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256" r:id="rId5"/>
    <p:sldId id="259" r:id="rId6"/>
    <p:sldId id="263" r:id="rId7"/>
    <p:sldId id="374" r:id="rId8"/>
    <p:sldId id="439" r:id="rId9"/>
    <p:sldId id="264" r:id="rId10"/>
    <p:sldId id="260" r:id="rId11"/>
    <p:sldId id="261" r:id="rId12"/>
    <p:sldId id="266" r:id="rId13"/>
    <p:sldId id="265" r:id="rId14"/>
    <p:sldId id="524" r:id="rId15"/>
    <p:sldId id="522" r:id="rId16"/>
    <p:sldId id="447" r:id="rId17"/>
    <p:sldId id="449" r:id="rId18"/>
    <p:sldId id="452" r:id="rId19"/>
    <p:sldId id="474" r:id="rId20"/>
    <p:sldId id="523" r:id="rId21"/>
    <p:sldId id="475" r:id="rId22"/>
    <p:sldId id="451" r:id="rId23"/>
    <p:sldId id="477" r:id="rId24"/>
    <p:sldId id="525" r:id="rId25"/>
    <p:sldId id="538" r:id="rId26"/>
    <p:sldId id="448" r:id="rId27"/>
    <p:sldId id="531" r:id="rId28"/>
    <p:sldId id="536" r:id="rId29"/>
    <p:sldId id="535" r:id="rId30"/>
    <p:sldId id="528" r:id="rId31"/>
    <p:sldId id="529" r:id="rId32"/>
    <p:sldId id="534" r:id="rId33"/>
    <p:sldId id="539" r:id="rId34"/>
    <p:sldId id="540" r:id="rId35"/>
    <p:sldId id="588" r:id="rId36"/>
    <p:sldId id="481" r:id="rId37"/>
    <p:sldId id="505" r:id="rId38"/>
    <p:sldId id="2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85D69-7958-49FC-AA80-D77BF7BEB098}">
          <p14:sldIdLst>
            <p14:sldId id="256"/>
            <p14:sldId id="259"/>
            <p14:sldId id="263"/>
            <p14:sldId id="374"/>
            <p14:sldId id="439"/>
            <p14:sldId id="264"/>
            <p14:sldId id="260"/>
            <p14:sldId id="261"/>
            <p14:sldId id="266"/>
            <p14:sldId id="265"/>
            <p14:sldId id="524"/>
            <p14:sldId id="522"/>
            <p14:sldId id="447"/>
            <p14:sldId id="449"/>
            <p14:sldId id="452"/>
            <p14:sldId id="474"/>
            <p14:sldId id="523"/>
            <p14:sldId id="475"/>
            <p14:sldId id="451"/>
            <p14:sldId id="477"/>
            <p14:sldId id="525"/>
            <p14:sldId id="538"/>
            <p14:sldId id="448"/>
            <p14:sldId id="531"/>
            <p14:sldId id="536"/>
            <p14:sldId id="535"/>
            <p14:sldId id="528"/>
          </p14:sldIdLst>
        </p14:section>
        <p14:section name="Untitled Section" id="{2FE6CC0F-59E4-4DA8-A0FD-DB19DBC9C2D8}">
          <p14:sldIdLst>
            <p14:sldId id="529"/>
            <p14:sldId id="534"/>
            <p14:sldId id="539"/>
            <p14:sldId id="540"/>
            <p14:sldId id="588"/>
            <p14:sldId id="481"/>
            <p14:sldId id="505"/>
            <p14:sldId id="2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uwani Ramagadza" initials="AR" lastIdx="2" clrIdx="0">
    <p:extLst>
      <p:ext uri="{19B8F6BF-5375-455C-9EA6-DF929625EA0E}">
        <p15:presenceInfo xmlns:p15="http://schemas.microsoft.com/office/powerpoint/2012/main" userId="S-1-5-21-4218201209-2371442679-2860093364-12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9"/>
    <a:srgbClr val="E90000"/>
    <a:srgbClr val="0088CF"/>
    <a:srgbClr val="8DD8F8"/>
    <a:srgbClr val="FFF200"/>
    <a:srgbClr val="CBE28A"/>
    <a:srgbClr val="FF4343"/>
    <a:srgbClr val="B4674A"/>
    <a:srgbClr val="6CB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4660"/>
  </p:normalViewPr>
  <p:slideViewPr>
    <p:cSldViewPr snapToGrid="0">
      <p:cViewPr varScale="1">
        <p:scale>
          <a:sx n="69" d="100"/>
          <a:sy n="69" d="100"/>
        </p:scale>
        <p:origin x="498"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mdbfs01\Shared%20Directory\Departmental%20data\Corporate%20Planning\MDB-Performance%20Reports\2021-22%20Performance%20Information\2021-22-AnnualPerformanceReport-Consolida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dbfs01\Shared%20Directory\Departmental%20data\Corporate%20Planning\MDB-Performance%20Reports\2021-22%20Performance%20Information\2021-22-AnnualPerformanceReport-Consolida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dbfs01\Shared%20Directory\Departmental%20data\Corporate%20Planning\MDB-Performance%20Reports\2021-22%20Performance%20Information\2021-22-AnnualPerformanceReport-Consolidat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a:t>2021/22 Third quarter performance</a:t>
            </a:r>
          </a:p>
          <a:p>
            <a:pPr>
              <a:defRPr/>
            </a:pPr>
            <a:r>
              <a:rPr lang="en-US"/>
              <a:t>1 October to 31 December 2021</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1"/>
            <c:invertIfNegative val="0"/>
            <c:bubble3D val="0"/>
            <c:spPr>
              <a:solidFill>
                <a:srgbClr val="00B050"/>
              </a:solidFill>
              <a:ln>
                <a:solidFill>
                  <a:srgbClr val="00AA4F"/>
                </a:solidFill>
              </a:ln>
              <a:effectLst/>
              <a:scene3d>
                <a:camera prst="orthographicFront"/>
                <a:lightRig rig="threePt" dir="t"/>
              </a:scene3d>
              <a:sp3d>
                <a:bevelT/>
              </a:sp3d>
            </c:spPr>
            <c:extLst>
              <c:ext xmlns:c16="http://schemas.microsoft.com/office/drawing/2014/chart" uri="{C3380CC4-5D6E-409C-BE32-E72D297353CC}">
                <c16:uniqueId val="{00000001-8454-4E5C-B6B7-F11D683799D4}"/>
              </c:ext>
            </c:extLst>
          </c:dPt>
          <c:dPt>
            <c:idx val="2"/>
            <c:invertIfNegative val="0"/>
            <c:bubble3D val="0"/>
            <c:spPr>
              <a:solidFill>
                <a:srgbClr val="E90000"/>
              </a:solidFill>
              <a:ln>
                <a:solidFill>
                  <a:srgbClr val="00AA4F"/>
                </a:solidFill>
              </a:ln>
              <a:effectLst/>
              <a:scene3d>
                <a:camera prst="orthographicFront"/>
                <a:lightRig rig="threePt" dir="t"/>
              </a:scene3d>
              <a:sp3d>
                <a:bevelT/>
              </a:sp3d>
            </c:spPr>
            <c:extLst>
              <c:ext xmlns:c16="http://schemas.microsoft.com/office/drawing/2014/chart" uri="{C3380CC4-5D6E-409C-BE32-E72D297353CC}">
                <c16:uniqueId val="{00000003-8454-4E5C-B6B7-F11D683799D4}"/>
              </c:ext>
            </c:extLst>
          </c:dPt>
          <c:dPt>
            <c:idx val="3"/>
            <c:invertIfNegative val="0"/>
            <c:bubble3D val="0"/>
            <c:spPr>
              <a:solidFill>
                <a:srgbClr val="FFC000"/>
              </a:solidFill>
              <a:ln>
                <a:solidFill>
                  <a:srgbClr val="FFC000"/>
                </a:solidFill>
              </a:ln>
              <a:effectLst/>
              <a:scene3d>
                <a:camera prst="orthographicFront"/>
                <a:lightRig rig="threePt" dir="t"/>
              </a:scene3d>
              <a:sp3d>
                <a:bevelT/>
              </a:sp3d>
            </c:spPr>
            <c:extLst>
              <c:ext xmlns:c16="http://schemas.microsoft.com/office/drawing/2014/chart" uri="{C3380CC4-5D6E-409C-BE32-E72D297353CC}">
                <c16:uniqueId val="{00000005-8454-4E5C-B6B7-F11D683799D4}"/>
              </c:ext>
            </c:extLst>
          </c:dPt>
          <c:dLbls>
            <c:dLbl>
              <c:idx val="2"/>
              <c:layout>
                <c:manualLayout>
                  <c:x val="4.1020671834625325E-3"/>
                  <c:y val="8.33236434108519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54-4E5C-B6B7-F11D683799D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 3'!$G$4,'Quarter 3'!$M$4:$O$4)</c:f>
              <c:strCache>
                <c:ptCount val="4"/>
                <c:pt idx="0">
                  <c:v>Quarter 3 Target as per APP</c:v>
                </c:pt>
                <c:pt idx="1">
                  <c:v>Achieved</c:v>
                </c:pt>
                <c:pt idx="2">
                  <c:v>Not Achieved</c:v>
                </c:pt>
                <c:pt idx="3">
                  <c:v>Partially Achieved</c:v>
                </c:pt>
              </c:strCache>
            </c:strRef>
          </c:cat>
          <c:val>
            <c:numRef>
              <c:f>('Quarter 3'!$G$39,'Quarter 3'!$M$39:$O$39)</c:f>
              <c:numCache>
                <c:formatCode>General</c:formatCode>
                <c:ptCount val="4"/>
                <c:pt idx="0">
                  <c:v>14</c:v>
                </c:pt>
                <c:pt idx="1">
                  <c:v>13</c:v>
                </c:pt>
                <c:pt idx="2">
                  <c:v>0</c:v>
                </c:pt>
                <c:pt idx="3">
                  <c:v>1</c:v>
                </c:pt>
              </c:numCache>
            </c:numRef>
          </c:val>
          <c:extLst>
            <c:ext xmlns:c16="http://schemas.microsoft.com/office/drawing/2014/chart" uri="{C3380CC4-5D6E-409C-BE32-E72D297353CC}">
              <c16:uniqueId val="{00000006-8454-4E5C-B6B7-F11D683799D4}"/>
            </c:ext>
          </c:extLst>
        </c:ser>
        <c:dLbls>
          <c:dLblPos val="inEnd"/>
          <c:showLegendKey val="0"/>
          <c:showVal val="1"/>
          <c:showCatName val="0"/>
          <c:showSerName val="0"/>
          <c:showPercent val="0"/>
          <c:showBubbleSize val="0"/>
        </c:dLbls>
        <c:gapWidth val="219"/>
        <c:overlap val="-27"/>
        <c:axId val="450965024"/>
        <c:axId val="450965416"/>
      </c:barChart>
      <c:catAx>
        <c:axId val="45096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50965416"/>
        <c:crosses val="autoZero"/>
        <c:auto val="1"/>
        <c:lblAlgn val="ctr"/>
        <c:lblOffset val="100"/>
        <c:noMultiLvlLbl val="0"/>
      </c:catAx>
      <c:valAx>
        <c:axId val="450965416"/>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50965024"/>
        <c:crosses val="autoZero"/>
        <c:crossBetween val="between"/>
        <c:majorUnit val="2"/>
      </c:valAx>
      <c:spPr>
        <a:noFill/>
        <a:ln>
          <a:noFill/>
        </a:ln>
        <a:effectLst/>
      </c:spPr>
    </c:plotArea>
    <c:plotVisOnly val="1"/>
    <c:dispBlanksAs val="gap"/>
    <c:showDLblsOverMax val="0"/>
  </c:chart>
  <c:spPr>
    <a:noFill/>
    <a:ln>
      <a:solidFill>
        <a:schemeClr val="bg1">
          <a:lumMod val="75000"/>
        </a:schemeClr>
      </a:solidFill>
    </a:ln>
    <a:effectLst/>
  </c:spPr>
  <c:txPr>
    <a:bodyPr/>
    <a:lstStyle/>
    <a:p>
      <a:pPr>
        <a:defRPr sz="1800">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a:t>2021/22 Third quarter performance</a:t>
            </a:r>
            <a:endParaRPr lang="en-ZA"/>
          </a:p>
          <a:p>
            <a:pPr>
              <a:defRPr/>
            </a:pPr>
            <a:r>
              <a:rPr lang="en-US"/>
              <a:t>1 October to 31 December 2021</a:t>
            </a:r>
            <a:endParaRPr lang="en-ZA"/>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dPt>
            <c:idx val="0"/>
            <c:bubble3D val="0"/>
            <c:spPr>
              <a:solidFill>
                <a:srgbClr val="00B050"/>
              </a:solidFill>
              <a:ln w="19050">
                <a:solidFill>
                  <a:srgbClr val="00B050"/>
                </a:solidFill>
              </a:ln>
              <a:effectLst/>
              <a:scene3d>
                <a:camera prst="orthographicFront"/>
                <a:lightRig rig="threePt" dir="t"/>
              </a:scene3d>
              <a:sp3d>
                <a:bevelT/>
              </a:sp3d>
            </c:spPr>
            <c:extLst>
              <c:ext xmlns:c16="http://schemas.microsoft.com/office/drawing/2014/chart" uri="{C3380CC4-5D6E-409C-BE32-E72D297353CC}">
                <c16:uniqueId val="{00000001-4938-43FC-9520-629E3B53475C}"/>
              </c:ext>
            </c:extLst>
          </c:dPt>
          <c:dPt>
            <c:idx val="1"/>
            <c:bubble3D val="0"/>
            <c:spPr>
              <a:solidFill>
                <a:srgbClr val="FF0000"/>
              </a:solidFill>
              <a:ln w="19050">
                <a:solidFill>
                  <a:srgbClr val="FF0000"/>
                </a:solidFill>
              </a:ln>
              <a:effectLst/>
              <a:scene3d>
                <a:camera prst="orthographicFront"/>
                <a:lightRig rig="threePt" dir="t"/>
              </a:scene3d>
              <a:sp3d>
                <a:bevelT/>
              </a:sp3d>
            </c:spPr>
            <c:extLst>
              <c:ext xmlns:c16="http://schemas.microsoft.com/office/drawing/2014/chart" uri="{C3380CC4-5D6E-409C-BE32-E72D297353CC}">
                <c16:uniqueId val="{00000003-4938-43FC-9520-629E3B53475C}"/>
              </c:ext>
            </c:extLst>
          </c:dPt>
          <c:dPt>
            <c:idx val="2"/>
            <c:bubble3D val="0"/>
            <c:spPr>
              <a:solidFill>
                <a:srgbClr val="FFC000"/>
              </a:solidFill>
              <a:ln w="19050">
                <a:solidFill>
                  <a:srgbClr val="FFC000"/>
                </a:solidFill>
              </a:ln>
              <a:effectLst/>
              <a:scene3d>
                <a:camera prst="orthographicFront"/>
                <a:lightRig rig="threePt" dir="t"/>
              </a:scene3d>
              <a:sp3d>
                <a:bevelT/>
              </a:sp3d>
            </c:spPr>
            <c:extLst>
              <c:ext xmlns:c16="http://schemas.microsoft.com/office/drawing/2014/chart" uri="{C3380CC4-5D6E-409C-BE32-E72D297353CC}">
                <c16:uniqueId val="{00000005-4938-43FC-9520-629E3B53475C}"/>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'Quarter 3'!$M$4:$O$4</c:f>
              <c:strCache>
                <c:ptCount val="3"/>
                <c:pt idx="0">
                  <c:v>Achieved</c:v>
                </c:pt>
                <c:pt idx="1">
                  <c:v>Not Achieved</c:v>
                </c:pt>
                <c:pt idx="2">
                  <c:v>Partially Achieved</c:v>
                </c:pt>
              </c:strCache>
            </c:strRef>
          </c:cat>
          <c:val>
            <c:numRef>
              <c:f>'Quarter 3'!$M$40:$O$40</c:f>
              <c:numCache>
                <c:formatCode>0%</c:formatCode>
                <c:ptCount val="3"/>
                <c:pt idx="0">
                  <c:v>0.9285714285714286</c:v>
                </c:pt>
                <c:pt idx="1">
                  <c:v>0</c:v>
                </c:pt>
                <c:pt idx="2">
                  <c:v>7.1428571428571425E-2</c:v>
                </c:pt>
              </c:numCache>
            </c:numRef>
          </c:val>
          <c:extLst>
            <c:ext xmlns:c16="http://schemas.microsoft.com/office/drawing/2014/chart" uri="{C3380CC4-5D6E-409C-BE32-E72D297353CC}">
              <c16:uniqueId val="{00000006-4938-43FC-9520-629E3B53475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4150326797385621E-2"/>
          <c:y val="0.89558559431524543"/>
          <c:w val="0.9"/>
          <c:h val="7.98020025839793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sz="1800">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a:t>2022/23 Quarter on quarter performance per programme (Quarter 1 to 3)</a:t>
            </a:r>
            <a:endParaRPr lang="en-ZA"/>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4.8248653396081774E-2"/>
          <c:y val="0.17680397708907075"/>
          <c:w val="0.93724457677799944"/>
          <c:h val="0.64395765184524345"/>
        </c:manualLayout>
      </c:layout>
      <c:barChart>
        <c:barDir val="col"/>
        <c:grouping val="stacked"/>
        <c:varyColors val="0"/>
        <c:ser>
          <c:idx val="0"/>
          <c:order val="0"/>
          <c:tx>
            <c:strRef>
              <c:f>'Ann-Graphs'!$AF$2</c:f>
              <c:strCache>
                <c:ptCount val="1"/>
                <c:pt idx="0">
                  <c:v>Achieved</c:v>
                </c:pt>
              </c:strCache>
            </c:strRef>
          </c:tx>
          <c:spPr>
            <a:solidFill>
              <a:srgbClr val="00AA4F"/>
            </a:solidFill>
            <a:ln>
              <a:solidFill>
                <a:srgbClr val="00AA4F"/>
              </a:solid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('Ann-Graphs'!$AC$3:$AD$6,'Ann-Graphs'!$AC$8:$AD$8,'Ann-Graphs'!$AC$10:$AD$14,'Ann-Graphs'!$AC$17:$AD$20,'Ann-Graphs'!$AC$23:$AD$25,'Ann-Graphs'!$AC$28:$AD$30)</c:f>
              <c:multiLvlStrCache>
                <c:ptCount val="15"/>
                <c:lvl>
                  <c:pt idx="0">
                    <c:v>Q1</c:v>
                  </c:pt>
                  <c:pt idx="1">
                    <c:v>Q2</c:v>
                  </c:pt>
                  <c:pt idx="2">
                    <c:v>Q3</c:v>
                  </c:pt>
                  <c:pt idx="3">
                    <c:v>Q1</c:v>
                  </c:pt>
                  <c:pt idx="4">
                    <c:v>Q2</c:v>
                  </c:pt>
                  <c:pt idx="5">
                    <c:v>Q3</c:v>
                  </c:pt>
                  <c:pt idx="6">
                    <c:v>Q1</c:v>
                  </c:pt>
                  <c:pt idx="7">
                    <c:v>Q2</c:v>
                  </c:pt>
                  <c:pt idx="8">
                    <c:v>Q3</c:v>
                  </c:pt>
                  <c:pt idx="9">
                    <c:v>Q1</c:v>
                  </c:pt>
                  <c:pt idx="10">
                    <c:v>Q2</c:v>
                  </c:pt>
                  <c:pt idx="11">
                    <c:v>Q3</c:v>
                  </c:pt>
                  <c:pt idx="12">
                    <c:v>Q1</c:v>
                  </c:pt>
                  <c:pt idx="13">
                    <c:v>Q2</c:v>
                  </c:pt>
                  <c:pt idx="14">
                    <c:v>Q3</c:v>
                  </c:pt>
                </c:lvl>
                <c:lvl>
                  <c:pt idx="0">
                    <c:v>Programme 1</c:v>
                  </c:pt>
                  <c:pt idx="3">
                    <c:v>Programme 2</c:v>
                  </c:pt>
                  <c:pt idx="6">
                    <c:v>Programme 3</c:v>
                  </c:pt>
                  <c:pt idx="9">
                    <c:v>Programme 4</c:v>
                  </c:pt>
                  <c:pt idx="12">
                    <c:v>Total</c:v>
                  </c:pt>
                </c:lvl>
              </c:multiLvlStrCache>
              <c:extLst/>
            </c:multiLvlStrRef>
          </c:cat>
          <c:val>
            <c:numRef>
              <c:f>('Ann-Graphs'!$AF$3:$AF$6,'Ann-Graphs'!$AF$8,'Ann-Graphs'!$AF$10:$AF$14,'Ann-Graphs'!$AF$17:$AF$20,'Ann-Graphs'!$AF$23:$AF$25,'Ann-Graphs'!$AF$28:$AF$30)</c:f>
              <c:numCache>
                <c:formatCode>General</c:formatCode>
                <c:ptCount val="15"/>
                <c:pt idx="0">
                  <c:v>6</c:v>
                </c:pt>
                <c:pt idx="1">
                  <c:v>8</c:v>
                </c:pt>
                <c:pt idx="2">
                  <c:v>6</c:v>
                </c:pt>
                <c:pt idx="3">
                  <c:v>2</c:v>
                </c:pt>
                <c:pt idx="4">
                  <c:v>2</c:v>
                </c:pt>
                <c:pt idx="5">
                  <c:v>2</c:v>
                </c:pt>
                <c:pt idx="6">
                  <c:v>3</c:v>
                </c:pt>
                <c:pt idx="7">
                  <c:v>2</c:v>
                </c:pt>
                <c:pt idx="8">
                  <c:v>2</c:v>
                </c:pt>
                <c:pt idx="9">
                  <c:v>3</c:v>
                </c:pt>
                <c:pt idx="10">
                  <c:v>3</c:v>
                </c:pt>
                <c:pt idx="11">
                  <c:v>3</c:v>
                </c:pt>
                <c:pt idx="12">
                  <c:v>14</c:v>
                </c:pt>
                <c:pt idx="13">
                  <c:v>15</c:v>
                </c:pt>
                <c:pt idx="14">
                  <c:v>13</c:v>
                </c:pt>
              </c:numCache>
              <c:extLst/>
            </c:numRef>
          </c:val>
          <c:extLst>
            <c:ext xmlns:c16="http://schemas.microsoft.com/office/drawing/2014/chart" uri="{C3380CC4-5D6E-409C-BE32-E72D297353CC}">
              <c16:uniqueId val="{00000000-8A4E-418C-8D1B-37DB42D57812}"/>
            </c:ext>
          </c:extLst>
        </c:ser>
        <c:ser>
          <c:idx val="1"/>
          <c:order val="1"/>
          <c:tx>
            <c:strRef>
              <c:f>'Ann-Graphs'!$AG$2</c:f>
              <c:strCache>
                <c:ptCount val="1"/>
                <c:pt idx="0">
                  <c:v>Not Achieved</c:v>
                </c:pt>
              </c:strCache>
            </c:strRef>
          </c:tx>
          <c:spPr>
            <a:solidFill>
              <a:srgbClr val="D71E25"/>
            </a:solidFill>
            <a:ln>
              <a:solidFill>
                <a:srgbClr val="E90000"/>
              </a:solidFill>
            </a:ln>
            <a:effectLst/>
            <a:scene3d>
              <a:camera prst="orthographicFront"/>
              <a:lightRig rig="threePt" dir="t"/>
            </a:scene3d>
            <a:sp3d>
              <a:bevelT/>
            </a:sp3d>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1-8A4E-418C-8D1B-37DB42D57812}"/>
                </c:ext>
              </c:extLst>
            </c:dLbl>
            <c:dLbl>
              <c:idx val="14"/>
              <c:delete val="1"/>
              <c:extLst>
                <c:ext xmlns:c15="http://schemas.microsoft.com/office/drawing/2012/chart" uri="{CE6537A1-D6FC-4f65-9D91-7224C49458BB}"/>
                <c:ext xmlns:c16="http://schemas.microsoft.com/office/drawing/2014/chart" uri="{C3380CC4-5D6E-409C-BE32-E72D297353CC}">
                  <c16:uniqueId val="{00000002-8A4E-418C-8D1B-37DB42D57812}"/>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('Ann-Graphs'!$AC$3:$AD$6,'Ann-Graphs'!$AC$8:$AD$8,'Ann-Graphs'!$AC$10:$AD$14,'Ann-Graphs'!$AC$17:$AD$20,'Ann-Graphs'!$AC$23:$AD$25,'Ann-Graphs'!$AC$28:$AD$30)</c:f>
              <c:multiLvlStrCache>
                <c:ptCount val="15"/>
                <c:lvl>
                  <c:pt idx="0">
                    <c:v>Q1</c:v>
                  </c:pt>
                  <c:pt idx="1">
                    <c:v>Q2</c:v>
                  </c:pt>
                  <c:pt idx="2">
                    <c:v>Q3</c:v>
                  </c:pt>
                  <c:pt idx="3">
                    <c:v>Q1</c:v>
                  </c:pt>
                  <c:pt idx="4">
                    <c:v>Q2</c:v>
                  </c:pt>
                  <c:pt idx="5">
                    <c:v>Q3</c:v>
                  </c:pt>
                  <c:pt idx="6">
                    <c:v>Q1</c:v>
                  </c:pt>
                  <c:pt idx="7">
                    <c:v>Q2</c:v>
                  </c:pt>
                  <c:pt idx="8">
                    <c:v>Q3</c:v>
                  </c:pt>
                  <c:pt idx="9">
                    <c:v>Q1</c:v>
                  </c:pt>
                  <c:pt idx="10">
                    <c:v>Q2</c:v>
                  </c:pt>
                  <c:pt idx="11">
                    <c:v>Q3</c:v>
                  </c:pt>
                  <c:pt idx="12">
                    <c:v>Q1</c:v>
                  </c:pt>
                  <c:pt idx="13">
                    <c:v>Q2</c:v>
                  </c:pt>
                  <c:pt idx="14">
                    <c:v>Q3</c:v>
                  </c:pt>
                </c:lvl>
                <c:lvl>
                  <c:pt idx="0">
                    <c:v>Programme 1</c:v>
                  </c:pt>
                  <c:pt idx="3">
                    <c:v>Programme 2</c:v>
                  </c:pt>
                  <c:pt idx="6">
                    <c:v>Programme 3</c:v>
                  </c:pt>
                  <c:pt idx="9">
                    <c:v>Programme 4</c:v>
                  </c:pt>
                  <c:pt idx="12">
                    <c:v>Total</c:v>
                  </c:pt>
                </c:lvl>
              </c:multiLvlStrCache>
              <c:extLst/>
            </c:multiLvlStrRef>
          </c:cat>
          <c:val>
            <c:numRef>
              <c:f>('Ann-Graphs'!$AG$3:$AG$6,'Ann-Graphs'!$AG$8,'Ann-Graphs'!$AG$10:$AG$14,'Ann-Graphs'!$AG$17:$AG$20,'Ann-Graphs'!$AG$23:$AG$25,'Ann-Graphs'!$AG$28:$AG$30)</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extLst/>
            </c:numRef>
          </c:val>
          <c:extLst>
            <c:ext xmlns:c16="http://schemas.microsoft.com/office/drawing/2014/chart" uri="{C3380CC4-5D6E-409C-BE32-E72D297353CC}">
              <c16:uniqueId val="{00000003-8A4E-418C-8D1B-37DB42D57812}"/>
            </c:ext>
          </c:extLst>
        </c:ser>
        <c:ser>
          <c:idx val="2"/>
          <c:order val="2"/>
          <c:tx>
            <c:strRef>
              <c:f>'Ann-Graphs'!$AH$2</c:f>
              <c:strCache>
                <c:ptCount val="1"/>
                <c:pt idx="0">
                  <c:v>Partially Achieved</c:v>
                </c:pt>
              </c:strCache>
            </c:strRef>
          </c:tx>
          <c:spPr>
            <a:solidFill>
              <a:srgbClr val="FFC000"/>
            </a:solidFill>
            <a:ln>
              <a:solidFill>
                <a:srgbClr val="FFC000"/>
              </a:solidFill>
            </a:ln>
            <a:effectLst/>
            <a:scene3d>
              <a:camera prst="orthographicFront"/>
              <a:lightRig rig="threePt" dir="t"/>
            </a:scene3d>
            <a:sp3d>
              <a:bevelT/>
            </a:sp3d>
          </c:spPr>
          <c:invertIfNegative val="0"/>
          <c:dLbls>
            <c:dLbl>
              <c:idx val="8"/>
              <c:layout>
                <c:manualLayout>
                  <c:x val="-1.5678896205707118E-3"/>
                  <c:y val="-1.47671150703559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4E-418C-8D1B-37DB42D57812}"/>
                </c:ext>
              </c:extLst>
            </c:dLbl>
            <c:dLbl>
              <c:idx val="14"/>
              <c:layout>
                <c:manualLayout>
                  <c:x val="0"/>
                  <c:y val="-1.47673285450949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4E-418C-8D1B-37DB42D57812}"/>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('Ann-Graphs'!$AC$3:$AD$6,'Ann-Graphs'!$AC$8:$AD$8,'Ann-Graphs'!$AC$10:$AD$14,'Ann-Graphs'!$AC$17:$AD$20,'Ann-Graphs'!$AC$23:$AD$25,'Ann-Graphs'!$AC$28:$AD$30)</c:f>
              <c:multiLvlStrCache>
                <c:ptCount val="15"/>
                <c:lvl>
                  <c:pt idx="0">
                    <c:v>Q1</c:v>
                  </c:pt>
                  <c:pt idx="1">
                    <c:v>Q2</c:v>
                  </c:pt>
                  <c:pt idx="2">
                    <c:v>Q3</c:v>
                  </c:pt>
                  <c:pt idx="3">
                    <c:v>Q1</c:v>
                  </c:pt>
                  <c:pt idx="4">
                    <c:v>Q2</c:v>
                  </c:pt>
                  <c:pt idx="5">
                    <c:v>Q3</c:v>
                  </c:pt>
                  <c:pt idx="6">
                    <c:v>Q1</c:v>
                  </c:pt>
                  <c:pt idx="7">
                    <c:v>Q2</c:v>
                  </c:pt>
                  <c:pt idx="8">
                    <c:v>Q3</c:v>
                  </c:pt>
                  <c:pt idx="9">
                    <c:v>Q1</c:v>
                  </c:pt>
                  <c:pt idx="10">
                    <c:v>Q2</c:v>
                  </c:pt>
                  <c:pt idx="11">
                    <c:v>Q3</c:v>
                  </c:pt>
                  <c:pt idx="12">
                    <c:v>Q1</c:v>
                  </c:pt>
                  <c:pt idx="13">
                    <c:v>Q2</c:v>
                  </c:pt>
                  <c:pt idx="14">
                    <c:v>Q3</c:v>
                  </c:pt>
                </c:lvl>
                <c:lvl>
                  <c:pt idx="0">
                    <c:v>Programme 1</c:v>
                  </c:pt>
                  <c:pt idx="3">
                    <c:v>Programme 2</c:v>
                  </c:pt>
                  <c:pt idx="6">
                    <c:v>Programme 3</c:v>
                  </c:pt>
                  <c:pt idx="9">
                    <c:v>Programme 4</c:v>
                  </c:pt>
                  <c:pt idx="12">
                    <c:v>Total</c:v>
                  </c:pt>
                </c:lvl>
              </c:multiLvlStrCache>
              <c:extLst/>
            </c:multiLvlStrRef>
          </c:cat>
          <c:val>
            <c:numRef>
              <c:f>('Ann-Graphs'!$AH$3:$AH$6,'Ann-Graphs'!$AH$8,'Ann-Graphs'!$AH$10:$AH$14,'Ann-Graphs'!$AH$17:$AH$20,'Ann-Graphs'!$AH$23:$AH$25,'Ann-Graphs'!$AH$28:$AH$30)</c:f>
              <c:numCache>
                <c:formatCode>General</c:formatCode>
                <c:ptCount val="15"/>
                <c:pt idx="0">
                  <c:v>0</c:v>
                </c:pt>
                <c:pt idx="1">
                  <c:v>0</c:v>
                </c:pt>
                <c:pt idx="2">
                  <c:v>0</c:v>
                </c:pt>
                <c:pt idx="3">
                  <c:v>0</c:v>
                </c:pt>
                <c:pt idx="4">
                  <c:v>0</c:v>
                </c:pt>
                <c:pt idx="5">
                  <c:v>0</c:v>
                </c:pt>
                <c:pt idx="6">
                  <c:v>0</c:v>
                </c:pt>
                <c:pt idx="7">
                  <c:v>0</c:v>
                </c:pt>
                <c:pt idx="8">
                  <c:v>1</c:v>
                </c:pt>
                <c:pt idx="9">
                  <c:v>0</c:v>
                </c:pt>
                <c:pt idx="10">
                  <c:v>0</c:v>
                </c:pt>
                <c:pt idx="11">
                  <c:v>0</c:v>
                </c:pt>
                <c:pt idx="12">
                  <c:v>0</c:v>
                </c:pt>
                <c:pt idx="13">
                  <c:v>0</c:v>
                </c:pt>
                <c:pt idx="14">
                  <c:v>1</c:v>
                </c:pt>
              </c:numCache>
              <c:extLst/>
            </c:numRef>
          </c:val>
          <c:extLst>
            <c:ext xmlns:c16="http://schemas.microsoft.com/office/drawing/2014/chart" uri="{C3380CC4-5D6E-409C-BE32-E72D297353CC}">
              <c16:uniqueId val="{00000006-8A4E-418C-8D1B-37DB42D57812}"/>
            </c:ext>
          </c:extLst>
        </c:ser>
        <c:dLbls>
          <c:dLblPos val="inBase"/>
          <c:showLegendKey val="0"/>
          <c:showVal val="1"/>
          <c:showCatName val="0"/>
          <c:showSerName val="0"/>
          <c:showPercent val="0"/>
          <c:showBubbleSize val="0"/>
        </c:dLbls>
        <c:gapWidth val="100"/>
        <c:overlap val="100"/>
        <c:axId val="173759128"/>
        <c:axId val="173752856"/>
      </c:barChart>
      <c:catAx>
        <c:axId val="173759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3752856"/>
        <c:crosses val="autoZero"/>
        <c:auto val="1"/>
        <c:lblAlgn val="ctr"/>
        <c:lblOffset val="100"/>
        <c:noMultiLvlLbl val="0"/>
      </c:catAx>
      <c:valAx>
        <c:axId val="173752856"/>
        <c:scaling>
          <c:orientation val="minMax"/>
          <c:max val="20"/>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3759128"/>
        <c:crosses val="autoZero"/>
        <c:crossBetween val="between"/>
        <c:minorUnit val="0.5"/>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sz="2000">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2234A-E8C2-4A4E-93D3-E5DE5E974F73}" type="datetimeFigureOut">
              <a:rPr lang="en-ZA" smtClean="0"/>
              <a:t>2022/03/21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71A52-0C47-4813-9F67-E5A961B74070}" type="slidenum">
              <a:rPr lang="en-ZA" smtClean="0"/>
              <a:t>‹#›</a:t>
            </a:fld>
            <a:endParaRPr lang="en-ZA"/>
          </a:p>
        </p:txBody>
      </p:sp>
    </p:spTree>
    <p:extLst>
      <p:ext uri="{BB962C8B-B14F-4D97-AF65-F5344CB8AC3E}">
        <p14:creationId xmlns:p14="http://schemas.microsoft.com/office/powerpoint/2010/main" val="216224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4</a:t>
            </a:fld>
            <a:endParaRPr lang="en-ZA" dirty="0"/>
          </a:p>
        </p:txBody>
      </p:sp>
    </p:spTree>
    <p:extLst>
      <p:ext uri="{BB962C8B-B14F-4D97-AF65-F5344CB8AC3E}">
        <p14:creationId xmlns:p14="http://schemas.microsoft.com/office/powerpoint/2010/main" val="4972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20</a:t>
            </a:fld>
            <a:endParaRPr lang="en-ZA" dirty="0"/>
          </a:p>
        </p:txBody>
      </p:sp>
    </p:spTree>
    <p:extLst>
      <p:ext uri="{BB962C8B-B14F-4D97-AF65-F5344CB8AC3E}">
        <p14:creationId xmlns:p14="http://schemas.microsoft.com/office/powerpoint/2010/main" val="248552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21</a:t>
            </a:fld>
            <a:endParaRPr lang="en-ZA" dirty="0"/>
          </a:p>
        </p:txBody>
      </p:sp>
    </p:spTree>
    <p:extLst>
      <p:ext uri="{BB962C8B-B14F-4D97-AF65-F5344CB8AC3E}">
        <p14:creationId xmlns:p14="http://schemas.microsoft.com/office/powerpoint/2010/main" val="128718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DD4CDB5-9A2D-4FC5-83B2-77008C9B255E}" type="slidenum">
              <a:rPr lang="en-ZA" smtClean="0"/>
              <a:t>32</a:t>
            </a:fld>
            <a:endParaRPr lang="en-ZA" dirty="0"/>
          </a:p>
        </p:txBody>
      </p:sp>
    </p:spTree>
    <p:extLst>
      <p:ext uri="{BB962C8B-B14F-4D97-AF65-F5344CB8AC3E}">
        <p14:creationId xmlns:p14="http://schemas.microsoft.com/office/powerpoint/2010/main" val="42634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5</a:t>
            </a:fld>
            <a:endParaRPr lang="en-ZA" dirty="0"/>
          </a:p>
        </p:txBody>
      </p:sp>
    </p:spTree>
    <p:extLst>
      <p:ext uri="{BB962C8B-B14F-4D97-AF65-F5344CB8AC3E}">
        <p14:creationId xmlns:p14="http://schemas.microsoft.com/office/powerpoint/2010/main" val="221800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13</a:t>
            </a:fld>
            <a:endParaRPr lang="en-ZA" dirty="0"/>
          </a:p>
        </p:txBody>
      </p:sp>
    </p:spTree>
    <p:extLst>
      <p:ext uri="{BB962C8B-B14F-4D97-AF65-F5344CB8AC3E}">
        <p14:creationId xmlns:p14="http://schemas.microsoft.com/office/powerpoint/2010/main" val="144532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14</a:t>
            </a:fld>
            <a:endParaRPr lang="en-ZA" dirty="0"/>
          </a:p>
        </p:txBody>
      </p:sp>
    </p:spTree>
    <p:extLst>
      <p:ext uri="{BB962C8B-B14F-4D97-AF65-F5344CB8AC3E}">
        <p14:creationId xmlns:p14="http://schemas.microsoft.com/office/powerpoint/2010/main" val="390074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15</a:t>
            </a:fld>
            <a:endParaRPr lang="en-ZA" dirty="0"/>
          </a:p>
        </p:txBody>
      </p:sp>
    </p:spTree>
    <p:extLst>
      <p:ext uri="{BB962C8B-B14F-4D97-AF65-F5344CB8AC3E}">
        <p14:creationId xmlns:p14="http://schemas.microsoft.com/office/powerpoint/2010/main" val="216093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16</a:t>
            </a:fld>
            <a:endParaRPr lang="en-ZA" dirty="0"/>
          </a:p>
        </p:txBody>
      </p:sp>
    </p:spTree>
    <p:extLst>
      <p:ext uri="{BB962C8B-B14F-4D97-AF65-F5344CB8AC3E}">
        <p14:creationId xmlns:p14="http://schemas.microsoft.com/office/powerpoint/2010/main" val="364884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17</a:t>
            </a:fld>
            <a:endParaRPr lang="en-ZA" dirty="0"/>
          </a:p>
        </p:txBody>
      </p:sp>
    </p:spTree>
    <p:extLst>
      <p:ext uri="{BB962C8B-B14F-4D97-AF65-F5344CB8AC3E}">
        <p14:creationId xmlns:p14="http://schemas.microsoft.com/office/powerpoint/2010/main" val="148809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18</a:t>
            </a:fld>
            <a:endParaRPr lang="en-ZA" dirty="0"/>
          </a:p>
        </p:txBody>
      </p:sp>
    </p:spTree>
    <p:extLst>
      <p:ext uri="{BB962C8B-B14F-4D97-AF65-F5344CB8AC3E}">
        <p14:creationId xmlns:p14="http://schemas.microsoft.com/office/powerpoint/2010/main" val="84819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 engagement with municipalities with outstanding data to update the required information.</a:t>
            </a:r>
            <a:endParaRPr lang="en-ZA" dirty="0"/>
          </a:p>
        </p:txBody>
      </p:sp>
      <p:sp>
        <p:nvSpPr>
          <p:cNvPr id="4" name="Slide Number Placeholder 3"/>
          <p:cNvSpPr>
            <a:spLocks noGrp="1"/>
          </p:cNvSpPr>
          <p:nvPr>
            <p:ph type="sldNum" sz="quarter" idx="10"/>
          </p:nvPr>
        </p:nvSpPr>
        <p:spPr/>
        <p:txBody>
          <a:bodyPr/>
          <a:lstStyle/>
          <a:p>
            <a:fld id="{BC8BFD34-C560-47FF-A653-B3F25CCB21E9}" type="slidenum">
              <a:rPr lang="en-ZA" smtClean="0"/>
              <a:pPr/>
              <a:t>19</a:t>
            </a:fld>
            <a:endParaRPr lang="en-ZA" dirty="0"/>
          </a:p>
        </p:txBody>
      </p:sp>
    </p:spTree>
    <p:extLst>
      <p:ext uri="{BB962C8B-B14F-4D97-AF65-F5344CB8AC3E}">
        <p14:creationId xmlns:p14="http://schemas.microsoft.com/office/powerpoint/2010/main" val="66699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33B0-8EE2-4F9D-B9D0-D6D4FBB967F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CB7530E3-75E0-4032-BA9F-7E1CBED92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1CFD741E-AF92-4381-8CE1-CC34C290B6FA}"/>
              </a:ext>
            </a:extLst>
          </p:cNvPr>
          <p:cNvSpPr>
            <a:spLocks noGrp="1"/>
          </p:cNvSpPr>
          <p:nvPr>
            <p:ph type="dt" sz="half" idx="10"/>
          </p:nvPr>
        </p:nvSpPr>
        <p:spPr/>
        <p:txBody>
          <a:bodyPr/>
          <a:lstStyle/>
          <a:p>
            <a:fld id="{8757E1A2-6DC1-4599-AB9A-86BDA2A65793}" type="datetime1">
              <a:rPr lang="en-ZA" smtClean="0"/>
              <a:t>2022/03/21</a:t>
            </a:fld>
            <a:endParaRPr lang="en-ZA"/>
          </a:p>
        </p:txBody>
      </p:sp>
      <p:sp>
        <p:nvSpPr>
          <p:cNvPr id="5" name="Footer Placeholder 4">
            <a:extLst>
              <a:ext uri="{FF2B5EF4-FFF2-40B4-BE49-F238E27FC236}">
                <a16:creationId xmlns:a16="http://schemas.microsoft.com/office/drawing/2014/main" id="{29990404-C38F-4AC8-8B99-14E46702249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B0774C2-166C-4FF2-B4DF-856EBFC89B71}"/>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380269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3C64-E766-4257-8E0B-FCB526AC0A7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B97751A-20F2-41BD-B0A6-DC18B5DA9C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1314AD5-812A-4A69-9F90-3302B2513281}"/>
              </a:ext>
            </a:extLst>
          </p:cNvPr>
          <p:cNvSpPr>
            <a:spLocks noGrp="1"/>
          </p:cNvSpPr>
          <p:nvPr>
            <p:ph type="dt" sz="half" idx="10"/>
          </p:nvPr>
        </p:nvSpPr>
        <p:spPr/>
        <p:txBody>
          <a:bodyPr/>
          <a:lstStyle/>
          <a:p>
            <a:fld id="{FAF6D069-38F5-4ABE-8272-E143E660321C}" type="datetime1">
              <a:rPr lang="en-ZA" smtClean="0"/>
              <a:t>2022/03/21</a:t>
            </a:fld>
            <a:endParaRPr lang="en-ZA"/>
          </a:p>
        </p:txBody>
      </p:sp>
      <p:sp>
        <p:nvSpPr>
          <p:cNvPr id="5" name="Footer Placeholder 4">
            <a:extLst>
              <a:ext uri="{FF2B5EF4-FFF2-40B4-BE49-F238E27FC236}">
                <a16:creationId xmlns:a16="http://schemas.microsoft.com/office/drawing/2014/main" id="{8ACFAC0A-35BD-4AB7-815F-B9C24469047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B73F174-CE3C-47A0-AD08-DA0B96D71270}"/>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203940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A2285-D5C0-45E0-B3F1-E2A590D5B6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922B4D-FF96-43D3-A26E-1BD746AB96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6EE06C8-8B9E-4CF9-A102-4809F0620E3F}"/>
              </a:ext>
            </a:extLst>
          </p:cNvPr>
          <p:cNvSpPr>
            <a:spLocks noGrp="1"/>
          </p:cNvSpPr>
          <p:nvPr>
            <p:ph type="dt" sz="half" idx="10"/>
          </p:nvPr>
        </p:nvSpPr>
        <p:spPr/>
        <p:txBody>
          <a:bodyPr/>
          <a:lstStyle/>
          <a:p>
            <a:fld id="{D1BBC76E-B66F-4216-B624-4ADB1D9EEA61}" type="datetime1">
              <a:rPr lang="en-ZA" smtClean="0"/>
              <a:t>2022/03/21</a:t>
            </a:fld>
            <a:endParaRPr lang="en-ZA"/>
          </a:p>
        </p:txBody>
      </p:sp>
      <p:sp>
        <p:nvSpPr>
          <p:cNvPr id="5" name="Footer Placeholder 4">
            <a:extLst>
              <a:ext uri="{FF2B5EF4-FFF2-40B4-BE49-F238E27FC236}">
                <a16:creationId xmlns:a16="http://schemas.microsoft.com/office/drawing/2014/main" id="{66595B08-8824-4557-B3A2-4657799D518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4A06FF2-39BD-4301-A178-E84DB29B1052}"/>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111633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A3B7-0030-4B8C-B3C4-0BC88E8E4BB8}"/>
              </a:ext>
            </a:extLst>
          </p:cNvPr>
          <p:cNvSpPr>
            <a:spLocks noGrp="1"/>
          </p:cNvSpPr>
          <p:nvPr>
            <p:ph type="title"/>
          </p:nvPr>
        </p:nvSpPr>
        <p:spPr/>
        <p:txBody>
          <a:body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51D91AC5-249D-477C-B3A6-8F773BE4AC7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2924E1-22F5-4BA1-A8EC-09870C1A9B44}"/>
              </a:ext>
            </a:extLst>
          </p:cNvPr>
          <p:cNvSpPr>
            <a:spLocks noGrp="1"/>
          </p:cNvSpPr>
          <p:nvPr>
            <p:ph type="dt" sz="half" idx="10"/>
          </p:nvPr>
        </p:nvSpPr>
        <p:spPr/>
        <p:txBody>
          <a:bodyPr/>
          <a:lstStyle/>
          <a:p>
            <a:fld id="{0FC48E81-89AE-4645-B753-04EF5CB57D2F}" type="datetime1">
              <a:rPr lang="en-ZA" smtClean="0"/>
              <a:t>2022/03/21</a:t>
            </a:fld>
            <a:endParaRPr lang="en-ZA"/>
          </a:p>
        </p:txBody>
      </p:sp>
      <p:sp>
        <p:nvSpPr>
          <p:cNvPr id="5" name="Footer Placeholder 4">
            <a:extLst>
              <a:ext uri="{FF2B5EF4-FFF2-40B4-BE49-F238E27FC236}">
                <a16:creationId xmlns:a16="http://schemas.microsoft.com/office/drawing/2014/main" id="{FA801D04-2DDE-441D-98BB-AB2BFE5407A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6F256A-090E-4763-8BB5-480D54D3EE32}"/>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393951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1E2-CD9F-4A02-8314-CB17A9A51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AD0C882-E0E1-49DC-8F4B-51ACB07B5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6A154-80ED-4146-8B9D-304BB0F15181}"/>
              </a:ext>
            </a:extLst>
          </p:cNvPr>
          <p:cNvSpPr>
            <a:spLocks noGrp="1"/>
          </p:cNvSpPr>
          <p:nvPr>
            <p:ph type="dt" sz="half" idx="10"/>
          </p:nvPr>
        </p:nvSpPr>
        <p:spPr/>
        <p:txBody>
          <a:bodyPr/>
          <a:lstStyle/>
          <a:p>
            <a:fld id="{24AD4CC8-0609-48B4-9247-144B475FD78C}" type="datetime1">
              <a:rPr lang="en-ZA" smtClean="0"/>
              <a:t>2022/03/21</a:t>
            </a:fld>
            <a:endParaRPr lang="en-ZA"/>
          </a:p>
        </p:txBody>
      </p:sp>
      <p:sp>
        <p:nvSpPr>
          <p:cNvPr id="5" name="Footer Placeholder 4">
            <a:extLst>
              <a:ext uri="{FF2B5EF4-FFF2-40B4-BE49-F238E27FC236}">
                <a16:creationId xmlns:a16="http://schemas.microsoft.com/office/drawing/2014/main" id="{16C1EBE9-8F46-4B6F-A3AF-DD57C1C9658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62F606-4714-4E68-9F02-EBB179505F01}"/>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367706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47B0-DB10-4DBD-AD96-844AE3E03C6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45C55BE-580A-42F8-93CD-F115906CF5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0DF15CC-49E0-4B8E-B020-2BCCB5598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7886554-C2A6-4920-B8EA-8292C79E35B2}"/>
              </a:ext>
            </a:extLst>
          </p:cNvPr>
          <p:cNvSpPr>
            <a:spLocks noGrp="1"/>
          </p:cNvSpPr>
          <p:nvPr>
            <p:ph type="dt" sz="half" idx="10"/>
          </p:nvPr>
        </p:nvSpPr>
        <p:spPr/>
        <p:txBody>
          <a:bodyPr/>
          <a:lstStyle/>
          <a:p>
            <a:fld id="{0AECEC72-B411-4EC6-A3CE-6706CF4575FB}" type="datetime1">
              <a:rPr lang="en-ZA" smtClean="0"/>
              <a:t>2022/03/21</a:t>
            </a:fld>
            <a:endParaRPr lang="en-ZA"/>
          </a:p>
        </p:txBody>
      </p:sp>
      <p:sp>
        <p:nvSpPr>
          <p:cNvPr id="6" name="Footer Placeholder 5">
            <a:extLst>
              <a:ext uri="{FF2B5EF4-FFF2-40B4-BE49-F238E27FC236}">
                <a16:creationId xmlns:a16="http://schemas.microsoft.com/office/drawing/2014/main" id="{EC4AE1DE-9378-4FC7-BF57-9FFDF5DEED4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86A78AE-1473-4BC7-BDAC-E81F8759401C}"/>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19579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FD64-26A7-4177-82D9-5437E09DCB1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712EF3C-347C-48CF-8817-1A3297371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D53F6-7D7F-41F0-A7D0-7ADEEC1E18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7AEA572-C2A6-439C-B192-D7E6651A8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03AEA4-8176-4438-B34D-F2A3EE314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7CF7FFFF-E8B2-4602-855D-136442F05946}"/>
              </a:ext>
            </a:extLst>
          </p:cNvPr>
          <p:cNvSpPr>
            <a:spLocks noGrp="1"/>
          </p:cNvSpPr>
          <p:nvPr>
            <p:ph type="dt" sz="half" idx="10"/>
          </p:nvPr>
        </p:nvSpPr>
        <p:spPr/>
        <p:txBody>
          <a:bodyPr/>
          <a:lstStyle/>
          <a:p>
            <a:fld id="{53302098-BB8E-4493-A855-65B2683B4D4B}" type="datetime1">
              <a:rPr lang="en-ZA" smtClean="0"/>
              <a:t>2022/03/21</a:t>
            </a:fld>
            <a:endParaRPr lang="en-ZA"/>
          </a:p>
        </p:txBody>
      </p:sp>
      <p:sp>
        <p:nvSpPr>
          <p:cNvPr id="8" name="Footer Placeholder 7">
            <a:extLst>
              <a:ext uri="{FF2B5EF4-FFF2-40B4-BE49-F238E27FC236}">
                <a16:creationId xmlns:a16="http://schemas.microsoft.com/office/drawing/2014/main" id="{79BD1937-AE55-4D4D-B35A-E1B3BB5940C1}"/>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8D9E603-917A-4A6D-8F1F-AF0A6915B4E7}"/>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393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4530-48FA-49A4-B045-4C9C4923DB9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25A1F0F-7481-4344-822C-4FEA4D6BF710}"/>
              </a:ext>
            </a:extLst>
          </p:cNvPr>
          <p:cNvSpPr>
            <a:spLocks noGrp="1"/>
          </p:cNvSpPr>
          <p:nvPr>
            <p:ph type="dt" sz="half" idx="10"/>
          </p:nvPr>
        </p:nvSpPr>
        <p:spPr/>
        <p:txBody>
          <a:bodyPr/>
          <a:lstStyle/>
          <a:p>
            <a:fld id="{6470CA9F-D4D0-4E64-A83F-5DC5DC61259B}" type="datetime1">
              <a:rPr lang="en-ZA" smtClean="0"/>
              <a:t>2022/03/21</a:t>
            </a:fld>
            <a:endParaRPr lang="en-ZA"/>
          </a:p>
        </p:txBody>
      </p:sp>
      <p:sp>
        <p:nvSpPr>
          <p:cNvPr id="4" name="Footer Placeholder 3">
            <a:extLst>
              <a:ext uri="{FF2B5EF4-FFF2-40B4-BE49-F238E27FC236}">
                <a16:creationId xmlns:a16="http://schemas.microsoft.com/office/drawing/2014/main" id="{5346F1BF-6A40-4580-AB7A-38D1AC3461C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696B392-3298-42BF-9420-CC687E6BB8BC}"/>
              </a:ext>
            </a:extLst>
          </p:cNvPr>
          <p:cNvSpPr>
            <a:spLocks noGrp="1"/>
          </p:cNvSpPr>
          <p:nvPr>
            <p:ph type="sldNum" sz="quarter" idx="12"/>
          </p:nvPr>
        </p:nvSpPr>
        <p:spPr/>
        <p:txBody>
          <a:bodyPr/>
          <a:lstStyle>
            <a:lvl1pPr>
              <a:defRPr>
                <a:solidFill>
                  <a:srgbClr val="A6CE39"/>
                </a:solidFill>
              </a:defRPr>
            </a:lvl1pPr>
          </a:lstStyle>
          <a:p>
            <a:fld id="{C01976A6-AA3E-440B-857A-0AF066406B0C}" type="slidenum">
              <a:rPr lang="en-ZA" smtClean="0"/>
              <a:pPr/>
              <a:t>‹#›</a:t>
            </a:fld>
            <a:endParaRPr lang="en-ZA" dirty="0"/>
          </a:p>
        </p:txBody>
      </p:sp>
    </p:spTree>
    <p:extLst>
      <p:ext uri="{BB962C8B-B14F-4D97-AF65-F5344CB8AC3E}">
        <p14:creationId xmlns:p14="http://schemas.microsoft.com/office/powerpoint/2010/main" val="415458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C11C6-F73A-4FA5-91A4-C93DBB27C325}"/>
              </a:ext>
            </a:extLst>
          </p:cNvPr>
          <p:cNvSpPr>
            <a:spLocks noGrp="1"/>
          </p:cNvSpPr>
          <p:nvPr>
            <p:ph type="dt" sz="half" idx="10"/>
          </p:nvPr>
        </p:nvSpPr>
        <p:spPr/>
        <p:txBody>
          <a:bodyPr/>
          <a:lstStyle/>
          <a:p>
            <a:fld id="{C254E073-A27D-42E7-B5E6-6E702E279AF3}" type="datetime1">
              <a:rPr lang="en-ZA" smtClean="0"/>
              <a:t>2022/03/21</a:t>
            </a:fld>
            <a:endParaRPr lang="en-ZA"/>
          </a:p>
        </p:txBody>
      </p:sp>
      <p:sp>
        <p:nvSpPr>
          <p:cNvPr id="3" name="Footer Placeholder 2">
            <a:extLst>
              <a:ext uri="{FF2B5EF4-FFF2-40B4-BE49-F238E27FC236}">
                <a16:creationId xmlns:a16="http://schemas.microsoft.com/office/drawing/2014/main" id="{8A57A879-4605-4618-8CC2-136262B003FA}"/>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1B9F7A7-FF14-4C2E-B361-66BA8E073E10}"/>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302167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BF1D-6053-4B26-9585-FF3E74CD4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5B2B1AB-0090-4CE3-B58D-FAA000285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DAEB6F6-23D6-48AA-B56C-6959E65F9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16E39-96EE-4BAF-91BB-A95DCE500B5B}"/>
              </a:ext>
            </a:extLst>
          </p:cNvPr>
          <p:cNvSpPr>
            <a:spLocks noGrp="1"/>
          </p:cNvSpPr>
          <p:nvPr>
            <p:ph type="dt" sz="half" idx="10"/>
          </p:nvPr>
        </p:nvSpPr>
        <p:spPr/>
        <p:txBody>
          <a:bodyPr/>
          <a:lstStyle/>
          <a:p>
            <a:fld id="{245C9E10-F0E3-49F8-9D6C-BA5E0FA32D19}" type="datetime1">
              <a:rPr lang="en-ZA" smtClean="0"/>
              <a:t>2022/03/21</a:t>
            </a:fld>
            <a:endParaRPr lang="en-ZA"/>
          </a:p>
        </p:txBody>
      </p:sp>
      <p:sp>
        <p:nvSpPr>
          <p:cNvPr id="6" name="Footer Placeholder 5">
            <a:extLst>
              <a:ext uri="{FF2B5EF4-FFF2-40B4-BE49-F238E27FC236}">
                <a16:creationId xmlns:a16="http://schemas.microsoft.com/office/drawing/2014/main" id="{CB085097-C0F3-4D91-A382-324862A5040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B7D530F-75F7-4332-A25A-43A6960767C6}"/>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11281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235B-A7D6-41F4-851D-3717BFB6C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FA821DA-1A6B-43B4-B857-7CEC77A96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786C61F8-5274-4603-8BF9-CB898FC21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D61C6-CFF8-489B-AB5B-A55EFDE0AF75}"/>
              </a:ext>
            </a:extLst>
          </p:cNvPr>
          <p:cNvSpPr>
            <a:spLocks noGrp="1"/>
          </p:cNvSpPr>
          <p:nvPr>
            <p:ph type="dt" sz="half" idx="10"/>
          </p:nvPr>
        </p:nvSpPr>
        <p:spPr/>
        <p:txBody>
          <a:bodyPr/>
          <a:lstStyle/>
          <a:p>
            <a:fld id="{5BF1A81A-2C5F-41D9-8AF6-0E979E19A34E}" type="datetime1">
              <a:rPr lang="en-ZA" smtClean="0"/>
              <a:t>2022/03/21</a:t>
            </a:fld>
            <a:endParaRPr lang="en-ZA"/>
          </a:p>
        </p:txBody>
      </p:sp>
      <p:sp>
        <p:nvSpPr>
          <p:cNvPr id="6" name="Footer Placeholder 5">
            <a:extLst>
              <a:ext uri="{FF2B5EF4-FFF2-40B4-BE49-F238E27FC236}">
                <a16:creationId xmlns:a16="http://schemas.microsoft.com/office/drawing/2014/main" id="{6E737163-0D94-475B-BD29-EECAE365C9D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4CF39DB-D9B5-4273-9D71-0275F1BD157B}"/>
              </a:ext>
            </a:extLst>
          </p:cNvPr>
          <p:cNvSpPr>
            <a:spLocks noGrp="1"/>
          </p:cNvSpPr>
          <p:nvPr>
            <p:ph type="sldNum" sz="quarter" idx="12"/>
          </p:nvPr>
        </p:nvSpPr>
        <p:spPr/>
        <p:txBody>
          <a:bodyPr/>
          <a:lstStyle/>
          <a:p>
            <a:fld id="{C01976A6-AA3E-440B-857A-0AF066406B0C}" type="slidenum">
              <a:rPr lang="en-ZA" smtClean="0"/>
              <a:t>‹#›</a:t>
            </a:fld>
            <a:endParaRPr lang="en-ZA"/>
          </a:p>
        </p:txBody>
      </p:sp>
    </p:spTree>
    <p:extLst>
      <p:ext uri="{BB962C8B-B14F-4D97-AF65-F5344CB8AC3E}">
        <p14:creationId xmlns:p14="http://schemas.microsoft.com/office/powerpoint/2010/main" val="217559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4D03A-2AC9-4FCB-AC86-5F358148C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3F1D36A-81E8-4F88-BE8C-F450E996A7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BFB2EE0-8F35-47D3-A554-C6554CD2B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6364B-4E23-44EB-A38B-053203A1BDC6}" type="datetime1">
              <a:rPr lang="en-ZA" smtClean="0"/>
              <a:t>2022/03/21</a:t>
            </a:fld>
            <a:endParaRPr lang="en-ZA"/>
          </a:p>
        </p:txBody>
      </p:sp>
      <p:sp>
        <p:nvSpPr>
          <p:cNvPr id="5" name="Footer Placeholder 4">
            <a:extLst>
              <a:ext uri="{FF2B5EF4-FFF2-40B4-BE49-F238E27FC236}">
                <a16:creationId xmlns:a16="http://schemas.microsoft.com/office/drawing/2014/main" id="{4D90A6E0-AD12-4178-B217-3524DA00D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568C3F5A-E83A-4E3C-B067-F67D64C69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rgbClr val="A6CE39"/>
                </a:solidFill>
                <a:latin typeface="Arial" panose="020B0604020202020204" pitchFamily="34" charset="0"/>
                <a:cs typeface="Arial" panose="020B0604020202020204" pitchFamily="34" charset="0"/>
              </a:defRPr>
            </a:lvl1pPr>
          </a:lstStyle>
          <a:p>
            <a:fld id="{C01976A6-AA3E-440B-857A-0AF066406B0C}" type="slidenum">
              <a:rPr lang="en-ZA" smtClean="0"/>
              <a:pPr/>
              <a:t>‹#›</a:t>
            </a:fld>
            <a:endParaRPr lang="en-ZA" dirty="0"/>
          </a:p>
        </p:txBody>
      </p:sp>
      <p:pic>
        <p:nvPicPr>
          <p:cNvPr id="7" name="Picture 6" descr="A picture containing vector graphics, blur&#10;&#10;Description automatically generated">
            <a:extLst>
              <a:ext uri="{FF2B5EF4-FFF2-40B4-BE49-F238E27FC236}">
                <a16:creationId xmlns:a16="http://schemas.microsoft.com/office/drawing/2014/main" id="{8B8F24AA-97D0-4E35-B2F6-590C4614F56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67732"/>
          <a:stretch/>
        </p:blipFill>
        <p:spPr>
          <a:xfrm rot="5400000">
            <a:off x="-2425802" y="2639942"/>
            <a:ext cx="6126714" cy="1727599"/>
          </a:xfrm>
          <a:prstGeom prst="rect">
            <a:avLst/>
          </a:prstGeom>
        </p:spPr>
      </p:pic>
      <p:pic>
        <p:nvPicPr>
          <p:cNvPr id="8" name="Picture 7">
            <a:extLst>
              <a:ext uri="{FF2B5EF4-FFF2-40B4-BE49-F238E27FC236}">
                <a16:creationId xmlns:a16="http://schemas.microsoft.com/office/drawing/2014/main" id="{8235E51D-B26C-4334-9287-AB26C996933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63866"/>
          <a:stretch/>
        </p:blipFill>
        <p:spPr>
          <a:xfrm>
            <a:off x="9878602" y="6356350"/>
            <a:ext cx="850370" cy="407582"/>
          </a:xfrm>
          <a:prstGeom prst="rect">
            <a:avLst/>
          </a:prstGeom>
        </p:spPr>
      </p:pic>
      <p:cxnSp>
        <p:nvCxnSpPr>
          <p:cNvPr id="10" name="Straight Connector 9">
            <a:extLst>
              <a:ext uri="{FF2B5EF4-FFF2-40B4-BE49-F238E27FC236}">
                <a16:creationId xmlns:a16="http://schemas.microsoft.com/office/drawing/2014/main" id="{E34F47FE-56D9-4B9F-B11D-1775DC6AE275}"/>
              </a:ext>
            </a:extLst>
          </p:cNvPr>
          <p:cNvCxnSpPr>
            <a:cxnSpLocks/>
          </p:cNvCxnSpPr>
          <p:nvPr userDrawn="1"/>
        </p:nvCxnSpPr>
        <p:spPr>
          <a:xfrm>
            <a:off x="10863072" y="6358057"/>
            <a:ext cx="0" cy="405875"/>
          </a:xfrm>
          <a:prstGeom prst="line">
            <a:avLst/>
          </a:prstGeom>
          <a:ln w="28575">
            <a:solidFill>
              <a:schemeClr val="tx1">
                <a:lumMod val="95000"/>
                <a:lumOff val="5000"/>
              </a:schemeClr>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69384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F912A-6A8A-4F91-9BED-F35338EC1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vector graphics, blur&#10;&#10;Description automatically generated">
            <a:extLst>
              <a:ext uri="{FF2B5EF4-FFF2-40B4-BE49-F238E27FC236}">
                <a16:creationId xmlns:a16="http://schemas.microsoft.com/office/drawing/2014/main" id="{8A329C3C-2AB7-40F8-8074-B67DE1AB2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46" y="5071749"/>
            <a:ext cx="4358154" cy="3808476"/>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F04A1C08-6CCB-4ED9-8B7C-7E73A9A2E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521" y="-79729"/>
            <a:ext cx="4994479" cy="5773480"/>
          </a:xfrm>
          <a:prstGeom prst="rect">
            <a:avLst/>
          </a:prstGeom>
        </p:spPr>
      </p:pic>
      <p:pic>
        <p:nvPicPr>
          <p:cNvPr id="11" name="Picture 10" descr="A picture containing text, accessory, umbrella, vector graphics&#10;&#10;Description automatically generated">
            <a:extLst>
              <a:ext uri="{FF2B5EF4-FFF2-40B4-BE49-F238E27FC236}">
                <a16:creationId xmlns:a16="http://schemas.microsoft.com/office/drawing/2014/main" id="{351D99BF-E0DD-43C3-9A28-2627F6EBEE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586" y="-528762"/>
            <a:ext cx="4488174" cy="3623577"/>
          </a:xfrm>
          <a:prstGeom prst="rect">
            <a:avLst/>
          </a:prstGeom>
        </p:spPr>
      </p:pic>
      <p:pic>
        <p:nvPicPr>
          <p:cNvPr id="13" name="Picture 12" descr="Map&#10;&#10;Description automatically generated">
            <a:extLst>
              <a:ext uri="{FF2B5EF4-FFF2-40B4-BE49-F238E27FC236}">
                <a16:creationId xmlns:a16="http://schemas.microsoft.com/office/drawing/2014/main" id="{CFFDEF21-C9A3-4843-A003-69A2C25E97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2105" y="2076437"/>
            <a:ext cx="2039613" cy="2357736"/>
          </a:xfrm>
          <a:prstGeom prst="rect">
            <a:avLst/>
          </a:prstGeom>
        </p:spPr>
      </p:pic>
      <p:sp>
        <p:nvSpPr>
          <p:cNvPr id="14" name="Rectangle 13">
            <a:extLst>
              <a:ext uri="{FF2B5EF4-FFF2-40B4-BE49-F238E27FC236}">
                <a16:creationId xmlns:a16="http://schemas.microsoft.com/office/drawing/2014/main" id="{4DB91B83-73C4-49EF-8170-AB3747B0AE1C}"/>
              </a:ext>
            </a:extLst>
          </p:cNvPr>
          <p:cNvSpPr/>
          <p:nvPr/>
        </p:nvSpPr>
        <p:spPr>
          <a:xfrm>
            <a:off x="2331433" y="3949570"/>
            <a:ext cx="3521233" cy="106326"/>
          </a:xfrm>
          <a:prstGeom prst="rect">
            <a:avLst/>
          </a:prstGeom>
          <a:solidFill>
            <a:srgbClr val="6CB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TextBox 14">
            <a:extLst>
              <a:ext uri="{FF2B5EF4-FFF2-40B4-BE49-F238E27FC236}">
                <a16:creationId xmlns:a16="http://schemas.microsoft.com/office/drawing/2014/main" id="{EBDAF59B-DEB9-4069-9287-07233B35A9BC}"/>
              </a:ext>
            </a:extLst>
          </p:cNvPr>
          <p:cNvSpPr txBox="1"/>
          <p:nvPr/>
        </p:nvSpPr>
        <p:spPr>
          <a:xfrm>
            <a:off x="702207" y="1922830"/>
            <a:ext cx="6779687" cy="1615827"/>
          </a:xfrm>
          <a:prstGeom prst="rect">
            <a:avLst/>
          </a:prstGeom>
          <a:noFill/>
        </p:spPr>
        <p:txBody>
          <a:bodyPr wrap="square" rtlCol="0">
            <a:spAutoFit/>
          </a:bodyPr>
          <a:lstStyle/>
          <a:p>
            <a:pPr algn="ctr"/>
            <a:r>
              <a:rPr lang="en-US" sz="3300" b="1" dirty="0">
                <a:solidFill>
                  <a:schemeClr val="bg1"/>
                </a:solidFill>
                <a:latin typeface="Arial" panose="020B0604020202020204" pitchFamily="34" charset="0"/>
                <a:cs typeface="Arial" panose="020B0604020202020204" pitchFamily="34" charset="0"/>
              </a:rPr>
              <a:t>Quarterly </a:t>
            </a:r>
            <a:r>
              <a:rPr lang="en-ZA" sz="3300" b="1" dirty="0">
                <a:solidFill>
                  <a:schemeClr val="bg1"/>
                </a:solidFill>
                <a:latin typeface="Arial" panose="020B0604020202020204" pitchFamily="34" charset="0"/>
                <a:cs typeface="Arial" panose="020B0604020202020204" pitchFamily="34" charset="0"/>
              </a:rPr>
              <a:t>Performance and Financial Management Report for Quarter 3 of 2021/22</a:t>
            </a:r>
          </a:p>
        </p:txBody>
      </p:sp>
      <p:sp>
        <p:nvSpPr>
          <p:cNvPr id="16" name="TextBox 15">
            <a:extLst>
              <a:ext uri="{FF2B5EF4-FFF2-40B4-BE49-F238E27FC236}">
                <a16:creationId xmlns:a16="http://schemas.microsoft.com/office/drawing/2014/main" id="{DD99848E-9B93-46A2-BD3B-11DA05826984}"/>
              </a:ext>
            </a:extLst>
          </p:cNvPr>
          <p:cNvSpPr txBox="1"/>
          <p:nvPr/>
        </p:nvSpPr>
        <p:spPr>
          <a:xfrm>
            <a:off x="1750282" y="4407258"/>
            <a:ext cx="4614530" cy="400110"/>
          </a:xfrm>
          <a:prstGeom prst="rect">
            <a:avLst/>
          </a:prstGeom>
          <a:noFill/>
        </p:spPr>
        <p:txBody>
          <a:bodyPr wrap="square" rtlCol="0">
            <a:spAutoFit/>
          </a:bodyPr>
          <a:lstStyle/>
          <a:p>
            <a:pPr algn="ctr"/>
            <a:r>
              <a:rPr lang="en-US" sz="2000" b="1" dirty="0">
                <a:solidFill>
                  <a:schemeClr val="bg1"/>
                </a:solidFill>
              </a:rPr>
              <a:t>Portfolio Committee – 23 March 2022</a:t>
            </a:r>
            <a:endParaRPr lang="en-ZA" sz="2000" b="1" dirty="0">
              <a:solidFill>
                <a:schemeClr val="bg1"/>
              </a:solidFill>
            </a:endParaRPr>
          </a:p>
        </p:txBody>
      </p:sp>
      <p:sp>
        <p:nvSpPr>
          <p:cNvPr id="10" name="TextBox 9">
            <a:extLst>
              <a:ext uri="{FF2B5EF4-FFF2-40B4-BE49-F238E27FC236}">
                <a16:creationId xmlns:a16="http://schemas.microsoft.com/office/drawing/2014/main" id="{81815723-2E95-4BD7-8D1F-4BFBF61B2AAF}"/>
              </a:ext>
            </a:extLst>
          </p:cNvPr>
          <p:cNvSpPr txBox="1"/>
          <p:nvPr/>
        </p:nvSpPr>
        <p:spPr>
          <a:xfrm>
            <a:off x="2957616" y="284448"/>
            <a:ext cx="6957103" cy="600164"/>
          </a:xfrm>
          <a:prstGeom prst="rect">
            <a:avLst/>
          </a:prstGeom>
          <a:noFill/>
        </p:spPr>
        <p:txBody>
          <a:bodyPr wrap="square" rtlCol="0">
            <a:spAutoFit/>
          </a:bodyPr>
          <a:lstStyle/>
          <a:p>
            <a:pPr algn="ctr"/>
            <a:r>
              <a:rPr lang="en-ZA" sz="3300" b="1" dirty="0">
                <a:solidFill>
                  <a:schemeClr val="bg1"/>
                </a:solidFill>
                <a:latin typeface="Arial" panose="020B0604020202020204" pitchFamily="34" charset="0"/>
                <a:cs typeface="Arial" panose="020B0604020202020204" pitchFamily="34" charset="0"/>
              </a:rPr>
              <a:t>2021/22 Annual Performance Plan</a:t>
            </a:r>
          </a:p>
        </p:txBody>
      </p:sp>
    </p:spTree>
    <p:extLst>
      <p:ext uri="{BB962C8B-B14F-4D97-AF65-F5344CB8AC3E}">
        <p14:creationId xmlns:p14="http://schemas.microsoft.com/office/powerpoint/2010/main" val="2061090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87CE-4DBA-4066-BE56-515F831C67E9}"/>
              </a:ext>
            </a:extLst>
          </p:cNvPr>
          <p:cNvSpPr>
            <a:spLocks noGrp="1"/>
          </p:cNvSpPr>
          <p:nvPr>
            <p:ph type="title"/>
          </p:nvPr>
        </p:nvSpPr>
        <p:spPr>
          <a:xfrm>
            <a:off x="838200" y="230984"/>
            <a:ext cx="10515600" cy="1146175"/>
          </a:xfrm>
        </p:spPr>
        <p:txBody>
          <a:bodyPr>
            <a:normAutofit fontScale="90000"/>
          </a:bodyPr>
          <a:lstStyle/>
          <a:p>
            <a:r>
              <a:rPr lang="en-US" dirty="0" err="1"/>
              <a:t>PROGRAMMES</a:t>
            </a:r>
            <a:r>
              <a:rPr lang="en-US" dirty="0"/>
              <a:t> SUPPORTING IMPLEMENTATION OF STRATEGY</a:t>
            </a:r>
            <a:endParaRPr lang="en-ZA" dirty="0"/>
          </a:p>
        </p:txBody>
      </p:sp>
      <p:sp>
        <p:nvSpPr>
          <p:cNvPr id="4" name="Content Placeholder 3">
            <a:extLst>
              <a:ext uri="{FF2B5EF4-FFF2-40B4-BE49-F238E27FC236}">
                <a16:creationId xmlns:a16="http://schemas.microsoft.com/office/drawing/2014/main" id="{BD12B0AC-4508-4732-9A4D-B1C4A3221A3A}"/>
              </a:ext>
            </a:extLst>
          </p:cNvPr>
          <p:cNvSpPr>
            <a:spLocks noGrp="1"/>
          </p:cNvSpPr>
          <p:nvPr>
            <p:ph idx="1"/>
          </p:nvPr>
        </p:nvSpPr>
        <p:spPr>
          <a:xfrm>
            <a:off x="838200" y="1303269"/>
            <a:ext cx="10949247" cy="3118060"/>
          </a:xfrm>
        </p:spPr>
        <p:txBody>
          <a:bodyPr>
            <a:normAutofit/>
          </a:bodyPr>
          <a:lstStyle/>
          <a:p>
            <a:pPr marL="0" indent="0">
              <a:lnSpc>
                <a:spcPct val="100000"/>
              </a:lnSpc>
              <a:spcBef>
                <a:spcPts val="0"/>
              </a:spcBef>
              <a:buNone/>
            </a:pPr>
            <a:r>
              <a:rPr lang="en-US" sz="2400" dirty="0"/>
              <a:t>The implementation of the strategy is supported by four </a:t>
            </a:r>
            <a:r>
              <a:rPr lang="en-US" sz="2400" dirty="0" err="1"/>
              <a:t>programmes</a:t>
            </a:r>
            <a:r>
              <a:rPr lang="en-US" sz="2400" dirty="0"/>
              <a:t>:</a:t>
            </a:r>
          </a:p>
          <a:p>
            <a:pPr marL="514350" indent="-514350">
              <a:lnSpc>
                <a:spcPct val="100000"/>
              </a:lnSpc>
              <a:spcBef>
                <a:spcPts val="0"/>
              </a:spcBef>
              <a:buFont typeface="+mj-lt"/>
              <a:buAutoNum type="arabicPeriod"/>
            </a:pPr>
            <a:r>
              <a:rPr lang="en-US" sz="2400" dirty="0" err="1"/>
              <a:t>Programme</a:t>
            </a:r>
            <a:r>
              <a:rPr lang="en-US" sz="2400" dirty="0"/>
              <a:t> 1: Administration</a:t>
            </a:r>
          </a:p>
          <a:p>
            <a:pPr marL="514350" indent="-514350">
              <a:lnSpc>
                <a:spcPct val="100000"/>
              </a:lnSpc>
              <a:spcBef>
                <a:spcPts val="0"/>
              </a:spcBef>
              <a:buFont typeface="+mj-lt"/>
              <a:buAutoNum type="arabicPeriod"/>
            </a:pPr>
            <a:r>
              <a:rPr lang="en-US" sz="2400" dirty="0" err="1"/>
              <a:t>Programme</a:t>
            </a:r>
            <a:r>
              <a:rPr lang="en-US" sz="2400" dirty="0"/>
              <a:t> 2: Demarcation and spatial transformation excellence</a:t>
            </a:r>
          </a:p>
          <a:p>
            <a:pPr marL="514350" indent="-514350">
              <a:lnSpc>
                <a:spcPct val="100000"/>
              </a:lnSpc>
              <a:spcBef>
                <a:spcPts val="0"/>
              </a:spcBef>
              <a:buFont typeface="+mj-lt"/>
              <a:buAutoNum type="arabicPeriod"/>
            </a:pPr>
            <a:r>
              <a:rPr lang="en-US" sz="2400" dirty="0" err="1"/>
              <a:t>Programme</a:t>
            </a:r>
            <a:r>
              <a:rPr lang="en-US" sz="2400" dirty="0"/>
              <a:t> 3: Research, spatial information and intelligence development</a:t>
            </a:r>
          </a:p>
          <a:p>
            <a:pPr marL="514350" indent="-514350">
              <a:lnSpc>
                <a:spcPct val="100000"/>
              </a:lnSpc>
              <a:spcBef>
                <a:spcPts val="0"/>
              </a:spcBef>
              <a:buFont typeface="+mj-lt"/>
              <a:buAutoNum type="arabicPeriod"/>
            </a:pPr>
            <a:r>
              <a:rPr lang="en-US" sz="2400" dirty="0" err="1"/>
              <a:t>Programme</a:t>
            </a:r>
            <a:r>
              <a:rPr lang="en-US" sz="2400" dirty="0"/>
              <a:t> 4: Stakeholder engagement</a:t>
            </a:r>
          </a:p>
          <a:p>
            <a:pPr marL="514350" indent="-514350">
              <a:lnSpc>
                <a:spcPct val="100000"/>
              </a:lnSpc>
              <a:spcBef>
                <a:spcPts val="0"/>
              </a:spcBef>
              <a:buFont typeface="+mj-lt"/>
              <a:buAutoNum type="arabicPeriod"/>
            </a:pPr>
            <a:endParaRPr lang="en-US" sz="1000" dirty="0"/>
          </a:p>
          <a:p>
            <a:pPr marL="0" indent="0">
              <a:lnSpc>
                <a:spcPct val="100000"/>
              </a:lnSpc>
              <a:spcBef>
                <a:spcPts val="0"/>
              </a:spcBef>
              <a:buNone/>
            </a:pPr>
            <a:r>
              <a:rPr lang="en-US" sz="2400" dirty="0"/>
              <a:t>Per </a:t>
            </a:r>
            <a:r>
              <a:rPr lang="en-ZA" sz="2400" dirty="0"/>
              <a:t>programme</a:t>
            </a:r>
            <a:r>
              <a:rPr lang="en-US" sz="2400" dirty="0"/>
              <a:t>, we have set the following number of outputs and indicators to achieve our envisaged outcomes for the 2021/22 financial year.</a:t>
            </a:r>
            <a:endParaRPr lang="en-ZA" sz="2400" dirty="0"/>
          </a:p>
        </p:txBody>
      </p:sp>
      <p:sp>
        <p:nvSpPr>
          <p:cNvPr id="3" name="Slide Number Placeholder 2">
            <a:extLst>
              <a:ext uri="{FF2B5EF4-FFF2-40B4-BE49-F238E27FC236}">
                <a16:creationId xmlns:a16="http://schemas.microsoft.com/office/drawing/2014/main" id="{2AC8D61B-F65F-434A-9DFA-50E3CD422F95}"/>
              </a:ext>
            </a:extLst>
          </p:cNvPr>
          <p:cNvSpPr>
            <a:spLocks noGrp="1"/>
          </p:cNvSpPr>
          <p:nvPr>
            <p:ph type="sldNum" sz="quarter" idx="12"/>
          </p:nvPr>
        </p:nvSpPr>
        <p:spPr/>
        <p:txBody>
          <a:bodyPr/>
          <a:lstStyle/>
          <a:p>
            <a:fld id="{C01976A6-AA3E-440B-857A-0AF066406B0C}" type="slidenum">
              <a:rPr lang="en-ZA" smtClean="0"/>
              <a:pPr/>
              <a:t>10</a:t>
            </a:fld>
            <a:endParaRPr lang="en-ZA" dirty="0"/>
          </a:p>
        </p:txBody>
      </p:sp>
      <p:graphicFrame>
        <p:nvGraphicFramePr>
          <p:cNvPr id="5" name="Table 4">
            <a:extLst>
              <a:ext uri="{FF2B5EF4-FFF2-40B4-BE49-F238E27FC236}">
                <a16:creationId xmlns:a16="http://schemas.microsoft.com/office/drawing/2014/main" id="{FEF29B93-6C66-41A1-A817-F4631F8CF1F4}"/>
              </a:ext>
            </a:extLst>
          </p:cNvPr>
          <p:cNvGraphicFramePr>
            <a:graphicFrameLocks noGrp="1"/>
          </p:cNvGraphicFramePr>
          <p:nvPr>
            <p:extLst>
              <p:ext uri="{D42A27DB-BD31-4B8C-83A1-F6EECF244321}">
                <p14:modId xmlns:p14="http://schemas.microsoft.com/office/powerpoint/2010/main" val="1578993075"/>
              </p:ext>
            </p:extLst>
          </p:nvPr>
        </p:nvGraphicFramePr>
        <p:xfrm>
          <a:off x="919941" y="4259174"/>
          <a:ext cx="8841050" cy="2468880"/>
        </p:xfrm>
        <a:graphic>
          <a:graphicData uri="http://schemas.openxmlformats.org/drawingml/2006/table">
            <a:tbl>
              <a:tblPr firstRow="1" bandRow="1">
                <a:tableStyleId>{5940675A-B579-460E-94D1-54222C63F5DA}</a:tableStyleId>
              </a:tblPr>
              <a:tblGrid>
                <a:gridCol w="603383">
                  <a:extLst>
                    <a:ext uri="{9D8B030D-6E8A-4147-A177-3AD203B41FA5}">
                      <a16:colId xmlns:a16="http://schemas.microsoft.com/office/drawing/2014/main" val="3253345029"/>
                    </a:ext>
                  </a:extLst>
                </a:gridCol>
                <a:gridCol w="4683513">
                  <a:extLst>
                    <a:ext uri="{9D8B030D-6E8A-4147-A177-3AD203B41FA5}">
                      <a16:colId xmlns:a16="http://schemas.microsoft.com/office/drawing/2014/main" val="520958847"/>
                    </a:ext>
                  </a:extLst>
                </a:gridCol>
                <a:gridCol w="2289090">
                  <a:extLst>
                    <a:ext uri="{9D8B030D-6E8A-4147-A177-3AD203B41FA5}">
                      <a16:colId xmlns:a16="http://schemas.microsoft.com/office/drawing/2014/main" val="671879249"/>
                    </a:ext>
                  </a:extLst>
                </a:gridCol>
                <a:gridCol w="1265064">
                  <a:extLst>
                    <a:ext uri="{9D8B030D-6E8A-4147-A177-3AD203B41FA5}">
                      <a16:colId xmlns:a16="http://schemas.microsoft.com/office/drawing/2014/main" val="1303968161"/>
                    </a:ext>
                  </a:extLst>
                </a:gridCol>
              </a:tblGrid>
              <a:tr h="192551">
                <a:tc>
                  <a:txBody>
                    <a:bodyPr/>
                    <a:lstStyle/>
                    <a:p>
                      <a:r>
                        <a:rPr lang="en-ZA" sz="1800" noProof="0">
                          <a:latin typeface="Arial Narrow" panose="020B0606020202030204" pitchFamily="34" charset="0"/>
                        </a:rPr>
                        <a:t>Prog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a:txBody>
                    <a:bodyPr/>
                    <a:lstStyle/>
                    <a:p>
                      <a:r>
                        <a:rPr lang="en-ZA" sz="1800" noProof="0">
                          <a:latin typeface="Arial Narrow" panose="020B0606020202030204" pitchFamily="34" charset="0"/>
                        </a:rPr>
                        <a:t>Outcome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a:txBody>
                    <a:bodyPr/>
                    <a:lstStyle/>
                    <a:p>
                      <a:pPr algn="ctr"/>
                      <a:r>
                        <a:rPr lang="en-ZA" sz="1800" noProof="0">
                          <a:latin typeface="Arial Narrow" panose="020B0606020202030204" pitchFamily="34" charset="0"/>
                        </a:rPr>
                        <a:t>Number of Outputs and indicators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a:txBody>
                    <a:bodyPr/>
                    <a:lstStyle/>
                    <a:p>
                      <a:pPr algn="ctr"/>
                      <a:r>
                        <a:rPr lang="en-ZA" sz="1800" noProof="0">
                          <a:latin typeface="Arial Narrow" panose="020B0606020202030204" pitchFamily="34" charset="0"/>
                        </a:rPr>
                        <a:t>Percentage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extLst>
                  <a:ext uri="{0D108BD9-81ED-4DB2-BD59-A6C34878D82A}">
                    <a16:rowId xmlns:a16="http://schemas.microsoft.com/office/drawing/2014/main" val="2101492355"/>
                  </a:ext>
                </a:extLst>
              </a:tr>
              <a:tr h="339191">
                <a:tc>
                  <a:txBody>
                    <a:bodyPr/>
                    <a:lstStyle/>
                    <a:p>
                      <a:pPr algn="ctr"/>
                      <a:r>
                        <a:rPr lang="en-ZA" sz="1800" noProof="0">
                          <a:latin typeface="Arial Narrow" panose="020B0606020202030204" pitchFamily="34" charset="0"/>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noProof="0">
                          <a:latin typeface="Arial Narrow" panose="020B0606020202030204" pitchFamily="34" charset="0"/>
                        </a:rPr>
                        <a:t>Organisational excellence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a:latin typeface="Arial Narrow" panose="020B060602020203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dirty="0">
                          <a:latin typeface="Arial Narrow" panose="020B0606020202030204" pitchFamily="34" charset="0"/>
                        </a:rPr>
                        <a:t>55%</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9924519"/>
                  </a:ext>
                </a:extLst>
              </a:tr>
              <a:tr h="339191">
                <a:tc>
                  <a:txBody>
                    <a:bodyPr/>
                    <a:lstStyle/>
                    <a:p>
                      <a:pPr algn="ctr"/>
                      <a:r>
                        <a:rPr lang="en-ZA" sz="1800" noProof="0">
                          <a:latin typeface="Arial Narrow" panose="020B060602020203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noProof="0">
                          <a:latin typeface="Arial Narrow" panose="020B0606020202030204" pitchFamily="34" charset="0"/>
                        </a:rPr>
                        <a:t>Well-defined municipal spaces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dirty="0">
                          <a:latin typeface="Arial Narrow" panose="020B0606020202030204" pitchFamily="34" charset="0"/>
                        </a:rPr>
                        <a:t>13.5%</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699857"/>
                  </a:ext>
                </a:extLst>
              </a:tr>
              <a:tr h="339191">
                <a:tc>
                  <a:txBody>
                    <a:bodyPr/>
                    <a:lstStyle/>
                    <a:p>
                      <a:pPr algn="ctr"/>
                      <a:r>
                        <a:rPr lang="en-ZA" sz="1800" noProof="0">
                          <a:latin typeface="Arial Narrow" panose="020B0606020202030204" pitchFamily="34" charset="0"/>
                        </a:rPr>
                        <a:t>3</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noProof="0">
                          <a:latin typeface="Arial Narrow" panose="020B0606020202030204" pitchFamily="34" charset="0"/>
                        </a:rPr>
                        <a:t>Improved access to research and spatial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a:latin typeface="Arial Narrow" panose="020B0606020202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dirty="0">
                          <a:latin typeface="Arial Narrow" panose="020B0606020202030204" pitchFamily="34" charset="0"/>
                        </a:rPr>
                        <a:t>18%</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923856"/>
                  </a:ext>
                </a:extLst>
              </a:tr>
              <a:tr h="339191">
                <a:tc>
                  <a:txBody>
                    <a:bodyPr/>
                    <a:lstStyle/>
                    <a:p>
                      <a:pPr algn="ctr"/>
                      <a:r>
                        <a:rPr lang="en-ZA" sz="1800" noProof="0">
                          <a:latin typeface="Arial Narrow" panose="020B0606020202030204" pitchFamily="34" charset="0"/>
                        </a:rPr>
                        <a:t>4</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noProof="0">
                          <a:latin typeface="Arial Narrow" panose="020B0606020202030204" pitchFamily="34" charset="0"/>
                        </a:rPr>
                        <a:t>Improved public and stakeholder participation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noProof="0" dirty="0">
                          <a:latin typeface="Arial Narrow" panose="020B0606020202030204" pitchFamily="34" charset="0"/>
                        </a:rPr>
                        <a:t>13.5%</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1864348"/>
                  </a:ext>
                </a:extLst>
              </a:tr>
              <a:tr h="339191">
                <a:tc gridSpan="2">
                  <a:txBody>
                    <a:bodyPr/>
                    <a:lstStyle/>
                    <a:p>
                      <a:r>
                        <a:rPr lang="en-ZA" sz="1800" noProof="0">
                          <a:latin typeface="Arial Narrow" panose="020B0606020202030204" pitchFamily="34" charset="0"/>
                        </a:rPr>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hMerge="1">
                  <a:txBody>
                    <a:bodyPr/>
                    <a:lstStyle/>
                    <a:p>
                      <a:endParaRPr lang="en-ZA" sz="1600" dirty="0">
                        <a:latin typeface="Arial Narrow" panose="020B0606020202030204" pitchFamily="34" charset="0"/>
                      </a:endParaRPr>
                    </a:p>
                  </a:txBody>
                  <a:tcPr/>
                </a:tc>
                <a:tc>
                  <a:txBody>
                    <a:bodyPr/>
                    <a:lstStyle/>
                    <a:p>
                      <a:pPr algn="ctr"/>
                      <a:r>
                        <a:rPr lang="en-ZA" sz="1800" noProof="0">
                          <a:latin typeface="Arial Narrow" panose="020B0606020202030204" pitchFamily="34" charset="0"/>
                        </a:rPr>
                        <a:t>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a:txBody>
                    <a:bodyPr/>
                    <a:lstStyle/>
                    <a:p>
                      <a:pPr algn="ctr"/>
                      <a:r>
                        <a:rPr lang="en-ZA" sz="1800" noProof="0" dirty="0">
                          <a:latin typeface="Arial Narrow" panose="020B0606020202030204" pitchFamily="34" charset="0"/>
                        </a:rPr>
                        <a:t>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extLst>
                  <a:ext uri="{0D108BD9-81ED-4DB2-BD59-A6C34878D82A}">
                    <a16:rowId xmlns:a16="http://schemas.microsoft.com/office/drawing/2014/main" val="464205138"/>
                  </a:ext>
                </a:extLst>
              </a:tr>
            </a:tbl>
          </a:graphicData>
        </a:graphic>
      </p:graphicFrame>
    </p:spTree>
    <p:extLst>
      <p:ext uri="{BB962C8B-B14F-4D97-AF65-F5344CB8AC3E}">
        <p14:creationId xmlns:p14="http://schemas.microsoft.com/office/powerpoint/2010/main" val="278599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D3BE-9F39-492F-8E69-6D8381532C62}"/>
              </a:ext>
            </a:extLst>
          </p:cNvPr>
          <p:cNvSpPr>
            <a:spLocks noGrp="1"/>
          </p:cNvSpPr>
          <p:nvPr>
            <p:ph type="title"/>
          </p:nvPr>
        </p:nvSpPr>
        <p:spPr>
          <a:xfrm>
            <a:off x="736600" y="286327"/>
            <a:ext cx="10617200" cy="1256147"/>
          </a:xfrm>
        </p:spPr>
        <p:txBody>
          <a:bodyPr>
            <a:normAutofit/>
          </a:bodyPr>
          <a:lstStyle/>
          <a:p>
            <a:r>
              <a:rPr lang="en-US" sz="3600" dirty="0"/>
              <a:t>Summary of </a:t>
            </a:r>
            <a:r>
              <a:rPr lang="en-US" sz="3600" dirty="0" err="1"/>
              <a:t>Programme</a:t>
            </a:r>
            <a:r>
              <a:rPr lang="en-US" sz="3600" dirty="0"/>
              <a:t> Performance for Quarter 3</a:t>
            </a:r>
            <a:endParaRPr lang="en-ZA" sz="3600" dirty="0"/>
          </a:p>
        </p:txBody>
      </p:sp>
      <p:graphicFrame>
        <p:nvGraphicFramePr>
          <p:cNvPr id="5" name="Content Placeholder 4">
            <a:extLst>
              <a:ext uri="{FF2B5EF4-FFF2-40B4-BE49-F238E27FC236}">
                <a16:creationId xmlns:a16="http://schemas.microsoft.com/office/drawing/2014/main" id="{D0BEFD26-C4D8-44F5-BC0F-E70531C39414}"/>
              </a:ext>
            </a:extLst>
          </p:cNvPr>
          <p:cNvGraphicFramePr>
            <a:graphicFrameLocks noGrp="1"/>
          </p:cNvGraphicFramePr>
          <p:nvPr>
            <p:ph idx="1"/>
            <p:extLst>
              <p:ext uri="{D42A27DB-BD31-4B8C-83A1-F6EECF244321}">
                <p14:modId xmlns:p14="http://schemas.microsoft.com/office/powerpoint/2010/main" val="6615468"/>
              </p:ext>
            </p:extLst>
          </p:nvPr>
        </p:nvGraphicFramePr>
        <p:xfrm>
          <a:off x="736600" y="1227802"/>
          <a:ext cx="10515602" cy="5069840"/>
        </p:xfrm>
        <a:graphic>
          <a:graphicData uri="http://schemas.openxmlformats.org/drawingml/2006/table">
            <a:tbl>
              <a:tblPr firstRow="1" bandRow="1">
                <a:tableStyleId>{5940675A-B579-460E-94D1-54222C63F5DA}</a:tableStyleId>
              </a:tblPr>
              <a:tblGrid>
                <a:gridCol w="2905391">
                  <a:extLst>
                    <a:ext uri="{9D8B030D-6E8A-4147-A177-3AD203B41FA5}">
                      <a16:colId xmlns:a16="http://schemas.microsoft.com/office/drawing/2014/main" val="2460067626"/>
                    </a:ext>
                  </a:extLst>
                </a:gridCol>
                <a:gridCol w="1673823">
                  <a:extLst>
                    <a:ext uri="{9D8B030D-6E8A-4147-A177-3AD203B41FA5}">
                      <a16:colId xmlns:a16="http://schemas.microsoft.com/office/drawing/2014/main" val="488125423"/>
                    </a:ext>
                  </a:extLst>
                </a:gridCol>
                <a:gridCol w="1484097">
                  <a:extLst>
                    <a:ext uri="{9D8B030D-6E8A-4147-A177-3AD203B41FA5}">
                      <a16:colId xmlns:a16="http://schemas.microsoft.com/office/drawing/2014/main" val="3356705595"/>
                    </a:ext>
                  </a:extLst>
                </a:gridCol>
                <a:gridCol w="1484097">
                  <a:extLst>
                    <a:ext uri="{9D8B030D-6E8A-4147-A177-3AD203B41FA5}">
                      <a16:colId xmlns:a16="http://schemas.microsoft.com/office/drawing/2014/main" val="1938210950"/>
                    </a:ext>
                  </a:extLst>
                </a:gridCol>
                <a:gridCol w="1484097">
                  <a:extLst>
                    <a:ext uri="{9D8B030D-6E8A-4147-A177-3AD203B41FA5}">
                      <a16:colId xmlns:a16="http://schemas.microsoft.com/office/drawing/2014/main" val="2257600735"/>
                    </a:ext>
                  </a:extLst>
                </a:gridCol>
                <a:gridCol w="1484097">
                  <a:extLst>
                    <a:ext uri="{9D8B030D-6E8A-4147-A177-3AD203B41FA5}">
                      <a16:colId xmlns:a16="http://schemas.microsoft.com/office/drawing/2014/main" val="446898648"/>
                    </a:ext>
                  </a:extLst>
                </a:gridCol>
              </a:tblGrid>
              <a:tr h="370840">
                <a:tc>
                  <a:txBody>
                    <a:bodyPr/>
                    <a:lstStyle/>
                    <a:p>
                      <a:endParaRPr lang="en-ZA" sz="1800" dirty="0">
                        <a:latin typeface="Arial Narrow" panose="020B0606020202030204"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800" b="1" dirty="0">
                          <a:solidFill>
                            <a:schemeClr val="bg1"/>
                          </a:solidFill>
                          <a:latin typeface="Arial Narrow" panose="020B0606020202030204" pitchFamily="34" charset="0"/>
                        </a:rPr>
                        <a:t>Number of 2021/22 Annual Targets as per APP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0000"/>
                    </a:solidFill>
                  </a:tcPr>
                </a:tc>
                <a:tc>
                  <a:txBody>
                    <a:bodyPr/>
                    <a:lstStyle/>
                    <a:p>
                      <a:pPr marL="0" marR="0" lvl="0" indent="0" algn="ctr" defTabSz="1189202" rtl="0" eaLnBrk="1" fontAlgn="auto" latinLnBrk="0" hangingPunct="1">
                        <a:lnSpc>
                          <a:spcPct val="100000"/>
                        </a:lnSpc>
                        <a:spcBef>
                          <a:spcPts val="0"/>
                        </a:spcBef>
                        <a:spcAft>
                          <a:spcPts val="0"/>
                        </a:spcAft>
                        <a:buClrTx/>
                        <a:buSzTx/>
                        <a:buFontTx/>
                        <a:buNone/>
                        <a:tabLst/>
                        <a:defRPr/>
                      </a:pPr>
                      <a:r>
                        <a:rPr lang="en-ZA" sz="1800" b="1" dirty="0">
                          <a:solidFill>
                            <a:schemeClr val="bg1"/>
                          </a:solidFill>
                          <a:latin typeface="Arial Narrow" panose="020B0606020202030204" pitchFamily="34" charset="0"/>
                        </a:rPr>
                        <a:t>Number of </a:t>
                      </a:r>
                      <a:r>
                        <a:rPr lang="en-ZA" sz="1800" b="1" dirty="0">
                          <a:solidFill>
                            <a:schemeClr val="tx1"/>
                          </a:solidFill>
                          <a:latin typeface="Arial Narrow" panose="020B0606020202030204" pitchFamily="34" charset="0"/>
                        </a:rPr>
                        <a:t>Quarter 3</a:t>
                      </a:r>
                      <a:r>
                        <a:rPr lang="en-ZA" sz="1800" b="1" dirty="0">
                          <a:solidFill>
                            <a:schemeClr val="bg1"/>
                          </a:solidFill>
                          <a:latin typeface="Arial Narrow" panose="020B0606020202030204" pitchFamily="34" charset="0"/>
                        </a:rPr>
                        <a:t> targets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a:txBody>
                    <a:bodyPr/>
                    <a:lstStyle/>
                    <a:p>
                      <a:pPr algn="ctr"/>
                      <a:r>
                        <a:rPr lang="en-ZA" sz="1800" b="1" dirty="0">
                          <a:solidFill>
                            <a:schemeClr val="bg1"/>
                          </a:solidFill>
                          <a:latin typeface="Arial Narrow" panose="020B0606020202030204" pitchFamily="34" charset="0"/>
                        </a:rPr>
                        <a:t>Achieved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a:txBody>
                    <a:bodyPr/>
                    <a:lstStyle/>
                    <a:p>
                      <a:pPr algn="ctr"/>
                      <a:r>
                        <a:rPr lang="en-ZA" sz="1800" b="1" dirty="0">
                          <a:solidFill>
                            <a:schemeClr val="bg1"/>
                          </a:solidFill>
                          <a:latin typeface="Arial Narrow" panose="020B0606020202030204" pitchFamily="34" charset="0"/>
                        </a:rPr>
                        <a:t>Not 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tc>
                  <a:txBody>
                    <a:bodyPr/>
                    <a:lstStyle/>
                    <a:p>
                      <a:pPr algn="ctr"/>
                      <a:r>
                        <a:rPr lang="en-ZA" sz="1800" b="1" dirty="0">
                          <a:solidFill>
                            <a:schemeClr val="bg1"/>
                          </a:solidFill>
                          <a:latin typeface="Arial Narrow" panose="020B0606020202030204" pitchFamily="34" charset="0"/>
                        </a:rPr>
                        <a:t>Partially 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CE39"/>
                    </a:solidFill>
                  </a:tcPr>
                </a:tc>
                <a:extLst>
                  <a:ext uri="{0D108BD9-81ED-4DB2-BD59-A6C34878D82A}">
                    <a16:rowId xmlns:a16="http://schemas.microsoft.com/office/drawing/2014/main" val="2804511636"/>
                  </a:ext>
                </a:extLst>
              </a:tr>
              <a:tr h="370840">
                <a:tc rowSpan="2">
                  <a:txBody>
                    <a:bodyPr/>
                    <a:lstStyle/>
                    <a:p>
                      <a:r>
                        <a:rPr lang="en-ZA" sz="1800" dirty="0">
                          <a:latin typeface="Arial Narrow" panose="020B0606020202030204" pitchFamily="34" charset="0"/>
                        </a:rPr>
                        <a:t>Prog 1: Administration</a:t>
                      </a:r>
                    </a:p>
                  </a:txBody>
                  <a:tcPr marL="82962" marR="82962" anchor="ctr">
                    <a:lnT w="12700" cap="flat" cmpd="sng" algn="ctr">
                      <a:solidFill>
                        <a:schemeClr val="tx1"/>
                      </a:solidFill>
                      <a:prstDash val="solid"/>
                      <a:round/>
                      <a:headEnd type="none" w="med" len="med"/>
                      <a:tailEnd type="none" w="med" len="med"/>
                    </a:lnT>
                  </a:tcPr>
                </a:tc>
                <a:tc rowSpan="2">
                  <a:txBody>
                    <a:bodyPr/>
                    <a:lstStyle/>
                    <a:p>
                      <a:pPr algn="ctr" fontAlgn="b"/>
                      <a:r>
                        <a:rPr lang="en-US" sz="1800" u="none" strike="noStrike">
                          <a:effectLst/>
                          <a:latin typeface="Arial Narrow" panose="020B0606020202030204" pitchFamily="34" charset="0"/>
                        </a:rPr>
                        <a:t>12</a:t>
                      </a:r>
                      <a:endParaRPr lang="en-ZA" sz="1800" b="0" i="0" u="none" strike="noStrike" dirty="0">
                        <a:solidFill>
                          <a:srgbClr val="000000"/>
                        </a:solidFill>
                        <a:effectLst/>
                        <a:latin typeface="Arial Narrow" panose="020B0606020202030204" pitchFamily="34" charset="0"/>
                      </a:endParaRPr>
                    </a:p>
                  </a:txBody>
                  <a:tcPr marL="7620" marR="7620" marT="7620" marB="0" anchor="ctr">
                    <a:lnT w="12700" cap="flat" cmpd="sng" algn="ctr">
                      <a:solidFill>
                        <a:schemeClr val="bg1"/>
                      </a:solidFill>
                      <a:prstDash val="solid"/>
                      <a:round/>
                      <a:headEnd type="none" w="med" len="med"/>
                      <a:tailEnd type="none" w="med" len="med"/>
                    </a:lnT>
                  </a:tcPr>
                </a:tc>
                <a:tc rowSpan="2">
                  <a:txBody>
                    <a:bodyPr/>
                    <a:lstStyle/>
                    <a:p>
                      <a:pPr algn="ctr" fontAlgn="t"/>
                      <a:r>
                        <a:rPr lang="en-US" sz="1800" u="none" strike="noStrike" dirty="0">
                          <a:effectLst/>
                          <a:latin typeface="Arial Narrow" panose="020B0606020202030204" pitchFamily="34" charset="0"/>
                        </a:rPr>
                        <a:t>6</a:t>
                      </a:r>
                      <a:endParaRPr lang="en-ZA" sz="1800" b="0" i="0" u="none" strike="noStrike" dirty="0">
                        <a:solidFill>
                          <a:srgbClr val="000000"/>
                        </a:solidFill>
                        <a:effectLst/>
                        <a:latin typeface="Arial Narrow" panose="020B0606020202030204" pitchFamily="34" charset="0"/>
                      </a:endParaRPr>
                    </a:p>
                  </a:txBody>
                  <a:tcPr marL="7620" marR="7620" marT="7620" marB="0" anchor="ctr">
                    <a:lnT w="12700" cap="flat" cmpd="sng" algn="ctr">
                      <a:solidFill>
                        <a:schemeClr val="bg1"/>
                      </a:solidFill>
                      <a:prstDash val="solid"/>
                      <a:round/>
                      <a:headEnd type="none" w="med" len="med"/>
                      <a:tailEnd type="none" w="med" len="med"/>
                    </a:lnT>
                  </a:tcPr>
                </a:tc>
                <a:tc>
                  <a:txBody>
                    <a:bodyPr/>
                    <a:lstStyle/>
                    <a:p>
                      <a:pPr algn="ctr" fontAlgn="t"/>
                      <a:r>
                        <a:rPr lang="en-US" sz="1800" u="none" strike="noStrike" dirty="0">
                          <a:effectLst/>
                          <a:latin typeface="Arial Narrow" panose="020B0606020202030204" pitchFamily="34" charset="0"/>
                        </a:rPr>
                        <a:t>6</a:t>
                      </a:r>
                      <a:endParaRPr lang="en-ZA" sz="1800" b="0" i="0" u="none" strike="noStrike" dirty="0">
                        <a:solidFill>
                          <a:srgbClr val="000000"/>
                        </a:solidFill>
                        <a:effectLst/>
                        <a:latin typeface="Arial Narrow" panose="020B0606020202030204" pitchFamily="34" charset="0"/>
                      </a:endParaRPr>
                    </a:p>
                  </a:txBody>
                  <a:tcPr marL="7620" marR="7620" marT="7620" marB="0" anchor="ctr">
                    <a:lnT w="12700" cap="flat" cmpd="sng" algn="ctr">
                      <a:solidFill>
                        <a:schemeClr val="bg1"/>
                      </a:solidFill>
                      <a:prstDash val="solid"/>
                      <a:round/>
                      <a:headEnd type="none" w="med" len="med"/>
                      <a:tailEnd type="none" w="med" len="med"/>
                    </a:lnT>
                  </a:tcPr>
                </a:tc>
                <a:tc>
                  <a:txBody>
                    <a:bodyPr/>
                    <a:lstStyle/>
                    <a:p>
                      <a:pPr algn="ctr" fontAlgn="t"/>
                      <a:r>
                        <a:rPr lang="en-ZA"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lnT w="12700" cap="flat" cmpd="sng" algn="ctr">
                      <a:solidFill>
                        <a:schemeClr val="bg1"/>
                      </a:solidFill>
                      <a:prstDash val="solid"/>
                      <a:round/>
                      <a:headEnd type="none" w="med" len="med"/>
                      <a:tailEnd type="none" w="med" len="med"/>
                    </a:lnT>
                  </a:tcPr>
                </a:tc>
                <a:tc>
                  <a:txBody>
                    <a:bodyPr/>
                    <a:lstStyle/>
                    <a:p>
                      <a:pPr algn="ctr" fontAlgn="t"/>
                      <a:r>
                        <a:rPr lang="en-ZA"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7851458"/>
                  </a:ext>
                </a:extLst>
              </a:tr>
              <a:tr h="370840">
                <a:tc vMerge="1">
                  <a:txBody>
                    <a:bodyPr/>
                    <a:lstStyle/>
                    <a:p>
                      <a:endParaRPr lang="en-ZA" dirty="0"/>
                    </a:p>
                  </a:txBody>
                  <a:tcPr marL="82962" marR="82962"/>
                </a:tc>
                <a:tc vMerge="1">
                  <a:txBody>
                    <a:bodyPr/>
                    <a:lstStyle/>
                    <a:p>
                      <a:pPr algn="ctr" fontAlgn="b"/>
                      <a:endParaRPr lang="en-ZA" sz="1800" b="0" i="0" u="none" strike="noStrike" dirty="0">
                        <a:solidFill>
                          <a:srgbClr val="000000"/>
                        </a:solidFill>
                        <a:effectLst/>
                        <a:latin typeface="+mn-lt"/>
                      </a:endParaRPr>
                    </a:p>
                  </a:txBody>
                  <a:tcPr marL="7620" marR="7620" marT="7620" marB="0" anchor="b"/>
                </a:tc>
                <a:tc vMerge="1">
                  <a:txBody>
                    <a:bodyPr/>
                    <a:lstStyle/>
                    <a:p>
                      <a:pPr algn="ctr" fontAlgn="t"/>
                      <a:endParaRPr lang="en-ZA" sz="1800" b="0" i="0" u="none" strike="noStrike" dirty="0">
                        <a:solidFill>
                          <a:srgbClr val="000000"/>
                        </a:solidFill>
                        <a:effectLst/>
                        <a:latin typeface="+mn-lt"/>
                      </a:endParaRPr>
                    </a:p>
                  </a:txBody>
                  <a:tcPr marL="7620" marR="7620" marT="7620" marB="0" anchor="ctr"/>
                </a:tc>
                <a:tc>
                  <a:txBody>
                    <a:bodyPr/>
                    <a:lstStyle/>
                    <a:p>
                      <a:pPr algn="ctr" fontAlgn="t"/>
                      <a:r>
                        <a:rPr lang="en-ZA" sz="1800" u="none" strike="noStrike">
                          <a:effectLst/>
                          <a:latin typeface="Arial Narrow" panose="020B0606020202030204" pitchFamily="34" charset="0"/>
                        </a:rPr>
                        <a:t>100%</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US"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US"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363045402"/>
                  </a:ext>
                </a:extLst>
              </a:tr>
              <a:tr h="370840">
                <a:tc rowSpan="2">
                  <a:txBody>
                    <a:bodyPr/>
                    <a:lstStyle/>
                    <a:p>
                      <a:r>
                        <a:rPr lang="en-ZA" sz="1800" dirty="0">
                          <a:latin typeface="Arial Narrow" panose="020B0606020202030204" pitchFamily="34" charset="0"/>
                        </a:rPr>
                        <a:t>Prog 2: Demarcation and spatial transformation excellence</a:t>
                      </a:r>
                    </a:p>
                  </a:txBody>
                  <a:tcPr marL="82962" marR="82962" anchor="ctr"/>
                </a:tc>
                <a:tc rowSpan="2">
                  <a:txBody>
                    <a:bodyPr/>
                    <a:lstStyle/>
                    <a:p>
                      <a:pPr algn="ctr" fontAlgn="b"/>
                      <a:r>
                        <a:rPr lang="en-US" sz="1800" u="none" strike="noStrike">
                          <a:effectLst/>
                          <a:latin typeface="Arial Narrow" panose="020B0606020202030204" pitchFamily="34" charset="0"/>
                        </a:rPr>
                        <a:t>3</a:t>
                      </a:r>
                      <a:endParaRPr lang="en-ZA" sz="1800" b="0" i="0" u="none" strike="noStrike" dirty="0">
                        <a:solidFill>
                          <a:srgbClr val="000000"/>
                        </a:solidFill>
                        <a:effectLst/>
                        <a:latin typeface="Arial Narrow" panose="020B0606020202030204" pitchFamily="34" charset="0"/>
                      </a:endParaRPr>
                    </a:p>
                  </a:txBody>
                  <a:tcPr marL="7620" marR="7620" marT="7620" marB="0" anchor="ctr"/>
                </a:tc>
                <a:tc rowSpan="2">
                  <a:txBody>
                    <a:bodyPr/>
                    <a:lstStyle/>
                    <a:p>
                      <a:pPr algn="ctr" fontAlgn="t"/>
                      <a:r>
                        <a:rPr lang="en-US" sz="1800" u="none" strike="noStrike">
                          <a:effectLst/>
                          <a:latin typeface="Arial Narrow" panose="020B0606020202030204" pitchFamily="34" charset="0"/>
                        </a:rPr>
                        <a:t>2</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US" sz="1800" u="none" strike="noStrike">
                          <a:effectLst/>
                          <a:latin typeface="Arial Narrow" panose="020B0606020202030204" pitchFamily="34" charset="0"/>
                        </a:rPr>
                        <a:t>2</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77319484"/>
                  </a:ext>
                </a:extLst>
              </a:tr>
              <a:tr h="370840">
                <a:tc vMerge="1">
                  <a:txBody>
                    <a:bodyPr/>
                    <a:lstStyle/>
                    <a:p>
                      <a:endParaRPr lang="en-ZA" dirty="0"/>
                    </a:p>
                  </a:txBody>
                  <a:tcPr marL="82962" marR="82962"/>
                </a:tc>
                <a:tc vMerge="1">
                  <a:txBody>
                    <a:bodyPr/>
                    <a:lstStyle/>
                    <a:p>
                      <a:pPr algn="ctr" fontAlgn="b"/>
                      <a:endParaRPr lang="en-ZA" sz="1800" b="0" i="0" u="none" strike="noStrike" dirty="0">
                        <a:solidFill>
                          <a:srgbClr val="000000"/>
                        </a:solidFill>
                        <a:effectLst/>
                        <a:latin typeface="+mn-lt"/>
                      </a:endParaRPr>
                    </a:p>
                  </a:txBody>
                  <a:tcPr marL="7620" marR="7620" marT="7620" marB="0" anchor="b"/>
                </a:tc>
                <a:tc vMerge="1">
                  <a:txBody>
                    <a:bodyPr/>
                    <a:lstStyle/>
                    <a:p>
                      <a:pPr algn="ctr" fontAlgn="t"/>
                      <a:endParaRPr lang="en-ZA" sz="18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a:effectLst/>
                          <a:latin typeface="Arial Narrow" panose="020B0606020202030204" pitchFamily="34" charset="0"/>
                        </a:rPr>
                        <a:t>100%</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US"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US"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220758776"/>
                  </a:ext>
                </a:extLst>
              </a:tr>
              <a:tr h="370840">
                <a:tc rowSpan="2">
                  <a:txBody>
                    <a:bodyPr/>
                    <a:lstStyle/>
                    <a:p>
                      <a:r>
                        <a:rPr lang="en-ZA" sz="1800" dirty="0">
                          <a:latin typeface="Arial Narrow" panose="020B0606020202030204" pitchFamily="34" charset="0"/>
                        </a:rPr>
                        <a:t>Prog 3: Research, spatial information and intelligence development</a:t>
                      </a:r>
                    </a:p>
                  </a:txBody>
                  <a:tcPr marL="82962" marR="82962" anchor="ctr"/>
                </a:tc>
                <a:tc rowSpan="2">
                  <a:txBody>
                    <a:bodyPr/>
                    <a:lstStyle/>
                    <a:p>
                      <a:pPr algn="ctr" fontAlgn="b"/>
                      <a:r>
                        <a:rPr lang="en-US" sz="1800" u="none" strike="noStrike">
                          <a:effectLst/>
                          <a:latin typeface="Arial Narrow" panose="020B0606020202030204" pitchFamily="34" charset="0"/>
                        </a:rPr>
                        <a:t>4</a:t>
                      </a:r>
                      <a:endParaRPr lang="en-ZA" sz="1800" b="0" i="0" u="none" strike="noStrike" dirty="0">
                        <a:solidFill>
                          <a:srgbClr val="000000"/>
                        </a:solidFill>
                        <a:effectLst/>
                        <a:latin typeface="Arial Narrow" panose="020B0606020202030204" pitchFamily="34" charset="0"/>
                      </a:endParaRPr>
                    </a:p>
                  </a:txBody>
                  <a:tcPr marL="7620" marR="7620" marT="7620" marB="0" anchor="ctr"/>
                </a:tc>
                <a:tc rowSpan="2">
                  <a:txBody>
                    <a:bodyPr/>
                    <a:lstStyle/>
                    <a:p>
                      <a:pPr algn="ctr" fontAlgn="t"/>
                      <a:r>
                        <a:rPr lang="en-US" sz="1800" u="none" strike="noStrike" dirty="0">
                          <a:effectLst/>
                          <a:latin typeface="Arial Narrow" panose="020B0606020202030204" pitchFamily="34" charset="0"/>
                        </a:rPr>
                        <a:t>3</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2</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1</a:t>
                      </a:r>
                      <a:endParaRPr lang="en-ZA" sz="18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735427955"/>
                  </a:ext>
                </a:extLst>
              </a:tr>
              <a:tr h="370840">
                <a:tc vMerge="1">
                  <a:txBody>
                    <a:bodyPr/>
                    <a:lstStyle/>
                    <a:p>
                      <a:endParaRPr lang="en-ZA" dirty="0"/>
                    </a:p>
                  </a:txBody>
                  <a:tcPr marL="82962" marR="82962"/>
                </a:tc>
                <a:tc vMerge="1">
                  <a:txBody>
                    <a:bodyPr/>
                    <a:lstStyle/>
                    <a:p>
                      <a:pPr algn="ctr" fontAlgn="b"/>
                      <a:endParaRPr lang="en-ZA" sz="1800" b="0" i="0" u="none" strike="noStrike" dirty="0">
                        <a:solidFill>
                          <a:srgbClr val="000000"/>
                        </a:solidFill>
                        <a:effectLst/>
                        <a:latin typeface="+mn-lt"/>
                      </a:endParaRPr>
                    </a:p>
                  </a:txBody>
                  <a:tcPr marL="7620" marR="7620" marT="7620" marB="0" anchor="b"/>
                </a:tc>
                <a:tc vMerge="1">
                  <a:txBody>
                    <a:bodyPr/>
                    <a:lstStyle/>
                    <a:p>
                      <a:pPr algn="ctr" fontAlgn="t"/>
                      <a:endParaRPr lang="en-ZA" sz="1800" b="0" i="0" u="none" strike="noStrike" dirty="0">
                        <a:solidFill>
                          <a:srgbClr val="000000"/>
                        </a:solidFill>
                        <a:effectLst/>
                        <a:latin typeface="+mn-lt"/>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67%</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b="0" i="0" u="none" strike="noStrike" dirty="0">
                          <a:solidFill>
                            <a:srgbClr val="000000"/>
                          </a:solidFill>
                          <a:effectLst/>
                          <a:latin typeface="Arial Narrow" panose="020B0606020202030204" pitchFamily="34" charset="0"/>
                        </a:rPr>
                        <a:t>33%</a:t>
                      </a:r>
                    </a:p>
                  </a:txBody>
                  <a:tcPr marL="7620" marR="7620" marT="7620" marB="0" anchor="ctr"/>
                </a:tc>
                <a:extLst>
                  <a:ext uri="{0D108BD9-81ED-4DB2-BD59-A6C34878D82A}">
                    <a16:rowId xmlns:a16="http://schemas.microsoft.com/office/drawing/2014/main" val="3710509591"/>
                  </a:ext>
                </a:extLst>
              </a:tr>
              <a:tr h="370840">
                <a:tc rowSpan="2">
                  <a:txBody>
                    <a:bodyPr/>
                    <a:lstStyle/>
                    <a:p>
                      <a:r>
                        <a:rPr lang="en-ZA" sz="1800" dirty="0">
                          <a:latin typeface="Arial Narrow" panose="020B0606020202030204" pitchFamily="34" charset="0"/>
                        </a:rPr>
                        <a:t>Prog 4: Stakeholder engagement</a:t>
                      </a:r>
                    </a:p>
                  </a:txBody>
                  <a:tcPr marL="82962" marR="82962" anchor="ctr">
                    <a:lnB w="12700" cap="flat" cmpd="sng" algn="ctr">
                      <a:solidFill>
                        <a:schemeClr val="bg1"/>
                      </a:solidFill>
                      <a:prstDash val="solid"/>
                      <a:round/>
                      <a:headEnd type="none" w="med" len="med"/>
                      <a:tailEnd type="none" w="med" len="med"/>
                    </a:lnB>
                  </a:tcPr>
                </a:tc>
                <a:tc rowSpan="2">
                  <a:txBody>
                    <a:bodyPr/>
                    <a:lstStyle/>
                    <a:p>
                      <a:pPr algn="ctr" fontAlgn="b"/>
                      <a:r>
                        <a:rPr lang="en-US" sz="1800" u="none" strike="noStrike">
                          <a:effectLst/>
                          <a:latin typeface="Arial Narrow" panose="020B0606020202030204" pitchFamily="34" charset="0"/>
                        </a:rPr>
                        <a:t>3</a:t>
                      </a:r>
                      <a:endParaRPr lang="en-ZA" sz="1800" b="0" i="0" u="none" strike="noStrike" dirty="0">
                        <a:solidFill>
                          <a:srgbClr val="000000"/>
                        </a:solidFill>
                        <a:effectLst/>
                        <a:latin typeface="Arial Narrow" panose="020B0606020202030204" pitchFamily="34" charset="0"/>
                      </a:endParaRPr>
                    </a:p>
                  </a:txBody>
                  <a:tcPr marL="7620" marR="7620" marT="7620" marB="0" anchor="ctr">
                    <a:lnB w="12700" cap="flat" cmpd="sng" algn="ctr">
                      <a:solidFill>
                        <a:schemeClr val="bg1"/>
                      </a:solidFill>
                      <a:prstDash val="solid"/>
                      <a:round/>
                      <a:headEnd type="none" w="med" len="med"/>
                      <a:tailEnd type="none" w="med" len="med"/>
                    </a:lnB>
                  </a:tcPr>
                </a:tc>
                <a:tc rowSpan="2">
                  <a:txBody>
                    <a:bodyPr/>
                    <a:lstStyle/>
                    <a:p>
                      <a:pPr algn="ctr" fontAlgn="t"/>
                      <a:r>
                        <a:rPr lang="en-US" sz="1800" u="none" strike="noStrike">
                          <a:effectLst/>
                          <a:latin typeface="Arial Narrow" panose="020B0606020202030204" pitchFamily="34" charset="0"/>
                        </a:rPr>
                        <a:t>3</a:t>
                      </a:r>
                      <a:endParaRPr lang="en-ZA" sz="1800" b="0" i="0" u="none" strike="noStrike" dirty="0">
                        <a:solidFill>
                          <a:srgbClr val="000000"/>
                        </a:solidFill>
                        <a:effectLst/>
                        <a:latin typeface="Arial Narrow" panose="020B0606020202030204" pitchFamily="34" charset="0"/>
                      </a:endParaRPr>
                    </a:p>
                  </a:txBody>
                  <a:tcPr marL="7620" marR="7620" marT="7620" marB="0" anchor="ctr">
                    <a:lnB w="12700" cap="flat" cmpd="sng" algn="ctr">
                      <a:solidFill>
                        <a:schemeClr val="bg1"/>
                      </a:solidFill>
                      <a:prstDash val="solid"/>
                      <a:round/>
                      <a:headEnd type="none" w="med" len="med"/>
                      <a:tailEnd type="none" w="med" len="med"/>
                    </a:lnB>
                  </a:tcPr>
                </a:tc>
                <a:tc>
                  <a:txBody>
                    <a:bodyPr/>
                    <a:lstStyle/>
                    <a:p>
                      <a:pPr algn="ctr" fontAlgn="t"/>
                      <a:r>
                        <a:rPr lang="en-ZA" sz="1800" u="none" strike="noStrike">
                          <a:effectLst/>
                          <a:latin typeface="Arial Narrow" panose="020B0606020202030204" pitchFamily="34" charset="0"/>
                        </a:rPr>
                        <a:t>3</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t"/>
                      <a:r>
                        <a:rPr lang="en-ZA"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903871805"/>
                  </a:ext>
                </a:extLst>
              </a:tr>
              <a:tr h="370840">
                <a:tc vMerge="1">
                  <a:txBody>
                    <a:bodyPr/>
                    <a:lstStyle/>
                    <a:p>
                      <a:endParaRPr lang="en-ZA" dirty="0"/>
                    </a:p>
                  </a:txBody>
                  <a:tcPr marL="82962" marR="82962"/>
                </a:tc>
                <a:tc vMerge="1">
                  <a:txBody>
                    <a:bodyPr/>
                    <a:lstStyle/>
                    <a:p>
                      <a:pPr algn="ctr" fontAlgn="b"/>
                      <a:endParaRPr lang="en-ZA" sz="1800" b="0" i="0" u="none" strike="noStrike" dirty="0">
                        <a:solidFill>
                          <a:srgbClr val="000000"/>
                        </a:solidFill>
                        <a:effectLst/>
                        <a:latin typeface="+mn-lt"/>
                      </a:endParaRPr>
                    </a:p>
                  </a:txBody>
                  <a:tcPr marL="7620" marR="7620" marT="7620" marB="0" anchor="b"/>
                </a:tc>
                <a:tc vMerge="1">
                  <a:txBody>
                    <a:bodyPr/>
                    <a:lstStyle/>
                    <a:p>
                      <a:pPr algn="ctr" fontAlgn="t"/>
                      <a:endParaRPr lang="en-ZA" sz="1800" b="0" i="0" u="none" strike="noStrike" dirty="0">
                        <a:solidFill>
                          <a:srgbClr val="000000"/>
                        </a:solidFill>
                        <a:effectLst/>
                        <a:latin typeface="+mn-lt"/>
                      </a:endParaRPr>
                    </a:p>
                  </a:txBody>
                  <a:tcPr marL="7620" marR="7620" marT="7620" marB="0" anchor="ctr"/>
                </a:tc>
                <a:tc>
                  <a:txBody>
                    <a:bodyPr/>
                    <a:lstStyle/>
                    <a:p>
                      <a:pPr algn="ctr" fontAlgn="t"/>
                      <a:r>
                        <a:rPr lang="en-ZA" sz="1800" u="none" strike="noStrike">
                          <a:effectLst/>
                          <a:latin typeface="Arial Narrow" panose="020B0606020202030204" pitchFamily="34" charset="0"/>
                        </a:rPr>
                        <a:t>100%</a:t>
                      </a:r>
                      <a:endParaRPr lang="en-ZA" sz="1800" b="0" i="0" u="none" strike="noStrike" dirty="0">
                        <a:solidFill>
                          <a:srgbClr val="000000"/>
                        </a:solidFill>
                        <a:effectLst/>
                        <a:latin typeface="Arial Narrow" panose="020B0606020202030204" pitchFamily="34" charset="0"/>
                      </a:endParaRPr>
                    </a:p>
                  </a:txBody>
                  <a:tcPr marL="7620" marR="7620" marT="7620" marB="0" anchor="ctr">
                    <a:lnB w="12700" cap="flat" cmpd="sng" algn="ctr">
                      <a:solidFill>
                        <a:schemeClr val="bg1"/>
                      </a:solidFill>
                      <a:prstDash val="solid"/>
                      <a:round/>
                      <a:headEnd type="none" w="med" len="med"/>
                      <a:tailEnd type="none" w="med" len="med"/>
                    </a:lnB>
                  </a:tcPr>
                </a:tc>
                <a:tc>
                  <a:txBody>
                    <a:bodyPr/>
                    <a:lstStyle/>
                    <a:p>
                      <a:pPr algn="ctr" fontAlgn="t"/>
                      <a:r>
                        <a:rPr lang="en-ZA"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lnB w="12700" cap="flat" cmpd="sng" algn="ctr">
                      <a:solidFill>
                        <a:schemeClr val="bg1"/>
                      </a:solidFill>
                      <a:prstDash val="solid"/>
                      <a:round/>
                      <a:headEnd type="none" w="med" len="med"/>
                      <a:tailEnd type="none" w="med" len="med"/>
                    </a:lnB>
                  </a:tcPr>
                </a:tc>
                <a:tc>
                  <a:txBody>
                    <a:bodyPr/>
                    <a:lstStyle/>
                    <a:p>
                      <a:pPr algn="ctr" fontAlgn="t"/>
                      <a:r>
                        <a:rPr lang="en-ZA"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7442434"/>
                  </a:ext>
                </a:extLst>
              </a:tr>
              <a:tr h="370840">
                <a:tc rowSpan="2">
                  <a:txBody>
                    <a:bodyPr/>
                    <a:lstStyle/>
                    <a:p>
                      <a:r>
                        <a:rPr lang="en-ZA" sz="1800" dirty="0">
                          <a:latin typeface="Arial Narrow" panose="020B0606020202030204" pitchFamily="34" charset="0"/>
                        </a:rPr>
                        <a:t>Total</a:t>
                      </a:r>
                      <a:endParaRPr lang="en-ZA" sz="1800" b="1" dirty="0">
                        <a:latin typeface="Arial Narrow" panose="020B0606020202030204" pitchFamily="34" charset="0"/>
                      </a:endParaRPr>
                    </a:p>
                  </a:txBody>
                  <a:tcPr marL="82962" marR="8296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rowSpan="2">
                  <a:txBody>
                    <a:bodyPr/>
                    <a:lstStyle/>
                    <a:p>
                      <a:pPr algn="ctr" fontAlgn="b"/>
                      <a:r>
                        <a:rPr lang="en-US" sz="1800" u="none" strike="noStrike">
                          <a:effectLst/>
                          <a:latin typeface="Arial Narrow" panose="020B0606020202030204" pitchFamily="34" charset="0"/>
                        </a:rPr>
                        <a:t>22</a:t>
                      </a:r>
                      <a:endParaRPr lang="en-ZA" sz="18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rowSpan="2">
                  <a:txBody>
                    <a:bodyPr/>
                    <a:lstStyle/>
                    <a:p>
                      <a:pPr algn="ctr" fontAlgn="b"/>
                      <a:r>
                        <a:rPr lang="en-US" sz="1800" u="none" strike="noStrike" dirty="0">
                          <a:effectLst/>
                          <a:latin typeface="Arial Narrow" panose="020B0606020202030204" pitchFamily="34" charset="0"/>
                        </a:rPr>
                        <a:t>14</a:t>
                      </a:r>
                      <a:endParaRPr lang="en-ZA" sz="18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b"/>
                      <a:r>
                        <a:rPr lang="en-ZA" sz="1800" u="none" strike="noStrike" dirty="0">
                          <a:effectLst/>
                          <a:latin typeface="Arial Narrow" panose="020B0606020202030204" pitchFamily="34" charset="0"/>
                        </a:rPr>
                        <a:t>13</a:t>
                      </a:r>
                      <a:endParaRPr lang="en-ZA" sz="18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b"/>
                      <a:r>
                        <a:rPr lang="en-US" sz="1800" u="none" strike="noStrike" dirty="0">
                          <a:effectLst/>
                          <a:latin typeface="Arial Narrow" panose="020B0606020202030204" pitchFamily="34" charset="0"/>
                        </a:rPr>
                        <a:t>0</a:t>
                      </a:r>
                      <a:endParaRPr lang="en-ZA" sz="18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b"/>
                      <a:r>
                        <a:rPr lang="en-US" sz="1800" b="0" i="0" u="none" strike="noStrike" dirty="0">
                          <a:solidFill>
                            <a:srgbClr val="000000"/>
                          </a:solidFill>
                          <a:effectLst/>
                          <a:latin typeface="Arial Narrow" panose="020B0606020202030204" pitchFamily="34" charset="0"/>
                        </a:rPr>
                        <a:t>1</a:t>
                      </a:r>
                      <a:endParaRPr lang="en-ZA" sz="18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2315117300"/>
                  </a:ext>
                </a:extLst>
              </a:tr>
              <a:tr h="370840">
                <a:tc vMerge="1">
                  <a:txBody>
                    <a:bodyPr/>
                    <a:lstStyle/>
                    <a:p>
                      <a:endParaRPr lang="en-ZA" dirty="0"/>
                    </a:p>
                  </a:txBody>
                  <a:tcPr/>
                </a:tc>
                <a:tc vMerge="1">
                  <a:txBody>
                    <a:bodyPr/>
                    <a:lstStyle/>
                    <a:p>
                      <a:pPr algn="ctr" fontAlgn="b"/>
                      <a:endParaRPr lang="en-ZA" sz="1800" b="0" i="0" u="none" strike="noStrike" dirty="0">
                        <a:solidFill>
                          <a:srgbClr val="000000"/>
                        </a:solidFill>
                        <a:effectLst/>
                        <a:latin typeface="+mn-lt"/>
                      </a:endParaRPr>
                    </a:p>
                  </a:txBody>
                  <a:tcPr marL="7620" marR="7620" marT="7620" marB="0" anchor="b"/>
                </a:tc>
                <a:tc vMerge="1">
                  <a:txBody>
                    <a:bodyPr/>
                    <a:lstStyle/>
                    <a:p>
                      <a:pPr algn="ctr" fontAlgn="b"/>
                      <a:endParaRPr lang="en-ZA" sz="1800" b="0" i="0" u="none" strike="noStrike" dirty="0">
                        <a:solidFill>
                          <a:srgbClr val="000000"/>
                        </a:solidFill>
                        <a:effectLst/>
                        <a:latin typeface="+mn-lt"/>
                      </a:endParaRPr>
                    </a:p>
                  </a:txBody>
                  <a:tcPr marL="7620" marR="7620" marT="7620" marB="0" anchor="ctr"/>
                </a:tc>
                <a:tc>
                  <a:txBody>
                    <a:bodyPr/>
                    <a:lstStyle/>
                    <a:p>
                      <a:pPr algn="ctr" fontAlgn="b"/>
                      <a:r>
                        <a:rPr lang="en-ZA" sz="1800" u="none" strike="noStrike" dirty="0">
                          <a:effectLst/>
                          <a:latin typeface="Arial Narrow" panose="020B0606020202030204" pitchFamily="34" charset="0"/>
                        </a:rPr>
                        <a:t>93%</a:t>
                      </a:r>
                      <a:endParaRPr lang="en-ZA" sz="18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b"/>
                      <a:r>
                        <a:rPr lang="en-ZA" sz="1800" u="none" strike="noStrike" dirty="0">
                          <a:effectLst/>
                          <a:latin typeface="Arial Narrow" panose="020B0606020202030204" pitchFamily="34" charset="0"/>
                        </a:rPr>
                        <a:t>-</a:t>
                      </a:r>
                      <a:endParaRPr lang="en-ZA" sz="18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b"/>
                      <a:r>
                        <a:rPr lang="en-ZA" sz="1800" b="0" i="0" u="none" strike="noStrike" dirty="0">
                          <a:solidFill>
                            <a:srgbClr val="000000"/>
                          </a:solidFill>
                          <a:effectLst/>
                          <a:latin typeface="Arial Narrow" panose="020B0606020202030204" pitchFamily="34" charset="0"/>
                        </a:rPr>
                        <a:t>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699481506"/>
                  </a:ext>
                </a:extLst>
              </a:tr>
            </a:tbl>
          </a:graphicData>
        </a:graphic>
      </p:graphicFrame>
      <p:sp>
        <p:nvSpPr>
          <p:cNvPr id="4" name="Slide Number Placeholder 3">
            <a:extLst>
              <a:ext uri="{FF2B5EF4-FFF2-40B4-BE49-F238E27FC236}">
                <a16:creationId xmlns:a16="http://schemas.microsoft.com/office/drawing/2014/main" id="{E9AC7536-8A98-45F0-B2BD-CC3DEEB3E290}"/>
              </a:ext>
            </a:extLst>
          </p:cNvPr>
          <p:cNvSpPr>
            <a:spLocks noGrp="1"/>
          </p:cNvSpPr>
          <p:nvPr>
            <p:ph type="sldNum" sz="quarter" idx="12"/>
          </p:nvPr>
        </p:nvSpPr>
        <p:spPr>
          <a:xfrm>
            <a:off x="8610600" y="6356350"/>
            <a:ext cx="2743200" cy="365125"/>
          </a:xfrm>
        </p:spPr>
        <p:txBody>
          <a:bodyPr/>
          <a:lstStyle/>
          <a:p>
            <a:fld id="{C01976A6-AA3E-440B-857A-0AF066406B0C}" type="slidenum">
              <a:rPr lang="en-ZA" smtClean="0"/>
              <a:t>11</a:t>
            </a:fld>
            <a:endParaRPr lang="en-ZA"/>
          </a:p>
        </p:txBody>
      </p:sp>
    </p:spTree>
    <p:extLst>
      <p:ext uri="{BB962C8B-B14F-4D97-AF65-F5344CB8AC3E}">
        <p14:creationId xmlns:p14="http://schemas.microsoft.com/office/powerpoint/2010/main" val="290851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C16C67C-76AC-429E-AF2E-9261EFB8FD86}"/>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Summary of </a:t>
            </a:r>
            <a:r>
              <a:rPr lang="en-US" sz="3200" dirty="0" err="1">
                <a:solidFill>
                  <a:schemeClr val="bg1"/>
                </a:solidFill>
              </a:rPr>
              <a:t>Programme</a:t>
            </a:r>
            <a:r>
              <a:rPr lang="en-US" sz="3200" dirty="0">
                <a:solidFill>
                  <a:schemeClr val="bg1"/>
                </a:solidFill>
              </a:rPr>
              <a:t> Performance for Quarter 3</a:t>
            </a:r>
            <a:endParaRPr lang="en-ZA" sz="3200" dirty="0">
              <a:solidFill>
                <a:schemeClr val="bg1"/>
              </a:solidFill>
            </a:endParaRPr>
          </a:p>
        </p:txBody>
      </p:sp>
      <p:sp>
        <p:nvSpPr>
          <p:cNvPr id="4" name="Slide Number Placeholder 3">
            <a:extLst>
              <a:ext uri="{FF2B5EF4-FFF2-40B4-BE49-F238E27FC236}">
                <a16:creationId xmlns:a16="http://schemas.microsoft.com/office/drawing/2014/main" id="{8D3C8237-C5E6-453F-8128-C5B98C139E9A}"/>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C01976A6-AA3E-440B-857A-0AF066406B0C}" type="slidenum">
              <a:rPr lang="en-ZA" smtClean="0"/>
              <a:pPr>
                <a:lnSpc>
                  <a:spcPct val="90000"/>
                </a:lnSpc>
                <a:spcAft>
                  <a:spcPts val="600"/>
                </a:spcAft>
              </a:pPr>
              <a:t>12</a:t>
            </a:fld>
            <a:endParaRPr lang="en-ZA"/>
          </a:p>
        </p:txBody>
      </p:sp>
      <p:graphicFrame>
        <p:nvGraphicFramePr>
          <p:cNvPr id="7" name="Chart 6">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3559325130"/>
              </p:ext>
            </p:extLst>
          </p:nvPr>
        </p:nvGraphicFramePr>
        <p:xfrm>
          <a:off x="556531" y="1606679"/>
          <a:ext cx="5280097" cy="4749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3350861989"/>
              </p:ext>
            </p:extLst>
          </p:nvPr>
        </p:nvGraphicFramePr>
        <p:xfrm>
          <a:off x="6355373" y="1606679"/>
          <a:ext cx="5142519" cy="4749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598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274638"/>
            <a:ext cx="10389524" cy="1030040"/>
          </a:xfrm>
        </p:spPr>
        <p:txBody>
          <a:bodyPr>
            <a:noAutofit/>
          </a:bodyPr>
          <a:lstStyle/>
          <a:p>
            <a:r>
              <a:rPr lang="en-ZA" sz="3463" dirty="0"/>
              <a:t>MEDIUM TERM PERFORMANCE TARGETS </a:t>
            </a:r>
            <a:br>
              <a:rPr lang="en-ZA" sz="3463" dirty="0"/>
            </a:br>
            <a:r>
              <a:rPr lang="en-ZA" sz="3463" dirty="0"/>
              <a:t>PROGRAMME 1: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1284125"/>
              </p:ext>
            </p:extLst>
          </p:nvPr>
        </p:nvGraphicFramePr>
        <p:xfrm>
          <a:off x="838199" y="2665807"/>
          <a:ext cx="10947400" cy="4180920"/>
        </p:xfrm>
        <a:graphic>
          <a:graphicData uri="http://schemas.openxmlformats.org/drawingml/2006/table">
            <a:tbl>
              <a:tblPr firstRow="1" bandRow="1">
                <a:tableStyleId>{5940675A-B579-460E-94D1-54222C63F5DA}</a:tableStyleId>
              </a:tblPr>
              <a:tblGrid>
                <a:gridCol w="1776950">
                  <a:extLst>
                    <a:ext uri="{9D8B030D-6E8A-4147-A177-3AD203B41FA5}">
                      <a16:colId xmlns:a16="http://schemas.microsoft.com/office/drawing/2014/main" val="20000"/>
                    </a:ext>
                  </a:extLst>
                </a:gridCol>
                <a:gridCol w="2276352">
                  <a:extLst>
                    <a:ext uri="{9D8B030D-6E8A-4147-A177-3AD203B41FA5}">
                      <a16:colId xmlns:a16="http://schemas.microsoft.com/office/drawing/2014/main" val="20001"/>
                    </a:ext>
                  </a:extLst>
                </a:gridCol>
                <a:gridCol w="464562">
                  <a:extLst>
                    <a:ext uri="{9D8B030D-6E8A-4147-A177-3AD203B41FA5}">
                      <a16:colId xmlns:a16="http://schemas.microsoft.com/office/drawing/2014/main" val="20002"/>
                    </a:ext>
                  </a:extLst>
                </a:gridCol>
                <a:gridCol w="1653840">
                  <a:extLst>
                    <a:ext uri="{9D8B030D-6E8A-4147-A177-3AD203B41FA5}">
                      <a16:colId xmlns:a16="http://schemas.microsoft.com/office/drawing/2014/main" val="20003"/>
                    </a:ext>
                  </a:extLst>
                </a:gridCol>
                <a:gridCol w="1923285">
                  <a:extLst>
                    <a:ext uri="{9D8B030D-6E8A-4147-A177-3AD203B41FA5}">
                      <a16:colId xmlns:a16="http://schemas.microsoft.com/office/drawing/2014/main" val="1696012158"/>
                    </a:ext>
                  </a:extLst>
                </a:gridCol>
                <a:gridCol w="1793208">
                  <a:extLst>
                    <a:ext uri="{9D8B030D-6E8A-4147-A177-3AD203B41FA5}">
                      <a16:colId xmlns:a16="http://schemas.microsoft.com/office/drawing/2014/main" val="20004"/>
                    </a:ext>
                  </a:extLst>
                </a:gridCol>
                <a:gridCol w="1059203">
                  <a:extLst>
                    <a:ext uri="{9D8B030D-6E8A-4147-A177-3AD203B41FA5}">
                      <a16:colId xmlns:a16="http://schemas.microsoft.com/office/drawing/2014/main" val="20005"/>
                    </a:ext>
                  </a:extLst>
                </a:gridCol>
              </a:tblGrid>
              <a:tr h="253243">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gridSpan="3">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513520">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513520">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Implementation rate of Board resolutions</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Board resolutions implemented</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1.1</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100%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Narrow" panose="020B0606020202030204" pitchFamily="34" charset="0"/>
                        </a:rPr>
                        <a:t>N/A</a:t>
                      </a:r>
                    </a:p>
                    <a:p>
                      <a:pPr algn="ctr" fontAlgn="t"/>
                      <a:endParaRPr lang="en-ZA" sz="1800" b="0" i="0" u="none" strike="noStrike" dirty="0">
                        <a:solidFill>
                          <a:srgbClr val="000000"/>
                        </a:solidFill>
                        <a:effectLst/>
                        <a:latin typeface="Arial Narrow" panose="020B0606020202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0688">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Committees and Board performance evaluated</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Committees and Board self-performance evaluation</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Arial Narrow" panose="020B0606020202030204" pitchFamily="34" charset="0"/>
                        </a:rPr>
                        <a:t>Committees and Board self-performance evaluation conducted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414860">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Reports on compliance with relevant legislation</a:t>
                      </a:r>
                      <a:endParaRPr lang="en-ZA" sz="180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Number of reports on monitoring and evaluation of compliance with relevant legislation submitted</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1.3</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Narrow" panose="020B0606020202030204" pitchFamily="34" charset="0"/>
                        </a:rPr>
                        <a:t>N/A</a:t>
                      </a:r>
                    </a:p>
                    <a:p>
                      <a:pPr algn="ctr" fontAlgn="t"/>
                      <a:endParaRPr lang="en-ZA" sz="1800" b="0" i="0" u="none" strike="noStrike" dirty="0">
                        <a:solidFill>
                          <a:srgbClr val="000000"/>
                        </a:solidFill>
                        <a:effectLst/>
                        <a:latin typeface="Arial Narrow" panose="020B0606020202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36EABC66-2550-4E7C-B7BD-857996C45E5A}" type="slidenum">
              <a:rPr lang="en-ZA" smtClean="0"/>
              <a:pPr/>
              <a:t>13</a:t>
            </a:fld>
            <a:endParaRPr lang="en-ZA" dirty="0"/>
          </a:p>
        </p:txBody>
      </p:sp>
      <p:sp>
        <p:nvSpPr>
          <p:cNvPr id="3" name="TextBox 2">
            <a:extLst>
              <a:ext uri="{FF2B5EF4-FFF2-40B4-BE49-F238E27FC236}">
                <a16:creationId xmlns:a16="http://schemas.microsoft.com/office/drawing/2014/main" id="{6B8E81F3-857E-432F-BA86-0F6E645648DE}"/>
              </a:ext>
            </a:extLst>
          </p:cNvPr>
          <p:cNvSpPr txBox="1"/>
          <p:nvPr/>
        </p:nvSpPr>
        <p:spPr>
          <a:xfrm>
            <a:off x="838199" y="1236126"/>
            <a:ext cx="10882745" cy="1477328"/>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Purpose:</a:t>
            </a:r>
          </a:p>
          <a:p>
            <a:pPr algn="just"/>
            <a:r>
              <a:rPr lang="en-US" dirty="0">
                <a:latin typeface="Arial" panose="020B0604020202020204" pitchFamily="34" charset="0"/>
                <a:cs typeface="Arial" panose="020B0604020202020204" pitchFamily="34" charset="0"/>
              </a:rPr>
              <a:t>To ensure adequate and sustainable resources, capabilities and core competencies to aid the achievement of the MDB mandate. The intention over the next five years is to enhance best practice governance in administrative and financial control systems, capability and financially resourced, staffed and structured MDB with the required infrastructure to fully execute its mandate.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30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274638"/>
            <a:ext cx="10389524" cy="1030040"/>
          </a:xfrm>
        </p:spPr>
        <p:txBody>
          <a:bodyPr>
            <a:noAutofit/>
          </a:bodyPr>
          <a:lstStyle/>
          <a:p>
            <a:r>
              <a:rPr lang="en-ZA" sz="3463" dirty="0"/>
              <a:t>MEDIUM TERM PERFORMANCE TARGETS </a:t>
            </a:r>
            <a:br>
              <a:rPr lang="en-ZA" sz="3463" dirty="0"/>
            </a:br>
            <a:r>
              <a:rPr lang="en-ZA" sz="3463" dirty="0"/>
              <a:t>PROGRAMME 1: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7980419"/>
              </p:ext>
            </p:extLst>
          </p:nvPr>
        </p:nvGraphicFramePr>
        <p:xfrm>
          <a:off x="838200" y="1242231"/>
          <a:ext cx="11046015" cy="5522920"/>
        </p:xfrm>
        <a:graphic>
          <a:graphicData uri="http://schemas.openxmlformats.org/drawingml/2006/table">
            <a:tbl>
              <a:tblPr firstRow="1" bandRow="1">
                <a:tableStyleId>{5940675A-B579-460E-94D1-54222C63F5DA}</a:tableStyleId>
              </a:tblPr>
              <a:tblGrid>
                <a:gridCol w="1923473">
                  <a:extLst>
                    <a:ext uri="{9D8B030D-6E8A-4147-A177-3AD203B41FA5}">
                      <a16:colId xmlns:a16="http://schemas.microsoft.com/office/drawing/2014/main" val="20000"/>
                    </a:ext>
                  </a:extLst>
                </a:gridCol>
                <a:gridCol w="2318327">
                  <a:extLst>
                    <a:ext uri="{9D8B030D-6E8A-4147-A177-3AD203B41FA5}">
                      <a16:colId xmlns:a16="http://schemas.microsoft.com/office/drawing/2014/main" val="20001"/>
                    </a:ext>
                  </a:extLst>
                </a:gridCol>
                <a:gridCol w="489527">
                  <a:extLst>
                    <a:ext uri="{9D8B030D-6E8A-4147-A177-3AD203B41FA5}">
                      <a16:colId xmlns:a16="http://schemas.microsoft.com/office/drawing/2014/main" val="20002"/>
                    </a:ext>
                  </a:extLst>
                </a:gridCol>
                <a:gridCol w="1717964">
                  <a:extLst>
                    <a:ext uri="{9D8B030D-6E8A-4147-A177-3AD203B41FA5}">
                      <a16:colId xmlns:a16="http://schemas.microsoft.com/office/drawing/2014/main" val="20003"/>
                    </a:ext>
                  </a:extLst>
                </a:gridCol>
                <a:gridCol w="1727200">
                  <a:extLst>
                    <a:ext uri="{9D8B030D-6E8A-4147-A177-3AD203B41FA5}">
                      <a16:colId xmlns:a16="http://schemas.microsoft.com/office/drawing/2014/main" val="4285456466"/>
                    </a:ext>
                  </a:extLst>
                </a:gridCol>
                <a:gridCol w="1727200">
                  <a:extLst>
                    <a:ext uri="{9D8B030D-6E8A-4147-A177-3AD203B41FA5}">
                      <a16:colId xmlns:a16="http://schemas.microsoft.com/office/drawing/2014/main" val="20004"/>
                    </a:ext>
                  </a:extLst>
                </a:gridCol>
                <a:gridCol w="1142324">
                  <a:extLst>
                    <a:ext uri="{9D8B030D-6E8A-4147-A177-3AD203B41FA5}">
                      <a16:colId xmlns:a16="http://schemas.microsoft.com/office/drawing/2014/main" val="20005"/>
                    </a:ext>
                  </a:extLst>
                </a:gridCol>
              </a:tblGrid>
              <a:tr h="295600">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rgbClr val="E9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0000"/>
                      </a:solid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0000"/>
                      </a:solid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37168" marR="37168" marT="0" marB="0" anchor="ctr">
                    <a:lnL w="12700" cap="flat" cmpd="sng" algn="ctr">
                      <a:solidFill>
                        <a:srgbClr val="A6CE39"/>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34573">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469146">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Organisational performance review sessions conducted</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organisational performance review sessions conducted</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1.4</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146">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ICT governance reports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reports on ICT governance submitted</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1.5</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3719">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Vacancy rate of funded positions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a:effectLst/>
                          <a:latin typeface="Arial Narrow" panose="020B0606020202030204" pitchFamily="34" charset="0"/>
                          <a:ea typeface="Times New Roman" panose="02020603050405020304" pitchFamily="18" charset="0"/>
                          <a:cs typeface="Arial" panose="020B0604020202020204" pitchFamily="34" charset="0"/>
                        </a:rPr>
                        <a:t>Percentage vacancy rate of funded positions over the period monitored</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1.6</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10%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 N/A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03719">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Training interventions provided</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staff members provided with training interventions</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1.7</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 N/A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1188171"/>
                  </a:ext>
                </a:extLst>
              </a:tr>
              <a:tr h="703719">
                <a:tc>
                  <a:txBody>
                    <a:bodyPr/>
                    <a:lstStyle/>
                    <a:p>
                      <a:pPr>
                        <a:spcAft>
                          <a:spcPts val="0"/>
                        </a:spcAft>
                      </a:pPr>
                      <a:r>
                        <a:rPr lang="en-ZA" sz="1800">
                          <a:effectLst/>
                          <a:latin typeface="Arial Narrow" panose="020B0606020202030204" pitchFamily="34" charset="0"/>
                          <a:ea typeface="Times New Roman" panose="02020603050405020304" pitchFamily="18" charset="0"/>
                          <a:cs typeface="Arial" panose="020B0604020202020204" pitchFamily="34" charset="0"/>
                        </a:rPr>
                        <a:t>AGSA report</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Maintain the audit opinion expressed by </a:t>
                      </a:r>
                      <a:r>
                        <a:rPr lang="en-ZA" sz="18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AGSA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1.8</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Arial Narrow" panose="020B0606020202030204" pitchFamily="34" charset="0"/>
                        </a:rPr>
                        <a:t>Unqualified audit opinion with no findings (clean)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333368"/>
                  </a:ext>
                </a:extLst>
              </a:tr>
              <a:tr h="703719">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Financial management reports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financial management reports submitted</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1.9</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08502"/>
                  </a:ext>
                </a:extLst>
              </a:tr>
            </a:tbl>
          </a:graphicData>
        </a:graphic>
      </p:graphicFrame>
      <p:sp>
        <p:nvSpPr>
          <p:cNvPr id="4" name="Slide Number Placeholder 3"/>
          <p:cNvSpPr>
            <a:spLocks noGrp="1"/>
          </p:cNvSpPr>
          <p:nvPr>
            <p:ph type="sldNum" sz="quarter" idx="12"/>
          </p:nvPr>
        </p:nvSpPr>
        <p:spPr/>
        <p:txBody>
          <a:bodyPr/>
          <a:lstStyle/>
          <a:p>
            <a:fld id="{36EABC66-2550-4E7C-B7BD-857996C45E5A}" type="slidenum">
              <a:rPr lang="en-ZA" smtClean="0"/>
              <a:pPr/>
              <a:t>14</a:t>
            </a:fld>
            <a:endParaRPr lang="en-ZA" dirty="0"/>
          </a:p>
        </p:txBody>
      </p:sp>
    </p:spTree>
    <p:extLst>
      <p:ext uri="{BB962C8B-B14F-4D97-AF65-F5344CB8AC3E}">
        <p14:creationId xmlns:p14="http://schemas.microsoft.com/office/powerpoint/2010/main" val="3397185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274638"/>
            <a:ext cx="10389524" cy="1030040"/>
          </a:xfrm>
        </p:spPr>
        <p:txBody>
          <a:bodyPr>
            <a:noAutofit/>
          </a:bodyPr>
          <a:lstStyle/>
          <a:p>
            <a:r>
              <a:rPr lang="en-ZA" sz="3463" dirty="0"/>
              <a:t>MEDIUM TERM PERFORMANCE TARGETS </a:t>
            </a:r>
            <a:br>
              <a:rPr lang="en-ZA" sz="3463" dirty="0"/>
            </a:br>
            <a:r>
              <a:rPr lang="en-ZA" sz="3463" dirty="0"/>
              <a:t>PROGRAMME 1: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0342561"/>
              </p:ext>
            </p:extLst>
          </p:nvPr>
        </p:nvGraphicFramePr>
        <p:xfrm>
          <a:off x="838200" y="1579568"/>
          <a:ext cx="10957702" cy="3328360"/>
        </p:xfrm>
        <a:graphic>
          <a:graphicData uri="http://schemas.openxmlformats.org/drawingml/2006/table">
            <a:tbl>
              <a:tblPr firstRow="1" bandRow="1">
                <a:tableStyleId>{5940675A-B579-460E-94D1-54222C63F5DA}</a:tableStyleId>
              </a:tblPr>
              <a:tblGrid>
                <a:gridCol w="1877291">
                  <a:extLst>
                    <a:ext uri="{9D8B030D-6E8A-4147-A177-3AD203B41FA5}">
                      <a16:colId xmlns:a16="http://schemas.microsoft.com/office/drawing/2014/main" val="20000"/>
                    </a:ext>
                  </a:extLst>
                </a:gridCol>
                <a:gridCol w="2244436">
                  <a:extLst>
                    <a:ext uri="{9D8B030D-6E8A-4147-A177-3AD203B41FA5}">
                      <a16:colId xmlns:a16="http://schemas.microsoft.com/office/drawing/2014/main" val="20001"/>
                    </a:ext>
                  </a:extLst>
                </a:gridCol>
                <a:gridCol w="600364">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gridCol w="1558926">
                  <a:extLst>
                    <a:ext uri="{9D8B030D-6E8A-4147-A177-3AD203B41FA5}">
                      <a16:colId xmlns:a16="http://schemas.microsoft.com/office/drawing/2014/main" val="955739167"/>
                    </a:ext>
                  </a:extLst>
                </a:gridCol>
                <a:gridCol w="1747692">
                  <a:extLst>
                    <a:ext uri="{9D8B030D-6E8A-4147-A177-3AD203B41FA5}">
                      <a16:colId xmlns:a16="http://schemas.microsoft.com/office/drawing/2014/main" val="20004"/>
                    </a:ext>
                  </a:extLst>
                </a:gridCol>
                <a:gridCol w="1183320">
                  <a:extLst>
                    <a:ext uri="{9D8B030D-6E8A-4147-A177-3AD203B41FA5}">
                      <a16:colId xmlns:a16="http://schemas.microsoft.com/office/drawing/2014/main" val="20005"/>
                    </a:ext>
                  </a:extLst>
                </a:gridCol>
              </a:tblGrid>
              <a:tr h="295600">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rgbClr val="E9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0000"/>
                      </a:solid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0000"/>
                      </a:solid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37168" marR="37168" marT="0" marB="0" anchor="ctr">
                    <a:lnL w="12700" cap="flat" cmpd="sng" algn="ctr">
                      <a:no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rgbClr val="A6CE39"/>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234573">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469146">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Strategic risk register</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Annual strategic risk register developed</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1.10</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Arial Narrow" panose="020B0606020202030204" pitchFamily="34" charset="0"/>
                        </a:rPr>
                        <a:t>Develop annual strategic risk register by end March 2022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146">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Risk mitigation reports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risk mitigation reports submitted</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1.11</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ZA" sz="1800" b="0" i="0" u="none" strike="noStrike">
                        <a:solidFill>
                          <a:srgbClr val="000000"/>
                        </a:solidFill>
                        <a:effectLst/>
                        <a:latin typeface="Arial Narrow" panose="020B0606020202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3719">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Report on implementation status of audit recommendations </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Percentage of audit action plan implemented</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1.12</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36EABC66-2550-4E7C-B7BD-857996C45E5A}" type="slidenum">
              <a:rPr lang="en-ZA" smtClean="0"/>
              <a:pPr/>
              <a:t>15</a:t>
            </a:fld>
            <a:endParaRPr lang="en-ZA" dirty="0"/>
          </a:p>
        </p:txBody>
      </p:sp>
    </p:spTree>
    <p:extLst>
      <p:ext uri="{BB962C8B-B14F-4D97-AF65-F5344CB8AC3E}">
        <p14:creationId xmlns:p14="http://schemas.microsoft.com/office/powerpoint/2010/main" val="1100618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203200"/>
            <a:ext cx="10389524" cy="1377364"/>
          </a:xfrm>
        </p:spPr>
        <p:txBody>
          <a:bodyPr>
            <a:noAutofit/>
          </a:bodyPr>
          <a:lstStyle/>
          <a:p>
            <a:r>
              <a:rPr lang="en-ZA" sz="3400" dirty="0"/>
              <a:t>MEDIUM TERM PERFORMANCE TARGETS </a:t>
            </a:r>
            <a:br>
              <a:rPr lang="en-ZA" sz="3400" dirty="0"/>
            </a:br>
            <a:r>
              <a:rPr lang="en-ZA" sz="3400" dirty="0"/>
              <a:t>PROGRAMME 2: DEMARCATION AND SPATIAL TRANSFORMATION EXCELLENCE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4342332"/>
              </p:ext>
            </p:extLst>
          </p:nvPr>
        </p:nvGraphicFramePr>
        <p:xfrm>
          <a:off x="964276" y="2780893"/>
          <a:ext cx="10882747" cy="3581400"/>
        </p:xfrm>
        <a:graphic>
          <a:graphicData uri="http://schemas.openxmlformats.org/drawingml/2006/table">
            <a:tbl>
              <a:tblPr firstRow="1" bandRow="1">
                <a:tableStyleId>{5940675A-B579-460E-94D1-54222C63F5DA}</a:tableStyleId>
              </a:tblPr>
              <a:tblGrid>
                <a:gridCol w="2145148">
                  <a:extLst>
                    <a:ext uri="{9D8B030D-6E8A-4147-A177-3AD203B41FA5}">
                      <a16:colId xmlns:a16="http://schemas.microsoft.com/office/drawing/2014/main" val="20000"/>
                    </a:ext>
                  </a:extLst>
                </a:gridCol>
                <a:gridCol w="2244437">
                  <a:extLst>
                    <a:ext uri="{9D8B030D-6E8A-4147-A177-3AD203B41FA5}">
                      <a16:colId xmlns:a16="http://schemas.microsoft.com/office/drawing/2014/main" val="20001"/>
                    </a:ext>
                  </a:extLst>
                </a:gridCol>
                <a:gridCol w="520466">
                  <a:extLst>
                    <a:ext uri="{9D8B030D-6E8A-4147-A177-3AD203B41FA5}">
                      <a16:colId xmlns:a16="http://schemas.microsoft.com/office/drawing/2014/main" val="20002"/>
                    </a:ext>
                  </a:extLst>
                </a:gridCol>
                <a:gridCol w="2013528">
                  <a:extLst>
                    <a:ext uri="{9D8B030D-6E8A-4147-A177-3AD203B41FA5}">
                      <a16:colId xmlns:a16="http://schemas.microsoft.com/office/drawing/2014/main" val="20003"/>
                    </a:ext>
                  </a:extLst>
                </a:gridCol>
                <a:gridCol w="1594660">
                  <a:extLst>
                    <a:ext uri="{9D8B030D-6E8A-4147-A177-3AD203B41FA5}">
                      <a16:colId xmlns:a16="http://schemas.microsoft.com/office/drawing/2014/main" val="1887281068"/>
                    </a:ext>
                  </a:extLst>
                </a:gridCol>
                <a:gridCol w="1330037">
                  <a:extLst>
                    <a:ext uri="{9D8B030D-6E8A-4147-A177-3AD203B41FA5}">
                      <a16:colId xmlns:a16="http://schemas.microsoft.com/office/drawing/2014/main" val="3728043738"/>
                    </a:ext>
                  </a:extLst>
                </a:gridCol>
                <a:gridCol w="1034471">
                  <a:extLst>
                    <a:ext uri="{9D8B030D-6E8A-4147-A177-3AD203B41FA5}">
                      <a16:colId xmlns:a16="http://schemas.microsoft.com/office/drawing/2014/main" val="4064478392"/>
                    </a:ext>
                  </a:extLst>
                </a:gridCol>
              </a:tblGrid>
              <a:tr h="110318">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gridSpan="3">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234573">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469146">
                <a:tc>
                  <a:txBody>
                    <a:bodyPr/>
                    <a:lstStyle/>
                    <a:p>
                      <a:pPr>
                        <a:spcAft>
                          <a:spcPts val="0"/>
                        </a:spcAft>
                      </a:pPr>
                      <a:r>
                        <a:rPr lang="en-ZA" sz="1800">
                          <a:effectLst/>
                          <a:latin typeface="Arial Narrow" panose="020B0606020202030204" pitchFamily="34" charset="0"/>
                          <a:ea typeface="Times New Roman" panose="02020603050405020304" pitchFamily="18" charset="0"/>
                          <a:cs typeface="Calibri" panose="020F0502020204030204" pitchFamily="34" charset="0"/>
                        </a:rPr>
                        <a:t>Reports on preliminary analysis of municipal boundary re-determination proposals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Percentage of municipal boundary re-determination proposals, received by 31 March 2021 analysed</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2.1</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30%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30%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146">
                <a:tc>
                  <a:txBody>
                    <a:bodyPr/>
                    <a:lstStyle/>
                    <a:p>
                      <a:pPr>
                        <a:spcAft>
                          <a:spcPts val="0"/>
                        </a:spcAft>
                      </a:pPr>
                      <a:r>
                        <a:rPr lang="en-ZA" sz="1800">
                          <a:effectLst/>
                          <a:latin typeface="Arial Narrow" panose="020B0606020202030204" pitchFamily="34" charset="0"/>
                          <a:ea typeface="Times New Roman" panose="02020603050405020304" pitchFamily="18" charset="0"/>
                          <a:cs typeface="Calibri" panose="020F0502020204030204" pitchFamily="34" charset="0"/>
                        </a:rPr>
                        <a:t>A multi-criteria decision support tool for municipal boundary re-determination </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Develop a multi-criteria decision support tool for municipal boundary re-determination</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2.2</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Arial Narrow" panose="020B0606020202030204" pitchFamily="34" charset="0"/>
                        </a:rPr>
                        <a:t>Multi-criteria decision support tool for municipal boundary re-determination developed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800" b="0" i="0" u="none" strike="noStrike" dirty="0">
                          <a:solidFill>
                            <a:srgbClr val="000000"/>
                          </a:solidFill>
                          <a:effectLst/>
                          <a:latin typeface="Arial Narrow" panose="020B0606020202030204" pitchFamily="34" charset="0"/>
                        </a:rPr>
                        <a:t>N/A </a:t>
                      </a:r>
                    </a:p>
                    <a:p>
                      <a:pPr algn="ctr" fontAlgn="t"/>
                      <a:r>
                        <a:rPr lang="en-ZA" sz="1800" b="0" i="0" u="none" strike="noStrike" dirty="0">
                          <a:solidFill>
                            <a:srgbClr val="000000"/>
                          </a:solidFill>
                          <a:effectLst/>
                          <a:latin typeface="Arial Narrow" panose="020B060602020203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6EABC66-2550-4E7C-B7BD-857996C45E5A}" type="slidenum">
              <a:rPr lang="en-ZA" smtClean="0"/>
              <a:pPr/>
              <a:t>16</a:t>
            </a:fld>
            <a:endParaRPr lang="en-ZA" dirty="0"/>
          </a:p>
        </p:txBody>
      </p:sp>
      <p:sp>
        <p:nvSpPr>
          <p:cNvPr id="3" name="TextBox 2">
            <a:extLst>
              <a:ext uri="{FF2B5EF4-FFF2-40B4-BE49-F238E27FC236}">
                <a16:creationId xmlns:a16="http://schemas.microsoft.com/office/drawing/2014/main" id="{6B8E81F3-857E-432F-BA86-0F6E645648DE}"/>
              </a:ext>
            </a:extLst>
          </p:cNvPr>
          <p:cNvSpPr txBox="1"/>
          <p:nvPr/>
        </p:nvSpPr>
        <p:spPr>
          <a:xfrm>
            <a:off x="838201" y="1580564"/>
            <a:ext cx="10882745" cy="1200329"/>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Purpose:</a:t>
            </a:r>
          </a:p>
          <a:p>
            <a:pPr algn="just"/>
            <a:r>
              <a:rPr lang="en-US" dirty="0">
                <a:latin typeface="Arial" panose="020B0604020202020204" pitchFamily="34" charset="0"/>
                <a:cs typeface="Arial" panose="020B0604020202020204" pitchFamily="34" charset="0"/>
              </a:rPr>
              <a:t>To determine and re-determine municipal outer boundaries and delimit wards for all municipalities that qualify to have wards to enhance spatial justice, equality and efficiency, and deepen democracy and active citizenry.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1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434109"/>
            <a:ext cx="10389524" cy="1377364"/>
          </a:xfrm>
        </p:spPr>
        <p:txBody>
          <a:bodyPr>
            <a:noAutofit/>
          </a:bodyPr>
          <a:lstStyle/>
          <a:p>
            <a:r>
              <a:rPr lang="en-ZA" sz="3400" dirty="0"/>
              <a:t>MEDIUM TERM PERFORMANCE TARGETS </a:t>
            </a:r>
            <a:br>
              <a:rPr lang="en-ZA" sz="3400" dirty="0"/>
            </a:br>
            <a:r>
              <a:rPr lang="en-ZA" sz="3400" dirty="0"/>
              <a:t>PROGRAMME 2: DEMARCATION AND SPATIAL TRANSFORMATION EXCELLENCE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5894117"/>
              </p:ext>
            </p:extLst>
          </p:nvPr>
        </p:nvGraphicFramePr>
        <p:xfrm>
          <a:off x="964276" y="2219037"/>
          <a:ext cx="10882747" cy="2202180"/>
        </p:xfrm>
        <a:graphic>
          <a:graphicData uri="http://schemas.openxmlformats.org/drawingml/2006/table">
            <a:tbl>
              <a:tblPr firstRow="1" bandRow="1">
                <a:tableStyleId>{5940675A-B579-460E-94D1-54222C63F5DA}</a:tableStyleId>
              </a:tblPr>
              <a:tblGrid>
                <a:gridCol w="2145148">
                  <a:extLst>
                    <a:ext uri="{9D8B030D-6E8A-4147-A177-3AD203B41FA5}">
                      <a16:colId xmlns:a16="http://schemas.microsoft.com/office/drawing/2014/main" val="20000"/>
                    </a:ext>
                  </a:extLst>
                </a:gridCol>
                <a:gridCol w="2244437">
                  <a:extLst>
                    <a:ext uri="{9D8B030D-6E8A-4147-A177-3AD203B41FA5}">
                      <a16:colId xmlns:a16="http://schemas.microsoft.com/office/drawing/2014/main" val="20001"/>
                    </a:ext>
                  </a:extLst>
                </a:gridCol>
                <a:gridCol w="520466">
                  <a:extLst>
                    <a:ext uri="{9D8B030D-6E8A-4147-A177-3AD203B41FA5}">
                      <a16:colId xmlns:a16="http://schemas.microsoft.com/office/drawing/2014/main" val="20002"/>
                    </a:ext>
                  </a:extLst>
                </a:gridCol>
                <a:gridCol w="2013528">
                  <a:extLst>
                    <a:ext uri="{9D8B030D-6E8A-4147-A177-3AD203B41FA5}">
                      <a16:colId xmlns:a16="http://schemas.microsoft.com/office/drawing/2014/main" val="20003"/>
                    </a:ext>
                  </a:extLst>
                </a:gridCol>
                <a:gridCol w="1594660">
                  <a:extLst>
                    <a:ext uri="{9D8B030D-6E8A-4147-A177-3AD203B41FA5}">
                      <a16:colId xmlns:a16="http://schemas.microsoft.com/office/drawing/2014/main" val="1887281068"/>
                    </a:ext>
                  </a:extLst>
                </a:gridCol>
                <a:gridCol w="1330037">
                  <a:extLst>
                    <a:ext uri="{9D8B030D-6E8A-4147-A177-3AD203B41FA5}">
                      <a16:colId xmlns:a16="http://schemas.microsoft.com/office/drawing/2014/main" val="3728043738"/>
                    </a:ext>
                  </a:extLst>
                </a:gridCol>
                <a:gridCol w="1034471">
                  <a:extLst>
                    <a:ext uri="{9D8B030D-6E8A-4147-A177-3AD203B41FA5}">
                      <a16:colId xmlns:a16="http://schemas.microsoft.com/office/drawing/2014/main" val="4064478392"/>
                    </a:ext>
                  </a:extLst>
                </a:gridCol>
              </a:tblGrid>
              <a:tr h="110318">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gridSpan="3">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234573">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703719">
                <a:tc>
                  <a:txBody>
                    <a:bodyPr/>
                    <a:lstStyle/>
                    <a:p>
                      <a:pPr>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Reports on analysis of administrative and service areas in relation to municipal boundaries</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Number of municipalities analysed in terms of administrative and service areas in relation to municipal boundaries</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2.3</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213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53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53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36EABC66-2550-4E7C-B7BD-857996C45E5A}" type="slidenum">
              <a:rPr lang="en-ZA" smtClean="0"/>
              <a:pPr/>
              <a:t>17</a:t>
            </a:fld>
            <a:endParaRPr lang="en-ZA" dirty="0"/>
          </a:p>
        </p:txBody>
      </p:sp>
    </p:spTree>
    <p:extLst>
      <p:ext uri="{BB962C8B-B14F-4D97-AF65-F5344CB8AC3E}">
        <p14:creationId xmlns:p14="http://schemas.microsoft.com/office/powerpoint/2010/main" val="424651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203200"/>
            <a:ext cx="10389524" cy="1377364"/>
          </a:xfrm>
        </p:spPr>
        <p:txBody>
          <a:bodyPr>
            <a:noAutofit/>
          </a:bodyPr>
          <a:lstStyle/>
          <a:p>
            <a:r>
              <a:rPr lang="en-ZA" sz="3200" dirty="0"/>
              <a:t>MEDIUM TERM PERFORMANCE TARGETS </a:t>
            </a:r>
            <a:br>
              <a:rPr lang="en-ZA" sz="3200" dirty="0"/>
            </a:br>
            <a:r>
              <a:rPr lang="en-ZA" sz="3200" dirty="0"/>
              <a:t>PROGRAMME 3: RESEARCH, SPATIAL INFORMATION AND INTELLIGENCE DEVELOPMENT</a:t>
            </a:r>
          </a:p>
        </p:txBody>
      </p:sp>
      <p:sp>
        <p:nvSpPr>
          <p:cNvPr id="4" name="Slide Number Placeholder 3"/>
          <p:cNvSpPr>
            <a:spLocks noGrp="1"/>
          </p:cNvSpPr>
          <p:nvPr>
            <p:ph type="sldNum" sz="quarter" idx="12"/>
          </p:nvPr>
        </p:nvSpPr>
        <p:spPr/>
        <p:txBody>
          <a:bodyPr/>
          <a:lstStyle/>
          <a:p>
            <a:fld id="{36EABC66-2550-4E7C-B7BD-857996C45E5A}" type="slidenum">
              <a:rPr lang="en-ZA" smtClean="0"/>
              <a:pPr/>
              <a:t>18</a:t>
            </a:fld>
            <a:endParaRPr lang="en-ZA" dirty="0"/>
          </a:p>
        </p:txBody>
      </p:sp>
      <p:sp>
        <p:nvSpPr>
          <p:cNvPr id="3" name="TextBox 2">
            <a:extLst>
              <a:ext uri="{FF2B5EF4-FFF2-40B4-BE49-F238E27FC236}">
                <a16:creationId xmlns:a16="http://schemas.microsoft.com/office/drawing/2014/main" id="{6B8E81F3-857E-432F-BA86-0F6E645648DE}"/>
              </a:ext>
            </a:extLst>
          </p:cNvPr>
          <p:cNvSpPr txBox="1"/>
          <p:nvPr/>
        </p:nvSpPr>
        <p:spPr>
          <a:xfrm>
            <a:off x="838201" y="1580564"/>
            <a:ext cx="10882745" cy="1754326"/>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Purpose:</a:t>
            </a:r>
          </a:p>
          <a:p>
            <a:pPr algn="just"/>
            <a:r>
              <a:rPr lang="en-US" dirty="0">
                <a:latin typeface="Arial" panose="020B0604020202020204" pitchFamily="34" charset="0"/>
                <a:cs typeface="Arial" panose="020B0604020202020204" pitchFamily="34" charset="0"/>
              </a:rPr>
              <a:t>To establish and end-to-end integrated system for generating, processing, leveraging and managing spatial data, research, information and knowledge for informed and evidence-based decision-making and to provide proficient advisory service. This entails the development of strategic research, spatial data analysis and information development to facilitate innovation and access to spatial knowledge as a meaningful source for sustainable spatial transformation.  </a:t>
            </a:r>
            <a:endParaRPr lang="en-ZA" dirty="0">
              <a:latin typeface="Arial" panose="020B0604020202020204" pitchFamily="34" charset="0"/>
              <a:cs typeface="Arial" panose="020B0604020202020204" pitchFamily="34" charset="0"/>
            </a:endParaRPr>
          </a:p>
        </p:txBody>
      </p:sp>
      <p:graphicFrame>
        <p:nvGraphicFramePr>
          <p:cNvPr id="8" name="Content Placeholder 4">
            <a:extLst>
              <a:ext uri="{FF2B5EF4-FFF2-40B4-BE49-F238E27FC236}">
                <a16:creationId xmlns:a16="http://schemas.microsoft.com/office/drawing/2014/main" id="{88230C75-CAC4-4121-8F91-F1DB1EF71434}"/>
              </a:ext>
            </a:extLst>
          </p:cNvPr>
          <p:cNvGraphicFramePr>
            <a:graphicFrameLocks/>
          </p:cNvGraphicFramePr>
          <p:nvPr>
            <p:extLst>
              <p:ext uri="{D42A27DB-BD31-4B8C-83A1-F6EECF244321}">
                <p14:modId xmlns:p14="http://schemas.microsoft.com/office/powerpoint/2010/main" val="2372782911"/>
              </p:ext>
            </p:extLst>
          </p:nvPr>
        </p:nvGraphicFramePr>
        <p:xfrm>
          <a:off x="838200" y="3331556"/>
          <a:ext cx="10882748" cy="3307080"/>
        </p:xfrm>
        <a:graphic>
          <a:graphicData uri="http://schemas.openxmlformats.org/drawingml/2006/table">
            <a:tbl>
              <a:tblPr firstRow="1" bandRow="1">
                <a:tableStyleId>{5940675A-B579-460E-94D1-54222C63F5DA}</a:tableStyleId>
              </a:tblPr>
              <a:tblGrid>
                <a:gridCol w="1826221">
                  <a:extLst>
                    <a:ext uri="{9D8B030D-6E8A-4147-A177-3AD203B41FA5}">
                      <a16:colId xmlns:a16="http://schemas.microsoft.com/office/drawing/2014/main" val="20000"/>
                    </a:ext>
                  </a:extLst>
                </a:gridCol>
                <a:gridCol w="2404820">
                  <a:extLst>
                    <a:ext uri="{9D8B030D-6E8A-4147-A177-3AD203B41FA5}">
                      <a16:colId xmlns:a16="http://schemas.microsoft.com/office/drawing/2014/main" val="20001"/>
                    </a:ext>
                  </a:extLst>
                </a:gridCol>
                <a:gridCol w="515739">
                  <a:extLst>
                    <a:ext uri="{9D8B030D-6E8A-4147-A177-3AD203B41FA5}">
                      <a16:colId xmlns:a16="http://schemas.microsoft.com/office/drawing/2014/main" val="20002"/>
                    </a:ext>
                  </a:extLst>
                </a:gridCol>
                <a:gridCol w="1533992">
                  <a:extLst>
                    <a:ext uri="{9D8B030D-6E8A-4147-A177-3AD203B41FA5}">
                      <a16:colId xmlns:a16="http://schemas.microsoft.com/office/drawing/2014/main" val="20003"/>
                    </a:ext>
                  </a:extLst>
                </a:gridCol>
                <a:gridCol w="1533992">
                  <a:extLst>
                    <a:ext uri="{9D8B030D-6E8A-4147-A177-3AD203B41FA5}">
                      <a16:colId xmlns:a16="http://schemas.microsoft.com/office/drawing/2014/main" val="1762799690"/>
                    </a:ext>
                  </a:extLst>
                </a:gridCol>
                <a:gridCol w="1533992">
                  <a:extLst>
                    <a:ext uri="{9D8B030D-6E8A-4147-A177-3AD203B41FA5}">
                      <a16:colId xmlns:a16="http://schemas.microsoft.com/office/drawing/2014/main" val="20004"/>
                    </a:ext>
                  </a:extLst>
                </a:gridCol>
                <a:gridCol w="1533992">
                  <a:extLst>
                    <a:ext uri="{9D8B030D-6E8A-4147-A177-3AD203B41FA5}">
                      <a16:colId xmlns:a16="http://schemas.microsoft.com/office/drawing/2014/main" val="20005"/>
                    </a:ext>
                  </a:extLst>
                </a:gridCol>
              </a:tblGrid>
              <a:tr h="237831">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gridSpan="3">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234573">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469146">
                <a:tc>
                  <a:txBody>
                    <a:bodyPr/>
                    <a:lstStyle/>
                    <a:p>
                      <a:pPr>
                        <a:spcAft>
                          <a:spcPts val="0"/>
                        </a:spcAft>
                      </a:pPr>
                      <a:r>
                        <a:rPr lang="en-ZA" sz="1800">
                          <a:effectLst/>
                          <a:latin typeface="Arial Narrow" panose="020B0606020202030204" pitchFamily="34" charset="0"/>
                          <a:ea typeface="Times New Roman" panose="02020603050405020304" pitchFamily="18" charset="0"/>
                          <a:cs typeface="Calibri" panose="020F0502020204030204" pitchFamily="34" charset="0"/>
                        </a:rPr>
                        <a:t>Integrated Spatial Knowledge Hub</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a:effectLst/>
                          <a:latin typeface="Arial Narrow" panose="020B0606020202030204" pitchFamily="34" charset="0"/>
                          <a:ea typeface="Times New Roman" panose="02020603050405020304" pitchFamily="18" charset="0"/>
                          <a:cs typeface="Calibri" panose="020F0502020204030204" pitchFamily="34" charset="0"/>
                        </a:rPr>
                        <a:t>Integrate MDB spatial data products into spatial knowledge hub </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3.1</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Arial Narrow" panose="020B0606020202030204" pitchFamily="34" charset="0"/>
                        </a:rPr>
                        <a:t>Integrate spatial data products into spatial knowledge hub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 </a:t>
                      </a:r>
                      <a:endPar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146">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Norms and standards for municipal capacity</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reports compiled on minimum norms and standards for municipalities to perform its powers and functions</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3.2 </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800" b="0" i="0" u="none" strike="noStrike" dirty="0">
                          <a:solidFill>
                            <a:srgbClr val="000000"/>
                          </a:solidFill>
                          <a:effectLst/>
                          <a:latin typeface="Arial Narrow" panose="020B0606020202030204" pitchFamily="34" charset="0"/>
                        </a:rPr>
                        <a:t>N/A </a:t>
                      </a:r>
                    </a:p>
                    <a:p>
                      <a:pPr algn="ctr" fontAlgn="t"/>
                      <a:endParaRPr lang="en-ZA" sz="1800" b="0" i="0" u="none" strike="noStrike" dirty="0">
                        <a:solidFill>
                          <a:srgbClr val="000000"/>
                        </a:solidFill>
                        <a:effectLst/>
                        <a:latin typeface="Arial Narrow" panose="020B0606020202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38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2" y="491265"/>
            <a:ext cx="10389524" cy="1314017"/>
          </a:xfrm>
        </p:spPr>
        <p:txBody>
          <a:bodyPr>
            <a:noAutofit/>
          </a:bodyPr>
          <a:lstStyle/>
          <a:p>
            <a:r>
              <a:rPr lang="en-ZA" sz="3200" dirty="0"/>
              <a:t>MEDIUM TERM PERFORMANCE TARGETS </a:t>
            </a:r>
            <a:br>
              <a:rPr lang="en-ZA" sz="3200" dirty="0"/>
            </a:br>
            <a:r>
              <a:rPr lang="en-ZA" sz="3200" dirty="0"/>
              <a:t>PROGRAMME 3: RESEARCH, SPATIAL INFORMATION AND INTELLIGENCE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3338770"/>
              </p:ext>
            </p:extLst>
          </p:nvPr>
        </p:nvGraphicFramePr>
        <p:xfrm>
          <a:off x="692382" y="1871806"/>
          <a:ext cx="11093098" cy="4418020"/>
        </p:xfrm>
        <a:graphic>
          <a:graphicData uri="http://schemas.openxmlformats.org/drawingml/2006/table">
            <a:tbl>
              <a:tblPr firstRow="1" bandRow="1">
                <a:tableStyleId>{5940675A-B579-460E-94D1-54222C63F5DA}</a:tableStyleId>
              </a:tblPr>
              <a:tblGrid>
                <a:gridCol w="1605048">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53721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380460">
                  <a:extLst>
                    <a:ext uri="{9D8B030D-6E8A-4147-A177-3AD203B41FA5}">
                      <a16:colId xmlns:a16="http://schemas.microsoft.com/office/drawing/2014/main" val="1762595214"/>
                    </a:ext>
                  </a:extLst>
                </a:gridCol>
                <a:gridCol w="1380460">
                  <a:extLst>
                    <a:ext uri="{9D8B030D-6E8A-4147-A177-3AD203B41FA5}">
                      <a16:colId xmlns:a16="http://schemas.microsoft.com/office/drawing/2014/main" val="20004"/>
                    </a:ext>
                  </a:extLst>
                </a:gridCol>
                <a:gridCol w="1380460">
                  <a:extLst>
                    <a:ext uri="{9D8B030D-6E8A-4147-A177-3AD203B41FA5}">
                      <a16:colId xmlns:a16="http://schemas.microsoft.com/office/drawing/2014/main" val="20005"/>
                    </a:ext>
                  </a:extLst>
                </a:gridCol>
                <a:gridCol w="1380460">
                  <a:extLst>
                    <a:ext uri="{9D8B030D-6E8A-4147-A177-3AD203B41FA5}">
                      <a16:colId xmlns:a16="http://schemas.microsoft.com/office/drawing/2014/main" val="3507889219"/>
                    </a:ext>
                  </a:extLst>
                </a:gridCol>
              </a:tblGrid>
              <a:tr h="295600">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rgbClr val="E9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0000"/>
                    </a:solidFill>
                  </a:tcPr>
                </a:tc>
                <a:tc gridSpan="4">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rgbClr val="A6CE39"/>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rgbClr val="A6CE39"/>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rgbClr val="A6CE3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390495">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tc>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Corrective measures</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rgbClr val="A6CE3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699129">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Research reports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research reports produced in line with Research strategy</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3.3</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rPr>
                        <a:t>N/A</a:t>
                      </a:r>
                      <a:endParaRPr lang="en-ZA" sz="1800" dirty="0">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ZA" sz="1800" dirty="0">
                          <a:effectLst/>
                          <a:latin typeface="Arial Narrow" panose="020B0606020202030204" pitchFamily="34" charset="0"/>
                          <a:ea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146">
                <a:tc>
                  <a:txBody>
                    <a:bodyPr/>
                    <a:lstStyle/>
                    <a:p>
                      <a:pPr>
                        <a:spcAft>
                          <a:spcPts val="0"/>
                        </a:spcAft>
                      </a:pPr>
                      <a:r>
                        <a:rPr lang="en-ZA"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Updated capacity assessment data available </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Number of municipalities with updated capacity assessment data</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3.4</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249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61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800" dirty="0">
                          <a:effectLst/>
                          <a:latin typeface="Arial Narrow" panose="020B0606020202030204" pitchFamily="34" charset="0"/>
                          <a:ea typeface="Times New Roman" panose="02020603050405020304" pitchFamily="18" charset="0"/>
                        </a:rPr>
                        <a:t>Insufficient number of municipalities updated required data to planned level.</a:t>
                      </a:r>
                      <a:endParaRPr lang="en-ZA" sz="1800" dirty="0">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800" dirty="0">
                          <a:effectLst/>
                          <a:latin typeface="Arial Narrow" panose="020B0606020202030204" pitchFamily="34" charset="0"/>
                          <a:ea typeface="Times New Roman" panose="02020603050405020304" pitchFamily="18" charset="0"/>
                        </a:rPr>
                        <a:t>Continuous engagement with municipalities with outstanding data to update the required information.</a:t>
                      </a:r>
                      <a:endParaRPr lang="en-ZA" sz="1800" dirty="0">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6EABC66-2550-4E7C-B7BD-857996C45E5A}" type="slidenum">
              <a:rPr lang="en-ZA" smtClean="0"/>
              <a:pPr/>
              <a:t>19</a:t>
            </a:fld>
            <a:endParaRPr lang="en-ZA" dirty="0"/>
          </a:p>
        </p:txBody>
      </p:sp>
    </p:spTree>
    <p:extLst>
      <p:ext uri="{BB962C8B-B14F-4D97-AF65-F5344CB8AC3E}">
        <p14:creationId xmlns:p14="http://schemas.microsoft.com/office/powerpoint/2010/main" val="228792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EAD5-3CED-4CD2-BE38-5581D6889C72}"/>
              </a:ext>
            </a:extLst>
          </p:cNvPr>
          <p:cNvSpPr>
            <a:spLocks noGrp="1"/>
          </p:cNvSpPr>
          <p:nvPr>
            <p:ph type="title"/>
          </p:nvPr>
        </p:nvSpPr>
        <p:spPr>
          <a:xfrm>
            <a:off x="838200" y="365126"/>
            <a:ext cx="10515600" cy="1146176"/>
          </a:xfrm>
        </p:spPr>
        <p:txBody>
          <a:bodyPr/>
          <a:lstStyle/>
          <a:p>
            <a:r>
              <a:rPr lang="en-US" dirty="0"/>
              <a:t>OUTLINE OF PRESENTATION</a:t>
            </a:r>
            <a:endParaRPr lang="en-ZA" dirty="0"/>
          </a:p>
        </p:txBody>
      </p:sp>
      <p:sp>
        <p:nvSpPr>
          <p:cNvPr id="3" name="Content Placeholder 2">
            <a:extLst>
              <a:ext uri="{FF2B5EF4-FFF2-40B4-BE49-F238E27FC236}">
                <a16:creationId xmlns:a16="http://schemas.microsoft.com/office/drawing/2014/main" id="{6FA6C65C-D6C9-4A3C-8617-C4153DBFB119}"/>
              </a:ext>
            </a:extLst>
          </p:cNvPr>
          <p:cNvSpPr>
            <a:spLocks noGrp="1"/>
          </p:cNvSpPr>
          <p:nvPr>
            <p:ph idx="1"/>
          </p:nvPr>
        </p:nvSpPr>
        <p:spPr>
          <a:xfrm>
            <a:off x="838200" y="1690688"/>
            <a:ext cx="10515600" cy="4486275"/>
          </a:xfrm>
        </p:spPr>
        <p:txBody>
          <a:bodyPr>
            <a:normAutofit/>
          </a:bodyPr>
          <a:lstStyle/>
          <a:p>
            <a:pPr marL="514350" indent="-514350">
              <a:buFont typeface="+mj-lt"/>
              <a:buAutoNum type="arabicPeriod"/>
            </a:pPr>
            <a:r>
              <a:rPr lang="en-US" dirty="0"/>
              <a:t>Purpose of the presentation</a:t>
            </a:r>
          </a:p>
          <a:p>
            <a:pPr marL="514350" indent="-514350">
              <a:buFont typeface="+mj-lt"/>
              <a:buAutoNum type="arabicPeriod"/>
            </a:pPr>
            <a:r>
              <a:rPr lang="en-US" dirty="0"/>
              <a:t>Institutional arrangements</a:t>
            </a:r>
          </a:p>
          <a:p>
            <a:pPr marL="514350" indent="-514350">
              <a:buFont typeface="+mj-lt"/>
              <a:buAutoNum type="arabicPeriod"/>
            </a:pPr>
            <a:r>
              <a:rPr lang="en-US" dirty="0"/>
              <a:t>Constitutional mandate </a:t>
            </a:r>
          </a:p>
          <a:p>
            <a:pPr marL="514350" indent="-514350">
              <a:buFont typeface="+mj-lt"/>
              <a:buAutoNum type="arabicPeriod"/>
            </a:pPr>
            <a:r>
              <a:rPr lang="en-US" dirty="0"/>
              <a:t>Strategic Plan for the fiscal years 2020 to 2025</a:t>
            </a:r>
          </a:p>
          <a:p>
            <a:pPr marL="514350" indent="-514350">
              <a:buFont typeface="+mj-lt"/>
              <a:buAutoNum type="arabicPeriod"/>
            </a:pPr>
            <a:r>
              <a:rPr lang="en-US" dirty="0"/>
              <a:t>2021/22 APP – Quarterly Performance Report, Quarter 3</a:t>
            </a:r>
          </a:p>
          <a:p>
            <a:pPr marL="514350" indent="-514350">
              <a:buFont typeface="+mj-lt"/>
              <a:buAutoNum type="arabicPeriod"/>
            </a:pPr>
            <a:r>
              <a:rPr lang="en-US" dirty="0"/>
              <a:t>Financial Management Report, Quarter 3 of 2021/22 FY</a:t>
            </a:r>
          </a:p>
          <a:p>
            <a:pPr marL="514350" indent="-514350">
              <a:buFont typeface="+mj-lt"/>
              <a:buAutoNum type="arabicPeriod"/>
            </a:pPr>
            <a:r>
              <a:rPr lang="en-US" dirty="0"/>
              <a:t>Challenges</a:t>
            </a:r>
          </a:p>
          <a:p>
            <a:pPr marL="514350" indent="-514350">
              <a:buFont typeface="+mj-lt"/>
              <a:buAutoNum type="arabicPeriod"/>
            </a:pPr>
            <a:r>
              <a:rPr lang="en-US" dirty="0"/>
              <a:t>Concluding remarks</a:t>
            </a:r>
            <a:endParaRPr lang="en-ZA" dirty="0"/>
          </a:p>
        </p:txBody>
      </p:sp>
      <p:sp>
        <p:nvSpPr>
          <p:cNvPr id="4" name="Slide Number Placeholder 3">
            <a:extLst>
              <a:ext uri="{FF2B5EF4-FFF2-40B4-BE49-F238E27FC236}">
                <a16:creationId xmlns:a16="http://schemas.microsoft.com/office/drawing/2014/main" id="{24680B97-2720-486B-9C16-645C38C19574}"/>
              </a:ext>
            </a:extLst>
          </p:cNvPr>
          <p:cNvSpPr>
            <a:spLocks noGrp="1"/>
          </p:cNvSpPr>
          <p:nvPr>
            <p:ph type="sldNum" sz="quarter" idx="12"/>
          </p:nvPr>
        </p:nvSpPr>
        <p:spPr/>
        <p:txBody>
          <a:bodyPr/>
          <a:lstStyle/>
          <a:p>
            <a:fld id="{C01976A6-AA3E-440B-857A-0AF066406B0C}" type="slidenum">
              <a:rPr lang="en-ZA" smtClean="0"/>
              <a:t>2</a:t>
            </a:fld>
            <a:endParaRPr lang="en-ZA"/>
          </a:p>
        </p:txBody>
      </p:sp>
    </p:spTree>
    <p:extLst>
      <p:ext uri="{BB962C8B-B14F-4D97-AF65-F5344CB8AC3E}">
        <p14:creationId xmlns:p14="http://schemas.microsoft.com/office/powerpoint/2010/main" val="33520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203200"/>
            <a:ext cx="10389524" cy="1377364"/>
          </a:xfrm>
        </p:spPr>
        <p:txBody>
          <a:bodyPr>
            <a:noAutofit/>
          </a:bodyPr>
          <a:lstStyle/>
          <a:p>
            <a:r>
              <a:rPr lang="en-ZA" sz="3400" dirty="0"/>
              <a:t>MEDIUM TERM PERFORMANCE TARGETS </a:t>
            </a:r>
            <a:br>
              <a:rPr lang="en-ZA" sz="3400" dirty="0"/>
            </a:br>
            <a:r>
              <a:rPr lang="en-ZA" sz="3400" dirty="0"/>
              <a:t>PROGRAMME 4: STAKEHOLDER ENGAGEMENT</a:t>
            </a:r>
          </a:p>
        </p:txBody>
      </p:sp>
      <p:sp>
        <p:nvSpPr>
          <p:cNvPr id="4" name="Slide Number Placeholder 3"/>
          <p:cNvSpPr>
            <a:spLocks noGrp="1"/>
          </p:cNvSpPr>
          <p:nvPr>
            <p:ph type="sldNum" sz="quarter" idx="12"/>
          </p:nvPr>
        </p:nvSpPr>
        <p:spPr/>
        <p:txBody>
          <a:bodyPr/>
          <a:lstStyle/>
          <a:p>
            <a:fld id="{36EABC66-2550-4E7C-B7BD-857996C45E5A}" type="slidenum">
              <a:rPr lang="en-ZA" smtClean="0"/>
              <a:pPr/>
              <a:t>20</a:t>
            </a:fld>
            <a:endParaRPr lang="en-ZA" dirty="0"/>
          </a:p>
        </p:txBody>
      </p:sp>
      <p:sp>
        <p:nvSpPr>
          <p:cNvPr id="3" name="TextBox 2">
            <a:extLst>
              <a:ext uri="{FF2B5EF4-FFF2-40B4-BE49-F238E27FC236}">
                <a16:creationId xmlns:a16="http://schemas.microsoft.com/office/drawing/2014/main" id="{6B8E81F3-857E-432F-BA86-0F6E645648DE}"/>
              </a:ext>
            </a:extLst>
          </p:cNvPr>
          <p:cNvSpPr txBox="1"/>
          <p:nvPr/>
        </p:nvSpPr>
        <p:spPr>
          <a:xfrm>
            <a:off x="838200" y="1303473"/>
            <a:ext cx="10927080" cy="1200329"/>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Purpose:</a:t>
            </a:r>
          </a:p>
          <a:p>
            <a:pPr algn="just"/>
            <a:r>
              <a:rPr lang="en-US" dirty="0">
                <a:latin typeface="Arial" panose="020B0604020202020204" pitchFamily="34" charset="0"/>
                <a:cs typeface="Arial" panose="020B0604020202020204" pitchFamily="34" charset="0"/>
              </a:rPr>
              <a:t>To increase the </a:t>
            </a:r>
            <a:r>
              <a:rPr lang="en-US" dirty="0" err="1">
                <a:latin typeface="Arial" panose="020B0604020202020204" pitchFamily="34" charset="0"/>
                <a:cs typeface="Arial" panose="020B0604020202020204" pitchFamily="34" charset="0"/>
              </a:rPr>
              <a:t>MDB’s</a:t>
            </a:r>
            <a:r>
              <a:rPr lang="en-US" dirty="0">
                <a:latin typeface="Arial" panose="020B0604020202020204" pitchFamily="34" charset="0"/>
                <a:cs typeface="Arial" panose="020B0604020202020204" pitchFamily="34" charset="0"/>
              </a:rPr>
              <a:t> effectiveness to deliver on its mandate and rally stakeholders to deepen awareness, understanding and knowledge of demarcation matters through coordinated consultations, meaningful stakeholders and public participation. </a:t>
            </a:r>
            <a:endParaRPr lang="en-ZA" dirty="0">
              <a:latin typeface="Arial" panose="020B0604020202020204" pitchFamily="34" charset="0"/>
              <a:cs typeface="Arial" panose="020B0604020202020204" pitchFamily="34" charset="0"/>
            </a:endParaRPr>
          </a:p>
        </p:txBody>
      </p:sp>
      <p:graphicFrame>
        <p:nvGraphicFramePr>
          <p:cNvPr id="8" name="Content Placeholder 4">
            <a:extLst>
              <a:ext uri="{FF2B5EF4-FFF2-40B4-BE49-F238E27FC236}">
                <a16:creationId xmlns:a16="http://schemas.microsoft.com/office/drawing/2014/main" id="{88230C75-CAC4-4121-8F91-F1DB1EF71434}"/>
              </a:ext>
            </a:extLst>
          </p:cNvPr>
          <p:cNvGraphicFramePr>
            <a:graphicFrameLocks/>
          </p:cNvGraphicFramePr>
          <p:nvPr>
            <p:extLst>
              <p:ext uri="{D42A27DB-BD31-4B8C-83A1-F6EECF244321}">
                <p14:modId xmlns:p14="http://schemas.microsoft.com/office/powerpoint/2010/main" val="2783633775"/>
              </p:ext>
            </p:extLst>
          </p:nvPr>
        </p:nvGraphicFramePr>
        <p:xfrm>
          <a:off x="838200" y="2503802"/>
          <a:ext cx="10882747" cy="4034409"/>
        </p:xfrm>
        <a:graphic>
          <a:graphicData uri="http://schemas.openxmlformats.org/drawingml/2006/table">
            <a:tbl>
              <a:tblPr firstRow="1" bandRow="1">
                <a:tableStyleId>{5940675A-B579-460E-94D1-54222C63F5DA}</a:tableStyleId>
              </a:tblPr>
              <a:tblGrid>
                <a:gridCol w="1397000">
                  <a:extLst>
                    <a:ext uri="{9D8B030D-6E8A-4147-A177-3AD203B41FA5}">
                      <a16:colId xmlns:a16="http://schemas.microsoft.com/office/drawing/2014/main" val="20000"/>
                    </a:ext>
                  </a:extLst>
                </a:gridCol>
                <a:gridCol w="1856509">
                  <a:extLst>
                    <a:ext uri="{9D8B030D-6E8A-4147-A177-3AD203B41FA5}">
                      <a16:colId xmlns:a16="http://schemas.microsoft.com/office/drawing/2014/main" val="20001"/>
                    </a:ext>
                  </a:extLst>
                </a:gridCol>
                <a:gridCol w="480291">
                  <a:extLst>
                    <a:ext uri="{9D8B030D-6E8A-4147-A177-3AD203B41FA5}">
                      <a16:colId xmlns:a16="http://schemas.microsoft.com/office/drawing/2014/main" val="20002"/>
                    </a:ext>
                  </a:extLst>
                </a:gridCol>
                <a:gridCol w="1348509">
                  <a:extLst>
                    <a:ext uri="{9D8B030D-6E8A-4147-A177-3AD203B41FA5}">
                      <a16:colId xmlns:a16="http://schemas.microsoft.com/office/drawing/2014/main" val="20003"/>
                    </a:ext>
                  </a:extLst>
                </a:gridCol>
                <a:gridCol w="1634836">
                  <a:extLst>
                    <a:ext uri="{9D8B030D-6E8A-4147-A177-3AD203B41FA5}">
                      <a16:colId xmlns:a16="http://schemas.microsoft.com/office/drawing/2014/main" val="2633625186"/>
                    </a:ext>
                  </a:extLst>
                </a:gridCol>
                <a:gridCol w="1228437">
                  <a:extLst>
                    <a:ext uri="{9D8B030D-6E8A-4147-A177-3AD203B41FA5}">
                      <a16:colId xmlns:a16="http://schemas.microsoft.com/office/drawing/2014/main" val="1664402581"/>
                    </a:ext>
                  </a:extLst>
                </a:gridCol>
                <a:gridCol w="1662545">
                  <a:extLst>
                    <a:ext uri="{9D8B030D-6E8A-4147-A177-3AD203B41FA5}">
                      <a16:colId xmlns:a16="http://schemas.microsoft.com/office/drawing/2014/main" val="20004"/>
                    </a:ext>
                  </a:extLst>
                </a:gridCol>
                <a:gridCol w="1274620">
                  <a:extLst>
                    <a:ext uri="{9D8B030D-6E8A-4147-A177-3AD203B41FA5}">
                      <a16:colId xmlns:a16="http://schemas.microsoft.com/office/drawing/2014/main" val="20005"/>
                    </a:ext>
                  </a:extLst>
                </a:gridCol>
              </a:tblGrid>
              <a:tr h="237831">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gridSpan="4">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234573">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Corrective measures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469146">
                <a:tc>
                  <a:txBody>
                    <a:bodyPr/>
                    <a:lstStyle/>
                    <a:p>
                      <a:pPr>
                        <a:spcAft>
                          <a:spcPts val="0"/>
                        </a:spcAft>
                      </a:pPr>
                      <a:r>
                        <a:rPr lang="en-ZA" sz="1800">
                          <a:effectLst/>
                          <a:latin typeface="Arial Narrow" panose="020B0606020202030204" pitchFamily="34" charset="0"/>
                          <a:ea typeface="Times New Roman" panose="02020603050405020304" pitchFamily="18" charset="0"/>
                          <a:cs typeface="Calibri" panose="020F0502020204030204" pitchFamily="34" charset="0"/>
                        </a:rPr>
                        <a:t>Public awareness and education activities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Number of public awareness and education activities completed</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4.1</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Arial Narrow" panose="020B0606020202030204" pitchFamily="34" charset="0"/>
                        </a:rPr>
                        <a:t>More activities than planned were completed due to forthcoming demarcation processes.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None required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1897">
                <a:tc>
                  <a:txBody>
                    <a:bodyPr/>
                    <a:lstStyle/>
                    <a:p>
                      <a:pPr>
                        <a:spcAft>
                          <a:spcPts val="0"/>
                        </a:spcAft>
                      </a:pPr>
                      <a:r>
                        <a:rPr lang="en-ZA" sz="1800">
                          <a:effectLst/>
                          <a:latin typeface="Arial Narrow" panose="020B0606020202030204" pitchFamily="34" charset="0"/>
                          <a:ea typeface="Times New Roman" panose="02020603050405020304" pitchFamily="18" charset="0"/>
                          <a:cs typeface="Calibri" panose="020F0502020204030204" pitchFamily="34" charset="0"/>
                        </a:rPr>
                        <a:t>Stakeholder awareness and education activities</a:t>
                      </a:r>
                      <a:endParaRPr lang="en-ZA"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Number of stakeholder awareness and education activities completed</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4.2</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chemeClr val="tx1"/>
                          </a:solidFill>
                          <a:effectLst/>
                          <a:latin typeface="Arial Narrow" panose="020B0606020202030204" pitchFamily="34" charset="0"/>
                        </a:rPr>
                        <a:t>N/A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N</a:t>
                      </a:r>
                      <a:r>
                        <a:rPr lang="en-ZA" sz="1800" b="0" i="0" u="none" strike="noStrike" dirty="0">
                          <a:solidFill>
                            <a:srgbClr val="000000"/>
                          </a:solidFill>
                          <a:effectLst/>
                          <a:latin typeface="Arial Narrow" panose="020B0606020202030204" pitchFamily="34" charset="0"/>
                        </a:rPr>
                        <a: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230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510988"/>
            <a:ext cx="10389524" cy="1377364"/>
          </a:xfrm>
        </p:spPr>
        <p:txBody>
          <a:bodyPr>
            <a:noAutofit/>
          </a:bodyPr>
          <a:lstStyle/>
          <a:p>
            <a:r>
              <a:rPr lang="en-ZA" sz="3400" dirty="0"/>
              <a:t>MEDIUM TERM PERFORMANCE TARGETS </a:t>
            </a:r>
            <a:br>
              <a:rPr lang="en-ZA" sz="3400" dirty="0"/>
            </a:br>
            <a:r>
              <a:rPr lang="en-ZA" sz="3400" dirty="0"/>
              <a:t>PROGRAMME 4: STAKEHOLDER ENGAGEMENT</a:t>
            </a:r>
          </a:p>
        </p:txBody>
      </p:sp>
      <p:sp>
        <p:nvSpPr>
          <p:cNvPr id="4" name="Slide Number Placeholder 3"/>
          <p:cNvSpPr>
            <a:spLocks noGrp="1"/>
          </p:cNvSpPr>
          <p:nvPr>
            <p:ph type="sldNum" sz="quarter" idx="12"/>
          </p:nvPr>
        </p:nvSpPr>
        <p:spPr/>
        <p:txBody>
          <a:bodyPr/>
          <a:lstStyle/>
          <a:p>
            <a:fld id="{36EABC66-2550-4E7C-B7BD-857996C45E5A}" type="slidenum">
              <a:rPr lang="en-ZA" smtClean="0"/>
              <a:pPr/>
              <a:t>21</a:t>
            </a:fld>
            <a:endParaRPr lang="en-ZA" dirty="0"/>
          </a:p>
        </p:txBody>
      </p:sp>
      <p:graphicFrame>
        <p:nvGraphicFramePr>
          <p:cNvPr id="8" name="Content Placeholder 4">
            <a:extLst>
              <a:ext uri="{FF2B5EF4-FFF2-40B4-BE49-F238E27FC236}">
                <a16:creationId xmlns:a16="http://schemas.microsoft.com/office/drawing/2014/main" id="{88230C75-CAC4-4121-8F91-F1DB1EF71434}"/>
              </a:ext>
            </a:extLst>
          </p:cNvPr>
          <p:cNvGraphicFramePr>
            <a:graphicFrameLocks/>
          </p:cNvGraphicFramePr>
          <p:nvPr>
            <p:extLst>
              <p:ext uri="{D42A27DB-BD31-4B8C-83A1-F6EECF244321}">
                <p14:modId xmlns:p14="http://schemas.microsoft.com/office/powerpoint/2010/main" val="2887020074"/>
              </p:ext>
            </p:extLst>
          </p:nvPr>
        </p:nvGraphicFramePr>
        <p:xfrm>
          <a:off x="838200" y="2402600"/>
          <a:ext cx="10882747" cy="2750820"/>
        </p:xfrm>
        <a:graphic>
          <a:graphicData uri="http://schemas.openxmlformats.org/drawingml/2006/table">
            <a:tbl>
              <a:tblPr firstRow="1" bandRow="1">
                <a:tableStyleId>{5940675A-B579-460E-94D1-54222C63F5DA}</a:tableStyleId>
              </a:tblPr>
              <a:tblGrid>
                <a:gridCol w="1554018">
                  <a:extLst>
                    <a:ext uri="{9D8B030D-6E8A-4147-A177-3AD203B41FA5}">
                      <a16:colId xmlns:a16="http://schemas.microsoft.com/office/drawing/2014/main" val="20000"/>
                    </a:ext>
                  </a:extLst>
                </a:gridCol>
                <a:gridCol w="1699491">
                  <a:extLst>
                    <a:ext uri="{9D8B030D-6E8A-4147-A177-3AD203B41FA5}">
                      <a16:colId xmlns:a16="http://schemas.microsoft.com/office/drawing/2014/main" val="20001"/>
                    </a:ext>
                  </a:extLst>
                </a:gridCol>
                <a:gridCol w="480291">
                  <a:extLst>
                    <a:ext uri="{9D8B030D-6E8A-4147-A177-3AD203B41FA5}">
                      <a16:colId xmlns:a16="http://schemas.microsoft.com/office/drawing/2014/main" val="20002"/>
                    </a:ext>
                  </a:extLst>
                </a:gridCol>
                <a:gridCol w="1348509">
                  <a:extLst>
                    <a:ext uri="{9D8B030D-6E8A-4147-A177-3AD203B41FA5}">
                      <a16:colId xmlns:a16="http://schemas.microsoft.com/office/drawing/2014/main" val="20003"/>
                    </a:ext>
                  </a:extLst>
                </a:gridCol>
                <a:gridCol w="1634836">
                  <a:extLst>
                    <a:ext uri="{9D8B030D-6E8A-4147-A177-3AD203B41FA5}">
                      <a16:colId xmlns:a16="http://schemas.microsoft.com/office/drawing/2014/main" val="2633625186"/>
                    </a:ext>
                  </a:extLst>
                </a:gridCol>
                <a:gridCol w="1228437">
                  <a:extLst>
                    <a:ext uri="{9D8B030D-6E8A-4147-A177-3AD203B41FA5}">
                      <a16:colId xmlns:a16="http://schemas.microsoft.com/office/drawing/2014/main" val="1664402581"/>
                    </a:ext>
                  </a:extLst>
                </a:gridCol>
                <a:gridCol w="1662545">
                  <a:extLst>
                    <a:ext uri="{9D8B030D-6E8A-4147-A177-3AD203B41FA5}">
                      <a16:colId xmlns:a16="http://schemas.microsoft.com/office/drawing/2014/main" val="20004"/>
                    </a:ext>
                  </a:extLst>
                </a:gridCol>
                <a:gridCol w="1274620">
                  <a:extLst>
                    <a:ext uri="{9D8B030D-6E8A-4147-A177-3AD203B41FA5}">
                      <a16:colId xmlns:a16="http://schemas.microsoft.com/office/drawing/2014/main" val="20005"/>
                    </a:ext>
                  </a:extLst>
                </a:gridCol>
              </a:tblGrid>
              <a:tr h="237831">
                <a:tc row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gridSpan="2">
                  <a:txBody>
                    <a:bodyPr/>
                    <a:lstStyle/>
                    <a:p>
                      <a:pPr algn="ctr">
                        <a:lnSpc>
                          <a:spcPct val="100000"/>
                        </a:lnSpc>
                        <a:spcAft>
                          <a:spcPts val="0"/>
                        </a:spcAft>
                      </a:pPr>
                      <a:r>
                        <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Output indicator</a:t>
                      </a: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0000"/>
                    </a:solidFill>
                  </a:tcPr>
                </a:tc>
                <a:tc rowSpan="2" hMerge="1">
                  <a:txBody>
                    <a:bodyPr/>
                    <a:lstStyle/>
                    <a:p>
                      <a:endParaRPr lang="en-ZA"/>
                    </a:p>
                  </a:txBody>
                  <a:tcPr/>
                </a:tc>
                <a:tc rowSpan="2">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Annual Target</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gridSpan="4">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Performance Progress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h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0"/>
                  </a:ext>
                </a:extLst>
              </a:tr>
              <a:tr h="234573">
                <a:tc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tc gridSpan="2" vMerge="1">
                  <a:txBody>
                    <a:bodyPr/>
                    <a:lstStyle/>
                    <a:p>
                      <a:pPr algn="ctr">
                        <a:lnSpc>
                          <a:spcPct val="100000"/>
                        </a:lnSpc>
                        <a:spcAft>
                          <a:spcPts val="0"/>
                        </a:spcAft>
                      </a:pPr>
                      <a:endParaRPr lang="en-ZA" sz="2400" dirty="0">
                        <a:effectLst/>
                        <a:latin typeface="Arial Narrow" panose="020B0606020202030204" pitchFamily="34" charset="0"/>
                        <a:ea typeface="Times New Roman" panose="02020603050405020304" pitchFamily="18" charset="0"/>
                      </a:endParaRPr>
                    </a:p>
                  </a:txBody>
                  <a:tcPr marL="57955" marR="57955"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schemeClr>
                    </a:solidFill>
                  </a:tcPr>
                </a:tc>
                <a:tc hMerge="1" vMerge="1">
                  <a:txBody>
                    <a:bodyPr/>
                    <a:lstStyle/>
                    <a:p>
                      <a:endParaRPr lang="en-ZA" sz="2000" dirty="0">
                        <a:latin typeface="Arial Narrow" panose="020B0606020202030204" pitchFamily="34" charset="0"/>
                      </a:endParaRPr>
                    </a:p>
                  </a:txBody>
                  <a:tcPr/>
                </a:tc>
                <a:tc vMerge="1">
                  <a:txBody>
                    <a:bodyPr/>
                    <a:lstStyle/>
                    <a:p>
                      <a:pPr algn="ctr">
                        <a:lnSpc>
                          <a:spcPct val="100000"/>
                        </a:lnSpc>
                        <a:spcAft>
                          <a:spcPts val="0"/>
                        </a:spcAft>
                      </a:pP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US" sz="1800" b="0" i="0" u="none" strike="noStrike" dirty="0">
                          <a:solidFill>
                            <a:schemeClr val="bg1"/>
                          </a:solidFill>
                          <a:effectLst/>
                          <a:latin typeface="Arial Narrow" panose="020B0606020202030204" pitchFamily="34" charset="0"/>
                        </a:rPr>
                        <a:t>Quarter 3 Targets as per APP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fontAlgn="ctr"/>
                      <a:r>
                        <a:rPr lang="en-ZA" sz="1800" b="0" i="0" u="none" strike="noStrike" dirty="0">
                          <a:solidFill>
                            <a:schemeClr val="bg1"/>
                          </a:solidFill>
                          <a:effectLst/>
                          <a:latin typeface="Arial Narrow" panose="020B0606020202030204" pitchFamily="34" charset="0"/>
                        </a:rPr>
                        <a:t>Quarter 3 Actual Output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Reason for deviation</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tc>
                  <a:txBody>
                    <a:bodyPr/>
                    <a:lstStyle/>
                    <a:p>
                      <a:pPr algn="ctr">
                        <a:lnSpc>
                          <a:spcPct val="100000"/>
                        </a:lnSpc>
                        <a:spcAft>
                          <a:spcPts val="0"/>
                        </a:spcAft>
                      </a:pPr>
                      <a:r>
                        <a:rPr lang="en-US"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Corrective measures</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7168" marR="3716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CE39"/>
                    </a:solidFill>
                  </a:tcPr>
                </a:tc>
                <a:extLst>
                  <a:ext uri="{0D108BD9-81ED-4DB2-BD59-A6C34878D82A}">
                    <a16:rowId xmlns:a16="http://schemas.microsoft.com/office/drawing/2014/main" val="10001"/>
                  </a:ext>
                </a:extLst>
              </a:tr>
              <a:tr h="469146">
                <a:tc>
                  <a:txBody>
                    <a:bodyPr/>
                    <a:lstStyle/>
                    <a:p>
                      <a:pPr>
                        <a:spcAft>
                          <a:spcPts val="0"/>
                        </a:spcAft>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Media coverage</a:t>
                      </a:r>
                      <a:endParaRPr lang="en-ZA"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b="0" i="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Number of items across print, electronic and broadcast media generated by MDB or arising from its work</a:t>
                      </a:r>
                      <a:endParaRPr lang="en-ZA"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Arial Narrow" panose="020B0606020202030204" pitchFamily="34" charset="0"/>
                          <a:ea typeface="Times New Roman" panose="02020603050405020304" pitchFamily="18" charset="0"/>
                          <a:cs typeface="Arial" panose="020B0604020202020204" pitchFamily="34" charset="0"/>
                        </a:rPr>
                        <a:t>4.3</a:t>
                      </a:r>
                      <a:endParaRPr lang="en-ZA"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43982" marR="4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a:solidFill>
                            <a:srgbClr val="000000"/>
                          </a:solidFill>
                          <a:effectLst/>
                          <a:latin typeface="Arial Narrow" panose="020B0606020202030204" pitchFamily="34" charset="0"/>
                        </a:rPr>
                        <a:t>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Narrow" panose="020B0606020202030204" pitchFamily="34" charset="0"/>
                        </a:rPr>
                        <a:t>N/A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800" b="0" i="0" u="none" strike="noStrike" dirty="0">
                          <a:solidFill>
                            <a:srgbClr val="000000"/>
                          </a:solidFill>
                          <a:effectLst/>
                          <a:latin typeface="Arial Narrow" panose="020B0606020202030204" pitchFamily="34" charset="0"/>
                        </a:rPr>
                        <a:t>N/A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916491"/>
                  </a:ext>
                </a:extLst>
              </a:tr>
            </a:tbl>
          </a:graphicData>
        </a:graphic>
      </p:graphicFrame>
    </p:spTree>
    <p:extLst>
      <p:ext uri="{BB962C8B-B14F-4D97-AF65-F5344CB8AC3E}">
        <p14:creationId xmlns:p14="http://schemas.microsoft.com/office/powerpoint/2010/main" val="300149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C16C67C-76AC-429E-AF2E-9261EFB8FD86}"/>
              </a:ext>
            </a:extLst>
          </p:cNvPr>
          <p:cNvSpPr>
            <a:spLocks noGrp="1"/>
          </p:cNvSpPr>
          <p:nvPr>
            <p:ph type="title"/>
          </p:nvPr>
        </p:nvSpPr>
        <p:spPr>
          <a:xfrm>
            <a:off x="228600" y="643467"/>
            <a:ext cx="11784330" cy="744836"/>
          </a:xfrm>
        </p:spPr>
        <p:txBody>
          <a:bodyPr>
            <a:normAutofit/>
          </a:bodyPr>
          <a:lstStyle/>
          <a:p>
            <a:pPr algn="ctr"/>
            <a:r>
              <a:rPr lang="en-US" sz="3200" dirty="0">
                <a:solidFill>
                  <a:schemeClr val="bg1"/>
                </a:solidFill>
              </a:rPr>
              <a:t>Summary of </a:t>
            </a:r>
            <a:r>
              <a:rPr lang="en-US" sz="3200" dirty="0" err="1">
                <a:solidFill>
                  <a:schemeClr val="bg1"/>
                </a:solidFill>
              </a:rPr>
              <a:t>Programme</a:t>
            </a:r>
            <a:r>
              <a:rPr lang="en-US" sz="3200" dirty="0">
                <a:solidFill>
                  <a:schemeClr val="bg1"/>
                </a:solidFill>
              </a:rPr>
              <a:t> Performance</a:t>
            </a:r>
            <a:endParaRPr lang="en-ZA" sz="3200" dirty="0">
              <a:solidFill>
                <a:schemeClr val="bg1"/>
              </a:solidFill>
            </a:endParaRPr>
          </a:p>
        </p:txBody>
      </p:sp>
      <p:sp>
        <p:nvSpPr>
          <p:cNvPr id="4" name="Slide Number Placeholder 3">
            <a:extLst>
              <a:ext uri="{FF2B5EF4-FFF2-40B4-BE49-F238E27FC236}">
                <a16:creationId xmlns:a16="http://schemas.microsoft.com/office/drawing/2014/main" id="{8D3C8237-C5E6-453F-8128-C5B98C139E9A}"/>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C01976A6-AA3E-440B-857A-0AF066406B0C}" type="slidenum">
              <a:rPr lang="en-ZA" smtClean="0"/>
              <a:pPr>
                <a:lnSpc>
                  <a:spcPct val="90000"/>
                </a:lnSpc>
                <a:spcAft>
                  <a:spcPts val="600"/>
                </a:spcAft>
              </a:pPr>
              <a:t>22</a:t>
            </a:fld>
            <a:endParaRPr lang="en-ZA"/>
          </a:p>
        </p:txBody>
      </p:sp>
      <p:graphicFrame>
        <p:nvGraphicFramePr>
          <p:cNvPr id="8" name="Chart 7">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861585147"/>
              </p:ext>
            </p:extLst>
          </p:nvPr>
        </p:nvGraphicFramePr>
        <p:xfrm>
          <a:off x="386715" y="1497330"/>
          <a:ext cx="11306175" cy="4859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78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73074F-7DE8-40D1-9D2F-37718D8694D8}"/>
              </a:ext>
            </a:extLst>
          </p:cNvPr>
          <p:cNvSpPr>
            <a:spLocks noGrp="1"/>
          </p:cNvSpPr>
          <p:nvPr>
            <p:ph type="title"/>
          </p:nvPr>
        </p:nvSpPr>
        <p:spPr>
          <a:xfrm>
            <a:off x="121529" y="2147224"/>
            <a:ext cx="5974471" cy="2563551"/>
          </a:xfrm>
        </p:spPr>
        <p:txBody>
          <a:bodyPr vert="horz" lIns="91440" tIns="45720" rIns="91440" bIns="45720" rtlCol="0" anchor="ctr">
            <a:normAutofit/>
          </a:bodyPr>
          <a:lstStyle/>
          <a:p>
            <a:pPr algn="ctr"/>
            <a:r>
              <a:rPr lang="en-US" sz="3600" dirty="0"/>
              <a:t>Financial Management</a:t>
            </a:r>
            <a:br>
              <a:rPr lang="en-US" sz="3600" dirty="0"/>
            </a:br>
            <a:r>
              <a:rPr lang="en-US" sz="3600" dirty="0"/>
              <a:t>Quarter 3</a:t>
            </a:r>
            <a:br>
              <a:rPr lang="en-US" sz="3600" dirty="0"/>
            </a:br>
            <a:r>
              <a:rPr lang="en-US" sz="3600" dirty="0"/>
              <a:t/>
            </a:r>
            <a:br>
              <a:rPr lang="en-US" sz="3600" dirty="0"/>
            </a:br>
            <a:r>
              <a:rPr lang="en-US" sz="2800" dirty="0"/>
              <a:t>1 October to 30 December 2021</a:t>
            </a:r>
            <a:endParaRPr lang="en-US" sz="4800" dirty="0"/>
          </a:p>
        </p:txBody>
      </p:sp>
      <p:sp>
        <p:nvSpPr>
          <p:cNvPr id="16" name="Freeform: Shape 15">
            <a:extLst>
              <a:ext uri="{FF2B5EF4-FFF2-40B4-BE49-F238E27FC236}">
                <a16:creationId xmlns:a16="http://schemas.microsoft.com/office/drawing/2014/main"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E96E97F-80A9-4D17-A715-0FE87FBDA7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9"/>
          <a:stretch/>
        </p:blipFill>
        <p:spPr>
          <a:xfrm>
            <a:off x="6021086" y="544775"/>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28087118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BACKGROUND</a:t>
            </a:r>
            <a:endParaRPr lang="en-US" dirty="0"/>
          </a:p>
        </p:txBody>
      </p:sp>
      <p:sp>
        <p:nvSpPr>
          <p:cNvPr id="3" name="Content Placeholder 2"/>
          <p:cNvSpPr>
            <a:spLocks noGrp="1"/>
          </p:cNvSpPr>
          <p:nvPr>
            <p:ph idx="1"/>
          </p:nvPr>
        </p:nvSpPr>
        <p:spPr>
          <a:xfrm>
            <a:off x="838200" y="1825625"/>
            <a:ext cx="10125974" cy="4351338"/>
          </a:xfrm>
        </p:spPr>
        <p:txBody>
          <a:bodyPr/>
          <a:lstStyle/>
          <a:p>
            <a:pPr marL="0" indent="0" algn="just">
              <a:lnSpc>
                <a:spcPct val="100000"/>
              </a:lnSpc>
              <a:buNone/>
            </a:pPr>
            <a:r>
              <a:rPr lang="en-US" dirty="0"/>
              <a:t>This report gives an indication that financial resources are being </a:t>
            </a:r>
            <a:r>
              <a:rPr lang="en-US" dirty="0" err="1"/>
              <a:t>utilised</a:t>
            </a:r>
            <a:r>
              <a:rPr lang="en-US" dirty="0"/>
              <a:t> according to approved budget to meet strategic objectives and to achieve planned targets.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976A6-AA3E-440B-857A-0AF066406B0C}" type="slidenum">
              <a:rPr kumimoji="0" lang="en-ZA" sz="1800" b="0" i="0" u="none" strike="noStrike" kern="1200" cap="none" spc="0" normalizeH="0" baseline="0" noProof="0" smtClean="0">
                <a:ln>
                  <a:noFill/>
                </a:ln>
                <a:solidFill>
                  <a:srgbClr val="A6CE3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800" b="0" i="0" u="none" strike="noStrike" kern="1200" cap="none" spc="0" normalizeH="0" baseline="0" noProof="0">
              <a:ln>
                <a:noFill/>
              </a:ln>
              <a:solidFill>
                <a:srgbClr val="A6CE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143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a:t>ORGANISATIONAL EXPENDITURE ANALYSIS </a:t>
            </a:r>
            <a:endParaRPr lang="en-US" sz="36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976A6-AA3E-440B-857A-0AF066406B0C}" type="slidenum">
              <a:rPr kumimoji="0" lang="en-ZA" sz="1800" b="0" i="0" u="none" strike="noStrike" kern="1200" cap="none" spc="0" normalizeH="0" baseline="0" noProof="0" smtClean="0">
                <a:ln>
                  <a:noFill/>
                </a:ln>
                <a:solidFill>
                  <a:srgbClr val="A6CE3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800" b="0" i="0" u="none" strike="noStrike" kern="1200" cap="none" spc="0" normalizeH="0" baseline="0" noProof="0" dirty="0">
              <a:ln>
                <a:noFill/>
              </a:ln>
              <a:solidFill>
                <a:srgbClr val="A6CE39"/>
              </a:solidFill>
              <a:effectLst/>
              <a:uLnTx/>
              <a:uFillTx/>
              <a:latin typeface="Arial" panose="020B0604020202020204" pitchFamily="34" charset="0"/>
              <a:ea typeface="+mn-ea"/>
              <a:cs typeface="Arial" panose="020B0604020202020204" pitchFamily="34" charset="0"/>
            </a:endParaRPr>
          </a:p>
        </p:txBody>
      </p:sp>
      <p:sp>
        <p:nvSpPr>
          <p:cNvPr id="6" name="Content Placeholder 2"/>
          <p:cNvSpPr txBox="1">
            <a:spLocks/>
          </p:cNvSpPr>
          <p:nvPr/>
        </p:nvSpPr>
        <p:spPr>
          <a:xfrm>
            <a:off x="838199" y="1825624"/>
            <a:ext cx="10515601" cy="44358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budget for the period under review was R45,906 million and expenditure of R43,099 million was incurred, resulting in a positive variance of R2,807 million or 6%.</a:t>
            </a:r>
            <a:endParaRPr kumimoji="0" lang="en-ZA"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ZA"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TT"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T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43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222"/>
          </a:xfrm>
        </p:spPr>
        <p:txBody>
          <a:bodyPr>
            <a:normAutofit/>
          </a:bodyPr>
          <a:lstStyle/>
          <a:p>
            <a:r>
              <a:rPr lang="en-ZA" sz="3600" dirty="0"/>
              <a:t>ORGANISATIONAL EXPENDITURE ANALYSIS </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976A6-AA3E-440B-857A-0AF066406B0C}" type="slidenum">
              <a:rPr kumimoji="0" lang="en-ZA" sz="1800" b="0" i="0" u="none" strike="noStrike" kern="1200" cap="none" spc="0" normalizeH="0" baseline="0" noProof="0" smtClean="0">
                <a:ln>
                  <a:noFill/>
                </a:ln>
                <a:solidFill>
                  <a:srgbClr val="A6CE3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800" b="0" i="0" u="none" strike="noStrike" kern="1200" cap="none" spc="0" normalizeH="0" baseline="0" noProof="0">
              <a:ln>
                <a:noFill/>
              </a:ln>
              <a:solidFill>
                <a:srgbClr val="A6CE39"/>
              </a:solidFill>
              <a:effectLst/>
              <a:uLnTx/>
              <a:uFillTx/>
              <a:latin typeface="Arial" panose="020B0604020202020204" pitchFamily="34" charset="0"/>
              <a:ea typeface="+mn-ea"/>
              <a:cs typeface="Arial" panose="020B0604020202020204" pitchFamily="34" charset="0"/>
            </a:endParaRPr>
          </a:p>
        </p:txBody>
      </p:sp>
      <p:graphicFrame>
        <p:nvGraphicFramePr>
          <p:cNvPr id="3" name="Object 2">
            <a:extLst>
              <a:ext uri="{FF2B5EF4-FFF2-40B4-BE49-F238E27FC236}">
                <a16:creationId xmlns:a16="http://schemas.microsoft.com/office/drawing/2014/main" id="{881F4649-D585-4288-87D5-109E94F5C5B7}"/>
              </a:ext>
            </a:extLst>
          </p:cNvPr>
          <p:cNvGraphicFramePr>
            <a:graphicFrameLocks noChangeAspect="1"/>
          </p:cNvGraphicFramePr>
          <p:nvPr>
            <p:extLst>
              <p:ext uri="{D42A27DB-BD31-4B8C-83A1-F6EECF244321}">
                <p14:modId xmlns:p14="http://schemas.microsoft.com/office/powerpoint/2010/main" val="2475321866"/>
              </p:ext>
            </p:extLst>
          </p:nvPr>
        </p:nvGraphicFramePr>
        <p:xfrm>
          <a:off x="782817" y="1200150"/>
          <a:ext cx="11167254" cy="5029200"/>
        </p:xfrm>
        <a:graphic>
          <a:graphicData uri="http://schemas.openxmlformats.org/presentationml/2006/ole">
            <mc:AlternateContent xmlns:mc="http://schemas.openxmlformats.org/markup-compatibility/2006">
              <mc:Choice xmlns:v="urn:schemas-microsoft-com:vml" Requires="v">
                <p:oleObj spid="_x0000_s1070" name="Worksheet" r:id="rId3" imgW="8712304" imgH="3975146" progId="Excel.Sheet.12">
                  <p:embed/>
                </p:oleObj>
              </mc:Choice>
              <mc:Fallback>
                <p:oleObj name="Worksheet" r:id="rId3" imgW="8712304" imgH="3975146" progId="Excel.Sheet.12">
                  <p:embed/>
                  <p:pic>
                    <p:nvPicPr>
                      <p:cNvPr id="0" name=""/>
                      <p:cNvPicPr/>
                      <p:nvPr/>
                    </p:nvPicPr>
                    <p:blipFill>
                      <a:blip r:embed="rId4"/>
                      <a:stretch>
                        <a:fillRect/>
                      </a:stretch>
                    </p:blipFill>
                    <p:spPr>
                      <a:xfrm>
                        <a:off x="782817" y="1200150"/>
                        <a:ext cx="11167254" cy="5029200"/>
                      </a:xfrm>
                      <a:prstGeom prst="rect">
                        <a:avLst/>
                      </a:prstGeom>
                    </p:spPr>
                  </p:pic>
                </p:oleObj>
              </mc:Fallback>
            </mc:AlternateContent>
          </a:graphicData>
        </a:graphic>
      </p:graphicFrame>
    </p:spTree>
    <p:extLst>
      <p:ext uri="{BB962C8B-B14F-4D97-AF65-F5344CB8AC3E}">
        <p14:creationId xmlns:p14="http://schemas.microsoft.com/office/powerpoint/2010/main" val="2475405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976A6-AA3E-440B-857A-0AF066406B0C}" type="slidenum">
              <a:rPr kumimoji="0" lang="en-ZA" sz="1800" b="0" i="0" u="none" strike="noStrike" kern="1200" cap="none" spc="0" normalizeH="0" baseline="0" noProof="0" smtClean="0">
                <a:ln>
                  <a:noFill/>
                </a:ln>
                <a:solidFill>
                  <a:srgbClr val="A6CE3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800" b="0" i="0" u="none" strike="noStrike" kern="1200" cap="none" spc="0" normalizeH="0" baseline="0" noProof="0" dirty="0">
              <a:ln>
                <a:noFill/>
              </a:ln>
              <a:solidFill>
                <a:srgbClr val="A6CE39"/>
              </a:solidFill>
              <a:effectLst/>
              <a:uLnTx/>
              <a:uFillTx/>
              <a:latin typeface="Arial" panose="020B0604020202020204" pitchFamily="34" charset="0"/>
              <a:ea typeface="+mn-ea"/>
              <a:cs typeface="Arial" panose="020B0604020202020204" pitchFamily="34" charset="0"/>
            </a:endParaRPr>
          </a:p>
        </p:txBody>
      </p:sp>
      <p:sp>
        <p:nvSpPr>
          <p:cNvPr id="4" name="Content Placeholder 2"/>
          <p:cNvSpPr txBox="1">
            <a:spLocks/>
          </p:cNvSpPr>
          <p:nvPr/>
        </p:nvSpPr>
        <p:spPr>
          <a:xfrm>
            <a:off x="838200" y="1223010"/>
            <a:ext cx="10515600" cy="513333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20000"/>
              </a:lnSpc>
              <a:spcBef>
                <a:spcPts val="1000"/>
              </a:spcBef>
              <a:spcAft>
                <a:spcPts val="0"/>
              </a:spcAft>
              <a:buClrTx/>
              <a:buSzTx/>
              <a:buFont typeface="+mj-lt"/>
              <a:buAutoNum type="arabicPeriod" startAt="3"/>
              <a:tabLst/>
              <a:defRPr/>
            </a:pPr>
            <a:r>
              <a:rPr lang="en-GB" sz="2800" dirty="0"/>
              <a:t>The underspending of R475 thousand (2%) on Compensation of Employees (</a:t>
            </a:r>
            <a:r>
              <a:rPr lang="en-GB" sz="2800" dirty="0" err="1"/>
              <a:t>CoE</a:t>
            </a:r>
            <a:r>
              <a:rPr lang="en-GB" sz="2800" dirty="0"/>
              <a:t>) is due to the vacant position of Executive Manager: Corporate Services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well as cost of living increases that were supposed to be effected from 1 April 2021 for Senior Managers.</a:t>
            </a:r>
          </a:p>
          <a:p>
            <a:pPr marL="514350" marR="0" lvl="0" indent="-514350" algn="just" defTabSz="914400" rtl="0" eaLnBrk="1" fontAlgn="auto" latinLnBrk="0" hangingPunct="1">
              <a:lnSpc>
                <a:spcPct val="120000"/>
              </a:lnSpc>
              <a:spcBef>
                <a:spcPts val="1000"/>
              </a:spcBef>
              <a:spcAft>
                <a:spcPts val="0"/>
              </a:spcAft>
              <a:buClrTx/>
              <a:buSzTx/>
              <a:buFont typeface="+mj-lt"/>
              <a:buAutoNum type="arabicPeriod" startAt="3"/>
              <a:tabLst/>
              <a:defRPr/>
            </a:pPr>
            <a:r>
              <a:rPr lang="en-US" dirty="0"/>
              <a:t>The underspending of R3,227 million (18%) on Goods and Services is mainly due to:</a:t>
            </a:r>
          </a:p>
          <a:p>
            <a:pPr lvl="1"/>
            <a:r>
              <a:rPr lang="en-US" dirty="0"/>
              <a:t>R1,894 million underspending is due to advertisements taking place in Q4.</a:t>
            </a:r>
          </a:p>
          <a:p>
            <a:pPr lvl="1"/>
            <a:r>
              <a:rPr lang="en-US" dirty="0"/>
              <a:t>R500 thousand underspending on internal audit reviews scheduled for Q4</a:t>
            </a:r>
          </a:p>
          <a:p>
            <a:pPr lvl="1"/>
            <a:r>
              <a:rPr lang="en-US" dirty="0"/>
              <a:t>R560 thousand on travel and accommodation is due to COVID-19 pandemic and more activities being conducted virtually.</a:t>
            </a:r>
          </a:p>
          <a:p>
            <a:pPr lvl="1"/>
            <a:r>
              <a:rPr lang="en-US" dirty="0"/>
              <a:t>R818 thousand is constituted by other differences that are less than R70 thousand</a:t>
            </a:r>
          </a:p>
          <a:p>
            <a:pPr lvl="1"/>
            <a:r>
              <a:rPr lang="en-US" dirty="0"/>
              <a:t>R898 thousand negative variance is due to depreciation and </a:t>
            </a:r>
            <a:r>
              <a:rPr lang="en-US" dirty="0" err="1"/>
              <a:t>amortisation</a:t>
            </a:r>
            <a:r>
              <a:rPr lang="en-US" dirty="0"/>
              <a:t> which are not budgeted for</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Z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838200" y="286327"/>
            <a:ext cx="10515600" cy="1089891"/>
          </a:xfrm>
        </p:spPr>
        <p:txBody>
          <a:bodyPr>
            <a:normAutofit/>
          </a:bodyPr>
          <a:lstStyle/>
          <a:p>
            <a:r>
              <a:rPr lang="en-ZA" sz="3600" dirty="0"/>
              <a:t>ORGANISATIONAL EXPENDITURE ANALYSIS </a:t>
            </a:r>
            <a:endParaRPr lang="en-US" sz="3600" dirty="0"/>
          </a:p>
        </p:txBody>
      </p:sp>
    </p:spTree>
    <p:extLst>
      <p:ext uri="{BB962C8B-B14F-4D97-AF65-F5344CB8AC3E}">
        <p14:creationId xmlns:p14="http://schemas.microsoft.com/office/powerpoint/2010/main" val="3243390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8280" cy="498475"/>
          </a:xfrm>
        </p:spPr>
        <p:txBody>
          <a:bodyPr>
            <a:noAutofit/>
          </a:bodyPr>
          <a:lstStyle/>
          <a:p>
            <a:r>
              <a:rPr lang="en-US" sz="3400" dirty="0"/>
              <a:t>FINANCIAL PERFOMANCE PER BUSINESS UNIT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976A6-AA3E-440B-857A-0AF066406B0C}" type="slidenum">
              <a:rPr kumimoji="0" lang="en-ZA" sz="1800" b="0" i="0" u="none" strike="noStrike" kern="1200" cap="none" spc="0" normalizeH="0" baseline="0" noProof="0" smtClean="0">
                <a:ln>
                  <a:noFill/>
                </a:ln>
                <a:solidFill>
                  <a:srgbClr val="A6CE3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800" b="0" i="0" u="none" strike="noStrike" kern="1200" cap="none" spc="0" normalizeH="0" baseline="0" noProof="0" dirty="0">
              <a:ln>
                <a:noFill/>
              </a:ln>
              <a:solidFill>
                <a:srgbClr val="A6CE39"/>
              </a:solidFill>
              <a:effectLst/>
              <a:uLnTx/>
              <a:uFillTx/>
              <a:latin typeface="Arial" panose="020B0604020202020204" pitchFamily="34" charset="0"/>
              <a:ea typeface="+mn-ea"/>
              <a:cs typeface="Arial" panose="020B0604020202020204" pitchFamily="34" charset="0"/>
            </a:endParaRPr>
          </a:p>
        </p:txBody>
      </p:sp>
      <p:graphicFrame>
        <p:nvGraphicFramePr>
          <p:cNvPr id="6" name="Object 5">
            <a:extLst>
              <a:ext uri="{FF2B5EF4-FFF2-40B4-BE49-F238E27FC236}">
                <a16:creationId xmlns:a16="http://schemas.microsoft.com/office/drawing/2014/main" id="{82225354-B1A3-4AEC-ABF8-23B7A5DD4959}"/>
              </a:ext>
            </a:extLst>
          </p:cNvPr>
          <p:cNvGraphicFramePr>
            <a:graphicFrameLocks noChangeAspect="1"/>
          </p:cNvGraphicFramePr>
          <p:nvPr>
            <p:extLst>
              <p:ext uri="{D42A27DB-BD31-4B8C-83A1-F6EECF244321}">
                <p14:modId xmlns:p14="http://schemas.microsoft.com/office/powerpoint/2010/main" val="157475554"/>
              </p:ext>
            </p:extLst>
          </p:nvPr>
        </p:nvGraphicFramePr>
        <p:xfrm>
          <a:off x="837303" y="994410"/>
          <a:ext cx="10724713" cy="5361940"/>
        </p:xfrm>
        <a:graphic>
          <a:graphicData uri="http://schemas.openxmlformats.org/presentationml/2006/ole">
            <mc:AlternateContent xmlns:mc="http://schemas.openxmlformats.org/markup-compatibility/2006">
              <mc:Choice xmlns:v="urn:schemas-microsoft-com:vml" Requires="v">
                <p:oleObj spid="_x0000_s2094" name="Worksheet" r:id="rId3" imgW="8712304" imgH="5727885" progId="Excel.Sheet.12">
                  <p:embed/>
                </p:oleObj>
              </mc:Choice>
              <mc:Fallback>
                <p:oleObj name="Worksheet" r:id="rId3" imgW="8712304" imgH="5727885" progId="Excel.Sheet.12">
                  <p:embed/>
                  <p:pic>
                    <p:nvPicPr>
                      <p:cNvPr id="0" name=""/>
                      <p:cNvPicPr/>
                      <p:nvPr/>
                    </p:nvPicPr>
                    <p:blipFill>
                      <a:blip r:embed="rId4"/>
                      <a:stretch>
                        <a:fillRect/>
                      </a:stretch>
                    </p:blipFill>
                    <p:spPr>
                      <a:xfrm>
                        <a:off x="837303" y="994410"/>
                        <a:ext cx="10724713" cy="5361940"/>
                      </a:xfrm>
                      <a:prstGeom prst="rect">
                        <a:avLst/>
                      </a:prstGeom>
                    </p:spPr>
                  </p:pic>
                </p:oleObj>
              </mc:Fallback>
            </mc:AlternateContent>
          </a:graphicData>
        </a:graphic>
      </p:graphicFrame>
    </p:spTree>
    <p:extLst>
      <p:ext uri="{BB962C8B-B14F-4D97-AF65-F5344CB8AC3E}">
        <p14:creationId xmlns:p14="http://schemas.microsoft.com/office/powerpoint/2010/main" val="3834900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0211"/>
          </a:xfrm>
        </p:spPr>
        <p:txBody>
          <a:bodyPr>
            <a:normAutofit/>
          </a:bodyPr>
          <a:lstStyle/>
          <a:p>
            <a:r>
              <a:rPr lang="en-GB" sz="3400" dirty="0"/>
              <a:t>FINANCIAL PERFOMANCE PER BUSINESS UNIT</a:t>
            </a:r>
            <a:endParaRPr lang="en-US" sz="3400" dirty="0"/>
          </a:p>
        </p:txBody>
      </p:sp>
      <p:sp>
        <p:nvSpPr>
          <p:cNvPr id="3" name="Content Placeholder 2"/>
          <p:cNvSpPr>
            <a:spLocks noGrp="1"/>
          </p:cNvSpPr>
          <p:nvPr>
            <p:ph idx="1"/>
          </p:nvPr>
        </p:nvSpPr>
        <p:spPr>
          <a:xfrm>
            <a:off x="838200" y="1285336"/>
            <a:ext cx="10515600" cy="5071014"/>
          </a:xfrm>
        </p:spPr>
        <p:txBody>
          <a:bodyPr>
            <a:normAutofit fontScale="92500"/>
          </a:bodyPr>
          <a:lstStyle/>
          <a:p>
            <a:pPr marL="514350" lvl="0" indent="-514350" algn="just">
              <a:lnSpc>
                <a:spcPct val="120000"/>
              </a:lnSpc>
              <a:buFont typeface="+mj-lt"/>
              <a:buAutoNum type="arabicPeriod"/>
            </a:pPr>
            <a:r>
              <a:rPr lang="en-GB" sz="2400" dirty="0"/>
              <a:t>Finance unit has an underspending of R649 thousand (9%) which is largely due to the underspending in audit fees. </a:t>
            </a:r>
            <a:endParaRPr lang="en-US" sz="2400" dirty="0"/>
          </a:p>
          <a:p>
            <a:pPr marL="514350" lvl="0" indent="-514350" algn="just">
              <a:lnSpc>
                <a:spcPct val="120000"/>
              </a:lnSpc>
              <a:buFont typeface="+mj-lt"/>
              <a:buAutoNum type="arabicPeriod"/>
            </a:pPr>
            <a:r>
              <a:rPr lang="en-GB" sz="2400" dirty="0"/>
              <a:t>Core Operations unit has a savings of R366 thousand (4%) on travel and accommodation due to some work done remotely instead of travelling.</a:t>
            </a:r>
            <a:endParaRPr lang="en-US" sz="2400" dirty="0"/>
          </a:p>
          <a:p>
            <a:pPr marL="514350" lvl="0" indent="-514350" algn="just">
              <a:lnSpc>
                <a:spcPct val="120000"/>
              </a:lnSpc>
              <a:buFont typeface="+mj-lt"/>
              <a:buAutoNum type="arabicPeriod"/>
            </a:pPr>
            <a:r>
              <a:rPr lang="en-GB" sz="2400" dirty="0"/>
              <a:t>Research and Knowledge Management has savings of R109 thousand (5%) on travel and accommodation due to work done remotely instead of travelling.</a:t>
            </a:r>
            <a:endParaRPr lang="en-US" sz="2400" dirty="0"/>
          </a:p>
          <a:p>
            <a:pPr marL="514350" lvl="0" indent="-514350" algn="just">
              <a:lnSpc>
                <a:spcPct val="120000"/>
              </a:lnSpc>
              <a:buFont typeface="+mj-lt"/>
              <a:buAutoNum type="arabicPeriod"/>
            </a:pPr>
            <a:r>
              <a:rPr lang="en-GB" sz="2400" dirty="0"/>
              <a:t>Stakeholder and Media Management has underspent by R1,915 million (40%) due to activities e.g. SABC (R1,003 million), Community Radio Stations (R960 thousand), for promotion and advertisements that will only be finalised in Q4</a:t>
            </a:r>
            <a:r>
              <a:rPr lang="en-GB" sz="1800" dirty="0"/>
              <a:t>.</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976A6-AA3E-440B-857A-0AF066406B0C}" type="slidenum">
              <a:rPr kumimoji="0" lang="en-ZA" sz="1800" b="0" i="0" u="none" strike="noStrike" kern="1200" cap="none" spc="0" normalizeH="0" baseline="0" noProof="0" smtClean="0">
                <a:ln>
                  <a:noFill/>
                </a:ln>
                <a:solidFill>
                  <a:srgbClr val="A6CE3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800" b="0" i="0" u="none" strike="noStrike" kern="1200" cap="none" spc="0" normalizeH="0" baseline="0" noProof="0">
              <a:ln>
                <a:noFill/>
              </a:ln>
              <a:solidFill>
                <a:srgbClr val="A6CE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321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A3DB-C093-43DB-8DED-0295E101CE70}"/>
              </a:ext>
            </a:extLst>
          </p:cNvPr>
          <p:cNvSpPr>
            <a:spLocks noGrp="1"/>
          </p:cNvSpPr>
          <p:nvPr>
            <p:ph type="title"/>
          </p:nvPr>
        </p:nvSpPr>
        <p:spPr/>
        <p:txBody>
          <a:bodyPr/>
          <a:lstStyle/>
          <a:p>
            <a:r>
              <a:rPr lang="en-US" dirty="0"/>
              <a:t>PURPOSE OF THE PRESENTATION</a:t>
            </a:r>
            <a:endParaRPr lang="en-ZA" dirty="0"/>
          </a:p>
        </p:txBody>
      </p:sp>
      <p:sp>
        <p:nvSpPr>
          <p:cNvPr id="3" name="Content Placeholder 2">
            <a:extLst>
              <a:ext uri="{FF2B5EF4-FFF2-40B4-BE49-F238E27FC236}">
                <a16:creationId xmlns:a16="http://schemas.microsoft.com/office/drawing/2014/main" id="{A5E22EEA-FA23-4AEE-949A-765BA8D74746}"/>
              </a:ext>
            </a:extLst>
          </p:cNvPr>
          <p:cNvSpPr>
            <a:spLocks noGrp="1"/>
          </p:cNvSpPr>
          <p:nvPr>
            <p:ph idx="1"/>
          </p:nvPr>
        </p:nvSpPr>
        <p:spPr/>
        <p:txBody>
          <a:bodyPr/>
          <a:lstStyle/>
          <a:p>
            <a:pPr marL="514350" indent="-514350">
              <a:buFont typeface="+mj-lt"/>
              <a:buAutoNum type="arabicPeriod"/>
            </a:pPr>
            <a:r>
              <a:rPr lang="en-US" dirty="0"/>
              <a:t>To present to the Portfolio Committee:</a:t>
            </a:r>
          </a:p>
          <a:p>
            <a:pPr marL="971550" lvl="1" indent="-514350">
              <a:buFont typeface="+mj-lt"/>
              <a:buAutoNum type="alphaLcPeriod"/>
            </a:pPr>
            <a:r>
              <a:rPr lang="en-US" dirty="0"/>
              <a:t>Quarterly Performance Report for Quarter 3 of 21/22 Financial year;</a:t>
            </a:r>
          </a:p>
          <a:p>
            <a:pPr marL="971550" lvl="1" indent="-514350">
              <a:buFont typeface="+mj-lt"/>
              <a:buAutoNum type="alphaLcPeriod"/>
            </a:pPr>
            <a:r>
              <a:rPr lang="en-US" dirty="0"/>
              <a:t>Financial Management Report for Quarter 3 of 21/22 Financial year;</a:t>
            </a:r>
          </a:p>
          <a:p>
            <a:pPr marL="971550" lvl="1" indent="-514350">
              <a:buFont typeface="+mj-lt"/>
              <a:buAutoNum type="alphaLcPeriod"/>
            </a:pPr>
            <a:r>
              <a:rPr lang="en-US" dirty="0"/>
              <a:t>Challenges encountered by the institution.</a:t>
            </a:r>
          </a:p>
          <a:p>
            <a:endParaRPr lang="en-ZA" dirty="0"/>
          </a:p>
        </p:txBody>
      </p:sp>
      <p:sp>
        <p:nvSpPr>
          <p:cNvPr id="4" name="Slide Number Placeholder 3">
            <a:extLst>
              <a:ext uri="{FF2B5EF4-FFF2-40B4-BE49-F238E27FC236}">
                <a16:creationId xmlns:a16="http://schemas.microsoft.com/office/drawing/2014/main" id="{C943827F-08E6-4AA5-91F0-FA124DF2B58E}"/>
              </a:ext>
            </a:extLst>
          </p:cNvPr>
          <p:cNvSpPr>
            <a:spLocks noGrp="1"/>
          </p:cNvSpPr>
          <p:nvPr>
            <p:ph type="sldNum" sz="quarter" idx="12"/>
          </p:nvPr>
        </p:nvSpPr>
        <p:spPr/>
        <p:txBody>
          <a:bodyPr/>
          <a:lstStyle/>
          <a:p>
            <a:fld id="{C01976A6-AA3E-440B-857A-0AF066406B0C}" type="slidenum">
              <a:rPr lang="en-ZA" smtClean="0"/>
              <a:t>3</a:t>
            </a:fld>
            <a:endParaRPr lang="en-ZA"/>
          </a:p>
        </p:txBody>
      </p:sp>
    </p:spTree>
    <p:extLst>
      <p:ext uri="{BB962C8B-B14F-4D97-AF65-F5344CB8AC3E}">
        <p14:creationId xmlns:p14="http://schemas.microsoft.com/office/powerpoint/2010/main" val="161918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945A-EFFA-4A34-91A2-2D0E49BE7BDB}"/>
              </a:ext>
            </a:extLst>
          </p:cNvPr>
          <p:cNvSpPr>
            <a:spLocks noGrp="1"/>
          </p:cNvSpPr>
          <p:nvPr>
            <p:ph type="title"/>
          </p:nvPr>
        </p:nvSpPr>
        <p:spPr/>
        <p:txBody>
          <a:bodyPr/>
          <a:lstStyle/>
          <a:p>
            <a:r>
              <a:rPr kumimoji="0" lang="en-GB" sz="3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FINANCIAL PERFOMANCE PER BUSINESS UNIT</a:t>
            </a:r>
            <a:endParaRPr lang="en-ZA" dirty="0"/>
          </a:p>
        </p:txBody>
      </p:sp>
      <p:sp>
        <p:nvSpPr>
          <p:cNvPr id="3" name="Content Placeholder 2">
            <a:extLst>
              <a:ext uri="{FF2B5EF4-FFF2-40B4-BE49-F238E27FC236}">
                <a16:creationId xmlns:a16="http://schemas.microsoft.com/office/drawing/2014/main" id="{C87AA14F-A3E6-49D1-A780-5F654447EB77}"/>
              </a:ext>
            </a:extLst>
          </p:cNvPr>
          <p:cNvSpPr>
            <a:spLocks noGrp="1"/>
          </p:cNvSpPr>
          <p:nvPr>
            <p:ph idx="1"/>
          </p:nvPr>
        </p:nvSpPr>
        <p:spPr/>
        <p:txBody>
          <a:bodyPr>
            <a:normAutofit fontScale="92500" lnSpcReduction="10000"/>
          </a:bodyPr>
          <a:lstStyle/>
          <a:p>
            <a:pPr marL="354013" lvl="0" indent="-354013">
              <a:buNone/>
            </a:pPr>
            <a:r>
              <a:rPr lang="en-US" dirty="0"/>
              <a:t>5. </a:t>
            </a:r>
            <a:r>
              <a:rPr lang="en-GB" dirty="0"/>
              <a:t>Corporate Services has underspent by R238 thousand (1%) which   is mainly due to:</a:t>
            </a:r>
            <a:endParaRPr lang="en-ZA" dirty="0"/>
          </a:p>
          <a:p>
            <a:pPr marL="720725" lvl="1" indent="-366713" algn="just"/>
            <a:r>
              <a:rPr lang="en-GB" dirty="0"/>
              <a:t>R377 thousand on compensation of employee is due to vacant positions of Executive Manager: Corporate Services and Senior Manager: HR and Admin.</a:t>
            </a:r>
            <a:endParaRPr lang="en-ZA" dirty="0"/>
          </a:p>
          <a:p>
            <a:pPr marL="720725" lvl="1" indent="-366713" algn="just"/>
            <a:r>
              <a:rPr lang="en-GB" dirty="0"/>
              <a:t>R126 thousand savings on security services is due to the new contract that came in less than what was anticipated.</a:t>
            </a:r>
            <a:endParaRPr lang="en-ZA" dirty="0"/>
          </a:p>
          <a:p>
            <a:pPr marL="720725" lvl="1" indent="-366713" algn="just"/>
            <a:r>
              <a:rPr lang="en-GB" dirty="0"/>
              <a:t>R572 thousand negative variance is due to the investigation of the allegations against the former CEO that was not budgeted for.</a:t>
            </a:r>
          </a:p>
          <a:p>
            <a:pPr marL="720725" lvl="1" indent="-366713" algn="just"/>
            <a:r>
              <a:rPr lang="en-GB" dirty="0"/>
              <a:t>R119 thousand savings on travel and accommodation due to COVID-19 pandemic and most of the work being done remotely.</a:t>
            </a:r>
            <a:endParaRPr lang="en-ZA" dirty="0"/>
          </a:p>
          <a:p>
            <a:pPr marL="720725" lvl="1" indent="-366713" algn="just"/>
            <a:r>
              <a:rPr lang="en-GB" dirty="0"/>
              <a:t>R276 thousand underspending on ISP hosting is due to provision that was made to cater for Cloud services costs. Cloud services contract started in November and is currently in implementation phase and is not yet fully operational. </a:t>
            </a:r>
            <a:endParaRPr lang="en-ZA" dirty="0"/>
          </a:p>
          <a:p>
            <a:pPr marL="0" indent="0">
              <a:buNone/>
            </a:pPr>
            <a:endParaRPr lang="en-ZA" dirty="0"/>
          </a:p>
        </p:txBody>
      </p:sp>
      <p:sp>
        <p:nvSpPr>
          <p:cNvPr id="4" name="Slide Number Placeholder 3">
            <a:extLst>
              <a:ext uri="{FF2B5EF4-FFF2-40B4-BE49-F238E27FC236}">
                <a16:creationId xmlns:a16="http://schemas.microsoft.com/office/drawing/2014/main" id="{2FB20D6A-C5D9-48E5-9986-AAA9F97A043B}"/>
              </a:ext>
            </a:extLst>
          </p:cNvPr>
          <p:cNvSpPr>
            <a:spLocks noGrp="1"/>
          </p:cNvSpPr>
          <p:nvPr>
            <p:ph type="sldNum" sz="quarter" idx="12"/>
          </p:nvPr>
        </p:nvSpPr>
        <p:spPr/>
        <p:txBody>
          <a:bodyPr/>
          <a:lstStyle/>
          <a:p>
            <a:fld id="{C01976A6-AA3E-440B-857A-0AF066406B0C}" type="slidenum">
              <a:rPr lang="en-ZA" smtClean="0"/>
              <a:t>30</a:t>
            </a:fld>
            <a:endParaRPr lang="en-ZA"/>
          </a:p>
        </p:txBody>
      </p:sp>
    </p:spTree>
    <p:extLst>
      <p:ext uri="{BB962C8B-B14F-4D97-AF65-F5344CB8AC3E}">
        <p14:creationId xmlns:p14="http://schemas.microsoft.com/office/powerpoint/2010/main" val="224742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01B5-19FB-4E2D-9874-EF84C7985E80}"/>
              </a:ext>
            </a:extLst>
          </p:cNvPr>
          <p:cNvSpPr>
            <a:spLocks noGrp="1"/>
          </p:cNvSpPr>
          <p:nvPr>
            <p:ph type="title"/>
          </p:nvPr>
        </p:nvSpPr>
        <p:spPr>
          <a:xfrm>
            <a:off x="838200" y="365125"/>
            <a:ext cx="10515600" cy="846455"/>
          </a:xfrm>
        </p:spPr>
        <p:txBody>
          <a:bodyPr/>
          <a:lstStyle/>
          <a:p>
            <a:r>
              <a:rPr lang="en-GB" sz="4400" dirty="0"/>
              <a:t>REMAINING BUDGET FOR THE YEAR </a:t>
            </a:r>
            <a:endParaRPr lang="en-ZA" dirty="0"/>
          </a:p>
        </p:txBody>
      </p:sp>
      <p:pic>
        <p:nvPicPr>
          <p:cNvPr id="5" name="Content Placeholder 4">
            <a:extLst>
              <a:ext uri="{FF2B5EF4-FFF2-40B4-BE49-F238E27FC236}">
                <a16:creationId xmlns:a16="http://schemas.microsoft.com/office/drawing/2014/main" id="{1AEB9DB5-A2E6-46B4-A29E-4EF537136B89}"/>
              </a:ext>
            </a:extLst>
          </p:cNvPr>
          <p:cNvPicPr>
            <a:picLocks noGrp="1" noChangeAspect="1"/>
          </p:cNvPicPr>
          <p:nvPr>
            <p:ph idx="1"/>
          </p:nvPr>
        </p:nvPicPr>
        <p:blipFill>
          <a:blip r:embed="rId2"/>
          <a:stretch>
            <a:fillRect/>
          </a:stretch>
        </p:blipFill>
        <p:spPr>
          <a:xfrm>
            <a:off x="825447" y="1211580"/>
            <a:ext cx="10238793" cy="5194195"/>
          </a:xfrm>
          <a:prstGeom prst="rect">
            <a:avLst/>
          </a:prstGeom>
        </p:spPr>
      </p:pic>
      <p:sp>
        <p:nvSpPr>
          <p:cNvPr id="4" name="Slide Number Placeholder 3">
            <a:extLst>
              <a:ext uri="{FF2B5EF4-FFF2-40B4-BE49-F238E27FC236}">
                <a16:creationId xmlns:a16="http://schemas.microsoft.com/office/drawing/2014/main" id="{D2899DAE-ADDA-4CE8-A989-EBDC98662057}"/>
              </a:ext>
            </a:extLst>
          </p:cNvPr>
          <p:cNvSpPr>
            <a:spLocks noGrp="1"/>
          </p:cNvSpPr>
          <p:nvPr>
            <p:ph type="sldNum" sz="quarter" idx="12"/>
          </p:nvPr>
        </p:nvSpPr>
        <p:spPr/>
        <p:txBody>
          <a:bodyPr/>
          <a:lstStyle/>
          <a:p>
            <a:fld id="{C01976A6-AA3E-440B-857A-0AF066406B0C}" type="slidenum">
              <a:rPr lang="en-ZA" smtClean="0"/>
              <a:t>31</a:t>
            </a:fld>
            <a:endParaRPr lang="en-ZA"/>
          </a:p>
        </p:txBody>
      </p:sp>
    </p:spTree>
    <p:extLst>
      <p:ext uri="{BB962C8B-B14F-4D97-AF65-F5344CB8AC3E}">
        <p14:creationId xmlns:p14="http://schemas.microsoft.com/office/powerpoint/2010/main" val="353149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0144"/>
            <a:ext cx="10515600" cy="698644"/>
          </a:xfrm>
        </p:spPr>
        <p:txBody>
          <a:bodyPr>
            <a:normAutofit fontScale="90000"/>
          </a:bodyPr>
          <a:lstStyle/>
          <a:p>
            <a:pPr algn="ctr"/>
            <a:r>
              <a:rPr lang="en-GB" sz="3600" dirty="0"/>
              <a:t>REMAINING BUDGET FOR THE YEAR </a:t>
            </a:r>
            <a:r>
              <a:rPr lang="en-ZA" sz="3600" b="1" dirty="0">
                <a:solidFill>
                  <a:schemeClr val="accent6">
                    <a:lumMod val="75000"/>
                  </a:schemeClr>
                </a:solidFill>
              </a:rPr>
              <a:t/>
            </a:r>
            <a:br>
              <a:rPr lang="en-ZA" sz="3600" b="1" dirty="0">
                <a:solidFill>
                  <a:schemeClr val="accent6">
                    <a:lumMod val="75000"/>
                  </a:schemeClr>
                </a:solidFill>
              </a:rPr>
            </a:br>
            <a:endParaRPr lang="en-ZA" sz="3600" dirty="0"/>
          </a:p>
        </p:txBody>
      </p:sp>
      <p:sp>
        <p:nvSpPr>
          <p:cNvPr id="3" name="Content Placeholder 2"/>
          <p:cNvSpPr>
            <a:spLocks noGrp="1"/>
          </p:cNvSpPr>
          <p:nvPr>
            <p:ph idx="1"/>
          </p:nvPr>
        </p:nvSpPr>
        <p:spPr>
          <a:xfrm>
            <a:off x="838199" y="1196974"/>
            <a:ext cx="10751821" cy="5159376"/>
          </a:xfrm>
        </p:spPr>
        <p:txBody>
          <a:bodyPr>
            <a:noAutofit/>
          </a:bodyPr>
          <a:lstStyle/>
          <a:p>
            <a:pPr marL="514350" lvl="0" indent="-514350">
              <a:buFont typeface="+mj-lt"/>
              <a:buAutoNum type="arabicPeriod"/>
            </a:pPr>
            <a:r>
              <a:rPr lang="en-GB" sz="2800" dirty="0"/>
              <a:t>The annual budget is R71,258 million with the expenditure of  R43,099 million resulting in a positive variance of  R28,159 million or 39% for the remaining period.</a:t>
            </a:r>
            <a:endParaRPr lang="en-GB" dirty="0"/>
          </a:p>
          <a:p>
            <a:pPr marL="514350" lvl="0" indent="-514350">
              <a:buFont typeface="+mj-lt"/>
              <a:buAutoNum type="arabicPeriod"/>
            </a:pPr>
            <a:r>
              <a:rPr lang="en-GB" dirty="0"/>
              <a:t>The following are in progress and will be expensed or committed by the end of the financial year:</a:t>
            </a:r>
            <a:endParaRPr lang="en-ZA" dirty="0"/>
          </a:p>
          <a:p>
            <a:pPr marL="892175" lvl="1" indent="-355600"/>
            <a:r>
              <a:rPr lang="en-GB" dirty="0"/>
              <a:t>Cloud Services project that is in progress;</a:t>
            </a:r>
            <a:endParaRPr lang="en-ZA" dirty="0"/>
          </a:p>
          <a:p>
            <a:pPr marL="892175" lvl="1" indent="-355600"/>
            <a:r>
              <a:rPr lang="en-GB" dirty="0"/>
              <a:t>Computer equipment approved in December and procurement process in progress;</a:t>
            </a:r>
            <a:endParaRPr lang="en-ZA" dirty="0"/>
          </a:p>
          <a:p>
            <a:pPr marL="892175" lvl="1" indent="-355600"/>
            <a:r>
              <a:rPr lang="en-GB" dirty="0"/>
              <a:t>Research of boundary redetermination cases, panel of experts tender in progress.</a:t>
            </a:r>
            <a:endParaRPr lang="en-ZA" dirty="0"/>
          </a:p>
          <a:p>
            <a:pPr marL="892175" lvl="1" indent="-355600"/>
            <a:r>
              <a:rPr lang="en-GB" dirty="0"/>
              <a:t>Advertisement and promotion for stakeholder engagement and awareness for municipal outer boundary re-determination process. </a:t>
            </a:r>
            <a:endParaRPr lang="en-ZA" dirty="0"/>
          </a:p>
          <a:p>
            <a:pPr marL="1143011" lvl="2" indent="-228600" defTabSz="914400">
              <a:spcBef>
                <a:spcPts val="1000"/>
              </a:spcBef>
            </a:pPr>
            <a:endParaRPr lang="en-GB" sz="1300" dirty="0">
              <a:solidFill>
                <a:prstClr val="black"/>
              </a:solidFill>
            </a:endParaRPr>
          </a:p>
        </p:txBody>
      </p:sp>
      <p:sp>
        <p:nvSpPr>
          <p:cNvPr id="4" name="Slide Number Placeholder 3"/>
          <p:cNvSpPr>
            <a:spLocks noGrp="1"/>
          </p:cNvSpPr>
          <p:nvPr>
            <p:ph type="sldNum" sz="quarter" idx="12"/>
          </p:nvPr>
        </p:nvSpPr>
        <p:spPr/>
        <p:txBody>
          <a:bodyPr/>
          <a:lstStyle/>
          <a:p>
            <a:fld id="{7BE95DEF-8FE6-4E8A-8C5F-FA630B442D43}" type="slidenum">
              <a:rPr lang="en-ZA" smtClean="0">
                <a:solidFill>
                  <a:prstClr val="black">
                    <a:tint val="75000"/>
                  </a:prstClr>
                </a:solidFill>
              </a:rPr>
              <a:pPr/>
              <a:t>32</a:t>
            </a:fld>
            <a:endParaRPr lang="en-ZA" dirty="0">
              <a:solidFill>
                <a:prstClr val="black">
                  <a:tint val="75000"/>
                </a:prstClr>
              </a:solidFill>
            </a:endParaRPr>
          </a:p>
        </p:txBody>
      </p:sp>
    </p:spTree>
    <p:extLst>
      <p:ext uri="{BB962C8B-B14F-4D97-AF65-F5344CB8AC3E}">
        <p14:creationId xmlns:p14="http://schemas.microsoft.com/office/powerpoint/2010/main" val="1244037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7576-B0DE-4BA7-9AAA-8870782533E4}"/>
              </a:ext>
            </a:extLst>
          </p:cNvPr>
          <p:cNvSpPr>
            <a:spLocks noGrp="1"/>
          </p:cNvSpPr>
          <p:nvPr>
            <p:ph type="title"/>
          </p:nvPr>
        </p:nvSpPr>
        <p:spPr>
          <a:xfrm>
            <a:off x="838200" y="365126"/>
            <a:ext cx="10515600" cy="945513"/>
          </a:xfrm>
        </p:spPr>
        <p:txBody>
          <a:bodyPr/>
          <a:lstStyle/>
          <a:p>
            <a:r>
              <a:rPr lang="en-US" dirty="0"/>
              <a:t>CHALLENGES</a:t>
            </a:r>
            <a:endParaRPr lang="en-ZA" dirty="0"/>
          </a:p>
        </p:txBody>
      </p:sp>
      <p:sp>
        <p:nvSpPr>
          <p:cNvPr id="3" name="Content Placeholder 2">
            <a:extLst>
              <a:ext uri="{FF2B5EF4-FFF2-40B4-BE49-F238E27FC236}">
                <a16:creationId xmlns:a16="http://schemas.microsoft.com/office/drawing/2014/main" id="{A916EEF2-5272-474D-8108-0E2E783597DA}"/>
              </a:ext>
            </a:extLst>
          </p:cNvPr>
          <p:cNvSpPr>
            <a:spLocks noGrp="1"/>
          </p:cNvSpPr>
          <p:nvPr>
            <p:ph idx="1"/>
          </p:nvPr>
        </p:nvSpPr>
        <p:spPr>
          <a:xfrm>
            <a:off x="838200" y="1310640"/>
            <a:ext cx="10515600" cy="5045710"/>
          </a:xfrm>
        </p:spPr>
        <p:txBody>
          <a:bodyPr>
            <a:normAutofit fontScale="77500" lnSpcReduction="20000"/>
          </a:bodyPr>
          <a:lstStyle/>
          <a:p>
            <a:pPr marL="0" indent="0" algn="just">
              <a:lnSpc>
                <a:spcPct val="150000"/>
              </a:lnSpc>
              <a:spcBef>
                <a:spcPts val="0"/>
              </a:spcBef>
              <a:buNone/>
            </a:pPr>
            <a:r>
              <a:rPr lang="en-ZA" sz="4500" dirty="0">
                <a:solidFill>
                  <a:srgbClr val="0088CF"/>
                </a:solidFill>
              </a:rPr>
              <a:t>Challenges faced by MDB remains as follows:</a:t>
            </a:r>
          </a:p>
          <a:p>
            <a:pPr marL="631825" indent="-631825" algn="just">
              <a:lnSpc>
                <a:spcPct val="150000"/>
              </a:lnSpc>
              <a:spcBef>
                <a:spcPts val="0"/>
              </a:spcBef>
              <a:buFont typeface="+mj-lt"/>
              <a:buAutoNum type="arabicPeriod"/>
            </a:pPr>
            <a:r>
              <a:rPr lang="en-ZA" sz="3400" dirty="0"/>
              <a:t>The  inadequate financial and human resources constraining the MDB to optimally fulfil its mandate. </a:t>
            </a:r>
          </a:p>
          <a:p>
            <a:pPr marL="631825" indent="-631825" algn="just">
              <a:lnSpc>
                <a:spcPct val="150000"/>
              </a:lnSpc>
              <a:spcBef>
                <a:spcPts val="0"/>
              </a:spcBef>
              <a:buFont typeface="+mj-lt"/>
              <a:buAutoNum type="arabicPeriod"/>
            </a:pPr>
            <a:r>
              <a:rPr lang="en-US" sz="3400" dirty="0"/>
              <a:t>Lack of regional representation continues to constrain the </a:t>
            </a:r>
            <a:r>
              <a:rPr lang="en-US" sz="3400" dirty="0" err="1"/>
              <a:t>MDBs</a:t>
            </a:r>
            <a:r>
              <a:rPr lang="en-US" sz="3400" dirty="0"/>
              <a:t> work,  even more so under prevailing COVID-19 conditions. </a:t>
            </a:r>
          </a:p>
          <a:p>
            <a:pPr marL="631825" indent="-631825" algn="just">
              <a:lnSpc>
                <a:spcPct val="150000"/>
              </a:lnSpc>
              <a:spcBef>
                <a:spcPts val="0"/>
              </a:spcBef>
              <a:buFont typeface="+mj-lt"/>
              <a:buAutoNum type="arabicPeriod"/>
            </a:pPr>
            <a:r>
              <a:rPr lang="en-ZA" sz="3400" dirty="0"/>
              <a:t>Outstanding finalisation of the Demarcation Amendment Bill. </a:t>
            </a:r>
          </a:p>
          <a:p>
            <a:pPr marL="631825" indent="-631825" algn="just">
              <a:lnSpc>
                <a:spcPct val="150000"/>
              </a:lnSpc>
              <a:spcBef>
                <a:spcPts val="0"/>
              </a:spcBef>
              <a:buFont typeface="+mj-lt"/>
              <a:buAutoNum type="arabicPeriod"/>
            </a:pPr>
            <a:r>
              <a:rPr lang="en-ZA" sz="3400" dirty="0"/>
              <a:t>Dissatisfaction with the final wards in some areas, the MDB has continued to directly engage to share information on how decisions of the Board were reached.</a:t>
            </a:r>
          </a:p>
          <a:p>
            <a:pPr marL="631825" indent="-631825" algn="just">
              <a:lnSpc>
                <a:spcPct val="150000"/>
              </a:lnSpc>
              <a:spcBef>
                <a:spcPts val="0"/>
              </a:spcBef>
              <a:buFont typeface="+mj-lt"/>
              <a:buAutoNum type="arabicPeriod"/>
            </a:pPr>
            <a:endParaRPr lang="en-ZA" sz="3400" dirty="0"/>
          </a:p>
          <a:p>
            <a:endParaRPr lang="en-ZA" dirty="0"/>
          </a:p>
        </p:txBody>
      </p:sp>
      <p:sp>
        <p:nvSpPr>
          <p:cNvPr id="4" name="Slide Number Placeholder 3">
            <a:extLst>
              <a:ext uri="{FF2B5EF4-FFF2-40B4-BE49-F238E27FC236}">
                <a16:creationId xmlns:a16="http://schemas.microsoft.com/office/drawing/2014/main" id="{D8487133-7AB4-4DF9-9C55-22C3B70359B3}"/>
              </a:ext>
            </a:extLst>
          </p:cNvPr>
          <p:cNvSpPr>
            <a:spLocks noGrp="1"/>
          </p:cNvSpPr>
          <p:nvPr>
            <p:ph type="sldNum" sz="quarter" idx="12"/>
          </p:nvPr>
        </p:nvSpPr>
        <p:spPr/>
        <p:txBody>
          <a:bodyPr/>
          <a:lstStyle/>
          <a:p>
            <a:fld id="{C01976A6-AA3E-440B-857A-0AF066406B0C}" type="slidenum">
              <a:rPr lang="en-ZA" smtClean="0"/>
              <a:t>33</a:t>
            </a:fld>
            <a:endParaRPr lang="en-ZA"/>
          </a:p>
        </p:txBody>
      </p:sp>
    </p:spTree>
    <p:extLst>
      <p:ext uri="{BB962C8B-B14F-4D97-AF65-F5344CB8AC3E}">
        <p14:creationId xmlns:p14="http://schemas.microsoft.com/office/powerpoint/2010/main" val="1421826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916-7D69-4BAA-BB03-253ADB69C73D}"/>
              </a:ext>
            </a:extLst>
          </p:cNvPr>
          <p:cNvSpPr>
            <a:spLocks noGrp="1"/>
          </p:cNvSpPr>
          <p:nvPr>
            <p:ph type="title"/>
          </p:nvPr>
        </p:nvSpPr>
        <p:spPr>
          <a:xfrm>
            <a:off x="838200" y="365126"/>
            <a:ext cx="10515600" cy="979488"/>
          </a:xfrm>
        </p:spPr>
        <p:txBody>
          <a:bodyPr/>
          <a:lstStyle/>
          <a:p>
            <a:r>
              <a:rPr lang="en-US" dirty="0"/>
              <a:t>CONCLUDING REMARKS</a:t>
            </a:r>
            <a:endParaRPr lang="en-ZA" dirty="0"/>
          </a:p>
        </p:txBody>
      </p:sp>
      <p:sp>
        <p:nvSpPr>
          <p:cNvPr id="3" name="Content Placeholder 2">
            <a:extLst>
              <a:ext uri="{FF2B5EF4-FFF2-40B4-BE49-F238E27FC236}">
                <a16:creationId xmlns:a16="http://schemas.microsoft.com/office/drawing/2014/main" id="{09704365-C5A9-489C-95B7-010A7A08F786}"/>
              </a:ext>
            </a:extLst>
          </p:cNvPr>
          <p:cNvSpPr>
            <a:spLocks noGrp="1"/>
          </p:cNvSpPr>
          <p:nvPr>
            <p:ph idx="1"/>
          </p:nvPr>
        </p:nvSpPr>
        <p:spPr>
          <a:xfrm>
            <a:off x="838200" y="1344614"/>
            <a:ext cx="10515600" cy="4832349"/>
          </a:xfrm>
        </p:spPr>
        <p:txBody>
          <a:bodyPr>
            <a:normAutofit lnSpcReduction="10000"/>
          </a:bodyPr>
          <a:lstStyle/>
          <a:p>
            <a:pPr marL="514350" indent="-514350" algn="just">
              <a:lnSpc>
                <a:spcPct val="120000"/>
              </a:lnSpc>
              <a:spcBef>
                <a:spcPts val="0"/>
              </a:spcBef>
              <a:buFont typeface="Arial" panose="020B0604020202020204" pitchFamily="34" charset="0"/>
              <a:buAutoNum type="arabicPeriod"/>
            </a:pPr>
            <a:r>
              <a:rPr lang="en-ZA" dirty="0"/>
              <a:t>The CEO’s contract came to an end on 28 February 2022, the MDB is currently busy with the recruitment process scheduled to be concluded in due course.</a:t>
            </a:r>
          </a:p>
          <a:p>
            <a:pPr marL="514350" indent="-514350" algn="just">
              <a:lnSpc>
                <a:spcPct val="120000"/>
              </a:lnSpc>
              <a:spcBef>
                <a:spcPts val="0"/>
              </a:spcBef>
              <a:buFont typeface="Arial" panose="020B0604020202020204" pitchFamily="34" charset="0"/>
              <a:buAutoNum type="arabicPeriod"/>
            </a:pPr>
            <a:r>
              <a:rPr lang="en-ZA" dirty="0"/>
              <a:t>The MDB has commenced with the municipal boundary re-determination process, details on this process will be shared with the committee as part of MDB’s tabling of its 2022/23 APP.</a:t>
            </a:r>
          </a:p>
          <a:p>
            <a:pPr marL="514350" indent="-514350" algn="just">
              <a:lnSpc>
                <a:spcPct val="120000"/>
              </a:lnSpc>
              <a:spcBef>
                <a:spcPts val="0"/>
              </a:spcBef>
              <a:buFont typeface="Arial" panose="020B0604020202020204" pitchFamily="34" charset="0"/>
              <a:buAutoNum type="arabicPeriod"/>
            </a:pPr>
            <a:r>
              <a:rPr lang="en-ZA" dirty="0"/>
              <a:t>MDB appreciates the support and continuous guidance by the  committee and wishes to indicate that it will continue to work closely with the committee.</a:t>
            </a:r>
          </a:p>
        </p:txBody>
      </p:sp>
      <p:sp>
        <p:nvSpPr>
          <p:cNvPr id="4" name="Slide Number Placeholder 3">
            <a:extLst>
              <a:ext uri="{FF2B5EF4-FFF2-40B4-BE49-F238E27FC236}">
                <a16:creationId xmlns:a16="http://schemas.microsoft.com/office/drawing/2014/main" id="{70360214-CFF4-4ABB-B06C-4509BC514E0B}"/>
              </a:ext>
            </a:extLst>
          </p:cNvPr>
          <p:cNvSpPr>
            <a:spLocks noGrp="1"/>
          </p:cNvSpPr>
          <p:nvPr>
            <p:ph type="sldNum" sz="quarter" idx="12"/>
          </p:nvPr>
        </p:nvSpPr>
        <p:spPr/>
        <p:txBody>
          <a:bodyPr/>
          <a:lstStyle/>
          <a:p>
            <a:fld id="{C01976A6-AA3E-440B-857A-0AF066406B0C}" type="slidenum">
              <a:rPr lang="en-ZA" smtClean="0"/>
              <a:t>34</a:t>
            </a:fld>
            <a:endParaRPr lang="en-ZA"/>
          </a:p>
        </p:txBody>
      </p:sp>
    </p:spTree>
    <p:extLst>
      <p:ext uri="{BB962C8B-B14F-4D97-AF65-F5344CB8AC3E}">
        <p14:creationId xmlns:p14="http://schemas.microsoft.com/office/powerpoint/2010/main" val="104562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6412D-9A2B-4233-AD88-0F62DC3469AE}"/>
              </a:ext>
            </a:extLst>
          </p:cNvPr>
          <p:cNvSpPr/>
          <p:nvPr/>
        </p:nvSpPr>
        <p:spPr>
          <a:xfrm>
            <a:off x="0" y="-1"/>
            <a:ext cx="12192000" cy="30982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Icon&#10;&#10;Description automatically generated">
            <a:extLst>
              <a:ext uri="{FF2B5EF4-FFF2-40B4-BE49-F238E27FC236}">
                <a16:creationId xmlns:a16="http://schemas.microsoft.com/office/drawing/2014/main" id="{A1183C73-850A-4B0D-A9FE-6C0741C8A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317"/>
            <a:ext cx="6345382" cy="5003665"/>
          </a:xfrm>
          <a:prstGeom prst="rect">
            <a:avLst/>
          </a:prstGeom>
        </p:spPr>
      </p:pic>
      <p:pic>
        <p:nvPicPr>
          <p:cNvPr id="17" name="Picture 16" descr="Map&#10;&#10;Description automatically generated">
            <a:extLst>
              <a:ext uri="{FF2B5EF4-FFF2-40B4-BE49-F238E27FC236}">
                <a16:creationId xmlns:a16="http://schemas.microsoft.com/office/drawing/2014/main" id="{8ABA36AA-AB48-4E79-A139-8B729120D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330" y="1208407"/>
            <a:ext cx="1920974" cy="2220593"/>
          </a:xfrm>
          <a:prstGeom prst="rect">
            <a:avLst/>
          </a:prstGeom>
        </p:spPr>
      </p:pic>
      <p:pic>
        <p:nvPicPr>
          <p:cNvPr id="18" name="Picture 17" descr="A picture containing vector graphics, blur&#10;&#10;Description automatically generated">
            <a:extLst>
              <a:ext uri="{FF2B5EF4-FFF2-40B4-BE49-F238E27FC236}">
                <a16:creationId xmlns:a16="http://schemas.microsoft.com/office/drawing/2014/main" id="{61FB8F1A-F3EB-42EA-A0EC-75FA055B5066}"/>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rot="16200000">
            <a:off x="9633485" y="2763235"/>
            <a:ext cx="3561068" cy="1555962"/>
          </a:xfrm>
          <a:prstGeom prst="rect">
            <a:avLst/>
          </a:prstGeom>
        </p:spPr>
      </p:pic>
      <p:sp>
        <p:nvSpPr>
          <p:cNvPr id="19" name="TextBox 18">
            <a:extLst>
              <a:ext uri="{FF2B5EF4-FFF2-40B4-BE49-F238E27FC236}">
                <a16:creationId xmlns:a16="http://schemas.microsoft.com/office/drawing/2014/main" id="{FFFDE99D-0CF7-462E-B1B6-93269CC2B02D}"/>
              </a:ext>
            </a:extLst>
          </p:cNvPr>
          <p:cNvSpPr txBox="1"/>
          <p:nvPr/>
        </p:nvSpPr>
        <p:spPr>
          <a:xfrm>
            <a:off x="2273523" y="4830817"/>
            <a:ext cx="1798336" cy="1200329"/>
          </a:xfrm>
          <a:prstGeom prst="rect">
            <a:avLst/>
          </a:prstGeom>
          <a:noFill/>
        </p:spPr>
        <p:txBody>
          <a:bodyPr wrap="square" rtlCol="0">
            <a:spAutoFit/>
          </a:bodyPr>
          <a:lstStyle/>
          <a:p>
            <a:r>
              <a:rPr lang="en-US" sz="1200" b="1" dirty="0">
                <a:solidFill>
                  <a:srgbClr val="6CB03D"/>
                </a:solidFill>
              </a:rPr>
              <a:t>Physical Address:</a:t>
            </a:r>
          </a:p>
          <a:p>
            <a:r>
              <a:rPr lang="en-US" sz="1200" dirty="0">
                <a:solidFill>
                  <a:schemeClr val="tx1">
                    <a:lumMod val="75000"/>
                    <a:lumOff val="25000"/>
                  </a:schemeClr>
                </a:solidFill>
              </a:rPr>
              <a:t>Eco Origins - Block C1,</a:t>
            </a:r>
          </a:p>
          <a:p>
            <a:r>
              <a:rPr lang="en-US" sz="1200" dirty="0">
                <a:solidFill>
                  <a:schemeClr val="tx1">
                    <a:lumMod val="75000"/>
                    <a:lumOff val="25000"/>
                  </a:schemeClr>
                </a:solidFill>
              </a:rPr>
              <a:t>349 Witch-Hazel Street,</a:t>
            </a:r>
          </a:p>
          <a:p>
            <a:r>
              <a:rPr lang="en-US" sz="1200" dirty="0">
                <a:solidFill>
                  <a:schemeClr val="tx1">
                    <a:lumMod val="75000"/>
                    <a:lumOff val="25000"/>
                  </a:schemeClr>
                </a:solidFill>
              </a:rPr>
              <a:t>Centurion,</a:t>
            </a:r>
          </a:p>
          <a:p>
            <a:r>
              <a:rPr lang="en-US" sz="1200" dirty="0">
                <a:solidFill>
                  <a:schemeClr val="tx1">
                    <a:lumMod val="75000"/>
                    <a:lumOff val="25000"/>
                  </a:schemeClr>
                </a:solidFill>
              </a:rPr>
              <a:t>Pretoria, 0157,</a:t>
            </a:r>
          </a:p>
          <a:p>
            <a:r>
              <a:rPr lang="en-US" sz="1200" dirty="0">
                <a:solidFill>
                  <a:schemeClr val="tx1">
                    <a:lumMod val="75000"/>
                    <a:lumOff val="25000"/>
                  </a:schemeClr>
                </a:solidFill>
              </a:rPr>
              <a:t>South Africa</a:t>
            </a:r>
            <a:endParaRPr lang="en-ZA" sz="1200" dirty="0">
              <a:solidFill>
                <a:schemeClr val="tx1">
                  <a:lumMod val="75000"/>
                  <a:lumOff val="25000"/>
                </a:schemeClr>
              </a:solidFill>
            </a:endParaRPr>
          </a:p>
        </p:txBody>
      </p:sp>
      <p:sp>
        <p:nvSpPr>
          <p:cNvPr id="20" name="TextBox 19">
            <a:extLst>
              <a:ext uri="{FF2B5EF4-FFF2-40B4-BE49-F238E27FC236}">
                <a16:creationId xmlns:a16="http://schemas.microsoft.com/office/drawing/2014/main" id="{21118EF8-F6EA-49D7-BCBA-FCB69133E44D}"/>
              </a:ext>
            </a:extLst>
          </p:cNvPr>
          <p:cNvSpPr txBox="1"/>
          <p:nvPr/>
        </p:nvSpPr>
        <p:spPr>
          <a:xfrm>
            <a:off x="4297664" y="4837190"/>
            <a:ext cx="1798336" cy="1015663"/>
          </a:xfrm>
          <a:prstGeom prst="rect">
            <a:avLst/>
          </a:prstGeom>
          <a:noFill/>
        </p:spPr>
        <p:txBody>
          <a:bodyPr wrap="square" rtlCol="0">
            <a:spAutoFit/>
          </a:bodyPr>
          <a:lstStyle/>
          <a:p>
            <a:r>
              <a:rPr lang="en-US" sz="1200" b="1" dirty="0">
                <a:solidFill>
                  <a:srgbClr val="6CB03D"/>
                </a:solidFill>
              </a:rPr>
              <a:t>Postal Address:</a:t>
            </a:r>
          </a:p>
          <a:p>
            <a:r>
              <a:rPr lang="en-US" sz="1200" dirty="0">
                <a:solidFill>
                  <a:schemeClr val="tx1">
                    <a:lumMod val="75000"/>
                    <a:lumOff val="25000"/>
                  </a:schemeClr>
                </a:solidFill>
              </a:rPr>
              <a:t>Private Bag x123,</a:t>
            </a:r>
          </a:p>
          <a:p>
            <a:r>
              <a:rPr lang="en-US" sz="1200" dirty="0">
                <a:solidFill>
                  <a:schemeClr val="tx1">
                    <a:lumMod val="75000"/>
                    <a:lumOff val="25000"/>
                  </a:schemeClr>
                </a:solidFill>
              </a:rPr>
              <a:t>Centurion,</a:t>
            </a:r>
          </a:p>
          <a:p>
            <a:r>
              <a:rPr lang="en-US" sz="1200" dirty="0">
                <a:solidFill>
                  <a:schemeClr val="tx1">
                    <a:lumMod val="75000"/>
                    <a:lumOff val="25000"/>
                  </a:schemeClr>
                </a:solidFill>
              </a:rPr>
              <a:t>0046,</a:t>
            </a:r>
          </a:p>
          <a:p>
            <a:r>
              <a:rPr lang="en-US" sz="1200" dirty="0">
                <a:solidFill>
                  <a:schemeClr val="tx1">
                    <a:lumMod val="75000"/>
                    <a:lumOff val="25000"/>
                  </a:schemeClr>
                </a:solidFill>
              </a:rPr>
              <a:t>South Africa</a:t>
            </a:r>
            <a:endParaRPr lang="en-ZA"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A4A2F707-3445-4CB8-A1CA-06B83CCFB06A}"/>
              </a:ext>
            </a:extLst>
          </p:cNvPr>
          <p:cNvSpPr txBox="1"/>
          <p:nvPr/>
        </p:nvSpPr>
        <p:spPr>
          <a:xfrm>
            <a:off x="6096000" y="4843563"/>
            <a:ext cx="1798336" cy="1015663"/>
          </a:xfrm>
          <a:prstGeom prst="rect">
            <a:avLst/>
          </a:prstGeom>
          <a:noFill/>
        </p:spPr>
        <p:txBody>
          <a:bodyPr wrap="square" rtlCol="0">
            <a:spAutoFit/>
          </a:bodyPr>
          <a:lstStyle/>
          <a:p>
            <a:r>
              <a:rPr lang="en-US" sz="1200" b="1" dirty="0">
                <a:solidFill>
                  <a:srgbClr val="6CB03D"/>
                </a:solidFill>
              </a:rPr>
              <a:t>Telephone:</a:t>
            </a:r>
          </a:p>
          <a:p>
            <a:r>
              <a:rPr lang="en-US" sz="1200" dirty="0">
                <a:solidFill>
                  <a:schemeClr val="tx1">
                    <a:lumMod val="75000"/>
                    <a:lumOff val="25000"/>
                  </a:schemeClr>
                </a:solidFill>
              </a:rPr>
              <a:t>+27 12 342 2481</a:t>
            </a:r>
          </a:p>
          <a:p>
            <a:endParaRPr lang="en-US" sz="1200" dirty="0">
              <a:solidFill>
                <a:schemeClr val="tx1">
                  <a:lumMod val="75000"/>
                  <a:lumOff val="25000"/>
                </a:schemeClr>
              </a:solidFill>
            </a:endParaRPr>
          </a:p>
          <a:p>
            <a:r>
              <a:rPr lang="en-US" sz="1200" b="1" dirty="0">
                <a:solidFill>
                  <a:srgbClr val="6CB03D"/>
                </a:solidFill>
              </a:rPr>
              <a:t>Facsimile:</a:t>
            </a:r>
          </a:p>
          <a:p>
            <a:r>
              <a:rPr lang="en-US" sz="1200" dirty="0">
                <a:solidFill>
                  <a:schemeClr val="tx1">
                    <a:lumMod val="75000"/>
                    <a:lumOff val="25000"/>
                  </a:schemeClr>
                </a:solidFill>
              </a:rPr>
              <a:t>+27 12 342 2480</a:t>
            </a:r>
            <a:endParaRPr lang="en-ZA" sz="1200" dirty="0">
              <a:solidFill>
                <a:schemeClr val="tx1">
                  <a:lumMod val="75000"/>
                  <a:lumOff val="25000"/>
                </a:schemeClr>
              </a:solidFill>
            </a:endParaRPr>
          </a:p>
        </p:txBody>
      </p:sp>
      <p:sp>
        <p:nvSpPr>
          <p:cNvPr id="22" name="TextBox 21">
            <a:extLst>
              <a:ext uri="{FF2B5EF4-FFF2-40B4-BE49-F238E27FC236}">
                <a16:creationId xmlns:a16="http://schemas.microsoft.com/office/drawing/2014/main" id="{051A4463-5A33-4492-AE97-D99ACA189CC9}"/>
              </a:ext>
            </a:extLst>
          </p:cNvPr>
          <p:cNvSpPr txBox="1"/>
          <p:nvPr/>
        </p:nvSpPr>
        <p:spPr>
          <a:xfrm>
            <a:off x="7858825" y="4849936"/>
            <a:ext cx="1798336" cy="1015663"/>
          </a:xfrm>
          <a:prstGeom prst="rect">
            <a:avLst/>
          </a:prstGeom>
          <a:noFill/>
        </p:spPr>
        <p:txBody>
          <a:bodyPr wrap="square" rtlCol="0">
            <a:spAutoFit/>
          </a:bodyPr>
          <a:lstStyle/>
          <a:p>
            <a:r>
              <a:rPr lang="en-US" sz="1200" b="1" dirty="0">
                <a:solidFill>
                  <a:srgbClr val="6CB03D"/>
                </a:solidFill>
              </a:rPr>
              <a:t>Website:</a:t>
            </a:r>
          </a:p>
          <a:p>
            <a:r>
              <a:rPr lang="en-US" sz="1200" dirty="0">
                <a:solidFill>
                  <a:schemeClr val="tx1">
                    <a:lumMod val="75000"/>
                    <a:lumOff val="25000"/>
                  </a:schemeClr>
                </a:solidFill>
              </a:rPr>
              <a:t>www.demarcation.org.za</a:t>
            </a:r>
          </a:p>
          <a:p>
            <a:endParaRPr lang="en-US" sz="1200" dirty="0">
              <a:solidFill>
                <a:schemeClr val="tx1">
                  <a:lumMod val="75000"/>
                  <a:lumOff val="25000"/>
                </a:schemeClr>
              </a:solidFill>
            </a:endParaRPr>
          </a:p>
          <a:p>
            <a:r>
              <a:rPr lang="en-US" sz="1200" b="1" dirty="0">
                <a:solidFill>
                  <a:srgbClr val="6CB03D"/>
                </a:solidFill>
              </a:rPr>
              <a:t>Email:</a:t>
            </a:r>
          </a:p>
          <a:p>
            <a:r>
              <a:rPr lang="en-US" sz="1200" dirty="0">
                <a:solidFill>
                  <a:schemeClr val="tx1">
                    <a:lumMod val="75000"/>
                    <a:lumOff val="25000"/>
                  </a:schemeClr>
                </a:solidFill>
              </a:rPr>
              <a:t>info@demarcation.org.za</a:t>
            </a:r>
            <a:endParaRPr lang="en-ZA" sz="1200" dirty="0">
              <a:solidFill>
                <a:schemeClr val="tx1">
                  <a:lumMod val="75000"/>
                  <a:lumOff val="25000"/>
                </a:schemeClr>
              </a:solidFill>
            </a:endParaRPr>
          </a:p>
        </p:txBody>
      </p:sp>
      <p:cxnSp>
        <p:nvCxnSpPr>
          <p:cNvPr id="8" name="Straight Connector 7">
            <a:extLst>
              <a:ext uri="{FF2B5EF4-FFF2-40B4-BE49-F238E27FC236}">
                <a16:creationId xmlns:a16="http://schemas.microsoft.com/office/drawing/2014/main" id="{14754756-B4E1-45A8-88B3-A4F3754E4279}"/>
              </a:ext>
            </a:extLst>
          </p:cNvPr>
          <p:cNvCxnSpPr>
            <a:cxnSpLocks/>
          </p:cNvCxnSpPr>
          <p:nvPr/>
        </p:nvCxnSpPr>
        <p:spPr>
          <a:xfrm>
            <a:off x="4071859" y="4941864"/>
            <a:ext cx="0" cy="92373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B3FAB6-5F3E-4A18-B4AB-CAA5068ED084}"/>
              </a:ext>
            </a:extLst>
          </p:cNvPr>
          <p:cNvCxnSpPr>
            <a:cxnSpLocks/>
          </p:cNvCxnSpPr>
          <p:nvPr/>
        </p:nvCxnSpPr>
        <p:spPr>
          <a:xfrm>
            <a:off x="5853883" y="4948311"/>
            <a:ext cx="0" cy="92373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8A9CF6-E272-42C0-8F28-A9C51B1F3FF4}"/>
              </a:ext>
            </a:extLst>
          </p:cNvPr>
          <p:cNvCxnSpPr>
            <a:cxnSpLocks/>
          </p:cNvCxnSpPr>
          <p:nvPr/>
        </p:nvCxnSpPr>
        <p:spPr>
          <a:xfrm>
            <a:off x="7635907" y="4954758"/>
            <a:ext cx="0" cy="92373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2CDF2D-B67B-415E-9D40-FFFD72B28F47}"/>
              </a:ext>
            </a:extLst>
          </p:cNvPr>
          <p:cNvCxnSpPr>
            <a:cxnSpLocks/>
          </p:cNvCxnSpPr>
          <p:nvPr/>
        </p:nvCxnSpPr>
        <p:spPr>
          <a:xfrm flipH="1">
            <a:off x="2334714" y="6102003"/>
            <a:ext cx="725686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9" descr="Icon&#10;&#10;Description automatically generated">
            <a:extLst>
              <a:ext uri="{FF2B5EF4-FFF2-40B4-BE49-F238E27FC236}">
                <a16:creationId xmlns:a16="http://schemas.microsoft.com/office/drawing/2014/main" id="{054AEB88-C047-49A8-B5FC-D82B2C9B9E3B}"/>
              </a:ext>
            </a:extLst>
          </p:cNvPr>
          <p:cNvPicPr>
            <a:picLocks noChangeAspect="1"/>
          </p:cNvPicPr>
          <p:nvPr/>
        </p:nvPicPr>
        <p:blipFill rotWithShape="1">
          <a:blip r:embed="rId5">
            <a:extLst>
              <a:ext uri="{28A0092B-C50C-407E-A947-70E740481C1C}">
                <a14:useLocalDpi xmlns:a14="http://schemas.microsoft.com/office/drawing/2010/main" val="0"/>
              </a:ext>
            </a:extLst>
          </a:blip>
          <a:srcRect t="-3600" r="71859"/>
          <a:stretch/>
        </p:blipFill>
        <p:spPr>
          <a:xfrm>
            <a:off x="2334713" y="6280296"/>
            <a:ext cx="300911" cy="269187"/>
          </a:xfrm>
          <a:prstGeom prst="rect">
            <a:avLst/>
          </a:prstGeom>
        </p:spPr>
      </p:pic>
      <p:pic>
        <p:nvPicPr>
          <p:cNvPr id="31" name="Picture 30" descr="Icon&#10;&#10;Description automatically generated">
            <a:extLst>
              <a:ext uri="{FF2B5EF4-FFF2-40B4-BE49-F238E27FC236}">
                <a16:creationId xmlns:a16="http://schemas.microsoft.com/office/drawing/2014/main" id="{4D7983A2-E64D-4DFB-A92B-3B7D4BA602C2}"/>
              </a:ext>
            </a:extLst>
          </p:cNvPr>
          <p:cNvPicPr>
            <a:picLocks noChangeAspect="1"/>
          </p:cNvPicPr>
          <p:nvPr/>
        </p:nvPicPr>
        <p:blipFill rotWithShape="1">
          <a:blip r:embed="rId5">
            <a:extLst>
              <a:ext uri="{28A0092B-C50C-407E-A947-70E740481C1C}">
                <a14:useLocalDpi xmlns:a14="http://schemas.microsoft.com/office/drawing/2010/main" val="0"/>
              </a:ext>
            </a:extLst>
          </a:blip>
          <a:srcRect l="37431" t="-3600" r="34428"/>
          <a:stretch/>
        </p:blipFill>
        <p:spPr>
          <a:xfrm>
            <a:off x="4297664" y="6280295"/>
            <a:ext cx="300911" cy="269187"/>
          </a:xfrm>
          <a:prstGeom prst="rect">
            <a:avLst/>
          </a:prstGeom>
        </p:spPr>
      </p:pic>
      <p:pic>
        <p:nvPicPr>
          <p:cNvPr id="32" name="Picture 31" descr="Icon&#10;&#10;Description automatically generated">
            <a:extLst>
              <a:ext uri="{FF2B5EF4-FFF2-40B4-BE49-F238E27FC236}">
                <a16:creationId xmlns:a16="http://schemas.microsoft.com/office/drawing/2014/main" id="{2B842957-8F47-4AFF-895E-023434BB0DB5}"/>
              </a:ext>
            </a:extLst>
          </p:cNvPr>
          <p:cNvPicPr>
            <a:picLocks noChangeAspect="1"/>
          </p:cNvPicPr>
          <p:nvPr/>
        </p:nvPicPr>
        <p:blipFill rotWithShape="1">
          <a:blip r:embed="rId5">
            <a:extLst>
              <a:ext uri="{28A0092B-C50C-407E-A947-70E740481C1C}">
                <a14:useLocalDpi xmlns:a14="http://schemas.microsoft.com/office/drawing/2010/main" val="0"/>
              </a:ext>
            </a:extLst>
          </a:blip>
          <a:srcRect l="73322" t="-3600" r="-1463"/>
          <a:stretch/>
        </p:blipFill>
        <p:spPr>
          <a:xfrm>
            <a:off x="6694257" y="6280294"/>
            <a:ext cx="300911" cy="269187"/>
          </a:xfrm>
          <a:prstGeom prst="rect">
            <a:avLst/>
          </a:prstGeom>
        </p:spPr>
      </p:pic>
      <p:sp>
        <p:nvSpPr>
          <p:cNvPr id="33" name="TextBox 32">
            <a:extLst>
              <a:ext uri="{FF2B5EF4-FFF2-40B4-BE49-F238E27FC236}">
                <a16:creationId xmlns:a16="http://schemas.microsoft.com/office/drawing/2014/main" id="{1BAD521F-0A7D-4CF9-85EF-2AFCE74CF221}"/>
              </a:ext>
            </a:extLst>
          </p:cNvPr>
          <p:cNvSpPr txBox="1"/>
          <p:nvPr/>
        </p:nvSpPr>
        <p:spPr>
          <a:xfrm>
            <a:off x="2557059" y="6338408"/>
            <a:ext cx="1367758" cy="256480"/>
          </a:xfrm>
          <a:prstGeom prst="rect">
            <a:avLst/>
          </a:prstGeom>
          <a:noFill/>
        </p:spPr>
        <p:txBody>
          <a:bodyPr wrap="square" rtlCol="0">
            <a:spAutoFit/>
          </a:bodyPr>
          <a:lstStyle/>
          <a:p>
            <a:pPr marR="0" algn="l" rtl="0"/>
            <a:r>
              <a:rPr lang="en-ZA" sz="1600" b="0" i="0" u="none" strike="noStrike" baseline="30000" dirty="0">
                <a:solidFill>
                  <a:srgbClr val="000000"/>
                </a:solidFill>
              </a:rPr>
              <a:t>@MunicipalBoard</a:t>
            </a:r>
          </a:p>
        </p:txBody>
      </p:sp>
      <p:sp>
        <p:nvSpPr>
          <p:cNvPr id="34" name="TextBox 33">
            <a:extLst>
              <a:ext uri="{FF2B5EF4-FFF2-40B4-BE49-F238E27FC236}">
                <a16:creationId xmlns:a16="http://schemas.microsoft.com/office/drawing/2014/main" id="{BEED110A-FD89-4CEA-9B19-6E7F796BAF30}"/>
              </a:ext>
            </a:extLst>
          </p:cNvPr>
          <p:cNvSpPr txBox="1"/>
          <p:nvPr/>
        </p:nvSpPr>
        <p:spPr>
          <a:xfrm>
            <a:off x="4598575" y="6351154"/>
            <a:ext cx="1851852" cy="256480"/>
          </a:xfrm>
          <a:prstGeom prst="rect">
            <a:avLst/>
          </a:prstGeom>
          <a:noFill/>
        </p:spPr>
        <p:txBody>
          <a:bodyPr wrap="square" rtlCol="0">
            <a:spAutoFit/>
          </a:bodyPr>
          <a:lstStyle/>
          <a:p>
            <a:pPr marR="0" algn="l" rtl="0"/>
            <a:r>
              <a:rPr lang="en-ZA" sz="1600" b="0" i="0" u="none" strike="noStrike" baseline="30000" dirty="0">
                <a:solidFill>
                  <a:srgbClr val="000000"/>
                </a:solidFill>
              </a:rPr>
              <a:t>Municipal Demarcation Board</a:t>
            </a:r>
          </a:p>
        </p:txBody>
      </p:sp>
      <p:sp>
        <p:nvSpPr>
          <p:cNvPr id="35" name="TextBox 34">
            <a:extLst>
              <a:ext uri="{FF2B5EF4-FFF2-40B4-BE49-F238E27FC236}">
                <a16:creationId xmlns:a16="http://schemas.microsoft.com/office/drawing/2014/main" id="{7501EB9E-EEF9-44D9-A7D1-5B67BF19E8E8}"/>
              </a:ext>
            </a:extLst>
          </p:cNvPr>
          <p:cNvSpPr txBox="1"/>
          <p:nvPr/>
        </p:nvSpPr>
        <p:spPr>
          <a:xfrm>
            <a:off x="6995168" y="6351154"/>
            <a:ext cx="1851852" cy="256480"/>
          </a:xfrm>
          <a:prstGeom prst="rect">
            <a:avLst/>
          </a:prstGeom>
          <a:noFill/>
        </p:spPr>
        <p:txBody>
          <a:bodyPr wrap="square" rtlCol="0">
            <a:spAutoFit/>
          </a:bodyPr>
          <a:lstStyle/>
          <a:p>
            <a:pPr marR="0" algn="l" rtl="0"/>
            <a:r>
              <a:rPr lang="en-ZA" sz="1600" b="0" i="0" u="none" strike="noStrike" baseline="30000" dirty="0">
                <a:solidFill>
                  <a:srgbClr val="000000"/>
                </a:solidFill>
              </a:rPr>
              <a:t>Municipal Demarcation Board</a:t>
            </a:r>
          </a:p>
        </p:txBody>
      </p:sp>
      <p:sp>
        <p:nvSpPr>
          <p:cNvPr id="3" name="Rectangle 2">
            <a:extLst>
              <a:ext uri="{FF2B5EF4-FFF2-40B4-BE49-F238E27FC236}">
                <a16:creationId xmlns:a16="http://schemas.microsoft.com/office/drawing/2014/main" id="{3608EA19-0EE4-4384-8D63-E479007FD164}"/>
              </a:ext>
            </a:extLst>
          </p:cNvPr>
          <p:cNvSpPr/>
          <p:nvPr/>
        </p:nvSpPr>
        <p:spPr>
          <a:xfrm>
            <a:off x="7090547" y="979507"/>
            <a:ext cx="3224536"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Thank you</a:t>
            </a:r>
          </a:p>
        </p:txBody>
      </p:sp>
    </p:spTree>
    <p:extLst>
      <p:ext uri="{BB962C8B-B14F-4D97-AF65-F5344CB8AC3E}">
        <p14:creationId xmlns:p14="http://schemas.microsoft.com/office/powerpoint/2010/main" val="182721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88291" y="274639"/>
            <a:ext cx="9472049" cy="706774"/>
          </a:xfrm>
        </p:spPr>
        <p:txBody>
          <a:bodyPr>
            <a:normAutofit/>
          </a:bodyPr>
          <a:lstStyle/>
          <a:p>
            <a:r>
              <a:rPr lang="en-ZA" sz="3463" dirty="0"/>
              <a:t>INSTITUTIONAL ARRANGEMENTS</a:t>
            </a:r>
          </a:p>
        </p:txBody>
      </p:sp>
      <p:sp>
        <p:nvSpPr>
          <p:cNvPr id="10" name="Content Placeholder 9"/>
          <p:cNvSpPr>
            <a:spLocks noGrp="1"/>
          </p:cNvSpPr>
          <p:nvPr>
            <p:ph idx="1"/>
          </p:nvPr>
        </p:nvSpPr>
        <p:spPr>
          <a:xfrm>
            <a:off x="988291" y="981412"/>
            <a:ext cx="10788073" cy="5374937"/>
          </a:xfrm>
        </p:spPr>
        <p:txBody>
          <a:bodyPr>
            <a:noAutofit/>
          </a:bodyPr>
          <a:lstStyle/>
          <a:p>
            <a:pPr marL="442913" indent="-442913">
              <a:lnSpc>
                <a:spcPct val="100000"/>
              </a:lnSpc>
              <a:spcBef>
                <a:spcPts val="0"/>
              </a:spcBef>
              <a:buFont typeface="+mj-lt"/>
              <a:buAutoNum type="arabicPeriod"/>
              <a:tabLst>
                <a:tab pos="534988" algn="l"/>
              </a:tabLst>
            </a:pPr>
            <a:r>
              <a:rPr lang="en-ZA" sz="2400" b="1" dirty="0"/>
              <a:t>THE BOARD</a:t>
            </a:r>
          </a:p>
          <a:p>
            <a:pPr marL="442913" indent="0" algn="just">
              <a:lnSpc>
                <a:spcPct val="100000"/>
              </a:lnSpc>
              <a:spcBef>
                <a:spcPts val="0"/>
              </a:spcBef>
              <a:buNone/>
              <a:tabLst>
                <a:tab pos="534988" algn="l"/>
              </a:tabLst>
            </a:pPr>
            <a:r>
              <a:rPr lang="en-ZA" sz="2000" dirty="0"/>
              <a:t>The Board is led by the Chairperson, and discharges its duties through the following committees:</a:t>
            </a:r>
          </a:p>
          <a:p>
            <a:pPr marL="989013" lvl="1" indent="-546100">
              <a:lnSpc>
                <a:spcPct val="100000"/>
              </a:lnSpc>
              <a:spcBef>
                <a:spcPts val="0"/>
              </a:spcBef>
              <a:buFont typeface="+mj-lt"/>
              <a:buAutoNum type="alphaLcPeriod"/>
            </a:pPr>
            <a:r>
              <a:rPr lang="en-ZA" sz="2000" dirty="0"/>
              <a:t>Governance, Social and Ethics;</a:t>
            </a:r>
          </a:p>
          <a:p>
            <a:pPr marL="989013" lvl="1" indent="-546100">
              <a:lnSpc>
                <a:spcPct val="100000"/>
              </a:lnSpc>
              <a:spcBef>
                <a:spcPts val="0"/>
              </a:spcBef>
              <a:buFont typeface="+mj-lt"/>
              <a:buAutoNum type="alphaLcPeriod"/>
            </a:pPr>
            <a:r>
              <a:rPr lang="en-ZA" sz="2000" dirty="0"/>
              <a:t>Audit, Risk and ICT;</a:t>
            </a:r>
          </a:p>
          <a:p>
            <a:pPr marL="989013" lvl="1" indent="-546100">
              <a:lnSpc>
                <a:spcPct val="100000"/>
              </a:lnSpc>
              <a:spcBef>
                <a:spcPts val="0"/>
              </a:spcBef>
              <a:buFont typeface="+mj-lt"/>
              <a:buAutoNum type="alphaLcPeriod"/>
            </a:pPr>
            <a:r>
              <a:rPr lang="en-ZA" sz="2000" dirty="0"/>
              <a:t>Human Capital;</a:t>
            </a:r>
          </a:p>
          <a:p>
            <a:pPr marL="989013" lvl="1" indent="-546100">
              <a:lnSpc>
                <a:spcPct val="100000"/>
              </a:lnSpc>
              <a:spcBef>
                <a:spcPts val="0"/>
              </a:spcBef>
              <a:buFont typeface="+mj-lt"/>
              <a:buAutoNum type="alphaLcPeriod"/>
            </a:pPr>
            <a:r>
              <a:rPr lang="en-ZA" sz="2000" dirty="0"/>
              <a:t>Ward delimitation and Boundary determination; </a:t>
            </a:r>
            <a:endParaRPr lang="en-ZA" sz="2000" strike="sngStrike" dirty="0"/>
          </a:p>
          <a:p>
            <a:pPr marL="989013" lvl="1" indent="-546100">
              <a:lnSpc>
                <a:spcPct val="100000"/>
              </a:lnSpc>
              <a:spcBef>
                <a:spcPts val="0"/>
              </a:spcBef>
              <a:buFont typeface="+mj-lt"/>
              <a:buAutoNum type="alphaLcPeriod"/>
            </a:pPr>
            <a:r>
              <a:rPr lang="en-ZA" sz="2000" dirty="0"/>
              <a:t>Research and Knowledge Management;</a:t>
            </a:r>
          </a:p>
          <a:p>
            <a:pPr marL="989013" lvl="1" indent="-546100">
              <a:lnSpc>
                <a:spcPct val="100000"/>
              </a:lnSpc>
              <a:spcBef>
                <a:spcPts val="0"/>
              </a:spcBef>
              <a:buFont typeface="+mj-lt"/>
              <a:buAutoNum type="alphaLcPeriod"/>
            </a:pPr>
            <a:r>
              <a:rPr lang="en-ZA" sz="2000" dirty="0"/>
              <a:t>Finance.</a:t>
            </a:r>
          </a:p>
          <a:p>
            <a:pPr marL="989013" lvl="1" indent="-546100">
              <a:lnSpc>
                <a:spcPct val="100000"/>
              </a:lnSpc>
              <a:spcBef>
                <a:spcPts val="0"/>
              </a:spcBef>
              <a:buFont typeface="+mj-lt"/>
              <a:buAutoNum type="alphaLcPeriod"/>
            </a:pPr>
            <a:endParaRPr lang="en-US" sz="900" dirty="0"/>
          </a:p>
          <a:p>
            <a:pPr marL="442913" indent="-442913">
              <a:lnSpc>
                <a:spcPct val="100000"/>
              </a:lnSpc>
              <a:spcBef>
                <a:spcPts val="0"/>
              </a:spcBef>
              <a:buFont typeface="+mj-lt"/>
              <a:buAutoNum type="arabicPeriod" startAt="2"/>
            </a:pPr>
            <a:r>
              <a:rPr lang="en-ZA" sz="2400" b="1" dirty="0"/>
              <a:t>ADMINISTRATION </a:t>
            </a:r>
          </a:p>
          <a:p>
            <a:pPr marL="442913" indent="0" algn="just">
              <a:lnSpc>
                <a:spcPct val="100000"/>
              </a:lnSpc>
              <a:spcBef>
                <a:spcPts val="0"/>
              </a:spcBef>
              <a:buNone/>
            </a:pPr>
            <a:r>
              <a:rPr lang="en-ZA" sz="2000" dirty="0"/>
              <a:t>The administration is led by the Chief Executive Officer, who is also the Accounting Officer. The Board has four programmes which are:</a:t>
            </a:r>
          </a:p>
          <a:p>
            <a:pPr marL="989013" lvl="1" indent="-546100">
              <a:lnSpc>
                <a:spcPct val="100000"/>
              </a:lnSpc>
              <a:spcBef>
                <a:spcPts val="0"/>
              </a:spcBef>
              <a:buFont typeface="+mj-lt"/>
              <a:buAutoNum type="alphaLcPeriod"/>
            </a:pPr>
            <a:r>
              <a:rPr lang="en-ZA" sz="2000" dirty="0"/>
              <a:t>Administration;</a:t>
            </a:r>
          </a:p>
          <a:p>
            <a:pPr marL="989013" lvl="1" indent="-546100">
              <a:lnSpc>
                <a:spcPct val="100000"/>
              </a:lnSpc>
              <a:spcBef>
                <a:spcPts val="0"/>
              </a:spcBef>
              <a:buFont typeface="+mj-lt"/>
              <a:buAutoNum type="alphaLcPeriod"/>
            </a:pPr>
            <a:r>
              <a:rPr lang="en-ZA" sz="2000" dirty="0"/>
              <a:t>Demarcation and Spatial Transformation Excellence;</a:t>
            </a:r>
          </a:p>
          <a:p>
            <a:pPr marL="989013" lvl="1" indent="-546100">
              <a:lnSpc>
                <a:spcPct val="100000"/>
              </a:lnSpc>
              <a:spcBef>
                <a:spcPts val="0"/>
              </a:spcBef>
              <a:buFont typeface="+mj-lt"/>
              <a:buAutoNum type="alphaLcPeriod"/>
            </a:pPr>
            <a:r>
              <a:rPr lang="en-ZA" sz="2000" dirty="0"/>
              <a:t>Research, Spatial Information and Intelligence Development; and</a:t>
            </a:r>
          </a:p>
          <a:p>
            <a:pPr marL="989013" lvl="1" indent="-546100">
              <a:lnSpc>
                <a:spcPct val="100000"/>
              </a:lnSpc>
              <a:spcBef>
                <a:spcPts val="0"/>
              </a:spcBef>
              <a:buFont typeface="+mj-lt"/>
              <a:buAutoNum type="alphaLcPeriod"/>
            </a:pPr>
            <a:r>
              <a:rPr lang="en-ZA" sz="2000" dirty="0"/>
              <a:t>Stakeholder Engagement.</a:t>
            </a:r>
          </a:p>
        </p:txBody>
      </p:sp>
      <p:sp>
        <p:nvSpPr>
          <p:cNvPr id="5" name="Slide Number Placeholder 4"/>
          <p:cNvSpPr>
            <a:spLocks noGrp="1"/>
          </p:cNvSpPr>
          <p:nvPr>
            <p:ph type="sldNum" sz="quarter" idx="12"/>
          </p:nvPr>
        </p:nvSpPr>
        <p:spPr/>
        <p:txBody>
          <a:bodyPr/>
          <a:lstStyle/>
          <a:p>
            <a:fld id="{36EABC66-2550-4E7C-B7BD-857996C45E5A}" type="slidenum">
              <a:rPr lang="en-ZA" smtClean="0"/>
              <a:pPr/>
              <a:t>4</a:t>
            </a:fld>
            <a:endParaRPr lang="en-ZA" dirty="0"/>
          </a:p>
        </p:txBody>
      </p:sp>
    </p:spTree>
    <p:extLst>
      <p:ext uri="{BB962C8B-B14F-4D97-AF65-F5344CB8AC3E}">
        <p14:creationId xmlns:p14="http://schemas.microsoft.com/office/powerpoint/2010/main" val="113005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12693"/>
          </a:xfrm>
          <a:noFill/>
        </p:spPr>
        <p:txBody>
          <a:bodyPr>
            <a:normAutofit/>
          </a:bodyPr>
          <a:lstStyle/>
          <a:p>
            <a:r>
              <a:rPr lang="en-US" sz="3200" dirty="0"/>
              <a:t>THE BOARD’S CONSTITUTIONAL MANDATE</a:t>
            </a:r>
            <a:endParaRPr lang="en-ZA" sz="3200" dirty="0"/>
          </a:p>
        </p:txBody>
      </p:sp>
      <p:sp>
        <p:nvSpPr>
          <p:cNvPr id="3" name="Content Placeholder 2"/>
          <p:cNvSpPr>
            <a:spLocks noGrp="1"/>
          </p:cNvSpPr>
          <p:nvPr>
            <p:ph idx="1"/>
          </p:nvPr>
        </p:nvSpPr>
        <p:spPr>
          <a:xfrm>
            <a:off x="905164" y="1825625"/>
            <a:ext cx="10991272" cy="4351338"/>
          </a:xfrm>
        </p:spPr>
        <p:txBody>
          <a:bodyPr/>
          <a:lstStyle/>
          <a:p>
            <a:pPr marL="0" indent="0" algn="just">
              <a:lnSpc>
                <a:spcPct val="150000"/>
              </a:lnSpc>
              <a:spcBef>
                <a:spcPts val="0"/>
              </a:spcBef>
              <a:buNone/>
            </a:pPr>
            <a:r>
              <a:rPr lang="en-ZA" sz="2565" dirty="0"/>
              <a:t>The Board’s constitutional mandate is primarily derived from sections 155(3)(b) and 157(4) of the Constitution of the Republic of South Africa, Act 108 of 1996. </a:t>
            </a:r>
          </a:p>
          <a:p>
            <a:endParaRPr lang="en-ZA" dirty="0"/>
          </a:p>
        </p:txBody>
      </p:sp>
      <p:sp>
        <p:nvSpPr>
          <p:cNvPr id="2" name="Slide Number Placeholder 1"/>
          <p:cNvSpPr>
            <a:spLocks noGrp="1"/>
          </p:cNvSpPr>
          <p:nvPr>
            <p:ph type="sldNum" sz="quarter" idx="12"/>
          </p:nvPr>
        </p:nvSpPr>
        <p:spPr/>
        <p:txBody>
          <a:bodyPr/>
          <a:lstStyle/>
          <a:p>
            <a:fld id="{364764DE-1488-4E54-8B1A-60E0467F5B66}" type="slidenum">
              <a:rPr lang="en-ZA" sz="2000" b="1"/>
              <a:t>5</a:t>
            </a:fld>
            <a:endParaRPr lang="en-ZA" sz="2000" b="1" dirty="0"/>
          </a:p>
        </p:txBody>
      </p:sp>
      <p:sp>
        <p:nvSpPr>
          <p:cNvPr id="6" name="Rectangle 5"/>
          <p:cNvSpPr/>
          <p:nvPr/>
        </p:nvSpPr>
        <p:spPr>
          <a:xfrm>
            <a:off x="1991544" y="836712"/>
            <a:ext cx="8136904" cy="400110"/>
          </a:xfrm>
          <a:prstGeom prst="rect">
            <a:avLst/>
          </a:prstGeom>
        </p:spPr>
        <p:txBody>
          <a:bodyPr wrap="square">
            <a:spAutoFit/>
          </a:bodyPr>
          <a:lstStyle/>
          <a:p>
            <a:r>
              <a:rPr lang="en-US" sz="2000" dirty="0"/>
              <a:t> </a:t>
            </a:r>
            <a:endParaRPr lang="en-ZA" sz="2000" dirty="0"/>
          </a:p>
        </p:txBody>
      </p:sp>
    </p:spTree>
    <p:extLst>
      <p:ext uri="{BB962C8B-B14F-4D97-AF65-F5344CB8AC3E}">
        <p14:creationId xmlns:p14="http://schemas.microsoft.com/office/powerpoint/2010/main" val="162718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30BDA4-9B4E-4F97-83E1-F862885D6A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904"/>
          <a:stretch/>
        </p:blipFill>
        <p:spPr>
          <a:xfrm>
            <a:off x="954578" y="415737"/>
            <a:ext cx="10515600" cy="6442263"/>
          </a:xfrm>
          <a:prstGeom prst="rect">
            <a:avLst/>
          </a:prstGeom>
        </p:spPr>
      </p:pic>
      <p:sp>
        <p:nvSpPr>
          <p:cNvPr id="5" name="Title 4">
            <a:extLst>
              <a:ext uri="{FF2B5EF4-FFF2-40B4-BE49-F238E27FC236}">
                <a16:creationId xmlns:a16="http://schemas.microsoft.com/office/drawing/2014/main" id="{A2556373-75FA-465E-B74E-E8869D0B071A}"/>
              </a:ext>
            </a:extLst>
          </p:cNvPr>
          <p:cNvSpPr>
            <a:spLocks noGrp="1"/>
          </p:cNvSpPr>
          <p:nvPr>
            <p:ph type="title"/>
          </p:nvPr>
        </p:nvSpPr>
        <p:spPr>
          <a:xfrm>
            <a:off x="838200" y="136525"/>
            <a:ext cx="10515600" cy="1325563"/>
          </a:xfrm>
        </p:spPr>
        <p:txBody>
          <a:bodyPr/>
          <a:lstStyle/>
          <a:p>
            <a:pPr algn="ctr"/>
            <a:r>
              <a:rPr lang="en-US" dirty="0"/>
              <a:t>STRATEGIC PLAN FOR THE FISCAL YEARS 2020 TO 2025</a:t>
            </a:r>
            <a:endParaRPr lang="en-ZA" dirty="0"/>
          </a:p>
        </p:txBody>
      </p:sp>
      <p:sp>
        <p:nvSpPr>
          <p:cNvPr id="4" name="Slide Number Placeholder 3">
            <a:extLst>
              <a:ext uri="{FF2B5EF4-FFF2-40B4-BE49-F238E27FC236}">
                <a16:creationId xmlns:a16="http://schemas.microsoft.com/office/drawing/2014/main" id="{8F63082E-8515-4AE8-B9DC-DBA7BBB9D98F}"/>
              </a:ext>
            </a:extLst>
          </p:cNvPr>
          <p:cNvSpPr>
            <a:spLocks noGrp="1"/>
          </p:cNvSpPr>
          <p:nvPr>
            <p:ph type="sldNum" sz="quarter" idx="12"/>
          </p:nvPr>
        </p:nvSpPr>
        <p:spPr/>
        <p:txBody>
          <a:bodyPr/>
          <a:lstStyle/>
          <a:p>
            <a:fld id="{C01976A6-AA3E-440B-857A-0AF066406B0C}" type="slidenum">
              <a:rPr lang="en-ZA" smtClean="0"/>
              <a:t>6</a:t>
            </a:fld>
            <a:endParaRPr lang="en-ZA"/>
          </a:p>
        </p:txBody>
      </p:sp>
    </p:spTree>
    <p:extLst>
      <p:ext uri="{BB962C8B-B14F-4D97-AF65-F5344CB8AC3E}">
        <p14:creationId xmlns:p14="http://schemas.microsoft.com/office/powerpoint/2010/main" val="176552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9A6136-0209-4194-A3B4-BF79DDD641B1}"/>
              </a:ext>
            </a:extLst>
          </p:cNvPr>
          <p:cNvSpPr>
            <a:spLocks noGrp="1"/>
          </p:cNvSpPr>
          <p:nvPr>
            <p:ph type="title"/>
          </p:nvPr>
        </p:nvSpPr>
        <p:spPr>
          <a:xfrm>
            <a:off x="838200" y="266007"/>
            <a:ext cx="10515600" cy="919015"/>
          </a:xfrm>
        </p:spPr>
        <p:txBody>
          <a:bodyPr/>
          <a:lstStyle/>
          <a:p>
            <a:r>
              <a:rPr lang="en-US" b="1" dirty="0"/>
              <a:t>OUR MISSION, VISION &amp; VALUES</a:t>
            </a:r>
            <a:endParaRPr lang="en-ZA" dirty="0"/>
          </a:p>
        </p:txBody>
      </p:sp>
      <p:sp>
        <p:nvSpPr>
          <p:cNvPr id="4" name="Slide Number Placeholder 3">
            <a:extLst>
              <a:ext uri="{FF2B5EF4-FFF2-40B4-BE49-F238E27FC236}">
                <a16:creationId xmlns:a16="http://schemas.microsoft.com/office/drawing/2014/main" id="{42F1B7DA-272C-4FED-BA4D-4E64C028B34E}"/>
              </a:ext>
            </a:extLst>
          </p:cNvPr>
          <p:cNvSpPr>
            <a:spLocks noGrp="1"/>
          </p:cNvSpPr>
          <p:nvPr>
            <p:ph type="sldNum" sz="quarter" idx="12"/>
          </p:nvPr>
        </p:nvSpPr>
        <p:spPr/>
        <p:txBody>
          <a:bodyPr/>
          <a:lstStyle/>
          <a:p>
            <a:fld id="{C01976A6-AA3E-440B-857A-0AF066406B0C}" type="slidenum">
              <a:rPr lang="en-ZA" smtClean="0"/>
              <a:t>7</a:t>
            </a:fld>
            <a:endParaRPr lang="en-ZA"/>
          </a:p>
        </p:txBody>
      </p:sp>
      <p:pic>
        <p:nvPicPr>
          <p:cNvPr id="5" name="Content Placeholder 14">
            <a:extLst>
              <a:ext uri="{FF2B5EF4-FFF2-40B4-BE49-F238E27FC236}">
                <a16:creationId xmlns:a16="http://schemas.microsoft.com/office/drawing/2014/main" id="{81F8C6DA-7FEF-4CAF-97F7-649867211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9983" y="1644071"/>
            <a:ext cx="4532017" cy="4514288"/>
          </a:xfrm>
          <a:prstGeom prst="rect">
            <a:avLst/>
          </a:prstGeom>
        </p:spPr>
      </p:pic>
      <p:sp>
        <p:nvSpPr>
          <p:cNvPr id="10" name="Flowchart: Stored Data 15">
            <a:extLst>
              <a:ext uri="{FF2B5EF4-FFF2-40B4-BE49-F238E27FC236}">
                <a16:creationId xmlns:a16="http://schemas.microsoft.com/office/drawing/2014/main" id="{91EC9E1A-D081-4AE6-8DED-5898C605620C}"/>
              </a:ext>
            </a:extLst>
          </p:cNvPr>
          <p:cNvSpPr/>
          <p:nvPr/>
        </p:nvSpPr>
        <p:spPr>
          <a:xfrm flipH="1">
            <a:off x="838198" y="1185022"/>
            <a:ext cx="6821785" cy="1601585"/>
          </a:xfrm>
          <a:prstGeom prst="roundRect">
            <a:avLst/>
          </a:prstGeom>
          <a:solidFill>
            <a:srgbClr val="A6CE3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7511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Our vision</a:t>
            </a:r>
          </a:p>
          <a:p>
            <a:pPr marR="0" lvl="0" algn="ctr" defTabSz="147511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mn-cs"/>
              </a:rPr>
              <a:t>Spatially transformed, just and sustainable communities</a:t>
            </a:r>
            <a:endParaRPr kumimoji="0" lang="en-ZA" sz="3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369F6D3E-94A9-42B6-AAE9-9B079B95F453}"/>
              </a:ext>
            </a:extLst>
          </p:cNvPr>
          <p:cNvSpPr/>
          <p:nvPr/>
        </p:nvSpPr>
        <p:spPr>
          <a:xfrm flipH="1">
            <a:off x="838199" y="2992582"/>
            <a:ext cx="6821786" cy="3728893"/>
          </a:xfrm>
          <a:prstGeom prst="roundRect">
            <a:avLst/>
          </a:prstGeom>
          <a:solidFill>
            <a:srgbClr val="0088C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7511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Our mission</a:t>
            </a:r>
          </a:p>
          <a:p>
            <a:pPr marL="0" marR="0" lvl="0" indent="0" algn="ctr" defTabSz="1475110" rtl="0" eaLnBrk="1" fontAlgn="auto" latinLnBrk="0" hangingPunct="1">
              <a:lnSpc>
                <a:spcPct val="100000"/>
              </a:lnSpc>
              <a:spcBef>
                <a:spcPts val="0"/>
              </a:spcBef>
              <a:spcAft>
                <a:spcPts val="0"/>
              </a:spcAft>
              <a:buClrTx/>
              <a:buSzTx/>
              <a:buFontTx/>
              <a:buNone/>
              <a:tabLst>
                <a:tab pos="2428875" algn="l"/>
              </a:tabLst>
              <a:defRPr/>
            </a:pPr>
            <a:r>
              <a:rPr kumimoji="0" lang="en-ZA" sz="2400" b="0" i="0" u="none" strike="noStrike" kern="1200" cap="none" spc="0" normalizeH="0" baseline="0" noProof="0" dirty="0">
                <a:ln>
                  <a:noFill/>
                </a:ln>
                <a:solidFill>
                  <a:prstClr val="white"/>
                </a:solidFill>
                <a:effectLst/>
                <a:uLnTx/>
                <a:uFillTx/>
                <a:latin typeface="Arial" panose="020B0604020202020204"/>
                <a:ea typeface="+mn-ea"/>
                <a:cs typeface="+mn-cs"/>
              </a:rPr>
              <a:t>To create spatial conditions for sustainable development and transformation of local communities through municipal and ward boundary demarcation; provide advisory services, and serve as a knowledge hub for stakeholders to promote socio-economic development, democratic participation, equality and access to services</a:t>
            </a: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0728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47CB-7916-4270-9154-24C3945A5F5D}"/>
              </a:ext>
            </a:extLst>
          </p:cNvPr>
          <p:cNvSpPr>
            <a:spLocks noGrp="1"/>
          </p:cNvSpPr>
          <p:nvPr>
            <p:ph type="title"/>
          </p:nvPr>
        </p:nvSpPr>
        <p:spPr>
          <a:xfrm>
            <a:off x="838199" y="136525"/>
            <a:ext cx="10515601" cy="858475"/>
          </a:xfrm>
        </p:spPr>
        <p:txBody>
          <a:bodyPr/>
          <a:lstStyle/>
          <a:p>
            <a:r>
              <a:rPr lang="en-US" dirty="0"/>
              <a:t>BROAD STRATEGIC DIRECTION</a:t>
            </a:r>
            <a:endParaRPr lang="en-ZA" dirty="0"/>
          </a:p>
        </p:txBody>
      </p:sp>
      <p:sp>
        <p:nvSpPr>
          <p:cNvPr id="3" name="Slide Number Placeholder 2">
            <a:extLst>
              <a:ext uri="{FF2B5EF4-FFF2-40B4-BE49-F238E27FC236}">
                <a16:creationId xmlns:a16="http://schemas.microsoft.com/office/drawing/2014/main" id="{A9B5C93E-857F-4BC4-B230-8B2438E4BE59}"/>
              </a:ext>
            </a:extLst>
          </p:cNvPr>
          <p:cNvSpPr>
            <a:spLocks noGrp="1"/>
          </p:cNvSpPr>
          <p:nvPr>
            <p:ph type="sldNum" sz="quarter" idx="12"/>
          </p:nvPr>
        </p:nvSpPr>
        <p:spPr/>
        <p:txBody>
          <a:bodyPr/>
          <a:lstStyle/>
          <a:p>
            <a:fld id="{C01976A6-AA3E-440B-857A-0AF066406B0C}" type="slidenum">
              <a:rPr lang="en-ZA" smtClean="0"/>
              <a:pPr/>
              <a:t>8</a:t>
            </a:fld>
            <a:endParaRPr lang="en-ZA" dirty="0"/>
          </a:p>
        </p:txBody>
      </p:sp>
      <p:graphicFrame>
        <p:nvGraphicFramePr>
          <p:cNvPr id="4" name="Content Placeholder 7">
            <a:extLst>
              <a:ext uri="{FF2B5EF4-FFF2-40B4-BE49-F238E27FC236}">
                <a16:creationId xmlns:a16="http://schemas.microsoft.com/office/drawing/2014/main" id="{78B5A679-1E3C-41DF-A64C-9DCB5F5CF77E}"/>
              </a:ext>
            </a:extLst>
          </p:cNvPr>
          <p:cNvGraphicFramePr>
            <a:graphicFrameLocks/>
          </p:cNvGraphicFramePr>
          <p:nvPr>
            <p:extLst>
              <p:ext uri="{D42A27DB-BD31-4B8C-83A1-F6EECF244321}">
                <p14:modId xmlns:p14="http://schemas.microsoft.com/office/powerpoint/2010/main" val="3018226576"/>
              </p:ext>
            </p:extLst>
          </p:nvPr>
        </p:nvGraphicFramePr>
        <p:xfrm>
          <a:off x="838199" y="971511"/>
          <a:ext cx="11281841" cy="5384839"/>
        </p:xfrm>
        <a:graphic>
          <a:graphicData uri="http://schemas.openxmlformats.org/drawingml/2006/table">
            <a:tbl>
              <a:tblPr firstRow="1" bandRow="1">
                <a:tableStyleId>{5940675A-B579-460E-94D1-54222C63F5DA}</a:tableStyleId>
              </a:tblPr>
              <a:tblGrid>
                <a:gridCol w="2320637">
                  <a:extLst>
                    <a:ext uri="{9D8B030D-6E8A-4147-A177-3AD203B41FA5}">
                      <a16:colId xmlns:a16="http://schemas.microsoft.com/office/drawing/2014/main" val="656471572"/>
                    </a:ext>
                  </a:extLst>
                </a:gridCol>
                <a:gridCol w="2761673">
                  <a:extLst>
                    <a:ext uri="{9D8B030D-6E8A-4147-A177-3AD203B41FA5}">
                      <a16:colId xmlns:a16="http://schemas.microsoft.com/office/drawing/2014/main" val="199314508"/>
                    </a:ext>
                  </a:extLst>
                </a:gridCol>
                <a:gridCol w="278125">
                  <a:extLst>
                    <a:ext uri="{9D8B030D-6E8A-4147-A177-3AD203B41FA5}">
                      <a16:colId xmlns:a16="http://schemas.microsoft.com/office/drawing/2014/main" val="1161910909"/>
                    </a:ext>
                  </a:extLst>
                </a:gridCol>
                <a:gridCol w="2411590">
                  <a:extLst>
                    <a:ext uri="{9D8B030D-6E8A-4147-A177-3AD203B41FA5}">
                      <a16:colId xmlns:a16="http://schemas.microsoft.com/office/drawing/2014/main" val="2273646889"/>
                    </a:ext>
                  </a:extLst>
                </a:gridCol>
                <a:gridCol w="550080">
                  <a:extLst>
                    <a:ext uri="{9D8B030D-6E8A-4147-A177-3AD203B41FA5}">
                      <a16:colId xmlns:a16="http://schemas.microsoft.com/office/drawing/2014/main" val="2434121506"/>
                    </a:ext>
                  </a:extLst>
                </a:gridCol>
                <a:gridCol w="2959736">
                  <a:extLst>
                    <a:ext uri="{9D8B030D-6E8A-4147-A177-3AD203B41FA5}">
                      <a16:colId xmlns:a16="http://schemas.microsoft.com/office/drawing/2014/main" val="2786538910"/>
                    </a:ext>
                  </a:extLst>
                </a:gridCol>
              </a:tblGrid>
              <a:tr h="416599">
                <a:tc>
                  <a:txBody>
                    <a:bodyPr/>
                    <a:lstStyle/>
                    <a:p>
                      <a:r>
                        <a:rPr lang="en-US" sz="1700" b="1" dirty="0">
                          <a:solidFill>
                            <a:schemeClr val="bg1"/>
                          </a:solidFill>
                          <a:latin typeface="Arial" panose="020B0604020202020204" pitchFamily="34" charset="0"/>
                          <a:cs typeface="Arial" panose="020B0604020202020204" pitchFamily="34" charset="0"/>
                        </a:rPr>
                        <a:t>Impact Statement</a:t>
                      </a:r>
                      <a:endParaRPr lang="en-ZA" sz="17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solidFill>
                      <a:srgbClr val="B4674A"/>
                    </a:solidFill>
                  </a:tcPr>
                </a:tc>
                <a:tc gridSpan="5">
                  <a:txBody>
                    <a:bodyPr/>
                    <a:lstStyle/>
                    <a:p>
                      <a:r>
                        <a:rPr lang="en-US" sz="1700" dirty="0">
                          <a:latin typeface="Arial" panose="020B0604020202020204" pitchFamily="34" charset="0"/>
                          <a:cs typeface="Arial" panose="020B0604020202020204" pitchFamily="34" charset="0"/>
                        </a:rPr>
                        <a:t>Develop democratic, spatially integrated and socio-economically sustainable communities</a:t>
                      </a:r>
                      <a:endParaRPr lang="en-ZA" sz="1700" dirty="0">
                        <a:latin typeface="Arial" panose="020B0604020202020204" pitchFamily="34" charset="0"/>
                        <a:cs typeface="Arial" panose="020B0604020202020204" pitchFamily="34" charset="0"/>
                      </a:endParaRPr>
                    </a:p>
                  </a:txBody>
                  <a:tcPr>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endParaRPr lang="en-ZA"/>
                    </a:p>
                  </a:txBody>
                  <a:tcPr/>
                </a:tc>
                <a:tc hMerge="1">
                  <a:txBody>
                    <a:bodyPr/>
                    <a:lstStyle/>
                    <a:p>
                      <a:endParaRPr lang="en-ZA" sz="2400" dirty="0">
                        <a:latin typeface="+mn-lt"/>
                        <a:cs typeface="Arial" panose="020B0604020202020204" pitchFamily="34" charset="0"/>
                      </a:endParaRPr>
                    </a:p>
                  </a:txBody>
                  <a:tcPr>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endParaRPr lang="en-ZA"/>
                    </a:p>
                  </a:txBody>
                  <a:tcPr>
                    <a:lnL w="12700" cap="flat" cmpd="sng" algn="ctr">
                      <a:solidFill>
                        <a:srgbClr val="B4674A"/>
                      </a:solidFill>
                      <a:prstDash val="solid"/>
                      <a:round/>
                      <a:headEnd type="none" w="med" len="med"/>
                      <a:tailEnd type="none" w="med" len="med"/>
                    </a:lnL>
                  </a:tcPr>
                </a:tc>
                <a:tc hMerge="1">
                  <a:txBody>
                    <a:bodyPr/>
                    <a:lstStyle/>
                    <a:p>
                      <a:endParaRPr lang="en-ZA" sz="2400" dirty="0">
                        <a:latin typeface="+mn-lt"/>
                        <a:cs typeface="Arial" panose="020B0604020202020204" pitchFamily="34" charset="0"/>
                      </a:endParaRPr>
                    </a:p>
                  </a:txBody>
                  <a:tcPr>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extLst>
                  <a:ext uri="{0D108BD9-81ED-4DB2-BD59-A6C34878D82A}">
                    <a16:rowId xmlns:a16="http://schemas.microsoft.com/office/drawing/2014/main" val="34889891"/>
                  </a:ext>
                </a:extLst>
              </a:tr>
              <a:tr h="145424">
                <a:tc>
                  <a:txBody>
                    <a:bodyPr/>
                    <a:lstStyle/>
                    <a:p>
                      <a:endParaRPr lang="en-ZA" sz="800">
                        <a:latin typeface="Arial" panose="020B0604020202020204" pitchFamily="34" charset="0"/>
                        <a:cs typeface="Arial" panose="020B0604020202020204" pitchFamily="34" charset="0"/>
                      </a:endParaRPr>
                    </a:p>
                  </a:txBody>
                  <a:tcPr>
                    <a:lnL w="12700" cap="flat" cmpd="sng" algn="ctr">
                      <a:solidFill>
                        <a:srgbClr val="B467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endParaRPr lang="en-ZA" sz="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endParaRPr lang="en-ZA" sz="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endParaRPr lang="en-ZA" sz="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endParaRPr lang="en-ZA" sz="800" dirty="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B w="12700" cap="flat" cmpd="sng" algn="ctr">
                      <a:solidFill>
                        <a:srgbClr val="B4674A"/>
                      </a:solidFill>
                      <a:prstDash val="solid"/>
                      <a:round/>
                      <a:headEnd type="none" w="med" len="med"/>
                      <a:tailEnd type="none" w="med" len="med"/>
                    </a:lnB>
                  </a:tcPr>
                </a:tc>
                <a:tc>
                  <a:txBody>
                    <a:bodyPr/>
                    <a:lstStyle/>
                    <a:p>
                      <a:endParaRPr lang="en-ZA" sz="8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extLst>
                  <a:ext uri="{0D108BD9-81ED-4DB2-BD59-A6C34878D82A}">
                    <a16:rowId xmlns:a16="http://schemas.microsoft.com/office/drawing/2014/main" val="1289387170"/>
                  </a:ext>
                </a:extLst>
              </a:tr>
              <a:tr h="306618">
                <a:tc>
                  <a:txBody>
                    <a:bodyPr/>
                    <a:lstStyle/>
                    <a:p>
                      <a:r>
                        <a:rPr lang="en-US" sz="1700" b="1" dirty="0" err="1">
                          <a:solidFill>
                            <a:schemeClr val="bg1"/>
                          </a:solidFill>
                          <a:latin typeface="Arial" panose="020B0604020202020204" pitchFamily="34" charset="0"/>
                          <a:cs typeface="Arial" panose="020B0604020202020204" pitchFamily="34" charset="0"/>
                        </a:rPr>
                        <a:t>MTSF</a:t>
                      </a:r>
                      <a:r>
                        <a:rPr lang="en-US" sz="1700" b="1" dirty="0">
                          <a:solidFill>
                            <a:schemeClr val="bg1"/>
                          </a:solidFill>
                          <a:latin typeface="Arial" panose="020B0604020202020204" pitchFamily="34" charset="0"/>
                          <a:cs typeface="Arial" panose="020B0604020202020204" pitchFamily="34" charset="0"/>
                        </a:rPr>
                        <a:t> priority</a:t>
                      </a:r>
                      <a:endParaRPr lang="en-ZA" sz="17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B4674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674A"/>
                    </a:solidFill>
                  </a:tcPr>
                </a:tc>
                <a:tc gridSpan="5">
                  <a:txBody>
                    <a:bodyPr/>
                    <a:lstStyle/>
                    <a:p>
                      <a:r>
                        <a:rPr lang="en-US" sz="1700" dirty="0">
                          <a:latin typeface="Arial" panose="020B0604020202020204" pitchFamily="34" charset="0"/>
                          <a:cs typeface="Arial" panose="020B0604020202020204" pitchFamily="34" charset="0"/>
                        </a:rPr>
                        <a:t>Priority 4: Spatial integration, human settlement and local government</a:t>
                      </a:r>
                      <a:endParaRPr lang="en-ZA" sz="17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ZA"/>
                    </a:p>
                  </a:txBody>
                  <a:tcPr/>
                </a:tc>
                <a:tc hMerge="1">
                  <a:txBody>
                    <a:bodyPr/>
                    <a:lstStyle/>
                    <a:p>
                      <a:endParaRPr lang="en-ZA" sz="2400" dirty="0">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ZA"/>
                    </a:p>
                  </a:txBody>
                  <a:tcPr>
                    <a:lnL w="12700" cap="flat" cmpd="sng" algn="ctr">
                      <a:solidFill>
                        <a:srgbClr val="B4674A"/>
                      </a:solidFill>
                      <a:prstDash val="solid"/>
                      <a:round/>
                      <a:headEnd type="none" w="med" len="med"/>
                      <a:tailEnd type="none" w="med" len="med"/>
                    </a:lnL>
                    <a:lnT w="12700" cap="flat" cmpd="sng" algn="ctr">
                      <a:solidFill>
                        <a:srgbClr val="B4674A"/>
                      </a:solidFill>
                      <a:prstDash val="solid"/>
                      <a:round/>
                      <a:headEnd type="none" w="med" len="med"/>
                      <a:tailEnd type="none" w="med" len="med"/>
                    </a:lnT>
                  </a:tcPr>
                </a:tc>
                <a:tc hMerge="1">
                  <a:txBody>
                    <a:bodyPr/>
                    <a:lstStyle/>
                    <a:p>
                      <a:endParaRPr lang="en-ZA" sz="2400" dirty="0">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7344930"/>
                  </a:ext>
                </a:extLst>
              </a:tr>
              <a:tr h="222995">
                <a:tc>
                  <a:txBody>
                    <a:bodyPr/>
                    <a:lstStyle/>
                    <a:p>
                      <a:pPr marL="0" indent="0" algn="l">
                        <a:spcAft>
                          <a:spcPts val="0"/>
                        </a:spcAft>
                      </a:pPr>
                      <a:r>
                        <a:rPr lang="en-ZA" sz="17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a:t>
                      </a:r>
                    </a:p>
                  </a:txBody>
                  <a:tcPr marL="68580" marR="68580" marT="0" marB="0">
                    <a:lnL w="12700" cap="flat" cmpd="sng" algn="ctr">
                      <a:solidFill>
                        <a:srgbClr val="B4674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4674A"/>
                      </a:solidFill>
                      <a:prstDash val="solid"/>
                      <a:round/>
                      <a:headEnd type="none" w="med" len="med"/>
                      <a:tailEnd type="none" w="med" len="med"/>
                    </a:lnB>
                    <a:solidFill>
                      <a:srgbClr val="B4674A"/>
                    </a:solidFill>
                  </a:tcPr>
                </a:tc>
                <a:tc>
                  <a:txBody>
                    <a:bodyPr/>
                    <a:lstStyle/>
                    <a:p>
                      <a:pPr marL="0" indent="0" algn="just">
                        <a:spcAft>
                          <a:spcPts val="0"/>
                        </a:spcAft>
                      </a:pPr>
                      <a:r>
                        <a:rPr lang="en-ZA" sz="17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 indicator</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4674A"/>
                      </a:solidFill>
                      <a:prstDash val="solid"/>
                      <a:round/>
                      <a:headEnd type="none" w="med" len="med"/>
                      <a:tailEnd type="none" w="med" len="med"/>
                    </a:lnB>
                    <a:solidFill>
                      <a:srgbClr val="B4674A"/>
                    </a:solidFill>
                  </a:tcPr>
                </a:tc>
                <a:tc gridSpan="2">
                  <a:txBody>
                    <a:bodyPr/>
                    <a:lstStyle/>
                    <a:p>
                      <a:pPr marL="0" indent="0" algn="just">
                        <a:spcAft>
                          <a:spcPts val="0"/>
                        </a:spcAft>
                      </a:pPr>
                      <a:r>
                        <a:rPr lang="en-ZA" sz="17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Baseline</a:t>
                      </a:r>
                      <a:endParaRPr lang="en-ZA" sz="17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674A"/>
                      </a:solidFill>
                      <a:prstDash val="solid"/>
                      <a:round/>
                      <a:headEnd type="none" w="med" len="med"/>
                      <a:tailEnd type="none" w="med" len="med"/>
                    </a:lnB>
                    <a:solidFill>
                      <a:srgbClr val="B4674A"/>
                    </a:solidFill>
                  </a:tcPr>
                </a:tc>
                <a:tc hMerge="1">
                  <a:txBody>
                    <a:bodyPr/>
                    <a:lstStyle/>
                    <a:p>
                      <a:pPr marL="0" indent="0" algn="just">
                        <a:spcAft>
                          <a:spcPts val="0"/>
                        </a:spcAft>
                      </a:pPr>
                      <a:r>
                        <a:rPr lang="en-ZA" sz="17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Baseline</a:t>
                      </a:r>
                      <a:endParaRPr lang="en-ZA" sz="1600" b="1"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674A"/>
                      </a:solidFill>
                      <a:prstDash val="solid"/>
                      <a:round/>
                      <a:headEnd type="none" w="med" len="med"/>
                      <a:tailEnd type="none" w="med" len="med"/>
                    </a:lnB>
                    <a:solidFill>
                      <a:srgbClr val="B4674A"/>
                    </a:solidFill>
                  </a:tcPr>
                </a:tc>
                <a:tc gridSpan="2">
                  <a:txBody>
                    <a:bodyPr/>
                    <a:lstStyle/>
                    <a:p>
                      <a:pPr marL="0" indent="0" algn="just">
                        <a:spcAft>
                          <a:spcPts val="0"/>
                        </a:spcAft>
                      </a:pPr>
                      <a:r>
                        <a:rPr lang="en-ZA" sz="17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Five-year target</a:t>
                      </a:r>
                    </a:p>
                  </a:txBody>
                  <a:tcPr marL="68580" marR="68580" marT="0" marB="0">
                    <a:lnL w="12700" cap="flat" cmpd="sng" algn="ctr">
                      <a:solidFill>
                        <a:schemeClr val="bg1"/>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674A"/>
                      </a:solidFill>
                      <a:prstDash val="solid"/>
                      <a:round/>
                      <a:headEnd type="none" w="med" len="med"/>
                      <a:tailEnd type="none" w="med" len="med"/>
                    </a:lnB>
                    <a:solidFill>
                      <a:srgbClr val="B4674A"/>
                    </a:solidFill>
                  </a:tcPr>
                </a:tc>
                <a:tc hMerge="1">
                  <a:txBody>
                    <a:bodyPr/>
                    <a:lstStyle/>
                    <a:p>
                      <a:pPr marL="0" indent="0" algn="just">
                        <a:spcAft>
                          <a:spcPts val="0"/>
                        </a:spcAft>
                      </a:pPr>
                      <a:r>
                        <a:rPr lang="en-ZA" sz="1600" b="1" dirty="0">
                          <a:solidFill>
                            <a:schemeClr val="bg1"/>
                          </a:solidFill>
                          <a:effectLst/>
                          <a:latin typeface="+mn-lt"/>
                          <a:ea typeface="Times New Roman" panose="02020603050405020304" pitchFamily="18" charset="0"/>
                          <a:cs typeface="Arial" panose="020B0604020202020204" pitchFamily="34" charset="0"/>
                        </a:rPr>
                        <a:t>Five-year target</a:t>
                      </a:r>
                    </a:p>
                  </a:txBody>
                  <a:tcPr marL="68580" marR="68580" marT="0" marB="0">
                    <a:lnL w="12700" cap="flat" cmpd="sng" algn="ctr">
                      <a:solidFill>
                        <a:schemeClr val="bg1"/>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4674A"/>
                      </a:solidFill>
                      <a:prstDash val="solid"/>
                      <a:round/>
                      <a:headEnd type="none" w="med" len="med"/>
                      <a:tailEnd type="none" w="med" len="med"/>
                    </a:lnB>
                    <a:solidFill>
                      <a:srgbClr val="B4674A"/>
                    </a:solidFill>
                  </a:tcPr>
                </a:tc>
                <a:extLst>
                  <a:ext uri="{0D108BD9-81ED-4DB2-BD59-A6C34878D82A}">
                    <a16:rowId xmlns:a16="http://schemas.microsoft.com/office/drawing/2014/main" val="3040766737"/>
                  </a:ext>
                </a:extLst>
              </a:tr>
              <a:tr h="668985">
                <a:tc>
                  <a:txBody>
                    <a:bodyPr/>
                    <a:lstStyle/>
                    <a:p>
                      <a:pPr>
                        <a:lnSpc>
                          <a:spcPct val="100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Organisational excellence</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a:txBody>
                    <a:bodyPr/>
                    <a:lstStyle/>
                    <a:p>
                      <a:pPr>
                        <a:lnSpc>
                          <a:spcPct val="100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 level 5 on the corporate governance capability maturity model</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Baseline to be determined</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Baseline to be determined</a:t>
                      </a:r>
                      <a:endParaRPr lang="en-ZA" sz="16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marL="0" indent="0" algn="just">
                        <a:lnSpc>
                          <a:spcPct val="100000"/>
                        </a:lnSpc>
                        <a:spcAft>
                          <a:spcPts val="0"/>
                        </a:spcAft>
                      </a:pPr>
                      <a:r>
                        <a:rPr lang="en-ZA" sz="1700" dirty="0">
                          <a:effectLst/>
                          <a:latin typeface="Arial" panose="020B0604020202020204" pitchFamily="34" charset="0"/>
                          <a:ea typeface="Times New Roman" panose="02020603050405020304" pitchFamily="18" charset="0"/>
                          <a:cs typeface="Arial" panose="020B0604020202020204" pitchFamily="34" charset="0"/>
                        </a:rPr>
                        <a:t>Maturity level 5 achieved by 2025</a:t>
                      </a: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600" dirty="0">
                          <a:effectLst/>
                          <a:latin typeface="+mn-lt"/>
                          <a:ea typeface="Times New Roman" panose="02020603050405020304" pitchFamily="18" charset="0"/>
                          <a:cs typeface="Arial" panose="020B0604020202020204" pitchFamily="34" charset="0"/>
                        </a:rPr>
                        <a:t>Maturity level 5 achieved by 2025</a:t>
                      </a: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extLst>
                  <a:ext uri="{0D108BD9-81ED-4DB2-BD59-A6C34878D82A}">
                    <a16:rowId xmlns:a16="http://schemas.microsoft.com/office/drawing/2014/main" val="3435212206"/>
                  </a:ext>
                </a:extLst>
              </a:tr>
              <a:tr h="1114975">
                <a:tc>
                  <a:txBody>
                    <a:bodyPr/>
                    <a:lstStyle/>
                    <a:p>
                      <a:pPr>
                        <a:lnSpc>
                          <a:spcPct val="100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Well-defined municipal spaces</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a:txBody>
                    <a:bodyPr/>
                    <a:lstStyle/>
                    <a:p>
                      <a:pPr>
                        <a:lnSpc>
                          <a:spcPct val="100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Ward and municipal boundaries demarcated</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marL="0" indent="0" algn="just">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257 municipalities;</a:t>
                      </a:r>
                    </a:p>
                    <a:p>
                      <a:pPr marL="0" indent="0" algn="just">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4 392 wards</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257 municipalities;</a:t>
                      </a:r>
                    </a:p>
                    <a:p>
                      <a:pPr marL="0" indent="0" algn="just">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4 392 wards</a:t>
                      </a:r>
                      <a:endParaRPr lang="en-ZA" sz="16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marL="0" indent="0" algn="just">
                        <a:lnSpc>
                          <a:spcPct val="100000"/>
                        </a:lnSpc>
                        <a:spcAft>
                          <a:spcPts val="0"/>
                        </a:spcAft>
                      </a:pPr>
                      <a:r>
                        <a:rPr lang="en-ZA" sz="1700" dirty="0">
                          <a:effectLst/>
                          <a:latin typeface="Arial" panose="020B0604020202020204" pitchFamily="34" charset="0"/>
                          <a:ea typeface="Times New Roman" panose="02020603050405020304" pitchFamily="18" charset="0"/>
                          <a:cs typeface="Arial" panose="020B0604020202020204" pitchFamily="34" charset="0"/>
                        </a:rPr>
                        <a:t>4 468 wards delimited for 2021 local government elections</a:t>
                      </a:r>
                    </a:p>
                    <a:p>
                      <a:pPr marL="0" indent="0" algn="just">
                        <a:lnSpc>
                          <a:spcPct val="100000"/>
                        </a:lnSpc>
                        <a:spcAft>
                          <a:spcPts val="0"/>
                        </a:spcAft>
                      </a:pPr>
                      <a:r>
                        <a:rPr lang="en-ZA" sz="1700" dirty="0">
                          <a:effectLst/>
                          <a:latin typeface="Arial" panose="020B0604020202020204" pitchFamily="34" charset="0"/>
                          <a:ea typeface="Times New Roman" panose="02020603050405020304" pitchFamily="18" charset="0"/>
                          <a:cs typeface="Arial" panose="020B0604020202020204" pitchFamily="34" charset="0"/>
                        </a:rPr>
                        <a:t>Municipal boundary re-determination proposals considered by 2025</a:t>
                      </a: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600" dirty="0">
                          <a:effectLst/>
                          <a:latin typeface="+mn-lt"/>
                          <a:ea typeface="Times New Roman" panose="02020603050405020304" pitchFamily="18" charset="0"/>
                          <a:cs typeface="Arial" panose="020B0604020202020204" pitchFamily="34" charset="0"/>
                        </a:rPr>
                        <a:t>4 468 wards delimited for 2021 local government elections</a:t>
                      </a:r>
                    </a:p>
                    <a:p>
                      <a:pPr marL="0" indent="0" algn="just">
                        <a:lnSpc>
                          <a:spcPct val="100000"/>
                        </a:lnSpc>
                        <a:spcAft>
                          <a:spcPts val="0"/>
                        </a:spcAft>
                      </a:pPr>
                      <a:r>
                        <a:rPr lang="en-ZA" sz="1600" dirty="0">
                          <a:effectLst/>
                          <a:latin typeface="+mn-lt"/>
                          <a:ea typeface="Times New Roman" panose="02020603050405020304" pitchFamily="18" charset="0"/>
                          <a:cs typeface="Arial" panose="020B0604020202020204" pitchFamily="34" charset="0"/>
                        </a:rPr>
                        <a:t>Municipal boundary re-determination proposals considered by 2025</a:t>
                      </a: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extLst>
                  <a:ext uri="{0D108BD9-81ED-4DB2-BD59-A6C34878D82A}">
                    <a16:rowId xmlns:a16="http://schemas.microsoft.com/office/drawing/2014/main" val="2586564024"/>
                  </a:ext>
                </a:extLst>
              </a:tr>
              <a:tr h="668985">
                <a:tc>
                  <a:txBody>
                    <a:bodyPr/>
                    <a:lstStyle/>
                    <a:p>
                      <a:pPr>
                        <a:lnSpc>
                          <a:spcPct val="100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access to research and spatial information</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a:txBody>
                    <a:bodyPr/>
                    <a:lstStyle/>
                    <a:p>
                      <a:pPr>
                        <a:lnSpc>
                          <a:spcPct val="100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and spatial information accessible</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Disjointed and inaccessible information system</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Disjointed and inaccessible information system</a:t>
                      </a:r>
                      <a:endParaRPr lang="en-ZA" sz="16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marL="0" indent="0" algn="just">
                        <a:lnSpc>
                          <a:spcPct val="100000"/>
                        </a:lnSpc>
                        <a:spcAft>
                          <a:spcPts val="0"/>
                        </a:spcAft>
                      </a:pPr>
                      <a:r>
                        <a:rPr lang="en-ZA" sz="1700" dirty="0">
                          <a:effectLst/>
                          <a:latin typeface="Arial" panose="020B0604020202020204" pitchFamily="34" charset="0"/>
                          <a:ea typeface="Times New Roman" panose="02020603050405020304" pitchFamily="18" charset="0"/>
                          <a:cs typeface="Arial" panose="020B0604020202020204" pitchFamily="34" charset="0"/>
                        </a:rPr>
                        <a:t>Research and spatial information accessible to stakeholders and the public by 2025</a:t>
                      </a: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600" dirty="0">
                          <a:effectLst/>
                          <a:latin typeface="+mn-lt"/>
                          <a:ea typeface="Times New Roman" panose="02020603050405020304" pitchFamily="18" charset="0"/>
                          <a:cs typeface="Arial" panose="020B0604020202020204" pitchFamily="34" charset="0"/>
                        </a:rPr>
                        <a:t>Research and spatial information accessible to stakeholders and the public by 2025</a:t>
                      </a: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extLst>
                  <a:ext uri="{0D108BD9-81ED-4DB2-BD59-A6C34878D82A}">
                    <a16:rowId xmlns:a16="http://schemas.microsoft.com/office/drawing/2014/main" val="52503585"/>
                  </a:ext>
                </a:extLst>
              </a:tr>
              <a:tr h="929911">
                <a:tc>
                  <a:txBody>
                    <a:bodyPr/>
                    <a:lstStyle/>
                    <a:p>
                      <a:pPr>
                        <a:lnSpc>
                          <a:spcPct val="100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public and stakeholder participation</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a:txBody>
                    <a:bodyPr/>
                    <a:lstStyle/>
                    <a:p>
                      <a:pPr>
                        <a:lnSpc>
                          <a:spcPct val="100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number of education and awareness activities to reach stakeholders and the public</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a:lnSpc>
                          <a:spcPct val="100000"/>
                        </a:lnSpc>
                        <a:spcAft>
                          <a:spcPts val="0"/>
                        </a:spcAft>
                      </a:pPr>
                      <a:r>
                        <a:rPr lang="en-ZA" sz="1700" dirty="0">
                          <a:effectLst/>
                          <a:latin typeface="Arial" panose="020B0604020202020204" pitchFamily="34" charset="0"/>
                          <a:ea typeface="Times New Roman" panose="02020603050405020304" pitchFamily="18" charset="0"/>
                          <a:cs typeface="Arial" panose="020B0604020202020204" pitchFamily="34" charset="0"/>
                        </a:rPr>
                        <a:t>Baseline to be determined</a:t>
                      </a: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700" dirty="0">
                          <a:effectLst/>
                          <a:latin typeface="Arial" panose="020B0604020202020204" pitchFamily="34" charset="0"/>
                          <a:ea typeface="Times New Roman" panose="02020603050405020304" pitchFamily="18" charset="0"/>
                          <a:cs typeface="Arial" panose="020B0604020202020204" pitchFamily="34" charset="0"/>
                        </a:rPr>
                        <a:t>Baseline to be determined</a:t>
                      </a:r>
                      <a:endParaRPr lang="en-ZA" sz="16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gridSpan="2">
                  <a:txBody>
                    <a:bodyPr/>
                    <a:lstStyle/>
                    <a:p>
                      <a:pPr marL="0" indent="0" algn="just">
                        <a:lnSpc>
                          <a:spcPct val="100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 public participation, education and awareness events activated/supported</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tc hMerge="1">
                  <a:txBody>
                    <a:bodyPr/>
                    <a:lstStyle/>
                    <a:p>
                      <a:pPr marL="0" indent="0" algn="just">
                        <a:lnSpc>
                          <a:spcPct val="100000"/>
                        </a:lnSpc>
                        <a:spcAft>
                          <a:spcPts val="0"/>
                        </a:spcAft>
                      </a:pPr>
                      <a:r>
                        <a:rPr lang="en-ZA" sz="1600" dirty="0">
                          <a:solidFill>
                            <a:srgbClr val="000000"/>
                          </a:solidFill>
                          <a:effectLst/>
                          <a:latin typeface="+mn-lt"/>
                          <a:ea typeface="Times New Roman" panose="02020603050405020304" pitchFamily="18" charset="0"/>
                          <a:cs typeface="Arial" panose="020B0604020202020204" pitchFamily="34" charset="0"/>
                        </a:rPr>
                        <a:t>80 public participation, education and awareness events activated/supported</a:t>
                      </a:r>
                      <a:endParaRPr lang="en-ZA" sz="16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B4674A"/>
                      </a:solidFill>
                      <a:prstDash val="solid"/>
                      <a:round/>
                      <a:headEnd type="none" w="med" len="med"/>
                      <a:tailEnd type="none" w="med" len="med"/>
                    </a:lnL>
                    <a:lnR w="12700" cap="flat" cmpd="sng" algn="ctr">
                      <a:solidFill>
                        <a:srgbClr val="B4674A"/>
                      </a:solidFill>
                      <a:prstDash val="solid"/>
                      <a:round/>
                      <a:headEnd type="none" w="med" len="med"/>
                      <a:tailEnd type="none" w="med" len="med"/>
                    </a:lnR>
                    <a:lnT w="12700" cap="flat" cmpd="sng" algn="ctr">
                      <a:solidFill>
                        <a:srgbClr val="B4674A"/>
                      </a:solidFill>
                      <a:prstDash val="solid"/>
                      <a:round/>
                      <a:headEnd type="none" w="med" len="med"/>
                      <a:tailEnd type="none" w="med" len="med"/>
                    </a:lnT>
                    <a:lnB w="12700" cap="flat" cmpd="sng" algn="ctr">
                      <a:solidFill>
                        <a:srgbClr val="B4674A"/>
                      </a:solidFill>
                      <a:prstDash val="solid"/>
                      <a:round/>
                      <a:headEnd type="none" w="med" len="med"/>
                      <a:tailEnd type="none" w="med" len="med"/>
                    </a:lnB>
                  </a:tcPr>
                </a:tc>
                <a:extLst>
                  <a:ext uri="{0D108BD9-81ED-4DB2-BD59-A6C34878D82A}">
                    <a16:rowId xmlns:a16="http://schemas.microsoft.com/office/drawing/2014/main" val="3408922872"/>
                  </a:ext>
                </a:extLst>
              </a:tr>
            </a:tbl>
          </a:graphicData>
        </a:graphic>
      </p:graphicFrame>
    </p:spTree>
    <p:extLst>
      <p:ext uri="{BB962C8B-B14F-4D97-AF65-F5344CB8AC3E}">
        <p14:creationId xmlns:p14="http://schemas.microsoft.com/office/powerpoint/2010/main" val="26270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F912A-6A8A-4F91-9BED-F35338EC1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vector graphics, blur&#10;&#10;Description automatically generated">
            <a:extLst>
              <a:ext uri="{FF2B5EF4-FFF2-40B4-BE49-F238E27FC236}">
                <a16:creationId xmlns:a16="http://schemas.microsoft.com/office/drawing/2014/main" id="{8A329C3C-2AB7-40F8-8074-B67DE1AB2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159" y="5300206"/>
            <a:ext cx="4358154" cy="3808476"/>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F04A1C08-6CCB-4ED9-8B7C-7E73A9A2E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521" y="-79729"/>
            <a:ext cx="4994479" cy="5773480"/>
          </a:xfrm>
          <a:prstGeom prst="rect">
            <a:avLst/>
          </a:prstGeom>
        </p:spPr>
      </p:pic>
      <p:pic>
        <p:nvPicPr>
          <p:cNvPr id="13" name="Picture 12" descr="Map&#10;&#10;Description automatically generated">
            <a:extLst>
              <a:ext uri="{FF2B5EF4-FFF2-40B4-BE49-F238E27FC236}">
                <a16:creationId xmlns:a16="http://schemas.microsoft.com/office/drawing/2014/main" id="{CFFDEF21-C9A3-4843-A003-69A2C25E97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3856" y="2384385"/>
            <a:ext cx="2039613" cy="2357736"/>
          </a:xfrm>
          <a:prstGeom prst="rect">
            <a:avLst/>
          </a:prstGeom>
        </p:spPr>
      </p:pic>
      <p:sp>
        <p:nvSpPr>
          <p:cNvPr id="14" name="Rectangle 13">
            <a:extLst>
              <a:ext uri="{FF2B5EF4-FFF2-40B4-BE49-F238E27FC236}">
                <a16:creationId xmlns:a16="http://schemas.microsoft.com/office/drawing/2014/main" id="{4DB91B83-73C4-49EF-8170-AB3747B0AE1C}"/>
              </a:ext>
            </a:extLst>
          </p:cNvPr>
          <p:cNvSpPr/>
          <p:nvPr/>
        </p:nvSpPr>
        <p:spPr>
          <a:xfrm>
            <a:off x="2319835" y="3049524"/>
            <a:ext cx="3521233" cy="106326"/>
          </a:xfrm>
          <a:prstGeom prst="rect">
            <a:avLst/>
          </a:prstGeom>
          <a:solidFill>
            <a:srgbClr val="6CB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Box 14">
            <a:extLst>
              <a:ext uri="{FF2B5EF4-FFF2-40B4-BE49-F238E27FC236}">
                <a16:creationId xmlns:a16="http://schemas.microsoft.com/office/drawing/2014/main" id="{EBDAF59B-DEB9-4069-9287-07233B35A9BC}"/>
              </a:ext>
            </a:extLst>
          </p:cNvPr>
          <p:cNvSpPr txBox="1"/>
          <p:nvPr/>
        </p:nvSpPr>
        <p:spPr>
          <a:xfrm>
            <a:off x="804392" y="1633993"/>
            <a:ext cx="6779687" cy="1107996"/>
          </a:xfrm>
          <a:prstGeom prst="rect">
            <a:avLst/>
          </a:prstGeom>
          <a:noFill/>
        </p:spPr>
        <p:txBody>
          <a:bodyPr wrap="square" rtlCol="0">
            <a:spAutoFit/>
          </a:bodyPr>
          <a:lstStyle/>
          <a:p>
            <a:pPr algn="ctr"/>
            <a:r>
              <a:rPr lang="en-US" sz="3300" b="1" dirty="0">
                <a:solidFill>
                  <a:schemeClr val="bg1"/>
                </a:solidFill>
                <a:latin typeface="Arial" panose="020B0604020202020204" pitchFamily="34" charset="0"/>
                <a:cs typeface="Arial" panose="020B0604020202020204" pitchFamily="34" charset="0"/>
              </a:rPr>
              <a:t>A</a:t>
            </a:r>
            <a:r>
              <a:rPr lang="en-ZA" sz="3300" b="1" dirty="0" err="1">
                <a:solidFill>
                  <a:schemeClr val="bg1"/>
                </a:solidFill>
                <a:latin typeface="Arial" panose="020B0604020202020204" pitchFamily="34" charset="0"/>
                <a:cs typeface="Arial" panose="020B0604020202020204" pitchFamily="34" charset="0"/>
              </a:rPr>
              <a:t>nnual</a:t>
            </a:r>
            <a:r>
              <a:rPr lang="en-ZA" sz="3300" b="1" dirty="0">
                <a:solidFill>
                  <a:schemeClr val="bg1"/>
                </a:solidFill>
                <a:latin typeface="Arial" panose="020B0604020202020204" pitchFamily="34" charset="0"/>
                <a:cs typeface="Arial" panose="020B0604020202020204" pitchFamily="34" charset="0"/>
              </a:rPr>
              <a:t> Performance Plan for 2021/22</a:t>
            </a:r>
          </a:p>
        </p:txBody>
      </p:sp>
      <p:sp>
        <p:nvSpPr>
          <p:cNvPr id="2" name="TextBox 1">
            <a:extLst>
              <a:ext uri="{FF2B5EF4-FFF2-40B4-BE49-F238E27FC236}">
                <a16:creationId xmlns:a16="http://schemas.microsoft.com/office/drawing/2014/main" id="{C0A5BCB2-7C33-451D-AA4F-3E603C84C5BC}"/>
              </a:ext>
            </a:extLst>
          </p:cNvPr>
          <p:cNvSpPr txBox="1"/>
          <p:nvPr/>
        </p:nvSpPr>
        <p:spPr>
          <a:xfrm>
            <a:off x="600170" y="3702151"/>
            <a:ext cx="6779686" cy="163121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Quarterly Performance Report</a:t>
            </a:r>
          </a:p>
          <a:p>
            <a:pPr algn="ctr"/>
            <a:r>
              <a:rPr lang="en-US" sz="3600" b="1" dirty="0">
                <a:solidFill>
                  <a:schemeClr val="bg1"/>
                </a:solidFill>
                <a:latin typeface="Arial" panose="020B0604020202020204" pitchFamily="34" charset="0"/>
                <a:cs typeface="Arial" panose="020B0604020202020204" pitchFamily="34" charset="0"/>
              </a:rPr>
              <a:t>Quarter 3</a:t>
            </a:r>
          </a:p>
          <a:p>
            <a:pPr algn="ctr"/>
            <a:r>
              <a:rPr lang="en-US" sz="2800" b="1" dirty="0">
                <a:solidFill>
                  <a:schemeClr val="bg1"/>
                </a:solidFill>
                <a:latin typeface="Arial" panose="020B0604020202020204" pitchFamily="34" charset="0"/>
                <a:cs typeface="Arial" panose="020B0604020202020204" pitchFamily="34" charset="0"/>
              </a:rPr>
              <a:t>1 October to 31 December 2021 </a:t>
            </a:r>
            <a:endParaRPr lang="en-ZA"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079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67DC521F4BA84089A30DCF81A4BB0A" ma:contentTypeVersion="5" ma:contentTypeDescription="Create a new document." ma:contentTypeScope="" ma:versionID="dab916cab194c817818d402e5541f173">
  <xsd:schema xmlns:xsd="http://www.w3.org/2001/XMLSchema" xmlns:xs="http://www.w3.org/2001/XMLSchema" xmlns:p="http://schemas.microsoft.com/office/2006/metadata/properties" xmlns:ns3="9a39cb85-ac12-46fd-92a3-e910470e8cf2" xmlns:ns4="e637a508-770a-48b4-b70e-fa06dce3e1ab" targetNamespace="http://schemas.microsoft.com/office/2006/metadata/properties" ma:root="true" ma:fieldsID="d4977b544e217fc996df0cc7eaf62c38" ns3:_="" ns4:_="">
    <xsd:import namespace="9a39cb85-ac12-46fd-92a3-e910470e8cf2"/>
    <xsd:import namespace="e637a508-770a-48b4-b70e-fa06dce3e1a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9cb85-ac12-46fd-92a3-e910470e8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37a508-770a-48b4-b70e-fa06dce3e1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3FA658-C8E2-452D-B205-0B69F874057C}">
  <ds:schemaRefs>
    <ds:schemaRef ds:uri="http://schemas.microsoft.com/sharepoint/v3/contenttype/forms"/>
  </ds:schemaRefs>
</ds:datastoreItem>
</file>

<file path=customXml/itemProps2.xml><?xml version="1.0" encoding="utf-8"?>
<ds:datastoreItem xmlns:ds="http://schemas.openxmlformats.org/officeDocument/2006/customXml" ds:itemID="{DF04F43A-5EB3-48E3-84ED-4359C1993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9cb85-ac12-46fd-92a3-e910470e8cf2"/>
    <ds:schemaRef ds:uri="e637a508-770a-48b4-b70e-fa06dce3e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1807E7-1C46-443F-A71F-A4FC0A89E097}">
  <ds:schemaRefs>
    <ds:schemaRef ds:uri="e637a508-770a-48b4-b70e-fa06dce3e1ab"/>
    <ds:schemaRef ds:uri="http://purl.org/dc/terms/"/>
    <ds:schemaRef ds:uri="http://schemas.openxmlformats.org/package/2006/metadata/core-properties"/>
    <ds:schemaRef ds:uri="http://purl.org/dc/elements/1.1/"/>
    <ds:schemaRef ds:uri="9a39cb85-ac12-46fd-92a3-e910470e8cf2"/>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779</TotalTime>
  <Words>2506</Words>
  <Application>Microsoft Office PowerPoint</Application>
  <PresentationFormat>Widescreen</PresentationFormat>
  <Paragraphs>520</Paragraphs>
  <Slides>35</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Arial Narrow</vt:lpstr>
      <vt:lpstr>Calibri</vt:lpstr>
      <vt:lpstr>Times New Roman</vt:lpstr>
      <vt:lpstr>Office Theme</vt:lpstr>
      <vt:lpstr>Worksheet</vt:lpstr>
      <vt:lpstr>PowerPoint Presentation</vt:lpstr>
      <vt:lpstr>OUTLINE OF PRESENTATION</vt:lpstr>
      <vt:lpstr>PURPOSE OF THE PRESENTATION</vt:lpstr>
      <vt:lpstr>INSTITUTIONAL ARRANGEMENTS</vt:lpstr>
      <vt:lpstr>THE BOARD’S CONSTITUTIONAL MANDATE</vt:lpstr>
      <vt:lpstr>STRATEGIC PLAN FOR THE FISCAL YEARS 2020 TO 2025</vt:lpstr>
      <vt:lpstr>OUR MISSION, VISION &amp; VALUES</vt:lpstr>
      <vt:lpstr>BROAD STRATEGIC DIRECTION</vt:lpstr>
      <vt:lpstr>PowerPoint Presentation</vt:lpstr>
      <vt:lpstr>PROGRAMMES SUPPORTING IMPLEMENTATION OF STRATEGY</vt:lpstr>
      <vt:lpstr>Summary of Programme Performance for Quarter 3</vt:lpstr>
      <vt:lpstr>Summary of Programme Performance for Quarter 3</vt:lpstr>
      <vt:lpstr>MEDIUM TERM PERFORMANCE TARGETS  PROGRAMME 1: ADMINISTRATION</vt:lpstr>
      <vt:lpstr>MEDIUM TERM PERFORMANCE TARGETS  PROGRAMME 1: ADMINISTRATION</vt:lpstr>
      <vt:lpstr>MEDIUM TERM PERFORMANCE TARGETS  PROGRAMME 1: ADMINISTRATION</vt:lpstr>
      <vt:lpstr>MEDIUM TERM PERFORMANCE TARGETS  PROGRAMME 2: DEMARCATION AND SPATIAL TRANSFORMATION EXCELLENCE</vt:lpstr>
      <vt:lpstr>MEDIUM TERM PERFORMANCE TARGETS  PROGRAMME 2: DEMARCATION AND SPATIAL TRANSFORMATION EXCELLENCE</vt:lpstr>
      <vt:lpstr>MEDIUM TERM PERFORMANCE TARGETS  PROGRAMME 3: RESEARCH, SPATIAL INFORMATION AND INTELLIGENCE DEVELOPMENT</vt:lpstr>
      <vt:lpstr>MEDIUM TERM PERFORMANCE TARGETS  PROGRAMME 3: RESEARCH, SPATIAL INFORMATION AND INTELLIGENCE DEVELOPMENT</vt:lpstr>
      <vt:lpstr>MEDIUM TERM PERFORMANCE TARGETS  PROGRAMME 4: STAKEHOLDER ENGAGEMENT</vt:lpstr>
      <vt:lpstr>MEDIUM TERM PERFORMANCE TARGETS  PROGRAMME 4: STAKEHOLDER ENGAGEMENT</vt:lpstr>
      <vt:lpstr>Summary of Programme Performance</vt:lpstr>
      <vt:lpstr>Financial Management Quarter 3  1 October to 30 December 2021</vt:lpstr>
      <vt:lpstr>BACKGROUND</vt:lpstr>
      <vt:lpstr>ORGANISATIONAL EXPENDITURE ANALYSIS </vt:lpstr>
      <vt:lpstr>ORGANISATIONAL EXPENDITURE ANALYSIS </vt:lpstr>
      <vt:lpstr>ORGANISATIONAL EXPENDITURE ANALYSIS </vt:lpstr>
      <vt:lpstr>FINANCIAL PERFOMANCE PER BUSINESS UNIT</vt:lpstr>
      <vt:lpstr>FINANCIAL PERFOMANCE PER BUSINESS UNIT</vt:lpstr>
      <vt:lpstr>FINANCIAL PERFOMANCE PER BUSINESS UNIT</vt:lpstr>
      <vt:lpstr>REMAINING BUDGET FOR THE YEAR </vt:lpstr>
      <vt:lpstr>REMAINING BUDGET FOR THE YEAR  </vt:lpstr>
      <vt:lpstr>CHALLENGES</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Pikkie Holland</dc:creator>
  <cp:lastModifiedBy>Shereen Cassiem</cp:lastModifiedBy>
  <cp:revision>39</cp:revision>
  <dcterms:created xsi:type="dcterms:W3CDTF">2021-08-26T07:26:22Z</dcterms:created>
  <dcterms:modified xsi:type="dcterms:W3CDTF">2022-03-21T09:25:15Z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0x0101000D67DC521F4BA84089A30DCF81A4BB0A</vt:lpwstr>
  </property>
</Properties>
</file>