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64" r:id="rId2"/>
    <p:sldId id="365" r:id="rId3"/>
    <p:sldId id="412" r:id="rId4"/>
    <p:sldId id="410" r:id="rId5"/>
    <p:sldId id="407" r:id="rId6"/>
    <p:sldId id="408" r:id="rId7"/>
    <p:sldId id="411" r:id="rId8"/>
    <p:sldId id="397" r:id="rId9"/>
    <p:sldId id="382" r:id="rId10"/>
    <p:sldId id="406" r:id="rId11"/>
    <p:sldId id="396" r:id="rId12"/>
    <p:sldId id="384" r:id="rId13"/>
    <p:sldId id="385" r:id="rId14"/>
    <p:sldId id="386" r:id="rId15"/>
    <p:sldId id="387" r:id="rId16"/>
    <p:sldId id="419" r:id="rId17"/>
    <p:sldId id="388" r:id="rId18"/>
    <p:sldId id="423" r:id="rId19"/>
    <p:sldId id="389" r:id="rId20"/>
    <p:sldId id="420" r:id="rId21"/>
    <p:sldId id="426" r:id="rId22"/>
    <p:sldId id="424" r:id="rId23"/>
    <p:sldId id="427" r:id="rId24"/>
    <p:sldId id="425" r:id="rId25"/>
    <p:sldId id="399" r:id="rId26"/>
    <p:sldId id="404" r:id="rId27"/>
    <p:sldId id="413" r:id="rId28"/>
    <p:sldId id="414" r:id="rId29"/>
    <p:sldId id="421" r:id="rId30"/>
    <p:sldId id="418" r:id="rId31"/>
    <p:sldId id="416" r:id="rId32"/>
    <p:sldId id="422" r:id="rId33"/>
    <p:sldId id="395" r:id="rId34"/>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3" d="100"/>
          <a:sy n="73" d="100"/>
        </p:scale>
        <p:origin x="129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ZA" dirty="0">
                <a:solidFill>
                  <a:schemeClr val="tx1"/>
                </a:solidFill>
              </a:rPr>
              <a:t>Output Indicators and quarterly targets for the 3rd </a:t>
            </a:r>
          </a:p>
          <a:p>
            <a:pPr>
              <a:defRPr/>
            </a:pPr>
            <a:r>
              <a:rPr lang="en-ZA" dirty="0">
                <a:solidFill>
                  <a:schemeClr val="tx1"/>
                </a:solidFill>
              </a:rPr>
              <a:t>  Quarter </a:t>
            </a:r>
          </a:p>
        </c:rich>
      </c:tx>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Sheet1!$B$1</c:f>
              <c:strCache>
                <c:ptCount val="1"/>
                <c:pt idx="0">
                  <c:v>Output indicators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Sheet1!$A$2:$A$6</c:f>
              <c:strCache>
                <c:ptCount val="5"/>
                <c:pt idx="0">
                  <c:v>Administration</c:v>
                </c:pt>
                <c:pt idx="1">
                  <c:v>LSCR</c:v>
                </c:pt>
                <c:pt idx="2">
                  <c:v>PEE</c:v>
                </c:pt>
                <c:pt idx="3">
                  <c:v>RPD</c:v>
                </c:pt>
                <c:pt idx="4">
                  <c:v>CMIL</c:v>
                </c:pt>
              </c:strCache>
            </c:strRef>
          </c:cat>
          <c:val>
            <c:numRef>
              <c:f>Sheet1!$B$2:$B$6</c:f>
              <c:numCache>
                <c:formatCode>General</c:formatCode>
                <c:ptCount val="5"/>
                <c:pt idx="0">
                  <c:v>8</c:v>
                </c:pt>
                <c:pt idx="1">
                  <c:v>3</c:v>
                </c:pt>
                <c:pt idx="2">
                  <c:v>3</c:v>
                </c:pt>
                <c:pt idx="3">
                  <c:v>1</c:v>
                </c:pt>
                <c:pt idx="4">
                  <c:v>3</c:v>
                </c:pt>
              </c:numCache>
            </c:numRef>
          </c:val>
          <c:extLst>
            <c:ext xmlns:c16="http://schemas.microsoft.com/office/drawing/2014/chart" uri="{C3380CC4-5D6E-409C-BE32-E72D297353CC}">
              <c16:uniqueId val="{00000000-018B-4DD0-8280-F85E9BBDAB65}"/>
            </c:ext>
          </c:extLst>
        </c:ser>
        <c:ser>
          <c:idx val="1"/>
          <c:order val="1"/>
          <c:tx>
            <c:strRef>
              <c:f>Sheet1!$C$1</c:f>
              <c:strCache>
                <c:ptCount val="1"/>
                <c:pt idx="0">
                  <c:v>Targets</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Sheet1!$A$2:$A$6</c:f>
              <c:strCache>
                <c:ptCount val="5"/>
                <c:pt idx="0">
                  <c:v>Administration</c:v>
                </c:pt>
                <c:pt idx="1">
                  <c:v>LSCR</c:v>
                </c:pt>
                <c:pt idx="2">
                  <c:v>PEE</c:v>
                </c:pt>
                <c:pt idx="3">
                  <c:v>RPD</c:v>
                </c:pt>
                <c:pt idx="4">
                  <c:v>CMIL</c:v>
                </c:pt>
              </c:strCache>
            </c:strRef>
          </c:cat>
          <c:val>
            <c:numRef>
              <c:f>Sheet1!$C$2:$C$6</c:f>
              <c:numCache>
                <c:formatCode>General</c:formatCode>
                <c:ptCount val="5"/>
                <c:pt idx="0">
                  <c:v>8</c:v>
                </c:pt>
                <c:pt idx="1">
                  <c:v>4</c:v>
                </c:pt>
                <c:pt idx="2">
                  <c:v>3</c:v>
                </c:pt>
                <c:pt idx="3">
                  <c:v>1</c:v>
                </c:pt>
                <c:pt idx="4">
                  <c:v>3</c:v>
                </c:pt>
              </c:numCache>
            </c:numRef>
          </c:val>
          <c:extLst>
            <c:ext xmlns:c16="http://schemas.microsoft.com/office/drawing/2014/chart" uri="{C3380CC4-5D6E-409C-BE32-E72D297353CC}">
              <c16:uniqueId val="{00000001-018B-4DD0-8280-F85E9BBDAB65}"/>
            </c:ext>
          </c:extLst>
        </c:ser>
        <c:ser>
          <c:idx val="2"/>
          <c:order val="2"/>
          <c:tx>
            <c:strRef>
              <c:f>Sheet1!$D$1</c:f>
              <c:strCache>
                <c:ptCount val="1"/>
                <c:pt idx="0">
                  <c:v>Targets Achieved</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Sheet1!$A$2:$A$6</c:f>
              <c:strCache>
                <c:ptCount val="5"/>
                <c:pt idx="0">
                  <c:v>Administration</c:v>
                </c:pt>
                <c:pt idx="1">
                  <c:v>LSCR</c:v>
                </c:pt>
                <c:pt idx="2">
                  <c:v>PEE</c:v>
                </c:pt>
                <c:pt idx="3">
                  <c:v>RPD</c:v>
                </c:pt>
                <c:pt idx="4">
                  <c:v>CMIL</c:v>
                </c:pt>
              </c:strCache>
            </c:strRef>
          </c:cat>
          <c:val>
            <c:numRef>
              <c:f>Sheet1!$D$2:$D$6</c:f>
              <c:numCache>
                <c:formatCode>General</c:formatCode>
                <c:ptCount val="5"/>
                <c:pt idx="0">
                  <c:v>6</c:v>
                </c:pt>
                <c:pt idx="1">
                  <c:v>2</c:v>
                </c:pt>
                <c:pt idx="2">
                  <c:v>3</c:v>
                </c:pt>
                <c:pt idx="3">
                  <c:v>1</c:v>
                </c:pt>
                <c:pt idx="4">
                  <c:v>3</c:v>
                </c:pt>
              </c:numCache>
            </c:numRef>
          </c:val>
          <c:extLst>
            <c:ext xmlns:c16="http://schemas.microsoft.com/office/drawing/2014/chart" uri="{C3380CC4-5D6E-409C-BE32-E72D297353CC}">
              <c16:uniqueId val="{00000002-018B-4DD0-8280-F85E9BBDAB65}"/>
            </c:ext>
          </c:extLst>
        </c:ser>
        <c:ser>
          <c:idx val="3"/>
          <c:order val="3"/>
          <c:tx>
            <c:strRef>
              <c:f>Sheet1!$E$1</c:f>
              <c:strCache>
                <c:ptCount val="1"/>
                <c:pt idx="0">
                  <c:v>Targets not achieved</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p3d/>
          </c:spPr>
          <c:invertIfNegative val="0"/>
          <c:cat>
            <c:strRef>
              <c:f>Sheet1!$A$2:$A$6</c:f>
              <c:strCache>
                <c:ptCount val="5"/>
                <c:pt idx="0">
                  <c:v>Administration</c:v>
                </c:pt>
                <c:pt idx="1">
                  <c:v>LSCR</c:v>
                </c:pt>
                <c:pt idx="2">
                  <c:v>PEE</c:v>
                </c:pt>
                <c:pt idx="3">
                  <c:v>RPD</c:v>
                </c:pt>
                <c:pt idx="4">
                  <c:v>CMIL</c:v>
                </c:pt>
              </c:strCache>
            </c:strRef>
          </c:cat>
          <c:val>
            <c:numRef>
              <c:f>Sheet1!$E$2:$E$6</c:f>
              <c:numCache>
                <c:formatCode>General</c:formatCode>
                <c:ptCount val="5"/>
                <c:pt idx="0">
                  <c:v>1</c:v>
                </c:pt>
                <c:pt idx="1">
                  <c:v>2</c:v>
                </c:pt>
                <c:pt idx="2">
                  <c:v>0</c:v>
                </c:pt>
                <c:pt idx="3">
                  <c:v>0</c:v>
                </c:pt>
                <c:pt idx="4">
                  <c:v>0</c:v>
                </c:pt>
              </c:numCache>
            </c:numRef>
          </c:val>
          <c:extLst>
            <c:ext xmlns:c16="http://schemas.microsoft.com/office/drawing/2014/chart" uri="{C3380CC4-5D6E-409C-BE32-E72D297353CC}">
              <c16:uniqueId val="{00000003-018B-4DD0-8280-F85E9BBDAB65}"/>
            </c:ext>
          </c:extLst>
        </c:ser>
        <c:dLbls>
          <c:showLegendKey val="0"/>
          <c:showVal val="0"/>
          <c:showCatName val="0"/>
          <c:showSerName val="0"/>
          <c:showPercent val="0"/>
          <c:showBubbleSize val="0"/>
        </c:dLbls>
        <c:gapWidth val="150"/>
        <c:shape val="box"/>
        <c:axId val="945763600"/>
        <c:axId val="945761936"/>
        <c:axId val="802552192"/>
      </c:bar3DChart>
      <c:catAx>
        <c:axId val="94576360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45761936"/>
        <c:crosses val="autoZero"/>
        <c:auto val="1"/>
        <c:lblAlgn val="ctr"/>
        <c:lblOffset val="100"/>
        <c:noMultiLvlLbl val="0"/>
      </c:catAx>
      <c:valAx>
        <c:axId val="94576193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45763600"/>
        <c:crosses val="autoZero"/>
        <c:crossBetween val="between"/>
      </c:valAx>
      <c:serAx>
        <c:axId val="802552192"/>
        <c:scaling>
          <c:orientation val="minMax"/>
        </c:scaling>
        <c:delete val="0"/>
        <c:axPos val="b"/>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945761936"/>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sz="1800" b="0" dirty="0">
              <a:latin typeface="Arial" panose="020B0604020202020204" pitchFamily="34" charset="0"/>
              <a:cs typeface="Arial" panose="020B0604020202020204" pitchFamily="34" charset="0"/>
            </a:endParaRPr>
          </a:p>
          <a:p>
            <a:pPr>
              <a:defRPr/>
            </a:pPr>
            <a:r>
              <a:rPr lang="en-US" sz="1400" b="0" dirty="0">
                <a:solidFill>
                  <a:schemeClr val="tx1"/>
                </a:solidFill>
                <a:latin typeface="Arial" panose="020B0604020202020204" pitchFamily="34" charset="0"/>
                <a:cs typeface="Arial" panose="020B0604020202020204" pitchFamily="34" charset="0"/>
              </a:rPr>
              <a:t>Overall Performance Percentage is 78.94 %</a:t>
            </a:r>
          </a:p>
          <a:p>
            <a:pPr>
              <a:defRPr/>
            </a:pPr>
            <a:endParaRPr lang="en-US" dirty="0"/>
          </a:p>
        </c:rich>
      </c:tx>
      <c:layout>
        <c:manualLayout>
          <c:xMode val="edge"/>
          <c:yMode val="edge"/>
          <c:x val="0.285051777626949"/>
          <c:y val="0"/>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977675916494806"/>
          <c:y val="2.5089439900948161E-2"/>
          <c:w val="0.60451453106517572"/>
          <c:h val="0.97491056009905186"/>
        </c:manualLayout>
      </c:layout>
      <c:pie3DChart>
        <c:varyColors val="1"/>
        <c:ser>
          <c:idx val="0"/>
          <c:order val="0"/>
          <c:tx>
            <c:strRef>
              <c:f>Sheet1!$B$1</c:f>
              <c:strCache>
                <c:ptCount val="1"/>
                <c:pt idx="0">
                  <c:v>Performance in Percentage</c:v>
                </c:pt>
              </c:strCache>
            </c:strRef>
          </c:tx>
          <c:explosion val="18"/>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B0FB-4654-A5A7-3531541EE83A}"/>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2-B0FB-4654-A5A7-3531541EE83A}"/>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B0FB-4654-A5A7-3531541EE83A}"/>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B0FB-4654-A5A7-3531541EE83A}"/>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4-B0FB-4654-A5A7-3531541EE83A}"/>
              </c:ext>
            </c:extLst>
          </c:dPt>
          <c:dLbls>
            <c:dLbl>
              <c:idx val="0"/>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0FB-4654-A5A7-3531541EE83A}"/>
                </c:ext>
              </c:extLst>
            </c:dLbl>
            <c:dLbl>
              <c:idx val="1"/>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0FB-4654-A5A7-3531541EE83A}"/>
                </c:ext>
              </c:extLst>
            </c:dLbl>
            <c:dLbl>
              <c:idx val="2"/>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B0FB-4654-A5A7-3531541EE83A}"/>
                </c:ext>
              </c:extLst>
            </c:dLbl>
            <c:dLbl>
              <c:idx val="3"/>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B0FB-4654-A5A7-3531541EE83A}"/>
                </c:ext>
              </c:extLst>
            </c:dLbl>
            <c:dLbl>
              <c:idx val="4"/>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0FB-4654-A5A7-3531541EE83A}"/>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Administration</c:v>
                </c:pt>
                <c:pt idx="1">
                  <c:v>LSCR</c:v>
                </c:pt>
                <c:pt idx="2">
                  <c:v>PEE</c:v>
                </c:pt>
                <c:pt idx="3">
                  <c:v>RPD</c:v>
                </c:pt>
                <c:pt idx="4">
                  <c:v>CMIL</c:v>
                </c:pt>
              </c:strCache>
            </c:strRef>
          </c:cat>
          <c:val>
            <c:numRef>
              <c:f>Sheet1!$B$2:$B$6</c:f>
              <c:numCache>
                <c:formatCode>0%</c:formatCode>
                <c:ptCount val="5"/>
                <c:pt idx="0" formatCode="0.00%">
                  <c:v>0.75</c:v>
                </c:pt>
                <c:pt idx="1">
                  <c:v>0.5</c:v>
                </c:pt>
                <c:pt idx="2" formatCode="0.00%">
                  <c:v>1</c:v>
                </c:pt>
                <c:pt idx="3">
                  <c:v>1</c:v>
                </c:pt>
                <c:pt idx="4">
                  <c:v>1</c:v>
                </c:pt>
              </c:numCache>
            </c:numRef>
          </c:val>
          <c:extLst>
            <c:ext xmlns:c16="http://schemas.microsoft.com/office/drawing/2014/chart" uri="{C3380CC4-5D6E-409C-BE32-E72D297353CC}">
              <c16:uniqueId val="{00000000-B0FB-4654-A5A7-3531541EE83A}"/>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0C66F3-FB00-4EC8-8B9B-D8D7C655B5BE}"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5DD9F26F-FDD4-443D-B162-0C54E8CBCFD6}">
      <dgm:prSet phldrT="[Text]"/>
      <dgm:spPr/>
      <dgm:t>
        <a:bodyPr/>
        <a:lstStyle/>
        <a:p>
          <a:r>
            <a:rPr lang="en-US" b="1" dirty="0">
              <a:solidFill>
                <a:schemeClr val="tx1"/>
              </a:solidFill>
            </a:rPr>
            <a:t>Vision</a:t>
          </a:r>
        </a:p>
      </dgm:t>
    </dgm:pt>
    <dgm:pt modelId="{C7285368-5B85-46DE-9DBF-383A02029EB8}" type="parTrans" cxnId="{76CC9580-3DAC-4143-9322-76CE22BCED28}">
      <dgm:prSet/>
      <dgm:spPr/>
      <dgm:t>
        <a:bodyPr/>
        <a:lstStyle/>
        <a:p>
          <a:endParaRPr lang="en-US"/>
        </a:p>
      </dgm:t>
    </dgm:pt>
    <dgm:pt modelId="{38448F5C-1F2C-48C0-A2CD-FE7742C8165B}" type="sibTrans" cxnId="{76CC9580-3DAC-4143-9322-76CE22BCED28}">
      <dgm:prSet/>
      <dgm:spPr/>
      <dgm:t>
        <a:bodyPr/>
        <a:lstStyle/>
        <a:p>
          <a:endParaRPr lang="en-US"/>
        </a:p>
      </dgm:t>
    </dgm:pt>
    <dgm:pt modelId="{0ED679B2-FAB7-4F63-9FA4-CBD6ABA0B7C7}">
      <dgm:prSet phldrT="[Text]"/>
      <dgm:spPr/>
      <dgm:t>
        <a:bodyPr anchor="ctr"/>
        <a:lstStyle/>
        <a:p>
          <a:pPr algn="l"/>
          <a:r>
            <a:rPr lang="en-US" b="1" dirty="0">
              <a:latin typeface="Arial Body"/>
            </a:rPr>
            <a:t>Mutual Respect amongst diverse cultural, religious and linguistic communities</a:t>
          </a:r>
        </a:p>
      </dgm:t>
    </dgm:pt>
    <dgm:pt modelId="{A794672D-6F3E-48BD-BB75-FEAD23C1C158}" type="parTrans" cxnId="{036CA497-8BDE-42A4-B471-E4CFD053C178}">
      <dgm:prSet/>
      <dgm:spPr/>
      <dgm:t>
        <a:bodyPr/>
        <a:lstStyle/>
        <a:p>
          <a:endParaRPr lang="en-US"/>
        </a:p>
      </dgm:t>
    </dgm:pt>
    <dgm:pt modelId="{7C2A2723-8488-4525-A3E7-4EA4C496789B}" type="sibTrans" cxnId="{036CA497-8BDE-42A4-B471-E4CFD053C178}">
      <dgm:prSet/>
      <dgm:spPr/>
      <dgm:t>
        <a:bodyPr/>
        <a:lstStyle/>
        <a:p>
          <a:endParaRPr lang="en-US"/>
        </a:p>
      </dgm:t>
    </dgm:pt>
    <dgm:pt modelId="{3D5F02C3-19D9-4918-9DB8-82B01641E7B7}">
      <dgm:prSet phldrT="[Text]"/>
      <dgm:spPr/>
      <dgm:t>
        <a:bodyPr/>
        <a:lstStyle/>
        <a:p>
          <a:r>
            <a:rPr lang="en-US" b="1" dirty="0">
              <a:solidFill>
                <a:schemeClr val="tx1"/>
              </a:solidFill>
              <a:latin typeface="Arial" panose="020B0604020202020204" pitchFamily="34" charset="0"/>
              <a:cs typeface="Arial" panose="020B0604020202020204" pitchFamily="34" charset="0"/>
            </a:rPr>
            <a:t>Mission</a:t>
          </a:r>
        </a:p>
      </dgm:t>
    </dgm:pt>
    <dgm:pt modelId="{B21121B7-FC97-4ACC-B430-763E4239C9F5}" type="parTrans" cxnId="{92B99878-5941-4F6B-961C-61C4A88D4D28}">
      <dgm:prSet/>
      <dgm:spPr/>
      <dgm:t>
        <a:bodyPr/>
        <a:lstStyle/>
        <a:p>
          <a:endParaRPr lang="en-US"/>
        </a:p>
      </dgm:t>
    </dgm:pt>
    <dgm:pt modelId="{6C9982D4-2CCD-4B1C-A0E3-CCAA6D95714F}" type="sibTrans" cxnId="{92B99878-5941-4F6B-961C-61C4A88D4D28}">
      <dgm:prSet/>
      <dgm:spPr/>
      <dgm:t>
        <a:bodyPr/>
        <a:lstStyle/>
        <a:p>
          <a:endParaRPr lang="en-US"/>
        </a:p>
      </dgm:t>
    </dgm:pt>
    <dgm:pt modelId="{E6BA35C0-AF6F-4203-A69B-986D87C6CF78}">
      <dgm:prSet phldrT="[Text]"/>
      <dgm:spPr/>
      <dgm:t>
        <a:bodyPr anchor="ctr"/>
        <a:lstStyle/>
        <a:p>
          <a:pPr algn="l"/>
          <a:r>
            <a:rPr lang="en-ZA" b="1" dirty="0">
              <a:effectLst/>
              <a:latin typeface="Arial Body"/>
              <a:ea typeface="Times New Roman" panose="02020603050405020304" pitchFamily="18" charset="0"/>
            </a:rPr>
            <a:t>To foster rights of cultural, religious and linguistic communities to freely observe and practise their culture, religion and language</a:t>
          </a:r>
          <a:endParaRPr lang="en-US" b="1" dirty="0">
            <a:latin typeface="Arial Body"/>
          </a:endParaRPr>
        </a:p>
      </dgm:t>
    </dgm:pt>
    <dgm:pt modelId="{A3BB9AED-C295-4426-8DF9-A6AF34A32C38}" type="parTrans" cxnId="{8995239A-BBBA-4F25-B9DF-32AEF21005D0}">
      <dgm:prSet/>
      <dgm:spPr/>
      <dgm:t>
        <a:bodyPr/>
        <a:lstStyle/>
        <a:p>
          <a:endParaRPr lang="en-US"/>
        </a:p>
      </dgm:t>
    </dgm:pt>
    <dgm:pt modelId="{D7AEFA57-926A-4EBA-8524-2FF526F049A9}" type="sibTrans" cxnId="{8995239A-BBBA-4F25-B9DF-32AEF21005D0}">
      <dgm:prSet/>
      <dgm:spPr/>
      <dgm:t>
        <a:bodyPr/>
        <a:lstStyle/>
        <a:p>
          <a:endParaRPr lang="en-US"/>
        </a:p>
      </dgm:t>
    </dgm:pt>
    <dgm:pt modelId="{7C325C50-FE09-499B-868D-BEC74D7CE1ED}" type="pres">
      <dgm:prSet presAssocID="{C30C66F3-FB00-4EC8-8B9B-D8D7C655B5BE}" presName="Name0" presStyleCnt="0">
        <dgm:presLayoutVars>
          <dgm:dir/>
          <dgm:animLvl val="lvl"/>
          <dgm:resizeHandles/>
        </dgm:presLayoutVars>
      </dgm:prSet>
      <dgm:spPr/>
      <dgm:t>
        <a:bodyPr/>
        <a:lstStyle/>
        <a:p>
          <a:endParaRPr lang="en-US"/>
        </a:p>
      </dgm:t>
    </dgm:pt>
    <dgm:pt modelId="{285BC716-D210-4D2E-9056-6F3E110EA788}" type="pres">
      <dgm:prSet presAssocID="{5DD9F26F-FDD4-443D-B162-0C54E8CBCFD6}" presName="linNode" presStyleCnt="0"/>
      <dgm:spPr/>
    </dgm:pt>
    <dgm:pt modelId="{93A64214-1E9F-4D06-B7F1-D4D418DF8018}" type="pres">
      <dgm:prSet presAssocID="{5DD9F26F-FDD4-443D-B162-0C54E8CBCFD6}" presName="parentShp" presStyleLbl="node1" presStyleIdx="0" presStyleCnt="2" custScaleY="86357">
        <dgm:presLayoutVars>
          <dgm:bulletEnabled val="1"/>
        </dgm:presLayoutVars>
      </dgm:prSet>
      <dgm:spPr/>
      <dgm:t>
        <a:bodyPr/>
        <a:lstStyle/>
        <a:p>
          <a:endParaRPr lang="en-US"/>
        </a:p>
      </dgm:t>
    </dgm:pt>
    <dgm:pt modelId="{43A4E846-404E-45A1-BE64-D7B9E9DAE0D3}" type="pres">
      <dgm:prSet presAssocID="{5DD9F26F-FDD4-443D-B162-0C54E8CBCFD6}" presName="childShp" presStyleLbl="bgAccFollowNode1" presStyleIdx="0" presStyleCnt="2" custScaleX="96136" custScaleY="75163" custLinFactNeighborX="43">
        <dgm:presLayoutVars>
          <dgm:bulletEnabled val="1"/>
        </dgm:presLayoutVars>
      </dgm:prSet>
      <dgm:spPr/>
      <dgm:t>
        <a:bodyPr/>
        <a:lstStyle/>
        <a:p>
          <a:endParaRPr lang="en-US"/>
        </a:p>
      </dgm:t>
    </dgm:pt>
    <dgm:pt modelId="{D0F27F7B-0EA4-45F9-81C7-33EE86393171}" type="pres">
      <dgm:prSet presAssocID="{38448F5C-1F2C-48C0-A2CD-FE7742C8165B}" presName="spacing" presStyleCnt="0"/>
      <dgm:spPr/>
    </dgm:pt>
    <dgm:pt modelId="{06109BF3-2AAB-4B8B-B52F-FD1AA0AD2CDE}" type="pres">
      <dgm:prSet presAssocID="{3D5F02C3-19D9-4918-9DB8-82B01641E7B7}" presName="linNode" presStyleCnt="0"/>
      <dgm:spPr/>
    </dgm:pt>
    <dgm:pt modelId="{4C41C36E-D5FF-45EA-9643-48026F1DDD43}" type="pres">
      <dgm:prSet presAssocID="{3D5F02C3-19D9-4918-9DB8-82B01641E7B7}" presName="parentShp" presStyleLbl="node1" presStyleIdx="1" presStyleCnt="2" custScaleY="85234">
        <dgm:presLayoutVars>
          <dgm:bulletEnabled val="1"/>
        </dgm:presLayoutVars>
      </dgm:prSet>
      <dgm:spPr/>
      <dgm:t>
        <a:bodyPr/>
        <a:lstStyle/>
        <a:p>
          <a:endParaRPr lang="en-US"/>
        </a:p>
      </dgm:t>
    </dgm:pt>
    <dgm:pt modelId="{40BED897-C583-4A99-AC81-A3ED495B6CF4}" type="pres">
      <dgm:prSet presAssocID="{3D5F02C3-19D9-4918-9DB8-82B01641E7B7}" presName="childShp" presStyleLbl="bgAccFollowNode1" presStyleIdx="1" presStyleCnt="2" custScaleX="92718" custScaleY="67699">
        <dgm:presLayoutVars>
          <dgm:bulletEnabled val="1"/>
        </dgm:presLayoutVars>
      </dgm:prSet>
      <dgm:spPr/>
      <dgm:t>
        <a:bodyPr/>
        <a:lstStyle/>
        <a:p>
          <a:endParaRPr lang="en-US"/>
        </a:p>
      </dgm:t>
    </dgm:pt>
  </dgm:ptLst>
  <dgm:cxnLst>
    <dgm:cxn modelId="{B01F00E6-46EC-4254-A4C0-857B8DDD670F}" type="presOf" srcId="{3D5F02C3-19D9-4918-9DB8-82B01641E7B7}" destId="{4C41C36E-D5FF-45EA-9643-48026F1DDD43}" srcOrd="0" destOrd="0" presId="urn:microsoft.com/office/officeart/2005/8/layout/vList6"/>
    <dgm:cxn modelId="{036CA497-8BDE-42A4-B471-E4CFD053C178}" srcId="{5DD9F26F-FDD4-443D-B162-0C54E8CBCFD6}" destId="{0ED679B2-FAB7-4F63-9FA4-CBD6ABA0B7C7}" srcOrd="0" destOrd="0" parTransId="{A794672D-6F3E-48BD-BB75-FEAD23C1C158}" sibTransId="{7C2A2723-8488-4525-A3E7-4EA4C496789B}"/>
    <dgm:cxn modelId="{92B99878-5941-4F6B-961C-61C4A88D4D28}" srcId="{C30C66F3-FB00-4EC8-8B9B-D8D7C655B5BE}" destId="{3D5F02C3-19D9-4918-9DB8-82B01641E7B7}" srcOrd="1" destOrd="0" parTransId="{B21121B7-FC97-4ACC-B430-763E4239C9F5}" sibTransId="{6C9982D4-2CCD-4B1C-A0E3-CCAA6D95714F}"/>
    <dgm:cxn modelId="{8995239A-BBBA-4F25-B9DF-32AEF21005D0}" srcId="{3D5F02C3-19D9-4918-9DB8-82B01641E7B7}" destId="{E6BA35C0-AF6F-4203-A69B-986D87C6CF78}" srcOrd="0" destOrd="0" parTransId="{A3BB9AED-C295-4426-8DF9-A6AF34A32C38}" sibTransId="{D7AEFA57-926A-4EBA-8524-2FF526F049A9}"/>
    <dgm:cxn modelId="{1AA80A44-4BB9-4F71-8FDE-14F8AF3B69DB}" type="presOf" srcId="{0ED679B2-FAB7-4F63-9FA4-CBD6ABA0B7C7}" destId="{43A4E846-404E-45A1-BE64-D7B9E9DAE0D3}" srcOrd="0" destOrd="0" presId="urn:microsoft.com/office/officeart/2005/8/layout/vList6"/>
    <dgm:cxn modelId="{4865E0B7-323B-402D-85FE-96F59458F10A}" type="presOf" srcId="{C30C66F3-FB00-4EC8-8B9B-D8D7C655B5BE}" destId="{7C325C50-FE09-499B-868D-BEC74D7CE1ED}" srcOrd="0" destOrd="0" presId="urn:microsoft.com/office/officeart/2005/8/layout/vList6"/>
    <dgm:cxn modelId="{29C10BFE-A36E-4ADA-AD96-817CE90FE8A1}" type="presOf" srcId="{E6BA35C0-AF6F-4203-A69B-986D87C6CF78}" destId="{40BED897-C583-4A99-AC81-A3ED495B6CF4}" srcOrd="0" destOrd="0" presId="urn:microsoft.com/office/officeart/2005/8/layout/vList6"/>
    <dgm:cxn modelId="{9C9FDB31-B14D-4748-82B8-74388913AE67}" type="presOf" srcId="{5DD9F26F-FDD4-443D-B162-0C54E8CBCFD6}" destId="{93A64214-1E9F-4D06-B7F1-D4D418DF8018}" srcOrd="0" destOrd="0" presId="urn:microsoft.com/office/officeart/2005/8/layout/vList6"/>
    <dgm:cxn modelId="{76CC9580-3DAC-4143-9322-76CE22BCED28}" srcId="{C30C66F3-FB00-4EC8-8B9B-D8D7C655B5BE}" destId="{5DD9F26F-FDD4-443D-B162-0C54E8CBCFD6}" srcOrd="0" destOrd="0" parTransId="{C7285368-5B85-46DE-9DBF-383A02029EB8}" sibTransId="{38448F5C-1F2C-48C0-A2CD-FE7742C8165B}"/>
    <dgm:cxn modelId="{82B585BF-1A9D-4C67-878A-0891CACD1E55}" type="presParOf" srcId="{7C325C50-FE09-499B-868D-BEC74D7CE1ED}" destId="{285BC716-D210-4D2E-9056-6F3E110EA788}" srcOrd="0" destOrd="0" presId="urn:microsoft.com/office/officeart/2005/8/layout/vList6"/>
    <dgm:cxn modelId="{A7D3F1EF-9015-4B4F-9D39-82EC7B2C84E1}" type="presParOf" srcId="{285BC716-D210-4D2E-9056-6F3E110EA788}" destId="{93A64214-1E9F-4D06-B7F1-D4D418DF8018}" srcOrd="0" destOrd="0" presId="urn:microsoft.com/office/officeart/2005/8/layout/vList6"/>
    <dgm:cxn modelId="{12C1F9A6-0F0A-4AAC-9794-2B38827B4912}" type="presParOf" srcId="{285BC716-D210-4D2E-9056-6F3E110EA788}" destId="{43A4E846-404E-45A1-BE64-D7B9E9DAE0D3}" srcOrd="1" destOrd="0" presId="urn:microsoft.com/office/officeart/2005/8/layout/vList6"/>
    <dgm:cxn modelId="{AED74109-5210-4A8A-9D0E-3C515ADA5CB0}" type="presParOf" srcId="{7C325C50-FE09-499B-868D-BEC74D7CE1ED}" destId="{D0F27F7B-0EA4-45F9-81C7-33EE86393171}" srcOrd="1" destOrd="0" presId="urn:microsoft.com/office/officeart/2005/8/layout/vList6"/>
    <dgm:cxn modelId="{FF0F95AA-310F-4669-A6D2-71FCF8C088DE}" type="presParOf" srcId="{7C325C50-FE09-499B-868D-BEC74D7CE1ED}" destId="{06109BF3-2AAB-4B8B-B52F-FD1AA0AD2CDE}" srcOrd="2" destOrd="0" presId="urn:microsoft.com/office/officeart/2005/8/layout/vList6"/>
    <dgm:cxn modelId="{EEBDFE42-848D-4F5E-974F-AC1EDA68E2C3}" type="presParOf" srcId="{06109BF3-2AAB-4B8B-B52F-FD1AA0AD2CDE}" destId="{4C41C36E-D5FF-45EA-9643-48026F1DDD43}" srcOrd="0" destOrd="0" presId="urn:microsoft.com/office/officeart/2005/8/layout/vList6"/>
    <dgm:cxn modelId="{88B3F442-98C4-4665-B316-7F66CE812CE1}" type="presParOf" srcId="{06109BF3-2AAB-4B8B-B52F-FD1AA0AD2CDE}" destId="{40BED897-C583-4A99-AC81-A3ED495B6CF4}"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4E846-404E-45A1-BE64-D7B9E9DAE0D3}">
      <dsp:nvSpPr>
        <dsp:cNvPr id="0" name=""/>
        <dsp:cNvSpPr/>
      </dsp:nvSpPr>
      <dsp:spPr>
        <a:xfrm>
          <a:off x="1512165" y="109134"/>
          <a:ext cx="2118303" cy="1428349"/>
        </a:xfrm>
        <a:prstGeom prst="rightArrow">
          <a:avLst>
            <a:gd name="adj1" fmla="val 75000"/>
            <a:gd name="adj2" fmla="val 50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b="1" kern="1200" dirty="0">
              <a:latin typeface="Arial Body"/>
            </a:rPr>
            <a:t>Mutual Respect amongst diverse cultural, religious and linguistic communities</a:t>
          </a:r>
        </a:p>
      </dsp:txBody>
      <dsp:txXfrm>
        <a:off x="1512165" y="287678"/>
        <a:ext cx="1582672" cy="1071261"/>
      </dsp:txXfrm>
    </dsp:sp>
    <dsp:sp modelId="{93A64214-1E9F-4D06-B7F1-D4D418DF8018}">
      <dsp:nvSpPr>
        <dsp:cNvPr id="0" name=""/>
        <dsp:cNvSpPr/>
      </dsp:nvSpPr>
      <dsp:spPr>
        <a:xfrm>
          <a:off x="42570" y="2772"/>
          <a:ext cx="1468963" cy="164107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rPr>
            <a:t>Vision</a:t>
          </a:r>
        </a:p>
      </dsp:txBody>
      <dsp:txXfrm>
        <a:off x="114279" y="74481"/>
        <a:ext cx="1325545" cy="1497655"/>
      </dsp:txXfrm>
    </dsp:sp>
    <dsp:sp modelId="{40BED897-C583-4A99-AC81-A3ED495B6CF4}">
      <dsp:nvSpPr>
        <dsp:cNvPr id="0" name=""/>
        <dsp:cNvSpPr/>
      </dsp:nvSpPr>
      <dsp:spPr>
        <a:xfrm>
          <a:off x="1549190" y="2000491"/>
          <a:ext cx="2042989" cy="128650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50" tIns="6350" rIns="6350" bIns="6350" numCol="1" spcCol="1270" anchor="ctr" anchorCtr="0">
          <a:noAutofit/>
        </a:bodyPr>
        <a:lstStyle/>
        <a:p>
          <a:pPr marL="57150" lvl="1" indent="-57150" algn="l" defTabSz="444500">
            <a:lnSpc>
              <a:spcPct val="90000"/>
            </a:lnSpc>
            <a:spcBef>
              <a:spcPct val="0"/>
            </a:spcBef>
            <a:spcAft>
              <a:spcPct val="15000"/>
            </a:spcAft>
            <a:buChar char="••"/>
          </a:pPr>
          <a:r>
            <a:rPr lang="en-ZA" sz="1000" b="1" kern="1200" dirty="0">
              <a:effectLst/>
              <a:latin typeface="Arial Body"/>
              <a:ea typeface="Times New Roman" panose="02020603050405020304" pitchFamily="18" charset="0"/>
            </a:rPr>
            <a:t>To foster rights of cultural, religious and linguistic communities to freely observe and practise their culture, religion and language</a:t>
          </a:r>
          <a:endParaRPr lang="en-US" sz="1000" b="1" kern="1200" dirty="0">
            <a:latin typeface="Arial Body"/>
          </a:endParaRPr>
        </a:p>
      </dsp:txBody>
      <dsp:txXfrm>
        <a:off x="1549190" y="2161305"/>
        <a:ext cx="1560549" cy="964881"/>
      </dsp:txXfrm>
    </dsp:sp>
    <dsp:sp modelId="{4C41C36E-D5FF-45EA-9643-48026F1DDD43}">
      <dsp:nvSpPr>
        <dsp:cNvPr id="0" name=""/>
        <dsp:cNvSpPr/>
      </dsp:nvSpPr>
      <dsp:spPr>
        <a:xfrm>
          <a:off x="80227" y="1833879"/>
          <a:ext cx="1468963" cy="161973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a:solidFill>
                <a:schemeClr val="tx1"/>
              </a:solidFill>
              <a:latin typeface="Arial" panose="020B0604020202020204" pitchFamily="34" charset="0"/>
              <a:cs typeface="Arial" panose="020B0604020202020204" pitchFamily="34" charset="0"/>
            </a:rPr>
            <a:t>Mission</a:t>
          </a:r>
        </a:p>
      </dsp:txBody>
      <dsp:txXfrm>
        <a:off x="151936" y="1905588"/>
        <a:ext cx="1325545" cy="147631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46877" cy="495859"/>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798" y="2"/>
            <a:ext cx="2946877" cy="495859"/>
          </a:xfrm>
          <a:prstGeom prst="rect">
            <a:avLst/>
          </a:prstGeom>
        </p:spPr>
        <p:txBody>
          <a:bodyPr vert="horz" lIns="91440" tIns="45720" rIns="91440" bIns="45720" rtlCol="0"/>
          <a:lstStyle>
            <a:lvl1pPr algn="r">
              <a:defRPr sz="1200"/>
            </a:lvl1pPr>
          </a:lstStyle>
          <a:p>
            <a:fld id="{EBE23EEC-794D-4FEC-99A8-01726252A049}" type="datetimeFigureOut">
              <a:rPr lang="en-ZA" smtClean="0"/>
              <a:pPr/>
              <a:t>2022/03/21</a:t>
            </a:fld>
            <a:endParaRPr lang="en-ZA" dirty="0"/>
          </a:p>
        </p:txBody>
      </p:sp>
      <p:sp>
        <p:nvSpPr>
          <p:cNvPr id="4" name="Footer Placeholder 3"/>
          <p:cNvSpPr>
            <a:spLocks noGrp="1"/>
          </p:cNvSpPr>
          <p:nvPr>
            <p:ph type="ftr" sz="quarter" idx="2"/>
          </p:nvPr>
        </p:nvSpPr>
        <p:spPr>
          <a:xfrm>
            <a:off x="2" y="9432378"/>
            <a:ext cx="2946877" cy="495859"/>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798" y="9432378"/>
            <a:ext cx="2946877" cy="495859"/>
          </a:xfrm>
          <a:prstGeom prst="rect">
            <a:avLst/>
          </a:prstGeom>
        </p:spPr>
        <p:txBody>
          <a:bodyPr vert="horz" lIns="91440" tIns="45720" rIns="91440" bIns="45720" rtlCol="0" anchor="b"/>
          <a:lstStyle>
            <a:lvl1pPr algn="r">
              <a:defRPr sz="1200"/>
            </a:lvl1pPr>
          </a:lstStyle>
          <a:p>
            <a:fld id="{AE90D362-3A55-4139-B263-981C9D570334}" type="slidenum">
              <a:rPr lang="en-ZA" smtClean="0"/>
              <a:pPr/>
              <a:t>‹#›</a:t>
            </a:fld>
            <a:endParaRPr lang="en-Z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347" cy="496491"/>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1345" y="1"/>
            <a:ext cx="2946347" cy="496491"/>
          </a:xfrm>
          <a:prstGeom prst="rect">
            <a:avLst/>
          </a:prstGeom>
        </p:spPr>
        <p:txBody>
          <a:bodyPr vert="horz" lIns="91440" tIns="45720" rIns="91440" bIns="45720" rtlCol="0"/>
          <a:lstStyle>
            <a:lvl1pPr algn="r">
              <a:defRPr sz="1200"/>
            </a:lvl1pPr>
          </a:lstStyle>
          <a:p>
            <a:fld id="{C404E65E-B93D-47C9-83A6-7C3097B6D17E}" type="datetimeFigureOut">
              <a:rPr lang="en-ZA" smtClean="0"/>
              <a:pPr/>
              <a:t>2022/03/21</a:t>
            </a:fld>
            <a:endParaRPr lang="en-ZA" dirty="0"/>
          </a:p>
        </p:txBody>
      </p:sp>
      <p:sp>
        <p:nvSpPr>
          <p:cNvPr id="4" name="Slide Image Placeholder 3"/>
          <p:cNvSpPr>
            <a:spLocks noGrp="1" noRot="1" noChangeAspect="1"/>
          </p:cNvSpPr>
          <p:nvPr>
            <p:ph type="sldImg" idx="2"/>
          </p:nvPr>
        </p:nvSpPr>
        <p:spPr>
          <a:xfrm>
            <a:off x="917575" y="746125"/>
            <a:ext cx="4964113" cy="3724275"/>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1345" y="9431599"/>
            <a:ext cx="2946347" cy="496491"/>
          </a:xfrm>
          <a:prstGeom prst="rect">
            <a:avLst/>
          </a:prstGeom>
        </p:spPr>
        <p:txBody>
          <a:bodyPr vert="horz" lIns="91440" tIns="45720" rIns="91440" bIns="45720" rtlCol="0" anchor="b"/>
          <a:lstStyle>
            <a:lvl1pPr algn="r">
              <a:defRPr sz="1200"/>
            </a:lvl1pPr>
          </a:lstStyle>
          <a:p>
            <a:fld id="{6C03DE00-0B3C-42FD-A544-8D0FB66E5B1D}" type="slidenum">
              <a:rPr lang="en-ZA" smtClean="0"/>
              <a:pPr/>
              <a:t>‹#›</a:t>
            </a:fld>
            <a:endParaRPr lang="en-ZA" dirty="0"/>
          </a:p>
        </p:txBody>
      </p:sp>
    </p:spTree>
    <p:extLst>
      <p:ext uri="{BB962C8B-B14F-4D97-AF65-F5344CB8AC3E}">
        <p14:creationId xmlns:p14="http://schemas.microsoft.com/office/powerpoint/2010/main" val="89274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C03DE00-0B3C-42FD-A544-8D0FB66E5B1D}" type="slidenum">
              <a:rPr lang="en-ZA" smtClean="0"/>
              <a:pPr/>
              <a:t>14</a:t>
            </a:fld>
            <a:endParaRPr lang="en-ZA" dirty="0"/>
          </a:p>
        </p:txBody>
      </p:sp>
    </p:spTree>
    <p:extLst>
      <p:ext uri="{BB962C8B-B14F-4D97-AF65-F5344CB8AC3E}">
        <p14:creationId xmlns:p14="http://schemas.microsoft.com/office/powerpoint/2010/main" val="302687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639FF-6C0A-43BF-B69F-DB35FE138154}" type="datetime1">
              <a:rPr lang="en-ZA" smtClean="0"/>
              <a:t>2022/03/21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2DA96F4E-905B-4556-BD1E-DEEFCAAAF0DA}" type="datetime1">
              <a:rPr lang="en-ZA" smtClean="0"/>
              <a:t>2022/03/21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FC9F05ED-4B8E-405D-A343-B1C985973D3F}" type="datetime1">
              <a:rPr lang="en-ZA" smtClean="0"/>
              <a:t>2022/03/21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BBFE46C0-2F82-4BEE-8A94-B4F96CC24D3C}" type="datetime1">
              <a:rPr lang="en-ZA" smtClean="0"/>
              <a:t>2022/03/21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DB560F-6B3E-4FD4-BB8C-D0C70C0FDA83}" type="datetime1">
              <a:rPr lang="en-ZA" smtClean="0"/>
              <a:t>2022/03/21</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98C3FB64-8AED-42CF-B8DF-661C6A9ADDF6}" type="datetime1">
              <a:rPr lang="en-ZA" smtClean="0"/>
              <a:t>2022/03/21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BB4DD123-8ABF-4800-BAA6-8E02B40C2901}" type="datetime1">
              <a:rPr lang="en-ZA" smtClean="0"/>
              <a:t>2022/03/21</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6DAB7218-3DC6-4BDA-828C-E6A0D2D5005F}" type="datetime1">
              <a:rPr lang="en-ZA" smtClean="0"/>
              <a:t>2022/03/21</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0522A-F48F-421B-9934-B04ED6E323DC}" type="datetime1">
              <a:rPr lang="en-ZA" smtClean="0"/>
              <a:t>2022/03/21</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4B6CAC2-9BDA-4EDA-8948-58A45E818FA9}" type="datetime1">
              <a:rPr lang="en-ZA" smtClean="0"/>
              <a:t>2022/03/21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C31E2-F875-4583-A9C6-CA2141E82869}" type="datetime1">
              <a:rPr lang="en-ZA" smtClean="0"/>
              <a:t>2022/03/21</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436E64ED-D8FA-4E02-A433-5A4B85356F04}" type="slidenum">
              <a:rPr lang="en-ZA" smtClean="0"/>
              <a:pPr/>
              <a:t>‹#›</a:t>
            </a:fld>
            <a:endParaRPr lang="en-Z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stretch>
            <a:fillRect l="-3000" t="-7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113882-5F47-40C6-B5B7-7B3E631E3B2F}" type="datetime1">
              <a:rPr lang="en-ZA" smtClean="0"/>
              <a:t>2022/03/21</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E64ED-D8FA-4E02-A433-5A4B85356F04}"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60648"/>
            <a:ext cx="6635080" cy="1872208"/>
          </a:xfrm>
        </p:spPr>
        <p:txBody>
          <a:bodyPr>
            <a:noAutofit/>
          </a:bodyPr>
          <a:lstStyle/>
          <a:p>
            <a:r>
              <a:rPr lang="en-US" sz="2800" b="1" dirty="0">
                <a:latin typeface="Arial" panose="020B0604020202020204" pitchFamily="34" charset="0"/>
                <a:cs typeface="Arial" panose="020B0604020202020204" pitchFamily="34" charset="0"/>
              </a:rPr>
              <a:t>CRL Rights Commission</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132856"/>
            <a:ext cx="8229600" cy="3410106"/>
          </a:xfrm>
        </p:spPr>
        <p:txBody>
          <a:bodyPr>
            <a:normAutofit fontScale="62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Presentation to the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Portfolio Committee on Cooperative Governance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Traditional Affairs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_____________________________________</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QUATERLY PERFORMANCE REPORT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2021/2022 Annual Performance Plan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23  March 2022</a:t>
            </a:r>
            <a:endParaRPr kumimoji="0" lang="en-ZA"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indent="0" algn="ctr">
              <a:buNone/>
            </a:pPr>
            <a:endParaRPr lang="en-ZA"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ZA" dirty="0"/>
              <a:t>1</a:t>
            </a:r>
          </a:p>
        </p:txBody>
      </p:sp>
    </p:spTree>
    <p:extLst>
      <p:ext uri="{BB962C8B-B14F-4D97-AF65-F5344CB8AC3E}">
        <p14:creationId xmlns:p14="http://schemas.microsoft.com/office/powerpoint/2010/main" val="2711565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6779096" cy="1143000"/>
          </a:xfrm>
        </p:spPr>
        <p:txBody>
          <a:bodyPr>
            <a:noAutofit/>
          </a:bodyPr>
          <a:lstStyle/>
          <a:p>
            <a:r>
              <a:rPr lang="en-US" sz="2800" b="1" dirty="0">
                <a:latin typeface="Arial" panose="020B0604020202020204" pitchFamily="34" charset="0"/>
                <a:cs typeface="Arial" panose="020B0604020202020204" pitchFamily="34" charset="0"/>
              </a:rPr>
              <a:t>Summary of Result for all Programmes</a:t>
            </a:r>
            <a:endParaRPr lang="en-ZA" sz="28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2213431"/>
              </p:ext>
            </p:extLst>
          </p:nvPr>
        </p:nvGraphicFramePr>
        <p:xfrm>
          <a:off x="390617" y="1628799"/>
          <a:ext cx="8202968" cy="3960441"/>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prstClr val="black">
                    <a:tint val="75000"/>
                  </a:prstClr>
                </a:solidFill>
                <a:effectLst/>
                <a:uLnTx/>
                <a:uFillTx/>
                <a:latin typeface="Calibri"/>
                <a:ea typeface="+mn-ea"/>
                <a:cs typeface="+mn-cs"/>
              </a:rPr>
              <a:t>8</a:t>
            </a:r>
          </a:p>
        </p:txBody>
      </p:sp>
    </p:spTree>
    <p:extLst>
      <p:ext uri="{BB962C8B-B14F-4D97-AF65-F5344CB8AC3E}">
        <p14:creationId xmlns:p14="http://schemas.microsoft.com/office/powerpoint/2010/main" val="32423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2800" b="1" dirty="0">
                <a:latin typeface="Arial" panose="020B0604020202020204" pitchFamily="34" charset="0"/>
                <a:cs typeface="Arial" panose="020B0604020202020204" pitchFamily="34" charset="0"/>
              </a:rPr>
              <a:t>Overall Performance Per Programme for the 3</a:t>
            </a:r>
            <a:r>
              <a:rPr lang="en-US" sz="2800" b="1" baseline="30000" dirty="0">
                <a:latin typeface="Arial" panose="020B0604020202020204" pitchFamily="34" charset="0"/>
                <a:cs typeface="Arial" panose="020B0604020202020204" pitchFamily="34" charset="0"/>
              </a:rPr>
              <a:t>rd</a:t>
            </a:r>
            <a:r>
              <a:rPr lang="en-US" sz="2800" b="1" dirty="0">
                <a:latin typeface="Arial" panose="020B0604020202020204" pitchFamily="34" charset="0"/>
                <a:cs typeface="Arial" panose="020B0604020202020204" pitchFamily="34" charset="0"/>
              </a:rPr>
              <a:t> Quarter</a:t>
            </a:r>
            <a:endParaRPr lang="en-ZA" sz="2800" b="1"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96071610"/>
              </p:ext>
            </p:extLst>
          </p:nvPr>
        </p:nvGraphicFramePr>
        <p:xfrm>
          <a:off x="287524" y="1417638"/>
          <a:ext cx="8568952" cy="4603650"/>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en-ZA" dirty="0"/>
              <a:t>7</a:t>
            </a:r>
          </a:p>
        </p:txBody>
      </p:sp>
    </p:spTree>
    <p:extLst>
      <p:ext uri="{BB962C8B-B14F-4D97-AF65-F5344CB8AC3E}">
        <p14:creationId xmlns:p14="http://schemas.microsoft.com/office/powerpoint/2010/main" val="3601344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491064" cy="922114"/>
          </a:xfrm>
        </p:spPr>
        <p:txBody>
          <a:bodyPr>
            <a:normAutofit fontScale="90000"/>
          </a:bodyPr>
          <a:lstStyle/>
          <a:p>
            <a:r>
              <a:rPr lang="en-US" sz="2400" b="1" dirty="0">
                <a:latin typeface="Arial" panose="020B0604020202020204" pitchFamily="34" charset="0"/>
                <a:cs typeface="Arial" panose="020B0604020202020204" pitchFamily="34" charset="0"/>
              </a:rPr>
              <a:t>Programme 1: Administration: Organisational Development and Support– Q3</a:t>
            </a:r>
            <a:endParaRPr lang="en-ZA" sz="24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3851155"/>
              </p:ext>
            </p:extLst>
          </p:nvPr>
        </p:nvGraphicFramePr>
        <p:xfrm>
          <a:off x="323528" y="1916832"/>
          <a:ext cx="8496948" cy="3983145"/>
        </p:xfrm>
        <a:graphic>
          <a:graphicData uri="http://schemas.openxmlformats.org/drawingml/2006/table">
            <a:tbl>
              <a:tblPr firstRow="1" bandRow="1">
                <a:tableStyleId>{5C22544A-7EE6-4342-B048-85BDC9FD1C3A}</a:tableStyleId>
              </a:tblPr>
              <a:tblGrid>
                <a:gridCol w="1416158">
                  <a:extLst>
                    <a:ext uri="{9D8B030D-6E8A-4147-A177-3AD203B41FA5}">
                      <a16:colId xmlns:a16="http://schemas.microsoft.com/office/drawing/2014/main" val="2779968229"/>
                    </a:ext>
                  </a:extLst>
                </a:gridCol>
                <a:gridCol w="1416158">
                  <a:extLst>
                    <a:ext uri="{9D8B030D-6E8A-4147-A177-3AD203B41FA5}">
                      <a16:colId xmlns:a16="http://schemas.microsoft.com/office/drawing/2014/main" val="2808450074"/>
                    </a:ext>
                  </a:extLst>
                </a:gridCol>
                <a:gridCol w="1416158">
                  <a:extLst>
                    <a:ext uri="{9D8B030D-6E8A-4147-A177-3AD203B41FA5}">
                      <a16:colId xmlns:a16="http://schemas.microsoft.com/office/drawing/2014/main" val="1507802320"/>
                    </a:ext>
                  </a:extLst>
                </a:gridCol>
                <a:gridCol w="1416158">
                  <a:extLst>
                    <a:ext uri="{9D8B030D-6E8A-4147-A177-3AD203B41FA5}">
                      <a16:colId xmlns:a16="http://schemas.microsoft.com/office/drawing/2014/main" val="1525091781"/>
                    </a:ext>
                  </a:extLst>
                </a:gridCol>
                <a:gridCol w="1416158">
                  <a:extLst>
                    <a:ext uri="{9D8B030D-6E8A-4147-A177-3AD203B41FA5}">
                      <a16:colId xmlns:a16="http://schemas.microsoft.com/office/drawing/2014/main" val="3540072250"/>
                    </a:ext>
                  </a:extLst>
                </a:gridCol>
                <a:gridCol w="1416158">
                  <a:extLst>
                    <a:ext uri="{9D8B030D-6E8A-4147-A177-3AD203B41FA5}">
                      <a16:colId xmlns:a16="http://schemas.microsoft.com/office/drawing/2014/main" val="2144903122"/>
                    </a:ext>
                  </a:extLst>
                </a:gridCol>
              </a:tblGrid>
              <a:tr h="603990">
                <a:tc>
                  <a:txBody>
                    <a:bodyPr/>
                    <a:lstStyle/>
                    <a:p>
                      <a:r>
                        <a:rPr lang="en-US" sz="1600" dirty="0">
                          <a:solidFill>
                            <a:schemeClr val="tx1"/>
                          </a:solidFill>
                          <a:latin typeface="Arial" panose="020B0604020202020204" pitchFamily="34" charset="0"/>
                          <a:cs typeface="Arial" panose="020B0604020202020204" pitchFamily="34" charset="0"/>
                        </a:rPr>
                        <a:t>Output indicators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Annual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Quarterly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Actual</a:t>
                      </a:r>
                      <a:r>
                        <a:rPr lang="en-US" sz="1600" baseline="0" dirty="0">
                          <a:solidFill>
                            <a:schemeClr val="tx1"/>
                          </a:solidFill>
                          <a:latin typeface="Arial" panose="020B0604020202020204" pitchFamily="34" charset="0"/>
                          <a:cs typeface="Arial" panose="020B0604020202020204" pitchFamily="34" charset="0"/>
                        </a:rPr>
                        <a:t> outputs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Reason</a:t>
                      </a:r>
                      <a:r>
                        <a:rPr lang="en-US" sz="1600" baseline="0" dirty="0">
                          <a:solidFill>
                            <a:schemeClr val="tx1"/>
                          </a:solidFill>
                          <a:latin typeface="Arial" panose="020B0604020202020204" pitchFamily="34" charset="0"/>
                          <a:cs typeface="Arial" panose="020B0604020202020204" pitchFamily="34" charset="0"/>
                        </a:rPr>
                        <a:t> for deviation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latin typeface="Arial" panose="020B0604020202020204" pitchFamily="34" charset="0"/>
                          <a:cs typeface="Arial" panose="020B0604020202020204" pitchFamily="34" charset="0"/>
                        </a:rPr>
                        <a:t>Corrective measure</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8515987"/>
                  </a:ext>
                </a:extLst>
              </a:tr>
              <a:tr h="1090346">
                <a:tc>
                  <a:txBody>
                    <a:bodyPr/>
                    <a:lstStyle/>
                    <a:p>
                      <a:pPr>
                        <a:lnSpc>
                          <a:spcPct val="107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Report and recommendations for increased oversight, reporting and evaluation and coordination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8 recommendations made from plenary and oversight committee meetings held per annum</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2 recommendations made from plenary and oversight committee meeting held per annum</a:t>
                      </a:r>
                    </a:p>
                  </a:txBody>
                  <a:tcPr marL="68580" marR="68580" marT="0" marB="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ZA" sz="1100" b="0" i="0" u="none" strike="noStrike" kern="1200" cap="none" spc="0" normalizeH="0" baseline="0" noProof="0" dirty="0">
                          <a:ln>
                            <a:noFill/>
                          </a:ln>
                          <a:solidFill>
                            <a:schemeClr val="tx1"/>
                          </a:solidFill>
                          <a:effectLst/>
                          <a:uLnTx/>
                          <a:uFillTx/>
                          <a:latin typeface="Arial" panose="020B0604020202020204" pitchFamily="34" charset="0"/>
                          <a:ea typeface="Calibri" panose="020F0502020204030204" pitchFamily="34" charset="0"/>
                          <a:cs typeface="Arial" panose="020B0604020202020204" pitchFamily="34" charset="0"/>
                        </a:rPr>
                        <a:t>2 recommendations made from plenary and oversight committee meeting held per annum</a:t>
                      </a:r>
                    </a:p>
                    <a:p>
                      <a:pPr>
                        <a:lnSpc>
                          <a:spcPct val="107000"/>
                        </a:lnSpc>
                        <a:spcAft>
                          <a:spcPts val="0"/>
                        </a:spcAft>
                      </a:pP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Target met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Not applicable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3353433"/>
                  </a:ext>
                </a:extLst>
              </a:tr>
              <a:tr h="647514">
                <a:tc>
                  <a:txBody>
                    <a:bodyPr/>
                    <a:lstStyle/>
                    <a:p>
                      <a:pPr>
                        <a:lnSpc>
                          <a:spcPct val="107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quarterly performance reports reviewed per annum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4 reviewed quarterly performance reports per annum</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1 reviewed quarterly performance report per quarter</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reviewed quarterly performance report reviewed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Target met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Not applicable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4930745"/>
                  </a:ext>
                </a:extLst>
              </a:tr>
              <a:tr h="621252">
                <a:tc>
                  <a:txBody>
                    <a:bodyPr/>
                    <a:lstStyle/>
                    <a:p>
                      <a:pPr>
                        <a:lnSpc>
                          <a:spcPct val="107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quarterly financial statements reviewed per annum</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quarterly financial statements reviewed per annum</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quarterly financial statement reviewed</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quarterly financial statement reviewed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Target met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Not applicable</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369485"/>
                  </a:ext>
                </a:extLst>
              </a:tr>
              <a:tr h="967071">
                <a:tc>
                  <a:txBody>
                    <a:bodyPr/>
                    <a:lstStyle/>
                    <a:p>
                      <a:pPr>
                        <a:lnSpc>
                          <a:spcPct val="107000"/>
                        </a:lnSpc>
                        <a:spcAft>
                          <a:spcPts val="0"/>
                        </a:spcAft>
                      </a:pPr>
                      <a:r>
                        <a:rPr lang="en-ZA" sz="10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Number of quarterly internal audit reports per annum</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4 quarterly internal audit reports per annum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ZA"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1 quarterly internal audit report per quarter</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rPr>
                        <a:t>Quarterly internal Audit report – In progress</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Target  partially met</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ZA" sz="10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Internal Auditor is finalising the Report</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3961923"/>
                  </a:ext>
                </a:extLst>
              </a:tr>
            </a:tbl>
          </a:graphicData>
        </a:graphic>
      </p:graphicFrame>
      <p:sp>
        <p:nvSpPr>
          <p:cNvPr id="3" name="Footer Placeholder 2"/>
          <p:cNvSpPr>
            <a:spLocks noGrp="1"/>
          </p:cNvSpPr>
          <p:nvPr>
            <p:ph type="ftr" sz="quarter" idx="11"/>
          </p:nvPr>
        </p:nvSpPr>
        <p:spPr/>
        <p:txBody>
          <a:bodyPr/>
          <a:lstStyle/>
          <a:p>
            <a:r>
              <a:rPr lang="en-ZA" dirty="0"/>
              <a:t>9</a:t>
            </a:r>
          </a:p>
        </p:txBody>
      </p:sp>
    </p:spTree>
    <p:extLst>
      <p:ext uri="{BB962C8B-B14F-4D97-AF65-F5344CB8AC3E}">
        <p14:creationId xmlns:p14="http://schemas.microsoft.com/office/powerpoint/2010/main" val="116521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274638"/>
            <a:ext cx="6563072" cy="1143000"/>
          </a:xfrm>
        </p:spPr>
        <p:txBody>
          <a:bodyPr>
            <a:normAutofit/>
          </a:bodyPr>
          <a:lstStyle/>
          <a:p>
            <a:r>
              <a:rPr lang="en-ZA" sz="2400" b="1" dirty="0">
                <a:latin typeface="Arial" panose="020B0604020202020204" pitchFamily="34" charset="0"/>
                <a:cs typeface="Arial" panose="020B0604020202020204" pitchFamily="34" charset="0"/>
              </a:rPr>
              <a:t>Programme 1: Administration – Q3</a:t>
            </a:r>
            <a:br>
              <a:rPr lang="en-ZA" sz="2400" b="1" dirty="0">
                <a:latin typeface="Arial" panose="020B0604020202020204" pitchFamily="34" charset="0"/>
                <a:cs typeface="Arial" panose="020B0604020202020204" pitchFamily="34" charset="0"/>
              </a:rPr>
            </a:br>
            <a:r>
              <a:rPr lang="en-ZA" sz="2400" b="1" dirty="0">
                <a:latin typeface="Arial" panose="020B0604020202020204" pitchFamily="34" charset="0"/>
                <a:cs typeface="Arial" panose="020B0604020202020204" pitchFamily="34" charset="0"/>
              </a:rPr>
              <a:t>			                 continued…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252494"/>
              </p:ext>
            </p:extLst>
          </p:nvPr>
        </p:nvGraphicFramePr>
        <p:xfrm>
          <a:off x="323528" y="1680905"/>
          <a:ext cx="8496943" cy="4078865"/>
        </p:xfrm>
        <a:graphic>
          <a:graphicData uri="http://schemas.openxmlformats.org/drawingml/2006/table">
            <a:tbl>
              <a:tblPr firstRow="1" bandRow="1">
                <a:tableStyleId>{5C22544A-7EE6-4342-B048-85BDC9FD1C3A}</a:tableStyleId>
              </a:tblPr>
              <a:tblGrid>
                <a:gridCol w="1416157">
                  <a:extLst>
                    <a:ext uri="{9D8B030D-6E8A-4147-A177-3AD203B41FA5}">
                      <a16:colId xmlns:a16="http://schemas.microsoft.com/office/drawing/2014/main" val="1586407370"/>
                    </a:ext>
                  </a:extLst>
                </a:gridCol>
                <a:gridCol w="1416157">
                  <a:extLst>
                    <a:ext uri="{9D8B030D-6E8A-4147-A177-3AD203B41FA5}">
                      <a16:colId xmlns:a16="http://schemas.microsoft.com/office/drawing/2014/main" val="1589659498"/>
                    </a:ext>
                  </a:extLst>
                </a:gridCol>
                <a:gridCol w="1416157">
                  <a:extLst>
                    <a:ext uri="{9D8B030D-6E8A-4147-A177-3AD203B41FA5}">
                      <a16:colId xmlns:a16="http://schemas.microsoft.com/office/drawing/2014/main" val="2143992282"/>
                    </a:ext>
                  </a:extLst>
                </a:gridCol>
                <a:gridCol w="1416157">
                  <a:extLst>
                    <a:ext uri="{9D8B030D-6E8A-4147-A177-3AD203B41FA5}">
                      <a16:colId xmlns:a16="http://schemas.microsoft.com/office/drawing/2014/main" val="2515321400"/>
                    </a:ext>
                  </a:extLst>
                </a:gridCol>
                <a:gridCol w="1301334">
                  <a:extLst>
                    <a:ext uri="{9D8B030D-6E8A-4147-A177-3AD203B41FA5}">
                      <a16:colId xmlns:a16="http://schemas.microsoft.com/office/drawing/2014/main" val="2241107787"/>
                    </a:ext>
                  </a:extLst>
                </a:gridCol>
                <a:gridCol w="1530981">
                  <a:extLst>
                    <a:ext uri="{9D8B030D-6E8A-4147-A177-3AD203B41FA5}">
                      <a16:colId xmlns:a16="http://schemas.microsoft.com/office/drawing/2014/main" val="1201557175"/>
                    </a:ext>
                  </a:extLst>
                </a:gridCol>
              </a:tblGrid>
              <a:tr h="621227">
                <a:tc>
                  <a:txBody>
                    <a:bodyPr/>
                    <a:lstStyle/>
                    <a:p>
                      <a:r>
                        <a:rPr lang="en-US" sz="1600" dirty="0">
                          <a:solidFill>
                            <a:schemeClr val="tx1"/>
                          </a:solidFill>
                          <a:latin typeface="Arial"/>
                          <a:cs typeface="Arial"/>
                        </a:rPr>
                        <a:t>Output indicators</a:t>
                      </a:r>
                      <a:endParaRPr lang="en-ZA" sz="1600" dirty="0">
                        <a:solidFill>
                          <a:schemeClr val="tx1"/>
                        </a:solidFill>
                        <a:latin typeface="Arial"/>
                        <a:cs typeface="Arial"/>
                      </a:endParaRPr>
                    </a:p>
                  </a:txBody>
                  <a:tcPr/>
                </a:tc>
                <a:tc>
                  <a:txBody>
                    <a:bodyPr/>
                    <a:lstStyle/>
                    <a:p>
                      <a:r>
                        <a:rPr lang="en-US" sz="1600" dirty="0">
                          <a:solidFill>
                            <a:schemeClr val="tx1"/>
                          </a:solidFill>
                          <a:latin typeface="Arial"/>
                          <a:cs typeface="Arial"/>
                        </a:rPr>
                        <a:t>Annual Targets</a:t>
                      </a:r>
                      <a:endParaRPr lang="en-ZA" sz="1600" dirty="0">
                        <a:solidFill>
                          <a:schemeClr val="tx1"/>
                        </a:solidFill>
                        <a:latin typeface="Arial"/>
                        <a:cs typeface="Arial"/>
                      </a:endParaRPr>
                    </a:p>
                  </a:txBody>
                  <a:tcPr/>
                </a:tc>
                <a:tc>
                  <a:txBody>
                    <a:bodyPr/>
                    <a:lstStyle/>
                    <a:p>
                      <a:r>
                        <a:rPr lang="en-US" sz="1600" dirty="0">
                          <a:solidFill>
                            <a:schemeClr val="tx1"/>
                          </a:solidFill>
                          <a:latin typeface="Arial"/>
                          <a:cs typeface="Arial"/>
                        </a:rPr>
                        <a:t>Quarterly Targets</a:t>
                      </a:r>
                      <a:endParaRPr lang="en-ZA" sz="1600" dirty="0">
                        <a:solidFill>
                          <a:schemeClr val="tx1"/>
                        </a:solidFill>
                        <a:latin typeface="Arial"/>
                        <a:cs typeface="Arial"/>
                      </a:endParaRPr>
                    </a:p>
                  </a:txBody>
                  <a:tcPr/>
                </a:tc>
                <a:tc>
                  <a:txBody>
                    <a:bodyPr/>
                    <a:lstStyle/>
                    <a:p>
                      <a:r>
                        <a:rPr lang="en-US" sz="1600" dirty="0">
                          <a:solidFill>
                            <a:schemeClr val="tx1"/>
                          </a:solidFill>
                          <a:latin typeface="Arial"/>
                          <a:cs typeface="Arial"/>
                        </a:rPr>
                        <a:t>Actual</a:t>
                      </a:r>
                      <a:r>
                        <a:rPr lang="en-US" sz="1600" baseline="0" dirty="0">
                          <a:solidFill>
                            <a:schemeClr val="tx1"/>
                          </a:solidFill>
                          <a:latin typeface="Arial"/>
                          <a:cs typeface="Arial"/>
                        </a:rPr>
                        <a:t> outputs</a:t>
                      </a:r>
                      <a:endParaRPr lang="en-ZA" sz="1600" dirty="0">
                        <a:solidFill>
                          <a:schemeClr val="tx1"/>
                        </a:solidFill>
                        <a:latin typeface="Arial"/>
                        <a:cs typeface="Arial"/>
                      </a:endParaRPr>
                    </a:p>
                  </a:txBody>
                  <a:tcPr/>
                </a:tc>
                <a:tc>
                  <a:txBody>
                    <a:bodyPr/>
                    <a:lstStyle/>
                    <a:p>
                      <a:r>
                        <a:rPr lang="en-US" sz="1600" dirty="0">
                          <a:solidFill>
                            <a:schemeClr val="tx1"/>
                          </a:solidFill>
                          <a:latin typeface="Arial"/>
                          <a:cs typeface="Arial"/>
                        </a:rPr>
                        <a:t>Reason</a:t>
                      </a:r>
                      <a:r>
                        <a:rPr lang="en-US" sz="1600" baseline="0" dirty="0">
                          <a:solidFill>
                            <a:schemeClr val="tx1"/>
                          </a:solidFill>
                          <a:latin typeface="Arial"/>
                          <a:cs typeface="Arial"/>
                        </a:rPr>
                        <a:t> for deviation</a:t>
                      </a:r>
                      <a:endParaRPr lang="en-ZA" sz="1600" dirty="0">
                        <a:solidFill>
                          <a:schemeClr val="tx1"/>
                        </a:solidFill>
                        <a:latin typeface="Arial"/>
                        <a:cs typeface="Arial"/>
                      </a:endParaRPr>
                    </a:p>
                  </a:txBody>
                  <a:tcPr/>
                </a:tc>
                <a:tc>
                  <a:txBody>
                    <a:bodyPr/>
                    <a:lstStyle/>
                    <a:p>
                      <a:r>
                        <a:rPr lang="en-US" sz="1600" dirty="0">
                          <a:solidFill>
                            <a:schemeClr val="tx1"/>
                          </a:solidFill>
                          <a:latin typeface="Arial"/>
                          <a:cs typeface="Arial"/>
                        </a:rPr>
                        <a:t>Corrective measure</a:t>
                      </a:r>
                      <a:endParaRPr lang="en-ZA" sz="1600" dirty="0">
                        <a:solidFill>
                          <a:schemeClr val="tx1"/>
                        </a:solidFill>
                        <a:latin typeface="Arial"/>
                        <a:cs typeface="Arial"/>
                      </a:endParaRPr>
                    </a:p>
                  </a:txBody>
                  <a:tcPr/>
                </a:tc>
                <a:extLst>
                  <a:ext uri="{0D108BD9-81ED-4DB2-BD59-A6C34878D82A}">
                    <a16:rowId xmlns:a16="http://schemas.microsoft.com/office/drawing/2014/main" val="1897460905"/>
                  </a:ext>
                </a:extLst>
              </a:tr>
              <a:tr h="1061306">
                <a:tc>
                  <a:txBody>
                    <a:bodyPr/>
                    <a:lstStyle/>
                    <a:p>
                      <a:pPr>
                        <a:lnSpc>
                          <a:spcPct val="115000"/>
                        </a:lnSpc>
                        <a:spcAft>
                          <a:spcPts val="0"/>
                        </a:spcAft>
                      </a:pPr>
                      <a:r>
                        <a:rPr lang="en-ZA" sz="1100" dirty="0">
                          <a:solidFill>
                            <a:srgbClr val="000000"/>
                          </a:solidFill>
                          <a:effectLst/>
                          <a:latin typeface="Arial"/>
                          <a:ea typeface="Calibri" panose="020F0502020204030204" pitchFamily="34" charset="0"/>
                          <a:cs typeface="Arial"/>
                        </a:rPr>
                        <a:t>Percentage of </a:t>
                      </a:r>
                      <a:r>
                        <a:rPr lang="en-ZA" sz="1100" dirty="0">
                          <a:effectLst/>
                          <a:latin typeface="Arial"/>
                          <a:ea typeface="Calibri" panose="020F0502020204030204" pitchFamily="34" charset="0"/>
                          <a:cs typeface="Arial"/>
                        </a:rPr>
                        <a:t>workplace skills development plan implemented per annum</a:t>
                      </a: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Arial"/>
                        </a:rPr>
                        <a:t>100% of Workplace skills development plan  implemented per annum</a:t>
                      </a:r>
                    </a:p>
                  </a:txBody>
                  <a:tcPr marL="68580" marR="68580" marT="0" marB="0"/>
                </a:tc>
                <a:tc>
                  <a:txBody>
                    <a:bodyPr/>
                    <a:lstStyle/>
                    <a:p>
                      <a:pPr algn="just">
                        <a:lnSpc>
                          <a:spcPct val="115000"/>
                        </a:lnSpc>
                        <a:spcAft>
                          <a:spcPts val="0"/>
                        </a:spcAft>
                      </a:pPr>
                      <a:r>
                        <a:rPr lang="en-ZA" sz="1100" dirty="0">
                          <a:solidFill>
                            <a:schemeClr val="tx1"/>
                          </a:solidFill>
                          <a:effectLst/>
                          <a:latin typeface="Arial"/>
                          <a:ea typeface="Calibri" panose="020F0502020204030204" pitchFamily="34" charset="0"/>
                          <a:cs typeface="Arial"/>
                        </a:rPr>
                        <a:t>25% of Workplace skills development plan  implemented per quarter</a:t>
                      </a:r>
                    </a:p>
                  </a:txBody>
                  <a:tcPr marL="68580" marR="68580" marT="0" marB="0"/>
                </a:tc>
                <a:tc>
                  <a:txBody>
                    <a:bodyPr/>
                    <a:lstStyle/>
                    <a:p>
                      <a:pPr>
                        <a:lnSpc>
                          <a:spcPct val="107000"/>
                        </a:lnSpc>
                        <a:spcAft>
                          <a:spcPts val="0"/>
                        </a:spcAft>
                      </a:pPr>
                      <a:r>
                        <a:rPr lang="en-ZA" sz="1100" dirty="0">
                          <a:solidFill>
                            <a:schemeClr val="tx1"/>
                          </a:solidFill>
                          <a:effectLst/>
                          <a:latin typeface="Arial"/>
                          <a:ea typeface="Calibri" panose="020F0502020204030204" pitchFamily="34" charset="0"/>
                          <a:cs typeface="Arial"/>
                        </a:rPr>
                        <a:t>37.5% of the workplace skills development plan implemented</a:t>
                      </a:r>
                    </a:p>
                  </a:txBody>
                  <a:tcPr marL="68580" marR="68580" marT="0" marB="0"/>
                </a:tc>
                <a:tc>
                  <a:txBody>
                    <a:bodyPr/>
                    <a:lstStyle/>
                    <a:p>
                      <a:pPr>
                        <a:lnSpc>
                          <a:spcPct val="107000"/>
                        </a:lnSpc>
                        <a:spcAft>
                          <a:spcPts val="0"/>
                        </a:spcAft>
                      </a:pPr>
                      <a:r>
                        <a:rPr lang="en-GB" sz="1100" dirty="0">
                          <a:solidFill>
                            <a:schemeClr val="tx1"/>
                          </a:solidFill>
                          <a:effectLst/>
                          <a:latin typeface="Arial"/>
                          <a:ea typeface="Calibri" panose="020F0502020204030204" pitchFamily="34" charset="0"/>
                          <a:cs typeface="Arial"/>
                        </a:rPr>
                        <a:t>Target exceeded</a:t>
                      </a:r>
                      <a:endParaRPr lang="en-ZA" sz="1100" dirty="0">
                        <a:solidFill>
                          <a:schemeClr val="tx1"/>
                        </a:solidFill>
                        <a:effectLst/>
                        <a:latin typeface="Arial"/>
                        <a:ea typeface="Calibri" panose="020F0502020204030204" pitchFamily="34" charset="0"/>
                        <a:cs typeface="Arial"/>
                      </a:endParaRPr>
                    </a:p>
                  </a:txBody>
                  <a:tcPr marL="68580" marR="68580" marT="0" marB="0"/>
                </a:tc>
                <a:tc>
                  <a:txBody>
                    <a:bodyPr/>
                    <a:lstStyle/>
                    <a:p>
                      <a:pPr>
                        <a:lnSpc>
                          <a:spcPct val="107000"/>
                        </a:lnSpc>
                        <a:spcAft>
                          <a:spcPts val="0"/>
                        </a:spcAft>
                      </a:pPr>
                      <a:r>
                        <a:rPr lang="en-GB" sz="1100" dirty="0">
                          <a:solidFill>
                            <a:schemeClr val="tx1"/>
                          </a:solidFill>
                          <a:effectLst/>
                          <a:latin typeface="Arial"/>
                          <a:ea typeface="Calibri" panose="020F0502020204030204" pitchFamily="34" charset="0"/>
                          <a:cs typeface="Arial"/>
                        </a:rPr>
                        <a:t>Overachieved due to backlog for training in the organisation.</a:t>
                      </a:r>
                      <a:endParaRPr lang="en-ZA" sz="1100" dirty="0">
                        <a:solidFill>
                          <a:schemeClr val="tx1"/>
                        </a:solidFill>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val="463405240"/>
                  </a:ext>
                </a:extLst>
              </a:tr>
              <a:tr h="1209296">
                <a:tc>
                  <a:txBody>
                    <a:bodyPr/>
                    <a:lstStyle/>
                    <a:p>
                      <a:pPr>
                        <a:lnSpc>
                          <a:spcPct val="115000"/>
                        </a:lnSpc>
                        <a:spcAft>
                          <a:spcPts val="0"/>
                        </a:spcAft>
                      </a:pPr>
                      <a:r>
                        <a:rPr lang="en-ZA" sz="1100" dirty="0">
                          <a:effectLst/>
                          <a:latin typeface="Arial"/>
                          <a:ea typeface="Times New Roman" panose="02020603050405020304" pitchFamily="18" charset="0"/>
                          <a:cs typeface="Arial"/>
                        </a:rPr>
                        <a:t>Percentage of  queries on internal and external audit findings resolved annually</a:t>
                      </a:r>
                      <a:endParaRPr lang="en-ZA" sz="1100" dirty="0">
                        <a:effectLst/>
                        <a:latin typeface="Arial"/>
                        <a:ea typeface="Calibri" panose="020F0502020204030204" pitchFamily="34" charset="0"/>
                        <a:cs typeface="Arial"/>
                      </a:endParaRPr>
                    </a:p>
                  </a:txBody>
                  <a:tcPr marL="68580" marR="68580" marT="0" marB="0"/>
                </a:tc>
                <a:tc>
                  <a:txBody>
                    <a:bodyPr/>
                    <a:lstStyle/>
                    <a:p>
                      <a:pPr>
                        <a:lnSpc>
                          <a:spcPct val="115000"/>
                        </a:lnSpc>
                        <a:spcBef>
                          <a:spcPts val="200"/>
                        </a:spcBef>
                        <a:spcAft>
                          <a:spcPts val="0"/>
                        </a:spcAft>
                      </a:pPr>
                      <a:r>
                        <a:rPr lang="en-ZA" sz="1100" b="0" dirty="0">
                          <a:solidFill>
                            <a:schemeClr val="tx1"/>
                          </a:solidFill>
                          <a:effectLst/>
                          <a:latin typeface="Arial"/>
                          <a:ea typeface="Times New Roman" panose="02020603050405020304" pitchFamily="18" charset="0"/>
                          <a:cs typeface="Arial"/>
                        </a:rPr>
                        <a:t>100% of all queries on internal and external audit findings resolved annually</a:t>
                      </a:r>
                    </a:p>
                  </a:txBody>
                  <a:tcPr marL="68580" marR="68580" marT="0" marB="0"/>
                </a:tc>
                <a:tc>
                  <a:txBody>
                    <a:bodyPr/>
                    <a:lstStyle/>
                    <a:p>
                      <a:pPr>
                        <a:lnSpc>
                          <a:spcPct val="107000"/>
                        </a:lnSpc>
                        <a:spcAft>
                          <a:spcPts val="0"/>
                        </a:spcAft>
                      </a:pPr>
                      <a:r>
                        <a:rPr lang="en-ZA" sz="1100" dirty="0">
                          <a:solidFill>
                            <a:schemeClr val="tx1"/>
                          </a:solidFill>
                          <a:effectLst/>
                          <a:latin typeface="Arial"/>
                          <a:ea typeface="Calibri" panose="020F0502020204030204" pitchFamily="34" charset="0"/>
                          <a:cs typeface="Arial"/>
                        </a:rPr>
                        <a:t>100% of all queries on internal and external audit findings resolved annually</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solidFill>
                            <a:schemeClr val="tx1"/>
                          </a:solidFill>
                          <a:effectLst/>
                          <a:latin typeface="Arial"/>
                          <a:ea typeface="Calibri" panose="020F0502020204030204" pitchFamily="34" charset="0"/>
                          <a:cs typeface="Arial"/>
                        </a:rPr>
                        <a:t>94.44% of External Audit Findings have been resolved.</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100" dirty="0">
                          <a:solidFill>
                            <a:schemeClr val="tx1"/>
                          </a:solidFill>
                          <a:effectLst/>
                          <a:latin typeface="Arial"/>
                          <a:ea typeface="Calibri" panose="020F0502020204030204" pitchFamily="34" charset="0"/>
                          <a:cs typeface="Arial"/>
                        </a:rPr>
                        <a:t>81.81% of Internal Audit Findings were resolved.</a:t>
                      </a:r>
                    </a:p>
                    <a:p>
                      <a:pPr>
                        <a:lnSpc>
                          <a:spcPct val="107000"/>
                        </a:lnSpc>
                        <a:spcAft>
                          <a:spcPts val="0"/>
                        </a:spcAft>
                      </a:pPr>
                      <a:endParaRPr lang="en-GB" sz="1100" dirty="0">
                        <a:solidFill>
                          <a:schemeClr val="tx1"/>
                        </a:solidFill>
                        <a:effectLst/>
                        <a:latin typeface="Arial"/>
                        <a:ea typeface="Calibri" panose="020F0502020204030204" pitchFamily="34" charset="0"/>
                        <a:cs typeface="Arial"/>
                      </a:endParaRPr>
                    </a:p>
                  </a:txBody>
                  <a:tcPr marL="68580" marR="68580" marT="0" marB="0"/>
                </a:tc>
                <a:tc>
                  <a:txBody>
                    <a:bodyPr/>
                    <a:lstStyle/>
                    <a:p>
                      <a:pPr>
                        <a:lnSpc>
                          <a:spcPct val="107000"/>
                        </a:lnSpc>
                        <a:spcAft>
                          <a:spcPts val="0"/>
                        </a:spcAft>
                      </a:pPr>
                      <a:r>
                        <a:rPr lang="en-ZA" sz="1100" dirty="0">
                          <a:solidFill>
                            <a:schemeClr val="tx1"/>
                          </a:solidFill>
                          <a:effectLst/>
                          <a:latin typeface="Arial"/>
                          <a:ea typeface="Calibri" panose="020F0502020204030204" pitchFamily="34" charset="0"/>
                          <a:cs typeface="Arial"/>
                        </a:rPr>
                        <a:t>Target  partially met</a:t>
                      </a:r>
                    </a:p>
                  </a:txBody>
                  <a:tcPr marL="68580" marR="68580" marT="0" marB="0"/>
                </a:tc>
                <a:tc>
                  <a:txBody>
                    <a:bodyPr/>
                    <a:lstStyle/>
                    <a:p>
                      <a:pPr>
                        <a:lnSpc>
                          <a:spcPct val="107000"/>
                        </a:lnSpc>
                        <a:spcAft>
                          <a:spcPts val="0"/>
                        </a:spcAft>
                      </a:pPr>
                      <a:r>
                        <a:rPr lang="en-US" sz="1100" dirty="0">
                          <a:solidFill>
                            <a:schemeClr val="tx1"/>
                          </a:solidFill>
                          <a:effectLst/>
                          <a:latin typeface="Arial"/>
                          <a:ea typeface="Calibri" panose="020F0502020204030204" pitchFamily="34" charset="0"/>
                          <a:cs typeface="Arial"/>
                        </a:rPr>
                        <a:t>The remaining queries is in the process of being resolved.</a:t>
                      </a:r>
                      <a:endParaRPr lang="en-ZA" sz="1100" dirty="0">
                        <a:solidFill>
                          <a:schemeClr val="tx1"/>
                        </a:solidFill>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val="2554558988"/>
                  </a:ext>
                </a:extLst>
              </a:tr>
              <a:tr h="1140619">
                <a:tc>
                  <a:txBody>
                    <a:bodyPr/>
                    <a:lstStyle/>
                    <a:p>
                      <a:pPr>
                        <a:lnSpc>
                          <a:spcPct val="115000"/>
                        </a:lnSpc>
                        <a:spcAft>
                          <a:spcPts val="0"/>
                        </a:spcAft>
                      </a:pPr>
                      <a:r>
                        <a:rPr lang="en-ZA" sz="1100" dirty="0">
                          <a:effectLst/>
                          <a:latin typeface="Arial"/>
                          <a:ea typeface="Times New Roman" panose="02020603050405020304" pitchFamily="18" charset="0"/>
                          <a:cs typeface="Arial"/>
                        </a:rPr>
                        <a:t>Number of reports on implemented risk management strategy per annum</a:t>
                      </a:r>
                      <a:endParaRPr lang="en-ZA" sz="1100" dirty="0">
                        <a:effectLst/>
                        <a:latin typeface="Arial"/>
                        <a:ea typeface="Calibri" panose="020F0502020204030204" pitchFamily="34" charset="0"/>
                        <a:cs typeface="Arial"/>
                      </a:endParaRP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Arial"/>
                        </a:rPr>
                        <a:t>4 reports on implemented risk management strategies per annum</a:t>
                      </a:r>
                    </a:p>
                  </a:txBody>
                  <a:tcPr marL="68580" marR="68580" marT="0" marB="0"/>
                </a:tc>
                <a:tc>
                  <a:txBody>
                    <a:bodyPr/>
                    <a:lstStyle/>
                    <a:p>
                      <a:pPr>
                        <a:lnSpc>
                          <a:spcPct val="115000"/>
                        </a:lnSpc>
                        <a:spcAft>
                          <a:spcPts val="0"/>
                        </a:spcAft>
                      </a:pPr>
                      <a:r>
                        <a:rPr lang="en-ZA" sz="1100" dirty="0">
                          <a:solidFill>
                            <a:schemeClr val="tx1"/>
                          </a:solidFill>
                          <a:effectLst/>
                          <a:latin typeface="Arial"/>
                          <a:ea typeface="Calibri" panose="020F0502020204030204" pitchFamily="34" charset="0"/>
                          <a:cs typeface="Arial"/>
                        </a:rPr>
                        <a:t>1 report on implemented risk management strategies per quarter</a:t>
                      </a:r>
                    </a:p>
                  </a:txBody>
                  <a:tcPr marL="68580" marR="68580" marT="0" marB="0"/>
                </a:tc>
                <a:tc>
                  <a:txBody>
                    <a:bodyPr/>
                    <a:lstStyle/>
                    <a:p>
                      <a:pPr>
                        <a:lnSpc>
                          <a:spcPct val="107000"/>
                        </a:lnSpc>
                        <a:spcAft>
                          <a:spcPts val="0"/>
                        </a:spcAft>
                      </a:pPr>
                      <a:r>
                        <a:rPr lang="en-US" sz="1100" dirty="0">
                          <a:solidFill>
                            <a:schemeClr val="tx1"/>
                          </a:solidFill>
                          <a:effectLst/>
                          <a:latin typeface="Arial"/>
                          <a:ea typeface="Calibri" panose="020F0502020204030204" pitchFamily="34" charset="0"/>
                          <a:cs typeface="Arial"/>
                        </a:rPr>
                        <a:t>1 report on implemented risk management strategy</a:t>
                      </a:r>
                      <a:endParaRPr lang="en-ZA" sz="1100" dirty="0">
                        <a:solidFill>
                          <a:schemeClr val="tx1"/>
                        </a:solidFill>
                        <a:effectLst/>
                        <a:latin typeface="Arial"/>
                        <a:ea typeface="Calibri" panose="020F0502020204030204" pitchFamily="34" charset="0"/>
                        <a:cs typeface="Arial"/>
                      </a:endParaRPr>
                    </a:p>
                  </a:txBody>
                  <a:tcPr marL="68580" marR="68580" marT="0" marB="0"/>
                </a:tc>
                <a:tc>
                  <a:txBody>
                    <a:bodyPr/>
                    <a:lstStyle/>
                    <a:p>
                      <a:pPr>
                        <a:spcAft>
                          <a:spcPts val="0"/>
                        </a:spcAft>
                      </a:pPr>
                      <a:r>
                        <a:rPr lang="en-ZA" sz="1100" dirty="0">
                          <a:solidFill>
                            <a:schemeClr val="tx1"/>
                          </a:solidFill>
                          <a:effectLst/>
                          <a:latin typeface="Arial"/>
                          <a:ea typeface="Calibri" panose="020F0502020204030204" pitchFamily="34" charset="0"/>
                          <a:cs typeface="Arial"/>
                        </a:rPr>
                        <a:t>Target  met</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rPr>
                        <a:t>Not applicable</a:t>
                      </a:r>
                      <a:endParaRPr lang="en-ZA" sz="1100" dirty="0">
                        <a:solidFill>
                          <a:schemeClr val="tx1"/>
                        </a:solidFill>
                        <a:effectLst/>
                        <a:latin typeface="Arial"/>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9681897"/>
                  </a:ext>
                </a:extLst>
              </a:tr>
            </a:tbl>
          </a:graphicData>
        </a:graphic>
      </p:graphicFrame>
      <p:sp>
        <p:nvSpPr>
          <p:cNvPr id="3" name="Footer Placeholder 2"/>
          <p:cNvSpPr>
            <a:spLocks noGrp="1"/>
          </p:cNvSpPr>
          <p:nvPr>
            <p:ph type="ftr" sz="quarter" idx="11"/>
          </p:nvPr>
        </p:nvSpPr>
        <p:spPr/>
        <p:txBody>
          <a:bodyPr/>
          <a:lstStyle/>
          <a:p>
            <a:r>
              <a:rPr lang="en-ZA" dirty="0"/>
              <a:t>10</a:t>
            </a:r>
          </a:p>
        </p:txBody>
      </p:sp>
    </p:spTree>
    <p:extLst>
      <p:ext uri="{BB962C8B-B14F-4D97-AF65-F5344CB8AC3E}">
        <p14:creationId xmlns:p14="http://schemas.microsoft.com/office/powerpoint/2010/main" val="4252455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922114"/>
          </a:xfrm>
        </p:spPr>
        <p:txBody>
          <a:bodyPr>
            <a:normAutofit fontScale="90000"/>
          </a:bodyPr>
          <a:lstStyle/>
          <a:p>
            <a:r>
              <a:rPr lang="en-ZA" sz="2800" b="1" dirty="0">
                <a:latin typeface="Arial" panose="020B0604020202020204" pitchFamily="34" charset="0"/>
                <a:cs typeface="Arial" panose="020B0604020202020204" pitchFamily="34" charset="0"/>
              </a:rPr>
              <a:t>Programme 3: Legal Services and Conflict Resolution – Q3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6822134"/>
              </p:ext>
            </p:extLst>
          </p:nvPr>
        </p:nvGraphicFramePr>
        <p:xfrm>
          <a:off x="211668" y="1260221"/>
          <a:ext cx="8729133" cy="5466842"/>
        </p:xfrm>
        <a:graphic>
          <a:graphicData uri="http://schemas.openxmlformats.org/drawingml/2006/table">
            <a:tbl>
              <a:tblPr firstRow="1" bandRow="1">
                <a:tableStyleId>{5C22544A-7EE6-4342-B048-85BDC9FD1C3A}</a:tableStyleId>
              </a:tblPr>
              <a:tblGrid>
                <a:gridCol w="1430808">
                  <a:extLst>
                    <a:ext uri="{9D8B030D-6E8A-4147-A177-3AD203B41FA5}">
                      <a16:colId xmlns:a16="http://schemas.microsoft.com/office/drawing/2014/main" val="3545956056"/>
                    </a:ext>
                  </a:extLst>
                </a:gridCol>
                <a:gridCol w="1599139">
                  <a:extLst>
                    <a:ext uri="{9D8B030D-6E8A-4147-A177-3AD203B41FA5}">
                      <a16:colId xmlns:a16="http://schemas.microsoft.com/office/drawing/2014/main" val="2877543831"/>
                    </a:ext>
                  </a:extLst>
                </a:gridCol>
                <a:gridCol w="1115807">
                  <a:extLst>
                    <a:ext uri="{9D8B030D-6E8A-4147-A177-3AD203B41FA5}">
                      <a16:colId xmlns:a16="http://schemas.microsoft.com/office/drawing/2014/main" val="2138536307"/>
                    </a:ext>
                  </a:extLst>
                </a:gridCol>
                <a:gridCol w="1591152">
                  <a:extLst>
                    <a:ext uri="{9D8B030D-6E8A-4147-A177-3AD203B41FA5}">
                      <a16:colId xmlns:a16="http://schemas.microsoft.com/office/drawing/2014/main" val="4133248390"/>
                    </a:ext>
                  </a:extLst>
                </a:gridCol>
                <a:gridCol w="1751727">
                  <a:extLst>
                    <a:ext uri="{9D8B030D-6E8A-4147-A177-3AD203B41FA5}">
                      <a16:colId xmlns:a16="http://schemas.microsoft.com/office/drawing/2014/main" val="3215021861"/>
                    </a:ext>
                  </a:extLst>
                </a:gridCol>
                <a:gridCol w="1240500">
                  <a:extLst>
                    <a:ext uri="{9D8B030D-6E8A-4147-A177-3AD203B41FA5}">
                      <a16:colId xmlns:a16="http://schemas.microsoft.com/office/drawing/2014/main" val="3821022706"/>
                    </a:ext>
                  </a:extLst>
                </a:gridCol>
              </a:tblGrid>
              <a:tr h="500681">
                <a:tc>
                  <a:txBody>
                    <a:bodyPr/>
                    <a:lstStyle/>
                    <a:p>
                      <a:r>
                        <a:rPr lang="en-US" sz="1400" dirty="0">
                          <a:solidFill>
                            <a:schemeClr val="tx1"/>
                          </a:solidFill>
                          <a:latin typeface="Arial"/>
                          <a:cs typeface="Arial"/>
                        </a:rPr>
                        <a:t>Output indicators</a:t>
                      </a:r>
                      <a:endParaRPr lang="en-ZA" sz="1400" dirty="0">
                        <a:solidFill>
                          <a:schemeClr val="tx1"/>
                        </a:solidFill>
                        <a:latin typeface="Arial"/>
                        <a:cs typeface="Arial"/>
                      </a:endParaRPr>
                    </a:p>
                  </a:txBody>
                  <a:tcPr/>
                </a:tc>
                <a:tc>
                  <a:txBody>
                    <a:bodyPr/>
                    <a:lstStyle/>
                    <a:p>
                      <a:r>
                        <a:rPr lang="en-US" sz="1400" dirty="0">
                          <a:solidFill>
                            <a:schemeClr val="tx1"/>
                          </a:solidFill>
                          <a:latin typeface="Arial"/>
                          <a:cs typeface="Arial"/>
                        </a:rPr>
                        <a:t>Annual Targets</a:t>
                      </a:r>
                      <a:endParaRPr lang="en-ZA" sz="1400" dirty="0">
                        <a:solidFill>
                          <a:schemeClr val="tx1"/>
                        </a:solidFill>
                        <a:latin typeface="Arial"/>
                        <a:cs typeface="Arial"/>
                      </a:endParaRPr>
                    </a:p>
                  </a:txBody>
                  <a:tcPr/>
                </a:tc>
                <a:tc>
                  <a:txBody>
                    <a:bodyPr/>
                    <a:lstStyle/>
                    <a:p>
                      <a:r>
                        <a:rPr lang="en-US" sz="1400" dirty="0">
                          <a:solidFill>
                            <a:schemeClr val="tx1"/>
                          </a:solidFill>
                          <a:latin typeface="Arial"/>
                          <a:cs typeface="Arial"/>
                        </a:rPr>
                        <a:t>Quarterly Targets</a:t>
                      </a:r>
                      <a:endParaRPr lang="en-ZA" sz="1400" dirty="0">
                        <a:solidFill>
                          <a:schemeClr val="tx1"/>
                        </a:solidFill>
                        <a:latin typeface="Arial"/>
                        <a:cs typeface="Arial"/>
                      </a:endParaRPr>
                    </a:p>
                  </a:txBody>
                  <a:tcPr/>
                </a:tc>
                <a:tc>
                  <a:txBody>
                    <a:bodyPr/>
                    <a:lstStyle/>
                    <a:p>
                      <a:r>
                        <a:rPr lang="en-US" sz="1400" dirty="0">
                          <a:solidFill>
                            <a:schemeClr val="tx1"/>
                          </a:solidFill>
                          <a:latin typeface="Arial"/>
                          <a:cs typeface="Arial"/>
                        </a:rPr>
                        <a:t>Actual</a:t>
                      </a:r>
                      <a:r>
                        <a:rPr lang="en-US" sz="1400" baseline="0" dirty="0">
                          <a:solidFill>
                            <a:schemeClr val="tx1"/>
                          </a:solidFill>
                          <a:latin typeface="Arial"/>
                          <a:cs typeface="Arial"/>
                        </a:rPr>
                        <a:t> outputs</a:t>
                      </a:r>
                      <a:endParaRPr lang="en-ZA" sz="1400" dirty="0">
                        <a:solidFill>
                          <a:schemeClr val="tx1"/>
                        </a:solidFill>
                        <a:latin typeface="Arial"/>
                        <a:cs typeface="Arial"/>
                      </a:endParaRPr>
                    </a:p>
                  </a:txBody>
                  <a:tcPr/>
                </a:tc>
                <a:tc>
                  <a:txBody>
                    <a:bodyPr/>
                    <a:lstStyle/>
                    <a:p>
                      <a:r>
                        <a:rPr lang="en-US" sz="1400" dirty="0">
                          <a:solidFill>
                            <a:schemeClr val="tx1"/>
                          </a:solidFill>
                          <a:latin typeface="Arial"/>
                          <a:cs typeface="Arial"/>
                        </a:rPr>
                        <a:t>Reason</a:t>
                      </a:r>
                      <a:r>
                        <a:rPr lang="en-US" sz="1400" baseline="0" dirty="0">
                          <a:solidFill>
                            <a:schemeClr val="tx1"/>
                          </a:solidFill>
                          <a:latin typeface="Arial"/>
                          <a:cs typeface="Arial"/>
                        </a:rPr>
                        <a:t> for deviation</a:t>
                      </a:r>
                      <a:endParaRPr lang="en-ZA" sz="1400" dirty="0">
                        <a:solidFill>
                          <a:schemeClr val="tx1"/>
                        </a:solidFill>
                        <a:latin typeface="Arial"/>
                        <a:cs typeface="Arial"/>
                      </a:endParaRPr>
                    </a:p>
                  </a:txBody>
                  <a:tcPr/>
                </a:tc>
                <a:tc>
                  <a:txBody>
                    <a:bodyPr/>
                    <a:lstStyle/>
                    <a:p>
                      <a:r>
                        <a:rPr lang="en-US" sz="1400" dirty="0">
                          <a:solidFill>
                            <a:schemeClr val="tx1"/>
                          </a:solidFill>
                          <a:latin typeface="Arial"/>
                          <a:cs typeface="Arial"/>
                        </a:rPr>
                        <a:t>Corrective measure</a:t>
                      </a:r>
                      <a:endParaRPr lang="en-ZA" sz="1400" dirty="0">
                        <a:solidFill>
                          <a:schemeClr val="tx1"/>
                        </a:solidFill>
                        <a:latin typeface="Arial"/>
                        <a:cs typeface="Arial"/>
                      </a:endParaRPr>
                    </a:p>
                  </a:txBody>
                  <a:tcPr/>
                </a:tc>
                <a:extLst>
                  <a:ext uri="{0D108BD9-81ED-4DB2-BD59-A6C34878D82A}">
                    <a16:rowId xmlns:a16="http://schemas.microsoft.com/office/drawing/2014/main" val="72838636"/>
                  </a:ext>
                </a:extLst>
              </a:tr>
              <a:tr h="725251">
                <a:tc>
                  <a:txBody>
                    <a:bodyPr/>
                    <a:lstStyle/>
                    <a:p>
                      <a:pPr>
                        <a:lnSpc>
                          <a:spcPct val="107000"/>
                        </a:lnSpc>
                        <a:spcAft>
                          <a:spcPts val="0"/>
                        </a:spcAft>
                      </a:pPr>
                      <a:r>
                        <a:rPr lang="en-ZA" sz="900" b="1" dirty="0">
                          <a:solidFill>
                            <a:schemeClr val="tx1"/>
                          </a:solidFill>
                          <a:effectLst/>
                          <a:latin typeface="Arial"/>
                          <a:ea typeface="Calibri" panose="020F0502020204030204" pitchFamily="34" charset="0"/>
                          <a:cs typeface="Times New Roman"/>
                        </a:rPr>
                        <a:t>Percentage of complaints and requests handled per annum</a:t>
                      </a:r>
                    </a:p>
                    <a:p>
                      <a:pPr>
                        <a:lnSpc>
                          <a:spcPct val="107000"/>
                        </a:lnSpc>
                        <a:spcAft>
                          <a:spcPts val="0"/>
                        </a:spcAft>
                      </a:pPr>
                      <a:endParaRPr lang="en-ZA"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80% of new  complaints  handled annually</a:t>
                      </a:r>
                    </a:p>
                  </a:txBody>
                  <a:tcPr marL="68580" marR="68580" marT="0" marB="0"/>
                </a:tc>
                <a:tc>
                  <a:txBody>
                    <a:bodyPr/>
                    <a:lstStyle/>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80% of new complaints handled  quarterly</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80% of new  complaints  handled</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Target met</a:t>
                      </a: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Not applicable</a:t>
                      </a:r>
                    </a:p>
                  </a:txBody>
                  <a:tcPr marL="68580" marR="68580" marT="0" marB="0"/>
                </a:tc>
                <a:extLst>
                  <a:ext uri="{0D108BD9-81ED-4DB2-BD59-A6C34878D82A}">
                    <a16:rowId xmlns:a16="http://schemas.microsoft.com/office/drawing/2014/main" val="2461007945"/>
                  </a:ext>
                </a:extLst>
              </a:tr>
              <a:tr h="776363">
                <a:tc>
                  <a:txBody>
                    <a:bodyPr/>
                    <a:lstStyle/>
                    <a:p>
                      <a:pPr>
                        <a:lnSpc>
                          <a:spcPct val="107000"/>
                        </a:lnSpc>
                        <a:spcAft>
                          <a:spcPts val="0"/>
                        </a:spcAft>
                      </a:pPr>
                      <a:r>
                        <a:rPr lang="en-ZA" sz="900" b="1" dirty="0">
                          <a:solidFill>
                            <a:schemeClr val="tx1"/>
                          </a:solidFill>
                          <a:effectLst/>
                          <a:latin typeface="Arial"/>
                          <a:ea typeface="Calibri" panose="020F0502020204030204" pitchFamily="34" charset="0"/>
                          <a:cs typeface="Times New Roman"/>
                        </a:rPr>
                        <a:t>Percentage of Legal opinions and drafts in responses  to all requests   per annum</a:t>
                      </a:r>
                    </a:p>
                    <a:p>
                      <a:pPr>
                        <a:lnSpc>
                          <a:spcPct val="107000"/>
                        </a:lnSpc>
                        <a:spcAft>
                          <a:spcPts val="0"/>
                        </a:spcAft>
                      </a:pPr>
                      <a:endParaRPr lang="en-ZA"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100% response to all legal advice/opinion requests annually</a:t>
                      </a:r>
                    </a:p>
                  </a:txBody>
                  <a:tcPr marL="68580" marR="68580" marT="0" marB="0"/>
                </a:tc>
                <a:tc>
                  <a:txBody>
                    <a:bodyPr/>
                    <a:lstStyle/>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100% response to all legal advice/opinion requests quarterly</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100% </a:t>
                      </a:r>
                      <a:r>
                        <a:rPr lang="en-GB" sz="1000" dirty="0">
                          <a:solidFill>
                            <a:schemeClr val="tx1"/>
                          </a:solidFill>
                          <a:effectLst/>
                          <a:latin typeface="Arial"/>
                          <a:ea typeface="Calibri" panose="020F0502020204030204" pitchFamily="34" charset="0"/>
                          <a:cs typeface="Times New Roman"/>
                        </a:rPr>
                        <a:t>response to all legal advice/opinion requests</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Target met</a:t>
                      </a: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Not applicable</a:t>
                      </a:r>
                    </a:p>
                  </a:txBody>
                  <a:tcPr marL="68580" marR="68580" marT="0" marB="0"/>
                </a:tc>
                <a:extLst>
                  <a:ext uri="{0D108BD9-81ED-4DB2-BD59-A6C34878D82A}">
                    <a16:rowId xmlns:a16="http://schemas.microsoft.com/office/drawing/2014/main" val="348841026"/>
                  </a:ext>
                </a:extLst>
              </a:tr>
              <a:tr h="1406632">
                <a:tc rowSpan="2">
                  <a:txBody>
                    <a:bodyPr/>
                    <a:lstStyle/>
                    <a:p>
                      <a:pPr>
                        <a:lnSpc>
                          <a:spcPct val="107000"/>
                        </a:lnSpc>
                        <a:spcAft>
                          <a:spcPts val="0"/>
                        </a:spcAft>
                      </a:pPr>
                      <a:r>
                        <a:rPr lang="en-ZA" sz="900" b="1" dirty="0">
                          <a:solidFill>
                            <a:schemeClr val="tx1"/>
                          </a:solidFill>
                          <a:effectLst/>
                          <a:latin typeface="Arial"/>
                          <a:ea typeface="Calibri" panose="020F0502020204030204" pitchFamily="34" charset="0"/>
                          <a:cs typeface="Times New Roman"/>
                        </a:rPr>
                        <a:t>Number and percentage of reviewed Bills before Parliament and on reviewed legislation that impact on cultural, religious and linguistic rights of communities as guided by the received complaints per annum</a:t>
                      </a:r>
                      <a:endParaRPr lang="en-ZA" sz="1050" b="1"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Review 100% of Bills before Parliament that impacts on the mandate of the CRL Rights Commission annually</a:t>
                      </a:r>
                    </a:p>
                  </a:txBody>
                  <a:tcPr marL="68580" marR="68580" marT="0" marB="0"/>
                </a:tc>
                <a:tc>
                  <a:txBody>
                    <a:bodyPr/>
                    <a:lstStyle/>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Review 100% of Bills before Parliament that impacts on the mandate of the CRL Rights Commission per quarter</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0% of Bills before Parliament  have been reviewed </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ZA" sz="1000" dirty="0">
                          <a:solidFill>
                            <a:schemeClr val="tx1"/>
                          </a:solidFill>
                          <a:effectLst/>
                          <a:latin typeface="Arial"/>
                          <a:ea typeface="Calibri" panose="020F0502020204030204" pitchFamily="34" charset="0"/>
                          <a:cs typeface="Times New Roman"/>
                        </a:rPr>
                        <a:t>Target  not met -</a:t>
                      </a:r>
                      <a:r>
                        <a:rPr lang="en-ZA" sz="1000" dirty="0">
                          <a:solidFill>
                            <a:schemeClr val="tx1"/>
                          </a:solidFill>
                          <a:effectLst/>
                          <a:latin typeface="Arial"/>
                          <a:ea typeface="Calibri" panose="020F0502020204030204" pitchFamily="34" charset="0"/>
                        </a:rPr>
                        <a:t>The unit checked on the parliament website this quarter and found that there are no new Bills that impacts on the Cultural, religious and linguistic rights of  communities.</a:t>
                      </a:r>
                      <a:endParaRPr lang="en-ZA" sz="1000" dirty="0">
                        <a:solidFill>
                          <a:schemeClr val="tx1"/>
                        </a:solidFill>
                        <a:effectLst/>
                        <a:latin typeface="Arial"/>
                        <a:ea typeface="Calibri" panose="020F0502020204030204" pitchFamily="34" charset="0"/>
                        <a:cs typeface="Times New Roman" panose="02020603050405020304" pitchFamily="18" charset="0"/>
                      </a:endParaRPr>
                    </a:p>
                    <a:p>
                      <a:pPr>
                        <a:lnSpc>
                          <a:spcPct val="107000"/>
                        </a:lnSpc>
                        <a:spcAft>
                          <a:spcPts val="0"/>
                        </a:spcAft>
                      </a:pP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rPr>
                        <a:t>The Commission will continue monitoring the Parliamentary website.</a:t>
                      </a:r>
                      <a:endParaRPr lang="en-ZA" sz="1000" dirty="0">
                        <a:solidFill>
                          <a:schemeClr val="tx1"/>
                        </a:solidFill>
                        <a:effectLst/>
                        <a:latin typeface="Arial"/>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860184"/>
                  </a:ext>
                </a:extLst>
              </a:tr>
              <a:tr h="1833253">
                <a:tc vMerge="1">
                  <a:txBody>
                    <a:bodyPr/>
                    <a:lstStyle/>
                    <a:p>
                      <a:endParaRPr lang="en-ZA"/>
                    </a:p>
                  </a:txBody>
                  <a:tcPr/>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rPr>
                        <a:t>16 Reviewed municipal metropolitan By-Laws that impacts cultural, religious and linguistic rights of communities  per annum</a:t>
                      </a:r>
                      <a:endParaRPr lang="en-ZA" sz="1000" dirty="0">
                        <a:solidFill>
                          <a:schemeClr val="tx1"/>
                        </a:solidFill>
                        <a:effectLst/>
                        <a:latin typeface="Arial"/>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4 Reviewed municipal metropolitan By-Laws: that impact cultural, religious and linguistic rights of communities</a:t>
                      </a:r>
                      <a:endParaRPr lang="en-ZA" sz="1000" dirty="0">
                        <a:solidFill>
                          <a:schemeClr val="tx1"/>
                        </a:solidFill>
                        <a:effectLst/>
                        <a:latin typeface="Arial"/>
                        <a:ea typeface="Calibri" panose="020F0502020204030204" pitchFamily="34" charset="0"/>
                        <a:cs typeface="Times New Roman"/>
                      </a:endParaRPr>
                    </a:p>
                    <a:p>
                      <a:pPr>
                        <a:lnSpc>
                          <a:spcPct val="107000"/>
                        </a:lnSpc>
                        <a:spcAft>
                          <a:spcPts val="0"/>
                        </a:spcAft>
                      </a:pPr>
                      <a:r>
                        <a:rPr lang="en-GB" sz="1000" dirty="0">
                          <a:solidFill>
                            <a:schemeClr val="tx1"/>
                          </a:solidFill>
                          <a:effectLst/>
                          <a:latin typeface="Arial"/>
                          <a:ea typeface="Calibri" panose="020F0502020204030204" pitchFamily="34" charset="0"/>
                          <a:cs typeface="Times New Roman"/>
                        </a:rPr>
                        <a:t> per quarter</a:t>
                      </a:r>
                      <a:endParaRPr lang="en-ZA" sz="1000" dirty="0">
                        <a:solidFill>
                          <a:schemeClr val="tx1"/>
                        </a:solidFill>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800"/>
                        </a:spcAft>
                      </a:pPr>
                      <a:r>
                        <a:rPr lang="en-ZA" sz="1000" dirty="0">
                          <a:solidFill>
                            <a:schemeClr val="tx1"/>
                          </a:solidFill>
                          <a:effectLst/>
                          <a:latin typeface="Arial"/>
                          <a:ea typeface="Calibri" panose="020F0502020204030204" pitchFamily="34" charset="0"/>
                        </a:rPr>
                        <a:t>3 reviewed municipal by-laws: 2 on Slaughtering of animals for cultural and religious purpose in Nelson Mandela Bay and Buffalo City Metropolitan municipalities, and one on Initiation School in Nelson Mandela Bay metropolitan municipality</a:t>
                      </a:r>
                      <a:endParaRPr lang="en-ZA" sz="1000" dirty="0">
                        <a:solidFill>
                          <a:schemeClr val="tx1"/>
                        </a:solidFill>
                        <a:effectLst/>
                        <a:latin typeface="Arial"/>
                        <a:ea typeface="Calibri" panose="020F0502020204030204" pitchFamily="34" charset="0"/>
                        <a:cs typeface="Times New Roman" panose="02020603050405020304" pitchFamily="18" charset="0"/>
                      </a:endParaRPr>
                    </a:p>
                    <a:p>
                      <a:pPr>
                        <a:lnSpc>
                          <a:spcPct val="115000"/>
                        </a:lnSpc>
                        <a:spcAft>
                          <a:spcPts val="1000"/>
                        </a:spcAft>
                      </a:pP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a:ea typeface="Calibri" panose="020F0502020204030204" pitchFamily="34" charset="0"/>
                          <a:cs typeface="Times New Roman"/>
                        </a:rPr>
                        <a:t>Target partially met  - only three municipal By-laws were reviewed.</a:t>
                      </a:r>
                      <a:endParaRPr lang="en-ZA"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000" dirty="0">
                          <a:solidFill>
                            <a:schemeClr val="tx1"/>
                          </a:solidFill>
                          <a:effectLst/>
                          <a:latin typeface="Arial" panose="020B0604020202020204" pitchFamily="34" charset="0"/>
                          <a:ea typeface="Calibri" panose="020F0502020204030204" pitchFamily="34" charset="0"/>
                        </a:rPr>
                        <a:t>Buffalo City Metropolitan Municipality does not have a By-Law or policy on Initiation School, therefore there was nothing to review on Initiation School in this municipality.</a:t>
                      </a:r>
                      <a:endParaRPr lang="en-ZA" sz="1000" dirty="0">
                        <a:solidFill>
                          <a:schemeClr val="tx1"/>
                        </a:solidFill>
                        <a:effectLst/>
                        <a:latin typeface="Arial"/>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1768127"/>
                  </a:ext>
                </a:extLst>
              </a:tr>
            </a:tbl>
          </a:graphicData>
        </a:graphic>
      </p:graphicFrame>
      <p:sp>
        <p:nvSpPr>
          <p:cNvPr id="3" name="Footer Placeholder 2"/>
          <p:cNvSpPr>
            <a:spLocks noGrp="1"/>
          </p:cNvSpPr>
          <p:nvPr>
            <p:ph type="ftr" sz="quarter" idx="11"/>
          </p:nvPr>
        </p:nvSpPr>
        <p:spPr>
          <a:xfrm>
            <a:off x="3124200" y="6400799"/>
            <a:ext cx="2895600" cy="365125"/>
          </a:xfrm>
        </p:spPr>
        <p:txBody>
          <a:bodyPr/>
          <a:lstStyle/>
          <a:p>
            <a:r>
              <a:rPr lang="en-ZA" dirty="0"/>
              <a:t>11</a:t>
            </a:r>
          </a:p>
        </p:txBody>
      </p:sp>
    </p:spTree>
    <p:extLst>
      <p:ext uri="{BB962C8B-B14F-4D97-AF65-F5344CB8AC3E}">
        <p14:creationId xmlns:p14="http://schemas.microsoft.com/office/powerpoint/2010/main" val="1758842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994122"/>
          </a:xfrm>
        </p:spPr>
        <p:txBody>
          <a:bodyPr>
            <a:normAutofit/>
          </a:bodyPr>
          <a:lstStyle/>
          <a:p>
            <a:r>
              <a:rPr lang="en-ZA" sz="2500" b="1" dirty="0">
                <a:latin typeface="Arial" panose="020B0604020202020204" pitchFamily="34" charset="0"/>
                <a:cs typeface="Arial" panose="020B0604020202020204" pitchFamily="34" charset="0"/>
              </a:rPr>
              <a:t>Programme 3: Public Engagement and Education – Q3 (Adjusted Report)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12553468"/>
              </p:ext>
            </p:extLst>
          </p:nvPr>
        </p:nvGraphicFramePr>
        <p:xfrm>
          <a:off x="179512" y="1268760"/>
          <a:ext cx="8568954" cy="4631324"/>
        </p:xfrm>
        <a:graphic>
          <a:graphicData uri="http://schemas.openxmlformats.org/drawingml/2006/table">
            <a:tbl>
              <a:tblPr firstRow="1" bandRow="1">
                <a:tableStyleId>{93296810-A885-4BE3-A3E7-6D5BEEA58F35}</a:tableStyleId>
              </a:tblPr>
              <a:tblGrid>
                <a:gridCol w="1584176">
                  <a:extLst>
                    <a:ext uri="{9D8B030D-6E8A-4147-A177-3AD203B41FA5}">
                      <a16:colId xmlns:a16="http://schemas.microsoft.com/office/drawing/2014/main" val="3274535970"/>
                    </a:ext>
                  </a:extLst>
                </a:gridCol>
                <a:gridCol w="1584176">
                  <a:extLst>
                    <a:ext uri="{9D8B030D-6E8A-4147-A177-3AD203B41FA5}">
                      <a16:colId xmlns:a16="http://schemas.microsoft.com/office/drawing/2014/main" val="406223252"/>
                    </a:ext>
                  </a:extLst>
                </a:gridCol>
                <a:gridCol w="1440160">
                  <a:extLst>
                    <a:ext uri="{9D8B030D-6E8A-4147-A177-3AD203B41FA5}">
                      <a16:colId xmlns:a16="http://schemas.microsoft.com/office/drawing/2014/main" val="1480991673"/>
                    </a:ext>
                  </a:extLst>
                </a:gridCol>
                <a:gridCol w="1296144">
                  <a:extLst>
                    <a:ext uri="{9D8B030D-6E8A-4147-A177-3AD203B41FA5}">
                      <a16:colId xmlns:a16="http://schemas.microsoft.com/office/drawing/2014/main" val="1020100055"/>
                    </a:ext>
                  </a:extLst>
                </a:gridCol>
                <a:gridCol w="1224136">
                  <a:extLst>
                    <a:ext uri="{9D8B030D-6E8A-4147-A177-3AD203B41FA5}">
                      <a16:colId xmlns:a16="http://schemas.microsoft.com/office/drawing/2014/main" val="3131441650"/>
                    </a:ext>
                  </a:extLst>
                </a:gridCol>
                <a:gridCol w="1440162">
                  <a:extLst>
                    <a:ext uri="{9D8B030D-6E8A-4147-A177-3AD203B41FA5}">
                      <a16:colId xmlns:a16="http://schemas.microsoft.com/office/drawing/2014/main" val="769101601"/>
                    </a:ext>
                  </a:extLst>
                </a:gridCol>
              </a:tblGrid>
              <a:tr h="504056">
                <a:tc>
                  <a:txBody>
                    <a:bodyPr/>
                    <a:lstStyle/>
                    <a:p>
                      <a:r>
                        <a:rPr lang="en-US" sz="1600" dirty="0">
                          <a:solidFill>
                            <a:schemeClr val="tx1"/>
                          </a:solidFill>
                        </a:rPr>
                        <a:t>Output indicators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Annual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Quarterly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Actual</a:t>
                      </a:r>
                      <a:r>
                        <a:rPr lang="en-US" sz="1600" baseline="0" dirty="0">
                          <a:solidFill>
                            <a:schemeClr val="tx1"/>
                          </a:solidFill>
                        </a:rPr>
                        <a:t> outputs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Reason</a:t>
                      </a:r>
                      <a:r>
                        <a:rPr lang="en-US" sz="1600" baseline="0" dirty="0">
                          <a:solidFill>
                            <a:schemeClr val="tx1"/>
                          </a:solidFill>
                        </a:rPr>
                        <a:t> for deviation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Corrective measure</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11715861"/>
                  </a:ext>
                </a:extLst>
              </a:tr>
              <a:tr h="1387212">
                <a:tc>
                  <a:txBody>
                    <a:bodyPr/>
                    <a:lstStyle/>
                    <a:p>
                      <a:pPr>
                        <a:lnSpc>
                          <a:spcPct val="107000"/>
                        </a:lnSpc>
                        <a:spcAft>
                          <a:spcPts val="0"/>
                        </a:spcAft>
                      </a:pPr>
                      <a:r>
                        <a:rPr lang="en-ZA" sz="1100" dirty="0">
                          <a:effectLst/>
                          <a:latin typeface="Arial"/>
                          <a:ea typeface="Calibri" panose="020F0502020204030204" pitchFamily="34" charset="0"/>
                          <a:cs typeface="Times New Roman"/>
                        </a:rPr>
                        <a:t>Number of engagements with communities on cultural, religious and linguistic communities conducted per annum</a:t>
                      </a: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Times New Roman"/>
                        </a:rPr>
                        <a:t>25</a:t>
                      </a:r>
                      <a:r>
                        <a:rPr lang="en-ZA" sz="1100" dirty="0">
                          <a:effectLst/>
                          <a:latin typeface="Arial"/>
                          <a:ea typeface="Times New Roman" panose="02020603050405020304" pitchFamily="18" charset="0"/>
                          <a:cs typeface="Times New Roman"/>
                        </a:rPr>
                        <a:t> </a:t>
                      </a:r>
                      <a:r>
                        <a:rPr lang="en-ZA" sz="1100" dirty="0">
                          <a:effectLst/>
                          <a:latin typeface="Arial"/>
                          <a:ea typeface="Calibri" panose="020F0502020204030204" pitchFamily="34" charset="0"/>
                          <a:cs typeface="Times New Roman"/>
                        </a:rPr>
                        <a:t>engagements with communities on cultural, religious and linguistics rights of communities </a:t>
                      </a:r>
                      <a:r>
                        <a:rPr lang="en-ZA" sz="1100" dirty="0">
                          <a:effectLst/>
                          <a:latin typeface="Arial"/>
                          <a:ea typeface="Times New Roman" panose="02020603050405020304" pitchFamily="18" charset="0"/>
                          <a:cs typeface="Times New Roman"/>
                        </a:rPr>
                        <a:t>per annum</a:t>
                      </a:r>
                      <a:endParaRPr lang="en-ZA" sz="1100" dirty="0">
                        <a:effectLst/>
                        <a:latin typeface="Arial"/>
                        <a:ea typeface="Calibri" panose="020F0502020204030204" pitchFamily="34" charset="0"/>
                        <a:cs typeface="Times New Roman"/>
                      </a:endParaRP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Times New Roman"/>
                        </a:rPr>
                        <a:t>6</a:t>
                      </a:r>
                      <a:r>
                        <a:rPr lang="en-ZA" sz="1100" dirty="0">
                          <a:effectLst/>
                          <a:latin typeface="Arial"/>
                          <a:ea typeface="Times New Roman" panose="02020603050405020304" pitchFamily="18" charset="0"/>
                          <a:cs typeface="Times New Roman"/>
                        </a:rPr>
                        <a:t> </a:t>
                      </a:r>
                      <a:r>
                        <a:rPr lang="en-ZA" sz="1100" dirty="0">
                          <a:effectLst/>
                          <a:latin typeface="Arial"/>
                          <a:ea typeface="Calibri" panose="020F0502020204030204" pitchFamily="34" charset="0"/>
                          <a:cs typeface="Times New Roman"/>
                        </a:rPr>
                        <a:t>engagements with communities on cultural, religious and linguistics rights of communities </a:t>
                      </a:r>
                      <a:r>
                        <a:rPr lang="en-ZA" sz="1100" dirty="0">
                          <a:effectLst/>
                          <a:latin typeface="Arial"/>
                          <a:ea typeface="Times New Roman" panose="02020603050405020304" pitchFamily="18" charset="0"/>
                          <a:cs typeface="Times New Roman"/>
                        </a:rPr>
                        <a:t>quarterly</a:t>
                      </a:r>
                      <a:endParaRPr lang="en-ZA" sz="1100" dirty="0">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6 engagements with communities on cultural, religious and linguistics rights of communities</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Target met</a:t>
                      </a:r>
                    </a:p>
                  </a:txBody>
                  <a:tcPr marL="68580" marR="68580" marT="0" marB="0"/>
                </a:tc>
                <a:tc>
                  <a:txBody>
                    <a:bodyPr/>
                    <a:lstStyle/>
                    <a:p>
                      <a:r>
                        <a:rPr lang="en-ZA" sz="1100" dirty="0">
                          <a:effectLst/>
                          <a:latin typeface="Arial"/>
                          <a:ea typeface="Calibri" panose="020F0502020204030204" pitchFamily="34" charset="0"/>
                        </a:rPr>
                        <a:t>Not applicable</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16342682"/>
                  </a:ext>
                </a:extLst>
              </a:tr>
              <a:tr h="1451181">
                <a:tc>
                  <a:txBody>
                    <a:bodyPr/>
                    <a:lstStyle/>
                    <a:p>
                      <a:pPr>
                        <a:lnSpc>
                          <a:spcPct val="107000"/>
                        </a:lnSpc>
                        <a:spcAft>
                          <a:spcPts val="0"/>
                        </a:spcAft>
                      </a:pPr>
                      <a:r>
                        <a:rPr lang="en-ZA" sz="1100" dirty="0">
                          <a:effectLst/>
                          <a:latin typeface="Arial"/>
                          <a:ea typeface="Calibri" panose="020F0502020204030204" pitchFamily="34" charset="0"/>
                          <a:cs typeface="Times New Roman"/>
                        </a:rPr>
                        <a:t>Number of public educational campaigns on cultural, religious and linguistic rights of communities conducted  per annum</a:t>
                      </a: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Times New Roman"/>
                        </a:rPr>
                        <a:t>20</a:t>
                      </a:r>
                      <a:r>
                        <a:rPr lang="en-ZA" sz="1100" dirty="0">
                          <a:effectLst/>
                          <a:latin typeface="Arial"/>
                          <a:ea typeface="Times New Roman" panose="02020603050405020304" pitchFamily="18" charset="0"/>
                          <a:cs typeface="Times New Roman"/>
                        </a:rPr>
                        <a:t> </a:t>
                      </a:r>
                      <a:r>
                        <a:rPr lang="en-ZA" sz="1100" dirty="0">
                          <a:effectLst/>
                          <a:latin typeface="Arial"/>
                          <a:ea typeface="Calibri" panose="020F0502020204030204" pitchFamily="34" charset="0"/>
                          <a:cs typeface="Times New Roman"/>
                        </a:rPr>
                        <a:t>public educational campaigns on cultural, religious and linguistic rights of communities conducted  </a:t>
                      </a:r>
                      <a:r>
                        <a:rPr lang="en-ZA" sz="1100" dirty="0">
                          <a:effectLst/>
                          <a:latin typeface="Arial"/>
                          <a:ea typeface="Times New Roman" panose="02020603050405020304" pitchFamily="18" charset="0"/>
                          <a:cs typeface="Times New Roman"/>
                        </a:rPr>
                        <a:t>per annum</a:t>
                      </a:r>
                      <a:endParaRPr lang="en-ZA" sz="1100" dirty="0">
                        <a:effectLst/>
                        <a:latin typeface="Arial"/>
                        <a:ea typeface="Calibri" panose="020F0502020204030204" pitchFamily="34" charset="0"/>
                        <a:cs typeface="Times New Roman"/>
                      </a:endParaRPr>
                    </a:p>
                  </a:txBody>
                  <a:tcPr marL="68580" marR="68580" marT="0" marB="0"/>
                </a:tc>
                <a:tc>
                  <a:txBody>
                    <a:bodyPr/>
                    <a:lstStyle/>
                    <a:p>
                      <a:pPr>
                        <a:lnSpc>
                          <a:spcPct val="115000"/>
                        </a:lnSpc>
                        <a:spcAft>
                          <a:spcPts val="0"/>
                        </a:spcAft>
                      </a:pPr>
                      <a:r>
                        <a:rPr lang="en-GB" sz="1100" dirty="0">
                          <a:effectLst/>
                          <a:latin typeface="Arial"/>
                          <a:ea typeface="Calibri" panose="020F0502020204030204" pitchFamily="34" charset="0"/>
                          <a:cs typeface="Times New Roman"/>
                        </a:rPr>
                        <a:t>5</a:t>
                      </a:r>
                      <a:r>
                        <a:rPr lang="en-GB" sz="1100" dirty="0">
                          <a:effectLst/>
                          <a:latin typeface="Arial"/>
                          <a:ea typeface="Times New Roman" panose="02020603050405020304" pitchFamily="18" charset="0"/>
                          <a:cs typeface="Times New Roman"/>
                        </a:rPr>
                        <a:t> </a:t>
                      </a:r>
                      <a:r>
                        <a:rPr lang="en-ZA" sz="1100" dirty="0">
                          <a:effectLst/>
                          <a:latin typeface="Arial"/>
                          <a:ea typeface="Calibri" panose="020F0502020204030204" pitchFamily="34" charset="0"/>
                          <a:cs typeface="Times New Roman"/>
                        </a:rPr>
                        <a:t>public educational campaigns on cultural, religious and linguistic rights of communities conducted  </a:t>
                      </a:r>
                      <a:r>
                        <a:rPr lang="en-ZA" sz="1100" dirty="0">
                          <a:effectLst/>
                          <a:latin typeface="Arial"/>
                          <a:ea typeface="Times New Roman" panose="02020603050405020304" pitchFamily="18" charset="0"/>
                          <a:cs typeface="Times New Roman"/>
                        </a:rPr>
                        <a:t>per quarter</a:t>
                      </a:r>
                      <a:endParaRPr lang="en-ZA" sz="1100" dirty="0">
                        <a:effectLst/>
                        <a:latin typeface="Arial"/>
                        <a:ea typeface="Calibri" panose="020F0502020204030204" pitchFamily="34" charset="0"/>
                        <a:cs typeface="Times New Roman"/>
                      </a:endParaRPr>
                    </a:p>
                  </a:txBody>
                  <a:tcPr marL="68580" marR="68580" marT="0" marB="0"/>
                </a:tc>
                <a:tc>
                  <a:txBody>
                    <a:bodyPr/>
                    <a:lstStyle/>
                    <a:p>
                      <a:pPr>
                        <a:lnSpc>
                          <a:spcPct val="107000"/>
                        </a:lnSpc>
                        <a:spcAft>
                          <a:spcPts val="0"/>
                        </a:spcAft>
                      </a:pPr>
                      <a:r>
                        <a:rPr lang="en-ZA" sz="1100" dirty="0">
                          <a:solidFill>
                            <a:schemeClr val="tx1"/>
                          </a:solidFill>
                          <a:effectLst/>
                          <a:latin typeface="Arial"/>
                          <a:ea typeface="Calibri" panose="020F0502020204030204" pitchFamily="34" charset="0"/>
                          <a:cs typeface="Times New Roman"/>
                        </a:rPr>
                        <a:t>5 public educational campaigns on cultural, religious and linguistic rights of communities conducted  </a:t>
                      </a:r>
                      <a:endParaRPr lang="en-ZA"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dirty="0">
                          <a:solidFill>
                            <a:schemeClr val="tx1"/>
                          </a:solidFill>
                          <a:effectLst/>
                          <a:latin typeface="Arial"/>
                          <a:ea typeface="Calibri" panose="020F0502020204030204" pitchFamily="34" charset="0"/>
                          <a:cs typeface="Times New Roman"/>
                        </a:rPr>
                        <a:t>Target met</a:t>
                      </a:r>
                      <a:endParaRPr lang="en-ZA" sz="1100" dirty="0">
                        <a:solidFill>
                          <a:schemeClr val="tx1"/>
                        </a:solidFill>
                        <a:effectLst/>
                        <a:latin typeface="Calibri"/>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rtl="0" eaLnBrk="1" fontAlgn="auto" latinLnBrk="0" hangingPunct="1">
                        <a:lnSpc>
                          <a:spcPct val="100000"/>
                        </a:lnSpc>
                        <a:spcBef>
                          <a:spcPts val="0"/>
                        </a:spcBef>
                        <a:spcAft>
                          <a:spcPts val="0"/>
                        </a:spcAft>
                        <a:buClrTx/>
                        <a:buSzTx/>
                        <a:buFontTx/>
                        <a:buNone/>
                      </a:pPr>
                      <a:r>
                        <a:rPr kumimoji="0" lang="en-ZA" sz="1100" b="0" i="0" u="none" strike="noStrike" kern="1200" cap="none" spc="0" normalizeH="0" baseline="0" noProof="0" dirty="0">
                          <a:ln>
                            <a:noFill/>
                          </a:ln>
                          <a:solidFill>
                            <a:prstClr val="black"/>
                          </a:solidFill>
                          <a:effectLst/>
                          <a:uLnTx/>
                          <a:uFillTx/>
                          <a:latin typeface="Arial"/>
                          <a:ea typeface="+mn-ea"/>
                          <a:cs typeface="+mn-cs"/>
                        </a:rPr>
                        <a:t>Not applicable</a:t>
                      </a:r>
                      <a:endParaRPr kumimoji="0" lang="en-ZA"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nSpc>
                          <a:spcPct val="107000"/>
                        </a:lnSpc>
                        <a:spcAft>
                          <a:spcPts val="0"/>
                        </a:spcAft>
                      </a:pPr>
                      <a:endParaRPr lang="en-US" sz="11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2238098"/>
                  </a:ext>
                </a:extLst>
              </a:tr>
              <a:tr h="1213811">
                <a:tc>
                  <a:txBody>
                    <a:bodyPr/>
                    <a:lstStyle/>
                    <a:p>
                      <a:pPr>
                        <a:lnSpc>
                          <a:spcPct val="107000"/>
                        </a:lnSpc>
                        <a:spcAft>
                          <a:spcPts val="0"/>
                        </a:spcAft>
                      </a:pPr>
                      <a:r>
                        <a:rPr lang="en-ZA" sz="1100" dirty="0">
                          <a:effectLst/>
                          <a:latin typeface="Arial"/>
                          <a:ea typeface="Calibri" panose="020F0502020204030204" pitchFamily="34" charset="0"/>
                          <a:cs typeface="Times New Roman"/>
                        </a:rPr>
                        <a:t>Updated established and maintained database of community organisation and institutions per annum</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1 updated maintained database of community organisation and institutions per annum</a:t>
                      </a:r>
                    </a:p>
                  </a:txBody>
                  <a:tcPr marL="68580" marR="68580" marT="0" marB="0"/>
                </a:tc>
                <a:tc>
                  <a:txBody>
                    <a:bodyPr/>
                    <a:lstStyle/>
                    <a:p>
                      <a:pPr>
                        <a:lnSpc>
                          <a:spcPct val="115000"/>
                        </a:lnSpc>
                        <a:spcAft>
                          <a:spcPts val="0"/>
                        </a:spcAft>
                      </a:pPr>
                      <a:r>
                        <a:rPr lang="en-ZA" sz="1100" dirty="0">
                          <a:effectLst/>
                          <a:latin typeface="Arial"/>
                          <a:ea typeface="Calibri" panose="020F0502020204030204" pitchFamily="34" charset="0"/>
                          <a:cs typeface="Times New Roman"/>
                        </a:rPr>
                        <a:t>Updated and maintained database of community organisations quarterly</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1 Updated and maintained database of community organisations per quarter</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Target met</a:t>
                      </a:r>
                    </a:p>
                  </a:txBody>
                  <a:tcPr marL="68580" marR="68580" marT="0" marB="0"/>
                </a:tc>
                <a:tc>
                  <a:txBody>
                    <a:bodyPr/>
                    <a:lstStyle/>
                    <a:p>
                      <a:pPr>
                        <a:lnSpc>
                          <a:spcPct val="107000"/>
                        </a:lnSpc>
                        <a:spcAft>
                          <a:spcPts val="0"/>
                        </a:spcAft>
                      </a:pPr>
                      <a:r>
                        <a:rPr lang="en-ZA" sz="1100" dirty="0">
                          <a:effectLst/>
                          <a:latin typeface="Arial"/>
                          <a:ea typeface="Calibri" panose="020F0502020204030204" pitchFamily="34" charset="0"/>
                          <a:cs typeface="Times New Roman"/>
                        </a:rPr>
                        <a:t>Not applicable</a:t>
                      </a:r>
                    </a:p>
                  </a:txBody>
                  <a:tcPr marL="68580" marR="68580" marT="0" marB="0"/>
                </a:tc>
                <a:extLst>
                  <a:ext uri="{0D108BD9-81ED-4DB2-BD59-A6C34878D82A}">
                    <a16:rowId xmlns:a16="http://schemas.microsoft.com/office/drawing/2014/main" val="876260072"/>
                  </a:ext>
                </a:extLst>
              </a:tr>
            </a:tbl>
          </a:graphicData>
        </a:graphic>
      </p:graphicFrame>
      <p:sp>
        <p:nvSpPr>
          <p:cNvPr id="3" name="Footer Placeholder 2"/>
          <p:cNvSpPr>
            <a:spLocks noGrp="1"/>
          </p:cNvSpPr>
          <p:nvPr>
            <p:ph type="ftr" sz="quarter" idx="11"/>
          </p:nvPr>
        </p:nvSpPr>
        <p:spPr/>
        <p:txBody>
          <a:bodyPr/>
          <a:lstStyle/>
          <a:p>
            <a:r>
              <a:rPr lang="en-ZA" dirty="0"/>
              <a:t>12</a:t>
            </a:r>
          </a:p>
        </p:txBody>
      </p:sp>
    </p:spTree>
    <p:extLst>
      <p:ext uri="{BB962C8B-B14F-4D97-AF65-F5344CB8AC3E}">
        <p14:creationId xmlns:p14="http://schemas.microsoft.com/office/powerpoint/2010/main" val="2346806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DB0BF-B5D1-4A0E-8446-F08809D99A96}"/>
              </a:ext>
            </a:extLst>
          </p:cNvPr>
          <p:cNvSpPr>
            <a:spLocks noGrp="1"/>
          </p:cNvSpPr>
          <p:nvPr>
            <p:ph type="title"/>
          </p:nvPr>
        </p:nvSpPr>
        <p:spPr>
          <a:xfrm>
            <a:off x="2041450" y="274638"/>
            <a:ext cx="6645349" cy="1143000"/>
          </a:xfrm>
        </p:spPr>
        <p:txBody>
          <a:bodyPr>
            <a:noAutofit/>
          </a:bodyPr>
          <a:lstStyle/>
          <a:p>
            <a:r>
              <a:rPr lang="en-ZA" sz="2800" b="1" dirty="0">
                <a:latin typeface="Arial" panose="020B0604020202020204" pitchFamily="34" charset="0"/>
                <a:cs typeface="Arial" panose="020B0604020202020204" pitchFamily="34" charset="0"/>
              </a:rPr>
              <a:t>The highlights of Public Engagement and Education Unit</a:t>
            </a:r>
          </a:p>
        </p:txBody>
      </p:sp>
      <p:sp>
        <p:nvSpPr>
          <p:cNvPr id="3" name="Content Placeholder 2">
            <a:extLst>
              <a:ext uri="{FF2B5EF4-FFF2-40B4-BE49-F238E27FC236}">
                <a16:creationId xmlns:a16="http://schemas.microsoft.com/office/drawing/2014/main" id="{70DEDC59-CDC1-45E9-8E2A-ECF67C53C485}"/>
              </a:ext>
            </a:extLst>
          </p:cNvPr>
          <p:cNvSpPr>
            <a:spLocks noGrp="1"/>
          </p:cNvSpPr>
          <p:nvPr>
            <p:ph idx="1"/>
          </p:nvPr>
        </p:nvSpPr>
        <p:spPr>
          <a:xfrm>
            <a:off x="457200" y="1881963"/>
            <a:ext cx="8229600" cy="3742660"/>
          </a:xfrm>
        </p:spPr>
        <p:txBody>
          <a:bodyPr>
            <a:normAutofit fontScale="92500"/>
          </a:bodyPr>
          <a:lstStyle/>
          <a:p>
            <a:pPr algn="just">
              <a:buFont typeface="Wingdings" panose="05000000000000000000" pitchFamily="2" charset="2"/>
              <a:buChar char="v"/>
            </a:pPr>
            <a:r>
              <a:rPr lang="en-ZA" sz="2200" dirty="0">
                <a:latin typeface="Arial" panose="020B0604020202020204" pitchFamily="34" charset="0"/>
                <a:cs typeface="Arial" panose="020B0604020202020204" pitchFamily="34" charset="0"/>
              </a:rPr>
              <a:t>Engagements with communities on  promotion of rights of</a:t>
            </a:r>
          </a:p>
          <a:p>
            <a:pPr marL="0" indent="0" algn="just">
              <a:buNone/>
            </a:pPr>
            <a:r>
              <a:rPr lang="en-ZA" sz="2200" dirty="0">
                <a:latin typeface="Arial" panose="020B0604020202020204" pitchFamily="34" charset="0"/>
                <a:cs typeface="Arial" panose="020B0604020202020204" pitchFamily="34" charset="0"/>
              </a:rPr>
              <a:t>Communities to develop their diminished heritages.</a:t>
            </a:r>
          </a:p>
          <a:p>
            <a:pPr algn="just">
              <a:buFont typeface="Wingdings" panose="05000000000000000000" pitchFamily="2" charset="2"/>
              <a:buChar char="§"/>
            </a:pPr>
            <a:r>
              <a:rPr lang="en-ZA" sz="2200" dirty="0">
                <a:latin typeface="Arial" panose="020B0604020202020204" pitchFamily="34" charset="0"/>
                <a:cs typeface="Arial" panose="020B0604020202020204" pitchFamily="34" charset="0"/>
              </a:rPr>
              <a:t> Limpopo in Thohoyandou (</a:t>
            </a:r>
            <a:r>
              <a:rPr lang="en-ZA" sz="2200" dirty="0" err="1">
                <a:latin typeface="Arial" panose="020B0604020202020204" pitchFamily="34" charset="0"/>
                <a:cs typeface="Arial" panose="020B0604020202020204" pitchFamily="34" charset="0"/>
              </a:rPr>
              <a:t>Makwarela</a:t>
            </a:r>
            <a:r>
              <a:rPr lang="en-ZA" sz="2200" dirty="0">
                <a:latin typeface="Arial" panose="020B0604020202020204" pitchFamily="34" charset="0"/>
                <a:cs typeface="Arial" panose="020B0604020202020204" pitchFamily="34" charset="0"/>
              </a:rPr>
              <a:t>), Senwabarwana (</a:t>
            </a:r>
            <a:r>
              <a:rPr lang="en-ZA" sz="2200" dirty="0" err="1">
                <a:latin typeface="Arial" panose="020B0604020202020204" pitchFamily="34" charset="0"/>
                <a:cs typeface="Arial" panose="020B0604020202020204" pitchFamily="34" charset="0"/>
              </a:rPr>
              <a:t>Inveraan</a:t>
            </a:r>
            <a:r>
              <a:rPr lang="en-ZA" sz="2200" dirty="0">
                <a:latin typeface="Arial" panose="020B0604020202020204" pitchFamily="34" charset="0"/>
                <a:cs typeface="Arial" panose="020B0604020202020204" pitchFamily="34" charset="0"/>
              </a:rPr>
              <a:t> – ga-Manaka) and Polokwane (Westernburg Communities) and also</a:t>
            </a:r>
          </a:p>
          <a:p>
            <a:pPr algn="just">
              <a:buFont typeface="Wingdings" panose="05000000000000000000" pitchFamily="2" charset="2"/>
              <a:buChar char="§"/>
            </a:pPr>
            <a:r>
              <a:rPr lang="en-ZA" sz="2200" dirty="0">
                <a:latin typeface="Arial" panose="020B0604020202020204" pitchFamily="34" charset="0"/>
                <a:cs typeface="Arial" panose="020B0604020202020204" pitchFamily="34" charset="0"/>
              </a:rPr>
              <a:t>Gauteng Province on the Promotion of Nama and N/</a:t>
            </a:r>
            <a:r>
              <a:rPr lang="en-ZA" sz="2200" dirty="0" err="1">
                <a:latin typeface="Arial" panose="020B0604020202020204" pitchFamily="34" charset="0"/>
                <a:cs typeface="Arial" panose="020B0604020202020204" pitchFamily="34" charset="0"/>
              </a:rPr>
              <a:t>uu</a:t>
            </a:r>
            <a:r>
              <a:rPr lang="en-ZA" sz="2200" dirty="0">
                <a:latin typeface="Arial" panose="020B0604020202020204" pitchFamily="34" charset="0"/>
                <a:cs typeface="Arial" panose="020B0604020202020204" pitchFamily="34" charset="0"/>
              </a:rPr>
              <a:t> Languages</a:t>
            </a:r>
          </a:p>
          <a:p>
            <a:pPr algn="just">
              <a:buFont typeface="Wingdings" panose="05000000000000000000" pitchFamily="2" charset="2"/>
              <a:buChar char="v"/>
            </a:pPr>
            <a:r>
              <a:rPr lang="en-ZA" sz="2200" dirty="0">
                <a:latin typeface="Arial" panose="020B0604020202020204" pitchFamily="34" charset="0"/>
                <a:cs typeface="Arial" panose="020B0604020202020204" pitchFamily="34" charset="0"/>
              </a:rPr>
              <a:t>Awareness </a:t>
            </a:r>
            <a:r>
              <a:rPr lang="en-GB" sz="2200" dirty="0">
                <a:latin typeface="Arial" panose="020B0604020202020204" pitchFamily="34" charset="0"/>
                <a:cs typeface="Arial" panose="020B0604020202020204" pitchFamily="34" charset="0"/>
              </a:rPr>
              <a:t>Campaigns - on promotion of cultural, religious and linguistic rights of communities</a:t>
            </a:r>
          </a:p>
          <a:p>
            <a:pPr algn="just">
              <a:buFont typeface="Wingdings" panose="05000000000000000000" pitchFamily="2" charset="2"/>
              <a:buChar char="§"/>
            </a:pPr>
            <a:r>
              <a:rPr lang="en-ZA" sz="2200" dirty="0">
                <a:latin typeface="Arial" panose="020B0604020202020204" pitchFamily="34" charset="0"/>
                <a:cs typeface="Arial" panose="020B0604020202020204" pitchFamily="34" charset="0"/>
              </a:rPr>
              <a:t>Free State (Kroonstad, Senekal and </a:t>
            </a:r>
            <a:r>
              <a:rPr lang="en-ZA" sz="2200" dirty="0" err="1">
                <a:latin typeface="Arial" panose="020B0604020202020204" pitchFamily="34" charset="0"/>
                <a:cs typeface="Arial" panose="020B0604020202020204" pitchFamily="34" charset="0"/>
              </a:rPr>
              <a:t>Bothaville</a:t>
            </a:r>
            <a:r>
              <a:rPr lang="en-ZA" sz="2200" dirty="0">
                <a:latin typeface="Arial" panose="020B0604020202020204" pitchFamily="34" charset="0"/>
                <a:cs typeface="Arial" panose="020B0604020202020204" pitchFamily="34" charset="0"/>
              </a:rPr>
              <a:t>)  Northern Cape (Warrenton, Ritchie and Riverton. Limpopo in ga- Mphahlele, Zebediele and Lebowakgomo.</a:t>
            </a:r>
          </a:p>
          <a:p>
            <a:pPr algn="just">
              <a:buFont typeface="Wingdings" panose="05000000000000000000" pitchFamily="2" charset="2"/>
              <a:buChar char="§"/>
            </a:pPr>
            <a:endParaRPr lang="en-ZA" dirty="0">
              <a:latin typeface="Arial" panose="020B0604020202020204" pitchFamily="34" charset="0"/>
              <a:cs typeface="Arial" panose="020B0604020202020204" pitchFamily="34" charset="0"/>
            </a:endParaRPr>
          </a:p>
          <a:p>
            <a:pPr marL="0" indent="0">
              <a:buNone/>
            </a:pPr>
            <a:endParaRPr lang="en-ZA"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ZA" dirty="0">
              <a:latin typeface="Arial" panose="020B0604020202020204" pitchFamily="34" charset="0"/>
              <a:cs typeface="Arial" panose="020B0604020202020204" pitchFamily="34" charset="0"/>
            </a:endParaRPr>
          </a:p>
          <a:p>
            <a:pPr marL="0" indent="0">
              <a:buNone/>
            </a:pPr>
            <a:endParaRPr lang="en-ZA" dirty="0"/>
          </a:p>
        </p:txBody>
      </p:sp>
      <p:sp>
        <p:nvSpPr>
          <p:cNvPr id="4" name="Footer Placeholder 3">
            <a:extLst>
              <a:ext uri="{FF2B5EF4-FFF2-40B4-BE49-F238E27FC236}">
                <a16:creationId xmlns:a16="http://schemas.microsoft.com/office/drawing/2014/main" id="{3285A366-7984-4474-A920-85BA9C678526}"/>
              </a:ext>
            </a:extLst>
          </p:cNvPr>
          <p:cNvSpPr>
            <a:spLocks noGrp="1"/>
          </p:cNvSpPr>
          <p:nvPr>
            <p:ph type="ftr" sz="quarter" idx="11"/>
          </p:nvPr>
        </p:nvSpPr>
        <p:spPr/>
        <p:txBody>
          <a:bodyPr/>
          <a:lstStyle/>
          <a:p>
            <a:endParaRPr lang="en-ZA"/>
          </a:p>
        </p:txBody>
      </p:sp>
    </p:spTree>
    <p:extLst>
      <p:ext uri="{BB962C8B-B14F-4D97-AF65-F5344CB8AC3E}">
        <p14:creationId xmlns:p14="http://schemas.microsoft.com/office/powerpoint/2010/main" val="1251951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692696"/>
            <a:ext cx="6779096" cy="1143000"/>
          </a:xfrm>
        </p:spPr>
        <p:txBody>
          <a:bodyPr>
            <a:normAutofit/>
          </a:bodyPr>
          <a:lstStyle/>
          <a:p>
            <a:r>
              <a:rPr lang="en-ZA" sz="2400" b="1" dirty="0">
                <a:latin typeface="Arial" panose="020B0604020202020204" pitchFamily="34" charset="0"/>
                <a:cs typeface="Arial" panose="020B0604020202020204" pitchFamily="34" charset="0"/>
              </a:rPr>
              <a:t>Programme 4: Research and Policy Development – Q3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3644639"/>
              </p:ext>
            </p:extLst>
          </p:nvPr>
        </p:nvGraphicFramePr>
        <p:xfrm>
          <a:off x="323526" y="2348880"/>
          <a:ext cx="8496948" cy="2412494"/>
        </p:xfrm>
        <a:graphic>
          <a:graphicData uri="http://schemas.openxmlformats.org/drawingml/2006/table">
            <a:tbl>
              <a:tblPr firstRow="1" bandRow="1">
                <a:tableStyleId>{F5AB1C69-6EDB-4FF4-983F-18BD219EF322}</a:tableStyleId>
              </a:tblPr>
              <a:tblGrid>
                <a:gridCol w="1416158">
                  <a:extLst>
                    <a:ext uri="{9D8B030D-6E8A-4147-A177-3AD203B41FA5}">
                      <a16:colId xmlns:a16="http://schemas.microsoft.com/office/drawing/2014/main" val="3453846592"/>
                    </a:ext>
                  </a:extLst>
                </a:gridCol>
                <a:gridCol w="1416158">
                  <a:extLst>
                    <a:ext uri="{9D8B030D-6E8A-4147-A177-3AD203B41FA5}">
                      <a16:colId xmlns:a16="http://schemas.microsoft.com/office/drawing/2014/main" val="1940017613"/>
                    </a:ext>
                  </a:extLst>
                </a:gridCol>
                <a:gridCol w="1416158">
                  <a:extLst>
                    <a:ext uri="{9D8B030D-6E8A-4147-A177-3AD203B41FA5}">
                      <a16:colId xmlns:a16="http://schemas.microsoft.com/office/drawing/2014/main" val="1479515301"/>
                    </a:ext>
                  </a:extLst>
                </a:gridCol>
                <a:gridCol w="1416158">
                  <a:extLst>
                    <a:ext uri="{9D8B030D-6E8A-4147-A177-3AD203B41FA5}">
                      <a16:colId xmlns:a16="http://schemas.microsoft.com/office/drawing/2014/main" val="2216022972"/>
                    </a:ext>
                  </a:extLst>
                </a:gridCol>
                <a:gridCol w="1416158">
                  <a:extLst>
                    <a:ext uri="{9D8B030D-6E8A-4147-A177-3AD203B41FA5}">
                      <a16:colId xmlns:a16="http://schemas.microsoft.com/office/drawing/2014/main" val="3253063547"/>
                    </a:ext>
                  </a:extLst>
                </a:gridCol>
                <a:gridCol w="1416158">
                  <a:extLst>
                    <a:ext uri="{9D8B030D-6E8A-4147-A177-3AD203B41FA5}">
                      <a16:colId xmlns:a16="http://schemas.microsoft.com/office/drawing/2014/main" val="3677293191"/>
                    </a:ext>
                  </a:extLst>
                </a:gridCol>
              </a:tblGrid>
              <a:tr h="792239">
                <a:tc>
                  <a:txBody>
                    <a:bodyPr/>
                    <a:lstStyle/>
                    <a:p>
                      <a:r>
                        <a:rPr lang="en-US" sz="1600">
                          <a:solidFill>
                            <a:schemeClr val="tx1"/>
                          </a:solidFill>
                        </a:rPr>
                        <a:t>Output indicators</a:t>
                      </a:r>
                      <a:endParaRPr lang="en-ZA" sz="1600">
                        <a:solidFill>
                          <a:schemeClr val="tx1"/>
                        </a:solidFill>
                        <a:latin typeface="Arial" panose="020B0604020202020204" pitchFamily="34" charset="0"/>
                        <a:cs typeface="Arial" panose="020B0604020202020204" pitchFamily="34" charset="0"/>
                      </a:endParaRPr>
                    </a:p>
                  </a:txBody>
                  <a:tcPr/>
                </a:tc>
                <a:tc>
                  <a:txBody>
                    <a:bodyPr/>
                    <a:lstStyle/>
                    <a:p>
                      <a:r>
                        <a:rPr lang="en-US" sz="1600">
                          <a:solidFill>
                            <a:schemeClr val="tx1"/>
                          </a:solidFill>
                        </a:rPr>
                        <a:t>Annual Targets</a:t>
                      </a:r>
                      <a:endParaRPr lang="en-ZA" sz="1600">
                        <a:solidFill>
                          <a:schemeClr val="tx1"/>
                        </a:solidFill>
                        <a:latin typeface="Arial" panose="020B0604020202020204" pitchFamily="34" charset="0"/>
                        <a:cs typeface="Arial" panose="020B0604020202020204" pitchFamily="34" charset="0"/>
                      </a:endParaRPr>
                    </a:p>
                  </a:txBody>
                  <a:tcPr/>
                </a:tc>
                <a:tc>
                  <a:txBody>
                    <a:bodyPr/>
                    <a:lstStyle/>
                    <a:p>
                      <a:r>
                        <a:rPr lang="en-US" sz="1600">
                          <a:solidFill>
                            <a:schemeClr val="tx1"/>
                          </a:solidFill>
                        </a:rPr>
                        <a:t>Quarterly Targets</a:t>
                      </a:r>
                      <a:endParaRPr lang="en-ZA" sz="1600">
                        <a:solidFill>
                          <a:schemeClr val="tx1"/>
                        </a:solidFill>
                        <a:latin typeface="Arial" panose="020B0604020202020204" pitchFamily="34" charset="0"/>
                        <a:cs typeface="Arial" panose="020B0604020202020204" pitchFamily="34" charset="0"/>
                      </a:endParaRPr>
                    </a:p>
                  </a:txBody>
                  <a:tcPr/>
                </a:tc>
                <a:tc>
                  <a:txBody>
                    <a:bodyPr/>
                    <a:lstStyle/>
                    <a:p>
                      <a:r>
                        <a:rPr lang="en-US" sz="1600">
                          <a:solidFill>
                            <a:schemeClr val="tx1"/>
                          </a:solidFill>
                        </a:rPr>
                        <a:t>Actual</a:t>
                      </a:r>
                      <a:r>
                        <a:rPr lang="en-US" sz="1600" baseline="0">
                          <a:solidFill>
                            <a:schemeClr val="tx1"/>
                          </a:solidFill>
                        </a:rPr>
                        <a:t> outputs</a:t>
                      </a:r>
                      <a:endParaRPr lang="en-ZA" sz="1600">
                        <a:solidFill>
                          <a:schemeClr val="tx1"/>
                        </a:solidFill>
                        <a:latin typeface="Arial" panose="020B0604020202020204" pitchFamily="34" charset="0"/>
                        <a:cs typeface="Arial" panose="020B0604020202020204" pitchFamily="34" charset="0"/>
                      </a:endParaRPr>
                    </a:p>
                  </a:txBody>
                  <a:tcPr/>
                </a:tc>
                <a:tc>
                  <a:txBody>
                    <a:bodyPr/>
                    <a:lstStyle/>
                    <a:p>
                      <a:r>
                        <a:rPr lang="en-US" sz="1600">
                          <a:solidFill>
                            <a:schemeClr val="tx1"/>
                          </a:solidFill>
                        </a:rPr>
                        <a:t>Reason</a:t>
                      </a:r>
                      <a:r>
                        <a:rPr lang="en-US" sz="1600" baseline="0">
                          <a:solidFill>
                            <a:schemeClr val="tx1"/>
                          </a:solidFill>
                        </a:rPr>
                        <a:t> for deviation</a:t>
                      </a:r>
                      <a:endParaRPr lang="en-ZA" sz="1600">
                        <a:solidFill>
                          <a:schemeClr val="tx1"/>
                        </a:solidFill>
                        <a:latin typeface="Arial" panose="020B0604020202020204" pitchFamily="34" charset="0"/>
                        <a:cs typeface="Arial" panose="020B0604020202020204" pitchFamily="34" charset="0"/>
                      </a:endParaRPr>
                    </a:p>
                  </a:txBody>
                  <a:tcPr/>
                </a:tc>
                <a:tc>
                  <a:txBody>
                    <a:bodyPr/>
                    <a:lstStyle/>
                    <a:p>
                      <a:r>
                        <a:rPr lang="en-US" sz="1600">
                          <a:solidFill>
                            <a:schemeClr val="tx1"/>
                          </a:solidFill>
                        </a:rPr>
                        <a:t>Corrective measure</a:t>
                      </a:r>
                      <a:endParaRPr lang="en-ZA" sz="160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47354856"/>
                  </a:ext>
                </a:extLst>
              </a:tr>
              <a:tr h="1620255">
                <a:tc>
                  <a:txBody>
                    <a:bodyPr/>
                    <a:lstStyle/>
                    <a:p>
                      <a:pPr>
                        <a:lnSpc>
                          <a:spcPct val="107000"/>
                        </a:lnSpc>
                        <a:spcAft>
                          <a:spcPts val="0"/>
                        </a:spcAft>
                      </a:pPr>
                      <a:r>
                        <a:rPr lang="en-ZA"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Number of research reports on cultural, religious and linguistic rights produced per annum</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4 research reports on cultural, religious and linguistic rights produced per annum</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 research report on cultural, religious and linguistic rights produced per quarter</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1 research report on cultural, religious and linguistic rights produced per quarter </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Target met</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ZA" sz="1100" b="1" dirty="0">
                          <a:effectLst/>
                          <a:latin typeface="Arial" panose="020B0604020202020204" pitchFamily="34" charset="0"/>
                          <a:ea typeface="Calibri" panose="020F0502020204030204" pitchFamily="34" charset="0"/>
                          <a:cs typeface="Times New Roman" panose="02020603050405020304" pitchFamily="18" charset="0"/>
                        </a:rPr>
                        <a:t>Not applicable</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6623980"/>
                  </a:ext>
                </a:extLst>
              </a:tr>
            </a:tbl>
          </a:graphicData>
        </a:graphic>
      </p:graphicFrame>
      <p:sp>
        <p:nvSpPr>
          <p:cNvPr id="3" name="Footer Placeholder 2"/>
          <p:cNvSpPr>
            <a:spLocks noGrp="1"/>
          </p:cNvSpPr>
          <p:nvPr>
            <p:ph type="ftr" sz="quarter" idx="11"/>
          </p:nvPr>
        </p:nvSpPr>
        <p:spPr/>
        <p:txBody>
          <a:bodyPr/>
          <a:lstStyle/>
          <a:p>
            <a:r>
              <a:rPr lang="en-ZA"/>
              <a:t>13</a:t>
            </a:r>
          </a:p>
        </p:txBody>
      </p:sp>
    </p:spTree>
    <p:extLst>
      <p:ext uri="{BB962C8B-B14F-4D97-AF65-F5344CB8AC3E}">
        <p14:creationId xmlns:p14="http://schemas.microsoft.com/office/powerpoint/2010/main" val="3491145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5C8CE-2040-40D0-B45C-3EA898DE3573}"/>
              </a:ext>
            </a:extLst>
          </p:cNvPr>
          <p:cNvSpPr>
            <a:spLocks noGrp="1"/>
          </p:cNvSpPr>
          <p:nvPr>
            <p:ph type="title"/>
          </p:nvPr>
        </p:nvSpPr>
        <p:spPr>
          <a:xfrm>
            <a:off x="2139518" y="274638"/>
            <a:ext cx="6547282" cy="1143000"/>
          </a:xfrm>
        </p:spPr>
        <p:txBody>
          <a:bodyPr>
            <a:noAutofit/>
          </a:bodyPr>
          <a:lstStyle/>
          <a:p>
            <a:r>
              <a:rPr lang="en-ZA" sz="2800" b="1" dirty="0">
                <a:latin typeface="Arial" panose="020B0604020202020204" pitchFamily="34" charset="0"/>
                <a:cs typeface="Arial" panose="020B0604020202020204" pitchFamily="34" charset="0"/>
              </a:rPr>
              <a:t>Highlights of Research and Policy Development Unit</a:t>
            </a:r>
          </a:p>
        </p:txBody>
      </p:sp>
      <p:sp>
        <p:nvSpPr>
          <p:cNvPr id="3" name="Content Placeholder 2">
            <a:extLst>
              <a:ext uri="{FF2B5EF4-FFF2-40B4-BE49-F238E27FC236}">
                <a16:creationId xmlns:a16="http://schemas.microsoft.com/office/drawing/2014/main" id="{4E734B73-16E3-4FAA-8E15-31D179891FE4}"/>
              </a:ext>
            </a:extLst>
          </p:cNvPr>
          <p:cNvSpPr>
            <a:spLocks noGrp="1"/>
          </p:cNvSpPr>
          <p:nvPr>
            <p:ph idx="1"/>
          </p:nvPr>
        </p:nvSpPr>
        <p:spPr>
          <a:xfrm>
            <a:off x="457200" y="1784412"/>
            <a:ext cx="8229600" cy="3941685"/>
          </a:xfrm>
        </p:spPr>
        <p:txBody>
          <a:bodyPr>
            <a:normAutofit fontScale="92500" lnSpcReduction="2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n-ZA"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Research and Policy Development Unit during its data gathering phase on the issue of cultural rights and constitutional rights, </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organised a number of focus group meetings. These focus group meetings were composed of the CRL Rights Commission community councils, traditional leadership, religious leaders and cultural communities and cultural experts. The meetings were held in :</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Cofimvava</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the Eastern Cape with the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Abathembu</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chiefs and community members</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Majaneng</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Hamanskraal</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with  the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Matebele</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Lebelo</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tribal authority members and community members</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Bushbuckridge in Mpumalanga with Kgosi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Setlhare</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tribal authority members and community members</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Lwandle</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Western Cape with community members</a:t>
            </a:r>
          </a:p>
          <a:p>
            <a:pPr marL="457200" marR="0" lvl="0" indent="-457200" algn="just"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Moletelo</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in Limpopo with the </a:t>
            </a:r>
            <a:r>
              <a:rPr kumimoji="0" lang="en-GB" sz="19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Moletelo</a:t>
            </a:r>
            <a:r>
              <a:rPr kumimoji="0" lang="en-GB"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Tribal Council members and community members</a:t>
            </a:r>
          </a:p>
          <a:p>
            <a:pPr marL="0" indent="0">
              <a:buNone/>
            </a:pPr>
            <a:endParaRPr lang="en-ZA" sz="2000" dirty="0">
              <a:solidFill>
                <a:srgbClr val="FF0000"/>
              </a:solidFill>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50E2EFA-C32B-44FF-BCF0-5266CA0970DB}"/>
              </a:ext>
            </a:extLst>
          </p:cNvPr>
          <p:cNvSpPr>
            <a:spLocks noGrp="1"/>
          </p:cNvSpPr>
          <p:nvPr>
            <p:ph type="ftr" sz="quarter" idx="11"/>
          </p:nvPr>
        </p:nvSpPr>
        <p:spPr/>
        <p:txBody>
          <a:bodyPr/>
          <a:lstStyle/>
          <a:p>
            <a:endParaRPr lang="en-ZA"/>
          </a:p>
        </p:txBody>
      </p:sp>
    </p:spTree>
    <p:extLst>
      <p:ext uri="{BB962C8B-B14F-4D97-AF65-F5344CB8AC3E}">
        <p14:creationId xmlns:p14="http://schemas.microsoft.com/office/powerpoint/2010/main" val="11358303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60648"/>
            <a:ext cx="6552730" cy="1143000"/>
          </a:xfrm>
        </p:spPr>
        <p:txBody>
          <a:bodyPr>
            <a:normAutofit/>
          </a:bodyPr>
          <a:lstStyle/>
          <a:p>
            <a:r>
              <a:rPr lang="en-ZA" sz="2400" b="1" dirty="0">
                <a:latin typeface="Arial" panose="020B0604020202020204" pitchFamily="34" charset="0"/>
                <a:cs typeface="Arial" panose="020B0604020202020204" pitchFamily="34" charset="0"/>
              </a:rPr>
              <a:t>Programme 5: Communication, Marketing, IT and Linkages – Q3</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0904843"/>
              </p:ext>
            </p:extLst>
          </p:nvPr>
        </p:nvGraphicFramePr>
        <p:xfrm>
          <a:off x="217612" y="1229082"/>
          <a:ext cx="8530854" cy="4432602"/>
        </p:xfrm>
        <a:graphic>
          <a:graphicData uri="http://schemas.openxmlformats.org/drawingml/2006/table">
            <a:tbl>
              <a:tblPr firstRow="1" bandRow="1">
                <a:tableStyleId>{35758FB7-9AC5-4552-8A53-C91805E547FA}</a:tableStyleId>
              </a:tblPr>
              <a:tblGrid>
                <a:gridCol w="1648820">
                  <a:extLst>
                    <a:ext uri="{9D8B030D-6E8A-4147-A177-3AD203B41FA5}">
                      <a16:colId xmlns:a16="http://schemas.microsoft.com/office/drawing/2014/main" val="2380529391"/>
                    </a:ext>
                  </a:extLst>
                </a:gridCol>
                <a:gridCol w="1433757">
                  <a:extLst>
                    <a:ext uri="{9D8B030D-6E8A-4147-A177-3AD203B41FA5}">
                      <a16:colId xmlns:a16="http://schemas.microsoft.com/office/drawing/2014/main" val="1689586722"/>
                    </a:ext>
                  </a:extLst>
                </a:gridCol>
                <a:gridCol w="1583872">
                  <a:extLst>
                    <a:ext uri="{9D8B030D-6E8A-4147-A177-3AD203B41FA5}">
                      <a16:colId xmlns:a16="http://schemas.microsoft.com/office/drawing/2014/main" val="406233635"/>
                    </a:ext>
                  </a:extLst>
                </a:gridCol>
                <a:gridCol w="1604092">
                  <a:extLst>
                    <a:ext uri="{9D8B030D-6E8A-4147-A177-3AD203B41FA5}">
                      <a16:colId xmlns:a16="http://schemas.microsoft.com/office/drawing/2014/main" val="3005366367"/>
                    </a:ext>
                  </a:extLst>
                </a:gridCol>
                <a:gridCol w="1093699">
                  <a:extLst>
                    <a:ext uri="{9D8B030D-6E8A-4147-A177-3AD203B41FA5}">
                      <a16:colId xmlns:a16="http://schemas.microsoft.com/office/drawing/2014/main" val="1059730807"/>
                    </a:ext>
                  </a:extLst>
                </a:gridCol>
                <a:gridCol w="1166614">
                  <a:extLst>
                    <a:ext uri="{9D8B030D-6E8A-4147-A177-3AD203B41FA5}">
                      <a16:colId xmlns:a16="http://schemas.microsoft.com/office/drawing/2014/main" val="330725698"/>
                    </a:ext>
                  </a:extLst>
                </a:gridCol>
              </a:tblGrid>
              <a:tr h="845819">
                <a:tc>
                  <a:txBody>
                    <a:bodyPr/>
                    <a:lstStyle/>
                    <a:p>
                      <a:r>
                        <a:rPr lang="en-US" sz="1600" dirty="0">
                          <a:solidFill>
                            <a:schemeClr val="tx1"/>
                          </a:solidFill>
                        </a:rPr>
                        <a:t>Output indicators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Annual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Quarterly Targets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Actual</a:t>
                      </a:r>
                      <a:r>
                        <a:rPr lang="en-US" sz="1600" baseline="0" dirty="0">
                          <a:solidFill>
                            <a:schemeClr val="tx1"/>
                          </a:solidFill>
                        </a:rPr>
                        <a:t> outputs</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Reason</a:t>
                      </a:r>
                      <a:r>
                        <a:rPr lang="en-US" sz="1600" baseline="0" dirty="0">
                          <a:solidFill>
                            <a:schemeClr val="tx1"/>
                          </a:solidFill>
                        </a:rPr>
                        <a:t> for deviation</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US" sz="1600" dirty="0">
                          <a:solidFill>
                            <a:schemeClr val="tx1"/>
                          </a:solidFill>
                        </a:rPr>
                        <a:t>Corrective measure</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90541680"/>
                  </a:ext>
                </a:extLst>
              </a:tr>
              <a:tr h="1096637">
                <a:tc>
                  <a:txBody>
                    <a:bodyPr/>
                    <a:lstStyle/>
                    <a:p>
                      <a:pPr>
                        <a:lnSpc>
                          <a:spcPct val="115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Number of reports on Implemented internal and external communication strategy per annum </a:t>
                      </a:r>
                      <a:endParaRPr lang="en-ZA" sz="110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ZA"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15000"/>
                        </a:lnSpc>
                        <a:spcAft>
                          <a:spcPts val="0"/>
                        </a:spcAft>
                      </a:pPr>
                      <a:r>
                        <a:rPr lang="en-ZA" sz="1100">
                          <a:effectLst/>
                          <a:latin typeface="Arial" panose="020B0604020202020204" pitchFamily="34" charset="0"/>
                          <a:ea typeface="Calibri" panose="020F0502020204030204" pitchFamily="34" charset="0"/>
                          <a:cs typeface="Arial" panose="020B0604020202020204" pitchFamily="34" charset="0"/>
                        </a:rPr>
                        <a:t>4 </a:t>
                      </a:r>
                      <a:r>
                        <a:rPr lang="en-ZA" sz="1100" kern="1200">
                          <a:solidFill>
                            <a:srgbClr val="000000"/>
                          </a:solidFill>
                          <a:effectLst/>
                          <a:latin typeface="Arial" panose="020B0604020202020204" pitchFamily="34" charset="0"/>
                          <a:ea typeface="+mn-ea"/>
                          <a:cs typeface="Arial" panose="020B0604020202020204" pitchFamily="34" charset="0"/>
                        </a:rPr>
                        <a:t>reports on Implemented internal and external communication strategy per annum</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1 report on Implemented internal and external communication strategy quarterly</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1 report on Implemented internal and external communication strategy quarterly</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Target met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Not applicable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62996227"/>
                  </a:ext>
                </a:extLst>
              </a:tr>
              <a:tr h="1466137">
                <a:tc>
                  <a:txBody>
                    <a:bodyPr/>
                    <a:lstStyle/>
                    <a:p>
                      <a:pPr>
                        <a:lnSpc>
                          <a:spcPct val="115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Number of reports on maintained and upgraded infrastructure and implemented ICT Governance Framework per annum</a:t>
                      </a:r>
                      <a:endParaRPr lang="en-ZA" sz="110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ZA"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4 reports on maintained and upgraded infrastructure and implemented ICT Governance Framework per annum</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1 report on maintained and upgraded infrastructure and implemented ICT Governance Framework per quarter</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1100" kern="1200" dirty="0">
                          <a:solidFill>
                            <a:srgbClr val="000000"/>
                          </a:solidFill>
                          <a:effectLst/>
                          <a:latin typeface="Arial" panose="020B0604020202020204" pitchFamily="34" charset="0"/>
                          <a:ea typeface="+mn-ea"/>
                          <a:cs typeface="Arial" panose="020B0604020202020204" pitchFamily="34" charset="0"/>
                        </a:rPr>
                        <a:t>1 report on maintained and upgraded infrastructure and implemented ICT Governance Framework per quarter</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Target met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Not applicable</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01409215"/>
                  </a:ext>
                </a:extLst>
              </a:tr>
              <a:tr h="911886">
                <a:tc>
                  <a:txBody>
                    <a:bodyPr/>
                    <a:lstStyle/>
                    <a:p>
                      <a:pPr>
                        <a:lnSpc>
                          <a:spcPct val="115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Number of reports on activities on social media platform per annum</a:t>
                      </a:r>
                      <a:endParaRPr lang="en-ZA" sz="1100">
                        <a:effectLst/>
                        <a:latin typeface="Arial" panose="020B0604020202020204" pitchFamily="34" charset="0"/>
                        <a:ea typeface="Times New Roman" panose="02020603050405020304" pitchFamily="18" charset="0"/>
                        <a:cs typeface="Arial" panose="020B0604020202020204" pitchFamily="34" charset="0"/>
                      </a:endParaRPr>
                    </a:p>
                    <a:p>
                      <a:pPr>
                        <a:lnSpc>
                          <a:spcPct val="115000"/>
                        </a:lnSpc>
                        <a:spcAft>
                          <a:spcPts val="0"/>
                        </a:spcAft>
                      </a:pPr>
                      <a:r>
                        <a:rPr lang="en-ZA"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4 reports of activities on social media platform per annum</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1100" kern="1200">
                          <a:solidFill>
                            <a:srgbClr val="000000"/>
                          </a:solidFill>
                          <a:effectLst/>
                          <a:latin typeface="Arial" panose="020B0604020202020204" pitchFamily="34" charset="0"/>
                          <a:ea typeface="+mn-ea"/>
                          <a:cs typeface="Arial" panose="020B0604020202020204" pitchFamily="34" charset="0"/>
                        </a:rPr>
                        <a:t>1 report of activities on</a:t>
                      </a:r>
                      <a:r>
                        <a:rPr lang="en-ZA" sz="1100" kern="1200" baseline="0">
                          <a:solidFill>
                            <a:srgbClr val="000000"/>
                          </a:solidFill>
                          <a:effectLst/>
                          <a:latin typeface="Arial" panose="020B0604020202020204" pitchFamily="34" charset="0"/>
                          <a:ea typeface="+mn-ea"/>
                          <a:cs typeface="Arial" panose="020B0604020202020204" pitchFamily="34" charset="0"/>
                        </a:rPr>
                        <a:t> </a:t>
                      </a:r>
                      <a:r>
                        <a:rPr lang="en-ZA" sz="1100" kern="1200">
                          <a:solidFill>
                            <a:srgbClr val="000000"/>
                          </a:solidFill>
                          <a:effectLst/>
                          <a:latin typeface="Arial" panose="020B0604020202020204" pitchFamily="34" charset="0"/>
                          <a:ea typeface="+mn-ea"/>
                          <a:cs typeface="Arial" panose="020B0604020202020204" pitchFamily="34" charset="0"/>
                        </a:rPr>
                        <a:t>social media platform per quarter</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1100" kern="1200" dirty="0">
                          <a:solidFill>
                            <a:schemeClr val="tx1"/>
                          </a:solidFill>
                          <a:effectLst/>
                          <a:latin typeface="Arial" panose="020B0604020202020204" pitchFamily="34" charset="0"/>
                          <a:ea typeface="+mn-ea"/>
                          <a:cs typeface="Arial" panose="020B0604020202020204" pitchFamily="34" charset="0"/>
                        </a:rPr>
                        <a:t>1 report of activities on social media platform per quarter</a:t>
                      </a:r>
                      <a:endParaRPr lang="en-ZA"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a:effectLst/>
                          <a:latin typeface="Arial" panose="020B0604020202020204" pitchFamily="34" charset="0"/>
                          <a:ea typeface="Calibri" panose="020F0502020204030204" pitchFamily="34" charset="0"/>
                          <a:cs typeface="Arial" panose="020B0604020202020204" pitchFamily="34" charset="0"/>
                        </a:rPr>
                        <a:t>Target met</a:t>
                      </a:r>
                      <a:endParaRPr lang="en-ZA" sz="11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ZA" sz="1000" dirty="0">
                          <a:effectLst/>
                          <a:latin typeface="Arial" panose="020B0604020202020204" pitchFamily="34" charset="0"/>
                          <a:ea typeface="Calibri" panose="020F0502020204030204" pitchFamily="34" charset="0"/>
                          <a:cs typeface="Arial" panose="020B0604020202020204" pitchFamily="34" charset="0"/>
                        </a:rPr>
                        <a:t>Not applicable</a:t>
                      </a:r>
                      <a:endParaRPr lang="en-ZA"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04912299"/>
                  </a:ext>
                </a:extLst>
              </a:tr>
            </a:tbl>
          </a:graphicData>
        </a:graphic>
      </p:graphicFrame>
      <p:sp>
        <p:nvSpPr>
          <p:cNvPr id="3" name="Footer Placeholder 2"/>
          <p:cNvSpPr>
            <a:spLocks noGrp="1"/>
          </p:cNvSpPr>
          <p:nvPr>
            <p:ph type="ftr" sz="quarter" idx="11"/>
          </p:nvPr>
        </p:nvSpPr>
        <p:spPr/>
        <p:txBody>
          <a:bodyPr/>
          <a:lstStyle/>
          <a:p>
            <a:r>
              <a:rPr lang="en-ZA"/>
              <a:t>14</a:t>
            </a:r>
          </a:p>
        </p:txBody>
      </p:sp>
    </p:spTree>
    <p:extLst>
      <p:ext uri="{BB962C8B-B14F-4D97-AF65-F5344CB8AC3E}">
        <p14:creationId xmlns:p14="http://schemas.microsoft.com/office/powerpoint/2010/main" val="3792732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274638"/>
            <a:ext cx="6707088" cy="1143000"/>
          </a:xfrm>
        </p:spPr>
        <p:txBody>
          <a:bodyPr>
            <a:normAutofit/>
          </a:bodyPr>
          <a:lstStyle/>
          <a:p>
            <a:r>
              <a:rPr lang="en-US" sz="2800" b="1" dirty="0">
                <a:latin typeface="Arial" panose="020B0604020202020204" pitchFamily="34" charset="0"/>
                <a:cs typeface="Arial" panose="020B0604020202020204" pitchFamily="34" charset="0"/>
              </a:rPr>
              <a:t>Presentation Outline</a:t>
            </a:r>
            <a:endParaRPr lang="en-ZA"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916833"/>
            <a:ext cx="8229600" cy="3816424"/>
          </a:xfrm>
        </p:spPr>
        <p:txBody>
          <a:bodyPr>
            <a:normAutofit fontScale="77500" lnSpcReduction="20000"/>
          </a:bodyPr>
          <a:lstStyle/>
          <a:p>
            <a:pPr marL="0" indent="0" algn="just">
              <a:buNone/>
            </a:pPr>
            <a:r>
              <a:rPr lang="en-US" sz="2300" b="1" dirty="0">
                <a:latin typeface="Arial" panose="020B0604020202020204" pitchFamily="34" charset="0"/>
                <a:cs typeface="Arial" panose="020B0604020202020204" pitchFamily="34" charset="0"/>
              </a:rPr>
              <a:t>Official Sign-Off</a:t>
            </a:r>
          </a:p>
          <a:p>
            <a:pPr marL="0" indent="0" algn="just">
              <a:buNone/>
            </a:pPr>
            <a:r>
              <a:rPr lang="en-US" sz="2000" dirty="0">
                <a:latin typeface="Arial" panose="020B0604020202020204" pitchFamily="34" charset="0"/>
                <a:cs typeface="Arial" panose="020B0604020202020204" pitchFamily="34" charset="0"/>
              </a:rPr>
              <a:t>Part A: </a:t>
            </a:r>
            <a:r>
              <a:rPr lang="en-US" sz="2000" b="1" dirty="0">
                <a:latin typeface="Arial" panose="020B0604020202020204" pitchFamily="34" charset="0"/>
                <a:cs typeface="Arial" panose="020B0604020202020204" pitchFamily="34" charset="0"/>
              </a:rPr>
              <a:t>Third Quarter Performance Reporting </a:t>
            </a:r>
          </a:p>
          <a:p>
            <a:pPr marL="514350" indent="-514350" algn="just">
              <a:buAutoNum type="arabicPeriod"/>
            </a:pPr>
            <a:r>
              <a:rPr lang="en-US" sz="2000" dirty="0">
                <a:latin typeface="Arial" panose="020B0604020202020204" pitchFamily="34" charset="0"/>
                <a:cs typeface="Arial" panose="020B0604020202020204" pitchFamily="34" charset="0"/>
              </a:rPr>
              <a:t>Purpose and Overview: Strategic Plan 2021 – 2025</a:t>
            </a:r>
          </a:p>
          <a:p>
            <a:pPr marL="514350" indent="-514350" algn="just">
              <a:buAutoNum type="arabicPeriod"/>
            </a:pPr>
            <a:r>
              <a:rPr lang="en-US" sz="2000" dirty="0">
                <a:latin typeface="Arial" panose="020B0604020202020204" pitchFamily="34" charset="0"/>
                <a:cs typeface="Arial" panose="020B0604020202020204" pitchFamily="34" charset="0"/>
              </a:rPr>
              <a:t>Impact Statement, Programmes and Outcomes</a:t>
            </a:r>
          </a:p>
          <a:p>
            <a:pPr marL="514350" indent="-514350" algn="just">
              <a:buAutoNum type="arabicPeriod"/>
            </a:pPr>
            <a:r>
              <a:rPr lang="en-US" sz="2000" dirty="0">
                <a:latin typeface="Arial" panose="020B0604020202020204" pitchFamily="34" charset="0"/>
                <a:cs typeface="Arial" panose="020B0604020202020204" pitchFamily="34" charset="0"/>
              </a:rPr>
              <a:t>Strategic Plan: Outcomes and Outcome Indicators</a:t>
            </a:r>
          </a:p>
          <a:p>
            <a:pPr marL="514350" indent="-514350" algn="just">
              <a:buAutoNum type="arabicPeriod"/>
            </a:pPr>
            <a:r>
              <a:rPr lang="en-GB" sz="2000" dirty="0">
                <a:latin typeface="Arial" panose="020B0604020202020204" pitchFamily="34" charset="0"/>
                <a:cs typeface="Arial" panose="020B0604020202020204" pitchFamily="34" charset="0"/>
              </a:rPr>
              <a:t>Our Vision, Mission and Values</a:t>
            </a:r>
          </a:p>
          <a:p>
            <a:pPr marL="514350" indent="-514350" algn="just">
              <a:buAutoNum type="arabicPeriod"/>
            </a:pPr>
            <a:r>
              <a:rPr lang="en-US" sz="2000" dirty="0">
                <a:latin typeface="Arial" panose="020B0604020202020204" pitchFamily="34" charset="0"/>
                <a:cs typeface="Arial" panose="020B0604020202020204" pitchFamily="34" charset="0"/>
              </a:rPr>
              <a:t>Medium Term Strategic Framework (MTSF) Priorities</a:t>
            </a:r>
          </a:p>
          <a:p>
            <a:pPr marL="514350" indent="-514350" algn="just">
              <a:buAutoNum type="arabicPeriod"/>
            </a:pPr>
            <a:r>
              <a:rPr lang="en-US" sz="2000" dirty="0">
                <a:latin typeface="Arial" panose="020B0604020202020204" pitchFamily="34" charset="0"/>
                <a:cs typeface="Arial" panose="020B0604020202020204" pitchFamily="34" charset="0"/>
              </a:rPr>
              <a:t>Overall Organizational Performance Against Quarterly Targets</a:t>
            </a:r>
          </a:p>
          <a:p>
            <a:pPr marL="514350" indent="-514350" algn="just">
              <a:buAutoNum type="arabicPeriod"/>
            </a:pPr>
            <a:r>
              <a:rPr lang="en-US" sz="2000" dirty="0">
                <a:latin typeface="Arial" panose="020B0604020202020204" pitchFamily="34" charset="0"/>
                <a:cs typeface="Arial" panose="020B0604020202020204" pitchFamily="34" charset="0"/>
              </a:rPr>
              <a:t>Programme Performance against  2021/2022 Quarter 3 Targets</a:t>
            </a:r>
          </a:p>
          <a:p>
            <a:pPr lvl="1" indent="-342900" algn="just">
              <a:buFont typeface="+mj-lt"/>
              <a:buAutoNum type="alphaLcParenR"/>
            </a:pPr>
            <a:r>
              <a:rPr lang="en-US" sz="1600" dirty="0">
                <a:latin typeface="Arial" panose="020B0604020202020204" pitchFamily="34" charset="0"/>
                <a:cs typeface="Arial" panose="020B0604020202020204" pitchFamily="34" charset="0"/>
              </a:rPr>
              <a:t>Programme 1: Administration – Organisational Development and Support Services ( ODSS)</a:t>
            </a:r>
            <a:endParaRPr lang="en-US" sz="1200" dirty="0">
              <a:latin typeface="Arial" panose="020B0604020202020204" pitchFamily="34" charset="0"/>
              <a:cs typeface="Arial" panose="020B0604020202020204" pitchFamily="34" charset="0"/>
            </a:endParaRPr>
          </a:p>
          <a:p>
            <a:pPr lvl="1" indent="-342900" algn="just">
              <a:buFont typeface="+mj-lt"/>
              <a:buAutoNum type="alphaLcParenR"/>
            </a:pPr>
            <a:r>
              <a:rPr lang="en-US" sz="1600" dirty="0">
                <a:latin typeface="Arial" panose="020B0604020202020204" pitchFamily="34" charset="0"/>
                <a:cs typeface="Arial" panose="020B0604020202020204" pitchFamily="34" charset="0"/>
              </a:rPr>
              <a:t>Programme 2: Legal Service and Conflict Resolution (LSCR)</a:t>
            </a:r>
          </a:p>
          <a:p>
            <a:pPr lvl="1" indent="-342900" algn="just">
              <a:buFont typeface="+mj-lt"/>
              <a:buAutoNum type="alphaLcParenR"/>
            </a:pPr>
            <a:r>
              <a:rPr lang="en-US" sz="1600" dirty="0">
                <a:latin typeface="Arial" panose="020B0604020202020204" pitchFamily="34" charset="0"/>
                <a:cs typeface="Arial" panose="020B0604020202020204" pitchFamily="34" charset="0"/>
              </a:rPr>
              <a:t>Programme 3: Public Engagement and Education (PEE)</a:t>
            </a:r>
          </a:p>
          <a:p>
            <a:pPr lvl="1" indent="-342900" algn="just">
              <a:buFont typeface="+mj-lt"/>
              <a:buAutoNum type="alphaLcParenR"/>
            </a:pPr>
            <a:r>
              <a:rPr lang="en-US" sz="1600" dirty="0">
                <a:latin typeface="Arial" panose="020B0604020202020204" pitchFamily="34" charset="0"/>
                <a:cs typeface="Arial" panose="020B0604020202020204" pitchFamily="34" charset="0"/>
              </a:rPr>
              <a:t>Programme 4: Research and Policy Development (RPD)</a:t>
            </a:r>
          </a:p>
          <a:p>
            <a:pPr lvl="1" indent="-342900" algn="just">
              <a:buFont typeface="+mj-lt"/>
              <a:buAutoNum type="alphaLcParenR"/>
            </a:pPr>
            <a:r>
              <a:rPr lang="en-US" sz="1600" dirty="0">
                <a:latin typeface="Arial" panose="020B0604020202020204" pitchFamily="34" charset="0"/>
                <a:cs typeface="Arial" panose="020B0604020202020204" pitchFamily="34" charset="0"/>
              </a:rPr>
              <a:t>Programme 5: Communication, Marketing, IT and Linkages (CMIL)</a:t>
            </a:r>
          </a:p>
          <a:p>
            <a:pPr marL="0" indent="0" algn="just">
              <a:buNone/>
            </a:pPr>
            <a:r>
              <a:rPr lang="en-ZA" sz="1900" dirty="0">
                <a:latin typeface="Arial" panose="020B0604020202020204" pitchFamily="34" charset="0"/>
                <a:cs typeface="Arial" panose="020B0604020202020204" pitchFamily="34" charset="0"/>
              </a:rPr>
              <a:t>PART B: </a:t>
            </a:r>
            <a:r>
              <a:rPr lang="en-US" sz="2000" dirty="0">
                <a:latin typeface="Arial" panose="020B0604020202020204" pitchFamily="34" charset="0"/>
                <a:cs typeface="Arial" panose="020B0604020202020204" pitchFamily="34" charset="0"/>
              </a:rPr>
              <a:t>Human Resources and related matters. </a:t>
            </a:r>
          </a:p>
          <a:p>
            <a:pPr marL="0" indent="0" algn="just">
              <a:buNone/>
            </a:pPr>
            <a:r>
              <a:rPr lang="en-US" sz="1900" dirty="0">
                <a:latin typeface="Arial" panose="020B0604020202020204" pitchFamily="34" charset="0"/>
                <a:cs typeface="Arial" panose="020B0604020202020204" pitchFamily="34" charset="0"/>
              </a:rPr>
              <a:t>PART C: </a:t>
            </a:r>
            <a:r>
              <a:rPr lang="en-US" sz="2100" dirty="0">
                <a:latin typeface="Arial" panose="020B0604020202020204" pitchFamily="34" charset="0"/>
                <a:cs typeface="Arial" panose="020B0604020202020204" pitchFamily="34" charset="0"/>
              </a:rPr>
              <a:t>Issues Raised by the Portfolio Committee and Traditional Affairs (CoGTA)</a:t>
            </a:r>
          </a:p>
          <a:p>
            <a:pPr marL="0" indent="0" algn="just">
              <a:buNone/>
            </a:pPr>
            <a:endParaRPr lang="en-US" sz="2000" dirty="0">
              <a:latin typeface="Arial" panose="020B0604020202020204" pitchFamily="34" charset="0"/>
              <a:cs typeface="Arial" panose="020B0604020202020204" pitchFamily="34" charset="0"/>
            </a:endParaRPr>
          </a:p>
          <a:p>
            <a:pPr marL="0" indent="0" algn="just">
              <a:buNone/>
            </a:pPr>
            <a:endParaRPr lang="en-ZA" sz="19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ZA" dirty="0"/>
              <a:t>2</a:t>
            </a:r>
          </a:p>
        </p:txBody>
      </p:sp>
    </p:spTree>
    <p:extLst>
      <p:ext uri="{BB962C8B-B14F-4D97-AF65-F5344CB8AC3E}">
        <p14:creationId xmlns:p14="http://schemas.microsoft.com/office/powerpoint/2010/main" val="1360279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52722-8145-4D96-A04F-012497C261A6}"/>
              </a:ext>
            </a:extLst>
          </p:cNvPr>
          <p:cNvSpPr>
            <a:spLocks noGrp="1"/>
          </p:cNvSpPr>
          <p:nvPr>
            <p:ph type="title"/>
          </p:nvPr>
        </p:nvSpPr>
        <p:spPr>
          <a:xfrm>
            <a:off x="2356700" y="274638"/>
            <a:ext cx="6330099" cy="1143000"/>
          </a:xfrm>
        </p:spPr>
        <p:txBody>
          <a:bodyPr>
            <a:normAutofit fontScale="90000"/>
          </a:bodyPr>
          <a:lstStyle/>
          <a:p>
            <a:r>
              <a:rPr lang="en-ZA" dirty="0"/>
              <a:t>Unpacking the CMIL Report</a:t>
            </a:r>
          </a:p>
        </p:txBody>
      </p:sp>
      <p:sp>
        <p:nvSpPr>
          <p:cNvPr id="3" name="Content Placeholder 2">
            <a:extLst>
              <a:ext uri="{FF2B5EF4-FFF2-40B4-BE49-F238E27FC236}">
                <a16:creationId xmlns:a16="http://schemas.microsoft.com/office/drawing/2014/main" id="{ED0BE0C8-4FD3-4B3F-A061-F49B8FEC5BD9}"/>
              </a:ext>
            </a:extLst>
          </p:cNvPr>
          <p:cNvSpPr>
            <a:spLocks noGrp="1"/>
          </p:cNvSpPr>
          <p:nvPr>
            <p:ph idx="1"/>
          </p:nvPr>
        </p:nvSpPr>
        <p:spPr>
          <a:xfrm>
            <a:off x="457200" y="1809945"/>
            <a:ext cx="8229600" cy="4013806"/>
          </a:xfrm>
        </p:spPr>
        <p:txBody>
          <a:bodyPr>
            <a:normAutofit fontScale="25000" lnSpcReduction="20000"/>
          </a:bodyPr>
          <a:lstStyle/>
          <a:p>
            <a:pPr marL="0" indent="0">
              <a:buNone/>
            </a:pPr>
            <a:endParaRPr lang="en-GB" sz="3700" dirty="0">
              <a:latin typeface="Arial" panose="020B0604020202020204" pitchFamily="34" charset="0"/>
              <a:cs typeface="Arial" panose="020B0604020202020204" pitchFamily="34" charset="0"/>
            </a:endParaRPr>
          </a:p>
          <a:p>
            <a:pPr marL="0" indent="0" algn="just">
              <a:buNone/>
            </a:pPr>
            <a:r>
              <a:rPr lang="en-GB" sz="5600" dirty="0">
                <a:latin typeface="Arial" panose="020B0604020202020204" pitchFamily="34" charset="0"/>
                <a:cs typeface="Arial" panose="020B0604020202020204" pitchFamily="34" charset="0"/>
              </a:rPr>
              <a:t>1</a:t>
            </a:r>
            <a:r>
              <a:rPr lang="en-GB" sz="4000" dirty="0">
                <a:latin typeface="Arial" panose="020B0604020202020204" pitchFamily="34" charset="0"/>
                <a:cs typeface="Arial" panose="020B0604020202020204" pitchFamily="34" charset="0"/>
              </a:rPr>
              <a:t> </a:t>
            </a:r>
            <a:r>
              <a:rPr lang="en-GB" sz="6400" dirty="0">
                <a:latin typeface="Arial" panose="020B0604020202020204" pitchFamily="34" charset="0"/>
                <a:cs typeface="Arial" panose="020B0604020202020204" pitchFamily="34" charset="0"/>
              </a:rPr>
              <a:t>report on Implemented internal and external communication strategy entails among others the following:</a:t>
            </a:r>
          </a:p>
          <a:p>
            <a:pPr marL="0" indent="0" algn="just">
              <a:buNone/>
            </a:pPr>
            <a:endParaRPr lang="en-GB" sz="64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GB" sz="6400" dirty="0">
                <a:latin typeface="Arial" panose="020B0604020202020204" pitchFamily="34" charset="0"/>
                <a:cs typeface="Arial" panose="020B0604020202020204" pitchFamily="34" charset="0"/>
              </a:rPr>
              <a:t>Engagement with media houses on various programmes and projects of the Commission inclusive of the investigative hearings such as Kwasizabantu Christian Mission, Universal Church, death of initiates and other CRL projects,</a:t>
            </a:r>
          </a:p>
          <a:p>
            <a:pPr algn="just">
              <a:buFont typeface="Wingdings" panose="05000000000000000000" pitchFamily="2" charset="2"/>
              <a:buChar char="§"/>
            </a:pPr>
            <a:r>
              <a:rPr lang="en-GB" sz="6400" dirty="0">
                <a:latin typeface="Arial" panose="020B0604020202020204" pitchFamily="34" charset="0"/>
                <a:cs typeface="Arial" panose="020B0604020202020204" pitchFamily="34" charset="0"/>
              </a:rPr>
              <a:t>Media statements: </a:t>
            </a:r>
            <a:r>
              <a:rPr lang="en-GB" sz="6400" b="1" dirty="0">
                <a:latin typeface="Arial" panose="020B0604020202020204" pitchFamily="34" charset="0"/>
                <a:cs typeface="Arial" panose="020B0604020202020204" pitchFamily="34" charset="0"/>
              </a:rPr>
              <a:t>Some examples </a:t>
            </a:r>
          </a:p>
          <a:p>
            <a:pPr lvl="1" algn="just">
              <a:lnSpc>
                <a:spcPct val="150000"/>
              </a:lnSpc>
              <a:spcAft>
                <a:spcPts val="800"/>
              </a:spcAft>
              <a:buFont typeface="Arial" panose="020B0604020202020204" pitchFamily="34" charset="0"/>
              <a:buChar char="•"/>
            </a:pPr>
            <a:r>
              <a:rPr lang="en-ZA" sz="4800" dirty="0">
                <a:effectLst/>
                <a:latin typeface="Arial" panose="020B0604020202020204" pitchFamily="34" charset="0"/>
                <a:ea typeface="Calibri" panose="020F0502020204030204" pitchFamily="34" charset="0"/>
                <a:cs typeface="Arial" panose="020B0604020202020204" pitchFamily="34" charset="0"/>
              </a:rPr>
              <a:t>Statement in supporting sign language as an official language</a:t>
            </a:r>
          </a:p>
          <a:p>
            <a:pPr lvl="1" algn="just">
              <a:lnSpc>
                <a:spcPct val="150000"/>
              </a:lnSpc>
              <a:spcAft>
                <a:spcPts val="800"/>
              </a:spcAft>
              <a:buFont typeface="Arial" panose="020B0604020202020204" pitchFamily="34" charset="0"/>
              <a:buChar char="•"/>
            </a:pPr>
            <a:r>
              <a:rPr lang="en-ZA" sz="4800" dirty="0">
                <a:latin typeface="Arial" panose="020B0604020202020204" pitchFamily="34" charset="0"/>
                <a:ea typeface="Calibri" panose="020F0502020204030204" pitchFamily="34" charset="0"/>
                <a:cs typeface="Arial" panose="020B0604020202020204" pitchFamily="34" charset="0"/>
              </a:rPr>
              <a:t>S</a:t>
            </a:r>
            <a:r>
              <a:rPr lang="en-ZA" sz="4800" dirty="0">
                <a:effectLst/>
                <a:latin typeface="Arial" panose="020B0604020202020204" pitchFamily="34" charset="0"/>
                <a:ea typeface="Calibri" panose="020F0502020204030204" pitchFamily="34" charset="0"/>
                <a:cs typeface="Arial" panose="020B0604020202020204" pitchFamily="34" charset="0"/>
              </a:rPr>
              <a:t>tatement about the KZN investigative hearings arising out of the July 2021 conflicts</a:t>
            </a:r>
          </a:p>
          <a:p>
            <a:pPr lvl="1" algn="just">
              <a:lnSpc>
                <a:spcPct val="150000"/>
              </a:lnSpc>
              <a:spcAft>
                <a:spcPts val="800"/>
              </a:spcAft>
              <a:buFont typeface="Arial" panose="020B0604020202020204" pitchFamily="34" charset="0"/>
              <a:buChar char="•"/>
            </a:pPr>
            <a:r>
              <a:rPr lang="en-ZA" sz="4800" dirty="0">
                <a:effectLst/>
                <a:latin typeface="Arial" panose="020B0604020202020204" pitchFamily="34" charset="0"/>
                <a:ea typeface="Calibri" panose="020F0502020204030204" pitchFamily="34" charset="0"/>
                <a:cs typeface="Arial" panose="020B0604020202020204" pitchFamily="34" charset="0"/>
              </a:rPr>
              <a:t>Statement welcoming the high court decision to allow the Commission to continue its investigative hearings despite attempts by Bishop Steven Zondo to challenge them</a:t>
            </a:r>
          </a:p>
          <a:p>
            <a:pPr lvl="1" algn="just">
              <a:lnSpc>
                <a:spcPct val="150000"/>
              </a:lnSpc>
              <a:spcAft>
                <a:spcPts val="800"/>
              </a:spcAft>
              <a:buFont typeface="Arial" panose="020B0604020202020204" pitchFamily="34" charset="0"/>
              <a:buChar char="•"/>
            </a:pPr>
            <a:r>
              <a:rPr lang="en-ZA" sz="4800" dirty="0">
                <a:effectLst/>
                <a:latin typeface="Arial" panose="020B0604020202020204" pitchFamily="34" charset="0"/>
                <a:ea typeface="Calibri" panose="020F0502020204030204" pitchFamily="34" charset="0"/>
                <a:cs typeface="Arial" panose="020B0604020202020204" pitchFamily="34" charset="0"/>
              </a:rPr>
              <a:t>Statement about the joint seminar with the South African National Deaf Association (SANDA) focusing on Sign language</a:t>
            </a:r>
            <a:endParaRPr lang="en-ZA" sz="4800" dirty="0">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spcAft>
                <a:spcPts val="800"/>
              </a:spcAft>
              <a:buFont typeface="Arial" panose="020B0604020202020204" pitchFamily="34" charset="0"/>
              <a:buChar char="•"/>
            </a:pPr>
            <a:r>
              <a:rPr lang="en-ZA" sz="4800" dirty="0">
                <a:effectLst/>
                <a:latin typeface="Arial" panose="020B0604020202020204" pitchFamily="34" charset="0"/>
                <a:ea typeface="Calibri" panose="020F0502020204030204" pitchFamily="34" charset="0"/>
                <a:cs typeface="Arial" panose="020B0604020202020204" pitchFamily="34" charset="0"/>
              </a:rPr>
              <a:t>Statement appealing to all stakeholders to work together in order to protect the lives of initiates</a:t>
            </a:r>
          </a:p>
          <a:p>
            <a:pPr marL="0" indent="0">
              <a:buNone/>
            </a:pPr>
            <a:endParaRPr lang="en-GB" sz="3700" dirty="0">
              <a:latin typeface="Arial" panose="020B0604020202020204" pitchFamily="34" charset="0"/>
              <a:cs typeface="Arial" panose="020B0604020202020204" pitchFamily="34" charset="0"/>
            </a:endParaRPr>
          </a:p>
          <a:p>
            <a:pPr marL="0" indent="0">
              <a:buNone/>
            </a:pPr>
            <a:endParaRPr lang="en-GB" dirty="0"/>
          </a:p>
          <a:p>
            <a:endParaRPr lang="en-ZA" dirty="0"/>
          </a:p>
        </p:txBody>
      </p:sp>
      <p:sp>
        <p:nvSpPr>
          <p:cNvPr id="4" name="Footer Placeholder 3">
            <a:extLst>
              <a:ext uri="{FF2B5EF4-FFF2-40B4-BE49-F238E27FC236}">
                <a16:creationId xmlns:a16="http://schemas.microsoft.com/office/drawing/2014/main" id="{321AD0DA-4DE3-4853-9092-A34D814BEC2F}"/>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154610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ED7B-27CD-4BAF-83A5-94BC817DA831}"/>
              </a:ext>
            </a:extLst>
          </p:cNvPr>
          <p:cNvSpPr>
            <a:spLocks noGrp="1"/>
          </p:cNvSpPr>
          <p:nvPr>
            <p:ph type="title"/>
          </p:nvPr>
        </p:nvSpPr>
        <p:spPr>
          <a:xfrm>
            <a:off x="2050742" y="274638"/>
            <a:ext cx="6636058" cy="1143000"/>
          </a:xfrm>
        </p:spPr>
        <p:txBody>
          <a:bodyPr>
            <a:noAutofit/>
          </a:bodyPr>
          <a:lstStyle/>
          <a:p>
            <a:r>
              <a:rPr lang="en-ZA" sz="2800" dirty="0">
                <a:latin typeface="Arial" panose="020B0604020202020204" pitchFamily="34" charset="0"/>
                <a:cs typeface="Arial" panose="020B0604020202020204" pitchFamily="34" charset="0"/>
              </a:rPr>
              <a:t>Unpacking the CMIL Report, </a:t>
            </a:r>
            <a:br>
              <a:rPr lang="en-ZA" sz="2800" dirty="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continued…</a:t>
            </a:r>
          </a:p>
        </p:txBody>
      </p:sp>
      <p:sp>
        <p:nvSpPr>
          <p:cNvPr id="3" name="Content Placeholder 2">
            <a:extLst>
              <a:ext uri="{FF2B5EF4-FFF2-40B4-BE49-F238E27FC236}">
                <a16:creationId xmlns:a16="http://schemas.microsoft.com/office/drawing/2014/main" id="{F14E2390-EED8-4509-92B6-FA5A99947BBA}"/>
              </a:ext>
            </a:extLst>
          </p:cNvPr>
          <p:cNvSpPr>
            <a:spLocks noGrp="1"/>
          </p:cNvSpPr>
          <p:nvPr>
            <p:ph idx="1"/>
          </p:nvPr>
        </p:nvSpPr>
        <p:spPr>
          <a:xfrm>
            <a:off x="457200" y="1953087"/>
            <a:ext cx="8229600" cy="3817398"/>
          </a:xfrm>
        </p:spPr>
        <p:txBody>
          <a:bodyPr>
            <a:normAutofit/>
          </a:bodyPr>
          <a:lstStyle/>
          <a:p>
            <a:pPr algn="just">
              <a:lnSpc>
                <a:spcPct val="150000"/>
              </a:lnSpc>
              <a:buFont typeface="Wingdings" panose="05000000000000000000" pitchFamily="2" charset="2"/>
              <a:buChar char="§"/>
            </a:pPr>
            <a:r>
              <a:rPr lang="en-GB" sz="2000" dirty="0">
                <a:latin typeface="Arial" panose="020B0604020202020204" pitchFamily="34" charset="0"/>
                <a:cs typeface="Arial" panose="020B0604020202020204" pitchFamily="34" charset="0"/>
              </a:rPr>
              <a:t>Media Interviews related to the projects of the commissions, the KZN investigative hearings, the attack on Mama Jostina, the death of initiates.</a:t>
            </a:r>
          </a:p>
          <a:p>
            <a:pPr algn="just">
              <a:lnSpc>
                <a:spcPct val="150000"/>
              </a:lnSpc>
              <a:buFont typeface="Wingdings" panose="05000000000000000000" pitchFamily="2" charset="2"/>
              <a:buChar char="§"/>
            </a:pPr>
            <a:r>
              <a:rPr lang="en-GB" sz="2000" dirty="0">
                <a:latin typeface="Arial" panose="020B0604020202020204" pitchFamily="34" charset="0"/>
                <a:cs typeface="Arial" panose="020B0604020202020204" pitchFamily="34" charset="0"/>
              </a:rPr>
              <a:t>Media enquiries related to abuses in religious spaces, deaths of initiates, deprivations of children adhering or practicing their African belief systems, attacks on some pastors or churches by municipal police, shortages of burial sites, some farmers refusing black mourners to access their farms, </a:t>
            </a:r>
          </a:p>
          <a:p>
            <a:pPr marL="0" indent="0">
              <a:buNone/>
            </a:pPr>
            <a:endParaRPr lang="en-GB" dirty="0"/>
          </a:p>
          <a:p>
            <a:pPr>
              <a:buFont typeface="Wingdings" panose="05000000000000000000" pitchFamily="2" charset="2"/>
              <a:buChar char="§"/>
            </a:pPr>
            <a:endParaRPr lang="en-GB" dirty="0"/>
          </a:p>
          <a:p>
            <a:endParaRPr lang="en-ZA" dirty="0"/>
          </a:p>
        </p:txBody>
      </p:sp>
      <p:sp>
        <p:nvSpPr>
          <p:cNvPr id="4" name="Footer Placeholder 3">
            <a:extLst>
              <a:ext uri="{FF2B5EF4-FFF2-40B4-BE49-F238E27FC236}">
                <a16:creationId xmlns:a16="http://schemas.microsoft.com/office/drawing/2014/main" id="{BE1C4E32-E187-4E8A-924D-BCA2CC434EC5}"/>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155380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ECD77-89BB-4FF9-A390-643C415B33CA}"/>
              </a:ext>
            </a:extLst>
          </p:cNvPr>
          <p:cNvSpPr>
            <a:spLocks noGrp="1"/>
          </p:cNvSpPr>
          <p:nvPr>
            <p:ph type="title"/>
          </p:nvPr>
        </p:nvSpPr>
        <p:spPr>
          <a:xfrm>
            <a:off x="2530136" y="274638"/>
            <a:ext cx="6156664" cy="1143000"/>
          </a:xfrm>
        </p:spPr>
        <p:txBody>
          <a:bodyPr>
            <a:normAutofit/>
          </a:bodyPr>
          <a:lstStyle/>
          <a:p>
            <a:r>
              <a:rPr lang="en-ZA" sz="2800" dirty="0">
                <a:latin typeface="Arial" panose="020B0604020202020204" pitchFamily="34" charset="0"/>
                <a:cs typeface="Arial" panose="020B0604020202020204" pitchFamily="34" charset="0"/>
              </a:rPr>
              <a:t>Unpacking the CMIL Report, </a:t>
            </a:r>
            <a:br>
              <a:rPr lang="en-ZA" sz="2800" dirty="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continued…</a:t>
            </a:r>
          </a:p>
        </p:txBody>
      </p:sp>
      <p:sp>
        <p:nvSpPr>
          <p:cNvPr id="3" name="Content Placeholder 2">
            <a:extLst>
              <a:ext uri="{FF2B5EF4-FFF2-40B4-BE49-F238E27FC236}">
                <a16:creationId xmlns:a16="http://schemas.microsoft.com/office/drawing/2014/main" id="{84E2AEBD-10DE-478B-8332-68651E214E62}"/>
              </a:ext>
            </a:extLst>
          </p:cNvPr>
          <p:cNvSpPr>
            <a:spLocks noGrp="1"/>
          </p:cNvSpPr>
          <p:nvPr>
            <p:ph idx="1"/>
          </p:nvPr>
        </p:nvSpPr>
        <p:spPr>
          <a:xfrm>
            <a:off x="457200" y="1979720"/>
            <a:ext cx="8229600" cy="3577701"/>
          </a:xfrm>
        </p:spPr>
        <p:txBody>
          <a:bodyPr>
            <a:normAutofit lnSpcReduction="10000"/>
          </a:bodyPr>
          <a:lstStyle/>
          <a:p>
            <a:pPr marL="0" indent="0" algn="just">
              <a:lnSpc>
                <a:spcPct val="150000"/>
              </a:lnSpc>
              <a:buNone/>
            </a:pPr>
            <a:r>
              <a:rPr lang="en-GB" sz="2100" b="1" dirty="0">
                <a:latin typeface="Arial" panose="020B0604020202020204" pitchFamily="34" charset="0"/>
                <a:cs typeface="Arial" panose="020B0604020202020204" pitchFamily="34" charset="0"/>
              </a:rPr>
              <a:t>1 report on maintained and upgraded infrastructure and implemented ICT Governance Framework per quarter entails the following</a:t>
            </a:r>
            <a:r>
              <a:rPr lang="en-GB" sz="2100" dirty="0">
                <a:latin typeface="Arial" panose="020B0604020202020204" pitchFamily="34" charset="0"/>
                <a:cs typeface="Arial" panose="020B0604020202020204" pitchFamily="34" charset="0"/>
              </a:rPr>
              <a:t>:</a:t>
            </a:r>
          </a:p>
          <a:p>
            <a:pPr algn="just">
              <a:lnSpc>
                <a:spcPct val="150000"/>
              </a:lnSpc>
              <a:buFont typeface="Wingdings" panose="05000000000000000000" pitchFamily="2" charset="2"/>
              <a:buChar char="§"/>
            </a:pPr>
            <a:r>
              <a:rPr lang="en-GB" sz="2100" dirty="0">
                <a:latin typeface="Arial" panose="020B0604020202020204" pitchFamily="34" charset="0"/>
                <a:cs typeface="Arial" panose="020B0604020202020204" pitchFamily="34" charset="0"/>
              </a:rPr>
              <a:t>ICT Oversight Governance quarterly meeting </a:t>
            </a:r>
          </a:p>
          <a:p>
            <a:pPr algn="just">
              <a:lnSpc>
                <a:spcPct val="150000"/>
              </a:lnSpc>
              <a:buFont typeface="Wingdings" panose="05000000000000000000" pitchFamily="2" charset="2"/>
              <a:buChar char="§"/>
            </a:pPr>
            <a:r>
              <a:rPr lang="en-GB" sz="2100" dirty="0">
                <a:latin typeface="Arial" panose="020B0604020202020204" pitchFamily="34" charset="0"/>
                <a:cs typeface="Arial" panose="020B0604020202020204" pitchFamily="34" charset="0"/>
              </a:rPr>
              <a:t>ICT projects that were undertaken e.g. vulnerability tests, penetrations tests, introduction of 365, new servers, windows upgrades, antivirus. licences, etc.</a:t>
            </a:r>
            <a:endParaRPr lang="en-GB" sz="2100" dirty="0">
              <a:solidFill>
                <a:srgbClr val="FF0000"/>
              </a:solidFill>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endParaRPr lang="en-ZA" dirty="0"/>
          </a:p>
        </p:txBody>
      </p:sp>
      <p:sp>
        <p:nvSpPr>
          <p:cNvPr id="4" name="Footer Placeholder 3">
            <a:extLst>
              <a:ext uri="{FF2B5EF4-FFF2-40B4-BE49-F238E27FC236}">
                <a16:creationId xmlns:a16="http://schemas.microsoft.com/office/drawing/2014/main" id="{9C9CE92D-7B9A-4B35-BBCA-43500A17615F}"/>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3427527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61B20-CE8C-4E39-B70C-DCECC26602C0}"/>
              </a:ext>
            </a:extLst>
          </p:cNvPr>
          <p:cNvSpPr>
            <a:spLocks noGrp="1"/>
          </p:cNvSpPr>
          <p:nvPr>
            <p:ph type="title"/>
          </p:nvPr>
        </p:nvSpPr>
        <p:spPr>
          <a:xfrm>
            <a:off x="2192784" y="274638"/>
            <a:ext cx="6494015" cy="1143000"/>
          </a:xfrm>
        </p:spPr>
        <p:txBody>
          <a:bodyPr>
            <a:noAutofit/>
          </a:bodyPr>
          <a:lstStyle/>
          <a:p>
            <a:r>
              <a:rPr lang="en-ZA" sz="2800" dirty="0">
                <a:latin typeface="Arial" panose="020B0604020202020204" pitchFamily="34" charset="0"/>
                <a:cs typeface="Arial" panose="020B0604020202020204" pitchFamily="34" charset="0"/>
              </a:rPr>
              <a:t>Unpacking the CMIL Report, </a:t>
            </a:r>
            <a:br>
              <a:rPr lang="en-ZA" sz="2800" dirty="0">
                <a:latin typeface="Arial" panose="020B0604020202020204" pitchFamily="34" charset="0"/>
                <a:cs typeface="Arial" panose="020B0604020202020204" pitchFamily="34" charset="0"/>
              </a:rPr>
            </a:br>
            <a:r>
              <a:rPr lang="en-ZA" sz="2800" dirty="0">
                <a:latin typeface="Arial" panose="020B0604020202020204" pitchFamily="34" charset="0"/>
                <a:cs typeface="Arial" panose="020B0604020202020204" pitchFamily="34" charset="0"/>
              </a:rPr>
              <a:t>                                       continued...</a:t>
            </a:r>
          </a:p>
        </p:txBody>
      </p:sp>
      <p:sp>
        <p:nvSpPr>
          <p:cNvPr id="3" name="Content Placeholder 2">
            <a:extLst>
              <a:ext uri="{FF2B5EF4-FFF2-40B4-BE49-F238E27FC236}">
                <a16:creationId xmlns:a16="http://schemas.microsoft.com/office/drawing/2014/main" id="{D993A474-9868-4AAF-AF9F-7B26E717E006}"/>
              </a:ext>
            </a:extLst>
          </p:cNvPr>
          <p:cNvSpPr>
            <a:spLocks noGrp="1"/>
          </p:cNvSpPr>
          <p:nvPr>
            <p:ph idx="1"/>
          </p:nvPr>
        </p:nvSpPr>
        <p:spPr>
          <a:xfrm>
            <a:off x="457200" y="1837678"/>
            <a:ext cx="8229600" cy="4288485"/>
          </a:xfrm>
        </p:spPr>
        <p:txBody>
          <a:bodyPr>
            <a:normAutofit fontScale="85000" lnSpcReduction="10000"/>
          </a:bodyPr>
          <a:lstStyle/>
          <a:p>
            <a:pPr>
              <a:lnSpc>
                <a:spcPct val="150000"/>
              </a:lnSpc>
              <a:spcAft>
                <a:spcPts val="1000"/>
              </a:spcAft>
              <a:buFont typeface="Wingdings" panose="05000000000000000000" pitchFamily="2" charset="2"/>
              <a:buChar char="§"/>
            </a:pPr>
            <a:r>
              <a:rPr lang="en-ZA" sz="1900" dirty="0">
                <a:effectLst/>
                <a:latin typeface="Arial" panose="020B0604020202020204" pitchFamily="34" charset="0"/>
                <a:ea typeface="Calibri" panose="020F0502020204030204" pitchFamily="34" charset="0"/>
                <a:cs typeface="Arial" panose="020B0604020202020204" pitchFamily="34" charset="0"/>
              </a:rPr>
              <a:t>Support  applications -  sage evolution password reset; backups; evolution upgrade for users.</a:t>
            </a:r>
          </a:p>
          <a:p>
            <a:pPr>
              <a:lnSpc>
                <a:spcPct val="150000"/>
              </a:lnSpc>
              <a:spcAft>
                <a:spcPts val="1000"/>
              </a:spcAft>
              <a:buFont typeface="Wingdings" panose="05000000000000000000" pitchFamily="2" charset="2"/>
              <a:buChar char="§"/>
            </a:pPr>
            <a:r>
              <a:rPr lang="en-ZA" sz="1900" dirty="0">
                <a:effectLst/>
                <a:latin typeface="Arial" panose="020B0604020202020204" pitchFamily="34" charset="0"/>
                <a:ea typeface="Calibri" panose="020F0502020204030204" pitchFamily="34" charset="0"/>
                <a:cs typeface="Arial" panose="020B0604020202020204" pitchFamily="34" charset="0"/>
              </a:rPr>
              <a:t>Server maintenance and Email support, managing of accounts on active directory.</a:t>
            </a:r>
          </a:p>
          <a:p>
            <a:pPr>
              <a:lnSpc>
                <a:spcPct val="150000"/>
              </a:lnSpc>
              <a:spcAft>
                <a:spcPts val="1000"/>
              </a:spcAft>
              <a:buFont typeface="Wingdings" panose="05000000000000000000" pitchFamily="2" charset="2"/>
              <a:buChar char="§"/>
            </a:pPr>
            <a:r>
              <a:rPr lang="en-ZA" sz="1900" dirty="0">
                <a:effectLst/>
                <a:latin typeface="Arial" panose="020B0604020202020204" pitchFamily="34" charset="0"/>
                <a:ea typeface="Calibri" panose="020F0502020204030204" pitchFamily="34" charset="0"/>
                <a:cs typeface="Arial" panose="020B0604020202020204" pitchFamily="34" charset="0"/>
              </a:rPr>
              <a:t>Monitoring the logs of all servers, Cybersecurity Phishing test done on 10 users, using Covid 19 template; Ensured all users have access to the network; continued support on VPN services in response to the Covid 19 challenges and impact; </a:t>
            </a:r>
          </a:p>
          <a:p>
            <a:pPr>
              <a:lnSpc>
                <a:spcPct val="150000"/>
              </a:lnSpc>
              <a:spcAft>
                <a:spcPts val="1000"/>
              </a:spcAft>
              <a:buFont typeface="Wingdings" panose="05000000000000000000" pitchFamily="2" charset="2"/>
              <a:buChar char="§"/>
            </a:pPr>
            <a:r>
              <a:rPr lang="en-ZA" sz="1900" dirty="0">
                <a:effectLst/>
                <a:latin typeface="Arial" panose="020B0604020202020204" pitchFamily="34" charset="0"/>
                <a:ea typeface="Calibri" panose="020F0502020204030204" pitchFamily="34" charset="0"/>
                <a:cs typeface="Arial" panose="020B0604020202020204" pitchFamily="34" charset="0"/>
              </a:rPr>
              <a:t>Second Cybersecurity phishing test done on 17 users, using social media (Twitter) template; Monitored Firewall logs to guard against intrusion; servicing of the fire detector in the server room.</a:t>
            </a:r>
          </a:p>
          <a:p>
            <a:pPr>
              <a:lnSpc>
                <a:spcPct val="150000"/>
              </a:lnSpc>
              <a:spcAft>
                <a:spcPts val="1000"/>
              </a:spcAft>
            </a:pPr>
            <a:endParaRPr lang="en-ZA" dirty="0"/>
          </a:p>
        </p:txBody>
      </p:sp>
      <p:sp>
        <p:nvSpPr>
          <p:cNvPr id="4" name="Footer Placeholder 3">
            <a:extLst>
              <a:ext uri="{FF2B5EF4-FFF2-40B4-BE49-F238E27FC236}">
                <a16:creationId xmlns:a16="http://schemas.microsoft.com/office/drawing/2014/main" id="{5A7C36AD-E962-40B7-A668-EBBB56B0FC28}"/>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42886563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924F6-00B6-4E2F-B704-4AE7A2A37F2A}"/>
              </a:ext>
            </a:extLst>
          </p:cNvPr>
          <p:cNvSpPr>
            <a:spLocks noGrp="1"/>
          </p:cNvSpPr>
          <p:nvPr>
            <p:ph type="title"/>
          </p:nvPr>
        </p:nvSpPr>
        <p:spPr>
          <a:xfrm>
            <a:off x="2308194" y="274638"/>
            <a:ext cx="6378606" cy="1143000"/>
          </a:xfrm>
        </p:spPr>
        <p:txBody>
          <a:bodyPr>
            <a:noAutofit/>
          </a:bodyPr>
          <a:lstStyle/>
          <a:p>
            <a:r>
              <a:rPr lang="en-ZA" sz="2800" dirty="0">
                <a:latin typeface="Arial" panose="020B0604020202020204" pitchFamily="34" charset="0"/>
                <a:cs typeface="Arial" panose="020B0604020202020204" pitchFamily="34" charset="0"/>
              </a:rPr>
              <a:t>Unpacking the CMIL Report,       		                           continued…</a:t>
            </a:r>
          </a:p>
        </p:txBody>
      </p:sp>
      <p:sp>
        <p:nvSpPr>
          <p:cNvPr id="3" name="Content Placeholder 2">
            <a:extLst>
              <a:ext uri="{FF2B5EF4-FFF2-40B4-BE49-F238E27FC236}">
                <a16:creationId xmlns:a16="http://schemas.microsoft.com/office/drawing/2014/main" id="{6CED5A63-2CC9-4191-B53A-0A808EC73B5F}"/>
              </a:ext>
            </a:extLst>
          </p:cNvPr>
          <p:cNvSpPr>
            <a:spLocks noGrp="1"/>
          </p:cNvSpPr>
          <p:nvPr>
            <p:ph idx="1"/>
          </p:nvPr>
        </p:nvSpPr>
        <p:spPr>
          <a:xfrm>
            <a:off x="457200" y="2139518"/>
            <a:ext cx="8229600" cy="3426781"/>
          </a:xfrm>
        </p:spPr>
        <p:txBody>
          <a:bodyPr>
            <a:normAutofit/>
          </a:bodyPr>
          <a:lstStyle/>
          <a:p>
            <a:pPr marL="0" indent="0">
              <a:buNone/>
            </a:pPr>
            <a:r>
              <a:rPr lang="en-GB" sz="2800" dirty="0">
                <a:latin typeface="Arial" panose="020B0604020202020204" pitchFamily="34" charset="0"/>
                <a:cs typeface="Arial" panose="020B0604020202020204" pitchFamily="34" charset="0"/>
              </a:rPr>
              <a:t>1 report of activities on social media platform per quarter</a:t>
            </a:r>
          </a:p>
          <a:p>
            <a:pPr marL="0" indent="0">
              <a:buNone/>
            </a:pPr>
            <a:endParaRPr lang="en-GB" sz="24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2200" dirty="0">
                <a:latin typeface="Arial" panose="020B0604020202020204" pitchFamily="34" charset="0"/>
                <a:cs typeface="Arial" panose="020B0604020202020204" pitchFamily="34" charset="0"/>
              </a:rPr>
              <a:t>Twitter and Facebook monitoring and updates focused largely on the hearings involving Zondo, KZN conflict/violence, death of  Mama </a:t>
            </a:r>
            <a:r>
              <a:rPr lang="en-GB" sz="2200" dirty="0" err="1">
                <a:latin typeface="Arial" panose="020B0604020202020204" pitchFamily="34" charset="0"/>
                <a:cs typeface="Arial" panose="020B0604020202020204" pitchFamily="34" charset="0"/>
              </a:rPr>
              <a:t>Jostina</a:t>
            </a:r>
            <a:r>
              <a:rPr lang="en-GB" sz="2200" dirty="0">
                <a:latin typeface="Arial" panose="020B0604020202020204" pitchFamily="34" charset="0"/>
                <a:cs typeface="Arial" panose="020B0604020202020204" pitchFamily="34" charset="0"/>
              </a:rPr>
              <a:t>, challenges experienced by initiates, etc.</a:t>
            </a:r>
          </a:p>
          <a:p>
            <a:pPr>
              <a:buFont typeface="Wingdings" panose="05000000000000000000" pitchFamily="2" charset="2"/>
              <a:buChar char="§"/>
            </a:pPr>
            <a:r>
              <a:rPr lang="en-GB" sz="2200" dirty="0">
                <a:latin typeface="Arial" panose="020B0604020202020204" pitchFamily="34" charset="0"/>
                <a:cs typeface="Arial" panose="020B0604020202020204" pitchFamily="34" charset="0"/>
              </a:rPr>
              <a:t>Facilitating live Facebook media broadcasts of the KZN hearings as well as updates on other work of the Commission.</a:t>
            </a:r>
          </a:p>
          <a:p>
            <a:pPr marL="0" indent="0">
              <a:buNone/>
            </a:pPr>
            <a:endParaRPr lang="en-GB" sz="2200" dirty="0">
              <a:latin typeface="Arial" panose="020B0604020202020204" pitchFamily="34" charset="0"/>
              <a:cs typeface="Arial" panose="020B0604020202020204" pitchFamily="34" charset="0"/>
            </a:endParaRPr>
          </a:p>
          <a:p>
            <a:pPr marL="0" indent="0">
              <a:buNone/>
            </a:pPr>
            <a:endParaRPr lang="en-GB" sz="32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GB" dirty="0"/>
          </a:p>
          <a:p>
            <a:pPr marL="0" indent="0">
              <a:buNone/>
            </a:pPr>
            <a:endParaRPr lang="en-GB" dirty="0"/>
          </a:p>
          <a:p>
            <a:endParaRPr lang="en-ZA" dirty="0"/>
          </a:p>
        </p:txBody>
      </p:sp>
      <p:sp>
        <p:nvSpPr>
          <p:cNvPr id="4" name="Footer Placeholder 3">
            <a:extLst>
              <a:ext uri="{FF2B5EF4-FFF2-40B4-BE49-F238E27FC236}">
                <a16:creationId xmlns:a16="http://schemas.microsoft.com/office/drawing/2014/main" id="{D2CE3366-BDD8-4DFE-8A0F-19038CD5B75D}"/>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190956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C3D8-F9E9-41E6-84CA-34F3DF212A5D}"/>
              </a:ext>
            </a:extLst>
          </p:cNvPr>
          <p:cNvSpPr>
            <a:spLocks noGrp="1"/>
          </p:cNvSpPr>
          <p:nvPr>
            <p:ph type="title"/>
          </p:nvPr>
        </p:nvSpPr>
        <p:spPr>
          <a:xfrm>
            <a:off x="1979712" y="274638"/>
            <a:ext cx="6707088" cy="1143000"/>
          </a:xfrm>
        </p:spPr>
        <p:txBody>
          <a:bodyPr>
            <a:normAutofit fontScale="90000"/>
          </a:bodyPr>
          <a:lstStyle/>
          <a:p>
            <a:r>
              <a:rPr lang="en-ZA" sz="2400" b="1" dirty="0">
                <a:ln w="0"/>
                <a:effectLst>
                  <a:outerShdw blurRad="38100" dist="19050" dir="2700000" algn="tl" rotWithShape="0">
                    <a:schemeClr val="dk1">
                      <a:alpha val="40000"/>
                    </a:schemeClr>
                  </a:outerShdw>
                </a:effectLst>
                <a:latin typeface="Arial"/>
                <a:cs typeface="Arial"/>
              </a:rPr>
              <a:t>Part B: </a:t>
            </a:r>
            <a:r>
              <a:rPr lang="en-GB" sz="2400" b="1" dirty="0">
                <a:ln w="0"/>
                <a:effectLst>
                  <a:outerShdw blurRad="38100" dist="19050" dir="2700000" algn="tl" rotWithShape="0">
                    <a:schemeClr val="dk1">
                      <a:alpha val="40000"/>
                    </a:schemeClr>
                  </a:outerShdw>
                </a:effectLst>
                <a:latin typeface="Arial"/>
                <a:cs typeface="Arial"/>
              </a:rPr>
              <a:t>Human Resources and related matters </a:t>
            </a:r>
            <a:r>
              <a:rPr lang="en-GB" sz="2400" dirty="0">
                <a:ln w="0"/>
                <a:effectLst>
                  <a:outerShdw blurRad="38100" dist="19050" dir="2700000" algn="tl" rotWithShape="0">
                    <a:schemeClr val="dk1">
                      <a:alpha val="40000"/>
                    </a:schemeClr>
                  </a:outerShdw>
                </a:effectLst>
                <a:latin typeface="Arial"/>
                <a:cs typeface="Arial"/>
              </a:rPr>
              <a:t/>
            </a:r>
            <a:br>
              <a:rPr lang="en-GB" sz="2400" dirty="0">
                <a:ln w="0"/>
                <a:effectLst>
                  <a:outerShdw blurRad="38100" dist="19050" dir="2700000" algn="tl" rotWithShape="0">
                    <a:schemeClr val="dk1">
                      <a:alpha val="40000"/>
                    </a:schemeClr>
                  </a:outerShdw>
                </a:effectLst>
                <a:latin typeface="Arial"/>
                <a:cs typeface="Arial"/>
              </a:rPr>
            </a:br>
            <a:endParaRPr lang="en-ZA"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5AA75C2-5D7B-4DF8-B493-6AC16C7DC7D0}"/>
              </a:ext>
            </a:extLst>
          </p:cNvPr>
          <p:cNvSpPr>
            <a:spLocks noGrp="1"/>
          </p:cNvSpPr>
          <p:nvPr>
            <p:ph idx="1"/>
          </p:nvPr>
        </p:nvSpPr>
        <p:spPr>
          <a:xfrm>
            <a:off x="457200" y="1890200"/>
            <a:ext cx="8229600" cy="3816424"/>
          </a:xfrm>
        </p:spPr>
        <p:txBody>
          <a:bodyPr vert="horz" lIns="91440" tIns="45720" rIns="91440" bIns="45720" rtlCol="0" anchor="t">
            <a:normAutofit lnSpcReduction="10000"/>
          </a:bodyPr>
          <a:lstStyle/>
          <a:p>
            <a:pPr marL="0" indent="0" algn="just">
              <a:buNone/>
            </a:pPr>
            <a:r>
              <a:rPr lang="en-GB" sz="2400" b="1" dirty="0">
                <a:latin typeface="Arial" panose="020B0604020202020204" pitchFamily="34" charset="0"/>
                <a:cs typeface="Arial" panose="020B0604020202020204" pitchFamily="34" charset="0"/>
              </a:rPr>
              <a:t>1.  Appointments</a:t>
            </a:r>
          </a:p>
          <a:p>
            <a:pPr marL="0" indent="0" algn="just">
              <a:buNone/>
            </a:pPr>
            <a:r>
              <a:rPr lang="en-GB" sz="2400" dirty="0">
                <a:latin typeface="Arial" panose="020B0604020202020204" pitchFamily="34" charset="0"/>
                <a:cs typeface="Arial" panose="020B0604020202020204" pitchFamily="34" charset="0"/>
              </a:rPr>
              <a:t>Temporary staff members were appointed. This also was meant to increase capacity in order to deal with some backlogs in some departments. The Appointments are  as follows:</a:t>
            </a:r>
          </a:p>
          <a:p>
            <a:pPr lvl="1" algn="just"/>
            <a:r>
              <a:rPr lang="en-GB" sz="2000" dirty="0">
                <a:latin typeface="Arial" panose="020B0604020202020204" pitchFamily="34" charset="0"/>
                <a:cs typeface="Arial" panose="020B0604020202020204" pitchFamily="34" charset="0"/>
              </a:rPr>
              <a:t>2 Public Engagement and Education Officers</a:t>
            </a:r>
          </a:p>
          <a:p>
            <a:pPr lvl="1" algn="just"/>
            <a:r>
              <a:rPr lang="en-GB" sz="2000" dirty="0">
                <a:latin typeface="Arial" panose="020B0604020202020204" pitchFamily="34" charset="0"/>
                <a:cs typeface="Arial" panose="020B0604020202020204" pitchFamily="34" charset="0"/>
              </a:rPr>
              <a:t>1 Procurement Clerk</a:t>
            </a:r>
          </a:p>
          <a:p>
            <a:pPr lvl="1" algn="just"/>
            <a:r>
              <a:rPr lang="en-GB" sz="2000" dirty="0">
                <a:latin typeface="Arial" panose="020B0604020202020204" pitchFamily="34" charset="0"/>
                <a:cs typeface="Arial" panose="020B0604020202020204" pitchFamily="34" charset="0"/>
              </a:rPr>
              <a:t>1 Legal Officer</a:t>
            </a:r>
          </a:p>
          <a:p>
            <a:pPr lvl="1" algn="just"/>
            <a:r>
              <a:rPr lang="en-GB" sz="2000" dirty="0">
                <a:latin typeface="Arial" panose="020B0604020202020204" pitchFamily="34" charset="0"/>
                <a:cs typeface="Arial" panose="020B0604020202020204" pitchFamily="34" charset="0"/>
              </a:rPr>
              <a:t>1 Research Officer</a:t>
            </a:r>
          </a:p>
          <a:p>
            <a:pPr lvl="1" algn="just"/>
            <a:r>
              <a:rPr lang="en-GB" sz="2000" dirty="0">
                <a:latin typeface="Arial" panose="020B0604020202020204" pitchFamily="34" charset="0"/>
                <a:cs typeface="Arial" panose="020B0604020202020204" pitchFamily="34" charset="0"/>
              </a:rPr>
              <a:t>1 Human Resources Officer</a:t>
            </a:r>
          </a:p>
          <a:p>
            <a:pPr marL="457200" lvl="1" indent="0">
              <a:buNone/>
            </a:pPr>
            <a:endParaRPr lang="en-GB" dirty="0"/>
          </a:p>
          <a:p>
            <a:pPr lvl="1"/>
            <a:endParaRPr lang="en-GB" dirty="0"/>
          </a:p>
        </p:txBody>
      </p:sp>
    </p:spTree>
    <p:extLst>
      <p:ext uri="{BB962C8B-B14F-4D97-AF65-F5344CB8AC3E}">
        <p14:creationId xmlns:p14="http://schemas.microsoft.com/office/powerpoint/2010/main" val="2554626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FBCB2-9A44-49BC-AD00-A1436057C740}"/>
              </a:ext>
            </a:extLst>
          </p:cNvPr>
          <p:cNvSpPr>
            <a:spLocks noGrp="1"/>
          </p:cNvSpPr>
          <p:nvPr>
            <p:ph type="title"/>
          </p:nvPr>
        </p:nvSpPr>
        <p:spPr>
          <a:xfrm>
            <a:off x="1907704" y="274638"/>
            <a:ext cx="6779096" cy="1143000"/>
          </a:xfrm>
        </p:spPr>
        <p:txBody>
          <a:bodyPr>
            <a:normAutofit/>
          </a:bodyPr>
          <a:lstStyle/>
          <a:p>
            <a:r>
              <a:rPr kumimoji="0" lang="en-ZA" sz="3200" b="1" i="0" u="none" strike="noStrike" kern="1200" cap="none" spc="0" normalizeH="0" baseline="0" noProof="0" dirty="0">
                <a:ln w="0"/>
                <a:effectLst>
                  <a:outerShdw blurRad="38100" dist="19050" dir="2700000" algn="tl" rotWithShape="0">
                    <a:prstClr val="black">
                      <a:alpha val="40000"/>
                    </a:prstClr>
                  </a:outerShdw>
                </a:effectLst>
                <a:uLnTx/>
                <a:uFillTx/>
                <a:latin typeface="Arial"/>
                <a:cs typeface="Arial"/>
              </a:rPr>
              <a:t>Human Resources </a:t>
            </a:r>
            <a:br>
              <a:rPr kumimoji="0" lang="en-ZA" sz="3200" b="1" i="0" u="none" strike="noStrike" kern="1200" cap="none" spc="0" normalizeH="0" baseline="0" noProof="0" dirty="0">
                <a:ln w="0"/>
                <a:effectLst>
                  <a:outerShdw blurRad="38100" dist="19050" dir="2700000" algn="tl" rotWithShape="0">
                    <a:prstClr val="black">
                      <a:alpha val="40000"/>
                    </a:prstClr>
                  </a:outerShdw>
                </a:effectLst>
                <a:uLnTx/>
                <a:uFillTx/>
                <a:latin typeface="Arial"/>
                <a:cs typeface="Arial"/>
              </a:rPr>
            </a:br>
            <a:r>
              <a:rPr kumimoji="0" lang="en-ZA" sz="3200" b="1" i="0" u="none" strike="noStrike" kern="1200" cap="none" spc="0" normalizeH="0" baseline="0" noProof="0" dirty="0">
                <a:ln w="0"/>
                <a:effectLst>
                  <a:outerShdw blurRad="38100" dist="19050" dir="2700000" algn="tl" rotWithShape="0">
                    <a:prstClr val="black">
                      <a:alpha val="40000"/>
                    </a:prstClr>
                  </a:outerShdw>
                </a:effectLst>
                <a:uLnTx/>
                <a:uFillTx/>
                <a:latin typeface="Arial"/>
                <a:cs typeface="Arial"/>
              </a:rPr>
              <a:t>				</a:t>
            </a:r>
            <a:r>
              <a:rPr lang="en-ZA" sz="3200" b="1" dirty="0">
                <a:ln w="0"/>
                <a:effectLst>
                  <a:outerShdw blurRad="38100" dist="19050" dir="2700000" algn="tl" rotWithShape="0">
                    <a:prstClr val="black">
                      <a:alpha val="40000"/>
                    </a:prstClr>
                  </a:outerShdw>
                </a:effectLst>
                <a:latin typeface="Arial"/>
                <a:cs typeface="Arial"/>
              </a:rPr>
              <a:t>continued...</a:t>
            </a:r>
          </a:p>
        </p:txBody>
      </p:sp>
      <p:sp>
        <p:nvSpPr>
          <p:cNvPr id="3" name="Content Placeholder 2">
            <a:extLst>
              <a:ext uri="{FF2B5EF4-FFF2-40B4-BE49-F238E27FC236}">
                <a16:creationId xmlns:a16="http://schemas.microsoft.com/office/drawing/2014/main" id="{6EF2A928-CFDF-41BA-BB20-1D8A283BCACF}"/>
              </a:ext>
            </a:extLst>
          </p:cNvPr>
          <p:cNvSpPr>
            <a:spLocks noGrp="1"/>
          </p:cNvSpPr>
          <p:nvPr>
            <p:ph idx="1"/>
          </p:nvPr>
        </p:nvSpPr>
        <p:spPr>
          <a:xfrm>
            <a:off x="457200" y="1916832"/>
            <a:ext cx="8229600" cy="4209331"/>
          </a:xfrm>
        </p:spPr>
        <p:txBody>
          <a:bodyPr vert="horz" lIns="91440" tIns="45720" rIns="91440" bIns="45720" rtlCol="0" anchor="t">
            <a:normAutofit/>
          </a:bodyPr>
          <a:lstStyle/>
          <a:p>
            <a:pPr marL="0" indent="0" algn="just">
              <a:buNone/>
            </a:pPr>
            <a:r>
              <a:rPr lang="en-GB" sz="2400" dirty="0">
                <a:cs typeface="Calibri"/>
              </a:rPr>
              <a:t>2.  </a:t>
            </a:r>
            <a:r>
              <a:rPr lang="en-ZA" sz="2000" b="1" dirty="0">
                <a:latin typeface="Arial" panose="020B0604020202020204" pitchFamily="34" charset="0"/>
                <a:cs typeface="Arial" panose="020B0604020202020204" pitchFamily="34" charset="0"/>
              </a:rPr>
              <a:t>Capability and Capacity Project</a:t>
            </a:r>
            <a:endParaRPr lang="en-GB" sz="2000" b="1" dirty="0">
              <a:latin typeface="Arial" panose="020B0604020202020204" pitchFamily="34" charset="0"/>
              <a:ea typeface="+mn-lt"/>
              <a:cs typeface="Arial" panose="020B0604020202020204" pitchFamily="34" charset="0"/>
            </a:endParaRPr>
          </a:p>
          <a:p>
            <a:pPr algn="just">
              <a:buFont typeface="Wingdings" panose="05000000000000000000" pitchFamily="2" charset="2"/>
              <a:buChar char="§"/>
            </a:pPr>
            <a:r>
              <a:rPr lang="en-GB" sz="2000" dirty="0">
                <a:latin typeface="Arial" panose="020B0604020202020204" pitchFamily="34" charset="0"/>
                <a:cs typeface="Arial" panose="020B0604020202020204" pitchFamily="34" charset="0"/>
              </a:rPr>
              <a:t>The process is at the job evaluation stage.</a:t>
            </a:r>
          </a:p>
          <a:p>
            <a:pPr algn="just">
              <a:buFont typeface="Wingdings" panose="05000000000000000000" pitchFamily="2" charset="2"/>
              <a:buChar char="§"/>
            </a:pPr>
            <a:r>
              <a:rPr lang="en-GB" sz="2000" dirty="0">
                <a:latin typeface="Arial" panose="020B0604020202020204" pitchFamily="34" charset="0"/>
                <a:cs typeface="Arial" panose="020B0604020202020204" pitchFamily="34" charset="0"/>
              </a:rPr>
              <a:t>DPSA is also assisting the consultant to comply with public service requirements in terms of this process.</a:t>
            </a:r>
          </a:p>
          <a:p>
            <a:pPr marL="0" indent="0" algn="just">
              <a:buNone/>
            </a:pPr>
            <a:r>
              <a:rPr lang="en-GB" sz="2000" dirty="0">
                <a:latin typeface="Arial" panose="020B0604020202020204" pitchFamily="34" charset="0"/>
                <a:cs typeface="Arial" panose="020B0604020202020204" pitchFamily="34" charset="0"/>
              </a:rPr>
              <a:t>3.  </a:t>
            </a:r>
            <a:r>
              <a:rPr lang="en-ZA" sz="2000" b="1" dirty="0">
                <a:latin typeface="Arial" panose="020B0604020202020204" pitchFamily="34" charset="0"/>
                <a:cs typeface="Arial" panose="020B0604020202020204" pitchFamily="34" charset="0"/>
              </a:rPr>
              <a:t>Disciplinary Hearings</a:t>
            </a:r>
            <a:endParaRPr lang="en-GB" sz="2000" b="1" dirty="0">
              <a:latin typeface="Arial" panose="020B0604020202020204" pitchFamily="34" charset="0"/>
              <a:ea typeface="+mn-lt"/>
              <a:cs typeface="Arial" panose="020B0604020202020204" pitchFamily="34" charset="0"/>
            </a:endParaRPr>
          </a:p>
          <a:p>
            <a:pPr algn="just">
              <a:buFont typeface="Wingdings" panose="05000000000000000000" pitchFamily="2" charset="2"/>
              <a:buChar char="§"/>
            </a:pPr>
            <a:r>
              <a:rPr lang="en-ZA" sz="2000" dirty="0">
                <a:latin typeface="Arial" panose="020B0604020202020204" pitchFamily="34" charset="0"/>
                <a:cs typeface="Arial" panose="020B0604020202020204" pitchFamily="34" charset="0"/>
              </a:rPr>
              <a:t> There are two staff cases in progress.</a:t>
            </a:r>
          </a:p>
          <a:p>
            <a:pPr marL="0" indent="0">
              <a:buNone/>
            </a:pPr>
            <a:endParaRPr lang="en-GB" dirty="0">
              <a:cs typeface="Calibri"/>
            </a:endParaRPr>
          </a:p>
        </p:txBody>
      </p:sp>
      <p:sp>
        <p:nvSpPr>
          <p:cNvPr id="4" name="Footer Placeholder 3">
            <a:extLst>
              <a:ext uri="{FF2B5EF4-FFF2-40B4-BE49-F238E27FC236}">
                <a16:creationId xmlns:a16="http://schemas.microsoft.com/office/drawing/2014/main" id="{1A4027EC-DD0F-49A9-AE4B-579C8D3BA1AF}"/>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7591424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F398D-95FE-4987-84B5-2850B24525EE}"/>
              </a:ext>
            </a:extLst>
          </p:cNvPr>
          <p:cNvSpPr>
            <a:spLocks noGrp="1"/>
          </p:cNvSpPr>
          <p:nvPr>
            <p:ph type="title"/>
          </p:nvPr>
        </p:nvSpPr>
        <p:spPr>
          <a:xfrm>
            <a:off x="2065866" y="274638"/>
            <a:ext cx="6620933" cy="1143000"/>
          </a:xfrm>
        </p:spPr>
        <p:txBody>
          <a:bodyPr>
            <a:normAutofit/>
          </a:bodyPr>
          <a:lstStyle/>
          <a:p>
            <a:r>
              <a:rPr lang="en-ZA" sz="4000" dirty="0">
                <a:latin typeface="Arial" panose="020B0604020202020204" pitchFamily="34" charset="0"/>
                <a:cs typeface="Arial" panose="020B0604020202020204" pitchFamily="34" charset="0"/>
              </a:rPr>
              <a:t>Part B: </a:t>
            </a:r>
          </a:p>
        </p:txBody>
      </p:sp>
      <p:sp>
        <p:nvSpPr>
          <p:cNvPr id="3" name="Content Placeholder 2">
            <a:extLst>
              <a:ext uri="{FF2B5EF4-FFF2-40B4-BE49-F238E27FC236}">
                <a16:creationId xmlns:a16="http://schemas.microsoft.com/office/drawing/2014/main" id="{DFF9469B-54D1-4F05-A522-D9E7A816D0DE}"/>
              </a:ext>
            </a:extLst>
          </p:cNvPr>
          <p:cNvSpPr>
            <a:spLocks noGrp="1"/>
          </p:cNvSpPr>
          <p:nvPr>
            <p:ph idx="1"/>
          </p:nvPr>
        </p:nvSpPr>
        <p:spPr>
          <a:xfrm>
            <a:off x="457200" y="1921933"/>
            <a:ext cx="8229600" cy="3767667"/>
          </a:xfrm>
        </p:spPr>
        <p:txBody>
          <a:bodyPr>
            <a:normAutofit/>
          </a:bodyPr>
          <a:lstStyle/>
          <a:p>
            <a:pPr marL="0" indent="0">
              <a:buNone/>
            </a:pPr>
            <a:r>
              <a:rPr lang="en-ZA" sz="2000" b="1" dirty="0">
                <a:latin typeface="Arial" panose="020B0604020202020204" pitchFamily="34" charset="0"/>
                <a:cs typeface="Arial" panose="020B0604020202020204" pitchFamily="34" charset="0"/>
              </a:rPr>
              <a:t>Fundraising for the Commission</a:t>
            </a:r>
          </a:p>
          <a:p>
            <a:pPr algn="just"/>
            <a:r>
              <a:rPr lang="en-ZA" sz="2000" dirty="0">
                <a:latin typeface="Arial" panose="020B0604020202020204" pitchFamily="34" charset="0"/>
                <a:cs typeface="Arial" panose="020B0604020202020204" pitchFamily="34" charset="0"/>
              </a:rPr>
              <a:t>Quotations stage -  to invite suitable service providers for the placement of an advert.  fundraiser to perform fund raising activities on behalf of the Commission.</a:t>
            </a:r>
          </a:p>
          <a:p>
            <a:pPr algn="just"/>
            <a:r>
              <a:rPr lang="en-ZA" sz="2000" dirty="0">
                <a:latin typeface="Arial" panose="020B0604020202020204" pitchFamily="34" charset="0"/>
                <a:cs typeface="Arial" panose="020B0604020202020204" pitchFamily="34" charset="0"/>
              </a:rPr>
              <a:t>The appointed fundraiser will compile a fundraising strategy for the approval by the Commission.</a:t>
            </a:r>
          </a:p>
          <a:p>
            <a:pPr algn="just"/>
            <a:r>
              <a:rPr lang="en-ZA" sz="2000" dirty="0">
                <a:latin typeface="Arial" panose="020B0604020202020204" pitchFamily="34" charset="0"/>
                <a:cs typeface="Arial" panose="020B0604020202020204" pitchFamily="34" charset="0"/>
              </a:rPr>
              <a:t>This will be concluded in the first quarter of the new financial year.</a:t>
            </a:r>
          </a:p>
          <a:p>
            <a:pPr marL="0" indent="0">
              <a:buNone/>
            </a:pPr>
            <a:endParaRPr lang="en-ZA" dirty="0"/>
          </a:p>
        </p:txBody>
      </p:sp>
      <p:sp>
        <p:nvSpPr>
          <p:cNvPr id="4" name="Footer Placeholder 3">
            <a:extLst>
              <a:ext uri="{FF2B5EF4-FFF2-40B4-BE49-F238E27FC236}">
                <a16:creationId xmlns:a16="http://schemas.microsoft.com/office/drawing/2014/main" id="{0BCE47E5-41B0-4819-A878-7F535BCA0287}"/>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6355651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2A031-0172-459F-A016-9DFBF01E0F2F}"/>
              </a:ext>
            </a:extLst>
          </p:cNvPr>
          <p:cNvSpPr>
            <a:spLocks noGrp="1"/>
          </p:cNvSpPr>
          <p:nvPr>
            <p:ph type="title"/>
          </p:nvPr>
        </p:nvSpPr>
        <p:spPr>
          <a:xfrm>
            <a:off x="2446866" y="274638"/>
            <a:ext cx="6239933" cy="1143000"/>
          </a:xfrm>
        </p:spPr>
        <p:txBody>
          <a:bodyPr>
            <a:normAutofit fontScale="90000"/>
          </a:bodyPr>
          <a:lstStyle/>
          <a:p>
            <a:r>
              <a:rPr lang="en-ZA" sz="3100" dirty="0">
                <a:latin typeface="Arial" panose="020B0604020202020204" pitchFamily="34" charset="0"/>
                <a:cs typeface="Arial" panose="020B0604020202020204" pitchFamily="34" charset="0"/>
              </a:rPr>
              <a:t>Part B                </a:t>
            </a:r>
            <a:br>
              <a:rPr lang="en-ZA" sz="3100" dirty="0">
                <a:latin typeface="Arial" panose="020B0604020202020204" pitchFamily="34" charset="0"/>
                <a:cs typeface="Arial" panose="020B0604020202020204" pitchFamily="34" charset="0"/>
              </a:rPr>
            </a:br>
            <a:r>
              <a:rPr lang="en-ZA" sz="3100" dirty="0">
                <a:latin typeface="Arial" panose="020B0604020202020204" pitchFamily="34" charset="0"/>
                <a:cs typeface="Arial" panose="020B0604020202020204" pitchFamily="34" charset="0"/>
              </a:rPr>
              <a:t>				Continued</a:t>
            </a:r>
            <a:r>
              <a:rPr lang="en-ZA"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0DD21C22-2C7E-486C-B401-431931C7DCE4}"/>
              </a:ext>
            </a:extLst>
          </p:cNvPr>
          <p:cNvSpPr>
            <a:spLocks noGrp="1"/>
          </p:cNvSpPr>
          <p:nvPr>
            <p:ph idx="1"/>
          </p:nvPr>
        </p:nvSpPr>
        <p:spPr>
          <a:xfrm>
            <a:off x="457200" y="1701801"/>
            <a:ext cx="8121192" cy="4039124"/>
          </a:xfrm>
        </p:spPr>
        <p:txBody>
          <a:bodyPr>
            <a:normAutofit/>
          </a:bodyPr>
          <a:lstStyle/>
          <a:p>
            <a:pPr algn="just">
              <a:buFont typeface="Wingdings" panose="05000000000000000000" pitchFamily="2" charset="2"/>
              <a:buChar char="§"/>
            </a:pPr>
            <a:r>
              <a:rPr lang="en-ZA" sz="2800" dirty="0">
                <a:latin typeface="Arial" panose="020B0604020202020204" pitchFamily="34" charset="0"/>
                <a:cs typeface="Arial" panose="020B0604020202020204" pitchFamily="34" charset="0"/>
              </a:rPr>
              <a:t>The Commission is reviewing its Communication and Marketing Strategy to sharpen and strengthen its utilisation and  management of social media </a:t>
            </a:r>
            <a:endParaRPr lang="en-ZA" sz="24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ZA" sz="2800" dirty="0">
                <a:latin typeface="Arial" panose="020B0604020202020204" pitchFamily="34" charset="0"/>
                <a:cs typeface="Arial" panose="020B0604020202020204" pitchFamily="34" charset="0"/>
              </a:rPr>
              <a:t>The IT plan has been developed and approved to help improve ICT Infrastructure and to support IT function in the Commission.</a:t>
            </a:r>
          </a:p>
        </p:txBody>
      </p:sp>
      <p:sp>
        <p:nvSpPr>
          <p:cNvPr id="4" name="Footer Placeholder 3">
            <a:extLst>
              <a:ext uri="{FF2B5EF4-FFF2-40B4-BE49-F238E27FC236}">
                <a16:creationId xmlns:a16="http://schemas.microsoft.com/office/drawing/2014/main" id="{095D245C-1A6D-4B45-91AF-D3DEAE5A2F2F}"/>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1966873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B446-6D80-4646-854D-615456CE0346}"/>
              </a:ext>
            </a:extLst>
          </p:cNvPr>
          <p:cNvSpPr>
            <a:spLocks noGrp="1"/>
          </p:cNvSpPr>
          <p:nvPr>
            <p:ph type="title"/>
          </p:nvPr>
        </p:nvSpPr>
        <p:spPr/>
        <p:txBody>
          <a:bodyPr>
            <a:noAutofit/>
          </a:bodyPr>
          <a:lstStyle/>
          <a:p>
            <a:r>
              <a:rPr lang="en-ZA" sz="4000" dirty="0">
                <a:latin typeface="Arial" panose="020B0604020202020204" pitchFamily="34" charset="0"/>
                <a:cs typeface="Arial" panose="020B0604020202020204" pitchFamily="34" charset="0"/>
              </a:rPr>
              <a:t>Part B                </a:t>
            </a:r>
            <a:br>
              <a:rPr lang="en-ZA" sz="4000" dirty="0">
                <a:latin typeface="Arial" panose="020B0604020202020204" pitchFamily="34" charset="0"/>
                <a:cs typeface="Arial" panose="020B0604020202020204" pitchFamily="34" charset="0"/>
              </a:rPr>
            </a:br>
            <a:r>
              <a:rPr lang="en-ZA" sz="4000" dirty="0">
                <a:latin typeface="Arial" panose="020B0604020202020204" pitchFamily="34" charset="0"/>
                <a:cs typeface="Arial" panose="020B0604020202020204" pitchFamily="34" charset="0"/>
              </a:rPr>
              <a:t>				              </a:t>
            </a:r>
            <a:r>
              <a:rPr lang="en-ZA" sz="2800" dirty="0">
                <a:latin typeface="Arial" panose="020B0604020202020204" pitchFamily="34" charset="0"/>
                <a:cs typeface="Arial" panose="020B0604020202020204" pitchFamily="34" charset="0"/>
              </a:rPr>
              <a:t>Continued</a:t>
            </a:r>
            <a:r>
              <a:rPr lang="en-ZA" sz="4000" dirty="0">
                <a:latin typeface="Arial" panose="020B0604020202020204" pitchFamily="34" charset="0"/>
                <a:cs typeface="Arial" panose="020B0604020202020204" pitchFamily="34" charset="0"/>
              </a:rPr>
              <a:t>…</a:t>
            </a:r>
            <a:endParaRPr lang="en-ZA" sz="4000" dirty="0"/>
          </a:p>
        </p:txBody>
      </p:sp>
      <p:sp>
        <p:nvSpPr>
          <p:cNvPr id="3" name="Content Placeholder 2">
            <a:extLst>
              <a:ext uri="{FF2B5EF4-FFF2-40B4-BE49-F238E27FC236}">
                <a16:creationId xmlns:a16="http://schemas.microsoft.com/office/drawing/2014/main" id="{3B75A01C-F18D-4023-BD67-87264E6444E8}"/>
              </a:ext>
            </a:extLst>
          </p:cNvPr>
          <p:cNvSpPr>
            <a:spLocks noGrp="1"/>
          </p:cNvSpPr>
          <p:nvPr>
            <p:ph idx="1"/>
          </p:nvPr>
        </p:nvSpPr>
        <p:spPr>
          <a:xfrm>
            <a:off x="457200" y="1944210"/>
            <a:ext cx="8229600" cy="3568823"/>
          </a:xfrm>
        </p:spPr>
        <p:txBody>
          <a:bodyPr>
            <a:normAutofit/>
          </a:bodyPr>
          <a:lstStyle/>
          <a:p>
            <a:pPr algn="just"/>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ICT plan entailed the </a:t>
            </a:r>
            <a:r>
              <a:rPr kumimoji="0" lang="en-ZA"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development of ICT related policies </a:t>
            </a:r>
            <a:r>
              <a:rPr kumimoji="0" lang="en-ZA"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(ICT Governance Framework, Patch Management Policy, Cyber Security Report and Policy, IT, Disaster Recovery Plan, Change Management Policy, User Account Management Policy) </a:t>
            </a:r>
            <a:r>
              <a:rPr kumimoji="0" lang="en-ZA"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and strategic documents, improvement of the ICT infrastructure and the training of staff</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The Commission is also working on providing more internal capacity for the IT unit.</a:t>
            </a:r>
          </a:p>
          <a:p>
            <a:endParaRPr lang="en-ZA" dirty="0"/>
          </a:p>
        </p:txBody>
      </p:sp>
      <p:sp>
        <p:nvSpPr>
          <p:cNvPr id="4" name="Footer Placeholder 3">
            <a:extLst>
              <a:ext uri="{FF2B5EF4-FFF2-40B4-BE49-F238E27FC236}">
                <a16:creationId xmlns:a16="http://schemas.microsoft.com/office/drawing/2014/main" id="{402F2C64-4CC7-42A4-AA51-6A15A2F9A3E9}"/>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05069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DC387-36F0-4E52-8F3E-BA123458D82E}"/>
              </a:ext>
            </a:extLst>
          </p:cNvPr>
          <p:cNvSpPr>
            <a:spLocks noGrp="1"/>
          </p:cNvSpPr>
          <p:nvPr>
            <p:ph type="title"/>
          </p:nvPr>
        </p:nvSpPr>
        <p:spPr>
          <a:xfrm>
            <a:off x="2252132" y="274638"/>
            <a:ext cx="6434667" cy="1143000"/>
          </a:xfrm>
        </p:spPr>
        <p:txBody>
          <a:bodyPr>
            <a:normAutofit/>
          </a:bodyPr>
          <a:lstStyle/>
          <a:p>
            <a:r>
              <a:rPr lang="en-ZA" sz="2800" b="1" dirty="0">
                <a:latin typeface="Arial" panose="020B0604020202020204" pitchFamily="34" charset="0"/>
                <a:cs typeface="Arial" panose="020B0604020202020204" pitchFamily="34" charset="0"/>
              </a:rPr>
              <a:t>Official Sign Off</a:t>
            </a:r>
          </a:p>
        </p:txBody>
      </p:sp>
      <p:sp>
        <p:nvSpPr>
          <p:cNvPr id="3" name="Content Placeholder 2">
            <a:extLst>
              <a:ext uri="{FF2B5EF4-FFF2-40B4-BE49-F238E27FC236}">
                <a16:creationId xmlns:a16="http://schemas.microsoft.com/office/drawing/2014/main" id="{A591C939-8357-4657-93BA-C85A1487D71B}"/>
              </a:ext>
            </a:extLst>
          </p:cNvPr>
          <p:cNvSpPr>
            <a:spLocks noGrp="1"/>
          </p:cNvSpPr>
          <p:nvPr>
            <p:ph idx="1"/>
          </p:nvPr>
        </p:nvSpPr>
        <p:spPr>
          <a:xfrm>
            <a:off x="457200" y="1896533"/>
            <a:ext cx="8229600" cy="3776134"/>
          </a:xfrm>
        </p:spPr>
        <p:txBody>
          <a:bodyPr>
            <a:normAutofit fontScale="77500" lnSpcReduction="2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It is hereby certified that this report: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Conforms to the Performance Information Standard Operating Procedures</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Accurately reflects the actual performance of all programmes or units</a:t>
            </a:r>
          </a:p>
          <a:p>
            <a:pPr marL="342900" marR="0" lvl="0"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Has been verified by Programme Managers and the Chief Executive Officer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Signed by:</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____________</a:t>
            </a: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17/03/2022</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Mr TE Mafadza				  		Date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Chief Executive Officer</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CRL Rights Commission</a:t>
            </a:r>
            <a:endParaRPr kumimoji="0" lang="en-ZA" sz="22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endParaRPr lang="en-ZA" dirty="0"/>
          </a:p>
        </p:txBody>
      </p:sp>
      <p:sp>
        <p:nvSpPr>
          <p:cNvPr id="4" name="Footer Placeholder 3">
            <a:extLst>
              <a:ext uri="{FF2B5EF4-FFF2-40B4-BE49-F238E27FC236}">
                <a16:creationId xmlns:a16="http://schemas.microsoft.com/office/drawing/2014/main" id="{BDBE1627-5BAB-4307-B6B6-DEF906A1D097}"/>
              </a:ext>
            </a:extLst>
          </p:cNvPr>
          <p:cNvSpPr>
            <a:spLocks noGrp="1"/>
          </p:cNvSpPr>
          <p:nvPr>
            <p:ph type="ftr" sz="quarter" idx="11"/>
          </p:nvPr>
        </p:nvSpPr>
        <p:spPr/>
        <p:txBody>
          <a:bodyPr/>
          <a:lstStyle/>
          <a:p>
            <a:endParaRPr lang="en-ZA" dirty="0"/>
          </a:p>
        </p:txBody>
      </p:sp>
      <p:pic>
        <p:nvPicPr>
          <p:cNvPr id="5" name="Picture 4">
            <a:extLst>
              <a:ext uri="{FF2B5EF4-FFF2-40B4-BE49-F238E27FC236}">
                <a16:creationId xmlns:a16="http://schemas.microsoft.com/office/drawing/2014/main" id="{45F13C40-1A88-48BC-953C-A823D82C6A6F}"/>
              </a:ext>
            </a:extLst>
          </p:cNvPr>
          <p:cNvPicPr/>
          <p:nvPr/>
        </p:nvPicPr>
        <p:blipFill>
          <a:blip r:embed="rId2"/>
          <a:stretch>
            <a:fillRect/>
          </a:stretch>
        </p:blipFill>
        <p:spPr>
          <a:xfrm>
            <a:off x="291400" y="3704701"/>
            <a:ext cx="1796415" cy="539115"/>
          </a:xfrm>
          <a:prstGeom prst="rect">
            <a:avLst/>
          </a:prstGeom>
        </p:spPr>
      </p:pic>
    </p:spTree>
    <p:extLst>
      <p:ext uri="{BB962C8B-B14F-4D97-AF65-F5344CB8AC3E}">
        <p14:creationId xmlns:p14="http://schemas.microsoft.com/office/powerpoint/2010/main" val="30436697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89902-E279-45B7-B7CF-2A4E58FF3EE3}"/>
              </a:ext>
            </a:extLst>
          </p:cNvPr>
          <p:cNvSpPr>
            <a:spLocks noGrp="1"/>
          </p:cNvSpPr>
          <p:nvPr>
            <p:ph type="title"/>
          </p:nvPr>
        </p:nvSpPr>
        <p:spPr>
          <a:xfrm>
            <a:off x="2048932" y="274638"/>
            <a:ext cx="6637867" cy="1143000"/>
          </a:xfrm>
        </p:spPr>
        <p:txBody>
          <a:bodyPr>
            <a:normAutofit fontScale="90000"/>
          </a:bodyPr>
          <a:lstStyle/>
          <a:p>
            <a:r>
              <a:rPr lang="en-ZA" dirty="0"/>
              <a:t>			</a:t>
            </a:r>
            <a:r>
              <a:rPr lang="en-ZA" sz="3100" dirty="0">
                <a:latin typeface="Arial" panose="020B0604020202020204" pitchFamily="34" charset="0"/>
                <a:cs typeface="Arial" panose="020B0604020202020204" pitchFamily="34" charset="0"/>
              </a:rPr>
              <a:t>Part B			          			      	       continued…</a:t>
            </a:r>
            <a:endParaRPr lang="en-ZA"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8D73623-C302-4409-AB18-AEBDE6A885BE}"/>
              </a:ext>
            </a:extLst>
          </p:cNvPr>
          <p:cNvSpPr>
            <a:spLocks noGrp="1"/>
          </p:cNvSpPr>
          <p:nvPr>
            <p:ph idx="1"/>
          </p:nvPr>
        </p:nvSpPr>
        <p:spPr>
          <a:xfrm>
            <a:off x="457200" y="1837267"/>
            <a:ext cx="8229600" cy="3835400"/>
          </a:xfrm>
        </p:spPr>
        <p:txBody>
          <a:bodyPr>
            <a:normAutofit/>
          </a:bodyPr>
          <a:lstStyle/>
          <a:p>
            <a:pPr marL="0" indent="0" algn="just">
              <a:buNone/>
            </a:pPr>
            <a:r>
              <a:rPr lang="en-ZA" sz="2400" b="1" dirty="0">
                <a:latin typeface="Arial" panose="020B0604020202020204" pitchFamily="34" charset="0"/>
                <a:cs typeface="Arial" panose="020B0604020202020204" pitchFamily="34" charset="0"/>
              </a:rPr>
              <a:t>Amendment of the CRL Rights Commission Act:</a:t>
            </a:r>
          </a:p>
          <a:p>
            <a:pPr algn="just">
              <a:buFont typeface="Wingdings" panose="05000000000000000000" pitchFamily="2" charset="2"/>
              <a:buChar char="§"/>
            </a:pPr>
            <a:r>
              <a:rPr lang="en-ZA" sz="2400" dirty="0">
                <a:latin typeface="Arial" panose="020B0604020202020204" pitchFamily="34" charset="0"/>
                <a:cs typeface="Arial" panose="020B0604020202020204" pitchFamily="34" charset="0"/>
              </a:rPr>
              <a:t>The Commission has consulted with its Commissioners and requested that they send inputs for the amendment of the Act.</a:t>
            </a:r>
          </a:p>
          <a:p>
            <a:pPr algn="just">
              <a:buFont typeface="Wingdings" panose="05000000000000000000" pitchFamily="2" charset="2"/>
              <a:buChar char="§"/>
            </a:pPr>
            <a:r>
              <a:rPr lang="en-ZA" sz="2400" dirty="0">
                <a:latin typeface="Arial" panose="020B0604020202020204" pitchFamily="34" charset="0"/>
                <a:cs typeface="Arial" panose="020B0604020202020204" pitchFamily="34" charset="0"/>
              </a:rPr>
              <a:t>Inputs have been received and will be shared with Department of Cooperative Governance and Traditional Affairs to initiate the amendment.</a:t>
            </a:r>
          </a:p>
          <a:p>
            <a:pPr>
              <a:buFont typeface="Wingdings" panose="05000000000000000000" pitchFamily="2" charset="2"/>
              <a:buChar char="§"/>
            </a:pPr>
            <a:endParaRPr lang="en-ZA" sz="2600" dirty="0">
              <a:latin typeface="Arial" panose="020B0604020202020204" pitchFamily="34" charset="0"/>
              <a:cs typeface="Arial" panose="020B0604020202020204" pitchFamily="34" charset="0"/>
            </a:endParaRPr>
          </a:p>
          <a:p>
            <a:pPr>
              <a:buFont typeface="Wingdings" panose="05000000000000000000" pitchFamily="2" charset="2"/>
              <a:buChar char="§"/>
            </a:pPr>
            <a:endParaRPr lang="en-ZA" dirty="0"/>
          </a:p>
        </p:txBody>
      </p:sp>
      <p:sp>
        <p:nvSpPr>
          <p:cNvPr id="4" name="Footer Placeholder 3">
            <a:extLst>
              <a:ext uri="{FF2B5EF4-FFF2-40B4-BE49-F238E27FC236}">
                <a16:creationId xmlns:a16="http://schemas.microsoft.com/office/drawing/2014/main" id="{19A7B79E-B445-4530-A4EC-F669C6096DD3}"/>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33675270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2F08C-24E3-4490-A756-26745B21D707}"/>
              </a:ext>
            </a:extLst>
          </p:cNvPr>
          <p:cNvSpPr>
            <a:spLocks noGrp="1"/>
          </p:cNvSpPr>
          <p:nvPr>
            <p:ph type="title"/>
          </p:nvPr>
        </p:nvSpPr>
        <p:spPr>
          <a:xfrm>
            <a:off x="1972732" y="274638"/>
            <a:ext cx="6714067" cy="1143000"/>
          </a:xfrm>
        </p:spPr>
        <p:txBody>
          <a:bodyPr>
            <a:normAutofit fontScale="90000"/>
          </a:bodyPr>
          <a:lstStyle/>
          <a:p>
            <a:r>
              <a:rPr lang="en-ZA" dirty="0"/>
              <a:t>Part B</a:t>
            </a:r>
            <a:br>
              <a:rPr lang="en-ZA" dirty="0"/>
            </a:br>
            <a:r>
              <a:rPr lang="en-ZA" dirty="0"/>
              <a:t>				</a:t>
            </a:r>
            <a:r>
              <a:rPr lang="en-ZA" sz="3600" dirty="0"/>
              <a:t>…</a:t>
            </a:r>
            <a:r>
              <a:rPr lang="en-ZA" dirty="0"/>
              <a:t> </a:t>
            </a:r>
            <a:r>
              <a:rPr lang="en-ZA" sz="3600" dirty="0"/>
              <a:t>Continued</a:t>
            </a:r>
            <a:endParaRPr lang="en-ZA" dirty="0"/>
          </a:p>
        </p:txBody>
      </p:sp>
      <p:sp>
        <p:nvSpPr>
          <p:cNvPr id="3" name="Content Placeholder 2">
            <a:extLst>
              <a:ext uri="{FF2B5EF4-FFF2-40B4-BE49-F238E27FC236}">
                <a16:creationId xmlns:a16="http://schemas.microsoft.com/office/drawing/2014/main" id="{AFDD269F-59D1-445E-8CD4-4B669E92F1DA}"/>
              </a:ext>
            </a:extLst>
          </p:cNvPr>
          <p:cNvSpPr>
            <a:spLocks noGrp="1"/>
          </p:cNvSpPr>
          <p:nvPr>
            <p:ph idx="1"/>
          </p:nvPr>
        </p:nvSpPr>
        <p:spPr>
          <a:xfrm>
            <a:off x="457200" y="1845733"/>
            <a:ext cx="8229600" cy="3826934"/>
          </a:xfrm>
        </p:spPr>
        <p:txBody>
          <a:bodyPr>
            <a:normAutofit fontScale="62500" lnSpcReduction="20000"/>
          </a:bodyPr>
          <a:lstStyle/>
          <a:p>
            <a:pPr marL="0" indent="0" algn="just">
              <a:buNone/>
            </a:pPr>
            <a:r>
              <a:rPr lang="en-ZA" dirty="0">
                <a:latin typeface="Arial" panose="020B0604020202020204" pitchFamily="34" charset="0"/>
                <a:cs typeface="Arial" panose="020B0604020202020204" pitchFamily="34" charset="0"/>
              </a:rPr>
              <a:t>Implementation of the District Development Model (DDM) by the CRL Rights Commission.</a:t>
            </a:r>
          </a:p>
          <a:p>
            <a:pPr algn="just">
              <a:buFont typeface="Wingdings" panose="05000000000000000000" pitchFamily="2" charset="2"/>
              <a:buChar char="§"/>
            </a:pPr>
            <a:r>
              <a:rPr lang="en-ZA" dirty="0">
                <a:latin typeface="Arial" panose="020B0604020202020204" pitchFamily="34" charset="0"/>
                <a:cs typeface="Arial" panose="020B0604020202020204" pitchFamily="34" charset="0"/>
              </a:rPr>
              <a:t>The Commission engaged in several meetings with the Gauteng  Provincial Department of Cooperative Governance and Traditional Affairs (Cogta) on its drive to implement the DDM.</a:t>
            </a:r>
          </a:p>
          <a:p>
            <a:pPr algn="just">
              <a:buFont typeface="Wingdings" panose="05000000000000000000" pitchFamily="2" charset="2"/>
              <a:buChar char="§"/>
            </a:pPr>
            <a:r>
              <a:rPr lang="en-ZA" dirty="0">
                <a:latin typeface="Arial" panose="020B0604020202020204" pitchFamily="34" charset="0"/>
                <a:cs typeface="Arial" panose="020B0604020202020204" pitchFamily="34" charset="0"/>
              </a:rPr>
              <a:t>The Commission completed drafting a Memorandum of Understanding with the Department in which the two will partner in certain districts within Gauteng Province. Once the Gauteng Pilot project is completed the Commission will then focus on other provinces.</a:t>
            </a:r>
          </a:p>
          <a:p>
            <a:pPr algn="just">
              <a:buFont typeface="Wingdings" panose="05000000000000000000" pitchFamily="2" charset="2"/>
              <a:buChar char="§"/>
            </a:pPr>
            <a:r>
              <a:rPr lang="en-ZA" dirty="0">
                <a:latin typeface="Arial" panose="020B0604020202020204" pitchFamily="34" charset="0"/>
                <a:cs typeface="Arial" panose="020B0604020202020204" pitchFamily="34" charset="0"/>
              </a:rPr>
              <a:t>The Commission works closely with municipalities in other provinces regarding mobilisation of communities for outreach programmes as well as using their supplier database for service during the engagement with communities. </a:t>
            </a:r>
          </a:p>
        </p:txBody>
      </p:sp>
      <p:sp>
        <p:nvSpPr>
          <p:cNvPr id="4" name="Footer Placeholder 3">
            <a:extLst>
              <a:ext uri="{FF2B5EF4-FFF2-40B4-BE49-F238E27FC236}">
                <a16:creationId xmlns:a16="http://schemas.microsoft.com/office/drawing/2014/main" id="{D06C1B68-2DB7-4D11-AE45-597864476388}"/>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065989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6D9D-A1FB-40C9-BC6B-EDF2B1542D45}"/>
              </a:ext>
            </a:extLst>
          </p:cNvPr>
          <p:cNvSpPr>
            <a:spLocks noGrp="1"/>
          </p:cNvSpPr>
          <p:nvPr>
            <p:ph type="title"/>
          </p:nvPr>
        </p:nvSpPr>
        <p:spPr/>
        <p:txBody>
          <a:bodyPr/>
          <a:lstStyle/>
          <a:p>
            <a:r>
              <a:rPr lang="en-GB" dirty="0">
                <a:latin typeface="Arial" panose="020B0604020202020204" pitchFamily="34" charset="0"/>
                <a:cs typeface="Arial" panose="020B0604020202020204" pitchFamily="34" charset="0"/>
              </a:rPr>
              <a:t>Conclusion</a:t>
            </a:r>
            <a:endParaRPr lang="en-ZA"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4A64B20-7436-46AF-8F0E-6695D2D54C69}"/>
              </a:ext>
            </a:extLst>
          </p:cNvPr>
          <p:cNvSpPr>
            <a:spLocks noGrp="1"/>
          </p:cNvSpPr>
          <p:nvPr>
            <p:ph idx="1"/>
          </p:nvPr>
        </p:nvSpPr>
        <p:spPr>
          <a:xfrm>
            <a:off x="457200" y="1988599"/>
            <a:ext cx="8229600" cy="3666478"/>
          </a:xfrm>
        </p:spPr>
        <p:txBody>
          <a:bodyPr>
            <a:normAutofit/>
          </a:bodyPr>
          <a:lstStyle/>
          <a:p>
            <a:pPr marL="0" indent="0" algn="just">
              <a:buNone/>
            </a:pPr>
            <a:r>
              <a:rPr lang="en-ZA" sz="2400" dirty="0">
                <a:latin typeface="Arial" panose="020B0604020202020204" pitchFamily="34" charset="0"/>
                <a:cs typeface="Arial" panose="020B0604020202020204" pitchFamily="34" charset="0"/>
              </a:rPr>
              <a:t>The above information summarises the third quarter report of the CRL Rights Commission for 2021/2022 Annual Performance Plan. </a:t>
            </a:r>
          </a:p>
          <a:p>
            <a:pPr marL="0" indent="0" algn="just">
              <a:buNone/>
            </a:pPr>
            <a:r>
              <a:rPr lang="en-ZA" sz="2400" dirty="0">
                <a:latin typeface="Arial" panose="020B0604020202020204" pitchFamily="34" charset="0"/>
                <a:cs typeface="Arial" panose="020B0604020202020204" pitchFamily="34" charset="0"/>
              </a:rPr>
              <a:t>The Commission is still concluding some pending targets during the third quarter as we are about to close quarter four of the current Financial Year.</a:t>
            </a:r>
          </a:p>
        </p:txBody>
      </p:sp>
      <p:sp>
        <p:nvSpPr>
          <p:cNvPr id="4" name="Footer Placeholder 3">
            <a:extLst>
              <a:ext uri="{FF2B5EF4-FFF2-40B4-BE49-F238E27FC236}">
                <a16:creationId xmlns:a16="http://schemas.microsoft.com/office/drawing/2014/main" id="{38E83F58-60D7-4197-A1C4-C35E2E1DE3C8}"/>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1764459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4825"/>
            <a:ext cx="8229600" cy="3888432"/>
          </a:xfrm>
        </p:spPr>
        <p:txBody>
          <a:bodyPr/>
          <a:lstStyle/>
          <a:p>
            <a:endParaRPr lang="en-US" dirty="0"/>
          </a:p>
          <a:p>
            <a:pPr marL="0" indent="0">
              <a:buNone/>
            </a:pPr>
            <a:r>
              <a:rPr lang="en-US" dirty="0"/>
              <a:t>      </a:t>
            </a:r>
          </a:p>
          <a:p>
            <a:pPr marL="0" indent="0" algn="just">
              <a:buNone/>
            </a:pPr>
            <a:r>
              <a:rPr lang="en-US" dirty="0"/>
              <a:t>                            Thank you</a:t>
            </a:r>
            <a:endParaRPr lang="en-ZA" dirty="0"/>
          </a:p>
        </p:txBody>
      </p:sp>
      <p:sp>
        <p:nvSpPr>
          <p:cNvPr id="2" name="Footer Placeholder 1"/>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67412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7502D-4328-4707-8AC8-05948D760E3D}"/>
              </a:ext>
            </a:extLst>
          </p:cNvPr>
          <p:cNvSpPr>
            <a:spLocks noGrp="1"/>
          </p:cNvSpPr>
          <p:nvPr>
            <p:ph type="title"/>
          </p:nvPr>
        </p:nvSpPr>
        <p:spPr>
          <a:xfrm>
            <a:off x="2015066" y="274638"/>
            <a:ext cx="6671733" cy="1143000"/>
          </a:xfrm>
        </p:spPr>
        <p:txBody>
          <a:bodyPr>
            <a:normAutofit/>
          </a:bodyPr>
          <a:lstStyle/>
          <a:p>
            <a:r>
              <a:rPr lang="en-ZA" sz="2800" b="1" dirty="0">
                <a:latin typeface="Arial" panose="020B0604020202020204" pitchFamily="34" charset="0"/>
                <a:cs typeface="Arial" panose="020B0604020202020204" pitchFamily="34" charset="0"/>
              </a:rPr>
              <a:t>Part A: Purpose and Overview</a:t>
            </a:r>
          </a:p>
        </p:txBody>
      </p:sp>
      <p:sp>
        <p:nvSpPr>
          <p:cNvPr id="3" name="Content Placeholder 2">
            <a:extLst>
              <a:ext uri="{FF2B5EF4-FFF2-40B4-BE49-F238E27FC236}">
                <a16:creationId xmlns:a16="http://schemas.microsoft.com/office/drawing/2014/main" id="{FFE99074-BF94-4FB0-AE22-B5ED1B2D671E}"/>
              </a:ext>
            </a:extLst>
          </p:cNvPr>
          <p:cNvSpPr>
            <a:spLocks noGrp="1"/>
          </p:cNvSpPr>
          <p:nvPr>
            <p:ph idx="1"/>
          </p:nvPr>
        </p:nvSpPr>
        <p:spPr>
          <a:xfrm>
            <a:off x="457200" y="1879601"/>
            <a:ext cx="8229600" cy="3835400"/>
          </a:xfrm>
        </p:spPr>
        <p:txBody>
          <a:bodyPr>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To  provide an overview of progress made in implementation of the predetermined performance targets as per the 2021/2022 Annual Performance Plan.</a:t>
            </a: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This report depicts the overall organizational performance for the period 1 October - 31 December 2021/2022 </a:t>
            </a:r>
            <a:r>
              <a:rPr lang="en-US" sz="2000" dirty="0">
                <a:solidFill>
                  <a:prstClr val="black"/>
                </a:solidFill>
                <a:latin typeface="Arial" panose="020B0604020202020204" pitchFamily="34" charset="0"/>
                <a:cs typeface="Arial" panose="020B0604020202020204" pitchFamily="34" charset="0"/>
              </a:rPr>
              <a:t>financial year</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00" marR="0" lvl="0" indent="-342900" algn="just"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The report outlines actual achievements against planned quarterly targets for the third quarter as in APP 2021/2022</a:t>
            </a:r>
          </a:p>
          <a:p>
            <a:pPr marL="0" indent="0">
              <a:buNone/>
            </a:pPr>
            <a:endParaRPr lang="en-ZA" dirty="0"/>
          </a:p>
        </p:txBody>
      </p:sp>
      <p:sp>
        <p:nvSpPr>
          <p:cNvPr id="4" name="Footer Placeholder 3">
            <a:extLst>
              <a:ext uri="{FF2B5EF4-FFF2-40B4-BE49-F238E27FC236}">
                <a16:creationId xmlns:a16="http://schemas.microsoft.com/office/drawing/2014/main" id="{948FA4E2-A6DF-4660-88DA-286AE6AD56DC}"/>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1444219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41CAB-44D5-4C71-A005-BF7A15E28B75}"/>
              </a:ext>
            </a:extLst>
          </p:cNvPr>
          <p:cNvSpPr>
            <a:spLocks noGrp="1"/>
          </p:cNvSpPr>
          <p:nvPr>
            <p:ph type="title"/>
          </p:nvPr>
        </p:nvSpPr>
        <p:spPr>
          <a:xfrm>
            <a:off x="2017336" y="274638"/>
            <a:ext cx="6669464" cy="1143000"/>
          </a:xfrm>
        </p:spPr>
        <p:txBody>
          <a:bodyPr>
            <a:noAutofit/>
          </a:bodyPr>
          <a:lstStyle/>
          <a:p>
            <a:r>
              <a:rPr lang="en-GB" sz="2800" b="1" dirty="0">
                <a:latin typeface="Arial" panose="020B0604020202020204" pitchFamily="34" charset="0"/>
                <a:cs typeface="Arial" panose="020B0604020202020204" pitchFamily="34" charset="0"/>
              </a:rPr>
              <a:t>Strategic Plan 2021/2022 – 2024/2025 Impact Statement, Programmes and Outcomes </a:t>
            </a:r>
            <a:endParaRPr lang="en-ZA" sz="2800" b="1" dirty="0">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a16="http://schemas.microsoft.com/office/drawing/2014/main" id="{664ECF50-7958-4948-AE25-24670AA9A280}"/>
              </a:ext>
            </a:extLst>
          </p:cNvPr>
          <p:cNvPicPr>
            <a:picLocks noGrp="1" noChangeAspect="1"/>
          </p:cNvPicPr>
          <p:nvPr>
            <p:ph idx="1"/>
          </p:nvPr>
        </p:nvPicPr>
        <p:blipFill>
          <a:blip r:embed="rId2"/>
          <a:stretch>
            <a:fillRect/>
          </a:stretch>
        </p:blipFill>
        <p:spPr>
          <a:xfrm>
            <a:off x="1659467" y="1608667"/>
            <a:ext cx="7044267" cy="3979334"/>
          </a:xfrm>
          <a:prstGeom prst="rect">
            <a:avLst/>
          </a:prstGeom>
        </p:spPr>
      </p:pic>
      <p:sp>
        <p:nvSpPr>
          <p:cNvPr id="4" name="Footer Placeholder 3">
            <a:extLst>
              <a:ext uri="{FF2B5EF4-FFF2-40B4-BE49-F238E27FC236}">
                <a16:creationId xmlns:a16="http://schemas.microsoft.com/office/drawing/2014/main" id="{1559CCDE-A0CA-4303-BA1A-15E8EED43293}"/>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2204747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FC4DA-3B69-43F1-BCF2-EAD7CA8EFA4E}"/>
              </a:ext>
            </a:extLst>
          </p:cNvPr>
          <p:cNvSpPr>
            <a:spLocks noGrp="1"/>
          </p:cNvSpPr>
          <p:nvPr>
            <p:ph type="title"/>
          </p:nvPr>
        </p:nvSpPr>
        <p:spPr>
          <a:xfrm>
            <a:off x="2082800" y="274638"/>
            <a:ext cx="6604000" cy="1143000"/>
          </a:xfrm>
        </p:spPr>
        <p:txBody>
          <a:bodyPr>
            <a:normAutofit fontScale="90000"/>
          </a:bodyPr>
          <a:lstStyle/>
          <a:p>
            <a: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Overview</a:t>
            </a:r>
            <a:b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br>
            <a:r>
              <a:rPr kumimoji="0" lang="en-ZA" sz="24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Strategic Plan 2021/2022 -2024/2025 Outcomes and Outcome Indicators</a:t>
            </a:r>
            <a:endParaRPr lang="en-ZA" dirty="0">
              <a:latin typeface="Arial" panose="020B0604020202020204" pitchFamily="34" charset="0"/>
              <a:cs typeface="Arial" panose="020B0604020202020204" pitchFamily="34" charset="0"/>
            </a:endParaRPr>
          </a:p>
        </p:txBody>
      </p:sp>
      <p:pic>
        <p:nvPicPr>
          <p:cNvPr id="5" name="Content Placeholder 4">
            <a:extLst>
              <a:ext uri="{FF2B5EF4-FFF2-40B4-BE49-F238E27FC236}">
                <a16:creationId xmlns:a16="http://schemas.microsoft.com/office/drawing/2014/main" id="{4DA7602E-17AF-4063-A7B9-16B7B0395BCE}"/>
              </a:ext>
            </a:extLst>
          </p:cNvPr>
          <p:cNvPicPr>
            <a:picLocks noGrp="1" noChangeAspect="1"/>
          </p:cNvPicPr>
          <p:nvPr>
            <p:ph idx="1"/>
          </p:nvPr>
        </p:nvPicPr>
        <p:blipFill>
          <a:blip r:embed="rId2"/>
          <a:stretch>
            <a:fillRect/>
          </a:stretch>
        </p:blipFill>
        <p:spPr>
          <a:xfrm>
            <a:off x="1862667" y="1489604"/>
            <a:ext cx="7044472" cy="4124325"/>
          </a:xfrm>
          <a:prstGeom prst="rect">
            <a:avLst/>
          </a:prstGeom>
        </p:spPr>
      </p:pic>
      <p:sp>
        <p:nvSpPr>
          <p:cNvPr id="4" name="Footer Placeholder 3">
            <a:extLst>
              <a:ext uri="{FF2B5EF4-FFF2-40B4-BE49-F238E27FC236}">
                <a16:creationId xmlns:a16="http://schemas.microsoft.com/office/drawing/2014/main" id="{59D0A088-EAF9-4C0E-81D9-FBAC231E5E6B}"/>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846129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8500D-8F0B-46C5-8635-04FC1B734CBF}"/>
              </a:ext>
            </a:extLst>
          </p:cNvPr>
          <p:cNvSpPr>
            <a:spLocks noGrp="1"/>
          </p:cNvSpPr>
          <p:nvPr>
            <p:ph type="title"/>
          </p:nvPr>
        </p:nvSpPr>
        <p:spPr>
          <a:xfrm>
            <a:off x="2167466" y="274638"/>
            <a:ext cx="6519333" cy="1143000"/>
          </a:xfrm>
        </p:spPr>
        <p:txBody>
          <a:bodyPr>
            <a:normAutofit/>
          </a:bodyPr>
          <a:lstStyle/>
          <a:p>
            <a:r>
              <a:rPr lang="en-ZA" sz="2800" b="1" dirty="0">
                <a:latin typeface="Arial" panose="020B0604020202020204" pitchFamily="34" charset="0"/>
                <a:cs typeface="Arial" panose="020B0604020202020204" pitchFamily="34" charset="0"/>
              </a:rPr>
              <a:t>MTSF Priorities</a:t>
            </a:r>
          </a:p>
        </p:txBody>
      </p:sp>
      <p:sp>
        <p:nvSpPr>
          <p:cNvPr id="3" name="Content Placeholder 2">
            <a:extLst>
              <a:ext uri="{FF2B5EF4-FFF2-40B4-BE49-F238E27FC236}">
                <a16:creationId xmlns:a16="http://schemas.microsoft.com/office/drawing/2014/main" id="{BFBE6724-12E6-44FB-A0DC-DE406B661637}"/>
              </a:ext>
            </a:extLst>
          </p:cNvPr>
          <p:cNvSpPr>
            <a:spLocks noGrp="1"/>
          </p:cNvSpPr>
          <p:nvPr>
            <p:ph idx="1"/>
          </p:nvPr>
        </p:nvSpPr>
        <p:spPr>
          <a:xfrm>
            <a:off x="457200" y="1921933"/>
            <a:ext cx="8229600" cy="3666067"/>
          </a:xfrm>
        </p:spPr>
        <p:txBody>
          <a:bodyPr>
            <a:normAutofit/>
          </a:bodyPr>
          <a:lstStyle/>
          <a:p>
            <a:pPr marL="0" indent="0" algn="just">
              <a:buNone/>
            </a:pPr>
            <a:r>
              <a:rPr lang="en-GB" sz="2000" dirty="0">
                <a:latin typeface="Arial" panose="020B0604020202020204" pitchFamily="34" charset="0"/>
                <a:cs typeface="Arial" panose="020B0604020202020204" pitchFamily="34" charset="0"/>
              </a:rPr>
              <a:t>The Commission Subscribe to the following Medium Term Strategic Framework (MTSF)</a:t>
            </a:r>
          </a:p>
          <a:p>
            <a:pPr algn="just"/>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Social Cohesion and Safe Communities</a:t>
            </a:r>
          </a:p>
          <a:p>
            <a:pPr algn="just"/>
            <a:r>
              <a:rPr lang="en-GB" sz="2000" dirty="0">
                <a:latin typeface="Arial" panose="020B0604020202020204" pitchFamily="34" charset="0"/>
                <a:cs typeface="Arial" panose="020B0604020202020204" pitchFamily="34" charset="0"/>
              </a:rPr>
              <a:t>Better Africa and the World</a:t>
            </a:r>
          </a:p>
          <a:p>
            <a:pPr algn="just"/>
            <a:r>
              <a:rPr lang="en-GB" sz="2000" dirty="0">
                <a:latin typeface="Arial" panose="020B0604020202020204" pitchFamily="34" charset="0"/>
                <a:cs typeface="Arial" panose="020B0604020202020204" pitchFamily="34" charset="0"/>
              </a:rPr>
              <a:t>A capable, Ethical and Developmental State</a:t>
            </a:r>
          </a:p>
          <a:p>
            <a:endParaRPr lang="en-ZA"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05A89E3D-0920-4130-8659-6794AE07EFF5}"/>
              </a:ext>
            </a:extLst>
          </p:cNvPr>
          <p:cNvSpPr>
            <a:spLocks noGrp="1"/>
          </p:cNvSpPr>
          <p:nvPr>
            <p:ph type="ftr" sz="quarter" idx="11"/>
          </p:nvPr>
        </p:nvSpPr>
        <p:spPr/>
        <p:txBody>
          <a:bodyPr/>
          <a:lstStyle/>
          <a:p>
            <a:endParaRPr lang="en-ZA" dirty="0"/>
          </a:p>
        </p:txBody>
      </p:sp>
    </p:spTree>
    <p:extLst>
      <p:ext uri="{BB962C8B-B14F-4D97-AF65-F5344CB8AC3E}">
        <p14:creationId xmlns:p14="http://schemas.microsoft.com/office/powerpoint/2010/main" val="3085985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1720" y="274638"/>
            <a:ext cx="6635080" cy="1143000"/>
          </a:xfrm>
        </p:spPr>
        <p:txBody>
          <a:bodyPr>
            <a:normAutofit fontScale="90000"/>
          </a:bodyPr>
          <a:lstStyle/>
          <a:p>
            <a:r>
              <a:rPr lang="en-ZA" sz="3100" b="1" dirty="0">
                <a:latin typeface="Arial Body"/>
              </a:rPr>
              <a:t/>
            </a:r>
            <a:br>
              <a:rPr lang="en-ZA" sz="3100" b="1" dirty="0">
                <a:latin typeface="Arial Body"/>
              </a:rPr>
            </a:br>
            <a:r>
              <a:rPr lang="en-ZA" sz="3100" b="1" dirty="0">
                <a:latin typeface="Arial" panose="020B0604020202020204" pitchFamily="34" charset="0"/>
                <a:cs typeface="Arial" panose="020B0604020202020204" pitchFamily="34" charset="0"/>
              </a:rPr>
              <a:t>Our Mission, Vision &amp; Values</a:t>
            </a:r>
            <a:r>
              <a:rPr lang="en-ZA" b="1" dirty="0">
                <a:latin typeface="Arial Body"/>
              </a:rPr>
              <a:t/>
            </a:r>
            <a:br>
              <a:rPr lang="en-ZA" b="1" dirty="0">
                <a:latin typeface="Arial Body"/>
              </a:rPr>
            </a:br>
            <a:endParaRPr lang="en-ZA" dirty="0"/>
          </a:p>
        </p:txBody>
      </p:sp>
      <p:sp>
        <p:nvSpPr>
          <p:cNvPr id="3" name="Content Placeholder 2"/>
          <p:cNvSpPr>
            <a:spLocks noGrp="1"/>
          </p:cNvSpPr>
          <p:nvPr>
            <p:ph idx="1"/>
          </p:nvPr>
        </p:nvSpPr>
        <p:spPr>
          <a:xfrm>
            <a:off x="457200" y="1600200"/>
            <a:ext cx="3754760" cy="4525963"/>
          </a:xfrm>
        </p:spPr>
        <p:txBody>
          <a:bodyPr/>
          <a:lstStyle/>
          <a:p>
            <a:pPr marL="0" indent="0">
              <a:buNone/>
            </a:pPr>
            <a:endParaRPr lang="en-ZA" b="1" dirty="0">
              <a:latin typeface="Arial Body"/>
            </a:endParaRPr>
          </a:p>
          <a:p>
            <a:pPr marL="0" indent="0">
              <a:buNone/>
            </a:pPr>
            <a:endParaRPr lang="en-ZA" dirty="0"/>
          </a:p>
        </p:txBody>
      </p:sp>
      <p:graphicFrame>
        <p:nvGraphicFramePr>
          <p:cNvPr id="5" name="Content Placeholder 20"/>
          <p:cNvGraphicFramePr>
            <a:graphicFrameLocks/>
          </p:cNvGraphicFramePr>
          <p:nvPr>
            <p:extLst>
              <p:ext uri="{D42A27DB-BD31-4B8C-83A1-F6EECF244321}">
                <p14:modId xmlns:p14="http://schemas.microsoft.com/office/powerpoint/2010/main" val="3049019273"/>
              </p:ext>
            </p:extLst>
          </p:nvPr>
        </p:nvGraphicFramePr>
        <p:xfrm>
          <a:off x="539552" y="2060848"/>
          <a:ext cx="3672408" cy="34563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3017538532"/>
              </p:ext>
            </p:extLst>
          </p:nvPr>
        </p:nvGraphicFramePr>
        <p:xfrm>
          <a:off x="4211960" y="1417638"/>
          <a:ext cx="4311765" cy="4405876"/>
        </p:xfrm>
        <a:graphic>
          <a:graphicData uri="http://schemas.openxmlformats.org/drawingml/2006/table">
            <a:tbl>
              <a:tblPr firstRow="1" firstCol="1" bandRow="1"/>
              <a:tblGrid>
                <a:gridCol w="1141864">
                  <a:extLst>
                    <a:ext uri="{9D8B030D-6E8A-4147-A177-3AD203B41FA5}">
                      <a16:colId xmlns:a16="http://schemas.microsoft.com/office/drawing/2014/main" val="1552579754"/>
                    </a:ext>
                  </a:extLst>
                </a:gridCol>
                <a:gridCol w="3169901">
                  <a:extLst>
                    <a:ext uri="{9D8B030D-6E8A-4147-A177-3AD203B41FA5}">
                      <a16:colId xmlns:a16="http://schemas.microsoft.com/office/drawing/2014/main" val="3950081504"/>
                    </a:ext>
                  </a:extLst>
                </a:gridCol>
              </a:tblGrid>
              <a:tr h="214872">
                <a:tc>
                  <a:txBody>
                    <a:bodyPr/>
                    <a:lstStyle/>
                    <a:p>
                      <a:pPr algn="l">
                        <a:lnSpc>
                          <a:spcPct val="107000"/>
                        </a:lnSpc>
                        <a:spcAft>
                          <a:spcPts val="800"/>
                        </a:spcAft>
                      </a:pPr>
                      <a:r>
                        <a:rPr lang="en-US" sz="1000" b="1" dirty="0">
                          <a:effectLst/>
                          <a:latin typeface="Arial" panose="020B0604020202020204" pitchFamily="34" charset="0"/>
                          <a:ea typeface="Times New Roman" panose="02020603050405020304" pitchFamily="18" charset="0"/>
                          <a:cs typeface="Times New Roman" panose="02020603050405020304" pitchFamily="18" charset="0"/>
                        </a:rPr>
                        <a:t>VALUES  </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D7D31"/>
                    </a:solidFill>
                  </a:tcPr>
                </a:tc>
                <a:tc>
                  <a:txBody>
                    <a:bodyPr/>
                    <a:lstStyle/>
                    <a:p>
                      <a:pPr algn="l">
                        <a:lnSpc>
                          <a:spcPct val="107000"/>
                        </a:lnSpc>
                        <a:spcAft>
                          <a:spcPts val="800"/>
                        </a:spcAft>
                      </a:pPr>
                      <a:r>
                        <a:rPr lang="en-US" sz="1000" b="1" dirty="0">
                          <a:effectLst/>
                          <a:latin typeface="Arial" panose="020B0604020202020204" pitchFamily="34" charset="0"/>
                          <a:ea typeface="Times New Roman" panose="02020603050405020304" pitchFamily="18" charset="0"/>
                          <a:cs typeface="Times New Roman" panose="02020603050405020304" pitchFamily="18" charset="0"/>
                        </a:rPr>
                        <a:t>DEFINITION</a:t>
                      </a:r>
                      <a:endParaRPr lang="en-Z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ED7D31"/>
                    </a:solidFill>
                  </a:tcPr>
                </a:tc>
                <a:extLst>
                  <a:ext uri="{0D108BD9-81ED-4DB2-BD59-A6C34878D82A}">
                    <a16:rowId xmlns:a16="http://schemas.microsoft.com/office/drawing/2014/main" val="1462504731"/>
                  </a:ext>
                </a:extLst>
              </a:tr>
              <a:tr h="525292">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Transparency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in being open</a:t>
                      </a:r>
                      <a:r>
                        <a:rPr lang="en-US" sz="105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and </a:t>
                      </a: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honest</a:t>
                      </a:r>
                      <a:r>
                        <a:rPr lang="en-US" sz="105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conduct at all times when embarking in organizational operations</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3913715438"/>
                  </a:ext>
                </a:extLst>
              </a:tr>
              <a:tr h="525292">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Professionalism</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uphold high standard in self-conduct, self-presentation and adherence to the workplace policies and procedures </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2527987702"/>
                  </a:ext>
                </a:extLst>
              </a:tr>
              <a:tr h="862274">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 Responsiveness</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understand the organizational, contextual and job demands to</a:t>
                      </a:r>
                      <a:r>
                        <a:rPr lang="en-US" sz="1050" b="1" baseline="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ensure the provision of appropriate service, rendered on time in order to uphold the organizational mandate</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47572914"/>
                  </a:ext>
                </a:extLst>
              </a:tr>
              <a:tr h="702270">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Accountability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take full responsibility of decisions, conduct and actions in the workplace, and ensure to support and assist colleagues to uphold the same</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1679623417"/>
                  </a:ext>
                </a:extLst>
              </a:tr>
              <a:tr h="525292">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Integrity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and firm adherence to the code of conduct and ethics as prescribed by the organizational policies and procedures  </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1889270538"/>
                  </a:ext>
                </a:extLst>
              </a:tr>
              <a:tr h="525292">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Impartiality</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unbiased, fair play and conduct in all the dealings with colleagues, partners and other stakeholders in the workplace</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FF7"/>
                    </a:solidFill>
                  </a:tcPr>
                </a:tc>
                <a:extLst>
                  <a:ext uri="{0D108BD9-81ED-4DB2-BD59-A6C34878D82A}">
                    <a16:rowId xmlns:a16="http://schemas.microsoft.com/office/drawing/2014/main" val="791617388"/>
                  </a:ext>
                </a:extLst>
              </a:tr>
              <a:tr h="525292">
                <a:tc>
                  <a:txBody>
                    <a:bodyPr/>
                    <a:lstStyle/>
                    <a:p>
                      <a:pPr marL="0" lvl="0" indent="0" algn="l">
                        <a:lnSpc>
                          <a:spcPct val="107000"/>
                        </a:lnSpc>
                        <a:spcAft>
                          <a:spcPts val="800"/>
                        </a:spcAft>
                        <a:buFont typeface="+mj-lt"/>
                        <a:buNone/>
                        <a:tabLst>
                          <a:tab pos="195580" algn="l"/>
                        </a:tabLst>
                      </a:pPr>
                      <a:r>
                        <a:rPr lang="en-ZA" sz="1000" b="1" dirty="0">
                          <a:effectLst/>
                          <a:latin typeface="Arial" panose="020B0604020202020204" pitchFamily="34" charset="0"/>
                          <a:ea typeface="Times New Roman" panose="02020603050405020304" pitchFamily="18" charset="0"/>
                          <a:cs typeface="Arial" panose="020B0604020202020204" pitchFamily="34" charset="0"/>
                        </a:rPr>
                        <a:t>Respect</a:t>
                      </a: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B9BD5"/>
                    </a:solidFill>
                  </a:tcPr>
                </a:tc>
                <a:tc>
                  <a:txBody>
                    <a:bodyPr/>
                    <a:lstStyle/>
                    <a:p>
                      <a:pPr algn="l">
                        <a:lnSpc>
                          <a:spcPct val="107000"/>
                        </a:lnSpc>
                        <a:spcAft>
                          <a:spcPts val="800"/>
                        </a:spcAft>
                      </a:pP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Committed to </a:t>
                      </a:r>
                      <a:r>
                        <a:rPr lang="en-ZA"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actions of treating </a:t>
                      </a:r>
                      <a:r>
                        <a:rPr lang="en-US"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colleagues, partners and other stakeholders </a:t>
                      </a:r>
                      <a:r>
                        <a:rPr lang="en-ZA" sz="105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with appreciation and dignity at all times </a:t>
                      </a:r>
                      <a:endParaRPr lang="en-ZA" sz="105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297" marR="45297" marT="629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EEF"/>
                    </a:solidFill>
                  </a:tcPr>
                </a:tc>
                <a:extLst>
                  <a:ext uri="{0D108BD9-81ED-4DB2-BD59-A6C34878D82A}">
                    <a16:rowId xmlns:a16="http://schemas.microsoft.com/office/drawing/2014/main" val="2847082526"/>
                  </a:ext>
                </a:extLst>
              </a:tr>
            </a:tbl>
          </a:graphicData>
        </a:graphic>
      </p:graphicFrame>
    </p:spTree>
    <p:extLst>
      <p:ext uri="{BB962C8B-B14F-4D97-AF65-F5344CB8AC3E}">
        <p14:creationId xmlns:p14="http://schemas.microsoft.com/office/powerpoint/2010/main" val="185496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332656"/>
            <a:ext cx="6789440" cy="1143000"/>
          </a:xfrm>
        </p:spPr>
        <p:txBody>
          <a:bodyPr>
            <a:noAutofit/>
          </a:bodyPr>
          <a:lstStyle/>
          <a:p>
            <a:r>
              <a:rPr lang="en-US" sz="2000" b="1" dirty="0">
                <a:latin typeface="Arial" panose="020B0604020202020204" pitchFamily="34" charset="0"/>
                <a:cs typeface="Arial" panose="020B0604020202020204" pitchFamily="34" charset="0"/>
              </a:rPr>
              <a:t>Overall Organisational Performance Against Set Targets – Q3:</a:t>
            </a:r>
            <a:br>
              <a:rPr lang="en-US" sz="20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The table below reflects  summary of the results regarding status of performance of all institutional programmes against planned targets</a:t>
            </a:r>
            <a:endParaRPr lang="en-ZA" sz="1400" b="1" dirty="0">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831335"/>
              </p:ext>
            </p:extLst>
          </p:nvPr>
        </p:nvGraphicFramePr>
        <p:xfrm>
          <a:off x="395535" y="1988840"/>
          <a:ext cx="8064897" cy="3795722"/>
        </p:xfrm>
        <a:graphic>
          <a:graphicData uri="http://schemas.openxmlformats.org/drawingml/2006/table">
            <a:tbl>
              <a:tblPr firstRow="1" bandRow="1">
                <a:tableStyleId>{7DF18680-E054-41AD-8BC1-D1AEF772440D}</a:tableStyleId>
              </a:tblPr>
              <a:tblGrid>
                <a:gridCol w="1512169">
                  <a:extLst>
                    <a:ext uri="{9D8B030D-6E8A-4147-A177-3AD203B41FA5}">
                      <a16:colId xmlns:a16="http://schemas.microsoft.com/office/drawing/2014/main" val="614149294"/>
                    </a:ext>
                  </a:extLst>
                </a:gridCol>
                <a:gridCol w="1008112">
                  <a:extLst>
                    <a:ext uri="{9D8B030D-6E8A-4147-A177-3AD203B41FA5}">
                      <a16:colId xmlns:a16="http://schemas.microsoft.com/office/drawing/2014/main" val="879638772"/>
                    </a:ext>
                  </a:extLst>
                </a:gridCol>
                <a:gridCol w="1296144">
                  <a:extLst>
                    <a:ext uri="{9D8B030D-6E8A-4147-A177-3AD203B41FA5}">
                      <a16:colId xmlns:a16="http://schemas.microsoft.com/office/drawing/2014/main" val="1303658713"/>
                    </a:ext>
                  </a:extLst>
                </a:gridCol>
                <a:gridCol w="1152128">
                  <a:extLst>
                    <a:ext uri="{9D8B030D-6E8A-4147-A177-3AD203B41FA5}">
                      <a16:colId xmlns:a16="http://schemas.microsoft.com/office/drawing/2014/main" val="3847256314"/>
                    </a:ext>
                  </a:extLst>
                </a:gridCol>
                <a:gridCol w="1080120">
                  <a:extLst>
                    <a:ext uri="{9D8B030D-6E8A-4147-A177-3AD203B41FA5}">
                      <a16:colId xmlns:a16="http://schemas.microsoft.com/office/drawing/2014/main" val="790544889"/>
                    </a:ext>
                  </a:extLst>
                </a:gridCol>
                <a:gridCol w="936104">
                  <a:extLst>
                    <a:ext uri="{9D8B030D-6E8A-4147-A177-3AD203B41FA5}">
                      <a16:colId xmlns:a16="http://schemas.microsoft.com/office/drawing/2014/main" val="2775495561"/>
                    </a:ext>
                  </a:extLst>
                </a:gridCol>
                <a:gridCol w="1080120">
                  <a:extLst>
                    <a:ext uri="{9D8B030D-6E8A-4147-A177-3AD203B41FA5}">
                      <a16:colId xmlns:a16="http://schemas.microsoft.com/office/drawing/2014/main" val="1634568232"/>
                    </a:ext>
                  </a:extLst>
                </a:gridCol>
              </a:tblGrid>
              <a:tr h="693492">
                <a:tc>
                  <a:txBody>
                    <a:bodyPr/>
                    <a:lstStyle/>
                    <a:p>
                      <a:r>
                        <a:rPr lang="en-ZA" sz="1600" dirty="0">
                          <a:solidFill>
                            <a:schemeClr val="tx1"/>
                          </a:solidFill>
                          <a:latin typeface="Arial" panose="020B0604020202020204" pitchFamily="34" charset="0"/>
                          <a:cs typeface="Arial" panose="020B0604020202020204" pitchFamily="34" charset="0"/>
                        </a:rPr>
                        <a:t>Programmes</a:t>
                      </a:r>
                    </a:p>
                  </a:txBody>
                  <a:tcPr/>
                </a:tc>
                <a:tc>
                  <a:txBody>
                    <a:bodyPr/>
                    <a:lstStyle/>
                    <a:p>
                      <a:r>
                        <a:rPr lang="en-US" sz="1100" dirty="0">
                          <a:solidFill>
                            <a:schemeClr val="tx1"/>
                          </a:solidFill>
                          <a:latin typeface="Arial" panose="020B0604020202020204" pitchFamily="34" charset="0"/>
                          <a:cs typeface="Arial" panose="020B0604020202020204" pitchFamily="34" charset="0"/>
                        </a:rPr>
                        <a:t>Outputs indicators</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US" sz="1100" dirty="0">
                          <a:solidFill>
                            <a:schemeClr val="tx1"/>
                          </a:solidFill>
                          <a:latin typeface="Arial" panose="020B0604020202020204" pitchFamily="34" charset="0"/>
                          <a:cs typeface="Arial" panose="020B0604020202020204" pitchFamily="34" charset="0"/>
                        </a:rPr>
                        <a:t>Total</a:t>
                      </a:r>
                      <a:r>
                        <a:rPr lang="en-US" sz="1100" baseline="0" dirty="0">
                          <a:solidFill>
                            <a:schemeClr val="tx1"/>
                          </a:solidFill>
                          <a:latin typeface="Arial" panose="020B0604020202020204" pitchFamily="34" charset="0"/>
                          <a:cs typeface="Arial" panose="020B0604020202020204" pitchFamily="34" charset="0"/>
                        </a:rPr>
                        <a:t> number of targets for the 3</a:t>
                      </a:r>
                      <a:r>
                        <a:rPr lang="en-US" sz="1100" baseline="30000" dirty="0">
                          <a:solidFill>
                            <a:schemeClr val="tx1"/>
                          </a:solidFill>
                          <a:latin typeface="Arial" panose="020B0604020202020204" pitchFamily="34" charset="0"/>
                          <a:cs typeface="Arial" panose="020B0604020202020204" pitchFamily="34" charset="0"/>
                        </a:rPr>
                        <a:t>rd</a:t>
                      </a:r>
                      <a:r>
                        <a:rPr lang="en-US" sz="1100" baseline="0" dirty="0">
                          <a:solidFill>
                            <a:schemeClr val="tx1"/>
                          </a:solidFill>
                          <a:latin typeface="Arial" panose="020B0604020202020204" pitchFamily="34" charset="0"/>
                          <a:cs typeface="Arial" panose="020B0604020202020204" pitchFamily="34" charset="0"/>
                        </a:rPr>
                        <a:t>     quarter</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US" sz="1100" dirty="0">
                          <a:solidFill>
                            <a:schemeClr val="tx1"/>
                          </a:solidFill>
                          <a:latin typeface="Arial" panose="020B0604020202020204" pitchFamily="34" charset="0"/>
                          <a:cs typeface="Arial" panose="020B0604020202020204" pitchFamily="34" charset="0"/>
                        </a:rPr>
                        <a:t>Quarterly Targets fully achieved</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US" sz="1100" dirty="0">
                          <a:solidFill>
                            <a:schemeClr val="tx1"/>
                          </a:solidFill>
                          <a:latin typeface="Arial" panose="020B0604020202020204" pitchFamily="34" charset="0"/>
                          <a:cs typeface="Arial" panose="020B0604020202020204" pitchFamily="34" charset="0"/>
                        </a:rPr>
                        <a:t>Targets partially achieved</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US" sz="1100" dirty="0">
                          <a:solidFill>
                            <a:schemeClr val="tx1"/>
                          </a:solidFill>
                          <a:latin typeface="Arial" panose="020B0604020202020204" pitchFamily="34" charset="0"/>
                          <a:cs typeface="Arial" panose="020B0604020202020204" pitchFamily="34" charset="0"/>
                        </a:rPr>
                        <a:t>Target not</a:t>
                      </a:r>
                      <a:r>
                        <a:rPr lang="en-US" sz="1100" baseline="0" dirty="0">
                          <a:solidFill>
                            <a:schemeClr val="tx1"/>
                          </a:solidFill>
                          <a:latin typeface="Arial" panose="020B0604020202020204" pitchFamily="34" charset="0"/>
                          <a:cs typeface="Arial" panose="020B0604020202020204" pitchFamily="34" charset="0"/>
                        </a:rPr>
                        <a:t> </a:t>
                      </a:r>
                      <a:r>
                        <a:rPr lang="en-US" sz="1100" dirty="0">
                          <a:solidFill>
                            <a:schemeClr val="tx1"/>
                          </a:solidFill>
                          <a:latin typeface="Arial" panose="020B0604020202020204" pitchFamily="34" charset="0"/>
                          <a:cs typeface="Arial" panose="020B0604020202020204" pitchFamily="34" charset="0"/>
                        </a:rPr>
                        <a:t>achieved</a:t>
                      </a:r>
                      <a:endParaRPr lang="en-ZA" sz="1100" dirty="0">
                        <a:solidFill>
                          <a:schemeClr val="tx1"/>
                        </a:solidFill>
                        <a:latin typeface="Arial" panose="020B0604020202020204" pitchFamily="34" charset="0"/>
                        <a:cs typeface="Arial" panose="020B0604020202020204" pitchFamily="34" charset="0"/>
                      </a:endParaRPr>
                    </a:p>
                  </a:txBody>
                  <a:tcPr/>
                </a:tc>
                <a:tc>
                  <a:txBody>
                    <a:bodyPr/>
                    <a:lstStyle/>
                    <a:p>
                      <a:r>
                        <a:rPr lang="en-US" sz="1100" dirty="0">
                          <a:solidFill>
                            <a:schemeClr val="tx1"/>
                          </a:solidFill>
                          <a:latin typeface="Arial" panose="020B0604020202020204" pitchFamily="34" charset="0"/>
                          <a:cs typeface="Arial" panose="020B0604020202020204" pitchFamily="34" charset="0"/>
                        </a:rPr>
                        <a:t>Overall achievement in</a:t>
                      </a:r>
                      <a:r>
                        <a:rPr lang="en-US" sz="1100" baseline="0" dirty="0">
                          <a:solidFill>
                            <a:schemeClr val="tx1"/>
                          </a:solidFill>
                          <a:latin typeface="Arial" panose="020B0604020202020204" pitchFamily="34" charset="0"/>
                          <a:cs typeface="Arial" panose="020B0604020202020204" pitchFamily="34" charset="0"/>
                        </a:rPr>
                        <a:t> percentage</a:t>
                      </a:r>
                      <a:endParaRPr lang="en-ZA" sz="11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69349863"/>
                  </a:ext>
                </a:extLst>
              </a:tr>
              <a:tr h="468550">
                <a:tc>
                  <a:txBody>
                    <a:bodyPr/>
                    <a:lstStyle/>
                    <a:p>
                      <a:r>
                        <a:rPr lang="en-US" sz="1400" b="1" dirty="0">
                          <a:latin typeface="Arial" panose="020B0604020202020204" pitchFamily="34" charset="0"/>
                          <a:cs typeface="Arial" panose="020B0604020202020204" pitchFamily="34" charset="0"/>
                        </a:rPr>
                        <a:t>1: </a:t>
                      </a:r>
                      <a:r>
                        <a:rPr lang="en-US" sz="1000" b="1" dirty="0">
                          <a:latin typeface="Arial" panose="020B0604020202020204" pitchFamily="34" charset="0"/>
                          <a:cs typeface="Arial" panose="020B0604020202020204" pitchFamily="34" charset="0"/>
                        </a:rPr>
                        <a:t>Administration</a:t>
                      </a:r>
                      <a:endParaRPr lang="en-ZA" sz="1000" b="1"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8</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6</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75%</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736301921"/>
                  </a:ext>
                </a:extLst>
              </a:tr>
              <a:tr h="508393">
                <a:tc>
                  <a:txBody>
                    <a:bodyPr/>
                    <a:lstStyle/>
                    <a:p>
                      <a:r>
                        <a:rPr lang="en-US" sz="1400" b="1" dirty="0">
                          <a:latin typeface="Arial" panose="020B0604020202020204" pitchFamily="34" charset="0"/>
                          <a:cs typeface="Arial" panose="020B0604020202020204" pitchFamily="34" charset="0"/>
                        </a:rPr>
                        <a:t>2: </a:t>
                      </a:r>
                      <a:r>
                        <a:rPr lang="en-US" sz="1000" b="1" dirty="0">
                          <a:latin typeface="Arial" panose="020B0604020202020204" pitchFamily="34" charset="0"/>
                          <a:cs typeface="Arial" panose="020B0604020202020204" pitchFamily="34" charset="0"/>
                        </a:rPr>
                        <a:t>Legal Services</a:t>
                      </a:r>
                      <a:endParaRPr lang="en-ZA" sz="1000" b="1"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4</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2</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50%</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8708554"/>
                  </a:ext>
                </a:extLst>
              </a:tr>
              <a:tr h="554794">
                <a:tc>
                  <a:txBody>
                    <a:bodyPr/>
                    <a:lstStyle/>
                    <a:p>
                      <a:r>
                        <a:rPr lang="en-US" sz="1400" b="1" dirty="0">
                          <a:latin typeface="Arial" panose="020B0604020202020204" pitchFamily="34" charset="0"/>
                          <a:cs typeface="Arial" panose="020B0604020202020204" pitchFamily="34" charset="0"/>
                        </a:rPr>
                        <a:t>3: </a:t>
                      </a:r>
                      <a:r>
                        <a:rPr lang="en-US" sz="1000" b="1" dirty="0">
                          <a:latin typeface="Arial" panose="020B0604020202020204" pitchFamily="34" charset="0"/>
                          <a:cs typeface="Arial" panose="020B0604020202020204" pitchFamily="34" charset="0"/>
                        </a:rPr>
                        <a:t>Public Engagement</a:t>
                      </a:r>
                      <a:r>
                        <a:rPr lang="en-US" sz="1000" b="1" baseline="0" dirty="0">
                          <a:latin typeface="Arial" panose="020B0604020202020204" pitchFamily="34" charset="0"/>
                          <a:cs typeface="Arial" panose="020B0604020202020204" pitchFamily="34" charset="0"/>
                        </a:rPr>
                        <a:t> and Education</a:t>
                      </a:r>
                      <a:endParaRPr lang="en-ZA" sz="1000" b="1"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100%</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5471003"/>
                  </a:ext>
                </a:extLst>
              </a:tr>
              <a:tr h="461993">
                <a:tc>
                  <a:txBody>
                    <a:bodyPr/>
                    <a:lstStyle/>
                    <a:p>
                      <a:r>
                        <a:rPr lang="en-US" sz="1400" b="1" dirty="0">
                          <a:latin typeface="Arial" panose="020B0604020202020204" pitchFamily="34" charset="0"/>
                          <a:cs typeface="Arial" panose="020B0604020202020204" pitchFamily="34" charset="0"/>
                        </a:rPr>
                        <a:t>4: </a:t>
                      </a:r>
                      <a:r>
                        <a:rPr lang="en-US" sz="1000" b="1" dirty="0">
                          <a:latin typeface="Arial" panose="020B0604020202020204" pitchFamily="34" charset="0"/>
                          <a:cs typeface="Arial" panose="020B0604020202020204" pitchFamily="34" charset="0"/>
                        </a:rPr>
                        <a:t>Research and Policy Development</a:t>
                      </a:r>
                      <a:endParaRPr lang="en-ZA" sz="1000" b="1"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100%</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625714130"/>
                  </a:ext>
                </a:extLst>
              </a:tr>
              <a:tr h="554794">
                <a:tc>
                  <a:txBody>
                    <a:bodyPr/>
                    <a:lstStyle/>
                    <a:p>
                      <a:r>
                        <a:rPr lang="en-US" sz="1400" b="1" dirty="0">
                          <a:latin typeface="Arial" panose="020B0604020202020204" pitchFamily="34" charset="0"/>
                          <a:cs typeface="Arial" panose="020B0604020202020204" pitchFamily="34" charset="0"/>
                        </a:rPr>
                        <a:t>5: </a:t>
                      </a:r>
                      <a:r>
                        <a:rPr lang="en-US" sz="1000" b="1" dirty="0">
                          <a:latin typeface="Arial" panose="020B0604020202020204" pitchFamily="34" charset="0"/>
                          <a:cs typeface="Arial" panose="020B0604020202020204" pitchFamily="34" charset="0"/>
                        </a:rPr>
                        <a:t>Communication ,</a:t>
                      </a:r>
                      <a:r>
                        <a:rPr lang="en-US" sz="1000" b="1" baseline="0" dirty="0">
                          <a:latin typeface="Arial" panose="020B0604020202020204" pitchFamily="34" charset="0"/>
                          <a:cs typeface="Arial" panose="020B0604020202020204" pitchFamily="34" charset="0"/>
                        </a:rPr>
                        <a:t> Marketing and IT</a:t>
                      </a:r>
                      <a:endParaRPr lang="en-ZA" sz="1000" b="1"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0</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100%</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34245841"/>
                  </a:ext>
                </a:extLst>
              </a:tr>
              <a:tr h="430392">
                <a:tc>
                  <a:txBody>
                    <a:bodyPr/>
                    <a:lstStyle/>
                    <a:p>
                      <a:r>
                        <a:rPr lang="en-US" sz="1100" b="1" dirty="0">
                          <a:latin typeface="Arial" panose="020B0604020202020204" pitchFamily="34" charset="0"/>
                          <a:cs typeface="Arial" panose="020B0604020202020204" pitchFamily="34" charset="0"/>
                        </a:rPr>
                        <a:t>Totals/Overall achievements</a:t>
                      </a:r>
                      <a:endParaRPr lang="en-ZA" sz="1100" b="1"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18</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19</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15</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1</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3</a:t>
                      </a:r>
                      <a:endParaRPr lang="en-ZA" sz="1400" dirty="0">
                        <a:latin typeface="Arial" panose="020B0604020202020204" pitchFamily="34" charset="0"/>
                        <a:cs typeface="Arial" panose="020B0604020202020204" pitchFamily="34" charset="0"/>
                      </a:endParaRPr>
                    </a:p>
                  </a:txBody>
                  <a:tcPr/>
                </a:tc>
                <a:tc>
                  <a:txBody>
                    <a:bodyPr/>
                    <a:lstStyle/>
                    <a:p>
                      <a:r>
                        <a:rPr lang="en-GB" sz="1400" dirty="0">
                          <a:latin typeface="Arial" panose="020B0604020202020204" pitchFamily="34" charset="0"/>
                          <a:cs typeface="Arial" panose="020B0604020202020204" pitchFamily="34" charset="0"/>
                        </a:rPr>
                        <a:t>78.94%</a:t>
                      </a:r>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041056132"/>
                  </a:ext>
                </a:extLst>
              </a:tr>
            </a:tbl>
          </a:graphicData>
        </a:graphic>
      </p:graphicFrame>
      <p:sp>
        <p:nvSpPr>
          <p:cNvPr id="3" name="Footer Placeholder 2"/>
          <p:cNvSpPr>
            <a:spLocks noGrp="1"/>
          </p:cNvSpPr>
          <p:nvPr>
            <p:ph type="ftr" sz="quarter" idx="11"/>
          </p:nvPr>
        </p:nvSpPr>
        <p:spPr/>
        <p:txBody>
          <a:bodyPr/>
          <a:lstStyle/>
          <a:p>
            <a:r>
              <a:rPr lang="en-ZA" dirty="0"/>
              <a:t>6</a:t>
            </a:r>
          </a:p>
        </p:txBody>
      </p:sp>
    </p:spTree>
    <p:extLst>
      <p:ext uri="{BB962C8B-B14F-4D97-AF65-F5344CB8AC3E}">
        <p14:creationId xmlns:p14="http://schemas.microsoft.com/office/powerpoint/2010/main" val="1992241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2008</TotalTime>
  <Words>2812</Words>
  <Application>Microsoft Office PowerPoint</Application>
  <PresentationFormat>On-screen Show (4:3)</PresentationFormat>
  <Paragraphs>391</Paragraphs>
  <Slides>33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Arial Body</vt:lpstr>
      <vt:lpstr>Calibri</vt:lpstr>
      <vt:lpstr>Times New Roman</vt:lpstr>
      <vt:lpstr>Wingdings</vt:lpstr>
      <vt:lpstr>Office Theme</vt:lpstr>
      <vt:lpstr>CRL Rights Commission</vt:lpstr>
      <vt:lpstr>Presentation Outline</vt:lpstr>
      <vt:lpstr>Official Sign Off</vt:lpstr>
      <vt:lpstr>Part A: Purpose and Overview</vt:lpstr>
      <vt:lpstr>Strategic Plan 2021/2022 – 2024/2025 Impact Statement, Programmes and Outcomes </vt:lpstr>
      <vt:lpstr>Overview Strategic Plan 2021/2022 -2024/2025 Outcomes and Outcome Indicators</vt:lpstr>
      <vt:lpstr>MTSF Priorities</vt:lpstr>
      <vt:lpstr> Our Mission, Vision &amp; Values </vt:lpstr>
      <vt:lpstr>Overall Organisational Performance Against Set Targets – Q3: The table below reflects  summary of the results regarding status of performance of all institutional programmes against planned targets</vt:lpstr>
      <vt:lpstr>Summary of Result for all Programmes</vt:lpstr>
      <vt:lpstr>Overall Performance Per Programme for the 3rd Quarter</vt:lpstr>
      <vt:lpstr>Programme 1: Administration: Organisational Development and Support– Q3</vt:lpstr>
      <vt:lpstr>Programme 1: Administration – Q3                     continued…</vt:lpstr>
      <vt:lpstr>Programme 3: Legal Services and Conflict Resolution – Q3</vt:lpstr>
      <vt:lpstr>Programme 3: Public Engagement and Education – Q3 (Adjusted Report)</vt:lpstr>
      <vt:lpstr>The highlights of Public Engagement and Education Unit</vt:lpstr>
      <vt:lpstr>Programme 4: Research and Policy Development – Q3</vt:lpstr>
      <vt:lpstr>Highlights of Research and Policy Development Unit</vt:lpstr>
      <vt:lpstr>Programme 5: Communication, Marketing, IT and Linkages – Q3</vt:lpstr>
      <vt:lpstr>Unpacking the CMIL Report</vt:lpstr>
      <vt:lpstr>Unpacking the CMIL Report,                                               continued…</vt:lpstr>
      <vt:lpstr>Unpacking the CMIL Report,                           continued…</vt:lpstr>
      <vt:lpstr>Unpacking the CMIL Report,                                         continued...</vt:lpstr>
      <vt:lpstr>Unpacking the CMIL Report,                                    continued…</vt:lpstr>
      <vt:lpstr>Part B: Human Resources and related matters  </vt:lpstr>
      <vt:lpstr>Human Resources      continued...</vt:lpstr>
      <vt:lpstr>Part B: </vt:lpstr>
      <vt:lpstr>Part B                     Continued…</vt:lpstr>
      <vt:lpstr>Part B                                   Continued…</vt:lpstr>
      <vt:lpstr>   Part B                              continued…</vt:lpstr>
      <vt:lpstr>Part B     … Continued</vt:lpstr>
      <vt:lpstr>Conclusion</vt:lpstr>
      <vt:lpstr>PowerPoint Presentation</vt:lpstr>
    </vt:vector>
  </TitlesOfParts>
  <Company>Deftones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nhlanhla</dc:creator>
  <cp:lastModifiedBy>Shereen Cassiem</cp:lastModifiedBy>
  <cp:revision>18</cp:revision>
  <cp:lastPrinted>2022-03-17T11:42:15Z</cp:lastPrinted>
  <dcterms:created xsi:type="dcterms:W3CDTF">2014-11-05T10:54:07Z</dcterms:created>
  <dcterms:modified xsi:type="dcterms:W3CDTF">2022-03-21T08:51:45Z</dcterms:modified>
</cp:coreProperties>
</file>