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643" r:id="rId2"/>
  </p:sldMasterIdLst>
  <p:notesMasterIdLst>
    <p:notesMasterId r:id="rId48"/>
  </p:notesMasterIdLst>
  <p:handoutMasterIdLst>
    <p:handoutMasterId r:id="rId49"/>
  </p:handoutMasterIdLst>
  <p:sldIdLst>
    <p:sldId id="673" r:id="rId3"/>
    <p:sldId id="676" r:id="rId4"/>
    <p:sldId id="806" r:id="rId5"/>
    <p:sldId id="746" r:id="rId6"/>
    <p:sldId id="802" r:id="rId7"/>
    <p:sldId id="773" r:id="rId8"/>
    <p:sldId id="807" r:id="rId9"/>
    <p:sldId id="739" r:id="rId10"/>
    <p:sldId id="735" r:id="rId11"/>
    <p:sldId id="808" r:id="rId12"/>
    <p:sldId id="767" r:id="rId13"/>
    <p:sldId id="768" r:id="rId14"/>
    <p:sldId id="769" r:id="rId15"/>
    <p:sldId id="770" r:id="rId16"/>
    <p:sldId id="771" r:id="rId17"/>
    <p:sldId id="817" r:id="rId18"/>
    <p:sldId id="818" r:id="rId19"/>
    <p:sldId id="788" r:id="rId20"/>
    <p:sldId id="819" r:id="rId21"/>
    <p:sldId id="810" r:id="rId22"/>
    <p:sldId id="811" r:id="rId23"/>
    <p:sldId id="812" r:id="rId24"/>
    <p:sldId id="809" r:id="rId25"/>
    <p:sldId id="794" r:id="rId26"/>
    <p:sldId id="795" r:id="rId27"/>
    <p:sldId id="799" r:id="rId28"/>
    <p:sldId id="813" r:id="rId29"/>
    <p:sldId id="778" r:id="rId30"/>
    <p:sldId id="779" r:id="rId31"/>
    <p:sldId id="814" r:id="rId32"/>
    <p:sldId id="780" r:id="rId33"/>
    <p:sldId id="783" r:id="rId34"/>
    <p:sldId id="786" r:id="rId35"/>
    <p:sldId id="784" r:id="rId36"/>
    <p:sldId id="821" r:id="rId37"/>
    <p:sldId id="815" r:id="rId38"/>
    <p:sldId id="789" r:id="rId39"/>
    <p:sldId id="793" r:id="rId40"/>
    <p:sldId id="790" r:id="rId41"/>
    <p:sldId id="801" r:id="rId42"/>
    <p:sldId id="791" r:id="rId43"/>
    <p:sldId id="816" r:id="rId44"/>
    <p:sldId id="803" r:id="rId45"/>
    <p:sldId id="781" r:id="rId46"/>
    <p:sldId id="682" r:id="rId47"/>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se Mokgolo" initials="MM" lastIdx="1" clrIdx="0">
    <p:extLst/>
  </p:cmAuthor>
  <p:cmAuthor id="2" name="Cameron Jacobs" initials="CJ"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8080"/>
    <a:srgbClr val="990000"/>
    <a:srgbClr val="3B3BB7"/>
    <a:srgbClr val="FFFFCC"/>
    <a:srgbClr val="E5E5FF"/>
    <a:srgbClr val="CCFFCC"/>
    <a:srgbClr val="EFEFFF"/>
    <a:srgbClr val="E5FFE5"/>
    <a:srgbClr val="EBFF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3569" autoAdjust="0"/>
  </p:normalViewPr>
  <p:slideViewPr>
    <p:cSldViewPr>
      <p:cViewPr varScale="1">
        <p:scale>
          <a:sx n="88" d="100"/>
          <a:sy n="88" d="100"/>
        </p:scale>
        <p:origin x="1334" y="62"/>
      </p:cViewPr>
      <p:guideLst>
        <p:guide orient="horz" pos="2160"/>
        <p:guide pos="2880"/>
      </p:guideLst>
    </p:cSldViewPr>
  </p:slideViewPr>
  <p:outlineViewPr>
    <p:cViewPr>
      <p:scale>
        <a:sx n="33" d="100"/>
        <a:sy n="33" d="100"/>
      </p:scale>
      <p:origin x="0" y="-392"/>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50D3F-521C-4A68-B162-FA5AAE2D79A0}" type="doc">
      <dgm:prSet loTypeId="urn:microsoft.com/office/officeart/2005/8/layout/hierarchy4" loCatId="relationship" qsTypeId="urn:microsoft.com/office/officeart/2005/8/quickstyle/simple5" qsCatId="simple" csTypeId="urn:microsoft.com/office/officeart/2005/8/colors/accent1_2" csCatId="accent1" phldr="1"/>
      <dgm:spPr/>
      <dgm:t>
        <a:bodyPr/>
        <a:lstStyle/>
        <a:p>
          <a:endParaRPr lang="en-US"/>
        </a:p>
      </dgm:t>
    </dgm:pt>
    <dgm:pt modelId="{77A41D05-D895-44A4-BEAA-BB62206696F0}">
      <dgm:prSet phldrT="[Text]" custT="1"/>
      <dgm:spPr>
        <a:solidFill>
          <a:schemeClr val="accent5">
            <a:lumMod val="25000"/>
          </a:schemeClr>
        </a:solidFill>
      </dgm:spPr>
      <dgm:t>
        <a:bodyPr/>
        <a:lstStyle/>
        <a:p>
          <a:r>
            <a:rPr lang="en-US" sz="1800" dirty="0" smtClean="0">
              <a:solidFill>
                <a:srgbClr val="FFFFCC"/>
              </a:solidFill>
              <a:latin typeface="+mn-lt"/>
            </a:rPr>
            <a:t>Investigate</a:t>
          </a:r>
          <a:endParaRPr lang="en-US" sz="1800" dirty="0">
            <a:solidFill>
              <a:srgbClr val="FFFFCC"/>
            </a:solidFill>
            <a:latin typeface="+mn-lt"/>
          </a:endParaRPr>
        </a:p>
      </dgm:t>
    </dgm:pt>
    <dgm:pt modelId="{88C2CDFA-3449-49FF-9A72-03AF59A44A5E}" type="parTrans" cxnId="{7D772BF6-9BFC-4745-BA82-C6B6D970D878}">
      <dgm:prSet/>
      <dgm:spPr/>
      <dgm:t>
        <a:bodyPr/>
        <a:lstStyle/>
        <a:p>
          <a:endParaRPr lang="en-US" sz="1800">
            <a:solidFill>
              <a:schemeClr val="tx1"/>
            </a:solidFill>
            <a:latin typeface="+mn-lt"/>
          </a:endParaRPr>
        </a:p>
      </dgm:t>
    </dgm:pt>
    <dgm:pt modelId="{EA977A6A-BFEF-444A-BFC2-3F18E90BD393}" type="sibTrans" cxnId="{7D772BF6-9BFC-4745-BA82-C6B6D970D878}">
      <dgm:prSet/>
      <dgm:spPr/>
      <dgm:t>
        <a:bodyPr/>
        <a:lstStyle/>
        <a:p>
          <a:endParaRPr lang="en-US" sz="1800">
            <a:solidFill>
              <a:schemeClr val="tx1"/>
            </a:solidFill>
            <a:latin typeface="+mn-lt"/>
          </a:endParaRPr>
        </a:p>
      </dgm:t>
    </dgm:pt>
    <dgm:pt modelId="{46B5C453-FD2A-4D35-AC0D-455AC877887C}">
      <dgm:prSet custT="1"/>
      <dgm:spPr/>
      <dgm:t>
        <a:bodyPr/>
        <a:lstStyle/>
        <a:p>
          <a:r>
            <a:rPr lang="en-US" sz="1800" dirty="0" smtClean="0">
              <a:solidFill>
                <a:schemeClr val="tx1"/>
              </a:solidFill>
              <a:latin typeface="+mn-lt"/>
            </a:rPr>
            <a:t>Grievances of employees in the Public Service concerning official acts or omissions</a:t>
          </a:r>
          <a:endParaRPr lang="en-US" sz="1800" dirty="0">
            <a:solidFill>
              <a:schemeClr val="tx1"/>
            </a:solidFill>
            <a:latin typeface="+mn-lt"/>
          </a:endParaRPr>
        </a:p>
      </dgm:t>
    </dgm:pt>
    <dgm:pt modelId="{1CD4C63C-2464-43C1-A892-C56DC30E2CBE}" type="parTrans" cxnId="{B0C86DE0-9688-41C7-BF87-7E9B86AAD259}">
      <dgm:prSet/>
      <dgm:spPr/>
      <dgm:t>
        <a:bodyPr/>
        <a:lstStyle/>
        <a:p>
          <a:endParaRPr lang="en-US" sz="1800">
            <a:solidFill>
              <a:schemeClr val="tx1"/>
            </a:solidFill>
            <a:latin typeface="+mn-lt"/>
          </a:endParaRPr>
        </a:p>
      </dgm:t>
    </dgm:pt>
    <dgm:pt modelId="{60B1B2E1-9128-48C4-B09C-4FA7DAA6B130}" type="sibTrans" cxnId="{B0C86DE0-9688-41C7-BF87-7E9B86AAD259}">
      <dgm:prSet/>
      <dgm:spPr/>
      <dgm:t>
        <a:bodyPr/>
        <a:lstStyle/>
        <a:p>
          <a:endParaRPr lang="en-US" sz="1800">
            <a:solidFill>
              <a:schemeClr val="tx1"/>
            </a:solidFill>
            <a:latin typeface="+mn-lt"/>
          </a:endParaRPr>
        </a:p>
      </dgm:t>
    </dgm:pt>
    <dgm:pt modelId="{1ED950E8-7200-4660-82F9-B0126D652356}">
      <dgm:prSet custT="1"/>
      <dgm:spPr/>
      <dgm:t>
        <a:bodyPr/>
        <a:lstStyle/>
        <a:p>
          <a:r>
            <a:rPr lang="en-US" sz="1800" dirty="0" smtClean="0">
              <a:solidFill>
                <a:schemeClr val="tx1"/>
              </a:solidFill>
              <a:latin typeface="+mn-lt"/>
            </a:rPr>
            <a:t>Adherence to applicable procedures in the Public Service</a:t>
          </a:r>
          <a:endParaRPr lang="en-US" sz="1800" dirty="0">
            <a:solidFill>
              <a:schemeClr val="tx1"/>
            </a:solidFill>
            <a:latin typeface="+mn-lt"/>
          </a:endParaRPr>
        </a:p>
      </dgm:t>
    </dgm:pt>
    <dgm:pt modelId="{91FA7AA3-2A32-4F11-84A8-8F360C192974}" type="parTrans" cxnId="{993C8201-FB9A-46DA-916C-2438D90F90A0}">
      <dgm:prSet/>
      <dgm:spPr/>
      <dgm:t>
        <a:bodyPr/>
        <a:lstStyle/>
        <a:p>
          <a:endParaRPr lang="en-US" sz="1800">
            <a:solidFill>
              <a:schemeClr val="tx1"/>
            </a:solidFill>
            <a:latin typeface="+mn-lt"/>
          </a:endParaRPr>
        </a:p>
      </dgm:t>
    </dgm:pt>
    <dgm:pt modelId="{7FD0F58F-053D-481E-8600-F2CD70A86561}" type="sibTrans" cxnId="{993C8201-FB9A-46DA-916C-2438D90F90A0}">
      <dgm:prSet/>
      <dgm:spPr/>
      <dgm:t>
        <a:bodyPr/>
        <a:lstStyle/>
        <a:p>
          <a:endParaRPr lang="en-US" sz="1800">
            <a:solidFill>
              <a:schemeClr val="tx1"/>
            </a:solidFill>
            <a:latin typeface="+mn-lt"/>
          </a:endParaRPr>
        </a:p>
      </dgm:t>
    </dgm:pt>
    <dgm:pt modelId="{D0A2768B-3E5E-4909-ABF9-AA7B1CB350B5}">
      <dgm:prSet phldrT="[Text]" custT="1"/>
      <dgm:spPr/>
      <dgm:t>
        <a:bodyPr/>
        <a:lstStyle/>
        <a:p>
          <a:r>
            <a:rPr lang="en-US" sz="1800" dirty="0" smtClean="0">
              <a:solidFill>
                <a:schemeClr val="tx1"/>
              </a:solidFill>
              <a:latin typeface="+mn-lt"/>
            </a:rPr>
            <a:t>Organisation administration and the personnel practices of the Public Service</a:t>
          </a:r>
          <a:endParaRPr lang="en-US" sz="1800" dirty="0">
            <a:solidFill>
              <a:schemeClr val="tx1"/>
            </a:solidFill>
            <a:latin typeface="+mn-lt"/>
          </a:endParaRPr>
        </a:p>
      </dgm:t>
    </dgm:pt>
    <dgm:pt modelId="{EE0644EC-9114-4708-8513-DE69988BABCC}" type="parTrans" cxnId="{4CBD59A3-E9B1-4D6D-BC60-FA3EDB6ED0B7}">
      <dgm:prSet/>
      <dgm:spPr/>
      <dgm:t>
        <a:bodyPr/>
        <a:lstStyle/>
        <a:p>
          <a:endParaRPr lang="en-US" sz="1800">
            <a:solidFill>
              <a:schemeClr val="tx1"/>
            </a:solidFill>
            <a:latin typeface="+mn-lt"/>
          </a:endParaRPr>
        </a:p>
      </dgm:t>
    </dgm:pt>
    <dgm:pt modelId="{758685A5-AD95-477F-855D-BD472EAB38C8}" type="sibTrans" cxnId="{4CBD59A3-E9B1-4D6D-BC60-FA3EDB6ED0B7}">
      <dgm:prSet/>
      <dgm:spPr/>
      <dgm:t>
        <a:bodyPr/>
        <a:lstStyle/>
        <a:p>
          <a:endParaRPr lang="en-US" sz="1800">
            <a:solidFill>
              <a:schemeClr val="tx1"/>
            </a:solidFill>
            <a:latin typeface="+mn-lt"/>
          </a:endParaRPr>
        </a:p>
      </dgm:t>
    </dgm:pt>
    <dgm:pt modelId="{8CBF9D51-8C0F-417E-A446-3F90B6D6BEEB}">
      <dgm:prSet custT="1"/>
      <dgm:spPr/>
      <dgm:t>
        <a:bodyPr/>
        <a:lstStyle/>
        <a:p>
          <a:r>
            <a:rPr lang="en-US" sz="1800" dirty="0" smtClean="0">
              <a:solidFill>
                <a:schemeClr val="tx1"/>
              </a:solidFill>
              <a:latin typeface="+mn-lt"/>
            </a:rPr>
            <a:t>Application of personnel and public administration practices</a:t>
          </a:r>
          <a:endParaRPr lang="en-US" sz="1800" dirty="0">
            <a:solidFill>
              <a:schemeClr val="tx1"/>
            </a:solidFill>
            <a:latin typeface="+mn-lt"/>
          </a:endParaRPr>
        </a:p>
      </dgm:t>
    </dgm:pt>
    <dgm:pt modelId="{014B72EF-1181-4C56-9171-077A65229FCF}" type="sibTrans" cxnId="{77523290-1396-4EEE-9CF4-E8BCFD4E2A9D}">
      <dgm:prSet/>
      <dgm:spPr/>
      <dgm:t>
        <a:bodyPr/>
        <a:lstStyle/>
        <a:p>
          <a:endParaRPr lang="en-US" sz="1800">
            <a:solidFill>
              <a:schemeClr val="tx1"/>
            </a:solidFill>
            <a:latin typeface="+mn-lt"/>
          </a:endParaRPr>
        </a:p>
      </dgm:t>
    </dgm:pt>
    <dgm:pt modelId="{FCE1B175-779F-4558-A41F-11C41E88AA4B}" type="parTrans" cxnId="{77523290-1396-4EEE-9CF4-E8BCFD4E2A9D}">
      <dgm:prSet/>
      <dgm:spPr/>
      <dgm:t>
        <a:bodyPr/>
        <a:lstStyle/>
        <a:p>
          <a:endParaRPr lang="en-US" sz="1800">
            <a:solidFill>
              <a:schemeClr val="tx1"/>
            </a:solidFill>
            <a:latin typeface="+mn-lt"/>
          </a:endParaRPr>
        </a:p>
      </dgm:t>
    </dgm:pt>
    <dgm:pt modelId="{A9A72ED1-9862-4E62-B5BD-1808C66D4692}">
      <dgm:prSet custT="1"/>
      <dgm:spPr/>
      <dgm:t>
        <a:bodyPr/>
        <a:lstStyle/>
        <a:p>
          <a:r>
            <a:rPr lang="en-US" sz="1800" dirty="0" smtClean="0">
              <a:solidFill>
                <a:schemeClr val="tx1"/>
              </a:solidFill>
              <a:latin typeface="+mn-lt"/>
            </a:rPr>
            <a:t>Compliance with the Public Service Act</a:t>
          </a:r>
          <a:endParaRPr lang="en-US" sz="1800" dirty="0">
            <a:solidFill>
              <a:schemeClr val="tx1"/>
            </a:solidFill>
            <a:latin typeface="+mn-lt"/>
          </a:endParaRPr>
        </a:p>
      </dgm:t>
    </dgm:pt>
    <dgm:pt modelId="{B55C9F7E-66C4-4195-98ED-4B19043E7590}" type="parTrans" cxnId="{B4FEF157-A93E-47AE-BDE8-D312DA3819D2}">
      <dgm:prSet/>
      <dgm:spPr/>
      <dgm:t>
        <a:bodyPr/>
        <a:lstStyle/>
        <a:p>
          <a:endParaRPr lang="en-US" sz="1800">
            <a:solidFill>
              <a:schemeClr val="tx1"/>
            </a:solidFill>
            <a:latin typeface="+mn-lt"/>
          </a:endParaRPr>
        </a:p>
      </dgm:t>
    </dgm:pt>
    <dgm:pt modelId="{C2C797E4-E357-423C-8969-3B57B796154B}" type="sibTrans" cxnId="{B4FEF157-A93E-47AE-BDE8-D312DA3819D2}">
      <dgm:prSet/>
      <dgm:spPr/>
      <dgm:t>
        <a:bodyPr/>
        <a:lstStyle/>
        <a:p>
          <a:endParaRPr lang="en-US" sz="1800">
            <a:solidFill>
              <a:schemeClr val="tx1"/>
            </a:solidFill>
            <a:latin typeface="+mn-lt"/>
          </a:endParaRPr>
        </a:p>
      </dgm:t>
    </dgm:pt>
    <dgm:pt modelId="{529D4C60-56AB-4E6E-8B27-65D8FB86676C}" type="pres">
      <dgm:prSet presAssocID="{BAF50D3F-521C-4A68-B162-FA5AAE2D79A0}" presName="Name0" presStyleCnt="0">
        <dgm:presLayoutVars>
          <dgm:chPref val="1"/>
          <dgm:dir/>
          <dgm:animOne val="branch"/>
          <dgm:animLvl val="lvl"/>
          <dgm:resizeHandles/>
        </dgm:presLayoutVars>
      </dgm:prSet>
      <dgm:spPr/>
      <dgm:t>
        <a:bodyPr/>
        <a:lstStyle/>
        <a:p>
          <a:endParaRPr lang="en-US"/>
        </a:p>
      </dgm:t>
    </dgm:pt>
    <dgm:pt modelId="{1E258A49-47DC-45AB-902A-0FB0DE0FE94B}" type="pres">
      <dgm:prSet presAssocID="{77A41D05-D895-44A4-BEAA-BB62206696F0}" presName="vertOne" presStyleCnt="0"/>
      <dgm:spPr/>
    </dgm:pt>
    <dgm:pt modelId="{1CEA70F2-33FD-4C31-84ED-9D2AB8750AF1}" type="pres">
      <dgm:prSet presAssocID="{77A41D05-D895-44A4-BEAA-BB62206696F0}" presName="txOne" presStyleLbl="node0" presStyleIdx="0" presStyleCnt="1" custScaleX="100048" custScaleY="19565" custLinFactNeighborX="-20" custLinFactNeighborY="-81471">
        <dgm:presLayoutVars>
          <dgm:chPref val="3"/>
        </dgm:presLayoutVars>
      </dgm:prSet>
      <dgm:spPr/>
      <dgm:t>
        <a:bodyPr/>
        <a:lstStyle/>
        <a:p>
          <a:endParaRPr lang="en-US"/>
        </a:p>
      </dgm:t>
    </dgm:pt>
    <dgm:pt modelId="{EFEAF768-F938-42E4-9374-D4F743D4BA5D}" type="pres">
      <dgm:prSet presAssocID="{77A41D05-D895-44A4-BEAA-BB62206696F0}" presName="parTransOne" presStyleCnt="0"/>
      <dgm:spPr/>
    </dgm:pt>
    <dgm:pt modelId="{9FF37E27-43A5-4DB1-8AA5-815E6E4E3ADF}" type="pres">
      <dgm:prSet presAssocID="{77A41D05-D895-44A4-BEAA-BB62206696F0}" presName="horzOne" presStyleCnt="0"/>
      <dgm:spPr/>
    </dgm:pt>
    <dgm:pt modelId="{97D785FD-763B-4DE4-8E51-FD342B831055}" type="pres">
      <dgm:prSet presAssocID="{D0A2768B-3E5E-4909-ABF9-AA7B1CB350B5}" presName="vertTwo" presStyleCnt="0"/>
      <dgm:spPr/>
    </dgm:pt>
    <dgm:pt modelId="{C49E3D3F-2224-44ED-A01E-CC2069BC7AE0}" type="pres">
      <dgm:prSet presAssocID="{D0A2768B-3E5E-4909-ABF9-AA7B1CB350B5}" presName="txTwo" presStyleLbl="node2" presStyleIdx="0" presStyleCnt="5" custScaleX="110818" custLinFactNeighborY="-6616">
        <dgm:presLayoutVars>
          <dgm:chPref val="3"/>
        </dgm:presLayoutVars>
      </dgm:prSet>
      <dgm:spPr/>
      <dgm:t>
        <a:bodyPr/>
        <a:lstStyle/>
        <a:p>
          <a:endParaRPr lang="en-US"/>
        </a:p>
      </dgm:t>
    </dgm:pt>
    <dgm:pt modelId="{10F951FA-65D4-4216-8979-C0CDC0C8DCA8}" type="pres">
      <dgm:prSet presAssocID="{D0A2768B-3E5E-4909-ABF9-AA7B1CB350B5}" presName="horzTwo" presStyleCnt="0"/>
      <dgm:spPr/>
    </dgm:pt>
    <dgm:pt modelId="{F2767AEE-6684-49CD-8551-A508C0CD5C77}" type="pres">
      <dgm:prSet presAssocID="{758685A5-AD95-477F-855D-BD472EAB38C8}" presName="sibSpaceTwo" presStyleCnt="0"/>
      <dgm:spPr/>
    </dgm:pt>
    <dgm:pt modelId="{DC03ABD4-E313-441C-A7DB-46BF1D7E8F89}" type="pres">
      <dgm:prSet presAssocID="{8CBF9D51-8C0F-417E-A446-3F90B6D6BEEB}" presName="vertTwo" presStyleCnt="0"/>
      <dgm:spPr/>
    </dgm:pt>
    <dgm:pt modelId="{F16C8711-25C9-49ED-834F-3BCADD687ABF}" type="pres">
      <dgm:prSet presAssocID="{8CBF9D51-8C0F-417E-A446-3F90B6D6BEEB}" presName="txTwo" presStyleLbl="node2" presStyleIdx="1" presStyleCnt="5" custScaleX="110104" custLinFactNeighborY="-6616">
        <dgm:presLayoutVars>
          <dgm:chPref val="3"/>
        </dgm:presLayoutVars>
      </dgm:prSet>
      <dgm:spPr/>
      <dgm:t>
        <a:bodyPr/>
        <a:lstStyle/>
        <a:p>
          <a:endParaRPr lang="en-US"/>
        </a:p>
      </dgm:t>
    </dgm:pt>
    <dgm:pt modelId="{1962A3C6-D0EE-4DE6-80EB-72D7C840D0B6}" type="pres">
      <dgm:prSet presAssocID="{8CBF9D51-8C0F-417E-A446-3F90B6D6BEEB}" presName="horzTwo" presStyleCnt="0"/>
      <dgm:spPr/>
    </dgm:pt>
    <dgm:pt modelId="{77F3754C-F978-4AF7-9895-DA5B1C23F5C6}" type="pres">
      <dgm:prSet presAssocID="{014B72EF-1181-4C56-9171-077A65229FCF}" presName="sibSpaceTwo" presStyleCnt="0"/>
      <dgm:spPr/>
    </dgm:pt>
    <dgm:pt modelId="{B7DB0446-BC94-4BBE-9DAD-B92D2FD8EBD6}" type="pres">
      <dgm:prSet presAssocID="{46B5C453-FD2A-4D35-AC0D-455AC877887C}" presName="vertTwo" presStyleCnt="0"/>
      <dgm:spPr/>
    </dgm:pt>
    <dgm:pt modelId="{2F4D8297-ED2E-43E9-BF25-29ECAA5B65A4}" type="pres">
      <dgm:prSet presAssocID="{46B5C453-FD2A-4D35-AC0D-455AC877887C}" presName="txTwo" presStyleLbl="node2" presStyleIdx="2" presStyleCnt="5" custLinFactNeighborY="-6616">
        <dgm:presLayoutVars>
          <dgm:chPref val="3"/>
        </dgm:presLayoutVars>
      </dgm:prSet>
      <dgm:spPr/>
      <dgm:t>
        <a:bodyPr/>
        <a:lstStyle/>
        <a:p>
          <a:endParaRPr lang="en-US"/>
        </a:p>
      </dgm:t>
    </dgm:pt>
    <dgm:pt modelId="{6DC076AD-1B64-454B-A370-8115B82FA35A}" type="pres">
      <dgm:prSet presAssocID="{46B5C453-FD2A-4D35-AC0D-455AC877887C}" presName="horzTwo" presStyleCnt="0"/>
      <dgm:spPr/>
    </dgm:pt>
    <dgm:pt modelId="{BD89D691-D566-4246-9FE8-C4E81A2E0D5F}" type="pres">
      <dgm:prSet presAssocID="{60B1B2E1-9128-48C4-B09C-4FA7DAA6B130}" presName="sibSpaceTwo" presStyleCnt="0"/>
      <dgm:spPr/>
    </dgm:pt>
    <dgm:pt modelId="{6D106344-7929-4C1C-809F-F775EEC030B5}" type="pres">
      <dgm:prSet presAssocID="{1ED950E8-7200-4660-82F9-B0126D652356}" presName="vertTwo" presStyleCnt="0"/>
      <dgm:spPr/>
    </dgm:pt>
    <dgm:pt modelId="{88500224-0D19-455C-ACF4-4DD99DE9EB9F}" type="pres">
      <dgm:prSet presAssocID="{1ED950E8-7200-4660-82F9-B0126D652356}" presName="txTwo" presStyleLbl="node2" presStyleIdx="3" presStyleCnt="5" custLinFactNeighborY="-6616">
        <dgm:presLayoutVars>
          <dgm:chPref val="3"/>
        </dgm:presLayoutVars>
      </dgm:prSet>
      <dgm:spPr/>
      <dgm:t>
        <a:bodyPr/>
        <a:lstStyle/>
        <a:p>
          <a:endParaRPr lang="en-US"/>
        </a:p>
      </dgm:t>
    </dgm:pt>
    <dgm:pt modelId="{2BC1E64B-A491-42E0-9952-CF5706C98554}" type="pres">
      <dgm:prSet presAssocID="{1ED950E8-7200-4660-82F9-B0126D652356}" presName="horzTwo" presStyleCnt="0"/>
      <dgm:spPr/>
    </dgm:pt>
    <dgm:pt modelId="{58A2DDB1-D7C7-4618-B53A-E482BBD84A1F}" type="pres">
      <dgm:prSet presAssocID="{7FD0F58F-053D-481E-8600-F2CD70A86561}" presName="sibSpaceTwo" presStyleCnt="0"/>
      <dgm:spPr/>
    </dgm:pt>
    <dgm:pt modelId="{81B50CA8-E7A3-49FE-80CF-1C09EA6CA644}" type="pres">
      <dgm:prSet presAssocID="{A9A72ED1-9862-4E62-B5BD-1808C66D4692}" presName="vertTwo" presStyleCnt="0"/>
      <dgm:spPr/>
    </dgm:pt>
    <dgm:pt modelId="{6B3649A6-B07B-4476-9870-46D00BB63278}" type="pres">
      <dgm:prSet presAssocID="{A9A72ED1-9862-4E62-B5BD-1808C66D4692}" presName="txTwo" presStyleLbl="node2" presStyleIdx="4" presStyleCnt="5" custLinFactNeighborY="-6616">
        <dgm:presLayoutVars>
          <dgm:chPref val="3"/>
        </dgm:presLayoutVars>
      </dgm:prSet>
      <dgm:spPr/>
      <dgm:t>
        <a:bodyPr/>
        <a:lstStyle/>
        <a:p>
          <a:endParaRPr lang="en-US"/>
        </a:p>
      </dgm:t>
    </dgm:pt>
    <dgm:pt modelId="{43142C3B-F90D-4A2D-A4F7-D987377A27C9}" type="pres">
      <dgm:prSet presAssocID="{A9A72ED1-9862-4E62-B5BD-1808C66D4692}" presName="horzTwo" presStyleCnt="0"/>
      <dgm:spPr/>
    </dgm:pt>
  </dgm:ptLst>
  <dgm:cxnLst>
    <dgm:cxn modelId="{067E7AF8-A6A6-49E8-8473-1D165142046B}" type="presOf" srcId="{8CBF9D51-8C0F-417E-A446-3F90B6D6BEEB}" destId="{F16C8711-25C9-49ED-834F-3BCADD687ABF}" srcOrd="0" destOrd="0" presId="urn:microsoft.com/office/officeart/2005/8/layout/hierarchy4"/>
    <dgm:cxn modelId="{1135BF78-6DFD-410B-A62F-2AC6FB1E7AA0}" type="presOf" srcId="{1ED950E8-7200-4660-82F9-B0126D652356}" destId="{88500224-0D19-455C-ACF4-4DD99DE9EB9F}" srcOrd="0" destOrd="0" presId="urn:microsoft.com/office/officeart/2005/8/layout/hierarchy4"/>
    <dgm:cxn modelId="{BC3C5C2E-C553-4715-9A4A-8E037B4A53EB}" type="presOf" srcId="{D0A2768B-3E5E-4909-ABF9-AA7B1CB350B5}" destId="{C49E3D3F-2224-44ED-A01E-CC2069BC7AE0}" srcOrd="0" destOrd="0" presId="urn:microsoft.com/office/officeart/2005/8/layout/hierarchy4"/>
    <dgm:cxn modelId="{B4FEF157-A93E-47AE-BDE8-D312DA3819D2}" srcId="{77A41D05-D895-44A4-BEAA-BB62206696F0}" destId="{A9A72ED1-9862-4E62-B5BD-1808C66D4692}" srcOrd="4" destOrd="0" parTransId="{B55C9F7E-66C4-4195-98ED-4B19043E7590}" sibTransId="{C2C797E4-E357-423C-8969-3B57B796154B}"/>
    <dgm:cxn modelId="{993C8201-FB9A-46DA-916C-2438D90F90A0}" srcId="{77A41D05-D895-44A4-BEAA-BB62206696F0}" destId="{1ED950E8-7200-4660-82F9-B0126D652356}" srcOrd="3" destOrd="0" parTransId="{91FA7AA3-2A32-4F11-84A8-8F360C192974}" sibTransId="{7FD0F58F-053D-481E-8600-F2CD70A86561}"/>
    <dgm:cxn modelId="{F6ABCB70-408C-460F-826E-C87FCAA881FA}" type="presOf" srcId="{BAF50D3F-521C-4A68-B162-FA5AAE2D79A0}" destId="{529D4C60-56AB-4E6E-8B27-65D8FB86676C}" srcOrd="0" destOrd="0" presId="urn:microsoft.com/office/officeart/2005/8/layout/hierarchy4"/>
    <dgm:cxn modelId="{B18DEC50-5115-4269-BFAC-7650BB1EFC30}" type="presOf" srcId="{46B5C453-FD2A-4D35-AC0D-455AC877887C}" destId="{2F4D8297-ED2E-43E9-BF25-29ECAA5B65A4}" srcOrd="0" destOrd="0" presId="urn:microsoft.com/office/officeart/2005/8/layout/hierarchy4"/>
    <dgm:cxn modelId="{F2C49CD3-8577-487C-A684-8951BC10EC52}" type="presOf" srcId="{77A41D05-D895-44A4-BEAA-BB62206696F0}" destId="{1CEA70F2-33FD-4C31-84ED-9D2AB8750AF1}" srcOrd="0" destOrd="0" presId="urn:microsoft.com/office/officeart/2005/8/layout/hierarchy4"/>
    <dgm:cxn modelId="{4CBD59A3-E9B1-4D6D-BC60-FA3EDB6ED0B7}" srcId="{77A41D05-D895-44A4-BEAA-BB62206696F0}" destId="{D0A2768B-3E5E-4909-ABF9-AA7B1CB350B5}" srcOrd="0" destOrd="0" parTransId="{EE0644EC-9114-4708-8513-DE69988BABCC}" sibTransId="{758685A5-AD95-477F-855D-BD472EAB38C8}"/>
    <dgm:cxn modelId="{B0C86DE0-9688-41C7-BF87-7E9B86AAD259}" srcId="{77A41D05-D895-44A4-BEAA-BB62206696F0}" destId="{46B5C453-FD2A-4D35-AC0D-455AC877887C}" srcOrd="2" destOrd="0" parTransId="{1CD4C63C-2464-43C1-A892-C56DC30E2CBE}" sibTransId="{60B1B2E1-9128-48C4-B09C-4FA7DAA6B130}"/>
    <dgm:cxn modelId="{B8C49D24-9ABA-4134-970B-4D5C0D7447B3}" type="presOf" srcId="{A9A72ED1-9862-4E62-B5BD-1808C66D4692}" destId="{6B3649A6-B07B-4476-9870-46D00BB63278}" srcOrd="0" destOrd="0" presId="urn:microsoft.com/office/officeart/2005/8/layout/hierarchy4"/>
    <dgm:cxn modelId="{77523290-1396-4EEE-9CF4-E8BCFD4E2A9D}" srcId="{77A41D05-D895-44A4-BEAA-BB62206696F0}" destId="{8CBF9D51-8C0F-417E-A446-3F90B6D6BEEB}" srcOrd="1" destOrd="0" parTransId="{FCE1B175-779F-4558-A41F-11C41E88AA4B}" sibTransId="{014B72EF-1181-4C56-9171-077A65229FCF}"/>
    <dgm:cxn modelId="{7D772BF6-9BFC-4745-BA82-C6B6D970D878}" srcId="{BAF50D3F-521C-4A68-B162-FA5AAE2D79A0}" destId="{77A41D05-D895-44A4-BEAA-BB62206696F0}" srcOrd="0" destOrd="0" parTransId="{88C2CDFA-3449-49FF-9A72-03AF59A44A5E}" sibTransId="{EA977A6A-BFEF-444A-BFC2-3F18E90BD393}"/>
    <dgm:cxn modelId="{F71294BE-6A23-4A1E-9524-EA1FE7921056}" type="presParOf" srcId="{529D4C60-56AB-4E6E-8B27-65D8FB86676C}" destId="{1E258A49-47DC-45AB-902A-0FB0DE0FE94B}" srcOrd="0" destOrd="0" presId="urn:microsoft.com/office/officeart/2005/8/layout/hierarchy4"/>
    <dgm:cxn modelId="{288D301F-71AE-49BD-86F7-467EF9623D81}" type="presParOf" srcId="{1E258A49-47DC-45AB-902A-0FB0DE0FE94B}" destId="{1CEA70F2-33FD-4C31-84ED-9D2AB8750AF1}" srcOrd="0" destOrd="0" presId="urn:microsoft.com/office/officeart/2005/8/layout/hierarchy4"/>
    <dgm:cxn modelId="{BF33A19E-B303-4E5A-A769-B94B94590154}" type="presParOf" srcId="{1E258A49-47DC-45AB-902A-0FB0DE0FE94B}" destId="{EFEAF768-F938-42E4-9374-D4F743D4BA5D}" srcOrd="1" destOrd="0" presId="urn:microsoft.com/office/officeart/2005/8/layout/hierarchy4"/>
    <dgm:cxn modelId="{BE20304A-B1A1-434E-A4EF-AA3B39217689}" type="presParOf" srcId="{1E258A49-47DC-45AB-902A-0FB0DE0FE94B}" destId="{9FF37E27-43A5-4DB1-8AA5-815E6E4E3ADF}" srcOrd="2" destOrd="0" presId="urn:microsoft.com/office/officeart/2005/8/layout/hierarchy4"/>
    <dgm:cxn modelId="{88CACF96-1841-4060-9A6B-6F167D25A4C6}" type="presParOf" srcId="{9FF37E27-43A5-4DB1-8AA5-815E6E4E3ADF}" destId="{97D785FD-763B-4DE4-8E51-FD342B831055}" srcOrd="0" destOrd="0" presId="urn:microsoft.com/office/officeart/2005/8/layout/hierarchy4"/>
    <dgm:cxn modelId="{F88DBDA1-E68E-4198-8207-F9A1CC6FD332}" type="presParOf" srcId="{97D785FD-763B-4DE4-8E51-FD342B831055}" destId="{C49E3D3F-2224-44ED-A01E-CC2069BC7AE0}" srcOrd="0" destOrd="0" presId="urn:microsoft.com/office/officeart/2005/8/layout/hierarchy4"/>
    <dgm:cxn modelId="{ECAF87B3-C214-4532-9E77-456AB9C60A95}" type="presParOf" srcId="{97D785FD-763B-4DE4-8E51-FD342B831055}" destId="{10F951FA-65D4-4216-8979-C0CDC0C8DCA8}" srcOrd="1" destOrd="0" presId="urn:microsoft.com/office/officeart/2005/8/layout/hierarchy4"/>
    <dgm:cxn modelId="{C12D76FB-3B8C-481A-BA41-30EA6C80A277}" type="presParOf" srcId="{9FF37E27-43A5-4DB1-8AA5-815E6E4E3ADF}" destId="{F2767AEE-6684-49CD-8551-A508C0CD5C77}" srcOrd="1" destOrd="0" presId="urn:microsoft.com/office/officeart/2005/8/layout/hierarchy4"/>
    <dgm:cxn modelId="{E6B88FEB-765F-4699-B986-7CC16BBAA39F}" type="presParOf" srcId="{9FF37E27-43A5-4DB1-8AA5-815E6E4E3ADF}" destId="{DC03ABD4-E313-441C-A7DB-46BF1D7E8F89}" srcOrd="2" destOrd="0" presId="urn:microsoft.com/office/officeart/2005/8/layout/hierarchy4"/>
    <dgm:cxn modelId="{730C8359-31C9-4E88-9022-FE5BF9B86284}" type="presParOf" srcId="{DC03ABD4-E313-441C-A7DB-46BF1D7E8F89}" destId="{F16C8711-25C9-49ED-834F-3BCADD687ABF}" srcOrd="0" destOrd="0" presId="urn:microsoft.com/office/officeart/2005/8/layout/hierarchy4"/>
    <dgm:cxn modelId="{3C585A26-79D0-4395-B1A6-AC8C92B184A3}" type="presParOf" srcId="{DC03ABD4-E313-441C-A7DB-46BF1D7E8F89}" destId="{1962A3C6-D0EE-4DE6-80EB-72D7C840D0B6}" srcOrd="1" destOrd="0" presId="urn:microsoft.com/office/officeart/2005/8/layout/hierarchy4"/>
    <dgm:cxn modelId="{E4DC2E69-D2C1-4F43-B40C-D150D4F2E9D6}" type="presParOf" srcId="{9FF37E27-43A5-4DB1-8AA5-815E6E4E3ADF}" destId="{77F3754C-F978-4AF7-9895-DA5B1C23F5C6}" srcOrd="3" destOrd="0" presId="urn:microsoft.com/office/officeart/2005/8/layout/hierarchy4"/>
    <dgm:cxn modelId="{C55A6D39-76A2-478E-81DF-A08F6AE9D9B4}" type="presParOf" srcId="{9FF37E27-43A5-4DB1-8AA5-815E6E4E3ADF}" destId="{B7DB0446-BC94-4BBE-9DAD-B92D2FD8EBD6}" srcOrd="4" destOrd="0" presId="urn:microsoft.com/office/officeart/2005/8/layout/hierarchy4"/>
    <dgm:cxn modelId="{BC3AD5BC-2522-4CCD-9C39-D64F1C25871E}" type="presParOf" srcId="{B7DB0446-BC94-4BBE-9DAD-B92D2FD8EBD6}" destId="{2F4D8297-ED2E-43E9-BF25-29ECAA5B65A4}" srcOrd="0" destOrd="0" presId="urn:microsoft.com/office/officeart/2005/8/layout/hierarchy4"/>
    <dgm:cxn modelId="{CE20C8FB-A6C0-4A7C-819E-103830259F1B}" type="presParOf" srcId="{B7DB0446-BC94-4BBE-9DAD-B92D2FD8EBD6}" destId="{6DC076AD-1B64-454B-A370-8115B82FA35A}" srcOrd="1" destOrd="0" presId="urn:microsoft.com/office/officeart/2005/8/layout/hierarchy4"/>
    <dgm:cxn modelId="{9A9088C6-9BAC-4528-9072-B4FD715DB3EC}" type="presParOf" srcId="{9FF37E27-43A5-4DB1-8AA5-815E6E4E3ADF}" destId="{BD89D691-D566-4246-9FE8-C4E81A2E0D5F}" srcOrd="5" destOrd="0" presId="urn:microsoft.com/office/officeart/2005/8/layout/hierarchy4"/>
    <dgm:cxn modelId="{5F938AF4-2D13-4F5E-904F-4685AEF11FA1}" type="presParOf" srcId="{9FF37E27-43A5-4DB1-8AA5-815E6E4E3ADF}" destId="{6D106344-7929-4C1C-809F-F775EEC030B5}" srcOrd="6" destOrd="0" presId="urn:microsoft.com/office/officeart/2005/8/layout/hierarchy4"/>
    <dgm:cxn modelId="{C6FAA0AB-8896-4877-85CE-3E3A0BD00905}" type="presParOf" srcId="{6D106344-7929-4C1C-809F-F775EEC030B5}" destId="{88500224-0D19-455C-ACF4-4DD99DE9EB9F}" srcOrd="0" destOrd="0" presId="urn:microsoft.com/office/officeart/2005/8/layout/hierarchy4"/>
    <dgm:cxn modelId="{B05D26C2-4D05-45FD-9CF3-B09B2E6AE422}" type="presParOf" srcId="{6D106344-7929-4C1C-809F-F775EEC030B5}" destId="{2BC1E64B-A491-42E0-9952-CF5706C98554}" srcOrd="1" destOrd="0" presId="urn:microsoft.com/office/officeart/2005/8/layout/hierarchy4"/>
    <dgm:cxn modelId="{660C528A-92F6-425F-ACDC-13D6B0A6BC20}" type="presParOf" srcId="{9FF37E27-43A5-4DB1-8AA5-815E6E4E3ADF}" destId="{58A2DDB1-D7C7-4618-B53A-E482BBD84A1F}" srcOrd="7" destOrd="0" presId="urn:microsoft.com/office/officeart/2005/8/layout/hierarchy4"/>
    <dgm:cxn modelId="{1990BADA-1EB2-476E-9E54-6E5299BD945F}" type="presParOf" srcId="{9FF37E27-43A5-4DB1-8AA5-815E6E4E3ADF}" destId="{81B50CA8-E7A3-49FE-80CF-1C09EA6CA644}" srcOrd="8" destOrd="0" presId="urn:microsoft.com/office/officeart/2005/8/layout/hierarchy4"/>
    <dgm:cxn modelId="{2883D7A6-D6C1-41AD-AC57-1147E9ABD821}" type="presParOf" srcId="{81B50CA8-E7A3-49FE-80CF-1C09EA6CA644}" destId="{6B3649A6-B07B-4476-9870-46D00BB63278}" srcOrd="0" destOrd="0" presId="urn:microsoft.com/office/officeart/2005/8/layout/hierarchy4"/>
    <dgm:cxn modelId="{1D30FEE6-C779-4C0A-B6C5-E43A7B186A7E}" type="presParOf" srcId="{81B50CA8-E7A3-49FE-80CF-1C09EA6CA644}" destId="{43142C3B-F90D-4A2D-A4F7-D987377A27C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CC4E57-37DD-46D2-A2F2-829DE20A9084}" type="doc">
      <dgm:prSet loTypeId="urn:microsoft.com/office/officeart/2005/8/layout/process1" loCatId="process" qsTypeId="urn:microsoft.com/office/officeart/2005/8/quickstyle/3d2" qsCatId="3D" csTypeId="urn:microsoft.com/office/officeart/2005/8/colors/accent1_5" csCatId="accent1" phldr="1"/>
      <dgm:spPr/>
    </dgm:pt>
    <dgm:pt modelId="{0D29A6CC-AE4F-40C1-A95B-F46EC61A0A13}">
      <dgm:prSet phldrT="[Text]" custT="1"/>
      <dgm:spPr>
        <a:solidFill>
          <a:schemeClr val="accent5">
            <a:lumMod val="50000"/>
          </a:schemeClr>
        </a:solidFill>
      </dgm:spPr>
      <dgm:t>
        <a:bodyPr/>
        <a:lstStyle/>
        <a:p>
          <a:pPr>
            <a:lnSpc>
              <a:spcPct val="100000"/>
            </a:lnSpc>
            <a:spcBef>
              <a:spcPts val="0"/>
            </a:spcBef>
            <a:spcAft>
              <a:spcPts val="0"/>
            </a:spcAft>
          </a:pPr>
          <a:r>
            <a:rPr lang="en-ZA" sz="2000" dirty="0" smtClean="0">
              <a:latin typeface="Arial" panose="020B0604020202020204" pitchFamily="34" charset="0"/>
              <a:cs typeface="Arial" panose="020B0604020202020204" pitchFamily="34" charset="0"/>
            </a:rPr>
            <a:t>PSC Report tabled in Parliament </a:t>
          </a:r>
          <a:endParaRPr lang="en-ZA" sz="2000" dirty="0">
            <a:latin typeface="Arial" panose="020B0604020202020204" pitchFamily="34" charset="0"/>
            <a:cs typeface="Arial" panose="020B0604020202020204" pitchFamily="34" charset="0"/>
          </a:endParaRPr>
        </a:p>
      </dgm:t>
    </dgm:pt>
    <dgm:pt modelId="{90AD336D-AE6E-43A0-BC08-AB1AB7272B58}" type="parTrans" cxnId="{D7CC5F11-0652-4A1D-B24C-D2B25F89E7FD}">
      <dgm:prSet/>
      <dgm:spPr/>
      <dgm:t>
        <a:bodyPr/>
        <a:lstStyle/>
        <a:p>
          <a:pPr>
            <a:lnSpc>
              <a:spcPct val="100000"/>
            </a:lnSpc>
            <a:spcBef>
              <a:spcPts val="0"/>
            </a:spcBef>
            <a:spcAft>
              <a:spcPts val="0"/>
            </a:spcAft>
          </a:pPr>
          <a:endParaRPr lang="en-ZA" sz="2000">
            <a:solidFill>
              <a:schemeClr val="tx1"/>
            </a:solidFill>
            <a:latin typeface="Arial" panose="020B0604020202020204" pitchFamily="34" charset="0"/>
            <a:cs typeface="Arial" panose="020B0604020202020204" pitchFamily="34" charset="0"/>
          </a:endParaRPr>
        </a:p>
      </dgm:t>
    </dgm:pt>
    <dgm:pt modelId="{B1669684-687A-4BE0-9B93-3E8727F3C0D2}" type="sibTrans" cxnId="{D7CC5F11-0652-4A1D-B24C-D2B25F89E7FD}">
      <dgm:prSet custT="1"/>
      <dgm:spPr>
        <a:solidFill>
          <a:schemeClr val="accent5">
            <a:lumMod val="50000"/>
          </a:schemeClr>
        </a:solidFill>
      </dgm:spPr>
      <dgm:t>
        <a:bodyPr/>
        <a:lstStyle/>
        <a:p>
          <a:pPr>
            <a:lnSpc>
              <a:spcPct val="100000"/>
            </a:lnSpc>
            <a:spcBef>
              <a:spcPts val="0"/>
            </a:spcBef>
            <a:spcAft>
              <a:spcPts val="0"/>
            </a:spcAft>
          </a:pPr>
          <a:endParaRPr lang="en-ZA" sz="2000" dirty="0">
            <a:solidFill>
              <a:schemeClr val="tx1"/>
            </a:solidFill>
            <a:latin typeface="Arial" panose="020B0604020202020204" pitchFamily="34" charset="0"/>
            <a:cs typeface="Arial" panose="020B0604020202020204" pitchFamily="34" charset="0"/>
          </a:endParaRPr>
        </a:p>
      </dgm:t>
    </dgm:pt>
    <dgm:pt modelId="{915EC315-C24B-44DD-8FC1-88167C383F1B}">
      <dgm:prSet phldrT="[Text]" custT="1"/>
      <dgm:spPr>
        <a:solidFill>
          <a:schemeClr val="accent5">
            <a:lumMod val="40000"/>
            <a:lumOff val="60000"/>
          </a:schemeClr>
        </a:solidFill>
      </dgm:spPr>
      <dgm:t>
        <a:bodyPr/>
        <a:lstStyle/>
        <a:p>
          <a:pPr>
            <a:lnSpc>
              <a:spcPct val="100000"/>
            </a:lnSpc>
            <a:spcBef>
              <a:spcPts val="0"/>
            </a:spcBef>
            <a:spcAft>
              <a:spcPts val="0"/>
            </a:spcAft>
          </a:pPr>
          <a:r>
            <a:rPr lang="en-ZA" sz="2000" dirty="0" smtClean="0">
              <a:solidFill>
                <a:schemeClr val="tx1"/>
              </a:solidFill>
              <a:latin typeface="Arial" panose="020B0604020202020204" pitchFamily="34" charset="0"/>
              <a:cs typeface="Arial" panose="020B0604020202020204" pitchFamily="34" charset="0"/>
            </a:rPr>
            <a:t>PC passes resolutions to ensure compliance</a:t>
          </a:r>
          <a:endParaRPr lang="en-ZA" sz="2000" dirty="0">
            <a:solidFill>
              <a:schemeClr val="tx1"/>
            </a:solidFill>
            <a:latin typeface="Arial" panose="020B0604020202020204" pitchFamily="34" charset="0"/>
            <a:cs typeface="Arial" panose="020B0604020202020204" pitchFamily="34" charset="0"/>
          </a:endParaRPr>
        </a:p>
      </dgm:t>
    </dgm:pt>
    <dgm:pt modelId="{7DB73143-AB7B-446F-8AE8-2B2EEDFA8C0D}" type="parTrans" cxnId="{434972F2-628E-45AE-A098-3CAD3620A873}">
      <dgm:prSet/>
      <dgm:spPr/>
      <dgm:t>
        <a:bodyPr/>
        <a:lstStyle/>
        <a:p>
          <a:pPr>
            <a:lnSpc>
              <a:spcPct val="100000"/>
            </a:lnSpc>
            <a:spcBef>
              <a:spcPts val="0"/>
            </a:spcBef>
            <a:spcAft>
              <a:spcPts val="0"/>
            </a:spcAft>
          </a:pPr>
          <a:endParaRPr lang="en-ZA" sz="2000">
            <a:solidFill>
              <a:schemeClr val="tx1"/>
            </a:solidFill>
            <a:latin typeface="Arial" panose="020B0604020202020204" pitchFamily="34" charset="0"/>
            <a:cs typeface="Arial" panose="020B0604020202020204" pitchFamily="34" charset="0"/>
          </a:endParaRPr>
        </a:p>
      </dgm:t>
    </dgm:pt>
    <dgm:pt modelId="{0B184FF3-A10D-4203-AC7D-A8D9CA4EEE21}" type="sibTrans" cxnId="{434972F2-628E-45AE-A098-3CAD3620A873}">
      <dgm:prSet/>
      <dgm:spPr/>
      <dgm:t>
        <a:bodyPr/>
        <a:lstStyle/>
        <a:p>
          <a:pPr>
            <a:lnSpc>
              <a:spcPct val="100000"/>
            </a:lnSpc>
            <a:spcBef>
              <a:spcPts val="0"/>
            </a:spcBef>
            <a:spcAft>
              <a:spcPts val="0"/>
            </a:spcAft>
          </a:pPr>
          <a:endParaRPr lang="en-ZA" sz="2000">
            <a:solidFill>
              <a:schemeClr val="tx1"/>
            </a:solidFill>
            <a:latin typeface="Arial" panose="020B0604020202020204" pitchFamily="34" charset="0"/>
            <a:cs typeface="Arial" panose="020B0604020202020204" pitchFamily="34" charset="0"/>
          </a:endParaRPr>
        </a:p>
      </dgm:t>
    </dgm:pt>
    <dgm:pt modelId="{D1181ED3-6D0A-4E21-B641-ABE0B7A180AB}">
      <dgm:prSet phldrT="[Text]" custT="1"/>
      <dgm:spPr>
        <a:solidFill>
          <a:schemeClr val="accent5">
            <a:lumMod val="75000"/>
          </a:schemeClr>
        </a:solidFill>
      </dgm:spPr>
      <dgm:t>
        <a:bodyPr/>
        <a:lstStyle/>
        <a:p>
          <a:pPr>
            <a:lnSpc>
              <a:spcPct val="100000"/>
            </a:lnSpc>
            <a:spcBef>
              <a:spcPts val="0"/>
            </a:spcBef>
            <a:spcAft>
              <a:spcPts val="0"/>
            </a:spcAft>
          </a:pPr>
          <a:r>
            <a:rPr lang="en-ZA" sz="2000" dirty="0" smtClean="0">
              <a:latin typeface="Arial" panose="020B0604020202020204" pitchFamily="34" charset="0"/>
              <a:cs typeface="Arial" panose="020B0604020202020204" pitchFamily="34" charset="0"/>
            </a:rPr>
            <a:t>Report is referred to PCs</a:t>
          </a:r>
          <a:endParaRPr lang="en-ZA" sz="2000" dirty="0">
            <a:latin typeface="Arial" panose="020B0604020202020204" pitchFamily="34" charset="0"/>
            <a:cs typeface="Arial" panose="020B0604020202020204" pitchFamily="34" charset="0"/>
          </a:endParaRPr>
        </a:p>
      </dgm:t>
    </dgm:pt>
    <dgm:pt modelId="{DBD43C64-C7F3-4111-A2B2-B824D815993E}" type="parTrans" cxnId="{0E422968-3B6E-4665-9A7C-5AD25E600D47}">
      <dgm:prSet/>
      <dgm:spPr/>
      <dgm:t>
        <a:bodyPr/>
        <a:lstStyle/>
        <a:p>
          <a:pPr>
            <a:lnSpc>
              <a:spcPct val="100000"/>
            </a:lnSpc>
            <a:spcBef>
              <a:spcPts val="0"/>
            </a:spcBef>
            <a:spcAft>
              <a:spcPts val="0"/>
            </a:spcAft>
          </a:pPr>
          <a:endParaRPr lang="en-ZA" sz="2000">
            <a:solidFill>
              <a:schemeClr val="tx1"/>
            </a:solidFill>
            <a:latin typeface="Arial" panose="020B0604020202020204" pitchFamily="34" charset="0"/>
            <a:cs typeface="Arial" panose="020B0604020202020204" pitchFamily="34" charset="0"/>
          </a:endParaRPr>
        </a:p>
      </dgm:t>
    </dgm:pt>
    <dgm:pt modelId="{5FFB8C7C-30C9-4A26-9E1A-78F919515BD9}" type="sibTrans" cxnId="{0E422968-3B6E-4665-9A7C-5AD25E600D47}">
      <dgm:prSet custT="1"/>
      <dgm:spPr>
        <a:solidFill>
          <a:schemeClr val="accent5">
            <a:lumMod val="75000"/>
          </a:schemeClr>
        </a:solidFill>
      </dgm:spPr>
      <dgm:t>
        <a:bodyPr/>
        <a:lstStyle/>
        <a:p>
          <a:pPr>
            <a:lnSpc>
              <a:spcPct val="100000"/>
            </a:lnSpc>
            <a:spcBef>
              <a:spcPts val="0"/>
            </a:spcBef>
            <a:spcAft>
              <a:spcPts val="0"/>
            </a:spcAft>
          </a:pPr>
          <a:endParaRPr lang="en-ZA" sz="2000" dirty="0">
            <a:solidFill>
              <a:schemeClr val="tx1"/>
            </a:solidFill>
            <a:latin typeface="Arial" panose="020B0604020202020204" pitchFamily="34" charset="0"/>
            <a:cs typeface="Arial" panose="020B0604020202020204" pitchFamily="34" charset="0"/>
          </a:endParaRPr>
        </a:p>
      </dgm:t>
    </dgm:pt>
    <dgm:pt modelId="{A09BD21F-55BF-43FD-B793-26FD3DF9FE9D}">
      <dgm:prSet phldrT="[Text]" custT="1"/>
      <dgm:spPr>
        <a:solidFill>
          <a:schemeClr val="accent5">
            <a:lumMod val="60000"/>
            <a:lumOff val="40000"/>
          </a:schemeClr>
        </a:solidFill>
      </dgm:spPr>
      <dgm:t>
        <a:bodyPr/>
        <a:lstStyle/>
        <a:p>
          <a:pPr>
            <a:lnSpc>
              <a:spcPct val="100000"/>
            </a:lnSpc>
            <a:spcBef>
              <a:spcPts val="0"/>
            </a:spcBef>
            <a:spcAft>
              <a:spcPts val="0"/>
            </a:spcAft>
          </a:pPr>
          <a:r>
            <a:rPr lang="en-ZA" sz="2000" dirty="0" smtClean="0">
              <a:solidFill>
                <a:schemeClr val="tx1"/>
              </a:solidFill>
              <a:latin typeface="Arial" panose="020B0604020202020204" pitchFamily="34" charset="0"/>
              <a:cs typeface="Arial" panose="020B0604020202020204" pitchFamily="34" charset="0"/>
            </a:rPr>
            <a:t>PCs deliberates on the Report</a:t>
          </a:r>
          <a:endParaRPr lang="en-ZA" sz="2000" dirty="0">
            <a:solidFill>
              <a:schemeClr val="tx1"/>
            </a:solidFill>
            <a:latin typeface="Arial" panose="020B0604020202020204" pitchFamily="34" charset="0"/>
            <a:cs typeface="Arial" panose="020B0604020202020204" pitchFamily="34" charset="0"/>
          </a:endParaRPr>
        </a:p>
      </dgm:t>
    </dgm:pt>
    <dgm:pt modelId="{54A5A491-7BF9-42E3-8E4E-9E148B39C5DA}" type="parTrans" cxnId="{E6635F58-687F-463E-B1CF-4D84BB060AB1}">
      <dgm:prSet/>
      <dgm:spPr/>
      <dgm:t>
        <a:bodyPr/>
        <a:lstStyle/>
        <a:p>
          <a:pPr>
            <a:lnSpc>
              <a:spcPct val="100000"/>
            </a:lnSpc>
            <a:spcBef>
              <a:spcPts val="0"/>
            </a:spcBef>
            <a:spcAft>
              <a:spcPts val="0"/>
            </a:spcAft>
          </a:pPr>
          <a:endParaRPr lang="en-ZA" sz="2000">
            <a:solidFill>
              <a:schemeClr val="tx1"/>
            </a:solidFill>
            <a:latin typeface="Arial" panose="020B0604020202020204" pitchFamily="34" charset="0"/>
            <a:cs typeface="Arial" panose="020B0604020202020204" pitchFamily="34" charset="0"/>
          </a:endParaRPr>
        </a:p>
      </dgm:t>
    </dgm:pt>
    <dgm:pt modelId="{4868AA5A-7B0B-4089-A614-D49C45D2C860}" type="sibTrans" cxnId="{E6635F58-687F-463E-B1CF-4D84BB060AB1}">
      <dgm:prSet custT="1"/>
      <dgm:spPr>
        <a:solidFill>
          <a:schemeClr val="accent5">
            <a:lumMod val="60000"/>
            <a:lumOff val="40000"/>
          </a:schemeClr>
        </a:solidFill>
      </dgm:spPr>
      <dgm:t>
        <a:bodyPr/>
        <a:lstStyle/>
        <a:p>
          <a:pPr>
            <a:lnSpc>
              <a:spcPct val="100000"/>
            </a:lnSpc>
            <a:spcBef>
              <a:spcPts val="0"/>
            </a:spcBef>
            <a:spcAft>
              <a:spcPts val="0"/>
            </a:spcAft>
          </a:pPr>
          <a:endParaRPr lang="en-ZA" sz="2000" dirty="0">
            <a:solidFill>
              <a:schemeClr val="tx1"/>
            </a:solidFill>
            <a:latin typeface="Arial" panose="020B0604020202020204" pitchFamily="34" charset="0"/>
            <a:cs typeface="Arial" panose="020B0604020202020204" pitchFamily="34" charset="0"/>
          </a:endParaRPr>
        </a:p>
      </dgm:t>
    </dgm:pt>
    <dgm:pt modelId="{8D39BCA0-A40E-4E3F-99AA-AC5D8FCB930D}" type="pres">
      <dgm:prSet presAssocID="{77CC4E57-37DD-46D2-A2F2-829DE20A9084}" presName="Name0" presStyleCnt="0">
        <dgm:presLayoutVars>
          <dgm:dir/>
          <dgm:resizeHandles val="exact"/>
        </dgm:presLayoutVars>
      </dgm:prSet>
      <dgm:spPr/>
    </dgm:pt>
    <dgm:pt modelId="{3D8C536A-5171-4B37-BBF8-41F05FD7D4F1}" type="pres">
      <dgm:prSet presAssocID="{0D29A6CC-AE4F-40C1-A95B-F46EC61A0A13}" presName="node" presStyleLbl="node1" presStyleIdx="0" presStyleCnt="4">
        <dgm:presLayoutVars>
          <dgm:bulletEnabled val="1"/>
        </dgm:presLayoutVars>
      </dgm:prSet>
      <dgm:spPr/>
      <dgm:t>
        <a:bodyPr/>
        <a:lstStyle/>
        <a:p>
          <a:endParaRPr lang="en-ZA"/>
        </a:p>
      </dgm:t>
    </dgm:pt>
    <dgm:pt modelId="{745C26D3-23CC-4C71-AD7B-017C6B7540C7}" type="pres">
      <dgm:prSet presAssocID="{B1669684-687A-4BE0-9B93-3E8727F3C0D2}" presName="sibTrans" presStyleLbl="sibTrans2D1" presStyleIdx="0" presStyleCnt="3" custScaleY="282168"/>
      <dgm:spPr/>
      <dgm:t>
        <a:bodyPr/>
        <a:lstStyle/>
        <a:p>
          <a:endParaRPr lang="en-ZA"/>
        </a:p>
      </dgm:t>
    </dgm:pt>
    <dgm:pt modelId="{7631406C-213D-4430-BCC7-FE4124524DAD}" type="pres">
      <dgm:prSet presAssocID="{B1669684-687A-4BE0-9B93-3E8727F3C0D2}" presName="connectorText" presStyleLbl="sibTrans2D1" presStyleIdx="0" presStyleCnt="3"/>
      <dgm:spPr/>
      <dgm:t>
        <a:bodyPr/>
        <a:lstStyle/>
        <a:p>
          <a:endParaRPr lang="en-ZA"/>
        </a:p>
      </dgm:t>
    </dgm:pt>
    <dgm:pt modelId="{7B89961B-02E8-4CC9-8441-84610C5EFCB6}" type="pres">
      <dgm:prSet presAssocID="{D1181ED3-6D0A-4E21-B641-ABE0B7A180AB}" presName="node" presStyleLbl="node1" presStyleIdx="1" presStyleCnt="4">
        <dgm:presLayoutVars>
          <dgm:bulletEnabled val="1"/>
        </dgm:presLayoutVars>
      </dgm:prSet>
      <dgm:spPr/>
      <dgm:t>
        <a:bodyPr/>
        <a:lstStyle/>
        <a:p>
          <a:endParaRPr lang="en-ZA"/>
        </a:p>
      </dgm:t>
    </dgm:pt>
    <dgm:pt modelId="{563D0568-E466-4084-9419-6C40A5D1ED5F}" type="pres">
      <dgm:prSet presAssocID="{5FFB8C7C-30C9-4A26-9E1A-78F919515BD9}" presName="sibTrans" presStyleLbl="sibTrans2D1" presStyleIdx="1" presStyleCnt="3" custScaleY="282168"/>
      <dgm:spPr/>
      <dgm:t>
        <a:bodyPr/>
        <a:lstStyle/>
        <a:p>
          <a:endParaRPr lang="en-ZA"/>
        </a:p>
      </dgm:t>
    </dgm:pt>
    <dgm:pt modelId="{442E5D8B-0224-432B-BDC5-68BF8D4ED82E}" type="pres">
      <dgm:prSet presAssocID="{5FFB8C7C-30C9-4A26-9E1A-78F919515BD9}" presName="connectorText" presStyleLbl="sibTrans2D1" presStyleIdx="1" presStyleCnt="3"/>
      <dgm:spPr/>
      <dgm:t>
        <a:bodyPr/>
        <a:lstStyle/>
        <a:p>
          <a:endParaRPr lang="en-ZA"/>
        </a:p>
      </dgm:t>
    </dgm:pt>
    <dgm:pt modelId="{DEBE7C0B-C77C-4272-8DC4-134050D03153}" type="pres">
      <dgm:prSet presAssocID="{A09BD21F-55BF-43FD-B793-26FD3DF9FE9D}" presName="node" presStyleLbl="node1" presStyleIdx="2" presStyleCnt="4">
        <dgm:presLayoutVars>
          <dgm:bulletEnabled val="1"/>
        </dgm:presLayoutVars>
      </dgm:prSet>
      <dgm:spPr/>
      <dgm:t>
        <a:bodyPr/>
        <a:lstStyle/>
        <a:p>
          <a:endParaRPr lang="en-ZA"/>
        </a:p>
      </dgm:t>
    </dgm:pt>
    <dgm:pt modelId="{2F8DBDB5-1C24-4346-B14A-0E3C071EACB4}" type="pres">
      <dgm:prSet presAssocID="{4868AA5A-7B0B-4089-A614-D49C45D2C860}" presName="sibTrans" presStyleLbl="sibTrans2D1" presStyleIdx="2" presStyleCnt="3" custScaleY="282168"/>
      <dgm:spPr/>
      <dgm:t>
        <a:bodyPr/>
        <a:lstStyle/>
        <a:p>
          <a:endParaRPr lang="en-ZA"/>
        </a:p>
      </dgm:t>
    </dgm:pt>
    <dgm:pt modelId="{F76D6C83-1F1F-40D5-B79A-D3E5E1C76810}" type="pres">
      <dgm:prSet presAssocID="{4868AA5A-7B0B-4089-A614-D49C45D2C860}" presName="connectorText" presStyleLbl="sibTrans2D1" presStyleIdx="2" presStyleCnt="3"/>
      <dgm:spPr/>
      <dgm:t>
        <a:bodyPr/>
        <a:lstStyle/>
        <a:p>
          <a:endParaRPr lang="en-ZA"/>
        </a:p>
      </dgm:t>
    </dgm:pt>
    <dgm:pt modelId="{3F3F2F41-95A8-4195-AC70-B78869C5CF1C}" type="pres">
      <dgm:prSet presAssocID="{915EC315-C24B-44DD-8FC1-88167C383F1B}" presName="node" presStyleLbl="node1" presStyleIdx="3" presStyleCnt="4">
        <dgm:presLayoutVars>
          <dgm:bulletEnabled val="1"/>
        </dgm:presLayoutVars>
      </dgm:prSet>
      <dgm:spPr/>
      <dgm:t>
        <a:bodyPr/>
        <a:lstStyle/>
        <a:p>
          <a:endParaRPr lang="en-ZA"/>
        </a:p>
      </dgm:t>
    </dgm:pt>
  </dgm:ptLst>
  <dgm:cxnLst>
    <dgm:cxn modelId="{0E422968-3B6E-4665-9A7C-5AD25E600D47}" srcId="{77CC4E57-37DD-46D2-A2F2-829DE20A9084}" destId="{D1181ED3-6D0A-4E21-B641-ABE0B7A180AB}" srcOrd="1" destOrd="0" parTransId="{DBD43C64-C7F3-4111-A2B2-B824D815993E}" sibTransId="{5FFB8C7C-30C9-4A26-9E1A-78F919515BD9}"/>
    <dgm:cxn modelId="{E6635F58-687F-463E-B1CF-4D84BB060AB1}" srcId="{77CC4E57-37DD-46D2-A2F2-829DE20A9084}" destId="{A09BD21F-55BF-43FD-B793-26FD3DF9FE9D}" srcOrd="2" destOrd="0" parTransId="{54A5A491-7BF9-42E3-8E4E-9E148B39C5DA}" sibTransId="{4868AA5A-7B0B-4089-A614-D49C45D2C860}"/>
    <dgm:cxn modelId="{BEDADD18-D034-4E91-B062-A2A12000AF27}" type="presOf" srcId="{A09BD21F-55BF-43FD-B793-26FD3DF9FE9D}" destId="{DEBE7C0B-C77C-4272-8DC4-134050D03153}" srcOrd="0" destOrd="0" presId="urn:microsoft.com/office/officeart/2005/8/layout/process1"/>
    <dgm:cxn modelId="{8BD05824-0B72-409B-BAAB-3437D51DC09F}" type="presOf" srcId="{B1669684-687A-4BE0-9B93-3E8727F3C0D2}" destId="{7631406C-213D-4430-BCC7-FE4124524DAD}" srcOrd="1" destOrd="0" presId="urn:microsoft.com/office/officeart/2005/8/layout/process1"/>
    <dgm:cxn modelId="{E2F50A57-E6FF-47B1-8C8D-D72CCDECB627}" type="presOf" srcId="{0D29A6CC-AE4F-40C1-A95B-F46EC61A0A13}" destId="{3D8C536A-5171-4B37-BBF8-41F05FD7D4F1}" srcOrd="0" destOrd="0" presId="urn:microsoft.com/office/officeart/2005/8/layout/process1"/>
    <dgm:cxn modelId="{6A417B77-6300-4D24-97CB-7FCC5F12399F}" type="presOf" srcId="{5FFB8C7C-30C9-4A26-9E1A-78F919515BD9}" destId="{442E5D8B-0224-432B-BDC5-68BF8D4ED82E}" srcOrd="1" destOrd="0" presId="urn:microsoft.com/office/officeart/2005/8/layout/process1"/>
    <dgm:cxn modelId="{F71238B8-8D48-422B-8D09-E23256F02AAB}" type="presOf" srcId="{B1669684-687A-4BE0-9B93-3E8727F3C0D2}" destId="{745C26D3-23CC-4C71-AD7B-017C6B7540C7}" srcOrd="0" destOrd="0" presId="urn:microsoft.com/office/officeart/2005/8/layout/process1"/>
    <dgm:cxn modelId="{EB68ABF3-BFB4-49C0-91F7-674A79E25162}" type="presOf" srcId="{D1181ED3-6D0A-4E21-B641-ABE0B7A180AB}" destId="{7B89961B-02E8-4CC9-8441-84610C5EFCB6}" srcOrd="0" destOrd="0" presId="urn:microsoft.com/office/officeart/2005/8/layout/process1"/>
    <dgm:cxn modelId="{434972F2-628E-45AE-A098-3CAD3620A873}" srcId="{77CC4E57-37DD-46D2-A2F2-829DE20A9084}" destId="{915EC315-C24B-44DD-8FC1-88167C383F1B}" srcOrd="3" destOrd="0" parTransId="{7DB73143-AB7B-446F-8AE8-2B2EEDFA8C0D}" sibTransId="{0B184FF3-A10D-4203-AC7D-A8D9CA4EEE21}"/>
    <dgm:cxn modelId="{7C44D841-5E71-4EDC-9371-A4BEE8573419}" type="presOf" srcId="{5FFB8C7C-30C9-4A26-9E1A-78F919515BD9}" destId="{563D0568-E466-4084-9419-6C40A5D1ED5F}" srcOrd="0" destOrd="0" presId="urn:microsoft.com/office/officeart/2005/8/layout/process1"/>
    <dgm:cxn modelId="{4397B13F-08C3-4347-A1AD-3CA7EF11155E}" type="presOf" srcId="{4868AA5A-7B0B-4089-A614-D49C45D2C860}" destId="{F76D6C83-1F1F-40D5-B79A-D3E5E1C76810}" srcOrd="1" destOrd="0" presId="urn:microsoft.com/office/officeart/2005/8/layout/process1"/>
    <dgm:cxn modelId="{254DB179-A912-4C50-BFB7-953D3EDB59D4}" type="presOf" srcId="{77CC4E57-37DD-46D2-A2F2-829DE20A9084}" destId="{8D39BCA0-A40E-4E3F-99AA-AC5D8FCB930D}" srcOrd="0" destOrd="0" presId="urn:microsoft.com/office/officeart/2005/8/layout/process1"/>
    <dgm:cxn modelId="{975A87A7-7C9D-43FC-929F-063FCD935CFA}" type="presOf" srcId="{4868AA5A-7B0B-4089-A614-D49C45D2C860}" destId="{2F8DBDB5-1C24-4346-B14A-0E3C071EACB4}" srcOrd="0" destOrd="0" presId="urn:microsoft.com/office/officeart/2005/8/layout/process1"/>
    <dgm:cxn modelId="{DFF734A5-4AF3-417E-8553-5D4A86E7DA1E}" type="presOf" srcId="{915EC315-C24B-44DD-8FC1-88167C383F1B}" destId="{3F3F2F41-95A8-4195-AC70-B78869C5CF1C}" srcOrd="0" destOrd="0" presId="urn:microsoft.com/office/officeart/2005/8/layout/process1"/>
    <dgm:cxn modelId="{D7CC5F11-0652-4A1D-B24C-D2B25F89E7FD}" srcId="{77CC4E57-37DD-46D2-A2F2-829DE20A9084}" destId="{0D29A6CC-AE4F-40C1-A95B-F46EC61A0A13}" srcOrd="0" destOrd="0" parTransId="{90AD336D-AE6E-43A0-BC08-AB1AB7272B58}" sibTransId="{B1669684-687A-4BE0-9B93-3E8727F3C0D2}"/>
    <dgm:cxn modelId="{77860023-E672-487C-A035-B190C29CAD47}" type="presParOf" srcId="{8D39BCA0-A40E-4E3F-99AA-AC5D8FCB930D}" destId="{3D8C536A-5171-4B37-BBF8-41F05FD7D4F1}" srcOrd="0" destOrd="0" presId="urn:microsoft.com/office/officeart/2005/8/layout/process1"/>
    <dgm:cxn modelId="{CAA958C1-B474-45AD-ACF9-71160E897FE1}" type="presParOf" srcId="{8D39BCA0-A40E-4E3F-99AA-AC5D8FCB930D}" destId="{745C26D3-23CC-4C71-AD7B-017C6B7540C7}" srcOrd="1" destOrd="0" presId="urn:microsoft.com/office/officeart/2005/8/layout/process1"/>
    <dgm:cxn modelId="{E948E858-936D-41A8-AAD6-75829E207902}" type="presParOf" srcId="{745C26D3-23CC-4C71-AD7B-017C6B7540C7}" destId="{7631406C-213D-4430-BCC7-FE4124524DAD}" srcOrd="0" destOrd="0" presId="urn:microsoft.com/office/officeart/2005/8/layout/process1"/>
    <dgm:cxn modelId="{B52BF28D-32A5-4058-881B-8E5D78D868D1}" type="presParOf" srcId="{8D39BCA0-A40E-4E3F-99AA-AC5D8FCB930D}" destId="{7B89961B-02E8-4CC9-8441-84610C5EFCB6}" srcOrd="2" destOrd="0" presId="urn:microsoft.com/office/officeart/2005/8/layout/process1"/>
    <dgm:cxn modelId="{CE434DE9-7783-4776-AD34-C3809BBA7384}" type="presParOf" srcId="{8D39BCA0-A40E-4E3F-99AA-AC5D8FCB930D}" destId="{563D0568-E466-4084-9419-6C40A5D1ED5F}" srcOrd="3" destOrd="0" presId="urn:microsoft.com/office/officeart/2005/8/layout/process1"/>
    <dgm:cxn modelId="{B1CF096E-10B9-49DC-944A-E7F9E87772C6}" type="presParOf" srcId="{563D0568-E466-4084-9419-6C40A5D1ED5F}" destId="{442E5D8B-0224-432B-BDC5-68BF8D4ED82E}" srcOrd="0" destOrd="0" presId="urn:microsoft.com/office/officeart/2005/8/layout/process1"/>
    <dgm:cxn modelId="{B63B0914-1AFB-4E12-B2CB-13415B9B1566}" type="presParOf" srcId="{8D39BCA0-A40E-4E3F-99AA-AC5D8FCB930D}" destId="{DEBE7C0B-C77C-4272-8DC4-134050D03153}" srcOrd="4" destOrd="0" presId="urn:microsoft.com/office/officeart/2005/8/layout/process1"/>
    <dgm:cxn modelId="{379DD3C3-9C66-4673-92CC-28DD2988C12E}" type="presParOf" srcId="{8D39BCA0-A40E-4E3F-99AA-AC5D8FCB930D}" destId="{2F8DBDB5-1C24-4346-B14A-0E3C071EACB4}" srcOrd="5" destOrd="0" presId="urn:microsoft.com/office/officeart/2005/8/layout/process1"/>
    <dgm:cxn modelId="{C6761D4C-D625-4307-BB80-794CB1C476AA}" type="presParOf" srcId="{2F8DBDB5-1C24-4346-B14A-0E3C071EACB4}" destId="{F76D6C83-1F1F-40D5-B79A-D3E5E1C76810}" srcOrd="0" destOrd="0" presId="urn:microsoft.com/office/officeart/2005/8/layout/process1"/>
    <dgm:cxn modelId="{B811363A-382E-4292-B8FF-429DD3B7531D}" type="presParOf" srcId="{8D39BCA0-A40E-4E3F-99AA-AC5D8FCB930D}" destId="{3F3F2F41-95A8-4195-AC70-B78869C5CF1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9479971C-24C3-4834-B878-4248A3D227D1}" type="doc">
      <dgm:prSet loTypeId="urn:microsoft.com/office/officeart/2005/8/layout/arrow2" loCatId="process" qsTypeId="urn:microsoft.com/office/officeart/2005/8/quickstyle/simple1" qsCatId="simple" csTypeId="urn:microsoft.com/office/officeart/2005/8/colors/accent1_2" csCatId="accent1" phldr="1"/>
      <dgm:spPr/>
    </dgm:pt>
    <dgm:pt modelId="{30276728-65B5-48E0-8579-561AEB5A2485}">
      <dgm:prSet phldrT="[Text]" custT="1"/>
      <dgm:spPr/>
      <dgm:t>
        <a:bodyPr/>
        <a:lstStyle/>
        <a:p>
          <a:r>
            <a:rPr lang="en-GB" sz="1600" dirty="0"/>
            <a:t>Finalisation of SEIAS by 31 March 2022</a:t>
          </a:r>
          <a:endParaRPr lang="en-US" sz="1600" dirty="0"/>
        </a:p>
      </dgm:t>
    </dgm:pt>
    <dgm:pt modelId="{1F24F741-E57C-45A4-A462-9AEB7097B614}" type="parTrans" cxnId="{082323BA-20DC-479D-B05A-5057564A601B}">
      <dgm:prSet/>
      <dgm:spPr/>
      <dgm:t>
        <a:bodyPr/>
        <a:lstStyle/>
        <a:p>
          <a:endParaRPr lang="en-US" sz="1600"/>
        </a:p>
      </dgm:t>
    </dgm:pt>
    <dgm:pt modelId="{A40F494D-4EA4-4EE2-873B-761CA25E79C8}" type="sibTrans" cxnId="{082323BA-20DC-479D-B05A-5057564A601B}">
      <dgm:prSet/>
      <dgm:spPr/>
      <dgm:t>
        <a:bodyPr/>
        <a:lstStyle/>
        <a:p>
          <a:endParaRPr lang="en-US" sz="1600"/>
        </a:p>
      </dgm:t>
    </dgm:pt>
    <dgm:pt modelId="{D72DC1E6-AE0D-4695-8E4A-2361BAF3E163}">
      <dgm:prSet phldrT="[Text]" custT="1"/>
      <dgm:spPr/>
      <dgm:t>
        <a:bodyPr/>
        <a:lstStyle/>
        <a:p>
          <a:r>
            <a:rPr lang="en-GB" sz="1400" dirty="0"/>
            <a:t>Redraft of Bill, Cabinet Memo and Explanatory Memo, etc. alignment and submission of Bill to the Chief State Law Advisor for legal certification of by March 2022</a:t>
          </a:r>
          <a:endParaRPr lang="en-US" sz="1400" dirty="0"/>
        </a:p>
      </dgm:t>
    </dgm:pt>
    <dgm:pt modelId="{881D93D1-328D-4B2D-BC75-ACD4E685CC53}" type="parTrans" cxnId="{19FC1A47-D356-4793-BD8F-6146E2946EA9}">
      <dgm:prSet/>
      <dgm:spPr/>
      <dgm:t>
        <a:bodyPr/>
        <a:lstStyle/>
        <a:p>
          <a:endParaRPr lang="en-US" sz="1600"/>
        </a:p>
      </dgm:t>
    </dgm:pt>
    <dgm:pt modelId="{2D6761CC-899E-4AB6-9BFD-E191A36F565B}" type="sibTrans" cxnId="{19FC1A47-D356-4793-BD8F-6146E2946EA9}">
      <dgm:prSet/>
      <dgm:spPr/>
      <dgm:t>
        <a:bodyPr/>
        <a:lstStyle/>
        <a:p>
          <a:endParaRPr lang="en-US" sz="1600"/>
        </a:p>
      </dgm:t>
    </dgm:pt>
    <dgm:pt modelId="{F69000CC-F1DF-4605-9D7E-6E465F0A6383}">
      <dgm:prSet phldrT="[Text]" custT="1"/>
      <dgm:spPr/>
      <dgm:t>
        <a:bodyPr/>
        <a:lstStyle/>
        <a:p>
          <a:pPr algn="just"/>
          <a:r>
            <a:rPr lang="en-GB" sz="1600" dirty="0"/>
            <a:t>Bill to be submitted to Cabinet for Approval for consultation of the Bill and publication for comments in the newspapers 30 </a:t>
          </a:r>
          <a:r>
            <a:rPr lang="en-GB" sz="1600" dirty="0" smtClean="0"/>
            <a:t>June </a:t>
          </a:r>
          <a:r>
            <a:rPr lang="en-GB" sz="1600" dirty="0"/>
            <a:t>2022</a:t>
          </a:r>
          <a:endParaRPr lang="en-US" sz="1600" dirty="0"/>
        </a:p>
      </dgm:t>
    </dgm:pt>
    <dgm:pt modelId="{34059E01-68B2-4482-B201-397CEA1537B0}" type="parTrans" cxnId="{5F2B1AF5-7FA4-4A01-8C73-5239B7B7DD43}">
      <dgm:prSet/>
      <dgm:spPr/>
      <dgm:t>
        <a:bodyPr/>
        <a:lstStyle/>
        <a:p>
          <a:endParaRPr lang="en-US" sz="1600"/>
        </a:p>
      </dgm:t>
    </dgm:pt>
    <dgm:pt modelId="{465F1FC2-AB5A-4758-8200-8A9B80BD28B3}" type="sibTrans" cxnId="{5F2B1AF5-7FA4-4A01-8C73-5239B7B7DD43}">
      <dgm:prSet/>
      <dgm:spPr/>
      <dgm:t>
        <a:bodyPr/>
        <a:lstStyle/>
        <a:p>
          <a:endParaRPr lang="en-US" sz="1600"/>
        </a:p>
      </dgm:t>
    </dgm:pt>
    <dgm:pt modelId="{93528273-15C0-4DB9-9B11-A10F4892EBD0}">
      <dgm:prSet phldrT="[Text]" custT="1"/>
      <dgm:spPr/>
      <dgm:t>
        <a:bodyPr/>
        <a:lstStyle/>
        <a:p>
          <a:r>
            <a:rPr lang="en-ZA" sz="1600" dirty="0"/>
            <a:t>Submission of Bill to Parliament’s Legislation and Proceeding Unit December 2022</a:t>
          </a:r>
          <a:endParaRPr lang="en-US" sz="1600" dirty="0"/>
        </a:p>
      </dgm:t>
    </dgm:pt>
    <dgm:pt modelId="{5B6C6F26-58DC-4615-86CB-0A25F0C9CC12}" type="parTrans" cxnId="{87A122D0-0095-4EAB-957C-C650333689B6}">
      <dgm:prSet/>
      <dgm:spPr/>
      <dgm:t>
        <a:bodyPr/>
        <a:lstStyle/>
        <a:p>
          <a:endParaRPr lang="en-US" sz="1600"/>
        </a:p>
      </dgm:t>
    </dgm:pt>
    <dgm:pt modelId="{19805F2F-9F5B-430B-BD55-9A2AA2FB11B1}" type="sibTrans" cxnId="{87A122D0-0095-4EAB-957C-C650333689B6}">
      <dgm:prSet/>
      <dgm:spPr/>
      <dgm:t>
        <a:bodyPr/>
        <a:lstStyle/>
        <a:p>
          <a:endParaRPr lang="en-US" sz="1600"/>
        </a:p>
      </dgm:t>
    </dgm:pt>
    <dgm:pt modelId="{8BFBD1EF-594C-4336-93BB-90F8DDA79B71}">
      <dgm:prSet phldrT="[Text]" custT="1"/>
      <dgm:spPr/>
      <dgm:t>
        <a:bodyPr/>
        <a:lstStyle/>
        <a:p>
          <a:r>
            <a:rPr lang="en-GB" sz="1600" dirty="0"/>
            <a:t>Linguistic editing of the Bill. Proof reading of edited Bill. Commence with Translation of the Bill into at least three languages by October 2022</a:t>
          </a:r>
          <a:endParaRPr lang="en-US" sz="1600" dirty="0"/>
        </a:p>
      </dgm:t>
    </dgm:pt>
    <dgm:pt modelId="{C0269293-8B22-4634-9257-6A7C3AC1B4BD}" type="parTrans" cxnId="{7CE814E5-D4A9-4C66-AFEE-31EC0741C8E8}">
      <dgm:prSet/>
      <dgm:spPr/>
      <dgm:t>
        <a:bodyPr/>
        <a:lstStyle/>
        <a:p>
          <a:endParaRPr lang="en-US" sz="1600"/>
        </a:p>
      </dgm:t>
    </dgm:pt>
    <dgm:pt modelId="{2F180021-F6F8-4FD7-826C-F593724CE302}" type="sibTrans" cxnId="{7CE814E5-D4A9-4C66-AFEE-31EC0741C8E8}">
      <dgm:prSet/>
      <dgm:spPr/>
      <dgm:t>
        <a:bodyPr/>
        <a:lstStyle/>
        <a:p>
          <a:endParaRPr lang="en-US" sz="1600"/>
        </a:p>
      </dgm:t>
    </dgm:pt>
    <dgm:pt modelId="{46E8BD1A-86F1-433E-ADCF-84C988F36AF9}">
      <dgm:prSet phldrT="[Text]"/>
      <dgm:spPr/>
      <dgm:t>
        <a:bodyPr/>
        <a:lstStyle/>
        <a:p>
          <a:endParaRPr lang="en-US" sz="1600"/>
        </a:p>
      </dgm:t>
    </dgm:pt>
    <dgm:pt modelId="{5661B581-FE4A-4DF1-AC16-00DF80F4CBC0}" type="parTrans" cxnId="{5EB79125-9A15-4DCF-B9D0-ABCD67685B09}">
      <dgm:prSet/>
      <dgm:spPr/>
      <dgm:t>
        <a:bodyPr/>
        <a:lstStyle/>
        <a:p>
          <a:endParaRPr lang="en-US" sz="1600"/>
        </a:p>
      </dgm:t>
    </dgm:pt>
    <dgm:pt modelId="{B5C16E10-9521-4C19-B184-15970442E236}" type="sibTrans" cxnId="{5EB79125-9A15-4DCF-B9D0-ABCD67685B09}">
      <dgm:prSet/>
      <dgm:spPr/>
      <dgm:t>
        <a:bodyPr/>
        <a:lstStyle/>
        <a:p>
          <a:endParaRPr lang="en-US" sz="1600"/>
        </a:p>
      </dgm:t>
    </dgm:pt>
    <dgm:pt modelId="{6FA44C8B-EF7D-4025-B33B-8A906F8209A1}" type="pres">
      <dgm:prSet presAssocID="{9479971C-24C3-4834-B878-4248A3D227D1}" presName="arrowDiagram" presStyleCnt="0">
        <dgm:presLayoutVars>
          <dgm:chMax val="5"/>
          <dgm:dir/>
          <dgm:resizeHandles val="exact"/>
        </dgm:presLayoutVars>
      </dgm:prSet>
      <dgm:spPr/>
    </dgm:pt>
    <dgm:pt modelId="{13E8CA89-6929-4BC6-80E8-2F8070EFA0AB}" type="pres">
      <dgm:prSet presAssocID="{9479971C-24C3-4834-B878-4248A3D227D1}" presName="arrow" presStyleLbl="bgShp" presStyleIdx="0" presStyleCnt="1" custScaleX="103339" custLinFactNeighborX="-388" custLinFactNeighborY="-3104"/>
      <dgm:spPr>
        <a:solidFill>
          <a:schemeClr val="accent5">
            <a:lumMod val="40000"/>
            <a:lumOff val="60000"/>
          </a:schemeClr>
        </a:solidFill>
      </dgm:spPr>
    </dgm:pt>
    <dgm:pt modelId="{9929A296-EB3E-499F-9AEB-89B0EAD34BE8}" type="pres">
      <dgm:prSet presAssocID="{9479971C-24C3-4834-B878-4248A3D227D1}" presName="arrowDiagram5" presStyleCnt="0"/>
      <dgm:spPr/>
    </dgm:pt>
    <dgm:pt modelId="{F6A5B75D-AE7D-485E-9AF5-5559AA7C652A}" type="pres">
      <dgm:prSet presAssocID="{30276728-65B5-48E0-8579-561AEB5A2485}" presName="bullet5a" presStyleLbl="node1" presStyleIdx="0" presStyleCnt="5" custLinFactX="-100000" custLinFactY="97961" custLinFactNeighborX="-184516" custLinFactNeighborY="100000"/>
      <dgm:spPr>
        <a:solidFill>
          <a:schemeClr val="accent5">
            <a:lumMod val="75000"/>
          </a:schemeClr>
        </a:solidFill>
        <a:ln>
          <a:noFill/>
        </a:ln>
      </dgm:spPr>
    </dgm:pt>
    <dgm:pt modelId="{E9105830-8B1D-4990-B1FA-5B716F430FA5}" type="pres">
      <dgm:prSet presAssocID="{30276728-65B5-48E0-8579-561AEB5A2485}" presName="textBox5a" presStyleLbl="revTx" presStyleIdx="0" presStyleCnt="5" custLinFactNeighborX="-41342" custLinFactNeighborY="2547">
        <dgm:presLayoutVars>
          <dgm:bulletEnabled val="1"/>
        </dgm:presLayoutVars>
      </dgm:prSet>
      <dgm:spPr/>
      <dgm:t>
        <a:bodyPr/>
        <a:lstStyle/>
        <a:p>
          <a:endParaRPr lang="en-US"/>
        </a:p>
      </dgm:t>
    </dgm:pt>
    <dgm:pt modelId="{59F79926-8043-4BAD-AAD2-F6E1622AE9DA}" type="pres">
      <dgm:prSet presAssocID="{D72DC1E6-AE0D-4695-8E4A-2361BAF3E163}" presName="bullet5b" presStyleLbl="node1" presStyleIdx="1" presStyleCnt="5" custLinFactX="-87733" custLinFactY="18182" custLinFactNeighborX="-100000" custLinFactNeighborY="100000"/>
      <dgm:spPr>
        <a:solidFill>
          <a:schemeClr val="accent5">
            <a:lumMod val="75000"/>
          </a:schemeClr>
        </a:solidFill>
        <a:ln>
          <a:noFill/>
        </a:ln>
      </dgm:spPr>
    </dgm:pt>
    <dgm:pt modelId="{CDBA4B9F-1A8A-47F4-A764-816ED1563FB2}" type="pres">
      <dgm:prSet presAssocID="{D72DC1E6-AE0D-4695-8E4A-2361BAF3E163}" presName="textBox5b" presStyleLbl="revTx" presStyleIdx="1" presStyleCnt="5" custScaleX="140877" custLinFactNeighborX="-3398" custLinFactNeighborY="431">
        <dgm:presLayoutVars>
          <dgm:bulletEnabled val="1"/>
        </dgm:presLayoutVars>
      </dgm:prSet>
      <dgm:spPr/>
      <dgm:t>
        <a:bodyPr/>
        <a:lstStyle/>
        <a:p>
          <a:endParaRPr lang="en-US"/>
        </a:p>
      </dgm:t>
    </dgm:pt>
    <dgm:pt modelId="{D0BAB3E6-EA8C-4669-B19C-A87543FB981A}" type="pres">
      <dgm:prSet presAssocID="{F69000CC-F1DF-4605-9D7E-6E465F0A6383}" presName="bullet5c" presStyleLbl="node1" presStyleIdx="2" presStyleCnt="5"/>
      <dgm:spPr>
        <a:solidFill>
          <a:schemeClr val="accent5">
            <a:lumMod val="75000"/>
          </a:schemeClr>
        </a:solidFill>
        <a:ln>
          <a:noFill/>
        </a:ln>
      </dgm:spPr>
    </dgm:pt>
    <dgm:pt modelId="{53355ECE-EB58-4A2A-8484-EE62500C903C}" type="pres">
      <dgm:prSet presAssocID="{F69000CC-F1DF-4605-9D7E-6E465F0A6383}" presName="textBox5c" presStyleLbl="revTx" presStyleIdx="2" presStyleCnt="5">
        <dgm:presLayoutVars>
          <dgm:bulletEnabled val="1"/>
        </dgm:presLayoutVars>
      </dgm:prSet>
      <dgm:spPr/>
      <dgm:t>
        <a:bodyPr/>
        <a:lstStyle/>
        <a:p>
          <a:endParaRPr lang="en-US"/>
        </a:p>
      </dgm:t>
    </dgm:pt>
    <dgm:pt modelId="{83D37AC5-7F28-450F-8048-FB8E7AEAAD37}" type="pres">
      <dgm:prSet presAssocID="{8BFBD1EF-594C-4336-93BB-90F8DDA79B71}" presName="bullet5d" presStyleLbl="node1" presStyleIdx="3" presStyleCnt="5"/>
      <dgm:spPr>
        <a:solidFill>
          <a:schemeClr val="accent5">
            <a:lumMod val="75000"/>
          </a:schemeClr>
        </a:solidFill>
        <a:ln>
          <a:noFill/>
        </a:ln>
      </dgm:spPr>
    </dgm:pt>
    <dgm:pt modelId="{D103F45B-24A3-4B57-94BA-BFC9746CB545}" type="pres">
      <dgm:prSet presAssocID="{8BFBD1EF-594C-4336-93BB-90F8DDA79B71}" presName="textBox5d" presStyleLbl="revTx" presStyleIdx="3" presStyleCnt="5">
        <dgm:presLayoutVars>
          <dgm:bulletEnabled val="1"/>
        </dgm:presLayoutVars>
      </dgm:prSet>
      <dgm:spPr/>
      <dgm:t>
        <a:bodyPr/>
        <a:lstStyle/>
        <a:p>
          <a:endParaRPr lang="en-US"/>
        </a:p>
      </dgm:t>
    </dgm:pt>
    <dgm:pt modelId="{750D30FB-BF1C-4922-B3B7-F10BE01BD150}" type="pres">
      <dgm:prSet presAssocID="{93528273-15C0-4DB9-9B11-A10F4892EBD0}" presName="bullet5e" presStyleLbl="node1" presStyleIdx="4" presStyleCnt="5"/>
      <dgm:spPr>
        <a:solidFill>
          <a:schemeClr val="accent5">
            <a:lumMod val="75000"/>
          </a:schemeClr>
        </a:solidFill>
        <a:ln>
          <a:noFill/>
        </a:ln>
      </dgm:spPr>
    </dgm:pt>
    <dgm:pt modelId="{15CCE8C6-E55A-4F01-B644-B651AB254B44}" type="pres">
      <dgm:prSet presAssocID="{93528273-15C0-4DB9-9B11-A10F4892EBD0}" presName="textBox5e" presStyleLbl="revTx" presStyleIdx="4" presStyleCnt="5">
        <dgm:presLayoutVars>
          <dgm:bulletEnabled val="1"/>
        </dgm:presLayoutVars>
      </dgm:prSet>
      <dgm:spPr/>
      <dgm:t>
        <a:bodyPr/>
        <a:lstStyle/>
        <a:p>
          <a:endParaRPr lang="en-US"/>
        </a:p>
      </dgm:t>
    </dgm:pt>
  </dgm:ptLst>
  <dgm:cxnLst>
    <dgm:cxn modelId="{0094337C-5F5D-4490-A676-F00ED8CA4BC7}" type="presOf" srcId="{8BFBD1EF-594C-4336-93BB-90F8DDA79B71}" destId="{D103F45B-24A3-4B57-94BA-BFC9746CB545}" srcOrd="0" destOrd="0" presId="urn:microsoft.com/office/officeart/2005/8/layout/arrow2"/>
    <dgm:cxn modelId="{082323BA-20DC-479D-B05A-5057564A601B}" srcId="{9479971C-24C3-4834-B878-4248A3D227D1}" destId="{30276728-65B5-48E0-8579-561AEB5A2485}" srcOrd="0" destOrd="0" parTransId="{1F24F741-E57C-45A4-A462-9AEB7097B614}" sibTransId="{A40F494D-4EA4-4EE2-873B-761CA25E79C8}"/>
    <dgm:cxn modelId="{E7470302-1D6F-4726-BFF5-EFC4A4BECD7B}" type="presOf" srcId="{F69000CC-F1DF-4605-9D7E-6E465F0A6383}" destId="{53355ECE-EB58-4A2A-8484-EE62500C903C}" srcOrd="0" destOrd="0" presId="urn:microsoft.com/office/officeart/2005/8/layout/arrow2"/>
    <dgm:cxn modelId="{87A122D0-0095-4EAB-957C-C650333689B6}" srcId="{9479971C-24C3-4834-B878-4248A3D227D1}" destId="{93528273-15C0-4DB9-9B11-A10F4892EBD0}" srcOrd="4" destOrd="0" parTransId="{5B6C6F26-58DC-4615-86CB-0A25F0C9CC12}" sibTransId="{19805F2F-9F5B-430B-BD55-9A2AA2FB11B1}"/>
    <dgm:cxn modelId="{A5679979-FEC9-49F5-A854-62CE2D4452BD}" type="presOf" srcId="{30276728-65B5-48E0-8579-561AEB5A2485}" destId="{E9105830-8B1D-4990-B1FA-5B716F430FA5}" srcOrd="0" destOrd="0" presId="urn:microsoft.com/office/officeart/2005/8/layout/arrow2"/>
    <dgm:cxn modelId="{66B16093-B8E0-4D58-B0E4-5ADAB6320AA3}" type="presOf" srcId="{93528273-15C0-4DB9-9B11-A10F4892EBD0}" destId="{15CCE8C6-E55A-4F01-B644-B651AB254B44}" srcOrd="0" destOrd="0" presId="urn:microsoft.com/office/officeart/2005/8/layout/arrow2"/>
    <dgm:cxn modelId="{19FC1A47-D356-4793-BD8F-6146E2946EA9}" srcId="{9479971C-24C3-4834-B878-4248A3D227D1}" destId="{D72DC1E6-AE0D-4695-8E4A-2361BAF3E163}" srcOrd="1" destOrd="0" parTransId="{881D93D1-328D-4B2D-BC75-ACD4E685CC53}" sibTransId="{2D6761CC-899E-4AB6-9BFD-E191A36F565B}"/>
    <dgm:cxn modelId="{5F2B1AF5-7FA4-4A01-8C73-5239B7B7DD43}" srcId="{9479971C-24C3-4834-B878-4248A3D227D1}" destId="{F69000CC-F1DF-4605-9D7E-6E465F0A6383}" srcOrd="2" destOrd="0" parTransId="{34059E01-68B2-4482-B201-397CEA1537B0}" sibTransId="{465F1FC2-AB5A-4758-8200-8A9B80BD28B3}"/>
    <dgm:cxn modelId="{F010C646-DF61-4B45-A009-59267EC5BF3A}" type="presOf" srcId="{9479971C-24C3-4834-B878-4248A3D227D1}" destId="{6FA44C8B-EF7D-4025-B33B-8A906F8209A1}" srcOrd="0" destOrd="0" presId="urn:microsoft.com/office/officeart/2005/8/layout/arrow2"/>
    <dgm:cxn modelId="{5679E2B2-EC9D-4B09-AF7D-1EA0CE4E2913}" type="presOf" srcId="{D72DC1E6-AE0D-4695-8E4A-2361BAF3E163}" destId="{CDBA4B9F-1A8A-47F4-A764-816ED1563FB2}" srcOrd="0" destOrd="0" presId="urn:microsoft.com/office/officeart/2005/8/layout/arrow2"/>
    <dgm:cxn modelId="{5EB79125-9A15-4DCF-B9D0-ABCD67685B09}" srcId="{9479971C-24C3-4834-B878-4248A3D227D1}" destId="{46E8BD1A-86F1-433E-ADCF-84C988F36AF9}" srcOrd="5" destOrd="0" parTransId="{5661B581-FE4A-4DF1-AC16-00DF80F4CBC0}" sibTransId="{B5C16E10-9521-4C19-B184-15970442E236}"/>
    <dgm:cxn modelId="{7CE814E5-D4A9-4C66-AFEE-31EC0741C8E8}" srcId="{9479971C-24C3-4834-B878-4248A3D227D1}" destId="{8BFBD1EF-594C-4336-93BB-90F8DDA79B71}" srcOrd="3" destOrd="0" parTransId="{C0269293-8B22-4634-9257-6A7C3AC1B4BD}" sibTransId="{2F180021-F6F8-4FD7-826C-F593724CE302}"/>
    <dgm:cxn modelId="{FEB89F42-7733-4790-AFDF-E4D76F91E698}" type="presParOf" srcId="{6FA44C8B-EF7D-4025-B33B-8A906F8209A1}" destId="{13E8CA89-6929-4BC6-80E8-2F8070EFA0AB}" srcOrd="0" destOrd="0" presId="urn:microsoft.com/office/officeart/2005/8/layout/arrow2"/>
    <dgm:cxn modelId="{A96C5BD0-0CCA-41F8-84B6-155829DCACE0}" type="presParOf" srcId="{6FA44C8B-EF7D-4025-B33B-8A906F8209A1}" destId="{9929A296-EB3E-499F-9AEB-89B0EAD34BE8}" srcOrd="1" destOrd="0" presId="urn:microsoft.com/office/officeart/2005/8/layout/arrow2"/>
    <dgm:cxn modelId="{715B0FD6-F23A-45A7-B832-CD20269D2EEC}" type="presParOf" srcId="{9929A296-EB3E-499F-9AEB-89B0EAD34BE8}" destId="{F6A5B75D-AE7D-485E-9AF5-5559AA7C652A}" srcOrd="0" destOrd="0" presId="urn:microsoft.com/office/officeart/2005/8/layout/arrow2"/>
    <dgm:cxn modelId="{2515C65D-8265-4677-B7DA-D22953F80453}" type="presParOf" srcId="{9929A296-EB3E-499F-9AEB-89B0EAD34BE8}" destId="{E9105830-8B1D-4990-B1FA-5B716F430FA5}" srcOrd="1" destOrd="0" presId="urn:microsoft.com/office/officeart/2005/8/layout/arrow2"/>
    <dgm:cxn modelId="{6FB5FDF7-F508-4749-A38E-9D5A04878FFF}" type="presParOf" srcId="{9929A296-EB3E-499F-9AEB-89B0EAD34BE8}" destId="{59F79926-8043-4BAD-AAD2-F6E1622AE9DA}" srcOrd="2" destOrd="0" presId="urn:microsoft.com/office/officeart/2005/8/layout/arrow2"/>
    <dgm:cxn modelId="{2D1D6A57-8F49-4DC1-8774-AC9F1BA30378}" type="presParOf" srcId="{9929A296-EB3E-499F-9AEB-89B0EAD34BE8}" destId="{CDBA4B9F-1A8A-47F4-A764-816ED1563FB2}" srcOrd="3" destOrd="0" presId="urn:microsoft.com/office/officeart/2005/8/layout/arrow2"/>
    <dgm:cxn modelId="{86180839-D8F1-434D-843D-83EC4333ED1B}" type="presParOf" srcId="{9929A296-EB3E-499F-9AEB-89B0EAD34BE8}" destId="{D0BAB3E6-EA8C-4669-B19C-A87543FB981A}" srcOrd="4" destOrd="0" presId="urn:microsoft.com/office/officeart/2005/8/layout/arrow2"/>
    <dgm:cxn modelId="{FA22D4B9-8E26-44C5-B1C3-706B13463DB4}" type="presParOf" srcId="{9929A296-EB3E-499F-9AEB-89B0EAD34BE8}" destId="{53355ECE-EB58-4A2A-8484-EE62500C903C}" srcOrd="5" destOrd="0" presId="urn:microsoft.com/office/officeart/2005/8/layout/arrow2"/>
    <dgm:cxn modelId="{8E9702CF-C48E-44CF-9DD7-0D4FCE70A5C1}" type="presParOf" srcId="{9929A296-EB3E-499F-9AEB-89B0EAD34BE8}" destId="{83D37AC5-7F28-450F-8048-FB8E7AEAAD37}" srcOrd="6" destOrd="0" presId="urn:microsoft.com/office/officeart/2005/8/layout/arrow2"/>
    <dgm:cxn modelId="{482AB6CA-7FBD-4633-87A4-CC951BF256D9}" type="presParOf" srcId="{9929A296-EB3E-499F-9AEB-89B0EAD34BE8}" destId="{D103F45B-24A3-4B57-94BA-BFC9746CB545}" srcOrd="7" destOrd="0" presId="urn:microsoft.com/office/officeart/2005/8/layout/arrow2"/>
    <dgm:cxn modelId="{1FA99DA9-F98B-4C8F-8D81-39F235AC3434}" type="presParOf" srcId="{9929A296-EB3E-499F-9AEB-89B0EAD34BE8}" destId="{750D30FB-BF1C-4922-B3B7-F10BE01BD150}" srcOrd="8" destOrd="0" presId="urn:microsoft.com/office/officeart/2005/8/layout/arrow2"/>
    <dgm:cxn modelId="{A1CA8D0E-7E2F-4257-898E-F5A04AD89BDD}" type="presParOf" srcId="{9929A296-EB3E-499F-9AEB-89B0EAD34BE8}" destId="{15CCE8C6-E55A-4F01-B644-B651AB254B44}"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DE5DBF-041F-4E84-BA52-3B4BD3A2FC4F}"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D049A1FB-B18D-4046-8717-13C3E83841C1}">
      <dgm:prSet phldrT="[Text]" custT="1"/>
      <dgm:spPr>
        <a:solidFill>
          <a:schemeClr val="accent5">
            <a:lumMod val="25000"/>
          </a:schemeClr>
        </a:solidFill>
      </dgm:spPr>
      <dgm:t>
        <a:bodyPr/>
        <a:lstStyle/>
        <a:p>
          <a:r>
            <a:rPr lang="en-US" sz="1800" dirty="0" smtClean="0">
              <a:solidFill>
                <a:srgbClr val="FFFFCC"/>
              </a:solidFill>
            </a:rPr>
            <a:t>Monitor</a:t>
          </a:r>
          <a:endParaRPr lang="en-US" sz="1800" dirty="0">
            <a:solidFill>
              <a:srgbClr val="FFFFCC"/>
            </a:solidFill>
          </a:endParaRPr>
        </a:p>
      </dgm:t>
    </dgm:pt>
    <dgm:pt modelId="{E218FF3E-1035-4C9A-9A3B-704F0506BBF3}" type="parTrans" cxnId="{E1DE16AD-6ADC-4CA2-BA4D-E68FBF38D41B}">
      <dgm:prSet/>
      <dgm:spPr/>
      <dgm:t>
        <a:bodyPr/>
        <a:lstStyle/>
        <a:p>
          <a:endParaRPr lang="en-US" sz="1800">
            <a:solidFill>
              <a:schemeClr val="tx1"/>
            </a:solidFill>
          </a:endParaRPr>
        </a:p>
      </dgm:t>
    </dgm:pt>
    <dgm:pt modelId="{6D121DA0-CB4A-4407-8945-E3ED11A897E7}" type="sibTrans" cxnId="{E1DE16AD-6ADC-4CA2-BA4D-E68FBF38D41B}">
      <dgm:prSet/>
      <dgm:spPr/>
      <dgm:t>
        <a:bodyPr/>
        <a:lstStyle/>
        <a:p>
          <a:endParaRPr lang="en-US" sz="1800">
            <a:solidFill>
              <a:schemeClr val="tx1"/>
            </a:solidFill>
          </a:endParaRPr>
        </a:p>
      </dgm:t>
    </dgm:pt>
    <dgm:pt modelId="{20C47834-D4D3-4723-BCAB-FB0AD109D31A}">
      <dgm:prSet custT="1"/>
      <dgm:spPr/>
      <dgm:t>
        <a:bodyPr/>
        <a:lstStyle/>
        <a:p>
          <a:r>
            <a:rPr lang="en-US" sz="1800" dirty="0" smtClean="0">
              <a:solidFill>
                <a:schemeClr val="tx1"/>
              </a:solidFill>
            </a:rPr>
            <a:t>Applicable procedures in the Public Service</a:t>
          </a:r>
          <a:endParaRPr lang="en-US" sz="1800" dirty="0">
            <a:solidFill>
              <a:schemeClr val="tx1"/>
            </a:solidFill>
          </a:endParaRPr>
        </a:p>
      </dgm:t>
    </dgm:pt>
    <dgm:pt modelId="{EE7FDD0A-2C5A-4EC5-9339-3F759BEF7960}" type="parTrans" cxnId="{EEE0D711-127C-48A6-A6C4-8BF668A39FCA}">
      <dgm:prSet/>
      <dgm:spPr/>
      <dgm:t>
        <a:bodyPr/>
        <a:lstStyle/>
        <a:p>
          <a:endParaRPr lang="en-US" sz="1800">
            <a:solidFill>
              <a:schemeClr val="tx1"/>
            </a:solidFill>
          </a:endParaRPr>
        </a:p>
      </dgm:t>
    </dgm:pt>
    <dgm:pt modelId="{587B2A10-84C2-4328-9EAE-1F72A5493C5E}" type="sibTrans" cxnId="{EEE0D711-127C-48A6-A6C4-8BF668A39FCA}">
      <dgm:prSet/>
      <dgm:spPr/>
      <dgm:t>
        <a:bodyPr/>
        <a:lstStyle/>
        <a:p>
          <a:endParaRPr lang="en-US" sz="1800">
            <a:solidFill>
              <a:schemeClr val="tx1"/>
            </a:solidFill>
          </a:endParaRPr>
        </a:p>
      </dgm:t>
    </dgm:pt>
    <dgm:pt modelId="{97D751B9-6C38-4AD4-A76C-B30E15688867}">
      <dgm:prSet phldrT="[Text]" custT="1"/>
      <dgm:spPr/>
      <dgm:t>
        <a:bodyPr/>
        <a:lstStyle/>
        <a:p>
          <a:r>
            <a:rPr lang="en-US" sz="1800" dirty="0" smtClean="0">
              <a:solidFill>
                <a:schemeClr val="tx1"/>
              </a:solidFill>
            </a:rPr>
            <a:t>Organisation, administration and the personnel practices of the Public Service</a:t>
          </a:r>
          <a:endParaRPr lang="en-US" sz="1800" dirty="0">
            <a:solidFill>
              <a:schemeClr val="tx1"/>
            </a:solidFill>
          </a:endParaRPr>
        </a:p>
      </dgm:t>
    </dgm:pt>
    <dgm:pt modelId="{9CA98762-B12D-415B-96DB-5A901AF3B998}" type="parTrans" cxnId="{6038FAFF-F21E-4430-8A6E-42D2AEE2D3AF}">
      <dgm:prSet/>
      <dgm:spPr/>
      <dgm:t>
        <a:bodyPr/>
        <a:lstStyle/>
        <a:p>
          <a:endParaRPr lang="en-US" sz="1800">
            <a:solidFill>
              <a:schemeClr val="tx1"/>
            </a:solidFill>
          </a:endParaRPr>
        </a:p>
      </dgm:t>
    </dgm:pt>
    <dgm:pt modelId="{D5C77F5F-4FA1-4278-8A1F-CEF04F9AB79C}" type="sibTrans" cxnId="{6038FAFF-F21E-4430-8A6E-42D2AEE2D3AF}">
      <dgm:prSet/>
      <dgm:spPr/>
      <dgm:t>
        <a:bodyPr/>
        <a:lstStyle/>
        <a:p>
          <a:endParaRPr lang="en-US" sz="1800">
            <a:solidFill>
              <a:schemeClr val="tx1"/>
            </a:solidFill>
          </a:endParaRPr>
        </a:p>
      </dgm:t>
    </dgm:pt>
    <dgm:pt modelId="{A3C2CF02-309E-4375-B6DF-608C536FB470}" type="pres">
      <dgm:prSet presAssocID="{51DE5DBF-041F-4E84-BA52-3B4BD3A2FC4F}" presName="Name0" presStyleCnt="0">
        <dgm:presLayoutVars>
          <dgm:chPref val="1"/>
          <dgm:dir/>
          <dgm:animOne val="branch"/>
          <dgm:animLvl val="lvl"/>
          <dgm:resizeHandles/>
        </dgm:presLayoutVars>
      </dgm:prSet>
      <dgm:spPr/>
      <dgm:t>
        <a:bodyPr/>
        <a:lstStyle/>
        <a:p>
          <a:endParaRPr lang="en-US"/>
        </a:p>
      </dgm:t>
    </dgm:pt>
    <dgm:pt modelId="{72FD51D1-B83E-4F8B-9E46-FDC893712F6D}" type="pres">
      <dgm:prSet presAssocID="{D049A1FB-B18D-4046-8717-13C3E83841C1}" presName="vertOne" presStyleCnt="0"/>
      <dgm:spPr/>
    </dgm:pt>
    <dgm:pt modelId="{DD8962E4-3A30-457E-BD44-4291FA0815E2}" type="pres">
      <dgm:prSet presAssocID="{D049A1FB-B18D-4046-8717-13C3E83841C1}" presName="txOne" presStyleLbl="node0" presStyleIdx="0" presStyleCnt="1" custScaleY="36838" custLinFactNeighborX="0" custLinFactNeighborY="-47117">
        <dgm:presLayoutVars>
          <dgm:chPref val="3"/>
        </dgm:presLayoutVars>
      </dgm:prSet>
      <dgm:spPr/>
      <dgm:t>
        <a:bodyPr/>
        <a:lstStyle/>
        <a:p>
          <a:endParaRPr lang="en-US"/>
        </a:p>
      </dgm:t>
    </dgm:pt>
    <dgm:pt modelId="{E9DC2FA7-FBAA-4A55-B48B-0FC1BF3549EF}" type="pres">
      <dgm:prSet presAssocID="{D049A1FB-B18D-4046-8717-13C3E83841C1}" presName="parTransOne" presStyleCnt="0"/>
      <dgm:spPr/>
    </dgm:pt>
    <dgm:pt modelId="{8D0B6C46-50A9-42D9-AC45-8610AFC8BF60}" type="pres">
      <dgm:prSet presAssocID="{D049A1FB-B18D-4046-8717-13C3E83841C1}" presName="horzOne" presStyleCnt="0"/>
      <dgm:spPr/>
    </dgm:pt>
    <dgm:pt modelId="{E49B6B51-257B-4A08-8326-6EBC5514CC2F}" type="pres">
      <dgm:prSet presAssocID="{97D751B9-6C38-4AD4-A76C-B30E15688867}" presName="vertTwo" presStyleCnt="0"/>
      <dgm:spPr/>
    </dgm:pt>
    <dgm:pt modelId="{FD9586B6-C974-4C63-836D-517101A6C633}" type="pres">
      <dgm:prSet presAssocID="{97D751B9-6C38-4AD4-A76C-B30E15688867}" presName="txTwo" presStyleLbl="node2" presStyleIdx="0" presStyleCnt="2" custScaleY="42900" custLinFactNeighborX="-758" custLinFactNeighborY="-15873">
        <dgm:presLayoutVars>
          <dgm:chPref val="3"/>
        </dgm:presLayoutVars>
      </dgm:prSet>
      <dgm:spPr/>
      <dgm:t>
        <a:bodyPr/>
        <a:lstStyle/>
        <a:p>
          <a:endParaRPr lang="en-US"/>
        </a:p>
      </dgm:t>
    </dgm:pt>
    <dgm:pt modelId="{51E40357-67DF-4281-BA87-A0DFADB5B5BD}" type="pres">
      <dgm:prSet presAssocID="{97D751B9-6C38-4AD4-A76C-B30E15688867}" presName="horzTwo" presStyleCnt="0"/>
      <dgm:spPr/>
    </dgm:pt>
    <dgm:pt modelId="{CA1FE21D-485E-4775-AE71-1F2145288C30}" type="pres">
      <dgm:prSet presAssocID="{D5C77F5F-4FA1-4278-8A1F-CEF04F9AB79C}" presName="sibSpaceTwo" presStyleCnt="0"/>
      <dgm:spPr/>
    </dgm:pt>
    <dgm:pt modelId="{06F4BE15-C864-49DA-AC2D-DE2DD67E38E9}" type="pres">
      <dgm:prSet presAssocID="{20C47834-D4D3-4723-BCAB-FB0AD109D31A}" presName="vertTwo" presStyleCnt="0"/>
      <dgm:spPr/>
    </dgm:pt>
    <dgm:pt modelId="{4E6FF2C0-9EF5-4CC4-896E-94C8034D4136}" type="pres">
      <dgm:prSet presAssocID="{20C47834-D4D3-4723-BCAB-FB0AD109D31A}" presName="txTwo" presStyleLbl="node2" presStyleIdx="1" presStyleCnt="2" custScaleY="42900" custLinFactNeighborX="-2238" custLinFactNeighborY="-15873">
        <dgm:presLayoutVars>
          <dgm:chPref val="3"/>
        </dgm:presLayoutVars>
      </dgm:prSet>
      <dgm:spPr/>
      <dgm:t>
        <a:bodyPr/>
        <a:lstStyle/>
        <a:p>
          <a:endParaRPr lang="en-US"/>
        </a:p>
      </dgm:t>
    </dgm:pt>
    <dgm:pt modelId="{5C561016-879C-4861-9A15-3FA2CC60742C}" type="pres">
      <dgm:prSet presAssocID="{20C47834-D4D3-4723-BCAB-FB0AD109D31A}" presName="horzTwo" presStyleCnt="0"/>
      <dgm:spPr/>
    </dgm:pt>
  </dgm:ptLst>
  <dgm:cxnLst>
    <dgm:cxn modelId="{67096AE5-6362-40CF-BEF0-881EC9A3836A}" type="presOf" srcId="{D049A1FB-B18D-4046-8717-13C3E83841C1}" destId="{DD8962E4-3A30-457E-BD44-4291FA0815E2}" srcOrd="0" destOrd="0" presId="urn:microsoft.com/office/officeart/2005/8/layout/hierarchy4"/>
    <dgm:cxn modelId="{224074DF-F9E6-4F46-9817-2D34A2DE599A}" type="presOf" srcId="{97D751B9-6C38-4AD4-A76C-B30E15688867}" destId="{FD9586B6-C974-4C63-836D-517101A6C633}" srcOrd="0" destOrd="0" presId="urn:microsoft.com/office/officeart/2005/8/layout/hierarchy4"/>
    <dgm:cxn modelId="{7ECD2772-D865-40A1-836C-CF63FF3D0C2A}" type="presOf" srcId="{51DE5DBF-041F-4E84-BA52-3B4BD3A2FC4F}" destId="{A3C2CF02-309E-4375-B6DF-608C536FB470}" srcOrd="0" destOrd="0" presId="urn:microsoft.com/office/officeart/2005/8/layout/hierarchy4"/>
    <dgm:cxn modelId="{6038FAFF-F21E-4430-8A6E-42D2AEE2D3AF}" srcId="{D049A1FB-B18D-4046-8717-13C3E83841C1}" destId="{97D751B9-6C38-4AD4-A76C-B30E15688867}" srcOrd="0" destOrd="0" parTransId="{9CA98762-B12D-415B-96DB-5A901AF3B998}" sibTransId="{D5C77F5F-4FA1-4278-8A1F-CEF04F9AB79C}"/>
    <dgm:cxn modelId="{E1DE16AD-6ADC-4CA2-BA4D-E68FBF38D41B}" srcId="{51DE5DBF-041F-4E84-BA52-3B4BD3A2FC4F}" destId="{D049A1FB-B18D-4046-8717-13C3E83841C1}" srcOrd="0" destOrd="0" parTransId="{E218FF3E-1035-4C9A-9A3B-704F0506BBF3}" sibTransId="{6D121DA0-CB4A-4407-8945-E3ED11A897E7}"/>
    <dgm:cxn modelId="{492B816A-8C95-4DE0-B4F2-4C85019561F9}" type="presOf" srcId="{20C47834-D4D3-4723-BCAB-FB0AD109D31A}" destId="{4E6FF2C0-9EF5-4CC4-896E-94C8034D4136}" srcOrd="0" destOrd="0" presId="urn:microsoft.com/office/officeart/2005/8/layout/hierarchy4"/>
    <dgm:cxn modelId="{EEE0D711-127C-48A6-A6C4-8BF668A39FCA}" srcId="{D049A1FB-B18D-4046-8717-13C3E83841C1}" destId="{20C47834-D4D3-4723-BCAB-FB0AD109D31A}" srcOrd="1" destOrd="0" parTransId="{EE7FDD0A-2C5A-4EC5-9339-3F759BEF7960}" sibTransId="{587B2A10-84C2-4328-9EAE-1F72A5493C5E}"/>
    <dgm:cxn modelId="{BDDF67E4-9887-43AC-B14B-A99116D4CAF2}" type="presParOf" srcId="{A3C2CF02-309E-4375-B6DF-608C536FB470}" destId="{72FD51D1-B83E-4F8B-9E46-FDC893712F6D}" srcOrd="0" destOrd="0" presId="urn:microsoft.com/office/officeart/2005/8/layout/hierarchy4"/>
    <dgm:cxn modelId="{EE027F3D-8363-4578-912A-3E4204F3DE79}" type="presParOf" srcId="{72FD51D1-B83E-4F8B-9E46-FDC893712F6D}" destId="{DD8962E4-3A30-457E-BD44-4291FA0815E2}" srcOrd="0" destOrd="0" presId="urn:microsoft.com/office/officeart/2005/8/layout/hierarchy4"/>
    <dgm:cxn modelId="{8FC715DB-C7A1-42C5-B374-05C132C76FA7}" type="presParOf" srcId="{72FD51D1-B83E-4F8B-9E46-FDC893712F6D}" destId="{E9DC2FA7-FBAA-4A55-B48B-0FC1BF3549EF}" srcOrd="1" destOrd="0" presId="urn:microsoft.com/office/officeart/2005/8/layout/hierarchy4"/>
    <dgm:cxn modelId="{F02E79B8-0F31-4405-AF4F-0B46E53C3461}" type="presParOf" srcId="{72FD51D1-B83E-4F8B-9E46-FDC893712F6D}" destId="{8D0B6C46-50A9-42D9-AC45-8610AFC8BF60}" srcOrd="2" destOrd="0" presId="urn:microsoft.com/office/officeart/2005/8/layout/hierarchy4"/>
    <dgm:cxn modelId="{A9CD5668-4C1B-41D1-A43A-2BC78BEB50BD}" type="presParOf" srcId="{8D0B6C46-50A9-42D9-AC45-8610AFC8BF60}" destId="{E49B6B51-257B-4A08-8326-6EBC5514CC2F}" srcOrd="0" destOrd="0" presId="urn:microsoft.com/office/officeart/2005/8/layout/hierarchy4"/>
    <dgm:cxn modelId="{E84FE9A8-0A94-49E7-9B41-E66F7A27CD8A}" type="presParOf" srcId="{E49B6B51-257B-4A08-8326-6EBC5514CC2F}" destId="{FD9586B6-C974-4C63-836D-517101A6C633}" srcOrd="0" destOrd="0" presId="urn:microsoft.com/office/officeart/2005/8/layout/hierarchy4"/>
    <dgm:cxn modelId="{89D73582-7179-47C5-B287-573DC01358DF}" type="presParOf" srcId="{E49B6B51-257B-4A08-8326-6EBC5514CC2F}" destId="{51E40357-67DF-4281-BA87-A0DFADB5B5BD}" srcOrd="1" destOrd="0" presId="urn:microsoft.com/office/officeart/2005/8/layout/hierarchy4"/>
    <dgm:cxn modelId="{9308FF51-400A-4D50-97BF-A4B7D39F517D}" type="presParOf" srcId="{8D0B6C46-50A9-42D9-AC45-8610AFC8BF60}" destId="{CA1FE21D-485E-4775-AE71-1F2145288C30}" srcOrd="1" destOrd="0" presId="urn:microsoft.com/office/officeart/2005/8/layout/hierarchy4"/>
    <dgm:cxn modelId="{7EDFAFA1-6F37-4675-971F-0533D38E5B3B}" type="presParOf" srcId="{8D0B6C46-50A9-42D9-AC45-8610AFC8BF60}" destId="{06F4BE15-C864-49DA-AC2D-DE2DD67E38E9}" srcOrd="2" destOrd="0" presId="urn:microsoft.com/office/officeart/2005/8/layout/hierarchy4"/>
    <dgm:cxn modelId="{7A0F308A-14B2-4B55-B3A2-FF5A801D22A4}" type="presParOf" srcId="{06F4BE15-C864-49DA-AC2D-DE2DD67E38E9}" destId="{4E6FF2C0-9EF5-4CC4-896E-94C8034D4136}" srcOrd="0" destOrd="0" presId="urn:microsoft.com/office/officeart/2005/8/layout/hierarchy4"/>
    <dgm:cxn modelId="{1227A176-85BB-4A9E-A6A9-1CC5497DD8AB}" type="presParOf" srcId="{06F4BE15-C864-49DA-AC2D-DE2DD67E38E9}" destId="{5C561016-879C-4861-9A15-3FA2CC60742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DE5DBF-041F-4E84-BA52-3B4BD3A2FC4F}"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775BD3D6-4CDC-4504-88D3-5E888A5EB0A3}">
      <dgm:prSet custT="1"/>
      <dgm:spPr>
        <a:solidFill>
          <a:schemeClr val="accent5">
            <a:lumMod val="25000"/>
          </a:schemeClr>
        </a:solidFill>
      </dgm:spPr>
      <dgm:t>
        <a:bodyPr/>
        <a:lstStyle/>
        <a:p>
          <a:r>
            <a:rPr lang="en-US" sz="1800" dirty="0" smtClean="0">
              <a:solidFill>
                <a:srgbClr val="FFFFCC"/>
              </a:solidFill>
            </a:rPr>
            <a:t>Evaluate</a:t>
          </a:r>
          <a:endParaRPr lang="en-US" sz="1800" dirty="0">
            <a:solidFill>
              <a:srgbClr val="FFFFCC"/>
            </a:solidFill>
          </a:endParaRPr>
        </a:p>
      </dgm:t>
    </dgm:pt>
    <dgm:pt modelId="{5E233865-201C-45F7-9C45-18DB20B3D646}" type="parTrans" cxnId="{626C954D-758E-423A-8D51-A2173D4DD62F}">
      <dgm:prSet/>
      <dgm:spPr/>
      <dgm:t>
        <a:bodyPr/>
        <a:lstStyle/>
        <a:p>
          <a:endParaRPr lang="en-US" sz="1800">
            <a:solidFill>
              <a:schemeClr val="tx1"/>
            </a:solidFill>
          </a:endParaRPr>
        </a:p>
      </dgm:t>
    </dgm:pt>
    <dgm:pt modelId="{1858F2AC-BBE2-478D-AD49-A4EE2B7357D7}" type="sibTrans" cxnId="{626C954D-758E-423A-8D51-A2173D4DD62F}">
      <dgm:prSet/>
      <dgm:spPr/>
      <dgm:t>
        <a:bodyPr/>
        <a:lstStyle/>
        <a:p>
          <a:endParaRPr lang="en-US" sz="1800">
            <a:solidFill>
              <a:schemeClr val="tx1"/>
            </a:solidFill>
          </a:endParaRPr>
        </a:p>
      </dgm:t>
    </dgm:pt>
    <dgm:pt modelId="{F3844364-D98C-4FD9-8947-7D39E2F1D00B}">
      <dgm:prSet custT="1"/>
      <dgm:spPr/>
      <dgm:t>
        <a:bodyPr/>
        <a:lstStyle/>
        <a:p>
          <a:r>
            <a:rPr lang="en-US" sz="1800" dirty="0" smtClean="0">
              <a:solidFill>
                <a:schemeClr val="tx1"/>
              </a:solidFill>
            </a:rPr>
            <a:t>Organisation, administration and the personnel practices of the Public Service</a:t>
          </a:r>
          <a:endParaRPr lang="en-US" sz="1800" dirty="0">
            <a:solidFill>
              <a:schemeClr val="tx1"/>
            </a:solidFill>
          </a:endParaRPr>
        </a:p>
      </dgm:t>
    </dgm:pt>
    <dgm:pt modelId="{4B5B1A90-B179-482B-8697-7111FBB686C4}" type="parTrans" cxnId="{190838F1-9B98-4FFF-B945-EB2ABD012487}">
      <dgm:prSet/>
      <dgm:spPr/>
      <dgm:t>
        <a:bodyPr/>
        <a:lstStyle/>
        <a:p>
          <a:endParaRPr lang="en-US" sz="1800">
            <a:solidFill>
              <a:schemeClr val="tx1"/>
            </a:solidFill>
          </a:endParaRPr>
        </a:p>
      </dgm:t>
    </dgm:pt>
    <dgm:pt modelId="{DB104260-1AFB-4B3E-86B8-8672B21D74FC}" type="sibTrans" cxnId="{190838F1-9B98-4FFF-B945-EB2ABD012487}">
      <dgm:prSet/>
      <dgm:spPr/>
      <dgm:t>
        <a:bodyPr/>
        <a:lstStyle/>
        <a:p>
          <a:endParaRPr lang="en-US" sz="1800">
            <a:solidFill>
              <a:schemeClr val="tx1"/>
            </a:solidFill>
          </a:endParaRPr>
        </a:p>
      </dgm:t>
    </dgm:pt>
    <dgm:pt modelId="{171CCBE7-B72A-4B24-8F49-F857A8EDF63F}">
      <dgm:prSet custT="1"/>
      <dgm:spPr/>
      <dgm:t>
        <a:bodyPr/>
        <a:lstStyle/>
        <a:p>
          <a:r>
            <a:rPr lang="en-US" sz="1800" dirty="0" smtClean="0">
              <a:solidFill>
                <a:schemeClr val="tx1"/>
              </a:solidFill>
            </a:rPr>
            <a:t>Extent to which the values and principles set out in Section 195 are complied with</a:t>
          </a:r>
          <a:endParaRPr lang="en-US" sz="1800" dirty="0">
            <a:solidFill>
              <a:schemeClr val="tx1"/>
            </a:solidFill>
          </a:endParaRPr>
        </a:p>
      </dgm:t>
    </dgm:pt>
    <dgm:pt modelId="{DE17D765-9BAD-496C-8A7E-2CF8A2A5FC6A}" type="parTrans" cxnId="{4E923E3B-9E7F-4F31-AD6E-E831D08475CA}">
      <dgm:prSet/>
      <dgm:spPr/>
      <dgm:t>
        <a:bodyPr/>
        <a:lstStyle/>
        <a:p>
          <a:endParaRPr lang="en-US" sz="1800">
            <a:solidFill>
              <a:schemeClr val="tx1"/>
            </a:solidFill>
          </a:endParaRPr>
        </a:p>
      </dgm:t>
    </dgm:pt>
    <dgm:pt modelId="{75BF995E-D1C1-4FF4-8B7D-833E6E340DEC}" type="sibTrans" cxnId="{4E923E3B-9E7F-4F31-AD6E-E831D08475CA}">
      <dgm:prSet/>
      <dgm:spPr/>
      <dgm:t>
        <a:bodyPr/>
        <a:lstStyle/>
        <a:p>
          <a:endParaRPr lang="en-US" sz="1800">
            <a:solidFill>
              <a:schemeClr val="tx1"/>
            </a:solidFill>
          </a:endParaRPr>
        </a:p>
      </dgm:t>
    </dgm:pt>
    <dgm:pt modelId="{A612F2B9-9787-43BF-9413-04C55A54245D}">
      <dgm:prSet custT="1"/>
      <dgm:spPr/>
      <dgm:t>
        <a:bodyPr/>
        <a:lstStyle/>
        <a:p>
          <a:r>
            <a:rPr lang="en-US" sz="1800" dirty="0" smtClean="0">
              <a:solidFill>
                <a:schemeClr val="tx1"/>
              </a:solidFill>
            </a:rPr>
            <a:t>Application of personnel practices</a:t>
          </a:r>
          <a:endParaRPr lang="en-US" sz="1800" dirty="0">
            <a:solidFill>
              <a:schemeClr val="tx1"/>
            </a:solidFill>
          </a:endParaRPr>
        </a:p>
      </dgm:t>
    </dgm:pt>
    <dgm:pt modelId="{BE335A86-4363-4667-A8CE-7911D91AEA40}" type="parTrans" cxnId="{0140F48B-A3A1-49D0-AC91-6143FC905042}">
      <dgm:prSet/>
      <dgm:spPr/>
      <dgm:t>
        <a:bodyPr/>
        <a:lstStyle/>
        <a:p>
          <a:endParaRPr lang="en-US" sz="1800">
            <a:solidFill>
              <a:schemeClr val="tx1"/>
            </a:solidFill>
          </a:endParaRPr>
        </a:p>
      </dgm:t>
    </dgm:pt>
    <dgm:pt modelId="{7E8E342C-35B4-4961-A49C-6BBD9B5BE32E}" type="sibTrans" cxnId="{0140F48B-A3A1-49D0-AC91-6143FC905042}">
      <dgm:prSet/>
      <dgm:spPr/>
      <dgm:t>
        <a:bodyPr/>
        <a:lstStyle/>
        <a:p>
          <a:endParaRPr lang="en-US" sz="1800">
            <a:solidFill>
              <a:schemeClr val="tx1"/>
            </a:solidFill>
          </a:endParaRPr>
        </a:p>
      </dgm:t>
    </dgm:pt>
    <dgm:pt modelId="{3F4A3EF2-46EB-4F05-9096-F3DCCEFA00C6}">
      <dgm:prSet custT="1"/>
      <dgm:spPr/>
      <dgm:t>
        <a:bodyPr/>
        <a:lstStyle/>
        <a:p>
          <a:r>
            <a:rPr lang="en-US" sz="1800" dirty="0" smtClean="0">
              <a:solidFill>
                <a:schemeClr val="tx1"/>
              </a:solidFill>
            </a:rPr>
            <a:t>Application of public administration practices</a:t>
          </a:r>
          <a:endParaRPr lang="en-US" sz="1800" dirty="0">
            <a:solidFill>
              <a:schemeClr val="tx1"/>
            </a:solidFill>
          </a:endParaRPr>
        </a:p>
      </dgm:t>
    </dgm:pt>
    <dgm:pt modelId="{9DCE6D5C-0395-459B-A454-792444DE2FA5}" type="parTrans" cxnId="{6F3F9F9F-DFA5-449A-95F3-D9876A2BE46D}">
      <dgm:prSet/>
      <dgm:spPr/>
      <dgm:t>
        <a:bodyPr/>
        <a:lstStyle/>
        <a:p>
          <a:endParaRPr lang="en-US" sz="1800">
            <a:solidFill>
              <a:schemeClr val="tx1"/>
            </a:solidFill>
          </a:endParaRPr>
        </a:p>
      </dgm:t>
    </dgm:pt>
    <dgm:pt modelId="{7CB97D53-3042-49DE-8CF8-EAE3203E1762}" type="sibTrans" cxnId="{6F3F9F9F-DFA5-449A-95F3-D9876A2BE46D}">
      <dgm:prSet/>
      <dgm:spPr/>
      <dgm:t>
        <a:bodyPr/>
        <a:lstStyle/>
        <a:p>
          <a:endParaRPr lang="en-US" sz="1800">
            <a:solidFill>
              <a:schemeClr val="tx1"/>
            </a:solidFill>
          </a:endParaRPr>
        </a:p>
      </dgm:t>
    </dgm:pt>
    <dgm:pt modelId="{A3C2CF02-309E-4375-B6DF-608C536FB470}" type="pres">
      <dgm:prSet presAssocID="{51DE5DBF-041F-4E84-BA52-3B4BD3A2FC4F}" presName="Name0" presStyleCnt="0">
        <dgm:presLayoutVars>
          <dgm:chPref val="1"/>
          <dgm:dir/>
          <dgm:animOne val="branch"/>
          <dgm:animLvl val="lvl"/>
          <dgm:resizeHandles/>
        </dgm:presLayoutVars>
      </dgm:prSet>
      <dgm:spPr/>
      <dgm:t>
        <a:bodyPr/>
        <a:lstStyle/>
        <a:p>
          <a:endParaRPr lang="en-US"/>
        </a:p>
      </dgm:t>
    </dgm:pt>
    <dgm:pt modelId="{368DC199-98AA-41BC-9632-8412E5F9523C}" type="pres">
      <dgm:prSet presAssocID="{775BD3D6-4CDC-4504-88D3-5E888A5EB0A3}" presName="vertOne" presStyleCnt="0"/>
      <dgm:spPr/>
    </dgm:pt>
    <dgm:pt modelId="{0EA2B3B0-9A86-416F-8339-6C758804A105}" type="pres">
      <dgm:prSet presAssocID="{775BD3D6-4CDC-4504-88D3-5E888A5EB0A3}" presName="txOne" presStyleLbl="node0" presStyleIdx="0" presStyleCnt="1" custScaleY="44792" custLinFactNeighborX="16" custLinFactNeighborY="-12395">
        <dgm:presLayoutVars>
          <dgm:chPref val="3"/>
        </dgm:presLayoutVars>
      </dgm:prSet>
      <dgm:spPr/>
      <dgm:t>
        <a:bodyPr/>
        <a:lstStyle/>
        <a:p>
          <a:endParaRPr lang="en-US"/>
        </a:p>
      </dgm:t>
    </dgm:pt>
    <dgm:pt modelId="{942CD306-339C-4280-8FA0-59016DA24073}" type="pres">
      <dgm:prSet presAssocID="{775BD3D6-4CDC-4504-88D3-5E888A5EB0A3}" presName="parTransOne" presStyleCnt="0"/>
      <dgm:spPr/>
    </dgm:pt>
    <dgm:pt modelId="{7A3E4997-B989-47C0-A326-D0F069B3D8B4}" type="pres">
      <dgm:prSet presAssocID="{775BD3D6-4CDC-4504-88D3-5E888A5EB0A3}" presName="horzOne" presStyleCnt="0"/>
      <dgm:spPr/>
    </dgm:pt>
    <dgm:pt modelId="{C71EDF83-6CC6-4EE1-859B-F8FB225FE879}" type="pres">
      <dgm:prSet presAssocID="{F3844364-D98C-4FD9-8947-7D39E2F1D00B}" presName="vertTwo" presStyleCnt="0"/>
      <dgm:spPr/>
    </dgm:pt>
    <dgm:pt modelId="{E36FDE9D-7E5B-4DC0-A3FE-C04578B66EAA}" type="pres">
      <dgm:prSet presAssocID="{F3844364-D98C-4FD9-8947-7D39E2F1D00B}" presName="txTwo" presStyleLbl="node2" presStyleIdx="0" presStyleCnt="4" custScaleY="86340" custLinFactNeighborX="866" custLinFactNeighborY="-10665">
        <dgm:presLayoutVars>
          <dgm:chPref val="3"/>
        </dgm:presLayoutVars>
      </dgm:prSet>
      <dgm:spPr/>
      <dgm:t>
        <a:bodyPr/>
        <a:lstStyle/>
        <a:p>
          <a:endParaRPr lang="en-US"/>
        </a:p>
      </dgm:t>
    </dgm:pt>
    <dgm:pt modelId="{9C1907D3-1CBC-4043-9C15-367CCBAA91E7}" type="pres">
      <dgm:prSet presAssocID="{F3844364-D98C-4FD9-8947-7D39E2F1D00B}" presName="horzTwo" presStyleCnt="0"/>
      <dgm:spPr/>
    </dgm:pt>
    <dgm:pt modelId="{5495E218-04D0-4812-A63A-D54C4194B2B0}" type="pres">
      <dgm:prSet presAssocID="{DB104260-1AFB-4B3E-86B8-8672B21D74FC}" presName="sibSpaceTwo" presStyleCnt="0"/>
      <dgm:spPr/>
    </dgm:pt>
    <dgm:pt modelId="{5C1E2D97-4544-4700-BE9B-7ED53224C1D4}" type="pres">
      <dgm:prSet presAssocID="{171CCBE7-B72A-4B24-8F49-F857A8EDF63F}" presName="vertTwo" presStyleCnt="0"/>
      <dgm:spPr/>
    </dgm:pt>
    <dgm:pt modelId="{791EB878-A649-4B3E-9EA3-31C88B2AB7A6}" type="pres">
      <dgm:prSet presAssocID="{171CCBE7-B72A-4B24-8F49-F857A8EDF63F}" presName="txTwo" presStyleLbl="node2" presStyleIdx="1" presStyleCnt="4" custScaleY="86340" custLinFactNeighborX="-1210" custLinFactNeighborY="-10665">
        <dgm:presLayoutVars>
          <dgm:chPref val="3"/>
        </dgm:presLayoutVars>
      </dgm:prSet>
      <dgm:spPr/>
      <dgm:t>
        <a:bodyPr/>
        <a:lstStyle/>
        <a:p>
          <a:endParaRPr lang="en-US"/>
        </a:p>
      </dgm:t>
    </dgm:pt>
    <dgm:pt modelId="{928645FE-9635-4004-BC29-509059C0ABD6}" type="pres">
      <dgm:prSet presAssocID="{171CCBE7-B72A-4B24-8F49-F857A8EDF63F}" presName="horzTwo" presStyleCnt="0"/>
      <dgm:spPr/>
    </dgm:pt>
    <dgm:pt modelId="{AD2F97B6-21D6-4A17-A546-A8AE4AD9CA76}" type="pres">
      <dgm:prSet presAssocID="{75BF995E-D1C1-4FF4-8B7D-833E6E340DEC}" presName="sibSpaceTwo" presStyleCnt="0"/>
      <dgm:spPr/>
    </dgm:pt>
    <dgm:pt modelId="{07D510A5-A51E-4297-B926-1610B262F67E}" type="pres">
      <dgm:prSet presAssocID="{A612F2B9-9787-43BF-9413-04C55A54245D}" presName="vertTwo" presStyleCnt="0"/>
      <dgm:spPr/>
    </dgm:pt>
    <dgm:pt modelId="{D72DE12B-A1A8-47E0-B855-D8D22D34ECA9}" type="pres">
      <dgm:prSet presAssocID="{A612F2B9-9787-43BF-9413-04C55A54245D}" presName="txTwo" presStyleLbl="node2" presStyleIdx="2" presStyleCnt="4" custScaleY="86340" custLinFactNeighborX="-2558" custLinFactNeighborY="-10665">
        <dgm:presLayoutVars>
          <dgm:chPref val="3"/>
        </dgm:presLayoutVars>
      </dgm:prSet>
      <dgm:spPr/>
      <dgm:t>
        <a:bodyPr/>
        <a:lstStyle/>
        <a:p>
          <a:endParaRPr lang="en-US"/>
        </a:p>
      </dgm:t>
    </dgm:pt>
    <dgm:pt modelId="{2AF5FAFE-5F40-4767-9DF6-987646123B21}" type="pres">
      <dgm:prSet presAssocID="{A612F2B9-9787-43BF-9413-04C55A54245D}" presName="horzTwo" presStyleCnt="0"/>
      <dgm:spPr/>
    </dgm:pt>
    <dgm:pt modelId="{175F5DBE-F056-499E-831A-7EA75B33C5E2}" type="pres">
      <dgm:prSet presAssocID="{7E8E342C-35B4-4961-A49C-6BBD9B5BE32E}" presName="sibSpaceTwo" presStyleCnt="0"/>
      <dgm:spPr/>
    </dgm:pt>
    <dgm:pt modelId="{97A7BE7C-4637-4318-A693-617572615646}" type="pres">
      <dgm:prSet presAssocID="{3F4A3EF2-46EB-4F05-9096-F3DCCEFA00C6}" presName="vertTwo" presStyleCnt="0"/>
      <dgm:spPr/>
    </dgm:pt>
    <dgm:pt modelId="{E75578E4-DA39-46FB-8443-C07EC63609FA}" type="pres">
      <dgm:prSet presAssocID="{3F4A3EF2-46EB-4F05-9096-F3DCCEFA00C6}" presName="txTwo" presStyleLbl="node2" presStyleIdx="3" presStyleCnt="4" custScaleY="86340" custLinFactNeighborX="-3699" custLinFactNeighborY="-10665">
        <dgm:presLayoutVars>
          <dgm:chPref val="3"/>
        </dgm:presLayoutVars>
      </dgm:prSet>
      <dgm:spPr/>
      <dgm:t>
        <a:bodyPr/>
        <a:lstStyle/>
        <a:p>
          <a:endParaRPr lang="en-US"/>
        </a:p>
      </dgm:t>
    </dgm:pt>
    <dgm:pt modelId="{DCDAAA83-581F-4F26-B2D6-52DA9EDFCD50}" type="pres">
      <dgm:prSet presAssocID="{3F4A3EF2-46EB-4F05-9096-F3DCCEFA00C6}" presName="horzTwo" presStyleCnt="0"/>
      <dgm:spPr/>
    </dgm:pt>
  </dgm:ptLst>
  <dgm:cxnLst>
    <dgm:cxn modelId="{7CE42F2D-AC14-4F38-8A94-4DD05A65C7D8}" type="presOf" srcId="{775BD3D6-4CDC-4504-88D3-5E888A5EB0A3}" destId="{0EA2B3B0-9A86-416F-8339-6C758804A105}" srcOrd="0" destOrd="0" presId="urn:microsoft.com/office/officeart/2005/8/layout/hierarchy4"/>
    <dgm:cxn modelId="{843E4F42-5B56-4F31-9644-8FDF810B8C11}" type="presOf" srcId="{A612F2B9-9787-43BF-9413-04C55A54245D}" destId="{D72DE12B-A1A8-47E0-B855-D8D22D34ECA9}" srcOrd="0" destOrd="0" presId="urn:microsoft.com/office/officeart/2005/8/layout/hierarchy4"/>
    <dgm:cxn modelId="{190838F1-9B98-4FFF-B945-EB2ABD012487}" srcId="{775BD3D6-4CDC-4504-88D3-5E888A5EB0A3}" destId="{F3844364-D98C-4FD9-8947-7D39E2F1D00B}" srcOrd="0" destOrd="0" parTransId="{4B5B1A90-B179-482B-8697-7111FBB686C4}" sibTransId="{DB104260-1AFB-4B3E-86B8-8672B21D74FC}"/>
    <dgm:cxn modelId="{85411CB5-9320-4938-955C-9A92A2A49863}" type="presOf" srcId="{F3844364-D98C-4FD9-8947-7D39E2F1D00B}" destId="{E36FDE9D-7E5B-4DC0-A3FE-C04578B66EAA}" srcOrd="0" destOrd="0" presId="urn:microsoft.com/office/officeart/2005/8/layout/hierarchy4"/>
    <dgm:cxn modelId="{6F3F9F9F-DFA5-449A-95F3-D9876A2BE46D}" srcId="{775BD3D6-4CDC-4504-88D3-5E888A5EB0A3}" destId="{3F4A3EF2-46EB-4F05-9096-F3DCCEFA00C6}" srcOrd="3" destOrd="0" parTransId="{9DCE6D5C-0395-459B-A454-792444DE2FA5}" sibTransId="{7CB97D53-3042-49DE-8CF8-EAE3203E1762}"/>
    <dgm:cxn modelId="{4E923E3B-9E7F-4F31-AD6E-E831D08475CA}" srcId="{775BD3D6-4CDC-4504-88D3-5E888A5EB0A3}" destId="{171CCBE7-B72A-4B24-8F49-F857A8EDF63F}" srcOrd="1" destOrd="0" parTransId="{DE17D765-9BAD-496C-8A7E-2CF8A2A5FC6A}" sibTransId="{75BF995E-D1C1-4FF4-8B7D-833E6E340DEC}"/>
    <dgm:cxn modelId="{0140F48B-A3A1-49D0-AC91-6143FC905042}" srcId="{775BD3D6-4CDC-4504-88D3-5E888A5EB0A3}" destId="{A612F2B9-9787-43BF-9413-04C55A54245D}" srcOrd="2" destOrd="0" parTransId="{BE335A86-4363-4667-A8CE-7911D91AEA40}" sibTransId="{7E8E342C-35B4-4961-A49C-6BBD9B5BE32E}"/>
    <dgm:cxn modelId="{626C954D-758E-423A-8D51-A2173D4DD62F}" srcId="{51DE5DBF-041F-4E84-BA52-3B4BD3A2FC4F}" destId="{775BD3D6-4CDC-4504-88D3-5E888A5EB0A3}" srcOrd="0" destOrd="0" parTransId="{5E233865-201C-45F7-9C45-18DB20B3D646}" sibTransId="{1858F2AC-BBE2-478D-AD49-A4EE2B7357D7}"/>
    <dgm:cxn modelId="{0900EDEC-E215-4422-A642-E96431C9070F}" type="presOf" srcId="{3F4A3EF2-46EB-4F05-9096-F3DCCEFA00C6}" destId="{E75578E4-DA39-46FB-8443-C07EC63609FA}" srcOrd="0" destOrd="0" presId="urn:microsoft.com/office/officeart/2005/8/layout/hierarchy4"/>
    <dgm:cxn modelId="{10946D03-4049-4546-9C86-FADE6DAD426E}" type="presOf" srcId="{51DE5DBF-041F-4E84-BA52-3B4BD3A2FC4F}" destId="{A3C2CF02-309E-4375-B6DF-608C536FB470}" srcOrd="0" destOrd="0" presId="urn:microsoft.com/office/officeart/2005/8/layout/hierarchy4"/>
    <dgm:cxn modelId="{2B5806D4-81D6-4293-A9C4-E26E7D2042C2}" type="presOf" srcId="{171CCBE7-B72A-4B24-8F49-F857A8EDF63F}" destId="{791EB878-A649-4B3E-9EA3-31C88B2AB7A6}" srcOrd="0" destOrd="0" presId="urn:microsoft.com/office/officeart/2005/8/layout/hierarchy4"/>
    <dgm:cxn modelId="{F2DFE8EE-621E-42C8-9653-F1607E5612B4}" type="presParOf" srcId="{A3C2CF02-309E-4375-B6DF-608C536FB470}" destId="{368DC199-98AA-41BC-9632-8412E5F9523C}" srcOrd="0" destOrd="0" presId="urn:microsoft.com/office/officeart/2005/8/layout/hierarchy4"/>
    <dgm:cxn modelId="{80B4A8CA-582A-4D8A-897D-D30B8B7B1A40}" type="presParOf" srcId="{368DC199-98AA-41BC-9632-8412E5F9523C}" destId="{0EA2B3B0-9A86-416F-8339-6C758804A105}" srcOrd="0" destOrd="0" presId="urn:microsoft.com/office/officeart/2005/8/layout/hierarchy4"/>
    <dgm:cxn modelId="{02FEC131-E871-42DD-9712-1E5C1734D095}" type="presParOf" srcId="{368DC199-98AA-41BC-9632-8412E5F9523C}" destId="{942CD306-339C-4280-8FA0-59016DA24073}" srcOrd="1" destOrd="0" presId="urn:microsoft.com/office/officeart/2005/8/layout/hierarchy4"/>
    <dgm:cxn modelId="{975F8159-01D2-4C34-8E21-A09832031E2F}" type="presParOf" srcId="{368DC199-98AA-41BC-9632-8412E5F9523C}" destId="{7A3E4997-B989-47C0-A326-D0F069B3D8B4}" srcOrd="2" destOrd="0" presId="urn:microsoft.com/office/officeart/2005/8/layout/hierarchy4"/>
    <dgm:cxn modelId="{6ED0394B-887A-46BA-84DD-218978357F05}" type="presParOf" srcId="{7A3E4997-B989-47C0-A326-D0F069B3D8B4}" destId="{C71EDF83-6CC6-4EE1-859B-F8FB225FE879}" srcOrd="0" destOrd="0" presId="urn:microsoft.com/office/officeart/2005/8/layout/hierarchy4"/>
    <dgm:cxn modelId="{D53AB822-4FEE-48C1-B1D7-D4E738948A41}" type="presParOf" srcId="{C71EDF83-6CC6-4EE1-859B-F8FB225FE879}" destId="{E36FDE9D-7E5B-4DC0-A3FE-C04578B66EAA}" srcOrd="0" destOrd="0" presId="urn:microsoft.com/office/officeart/2005/8/layout/hierarchy4"/>
    <dgm:cxn modelId="{77FAF494-FDC8-4006-B12D-63E8E28B28FA}" type="presParOf" srcId="{C71EDF83-6CC6-4EE1-859B-F8FB225FE879}" destId="{9C1907D3-1CBC-4043-9C15-367CCBAA91E7}" srcOrd="1" destOrd="0" presId="urn:microsoft.com/office/officeart/2005/8/layout/hierarchy4"/>
    <dgm:cxn modelId="{FA233DDF-8E26-4E04-AFF0-E91692C05190}" type="presParOf" srcId="{7A3E4997-B989-47C0-A326-D0F069B3D8B4}" destId="{5495E218-04D0-4812-A63A-D54C4194B2B0}" srcOrd="1" destOrd="0" presId="urn:microsoft.com/office/officeart/2005/8/layout/hierarchy4"/>
    <dgm:cxn modelId="{C3B90285-EE7E-4B0E-BCE8-C4BD3D6B3FC9}" type="presParOf" srcId="{7A3E4997-B989-47C0-A326-D0F069B3D8B4}" destId="{5C1E2D97-4544-4700-BE9B-7ED53224C1D4}" srcOrd="2" destOrd="0" presId="urn:microsoft.com/office/officeart/2005/8/layout/hierarchy4"/>
    <dgm:cxn modelId="{D65B6C23-1CD5-470E-A6DC-97976E186608}" type="presParOf" srcId="{5C1E2D97-4544-4700-BE9B-7ED53224C1D4}" destId="{791EB878-A649-4B3E-9EA3-31C88B2AB7A6}" srcOrd="0" destOrd="0" presId="urn:microsoft.com/office/officeart/2005/8/layout/hierarchy4"/>
    <dgm:cxn modelId="{258FB8BA-A848-479D-B687-479CACCB173F}" type="presParOf" srcId="{5C1E2D97-4544-4700-BE9B-7ED53224C1D4}" destId="{928645FE-9635-4004-BC29-509059C0ABD6}" srcOrd="1" destOrd="0" presId="urn:microsoft.com/office/officeart/2005/8/layout/hierarchy4"/>
    <dgm:cxn modelId="{08A19812-5C51-44EB-8E1E-FD650D87EB43}" type="presParOf" srcId="{7A3E4997-B989-47C0-A326-D0F069B3D8B4}" destId="{AD2F97B6-21D6-4A17-A546-A8AE4AD9CA76}" srcOrd="3" destOrd="0" presId="urn:microsoft.com/office/officeart/2005/8/layout/hierarchy4"/>
    <dgm:cxn modelId="{A8879852-CEA7-4963-A426-A526A14181FC}" type="presParOf" srcId="{7A3E4997-B989-47C0-A326-D0F069B3D8B4}" destId="{07D510A5-A51E-4297-B926-1610B262F67E}" srcOrd="4" destOrd="0" presId="urn:microsoft.com/office/officeart/2005/8/layout/hierarchy4"/>
    <dgm:cxn modelId="{9409B82A-ACD6-41E5-A31C-FCDC12098641}" type="presParOf" srcId="{07D510A5-A51E-4297-B926-1610B262F67E}" destId="{D72DE12B-A1A8-47E0-B855-D8D22D34ECA9}" srcOrd="0" destOrd="0" presId="urn:microsoft.com/office/officeart/2005/8/layout/hierarchy4"/>
    <dgm:cxn modelId="{32D528F0-4D40-422B-937A-88251801A79E}" type="presParOf" srcId="{07D510A5-A51E-4297-B926-1610B262F67E}" destId="{2AF5FAFE-5F40-4767-9DF6-987646123B21}" srcOrd="1" destOrd="0" presId="urn:microsoft.com/office/officeart/2005/8/layout/hierarchy4"/>
    <dgm:cxn modelId="{2EAA0FB5-DC37-4EBA-B669-4D8DA7C3AC6D}" type="presParOf" srcId="{7A3E4997-B989-47C0-A326-D0F069B3D8B4}" destId="{175F5DBE-F056-499E-831A-7EA75B33C5E2}" srcOrd="5" destOrd="0" presId="urn:microsoft.com/office/officeart/2005/8/layout/hierarchy4"/>
    <dgm:cxn modelId="{C33CED21-DDA8-4755-BC20-0D6F44433BB1}" type="presParOf" srcId="{7A3E4997-B989-47C0-A326-D0F069B3D8B4}" destId="{97A7BE7C-4637-4318-A693-617572615646}" srcOrd="6" destOrd="0" presId="urn:microsoft.com/office/officeart/2005/8/layout/hierarchy4"/>
    <dgm:cxn modelId="{25A01404-DD87-4C65-9C29-7D7EBF3D16F3}" type="presParOf" srcId="{97A7BE7C-4637-4318-A693-617572615646}" destId="{E75578E4-DA39-46FB-8443-C07EC63609FA}" srcOrd="0" destOrd="0" presId="urn:microsoft.com/office/officeart/2005/8/layout/hierarchy4"/>
    <dgm:cxn modelId="{8375F89B-2382-467E-8F69-AD76BD55B9EB}" type="presParOf" srcId="{97A7BE7C-4637-4318-A693-617572615646}" destId="{DCDAAA83-581F-4F26-B2D6-52DA9EDFCD50}"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DE5DBF-041F-4E84-BA52-3B4BD3A2FC4F}"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D049A1FB-B18D-4046-8717-13C3E83841C1}">
      <dgm:prSet phldrT="[Text]" custT="1"/>
      <dgm:spPr>
        <a:solidFill>
          <a:schemeClr val="accent5">
            <a:lumMod val="25000"/>
          </a:schemeClr>
        </a:solidFill>
      </dgm:spPr>
      <dgm:t>
        <a:bodyPr/>
        <a:lstStyle/>
        <a:p>
          <a:r>
            <a:rPr lang="en-US" sz="1800" dirty="0" smtClean="0">
              <a:solidFill>
                <a:srgbClr val="FFFFCC"/>
              </a:solidFill>
            </a:rPr>
            <a:t>Promote</a:t>
          </a:r>
          <a:endParaRPr lang="en-US" sz="1800" dirty="0">
            <a:solidFill>
              <a:srgbClr val="FFFFCC"/>
            </a:solidFill>
          </a:endParaRPr>
        </a:p>
      </dgm:t>
    </dgm:pt>
    <dgm:pt modelId="{E218FF3E-1035-4C9A-9A3B-704F0506BBF3}" type="parTrans" cxnId="{E1DE16AD-6ADC-4CA2-BA4D-E68FBF38D41B}">
      <dgm:prSet/>
      <dgm:spPr/>
      <dgm:t>
        <a:bodyPr/>
        <a:lstStyle/>
        <a:p>
          <a:endParaRPr lang="en-US" sz="1800">
            <a:solidFill>
              <a:schemeClr val="tx1"/>
            </a:solidFill>
          </a:endParaRPr>
        </a:p>
      </dgm:t>
    </dgm:pt>
    <dgm:pt modelId="{6D121DA0-CB4A-4407-8945-E3ED11A897E7}" type="sibTrans" cxnId="{E1DE16AD-6ADC-4CA2-BA4D-E68FBF38D41B}">
      <dgm:prSet/>
      <dgm:spPr/>
      <dgm:t>
        <a:bodyPr/>
        <a:lstStyle/>
        <a:p>
          <a:endParaRPr lang="en-US" sz="1800">
            <a:solidFill>
              <a:schemeClr val="tx1"/>
            </a:solidFill>
          </a:endParaRPr>
        </a:p>
      </dgm:t>
    </dgm:pt>
    <dgm:pt modelId="{BADB9AAC-9419-4F6F-A469-77298F6B3FE8}">
      <dgm:prSet custT="1"/>
      <dgm:spPr/>
      <dgm:t>
        <a:bodyPr/>
        <a:lstStyle/>
        <a:p>
          <a:r>
            <a:rPr lang="en-US" sz="1800" dirty="0" smtClean="0">
              <a:solidFill>
                <a:schemeClr val="tx1"/>
              </a:solidFill>
            </a:rPr>
            <a:t>Values and principles, as set out in Sections 1 and 195 throughout the public service</a:t>
          </a:r>
        </a:p>
      </dgm:t>
    </dgm:pt>
    <dgm:pt modelId="{0FE2B469-6841-4180-8603-DD2590717617}" type="parTrans" cxnId="{D3E76CAF-4401-40C7-BE4F-0021AB62DF54}">
      <dgm:prSet/>
      <dgm:spPr/>
      <dgm:t>
        <a:bodyPr/>
        <a:lstStyle/>
        <a:p>
          <a:endParaRPr lang="en-US"/>
        </a:p>
      </dgm:t>
    </dgm:pt>
    <dgm:pt modelId="{673BD005-CA27-40C0-8D27-92A9A2D912B3}" type="sibTrans" cxnId="{D3E76CAF-4401-40C7-BE4F-0021AB62DF54}">
      <dgm:prSet/>
      <dgm:spPr/>
      <dgm:t>
        <a:bodyPr/>
        <a:lstStyle/>
        <a:p>
          <a:endParaRPr lang="en-US"/>
        </a:p>
      </dgm:t>
    </dgm:pt>
    <dgm:pt modelId="{D2738093-9C12-4708-97E6-7108BC7B06C9}">
      <dgm:prSet custT="1"/>
      <dgm:spPr/>
      <dgm:t>
        <a:bodyPr/>
        <a:lstStyle/>
        <a:p>
          <a:r>
            <a:rPr lang="en-US" sz="1800" dirty="0" smtClean="0">
              <a:solidFill>
                <a:schemeClr val="tx1"/>
              </a:solidFill>
            </a:rPr>
            <a:t>Ethical conduct amongst members of the SMS and to supplement the Code of Conduct and the Financial Disclosure Framework</a:t>
          </a:r>
        </a:p>
      </dgm:t>
    </dgm:pt>
    <dgm:pt modelId="{0864E487-CDFF-4F84-AA76-08CCCDF86DD5}" type="parTrans" cxnId="{EA50AB59-D194-44E5-9DDE-6E7185765032}">
      <dgm:prSet/>
      <dgm:spPr/>
      <dgm:t>
        <a:bodyPr/>
        <a:lstStyle/>
        <a:p>
          <a:endParaRPr lang="en-US"/>
        </a:p>
      </dgm:t>
    </dgm:pt>
    <dgm:pt modelId="{7D60F384-E327-4579-94E8-488951A8267F}" type="sibTrans" cxnId="{EA50AB59-D194-44E5-9DDE-6E7185765032}">
      <dgm:prSet/>
      <dgm:spPr/>
      <dgm:t>
        <a:bodyPr/>
        <a:lstStyle/>
        <a:p>
          <a:endParaRPr lang="en-US"/>
        </a:p>
      </dgm:t>
    </dgm:pt>
    <dgm:pt modelId="{A3C2CF02-309E-4375-B6DF-608C536FB470}" type="pres">
      <dgm:prSet presAssocID="{51DE5DBF-041F-4E84-BA52-3B4BD3A2FC4F}" presName="Name0" presStyleCnt="0">
        <dgm:presLayoutVars>
          <dgm:chPref val="1"/>
          <dgm:dir/>
          <dgm:animOne val="branch"/>
          <dgm:animLvl val="lvl"/>
          <dgm:resizeHandles/>
        </dgm:presLayoutVars>
      </dgm:prSet>
      <dgm:spPr/>
      <dgm:t>
        <a:bodyPr/>
        <a:lstStyle/>
        <a:p>
          <a:endParaRPr lang="en-US"/>
        </a:p>
      </dgm:t>
    </dgm:pt>
    <dgm:pt modelId="{72FD51D1-B83E-4F8B-9E46-FDC893712F6D}" type="pres">
      <dgm:prSet presAssocID="{D049A1FB-B18D-4046-8717-13C3E83841C1}" presName="vertOne" presStyleCnt="0"/>
      <dgm:spPr/>
    </dgm:pt>
    <dgm:pt modelId="{DD8962E4-3A30-457E-BD44-4291FA0815E2}" type="pres">
      <dgm:prSet presAssocID="{D049A1FB-B18D-4046-8717-13C3E83841C1}" presName="txOne" presStyleLbl="node0" presStyleIdx="0" presStyleCnt="1" custScaleY="75606" custLinFactNeighborX="37" custLinFactNeighborY="55423">
        <dgm:presLayoutVars>
          <dgm:chPref val="3"/>
        </dgm:presLayoutVars>
      </dgm:prSet>
      <dgm:spPr/>
      <dgm:t>
        <a:bodyPr/>
        <a:lstStyle/>
        <a:p>
          <a:endParaRPr lang="en-US"/>
        </a:p>
      </dgm:t>
    </dgm:pt>
    <dgm:pt modelId="{E9DC2FA7-FBAA-4A55-B48B-0FC1BF3549EF}" type="pres">
      <dgm:prSet presAssocID="{D049A1FB-B18D-4046-8717-13C3E83841C1}" presName="parTransOne" presStyleCnt="0"/>
      <dgm:spPr/>
    </dgm:pt>
    <dgm:pt modelId="{8D0B6C46-50A9-42D9-AC45-8610AFC8BF60}" type="pres">
      <dgm:prSet presAssocID="{D049A1FB-B18D-4046-8717-13C3E83841C1}" presName="horzOne" presStyleCnt="0"/>
      <dgm:spPr/>
    </dgm:pt>
    <dgm:pt modelId="{C12E0F63-EA28-41FB-9EA6-A2E957CC8949}" type="pres">
      <dgm:prSet presAssocID="{BADB9AAC-9419-4F6F-A469-77298F6B3FE8}" presName="vertTwo" presStyleCnt="0"/>
      <dgm:spPr/>
    </dgm:pt>
    <dgm:pt modelId="{EC56CCEA-0D7D-4D0B-B7D2-54DD7DB55C7F}" type="pres">
      <dgm:prSet presAssocID="{BADB9AAC-9419-4F6F-A469-77298F6B3FE8}" presName="txTwo" presStyleLbl="node2" presStyleIdx="0" presStyleCnt="2">
        <dgm:presLayoutVars>
          <dgm:chPref val="3"/>
        </dgm:presLayoutVars>
      </dgm:prSet>
      <dgm:spPr/>
      <dgm:t>
        <a:bodyPr/>
        <a:lstStyle/>
        <a:p>
          <a:endParaRPr lang="en-US"/>
        </a:p>
      </dgm:t>
    </dgm:pt>
    <dgm:pt modelId="{E161DDE7-D117-4C96-A2D2-724C1A49DBE7}" type="pres">
      <dgm:prSet presAssocID="{BADB9AAC-9419-4F6F-A469-77298F6B3FE8}" presName="horzTwo" presStyleCnt="0"/>
      <dgm:spPr/>
    </dgm:pt>
    <dgm:pt modelId="{620EBF51-DCF2-4103-9953-DD971BDB6FA9}" type="pres">
      <dgm:prSet presAssocID="{673BD005-CA27-40C0-8D27-92A9A2D912B3}" presName="sibSpaceTwo" presStyleCnt="0"/>
      <dgm:spPr/>
    </dgm:pt>
    <dgm:pt modelId="{50C759F1-E7B5-43B0-9956-EA938998A995}" type="pres">
      <dgm:prSet presAssocID="{D2738093-9C12-4708-97E6-7108BC7B06C9}" presName="vertTwo" presStyleCnt="0"/>
      <dgm:spPr/>
    </dgm:pt>
    <dgm:pt modelId="{1C5E45D1-A2DE-4FAA-BE19-79188A004A69}" type="pres">
      <dgm:prSet presAssocID="{D2738093-9C12-4708-97E6-7108BC7B06C9}" presName="txTwo" presStyleLbl="node2" presStyleIdx="1" presStyleCnt="2">
        <dgm:presLayoutVars>
          <dgm:chPref val="3"/>
        </dgm:presLayoutVars>
      </dgm:prSet>
      <dgm:spPr/>
      <dgm:t>
        <a:bodyPr/>
        <a:lstStyle/>
        <a:p>
          <a:endParaRPr lang="en-US"/>
        </a:p>
      </dgm:t>
    </dgm:pt>
    <dgm:pt modelId="{82D7645A-D643-429F-ABD9-B083955FE121}" type="pres">
      <dgm:prSet presAssocID="{D2738093-9C12-4708-97E6-7108BC7B06C9}" presName="horzTwo" presStyleCnt="0"/>
      <dgm:spPr/>
    </dgm:pt>
  </dgm:ptLst>
  <dgm:cxnLst>
    <dgm:cxn modelId="{EA50AB59-D194-44E5-9DDE-6E7185765032}" srcId="{D049A1FB-B18D-4046-8717-13C3E83841C1}" destId="{D2738093-9C12-4708-97E6-7108BC7B06C9}" srcOrd="1" destOrd="0" parTransId="{0864E487-CDFF-4F84-AA76-08CCCDF86DD5}" sibTransId="{7D60F384-E327-4579-94E8-488951A8267F}"/>
    <dgm:cxn modelId="{A8EDA52D-480C-4BA3-8AA5-0CF369286C89}" type="presOf" srcId="{D2738093-9C12-4708-97E6-7108BC7B06C9}" destId="{1C5E45D1-A2DE-4FAA-BE19-79188A004A69}" srcOrd="0" destOrd="0" presId="urn:microsoft.com/office/officeart/2005/8/layout/hierarchy4"/>
    <dgm:cxn modelId="{D3E76CAF-4401-40C7-BE4F-0021AB62DF54}" srcId="{D049A1FB-B18D-4046-8717-13C3E83841C1}" destId="{BADB9AAC-9419-4F6F-A469-77298F6B3FE8}" srcOrd="0" destOrd="0" parTransId="{0FE2B469-6841-4180-8603-DD2590717617}" sibTransId="{673BD005-CA27-40C0-8D27-92A9A2D912B3}"/>
    <dgm:cxn modelId="{2430B8B8-136D-4709-9352-A00171963BA6}" type="presOf" srcId="{BADB9AAC-9419-4F6F-A469-77298F6B3FE8}" destId="{EC56CCEA-0D7D-4D0B-B7D2-54DD7DB55C7F}" srcOrd="0" destOrd="0" presId="urn:microsoft.com/office/officeart/2005/8/layout/hierarchy4"/>
    <dgm:cxn modelId="{9C8BFC0F-BFA2-4E99-82D7-E2517FA35720}" type="presOf" srcId="{51DE5DBF-041F-4E84-BA52-3B4BD3A2FC4F}" destId="{A3C2CF02-309E-4375-B6DF-608C536FB470}" srcOrd="0" destOrd="0" presId="urn:microsoft.com/office/officeart/2005/8/layout/hierarchy4"/>
    <dgm:cxn modelId="{14FF037A-E14C-46A5-8FEB-A06D469FE5D6}" type="presOf" srcId="{D049A1FB-B18D-4046-8717-13C3E83841C1}" destId="{DD8962E4-3A30-457E-BD44-4291FA0815E2}" srcOrd="0" destOrd="0" presId="urn:microsoft.com/office/officeart/2005/8/layout/hierarchy4"/>
    <dgm:cxn modelId="{E1DE16AD-6ADC-4CA2-BA4D-E68FBF38D41B}" srcId="{51DE5DBF-041F-4E84-BA52-3B4BD3A2FC4F}" destId="{D049A1FB-B18D-4046-8717-13C3E83841C1}" srcOrd="0" destOrd="0" parTransId="{E218FF3E-1035-4C9A-9A3B-704F0506BBF3}" sibTransId="{6D121DA0-CB4A-4407-8945-E3ED11A897E7}"/>
    <dgm:cxn modelId="{397E70F9-93D2-4AB2-B507-E0ED8DB7028B}" type="presParOf" srcId="{A3C2CF02-309E-4375-B6DF-608C536FB470}" destId="{72FD51D1-B83E-4F8B-9E46-FDC893712F6D}" srcOrd="0" destOrd="0" presId="urn:microsoft.com/office/officeart/2005/8/layout/hierarchy4"/>
    <dgm:cxn modelId="{5C7D4583-3CBD-42AD-8581-B5E3EBCFA861}" type="presParOf" srcId="{72FD51D1-B83E-4F8B-9E46-FDC893712F6D}" destId="{DD8962E4-3A30-457E-BD44-4291FA0815E2}" srcOrd="0" destOrd="0" presId="urn:microsoft.com/office/officeart/2005/8/layout/hierarchy4"/>
    <dgm:cxn modelId="{8A63E1B5-8B7E-4FC2-AC45-37147A6D9EEB}" type="presParOf" srcId="{72FD51D1-B83E-4F8B-9E46-FDC893712F6D}" destId="{E9DC2FA7-FBAA-4A55-B48B-0FC1BF3549EF}" srcOrd="1" destOrd="0" presId="urn:microsoft.com/office/officeart/2005/8/layout/hierarchy4"/>
    <dgm:cxn modelId="{D03C55D5-8956-4AA5-A97A-D695E72449B7}" type="presParOf" srcId="{72FD51D1-B83E-4F8B-9E46-FDC893712F6D}" destId="{8D0B6C46-50A9-42D9-AC45-8610AFC8BF60}" srcOrd="2" destOrd="0" presId="urn:microsoft.com/office/officeart/2005/8/layout/hierarchy4"/>
    <dgm:cxn modelId="{B67AECD3-C138-4CE8-8855-29D755207A6C}" type="presParOf" srcId="{8D0B6C46-50A9-42D9-AC45-8610AFC8BF60}" destId="{C12E0F63-EA28-41FB-9EA6-A2E957CC8949}" srcOrd="0" destOrd="0" presId="urn:microsoft.com/office/officeart/2005/8/layout/hierarchy4"/>
    <dgm:cxn modelId="{CF0232F7-0989-4AF3-973E-F45CF8CFBCEA}" type="presParOf" srcId="{C12E0F63-EA28-41FB-9EA6-A2E957CC8949}" destId="{EC56CCEA-0D7D-4D0B-B7D2-54DD7DB55C7F}" srcOrd="0" destOrd="0" presId="urn:microsoft.com/office/officeart/2005/8/layout/hierarchy4"/>
    <dgm:cxn modelId="{473026F5-7D58-4D40-9E9B-F6B7A85F9FC1}" type="presParOf" srcId="{C12E0F63-EA28-41FB-9EA6-A2E957CC8949}" destId="{E161DDE7-D117-4C96-A2D2-724C1A49DBE7}" srcOrd="1" destOrd="0" presId="urn:microsoft.com/office/officeart/2005/8/layout/hierarchy4"/>
    <dgm:cxn modelId="{2D748F9C-6C34-4C38-920E-6DE6FEC780D2}" type="presParOf" srcId="{8D0B6C46-50A9-42D9-AC45-8610AFC8BF60}" destId="{620EBF51-DCF2-4103-9953-DD971BDB6FA9}" srcOrd="1" destOrd="0" presId="urn:microsoft.com/office/officeart/2005/8/layout/hierarchy4"/>
    <dgm:cxn modelId="{60043022-551C-4CA7-8241-9481479CE86D}" type="presParOf" srcId="{8D0B6C46-50A9-42D9-AC45-8610AFC8BF60}" destId="{50C759F1-E7B5-43B0-9956-EA938998A995}" srcOrd="2" destOrd="0" presId="urn:microsoft.com/office/officeart/2005/8/layout/hierarchy4"/>
    <dgm:cxn modelId="{C8DED590-7DD5-4736-98CF-00DB9B4474DA}" type="presParOf" srcId="{50C759F1-E7B5-43B0-9956-EA938998A995}" destId="{1C5E45D1-A2DE-4FAA-BE19-79188A004A69}" srcOrd="0" destOrd="0" presId="urn:microsoft.com/office/officeart/2005/8/layout/hierarchy4"/>
    <dgm:cxn modelId="{8D267C16-DCEB-4222-A62B-BA6695AB26BB}" type="presParOf" srcId="{50C759F1-E7B5-43B0-9956-EA938998A995}" destId="{82D7645A-D643-429F-ABD9-B083955FE12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DE5DBF-041F-4E84-BA52-3B4BD3A2FC4F}"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D2738093-9C12-4708-97E6-7108BC7B06C9}">
      <dgm:prSet custT="1"/>
      <dgm:spPr>
        <a:solidFill>
          <a:schemeClr val="accent5">
            <a:lumMod val="25000"/>
          </a:schemeClr>
        </a:solidFill>
      </dgm:spPr>
      <dgm:t>
        <a:bodyPr/>
        <a:lstStyle/>
        <a:p>
          <a:r>
            <a:rPr lang="en-US" sz="1800" dirty="0" smtClean="0">
              <a:solidFill>
                <a:srgbClr val="FFFFCC"/>
              </a:solidFill>
            </a:rPr>
            <a:t>Propose measures</a:t>
          </a:r>
        </a:p>
      </dgm:t>
    </dgm:pt>
    <dgm:pt modelId="{0864E487-CDFF-4F84-AA76-08CCCDF86DD5}" type="parTrans" cxnId="{EA50AB59-D194-44E5-9DDE-6E7185765032}">
      <dgm:prSet/>
      <dgm:spPr/>
      <dgm:t>
        <a:bodyPr/>
        <a:lstStyle/>
        <a:p>
          <a:endParaRPr lang="en-US"/>
        </a:p>
      </dgm:t>
    </dgm:pt>
    <dgm:pt modelId="{7D60F384-E327-4579-94E8-488951A8267F}" type="sibTrans" cxnId="{EA50AB59-D194-44E5-9DDE-6E7185765032}">
      <dgm:prSet/>
      <dgm:spPr/>
      <dgm:t>
        <a:bodyPr/>
        <a:lstStyle/>
        <a:p>
          <a:endParaRPr lang="en-US"/>
        </a:p>
      </dgm:t>
    </dgm:pt>
    <dgm:pt modelId="{D0E8F875-2F51-463A-B63D-026B99B64707}">
      <dgm:prSet custT="1"/>
      <dgm:spPr/>
      <dgm:t>
        <a:bodyPr/>
        <a:lstStyle/>
        <a:p>
          <a:r>
            <a:rPr lang="en-US" sz="1800" dirty="0" smtClean="0">
              <a:solidFill>
                <a:schemeClr val="tx1"/>
              </a:solidFill>
            </a:rPr>
            <a:t>Ensure effective and efficient performance within the Public Service</a:t>
          </a:r>
        </a:p>
      </dgm:t>
    </dgm:pt>
    <dgm:pt modelId="{32B74514-3089-446F-B008-7429325A807A}" type="parTrans" cxnId="{5B1D9481-C61E-4EE2-8139-C132C42FB64E}">
      <dgm:prSet/>
      <dgm:spPr/>
      <dgm:t>
        <a:bodyPr/>
        <a:lstStyle/>
        <a:p>
          <a:endParaRPr lang="en-US"/>
        </a:p>
      </dgm:t>
    </dgm:pt>
    <dgm:pt modelId="{64749E6D-261E-4ADD-985C-281B7CFB376E}" type="sibTrans" cxnId="{5B1D9481-C61E-4EE2-8139-C132C42FB64E}">
      <dgm:prSet/>
      <dgm:spPr/>
      <dgm:t>
        <a:bodyPr/>
        <a:lstStyle/>
        <a:p>
          <a:endParaRPr lang="en-US"/>
        </a:p>
      </dgm:t>
    </dgm:pt>
    <dgm:pt modelId="{A3C2CF02-309E-4375-B6DF-608C536FB470}" type="pres">
      <dgm:prSet presAssocID="{51DE5DBF-041F-4E84-BA52-3B4BD3A2FC4F}" presName="Name0" presStyleCnt="0">
        <dgm:presLayoutVars>
          <dgm:chPref val="1"/>
          <dgm:dir/>
          <dgm:animOne val="branch"/>
          <dgm:animLvl val="lvl"/>
          <dgm:resizeHandles/>
        </dgm:presLayoutVars>
      </dgm:prSet>
      <dgm:spPr/>
      <dgm:t>
        <a:bodyPr/>
        <a:lstStyle/>
        <a:p>
          <a:endParaRPr lang="en-US"/>
        </a:p>
      </dgm:t>
    </dgm:pt>
    <dgm:pt modelId="{D9350A2F-57B5-4A04-970C-BD764AD371E5}" type="pres">
      <dgm:prSet presAssocID="{D2738093-9C12-4708-97E6-7108BC7B06C9}" presName="vertOne" presStyleCnt="0"/>
      <dgm:spPr/>
    </dgm:pt>
    <dgm:pt modelId="{497319F5-880F-48A0-8DDC-6E91C86BCD70}" type="pres">
      <dgm:prSet presAssocID="{D2738093-9C12-4708-97E6-7108BC7B06C9}" presName="txOne" presStyleLbl="node0" presStyleIdx="0" presStyleCnt="1" custScaleY="126882" custLinFactNeighborX="826" custLinFactNeighborY="57995">
        <dgm:presLayoutVars>
          <dgm:chPref val="3"/>
        </dgm:presLayoutVars>
      </dgm:prSet>
      <dgm:spPr/>
      <dgm:t>
        <a:bodyPr/>
        <a:lstStyle/>
        <a:p>
          <a:endParaRPr lang="en-US"/>
        </a:p>
      </dgm:t>
    </dgm:pt>
    <dgm:pt modelId="{49AC99DA-A2D3-44A8-A51D-94F5C5A1EA51}" type="pres">
      <dgm:prSet presAssocID="{D2738093-9C12-4708-97E6-7108BC7B06C9}" presName="parTransOne" presStyleCnt="0"/>
      <dgm:spPr/>
    </dgm:pt>
    <dgm:pt modelId="{401BAEF6-53DA-40B5-8DAF-37F6E9608A99}" type="pres">
      <dgm:prSet presAssocID="{D2738093-9C12-4708-97E6-7108BC7B06C9}" presName="horzOne" presStyleCnt="0"/>
      <dgm:spPr/>
    </dgm:pt>
    <dgm:pt modelId="{B982ED0B-47F3-4514-898C-10795ADDE0CF}" type="pres">
      <dgm:prSet presAssocID="{D0E8F875-2F51-463A-B63D-026B99B64707}" presName="vertTwo" presStyleCnt="0"/>
      <dgm:spPr/>
    </dgm:pt>
    <dgm:pt modelId="{A8970A26-6796-4FA2-8324-189CA9A83859}" type="pres">
      <dgm:prSet presAssocID="{D0E8F875-2F51-463A-B63D-026B99B64707}" presName="txTwo" presStyleLbl="node2" presStyleIdx="0" presStyleCnt="1">
        <dgm:presLayoutVars>
          <dgm:chPref val="3"/>
        </dgm:presLayoutVars>
      </dgm:prSet>
      <dgm:spPr/>
      <dgm:t>
        <a:bodyPr/>
        <a:lstStyle/>
        <a:p>
          <a:endParaRPr lang="en-US"/>
        </a:p>
      </dgm:t>
    </dgm:pt>
    <dgm:pt modelId="{161E5CBC-690F-46FC-B0AC-F3F40FC09C91}" type="pres">
      <dgm:prSet presAssocID="{D0E8F875-2F51-463A-B63D-026B99B64707}" presName="horzTwo" presStyleCnt="0"/>
      <dgm:spPr/>
    </dgm:pt>
  </dgm:ptLst>
  <dgm:cxnLst>
    <dgm:cxn modelId="{0D57BDB2-D466-41B0-925E-39285D1B9E2B}" type="presOf" srcId="{51DE5DBF-041F-4E84-BA52-3B4BD3A2FC4F}" destId="{A3C2CF02-309E-4375-B6DF-608C536FB470}" srcOrd="0" destOrd="0" presId="urn:microsoft.com/office/officeart/2005/8/layout/hierarchy4"/>
    <dgm:cxn modelId="{5B1D9481-C61E-4EE2-8139-C132C42FB64E}" srcId="{D2738093-9C12-4708-97E6-7108BC7B06C9}" destId="{D0E8F875-2F51-463A-B63D-026B99B64707}" srcOrd="0" destOrd="0" parTransId="{32B74514-3089-446F-B008-7429325A807A}" sibTransId="{64749E6D-261E-4ADD-985C-281B7CFB376E}"/>
    <dgm:cxn modelId="{868010C2-1368-471E-BC1F-B7FDB84C95D5}" type="presOf" srcId="{D2738093-9C12-4708-97E6-7108BC7B06C9}" destId="{497319F5-880F-48A0-8DDC-6E91C86BCD70}" srcOrd="0" destOrd="0" presId="urn:microsoft.com/office/officeart/2005/8/layout/hierarchy4"/>
    <dgm:cxn modelId="{EA50AB59-D194-44E5-9DDE-6E7185765032}" srcId="{51DE5DBF-041F-4E84-BA52-3B4BD3A2FC4F}" destId="{D2738093-9C12-4708-97E6-7108BC7B06C9}" srcOrd="0" destOrd="0" parTransId="{0864E487-CDFF-4F84-AA76-08CCCDF86DD5}" sibTransId="{7D60F384-E327-4579-94E8-488951A8267F}"/>
    <dgm:cxn modelId="{72C235E5-C7C0-4EAC-90CD-A1188D899F09}" type="presOf" srcId="{D0E8F875-2F51-463A-B63D-026B99B64707}" destId="{A8970A26-6796-4FA2-8324-189CA9A83859}" srcOrd="0" destOrd="0" presId="urn:microsoft.com/office/officeart/2005/8/layout/hierarchy4"/>
    <dgm:cxn modelId="{869ECD8C-9816-4C89-B1FC-5D25EE64D52B}" type="presParOf" srcId="{A3C2CF02-309E-4375-B6DF-608C536FB470}" destId="{D9350A2F-57B5-4A04-970C-BD764AD371E5}" srcOrd="0" destOrd="0" presId="urn:microsoft.com/office/officeart/2005/8/layout/hierarchy4"/>
    <dgm:cxn modelId="{1946FF58-5F43-4598-BA58-8721E56C541C}" type="presParOf" srcId="{D9350A2F-57B5-4A04-970C-BD764AD371E5}" destId="{497319F5-880F-48A0-8DDC-6E91C86BCD70}" srcOrd="0" destOrd="0" presId="urn:microsoft.com/office/officeart/2005/8/layout/hierarchy4"/>
    <dgm:cxn modelId="{3AEEFC3F-4FFB-4D8C-ADB5-392CF241F41D}" type="presParOf" srcId="{D9350A2F-57B5-4A04-970C-BD764AD371E5}" destId="{49AC99DA-A2D3-44A8-A51D-94F5C5A1EA51}" srcOrd="1" destOrd="0" presId="urn:microsoft.com/office/officeart/2005/8/layout/hierarchy4"/>
    <dgm:cxn modelId="{E3274230-DC59-40E1-B77C-F24B8CB6488C}" type="presParOf" srcId="{D9350A2F-57B5-4A04-970C-BD764AD371E5}" destId="{401BAEF6-53DA-40B5-8DAF-37F6E9608A99}" srcOrd="2" destOrd="0" presId="urn:microsoft.com/office/officeart/2005/8/layout/hierarchy4"/>
    <dgm:cxn modelId="{07905DFF-A532-429E-85F9-B482D15C14B1}" type="presParOf" srcId="{401BAEF6-53DA-40B5-8DAF-37F6E9608A99}" destId="{B982ED0B-47F3-4514-898C-10795ADDE0CF}" srcOrd="0" destOrd="0" presId="urn:microsoft.com/office/officeart/2005/8/layout/hierarchy4"/>
    <dgm:cxn modelId="{A0CA9D2C-66D0-465C-A5FC-CC0D160E8CB5}" type="presParOf" srcId="{B982ED0B-47F3-4514-898C-10795ADDE0CF}" destId="{A8970A26-6796-4FA2-8324-189CA9A83859}" srcOrd="0" destOrd="0" presId="urn:microsoft.com/office/officeart/2005/8/layout/hierarchy4"/>
    <dgm:cxn modelId="{B1BE1E72-768E-4C8A-A5A5-BDDD5CB85ACB}" type="presParOf" srcId="{B982ED0B-47F3-4514-898C-10795ADDE0CF}" destId="{161E5CBC-690F-46FC-B0AC-F3F40FC09C91}"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DE5DBF-041F-4E84-BA52-3B4BD3A2FC4F}"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D049A1FB-B18D-4046-8717-13C3E83841C1}">
      <dgm:prSet phldrT="[Text]" custT="1"/>
      <dgm:spPr>
        <a:solidFill>
          <a:schemeClr val="accent5">
            <a:lumMod val="25000"/>
          </a:schemeClr>
        </a:solidFill>
      </dgm:spPr>
      <dgm:t>
        <a:bodyPr/>
        <a:lstStyle/>
        <a:p>
          <a:r>
            <a:rPr lang="en-US" sz="1800" dirty="0" smtClean="0">
              <a:solidFill>
                <a:srgbClr val="FFFFCC"/>
              </a:solidFill>
            </a:rPr>
            <a:t>Advise</a:t>
          </a:r>
          <a:endParaRPr lang="en-US" sz="1800" dirty="0">
            <a:solidFill>
              <a:srgbClr val="FFFFCC"/>
            </a:solidFill>
          </a:endParaRPr>
        </a:p>
      </dgm:t>
    </dgm:pt>
    <dgm:pt modelId="{E218FF3E-1035-4C9A-9A3B-704F0506BBF3}" type="parTrans" cxnId="{E1DE16AD-6ADC-4CA2-BA4D-E68FBF38D41B}">
      <dgm:prSet/>
      <dgm:spPr/>
      <dgm:t>
        <a:bodyPr/>
        <a:lstStyle/>
        <a:p>
          <a:endParaRPr lang="en-US" sz="1800">
            <a:solidFill>
              <a:schemeClr val="tx1"/>
            </a:solidFill>
          </a:endParaRPr>
        </a:p>
      </dgm:t>
    </dgm:pt>
    <dgm:pt modelId="{6D121DA0-CB4A-4407-8945-E3ED11A897E7}" type="sibTrans" cxnId="{E1DE16AD-6ADC-4CA2-BA4D-E68FBF38D41B}">
      <dgm:prSet/>
      <dgm:spPr/>
      <dgm:t>
        <a:bodyPr/>
        <a:lstStyle/>
        <a:p>
          <a:endParaRPr lang="en-US" sz="1800">
            <a:solidFill>
              <a:schemeClr val="tx1"/>
            </a:solidFill>
          </a:endParaRPr>
        </a:p>
      </dgm:t>
    </dgm:pt>
    <dgm:pt modelId="{B3C1A992-FB32-4459-9044-2D5129AB1087}">
      <dgm:prSet custT="1"/>
      <dgm:spPr/>
      <dgm:t>
        <a:bodyPr/>
        <a:lstStyle/>
        <a:p>
          <a:r>
            <a:rPr lang="en-US" sz="1800" dirty="0" smtClean="0">
              <a:solidFill>
                <a:schemeClr val="tx1"/>
              </a:solidFill>
            </a:rPr>
            <a:t>Regarding personnel practices in the public service, including those relating to the recruitment, appointment, transfer, discharge and other aspects of the careers of employees in the Public Service</a:t>
          </a:r>
        </a:p>
      </dgm:t>
    </dgm:pt>
    <dgm:pt modelId="{28735199-D03B-400B-B9AD-A4BD4BE5D669}" type="parTrans" cxnId="{5BD15291-2120-4FCB-B732-ABD51918B578}">
      <dgm:prSet/>
      <dgm:spPr/>
      <dgm:t>
        <a:bodyPr/>
        <a:lstStyle/>
        <a:p>
          <a:endParaRPr lang="en-US"/>
        </a:p>
      </dgm:t>
    </dgm:pt>
    <dgm:pt modelId="{A2300FA9-A5A4-48BB-A38F-4892AFBC5C8A}" type="sibTrans" cxnId="{5BD15291-2120-4FCB-B732-ABD51918B578}">
      <dgm:prSet/>
      <dgm:spPr/>
      <dgm:t>
        <a:bodyPr/>
        <a:lstStyle/>
        <a:p>
          <a:endParaRPr lang="en-US"/>
        </a:p>
      </dgm:t>
    </dgm:pt>
    <dgm:pt modelId="{CCC3B206-E04C-4BCD-9C60-B05E135D226D}">
      <dgm:prSet custT="1"/>
      <dgm:spPr/>
      <dgm:t>
        <a:bodyPr/>
        <a:lstStyle/>
        <a:p>
          <a:r>
            <a:rPr lang="en-US" sz="1800" dirty="0" smtClean="0">
              <a:solidFill>
                <a:schemeClr val="tx1"/>
              </a:solidFill>
            </a:rPr>
            <a:t>The MPSA on issuing directives to promote ethical conduct amongst members of the SMS and to supplement the Code of Conduct and the Financial Disclosure Framework</a:t>
          </a:r>
        </a:p>
      </dgm:t>
    </dgm:pt>
    <dgm:pt modelId="{DA62A9A8-6D9D-441E-8C83-C5DB33CDFF06}" type="parTrans" cxnId="{2861D576-B550-441A-91A5-54B2FFCCCB48}">
      <dgm:prSet/>
      <dgm:spPr/>
      <dgm:t>
        <a:bodyPr/>
        <a:lstStyle/>
        <a:p>
          <a:endParaRPr lang="en-US"/>
        </a:p>
      </dgm:t>
    </dgm:pt>
    <dgm:pt modelId="{D1A4FA23-8A9A-4447-BD04-AF76544956EE}" type="sibTrans" cxnId="{2861D576-B550-441A-91A5-54B2FFCCCB48}">
      <dgm:prSet/>
      <dgm:spPr/>
      <dgm:t>
        <a:bodyPr/>
        <a:lstStyle/>
        <a:p>
          <a:endParaRPr lang="en-US"/>
        </a:p>
      </dgm:t>
    </dgm:pt>
    <dgm:pt modelId="{A3C2CF02-309E-4375-B6DF-608C536FB470}" type="pres">
      <dgm:prSet presAssocID="{51DE5DBF-041F-4E84-BA52-3B4BD3A2FC4F}" presName="Name0" presStyleCnt="0">
        <dgm:presLayoutVars>
          <dgm:chPref val="1"/>
          <dgm:dir/>
          <dgm:animOne val="branch"/>
          <dgm:animLvl val="lvl"/>
          <dgm:resizeHandles/>
        </dgm:presLayoutVars>
      </dgm:prSet>
      <dgm:spPr/>
      <dgm:t>
        <a:bodyPr/>
        <a:lstStyle/>
        <a:p>
          <a:endParaRPr lang="en-US"/>
        </a:p>
      </dgm:t>
    </dgm:pt>
    <dgm:pt modelId="{72FD51D1-B83E-4F8B-9E46-FDC893712F6D}" type="pres">
      <dgm:prSet presAssocID="{D049A1FB-B18D-4046-8717-13C3E83841C1}" presName="vertOne" presStyleCnt="0"/>
      <dgm:spPr/>
    </dgm:pt>
    <dgm:pt modelId="{DD8962E4-3A30-457E-BD44-4291FA0815E2}" type="pres">
      <dgm:prSet presAssocID="{D049A1FB-B18D-4046-8717-13C3E83841C1}" presName="txOne" presStyleLbl="node0" presStyleIdx="0" presStyleCnt="1" custScaleY="85273" custLinFactNeighborX="321" custLinFactNeighborY="37098">
        <dgm:presLayoutVars>
          <dgm:chPref val="3"/>
        </dgm:presLayoutVars>
      </dgm:prSet>
      <dgm:spPr/>
      <dgm:t>
        <a:bodyPr/>
        <a:lstStyle/>
        <a:p>
          <a:endParaRPr lang="en-US"/>
        </a:p>
      </dgm:t>
    </dgm:pt>
    <dgm:pt modelId="{E9DC2FA7-FBAA-4A55-B48B-0FC1BF3549EF}" type="pres">
      <dgm:prSet presAssocID="{D049A1FB-B18D-4046-8717-13C3E83841C1}" presName="parTransOne" presStyleCnt="0"/>
      <dgm:spPr/>
    </dgm:pt>
    <dgm:pt modelId="{8D0B6C46-50A9-42D9-AC45-8610AFC8BF60}" type="pres">
      <dgm:prSet presAssocID="{D049A1FB-B18D-4046-8717-13C3E83841C1}" presName="horzOne" presStyleCnt="0"/>
      <dgm:spPr/>
    </dgm:pt>
    <dgm:pt modelId="{6EE04485-7009-4D2D-AD69-90A116A5EA9C}" type="pres">
      <dgm:prSet presAssocID="{B3C1A992-FB32-4459-9044-2D5129AB1087}" presName="vertTwo" presStyleCnt="0"/>
      <dgm:spPr/>
    </dgm:pt>
    <dgm:pt modelId="{0F889160-38AD-4516-AEA1-C54CE2131FF8}" type="pres">
      <dgm:prSet presAssocID="{B3C1A992-FB32-4459-9044-2D5129AB1087}" presName="txTwo" presStyleLbl="node2" presStyleIdx="0" presStyleCnt="2" custScaleY="162888">
        <dgm:presLayoutVars>
          <dgm:chPref val="3"/>
        </dgm:presLayoutVars>
      </dgm:prSet>
      <dgm:spPr/>
      <dgm:t>
        <a:bodyPr/>
        <a:lstStyle/>
        <a:p>
          <a:endParaRPr lang="en-US"/>
        </a:p>
      </dgm:t>
    </dgm:pt>
    <dgm:pt modelId="{ECCF6407-EB1C-4687-AB15-FAABF56263A6}" type="pres">
      <dgm:prSet presAssocID="{B3C1A992-FB32-4459-9044-2D5129AB1087}" presName="horzTwo" presStyleCnt="0"/>
      <dgm:spPr/>
    </dgm:pt>
    <dgm:pt modelId="{9319FAD3-EBB7-4EE0-8977-0540C0311F16}" type="pres">
      <dgm:prSet presAssocID="{A2300FA9-A5A4-48BB-A38F-4892AFBC5C8A}" presName="sibSpaceTwo" presStyleCnt="0"/>
      <dgm:spPr/>
    </dgm:pt>
    <dgm:pt modelId="{F3942D00-D38C-47B0-9F73-887AB60C7812}" type="pres">
      <dgm:prSet presAssocID="{CCC3B206-E04C-4BCD-9C60-B05E135D226D}" presName="vertTwo" presStyleCnt="0"/>
      <dgm:spPr/>
    </dgm:pt>
    <dgm:pt modelId="{37C8ECFA-18EA-48D7-8FEE-5D1CF2E184D7}" type="pres">
      <dgm:prSet presAssocID="{CCC3B206-E04C-4BCD-9C60-B05E135D226D}" presName="txTwo" presStyleLbl="node2" presStyleIdx="1" presStyleCnt="2" custScaleY="162888">
        <dgm:presLayoutVars>
          <dgm:chPref val="3"/>
        </dgm:presLayoutVars>
      </dgm:prSet>
      <dgm:spPr/>
      <dgm:t>
        <a:bodyPr/>
        <a:lstStyle/>
        <a:p>
          <a:endParaRPr lang="en-US"/>
        </a:p>
      </dgm:t>
    </dgm:pt>
    <dgm:pt modelId="{E220E89E-C5A1-4D23-BA1D-E6DF0576E671}" type="pres">
      <dgm:prSet presAssocID="{CCC3B206-E04C-4BCD-9C60-B05E135D226D}" presName="horzTwo" presStyleCnt="0"/>
      <dgm:spPr/>
    </dgm:pt>
  </dgm:ptLst>
  <dgm:cxnLst>
    <dgm:cxn modelId="{5BD15291-2120-4FCB-B732-ABD51918B578}" srcId="{D049A1FB-B18D-4046-8717-13C3E83841C1}" destId="{B3C1A992-FB32-4459-9044-2D5129AB1087}" srcOrd="0" destOrd="0" parTransId="{28735199-D03B-400B-B9AD-A4BD4BE5D669}" sibTransId="{A2300FA9-A5A4-48BB-A38F-4892AFBC5C8A}"/>
    <dgm:cxn modelId="{3F454A5C-8CA8-4CE4-9F89-4504D69A11F1}" type="presOf" srcId="{CCC3B206-E04C-4BCD-9C60-B05E135D226D}" destId="{37C8ECFA-18EA-48D7-8FEE-5D1CF2E184D7}" srcOrd="0" destOrd="0" presId="urn:microsoft.com/office/officeart/2005/8/layout/hierarchy4"/>
    <dgm:cxn modelId="{2861D576-B550-441A-91A5-54B2FFCCCB48}" srcId="{D049A1FB-B18D-4046-8717-13C3E83841C1}" destId="{CCC3B206-E04C-4BCD-9C60-B05E135D226D}" srcOrd="1" destOrd="0" parTransId="{DA62A9A8-6D9D-441E-8C83-C5DB33CDFF06}" sibTransId="{D1A4FA23-8A9A-4447-BD04-AF76544956EE}"/>
    <dgm:cxn modelId="{E137FB7B-68DE-48D9-95B1-8A9E5293A875}" type="presOf" srcId="{B3C1A992-FB32-4459-9044-2D5129AB1087}" destId="{0F889160-38AD-4516-AEA1-C54CE2131FF8}" srcOrd="0" destOrd="0" presId="urn:microsoft.com/office/officeart/2005/8/layout/hierarchy4"/>
    <dgm:cxn modelId="{2158D773-F1EA-4A2F-AE36-832CCB233B87}" type="presOf" srcId="{51DE5DBF-041F-4E84-BA52-3B4BD3A2FC4F}" destId="{A3C2CF02-309E-4375-B6DF-608C536FB470}" srcOrd="0" destOrd="0" presId="urn:microsoft.com/office/officeart/2005/8/layout/hierarchy4"/>
    <dgm:cxn modelId="{E1DE16AD-6ADC-4CA2-BA4D-E68FBF38D41B}" srcId="{51DE5DBF-041F-4E84-BA52-3B4BD3A2FC4F}" destId="{D049A1FB-B18D-4046-8717-13C3E83841C1}" srcOrd="0" destOrd="0" parTransId="{E218FF3E-1035-4C9A-9A3B-704F0506BBF3}" sibTransId="{6D121DA0-CB4A-4407-8945-E3ED11A897E7}"/>
    <dgm:cxn modelId="{C4F1050B-1724-4CFD-96A9-03F869916E7F}" type="presOf" srcId="{D049A1FB-B18D-4046-8717-13C3E83841C1}" destId="{DD8962E4-3A30-457E-BD44-4291FA0815E2}" srcOrd="0" destOrd="0" presId="urn:microsoft.com/office/officeart/2005/8/layout/hierarchy4"/>
    <dgm:cxn modelId="{7693977E-64AB-4498-AE96-18A5F2F9D2CC}" type="presParOf" srcId="{A3C2CF02-309E-4375-B6DF-608C536FB470}" destId="{72FD51D1-B83E-4F8B-9E46-FDC893712F6D}" srcOrd="0" destOrd="0" presId="urn:microsoft.com/office/officeart/2005/8/layout/hierarchy4"/>
    <dgm:cxn modelId="{E795A3EA-55C8-4B0B-820C-F73E8244CC91}" type="presParOf" srcId="{72FD51D1-B83E-4F8B-9E46-FDC893712F6D}" destId="{DD8962E4-3A30-457E-BD44-4291FA0815E2}" srcOrd="0" destOrd="0" presId="urn:microsoft.com/office/officeart/2005/8/layout/hierarchy4"/>
    <dgm:cxn modelId="{3122EA05-5272-413B-8AD8-DA35AAD8C80A}" type="presParOf" srcId="{72FD51D1-B83E-4F8B-9E46-FDC893712F6D}" destId="{E9DC2FA7-FBAA-4A55-B48B-0FC1BF3549EF}" srcOrd="1" destOrd="0" presId="urn:microsoft.com/office/officeart/2005/8/layout/hierarchy4"/>
    <dgm:cxn modelId="{A25E63A5-FA08-4905-A340-73C497088FEB}" type="presParOf" srcId="{72FD51D1-B83E-4F8B-9E46-FDC893712F6D}" destId="{8D0B6C46-50A9-42D9-AC45-8610AFC8BF60}" srcOrd="2" destOrd="0" presId="urn:microsoft.com/office/officeart/2005/8/layout/hierarchy4"/>
    <dgm:cxn modelId="{8FB38BF9-D2B7-4640-9EFC-9D61AC626DE6}" type="presParOf" srcId="{8D0B6C46-50A9-42D9-AC45-8610AFC8BF60}" destId="{6EE04485-7009-4D2D-AD69-90A116A5EA9C}" srcOrd="0" destOrd="0" presId="urn:microsoft.com/office/officeart/2005/8/layout/hierarchy4"/>
    <dgm:cxn modelId="{86A2C0D6-7D8C-49FF-A51C-C013F62D0541}" type="presParOf" srcId="{6EE04485-7009-4D2D-AD69-90A116A5EA9C}" destId="{0F889160-38AD-4516-AEA1-C54CE2131FF8}" srcOrd="0" destOrd="0" presId="urn:microsoft.com/office/officeart/2005/8/layout/hierarchy4"/>
    <dgm:cxn modelId="{451247C1-EDCB-42A3-BCD1-EC47B7A74254}" type="presParOf" srcId="{6EE04485-7009-4D2D-AD69-90A116A5EA9C}" destId="{ECCF6407-EB1C-4687-AB15-FAABF56263A6}" srcOrd="1" destOrd="0" presId="urn:microsoft.com/office/officeart/2005/8/layout/hierarchy4"/>
    <dgm:cxn modelId="{2892BA3D-6A66-49BF-957D-736EDB9951CB}" type="presParOf" srcId="{8D0B6C46-50A9-42D9-AC45-8610AFC8BF60}" destId="{9319FAD3-EBB7-4EE0-8977-0540C0311F16}" srcOrd="1" destOrd="0" presId="urn:microsoft.com/office/officeart/2005/8/layout/hierarchy4"/>
    <dgm:cxn modelId="{32A559FB-5509-4F6D-ACEE-81CA09419625}" type="presParOf" srcId="{8D0B6C46-50A9-42D9-AC45-8610AFC8BF60}" destId="{F3942D00-D38C-47B0-9F73-887AB60C7812}" srcOrd="2" destOrd="0" presId="urn:microsoft.com/office/officeart/2005/8/layout/hierarchy4"/>
    <dgm:cxn modelId="{F295B969-F984-47DF-8A3A-956F1528DF41}" type="presParOf" srcId="{F3942D00-D38C-47B0-9F73-887AB60C7812}" destId="{37C8ECFA-18EA-48D7-8FEE-5D1CF2E184D7}" srcOrd="0" destOrd="0" presId="urn:microsoft.com/office/officeart/2005/8/layout/hierarchy4"/>
    <dgm:cxn modelId="{4F8633B8-D563-4907-8F24-285C075142D4}" type="presParOf" srcId="{F3942D00-D38C-47B0-9F73-887AB60C7812}" destId="{E220E89E-C5A1-4D23-BA1D-E6DF0576E67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DE5DBF-041F-4E84-BA52-3B4BD3A2FC4F}"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D049A1FB-B18D-4046-8717-13C3E83841C1}">
      <dgm:prSet phldrT="[Text]" custT="1"/>
      <dgm:spPr>
        <a:solidFill>
          <a:schemeClr val="accent5">
            <a:lumMod val="25000"/>
          </a:schemeClr>
        </a:solidFill>
      </dgm:spPr>
      <dgm:t>
        <a:bodyPr/>
        <a:lstStyle/>
        <a:p>
          <a:r>
            <a:rPr lang="en-US" sz="1800" dirty="0" smtClean="0">
              <a:solidFill>
                <a:srgbClr val="FFFFCC"/>
              </a:solidFill>
            </a:rPr>
            <a:t>Recommend</a:t>
          </a:r>
          <a:endParaRPr lang="en-US" sz="1800" dirty="0">
            <a:solidFill>
              <a:srgbClr val="FFFFCC"/>
            </a:solidFill>
          </a:endParaRPr>
        </a:p>
      </dgm:t>
    </dgm:pt>
    <dgm:pt modelId="{E218FF3E-1035-4C9A-9A3B-704F0506BBF3}" type="parTrans" cxnId="{E1DE16AD-6ADC-4CA2-BA4D-E68FBF38D41B}">
      <dgm:prSet/>
      <dgm:spPr/>
      <dgm:t>
        <a:bodyPr/>
        <a:lstStyle/>
        <a:p>
          <a:endParaRPr lang="en-US" sz="1800">
            <a:solidFill>
              <a:schemeClr val="tx1"/>
            </a:solidFill>
          </a:endParaRPr>
        </a:p>
      </dgm:t>
    </dgm:pt>
    <dgm:pt modelId="{6D121DA0-CB4A-4407-8945-E3ED11A897E7}" type="sibTrans" cxnId="{E1DE16AD-6ADC-4CA2-BA4D-E68FBF38D41B}">
      <dgm:prSet/>
      <dgm:spPr/>
      <dgm:t>
        <a:bodyPr/>
        <a:lstStyle/>
        <a:p>
          <a:endParaRPr lang="en-US" sz="1800">
            <a:solidFill>
              <a:schemeClr val="tx1"/>
            </a:solidFill>
          </a:endParaRPr>
        </a:p>
      </dgm:t>
    </dgm:pt>
    <dgm:pt modelId="{BB84EDB5-1347-443E-B30E-71BC78D6F57C}">
      <dgm:prSet custT="1"/>
      <dgm:spPr/>
      <dgm:t>
        <a:bodyPr/>
        <a:lstStyle/>
        <a:p>
          <a:r>
            <a:rPr lang="en-US" sz="1800" dirty="0" smtClean="0">
              <a:solidFill>
                <a:schemeClr val="tx1"/>
              </a:solidFill>
            </a:rPr>
            <a:t>Appropriate remedies regarding the resolution of grievances of employees in the public service</a:t>
          </a:r>
        </a:p>
      </dgm:t>
    </dgm:pt>
    <dgm:pt modelId="{175B36FA-C259-4B61-AF13-41F07590D701}" type="parTrans" cxnId="{55E0C47B-E83A-495D-B3CB-581C3DB1E2AA}">
      <dgm:prSet/>
      <dgm:spPr/>
      <dgm:t>
        <a:bodyPr/>
        <a:lstStyle/>
        <a:p>
          <a:endParaRPr lang="en-US"/>
        </a:p>
      </dgm:t>
    </dgm:pt>
    <dgm:pt modelId="{5B3A85B4-6F1D-4EAD-8FB3-FFDCE1B2FB46}" type="sibTrans" cxnId="{55E0C47B-E83A-495D-B3CB-581C3DB1E2AA}">
      <dgm:prSet/>
      <dgm:spPr/>
      <dgm:t>
        <a:bodyPr/>
        <a:lstStyle/>
        <a:p>
          <a:endParaRPr lang="en-US"/>
        </a:p>
      </dgm:t>
    </dgm:pt>
    <dgm:pt modelId="{8DF21B8A-9185-41E0-AF48-5004FF8EDE00}">
      <dgm:prSet custT="1"/>
      <dgm:spPr/>
      <dgm:t>
        <a:bodyPr/>
        <a:lstStyle/>
        <a:p>
          <a:r>
            <a:rPr lang="en-US" sz="1800" dirty="0" smtClean="0">
              <a:solidFill>
                <a:schemeClr val="tx1"/>
              </a:solidFill>
            </a:rPr>
            <a:t>That EAs act in terms of a particular provision(s) of the Public Service Act or any other law in resolving a particular grievance.</a:t>
          </a:r>
        </a:p>
      </dgm:t>
    </dgm:pt>
    <dgm:pt modelId="{923AFB47-FE8E-4567-BDD9-156E24BD9A3B}" type="parTrans" cxnId="{16D9D59B-6276-4296-959E-7FD2EDAB0C20}">
      <dgm:prSet/>
      <dgm:spPr/>
      <dgm:t>
        <a:bodyPr/>
        <a:lstStyle/>
        <a:p>
          <a:endParaRPr lang="en-US"/>
        </a:p>
      </dgm:t>
    </dgm:pt>
    <dgm:pt modelId="{7068E1D0-16E3-4094-9648-26F3B237A48B}" type="sibTrans" cxnId="{16D9D59B-6276-4296-959E-7FD2EDAB0C20}">
      <dgm:prSet/>
      <dgm:spPr/>
      <dgm:t>
        <a:bodyPr/>
        <a:lstStyle/>
        <a:p>
          <a:endParaRPr lang="en-US"/>
        </a:p>
      </dgm:t>
    </dgm:pt>
    <dgm:pt modelId="{A3C2CF02-309E-4375-B6DF-608C536FB470}" type="pres">
      <dgm:prSet presAssocID="{51DE5DBF-041F-4E84-BA52-3B4BD3A2FC4F}" presName="Name0" presStyleCnt="0">
        <dgm:presLayoutVars>
          <dgm:chPref val="1"/>
          <dgm:dir/>
          <dgm:animOne val="branch"/>
          <dgm:animLvl val="lvl"/>
          <dgm:resizeHandles/>
        </dgm:presLayoutVars>
      </dgm:prSet>
      <dgm:spPr/>
      <dgm:t>
        <a:bodyPr/>
        <a:lstStyle/>
        <a:p>
          <a:endParaRPr lang="en-US"/>
        </a:p>
      </dgm:t>
    </dgm:pt>
    <dgm:pt modelId="{72FD51D1-B83E-4F8B-9E46-FDC893712F6D}" type="pres">
      <dgm:prSet presAssocID="{D049A1FB-B18D-4046-8717-13C3E83841C1}" presName="vertOne" presStyleCnt="0"/>
      <dgm:spPr/>
    </dgm:pt>
    <dgm:pt modelId="{DD8962E4-3A30-457E-BD44-4291FA0815E2}" type="pres">
      <dgm:prSet presAssocID="{D049A1FB-B18D-4046-8717-13C3E83841C1}" presName="txOne" presStyleLbl="node0" presStyleIdx="0" presStyleCnt="1" custScaleY="48569" custLinFactNeighborX="37" custLinFactNeighborY="55423">
        <dgm:presLayoutVars>
          <dgm:chPref val="3"/>
        </dgm:presLayoutVars>
      </dgm:prSet>
      <dgm:spPr/>
      <dgm:t>
        <a:bodyPr/>
        <a:lstStyle/>
        <a:p>
          <a:endParaRPr lang="en-US"/>
        </a:p>
      </dgm:t>
    </dgm:pt>
    <dgm:pt modelId="{E9DC2FA7-FBAA-4A55-B48B-0FC1BF3549EF}" type="pres">
      <dgm:prSet presAssocID="{D049A1FB-B18D-4046-8717-13C3E83841C1}" presName="parTransOne" presStyleCnt="0"/>
      <dgm:spPr/>
    </dgm:pt>
    <dgm:pt modelId="{8D0B6C46-50A9-42D9-AC45-8610AFC8BF60}" type="pres">
      <dgm:prSet presAssocID="{D049A1FB-B18D-4046-8717-13C3E83841C1}" presName="horzOne" presStyleCnt="0"/>
      <dgm:spPr/>
    </dgm:pt>
    <dgm:pt modelId="{E45EE1B7-37A9-4EB9-808E-F0BB555A4013}" type="pres">
      <dgm:prSet presAssocID="{BB84EDB5-1347-443E-B30E-71BC78D6F57C}" presName="vertTwo" presStyleCnt="0"/>
      <dgm:spPr/>
    </dgm:pt>
    <dgm:pt modelId="{448905CD-8B2A-49EF-8838-88439DC77FA7}" type="pres">
      <dgm:prSet presAssocID="{BB84EDB5-1347-443E-B30E-71BC78D6F57C}" presName="txTwo" presStyleLbl="node2" presStyleIdx="0" presStyleCnt="2" custScaleY="71504" custLinFactNeighborX="1216" custLinFactNeighborY="-3459">
        <dgm:presLayoutVars>
          <dgm:chPref val="3"/>
        </dgm:presLayoutVars>
      </dgm:prSet>
      <dgm:spPr/>
      <dgm:t>
        <a:bodyPr/>
        <a:lstStyle/>
        <a:p>
          <a:endParaRPr lang="en-US"/>
        </a:p>
      </dgm:t>
    </dgm:pt>
    <dgm:pt modelId="{DA3E285F-D740-4E41-A348-1809AE2A8A8F}" type="pres">
      <dgm:prSet presAssocID="{BB84EDB5-1347-443E-B30E-71BC78D6F57C}" presName="horzTwo" presStyleCnt="0"/>
      <dgm:spPr/>
    </dgm:pt>
    <dgm:pt modelId="{BAAC8C84-292C-4BA7-8D08-8A4241632C68}" type="pres">
      <dgm:prSet presAssocID="{5B3A85B4-6F1D-4EAD-8FB3-FFDCE1B2FB46}" presName="sibSpaceTwo" presStyleCnt="0"/>
      <dgm:spPr/>
    </dgm:pt>
    <dgm:pt modelId="{ED34DE7C-2F6D-44B0-8C13-1A585A063FAC}" type="pres">
      <dgm:prSet presAssocID="{8DF21B8A-9185-41E0-AF48-5004FF8EDE00}" presName="vertTwo" presStyleCnt="0"/>
      <dgm:spPr/>
    </dgm:pt>
    <dgm:pt modelId="{E0D75584-3E57-42FF-A14C-4B368689DDAD}" type="pres">
      <dgm:prSet presAssocID="{8DF21B8A-9185-41E0-AF48-5004FF8EDE00}" presName="txTwo" presStyleLbl="node2" presStyleIdx="1" presStyleCnt="2" custScaleY="71504" custLinFactNeighborX="77" custLinFactNeighborY="-4229">
        <dgm:presLayoutVars>
          <dgm:chPref val="3"/>
        </dgm:presLayoutVars>
      </dgm:prSet>
      <dgm:spPr/>
      <dgm:t>
        <a:bodyPr/>
        <a:lstStyle/>
        <a:p>
          <a:endParaRPr lang="en-US"/>
        </a:p>
      </dgm:t>
    </dgm:pt>
    <dgm:pt modelId="{3B0FC1A5-9235-480D-95C0-2796CAD76815}" type="pres">
      <dgm:prSet presAssocID="{8DF21B8A-9185-41E0-AF48-5004FF8EDE00}" presName="horzTwo" presStyleCnt="0"/>
      <dgm:spPr/>
    </dgm:pt>
  </dgm:ptLst>
  <dgm:cxnLst>
    <dgm:cxn modelId="{EA764EE9-D16C-4A20-8251-B6B25C75B74B}" type="presOf" srcId="{D049A1FB-B18D-4046-8717-13C3E83841C1}" destId="{DD8962E4-3A30-457E-BD44-4291FA0815E2}" srcOrd="0" destOrd="0" presId="urn:microsoft.com/office/officeart/2005/8/layout/hierarchy4"/>
    <dgm:cxn modelId="{7A74A104-7A05-4D79-8B80-A221F7443E7D}" type="presOf" srcId="{51DE5DBF-041F-4E84-BA52-3B4BD3A2FC4F}" destId="{A3C2CF02-309E-4375-B6DF-608C536FB470}" srcOrd="0" destOrd="0" presId="urn:microsoft.com/office/officeart/2005/8/layout/hierarchy4"/>
    <dgm:cxn modelId="{55E0C47B-E83A-495D-B3CB-581C3DB1E2AA}" srcId="{D049A1FB-B18D-4046-8717-13C3E83841C1}" destId="{BB84EDB5-1347-443E-B30E-71BC78D6F57C}" srcOrd="0" destOrd="0" parTransId="{175B36FA-C259-4B61-AF13-41F07590D701}" sibTransId="{5B3A85B4-6F1D-4EAD-8FB3-FFDCE1B2FB46}"/>
    <dgm:cxn modelId="{E1DE16AD-6ADC-4CA2-BA4D-E68FBF38D41B}" srcId="{51DE5DBF-041F-4E84-BA52-3B4BD3A2FC4F}" destId="{D049A1FB-B18D-4046-8717-13C3E83841C1}" srcOrd="0" destOrd="0" parTransId="{E218FF3E-1035-4C9A-9A3B-704F0506BBF3}" sibTransId="{6D121DA0-CB4A-4407-8945-E3ED11A897E7}"/>
    <dgm:cxn modelId="{16D9D59B-6276-4296-959E-7FD2EDAB0C20}" srcId="{D049A1FB-B18D-4046-8717-13C3E83841C1}" destId="{8DF21B8A-9185-41E0-AF48-5004FF8EDE00}" srcOrd="1" destOrd="0" parTransId="{923AFB47-FE8E-4567-BDD9-156E24BD9A3B}" sibTransId="{7068E1D0-16E3-4094-9648-26F3B237A48B}"/>
    <dgm:cxn modelId="{8412D9D0-69B8-4803-9C82-89A6F9AB0920}" type="presOf" srcId="{BB84EDB5-1347-443E-B30E-71BC78D6F57C}" destId="{448905CD-8B2A-49EF-8838-88439DC77FA7}" srcOrd="0" destOrd="0" presId="urn:microsoft.com/office/officeart/2005/8/layout/hierarchy4"/>
    <dgm:cxn modelId="{CF34DB4C-6465-4561-BC2C-8E679DE0710F}" type="presOf" srcId="{8DF21B8A-9185-41E0-AF48-5004FF8EDE00}" destId="{E0D75584-3E57-42FF-A14C-4B368689DDAD}" srcOrd="0" destOrd="0" presId="urn:microsoft.com/office/officeart/2005/8/layout/hierarchy4"/>
    <dgm:cxn modelId="{11A7F021-4260-4213-8A42-0318EBF9BC27}" type="presParOf" srcId="{A3C2CF02-309E-4375-B6DF-608C536FB470}" destId="{72FD51D1-B83E-4F8B-9E46-FDC893712F6D}" srcOrd="0" destOrd="0" presId="urn:microsoft.com/office/officeart/2005/8/layout/hierarchy4"/>
    <dgm:cxn modelId="{FA8F5BFE-FB7A-4C34-8867-E6764BB3B10E}" type="presParOf" srcId="{72FD51D1-B83E-4F8B-9E46-FDC893712F6D}" destId="{DD8962E4-3A30-457E-BD44-4291FA0815E2}" srcOrd="0" destOrd="0" presId="urn:microsoft.com/office/officeart/2005/8/layout/hierarchy4"/>
    <dgm:cxn modelId="{21289F95-3972-4EE1-AF8C-49F5306062F5}" type="presParOf" srcId="{72FD51D1-B83E-4F8B-9E46-FDC893712F6D}" destId="{E9DC2FA7-FBAA-4A55-B48B-0FC1BF3549EF}" srcOrd="1" destOrd="0" presId="urn:microsoft.com/office/officeart/2005/8/layout/hierarchy4"/>
    <dgm:cxn modelId="{837F7A3E-51E2-4221-97AC-5A08D364750F}" type="presParOf" srcId="{72FD51D1-B83E-4F8B-9E46-FDC893712F6D}" destId="{8D0B6C46-50A9-42D9-AC45-8610AFC8BF60}" srcOrd="2" destOrd="0" presId="urn:microsoft.com/office/officeart/2005/8/layout/hierarchy4"/>
    <dgm:cxn modelId="{05E40191-62AA-405D-99B4-89D9CD56EAE2}" type="presParOf" srcId="{8D0B6C46-50A9-42D9-AC45-8610AFC8BF60}" destId="{E45EE1B7-37A9-4EB9-808E-F0BB555A4013}" srcOrd="0" destOrd="0" presId="urn:microsoft.com/office/officeart/2005/8/layout/hierarchy4"/>
    <dgm:cxn modelId="{CA1AB65E-0523-4685-B2B7-AA9282B5A926}" type="presParOf" srcId="{E45EE1B7-37A9-4EB9-808E-F0BB555A4013}" destId="{448905CD-8B2A-49EF-8838-88439DC77FA7}" srcOrd="0" destOrd="0" presId="urn:microsoft.com/office/officeart/2005/8/layout/hierarchy4"/>
    <dgm:cxn modelId="{D202399B-14F6-425B-8323-ED61F0CA7B0C}" type="presParOf" srcId="{E45EE1B7-37A9-4EB9-808E-F0BB555A4013}" destId="{DA3E285F-D740-4E41-A348-1809AE2A8A8F}" srcOrd="1" destOrd="0" presId="urn:microsoft.com/office/officeart/2005/8/layout/hierarchy4"/>
    <dgm:cxn modelId="{48E783E4-A300-4191-B38E-7BA3B1B1B40C}" type="presParOf" srcId="{8D0B6C46-50A9-42D9-AC45-8610AFC8BF60}" destId="{BAAC8C84-292C-4BA7-8D08-8A4241632C68}" srcOrd="1" destOrd="0" presId="urn:microsoft.com/office/officeart/2005/8/layout/hierarchy4"/>
    <dgm:cxn modelId="{DAD07521-A702-444F-ABE9-A01AB47FE3E2}" type="presParOf" srcId="{8D0B6C46-50A9-42D9-AC45-8610AFC8BF60}" destId="{ED34DE7C-2F6D-44B0-8C13-1A585A063FAC}" srcOrd="2" destOrd="0" presId="urn:microsoft.com/office/officeart/2005/8/layout/hierarchy4"/>
    <dgm:cxn modelId="{5BA9FECE-7BC5-4F7F-B01B-344828815AF2}" type="presParOf" srcId="{ED34DE7C-2F6D-44B0-8C13-1A585A063FAC}" destId="{E0D75584-3E57-42FF-A14C-4B368689DDAD}" srcOrd="0" destOrd="0" presId="urn:microsoft.com/office/officeart/2005/8/layout/hierarchy4"/>
    <dgm:cxn modelId="{093DE0BD-66A9-40DD-BE9C-358851268DAB}" type="presParOf" srcId="{ED34DE7C-2F6D-44B0-8C13-1A585A063FAC}" destId="{3B0FC1A5-9235-480D-95C0-2796CAD76815}"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DE5DBF-041F-4E84-BA52-3B4BD3A2FC4F}"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D049A1FB-B18D-4046-8717-13C3E83841C1}">
      <dgm:prSet phldrT="[Text]" custT="1"/>
      <dgm:spPr>
        <a:solidFill>
          <a:schemeClr val="accent5">
            <a:lumMod val="25000"/>
          </a:schemeClr>
        </a:solidFill>
      </dgm:spPr>
      <dgm:t>
        <a:bodyPr/>
        <a:lstStyle/>
        <a:p>
          <a:r>
            <a:rPr lang="en-US" sz="1800" dirty="0" smtClean="0">
              <a:solidFill>
                <a:srgbClr val="FFFFCC"/>
              </a:solidFill>
            </a:rPr>
            <a:t>Give directions</a:t>
          </a:r>
          <a:endParaRPr lang="en-US" sz="1800" dirty="0">
            <a:solidFill>
              <a:srgbClr val="FFFFCC"/>
            </a:solidFill>
          </a:endParaRPr>
        </a:p>
      </dgm:t>
    </dgm:pt>
    <dgm:pt modelId="{E218FF3E-1035-4C9A-9A3B-704F0506BBF3}" type="parTrans" cxnId="{E1DE16AD-6ADC-4CA2-BA4D-E68FBF38D41B}">
      <dgm:prSet/>
      <dgm:spPr/>
      <dgm:t>
        <a:bodyPr/>
        <a:lstStyle/>
        <a:p>
          <a:endParaRPr lang="en-US" sz="1800">
            <a:solidFill>
              <a:schemeClr val="tx1"/>
            </a:solidFill>
          </a:endParaRPr>
        </a:p>
      </dgm:t>
    </dgm:pt>
    <dgm:pt modelId="{6D121DA0-CB4A-4407-8945-E3ED11A897E7}" type="sibTrans" cxnId="{E1DE16AD-6ADC-4CA2-BA4D-E68FBF38D41B}">
      <dgm:prSet/>
      <dgm:spPr/>
      <dgm:t>
        <a:bodyPr/>
        <a:lstStyle/>
        <a:p>
          <a:endParaRPr lang="en-US" sz="1800">
            <a:solidFill>
              <a:schemeClr val="tx1"/>
            </a:solidFill>
          </a:endParaRPr>
        </a:p>
      </dgm:t>
    </dgm:pt>
    <dgm:pt modelId="{4E73F817-5C0B-4FAB-91CC-05ECCD0888E3}">
      <dgm:prSet custT="1"/>
      <dgm:spPr/>
      <dgm:t>
        <a:bodyPr/>
        <a:lstStyle/>
        <a:p>
          <a:r>
            <a:rPr lang="en-US" sz="1800" dirty="0" smtClean="0">
              <a:solidFill>
                <a:schemeClr val="tx1"/>
              </a:solidFill>
            </a:rPr>
            <a:t>Aimed at ensuring that personnel procedures relating to recruitment, transfers, promotions and dismissals comply with the CVPs</a:t>
          </a:r>
        </a:p>
      </dgm:t>
    </dgm:pt>
    <dgm:pt modelId="{00ED195B-0D26-4C19-96A0-E7BE62031BAF}" type="parTrans" cxnId="{0D02A514-A9A9-45D5-99EE-C7A2612C3AFA}">
      <dgm:prSet/>
      <dgm:spPr/>
      <dgm:t>
        <a:bodyPr/>
        <a:lstStyle/>
        <a:p>
          <a:endParaRPr lang="en-US"/>
        </a:p>
      </dgm:t>
    </dgm:pt>
    <dgm:pt modelId="{48B66FB5-6E08-41EA-AE41-FE72B69A5FC4}" type="sibTrans" cxnId="{0D02A514-A9A9-45D5-99EE-C7A2612C3AFA}">
      <dgm:prSet/>
      <dgm:spPr/>
      <dgm:t>
        <a:bodyPr/>
        <a:lstStyle/>
        <a:p>
          <a:endParaRPr lang="en-US"/>
        </a:p>
      </dgm:t>
    </dgm:pt>
    <dgm:pt modelId="{B88AA46F-B1FF-4148-B490-7C1D7FE9C4D5}">
      <dgm:prSet custT="1"/>
      <dgm:spPr/>
      <dgm:t>
        <a:bodyPr/>
        <a:lstStyle/>
        <a:p>
          <a:r>
            <a:rPr lang="en-US" sz="1800" dirty="0" smtClean="0">
              <a:solidFill>
                <a:schemeClr val="tx1"/>
              </a:solidFill>
            </a:rPr>
            <a:t>Relating to </a:t>
          </a:r>
          <a:r>
            <a:rPr lang="en-US" sz="1800" u="sng" dirty="0" smtClean="0">
              <a:solidFill>
                <a:schemeClr val="tx1"/>
              </a:solidFill>
            </a:rPr>
            <a:t>personnel procedures </a:t>
          </a:r>
          <a:r>
            <a:rPr lang="en-US" sz="1800" dirty="0" smtClean="0">
              <a:solidFill>
                <a:schemeClr val="tx1"/>
              </a:solidFill>
            </a:rPr>
            <a:t>- to ensure compliance with the Public Service Act and in order to provide advice to promote sound public administration</a:t>
          </a:r>
        </a:p>
      </dgm:t>
    </dgm:pt>
    <dgm:pt modelId="{92A705AF-711B-445C-BD45-6F0A23B5B276}" type="parTrans" cxnId="{859281C3-4F7E-47C6-8E88-314302A93213}">
      <dgm:prSet/>
      <dgm:spPr/>
      <dgm:t>
        <a:bodyPr/>
        <a:lstStyle/>
        <a:p>
          <a:endParaRPr lang="en-US"/>
        </a:p>
      </dgm:t>
    </dgm:pt>
    <dgm:pt modelId="{132ED909-9994-44AC-88B6-DECE1F36A875}" type="sibTrans" cxnId="{859281C3-4F7E-47C6-8E88-314302A93213}">
      <dgm:prSet/>
      <dgm:spPr/>
      <dgm:t>
        <a:bodyPr/>
        <a:lstStyle/>
        <a:p>
          <a:endParaRPr lang="en-US"/>
        </a:p>
      </dgm:t>
    </dgm:pt>
    <dgm:pt modelId="{0DF17B12-4887-44D8-94D2-3DAD0D966A55}">
      <dgm:prSet custT="1"/>
      <dgm:spPr>
        <a:solidFill>
          <a:srgbClr val="FFFFCC"/>
        </a:solidFill>
      </dgm:spPr>
      <dgm:t>
        <a:bodyPr/>
        <a:lstStyle/>
        <a:p>
          <a:r>
            <a:rPr lang="en-US" sz="1600" dirty="0" smtClean="0">
              <a:solidFill>
                <a:schemeClr val="tx2"/>
              </a:solidFill>
            </a:rPr>
            <a:t>These directions are binding and should be implemented within 60 days</a:t>
          </a:r>
        </a:p>
      </dgm:t>
    </dgm:pt>
    <dgm:pt modelId="{6D403CD8-4915-4226-8102-DFF24DF3330C}" type="parTrans" cxnId="{FC8A8CE7-8AC5-467E-90A7-F0E562A87E54}">
      <dgm:prSet/>
      <dgm:spPr/>
      <dgm:t>
        <a:bodyPr/>
        <a:lstStyle/>
        <a:p>
          <a:endParaRPr lang="en-US"/>
        </a:p>
      </dgm:t>
    </dgm:pt>
    <dgm:pt modelId="{351B66D2-4960-4BB3-BEDB-857444D774BA}" type="sibTrans" cxnId="{FC8A8CE7-8AC5-467E-90A7-F0E562A87E54}">
      <dgm:prSet/>
      <dgm:spPr/>
      <dgm:t>
        <a:bodyPr/>
        <a:lstStyle/>
        <a:p>
          <a:endParaRPr lang="en-US"/>
        </a:p>
      </dgm:t>
    </dgm:pt>
    <dgm:pt modelId="{A3C2CF02-309E-4375-B6DF-608C536FB470}" type="pres">
      <dgm:prSet presAssocID="{51DE5DBF-041F-4E84-BA52-3B4BD3A2FC4F}" presName="Name0" presStyleCnt="0">
        <dgm:presLayoutVars>
          <dgm:chPref val="1"/>
          <dgm:dir/>
          <dgm:animOne val="branch"/>
          <dgm:animLvl val="lvl"/>
          <dgm:resizeHandles/>
        </dgm:presLayoutVars>
      </dgm:prSet>
      <dgm:spPr/>
      <dgm:t>
        <a:bodyPr/>
        <a:lstStyle/>
        <a:p>
          <a:endParaRPr lang="en-US"/>
        </a:p>
      </dgm:t>
    </dgm:pt>
    <dgm:pt modelId="{72FD51D1-B83E-4F8B-9E46-FDC893712F6D}" type="pres">
      <dgm:prSet presAssocID="{D049A1FB-B18D-4046-8717-13C3E83841C1}" presName="vertOne" presStyleCnt="0"/>
      <dgm:spPr/>
    </dgm:pt>
    <dgm:pt modelId="{DD8962E4-3A30-457E-BD44-4291FA0815E2}" type="pres">
      <dgm:prSet presAssocID="{D049A1FB-B18D-4046-8717-13C3E83841C1}" presName="txOne" presStyleLbl="node0" presStyleIdx="0" presStyleCnt="2" custScaleX="99415" custScaleY="31888" custLinFactNeighborX="-2190" custLinFactNeighborY="46422">
        <dgm:presLayoutVars>
          <dgm:chPref val="3"/>
        </dgm:presLayoutVars>
      </dgm:prSet>
      <dgm:spPr/>
      <dgm:t>
        <a:bodyPr/>
        <a:lstStyle/>
        <a:p>
          <a:endParaRPr lang="en-US"/>
        </a:p>
      </dgm:t>
    </dgm:pt>
    <dgm:pt modelId="{E9DC2FA7-FBAA-4A55-B48B-0FC1BF3549EF}" type="pres">
      <dgm:prSet presAssocID="{D049A1FB-B18D-4046-8717-13C3E83841C1}" presName="parTransOne" presStyleCnt="0"/>
      <dgm:spPr/>
    </dgm:pt>
    <dgm:pt modelId="{8D0B6C46-50A9-42D9-AC45-8610AFC8BF60}" type="pres">
      <dgm:prSet presAssocID="{D049A1FB-B18D-4046-8717-13C3E83841C1}" presName="horzOne" presStyleCnt="0"/>
      <dgm:spPr/>
    </dgm:pt>
    <dgm:pt modelId="{43A509F7-F0B4-436C-A55B-94C7B40BD7D9}" type="pres">
      <dgm:prSet presAssocID="{4E73F817-5C0B-4FAB-91CC-05ECCD0888E3}" presName="vertTwo" presStyleCnt="0"/>
      <dgm:spPr/>
    </dgm:pt>
    <dgm:pt modelId="{E4799304-F83E-43D2-BB12-4D77BDFA2865}" type="pres">
      <dgm:prSet presAssocID="{4E73F817-5C0B-4FAB-91CC-05ECCD0888E3}" presName="txTwo" presStyleLbl="node2" presStyleIdx="0" presStyleCnt="2" custScaleX="177337" custScaleY="61520" custLinFactNeighborX="-179" custLinFactNeighborY="-6274">
        <dgm:presLayoutVars>
          <dgm:chPref val="3"/>
        </dgm:presLayoutVars>
      </dgm:prSet>
      <dgm:spPr/>
      <dgm:t>
        <a:bodyPr/>
        <a:lstStyle/>
        <a:p>
          <a:endParaRPr lang="en-US"/>
        </a:p>
      </dgm:t>
    </dgm:pt>
    <dgm:pt modelId="{B8DF368E-A3E8-42DB-AB91-70B2FD071903}" type="pres">
      <dgm:prSet presAssocID="{4E73F817-5C0B-4FAB-91CC-05ECCD0888E3}" presName="horzTwo" presStyleCnt="0"/>
      <dgm:spPr/>
    </dgm:pt>
    <dgm:pt modelId="{3029F546-31C0-43F2-B882-AF90748B603D}" type="pres">
      <dgm:prSet presAssocID="{48B66FB5-6E08-41EA-AE41-FE72B69A5FC4}" presName="sibSpaceTwo" presStyleCnt="0"/>
      <dgm:spPr/>
    </dgm:pt>
    <dgm:pt modelId="{FA688F58-7D62-412A-BF21-3FB460C37BCF}" type="pres">
      <dgm:prSet presAssocID="{B88AA46F-B1FF-4148-B490-7C1D7FE9C4D5}" presName="vertTwo" presStyleCnt="0"/>
      <dgm:spPr/>
    </dgm:pt>
    <dgm:pt modelId="{050B3F39-F175-4E23-A38D-B6D1D1BBF9E1}" type="pres">
      <dgm:prSet presAssocID="{B88AA46F-B1FF-4148-B490-7C1D7FE9C4D5}" presName="txTwo" presStyleLbl="node2" presStyleIdx="1" presStyleCnt="2" custScaleX="209694" custScaleY="61520" custLinFactNeighborX="-519" custLinFactNeighborY="-5811">
        <dgm:presLayoutVars>
          <dgm:chPref val="3"/>
        </dgm:presLayoutVars>
      </dgm:prSet>
      <dgm:spPr/>
      <dgm:t>
        <a:bodyPr/>
        <a:lstStyle/>
        <a:p>
          <a:endParaRPr lang="en-US"/>
        </a:p>
      </dgm:t>
    </dgm:pt>
    <dgm:pt modelId="{04CE3740-2011-4F0F-8897-4EF5ED80E532}" type="pres">
      <dgm:prSet presAssocID="{B88AA46F-B1FF-4148-B490-7C1D7FE9C4D5}" presName="horzTwo" presStyleCnt="0"/>
      <dgm:spPr/>
    </dgm:pt>
    <dgm:pt modelId="{5EEEC7B6-D91B-4E11-8416-55DB7DF66C5D}" type="pres">
      <dgm:prSet presAssocID="{6D121DA0-CB4A-4407-8945-E3ED11A897E7}" presName="sibSpaceOne" presStyleCnt="0"/>
      <dgm:spPr/>
    </dgm:pt>
    <dgm:pt modelId="{8F68A70E-0454-4853-A577-18C86BCD976C}" type="pres">
      <dgm:prSet presAssocID="{0DF17B12-4887-44D8-94D2-3DAD0D966A55}" presName="vertOne" presStyleCnt="0"/>
      <dgm:spPr/>
    </dgm:pt>
    <dgm:pt modelId="{81CE073E-0490-45BC-B029-7169AACBD085}" type="pres">
      <dgm:prSet presAssocID="{0DF17B12-4887-44D8-94D2-3DAD0D966A55}" presName="txOne" presStyleLbl="node0" presStyleIdx="1" presStyleCnt="2" custScaleX="92173" custScaleY="69697" custLinFactNeighborX="-10376" custLinFactNeighborY="15782">
        <dgm:presLayoutVars>
          <dgm:chPref val="3"/>
        </dgm:presLayoutVars>
      </dgm:prSet>
      <dgm:spPr/>
      <dgm:t>
        <a:bodyPr/>
        <a:lstStyle/>
        <a:p>
          <a:endParaRPr lang="en-US"/>
        </a:p>
      </dgm:t>
    </dgm:pt>
    <dgm:pt modelId="{A78E34F8-DDE3-4E76-8649-814E7C6E7B07}" type="pres">
      <dgm:prSet presAssocID="{0DF17B12-4887-44D8-94D2-3DAD0D966A55}" presName="horzOne" presStyleCnt="0"/>
      <dgm:spPr/>
    </dgm:pt>
  </dgm:ptLst>
  <dgm:cxnLst>
    <dgm:cxn modelId="{C4C1D20E-82BB-482E-A310-543D2AE8F430}" type="presOf" srcId="{0DF17B12-4887-44D8-94D2-3DAD0D966A55}" destId="{81CE073E-0490-45BC-B029-7169AACBD085}" srcOrd="0" destOrd="0" presId="urn:microsoft.com/office/officeart/2005/8/layout/hierarchy4"/>
    <dgm:cxn modelId="{BB836EFB-2094-4DF0-8382-1AA0478DBC1B}" type="presOf" srcId="{4E73F817-5C0B-4FAB-91CC-05ECCD0888E3}" destId="{E4799304-F83E-43D2-BB12-4D77BDFA2865}" srcOrd="0" destOrd="0" presId="urn:microsoft.com/office/officeart/2005/8/layout/hierarchy4"/>
    <dgm:cxn modelId="{790274AD-2A38-4EC4-B8A3-40189F59E0B9}" type="presOf" srcId="{51DE5DBF-041F-4E84-BA52-3B4BD3A2FC4F}" destId="{A3C2CF02-309E-4375-B6DF-608C536FB470}" srcOrd="0" destOrd="0" presId="urn:microsoft.com/office/officeart/2005/8/layout/hierarchy4"/>
    <dgm:cxn modelId="{859281C3-4F7E-47C6-8E88-314302A93213}" srcId="{D049A1FB-B18D-4046-8717-13C3E83841C1}" destId="{B88AA46F-B1FF-4148-B490-7C1D7FE9C4D5}" srcOrd="1" destOrd="0" parTransId="{92A705AF-711B-445C-BD45-6F0A23B5B276}" sibTransId="{132ED909-9994-44AC-88B6-DECE1F36A875}"/>
    <dgm:cxn modelId="{C2D43C18-88A2-4D7F-A167-67ABC8E23095}" type="presOf" srcId="{D049A1FB-B18D-4046-8717-13C3E83841C1}" destId="{DD8962E4-3A30-457E-BD44-4291FA0815E2}" srcOrd="0" destOrd="0" presId="urn:microsoft.com/office/officeart/2005/8/layout/hierarchy4"/>
    <dgm:cxn modelId="{0D02A514-A9A9-45D5-99EE-C7A2612C3AFA}" srcId="{D049A1FB-B18D-4046-8717-13C3E83841C1}" destId="{4E73F817-5C0B-4FAB-91CC-05ECCD0888E3}" srcOrd="0" destOrd="0" parTransId="{00ED195B-0D26-4C19-96A0-E7BE62031BAF}" sibTransId="{48B66FB5-6E08-41EA-AE41-FE72B69A5FC4}"/>
    <dgm:cxn modelId="{0DA7C61D-0A29-4D13-9D04-4C931B98CD30}" type="presOf" srcId="{B88AA46F-B1FF-4148-B490-7C1D7FE9C4D5}" destId="{050B3F39-F175-4E23-A38D-B6D1D1BBF9E1}" srcOrd="0" destOrd="0" presId="urn:microsoft.com/office/officeart/2005/8/layout/hierarchy4"/>
    <dgm:cxn modelId="{E1DE16AD-6ADC-4CA2-BA4D-E68FBF38D41B}" srcId="{51DE5DBF-041F-4E84-BA52-3B4BD3A2FC4F}" destId="{D049A1FB-B18D-4046-8717-13C3E83841C1}" srcOrd="0" destOrd="0" parTransId="{E218FF3E-1035-4C9A-9A3B-704F0506BBF3}" sibTransId="{6D121DA0-CB4A-4407-8945-E3ED11A897E7}"/>
    <dgm:cxn modelId="{FC8A8CE7-8AC5-467E-90A7-F0E562A87E54}" srcId="{51DE5DBF-041F-4E84-BA52-3B4BD3A2FC4F}" destId="{0DF17B12-4887-44D8-94D2-3DAD0D966A55}" srcOrd="1" destOrd="0" parTransId="{6D403CD8-4915-4226-8102-DFF24DF3330C}" sibTransId="{351B66D2-4960-4BB3-BEDB-857444D774BA}"/>
    <dgm:cxn modelId="{0D8353F4-EDDC-4898-BAB6-93F99874F3E5}" type="presParOf" srcId="{A3C2CF02-309E-4375-B6DF-608C536FB470}" destId="{72FD51D1-B83E-4F8B-9E46-FDC893712F6D}" srcOrd="0" destOrd="0" presId="urn:microsoft.com/office/officeart/2005/8/layout/hierarchy4"/>
    <dgm:cxn modelId="{8C2A053F-165E-4B02-916A-BF9C6697C2AE}" type="presParOf" srcId="{72FD51D1-B83E-4F8B-9E46-FDC893712F6D}" destId="{DD8962E4-3A30-457E-BD44-4291FA0815E2}" srcOrd="0" destOrd="0" presId="urn:microsoft.com/office/officeart/2005/8/layout/hierarchy4"/>
    <dgm:cxn modelId="{9181AB64-B73B-408E-ADA5-26307B988400}" type="presParOf" srcId="{72FD51D1-B83E-4F8B-9E46-FDC893712F6D}" destId="{E9DC2FA7-FBAA-4A55-B48B-0FC1BF3549EF}" srcOrd="1" destOrd="0" presId="urn:microsoft.com/office/officeart/2005/8/layout/hierarchy4"/>
    <dgm:cxn modelId="{CC59BEE9-1603-450F-82FC-68CCC62C4566}" type="presParOf" srcId="{72FD51D1-B83E-4F8B-9E46-FDC893712F6D}" destId="{8D0B6C46-50A9-42D9-AC45-8610AFC8BF60}" srcOrd="2" destOrd="0" presId="urn:microsoft.com/office/officeart/2005/8/layout/hierarchy4"/>
    <dgm:cxn modelId="{70A0B66E-BFB2-4FBB-BDE7-577256348307}" type="presParOf" srcId="{8D0B6C46-50A9-42D9-AC45-8610AFC8BF60}" destId="{43A509F7-F0B4-436C-A55B-94C7B40BD7D9}" srcOrd="0" destOrd="0" presId="urn:microsoft.com/office/officeart/2005/8/layout/hierarchy4"/>
    <dgm:cxn modelId="{BE89ABB4-104C-4A5D-ADA5-51075D5B11BE}" type="presParOf" srcId="{43A509F7-F0B4-436C-A55B-94C7B40BD7D9}" destId="{E4799304-F83E-43D2-BB12-4D77BDFA2865}" srcOrd="0" destOrd="0" presId="urn:microsoft.com/office/officeart/2005/8/layout/hierarchy4"/>
    <dgm:cxn modelId="{2CF0AD65-0AD8-4038-9C3E-29CD8F84966F}" type="presParOf" srcId="{43A509F7-F0B4-436C-A55B-94C7B40BD7D9}" destId="{B8DF368E-A3E8-42DB-AB91-70B2FD071903}" srcOrd="1" destOrd="0" presId="urn:microsoft.com/office/officeart/2005/8/layout/hierarchy4"/>
    <dgm:cxn modelId="{B11DC76B-7B46-42E7-9F29-4270BFAB5548}" type="presParOf" srcId="{8D0B6C46-50A9-42D9-AC45-8610AFC8BF60}" destId="{3029F546-31C0-43F2-B882-AF90748B603D}" srcOrd="1" destOrd="0" presId="urn:microsoft.com/office/officeart/2005/8/layout/hierarchy4"/>
    <dgm:cxn modelId="{878D2632-3183-496B-AF86-F41C8A72EA3E}" type="presParOf" srcId="{8D0B6C46-50A9-42D9-AC45-8610AFC8BF60}" destId="{FA688F58-7D62-412A-BF21-3FB460C37BCF}" srcOrd="2" destOrd="0" presId="urn:microsoft.com/office/officeart/2005/8/layout/hierarchy4"/>
    <dgm:cxn modelId="{ACCEE8F1-C228-4DBD-B429-116B562F4C1E}" type="presParOf" srcId="{FA688F58-7D62-412A-BF21-3FB460C37BCF}" destId="{050B3F39-F175-4E23-A38D-B6D1D1BBF9E1}" srcOrd="0" destOrd="0" presId="urn:microsoft.com/office/officeart/2005/8/layout/hierarchy4"/>
    <dgm:cxn modelId="{C6F73946-DC40-46C9-8707-FF562DF37EB2}" type="presParOf" srcId="{FA688F58-7D62-412A-BF21-3FB460C37BCF}" destId="{04CE3740-2011-4F0F-8897-4EF5ED80E532}" srcOrd="1" destOrd="0" presId="urn:microsoft.com/office/officeart/2005/8/layout/hierarchy4"/>
    <dgm:cxn modelId="{E01FA819-CCB7-464C-AA7D-2D1AD636638A}" type="presParOf" srcId="{A3C2CF02-309E-4375-B6DF-608C536FB470}" destId="{5EEEC7B6-D91B-4E11-8416-55DB7DF66C5D}" srcOrd="1" destOrd="0" presId="urn:microsoft.com/office/officeart/2005/8/layout/hierarchy4"/>
    <dgm:cxn modelId="{CF81B7F9-0D09-4176-A484-5E3262EA9426}" type="presParOf" srcId="{A3C2CF02-309E-4375-B6DF-608C536FB470}" destId="{8F68A70E-0454-4853-A577-18C86BCD976C}" srcOrd="2" destOrd="0" presId="urn:microsoft.com/office/officeart/2005/8/layout/hierarchy4"/>
    <dgm:cxn modelId="{C8ED9D02-DB3E-4AB7-89A0-776253581E1D}" type="presParOf" srcId="{8F68A70E-0454-4853-A577-18C86BCD976C}" destId="{81CE073E-0490-45BC-B029-7169AACBD085}" srcOrd="0" destOrd="0" presId="urn:microsoft.com/office/officeart/2005/8/layout/hierarchy4"/>
    <dgm:cxn modelId="{B84DAD01-8F4D-4B89-9E03-58911D1B7933}" type="presParOf" srcId="{8F68A70E-0454-4853-A577-18C86BCD976C}" destId="{A78E34F8-DDE3-4E76-8649-814E7C6E7B0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DE5DBF-041F-4E84-BA52-3B4BD3A2FC4F}"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D049A1FB-B18D-4046-8717-13C3E83841C1}">
      <dgm:prSet phldrT="[Text]" custT="1"/>
      <dgm:spPr>
        <a:solidFill>
          <a:schemeClr val="accent5">
            <a:lumMod val="25000"/>
          </a:schemeClr>
        </a:solidFill>
      </dgm:spPr>
      <dgm:t>
        <a:bodyPr/>
        <a:lstStyle/>
        <a:p>
          <a:r>
            <a:rPr lang="en-US" sz="1800" dirty="0" smtClean="0">
              <a:solidFill>
                <a:srgbClr val="FFFFCC"/>
              </a:solidFill>
            </a:rPr>
            <a:t>Report</a:t>
          </a:r>
          <a:endParaRPr lang="en-US" sz="1800" dirty="0">
            <a:solidFill>
              <a:srgbClr val="FFFFCC"/>
            </a:solidFill>
          </a:endParaRPr>
        </a:p>
      </dgm:t>
    </dgm:pt>
    <dgm:pt modelId="{E218FF3E-1035-4C9A-9A3B-704F0506BBF3}" type="parTrans" cxnId="{E1DE16AD-6ADC-4CA2-BA4D-E68FBF38D41B}">
      <dgm:prSet/>
      <dgm:spPr/>
      <dgm:t>
        <a:bodyPr/>
        <a:lstStyle/>
        <a:p>
          <a:endParaRPr lang="en-US" sz="1800">
            <a:solidFill>
              <a:schemeClr val="tx1"/>
            </a:solidFill>
          </a:endParaRPr>
        </a:p>
      </dgm:t>
    </dgm:pt>
    <dgm:pt modelId="{6D121DA0-CB4A-4407-8945-E3ED11A897E7}" type="sibTrans" cxnId="{E1DE16AD-6ADC-4CA2-BA4D-E68FBF38D41B}">
      <dgm:prSet/>
      <dgm:spPr/>
      <dgm:t>
        <a:bodyPr/>
        <a:lstStyle/>
        <a:p>
          <a:endParaRPr lang="en-US" sz="1800">
            <a:solidFill>
              <a:schemeClr val="tx1"/>
            </a:solidFill>
          </a:endParaRPr>
        </a:p>
      </dgm:t>
    </dgm:pt>
    <dgm:pt modelId="{52F5D015-7EE8-49B7-B7CB-ECB900CB4952}">
      <dgm:prSet custT="1"/>
      <dgm:spPr/>
      <dgm:t>
        <a:bodyPr/>
        <a:lstStyle/>
        <a:p>
          <a:r>
            <a:rPr lang="en-US" sz="1800" dirty="0" smtClean="0">
              <a:solidFill>
                <a:schemeClr val="tx2"/>
              </a:solidFill>
            </a:rPr>
            <a:t>On its activities and the performance of its functions</a:t>
          </a:r>
        </a:p>
      </dgm:t>
    </dgm:pt>
    <dgm:pt modelId="{16ECBDA6-354E-4879-A12A-68185B433CD8}" type="parTrans" cxnId="{37E41A8B-6D15-4EDD-AD7A-05D982A7D948}">
      <dgm:prSet/>
      <dgm:spPr/>
      <dgm:t>
        <a:bodyPr/>
        <a:lstStyle/>
        <a:p>
          <a:endParaRPr lang="en-US"/>
        </a:p>
      </dgm:t>
    </dgm:pt>
    <dgm:pt modelId="{25884FD4-BCD9-4766-8865-E796667CE19D}" type="sibTrans" cxnId="{37E41A8B-6D15-4EDD-AD7A-05D982A7D948}">
      <dgm:prSet/>
      <dgm:spPr/>
      <dgm:t>
        <a:bodyPr/>
        <a:lstStyle/>
        <a:p>
          <a:endParaRPr lang="en-US"/>
        </a:p>
      </dgm:t>
    </dgm:pt>
    <dgm:pt modelId="{7042A217-0BE1-40AD-8C17-22A53C6FBA7A}">
      <dgm:prSet custT="1"/>
      <dgm:spPr/>
      <dgm:t>
        <a:bodyPr/>
        <a:lstStyle/>
        <a:p>
          <a:r>
            <a:rPr lang="en-US" sz="1800" dirty="0" smtClean="0">
              <a:solidFill>
                <a:schemeClr val="tx2"/>
              </a:solidFill>
            </a:rPr>
            <a:t>Evaluation of the extent to which the CVPs are complied with</a:t>
          </a:r>
        </a:p>
      </dgm:t>
    </dgm:pt>
    <dgm:pt modelId="{97FEC23E-D12F-4877-B088-DF614F67F0A5}" type="parTrans" cxnId="{941CDC90-9B76-4675-B78A-563BDDD641BB}">
      <dgm:prSet/>
      <dgm:spPr/>
      <dgm:t>
        <a:bodyPr/>
        <a:lstStyle/>
        <a:p>
          <a:endParaRPr lang="en-US"/>
        </a:p>
      </dgm:t>
    </dgm:pt>
    <dgm:pt modelId="{35F09C0A-F57F-4F02-B12E-0EF23B3F761D}" type="sibTrans" cxnId="{941CDC90-9B76-4675-B78A-563BDDD641BB}">
      <dgm:prSet/>
      <dgm:spPr/>
      <dgm:t>
        <a:bodyPr/>
        <a:lstStyle/>
        <a:p>
          <a:endParaRPr lang="en-US"/>
        </a:p>
      </dgm:t>
    </dgm:pt>
    <dgm:pt modelId="{D4B0283F-F2B7-4BB9-B7CD-1AEB84F79896}">
      <dgm:prSet custT="1"/>
      <dgm:spPr/>
      <dgm:t>
        <a:bodyPr/>
        <a:lstStyle/>
        <a:p>
          <a:r>
            <a:rPr lang="en-US" sz="1800" dirty="0" smtClean="0">
              <a:solidFill>
                <a:schemeClr val="tx2"/>
              </a:solidFill>
            </a:rPr>
            <a:t>To the relevant EA and legislature on its investigations and evaluation of the application of personnel and public administration practices</a:t>
          </a:r>
        </a:p>
      </dgm:t>
    </dgm:pt>
    <dgm:pt modelId="{EFEEC68B-6FD3-48C9-B0CD-9E6414AC2491}" type="parTrans" cxnId="{6F4C1F4E-64A4-4D8E-8EEF-5BF14721114C}">
      <dgm:prSet/>
      <dgm:spPr/>
      <dgm:t>
        <a:bodyPr/>
        <a:lstStyle/>
        <a:p>
          <a:endParaRPr lang="en-US"/>
        </a:p>
      </dgm:t>
    </dgm:pt>
    <dgm:pt modelId="{D4D22F77-5406-4031-AE64-5D31390506CC}" type="sibTrans" cxnId="{6F4C1F4E-64A4-4D8E-8EEF-5BF14721114C}">
      <dgm:prSet/>
      <dgm:spPr/>
      <dgm:t>
        <a:bodyPr/>
        <a:lstStyle/>
        <a:p>
          <a:endParaRPr lang="en-US"/>
        </a:p>
      </dgm:t>
    </dgm:pt>
    <dgm:pt modelId="{A3C2CF02-309E-4375-B6DF-608C536FB470}" type="pres">
      <dgm:prSet presAssocID="{51DE5DBF-041F-4E84-BA52-3B4BD3A2FC4F}" presName="Name0" presStyleCnt="0">
        <dgm:presLayoutVars>
          <dgm:chPref val="1"/>
          <dgm:dir/>
          <dgm:animOne val="branch"/>
          <dgm:animLvl val="lvl"/>
          <dgm:resizeHandles/>
        </dgm:presLayoutVars>
      </dgm:prSet>
      <dgm:spPr/>
      <dgm:t>
        <a:bodyPr/>
        <a:lstStyle/>
        <a:p>
          <a:endParaRPr lang="en-US"/>
        </a:p>
      </dgm:t>
    </dgm:pt>
    <dgm:pt modelId="{72FD51D1-B83E-4F8B-9E46-FDC893712F6D}" type="pres">
      <dgm:prSet presAssocID="{D049A1FB-B18D-4046-8717-13C3E83841C1}" presName="vertOne" presStyleCnt="0"/>
      <dgm:spPr/>
    </dgm:pt>
    <dgm:pt modelId="{DD8962E4-3A30-457E-BD44-4291FA0815E2}" type="pres">
      <dgm:prSet presAssocID="{D049A1FB-B18D-4046-8717-13C3E83841C1}" presName="txOne" presStyleLbl="node0" presStyleIdx="0" presStyleCnt="1" custScaleX="96262" custScaleY="33833" custLinFactNeighborX="-2602" custLinFactNeighborY="6702">
        <dgm:presLayoutVars>
          <dgm:chPref val="3"/>
        </dgm:presLayoutVars>
      </dgm:prSet>
      <dgm:spPr/>
      <dgm:t>
        <a:bodyPr/>
        <a:lstStyle/>
        <a:p>
          <a:endParaRPr lang="en-US"/>
        </a:p>
      </dgm:t>
    </dgm:pt>
    <dgm:pt modelId="{E9DC2FA7-FBAA-4A55-B48B-0FC1BF3549EF}" type="pres">
      <dgm:prSet presAssocID="{D049A1FB-B18D-4046-8717-13C3E83841C1}" presName="parTransOne" presStyleCnt="0"/>
      <dgm:spPr/>
    </dgm:pt>
    <dgm:pt modelId="{8D0B6C46-50A9-42D9-AC45-8610AFC8BF60}" type="pres">
      <dgm:prSet presAssocID="{D049A1FB-B18D-4046-8717-13C3E83841C1}" presName="horzOne" presStyleCnt="0"/>
      <dgm:spPr/>
    </dgm:pt>
    <dgm:pt modelId="{D86B7100-FE52-4851-959C-50272A3A2100}" type="pres">
      <dgm:prSet presAssocID="{52F5D015-7EE8-49B7-B7CB-ECB900CB4952}" presName="vertTwo" presStyleCnt="0"/>
      <dgm:spPr/>
    </dgm:pt>
    <dgm:pt modelId="{8CEC736B-45F0-4B36-9428-5B5382473690}" type="pres">
      <dgm:prSet presAssocID="{52F5D015-7EE8-49B7-B7CB-ECB900CB4952}" presName="txTwo" presStyleLbl="node2" presStyleIdx="0" presStyleCnt="3" custScaleX="60259" custScaleY="44323" custLinFactNeighborX="-98" custLinFactNeighborY="-12403">
        <dgm:presLayoutVars>
          <dgm:chPref val="3"/>
        </dgm:presLayoutVars>
      </dgm:prSet>
      <dgm:spPr/>
      <dgm:t>
        <a:bodyPr/>
        <a:lstStyle/>
        <a:p>
          <a:endParaRPr lang="en-US"/>
        </a:p>
      </dgm:t>
    </dgm:pt>
    <dgm:pt modelId="{EEEF4754-B8CF-43A2-BFFC-A7DB699C1F2F}" type="pres">
      <dgm:prSet presAssocID="{52F5D015-7EE8-49B7-B7CB-ECB900CB4952}" presName="horzTwo" presStyleCnt="0"/>
      <dgm:spPr/>
    </dgm:pt>
    <dgm:pt modelId="{89E31722-6094-4E02-90B6-CD7ABF6382DC}" type="pres">
      <dgm:prSet presAssocID="{25884FD4-BCD9-4766-8865-E796667CE19D}" presName="sibSpaceTwo" presStyleCnt="0"/>
      <dgm:spPr/>
    </dgm:pt>
    <dgm:pt modelId="{E56598E7-C656-4890-92DB-72A76E60214D}" type="pres">
      <dgm:prSet presAssocID="{7042A217-0BE1-40AD-8C17-22A53C6FBA7A}" presName="vertTwo" presStyleCnt="0"/>
      <dgm:spPr/>
    </dgm:pt>
    <dgm:pt modelId="{6EF380A8-0908-4F2C-A66F-1E2A9BFCF8E4}" type="pres">
      <dgm:prSet presAssocID="{7042A217-0BE1-40AD-8C17-22A53C6FBA7A}" presName="txTwo" presStyleLbl="node2" presStyleIdx="1" presStyleCnt="3" custScaleX="66961" custScaleY="44323" custLinFactNeighborX="-5211" custLinFactNeighborY="-12403">
        <dgm:presLayoutVars>
          <dgm:chPref val="3"/>
        </dgm:presLayoutVars>
      </dgm:prSet>
      <dgm:spPr/>
      <dgm:t>
        <a:bodyPr/>
        <a:lstStyle/>
        <a:p>
          <a:endParaRPr lang="en-US"/>
        </a:p>
      </dgm:t>
    </dgm:pt>
    <dgm:pt modelId="{2F4E7D4D-1FE5-406B-86DB-AB34B5EFA8EF}" type="pres">
      <dgm:prSet presAssocID="{7042A217-0BE1-40AD-8C17-22A53C6FBA7A}" presName="horzTwo" presStyleCnt="0"/>
      <dgm:spPr/>
    </dgm:pt>
    <dgm:pt modelId="{D7EAB104-72E4-4920-AF6F-47E5B254FEE6}" type="pres">
      <dgm:prSet presAssocID="{35F09C0A-F57F-4F02-B12E-0EF23B3F761D}" presName="sibSpaceTwo" presStyleCnt="0"/>
      <dgm:spPr/>
    </dgm:pt>
    <dgm:pt modelId="{090D619B-FC2F-4C73-A389-841DD188C28B}" type="pres">
      <dgm:prSet presAssocID="{D4B0283F-F2B7-4BB9-B7CD-1AEB84F79896}" presName="vertTwo" presStyleCnt="0"/>
      <dgm:spPr/>
    </dgm:pt>
    <dgm:pt modelId="{66D563EA-F120-46A8-85D2-D3E97D991930}" type="pres">
      <dgm:prSet presAssocID="{D4B0283F-F2B7-4BB9-B7CD-1AEB84F79896}" presName="txTwo" presStyleLbl="node2" presStyleIdx="2" presStyleCnt="3" custScaleX="133745" custScaleY="45699" custLinFactNeighborX="-10497" custLinFactNeighborY="-12403">
        <dgm:presLayoutVars>
          <dgm:chPref val="3"/>
        </dgm:presLayoutVars>
      </dgm:prSet>
      <dgm:spPr/>
      <dgm:t>
        <a:bodyPr/>
        <a:lstStyle/>
        <a:p>
          <a:endParaRPr lang="en-US"/>
        </a:p>
      </dgm:t>
    </dgm:pt>
    <dgm:pt modelId="{BDF25D14-124C-4D83-AD1D-CBAB0377A69E}" type="pres">
      <dgm:prSet presAssocID="{D4B0283F-F2B7-4BB9-B7CD-1AEB84F79896}" presName="horzTwo" presStyleCnt="0"/>
      <dgm:spPr/>
    </dgm:pt>
  </dgm:ptLst>
  <dgm:cxnLst>
    <dgm:cxn modelId="{37E41A8B-6D15-4EDD-AD7A-05D982A7D948}" srcId="{D049A1FB-B18D-4046-8717-13C3E83841C1}" destId="{52F5D015-7EE8-49B7-B7CB-ECB900CB4952}" srcOrd="0" destOrd="0" parTransId="{16ECBDA6-354E-4879-A12A-68185B433CD8}" sibTransId="{25884FD4-BCD9-4766-8865-E796667CE19D}"/>
    <dgm:cxn modelId="{941CDC90-9B76-4675-B78A-563BDDD641BB}" srcId="{D049A1FB-B18D-4046-8717-13C3E83841C1}" destId="{7042A217-0BE1-40AD-8C17-22A53C6FBA7A}" srcOrd="1" destOrd="0" parTransId="{97FEC23E-D12F-4877-B088-DF614F67F0A5}" sibTransId="{35F09C0A-F57F-4F02-B12E-0EF23B3F761D}"/>
    <dgm:cxn modelId="{4448AC8A-A759-47ED-80D9-3B058B3B2B02}" type="presOf" srcId="{D4B0283F-F2B7-4BB9-B7CD-1AEB84F79896}" destId="{66D563EA-F120-46A8-85D2-D3E97D991930}" srcOrd="0" destOrd="0" presId="urn:microsoft.com/office/officeart/2005/8/layout/hierarchy4"/>
    <dgm:cxn modelId="{82C7E4CC-1F59-49DA-A451-B9CA2D77DFEB}" type="presOf" srcId="{51DE5DBF-041F-4E84-BA52-3B4BD3A2FC4F}" destId="{A3C2CF02-309E-4375-B6DF-608C536FB470}" srcOrd="0" destOrd="0" presId="urn:microsoft.com/office/officeart/2005/8/layout/hierarchy4"/>
    <dgm:cxn modelId="{6FCF3137-DA7E-4D4C-AD81-76F2DD71EFF5}" type="presOf" srcId="{52F5D015-7EE8-49B7-B7CB-ECB900CB4952}" destId="{8CEC736B-45F0-4B36-9428-5B5382473690}" srcOrd="0" destOrd="0" presId="urn:microsoft.com/office/officeart/2005/8/layout/hierarchy4"/>
    <dgm:cxn modelId="{77EEC3A1-9B88-40B0-8C15-9EA78B7EF242}" type="presOf" srcId="{7042A217-0BE1-40AD-8C17-22A53C6FBA7A}" destId="{6EF380A8-0908-4F2C-A66F-1E2A9BFCF8E4}" srcOrd="0" destOrd="0" presId="urn:microsoft.com/office/officeart/2005/8/layout/hierarchy4"/>
    <dgm:cxn modelId="{6F4C1F4E-64A4-4D8E-8EEF-5BF14721114C}" srcId="{D049A1FB-B18D-4046-8717-13C3E83841C1}" destId="{D4B0283F-F2B7-4BB9-B7CD-1AEB84F79896}" srcOrd="2" destOrd="0" parTransId="{EFEEC68B-6FD3-48C9-B0CD-9E6414AC2491}" sibTransId="{D4D22F77-5406-4031-AE64-5D31390506CC}"/>
    <dgm:cxn modelId="{E1DE16AD-6ADC-4CA2-BA4D-E68FBF38D41B}" srcId="{51DE5DBF-041F-4E84-BA52-3B4BD3A2FC4F}" destId="{D049A1FB-B18D-4046-8717-13C3E83841C1}" srcOrd="0" destOrd="0" parTransId="{E218FF3E-1035-4C9A-9A3B-704F0506BBF3}" sibTransId="{6D121DA0-CB4A-4407-8945-E3ED11A897E7}"/>
    <dgm:cxn modelId="{4918B7A2-CD86-4826-965E-27E270FEC4DC}" type="presOf" srcId="{D049A1FB-B18D-4046-8717-13C3E83841C1}" destId="{DD8962E4-3A30-457E-BD44-4291FA0815E2}" srcOrd="0" destOrd="0" presId="urn:microsoft.com/office/officeart/2005/8/layout/hierarchy4"/>
    <dgm:cxn modelId="{5E81A7DA-9EC7-4324-A796-B865277BA87F}" type="presParOf" srcId="{A3C2CF02-309E-4375-B6DF-608C536FB470}" destId="{72FD51D1-B83E-4F8B-9E46-FDC893712F6D}" srcOrd="0" destOrd="0" presId="urn:microsoft.com/office/officeart/2005/8/layout/hierarchy4"/>
    <dgm:cxn modelId="{C7FF180A-412B-4DC7-B058-3E9482349825}" type="presParOf" srcId="{72FD51D1-B83E-4F8B-9E46-FDC893712F6D}" destId="{DD8962E4-3A30-457E-BD44-4291FA0815E2}" srcOrd="0" destOrd="0" presId="urn:microsoft.com/office/officeart/2005/8/layout/hierarchy4"/>
    <dgm:cxn modelId="{DB2D794F-0B9A-424A-B27E-E74B366288ED}" type="presParOf" srcId="{72FD51D1-B83E-4F8B-9E46-FDC893712F6D}" destId="{E9DC2FA7-FBAA-4A55-B48B-0FC1BF3549EF}" srcOrd="1" destOrd="0" presId="urn:microsoft.com/office/officeart/2005/8/layout/hierarchy4"/>
    <dgm:cxn modelId="{7090628C-7C83-41C3-AAC5-0EBFC0B9486E}" type="presParOf" srcId="{72FD51D1-B83E-4F8B-9E46-FDC893712F6D}" destId="{8D0B6C46-50A9-42D9-AC45-8610AFC8BF60}" srcOrd="2" destOrd="0" presId="urn:microsoft.com/office/officeart/2005/8/layout/hierarchy4"/>
    <dgm:cxn modelId="{5399ECB6-BC3F-44E7-9936-6E8F338B19CC}" type="presParOf" srcId="{8D0B6C46-50A9-42D9-AC45-8610AFC8BF60}" destId="{D86B7100-FE52-4851-959C-50272A3A2100}" srcOrd="0" destOrd="0" presId="urn:microsoft.com/office/officeart/2005/8/layout/hierarchy4"/>
    <dgm:cxn modelId="{32224B4C-9208-43C0-98AF-9BF8264E4F26}" type="presParOf" srcId="{D86B7100-FE52-4851-959C-50272A3A2100}" destId="{8CEC736B-45F0-4B36-9428-5B5382473690}" srcOrd="0" destOrd="0" presId="urn:microsoft.com/office/officeart/2005/8/layout/hierarchy4"/>
    <dgm:cxn modelId="{C526B38A-F8A2-4A91-B185-69B70039BF52}" type="presParOf" srcId="{D86B7100-FE52-4851-959C-50272A3A2100}" destId="{EEEF4754-B8CF-43A2-BFFC-A7DB699C1F2F}" srcOrd="1" destOrd="0" presId="urn:microsoft.com/office/officeart/2005/8/layout/hierarchy4"/>
    <dgm:cxn modelId="{86B41DD4-90A4-4B1A-995A-1B13DC8164C3}" type="presParOf" srcId="{8D0B6C46-50A9-42D9-AC45-8610AFC8BF60}" destId="{89E31722-6094-4E02-90B6-CD7ABF6382DC}" srcOrd="1" destOrd="0" presId="urn:microsoft.com/office/officeart/2005/8/layout/hierarchy4"/>
    <dgm:cxn modelId="{4B6944B3-B11F-41FF-8A1A-8A3029355520}" type="presParOf" srcId="{8D0B6C46-50A9-42D9-AC45-8610AFC8BF60}" destId="{E56598E7-C656-4890-92DB-72A76E60214D}" srcOrd="2" destOrd="0" presId="urn:microsoft.com/office/officeart/2005/8/layout/hierarchy4"/>
    <dgm:cxn modelId="{5796803D-BA40-435E-94DE-85B921272AAF}" type="presParOf" srcId="{E56598E7-C656-4890-92DB-72A76E60214D}" destId="{6EF380A8-0908-4F2C-A66F-1E2A9BFCF8E4}" srcOrd="0" destOrd="0" presId="urn:microsoft.com/office/officeart/2005/8/layout/hierarchy4"/>
    <dgm:cxn modelId="{26F31556-23E9-4859-9033-A9FBC4223100}" type="presParOf" srcId="{E56598E7-C656-4890-92DB-72A76E60214D}" destId="{2F4E7D4D-1FE5-406B-86DB-AB34B5EFA8EF}" srcOrd="1" destOrd="0" presId="urn:microsoft.com/office/officeart/2005/8/layout/hierarchy4"/>
    <dgm:cxn modelId="{06772719-9532-44A8-A96A-CA572451096C}" type="presParOf" srcId="{8D0B6C46-50A9-42D9-AC45-8610AFC8BF60}" destId="{D7EAB104-72E4-4920-AF6F-47E5B254FEE6}" srcOrd="3" destOrd="0" presId="urn:microsoft.com/office/officeart/2005/8/layout/hierarchy4"/>
    <dgm:cxn modelId="{F89320D9-FD94-4E23-B05B-A4A9410986BB}" type="presParOf" srcId="{8D0B6C46-50A9-42D9-AC45-8610AFC8BF60}" destId="{090D619B-FC2F-4C73-A389-841DD188C28B}" srcOrd="4" destOrd="0" presId="urn:microsoft.com/office/officeart/2005/8/layout/hierarchy4"/>
    <dgm:cxn modelId="{5ADF4BCF-679E-4BF5-BE72-CF819566CE03}" type="presParOf" srcId="{090D619B-FC2F-4C73-A389-841DD188C28B}" destId="{66D563EA-F120-46A8-85D2-D3E97D991930}" srcOrd="0" destOrd="0" presId="urn:microsoft.com/office/officeart/2005/8/layout/hierarchy4"/>
    <dgm:cxn modelId="{68E3A2A9-B0D1-40DB-B751-5745C871A0B6}" type="presParOf" srcId="{090D619B-FC2F-4C73-A389-841DD188C28B}" destId="{BDF25D14-124C-4D83-AD1D-CBAB0377A69E}"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A70F2-33FD-4C31-84ED-9D2AB8750AF1}">
      <dsp:nvSpPr>
        <dsp:cNvPr id="0" name=""/>
        <dsp:cNvSpPr/>
      </dsp:nvSpPr>
      <dsp:spPr>
        <a:xfrm>
          <a:off x="26" y="0"/>
          <a:ext cx="8370215" cy="730063"/>
        </a:xfrm>
        <a:prstGeom prst="roundRect">
          <a:avLst>
            <a:gd name="adj" fmla="val 10000"/>
          </a:avLst>
        </a:prstGeom>
        <a:solidFill>
          <a:schemeClr val="accent5">
            <a:lumMod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CC"/>
              </a:solidFill>
              <a:latin typeface="+mn-lt"/>
            </a:rPr>
            <a:t>Investigate</a:t>
          </a:r>
          <a:endParaRPr lang="en-US" sz="1800" kern="1200" dirty="0">
            <a:solidFill>
              <a:srgbClr val="FFFFCC"/>
            </a:solidFill>
            <a:latin typeface="+mn-lt"/>
          </a:endParaRPr>
        </a:p>
      </dsp:txBody>
      <dsp:txXfrm>
        <a:off x="21409" y="21383"/>
        <a:ext cx="8327449" cy="687297"/>
      </dsp:txXfrm>
    </dsp:sp>
    <dsp:sp modelId="{C49E3D3F-2224-44ED-A01E-CC2069BC7AE0}">
      <dsp:nvSpPr>
        <dsp:cNvPr id="0" name=""/>
        <dsp:cNvSpPr/>
      </dsp:nvSpPr>
      <dsp:spPr>
        <a:xfrm>
          <a:off x="3708" y="846027"/>
          <a:ext cx="1671936" cy="37314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mn-lt"/>
            </a:rPr>
            <a:t>Organisation administration and the personnel practices of the Public Service</a:t>
          </a:r>
          <a:endParaRPr lang="en-US" sz="1800" kern="1200" dirty="0">
            <a:solidFill>
              <a:schemeClr val="tx1"/>
            </a:solidFill>
            <a:latin typeface="+mn-lt"/>
          </a:endParaRPr>
        </a:p>
      </dsp:txBody>
      <dsp:txXfrm>
        <a:off x="52677" y="894996"/>
        <a:ext cx="1573998" cy="3633539"/>
      </dsp:txXfrm>
    </dsp:sp>
    <dsp:sp modelId="{F16C8711-25C9-49ED-834F-3BCADD687ABF}">
      <dsp:nvSpPr>
        <dsp:cNvPr id="0" name=""/>
        <dsp:cNvSpPr/>
      </dsp:nvSpPr>
      <dsp:spPr>
        <a:xfrm>
          <a:off x="1802377" y="846027"/>
          <a:ext cx="1661164" cy="37314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mn-lt"/>
            </a:rPr>
            <a:t>Application of personnel and public administration practices</a:t>
          </a:r>
          <a:endParaRPr lang="en-US" sz="1800" kern="1200" dirty="0">
            <a:solidFill>
              <a:schemeClr val="tx1"/>
            </a:solidFill>
            <a:latin typeface="+mn-lt"/>
          </a:endParaRPr>
        </a:p>
      </dsp:txBody>
      <dsp:txXfrm>
        <a:off x="1851031" y="894681"/>
        <a:ext cx="1563856" cy="3634169"/>
      </dsp:txXfrm>
    </dsp:sp>
    <dsp:sp modelId="{2F4D8297-ED2E-43E9-BF25-29ECAA5B65A4}">
      <dsp:nvSpPr>
        <dsp:cNvPr id="0" name=""/>
        <dsp:cNvSpPr/>
      </dsp:nvSpPr>
      <dsp:spPr>
        <a:xfrm>
          <a:off x="3590274" y="846027"/>
          <a:ext cx="1508722" cy="37314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mn-lt"/>
            </a:rPr>
            <a:t>Grievances of employees in the Public Service concerning official acts or omissions</a:t>
          </a:r>
          <a:endParaRPr lang="en-US" sz="1800" kern="1200" dirty="0">
            <a:solidFill>
              <a:schemeClr val="tx1"/>
            </a:solidFill>
            <a:latin typeface="+mn-lt"/>
          </a:endParaRPr>
        </a:p>
      </dsp:txBody>
      <dsp:txXfrm>
        <a:off x="3634463" y="890216"/>
        <a:ext cx="1420344" cy="3643099"/>
      </dsp:txXfrm>
    </dsp:sp>
    <dsp:sp modelId="{88500224-0D19-455C-ACF4-4DD99DE9EB9F}">
      <dsp:nvSpPr>
        <dsp:cNvPr id="0" name=""/>
        <dsp:cNvSpPr/>
      </dsp:nvSpPr>
      <dsp:spPr>
        <a:xfrm>
          <a:off x="5225729" y="846027"/>
          <a:ext cx="1508722" cy="37314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mn-lt"/>
            </a:rPr>
            <a:t>Adherence to applicable procedures in the Public Service</a:t>
          </a:r>
          <a:endParaRPr lang="en-US" sz="1800" kern="1200" dirty="0">
            <a:solidFill>
              <a:schemeClr val="tx1"/>
            </a:solidFill>
            <a:latin typeface="+mn-lt"/>
          </a:endParaRPr>
        </a:p>
      </dsp:txBody>
      <dsp:txXfrm>
        <a:off x="5269918" y="890216"/>
        <a:ext cx="1420344" cy="3643099"/>
      </dsp:txXfrm>
    </dsp:sp>
    <dsp:sp modelId="{6B3649A6-B07B-4476-9870-46D00BB63278}">
      <dsp:nvSpPr>
        <dsp:cNvPr id="0" name=""/>
        <dsp:cNvSpPr/>
      </dsp:nvSpPr>
      <dsp:spPr>
        <a:xfrm>
          <a:off x="6861185" y="846027"/>
          <a:ext cx="1508722" cy="37314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mn-lt"/>
            </a:rPr>
            <a:t>Compliance with the Public Service Act</a:t>
          </a:r>
          <a:endParaRPr lang="en-US" sz="1800" kern="1200" dirty="0">
            <a:solidFill>
              <a:schemeClr val="tx1"/>
            </a:solidFill>
            <a:latin typeface="+mn-lt"/>
          </a:endParaRPr>
        </a:p>
      </dsp:txBody>
      <dsp:txXfrm>
        <a:off x="6905374" y="890216"/>
        <a:ext cx="1420344" cy="36430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C536A-5171-4B37-BBF8-41F05FD7D4F1}">
      <dsp:nvSpPr>
        <dsp:cNvPr id="0" name=""/>
        <dsp:cNvSpPr/>
      </dsp:nvSpPr>
      <dsp:spPr>
        <a:xfrm>
          <a:off x="7883" y="0"/>
          <a:ext cx="1631799" cy="1313233"/>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ZA" sz="2000" kern="1200" dirty="0" smtClean="0">
              <a:latin typeface="Arial" panose="020B0604020202020204" pitchFamily="34" charset="0"/>
              <a:cs typeface="Arial" panose="020B0604020202020204" pitchFamily="34" charset="0"/>
            </a:rPr>
            <a:t>PSC Report tabled in Parliament </a:t>
          </a:r>
          <a:endParaRPr lang="en-ZA" sz="2000" kern="1200" dirty="0">
            <a:latin typeface="Arial" panose="020B0604020202020204" pitchFamily="34" charset="0"/>
            <a:cs typeface="Arial" panose="020B0604020202020204" pitchFamily="34" charset="0"/>
          </a:endParaRPr>
        </a:p>
      </dsp:txBody>
      <dsp:txXfrm>
        <a:off x="46346" y="38463"/>
        <a:ext cx="1554873" cy="1236307"/>
      </dsp:txXfrm>
    </dsp:sp>
    <dsp:sp modelId="{745C26D3-23CC-4C71-AD7B-017C6B7540C7}">
      <dsp:nvSpPr>
        <dsp:cNvPr id="0" name=""/>
        <dsp:cNvSpPr/>
      </dsp:nvSpPr>
      <dsp:spPr>
        <a:xfrm>
          <a:off x="1802862" y="85669"/>
          <a:ext cx="345941" cy="1141894"/>
        </a:xfrm>
        <a:prstGeom prst="rightArrow">
          <a:avLst>
            <a:gd name="adj1" fmla="val 60000"/>
            <a:gd name="adj2" fmla="val 5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100000"/>
            </a:lnSpc>
            <a:spcBef>
              <a:spcPct val="0"/>
            </a:spcBef>
            <a:spcAft>
              <a:spcPts val="0"/>
            </a:spcAft>
          </a:pPr>
          <a:endParaRPr lang="en-ZA" sz="2000" kern="1200" dirty="0">
            <a:solidFill>
              <a:schemeClr val="tx1"/>
            </a:solidFill>
            <a:latin typeface="Arial" panose="020B0604020202020204" pitchFamily="34" charset="0"/>
            <a:cs typeface="Arial" panose="020B0604020202020204" pitchFamily="34" charset="0"/>
          </a:endParaRPr>
        </a:p>
      </dsp:txBody>
      <dsp:txXfrm>
        <a:off x="1802862" y="314048"/>
        <a:ext cx="242159" cy="685136"/>
      </dsp:txXfrm>
    </dsp:sp>
    <dsp:sp modelId="{7B89961B-02E8-4CC9-8441-84610C5EFCB6}">
      <dsp:nvSpPr>
        <dsp:cNvPr id="0" name=""/>
        <dsp:cNvSpPr/>
      </dsp:nvSpPr>
      <dsp:spPr>
        <a:xfrm>
          <a:off x="2292401" y="0"/>
          <a:ext cx="1631799" cy="1313233"/>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ZA" sz="2000" kern="1200" dirty="0" smtClean="0">
              <a:latin typeface="Arial" panose="020B0604020202020204" pitchFamily="34" charset="0"/>
              <a:cs typeface="Arial" panose="020B0604020202020204" pitchFamily="34" charset="0"/>
            </a:rPr>
            <a:t>Report is referred to PCs</a:t>
          </a:r>
          <a:endParaRPr lang="en-ZA" sz="2000" kern="1200" dirty="0">
            <a:latin typeface="Arial" panose="020B0604020202020204" pitchFamily="34" charset="0"/>
            <a:cs typeface="Arial" panose="020B0604020202020204" pitchFamily="34" charset="0"/>
          </a:endParaRPr>
        </a:p>
      </dsp:txBody>
      <dsp:txXfrm>
        <a:off x="2330864" y="38463"/>
        <a:ext cx="1554873" cy="1236307"/>
      </dsp:txXfrm>
    </dsp:sp>
    <dsp:sp modelId="{563D0568-E466-4084-9419-6C40A5D1ED5F}">
      <dsp:nvSpPr>
        <dsp:cNvPr id="0" name=""/>
        <dsp:cNvSpPr/>
      </dsp:nvSpPr>
      <dsp:spPr>
        <a:xfrm>
          <a:off x="4087381" y="85669"/>
          <a:ext cx="345941" cy="1141894"/>
        </a:xfrm>
        <a:prstGeom prst="rightArrow">
          <a:avLst>
            <a:gd name="adj1" fmla="val 60000"/>
            <a:gd name="adj2" fmla="val 5000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100000"/>
            </a:lnSpc>
            <a:spcBef>
              <a:spcPct val="0"/>
            </a:spcBef>
            <a:spcAft>
              <a:spcPts val="0"/>
            </a:spcAft>
          </a:pPr>
          <a:endParaRPr lang="en-ZA" sz="2000" kern="1200" dirty="0">
            <a:solidFill>
              <a:schemeClr val="tx1"/>
            </a:solidFill>
            <a:latin typeface="Arial" panose="020B0604020202020204" pitchFamily="34" charset="0"/>
            <a:cs typeface="Arial" panose="020B0604020202020204" pitchFamily="34" charset="0"/>
          </a:endParaRPr>
        </a:p>
      </dsp:txBody>
      <dsp:txXfrm>
        <a:off x="4087381" y="314048"/>
        <a:ext cx="242159" cy="685136"/>
      </dsp:txXfrm>
    </dsp:sp>
    <dsp:sp modelId="{DEBE7C0B-C77C-4272-8DC4-134050D03153}">
      <dsp:nvSpPr>
        <dsp:cNvPr id="0" name=""/>
        <dsp:cNvSpPr/>
      </dsp:nvSpPr>
      <dsp:spPr>
        <a:xfrm>
          <a:off x="4576920" y="0"/>
          <a:ext cx="1631799" cy="1313233"/>
        </a:xfrm>
        <a:prstGeom prst="roundRect">
          <a:avLst>
            <a:gd name="adj" fmla="val 10000"/>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ZA" sz="2000" kern="1200" dirty="0" smtClean="0">
              <a:solidFill>
                <a:schemeClr val="tx1"/>
              </a:solidFill>
              <a:latin typeface="Arial" panose="020B0604020202020204" pitchFamily="34" charset="0"/>
              <a:cs typeface="Arial" panose="020B0604020202020204" pitchFamily="34" charset="0"/>
            </a:rPr>
            <a:t>PCs deliberates on the Report</a:t>
          </a:r>
          <a:endParaRPr lang="en-ZA" sz="2000" kern="1200" dirty="0">
            <a:solidFill>
              <a:schemeClr val="tx1"/>
            </a:solidFill>
            <a:latin typeface="Arial" panose="020B0604020202020204" pitchFamily="34" charset="0"/>
            <a:cs typeface="Arial" panose="020B0604020202020204" pitchFamily="34" charset="0"/>
          </a:endParaRPr>
        </a:p>
      </dsp:txBody>
      <dsp:txXfrm>
        <a:off x="4615383" y="38463"/>
        <a:ext cx="1554873" cy="1236307"/>
      </dsp:txXfrm>
    </dsp:sp>
    <dsp:sp modelId="{2F8DBDB5-1C24-4346-B14A-0E3C071EACB4}">
      <dsp:nvSpPr>
        <dsp:cNvPr id="0" name=""/>
        <dsp:cNvSpPr/>
      </dsp:nvSpPr>
      <dsp:spPr>
        <a:xfrm>
          <a:off x="6371899" y="85669"/>
          <a:ext cx="345941" cy="1141894"/>
        </a:xfrm>
        <a:prstGeom prst="rightArrow">
          <a:avLst>
            <a:gd name="adj1" fmla="val 60000"/>
            <a:gd name="adj2" fmla="val 50000"/>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100000"/>
            </a:lnSpc>
            <a:spcBef>
              <a:spcPct val="0"/>
            </a:spcBef>
            <a:spcAft>
              <a:spcPts val="0"/>
            </a:spcAft>
          </a:pPr>
          <a:endParaRPr lang="en-ZA" sz="2000" kern="1200" dirty="0">
            <a:solidFill>
              <a:schemeClr val="tx1"/>
            </a:solidFill>
            <a:latin typeface="Arial" panose="020B0604020202020204" pitchFamily="34" charset="0"/>
            <a:cs typeface="Arial" panose="020B0604020202020204" pitchFamily="34" charset="0"/>
          </a:endParaRPr>
        </a:p>
      </dsp:txBody>
      <dsp:txXfrm>
        <a:off x="6371899" y="314048"/>
        <a:ext cx="242159" cy="685136"/>
      </dsp:txXfrm>
    </dsp:sp>
    <dsp:sp modelId="{3F3F2F41-95A8-4195-AC70-B78869C5CF1C}">
      <dsp:nvSpPr>
        <dsp:cNvPr id="0" name=""/>
        <dsp:cNvSpPr/>
      </dsp:nvSpPr>
      <dsp:spPr>
        <a:xfrm>
          <a:off x="6861439" y="0"/>
          <a:ext cx="1631799" cy="1313233"/>
        </a:xfrm>
        <a:prstGeom prst="roundRect">
          <a:avLst>
            <a:gd name="adj" fmla="val 10000"/>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ZA" sz="2000" kern="1200" dirty="0" smtClean="0">
              <a:solidFill>
                <a:schemeClr val="tx1"/>
              </a:solidFill>
              <a:latin typeface="Arial" panose="020B0604020202020204" pitchFamily="34" charset="0"/>
              <a:cs typeface="Arial" panose="020B0604020202020204" pitchFamily="34" charset="0"/>
            </a:rPr>
            <a:t>PC passes resolutions to ensure compliance</a:t>
          </a:r>
          <a:endParaRPr lang="en-ZA" sz="2000" kern="1200" dirty="0">
            <a:solidFill>
              <a:schemeClr val="tx1"/>
            </a:solidFill>
            <a:latin typeface="Arial" panose="020B0604020202020204" pitchFamily="34" charset="0"/>
            <a:cs typeface="Arial" panose="020B0604020202020204" pitchFamily="34" charset="0"/>
          </a:endParaRPr>
        </a:p>
      </dsp:txBody>
      <dsp:txXfrm>
        <a:off x="6899902" y="38463"/>
        <a:ext cx="1554873" cy="12363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8CA89-6929-4BC6-80E8-2F8070EFA0AB}">
      <dsp:nvSpPr>
        <dsp:cNvPr id="0" name=""/>
        <dsp:cNvSpPr/>
      </dsp:nvSpPr>
      <dsp:spPr>
        <a:xfrm>
          <a:off x="0" y="0"/>
          <a:ext cx="8816709" cy="5332395"/>
        </a:xfrm>
        <a:prstGeom prst="swooshArrow">
          <a:avLst>
            <a:gd name="adj1" fmla="val 25000"/>
            <a:gd name="adj2" fmla="val 25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F6A5B75D-AE7D-485E-9AF5-5559AA7C652A}">
      <dsp:nvSpPr>
        <dsp:cNvPr id="0" name=""/>
        <dsp:cNvSpPr/>
      </dsp:nvSpPr>
      <dsp:spPr>
        <a:xfrm>
          <a:off x="424528" y="4353632"/>
          <a:ext cx="196232" cy="196232"/>
        </a:xfrm>
        <a:prstGeom prst="ellipse">
          <a:avLst/>
        </a:prstGeom>
        <a:solidFill>
          <a:schemeClr val="accent5">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105830-8B1D-4990-B1FA-5B716F430FA5}">
      <dsp:nvSpPr>
        <dsp:cNvPr id="0" name=""/>
        <dsp:cNvSpPr/>
      </dsp:nvSpPr>
      <dsp:spPr>
        <a:xfrm>
          <a:off x="618888" y="4063284"/>
          <a:ext cx="1117669" cy="126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79" tIns="0" rIns="0" bIns="0" numCol="1" spcCol="1270" anchor="t" anchorCtr="0">
          <a:noAutofit/>
        </a:bodyPr>
        <a:lstStyle/>
        <a:p>
          <a:pPr lvl="0" algn="l" defTabSz="711200">
            <a:lnSpc>
              <a:spcPct val="90000"/>
            </a:lnSpc>
            <a:spcBef>
              <a:spcPct val="0"/>
            </a:spcBef>
            <a:spcAft>
              <a:spcPct val="35000"/>
            </a:spcAft>
          </a:pPr>
          <a:r>
            <a:rPr lang="en-GB" sz="1600" kern="1200" dirty="0"/>
            <a:t>Finalisation of SEIAS by 31 March 2022</a:t>
          </a:r>
          <a:endParaRPr lang="en-US" sz="1600" kern="1200" dirty="0"/>
        </a:p>
      </dsp:txBody>
      <dsp:txXfrm>
        <a:off x="618888" y="4063284"/>
        <a:ext cx="1117669" cy="1269110"/>
      </dsp:txXfrm>
    </dsp:sp>
    <dsp:sp modelId="{59F79926-8043-4BAD-AAD2-F6E1622AE9DA}">
      <dsp:nvSpPr>
        <dsp:cNvPr id="0" name=""/>
        <dsp:cNvSpPr/>
      </dsp:nvSpPr>
      <dsp:spPr>
        <a:xfrm>
          <a:off x="1468438" y="3307539"/>
          <a:ext cx="307145" cy="307145"/>
        </a:xfrm>
        <a:prstGeom prst="ellipse">
          <a:avLst/>
        </a:prstGeom>
        <a:solidFill>
          <a:schemeClr val="accent5">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BA4B9F-1A8A-47F4-A764-816ED1563FB2}">
      <dsp:nvSpPr>
        <dsp:cNvPr id="0" name=""/>
        <dsp:cNvSpPr/>
      </dsp:nvSpPr>
      <dsp:spPr>
        <a:xfrm>
          <a:off x="1861033" y="3098121"/>
          <a:ext cx="1995218" cy="2234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750" tIns="0" rIns="0" bIns="0" numCol="1" spcCol="1270" anchor="t" anchorCtr="0">
          <a:noAutofit/>
        </a:bodyPr>
        <a:lstStyle/>
        <a:p>
          <a:pPr lvl="0" algn="l" defTabSz="622300">
            <a:lnSpc>
              <a:spcPct val="90000"/>
            </a:lnSpc>
            <a:spcBef>
              <a:spcPct val="0"/>
            </a:spcBef>
            <a:spcAft>
              <a:spcPct val="35000"/>
            </a:spcAft>
          </a:pPr>
          <a:r>
            <a:rPr lang="en-GB" sz="1400" kern="1200" dirty="0"/>
            <a:t>Redraft of Bill, Cabinet Memo and Explanatory Memo, etc. alignment and submission of Bill to the Chief State Law Advisor for legal certification of by March 2022</a:t>
          </a:r>
          <a:endParaRPr lang="en-US" sz="1400" kern="1200" dirty="0"/>
        </a:p>
      </dsp:txBody>
      <dsp:txXfrm>
        <a:off x="1861033" y="3098121"/>
        <a:ext cx="1995218" cy="2234273"/>
      </dsp:txXfrm>
    </dsp:sp>
    <dsp:sp modelId="{D0BAB3E6-EA8C-4669-B19C-A87543FB981A}">
      <dsp:nvSpPr>
        <dsp:cNvPr id="0" name=""/>
        <dsp:cNvSpPr/>
      </dsp:nvSpPr>
      <dsp:spPr>
        <a:xfrm>
          <a:off x="3410146" y="2130825"/>
          <a:ext cx="409527" cy="409527"/>
        </a:xfrm>
        <a:prstGeom prst="ellipse">
          <a:avLst/>
        </a:prstGeom>
        <a:solidFill>
          <a:schemeClr val="accent5">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355ECE-EB58-4A2A-8484-EE62500C903C}">
      <dsp:nvSpPr>
        <dsp:cNvPr id="0" name=""/>
        <dsp:cNvSpPr/>
      </dsp:nvSpPr>
      <dsp:spPr>
        <a:xfrm>
          <a:off x="3614910" y="2335589"/>
          <a:ext cx="1646643" cy="299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000" tIns="0" rIns="0" bIns="0" numCol="1" spcCol="1270" anchor="t" anchorCtr="0">
          <a:noAutofit/>
        </a:bodyPr>
        <a:lstStyle/>
        <a:p>
          <a:pPr lvl="0" algn="just" defTabSz="711200">
            <a:lnSpc>
              <a:spcPct val="90000"/>
            </a:lnSpc>
            <a:spcBef>
              <a:spcPct val="0"/>
            </a:spcBef>
            <a:spcAft>
              <a:spcPct val="35000"/>
            </a:spcAft>
          </a:pPr>
          <a:r>
            <a:rPr lang="en-GB" sz="1600" kern="1200" dirty="0"/>
            <a:t>Bill to be submitted to Cabinet for Approval for consultation of the Bill and publication for comments in the newspapers 30 </a:t>
          </a:r>
          <a:r>
            <a:rPr lang="en-GB" sz="1600" kern="1200" dirty="0" smtClean="0"/>
            <a:t>June </a:t>
          </a:r>
          <a:r>
            <a:rPr lang="en-GB" sz="1600" kern="1200" dirty="0"/>
            <a:t>2022</a:t>
          </a:r>
          <a:endParaRPr lang="en-US" sz="1600" kern="1200" dirty="0"/>
        </a:p>
      </dsp:txBody>
      <dsp:txXfrm>
        <a:off x="3614910" y="2335589"/>
        <a:ext cx="1646643" cy="2996805"/>
      </dsp:txXfrm>
    </dsp:sp>
    <dsp:sp modelId="{83D37AC5-7F28-450F-8048-FB8E7AEAAD37}">
      <dsp:nvSpPr>
        <dsp:cNvPr id="0" name=""/>
        <dsp:cNvSpPr/>
      </dsp:nvSpPr>
      <dsp:spPr>
        <a:xfrm>
          <a:off x="4997066" y="1495203"/>
          <a:ext cx="528973" cy="528973"/>
        </a:xfrm>
        <a:prstGeom prst="ellipse">
          <a:avLst/>
        </a:prstGeom>
        <a:solidFill>
          <a:schemeClr val="accent5">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03F45B-24A3-4B57-94BA-BFC9746CB545}">
      <dsp:nvSpPr>
        <dsp:cNvPr id="0" name=""/>
        <dsp:cNvSpPr/>
      </dsp:nvSpPr>
      <dsp:spPr>
        <a:xfrm>
          <a:off x="5261553" y="1759690"/>
          <a:ext cx="1706366" cy="357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292" tIns="0" rIns="0" bIns="0" numCol="1" spcCol="1270" anchor="t" anchorCtr="0">
          <a:noAutofit/>
        </a:bodyPr>
        <a:lstStyle/>
        <a:p>
          <a:pPr lvl="0" algn="l" defTabSz="711200">
            <a:lnSpc>
              <a:spcPct val="90000"/>
            </a:lnSpc>
            <a:spcBef>
              <a:spcPct val="0"/>
            </a:spcBef>
            <a:spcAft>
              <a:spcPct val="35000"/>
            </a:spcAft>
          </a:pPr>
          <a:r>
            <a:rPr lang="en-GB" sz="1600" kern="1200" dirty="0"/>
            <a:t>Linguistic editing of the Bill. Proof reading of edited Bill. Commence with Translation of the Bill into at least three languages by October 2022</a:t>
          </a:r>
          <a:endParaRPr lang="en-US" sz="1600" kern="1200" dirty="0"/>
        </a:p>
      </dsp:txBody>
      <dsp:txXfrm>
        <a:off x="5261553" y="1759690"/>
        <a:ext cx="1706366" cy="3572704"/>
      </dsp:txXfrm>
    </dsp:sp>
    <dsp:sp modelId="{750D30FB-BF1C-4922-B3B7-F10BE01BD150}">
      <dsp:nvSpPr>
        <dsp:cNvPr id="0" name=""/>
        <dsp:cNvSpPr/>
      </dsp:nvSpPr>
      <dsp:spPr>
        <a:xfrm>
          <a:off x="6630912" y="1070744"/>
          <a:ext cx="674014" cy="674014"/>
        </a:xfrm>
        <a:prstGeom prst="ellipse">
          <a:avLst/>
        </a:prstGeom>
        <a:solidFill>
          <a:schemeClr val="accent5">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CCE8C6-E55A-4F01-B644-B651AB254B44}">
      <dsp:nvSpPr>
        <dsp:cNvPr id="0" name=""/>
        <dsp:cNvSpPr/>
      </dsp:nvSpPr>
      <dsp:spPr>
        <a:xfrm>
          <a:off x="6967920" y="1407752"/>
          <a:ext cx="1706366" cy="392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146" tIns="0" rIns="0" bIns="0" numCol="1" spcCol="1270" anchor="t" anchorCtr="0">
          <a:noAutofit/>
        </a:bodyPr>
        <a:lstStyle/>
        <a:p>
          <a:pPr lvl="0" algn="l" defTabSz="711200">
            <a:lnSpc>
              <a:spcPct val="90000"/>
            </a:lnSpc>
            <a:spcBef>
              <a:spcPct val="0"/>
            </a:spcBef>
            <a:spcAft>
              <a:spcPct val="35000"/>
            </a:spcAft>
          </a:pPr>
          <a:r>
            <a:rPr lang="en-ZA" sz="1600" kern="1200" dirty="0"/>
            <a:t>Submission of Bill to Parliament’s Legislation and Proceeding Unit December 2022</a:t>
          </a:r>
          <a:endParaRPr lang="en-US" sz="1600" kern="1200" dirty="0"/>
        </a:p>
      </dsp:txBody>
      <dsp:txXfrm>
        <a:off x="6967920" y="1407752"/>
        <a:ext cx="1706366" cy="3924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962E4-3A30-457E-BD44-4291FA0815E2}">
      <dsp:nvSpPr>
        <dsp:cNvPr id="0" name=""/>
        <dsp:cNvSpPr/>
      </dsp:nvSpPr>
      <dsp:spPr>
        <a:xfrm>
          <a:off x="3056" y="0"/>
          <a:ext cx="8274806" cy="908505"/>
        </a:xfrm>
        <a:prstGeom prst="roundRect">
          <a:avLst>
            <a:gd name="adj" fmla="val 10000"/>
          </a:avLst>
        </a:prstGeom>
        <a:solidFill>
          <a:schemeClr val="accent5">
            <a:lumMod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CC"/>
              </a:solidFill>
            </a:rPr>
            <a:t>Monitor</a:t>
          </a:r>
          <a:endParaRPr lang="en-US" sz="1800" kern="1200" dirty="0">
            <a:solidFill>
              <a:srgbClr val="FFFFCC"/>
            </a:solidFill>
          </a:endParaRPr>
        </a:p>
      </dsp:txBody>
      <dsp:txXfrm>
        <a:off x="29665" y="26609"/>
        <a:ext cx="8221588" cy="855287"/>
      </dsp:txXfrm>
    </dsp:sp>
    <dsp:sp modelId="{FD9586B6-C974-4C63-836D-517101A6C633}">
      <dsp:nvSpPr>
        <dsp:cNvPr id="0" name=""/>
        <dsp:cNvSpPr/>
      </dsp:nvSpPr>
      <dsp:spPr>
        <a:xfrm>
          <a:off x="0" y="998760"/>
          <a:ext cx="3970636" cy="10580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Organisation, administration and the personnel practices of the Public Service</a:t>
          </a:r>
          <a:endParaRPr lang="en-US" sz="1800" kern="1200" dirty="0">
            <a:solidFill>
              <a:schemeClr val="tx1"/>
            </a:solidFill>
          </a:endParaRPr>
        </a:p>
      </dsp:txBody>
      <dsp:txXfrm>
        <a:off x="30988" y="1029748"/>
        <a:ext cx="3908660" cy="996031"/>
      </dsp:txXfrm>
    </dsp:sp>
    <dsp:sp modelId="{4E6FF2C0-9EF5-4CC4-896E-94C8034D4136}">
      <dsp:nvSpPr>
        <dsp:cNvPr id="0" name=""/>
        <dsp:cNvSpPr/>
      </dsp:nvSpPr>
      <dsp:spPr>
        <a:xfrm>
          <a:off x="4218363" y="998760"/>
          <a:ext cx="3970636" cy="10580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Applicable procedures in the Public Service</a:t>
          </a:r>
          <a:endParaRPr lang="en-US" sz="1800" kern="1200" dirty="0">
            <a:solidFill>
              <a:schemeClr val="tx1"/>
            </a:solidFill>
          </a:endParaRPr>
        </a:p>
      </dsp:txBody>
      <dsp:txXfrm>
        <a:off x="4249351" y="1029748"/>
        <a:ext cx="3908660" cy="996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2B3B0-9A86-416F-8339-6C758804A105}">
      <dsp:nvSpPr>
        <dsp:cNvPr id="0" name=""/>
        <dsp:cNvSpPr/>
      </dsp:nvSpPr>
      <dsp:spPr>
        <a:xfrm>
          <a:off x="2662" y="0"/>
          <a:ext cx="8278243" cy="930201"/>
        </a:xfrm>
        <a:prstGeom prst="roundRect">
          <a:avLst>
            <a:gd name="adj" fmla="val 10000"/>
          </a:avLst>
        </a:prstGeom>
        <a:solidFill>
          <a:schemeClr val="accent5">
            <a:lumMod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CC"/>
              </a:solidFill>
            </a:rPr>
            <a:t>Evaluate</a:t>
          </a:r>
          <a:endParaRPr lang="en-US" sz="1800" kern="1200" dirty="0">
            <a:solidFill>
              <a:srgbClr val="FFFFCC"/>
            </a:solidFill>
          </a:endParaRPr>
        </a:p>
      </dsp:txBody>
      <dsp:txXfrm>
        <a:off x="29907" y="27245"/>
        <a:ext cx="8223753" cy="875711"/>
      </dsp:txXfrm>
    </dsp:sp>
    <dsp:sp modelId="{E36FDE9D-7E5B-4DC0-A3FE-C04578B66EAA}">
      <dsp:nvSpPr>
        <dsp:cNvPr id="0" name=""/>
        <dsp:cNvSpPr/>
      </dsp:nvSpPr>
      <dsp:spPr>
        <a:xfrm>
          <a:off x="18198" y="1026518"/>
          <a:ext cx="1946905" cy="179303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Organisation, administration and the personnel practices of the Public Service</a:t>
          </a:r>
          <a:endParaRPr lang="en-US" sz="1800" kern="1200" dirty="0">
            <a:solidFill>
              <a:schemeClr val="tx1"/>
            </a:solidFill>
          </a:endParaRPr>
        </a:p>
      </dsp:txBody>
      <dsp:txXfrm>
        <a:off x="70714" y="1079034"/>
        <a:ext cx="1841873" cy="1688002"/>
      </dsp:txXfrm>
    </dsp:sp>
    <dsp:sp modelId="{791EB878-A649-4B3E-9EA3-31C88B2AB7A6}">
      <dsp:nvSpPr>
        <dsp:cNvPr id="0" name=""/>
        <dsp:cNvSpPr/>
      </dsp:nvSpPr>
      <dsp:spPr>
        <a:xfrm>
          <a:off x="2088226" y="1026518"/>
          <a:ext cx="1946905" cy="179303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Extent to which the values and principles set out in Section 195 are complied with</a:t>
          </a:r>
          <a:endParaRPr lang="en-US" sz="1800" kern="1200" dirty="0">
            <a:solidFill>
              <a:schemeClr val="tx1"/>
            </a:solidFill>
          </a:endParaRPr>
        </a:p>
      </dsp:txBody>
      <dsp:txXfrm>
        <a:off x="2140742" y="1079034"/>
        <a:ext cx="1841873" cy="1688002"/>
      </dsp:txXfrm>
    </dsp:sp>
    <dsp:sp modelId="{D72DE12B-A1A8-47E0-B855-D8D22D34ECA9}">
      <dsp:nvSpPr>
        <dsp:cNvPr id="0" name=""/>
        <dsp:cNvSpPr/>
      </dsp:nvSpPr>
      <dsp:spPr>
        <a:xfrm>
          <a:off x="4172428" y="1026518"/>
          <a:ext cx="1946905" cy="179303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Application of personnel practices</a:t>
          </a:r>
          <a:endParaRPr lang="en-US" sz="1800" kern="1200" dirty="0">
            <a:solidFill>
              <a:schemeClr val="tx1"/>
            </a:solidFill>
          </a:endParaRPr>
        </a:p>
      </dsp:txBody>
      <dsp:txXfrm>
        <a:off x="4224944" y="1079034"/>
        <a:ext cx="1841873" cy="1688002"/>
      </dsp:txXfrm>
    </dsp:sp>
    <dsp:sp modelId="{E75578E4-DA39-46FB-8443-C07EC63609FA}">
      <dsp:nvSpPr>
        <dsp:cNvPr id="0" name=""/>
        <dsp:cNvSpPr/>
      </dsp:nvSpPr>
      <dsp:spPr>
        <a:xfrm>
          <a:off x="6260659" y="1026518"/>
          <a:ext cx="1946905" cy="179303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Application of public administration practices</a:t>
          </a:r>
          <a:endParaRPr lang="en-US" sz="1800" kern="1200" dirty="0">
            <a:solidFill>
              <a:schemeClr val="tx1"/>
            </a:solidFill>
          </a:endParaRPr>
        </a:p>
      </dsp:txBody>
      <dsp:txXfrm>
        <a:off x="6313175" y="1079034"/>
        <a:ext cx="1841873" cy="168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962E4-3A30-457E-BD44-4291FA0815E2}">
      <dsp:nvSpPr>
        <dsp:cNvPr id="0" name=""/>
        <dsp:cNvSpPr/>
      </dsp:nvSpPr>
      <dsp:spPr>
        <a:xfrm>
          <a:off x="6113" y="132560"/>
          <a:ext cx="8274806" cy="896722"/>
        </a:xfrm>
        <a:prstGeom prst="roundRect">
          <a:avLst>
            <a:gd name="adj" fmla="val 10000"/>
          </a:avLst>
        </a:prstGeom>
        <a:solidFill>
          <a:schemeClr val="accent5">
            <a:lumMod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CC"/>
              </a:solidFill>
            </a:rPr>
            <a:t>Promote</a:t>
          </a:r>
          <a:endParaRPr lang="en-US" sz="1800" kern="1200" dirty="0">
            <a:solidFill>
              <a:srgbClr val="FFFFCC"/>
            </a:solidFill>
          </a:endParaRPr>
        </a:p>
      </dsp:txBody>
      <dsp:txXfrm>
        <a:off x="32377" y="158824"/>
        <a:ext cx="8222278" cy="844194"/>
      </dsp:txXfrm>
    </dsp:sp>
    <dsp:sp modelId="{EC56CCEA-0D7D-4D0B-B7D2-54DD7DB55C7F}">
      <dsp:nvSpPr>
        <dsp:cNvPr id="0" name=""/>
        <dsp:cNvSpPr/>
      </dsp:nvSpPr>
      <dsp:spPr>
        <a:xfrm>
          <a:off x="3056" y="1134862"/>
          <a:ext cx="3970636" cy="118604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Values and principles, as set out in Sections 1 and 195 throughout the public service</a:t>
          </a:r>
        </a:p>
      </dsp:txBody>
      <dsp:txXfrm>
        <a:off x="37794" y="1169600"/>
        <a:ext cx="3901160" cy="1116570"/>
      </dsp:txXfrm>
    </dsp:sp>
    <dsp:sp modelId="{1C5E45D1-A2DE-4FAA-BE19-79188A004A69}">
      <dsp:nvSpPr>
        <dsp:cNvPr id="0" name=""/>
        <dsp:cNvSpPr/>
      </dsp:nvSpPr>
      <dsp:spPr>
        <a:xfrm>
          <a:off x="4307226" y="1134862"/>
          <a:ext cx="3970636" cy="118604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Ethical conduct amongst members of the SMS and to supplement the Code of Conduct and the Financial Disclosure Framework</a:t>
          </a:r>
        </a:p>
      </dsp:txBody>
      <dsp:txXfrm>
        <a:off x="4341964" y="1169600"/>
        <a:ext cx="3901160" cy="11165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319F5-880F-48A0-8DDC-6E91C86BCD70}">
      <dsp:nvSpPr>
        <dsp:cNvPr id="0" name=""/>
        <dsp:cNvSpPr/>
      </dsp:nvSpPr>
      <dsp:spPr>
        <a:xfrm>
          <a:off x="8086" y="107326"/>
          <a:ext cx="8272833" cy="905884"/>
        </a:xfrm>
        <a:prstGeom prst="roundRect">
          <a:avLst>
            <a:gd name="adj" fmla="val 10000"/>
          </a:avLst>
        </a:prstGeom>
        <a:solidFill>
          <a:schemeClr val="accent5">
            <a:lumMod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CC"/>
              </a:solidFill>
            </a:rPr>
            <a:t>Propose measures</a:t>
          </a:r>
        </a:p>
      </dsp:txBody>
      <dsp:txXfrm>
        <a:off x="34618" y="133858"/>
        <a:ext cx="8219769" cy="852820"/>
      </dsp:txXfrm>
    </dsp:sp>
    <dsp:sp modelId="{A8970A26-6796-4FA2-8324-189CA9A83859}">
      <dsp:nvSpPr>
        <dsp:cNvPr id="0" name=""/>
        <dsp:cNvSpPr/>
      </dsp:nvSpPr>
      <dsp:spPr>
        <a:xfrm>
          <a:off x="4043" y="1090252"/>
          <a:ext cx="8272833" cy="71395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Ensure effective and efficient performance within the Public Service</a:t>
          </a:r>
        </a:p>
      </dsp:txBody>
      <dsp:txXfrm>
        <a:off x="24954" y="1111163"/>
        <a:ext cx="8231011" cy="6721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962E4-3A30-457E-BD44-4291FA0815E2}">
      <dsp:nvSpPr>
        <dsp:cNvPr id="0" name=""/>
        <dsp:cNvSpPr/>
      </dsp:nvSpPr>
      <dsp:spPr>
        <a:xfrm>
          <a:off x="6113" y="65012"/>
          <a:ext cx="8274806" cy="805919"/>
        </a:xfrm>
        <a:prstGeom prst="roundRect">
          <a:avLst>
            <a:gd name="adj" fmla="val 10000"/>
          </a:avLst>
        </a:prstGeom>
        <a:solidFill>
          <a:schemeClr val="accent5">
            <a:lumMod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CC"/>
              </a:solidFill>
            </a:rPr>
            <a:t>Advise</a:t>
          </a:r>
          <a:endParaRPr lang="en-US" sz="1800" kern="1200" dirty="0">
            <a:solidFill>
              <a:srgbClr val="FFFFCC"/>
            </a:solidFill>
          </a:endParaRPr>
        </a:p>
      </dsp:txBody>
      <dsp:txXfrm>
        <a:off x="29718" y="88617"/>
        <a:ext cx="8227596" cy="758709"/>
      </dsp:txXfrm>
    </dsp:sp>
    <dsp:sp modelId="{0F889160-38AD-4516-AEA1-C54CE2131FF8}">
      <dsp:nvSpPr>
        <dsp:cNvPr id="0" name=""/>
        <dsp:cNvSpPr/>
      </dsp:nvSpPr>
      <dsp:spPr>
        <a:xfrm>
          <a:off x="11133" y="980318"/>
          <a:ext cx="3962885" cy="153946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Regarding personnel practices in the public service, including those relating to the recruitment, appointment, transfer, discharge and other aspects of the careers of employees in the Public Service</a:t>
          </a:r>
        </a:p>
      </dsp:txBody>
      <dsp:txXfrm>
        <a:off x="56222" y="1025407"/>
        <a:ext cx="3872707" cy="1449284"/>
      </dsp:txXfrm>
    </dsp:sp>
    <dsp:sp modelId="{37C8ECFA-18EA-48D7-8FEE-5D1CF2E184D7}">
      <dsp:nvSpPr>
        <dsp:cNvPr id="0" name=""/>
        <dsp:cNvSpPr/>
      </dsp:nvSpPr>
      <dsp:spPr>
        <a:xfrm>
          <a:off x="4306901" y="980318"/>
          <a:ext cx="3962885" cy="153946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The MPSA on issuing directives to promote ethical conduct amongst members of the SMS and to supplement the Code of Conduct and the Financial Disclosure Framework</a:t>
          </a:r>
        </a:p>
      </dsp:txBody>
      <dsp:txXfrm>
        <a:off x="4351990" y="1025407"/>
        <a:ext cx="3872707" cy="14492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962E4-3A30-457E-BD44-4291FA0815E2}">
      <dsp:nvSpPr>
        <dsp:cNvPr id="0" name=""/>
        <dsp:cNvSpPr/>
      </dsp:nvSpPr>
      <dsp:spPr>
        <a:xfrm>
          <a:off x="6113" y="186643"/>
          <a:ext cx="8274806" cy="912318"/>
        </a:xfrm>
        <a:prstGeom prst="roundRect">
          <a:avLst>
            <a:gd name="adj" fmla="val 10000"/>
          </a:avLst>
        </a:prstGeom>
        <a:solidFill>
          <a:schemeClr val="accent5">
            <a:lumMod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CC"/>
              </a:solidFill>
            </a:rPr>
            <a:t>Recommend</a:t>
          </a:r>
          <a:endParaRPr lang="en-US" sz="1800" kern="1200" dirty="0">
            <a:solidFill>
              <a:srgbClr val="FFFFCC"/>
            </a:solidFill>
          </a:endParaRPr>
        </a:p>
      </dsp:txBody>
      <dsp:txXfrm>
        <a:off x="32834" y="213364"/>
        <a:ext cx="8221364" cy="858876"/>
      </dsp:txXfrm>
    </dsp:sp>
    <dsp:sp modelId="{448905CD-8B2A-49EF-8838-88439DC77FA7}">
      <dsp:nvSpPr>
        <dsp:cNvPr id="0" name=""/>
        <dsp:cNvSpPr/>
      </dsp:nvSpPr>
      <dsp:spPr>
        <a:xfrm>
          <a:off x="51339" y="1183777"/>
          <a:ext cx="3970636" cy="134312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Appropriate remedies regarding the resolution of grievances of employees in the public service</a:t>
          </a:r>
        </a:p>
      </dsp:txBody>
      <dsp:txXfrm>
        <a:off x="90678" y="1223116"/>
        <a:ext cx="3891958" cy="1264450"/>
      </dsp:txXfrm>
    </dsp:sp>
    <dsp:sp modelId="{E0D75584-3E57-42FF-A14C-4B368689DDAD}">
      <dsp:nvSpPr>
        <dsp:cNvPr id="0" name=""/>
        <dsp:cNvSpPr/>
      </dsp:nvSpPr>
      <dsp:spPr>
        <a:xfrm>
          <a:off x="4310283" y="1169313"/>
          <a:ext cx="3970636" cy="134312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That EAs act in terms of a particular provision(s) of the Public Service Act or any other law in resolving a particular grievance.</a:t>
          </a:r>
        </a:p>
      </dsp:txBody>
      <dsp:txXfrm>
        <a:off x="4349622" y="1208652"/>
        <a:ext cx="3891958" cy="12644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962E4-3A30-457E-BD44-4291FA0815E2}">
      <dsp:nvSpPr>
        <dsp:cNvPr id="0" name=""/>
        <dsp:cNvSpPr/>
      </dsp:nvSpPr>
      <dsp:spPr>
        <a:xfrm>
          <a:off x="0" y="204168"/>
          <a:ext cx="6662170" cy="863782"/>
        </a:xfrm>
        <a:prstGeom prst="roundRect">
          <a:avLst>
            <a:gd name="adj" fmla="val 10000"/>
          </a:avLst>
        </a:prstGeom>
        <a:solidFill>
          <a:schemeClr val="accent5">
            <a:lumMod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CC"/>
              </a:solidFill>
            </a:rPr>
            <a:t>Give directions</a:t>
          </a:r>
          <a:endParaRPr lang="en-US" sz="1800" kern="1200" dirty="0">
            <a:solidFill>
              <a:srgbClr val="FFFFCC"/>
            </a:solidFill>
          </a:endParaRPr>
        </a:p>
      </dsp:txBody>
      <dsp:txXfrm>
        <a:off x="25299" y="229467"/>
        <a:ext cx="6611572" cy="813184"/>
      </dsp:txXfrm>
    </dsp:sp>
    <dsp:sp modelId="{E4799304-F83E-43D2-BB12-4D77BDFA2865}">
      <dsp:nvSpPr>
        <dsp:cNvPr id="0" name=""/>
        <dsp:cNvSpPr/>
      </dsp:nvSpPr>
      <dsp:spPr>
        <a:xfrm>
          <a:off x="0" y="1131948"/>
          <a:ext cx="3005332" cy="166645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Aimed at ensuring that personnel procedures relating to recruitment, transfers, promotions and dismissals comply with the CVPs</a:t>
          </a:r>
        </a:p>
      </dsp:txBody>
      <dsp:txXfrm>
        <a:off x="48809" y="1180757"/>
        <a:ext cx="2907714" cy="1568837"/>
      </dsp:txXfrm>
    </dsp:sp>
    <dsp:sp modelId="{050B3F39-F175-4E23-A38D-B6D1D1BBF9E1}">
      <dsp:nvSpPr>
        <dsp:cNvPr id="0" name=""/>
        <dsp:cNvSpPr/>
      </dsp:nvSpPr>
      <dsp:spPr>
        <a:xfrm>
          <a:off x="3139141" y="1144490"/>
          <a:ext cx="3553686" cy="166645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Relating to </a:t>
          </a:r>
          <a:r>
            <a:rPr lang="en-US" sz="1800" u="sng" kern="1200" dirty="0" smtClean="0">
              <a:solidFill>
                <a:schemeClr val="tx1"/>
              </a:solidFill>
            </a:rPr>
            <a:t>personnel procedures </a:t>
          </a:r>
          <a:r>
            <a:rPr lang="en-US" sz="1800" kern="1200" dirty="0" smtClean="0">
              <a:solidFill>
                <a:schemeClr val="tx1"/>
              </a:solidFill>
            </a:rPr>
            <a:t>- to ensure compliance with the Public Service Act and in order to provide advice to promote sound public administration</a:t>
          </a:r>
        </a:p>
      </dsp:txBody>
      <dsp:txXfrm>
        <a:off x="3187950" y="1193299"/>
        <a:ext cx="3456068" cy="1568837"/>
      </dsp:txXfrm>
    </dsp:sp>
    <dsp:sp modelId="{81CE073E-0490-45BC-B029-7169AACBD085}">
      <dsp:nvSpPr>
        <dsp:cNvPr id="0" name=""/>
        <dsp:cNvSpPr/>
      </dsp:nvSpPr>
      <dsp:spPr>
        <a:xfrm>
          <a:off x="6810491" y="428970"/>
          <a:ext cx="1562056" cy="1887954"/>
        </a:xfrm>
        <a:prstGeom prst="roundRect">
          <a:avLst>
            <a:gd name="adj" fmla="val 10000"/>
          </a:avLst>
        </a:prstGeom>
        <a:solidFill>
          <a:srgbClr val="FFFF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2"/>
              </a:solidFill>
            </a:rPr>
            <a:t>These directions are binding and should be implemented within 60 days</a:t>
          </a:r>
        </a:p>
      </dsp:txBody>
      <dsp:txXfrm>
        <a:off x="6856242" y="474721"/>
        <a:ext cx="1470554" cy="17964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962E4-3A30-457E-BD44-4291FA0815E2}">
      <dsp:nvSpPr>
        <dsp:cNvPr id="0" name=""/>
        <dsp:cNvSpPr/>
      </dsp:nvSpPr>
      <dsp:spPr>
        <a:xfrm>
          <a:off x="0" y="91868"/>
          <a:ext cx="7967985" cy="967498"/>
        </a:xfrm>
        <a:prstGeom prst="roundRect">
          <a:avLst>
            <a:gd name="adj" fmla="val 10000"/>
          </a:avLst>
        </a:prstGeom>
        <a:solidFill>
          <a:schemeClr val="accent5">
            <a:lumMod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CC"/>
              </a:solidFill>
            </a:rPr>
            <a:t>Report</a:t>
          </a:r>
          <a:endParaRPr lang="en-US" sz="1800" kern="1200" dirty="0">
            <a:solidFill>
              <a:srgbClr val="FFFFCC"/>
            </a:solidFill>
          </a:endParaRPr>
        </a:p>
      </dsp:txBody>
      <dsp:txXfrm>
        <a:off x="28337" y="120205"/>
        <a:ext cx="7911311" cy="910824"/>
      </dsp:txXfrm>
    </dsp:sp>
    <dsp:sp modelId="{8CEC736B-45F0-4B36-9428-5B5382473690}">
      <dsp:nvSpPr>
        <dsp:cNvPr id="0" name=""/>
        <dsp:cNvSpPr/>
      </dsp:nvSpPr>
      <dsp:spPr>
        <a:xfrm>
          <a:off x="0" y="1137339"/>
          <a:ext cx="1795717" cy="12674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2"/>
              </a:solidFill>
            </a:rPr>
            <a:t>On its activities and the performance of its functions</a:t>
          </a:r>
        </a:p>
      </dsp:txBody>
      <dsp:txXfrm>
        <a:off x="37123" y="1174462"/>
        <a:ext cx="1721471" cy="1193227"/>
      </dsp:txXfrm>
    </dsp:sp>
    <dsp:sp modelId="{6EF380A8-0908-4F2C-A66F-1E2A9BFCF8E4}">
      <dsp:nvSpPr>
        <dsp:cNvPr id="0" name=""/>
        <dsp:cNvSpPr/>
      </dsp:nvSpPr>
      <dsp:spPr>
        <a:xfrm>
          <a:off x="1892512" y="1137339"/>
          <a:ext cx="1995437" cy="12674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2"/>
              </a:solidFill>
            </a:rPr>
            <a:t>Evaluation of the extent to which the CVPs are complied with</a:t>
          </a:r>
        </a:p>
      </dsp:txBody>
      <dsp:txXfrm>
        <a:off x="1929635" y="1174462"/>
        <a:ext cx="1921191" cy="1193227"/>
      </dsp:txXfrm>
    </dsp:sp>
    <dsp:sp modelId="{66D563EA-F120-46A8-85D2-D3E97D991930}">
      <dsp:nvSpPr>
        <dsp:cNvPr id="0" name=""/>
        <dsp:cNvSpPr/>
      </dsp:nvSpPr>
      <dsp:spPr>
        <a:xfrm>
          <a:off x="3980746" y="1137339"/>
          <a:ext cx="3985599" cy="13068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2"/>
              </a:solidFill>
            </a:rPr>
            <a:t>To the relevant EA and legislature on its investigations and evaluation of the application of personnel and public administration practices</a:t>
          </a:r>
        </a:p>
      </dsp:txBody>
      <dsp:txXfrm>
        <a:off x="4019022" y="1175615"/>
        <a:ext cx="3909047" cy="12302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241039-06B6-4C96-9B37-B14C9A7BF5C2}"/>
              </a:ext>
            </a:extLst>
          </p:cNvPr>
          <p:cNvSpPr>
            <a:spLocks noGrp="1"/>
          </p:cNvSpPr>
          <p:nvPr>
            <p:ph type="hdr" sz="quarter"/>
          </p:nvPr>
        </p:nvSpPr>
        <p:spPr>
          <a:xfrm>
            <a:off x="1" y="1"/>
            <a:ext cx="2944086" cy="496671"/>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dirty="0"/>
          </a:p>
        </p:txBody>
      </p:sp>
      <p:sp>
        <p:nvSpPr>
          <p:cNvPr id="3" name="Date Placeholder 2">
            <a:extLst>
              <a:ext uri="{FF2B5EF4-FFF2-40B4-BE49-F238E27FC236}">
                <a16:creationId xmlns:a16="http://schemas.microsoft.com/office/drawing/2014/main" id="{7BA7299F-D54F-40EE-83FA-348C794BBE10}"/>
              </a:ext>
            </a:extLst>
          </p:cNvPr>
          <p:cNvSpPr>
            <a:spLocks noGrp="1"/>
          </p:cNvSpPr>
          <p:nvPr>
            <p:ph type="dt" sz="quarter" idx="1"/>
          </p:nvPr>
        </p:nvSpPr>
        <p:spPr>
          <a:xfrm>
            <a:off x="3852017" y="1"/>
            <a:ext cx="2944086" cy="496671"/>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CE92BB46-5730-4F7F-89B9-3CBA7ED4F9B1}" type="datetimeFigureOut">
              <a:rPr lang="en-US"/>
              <a:pPr>
                <a:defRPr/>
              </a:pPr>
              <a:t>3/22/2022</a:t>
            </a:fld>
            <a:endParaRPr lang="en-US" dirty="0"/>
          </a:p>
        </p:txBody>
      </p:sp>
      <p:sp>
        <p:nvSpPr>
          <p:cNvPr id="4" name="Footer Placeholder 3">
            <a:extLst>
              <a:ext uri="{FF2B5EF4-FFF2-40B4-BE49-F238E27FC236}">
                <a16:creationId xmlns:a16="http://schemas.microsoft.com/office/drawing/2014/main" id="{DE0DFE14-7A54-4E51-BC4D-6E739751128A}"/>
              </a:ext>
            </a:extLst>
          </p:cNvPr>
          <p:cNvSpPr>
            <a:spLocks noGrp="1"/>
          </p:cNvSpPr>
          <p:nvPr>
            <p:ph type="ftr" sz="quarter" idx="2"/>
          </p:nvPr>
        </p:nvSpPr>
        <p:spPr>
          <a:xfrm>
            <a:off x="1" y="9428273"/>
            <a:ext cx="2944086" cy="496671"/>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dirty="0"/>
          </a:p>
        </p:txBody>
      </p:sp>
      <p:sp>
        <p:nvSpPr>
          <p:cNvPr id="5" name="Slide Number Placeholder 4">
            <a:extLst>
              <a:ext uri="{FF2B5EF4-FFF2-40B4-BE49-F238E27FC236}">
                <a16:creationId xmlns:a16="http://schemas.microsoft.com/office/drawing/2014/main" id="{EA1AA61D-99B3-4DCD-9962-2E9191667B39}"/>
              </a:ext>
            </a:extLst>
          </p:cNvPr>
          <p:cNvSpPr>
            <a:spLocks noGrp="1"/>
          </p:cNvSpPr>
          <p:nvPr>
            <p:ph type="sldNum" sz="quarter" idx="3"/>
          </p:nvPr>
        </p:nvSpPr>
        <p:spPr>
          <a:xfrm>
            <a:off x="3852017" y="9428273"/>
            <a:ext cx="2944086" cy="49667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5E21111-5364-4F45-845E-211FC057FEC8}" type="slidenum">
              <a:rPr lang="en-US" altLang="en-US"/>
              <a:pPr>
                <a:defRPr/>
              </a:pPr>
              <a:t>‹#›</a:t>
            </a:fld>
            <a:endParaRPr lang="en-US" altLang="en-US" dirty="0"/>
          </a:p>
        </p:txBody>
      </p:sp>
    </p:spTree>
    <p:extLst>
      <p:ext uri="{BB962C8B-B14F-4D97-AF65-F5344CB8AC3E}">
        <p14:creationId xmlns:p14="http://schemas.microsoft.com/office/powerpoint/2010/main" val="4259850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29476DC-ECEA-4227-9F1D-E5F94A0BC31E}"/>
              </a:ext>
            </a:extLst>
          </p:cNvPr>
          <p:cNvSpPr>
            <a:spLocks noGrp="1" noChangeArrowheads="1"/>
          </p:cNvSpPr>
          <p:nvPr>
            <p:ph type="hdr" sz="quarter"/>
          </p:nvPr>
        </p:nvSpPr>
        <p:spPr bwMode="auto">
          <a:xfrm>
            <a:off x="1" y="1"/>
            <a:ext cx="2944086"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7171" name="Rectangle 3">
            <a:extLst>
              <a:ext uri="{FF2B5EF4-FFF2-40B4-BE49-F238E27FC236}">
                <a16:creationId xmlns:a16="http://schemas.microsoft.com/office/drawing/2014/main" id="{9A4BF0C0-515C-4D0E-8A20-A4292ECE8688}"/>
              </a:ext>
            </a:extLst>
          </p:cNvPr>
          <p:cNvSpPr>
            <a:spLocks noGrp="1" noChangeArrowheads="1"/>
          </p:cNvSpPr>
          <p:nvPr>
            <p:ph type="dt" idx="1"/>
          </p:nvPr>
        </p:nvSpPr>
        <p:spPr bwMode="auto">
          <a:xfrm>
            <a:off x="3852017" y="1"/>
            <a:ext cx="2944086"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dirty="0"/>
          </a:p>
        </p:txBody>
      </p:sp>
      <p:sp>
        <p:nvSpPr>
          <p:cNvPr id="17412" name="Rectangle 4">
            <a:extLst>
              <a:ext uri="{FF2B5EF4-FFF2-40B4-BE49-F238E27FC236}">
                <a16:creationId xmlns:a16="http://schemas.microsoft.com/office/drawing/2014/main" id="{A65B958D-3DDF-43BF-AB02-411EABE5465F}"/>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0A5084A5-57F1-43F6-804A-320544AECBCB}"/>
              </a:ext>
            </a:extLst>
          </p:cNvPr>
          <p:cNvSpPr>
            <a:spLocks noGrp="1" noChangeArrowheads="1"/>
          </p:cNvSpPr>
          <p:nvPr>
            <p:ph type="body" sz="quarter" idx="3"/>
          </p:nvPr>
        </p:nvSpPr>
        <p:spPr bwMode="auto">
          <a:xfrm>
            <a:off x="679768" y="4714138"/>
            <a:ext cx="5438140" cy="44683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id="{B0EACAE3-1379-4C44-91BD-49E45CA30AF8}"/>
              </a:ext>
            </a:extLst>
          </p:cNvPr>
          <p:cNvSpPr>
            <a:spLocks noGrp="1" noChangeArrowheads="1"/>
          </p:cNvSpPr>
          <p:nvPr>
            <p:ph type="ftr" sz="quarter" idx="4"/>
          </p:nvPr>
        </p:nvSpPr>
        <p:spPr bwMode="auto">
          <a:xfrm>
            <a:off x="1" y="9428273"/>
            <a:ext cx="2944086"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7175" name="Rectangle 7">
            <a:extLst>
              <a:ext uri="{FF2B5EF4-FFF2-40B4-BE49-F238E27FC236}">
                <a16:creationId xmlns:a16="http://schemas.microsoft.com/office/drawing/2014/main" id="{83F12E01-5604-4F31-803C-C3858C5295EC}"/>
              </a:ext>
            </a:extLst>
          </p:cNvPr>
          <p:cNvSpPr>
            <a:spLocks noGrp="1" noChangeArrowheads="1"/>
          </p:cNvSpPr>
          <p:nvPr>
            <p:ph type="sldNum" sz="quarter" idx="5"/>
          </p:nvPr>
        </p:nvSpPr>
        <p:spPr bwMode="auto">
          <a:xfrm>
            <a:off x="3852017" y="9428273"/>
            <a:ext cx="2944086"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ECEE4DE-C844-4CA2-A356-FABBC657FADB}" type="slidenum">
              <a:rPr lang="en-US" altLang="en-US"/>
              <a:pPr>
                <a:defRPr/>
              </a:pPr>
              <a:t>‹#›</a:t>
            </a:fld>
            <a:endParaRPr lang="en-US" altLang="en-US" dirty="0"/>
          </a:p>
        </p:txBody>
      </p:sp>
    </p:spTree>
    <p:extLst>
      <p:ext uri="{BB962C8B-B14F-4D97-AF65-F5344CB8AC3E}">
        <p14:creationId xmlns:p14="http://schemas.microsoft.com/office/powerpoint/2010/main" val="3639855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02A7855-4B6D-423E-957B-6D53E6639755}"/>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6722AF4A-FDF9-4231-A795-F15F55569A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9B649540-E00B-4153-9A5C-521643F418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08CFE0-3CCD-46E3-97D0-651FD3DF1844}" type="slidenum">
              <a:rPr lang="en-US" altLang="en-US" smtClean="0"/>
              <a:pPr/>
              <a:t>1</a:t>
            </a:fld>
            <a:endParaRPr lang="en-US" altLang="en-US" dirty="0"/>
          </a:p>
        </p:txBody>
      </p:sp>
    </p:spTree>
    <p:extLst>
      <p:ext uri="{BB962C8B-B14F-4D97-AF65-F5344CB8AC3E}">
        <p14:creationId xmlns:p14="http://schemas.microsoft.com/office/powerpoint/2010/main" val="254175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14</a:t>
            </a:fld>
            <a:endParaRPr lang="en-ZA" dirty="0"/>
          </a:p>
        </p:txBody>
      </p:sp>
    </p:spTree>
    <p:extLst>
      <p:ext uri="{BB962C8B-B14F-4D97-AF65-F5344CB8AC3E}">
        <p14:creationId xmlns:p14="http://schemas.microsoft.com/office/powerpoint/2010/main" val="2070766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15</a:t>
            </a:fld>
            <a:endParaRPr lang="en-ZA" dirty="0"/>
          </a:p>
        </p:txBody>
      </p:sp>
    </p:spTree>
    <p:extLst>
      <p:ext uri="{BB962C8B-B14F-4D97-AF65-F5344CB8AC3E}">
        <p14:creationId xmlns:p14="http://schemas.microsoft.com/office/powerpoint/2010/main" val="1403343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02A7855-4B6D-423E-957B-6D53E6639755}"/>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6722AF4A-FDF9-4231-A795-F15F55569A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9B649540-E00B-4153-9A5C-521643F418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08CFE0-3CCD-46E3-97D0-651FD3DF1844}" type="slidenum">
              <a:rPr lang="en-US" altLang="en-US" smtClean="0"/>
              <a:pPr/>
              <a:t>16</a:t>
            </a:fld>
            <a:endParaRPr lang="en-US" altLang="en-US" dirty="0"/>
          </a:p>
        </p:txBody>
      </p:sp>
    </p:spTree>
    <p:extLst>
      <p:ext uri="{BB962C8B-B14F-4D97-AF65-F5344CB8AC3E}">
        <p14:creationId xmlns:p14="http://schemas.microsoft.com/office/powerpoint/2010/main" val="3554177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02A7855-4B6D-423E-957B-6D53E6639755}"/>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6722AF4A-FDF9-4231-A795-F15F55569A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9B649540-E00B-4153-9A5C-521643F418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08CFE0-3CCD-46E3-97D0-651FD3DF1844}" type="slidenum">
              <a:rPr lang="en-US" altLang="en-US" smtClean="0"/>
              <a:pPr/>
              <a:t>20</a:t>
            </a:fld>
            <a:endParaRPr lang="en-US" altLang="en-US" dirty="0"/>
          </a:p>
        </p:txBody>
      </p:sp>
    </p:spTree>
    <p:extLst>
      <p:ext uri="{BB962C8B-B14F-4D97-AF65-F5344CB8AC3E}">
        <p14:creationId xmlns:p14="http://schemas.microsoft.com/office/powerpoint/2010/main" val="2080355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21</a:t>
            </a:fld>
            <a:endParaRPr lang="en-US" altLang="en-US" dirty="0"/>
          </a:p>
        </p:txBody>
      </p:sp>
    </p:spTree>
    <p:extLst>
      <p:ext uri="{BB962C8B-B14F-4D97-AF65-F5344CB8AC3E}">
        <p14:creationId xmlns:p14="http://schemas.microsoft.com/office/powerpoint/2010/main" val="955656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22</a:t>
            </a:fld>
            <a:endParaRPr lang="en-US" altLang="en-US" dirty="0"/>
          </a:p>
        </p:txBody>
      </p:sp>
    </p:spTree>
    <p:extLst>
      <p:ext uri="{BB962C8B-B14F-4D97-AF65-F5344CB8AC3E}">
        <p14:creationId xmlns:p14="http://schemas.microsoft.com/office/powerpoint/2010/main" val="506121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02A7855-4B6D-423E-957B-6D53E6639755}"/>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6722AF4A-FDF9-4231-A795-F15F55569A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9B649540-E00B-4153-9A5C-521643F418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08CFE0-3CCD-46E3-97D0-651FD3DF1844}" type="slidenum">
              <a:rPr lang="en-US" altLang="en-US" smtClean="0"/>
              <a:pPr/>
              <a:t>23</a:t>
            </a:fld>
            <a:endParaRPr lang="en-US" altLang="en-US" dirty="0"/>
          </a:p>
        </p:txBody>
      </p:sp>
    </p:spTree>
    <p:extLst>
      <p:ext uri="{BB962C8B-B14F-4D97-AF65-F5344CB8AC3E}">
        <p14:creationId xmlns:p14="http://schemas.microsoft.com/office/powerpoint/2010/main" val="3435841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24</a:t>
            </a:fld>
            <a:endParaRPr lang="en-US" altLang="en-US" dirty="0"/>
          </a:p>
        </p:txBody>
      </p:sp>
    </p:spTree>
    <p:extLst>
      <p:ext uri="{BB962C8B-B14F-4D97-AF65-F5344CB8AC3E}">
        <p14:creationId xmlns:p14="http://schemas.microsoft.com/office/powerpoint/2010/main" val="292548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25</a:t>
            </a:fld>
            <a:endParaRPr lang="en-US" altLang="en-US" dirty="0"/>
          </a:p>
        </p:txBody>
      </p:sp>
    </p:spTree>
    <p:extLst>
      <p:ext uri="{BB962C8B-B14F-4D97-AF65-F5344CB8AC3E}">
        <p14:creationId xmlns:p14="http://schemas.microsoft.com/office/powerpoint/2010/main" val="974077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26</a:t>
            </a:fld>
            <a:endParaRPr lang="en-US" altLang="en-US" dirty="0"/>
          </a:p>
        </p:txBody>
      </p:sp>
    </p:spTree>
    <p:extLst>
      <p:ext uri="{BB962C8B-B14F-4D97-AF65-F5344CB8AC3E}">
        <p14:creationId xmlns:p14="http://schemas.microsoft.com/office/powerpoint/2010/main" val="175665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02A7855-4B6D-423E-957B-6D53E6639755}"/>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6722AF4A-FDF9-4231-A795-F15F55569A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9B649540-E00B-4153-9A5C-521643F418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08CFE0-3CCD-46E3-97D0-651FD3DF1844}" type="slidenum">
              <a:rPr lang="en-US" altLang="en-US" smtClean="0"/>
              <a:pPr/>
              <a:t>3</a:t>
            </a:fld>
            <a:endParaRPr lang="en-US" altLang="en-US" dirty="0"/>
          </a:p>
        </p:txBody>
      </p:sp>
    </p:spTree>
    <p:extLst>
      <p:ext uri="{BB962C8B-B14F-4D97-AF65-F5344CB8AC3E}">
        <p14:creationId xmlns:p14="http://schemas.microsoft.com/office/powerpoint/2010/main" val="1225913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02A7855-4B6D-423E-957B-6D53E6639755}"/>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6722AF4A-FDF9-4231-A795-F15F55569A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9B649540-E00B-4153-9A5C-521643F418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08CFE0-3CCD-46E3-97D0-651FD3DF1844}" type="slidenum">
              <a:rPr lang="en-US" altLang="en-US" smtClean="0"/>
              <a:pPr/>
              <a:t>27</a:t>
            </a:fld>
            <a:endParaRPr lang="en-US" altLang="en-US" dirty="0"/>
          </a:p>
        </p:txBody>
      </p:sp>
    </p:spTree>
    <p:extLst>
      <p:ext uri="{BB962C8B-B14F-4D97-AF65-F5344CB8AC3E}">
        <p14:creationId xmlns:p14="http://schemas.microsoft.com/office/powerpoint/2010/main" val="2978972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28</a:t>
            </a:fld>
            <a:endParaRPr lang="en-US" altLang="en-US" dirty="0"/>
          </a:p>
        </p:txBody>
      </p:sp>
    </p:spTree>
    <p:extLst>
      <p:ext uri="{BB962C8B-B14F-4D97-AF65-F5344CB8AC3E}">
        <p14:creationId xmlns:p14="http://schemas.microsoft.com/office/powerpoint/2010/main" val="452506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29</a:t>
            </a:fld>
            <a:endParaRPr lang="en-US" altLang="en-US" dirty="0"/>
          </a:p>
        </p:txBody>
      </p:sp>
    </p:spTree>
    <p:extLst>
      <p:ext uri="{BB962C8B-B14F-4D97-AF65-F5344CB8AC3E}">
        <p14:creationId xmlns:p14="http://schemas.microsoft.com/office/powerpoint/2010/main" val="4046493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02A7855-4B6D-423E-957B-6D53E6639755}"/>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6722AF4A-FDF9-4231-A795-F15F55569A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9B649540-E00B-4153-9A5C-521643F418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08CFE0-3CCD-46E3-97D0-651FD3DF1844}" type="slidenum">
              <a:rPr lang="en-US" altLang="en-US" smtClean="0"/>
              <a:pPr/>
              <a:t>30</a:t>
            </a:fld>
            <a:endParaRPr lang="en-US" altLang="en-US" dirty="0"/>
          </a:p>
        </p:txBody>
      </p:sp>
    </p:spTree>
    <p:extLst>
      <p:ext uri="{BB962C8B-B14F-4D97-AF65-F5344CB8AC3E}">
        <p14:creationId xmlns:p14="http://schemas.microsoft.com/office/powerpoint/2010/main" val="125073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31</a:t>
            </a:fld>
            <a:endParaRPr lang="en-US" altLang="en-US" dirty="0"/>
          </a:p>
        </p:txBody>
      </p:sp>
    </p:spTree>
    <p:extLst>
      <p:ext uri="{BB962C8B-B14F-4D97-AF65-F5344CB8AC3E}">
        <p14:creationId xmlns:p14="http://schemas.microsoft.com/office/powerpoint/2010/main" val="2523642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02A7855-4B6D-423E-957B-6D53E6639755}"/>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6722AF4A-FDF9-4231-A795-F15F55569A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9B649540-E00B-4153-9A5C-521643F418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08CFE0-3CCD-46E3-97D0-651FD3DF1844}" type="slidenum">
              <a:rPr lang="en-US" altLang="en-US" smtClean="0"/>
              <a:pPr/>
              <a:t>36</a:t>
            </a:fld>
            <a:endParaRPr lang="en-US" altLang="en-US" dirty="0"/>
          </a:p>
        </p:txBody>
      </p:sp>
    </p:spTree>
    <p:extLst>
      <p:ext uri="{BB962C8B-B14F-4D97-AF65-F5344CB8AC3E}">
        <p14:creationId xmlns:p14="http://schemas.microsoft.com/office/powerpoint/2010/main" val="3800227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40</a:t>
            </a:fld>
            <a:endParaRPr lang="en-US" altLang="en-US" dirty="0"/>
          </a:p>
        </p:txBody>
      </p:sp>
    </p:spTree>
    <p:extLst>
      <p:ext uri="{BB962C8B-B14F-4D97-AF65-F5344CB8AC3E}">
        <p14:creationId xmlns:p14="http://schemas.microsoft.com/office/powerpoint/2010/main" val="1541014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02A7855-4B6D-423E-957B-6D53E6639755}"/>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6722AF4A-FDF9-4231-A795-F15F55569A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9B649540-E00B-4153-9A5C-521643F418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08CFE0-3CCD-46E3-97D0-651FD3DF1844}" type="slidenum">
              <a:rPr lang="en-US" altLang="en-US" smtClean="0"/>
              <a:pPr/>
              <a:t>42</a:t>
            </a:fld>
            <a:endParaRPr lang="en-US" altLang="en-US" dirty="0"/>
          </a:p>
        </p:txBody>
      </p:sp>
    </p:spTree>
    <p:extLst>
      <p:ext uri="{BB962C8B-B14F-4D97-AF65-F5344CB8AC3E}">
        <p14:creationId xmlns:p14="http://schemas.microsoft.com/office/powerpoint/2010/main" val="3325973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44</a:t>
            </a:fld>
            <a:endParaRPr lang="en-US" altLang="en-US" dirty="0"/>
          </a:p>
        </p:txBody>
      </p:sp>
    </p:spTree>
    <p:extLst>
      <p:ext uri="{BB962C8B-B14F-4D97-AF65-F5344CB8AC3E}">
        <p14:creationId xmlns:p14="http://schemas.microsoft.com/office/powerpoint/2010/main" val="2785899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latin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B6F7C17A-68B5-47D1-8F95-87219FB6AB16}" type="slidenum">
              <a:rPr lang="en-US" altLang="en-US" sz="1200"/>
              <a:pPr/>
              <a:t>45</a:t>
            </a:fld>
            <a:endParaRPr lang="en-US" altLang="en-US" sz="1200" dirty="0"/>
          </a:p>
        </p:txBody>
      </p:sp>
    </p:spTree>
    <p:extLst>
      <p:ext uri="{BB962C8B-B14F-4D97-AF65-F5344CB8AC3E}">
        <p14:creationId xmlns:p14="http://schemas.microsoft.com/office/powerpoint/2010/main" val="635066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a:noFill/>
        </p:spPr>
        <p:txBody>
          <a:bodyPr/>
          <a:lstStyle/>
          <a:p>
            <a:endParaRPr lang="en-US" dirty="0" smtClean="0">
              <a:cs typeface="Arial" panose="020B0604020202020204" pitchFamily="34" charset="0"/>
            </a:endParaRPr>
          </a:p>
        </p:txBody>
      </p:sp>
      <p:sp>
        <p:nvSpPr>
          <p:cNvPr id="15364" name="Slide Number Placeholder 3"/>
          <p:cNvSpPr>
            <a:spLocks noGrp="1"/>
          </p:cNvSpPr>
          <p:nvPr>
            <p:ph type="sldNum" sz="quarter" idx="5"/>
          </p:nvPr>
        </p:nvSpPr>
        <p:spPr>
          <a:noFill/>
        </p:spPr>
        <p:txBody>
          <a:bodyPr/>
          <a:lstStyle>
            <a:lvl1pPr defTabSz="931863">
              <a:defRPr sz="3200" b="1">
                <a:solidFill>
                  <a:schemeClr val="tx1"/>
                </a:solidFill>
                <a:latin typeface="Arial" panose="020B0604020202020204" pitchFamily="34" charset="0"/>
                <a:ea typeface="MS PGothic" panose="020B0600070205080204" pitchFamily="34" charset="-128"/>
              </a:defRPr>
            </a:lvl1pPr>
            <a:lvl2pPr marL="742950" indent="-285750" defTabSz="931863">
              <a:defRPr sz="3200" b="1">
                <a:solidFill>
                  <a:schemeClr val="tx1"/>
                </a:solidFill>
                <a:latin typeface="Arial" panose="020B0604020202020204" pitchFamily="34" charset="0"/>
                <a:ea typeface="MS PGothic" panose="020B0600070205080204" pitchFamily="34" charset="-128"/>
              </a:defRPr>
            </a:lvl2pPr>
            <a:lvl3pPr marL="1143000" indent="-228600" defTabSz="931863">
              <a:defRPr sz="3200" b="1">
                <a:solidFill>
                  <a:schemeClr val="tx1"/>
                </a:solidFill>
                <a:latin typeface="Arial" panose="020B0604020202020204" pitchFamily="34" charset="0"/>
                <a:ea typeface="MS PGothic" panose="020B0600070205080204" pitchFamily="34" charset="-128"/>
              </a:defRPr>
            </a:lvl3pPr>
            <a:lvl4pPr marL="1600200" indent="-228600" defTabSz="931863">
              <a:defRPr sz="3200" b="1">
                <a:solidFill>
                  <a:schemeClr val="tx1"/>
                </a:solidFill>
                <a:latin typeface="Arial" panose="020B0604020202020204" pitchFamily="34" charset="0"/>
                <a:ea typeface="MS PGothic" panose="020B0600070205080204" pitchFamily="34" charset="-128"/>
              </a:defRPr>
            </a:lvl4pPr>
            <a:lvl5pPr marL="2057400" indent="-228600" defTabSz="931863">
              <a:defRPr sz="3200" b="1">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fld id="{8E2A49A3-FA25-44D6-84DD-5B12D5035984}" type="slidenum">
              <a:rPr lang="en-ZA" sz="1200" b="0" smtClean="0"/>
              <a:pPr/>
              <a:t>4</a:t>
            </a:fld>
            <a:endParaRPr lang="en-ZA" sz="1200" b="0" dirty="0" smtClean="0"/>
          </a:p>
        </p:txBody>
      </p:sp>
    </p:spTree>
    <p:extLst>
      <p:ext uri="{BB962C8B-B14F-4D97-AF65-F5344CB8AC3E}">
        <p14:creationId xmlns:p14="http://schemas.microsoft.com/office/powerpoint/2010/main" val="125793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a:noFill/>
        </p:spPr>
        <p:txBody>
          <a:bodyPr/>
          <a:lstStyle/>
          <a:p>
            <a:endParaRPr lang="en-US" dirty="0" smtClean="0">
              <a:cs typeface="Arial" panose="020B0604020202020204" pitchFamily="34" charset="0"/>
            </a:endParaRPr>
          </a:p>
        </p:txBody>
      </p:sp>
      <p:sp>
        <p:nvSpPr>
          <p:cNvPr id="15364" name="Slide Number Placeholder 3"/>
          <p:cNvSpPr>
            <a:spLocks noGrp="1"/>
          </p:cNvSpPr>
          <p:nvPr>
            <p:ph type="sldNum" sz="quarter" idx="5"/>
          </p:nvPr>
        </p:nvSpPr>
        <p:spPr>
          <a:noFill/>
        </p:spPr>
        <p:txBody>
          <a:bodyPr/>
          <a:lstStyle>
            <a:lvl1pPr defTabSz="931863">
              <a:defRPr sz="3200" b="1">
                <a:solidFill>
                  <a:schemeClr val="tx1"/>
                </a:solidFill>
                <a:latin typeface="Arial" panose="020B0604020202020204" pitchFamily="34" charset="0"/>
                <a:ea typeface="MS PGothic" panose="020B0600070205080204" pitchFamily="34" charset="-128"/>
              </a:defRPr>
            </a:lvl1pPr>
            <a:lvl2pPr marL="742950" indent="-285750" defTabSz="931863">
              <a:defRPr sz="3200" b="1">
                <a:solidFill>
                  <a:schemeClr val="tx1"/>
                </a:solidFill>
                <a:latin typeface="Arial" panose="020B0604020202020204" pitchFamily="34" charset="0"/>
                <a:ea typeface="MS PGothic" panose="020B0600070205080204" pitchFamily="34" charset="-128"/>
              </a:defRPr>
            </a:lvl2pPr>
            <a:lvl3pPr marL="1143000" indent="-228600" defTabSz="931863">
              <a:defRPr sz="3200" b="1">
                <a:solidFill>
                  <a:schemeClr val="tx1"/>
                </a:solidFill>
                <a:latin typeface="Arial" panose="020B0604020202020204" pitchFamily="34" charset="0"/>
                <a:ea typeface="MS PGothic" panose="020B0600070205080204" pitchFamily="34" charset="-128"/>
              </a:defRPr>
            </a:lvl3pPr>
            <a:lvl4pPr marL="1600200" indent="-228600" defTabSz="931863">
              <a:defRPr sz="3200" b="1">
                <a:solidFill>
                  <a:schemeClr val="tx1"/>
                </a:solidFill>
                <a:latin typeface="Arial" panose="020B0604020202020204" pitchFamily="34" charset="0"/>
                <a:ea typeface="MS PGothic" panose="020B0600070205080204" pitchFamily="34" charset="-128"/>
              </a:defRPr>
            </a:lvl4pPr>
            <a:lvl5pPr marL="2057400" indent="-228600" defTabSz="931863">
              <a:defRPr sz="3200" b="1">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fld id="{8E2A49A3-FA25-44D6-84DD-5B12D5035984}" type="slidenum">
              <a:rPr lang="en-ZA" sz="1200" b="0" smtClean="0"/>
              <a:pPr/>
              <a:t>6</a:t>
            </a:fld>
            <a:endParaRPr lang="en-ZA" sz="1200" b="0" dirty="0" smtClean="0"/>
          </a:p>
        </p:txBody>
      </p:sp>
    </p:spTree>
    <p:extLst>
      <p:ext uri="{BB962C8B-B14F-4D97-AF65-F5344CB8AC3E}">
        <p14:creationId xmlns:p14="http://schemas.microsoft.com/office/powerpoint/2010/main" val="332044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02A7855-4B6D-423E-957B-6D53E6639755}"/>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6722AF4A-FDF9-4231-A795-F15F55569A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9B649540-E00B-4153-9A5C-521643F418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08CFE0-3CCD-46E3-97D0-651FD3DF1844}" type="slidenum">
              <a:rPr lang="en-US" altLang="en-US" smtClean="0"/>
              <a:pPr/>
              <a:t>7</a:t>
            </a:fld>
            <a:endParaRPr lang="en-US" altLang="en-US" dirty="0"/>
          </a:p>
        </p:txBody>
      </p:sp>
    </p:spTree>
    <p:extLst>
      <p:ext uri="{BB962C8B-B14F-4D97-AF65-F5344CB8AC3E}">
        <p14:creationId xmlns:p14="http://schemas.microsoft.com/office/powerpoint/2010/main" val="242295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02A7855-4B6D-423E-957B-6D53E6639755}"/>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6722AF4A-FDF9-4231-A795-F15F55569A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9B649540-E00B-4153-9A5C-521643F418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08CFE0-3CCD-46E3-97D0-651FD3DF1844}" type="slidenum">
              <a:rPr lang="en-US" altLang="en-US" smtClean="0"/>
              <a:pPr/>
              <a:t>10</a:t>
            </a:fld>
            <a:endParaRPr lang="en-US" altLang="en-US" dirty="0"/>
          </a:p>
        </p:txBody>
      </p:sp>
    </p:spTree>
    <p:extLst>
      <p:ext uri="{BB962C8B-B14F-4D97-AF65-F5344CB8AC3E}">
        <p14:creationId xmlns:p14="http://schemas.microsoft.com/office/powerpoint/2010/main" val="4229757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11</a:t>
            </a:fld>
            <a:endParaRPr lang="en-ZA" dirty="0"/>
          </a:p>
        </p:txBody>
      </p:sp>
    </p:spTree>
    <p:extLst>
      <p:ext uri="{BB962C8B-B14F-4D97-AF65-F5344CB8AC3E}">
        <p14:creationId xmlns:p14="http://schemas.microsoft.com/office/powerpoint/2010/main" val="421303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12</a:t>
            </a:fld>
            <a:endParaRPr lang="en-ZA" dirty="0"/>
          </a:p>
        </p:txBody>
      </p:sp>
    </p:spTree>
    <p:extLst>
      <p:ext uri="{BB962C8B-B14F-4D97-AF65-F5344CB8AC3E}">
        <p14:creationId xmlns:p14="http://schemas.microsoft.com/office/powerpoint/2010/main" val="314189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13</a:t>
            </a:fld>
            <a:endParaRPr lang="en-ZA" dirty="0"/>
          </a:p>
        </p:txBody>
      </p:sp>
    </p:spTree>
    <p:extLst>
      <p:ext uri="{BB962C8B-B14F-4D97-AF65-F5344CB8AC3E}">
        <p14:creationId xmlns:p14="http://schemas.microsoft.com/office/powerpoint/2010/main" val="2328101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Text Box 9">
            <a:extLst>
              <a:ext uri="{FF2B5EF4-FFF2-40B4-BE49-F238E27FC236}">
                <a16:creationId xmlns:a16="http://schemas.microsoft.com/office/drawing/2014/main" id="{CD8A6136-419B-4C93-8D19-2C465C9375D5}"/>
              </a:ext>
            </a:extLst>
          </p:cNvPr>
          <p:cNvSpPr txBox="1">
            <a:spLocks noChangeArrowheads="1"/>
          </p:cNvSpPr>
          <p:nvPr userDrawn="1"/>
        </p:nvSpPr>
        <p:spPr bwMode="auto">
          <a:xfrm>
            <a:off x="1187450" y="2924175"/>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6" name="Text Box 10">
            <a:extLst>
              <a:ext uri="{FF2B5EF4-FFF2-40B4-BE49-F238E27FC236}">
                <a16:creationId xmlns:a16="http://schemas.microsoft.com/office/drawing/2014/main" id="{0B0372D2-4E9B-4C30-A858-455F697E4F1E}"/>
              </a:ext>
            </a:extLst>
          </p:cNvPr>
          <p:cNvSpPr txBox="1">
            <a:spLocks noChangeArrowheads="1"/>
          </p:cNvSpPr>
          <p:nvPr userDrawn="1"/>
        </p:nvSpPr>
        <p:spPr bwMode="auto">
          <a:xfrm>
            <a:off x="1187450" y="3141663"/>
            <a:ext cx="6913563" cy="579437"/>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7" name="Text Box 11">
            <a:extLst>
              <a:ext uri="{FF2B5EF4-FFF2-40B4-BE49-F238E27FC236}">
                <a16:creationId xmlns:a16="http://schemas.microsoft.com/office/drawing/2014/main" id="{E83507CC-921C-4521-AE3C-89B154DAFB35}"/>
              </a:ext>
            </a:extLst>
          </p:cNvPr>
          <p:cNvSpPr txBox="1">
            <a:spLocks noChangeArrowheads="1"/>
          </p:cNvSpPr>
          <p:nvPr userDrawn="1"/>
        </p:nvSpPr>
        <p:spPr bwMode="auto">
          <a:xfrm>
            <a:off x="1403350" y="3860800"/>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8" name="Text Box 12">
            <a:extLst>
              <a:ext uri="{FF2B5EF4-FFF2-40B4-BE49-F238E27FC236}">
                <a16:creationId xmlns:a16="http://schemas.microsoft.com/office/drawing/2014/main" id="{B2A26D7F-C17F-4555-ACEF-BF39ECF1213F}"/>
              </a:ext>
            </a:extLst>
          </p:cNvPr>
          <p:cNvSpPr txBox="1">
            <a:spLocks noChangeArrowheads="1"/>
          </p:cNvSpPr>
          <p:nvPr userDrawn="1"/>
        </p:nvSpPr>
        <p:spPr bwMode="auto">
          <a:xfrm>
            <a:off x="1403350" y="2997200"/>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9" name="Text Box 14">
            <a:extLst>
              <a:ext uri="{FF2B5EF4-FFF2-40B4-BE49-F238E27FC236}">
                <a16:creationId xmlns:a16="http://schemas.microsoft.com/office/drawing/2014/main" id="{5286CD22-87EE-4B15-9CD2-16D2397E473F}"/>
              </a:ext>
            </a:extLst>
          </p:cNvPr>
          <p:cNvSpPr txBox="1">
            <a:spLocks noChangeArrowheads="1"/>
          </p:cNvSpPr>
          <p:nvPr userDrawn="1"/>
        </p:nvSpPr>
        <p:spPr bwMode="auto">
          <a:xfrm>
            <a:off x="1331913" y="2997200"/>
            <a:ext cx="6913562"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10" name="Text Box 15">
            <a:extLst>
              <a:ext uri="{FF2B5EF4-FFF2-40B4-BE49-F238E27FC236}">
                <a16:creationId xmlns:a16="http://schemas.microsoft.com/office/drawing/2014/main" id="{F3AF0941-DF0E-40AC-BBEA-D52661D9222E}"/>
              </a:ext>
            </a:extLst>
          </p:cNvPr>
          <p:cNvSpPr txBox="1">
            <a:spLocks noChangeArrowheads="1"/>
          </p:cNvSpPr>
          <p:nvPr userDrawn="1"/>
        </p:nvSpPr>
        <p:spPr bwMode="auto">
          <a:xfrm>
            <a:off x="1547813" y="3213100"/>
            <a:ext cx="6913562"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4099" name="Rectangle 3"/>
          <p:cNvSpPr>
            <a:spLocks noGrp="1" noChangeArrowheads="1"/>
          </p:cNvSpPr>
          <p:nvPr>
            <p:ph type="ctrTitle"/>
          </p:nvPr>
        </p:nvSpPr>
        <p:spPr>
          <a:xfrm>
            <a:off x="684213" y="2708275"/>
            <a:ext cx="7772400" cy="1470025"/>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4508500"/>
            <a:ext cx="6400800" cy="1130300"/>
          </a:xfrm>
        </p:spPr>
        <p:txBody>
          <a:bodyPr/>
          <a:lstStyle>
            <a:lvl1pPr marL="0" indent="0" algn="ctr">
              <a:buFont typeface="Wingdings" pitchFamily="2" charset="2"/>
              <a:buNone/>
              <a:defRPr/>
            </a:lvl1pPr>
          </a:lstStyle>
          <a:p>
            <a:r>
              <a:rPr lang="en-US"/>
              <a:t>Click to edit Master subtitle style</a:t>
            </a:r>
          </a:p>
        </p:txBody>
      </p:sp>
      <p:sp>
        <p:nvSpPr>
          <p:cNvPr id="11" name="Rectangle 5">
            <a:extLst>
              <a:ext uri="{FF2B5EF4-FFF2-40B4-BE49-F238E27FC236}">
                <a16:creationId xmlns:a16="http://schemas.microsoft.com/office/drawing/2014/main" id="{B259CDF2-B078-466D-8148-0F9E8F0F36BE}"/>
              </a:ext>
            </a:extLst>
          </p:cNvPr>
          <p:cNvSpPr>
            <a:spLocks noGrp="1" noChangeArrowheads="1"/>
          </p:cNvSpPr>
          <p:nvPr>
            <p:ph type="dt" sz="half" idx="10"/>
          </p:nvPr>
        </p:nvSpPr>
        <p:spPr/>
        <p:txBody>
          <a:bodyPr/>
          <a:lstStyle>
            <a:lvl1pPr>
              <a:defRPr/>
            </a:lvl1pPr>
          </a:lstStyle>
          <a:p>
            <a:pPr>
              <a:defRPr/>
            </a:pPr>
            <a:endParaRPr lang="en-US" dirty="0"/>
          </a:p>
        </p:txBody>
      </p:sp>
      <p:sp>
        <p:nvSpPr>
          <p:cNvPr id="12" name="Rectangle 6">
            <a:extLst>
              <a:ext uri="{FF2B5EF4-FFF2-40B4-BE49-F238E27FC236}">
                <a16:creationId xmlns:a16="http://schemas.microsoft.com/office/drawing/2014/main" id="{E4EE7B4B-D784-4A4F-BE83-EDB9B2F17A89}"/>
              </a:ext>
            </a:extLst>
          </p:cNvPr>
          <p:cNvSpPr>
            <a:spLocks noGrp="1" noChangeArrowheads="1"/>
          </p:cNvSpPr>
          <p:nvPr>
            <p:ph type="ftr" sz="quarter" idx="11"/>
          </p:nvPr>
        </p:nvSpPr>
        <p:spPr/>
        <p:txBody>
          <a:bodyPr/>
          <a:lstStyle>
            <a:lvl1pPr>
              <a:defRPr/>
            </a:lvl1pPr>
          </a:lstStyle>
          <a:p>
            <a:pPr>
              <a:defRPr/>
            </a:pPr>
            <a:endParaRPr lang="en-US" dirty="0"/>
          </a:p>
        </p:txBody>
      </p:sp>
      <p:sp>
        <p:nvSpPr>
          <p:cNvPr id="13" name="Rectangle 7">
            <a:extLst>
              <a:ext uri="{FF2B5EF4-FFF2-40B4-BE49-F238E27FC236}">
                <a16:creationId xmlns:a16="http://schemas.microsoft.com/office/drawing/2014/main" id="{EBF00BDE-D1D8-40CF-9C4B-95D1002E26BC}"/>
              </a:ext>
            </a:extLst>
          </p:cNvPr>
          <p:cNvSpPr>
            <a:spLocks noGrp="1" noChangeArrowheads="1"/>
          </p:cNvSpPr>
          <p:nvPr>
            <p:ph type="sldNum" sz="quarter" idx="12"/>
          </p:nvPr>
        </p:nvSpPr>
        <p:spPr/>
        <p:txBody>
          <a:bodyPr/>
          <a:lstStyle>
            <a:lvl1pPr>
              <a:defRPr/>
            </a:lvl1pPr>
          </a:lstStyle>
          <a:p>
            <a:pPr>
              <a:defRPr/>
            </a:pPr>
            <a:fld id="{8C4ED58F-D83C-465D-9951-5940255C814B}" type="slidenum">
              <a:rPr lang="en-US" altLang="en-US"/>
              <a:pPr>
                <a:defRPr/>
              </a:pPr>
              <a:t>‹#›</a:t>
            </a:fld>
            <a:endParaRPr lang="en-US" altLang="en-US" dirty="0"/>
          </a:p>
        </p:txBody>
      </p:sp>
    </p:spTree>
    <p:extLst>
      <p:ext uri="{BB962C8B-B14F-4D97-AF65-F5344CB8AC3E}">
        <p14:creationId xmlns:p14="http://schemas.microsoft.com/office/powerpoint/2010/main" val="189445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C551E3-37F2-4B4E-A378-8265584D9A6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672DE541-0AA1-4C17-B3A8-09A25E8776F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71FB759-8E58-4294-8C5D-62BA6AAC90F4}"/>
              </a:ext>
            </a:extLst>
          </p:cNvPr>
          <p:cNvSpPr>
            <a:spLocks noGrp="1" noChangeArrowheads="1"/>
          </p:cNvSpPr>
          <p:nvPr>
            <p:ph type="sldNum" sz="quarter" idx="12"/>
          </p:nvPr>
        </p:nvSpPr>
        <p:spPr>
          <a:ln/>
        </p:spPr>
        <p:txBody>
          <a:bodyPr/>
          <a:lstStyle>
            <a:lvl1pPr>
              <a:defRPr/>
            </a:lvl1pPr>
          </a:lstStyle>
          <a:p>
            <a:pPr>
              <a:defRPr/>
            </a:pPr>
            <a:fld id="{35B4A63C-9719-4ACD-9910-961ABC792F2C}" type="slidenum">
              <a:rPr lang="en-US" altLang="en-US"/>
              <a:pPr>
                <a:defRPr/>
              </a:pPr>
              <a:t>‹#›</a:t>
            </a:fld>
            <a:endParaRPr lang="en-US" altLang="en-US" dirty="0"/>
          </a:p>
        </p:txBody>
      </p:sp>
    </p:spTree>
    <p:extLst>
      <p:ext uri="{BB962C8B-B14F-4D97-AF65-F5344CB8AC3E}">
        <p14:creationId xmlns:p14="http://schemas.microsoft.com/office/powerpoint/2010/main" val="283406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713"/>
            <a:ext cx="2057400" cy="5505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20713"/>
            <a:ext cx="6019800" cy="5505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6688DC-AE12-471A-BE88-BB8505398F7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84EB47B3-1B2F-4969-9AC8-1108841DD31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54D4389A-1932-44A4-BCA1-8953EEA15481}"/>
              </a:ext>
            </a:extLst>
          </p:cNvPr>
          <p:cNvSpPr>
            <a:spLocks noGrp="1" noChangeArrowheads="1"/>
          </p:cNvSpPr>
          <p:nvPr>
            <p:ph type="sldNum" sz="quarter" idx="12"/>
          </p:nvPr>
        </p:nvSpPr>
        <p:spPr>
          <a:ln/>
        </p:spPr>
        <p:txBody>
          <a:bodyPr/>
          <a:lstStyle>
            <a:lvl1pPr>
              <a:defRPr/>
            </a:lvl1pPr>
          </a:lstStyle>
          <a:p>
            <a:pPr>
              <a:defRPr/>
            </a:pPr>
            <a:fld id="{91E1C314-E695-4B49-A335-AFD781A7E35E}" type="slidenum">
              <a:rPr lang="en-US" altLang="en-US"/>
              <a:pPr>
                <a:defRPr/>
              </a:pPr>
              <a:t>‹#›</a:t>
            </a:fld>
            <a:endParaRPr lang="en-US" altLang="en-US" dirty="0"/>
          </a:p>
        </p:txBody>
      </p:sp>
    </p:spTree>
    <p:extLst>
      <p:ext uri="{BB962C8B-B14F-4D97-AF65-F5344CB8AC3E}">
        <p14:creationId xmlns:p14="http://schemas.microsoft.com/office/powerpoint/2010/main" val="3610725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Users\JusticeK\AppData\Local\Microsoft\Windows\Temporary Internet Files\Content.Outlook\3R6TD3T3\100 YEARS LOGO.jpg">
            <a:extLst>
              <a:ext uri="{FF2B5EF4-FFF2-40B4-BE49-F238E27FC236}">
                <a16:creationId xmlns:a16="http://schemas.microsoft.com/office/drawing/2014/main" id="{49C54EA7-5A06-49DD-A6A4-1CCE922AFD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16663"/>
            <a:ext cx="984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49"/>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5" name="Date Placeholder 4">
            <a:extLst>
              <a:ext uri="{FF2B5EF4-FFF2-40B4-BE49-F238E27FC236}">
                <a16:creationId xmlns:a16="http://schemas.microsoft.com/office/drawing/2014/main" id="{C54BC022-D75A-4393-AD38-07E955994F7F}"/>
              </a:ext>
            </a:extLst>
          </p:cNvPr>
          <p:cNvSpPr>
            <a:spLocks noGrp="1" noChangeArrowheads="1"/>
          </p:cNvSpPr>
          <p:nvPr>
            <p:ph type="dt" sz="half" idx="10"/>
          </p:nvPr>
        </p:nvSpPr>
        <p:spPr/>
        <p:txBody>
          <a:bodyPr/>
          <a:lstStyle>
            <a:lvl1pPr>
              <a:defRPr>
                <a:cs typeface="Arial" charset="0"/>
              </a:defRPr>
            </a:lvl1pPr>
          </a:lstStyle>
          <a:p>
            <a:pPr>
              <a:defRPr/>
            </a:pPr>
            <a:fld id="{7345610C-945E-4111-AF20-AA201F1B1692}" type="datetime1">
              <a:rPr lang="en-US"/>
              <a:pPr>
                <a:defRPr/>
              </a:pPr>
              <a:t>3/22/2022</a:t>
            </a:fld>
            <a:endParaRPr lang="en-US" dirty="0"/>
          </a:p>
        </p:txBody>
      </p:sp>
      <p:sp>
        <p:nvSpPr>
          <p:cNvPr id="6" name="Footer Placeholder 5">
            <a:extLst>
              <a:ext uri="{FF2B5EF4-FFF2-40B4-BE49-F238E27FC236}">
                <a16:creationId xmlns:a16="http://schemas.microsoft.com/office/drawing/2014/main" id="{BA952F87-10C0-4371-A943-6FB77FD20DC5}"/>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val="918919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43C41F76-FAE6-47B4-BD3D-D0C64DFA2F0D}"/>
              </a:ext>
            </a:extLst>
          </p:cNvPr>
          <p:cNvSpPr>
            <a:spLocks noGrp="1" noChangeArrowheads="1"/>
          </p:cNvSpPr>
          <p:nvPr>
            <p:ph type="dt" sz="half" idx="10"/>
          </p:nvPr>
        </p:nvSpPr>
        <p:spPr/>
        <p:txBody>
          <a:bodyPr/>
          <a:lstStyle>
            <a:lvl1pPr>
              <a:defRPr>
                <a:cs typeface="Arial" charset="0"/>
              </a:defRPr>
            </a:lvl1pPr>
          </a:lstStyle>
          <a:p>
            <a:pPr>
              <a:defRPr/>
            </a:pPr>
            <a:fld id="{F1F850A2-9B42-48A9-ABBA-CE3429CE00B7}" type="datetime1">
              <a:rPr lang="en-US"/>
              <a:pPr>
                <a:defRPr/>
              </a:pPr>
              <a:t>3/22/2022</a:t>
            </a:fld>
            <a:endParaRPr lang="en-US" dirty="0"/>
          </a:p>
        </p:txBody>
      </p:sp>
      <p:sp>
        <p:nvSpPr>
          <p:cNvPr id="5" name="Rectangle 5">
            <a:extLst>
              <a:ext uri="{FF2B5EF4-FFF2-40B4-BE49-F238E27FC236}">
                <a16:creationId xmlns:a16="http://schemas.microsoft.com/office/drawing/2014/main" id="{65B9DA8A-94B1-429A-98A4-9A9827FF45D2}"/>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val="2293191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9206254-0649-4313-BE70-C2159536F258}"/>
              </a:ext>
            </a:extLst>
          </p:cNvPr>
          <p:cNvSpPr>
            <a:spLocks noGrp="1" noChangeArrowheads="1"/>
          </p:cNvSpPr>
          <p:nvPr>
            <p:ph type="dt" sz="half" idx="10"/>
          </p:nvPr>
        </p:nvSpPr>
        <p:spPr/>
        <p:txBody>
          <a:bodyPr/>
          <a:lstStyle>
            <a:lvl1pPr>
              <a:defRPr>
                <a:cs typeface="Arial" charset="0"/>
              </a:defRPr>
            </a:lvl1pPr>
          </a:lstStyle>
          <a:p>
            <a:pPr>
              <a:defRPr/>
            </a:pPr>
            <a:fld id="{9F215524-A706-4E5F-850A-B80843C0903D}" type="datetime1">
              <a:rPr lang="en-US"/>
              <a:pPr>
                <a:defRPr/>
              </a:pPr>
              <a:t>3/22/2022</a:t>
            </a:fld>
            <a:endParaRPr lang="en-US" dirty="0"/>
          </a:p>
        </p:txBody>
      </p:sp>
      <p:sp>
        <p:nvSpPr>
          <p:cNvPr id="5" name="Rectangle 5">
            <a:extLst>
              <a:ext uri="{FF2B5EF4-FFF2-40B4-BE49-F238E27FC236}">
                <a16:creationId xmlns:a16="http://schemas.microsoft.com/office/drawing/2014/main" id="{8309A2B8-94A3-4245-9F6C-92ECD1DCBBCF}"/>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val="302517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6A8969F8-2619-4ACB-9D71-34BA6ACD73E3}"/>
              </a:ext>
            </a:extLst>
          </p:cNvPr>
          <p:cNvSpPr>
            <a:spLocks noGrp="1" noChangeArrowheads="1"/>
          </p:cNvSpPr>
          <p:nvPr>
            <p:ph type="dt" sz="half" idx="10"/>
          </p:nvPr>
        </p:nvSpPr>
        <p:spPr/>
        <p:txBody>
          <a:bodyPr/>
          <a:lstStyle>
            <a:lvl1pPr>
              <a:defRPr>
                <a:cs typeface="Arial" charset="0"/>
              </a:defRPr>
            </a:lvl1pPr>
          </a:lstStyle>
          <a:p>
            <a:pPr>
              <a:defRPr/>
            </a:pPr>
            <a:fld id="{729A113F-4492-4E3F-8F11-99765A6769A1}" type="datetime1">
              <a:rPr lang="en-US"/>
              <a:pPr>
                <a:defRPr/>
              </a:pPr>
              <a:t>3/22/2022</a:t>
            </a:fld>
            <a:endParaRPr lang="en-US" dirty="0"/>
          </a:p>
        </p:txBody>
      </p:sp>
      <p:sp>
        <p:nvSpPr>
          <p:cNvPr id="6" name="Footer Placeholder 5">
            <a:extLst>
              <a:ext uri="{FF2B5EF4-FFF2-40B4-BE49-F238E27FC236}">
                <a16:creationId xmlns:a16="http://schemas.microsoft.com/office/drawing/2014/main" id="{DEFC074B-8A58-4ABE-80D8-B871836E5EE6}"/>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val="3674194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7D66A557-D59C-4FCD-BC7C-2422572686B3}"/>
              </a:ext>
            </a:extLst>
          </p:cNvPr>
          <p:cNvSpPr>
            <a:spLocks noGrp="1" noChangeArrowheads="1"/>
          </p:cNvSpPr>
          <p:nvPr>
            <p:ph type="dt" sz="half" idx="10"/>
          </p:nvPr>
        </p:nvSpPr>
        <p:spPr/>
        <p:txBody>
          <a:bodyPr/>
          <a:lstStyle>
            <a:lvl1pPr>
              <a:defRPr>
                <a:cs typeface="Arial" charset="0"/>
              </a:defRPr>
            </a:lvl1pPr>
          </a:lstStyle>
          <a:p>
            <a:pPr>
              <a:defRPr/>
            </a:pPr>
            <a:fld id="{10D026AC-F103-485E-8710-C0F45A36BD13}" type="datetime1">
              <a:rPr lang="en-US"/>
              <a:pPr>
                <a:defRPr/>
              </a:pPr>
              <a:t>3/22/2022</a:t>
            </a:fld>
            <a:endParaRPr lang="en-US" dirty="0"/>
          </a:p>
        </p:txBody>
      </p:sp>
      <p:sp>
        <p:nvSpPr>
          <p:cNvPr id="8" name="Rectangle 5">
            <a:extLst>
              <a:ext uri="{FF2B5EF4-FFF2-40B4-BE49-F238E27FC236}">
                <a16:creationId xmlns:a16="http://schemas.microsoft.com/office/drawing/2014/main" id="{18E004B5-19C8-4E09-9772-D3DE88F06339}"/>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val="86273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BA0822E0-7E5D-43E1-BF45-C086862453D0}"/>
              </a:ext>
            </a:extLst>
          </p:cNvPr>
          <p:cNvSpPr>
            <a:spLocks noGrp="1" noChangeArrowheads="1"/>
          </p:cNvSpPr>
          <p:nvPr>
            <p:ph type="dt" sz="half" idx="10"/>
          </p:nvPr>
        </p:nvSpPr>
        <p:spPr/>
        <p:txBody>
          <a:bodyPr/>
          <a:lstStyle>
            <a:lvl1pPr>
              <a:defRPr>
                <a:cs typeface="Arial" charset="0"/>
              </a:defRPr>
            </a:lvl1pPr>
          </a:lstStyle>
          <a:p>
            <a:pPr>
              <a:defRPr/>
            </a:pPr>
            <a:fld id="{5324D017-87D6-4873-8340-5D3BB70B9832}" type="datetime1">
              <a:rPr lang="en-US"/>
              <a:pPr>
                <a:defRPr/>
              </a:pPr>
              <a:t>3/22/2022</a:t>
            </a:fld>
            <a:endParaRPr lang="en-US" dirty="0"/>
          </a:p>
        </p:txBody>
      </p:sp>
      <p:sp>
        <p:nvSpPr>
          <p:cNvPr id="4" name="Rectangle 5">
            <a:extLst>
              <a:ext uri="{FF2B5EF4-FFF2-40B4-BE49-F238E27FC236}">
                <a16:creationId xmlns:a16="http://schemas.microsoft.com/office/drawing/2014/main" id="{88B773AD-4469-495E-A5A8-4E009D8B90C1}"/>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val="300568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DCB01C-01BD-47F3-81D3-9966CEBFB791}"/>
              </a:ext>
            </a:extLst>
          </p:cNvPr>
          <p:cNvSpPr>
            <a:spLocks noGrp="1" noChangeArrowheads="1"/>
          </p:cNvSpPr>
          <p:nvPr>
            <p:ph type="dt" sz="half" idx="10"/>
          </p:nvPr>
        </p:nvSpPr>
        <p:spPr/>
        <p:txBody>
          <a:bodyPr/>
          <a:lstStyle>
            <a:lvl1pPr>
              <a:defRPr>
                <a:cs typeface="Arial" charset="0"/>
              </a:defRPr>
            </a:lvl1pPr>
          </a:lstStyle>
          <a:p>
            <a:pPr>
              <a:defRPr/>
            </a:pPr>
            <a:fld id="{354226A9-A9A0-41AF-AD5E-EB2B8E667A2C}" type="datetime1">
              <a:rPr lang="en-US"/>
              <a:pPr>
                <a:defRPr/>
              </a:pPr>
              <a:t>3/22/2022</a:t>
            </a:fld>
            <a:endParaRPr lang="en-US" dirty="0"/>
          </a:p>
        </p:txBody>
      </p:sp>
      <p:sp>
        <p:nvSpPr>
          <p:cNvPr id="3" name="Rectangle 5">
            <a:extLst>
              <a:ext uri="{FF2B5EF4-FFF2-40B4-BE49-F238E27FC236}">
                <a16:creationId xmlns:a16="http://schemas.microsoft.com/office/drawing/2014/main" id="{3B5C8B3D-0662-4773-B367-8DA384F0CD37}"/>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val="357627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1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3382033-3E5D-44FA-96D5-59789B3C42EB}"/>
              </a:ext>
            </a:extLst>
          </p:cNvPr>
          <p:cNvSpPr>
            <a:spLocks noGrp="1" noChangeArrowheads="1"/>
          </p:cNvSpPr>
          <p:nvPr>
            <p:ph type="dt" sz="half" idx="10"/>
          </p:nvPr>
        </p:nvSpPr>
        <p:spPr/>
        <p:txBody>
          <a:bodyPr/>
          <a:lstStyle>
            <a:lvl1pPr>
              <a:defRPr>
                <a:cs typeface="Arial" charset="0"/>
              </a:defRPr>
            </a:lvl1pPr>
          </a:lstStyle>
          <a:p>
            <a:pPr>
              <a:defRPr/>
            </a:pPr>
            <a:fld id="{E8438943-7920-4B04-8C62-F69F63F2CE9D}" type="datetime1">
              <a:rPr lang="en-US"/>
              <a:pPr>
                <a:defRPr/>
              </a:pPr>
              <a:t>3/22/2022</a:t>
            </a:fld>
            <a:endParaRPr lang="en-US" dirty="0"/>
          </a:p>
        </p:txBody>
      </p:sp>
      <p:sp>
        <p:nvSpPr>
          <p:cNvPr id="6" name="Footer Placeholder 5">
            <a:extLst>
              <a:ext uri="{FF2B5EF4-FFF2-40B4-BE49-F238E27FC236}">
                <a16:creationId xmlns:a16="http://schemas.microsoft.com/office/drawing/2014/main" id="{4A808236-BD1C-47F6-B7E4-38E6FA27E793}"/>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val="90164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A45C1EAB-AB7F-420E-8884-D15702989F3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D5250FB3-3053-43A3-B113-AF802F94EE5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89C5CD4-4F9B-494F-AE4A-B8063350C6A8}"/>
              </a:ext>
            </a:extLst>
          </p:cNvPr>
          <p:cNvSpPr>
            <a:spLocks noGrp="1" noChangeArrowheads="1"/>
          </p:cNvSpPr>
          <p:nvPr>
            <p:ph type="sldNum" sz="quarter" idx="12"/>
          </p:nvPr>
        </p:nvSpPr>
        <p:spPr>
          <a:ln/>
        </p:spPr>
        <p:txBody>
          <a:bodyPr/>
          <a:lstStyle>
            <a:lvl1pPr>
              <a:defRPr/>
            </a:lvl1pPr>
          </a:lstStyle>
          <a:p>
            <a:pPr>
              <a:defRPr/>
            </a:pPr>
            <a:fld id="{4E9250B9-2D58-49F2-9994-51915C2C0244}" type="slidenum">
              <a:rPr lang="en-US" altLang="en-US"/>
              <a:pPr>
                <a:defRPr/>
              </a:pPr>
              <a:t>‹#›</a:t>
            </a:fld>
            <a:endParaRPr lang="en-US" altLang="en-US" dirty="0"/>
          </a:p>
        </p:txBody>
      </p:sp>
    </p:spTree>
    <p:extLst>
      <p:ext uri="{BB962C8B-B14F-4D97-AF65-F5344CB8AC3E}">
        <p14:creationId xmlns:p14="http://schemas.microsoft.com/office/powerpoint/2010/main" val="160486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269BED3-4A0B-40C0-95BB-B90520CEC6BF}"/>
              </a:ext>
            </a:extLst>
          </p:cNvPr>
          <p:cNvSpPr>
            <a:spLocks noGrp="1" noChangeArrowheads="1"/>
          </p:cNvSpPr>
          <p:nvPr>
            <p:ph type="dt" sz="half" idx="10"/>
          </p:nvPr>
        </p:nvSpPr>
        <p:spPr/>
        <p:txBody>
          <a:bodyPr/>
          <a:lstStyle>
            <a:lvl1pPr>
              <a:defRPr>
                <a:cs typeface="Arial" charset="0"/>
              </a:defRPr>
            </a:lvl1pPr>
          </a:lstStyle>
          <a:p>
            <a:pPr>
              <a:defRPr/>
            </a:pPr>
            <a:fld id="{EE95C1BE-9BA3-49F7-984D-A8F2CC1CE6CE}" type="datetime1">
              <a:rPr lang="en-US"/>
              <a:pPr>
                <a:defRPr/>
              </a:pPr>
              <a:t>3/22/2022</a:t>
            </a:fld>
            <a:endParaRPr lang="en-US" dirty="0"/>
          </a:p>
        </p:txBody>
      </p:sp>
      <p:sp>
        <p:nvSpPr>
          <p:cNvPr id="6" name="Footer Placeholder 5">
            <a:extLst>
              <a:ext uri="{FF2B5EF4-FFF2-40B4-BE49-F238E27FC236}">
                <a16:creationId xmlns:a16="http://schemas.microsoft.com/office/drawing/2014/main" id="{CF33A85A-1B66-479A-BD49-7F7E8CC1322D}"/>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val="90454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2141A6-92C0-41D0-91C8-AD1411A9978E}"/>
              </a:ext>
            </a:extLst>
          </p:cNvPr>
          <p:cNvSpPr>
            <a:spLocks noGrp="1" noChangeArrowheads="1"/>
          </p:cNvSpPr>
          <p:nvPr>
            <p:ph type="dt" sz="half" idx="10"/>
          </p:nvPr>
        </p:nvSpPr>
        <p:spPr/>
        <p:txBody>
          <a:bodyPr/>
          <a:lstStyle>
            <a:lvl1pPr>
              <a:defRPr>
                <a:cs typeface="Arial" charset="0"/>
              </a:defRPr>
            </a:lvl1pPr>
          </a:lstStyle>
          <a:p>
            <a:pPr>
              <a:defRPr/>
            </a:pPr>
            <a:fld id="{0FD6F740-CE56-47AA-9ADE-9D5AC97D634B}" type="datetime1">
              <a:rPr lang="en-US"/>
              <a:pPr>
                <a:defRPr/>
              </a:pPr>
              <a:t>3/22/2022</a:t>
            </a:fld>
            <a:endParaRPr lang="en-US" dirty="0"/>
          </a:p>
        </p:txBody>
      </p:sp>
      <p:sp>
        <p:nvSpPr>
          <p:cNvPr id="5" name="Rectangle 5">
            <a:extLst>
              <a:ext uri="{FF2B5EF4-FFF2-40B4-BE49-F238E27FC236}">
                <a16:creationId xmlns:a16="http://schemas.microsoft.com/office/drawing/2014/main" id="{C749CE4D-9842-4D1B-8F34-768D12D56A0E}"/>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val="938190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693D22-5F95-45B7-BCD2-662337F81697}"/>
              </a:ext>
            </a:extLst>
          </p:cNvPr>
          <p:cNvSpPr>
            <a:spLocks noGrp="1" noChangeArrowheads="1"/>
          </p:cNvSpPr>
          <p:nvPr>
            <p:ph type="dt" sz="half" idx="10"/>
          </p:nvPr>
        </p:nvSpPr>
        <p:spPr/>
        <p:txBody>
          <a:bodyPr/>
          <a:lstStyle>
            <a:lvl1pPr>
              <a:defRPr>
                <a:cs typeface="Arial" charset="0"/>
              </a:defRPr>
            </a:lvl1pPr>
          </a:lstStyle>
          <a:p>
            <a:pPr>
              <a:defRPr/>
            </a:pPr>
            <a:fld id="{A1735296-39F7-4CE1-9FF0-4DD19231DED8}" type="datetime1">
              <a:rPr lang="en-US"/>
              <a:pPr>
                <a:defRPr/>
              </a:pPr>
              <a:t>3/22/2022</a:t>
            </a:fld>
            <a:endParaRPr lang="en-US" dirty="0"/>
          </a:p>
        </p:txBody>
      </p:sp>
      <p:sp>
        <p:nvSpPr>
          <p:cNvPr id="5" name="Rectangle 5">
            <a:extLst>
              <a:ext uri="{FF2B5EF4-FFF2-40B4-BE49-F238E27FC236}">
                <a16:creationId xmlns:a16="http://schemas.microsoft.com/office/drawing/2014/main" id="{7878D273-46C3-4CD6-B55D-5A5825201DE3}"/>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val="3980672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2" y="274638"/>
            <a:ext cx="8229600"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0DC9F02-1801-4E7E-A688-4157640E79F0}"/>
              </a:ext>
            </a:extLst>
          </p:cNvPr>
          <p:cNvSpPr>
            <a:spLocks noGrp="1" noChangeArrowheads="1"/>
          </p:cNvSpPr>
          <p:nvPr>
            <p:ph type="dt" sz="half" idx="10"/>
          </p:nvPr>
        </p:nvSpPr>
        <p:spPr/>
        <p:txBody>
          <a:bodyPr/>
          <a:lstStyle>
            <a:lvl1pPr>
              <a:defRPr>
                <a:cs typeface="Arial" charset="0"/>
              </a:defRPr>
            </a:lvl1pPr>
          </a:lstStyle>
          <a:p>
            <a:pPr>
              <a:defRPr/>
            </a:pPr>
            <a:fld id="{0F46F3BA-700A-4E8A-B386-7EEBDEBF95A7}" type="datetime1">
              <a:rPr lang="en-US"/>
              <a:pPr>
                <a:defRPr/>
              </a:pPr>
              <a:t>3/22/2022</a:t>
            </a:fld>
            <a:endParaRPr lang="en-US" dirty="0"/>
          </a:p>
        </p:txBody>
      </p:sp>
      <p:sp>
        <p:nvSpPr>
          <p:cNvPr id="6" name="Footer Placeholder 5">
            <a:extLst>
              <a:ext uri="{FF2B5EF4-FFF2-40B4-BE49-F238E27FC236}">
                <a16:creationId xmlns:a16="http://schemas.microsoft.com/office/drawing/2014/main" id="{966210C6-6814-4A8B-990A-6FC41B20EE34}"/>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val="2728925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12" y="274638"/>
            <a:ext cx="8229600" cy="1143000"/>
          </a:xfrm>
        </p:spPr>
        <p:txBody>
          <a:bodyPr/>
          <a:lstStyle/>
          <a:p>
            <a:r>
              <a:rPr lang="en-US"/>
              <a:t>Click to edit Master title style</a:t>
            </a:r>
            <a:endParaRPr lang="en-ZA"/>
          </a:p>
        </p:txBody>
      </p:sp>
      <p:sp>
        <p:nvSpPr>
          <p:cNvPr id="3" name="Table Placeholder 2"/>
          <p:cNvSpPr>
            <a:spLocks noGrp="1"/>
          </p:cNvSpPr>
          <p:nvPr>
            <p:ph type="tbl" idx="1"/>
          </p:nvPr>
        </p:nvSpPr>
        <p:spPr>
          <a:xfrm>
            <a:off x="611188" y="1557338"/>
            <a:ext cx="8229600" cy="4525962"/>
          </a:xfrm>
        </p:spPr>
        <p:txBody>
          <a:bodyPr/>
          <a:lstStyle/>
          <a:p>
            <a:pPr lvl="0"/>
            <a:endParaRPr lang="en-ZA" noProof="0" dirty="0"/>
          </a:p>
        </p:txBody>
      </p:sp>
      <p:sp>
        <p:nvSpPr>
          <p:cNvPr id="4" name="Rectangle 4">
            <a:extLst>
              <a:ext uri="{FF2B5EF4-FFF2-40B4-BE49-F238E27FC236}">
                <a16:creationId xmlns:a16="http://schemas.microsoft.com/office/drawing/2014/main" id="{43370222-D380-4362-B852-762E136BC30E}"/>
              </a:ext>
            </a:extLst>
          </p:cNvPr>
          <p:cNvSpPr>
            <a:spLocks noGrp="1" noChangeArrowheads="1"/>
          </p:cNvSpPr>
          <p:nvPr>
            <p:ph type="dt" sz="half" idx="10"/>
          </p:nvPr>
        </p:nvSpPr>
        <p:spPr/>
        <p:txBody>
          <a:bodyPr/>
          <a:lstStyle>
            <a:lvl1pPr>
              <a:defRPr>
                <a:cs typeface="Arial" charset="0"/>
              </a:defRPr>
            </a:lvl1pPr>
          </a:lstStyle>
          <a:p>
            <a:pPr>
              <a:defRPr/>
            </a:pPr>
            <a:fld id="{C7AEB082-0C30-4169-BEAE-9F989FC0FA55}" type="datetime1">
              <a:rPr lang="en-US"/>
              <a:pPr>
                <a:defRPr/>
              </a:pPr>
              <a:t>3/22/2022</a:t>
            </a:fld>
            <a:endParaRPr lang="en-US" dirty="0"/>
          </a:p>
        </p:txBody>
      </p:sp>
      <p:sp>
        <p:nvSpPr>
          <p:cNvPr id="5" name="Rectangle 5">
            <a:extLst>
              <a:ext uri="{FF2B5EF4-FFF2-40B4-BE49-F238E27FC236}">
                <a16:creationId xmlns:a16="http://schemas.microsoft.com/office/drawing/2014/main" id="{BC2366A2-CFD1-4788-AE8C-07A3293A46B0}"/>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val="51536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D074213-8E66-4795-85E7-0FB104F0A6D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88C0B53C-113E-49CF-AFA2-626FB043CEA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D1827287-6EB9-4522-A478-F95619E66AF7}"/>
              </a:ext>
            </a:extLst>
          </p:cNvPr>
          <p:cNvSpPr>
            <a:spLocks noGrp="1" noChangeArrowheads="1"/>
          </p:cNvSpPr>
          <p:nvPr>
            <p:ph type="sldNum" sz="quarter" idx="12"/>
          </p:nvPr>
        </p:nvSpPr>
        <p:spPr>
          <a:ln/>
        </p:spPr>
        <p:txBody>
          <a:bodyPr/>
          <a:lstStyle>
            <a:lvl1pPr>
              <a:defRPr/>
            </a:lvl1pPr>
          </a:lstStyle>
          <a:p>
            <a:pPr>
              <a:defRPr/>
            </a:pPr>
            <a:fld id="{D1A2F731-3ED2-49AE-931B-4C66EC9C3852}" type="slidenum">
              <a:rPr lang="en-US" altLang="en-US"/>
              <a:pPr>
                <a:defRPr/>
              </a:pPr>
              <a:t>‹#›</a:t>
            </a:fld>
            <a:endParaRPr lang="en-US" altLang="en-US" dirty="0"/>
          </a:p>
        </p:txBody>
      </p:sp>
    </p:spTree>
    <p:extLst>
      <p:ext uri="{BB962C8B-B14F-4D97-AF65-F5344CB8AC3E}">
        <p14:creationId xmlns:p14="http://schemas.microsoft.com/office/powerpoint/2010/main" val="271766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1CAA761-7BF8-4110-A5D8-77645163083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706F003F-EDD1-4BBD-B78D-F7C18171F92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93F6E48D-1615-4B79-A04B-52F162B2A5B2}"/>
              </a:ext>
            </a:extLst>
          </p:cNvPr>
          <p:cNvSpPr>
            <a:spLocks noGrp="1" noChangeArrowheads="1"/>
          </p:cNvSpPr>
          <p:nvPr>
            <p:ph type="sldNum" sz="quarter" idx="12"/>
          </p:nvPr>
        </p:nvSpPr>
        <p:spPr>
          <a:ln/>
        </p:spPr>
        <p:txBody>
          <a:bodyPr/>
          <a:lstStyle>
            <a:lvl1pPr>
              <a:defRPr/>
            </a:lvl1pPr>
          </a:lstStyle>
          <a:p>
            <a:pPr>
              <a:defRPr/>
            </a:pPr>
            <a:fld id="{F5A6FF1F-65DC-4E14-8AF3-33330FD34884}" type="slidenum">
              <a:rPr lang="en-US" altLang="en-US"/>
              <a:pPr>
                <a:defRPr/>
              </a:pPr>
              <a:t>‹#›</a:t>
            </a:fld>
            <a:endParaRPr lang="en-US" altLang="en-US" dirty="0"/>
          </a:p>
        </p:txBody>
      </p:sp>
    </p:spTree>
    <p:extLst>
      <p:ext uri="{BB962C8B-B14F-4D97-AF65-F5344CB8AC3E}">
        <p14:creationId xmlns:p14="http://schemas.microsoft.com/office/powerpoint/2010/main" val="184713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8905CA1-4D13-4788-B0A8-B7CB316EEC3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5E7C9652-B3D9-4B3B-8B58-B3D5920BB6F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EB542BCF-F9D7-4952-95A3-985348936485}"/>
              </a:ext>
            </a:extLst>
          </p:cNvPr>
          <p:cNvSpPr>
            <a:spLocks noGrp="1" noChangeArrowheads="1"/>
          </p:cNvSpPr>
          <p:nvPr>
            <p:ph type="sldNum" sz="quarter" idx="12"/>
          </p:nvPr>
        </p:nvSpPr>
        <p:spPr>
          <a:ln/>
        </p:spPr>
        <p:txBody>
          <a:bodyPr/>
          <a:lstStyle>
            <a:lvl1pPr>
              <a:defRPr/>
            </a:lvl1pPr>
          </a:lstStyle>
          <a:p>
            <a:pPr>
              <a:defRPr/>
            </a:pPr>
            <a:fld id="{36A6AA44-B08F-4046-8DF1-8B954A97BAFD}" type="slidenum">
              <a:rPr lang="en-US" altLang="en-US"/>
              <a:pPr>
                <a:defRPr/>
              </a:pPr>
              <a:t>‹#›</a:t>
            </a:fld>
            <a:endParaRPr lang="en-US" altLang="en-US" dirty="0"/>
          </a:p>
        </p:txBody>
      </p:sp>
    </p:spTree>
    <p:extLst>
      <p:ext uri="{BB962C8B-B14F-4D97-AF65-F5344CB8AC3E}">
        <p14:creationId xmlns:p14="http://schemas.microsoft.com/office/powerpoint/2010/main" val="399475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9C4F8D3-8409-4C7E-8755-C83ED2D0806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84167B4D-AEA7-4A63-9AE0-5941B5ECC7F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F50DCB44-313E-4D2F-96C0-2AEE5EF1CE2D}"/>
              </a:ext>
            </a:extLst>
          </p:cNvPr>
          <p:cNvSpPr>
            <a:spLocks noGrp="1" noChangeArrowheads="1"/>
          </p:cNvSpPr>
          <p:nvPr>
            <p:ph type="sldNum" sz="quarter" idx="12"/>
          </p:nvPr>
        </p:nvSpPr>
        <p:spPr>
          <a:ln/>
        </p:spPr>
        <p:txBody>
          <a:bodyPr/>
          <a:lstStyle>
            <a:lvl1pPr>
              <a:defRPr/>
            </a:lvl1pPr>
          </a:lstStyle>
          <a:p>
            <a:pPr>
              <a:defRPr/>
            </a:pPr>
            <a:fld id="{57EA3662-A4C7-4FD2-965E-E85D596B1C61}" type="slidenum">
              <a:rPr lang="en-US" altLang="en-US"/>
              <a:pPr>
                <a:defRPr/>
              </a:pPr>
              <a:t>‹#›</a:t>
            </a:fld>
            <a:endParaRPr lang="en-US" altLang="en-US" dirty="0"/>
          </a:p>
        </p:txBody>
      </p:sp>
    </p:spTree>
    <p:extLst>
      <p:ext uri="{BB962C8B-B14F-4D97-AF65-F5344CB8AC3E}">
        <p14:creationId xmlns:p14="http://schemas.microsoft.com/office/powerpoint/2010/main" val="417552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5992AF3-7933-45B1-BDF5-5965165E930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7A41AEF2-F993-4312-BBD6-C350A0B7890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4403849D-7831-4E88-BB4C-F1C72B1D63F7}"/>
              </a:ext>
            </a:extLst>
          </p:cNvPr>
          <p:cNvSpPr>
            <a:spLocks noGrp="1" noChangeArrowheads="1"/>
          </p:cNvSpPr>
          <p:nvPr>
            <p:ph type="sldNum" sz="quarter" idx="12"/>
          </p:nvPr>
        </p:nvSpPr>
        <p:spPr>
          <a:ln/>
        </p:spPr>
        <p:txBody>
          <a:bodyPr/>
          <a:lstStyle>
            <a:lvl1pPr>
              <a:defRPr/>
            </a:lvl1pPr>
          </a:lstStyle>
          <a:p>
            <a:pPr>
              <a:defRPr/>
            </a:pPr>
            <a:fld id="{5D0FE442-9B6E-4405-9D96-25FE40FBBC57}" type="slidenum">
              <a:rPr lang="en-US" altLang="en-US"/>
              <a:pPr>
                <a:defRPr/>
              </a:pPr>
              <a:t>‹#›</a:t>
            </a:fld>
            <a:endParaRPr lang="en-US" altLang="en-US" dirty="0"/>
          </a:p>
        </p:txBody>
      </p:sp>
    </p:spTree>
    <p:extLst>
      <p:ext uri="{BB962C8B-B14F-4D97-AF65-F5344CB8AC3E}">
        <p14:creationId xmlns:p14="http://schemas.microsoft.com/office/powerpoint/2010/main" val="3496551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9EB2B0B-0026-48FD-B1DE-F9D873917FF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B8872473-2087-432E-9974-52281D2B271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16DE5CD5-454B-42E8-97A4-A814E6A89F25}"/>
              </a:ext>
            </a:extLst>
          </p:cNvPr>
          <p:cNvSpPr>
            <a:spLocks noGrp="1" noChangeArrowheads="1"/>
          </p:cNvSpPr>
          <p:nvPr>
            <p:ph type="sldNum" sz="quarter" idx="12"/>
          </p:nvPr>
        </p:nvSpPr>
        <p:spPr>
          <a:ln/>
        </p:spPr>
        <p:txBody>
          <a:bodyPr/>
          <a:lstStyle>
            <a:lvl1pPr>
              <a:defRPr/>
            </a:lvl1pPr>
          </a:lstStyle>
          <a:p>
            <a:pPr>
              <a:defRPr/>
            </a:pPr>
            <a:fld id="{AEE93726-06AF-44F5-9FE3-A0C792D8CA8A}" type="slidenum">
              <a:rPr lang="en-US" altLang="en-US"/>
              <a:pPr>
                <a:defRPr/>
              </a:pPr>
              <a:t>‹#›</a:t>
            </a:fld>
            <a:endParaRPr lang="en-US" altLang="en-US" dirty="0"/>
          </a:p>
        </p:txBody>
      </p:sp>
    </p:spTree>
    <p:extLst>
      <p:ext uri="{BB962C8B-B14F-4D97-AF65-F5344CB8AC3E}">
        <p14:creationId xmlns:p14="http://schemas.microsoft.com/office/powerpoint/2010/main" val="98726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58D685C-3B59-4CB4-A16D-85687442216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4BD24645-9A4D-4F88-9751-222DC618315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AEA21D79-98D3-4383-9724-33F6D7285EB7}"/>
              </a:ext>
            </a:extLst>
          </p:cNvPr>
          <p:cNvSpPr>
            <a:spLocks noGrp="1" noChangeArrowheads="1"/>
          </p:cNvSpPr>
          <p:nvPr>
            <p:ph type="sldNum" sz="quarter" idx="12"/>
          </p:nvPr>
        </p:nvSpPr>
        <p:spPr>
          <a:ln/>
        </p:spPr>
        <p:txBody>
          <a:bodyPr/>
          <a:lstStyle>
            <a:lvl1pPr>
              <a:defRPr/>
            </a:lvl1pPr>
          </a:lstStyle>
          <a:p>
            <a:pPr>
              <a:defRPr/>
            </a:pPr>
            <a:fld id="{6673F37C-52CD-4C4B-9984-1A97D03EF241}" type="slidenum">
              <a:rPr lang="en-US" altLang="en-US"/>
              <a:pPr>
                <a:defRPr/>
              </a:pPr>
              <a:t>‹#›</a:t>
            </a:fld>
            <a:endParaRPr lang="en-US" altLang="en-US" dirty="0"/>
          </a:p>
        </p:txBody>
      </p:sp>
    </p:spTree>
    <p:extLst>
      <p:ext uri="{BB962C8B-B14F-4D97-AF65-F5344CB8AC3E}">
        <p14:creationId xmlns:p14="http://schemas.microsoft.com/office/powerpoint/2010/main" val="422870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84864A9-7621-48F3-AF69-67F3545C7A7D}"/>
              </a:ext>
            </a:extLst>
          </p:cNvPr>
          <p:cNvSpPr>
            <a:spLocks noGrp="1" noChangeArrowheads="1"/>
          </p:cNvSpPr>
          <p:nvPr>
            <p:ph type="title"/>
          </p:nvPr>
        </p:nvSpPr>
        <p:spPr bwMode="auto">
          <a:xfrm>
            <a:off x="457200" y="620713"/>
            <a:ext cx="8229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00B481F5-A533-445E-8D95-627F0FEBDB5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8EF0E132-E59B-44B9-A688-612584CF3B9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dirty="0"/>
          </a:p>
        </p:txBody>
      </p:sp>
      <p:sp>
        <p:nvSpPr>
          <p:cNvPr id="1029" name="Rectangle 5">
            <a:extLst>
              <a:ext uri="{FF2B5EF4-FFF2-40B4-BE49-F238E27FC236}">
                <a16:creationId xmlns:a16="http://schemas.microsoft.com/office/drawing/2014/main" id="{449C12EF-4D29-491C-8EE5-DFFF95433FF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dirty="0"/>
          </a:p>
        </p:txBody>
      </p:sp>
      <p:sp>
        <p:nvSpPr>
          <p:cNvPr id="1030" name="Rectangle 6">
            <a:extLst>
              <a:ext uri="{FF2B5EF4-FFF2-40B4-BE49-F238E27FC236}">
                <a16:creationId xmlns:a16="http://schemas.microsoft.com/office/drawing/2014/main" id="{F85DF311-5253-4720-A202-13C12574DC0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B8140-25AF-47A2-9E8C-4E416DB12567}" type="slidenum">
              <a:rPr lang="en-US" altLang="en-US"/>
              <a:pPr>
                <a:defRPr/>
              </a:pPr>
              <a:t>‹#›</a:t>
            </a:fld>
            <a:endParaRPr lang="en-US" altLang="en-US" dirty="0"/>
          </a:p>
        </p:txBody>
      </p:sp>
      <p:pic>
        <p:nvPicPr>
          <p:cNvPr id="8" name="Picture 7"/>
          <p:cNvPicPr>
            <a:picLocks noChangeAspect="1"/>
          </p:cNvPicPr>
          <p:nvPr userDrawn="1"/>
        </p:nvPicPr>
        <p:blipFill>
          <a:blip r:embed="rId13"/>
          <a:stretch>
            <a:fillRect/>
          </a:stretch>
        </p:blipFill>
        <p:spPr>
          <a:xfrm>
            <a:off x="0" y="0"/>
            <a:ext cx="9144000" cy="6857999"/>
          </a:xfrm>
          <a:prstGeom prst="rect">
            <a:avLst/>
          </a:prstGeom>
        </p:spPr>
      </p:pic>
    </p:spTree>
  </p:cSld>
  <p:clrMap bg1="lt1" tx1="dk1" bg2="lt2" tx2="dk2" accent1="accent1" accent2="accent2" accent3="accent3" accent4="accent4" accent5="accent5" accent6="accent6" hlink="hlink" folHlink="folHlink"/>
  <p:sldLayoutIdLst>
    <p:sldLayoutId id="2147486353" r:id="rId1"/>
    <p:sldLayoutId id="2147486343" r:id="rId2"/>
    <p:sldLayoutId id="2147486344" r:id="rId3"/>
    <p:sldLayoutId id="2147486345" r:id="rId4"/>
    <p:sldLayoutId id="2147486346" r:id="rId5"/>
    <p:sldLayoutId id="2147486347" r:id="rId6"/>
    <p:sldLayoutId id="2147486348" r:id="rId7"/>
    <p:sldLayoutId id="2147486349" r:id="rId8"/>
    <p:sldLayoutId id="2147486350" r:id="rId9"/>
    <p:sldLayoutId id="2147486351" r:id="rId10"/>
    <p:sldLayoutId id="2147486352" r:id="rId11"/>
  </p:sldLayoutIdLst>
  <p:hf hdr="0" ftr="0" dt="0"/>
  <p:txStyles>
    <p:titleStyle>
      <a:lvl1pPr algn="ctr" rtl="0" eaLnBrk="0" fontAlgn="base" hangingPunct="0">
        <a:spcBef>
          <a:spcPct val="0"/>
        </a:spcBef>
        <a:spcAft>
          <a:spcPct val="0"/>
        </a:spcAft>
        <a:defRPr sz="3200" b="1">
          <a:solidFill>
            <a:srgbClr val="660033"/>
          </a:solidFill>
          <a:latin typeface="+mj-lt"/>
          <a:ea typeface="+mj-ea"/>
          <a:cs typeface="+mj-cs"/>
        </a:defRPr>
      </a:lvl1pPr>
      <a:lvl2pPr algn="ctr" rtl="0" eaLnBrk="0" fontAlgn="base" hangingPunct="0">
        <a:spcBef>
          <a:spcPct val="0"/>
        </a:spcBef>
        <a:spcAft>
          <a:spcPct val="0"/>
        </a:spcAft>
        <a:defRPr sz="3200" b="1">
          <a:solidFill>
            <a:srgbClr val="660033"/>
          </a:solidFill>
          <a:latin typeface="Arial" charset="0"/>
        </a:defRPr>
      </a:lvl2pPr>
      <a:lvl3pPr algn="ctr" rtl="0" eaLnBrk="0" fontAlgn="base" hangingPunct="0">
        <a:spcBef>
          <a:spcPct val="0"/>
        </a:spcBef>
        <a:spcAft>
          <a:spcPct val="0"/>
        </a:spcAft>
        <a:defRPr sz="3200" b="1">
          <a:solidFill>
            <a:srgbClr val="660033"/>
          </a:solidFill>
          <a:latin typeface="Arial" charset="0"/>
        </a:defRPr>
      </a:lvl3pPr>
      <a:lvl4pPr algn="ctr" rtl="0" eaLnBrk="0" fontAlgn="base" hangingPunct="0">
        <a:spcBef>
          <a:spcPct val="0"/>
        </a:spcBef>
        <a:spcAft>
          <a:spcPct val="0"/>
        </a:spcAft>
        <a:defRPr sz="3200" b="1">
          <a:solidFill>
            <a:srgbClr val="660033"/>
          </a:solidFill>
          <a:latin typeface="Arial" charset="0"/>
        </a:defRPr>
      </a:lvl4pPr>
      <a:lvl5pPr algn="ctr" rtl="0" eaLnBrk="0" fontAlgn="base" hangingPunct="0">
        <a:spcBef>
          <a:spcPct val="0"/>
        </a:spcBef>
        <a:spcAft>
          <a:spcPct val="0"/>
        </a:spcAft>
        <a:defRPr sz="3200" b="1">
          <a:solidFill>
            <a:srgbClr val="660033"/>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rgbClr val="660033"/>
        </a:buClr>
        <a:buSzPct val="120000"/>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6666"/>
        </a:buClr>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966BFCA-64A3-41AB-A69B-59598C4AA80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DB80AF6E-FEA0-4921-9E78-5BD7A46BBC91}"/>
              </a:ext>
            </a:extLst>
          </p:cNvPr>
          <p:cNvSpPr>
            <a:spLocks noGrp="1" noChangeArrowheads="1"/>
          </p:cNvSpPr>
          <p:nvPr>
            <p:ph type="body" idx="1"/>
          </p:nvPr>
        </p:nvSpPr>
        <p:spPr bwMode="auto">
          <a:xfrm>
            <a:off x="611188"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2468" name="Rectangle 4">
            <a:extLst>
              <a:ext uri="{FF2B5EF4-FFF2-40B4-BE49-F238E27FC236}">
                <a16:creationId xmlns:a16="http://schemas.microsoft.com/office/drawing/2014/main" id="{7627D4F9-D22A-4AAE-BA98-F8EDF5BB54B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solidFill>
                  <a:srgbClr val="000000"/>
                </a:solidFill>
                <a:latin typeface="Arial" charset="0"/>
                <a:ea typeface="ＭＳ Ｐゴシック" pitchFamily="34" charset="-128"/>
                <a:cs typeface="Arial"/>
              </a:defRPr>
            </a:lvl1pPr>
          </a:lstStyle>
          <a:p>
            <a:pPr>
              <a:defRPr/>
            </a:pPr>
            <a:fld id="{68952083-C1A7-4762-A60B-991B5994B9AF}" type="datetime1">
              <a:rPr lang="en-US"/>
              <a:pPr>
                <a:defRPr/>
              </a:pPr>
              <a:t>3/22/2022</a:t>
            </a:fld>
            <a:endParaRPr lang="en-US" dirty="0"/>
          </a:p>
        </p:txBody>
      </p:sp>
      <p:sp>
        <p:nvSpPr>
          <p:cNvPr id="62469" name="Rectangle 5">
            <a:extLst>
              <a:ext uri="{FF2B5EF4-FFF2-40B4-BE49-F238E27FC236}">
                <a16:creationId xmlns:a16="http://schemas.microsoft.com/office/drawing/2014/main" id="{3FBB24E2-D2B7-45EC-8941-DE2AD4FD914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latin typeface="Arial" charset="0"/>
                <a:ea typeface="ＭＳ Ｐゴシック" pitchFamily="34" charset="-128"/>
                <a:cs typeface="Arial"/>
              </a:defRPr>
            </a:lvl1pPr>
          </a:lstStyle>
          <a:p>
            <a:pPr>
              <a:defRPr/>
            </a:pPr>
            <a:endParaRPr lang="en-US" dirty="0"/>
          </a:p>
        </p:txBody>
      </p:sp>
      <p:pic>
        <p:nvPicPr>
          <p:cNvPr id="2054" name="Picture 11" descr="slide2_nu.jpg">
            <a:extLst>
              <a:ext uri="{FF2B5EF4-FFF2-40B4-BE49-F238E27FC236}">
                <a16:creationId xmlns:a16="http://schemas.microsoft.com/office/drawing/2014/main" id="{64D2E7E8-3E38-4520-81C7-700A77BE2256}"/>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54" r:id="rId1"/>
    <p:sldLayoutId id="2147486355" r:id="rId2"/>
    <p:sldLayoutId id="2147486356" r:id="rId3"/>
    <p:sldLayoutId id="2147486357" r:id="rId4"/>
    <p:sldLayoutId id="2147486358" r:id="rId5"/>
    <p:sldLayoutId id="2147486359" r:id="rId6"/>
    <p:sldLayoutId id="2147486360" r:id="rId7"/>
    <p:sldLayoutId id="2147486361" r:id="rId8"/>
    <p:sldLayoutId id="2147486362" r:id="rId9"/>
    <p:sldLayoutId id="2147486363" r:id="rId10"/>
    <p:sldLayoutId id="2147486364" r:id="rId11"/>
    <p:sldLayoutId id="2147486365" r:id="rId12"/>
    <p:sldLayoutId id="214748636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6"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22.pn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23.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6" Type="http://schemas.microsoft.com/office/2007/relationships/hdphoto" Target="../media/hdphoto6.wdp"/><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image" Target="../media/image24.png"/><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microsoft.com/office/2007/relationships/hdphoto" Target="../media/hdphoto5.wdp"/></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25.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image" Target="../media/image26.png"/><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microsoft.com/office/2007/relationships/hdphoto" Target="../media/hdphoto7.wdp"/></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27.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1.xml"/><Relationship Id="rId16" Type="http://schemas.microsoft.com/office/2007/relationships/hdphoto" Target="../media/hdphoto9.wdp"/><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image" Target="../media/image28.png"/><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png"/><Relationship Id="rId5" Type="http://schemas.microsoft.com/office/2007/relationships/hdphoto" Target="../media/hdphoto11.wdp"/><Relationship Id="rId4" Type="http://schemas.openxmlformats.org/officeDocument/2006/relationships/image" Target="../media/image39.png"/><Relationship Id="rId9" Type="http://schemas.microsoft.com/office/2007/relationships/hdphoto" Target="../media/hdphoto13.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518"/>
            <a:ext cx="9144000" cy="6854964"/>
          </a:xfrm>
          <a:prstGeom prst="rect">
            <a:avLst/>
          </a:prstGeom>
        </p:spPr>
      </p:pic>
      <p:sp>
        <p:nvSpPr>
          <p:cNvPr id="19460" name="TextBox 1">
            <a:extLst>
              <a:ext uri="{FF2B5EF4-FFF2-40B4-BE49-F238E27FC236}">
                <a16:creationId xmlns:a16="http://schemas.microsoft.com/office/drawing/2014/main" id="{DC11BD3E-DC25-43DE-BF24-F473D796C029}"/>
              </a:ext>
            </a:extLst>
          </p:cNvPr>
          <p:cNvSpPr txBox="1">
            <a:spLocks noChangeArrowheads="1"/>
          </p:cNvSpPr>
          <p:nvPr/>
        </p:nvSpPr>
        <p:spPr bwMode="auto">
          <a:xfrm>
            <a:off x="2555776" y="2564904"/>
            <a:ext cx="6373216" cy="313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3600" dirty="0" smtClean="0">
                <a:solidFill>
                  <a:schemeClr val="accent5">
                    <a:lumMod val="25000"/>
                  </a:schemeClr>
                </a:solidFill>
                <a:latin typeface="Arial Black" panose="020B0A04020102020204" pitchFamily="34" charset="0"/>
              </a:rPr>
              <a:t>THE MANDATE AND FUNCTIONS OF THE </a:t>
            </a:r>
          </a:p>
          <a:p>
            <a:pPr algn="ctr">
              <a:buNone/>
            </a:pPr>
            <a:r>
              <a:rPr lang="en-US" dirty="0" smtClean="0">
                <a:solidFill>
                  <a:srgbClr val="800000"/>
                </a:solidFill>
                <a:latin typeface="Arial Black" panose="020B0A04020102020204" pitchFamily="34" charset="0"/>
              </a:rPr>
              <a:t>PUBLIC SERVICE COMMISSION </a:t>
            </a:r>
            <a:r>
              <a:rPr lang="en-US" sz="2000" dirty="0"/>
              <a:t>	</a:t>
            </a:r>
          </a:p>
          <a:p>
            <a:pPr algn="ctr" eaLnBrk="1" hangingPunct="1">
              <a:buNone/>
            </a:pPr>
            <a:endParaRPr lang="en-US" altLang="en-US" sz="2000" b="1" dirty="0" smtClean="0">
              <a:solidFill>
                <a:srgbClr val="990000"/>
              </a:solidFill>
              <a:latin typeface="Arial Black" panose="020B0A04020102020204" pitchFamily="34" charset="0"/>
              <a:cs typeface="Aharoni" panose="02010803020104030203" pitchFamily="2" charset="-79"/>
            </a:endParaRPr>
          </a:p>
          <a:p>
            <a:pPr algn="ctr" eaLnBrk="1" hangingPunct="1">
              <a:buNone/>
            </a:pPr>
            <a:endParaRPr lang="en-US" altLang="en-US" sz="2000" b="1" dirty="0">
              <a:solidFill>
                <a:srgbClr val="990000"/>
              </a:solidFill>
              <a:latin typeface="Arial Black" panose="020B0A04020102020204" pitchFamily="34" charset="0"/>
              <a:cs typeface="Aharoni" panose="02010803020104030203" pitchFamily="2" charset="-79"/>
            </a:endParaRPr>
          </a:p>
          <a:p>
            <a:pPr algn="ctr" eaLnBrk="1" hangingPunct="1">
              <a:buNone/>
            </a:pPr>
            <a:r>
              <a:rPr lang="en-US" altLang="en-US" sz="2000" b="1" dirty="0" smtClean="0">
                <a:solidFill>
                  <a:srgbClr val="800000"/>
                </a:solidFill>
                <a:latin typeface="Arial Black" panose="020B0A04020102020204" pitchFamily="34" charset="0"/>
                <a:cs typeface="Aharoni" panose="02010803020104030203" pitchFamily="2" charset="-79"/>
              </a:rPr>
              <a:t>DATE</a:t>
            </a:r>
            <a:r>
              <a:rPr lang="en-US" altLang="en-US" sz="2000" b="1" dirty="0">
                <a:solidFill>
                  <a:srgbClr val="800000"/>
                </a:solidFill>
                <a:latin typeface="Arial Black" panose="020B0A04020102020204" pitchFamily="34" charset="0"/>
                <a:cs typeface="Aharoni" panose="02010803020104030203" pitchFamily="2" charset="-79"/>
              </a:rPr>
              <a:t>: </a:t>
            </a:r>
            <a:r>
              <a:rPr lang="en-US" altLang="en-US" sz="2000" b="1" dirty="0" smtClean="0">
                <a:solidFill>
                  <a:srgbClr val="800000"/>
                </a:solidFill>
                <a:latin typeface="Arial Black" panose="020B0A04020102020204" pitchFamily="34" charset="0"/>
                <a:cs typeface="Aharoni" panose="02010803020104030203" pitchFamily="2" charset="-79"/>
              </a:rPr>
              <a:t>23 March 2022</a:t>
            </a:r>
            <a:endParaRPr lang="en-US" altLang="en-US" sz="2000" b="1" dirty="0">
              <a:solidFill>
                <a:srgbClr val="800000"/>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1744234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036"/>
            <a:ext cx="9144000" cy="6854964"/>
          </a:xfrm>
          <a:prstGeom prst="rect">
            <a:avLst/>
          </a:prstGeom>
        </p:spPr>
      </p:pic>
      <p:grpSp>
        <p:nvGrpSpPr>
          <p:cNvPr id="4" name="Group 3"/>
          <p:cNvGrpSpPr/>
          <p:nvPr/>
        </p:nvGrpSpPr>
        <p:grpSpPr>
          <a:xfrm>
            <a:off x="3275856" y="1340768"/>
            <a:ext cx="5181601" cy="5181601"/>
            <a:chOff x="2369649" y="543223"/>
            <a:chExt cx="5181601" cy="5181601"/>
          </a:xfrm>
        </p:grpSpPr>
        <p:sp>
          <p:nvSpPr>
            <p:cNvPr id="5" name="Oval 4"/>
            <p:cNvSpPr/>
            <p:nvPr/>
          </p:nvSpPr>
          <p:spPr>
            <a:xfrm>
              <a:off x="2369649" y="543223"/>
              <a:ext cx="5181601" cy="5181601"/>
            </a:xfrm>
            <a:prstGeom prst="ellipse">
              <a:avLst/>
            </a:prstGeom>
            <a:solidFill>
              <a:srgbClr val="8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5">
                    <a:lumMod val="75000"/>
                  </a:schemeClr>
                </a:solidFill>
              </a:endParaRPr>
            </a:p>
          </p:txBody>
        </p:sp>
        <p:pic>
          <p:nvPicPr>
            <p:cNvPr id="6" name="Picture 5"/>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Lst>
            </a:blip>
            <a:srcRect l="53051" t="26503" r="16477" b="24803"/>
            <a:stretch/>
          </p:blipFill>
          <p:spPr>
            <a:xfrm>
              <a:off x="4970253" y="2163033"/>
              <a:ext cx="2221544" cy="3536067"/>
            </a:xfrm>
            <a:prstGeom prst="rect">
              <a:avLst/>
            </a:prstGeom>
          </p:spPr>
        </p:pic>
        <p:pic>
          <p:nvPicPr>
            <p:cNvPr id="7" name="Picture 6"/>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Lst>
            </a:blip>
            <a:srcRect l="53051" t="26503" r="16477" b="24803"/>
            <a:stretch/>
          </p:blipFill>
          <p:spPr>
            <a:xfrm flipH="1">
              <a:off x="2795318" y="2283122"/>
              <a:ext cx="2317532" cy="3415978"/>
            </a:xfrm>
            <a:prstGeom prst="rect">
              <a:avLst/>
            </a:prstGeom>
          </p:spPr>
        </p:pic>
      </p:grpSp>
      <p:sp>
        <p:nvSpPr>
          <p:cNvPr id="19460" name="TextBox 1">
            <a:extLst>
              <a:ext uri="{FF2B5EF4-FFF2-40B4-BE49-F238E27FC236}">
                <a16:creationId xmlns:a16="http://schemas.microsoft.com/office/drawing/2014/main" id="{DC11BD3E-DC25-43DE-BF24-F473D796C029}"/>
              </a:ext>
            </a:extLst>
          </p:cNvPr>
          <p:cNvSpPr txBox="1">
            <a:spLocks noChangeArrowheads="1"/>
          </p:cNvSpPr>
          <p:nvPr/>
        </p:nvSpPr>
        <p:spPr bwMode="auto">
          <a:xfrm>
            <a:off x="2680048" y="1912571"/>
            <a:ext cx="6373216"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3600" dirty="0" smtClean="0">
                <a:solidFill>
                  <a:schemeClr val="bg1">
                    <a:lumMod val="85000"/>
                  </a:schemeClr>
                </a:solidFill>
                <a:latin typeface="Arial Black" panose="020B0A04020102020204" pitchFamily="34" charset="0"/>
              </a:rPr>
              <a:t>POWERS </a:t>
            </a:r>
          </a:p>
          <a:p>
            <a:pPr algn="ctr">
              <a:buNone/>
            </a:pPr>
            <a:r>
              <a:rPr lang="en-US" sz="3600" dirty="0" smtClean="0">
                <a:solidFill>
                  <a:schemeClr val="bg1">
                    <a:lumMod val="85000"/>
                  </a:schemeClr>
                </a:solidFill>
                <a:latin typeface="Arial Black" panose="020B0A04020102020204" pitchFamily="34" charset="0"/>
              </a:rPr>
              <a:t>AND </a:t>
            </a:r>
          </a:p>
          <a:p>
            <a:pPr algn="ctr">
              <a:buNone/>
            </a:pPr>
            <a:r>
              <a:rPr lang="en-US" sz="3600" dirty="0" smtClean="0">
                <a:solidFill>
                  <a:schemeClr val="bg1">
                    <a:lumMod val="85000"/>
                  </a:schemeClr>
                </a:solidFill>
                <a:latin typeface="Arial Black" panose="020B0A04020102020204" pitchFamily="34" charset="0"/>
              </a:rPr>
              <a:t>FUNCTIONS</a:t>
            </a:r>
            <a:endParaRPr lang="en-US" sz="3600" dirty="0">
              <a:solidFill>
                <a:schemeClr val="bg1">
                  <a:lumMod val="85000"/>
                </a:schemeClr>
              </a:solidFill>
              <a:latin typeface="Arial Black" panose="020B0A04020102020204" pitchFamily="34" charset="0"/>
            </a:endParaRPr>
          </a:p>
        </p:txBody>
      </p:sp>
    </p:spTree>
    <p:extLst>
      <p:ext uri="{BB962C8B-B14F-4D97-AF65-F5344CB8AC3E}">
        <p14:creationId xmlns:p14="http://schemas.microsoft.com/office/powerpoint/2010/main" val="1027124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10605" y="116632"/>
            <a:ext cx="8229600" cy="504056"/>
          </a:xfrm>
        </p:spPr>
        <p:txBody>
          <a:bodyPr/>
          <a:lstStyle/>
          <a:p>
            <a:r>
              <a:rPr lang="en-GB" sz="2800" b="1" dirty="0" smtClean="0">
                <a:solidFill>
                  <a:srgbClr val="800000"/>
                </a:solidFill>
                <a:latin typeface="Arial Black" panose="020B0A04020102020204" pitchFamily="34" charset="0"/>
              </a:rPr>
              <a:t>POWERS AND FUNCTIONS (a)</a:t>
            </a:r>
            <a:endParaRPr lang="en-ZA" sz="2800" dirty="0">
              <a:solidFill>
                <a:srgbClr val="800000"/>
              </a:solidFill>
              <a:latin typeface="Arial Black" panose="020B0A04020102020204" pitchFamily="34" charset="0"/>
            </a:endParaRPr>
          </a:p>
        </p:txBody>
      </p:sp>
      <p:sp>
        <p:nvSpPr>
          <p:cNvPr id="5" name="Rectangle 4"/>
          <p:cNvSpPr>
            <a:spLocks noChangeArrowheads="1"/>
          </p:cNvSpPr>
          <p:nvPr/>
        </p:nvSpPr>
        <p:spPr bwMode="auto">
          <a:xfrm>
            <a:off x="7010400" y="6381750"/>
            <a:ext cx="2133600" cy="476250"/>
          </a:xfrm>
          <a:prstGeom prst="rect">
            <a:avLst/>
          </a:prstGeom>
          <a:noFill/>
          <a:ln w="9525">
            <a:noFill/>
            <a:miter lim="800000"/>
            <a:headEnd/>
            <a:tailEnd/>
          </a:ln>
        </p:spPr>
        <p:txBody>
          <a:bodyPr/>
          <a:lstStyle/>
          <a:p>
            <a:pPr algn="r" eaLnBrk="0" hangingPunct="0"/>
            <a:fld id="{17CF14FD-248A-4971-920B-35511A8191B2}" type="slidenum">
              <a:rPr lang="en-US" sz="1400" b="0" smtClean="0"/>
              <a:t>11</a:t>
            </a:fld>
            <a:endParaRPr lang="en-US" sz="1400" b="0" dirty="0"/>
          </a:p>
        </p:txBody>
      </p:sp>
      <p:graphicFrame>
        <p:nvGraphicFramePr>
          <p:cNvPr id="3" name="Diagram 2"/>
          <p:cNvGraphicFramePr/>
          <p:nvPr>
            <p:extLst>
              <p:ext uri="{D42A27DB-BD31-4B8C-83A1-F6EECF244321}">
                <p14:modId xmlns:p14="http://schemas.microsoft.com/office/powerpoint/2010/main" val="2613184555"/>
              </p:ext>
            </p:extLst>
          </p:nvPr>
        </p:nvGraphicFramePr>
        <p:xfrm>
          <a:off x="510605" y="1124744"/>
          <a:ext cx="837361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2210" b="100000" l="0" r="100000"/>
                    </a14:imgEffect>
                  </a14:imgLayer>
                </a14:imgProps>
              </a:ext>
            </a:extLst>
          </a:blip>
          <a:stretch>
            <a:fillRect/>
          </a:stretch>
        </p:blipFill>
        <p:spPr>
          <a:xfrm>
            <a:off x="6660232" y="1141582"/>
            <a:ext cx="1152128" cy="750127"/>
          </a:xfrm>
          <a:prstGeom prst="rect">
            <a:avLst/>
          </a:prstGeom>
        </p:spPr>
      </p:pic>
    </p:spTree>
    <p:extLst>
      <p:ext uri="{BB962C8B-B14F-4D97-AF65-F5344CB8AC3E}">
        <p14:creationId xmlns:p14="http://schemas.microsoft.com/office/powerpoint/2010/main" val="4174007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9552" y="54964"/>
            <a:ext cx="8229600" cy="504056"/>
          </a:xfrm>
        </p:spPr>
        <p:txBody>
          <a:bodyPr/>
          <a:lstStyle/>
          <a:p>
            <a:r>
              <a:rPr lang="en-GB" sz="2800" b="1" dirty="0" smtClean="0">
                <a:solidFill>
                  <a:srgbClr val="800000"/>
                </a:solidFill>
                <a:latin typeface="Arial Black" panose="020B0A04020102020204" pitchFamily="34" charset="0"/>
              </a:rPr>
              <a:t>POWERS AND FUNCTIONS (b)</a:t>
            </a:r>
            <a:endParaRPr lang="en-ZA" sz="2800" dirty="0">
              <a:solidFill>
                <a:srgbClr val="800000"/>
              </a:solidFill>
              <a:latin typeface="Arial Black" panose="020B0A04020102020204" pitchFamily="34" charset="0"/>
            </a:endParaRPr>
          </a:p>
        </p:txBody>
      </p:sp>
      <p:sp>
        <p:nvSpPr>
          <p:cNvPr id="6" name="Rectangle 5"/>
          <p:cNvSpPr>
            <a:spLocks noChangeArrowheads="1"/>
          </p:cNvSpPr>
          <p:nvPr/>
        </p:nvSpPr>
        <p:spPr bwMode="auto">
          <a:xfrm>
            <a:off x="7010400" y="6381750"/>
            <a:ext cx="2133600" cy="476250"/>
          </a:xfrm>
          <a:prstGeom prst="rect">
            <a:avLst/>
          </a:prstGeom>
          <a:noFill/>
          <a:ln w="9525">
            <a:noFill/>
            <a:miter lim="800000"/>
            <a:headEnd/>
            <a:tailEnd/>
          </a:ln>
        </p:spPr>
        <p:txBody>
          <a:bodyPr/>
          <a:lstStyle/>
          <a:p>
            <a:pPr algn="r" eaLnBrk="0" hangingPunct="0"/>
            <a:fld id="{17CF14FD-248A-4971-920B-35511A8191B2}" type="slidenum">
              <a:rPr lang="en-US" sz="1400" b="0" smtClean="0"/>
              <a:t>12</a:t>
            </a:fld>
            <a:endParaRPr lang="en-US" sz="1400" b="0" dirty="0"/>
          </a:p>
        </p:txBody>
      </p:sp>
      <p:graphicFrame>
        <p:nvGraphicFramePr>
          <p:cNvPr id="2" name="Diagram 1"/>
          <p:cNvGraphicFramePr/>
          <p:nvPr>
            <p:extLst>
              <p:ext uri="{D42A27DB-BD31-4B8C-83A1-F6EECF244321}">
                <p14:modId xmlns:p14="http://schemas.microsoft.com/office/powerpoint/2010/main" val="1617872456"/>
              </p:ext>
            </p:extLst>
          </p:nvPr>
        </p:nvGraphicFramePr>
        <p:xfrm>
          <a:off x="409617" y="764704"/>
          <a:ext cx="8280920" cy="2466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658545070"/>
              </p:ext>
            </p:extLst>
          </p:nvPr>
        </p:nvGraphicFramePr>
        <p:xfrm>
          <a:off x="456579" y="3221216"/>
          <a:ext cx="8280920" cy="30422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Picture 2"/>
          <p:cNvPicPr>
            <a:picLocks noChangeAspect="1"/>
          </p:cNvPicPr>
          <p:nvPr/>
        </p:nvPicPr>
        <p:blipFill>
          <a:blip r:embed="rId13">
            <a:duotone>
              <a:schemeClr val="accent1">
                <a:shade val="45000"/>
                <a:satMod val="135000"/>
              </a:schemeClr>
              <a:prstClr val="white"/>
            </a:duotone>
            <a:extLst>
              <a:ext uri="{BEBA8EAE-BF5A-486C-A8C5-ECC9F3942E4B}">
                <a14:imgProps xmlns:a14="http://schemas.microsoft.com/office/drawing/2010/main">
                  <a14:imgLayer r:embed="rId14">
                    <a14:imgEffect>
                      <a14:backgroundRemoval t="0" b="100000" l="3922" r="95098"/>
                    </a14:imgEffect>
                  </a14:imgLayer>
                </a14:imgProps>
              </a:ext>
            </a:extLst>
          </a:blip>
          <a:stretch>
            <a:fillRect/>
          </a:stretch>
        </p:blipFill>
        <p:spPr>
          <a:xfrm>
            <a:off x="7236296" y="3362515"/>
            <a:ext cx="1296144" cy="694665"/>
          </a:xfrm>
          <a:prstGeom prst="rect">
            <a:avLst/>
          </a:prstGeom>
        </p:spPr>
      </p:pic>
      <p:pic>
        <p:nvPicPr>
          <p:cNvPr id="4" name="Picture 3"/>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0" b="98387" l="9360" r="88177"/>
                    </a14:imgEffect>
                  </a14:imgLayer>
                </a14:imgProps>
              </a:ext>
            </a:extLst>
          </a:blip>
          <a:stretch>
            <a:fillRect/>
          </a:stretch>
        </p:blipFill>
        <p:spPr>
          <a:xfrm>
            <a:off x="7668344" y="850280"/>
            <a:ext cx="606748" cy="741249"/>
          </a:xfrm>
          <a:prstGeom prst="rect">
            <a:avLst/>
          </a:prstGeom>
        </p:spPr>
      </p:pic>
    </p:spTree>
    <p:extLst>
      <p:ext uri="{BB962C8B-B14F-4D97-AF65-F5344CB8AC3E}">
        <p14:creationId xmlns:p14="http://schemas.microsoft.com/office/powerpoint/2010/main" val="2935792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55551" y="188640"/>
            <a:ext cx="8229600" cy="504056"/>
          </a:xfrm>
        </p:spPr>
        <p:txBody>
          <a:bodyPr/>
          <a:lstStyle/>
          <a:p>
            <a:r>
              <a:rPr lang="en-GB" sz="2800" b="1" dirty="0" smtClean="0">
                <a:solidFill>
                  <a:srgbClr val="800000"/>
                </a:solidFill>
                <a:latin typeface="Arial Black" panose="020B0A04020102020204" pitchFamily="34" charset="0"/>
              </a:rPr>
              <a:t>POWERS AND FUNCTIONS (</a:t>
            </a:r>
            <a:r>
              <a:rPr lang="en-GB" sz="2800" b="1" dirty="0">
                <a:solidFill>
                  <a:srgbClr val="800000"/>
                </a:solidFill>
                <a:latin typeface="Arial Black" panose="020B0A04020102020204" pitchFamily="34" charset="0"/>
              </a:rPr>
              <a:t>c</a:t>
            </a:r>
            <a:r>
              <a:rPr lang="en-GB" sz="2800" b="1" dirty="0" smtClean="0">
                <a:solidFill>
                  <a:srgbClr val="800000"/>
                </a:solidFill>
                <a:latin typeface="Arial Black" panose="020B0A04020102020204" pitchFamily="34" charset="0"/>
              </a:rPr>
              <a:t>)</a:t>
            </a:r>
            <a:endParaRPr lang="en-ZA" sz="2800" dirty="0">
              <a:solidFill>
                <a:srgbClr val="800000"/>
              </a:solidFill>
              <a:latin typeface="Arial Black" panose="020B0A04020102020204" pitchFamily="34" charset="0"/>
            </a:endParaRPr>
          </a:p>
        </p:txBody>
      </p:sp>
      <p:sp>
        <p:nvSpPr>
          <p:cNvPr id="13" name="Rectangle 4"/>
          <p:cNvSpPr>
            <a:spLocks noChangeArrowheads="1"/>
          </p:cNvSpPr>
          <p:nvPr/>
        </p:nvSpPr>
        <p:spPr bwMode="auto">
          <a:xfrm>
            <a:off x="7010400" y="6314659"/>
            <a:ext cx="2133600" cy="476250"/>
          </a:xfrm>
          <a:prstGeom prst="rect">
            <a:avLst/>
          </a:prstGeom>
          <a:noFill/>
          <a:ln w="9525">
            <a:noFill/>
            <a:miter lim="800000"/>
            <a:headEnd/>
            <a:tailEnd/>
          </a:ln>
        </p:spPr>
        <p:txBody>
          <a:bodyPr/>
          <a:lstStyle/>
          <a:p>
            <a:pPr algn="r" eaLnBrk="0" hangingPunct="0"/>
            <a:fld id="{3D7D7202-78FF-4AF5-8E29-E0B756925B96}" type="slidenum">
              <a:rPr lang="en-US" sz="1400" b="0"/>
              <a:pPr algn="r" eaLnBrk="0" hangingPunct="0"/>
              <a:t>13</a:t>
            </a:fld>
            <a:endParaRPr lang="en-US" sz="1400" b="0" dirty="0"/>
          </a:p>
        </p:txBody>
      </p:sp>
      <p:graphicFrame>
        <p:nvGraphicFramePr>
          <p:cNvPr id="6" name="Diagram 5"/>
          <p:cNvGraphicFramePr/>
          <p:nvPr>
            <p:extLst>
              <p:ext uri="{D42A27DB-BD31-4B8C-83A1-F6EECF244321}">
                <p14:modId xmlns:p14="http://schemas.microsoft.com/office/powerpoint/2010/main" val="3644319666"/>
              </p:ext>
            </p:extLst>
          </p:nvPr>
        </p:nvGraphicFramePr>
        <p:xfrm>
          <a:off x="542206" y="836712"/>
          <a:ext cx="8280920" cy="2322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2967214939"/>
              </p:ext>
            </p:extLst>
          </p:nvPr>
        </p:nvGraphicFramePr>
        <p:xfrm>
          <a:off x="467544" y="4101832"/>
          <a:ext cx="8280920" cy="18051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p:cNvPicPr>
            <a:picLocks noChangeAspect="1"/>
          </p:cNvPicPr>
          <p:nvPr/>
        </p:nvPicPr>
        <p:blipFill>
          <a:blip r:embed="rId13">
            <a:duotone>
              <a:schemeClr val="accent1">
                <a:shade val="45000"/>
                <a:satMod val="135000"/>
              </a:schemeClr>
              <a:prstClr val="white"/>
            </a:duotone>
            <a:extLst>
              <a:ext uri="{BEBA8EAE-BF5A-486C-A8C5-ECC9F3942E4B}">
                <a14:imgProps xmlns:a14="http://schemas.microsoft.com/office/drawing/2010/main">
                  <a14:imgLayer r:embed="rId14">
                    <a14:imgEffect>
                      <a14:backgroundRemoval t="7317" b="93659" l="6504" r="95122"/>
                    </a14:imgEffect>
                  </a14:imgLayer>
                </a14:imgProps>
              </a:ext>
            </a:extLst>
          </a:blip>
          <a:stretch>
            <a:fillRect/>
          </a:stretch>
        </p:blipFill>
        <p:spPr>
          <a:xfrm>
            <a:off x="7452320" y="992373"/>
            <a:ext cx="1027559" cy="856299"/>
          </a:xfrm>
          <a:prstGeom prst="rect">
            <a:avLst/>
          </a:prstGeom>
        </p:spPr>
      </p:pic>
      <p:pic>
        <p:nvPicPr>
          <p:cNvPr id="3" name="Picture 2"/>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0" b="93827" l="0" r="93269"/>
                    </a14:imgEffect>
                  </a14:imgLayer>
                </a14:imgProps>
              </a:ext>
            </a:extLst>
          </a:blip>
          <a:stretch>
            <a:fillRect/>
          </a:stretch>
        </p:blipFill>
        <p:spPr>
          <a:xfrm>
            <a:off x="7633295" y="4172101"/>
            <a:ext cx="846584" cy="989038"/>
          </a:xfrm>
          <a:prstGeom prst="rect">
            <a:avLst/>
          </a:prstGeom>
        </p:spPr>
      </p:pic>
    </p:spTree>
    <p:extLst>
      <p:ext uri="{BB962C8B-B14F-4D97-AF65-F5344CB8AC3E}">
        <p14:creationId xmlns:p14="http://schemas.microsoft.com/office/powerpoint/2010/main" val="1668574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68173" y="116632"/>
            <a:ext cx="8229600" cy="504056"/>
          </a:xfrm>
        </p:spPr>
        <p:txBody>
          <a:bodyPr/>
          <a:lstStyle/>
          <a:p>
            <a:r>
              <a:rPr lang="en-GB" sz="2800" b="1" dirty="0" smtClean="0">
                <a:solidFill>
                  <a:srgbClr val="800000"/>
                </a:solidFill>
                <a:latin typeface="Arial Black" panose="020B0A04020102020204" pitchFamily="34" charset="0"/>
              </a:rPr>
              <a:t>POWERS AND FUNCTIONS (d)</a:t>
            </a:r>
            <a:endParaRPr lang="en-ZA" sz="2800" dirty="0">
              <a:solidFill>
                <a:srgbClr val="800000"/>
              </a:solidFill>
              <a:latin typeface="Arial Black" panose="020B0A04020102020204" pitchFamily="34" charset="0"/>
            </a:endParaRPr>
          </a:p>
        </p:txBody>
      </p:sp>
      <p:sp>
        <p:nvSpPr>
          <p:cNvPr id="7" name="Rectangle 4"/>
          <p:cNvSpPr>
            <a:spLocks noChangeArrowheads="1"/>
          </p:cNvSpPr>
          <p:nvPr/>
        </p:nvSpPr>
        <p:spPr bwMode="auto">
          <a:xfrm>
            <a:off x="6988086" y="6336149"/>
            <a:ext cx="2133600" cy="476250"/>
          </a:xfrm>
          <a:prstGeom prst="rect">
            <a:avLst/>
          </a:prstGeom>
          <a:noFill/>
          <a:ln w="9525">
            <a:noFill/>
            <a:miter lim="800000"/>
            <a:headEnd/>
            <a:tailEnd/>
          </a:ln>
        </p:spPr>
        <p:txBody>
          <a:bodyPr/>
          <a:lstStyle/>
          <a:p>
            <a:pPr algn="r" eaLnBrk="0" hangingPunct="0"/>
            <a:fld id="{3D7D7202-78FF-4AF5-8E29-E0B756925B96}" type="slidenum">
              <a:rPr lang="en-US" sz="1400" b="0"/>
              <a:pPr algn="r" eaLnBrk="0" hangingPunct="0"/>
              <a:t>14</a:t>
            </a:fld>
            <a:endParaRPr lang="en-US" sz="1400" b="0" dirty="0"/>
          </a:p>
        </p:txBody>
      </p:sp>
      <p:graphicFrame>
        <p:nvGraphicFramePr>
          <p:cNvPr id="6" name="Diagram 5"/>
          <p:cNvGraphicFramePr/>
          <p:nvPr>
            <p:extLst>
              <p:ext uri="{D42A27DB-BD31-4B8C-83A1-F6EECF244321}">
                <p14:modId xmlns:p14="http://schemas.microsoft.com/office/powerpoint/2010/main" val="1007895045"/>
              </p:ext>
            </p:extLst>
          </p:nvPr>
        </p:nvGraphicFramePr>
        <p:xfrm>
          <a:off x="542513" y="707248"/>
          <a:ext cx="8280920"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768370964"/>
              </p:ext>
            </p:extLst>
          </p:nvPr>
        </p:nvGraphicFramePr>
        <p:xfrm>
          <a:off x="486765" y="3662287"/>
          <a:ext cx="8280920" cy="2592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Picture 2"/>
          <p:cNvPicPr>
            <a:picLocks noChangeAspect="1"/>
          </p:cNvPicPr>
          <p:nvPr/>
        </p:nvPicPr>
        <p:blipFill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backgroundRemoval t="9290" b="92350" l="364" r="98545"/>
                    </a14:imgEffect>
                  </a14:imgLayer>
                </a14:imgProps>
              </a:ext>
            </a:extLst>
          </a:blip>
          <a:srcRect l="3266" t="4559" r="-3266" b="20656"/>
          <a:stretch/>
        </p:blipFill>
        <p:spPr>
          <a:xfrm>
            <a:off x="6463429" y="454858"/>
            <a:ext cx="2304256" cy="1146760"/>
          </a:xfrm>
          <a:prstGeom prst="rect">
            <a:avLst/>
          </a:prstGeom>
        </p:spPr>
      </p:pic>
      <p:pic>
        <p:nvPicPr>
          <p:cNvPr id="9" name="Picture 8"/>
          <p:cNvPicPr>
            <a:picLocks noChangeAspect="1"/>
          </p:cNvPicPr>
          <p:nvPr/>
        </p:nvPicPr>
        <p:blipFill rotWithShape="1">
          <a:blip r:embed="rId15"/>
          <a:srcRect t="36501" r="46625"/>
          <a:stretch/>
        </p:blipFill>
        <p:spPr>
          <a:xfrm>
            <a:off x="7524328" y="3789543"/>
            <a:ext cx="778861" cy="926593"/>
          </a:xfrm>
          <a:prstGeom prst="rect">
            <a:avLst/>
          </a:prstGeom>
        </p:spPr>
      </p:pic>
    </p:spTree>
    <p:extLst>
      <p:ext uri="{BB962C8B-B14F-4D97-AF65-F5344CB8AC3E}">
        <p14:creationId xmlns:p14="http://schemas.microsoft.com/office/powerpoint/2010/main" val="3762579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827584" y="116632"/>
            <a:ext cx="82296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GB" sz="2800" b="1" kern="0" dirty="0" smtClean="0">
                <a:solidFill>
                  <a:srgbClr val="800000"/>
                </a:solidFill>
                <a:latin typeface="Arial Black" panose="020B0A04020102020204" pitchFamily="34" charset="0"/>
              </a:rPr>
              <a:t>POWERS AND FUNCTIONS (e)</a:t>
            </a:r>
            <a:endParaRPr lang="en-ZA" sz="2800" b="0" kern="0" dirty="0">
              <a:solidFill>
                <a:srgbClr val="800000"/>
              </a:solidFill>
              <a:latin typeface="Arial Black" panose="020B0A04020102020204" pitchFamily="34" charset="0"/>
            </a:endParaRPr>
          </a:p>
        </p:txBody>
      </p:sp>
      <p:sp>
        <p:nvSpPr>
          <p:cNvPr id="13" name="Rectangle 4"/>
          <p:cNvSpPr>
            <a:spLocks noChangeArrowheads="1"/>
          </p:cNvSpPr>
          <p:nvPr/>
        </p:nvSpPr>
        <p:spPr bwMode="auto">
          <a:xfrm>
            <a:off x="7010400" y="6336174"/>
            <a:ext cx="2133600" cy="476250"/>
          </a:xfrm>
          <a:prstGeom prst="rect">
            <a:avLst/>
          </a:prstGeom>
          <a:noFill/>
          <a:ln w="9525">
            <a:noFill/>
            <a:miter lim="800000"/>
            <a:headEnd/>
            <a:tailEnd/>
          </a:ln>
        </p:spPr>
        <p:txBody>
          <a:bodyPr/>
          <a:lstStyle/>
          <a:p>
            <a:pPr algn="r" eaLnBrk="0" hangingPunct="0"/>
            <a:fld id="{3D7D7202-78FF-4AF5-8E29-E0B756925B96}" type="slidenum">
              <a:rPr lang="en-US" sz="1400" b="0"/>
              <a:pPr algn="r" eaLnBrk="0" hangingPunct="0"/>
              <a:t>15</a:t>
            </a:fld>
            <a:endParaRPr lang="en-US" sz="1400" b="0" dirty="0"/>
          </a:p>
        </p:txBody>
      </p:sp>
      <p:graphicFrame>
        <p:nvGraphicFramePr>
          <p:cNvPr id="5" name="Diagram 4"/>
          <p:cNvGraphicFramePr/>
          <p:nvPr>
            <p:extLst>
              <p:ext uri="{D42A27DB-BD31-4B8C-83A1-F6EECF244321}">
                <p14:modId xmlns:p14="http://schemas.microsoft.com/office/powerpoint/2010/main" val="1110050083"/>
              </p:ext>
            </p:extLst>
          </p:nvPr>
        </p:nvGraphicFramePr>
        <p:xfrm>
          <a:off x="491007" y="650408"/>
          <a:ext cx="8548640" cy="2969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519230861"/>
              </p:ext>
            </p:extLst>
          </p:nvPr>
        </p:nvGraphicFramePr>
        <p:xfrm>
          <a:off x="491007" y="3714669"/>
          <a:ext cx="8280920" cy="28596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p:cNvPicPr>
            <a:picLocks noChangeAspect="1"/>
          </p:cNvPicPr>
          <p:nvPr/>
        </p:nvPicPr>
        <p:blipFill>
          <a:blip r:embed="rId13">
            <a:duotone>
              <a:schemeClr val="accent1">
                <a:shade val="45000"/>
                <a:satMod val="135000"/>
              </a:schemeClr>
              <a:prstClr val="white"/>
            </a:duotone>
            <a:extLst>
              <a:ext uri="{BEBA8EAE-BF5A-486C-A8C5-ECC9F3942E4B}">
                <a14:imgProps xmlns:a14="http://schemas.microsoft.com/office/drawing/2010/main">
                  <a14:imgLayer r:embed="rId14">
                    <a14:imgEffect>
                      <a14:backgroundRemoval t="441" b="99119" l="9910" r="93243"/>
                    </a14:imgEffect>
                  </a14:imgLayer>
                </a14:imgProps>
              </a:ext>
            </a:extLst>
          </a:blip>
          <a:stretch>
            <a:fillRect/>
          </a:stretch>
        </p:blipFill>
        <p:spPr>
          <a:xfrm>
            <a:off x="6228184" y="836712"/>
            <a:ext cx="841251" cy="860198"/>
          </a:xfrm>
          <a:prstGeom prst="rect">
            <a:avLst/>
          </a:prstGeom>
        </p:spPr>
      </p:pic>
      <p:pic>
        <p:nvPicPr>
          <p:cNvPr id="3" name="Picture 2"/>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503" b="100000" l="20472" r="83071"/>
                    </a14:imgEffect>
                  </a14:imgLayer>
                </a14:imgProps>
              </a:ext>
            </a:extLst>
          </a:blip>
          <a:stretch>
            <a:fillRect/>
          </a:stretch>
        </p:blipFill>
        <p:spPr>
          <a:xfrm>
            <a:off x="6937294" y="3806534"/>
            <a:ext cx="1186185" cy="929334"/>
          </a:xfrm>
          <a:prstGeom prst="rect">
            <a:avLst/>
          </a:prstGeom>
        </p:spPr>
      </p:pic>
    </p:spTree>
    <p:extLst>
      <p:ext uri="{BB962C8B-B14F-4D97-AF65-F5344CB8AC3E}">
        <p14:creationId xmlns:p14="http://schemas.microsoft.com/office/powerpoint/2010/main" val="1489240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3882"/>
            <a:ext cx="9144000" cy="6854964"/>
          </a:xfrm>
          <a:prstGeom prst="rect">
            <a:avLst/>
          </a:prstGeom>
        </p:spPr>
      </p:pic>
      <p:sp>
        <p:nvSpPr>
          <p:cNvPr id="19460" name="TextBox 1">
            <a:extLst>
              <a:ext uri="{FF2B5EF4-FFF2-40B4-BE49-F238E27FC236}">
                <a16:creationId xmlns:a16="http://schemas.microsoft.com/office/drawing/2014/main" id="{DC11BD3E-DC25-43DE-BF24-F473D796C029}"/>
              </a:ext>
            </a:extLst>
          </p:cNvPr>
          <p:cNvSpPr txBox="1">
            <a:spLocks noChangeArrowheads="1"/>
          </p:cNvSpPr>
          <p:nvPr/>
        </p:nvSpPr>
        <p:spPr bwMode="auto">
          <a:xfrm>
            <a:off x="2627784" y="1772816"/>
            <a:ext cx="6373216"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3600" dirty="0" smtClean="0">
                <a:solidFill>
                  <a:schemeClr val="accent5">
                    <a:lumMod val="25000"/>
                  </a:schemeClr>
                </a:solidFill>
                <a:latin typeface="Arial Black" panose="020B0A04020102020204" pitchFamily="34" charset="0"/>
              </a:rPr>
              <a:t>ORGANISATIONAL STRUCTURE </a:t>
            </a:r>
          </a:p>
          <a:p>
            <a:pPr algn="ctr">
              <a:buNone/>
            </a:pPr>
            <a:r>
              <a:rPr lang="en-US" sz="3600" dirty="0" smtClean="0">
                <a:solidFill>
                  <a:schemeClr val="accent5">
                    <a:lumMod val="25000"/>
                  </a:schemeClr>
                </a:solidFill>
                <a:latin typeface="Arial Black" panose="020B0A04020102020204" pitchFamily="34" charset="0"/>
              </a:rPr>
              <a:t>AND </a:t>
            </a:r>
          </a:p>
          <a:p>
            <a:pPr algn="ctr">
              <a:buNone/>
            </a:pPr>
            <a:r>
              <a:rPr lang="en-US" sz="3600" dirty="0" smtClean="0">
                <a:solidFill>
                  <a:schemeClr val="accent5">
                    <a:lumMod val="25000"/>
                  </a:schemeClr>
                </a:solidFill>
                <a:latin typeface="Arial Black" panose="020B0A04020102020204" pitchFamily="34" charset="0"/>
              </a:rPr>
              <a:t>BUDGET</a:t>
            </a:r>
            <a:endParaRPr lang="en-US" sz="3600" dirty="0">
              <a:solidFill>
                <a:schemeClr val="accent5">
                  <a:lumMod val="25000"/>
                </a:schemeClr>
              </a:solidFill>
              <a:latin typeface="Arial Black" panose="020B0A04020102020204" pitchFamily="34" charset="0"/>
            </a:endParaRPr>
          </a:p>
        </p:txBody>
      </p:sp>
      <p:sp>
        <p:nvSpPr>
          <p:cNvPr id="8" name="AutoShape 4" descr="Work Icon, Transparent Work.PNG Images &amp; Vector - FreeIconsPNG"/>
          <p:cNvSpPr>
            <a:spLocks noChangeAspect="1" noChangeArrowheads="1"/>
          </p:cNvSpPr>
          <p:nvPr/>
        </p:nvSpPr>
        <p:spPr bwMode="auto">
          <a:xfrm>
            <a:off x="155574" y="-144463"/>
            <a:ext cx="1845265" cy="18452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2" name="Picture 11"/>
          <p:cNvPicPr>
            <a:picLocks noChangeAspect="1"/>
          </p:cNvPicPr>
          <p:nvPr/>
        </p:nvPicPr>
        <p:blipFill>
          <a:blip r:embed="rId4"/>
          <a:stretch>
            <a:fillRect/>
          </a:stretch>
        </p:blipFill>
        <p:spPr>
          <a:xfrm flipH="1">
            <a:off x="4283968" y="1916832"/>
            <a:ext cx="4382444" cy="4464615"/>
          </a:xfrm>
          <a:prstGeom prst="rect">
            <a:avLst/>
          </a:prstGeom>
        </p:spPr>
      </p:pic>
    </p:spTree>
    <p:extLst>
      <p:ext uri="{BB962C8B-B14F-4D97-AF65-F5344CB8AC3E}">
        <p14:creationId xmlns:p14="http://schemas.microsoft.com/office/powerpoint/2010/main" val="4101100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17</a:t>
            </a:fld>
            <a:endParaRPr lang="en-US" altLang="en-US" dirty="0"/>
          </a:p>
        </p:txBody>
      </p:sp>
      <p:sp>
        <p:nvSpPr>
          <p:cNvPr id="5" name="Right Brace 4"/>
          <p:cNvSpPr/>
          <p:nvPr/>
        </p:nvSpPr>
        <p:spPr bwMode="auto">
          <a:xfrm rot="5400000">
            <a:off x="3635937" y="-388462"/>
            <a:ext cx="1870039" cy="8785539"/>
          </a:xfrm>
          <a:prstGeom prst="rightBrace">
            <a:avLst/>
          </a:prstGeom>
          <a:solidFill>
            <a:srgbClr val="FFFFCC"/>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24" tIns="45712" rIns="91424" bIns="45712" numCol="1" rtlCol="0" anchor="t" anchorCtr="0" compatLnSpc="1">
            <a:prstTxWarp prst="textNoShape">
              <a:avLst/>
            </a:prstTxWarp>
          </a:bodyPr>
          <a:lstStyle/>
          <a:p>
            <a:pPr algn="ctr" defTabSz="914217" eaLnBrk="1" hangingPunct="1">
              <a:defRPr/>
            </a:pPr>
            <a:endParaRPr lang="en-US" sz="3199" b="1">
              <a:solidFill>
                <a:prstClr val="black"/>
              </a:solidFill>
              <a:ea typeface="ＭＳ Ｐゴシック" pitchFamily="34" charset="-128"/>
            </a:endParaRPr>
          </a:p>
        </p:txBody>
      </p:sp>
      <p:grpSp>
        <p:nvGrpSpPr>
          <p:cNvPr id="6" name="Group 5"/>
          <p:cNvGrpSpPr/>
          <p:nvPr/>
        </p:nvGrpSpPr>
        <p:grpSpPr>
          <a:xfrm>
            <a:off x="252375" y="808369"/>
            <a:ext cx="8757397" cy="3174245"/>
            <a:chOff x="237127" y="1415879"/>
            <a:chExt cx="8758917" cy="2747806"/>
          </a:xfrm>
          <a:solidFill>
            <a:schemeClr val="accent5">
              <a:lumMod val="75000"/>
            </a:schemeClr>
          </a:solidFill>
        </p:grpSpPr>
        <p:grpSp>
          <p:nvGrpSpPr>
            <p:cNvPr id="7" name="Group 6"/>
            <p:cNvGrpSpPr/>
            <p:nvPr/>
          </p:nvGrpSpPr>
          <p:grpSpPr>
            <a:xfrm>
              <a:off x="1195429" y="1942335"/>
              <a:ext cx="6783057" cy="1732502"/>
              <a:chOff x="1195429" y="1942335"/>
              <a:chExt cx="6783057" cy="1732502"/>
            </a:xfrm>
            <a:grpFill/>
          </p:grpSpPr>
          <p:grpSp>
            <p:nvGrpSpPr>
              <p:cNvPr id="14" name="Group 13"/>
              <p:cNvGrpSpPr/>
              <p:nvPr/>
            </p:nvGrpSpPr>
            <p:grpSpPr>
              <a:xfrm>
                <a:off x="1195429" y="3248680"/>
                <a:ext cx="6783057" cy="426157"/>
                <a:chOff x="1153457" y="3094104"/>
                <a:chExt cx="6783057" cy="426157"/>
              </a:xfrm>
              <a:grpFill/>
            </p:grpSpPr>
            <p:cxnSp>
              <p:nvCxnSpPr>
                <p:cNvPr id="16" name="Straight Connector 15"/>
                <p:cNvCxnSpPr/>
                <p:nvPr/>
              </p:nvCxnSpPr>
              <p:spPr bwMode="auto">
                <a:xfrm>
                  <a:off x="1153457" y="3112251"/>
                  <a:ext cx="6783057" cy="7733"/>
                </a:xfrm>
                <a:prstGeom prst="line">
                  <a:avLst/>
                </a:prstGeom>
                <a:grpFill/>
                <a:ln w="38100" cap="flat" cmpd="sng" algn="ctr">
                  <a:solidFill>
                    <a:srgbClr val="006666"/>
                  </a:solidFill>
                  <a:prstDash val="solid"/>
                  <a:round/>
                  <a:headEnd type="none" w="med" len="med"/>
                  <a:tailEnd type="none" w="med" len="med"/>
                </a:ln>
                <a:effectLst/>
              </p:spPr>
            </p:cxnSp>
            <p:cxnSp>
              <p:nvCxnSpPr>
                <p:cNvPr id="17" name="Straight Connector 16"/>
                <p:cNvCxnSpPr/>
                <p:nvPr/>
              </p:nvCxnSpPr>
              <p:spPr bwMode="auto">
                <a:xfrm>
                  <a:off x="1168587" y="3109561"/>
                  <a:ext cx="0" cy="292631"/>
                </a:xfrm>
                <a:prstGeom prst="line">
                  <a:avLst/>
                </a:prstGeom>
                <a:grpFill/>
                <a:ln w="38100" cap="flat" cmpd="sng" algn="ctr">
                  <a:solidFill>
                    <a:srgbClr val="006666"/>
                  </a:solidFill>
                  <a:prstDash val="solid"/>
                  <a:round/>
                  <a:headEnd type="none" w="med" len="med"/>
                  <a:tailEnd type="none" w="med" len="med"/>
                </a:ln>
                <a:effectLst/>
              </p:spPr>
            </p:cxnSp>
            <p:cxnSp>
              <p:nvCxnSpPr>
                <p:cNvPr id="18" name="Straight Connector 17"/>
                <p:cNvCxnSpPr/>
                <p:nvPr/>
              </p:nvCxnSpPr>
              <p:spPr bwMode="auto">
                <a:xfrm>
                  <a:off x="2501500" y="3094104"/>
                  <a:ext cx="0" cy="292631"/>
                </a:xfrm>
                <a:prstGeom prst="line">
                  <a:avLst/>
                </a:prstGeom>
                <a:grpFill/>
                <a:ln w="38100" cap="flat" cmpd="sng" algn="ctr">
                  <a:solidFill>
                    <a:srgbClr val="006666"/>
                  </a:solidFill>
                  <a:prstDash val="solid"/>
                  <a:round/>
                  <a:headEnd type="none" w="med" len="med"/>
                  <a:tailEnd type="none" w="med" len="med"/>
                </a:ln>
                <a:effectLst/>
              </p:spPr>
            </p:cxnSp>
            <p:cxnSp>
              <p:nvCxnSpPr>
                <p:cNvPr id="19" name="Straight Connector 18"/>
                <p:cNvCxnSpPr/>
                <p:nvPr/>
              </p:nvCxnSpPr>
              <p:spPr bwMode="auto">
                <a:xfrm>
                  <a:off x="6316453" y="3122751"/>
                  <a:ext cx="4941" cy="397510"/>
                </a:xfrm>
                <a:prstGeom prst="line">
                  <a:avLst/>
                </a:prstGeom>
                <a:grpFill/>
                <a:ln w="38100" cap="flat" cmpd="sng" algn="ctr">
                  <a:solidFill>
                    <a:srgbClr val="006666"/>
                  </a:solidFill>
                  <a:prstDash val="solid"/>
                  <a:round/>
                  <a:headEnd type="none" w="med" len="med"/>
                  <a:tailEnd type="none" w="med" len="med"/>
                </a:ln>
                <a:effectLst/>
              </p:spPr>
            </p:cxnSp>
            <p:cxnSp>
              <p:nvCxnSpPr>
                <p:cNvPr id="20" name="Straight Connector 19"/>
                <p:cNvCxnSpPr/>
                <p:nvPr/>
              </p:nvCxnSpPr>
              <p:spPr bwMode="auto">
                <a:xfrm>
                  <a:off x="7936514" y="3133084"/>
                  <a:ext cx="0" cy="292631"/>
                </a:xfrm>
                <a:prstGeom prst="line">
                  <a:avLst/>
                </a:prstGeom>
                <a:grpFill/>
                <a:ln w="38100" cap="flat" cmpd="sng" algn="ctr">
                  <a:solidFill>
                    <a:srgbClr val="006666"/>
                  </a:solidFill>
                  <a:prstDash val="solid"/>
                  <a:round/>
                  <a:headEnd type="none" w="med" len="med"/>
                  <a:tailEnd type="none" w="med" len="med"/>
                </a:ln>
                <a:effectLst/>
              </p:spPr>
            </p:cxnSp>
          </p:grpSp>
          <p:cxnSp>
            <p:nvCxnSpPr>
              <p:cNvPr id="15" name="Straight Connector 14"/>
              <p:cNvCxnSpPr/>
              <p:nvPr/>
            </p:nvCxnSpPr>
            <p:spPr bwMode="auto">
              <a:xfrm>
                <a:off x="4557681" y="1942335"/>
                <a:ext cx="5803" cy="1533747"/>
              </a:xfrm>
              <a:prstGeom prst="line">
                <a:avLst/>
              </a:prstGeom>
              <a:grpFill/>
              <a:ln w="38100" cap="flat" cmpd="sng" algn="ctr">
                <a:solidFill>
                  <a:srgbClr val="006666"/>
                </a:solidFill>
                <a:prstDash val="solid"/>
                <a:round/>
                <a:headEnd type="none" w="med" len="med"/>
                <a:tailEnd type="none" w="med" len="med"/>
              </a:ln>
              <a:effectLst/>
            </p:spPr>
          </p:cxnSp>
        </p:grpSp>
        <p:sp>
          <p:nvSpPr>
            <p:cNvPr id="8" name="Rounded Rectangle 7"/>
            <p:cNvSpPr/>
            <p:nvPr/>
          </p:nvSpPr>
          <p:spPr bwMode="auto">
            <a:xfrm>
              <a:off x="1890095" y="1415879"/>
              <a:ext cx="5616624" cy="688370"/>
            </a:xfrm>
            <a:prstGeom prst="roundRect">
              <a:avLst/>
            </a:prstGeom>
            <a:solidFill>
              <a:schemeClr val="accent5">
                <a:lumMod val="25000"/>
              </a:schemeClr>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45712" rIns="0" bIns="45712" numCol="1" rtlCol="0" anchor="t" anchorCtr="0" compatLnSpc="1">
              <a:prstTxWarp prst="textNoShape">
                <a:avLst/>
              </a:prstTxWarp>
            </a:bodyPr>
            <a:lstStyle/>
            <a:p>
              <a:pPr algn="ctr" defTabSz="914217" eaLnBrk="1" hangingPunct="1">
                <a:lnSpc>
                  <a:spcPct val="80000"/>
                </a:lnSpc>
                <a:defRPr/>
              </a:pPr>
              <a:r>
                <a:rPr lang="en-US" dirty="0">
                  <a:solidFill>
                    <a:srgbClr val="FFFFE1"/>
                  </a:solidFill>
                  <a:ea typeface="ＭＳ Ｐゴシック" pitchFamily="34" charset="-128"/>
                </a:rPr>
                <a:t>PSC (14 Commissioners)</a:t>
              </a:r>
            </a:p>
            <a:p>
              <a:pPr algn="ctr" defTabSz="914217" eaLnBrk="1" hangingPunct="1">
                <a:lnSpc>
                  <a:spcPct val="80000"/>
                </a:lnSpc>
                <a:defRPr/>
              </a:pPr>
              <a:r>
                <a:rPr lang="en-US" dirty="0">
                  <a:solidFill>
                    <a:srgbClr val="FFFFE1"/>
                  </a:solidFill>
                  <a:ea typeface="ＭＳ Ｐゴシック" pitchFamily="34" charset="-128"/>
                </a:rPr>
                <a:t>5 Commissioners at National level </a:t>
              </a:r>
            </a:p>
            <a:p>
              <a:pPr algn="ctr" defTabSz="914217" eaLnBrk="1" hangingPunct="1">
                <a:lnSpc>
                  <a:spcPct val="80000"/>
                </a:lnSpc>
                <a:defRPr/>
              </a:pPr>
              <a:r>
                <a:rPr lang="en-US" dirty="0">
                  <a:solidFill>
                    <a:srgbClr val="FFFFE1"/>
                  </a:solidFill>
                  <a:ea typeface="ＭＳ Ｐゴシック" pitchFamily="34" charset="-128"/>
                </a:rPr>
                <a:t>9 Commissioners at Provincial level</a:t>
              </a:r>
            </a:p>
          </p:txBody>
        </p:sp>
        <p:grpSp>
          <p:nvGrpSpPr>
            <p:cNvPr id="9" name="Group 8"/>
            <p:cNvGrpSpPr/>
            <p:nvPr/>
          </p:nvGrpSpPr>
          <p:grpSpPr>
            <a:xfrm>
              <a:off x="378380" y="3456462"/>
              <a:ext cx="4960452" cy="707223"/>
              <a:chOff x="524770" y="3471265"/>
              <a:chExt cx="4960452" cy="707223"/>
            </a:xfrm>
            <a:grpFill/>
          </p:grpSpPr>
          <p:sp>
            <p:nvSpPr>
              <p:cNvPr id="11" name="Rounded Rectangle 10"/>
              <p:cNvSpPr/>
              <p:nvPr/>
            </p:nvSpPr>
            <p:spPr bwMode="auto">
              <a:xfrm>
                <a:off x="4014446" y="3482879"/>
                <a:ext cx="1470776" cy="666400"/>
              </a:xfrm>
              <a:prstGeom prst="roundRect">
                <a:avLst/>
              </a:prstGeom>
              <a:solidFill>
                <a:srgbClr val="D4F5F4"/>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45712" rIns="0" bIns="45712" numCol="1" rtlCol="0" anchor="t" anchorCtr="0" compatLnSpc="1">
                <a:prstTxWarp prst="textNoShape">
                  <a:avLst/>
                </a:prstTxWarp>
              </a:bodyPr>
              <a:lstStyle/>
              <a:p>
                <a:pPr algn="ctr" defTabSz="914217" eaLnBrk="1" hangingPunct="1">
                  <a:lnSpc>
                    <a:spcPct val="80000"/>
                  </a:lnSpc>
                  <a:defRPr/>
                </a:pPr>
                <a:r>
                  <a:rPr lang="en-US" dirty="0" smtClean="0">
                    <a:solidFill>
                      <a:prstClr val="black"/>
                    </a:solidFill>
                    <a:ea typeface="ＭＳ Ｐゴシック" pitchFamily="34" charset="-128"/>
                  </a:rPr>
                  <a:t>PROG 4: </a:t>
                </a:r>
                <a:endParaRPr lang="en-US" dirty="0">
                  <a:solidFill>
                    <a:prstClr val="black"/>
                  </a:solidFill>
                  <a:ea typeface="ＭＳ Ｐゴシック" pitchFamily="34" charset="-128"/>
                </a:endParaRPr>
              </a:p>
              <a:p>
                <a:pPr algn="ctr" defTabSz="914217" eaLnBrk="1" hangingPunct="1">
                  <a:lnSpc>
                    <a:spcPct val="80000"/>
                  </a:lnSpc>
                  <a:defRPr/>
                </a:pPr>
                <a:r>
                  <a:rPr lang="en-US" dirty="0">
                    <a:solidFill>
                      <a:prstClr val="black"/>
                    </a:solidFill>
                    <a:ea typeface="ＭＳ Ｐゴシック" pitchFamily="34" charset="-128"/>
                  </a:rPr>
                  <a:t>IAC</a:t>
                </a:r>
              </a:p>
              <a:p>
                <a:pPr algn="ctr" defTabSz="914217" eaLnBrk="1" hangingPunct="1">
                  <a:lnSpc>
                    <a:spcPct val="80000"/>
                  </a:lnSpc>
                  <a:defRPr/>
                </a:pPr>
                <a:r>
                  <a:rPr lang="en-US" dirty="0">
                    <a:solidFill>
                      <a:prstClr val="black"/>
                    </a:solidFill>
                    <a:ea typeface="ＭＳ Ｐゴシック" pitchFamily="34" charset="-128"/>
                  </a:rPr>
                  <a:t>(43 posts)</a:t>
                </a:r>
              </a:p>
            </p:txBody>
          </p:sp>
          <p:sp>
            <p:nvSpPr>
              <p:cNvPr id="12" name="Rounded Rectangle 11"/>
              <p:cNvSpPr/>
              <p:nvPr/>
            </p:nvSpPr>
            <p:spPr bwMode="auto">
              <a:xfrm>
                <a:off x="524770" y="3471265"/>
                <a:ext cx="1586010" cy="707223"/>
              </a:xfrm>
              <a:prstGeom prst="roundRect">
                <a:avLst/>
              </a:prstGeom>
              <a:solidFill>
                <a:srgbClr val="D4F5F4"/>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45712" rIns="0" bIns="45712" numCol="1" rtlCol="0" anchor="t" anchorCtr="0" compatLnSpc="1">
                <a:prstTxWarp prst="textNoShape">
                  <a:avLst/>
                </a:prstTxWarp>
              </a:bodyPr>
              <a:lstStyle/>
              <a:p>
                <a:pPr algn="ctr" defTabSz="914217" eaLnBrk="1" hangingPunct="1">
                  <a:lnSpc>
                    <a:spcPct val="80000"/>
                  </a:lnSpc>
                  <a:defRPr/>
                </a:pPr>
                <a:r>
                  <a:rPr lang="en-US" dirty="0" smtClean="0">
                    <a:solidFill>
                      <a:prstClr val="black"/>
                    </a:solidFill>
                    <a:ea typeface="ＭＳ Ｐゴシック" pitchFamily="34" charset="-128"/>
                  </a:rPr>
                  <a:t>PROG 2:</a:t>
                </a:r>
                <a:endParaRPr lang="en-US" dirty="0">
                  <a:solidFill>
                    <a:prstClr val="black"/>
                  </a:solidFill>
                  <a:ea typeface="ＭＳ Ｐゴシック" pitchFamily="34" charset="-128"/>
                </a:endParaRPr>
              </a:p>
              <a:p>
                <a:pPr algn="ctr" defTabSz="914217" eaLnBrk="1" hangingPunct="1">
                  <a:lnSpc>
                    <a:spcPct val="80000"/>
                  </a:lnSpc>
                  <a:defRPr/>
                </a:pPr>
                <a:r>
                  <a:rPr lang="en-US" dirty="0">
                    <a:solidFill>
                      <a:prstClr val="black"/>
                    </a:solidFill>
                    <a:ea typeface="ＭＳ Ｐゴシック" pitchFamily="34" charset="-128"/>
                  </a:rPr>
                  <a:t> </a:t>
                </a:r>
                <a:r>
                  <a:rPr lang="en-US" dirty="0" err="1">
                    <a:solidFill>
                      <a:prstClr val="black"/>
                    </a:solidFill>
                    <a:ea typeface="ＭＳ Ｐゴシック" pitchFamily="34" charset="-128"/>
                  </a:rPr>
                  <a:t>LMP</a:t>
                </a:r>
                <a:endParaRPr lang="en-US" dirty="0">
                  <a:solidFill>
                    <a:prstClr val="black"/>
                  </a:solidFill>
                  <a:ea typeface="ＭＳ Ｐゴシック" pitchFamily="34" charset="-128"/>
                </a:endParaRPr>
              </a:p>
              <a:p>
                <a:pPr algn="ctr" defTabSz="914217" eaLnBrk="1" hangingPunct="1">
                  <a:lnSpc>
                    <a:spcPct val="80000"/>
                  </a:lnSpc>
                  <a:defRPr/>
                </a:pPr>
                <a:r>
                  <a:rPr lang="en-US" dirty="0">
                    <a:solidFill>
                      <a:prstClr val="black"/>
                    </a:solidFill>
                    <a:ea typeface="ＭＳ Ｐゴシック" pitchFamily="34" charset="-128"/>
                  </a:rPr>
                  <a:t>(27 posts)</a:t>
                </a:r>
              </a:p>
            </p:txBody>
          </p:sp>
          <p:sp>
            <p:nvSpPr>
              <p:cNvPr id="13" name="Rounded Rectangle 12"/>
              <p:cNvSpPr/>
              <p:nvPr/>
            </p:nvSpPr>
            <p:spPr bwMode="auto">
              <a:xfrm>
                <a:off x="2245099" y="3484568"/>
                <a:ext cx="1465388" cy="680614"/>
              </a:xfrm>
              <a:prstGeom prst="roundRect">
                <a:avLst/>
              </a:prstGeom>
              <a:solidFill>
                <a:srgbClr val="D4F5F4"/>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45712" rIns="0" bIns="45712" numCol="1" rtlCol="0" anchor="t" anchorCtr="0" compatLnSpc="1">
                <a:prstTxWarp prst="textNoShape">
                  <a:avLst/>
                </a:prstTxWarp>
              </a:bodyPr>
              <a:lstStyle/>
              <a:p>
                <a:pPr algn="ctr" defTabSz="914217" eaLnBrk="1" hangingPunct="1">
                  <a:lnSpc>
                    <a:spcPct val="80000"/>
                  </a:lnSpc>
                  <a:defRPr/>
                </a:pPr>
                <a:r>
                  <a:rPr lang="en-US" dirty="0" smtClean="0">
                    <a:solidFill>
                      <a:prstClr val="black"/>
                    </a:solidFill>
                    <a:ea typeface="ＭＳ Ｐゴシック" pitchFamily="34" charset="-128"/>
                  </a:rPr>
                  <a:t>PROG 3: </a:t>
                </a:r>
                <a:r>
                  <a:rPr lang="en-US" dirty="0">
                    <a:solidFill>
                      <a:prstClr val="black"/>
                    </a:solidFill>
                    <a:ea typeface="ＭＳ Ｐゴシック" pitchFamily="34" charset="-128"/>
                  </a:rPr>
                  <a:t>M&amp;E</a:t>
                </a:r>
              </a:p>
              <a:p>
                <a:pPr algn="ctr" defTabSz="914217" eaLnBrk="1" hangingPunct="1">
                  <a:lnSpc>
                    <a:spcPct val="80000"/>
                  </a:lnSpc>
                  <a:defRPr/>
                </a:pPr>
                <a:r>
                  <a:rPr lang="en-US" dirty="0">
                    <a:solidFill>
                      <a:prstClr val="black"/>
                    </a:solidFill>
                    <a:ea typeface="ＭＳ Ｐゴシック" pitchFamily="34" charset="-128"/>
                  </a:rPr>
                  <a:t>(21 posts)</a:t>
                </a:r>
              </a:p>
            </p:txBody>
          </p:sp>
        </p:grpSp>
        <p:sp>
          <p:nvSpPr>
            <p:cNvPr id="10" name="Rounded Rectangle 9"/>
            <p:cNvSpPr/>
            <p:nvPr/>
          </p:nvSpPr>
          <p:spPr bwMode="auto">
            <a:xfrm>
              <a:off x="237127" y="2506817"/>
              <a:ext cx="8758917" cy="571563"/>
            </a:xfrm>
            <a:prstGeom prst="roundRect">
              <a:avLst/>
            </a:prstGeom>
            <a:solidFill>
              <a:schemeClr val="accent5">
                <a:lumMod val="50000"/>
              </a:schemeClr>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45712" rIns="0" bIns="45712" numCol="1" rtlCol="0" anchor="t" anchorCtr="0" compatLnSpc="1">
              <a:prstTxWarp prst="textNoShape">
                <a:avLst/>
              </a:prstTxWarp>
            </a:bodyPr>
            <a:lstStyle/>
            <a:p>
              <a:pPr algn="ctr" defTabSz="914217" eaLnBrk="1" hangingPunct="1">
                <a:lnSpc>
                  <a:spcPct val="90000"/>
                </a:lnSpc>
                <a:defRPr/>
              </a:pPr>
              <a:r>
                <a:rPr lang="en-US" sz="2000" dirty="0">
                  <a:solidFill>
                    <a:srgbClr val="FFFFE1"/>
                  </a:solidFill>
                  <a:ea typeface="ＭＳ Ｐゴシック" pitchFamily="34" charset="-128"/>
                </a:rPr>
                <a:t>Director-General </a:t>
              </a:r>
            </a:p>
            <a:p>
              <a:pPr algn="ctr" defTabSz="914217" eaLnBrk="1" hangingPunct="1">
                <a:lnSpc>
                  <a:spcPct val="80000"/>
                </a:lnSpc>
                <a:defRPr/>
              </a:pPr>
              <a:r>
                <a:rPr lang="en-US" dirty="0">
                  <a:solidFill>
                    <a:srgbClr val="FFFFE1"/>
                  </a:solidFill>
                  <a:ea typeface="ＭＳ Ｐゴシック" pitchFamily="34" charset="-128"/>
                </a:rPr>
                <a:t>(18 posts)</a:t>
              </a:r>
            </a:p>
          </p:txBody>
        </p:sp>
      </p:grpSp>
      <p:grpSp>
        <p:nvGrpSpPr>
          <p:cNvPr id="21" name="Group 20"/>
          <p:cNvGrpSpPr/>
          <p:nvPr/>
        </p:nvGrpSpPr>
        <p:grpSpPr>
          <a:xfrm>
            <a:off x="132141" y="4423652"/>
            <a:ext cx="8803443" cy="1794547"/>
            <a:chOff x="206710" y="4799996"/>
            <a:chExt cx="8851023" cy="1506962"/>
          </a:xfrm>
        </p:grpSpPr>
        <p:sp>
          <p:nvSpPr>
            <p:cNvPr id="22" name="Rounded Rectangle 21"/>
            <p:cNvSpPr/>
            <p:nvPr/>
          </p:nvSpPr>
          <p:spPr bwMode="auto">
            <a:xfrm>
              <a:off x="206710" y="4799996"/>
              <a:ext cx="8851023" cy="1506962"/>
            </a:xfrm>
            <a:prstGeom prst="roundRect">
              <a:avLst/>
            </a:prstGeom>
            <a:solidFill>
              <a:srgbClr val="FFFFCC"/>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0" rIns="0" bIns="45712" numCol="1" rtlCol="0" anchor="t" anchorCtr="0" compatLnSpc="1">
              <a:prstTxWarp prst="textNoShape">
                <a:avLst/>
              </a:prstTxWarp>
            </a:bodyPr>
            <a:lstStyle/>
            <a:p>
              <a:pPr algn="ctr" defTabSz="914217" eaLnBrk="1" fontAlgn="auto" hangingPunct="1">
                <a:lnSpc>
                  <a:spcPct val="90000"/>
                </a:lnSpc>
                <a:spcBef>
                  <a:spcPts val="0"/>
                </a:spcBef>
                <a:spcAft>
                  <a:spcPts val="0"/>
                </a:spcAft>
                <a:defRPr/>
              </a:pPr>
              <a:r>
                <a:rPr lang="en-US" dirty="0">
                  <a:ea typeface="ＭＳ Ｐゴシック" pitchFamily="34" charset="-128"/>
                </a:rPr>
                <a:t>9 X Provincial offices</a:t>
              </a:r>
            </a:p>
            <a:p>
              <a:pPr algn="ctr" defTabSz="914217" eaLnBrk="1" fontAlgn="auto" hangingPunct="1">
                <a:lnSpc>
                  <a:spcPct val="90000"/>
                </a:lnSpc>
                <a:spcBef>
                  <a:spcPts val="0"/>
                </a:spcBef>
                <a:spcAft>
                  <a:spcPts val="0"/>
                </a:spcAft>
                <a:defRPr/>
              </a:pPr>
              <a:r>
                <a:rPr lang="en-US" sz="1600" dirty="0">
                  <a:ea typeface="ＭＳ Ｐゴシック" pitchFamily="34" charset="-128"/>
                </a:rPr>
                <a:t>providing operational and administrative support to Provincially B</a:t>
              </a:r>
              <a:r>
                <a:rPr lang="en-US" sz="1600" dirty="0" smtClean="0">
                  <a:ea typeface="ＭＳ Ｐゴシック" pitchFamily="34" charset="-128"/>
                </a:rPr>
                <a:t>ased </a:t>
              </a:r>
              <a:r>
                <a:rPr lang="en-US" sz="1600" dirty="0">
                  <a:ea typeface="ＭＳ Ｐゴシック" pitchFamily="34" charset="-128"/>
                </a:rPr>
                <a:t>Commissioners exercising the powers and functions of the PSC in section 196(4) in their Provinces (85 posts</a:t>
              </a:r>
              <a:r>
                <a:rPr lang="en-US" sz="1600" dirty="0">
                  <a:solidFill>
                    <a:prstClr val="black"/>
                  </a:solidFill>
                  <a:ea typeface="ＭＳ Ｐゴシック" pitchFamily="34" charset="-128"/>
                </a:rPr>
                <a:t>)</a:t>
              </a:r>
            </a:p>
          </p:txBody>
        </p:sp>
        <p:grpSp>
          <p:nvGrpSpPr>
            <p:cNvPr id="23" name="Group 22"/>
            <p:cNvGrpSpPr/>
            <p:nvPr/>
          </p:nvGrpSpPr>
          <p:grpSpPr>
            <a:xfrm>
              <a:off x="276670" y="5619293"/>
              <a:ext cx="8683494" cy="592070"/>
              <a:chOff x="-157145" y="5707118"/>
              <a:chExt cx="8683494" cy="592070"/>
            </a:xfrm>
          </p:grpSpPr>
          <p:sp>
            <p:nvSpPr>
              <p:cNvPr id="24" name="Rounded Rectangle 23"/>
              <p:cNvSpPr/>
              <p:nvPr/>
            </p:nvSpPr>
            <p:spPr bwMode="auto">
              <a:xfrm>
                <a:off x="-157145" y="5707118"/>
                <a:ext cx="890071" cy="571658"/>
              </a:xfrm>
              <a:prstGeom prst="roundRect">
                <a:avLst/>
              </a:prstGeom>
              <a:solidFill>
                <a:srgbClr val="D4F5F4"/>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45712" rIns="0" bIns="45712" numCol="1" rtlCol="0" anchor="t" anchorCtr="0" compatLnSpc="1">
                <a:prstTxWarp prst="textNoShape">
                  <a:avLst/>
                </a:prstTxWarp>
              </a:bodyPr>
              <a:lstStyle/>
              <a:p>
                <a:pPr algn="ctr" defTabSz="914217" eaLnBrk="1" hangingPunct="1">
                  <a:lnSpc>
                    <a:spcPct val="90000"/>
                  </a:lnSpc>
                  <a:defRPr/>
                </a:pPr>
                <a:r>
                  <a:rPr lang="en-US" dirty="0">
                    <a:solidFill>
                      <a:prstClr val="black"/>
                    </a:solidFill>
                    <a:ea typeface="ＭＳ Ｐゴシック" pitchFamily="34" charset="-128"/>
                  </a:rPr>
                  <a:t>EC</a:t>
                </a:r>
              </a:p>
              <a:p>
                <a:pPr algn="ctr" defTabSz="914217" eaLnBrk="1" hangingPunct="1">
                  <a:lnSpc>
                    <a:spcPct val="90000"/>
                  </a:lnSpc>
                  <a:defRPr/>
                </a:pPr>
                <a:r>
                  <a:rPr lang="en-US" sz="1400" dirty="0">
                    <a:solidFill>
                      <a:prstClr val="black"/>
                    </a:solidFill>
                    <a:ea typeface="ＭＳ Ｐゴシック" pitchFamily="34" charset="-128"/>
                  </a:rPr>
                  <a:t>(9 posts)</a:t>
                </a:r>
              </a:p>
            </p:txBody>
          </p:sp>
          <p:sp>
            <p:nvSpPr>
              <p:cNvPr id="25" name="Rounded Rectangle 24"/>
              <p:cNvSpPr/>
              <p:nvPr/>
            </p:nvSpPr>
            <p:spPr bwMode="auto">
              <a:xfrm>
                <a:off x="788576" y="5710497"/>
                <a:ext cx="961721" cy="571658"/>
              </a:xfrm>
              <a:prstGeom prst="roundRect">
                <a:avLst/>
              </a:prstGeom>
              <a:solidFill>
                <a:srgbClr val="D4F5F4"/>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45712" rIns="0" bIns="45712" numCol="1" rtlCol="0" anchor="t" anchorCtr="0" compatLnSpc="1">
                <a:prstTxWarp prst="textNoShape">
                  <a:avLst/>
                </a:prstTxWarp>
              </a:bodyPr>
              <a:lstStyle/>
              <a:p>
                <a:pPr algn="ctr" defTabSz="914217" eaLnBrk="1" hangingPunct="1">
                  <a:lnSpc>
                    <a:spcPct val="90000"/>
                  </a:lnSpc>
                  <a:defRPr/>
                </a:pPr>
                <a:r>
                  <a:rPr lang="en-US" dirty="0">
                    <a:solidFill>
                      <a:prstClr val="black"/>
                    </a:solidFill>
                    <a:ea typeface="ＭＳ Ｐゴシック" pitchFamily="34" charset="-128"/>
                  </a:rPr>
                  <a:t>WC</a:t>
                </a:r>
              </a:p>
              <a:p>
                <a:pPr algn="ctr" defTabSz="914217" eaLnBrk="1" hangingPunct="1">
                  <a:lnSpc>
                    <a:spcPct val="90000"/>
                  </a:lnSpc>
                  <a:defRPr/>
                </a:pPr>
                <a:r>
                  <a:rPr lang="en-US" sz="1400" dirty="0">
                    <a:solidFill>
                      <a:prstClr val="black"/>
                    </a:solidFill>
                    <a:ea typeface="ＭＳ Ｐゴシック" pitchFamily="34" charset="-128"/>
                  </a:rPr>
                  <a:t>(10 posts)</a:t>
                </a:r>
              </a:p>
            </p:txBody>
          </p:sp>
          <p:sp>
            <p:nvSpPr>
              <p:cNvPr id="26" name="Rounded Rectangle 25"/>
              <p:cNvSpPr/>
              <p:nvPr/>
            </p:nvSpPr>
            <p:spPr bwMode="auto">
              <a:xfrm>
                <a:off x="1814256" y="5707119"/>
                <a:ext cx="890071" cy="571658"/>
              </a:xfrm>
              <a:prstGeom prst="roundRect">
                <a:avLst/>
              </a:prstGeom>
              <a:solidFill>
                <a:srgbClr val="D4F5F4"/>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45712" rIns="0" bIns="45712" numCol="1" rtlCol="0" anchor="t" anchorCtr="0" compatLnSpc="1">
                <a:prstTxWarp prst="textNoShape">
                  <a:avLst/>
                </a:prstTxWarp>
              </a:bodyPr>
              <a:lstStyle/>
              <a:p>
                <a:pPr algn="ctr" defTabSz="914217" eaLnBrk="1" hangingPunct="1">
                  <a:lnSpc>
                    <a:spcPct val="90000"/>
                  </a:lnSpc>
                  <a:defRPr/>
                </a:pPr>
                <a:r>
                  <a:rPr lang="en-US" dirty="0">
                    <a:solidFill>
                      <a:prstClr val="black"/>
                    </a:solidFill>
                    <a:ea typeface="ＭＳ Ｐゴシック" pitchFamily="34" charset="-128"/>
                  </a:rPr>
                  <a:t>FS</a:t>
                </a:r>
              </a:p>
              <a:p>
                <a:pPr algn="ctr" defTabSz="914217" eaLnBrk="1" hangingPunct="1">
                  <a:lnSpc>
                    <a:spcPct val="90000"/>
                  </a:lnSpc>
                  <a:defRPr/>
                </a:pPr>
                <a:r>
                  <a:rPr lang="en-US" sz="1400" dirty="0">
                    <a:solidFill>
                      <a:prstClr val="black"/>
                    </a:solidFill>
                    <a:ea typeface="ＭＳ Ｐゴシック" pitchFamily="34" charset="-128"/>
                  </a:rPr>
                  <a:t>(10 posts)</a:t>
                </a:r>
              </a:p>
            </p:txBody>
          </p:sp>
          <p:sp>
            <p:nvSpPr>
              <p:cNvPr id="27" name="Rounded Rectangle 26"/>
              <p:cNvSpPr/>
              <p:nvPr/>
            </p:nvSpPr>
            <p:spPr bwMode="auto">
              <a:xfrm>
                <a:off x="2768286" y="5707119"/>
                <a:ext cx="890071" cy="571658"/>
              </a:xfrm>
              <a:prstGeom prst="roundRect">
                <a:avLst/>
              </a:prstGeom>
              <a:solidFill>
                <a:srgbClr val="D4F5F4"/>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45712" rIns="0" bIns="45712" numCol="1" rtlCol="0" anchor="t" anchorCtr="0" compatLnSpc="1">
                <a:prstTxWarp prst="textNoShape">
                  <a:avLst/>
                </a:prstTxWarp>
              </a:bodyPr>
              <a:lstStyle/>
              <a:p>
                <a:pPr algn="ctr" defTabSz="914217" eaLnBrk="1" hangingPunct="1">
                  <a:lnSpc>
                    <a:spcPct val="90000"/>
                  </a:lnSpc>
                  <a:defRPr/>
                </a:pPr>
                <a:r>
                  <a:rPr lang="en-US" dirty="0">
                    <a:solidFill>
                      <a:prstClr val="black"/>
                    </a:solidFill>
                    <a:ea typeface="ＭＳ Ｐゴシック" pitchFamily="34" charset="-128"/>
                  </a:rPr>
                  <a:t>KZN</a:t>
                </a:r>
              </a:p>
              <a:p>
                <a:pPr algn="ctr" defTabSz="914217" eaLnBrk="1" hangingPunct="1">
                  <a:lnSpc>
                    <a:spcPct val="90000"/>
                  </a:lnSpc>
                  <a:defRPr/>
                </a:pPr>
                <a:r>
                  <a:rPr lang="en-US" sz="1400" dirty="0">
                    <a:solidFill>
                      <a:prstClr val="black"/>
                    </a:solidFill>
                    <a:ea typeface="ＭＳ Ｐゴシック" pitchFamily="34" charset="-128"/>
                  </a:rPr>
                  <a:t>(9 posts)</a:t>
                </a:r>
              </a:p>
            </p:txBody>
          </p:sp>
          <p:sp>
            <p:nvSpPr>
              <p:cNvPr id="28" name="Rounded Rectangle 27"/>
              <p:cNvSpPr/>
              <p:nvPr/>
            </p:nvSpPr>
            <p:spPr bwMode="auto">
              <a:xfrm>
                <a:off x="3710984" y="5715383"/>
                <a:ext cx="890071" cy="571658"/>
              </a:xfrm>
              <a:prstGeom prst="roundRect">
                <a:avLst/>
              </a:prstGeom>
              <a:solidFill>
                <a:srgbClr val="D4F5F4"/>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45712" rIns="0" bIns="45712" numCol="1" rtlCol="0" anchor="t" anchorCtr="0" compatLnSpc="1">
                <a:prstTxWarp prst="textNoShape">
                  <a:avLst/>
                </a:prstTxWarp>
              </a:bodyPr>
              <a:lstStyle/>
              <a:p>
                <a:pPr algn="ctr" defTabSz="914217" eaLnBrk="1" hangingPunct="1">
                  <a:lnSpc>
                    <a:spcPct val="90000"/>
                  </a:lnSpc>
                  <a:defRPr/>
                </a:pPr>
                <a:r>
                  <a:rPr lang="en-US" dirty="0">
                    <a:solidFill>
                      <a:prstClr val="black"/>
                    </a:solidFill>
                    <a:ea typeface="ＭＳ Ｐゴシック" pitchFamily="34" charset="-128"/>
                  </a:rPr>
                  <a:t>MPU</a:t>
                </a:r>
              </a:p>
              <a:p>
                <a:pPr algn="ctr" defTabSz="914217" eaLnBrk="1" hangingPunct="1">
                  <a:lnSpc>
                    <a:spcPct val="90000"/>
                  </a:lnSpc>
                  <a:defRPr/>
                </a:pPr>
                <a:r>
                  <a:rPr lang="en-US" sz="1400" dirty="0">
                    <a:solidFill>
                      <a:prstClr val="black"/>
                    </a:solidFill>
                    <a:ea typeface="ＭＳ Ｐゴシック" pitchFamily="34" charset="-128"/>
                  </a:rPr>
                  <a:t>(9 posts)</a:t>
                </a:r>
              </a:p>
            </p:txBody>
          </p:sp>
          <p:sp>
            <p:nvSpPr>
              <p:cNvPr id="29" name="Rounded Rectangle 28"/>
              <p:cNvSpPr/>
              <p:nvPr/>
            </p:nvSpPr>
            <p:spPr bwMode="auto">
              <a:xfrm>
                <a:off x="4652487" y="5712741"/>
                <a:ext cx="929542" cy="571658"/>
              </a:xfrm>
              <a:prstGeom prst="roundRect">
                <a:avLst/>
              </a:prstGeom>
              <a:solidFill>
                <a:srgbClr val="D4F5F4"/>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45712" rIns="0" bIns="45712" numCol="1" rtlCol="0" anchor="t" anchorCtr="0" compatLnSpc="1">
                <a:prstTxWarp prst="textNoShape">
                  <a:avLst/>
                </a:prstTxWarp>
              </a:bodyPr>
              <a:lstStyle/>
              <a:p>
                <a:pPr algn="ctr" defTabSz="914217" eaLnBrk="1" hangingPunct="1">
                  <a:lnSpc>
                    <a:spcPct val="90000"/>
                  </a:lnSpc>
                  <a:defRPr/>
                </a:pPr>
                <a:r>
                  <a:rPr lang="en-US" dirty="0">
                    <a:solidFill>
                      <a:prstClr val="black"/>
                    </a:solidFill>
                    <a:ea typeface="ＭＳ Ｐゴシック" pitchFamily="34" charset="-128"/>
                  </a:rPr>
                  <a:t>LIMP</a:t>
                </a:r>
              </a:p>
              <a:p>
                <a:pPr algn="ctr" defTabSz="914217" eaLnBrk="1" hangingPunct="1">
                  <a:lnSpc>
                    <a:spcPct val="90000"/>
                  </a:lnSpc>
                  <a:defRPr/>
                </a:pPr>
                <a:r>
                  <a:rPr lang="en-US" sz="1400" dirty="0">
                    <a:solidFill>
                      <a:prstClr val="black"/>
                    </a:solidFill>
                    <a:ea typeface="ＭＳ Ｐゴシック" pitchFamily="34" charset="-128"/>
                  </a:rPr>
                  <a:t>(10 posts)</a:t>
                </a:r>
              </a:p>
            </p:txBody>
          </p:sp>
          <p:sp>
            <p:nvSpPr>
              <p:cNvPr id="30" name="Rounded Rectangle 29"/>
              <p:cNvSpPr/>
              <p:nvPr/>
            </p:nvSpPr>
            <p:spPr bwMode="auto">
              <a:xfrm>
                <a:off x="5645900" y="5727530"/>
                <a:ext cx="890071" cy="571658"/>
              </a:xfrm>
              <a:prstGeom prst="roundRect">
                <a:avLst/>
              </a:prstGeom>
              <a:solidFill>
                <a:srgbClr val="D4F5F4"/>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45712" rIns="0" bIns="45712" numCol="1" rtlCol="0" anchor="t" anchorCtr="0" compatLnSpc="1">
                <a:prstTxWarp prst="textNoShape">
                  <a:avLst/>
                </a:prstTxWarp>
              </a:bodyPr>
              <a:lstStyle/>
              <a:p>
                <a:pPr algn="ctr" defTabSz="914217" eaLnBrk="1" hangingPunct="1">
                  <a:lnSpc>
                    <a:spcPct val="90000"/>
                  </a:lnSpc>
                  <a:defRPr/>
                </a:pPr>
                <a:r>
                  <a:rPr lang="en-US" dirty="0">
                    <a:solidFill>
                      <a:prstClr val="black"/>
                    </a:solidFill>
                    <a:ea typeface="ＭＳ Ｐゴシック" pitchFamily="34" charset="-128"/>
                  </a:rPr>
                  <a:t>NC</a:t>
                </a:r>
              </a:p>
              <a:p>
                <a:pPr algn="ctr" defTabSz="914217" eaLnBrk="1" hangingPunct="1">
                  <a:lnSpc>
                    <a:spcPct val="90000"/>
                  </a:lnSpc>
                  <a:defRPr/>
                </a:pPr>
                <a:r>
                  <a:rPr lang="en-US" sz="1400" dirty="0">
                    <a:solidFill>
                      <a:prstClr val="black"/>
                    </a:solidFill>
                    <a:ea typeface="ＭＳ Ｐゴシック" pitchFamily="34" charset="-128"/>
                  </a:rPr>
                  <a:t>(9 posts)</a:t>
                </a:r>
              </a:p>
            </p:txBody>
          </p:sp>
          <p:sp>
            <p:nvSpPr>
              <p:cNvPr id="31" name="Rounded Rectangle 30"/>
              <p:cNvSpPr/>
              <p:nvPr/>
            </p:nvSpPr>
            <p:spPr bwMode="auto">
              <a:xfrm>
                <a:off x="6596031" y="5707119"/>
                <a:ext cx="922869" cy="571658"/>
              </a:xfrm>
              <a:prstGeom prst="roundRect">
                <a:avLst/>
              </a:prstGeom>
              <a:solidFill>
                <a:srgbClr val="D4F5F4"/>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45712" rIns="0" bIns="45712" numCol="1" rtlCol="0" anchor="t" anchorCtr="0" compatLnSpc="1">
                <a:prstTxWarp prst="textNoShape">
                  <a:avLst/>
                </a:prstTxWarp>
              </a:bodyPr>
              <a:lstStyle/>
              <a:p>
                <a:pPr algn="ctr" defTabSz="914217" eaLnBrk="1" hangingPunct="1">
                  <a:lnSpc>
                    <a:spcPct val="90000"/>
                  </a:lnSpc>
                  <a:defRPr/>
                </a:pPr>
                <a:r>
                  <a:rPr lang="en-US" dirty="0">
                    <a:solidFill>
                      <a:prstClr val="black"/>
                    </a:solidFill>
                    <a:ea typeface="ＭＳ Ｐゴシック" pitchFamily="34" charset="-128"/>
                  </a:rPr>
                  <a:t>GP</a:t>
                </a:r>
              </a:p>
              <a:p>
                <a:pPr algn="ctr" defTabSz="914217" eaLnBrk="1" hangingPunct="1">
                  <a:lnSpc>
                    <a:spcPct val="90000"/>
                  </a:lnSpc>
                  <a:defRPr/>
                </a:pPr>
                <a:r>
                  <a:rPr lang="en-US" sz="1400" dirty="0">
                    <a:solidFill>
                      <a:prstClr val="black"/>
                    </a:solidFill>
                    <a:ea typeface="ＭＳ Ｐゴシック" pitchFamily="34" charset="-128"/>
                  </a:rPr>
                  <a:t>(10 posts)</a:t>
                </a:r>
              </a:p>
            </p:txBody>
          </p:sp>
          <p:sp>
            <p:nvSpPr>
              <p:cNvPr id="32" name="Rounded Rectangle 31"/>
              <p:cNvSpPr/>
              <p:nvPr/>
            </p:nvSpPr>
            <p:spPr bwMode="auto">
              <a:xfrm>
                <a:off x="7582772" y="5721564"/>
                <a:ext cx="943577" cy="571658"/>
              </a:xfrm>
              <a:prstGeom prst="roundRect">
                <a:avLst/>
              </a:prstGeom>
              <a:solidFill>
                <a:srgbClr val="D4F5F4"/>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45712" rIns="0" bIns="45712" numCol="1" rtlCol="0" anchor="t" anchorCtr="0" compatLnSpc="1">
                <a:prstTxWarp prst="textNoShape">
                  <a:avLst/>
                </a:prstTxWarp>
              </a:bodyPr>
              <a:lstStyle/>
              <a:p>
                <a:pPr algn="ctr" defTabSz="914217" eaLnBrk="1" hangingPunct="1">
                  <a:lnSpc>
                    <a:spcPct val="90000"/>
                  </a:lnSpc>
                  <a:defRPr/>
                </a:pPr>
                <a:r>
                  <a:rPr lang="en-US" dirty="0">
                    <a:solidFill>
                      <a:prstClr val="black"/>
                    </a:solidFill>
                    <a:ea typeface="ＭＳ Ｐゴシック" pitchFamily="34" charset="-128"/>
                  </a:rPr>
                  <a:t>NW</a:t>
                </a:r>
              </a:p>
              <a:p>
                <a:pPr algn="ctr" defTabSz="914217" eaLnBrk="1" hangingPunct="1">
                  <a:lnSpc>
                    <a:spcPct val="90000"/>
                  </a:lnSpc>
                  <a:defRPr/>
                </a:pPr>
                <a:r>
                  <a:rPr lang="en-US" sz="1400" dirty="0">
                    <a:solidFill>
                      <a:prstClr val="black"/>
                    </a:solidFill>
                    <a:ea typeface="ＭＳ Ｐゴシック" pitchFamily="34" charset="-128"/>
                  </a:rPr>
                  <a:t>(9 posts)</a:t>
                </a:r>
              </a:p>
            </p:txBody>
          </p:sp>
        </p:grpSp>
      </p:grpSp>
      <p:sp>
        <p:nvSpPr>
          <p:cNvPr id="33" name="Rectangle 2">
            <a:extLst>
              <a:ext uri="{FF2B5EF4-FFF2-40B4-BE49-F238E27FC236}">
                <a16:creationId xmlns:a16="http://schemas.microsoft.com/office/drawing/2014/main" id="{68C3CE6C-BBDE-44AC-8331-E49266EF214C}"/>
              </a:ext>
            </a:extLst>
          </p:cNvPr>
          <p:cNvSpPr txBox="1">
            <a:spLocks noChangeArrowheads="1"/>
          </p:cNvSpPr>
          <p:nvPr/>
        </p:nvSpPr>
        <p:spPr bwMode="auto">
          <a:xfrm>
            <a:off x="-20963" y="173503"/>
            <a:ext cx="9144000" cy="45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660033"/>
                </a:solidFill>
                <a:latin typeface="Calibri" pitchFamily="34" charset="0"/>
                <a:ea typeface="+mj-ea"/>
                <a:cs typeface="+mj-cs"/>
              </a:defRPr>
            </a:lvl1pPr>
            <a:lvl2pPr algn="ctr" rtl="0" eaLnBrk="0" fontAlgn="base" hangingPunct="0">
              <a:spcBef>
                <a:spcPct val="0"/>
              </a:spcBef>
              <a:spcAft>
                <a:spcPct val="0"/>
              </a:spcAft>
              <a:defRPr sz="3200" b="1">
                <a:solidFill>
                  <a:srgbClr val="660033"/>
                </a:solidFill>
                <a:latin typeface="Arial" charset="0"/>
              </a:defRPr>
            </a:lvl2pPr>
            <a:lvl3pPr algn="ctr" rtl="0" eaLnBrk="0" fontAlgn="base" hangingPunct="0">
              <a:spcBef>
                <a:spcPct val="0"/>
              </a:spcBef>
              <a:spcAft>
                <a:spcPct val="0"/>
              </a:spcAft>
              <a:defRPr sz="3200" b="1">
                <a:solidFill>
                  <a:srgbClr val="660033"/>
                </a:solidFill>
                <a:latin typeface="Arial" charset="0"/>
              </a:defRPr>
            </a:lvl3pPr>
            <a:lvl4pPr algn="ctr" rtl="0" eaLnBrk="0" fontAlgn="base" hangingPunct="0">
              <a:spcBef>
                <a:spcPct val="0"/>
              </a:spcBef>
              <a:spcAft>
                <a:spcPct val="0"/>
              </a:spcAft>
              <a:defRPr sz="3200" b="1">
                <a:solidFill>
                  <a:srgbClr val="660033"/>
                </a:solidFill>
                <a:latin typeface="Arial" charset="0"/>
              </a:defRPr>
            </a:lvl4pPr>
            <a:lvl5pPr algn="ctr" rtl="0" eaLnBrk="0" fontAlgn="base" hangingPunct="0">
              <a:spcBef>
                <a:spcPct val="0"/>
              </a:spcBef>
              <a:spcAft>
                <a:spcPct val="0"/>
              </a:spcAft>
              <a:defRPr sz="3200" b="1">
                <a:solidFill>
                  <a:srgbClr val="660033"/>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a:lstStyle>
          <a:p>
            <a:pPr marL="87313"/>
            <a:r>
              <a:rPr lang="en-US" altLang="en-US" sz="2800" b="0" kern="0" dirty="0" smtClean="0">
                <a:solidFill>
                  <a:srgbClr val="800000"/>
                </a:solidFill>
                <a:latin typeface="Arial Black" panose="020B0A04020102020204" pitchFamily="34" charset="0"/>
                <a:cs typeface="Aharoni" panose="02010803020104030203" pitchFamily="2" charset="-79"/>
              </a:rPr>
              <a:t>HIGH LEVEL ORGANISATIONAL STRUCTURE</a:t>
            </a:r>
            <a:endParaRPr lang="en-ZA" altLang="en-US" sz="2800" b="0" kern="0" dirty="0">
              <a:solidFill>
                <a:srgbClr val="800000"/>
              </a:solidFill>
              <a:latin typeface="Arial Black" panose="020B0A04020102020204" pitchFamily="34" charset="0"/>
              <a:cs typeface="Aharoni" panose="02010803020104030203" pitchFamily="2" charset="-79"/>
            </a:endParaRPr>
          </a:p>
        </p:txBody>
      </p:sp>
      <p:sp>
        <p:nvSpPr>
          <p:cNvPr id="34" name="Rounded Rectangle 33"/>
          <p:cNvSpPr/>
          <p:nvPr/>
        </p:nvSpPr>
        <p:spPr bwMode="auto">
          <a:xfrm>
            <a:off x="5482394" y="3122250"/>
            <a:ext cx="1593130" cy="817121"/>
          </a:xfrm>
          <a:prstGeom prst="roundRect">
            <a:avLst/>
          </a:prstGeom>
          <a:solidFill>
            <a:srgbClr val="D4F5F4"/>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45720" rIns="0" bIns="45720" numCol="1" rtlCol="0"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CD: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PMP</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49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posts)</a:t>
            </a:r>
          </a:p>
        </p:txBody>
      </p:sp>
      <p:sp>
        <p:nvSpPr>
          <p:cNvPr id="35" name="Rounded Rectangle 34"/>
          <p:cNvSpPr/>
          <p:nvPr/>
        </p:nvSpPr>
        <p:spPr bwMode="auto">
          <a:xfrm>
            <a:off x="7245410" y="3136715"/>
            <a:ext cx="1593130" cy="817121"/>
          </a:xfrm>
          <a:prstGeom prst="roundRect">
            <a:avLst/>
          </a:prstGeom>
          <a:solidFill>
            <a:srgbClr val="D4F5F4"/>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45720" rIns="0" bIns="45720" numCol="1" rtlCol="0"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CD: CFO</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(30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posts)</a:t>
            </a:r>
          </a:p>
        </p:txBody>
      </p:sp>
      <p:sp>
        <p:nvSpPr>
          <p:cNvPr id="36" name="Rounded Rectangle 35"/>
          <p:cNvSpPr/>
          <p:nvPr/>
        </p:nvSpPr>
        <p:spPr bwMode="auto">
          <a:xfrm>
            <a:off x="6804248" y="2133267"/>
            <a:ext cx="2093539" cy="504702"/>
          </a:xfrm>
          <a:prstGeom prst="roundRect">
            <a:avLst/>
          </a:prstGeom>
          <a:solidFill>
            <a:schemeClr val="accent5">
              <a:lumMod val="25000"/>
            </a:schemeClr>
          </a:solidFill>
          <a:ln w="381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0" tIns="45712" rIns="0" bIns="45712" numCol="1" rtlCol="0" anchor="t" anchorCtr="0" compatLnSpc="1">
            <a:prstTxWarp prst="textNoShape">
              <a:avLst/>
            </a:prstTxWarp>
          </a:bodyPr>
          <a:lstStyle/>
          <a:p>
            <a:pPr algn="ctr" defTabSz="914217" eaLnBrk="1" hangingPunct="1">
              <a:lnSpc>
                <a:spcPct val="80000"/>
              </a:lnSpc>
              <a:defRPr/>
            </a:pPr>
            <a:r>
              <a:rPr lang="en-US" dirty="0" smtClean="0">
                <a:solidFill>
                  <a:srgbClr val="FFFFE1"/>
                </a:solidFill>
                <a:ea typeface="ＭＳ Ｐゴシック" pitchFamily="34" charset="-128"/>
              </a:rPr>
              <a:t>TOTAL: </a:t>
            </a:r>
          </a:p>
          <a:p>
            <a:pPr algn="ctr" defTabSz="914217" eaLnBrk="1" hangingPunct="1">
              <a:lnSpc>
                <a:spcPct val="80000"/>
              </a:lnSpc>
              <a:defRPr/>
            </a:pPr>
            <a:r>
              <a:rPr lang="en-US" dirty="0" smtClean="0">
                <a:solidFill>
                  <a:srgbClr val="FFFFE1"/>
                </a:solidFill>
                <a:ea typeface="ＭＳ Ｐゴシック" pitchFamily="34" charset="-128"/>
              </a:rPr>
              <a:t>273 POSTS</a:t>
            </a:r>
            <a:endParaRPr lang="en-US" dirty="0">
              <a:solidFill>
                <a:srgbClr val="FFFFE1"/>
              </a:solidFill>
              <a:ea typeface="ＭＳ Ｐゴシック" pitchFamily="34" charset="-128"/>
            </a:endParaRPr>
          </a:p>
        </p:txBody>
      </p:sp>
    </p:spTree>
    <p:extLst>
      <p:ext uri="{BB962C8B-B14F-4D97-AF65-F5344CB8AC3E}">
        <p14:creationId xmlns:p14="http://schemas.microsoft.com/office/powerpoint/2010/main" val="1914190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18</a:t>
            </a:fld>
            <a:endParaRPr lang="en-US" altLang="en-US" dirty="0"/>
          </a:p>
        </p:txBody>
      </p:sp>
      <p:sp>
        <p:nvSpPr>
          <p:cNvPr id="6" name="Title 1"/>
          <p:cNvSpPr txBox="1">
            <a:spLocks/>
          </p:cNvSpPr>
          <p:nvPr/>
        </p:nvSpPr>
        <p:spPr>
          <a:xfrm>
            <a:off x="287524" y="73965"/>
            <a:ext cx="8542311" cy="6588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sz="2800" dirty="0" smtClean="0">
                <a:solidFill>
                  <a:srgbClr val="800000"/>
                </a:solidFill>
                <a:latin typeface="Arial Black" panose="020B0A04020102020204" pitchFamily="34" charset="0"/>
              </a:rPr>
              <a:t>COMMISSION VACANCIES </a:t>
            </a:r>
          </a:p>
        </p:txBody>
      </p:sp>
      <p:sp>
        <p:nvSpPr>
          <p:cNvPr id="2" name="Content Placeholder 1"/>
          <p:cNvSpPr>
            <a:spLocks noGrp="1"/>
          </p:cNvSpPr>
          <p:nvPr>
            <p:ph idx="1"/>
          </p:nvPr>
        </p:nvSpPr>
        <p:spPr>
          <a:xfrm>
            <a:off x="457199" y="692696"/>
            <a:ext cx="8372635" cy="5616624"/>
          </a:xfrm>
        </p:spPr>
        <p:txBody>
          <a:bodyPr/>
          <a:lstStyle/>
          <a:p>
            <a:pPr algn="just">
              <a:spcBef>
                <a:spcPts val="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PSC is aware that Parliament is undertaking the process of filling the </a:t>
            </a:r>
            <a:r>
              <a:rPr lang="en-US" sz="2000" dirty="0" smtClean="0">
                <a:latin typeface="Arial" panose="020B0604020202020204" pitchFamily="34" charset="0"/>
                <a:cs typeface="Arial" panose="020B0604020202020204" pitchFamily="34" charset="0"/>
              </a:rPr>
              <a:t>vacancies </a:t>
            </a:r>
            <a:r>
              <a:rPr lang="en-US" sz="2000" dirty="0">
                <a:latin typeface="Arial" panose="020B0604020202020204" pitchFamily="34" charset="0"/>
                <a:cs typeface="Arial" panose="020B0604020202020204" pitchFamily="34" charset="0"/>
              </a:rPr>
              <a:t>of nationally based </a:t>
            </a:r>
            <a:r>
              <a:rPr lang="en-US" sz="2000" dirty="0" smtClean="0">
                <a:latin typeface="Arial" panose="020B0604020202020204" pitchFamily="34" charset="0"/>
                <a:cs typeface="Arial" panose="020B0604020202020204" pitchFamily="34" charset="0"/>
              </a:rPr>
              <a:t>commissioners. 1 Nationally vacancy still need to be filled and 2 Provincial Vacancies in GP &amp; MP.</a:t>
            </a:r>
            <a:endParaRPr lang="en-US" sz="2000" dirty="0">
              <a:latin typeface="Arial" panose="020B0604020202020204" pitchFamily="34" charset="0"/>
              <a:cs typeface="Arial" panose="020B0604020202020204" pitchFamily="34" charset="0"/>
            </a:endParaRPr>
          </a:p>
          <a:p>
            <a:pPr algn="just">
              <a:spcBef>
                <a:spcPts val="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Constitution </a:t>
            </a:r>
            <a:r>
              <a:rPr lang="en-US" sz="2000" dirty="0" smtClean="0">
                <a:latin typeface="Arial" panose="020B0604020202020204" pitchFamily="34" charset="0"/>
                <a:cs typeface="Arial" panose="020B0604020202020204" pitchFamily="34" charset="0"/>
              </a:rPr>
              <a:t>and PSC does </a:t>
            </a:r>
            <a:r>
              <a:rPr lang="en-US" sz="2000" dirty="0">
                <a:latin typeface="Arial" panose="020B0604020202020204" pitchFamily="34" charset="0"/>
                <a:cs typeface="Arial" panose="020B0604020202020204" pitchFamily="34" charset="0"/>
              </a:rPr>
              <a:t>not set specific </a:t>
            </a:r>
            <a:r>
              <a:rPr lang="en-US" sz="2000" dirty="0" smtClean="0">
                <a:latin typeface="Arial" panose="020B0604020202020204" pitchFamily="34" charset="0"/>
                <a:cs typeface="Arial" panose="020B0604020202020204" pitchFamily="34" charset="0"/>
              </a:rPr>
              <a:t>criteria for appointment save that Commissioners </a:t>
            </a:r>
            <a:r>
              <a:rPr lang="en-US" sz="2000" dirty="0">
                <a:latin typeface="Arial" panose="020B0604020202020204" pitchFamily="34" charset="0"/>
                <a:cs typeface="Arial" panose="020B0604020202020204" pitchFamily="34" charset="0"/>
              </a:rPr>
              <a:t>need to meet, other than being a South African citizen; and a fit and proper person with knowledge of, or experience in, administration, management or the provision of public services. Consequently the advertisements for Commissioners vary at national and provincial level.</a:t>
            </a:r>
          </a:p>
          <a:p>
            <a:pPr algn="just">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In practice, Commissioners of PSCs, both locally and internationally, are former Directors-General or senior public servants, Ambassadors, retired Parliamentarians and senior academics, to ensure that Commissioners have an in-depth understanding of the public administration and to enhance the stature and dignity of the organization. </a:t>
            </a:r>
            <a:endParaRPr lang="en-US" sz="2000" dirty="0" smtClean="0">
              <a:latin typeface="Arial" panose="020B0604020202020204" pitchFamily="34" charset="0"/>
              <a:cs typeface="Arial" panose="020B0604020202020204" pitchFamily="34" charset="0"/>
            </a:endParaRPr>
          </a:p>
          <a:p>
            <a:pPr algn="just">
              <a:spcBef>
                <a:spcPts val="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PSC has therefore prepared a job profile on positions of Commissioners to guide Parliament on the caliber of person required to perform the functions of </a:t>
            </a:r>
            <a:r>
              <a:rPr lang="en-US" sz="2000" dirty="0" smtClean="0">
                <a:latin typeface="Arial" panose="020B0604020202020204" pitchFamily="34" charset="0"/>
                <a:cs typeface="Arial" panose="020B0604020202020204" pitchFamily="34" charset="0"/>
              </a:rPr>
              <a:t>Commissioner. </a:t>
            </a:r>
            <a:endParaRPr lang="en-US" sz="2000" dirty="0">
              <a:latin typeface="Arial" panose="020B0604020202020204" pitchFamily="34" charset="0"/>
              <a:cs typeface="Arial" panose="020B0604020202020204" pitchFamily="34" charset="0"/>
            </a:endParaRPr>
          </a:p>
          <a:p>
            <a:pPr algn="just">
              <a:spcBef>
                <a:spcPts val="0"/>
              </a:spcBef>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271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19</a:t>
            </a:fld>
            <a:endParaRPr lang="en-US" altLang="en-US" dirty="0"/>
          </a:p>
        </p:txBody>
      </p:sp>
      <p:sp>
        <p:nvSpPr>
          <p:cNvPr id="5" name="Rectangle 2">
            <a:extLst>
              <a:ext uri="{FF2B5EF4-FFF2-40B4-BE49-F238E27FC236}">
                <a16:creationId xmlns:a16="http://schemas.microsoft.com/office/drawing/2014/main" id="{68C3CE6C-BBDE-44AC-8331-E49266EF214C}"/>
              </a:ext>
            </a:extLst>
          </p:cNvPr>
          <p:cNvSpPr txBox="1">
            <a:spLocks noChangeArrowheads="1"/>
          </p:cNvSpPr>
          <p:nvPr/>
        </p:nvSpPr>
        <p:spPr bwMode="auto">
          <a:xfrm>
            <a:off x="-20963" y="173503"/>
            <a:ext cx="9144000" cy="45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660033"/>
                </a:solidFill>
                <a:latin typeface="Calibri" pitchFamily="34" charset="0"/>
                <a:ea typeface="+mj-ea"/>
                <a:cs typeface="+mj-cs"/>
              </a:defRPr>
            </a:lvl1pPr>
            <a:lvl2pPr algn="ctr" rtl="0" eaLnBrk="0" fontAlgn="base" hangingPunct="0">
              <a:spcBef>
                <a:spcPct val="0"/>
              </a:spcBef>
              <a:spcAft>
                <a:spcPct val="0"/>
              </a:spcAft>
              <a:defRPr sz="3200" b="1">
                <a:solidFill>
                  <a:srgbClr val="660033"/>
                </a:solidFill>
                <a:latin typeface="Arial" charset="0"/>
              </a:defRPr>
            </a:lvl2pPr>
            <a:lvl3pPr algn="ctr" rtl="0" eaLnBrk="0" fontAlgn="base" hangingPunct="0">
              <a:spcBef>
                <a:spcPct val="0"/>
              </a:spcBef>
              <a:spcAft>
                <a:spcPct val="0"/>
              </a:spcAft>
              <a:defRPr sz="3200" b="1">
                <a:solidFill>
                  <a:srgbClr val="660033"/>
                </a:solidFill>
                <a:latin typeface="Arial" charset="0"/>
              </a:defRPr>
            </a:lvl3pPr>
            <a:lvl4pPr algn="ctr" rtl="0" eaLnBrk="0" fontAlgn="base" hangingPunct="0">
              <a:spcBef>
                <a:spcPct val="0"/>
              </a:spcBef>
              <a:spcAft>
                <a:spcPct val="0"/>
              </a:spcAft>
              <a:defRPr sz="3200" b="1">
                <a:solidFill>
                  <a:srgbClr val="660033"/>
                </a:solidFill>
                <a:latin typeface="Arial" charset="0"/>
              </a:defRPr>
            </a:lvl4pPr>
            <a:lvl5pPr algn="ctr" rtl="0" eaLnBrk="0" fontAlgn="base" hangingPunct="0">
              <a:spcBef>
                <a:spcPct val="0"/>
              </a:spcBef>
              <a:spcAft>
                <a:spcPct val="0"/>
              </a:spcAft>
              <a:defRPr sz="3200" b="1">
                <a:solidFill>
                  <a:srgbClr val="660033"/>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a:lstStyle>
          <a:p>
            <a:pPr marL="87313"/>
            <a:r>
              <a:rPr lang="en-US" altLang="en-US" sz="2800" b="0" kern="0" dirty="0" smtClean="0">
                <a:solidFill>
                  <a:srgbClr val="800000"/>
                </a:solidFill>
                <a:latin typeface="Arial Black" panose="020B0A04020102020204" pitchFamily="34" charset="0"/>
                <a:cs typeface="Aharoni" panose="02010803020104030203" pitchFamily="2" charset="-79"/>
              </a:rPr>
              <a:t>BUDGET</a:t>
            </a:r>
            <a:endParaRPr lang="en-ZA" altLang="en-US" sz="2800" b="0" kern="0" dirty="0">
              <a:solidFill>
                <a:srgbClr val="800000"/>
              </a:solidFill>
              <a:latin typeface="Arial Black" panose="020B0A04020102020204" pitchFamily="34" charset="0"/>
              <a:cs typeface="Aharoni" panose="02010803020104030203" pitchFamily="2" charset="-79"/>
            </a:endParaRPr>
          </a:p>
        </p:txBody>
      </p:sp>
      <p:graphicFrame>
        <p:nvGraphicFramePr>
          <p:cNvPr id="6" name="Table 5"/>
          <p:cNvGraphicFramePr>
            <a:graphicFrameLocks noGrp="1"/>
          </p:cNvGraphicFramePr>
          <p:nvPr>
            <p:extLst>
              <p:ext uri="{D42A27DB-BD31-4B8C-83A1-F6EECF244321}">
                <p14:modId xmlns:p14="http://schemas.microsoft.com/office/powerpoint/2010/main" val="1342620111"/>
              </p:ext>
            </p:extLst>
          </p:nvPr>
        </p:nvGraphicFramePr>
        <p:xfrm>
          <a:off x="395536" y="908720"/>
          <a:ext cx="8471284" cy="4824535"/>
        </p:xfrm>
        <a:graphic>
          <a:graphicData uri="http://schemas.openxmlformats.org/drawingml/2006/table">
            <a:tbl>
              <a:tblPr firstRow="1" bandRow="1">
                <a:tableStyleId>{7DF18680-E054-41AD-8BC1-D1AEF772440D}</a:tableStyleId>
              </a:tblPr>
              <a:tblGrid>
                <a:gridCol w="5567735">
                  <a:extLst>
                    <a:ext uri="{9D8B030D-6E8A-4147-A177-3AD203B41FA5}">
                      <a16:colId xmlns:a16="http://schemas.microsoft.com/office/drawing/2014/main" val="20000"/>
                    </a:ext>
                  </a:extLst>
                </a:gridCol>
                <a:gridCol w="2903549">
                  <a:extLst>
                    <a:ext uri="{9D8B030D-6E8A-4147-A177-3AD203B41FA5}">
                      <a16:colId xmlns:a16="http://schemas.microsoft.com/office/drawing/2014/main" val="20001"/>
                    </a:ext>
                  </a:extLst>
                </a:gridCol>
              </a:tblGrid>
              <a:tr h="758926">
                <a:tc rowSpan="2">
                  <a:txBody>
                    <a:bodyPr/>
                    <a:lstStyle/>
                    <a:p>
                      <a:pPr algn="l" rtl="0" fontAlgn="ctr"/>
                      <a:r>
                        <a:rPr lang="en-US" sz="1800" b="0" u="none" strike="noStrike" dirty="0" smtClean="0">
                          <a:effectLst/>
                        </a:rPr>
                        <a:t>Programmes</a:t>
                      </a:r>
                      <a:endParaRPr lang="en-US" sz="1800" b="0" i="0" u="none" strike="noStrike" dirty="0">
                        <a:solidFill>
                          <a:srgbClr val="FFFFFF"/>
                        </a:solidFill>
                        <a:effectLst/>
                        <a:latin typeface="Arial" panose="020B0604020202020204" pitchFamily="34" charset="0"/>
                      </a:endParaRPr>
                    </a:p>
                    <a:p>
                      <a:pPr algn="l" rtl="0" fontAlgn="ctr"/>
                      <a:r>
                        <a:rPr lang="en-US" sz="1800" b="0" u="none" strike="noStrike" dirty="0">
                          <a:effectLst/>
                        </a:rPr>
                        <a:t> </a:t>
                      </a:r>
                      <a:endParaRPr lang="en-US" sz="1800" b="0" i="0" u="none" strike="noStrike" dirty="0">
                        <a:solidFill>
                          <a:srgbClr val="FFFFFF"/>
                        </a:solidFill>
                        <a:effectLst/>
                        <a:latin typeface="Arial" panose="020B0604020202020204" pitchFamily="34" charset="0"/>
                      </a:endParaRPr>
                    </a:p>
                  </a:txBody>
                  <a:tcPr marL="6637" marR="6637" marT="6637"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5000"/>
                      </a:schemeClr>
                    </a:solidFill>
                  </a:tcPr>
                </a:tc>
                <a:tc>
                  <a:txBody>
                    <a:bodyPr/>
                    <a:lstStyle/>
                    <a:p>
                      <a:pPr algn="ctr" rtl="0" fontAlgn="ctr"/>
                      <a:r>
                        <a:rPr lang="en-US" sz="1800" b="0" u="none" strike="noStrike" dirty="0" smtClean="0">
                          <a:effectLst/>
                        </a:rPr>
                        <a:t>Adjusted </a:t>
                      </a:r>
                      <a:r>
                        <a:rPr lang="en-US" sz="1800" b="0" u="none" strike="noStrike" dirty="0">
                          <a:effectLst/>
                        </a:rPr>
                        <a:t>Budget </a:t>
                      </a:r>
                      <a:endParaRPr lang="en-US" sz="1800" b="0" u="none" strike="noStrike" dirty="0" smtClean="0">
                        <a:effectLst/>
                      </a:endParaRPr>
                    </a:p>
                    <a:p>
                      <a:pPr algn="ctr" rtl="0" fontAlgn="ctr"/>
                      <a:r>
                        <a:rPr lang="en-US" sz="1800" b="0" i="0" u="none" strike="noStrike" smtClean="0">
                          <a:solidFill>
                            <a:srgbClr val="FFFFFF"/>
                          </a:solidFill>
                          <a:effectLst/>
                          <a:latin typeface="Arial" panose="020B0604020202020204" pitchFamily="34" charset="0"/>
                        </a:rPr>
                        <a:t>2021/22</a:t>
                      </a:r>
                      <a:endParaRPr lang="en-US" sz="1800" b="0" i="0" u="none" strike="noStrike" dirty="0">
                        <a:solidFill>
                          <a:srgbClr val="FFFFFF"/>
                        </a:solidFill>
                        <a:effectLst/>
                        <a:latin typeface="Arial" panose="020B0604020202020204" pitchFamily="34" charset="0"/>
                      </a:endParaRPr>
                    </a:p>
                  </a:txBody>
                  <a:tcPr marL="6637" marR="6637" marT="6637"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5000"/>
                      </a:schemeClr>
                    </a:solidFill>
                  </a:tcPr>
                </a:tc>
                <a:extLst>
                  <a:ext uri="{0D108BD9-81ED-4DB2-BD59-A6C34878D82A}">
                    <a16:rowId xmlns:a16="http://schemas.microsoft.com/office/drawing/2014/main" val="10000"/>
                  </a:ext>
                </a:extLst>
              </a:tr>
              <a:tr h="337762">
                <a:tc vMerge="1">
                  <a:txBody>
                    <a:bodyPr/>
                    <a:lstStyle/>
                    <a:p>
                      <a:pPr algn="l" rtl="0" fontAlgn="ctr"/>
                      <a:endParaRPr lang="en-US" sz="1400" b="0" i="0" u="none" strike="noStrike" dirty="0">
                        <a:solidFill>
                          <a:srgbClr val="FFFFFF"/>
                        </a:solidFill>
                        <a:effectLst/>
                        <a:latin typeface="Arial" panose="020B0604020202020204" pitchFamily="34" charset="0"/>
                      </a:endParaRPr>
                    </a:p>
                  </a:txBody>
                  <a:tcPr marL="6637" marR="6637" marT="6637"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5000"/>
                      </a:schemeClr>
                    </a:solidFill>
                  </a:tcPr>
                </a:tc>
                <a:tc>
                  <a:txBody>
                    <a:bodyPr/>
                    <a:lstStyle/>
                    <a:p>
                      <a:pPr algn="r" rtl="0" fontAlgn="ctr"/>
                      <a:r>
                        <a:rPr lang="en-US" sz="1800" b="0" u="none" strike="noStrike" dirty="0">
                          <a:solidFill>
                            <a:schemeClr val="bg1"/>
                          </a:solidFill>
                          <a:effectLst/>
                        </a:rPr>
                        <a:t>(R’000)</a:t>
                      </a:r>
                      <a:endParaRPr lang="en-US" sz="1800" b="0" i="0" u="none" strike="noStrike" dirty="0">
                        <a:solidFill>
                          <a:schemeClr val="bg1"/>
                        </a:solidFill>
                        <a:effectLst/>
                        <a:latin typeface="Arial" panose="020B0604020202020204" pitchFamily="34" charset="0"/>
                      </a:endParaRPr>
                    </a:p>
                  </a:txBody>
                  <a:tcPr marL="6637" marR="6637" marT="6637"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5000"/>
                      </a:schemeClr>
                    </a:solidFill>
                  </a:tcPr>
                </a:tc>
                <a:extLst>
                  <a:ext uri="{0D108BD9-81ED-4DB2-BD59-A6C34878D82A}">
                    <a16:rowId xmlns:a16="http://schemas.microsoft.com/office/drawing/2014/main" val="10001"/>
                  </a:ext>
                </a:extLst>
              </a:tr>
              <a:tr h="758926">
                <a:tc>
                  <a:txBody>
                    <a:bodyPr/>
                    <a:lstStyle/>
                    <a:p>
                      <a:pPr algn="l" rtl="0" fontAlgn="ctr"/>
                      <a:endParaRPr lang="en-US" sz="1800" b="0" u="none" strike="noStrike" kern="1200" dirty="0" smtClean="0">
                        <a:effectLst/>
                      </a:endParaRPr>
                    </a:p>
                    <a:p>
                      <a:pPr algn="l" rtl="0" fontAlgn="ctr"/>
                      <a:r>
                        <a:rPr lang="en-US" sz="1800" b="0" u="none" strike="noStrike" kern="1200" dirty="0" smtClean="0">
                          <a:effectLst/>
                        </a:rPr>
                        <a:t>Administration</a:t>
                      </a:r>
                      <a:endParaRPr lang="en-US" sz="1800" b="0" i="0" u="none" strike="noStrike" kern="1200" dirty="0">
                        <a:solidFill>
                          <a:srgbClr val="000000"/>
                        </a:solidFill>
                        <a:effectLst/>
                        <a:latin typeface="Arial" panose="020B0604020202020204" pitchFamily="34" charset="0"/>
                        <a:ea typeface="+mn-ea"/>
                        <a:cs typeface="+mn-cs"/>
                      </a:endParaRPr>
                    </a:p>
                  </a:txBody>
                  <a:tcPr marL="6637" marR="6637" marT="6637"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b"/>
                      <a:r>
                        <a:rPr lang="en-US" sz="1800" b="0" u="none" strike="noStrike" kern="1200" dirty="0" smtClean="0">
                          <a:effectLst/>
                        </a:rPr>
                        <a:t>135,943</a:t>
                      </a:r>
                      <a:endParaRPr lang="en-US" sz="1800" b="0" i="0" u="none" strike="noStrike" kern="1200" dirty="0">
                        <a:solidFill>
                          <a:srgbClr val="000000"/>
                        </a:solidFill>
                        <a:effectLst/>
                        <a:latin typeface="Arial" panose="020B0604020202020204" pitchFamily="34" charset="0"/>
                        <a:ea typeface="+mn-ea"/>
                        <a:cs typeface="+mn-cs"/>
                      </a:endParaRPr>
                    </a:p>
                  </a:txBody>
                  <a:tcPr marL="6637" marR="6637" marT="6637"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58926">
                <a:tc>
                  <a:txBody>
                    <a:bodyPr/>
                    <a:lstStyle/>
                    <a:p>
                      <a:pPr algn="l" rtl="0" fontAlgn="ctr"/>
                      <a:r>
                        <a:rPr lang="en-US" sz="1800" b="0" u="none" strike="noStrike" kern="1200" dirty="0">
                          <a:effectLst/>
                        </a:rPr>
                        <a:t>Leadership &amp; Management Practices</a:t>
                      </a:r>
                      <a:endParaRPr lang="en-US" sz="1800" b="0" i="0" u="none" strike="noStrike" kern="1200" dirty="0">
                        <a:solidFill>
                          <a:srgbClr val="000000"/>
                        </a:solidFill>
                        <a:effectLst/>
                        <a:latin typeface="Arial" panose="020B0604020202020204" pitchFamily="34" charset="0"/>
                        <a:ea typeface="+mn-ea"/>
                        <a:cs typeface="+mn-cs"/>
                      </a:endParaRPr>
                    </a:p>
                  </a:txBody>
                  <a:tcPr marL="6637" marR="6637" marT="6637"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b"/>
                      <a:r>
                        <a:rPr lang="en-US" sz="1800" b="0" u="none" strike="noStrike" kern="1200" dirty="0" smtClean="0">
                          <a:effectLst/>
                        </a:rPr>
                        <a:t>48,872</a:t>
                      </a:r>
                      <a:endParaRPr lang="en-US" sz="1800" b="0" i="0" u="none" strike="noStrike" kern="1200" dirty="0">
                        <a:solidFill>
                          <a:srgbClr val="000000"/>
                        </a:solidFill>
                        <a:effectLst/>
                        <a:latin typeface="Arial" panose="020B0604020202020204" pitchFamily="34" charset="0"/>
                        <a:ea typeface="+mn-ea"/>
                        <a:cs typeface="+mn-cs"/>
                      </a:endParaRPr>
                    </a:p>
                  </a:txBody>
                  <a:tcPr marL="6637" marR="6637" marT="6637"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692143">
                <a:tc>
                  <a:txBody>
                    <a:bodyPr/>
                    <a:lstStyle/>
                    <a:p>
                      <a:pPr algn="l" rtl="0" fontAlgn="ctr"/>
                      <a:r>
                        <a:rPr lang="en-US" sz="1800" b="0" u="none" strike="noStrike" kern="1200" dirty="0">
                          <a:effectLst/>
                        </a:rPr>
                        <a:t>Monitoring &amp; Evaluation</a:t>
                      </a:r>
                      <a:endParaRPr lang="en-US" sz="1800" b="0" i="0" u="none" strike="noStrike" kern="1200" dirty="0">
                        <a:solidFill>
                          <a:srgbClr val="000000"/>
                        </a:solidFill>
                        <a:effectLst/>
                        <a:latin typeface="Arial" panose="020B0604020202020204" pitchFamily="34" charset="0"/>
                        <a:ea typeface="+mn-ea"/>
                        <a:cs typeface="+mn-cs"/>
                      </a:endParaRPr>
                    </a:p>
                  </a:txBody>
                  <a:tcPr marL="6637" marR="6637" marT="6637"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b"/>
                      <a:r>
                        <a:rPr lang="en-US" sz="1800" b="0" u="none" strike="noStrike" kern="1200" dirty="0" smtClean="0">
                          <a:effectLst/>
                        </a:rPr>
                        <a:t>43,877</a:t>
                      </a:r>
                      <a:endParaRPr lang="en-US" sz="1800" b="0" i="0" u="none" strike="noStrike" kern="1200" dirty="0">
                        <a:solidFill>
                          <a:srgbClr val="000000"/>
                        </a:solidFill>
                        <a:effectLst/>
                        <a:latin typeface="Arial" panose="020B0604020202020204" pitchFamily="34" charset="0"/>
                        <a:ea typeface="+mn-ea"/>
                        <a:cs typeface="+mn-cs"/>
                      </a:endParaRPr>
                    </a:p>
                  </a:txBody>
                  <a:tcPr marL="6637" marR="6637" marT="6637"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58926">
                <a:tc>
                  <a:txBody>
                    <a:bodyPr/>
                    <a:lstStyle/>
                    <a:p>
                      <a:pPr algn="l" rtl="0" fontAlgn="ctr"/>
                      <a:r>
                        <a:rPr lang="en-US" sz="1800" b="0" u="none" strike="noStrike" kern="1200" dirty="0">
                          <a:effectLst/>
                        </a:rPr>
                        <a:t>Integrity &amp; Anti-Corruption</a:t>
                      </a:r>
                      <a:endParaRPr lang="en-US" sz="1800" b="0" i="0" u="none" strike="noStrike" kern="1200" dirty="0">
                        <a:solidFill>
                          <a:srgbClr val="000000"/>
                        </a:solidFill>
                        <a:effectLst/>
                        <a:latin typeface="Arial" panose="020B0604020202020204" pitchFamily="34" charset="0"/>
                        <a:ea typeface="+mn-ea"/>
                        <a:cs typeface="+mn-cs"/>
                      </a:endParaRPr>
                    </a:p>
                  </a:txBody>
                  <a:tcPr marL="6637" marR="6637" marT="6637"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b"/>
                      <a:r>
                        <a:rPr lang="en-US" sz="1800" b="0" u="none" strike="noStrike" kern="1200" dirty="0" smtClean="0">
                          <a:effectLst/>
                        </a:rPr>
                        <a:t>57,579</a:t>
                      </a:r>
                      <a:endParaRPr lang="en-US" sz="1800" b="0" i="0" u="none" strike="noStrike" kern="1200" dirty="0">
                        <a:solidFill>
                          <a:srgbClr val="000000"/>
                        </a:solidFill>
                        <a:effectLst/>
                        <a:latin typeface="Arial" panose="020B0604020202020204" pitchFamily="34" charset="0"/>
                        <a:ea typeface="+mn-ea"/>
                        <a:cs typeface="+mn-cs"/>
                      </a:endParaRPr>
                    </a:p>
                  </a:txBody>
                  <a:tcPr marL="6637" marR="6637" marT="6637"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758926">
                <a:tc>
                  <a:txBody>
                    <a:bodyPr/>
                    <a:lstStyle/>
                    <a:p>
                      <a:pPr algn="l" rtl="0" fontAlgn="ctr"/>
                      <a:endParaRPr lang="en-US" sz="1800" b="0" u="none" strike="noStrike" dirty="0" smtClean="0">
                        <a:effectLst/>
                      </a:endParaRPr>
                    </a:p>
                    <a:p>
                      <a:pPr algn="l" rtl="0" fontAlgn="ctr"/>
                      <a:r>
                        <a:rPr lang="en-US" sz="1800" b="0" u="none" strike="noStrike" dirty="0" smtClean="0">
                          <a:effectLst/>
                        </a:rPr>
                        <a:t>TOTAL</a:t>
                      </a:r>
                      <a:endParaRPr lang="en-US" sz="1800" b="0" i="0" u="none" strike="noStrike" dirty="0">
                        <a:solidFill>
                          <a:srgbClr val="000000"/>
                        </a:solidFill>
                        <a:effectLst/>
                        <a:latin typeface="Arial" panose="020B0604020202020204" pitchFamily="34" charset="0"/>
                      </a:endParaRPr>
                    </a:p>
                  </a:txBody>
                  <a:tcPr marL="6637" marR="6637" marT="6637"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b"/>
                      <a:r>
                        <a:rPr lang="en-US" sz="1800" b="0" u="none" strike="noStrike" dirty="0" smtClean="0">
                          <a:effectLst/>
                        </a:rPr>
                        <a:t>286,271</a:t>
                      </a:r>
                      <a:endParaRPr lang="en-US" sz="1800" b="0" i="0" u="none" strike="noStrike" dirty="0">
                        <a:solidFill>
                          <a:schemeClr val="tx1"/>
                        </a:solidFill>
                        <a:effectLst/>
                        <a:latin typeface="Arial" panose="020B0604020202020204" pitchFamily="34" charset="0"/>
                      </a:endParaRPr>
                    </a:p>
                  </a:txBody>
                  <a:tcPr marL="6637" marR="6637" marT="6637"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8247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D1D1B4B-B47F-45D1-9002-2F846454D9F9}"/>
              </a:ext>
            </a:extLst>
          </p:cNvPr>
          <p:cNvSpPr>
            <a:spLocks noGrp="1"/>
          </p:cNvSpPr>
          <p:nvPr>
            <p:ph type="title"/>
          </p:nvPr>
        </p:nvSpPr>
        <p:spPr>
          <a:xfrm>
            <a:off x="488454" y="116632"/>
            <a:ext cx="8229600" cy="534442"/>
          </a:xfrm>
        </p:spPr>
        <p:txBody>
          <a:bodyPr/>
          <a:lstStyle/>
          <a:p>
            <a:r>
              <a:rPr lang="en-ZA" altLang="en-US" sz="2800" dirty="0">
                <a:solidFill>
                  <a:srgbClr val="800000"/>
                </a:solidFill>
                <a:latin typeface="Arial Black" panose="020B0A04020102020204" pitchFamily="34" charset="0"/>
              </a:rPr>
              <a:t>O</a:t>
            </a:r>
            <a:r>
              <a:rPr lang="en-GB" altLang="en-US" sz="2800" dirty="0">
                <a:solidFill>
                  <a:srgbClr val="800000"/>
                </a:solidFill>
                <a:latin typeface="Arial Black" panose="020B0A04020102020204" pitchFamily="34" charset="0"/>
              </a:rPr>
              <a:t>VERVIEW OF THE PRESENTATION</a:t>
            </a:r>
            <a:endParaRPr lang="en-ZA" altLang="en-US" sz="2800" dirty="0">
              <a:solidFill>
                <a:srgbClr val="800000"/>
              </a:solidFill>
              <a:latin typeface="Arial Black" panose="020B0A04020102020204" pitchFamily="34" charset="0"/>
            </a:endParaRPr>
          </a:p>
        </p:txBody>
      </p:sp>
      <p:sp>
        <p:nvSpPr>
          <p:cNvPr id="21507" name="Content Placeholder 2">
            <a:extLst>
              <a:ext uri="{FF2B5EF4-FFF2-40B4-BE49-F238E27FC236}">
                <a16:creationId xmlns:a16="http://schemas.microsoft.com/office/drawing/2014/main" id="{26AE08E7-19DA-4E1B-A166-045A2F5B4AC4}"/>
              </a:ext>
            </a:extLst>
          </p:cNvPr>
          <p:cNvSpPr>
            <a:spLocks noGrp="1"/>
          </p:cNvSpPr>
          <p:nvPr>
            <p:ph idx="1"/>
          </p:nvPr>
        </p:nvSpPr>
        <p:spPr>
          <a:xfrm>
            <a:off x="488454" y="692696"/>
            <a:ext cx="8229600" cy="4976464"/>
          </a:xfrm>
        </p:spPr>
        <p:txBody>
          <a:bodyPr/>
          <a:lstStyle/>
          <a:p>
            <a:pPr algn="just">
              <a:lnSpc>
                <a:spcPct val="120000"/>
              </a:lnSpc>
              <a:spcBef>
                <a:spcPts val="0"/>
              </a:spcBef>
              <a:buClrTx/>
              <a:buSzPct val="100000"/>
            </a:pPr>
            <a:r>
              <a:rPr lang="en-ZA" altLang="en-US" sz="2000" dirty="0" smtClean="0">
                <a:latin typeface="+mn-lt"/>
                <a:cs typeface="Arial" panose="020B0604020202020204" pitchFamily="34" charset="0"/>
              </a:rPr>
              <a:t>The purpose of this presentation is to present to the Portfolio Committee the mandate and purpose of the Public Service Commission (PSC).</a:t>
            </a:r>
          </a:p>
          <a:p>
            <a:pPr>
              <a:lnSpc>
                <a:spcPct val="120000"/>
              </a:lnSpc>
              <a:spcBef>
                <a:spcPts val="0"/>
              </a:spcBef>
              <a:buClrTx/>
              <a:buSzPct val="100000"/>
            </a:pPr>
            <a:r>
              <a:rPr lang="en-ZA" altLang="en-US" sz="2000" dirty="0" smtClean="0">
                <a:latin typeface="+mn-lt"/>
                <a:cs typeface="Arial" panose="020B0604020202020204" pitchFamily="34" charset="0"/>
              </a:rPr>
              <a:t>The presentation covers the following topics:</a:t>
            </a:r>
          </a:p>
          <a:p>
            <a:pPr lvl="1">
              <a:lnSpc>
                <a:spcPct val="120000"/>
              </a:lnSpc>
              <a:spcBef>
                <a:spcPts val="0"/>
              </a:spcBef>
              <a:buClrTx/>
              <a:buSzPct val="100000"/>
              <a:buFont typeface="Wingdings" panose="05000000000000000000" pitchFamily="2" charset="2"/>
              <a:buChar char="ü"/>
            </a:pPr>
            <a:r>
              <a:rPr lang="en-ZA" altLang="en-US" sz="2000" dirty="0" smtClean="0">
                <a:latin typeface="+mn-lt"/>
                <a:cs typeface="Arial" panose="020B0604020202020204" pitchFamily="34" charset="0"/>
              </a:rPr>
              <a:t>Who are we?</a:t>
            </a:r>
          </a:p>
          <a:p>
            <a:pPr lvl="1">
              <a:lnSpc>
                <a:spcPct val="120000"/>
              </a:lnSpc>
              <a:spcBef>
                <a:spcPts val="0"/>
              </a:spcBef>
              <a:buClrTx/>
              <a:buSzPct val="100000"/>
              <a:buFont typeface="Wingdings" panose="05000000000000000000" pitchFamily="2" charset="2"/>
              <a:buChar char="ü"/>
            </a:pPr>
            <a:r>
              <a:rPr lang="en-ZA" altLang="en-US" sz="2000" dirty="0" smtClean="0">
                <a:latin typeface="+mn-lt"/>
                <a:cs typeface="Arial" panose="020B0604020202020204" pitchFamily="34" charset="0"/>
              </a:rPr>
              <a:t>Areas of oversight</a:t>
            </a:r>
          </a:p>
          <a:p>
            <a:pPr lvl="1">
              <a:lnSpc>
                <a:spcPct val="120000"/>
              </a:lnSpc>
              <a:spcBef>
                <a:spcPts val="0"/>
              </a:spcBef>
              <a:buClrTx/>
              <a:buSzPct val="100000"/>
              <a:buFont typeface="Wingdings" panose="05000000000000000000" pitchFamily="2" charset="2"/>
              <a:buChar char="ü"/>
            </a:pPr>
            <a:r>
              <a:rPr lang="en-ZA" altLang="en-US" sz="2000" dirty="0" smtClean="0">
                <a:latin typeface="+mn-lt"/>
                <a:cs typeface="Arial" panose="020B0604020202020204" pitchFamily="34" charset="0"/>
              </a:rPr>
              <a:t>Powers and Functions</a:t>
            </a:r>
          </a:p>
          <a:p>
            <a:pPr lvl="1">
              <a:lnSpc>
                <a:spcPct val="120000"/>
              </a:lnSpc>
              <a:spcBef>
                <a:spcPts val="0"/>
              </a:spcBef>
              <a:buClrTx/>
              <a:buSzPct val="100000"/>
              <a:buFont typeface="Wingdings" panose="05000000000000000000" pitchFamily="2" charset="2"/>
              <a:buChar char="ü"/>
            </a:pPr>
            <a:r>
              <a:rPr lang="en-US" altLang="en-US" sz="2000" dirty="0" smtClean="0">
                <a:latin typeface="+mn-lt"/>
                <a:cs typeface="Arial" panose="020B0604020202020204" pitchFamily="34" charset="0"/>
              </a:rPr>
              <a:t>High level organizational structure and budget</a:t>
            </a:r>
            <a:endParaRPr lang="en-ZA" altLang="en-US" sz="2000" dirty="0" smtClean="0">
              <a:latin typeface="+mn-lt"/>
              <a:cs typeface="Arial" panose="020B0604020202020204" pitchFamily="34" charset="0"/>
            </a:endParaRPr>
          </a:p>
          <a:p>
            <a:pPr lvl="1">
              <a:lnSpc>
                <a:spcPct val="120000"/>
              </a:lnSpc>
              <a:spcBef>
                <a:spcPts val="0"/>
              </a:spcBef>
              <a:buClrTx/>
              <a:buSzPct val="100000"/>
              <a:buFont typeface="Wingdings" panose="05000000000000000000" pitchFamily="2" charset="2"/>
              <a:buChar char="ü"/>
            </a:pPr>
            <a:r>
              <a:rPr lang="en-ZA" altLang="en-US" sz="2000" dirty="0" smtClean="0">
                <a:latin typeface="+mn-lt"/>
                <a:cs typeface="Arial" panose="020B0604020202020204" pitchFamily="34" charset="0"/>
              </a:rPr>
              <a:t>Programme 2: Leadership and Human Resource Reviews (LHRR)</a:t>
            </a:r>
          </a:p>
          <a:p>
            <a:pPr lvl="1">
              <a:lnSpc>
                <a:spcPct val="120000"/>
              </a:lnSpc>
              <a:spcBef>
                <a:spcPts val="0"/>
              </a:spcBef>
              <a:buClrTx/>
              <a:buSzPct val="100000"/>
              <a:buFont typeface="Wingdings" panose="05000000000000000000" pitchFamily="2" charset="2"/>
              <a:buChar char="ü"/>
            </a:pPr>
            <a:r>
              <a:rPr lang="en-ZA" altLang="en-US" sz="2000" dirty="0" smtClean="0">
                <a:latin typeface="+mn-lt"/>
                <a:cs typeface="Arial" panose="020B0604020202020204" pitchFamily="34" charset="0"/>
              </a:rPr>
              <a:t>Programme 3: Monitoring and Evaluation (M&amp;E)</a:t>
            </a:r>
          </a:p>
          <a:p>
            <a:pPr lvl="1">
              <a:lnSpc>
                <a:spcPct val="120000"/>
              </a:lnSpc>
              <a:spcBef>
                <a:spcPts val="0"/>
              </a:spcBef>
              <a:buClrTx/>
              <a:buSzPct val="100000"/>
              <a:buFont typeface="Wingdings" panose="05000000000000000000" pitchFamily="2" charset="2"/>
              <a:buChar char="ü"/>
            </a:pPr>
            <a:r>
              <a:rPr lang="en-ZA" altLang="en-US" sz="2000" dirty="0" smtClean="0">
                <a:latin typeface="+mn-lt"/>
                <a:cs typeface="Arial" panose="020B0604020202020204" pitchFamily="34" charset="0"/>
              </a:rPr>
              <a:t>Programme 4: Integrity and Anti-Corruption (IAC)</a:t>
            </a:r>
          </a:p>
          <a:p>
            <a:pPr lvl="1">
              <a:lnSpc>
                <a:spcPct val="120000"/>
              </a:lnSpc>
              <a:spcBef>
                <a:spcPts val="0"/>
              </a:spcBef>
              <a:buClrTx/>
              <a:buSzPct val="100000"/>
              <a:buFont typeface="Wingdings" panose="05000000000000000000" pitchFamily="2" charset="2"/>
              <a:buChar char="ü"/>
            </a:pPr>
            <a:r>
              <a:rPr lang="en-ZA" altLang="en-US" sz="2000" dirty="0" smtClean="0">
                <a:latin typeface="+mn-lt"/>
                <a:cs typeface="Arial" panose="020B0604020202020204" pitchFamily="34" charset="0"/>
              </a:rPr>
              <a:t>Strengthening the PSC</a:t>
            </a:r>
          </a:p>
          <a:p>
            <a:pPr lvl="1">
              <a:lnSpc>
                <a:spcPct val="120000"/>
              </a:lnSpc>
              <a:spcBef>
                <a:spcPts val="0"/>
              </a:spcBef>
              <a:buClrTx/>
              <a:buSzPct val="100000"/>
              <a:buFont typeface="Wingdings" panose="05000000000000000000" pitchFamily="2" charset="2"/>
              <a:buChar char="ü"/>
            </a:pPr>
            <a:r>
              <a:rPr lang="en-US" altLang="en-US" sz="2000" dirty="0" smtClean="0">
                <a:latin typeface="+mn-lt"/>
                <a:cs typeface="Arial" panose="020B0604020202020204" pitchFamily="34" charset="0"/>
              </a:rPr>
              <a:t>Effectiveness and Impact</a:t>
            </a:r>
          </a:p>
          <a:p>
            <a:pPr lvl="1">
              <a:lnSpc>
                <a:spcPct val="120000"/>
              </a:lnSpc>
              <a:spcBef>
                <a:spcPts val="0"/>
              </a:spcBef>
              <a:buClrTx/>
              <a:buSzPct val="100000"/>
              <a:buFont typeface="Wingdings" panose="05000000000000000000" pitchFamily="2" charset="2"/>
              <a:buChar char="ü"/>
            </a:pPr>
            <a:r>
              <a:rPr lang="en-US" altLang="en-US" sz="2000" smtClean="0">
                <a:latin typeface="+mn-lt"/>
                <a:cs typeface="Arial" panose="020B0604020202020204" pitchFamily="34" charset="0"/>
              </a:rPr>
              <a:t>PSC Visibility</a:t>
            </a:r>
            <a:endParaRPr lang="en-ZA" altLang="en-US" sz="2000" dirty="0" smtClean="0">
              <a:latin typeface="+mn-lt"/>
              <a:cs typeface="Arial" panose="020B0604020202020204" pitchFamily="34" charset="0"/>
            </a:endParaRPr>
          </a:p>
          <a:p>
            <a:pPr lvl="1">
              <a:lnSpc>
                <a:spcPct val="120000"/>
              </a:lnSpc>
              <a:spcBef>
                <a:spcPts val="0"/>
              </a:spcBef>
              <a:buClrTx/>
              <a:buSzPct val="100000"/>
              <a:buFont typeface="Wingdings" panose="05000000000000000000" pitchFamily="2" charset="2"/>
              <a:buChar char="ü"/>
            </a:pPr>
            <a:r>
              <a:rPr lang="en-ZA" altLang="en-US" sz="2000" dirty="0" smtClean="0">
                <a:latin typeface="+mj-lt"/>
                <a:cs typeface="Arial" panose="020B0604020202020204" pitchFamily="34" charset="0"/>
              </a:rPr>
              <a:t>Concluding remarks</a:t>
            </a:r>
            <a:endParaRPr lang="en-ZA" altLang="en-US" sz="2000" dirty="0">
              <a:latin typeface="+mj-lt"/>
              <a:cs typeface="Arial" panose="020B0604020202020204" pitchFamily="34" charset="0"/>
            </a:endParaRPr>
          </a:p>
          <a:p>
            <a:pPr marL="457200" indent="-457200">
              <a:lnSpc>
                <a:spcPct val="120000"/>
              </a:lnSpc>
              <a:spcBef>
                <a:spcPts val="0"/>
              </a:spcBef>
              <a:buClrTx/>
              <a:buSzPct val="100000"/>
              <a:buFont typeface="+mj-lt"/>
              <a:buAutoNum type="arabicParenR"/>
            </a:pPr>
            <a:endParaRPr lang="en-ZA" altLang="en-US" sz="2000" dirty="0" smtClean="0">
              <a:latin typeface="+mn-lt"/>
              <a:cs typeface="Arial" panose="020B0604020202020204" pitchFamily="34" charset="0"/>
            </a:endParaRPr>
          </a:p>
          <a:p>
            <a:pPr marL="457200" indent="-457200">
              <a:lnSpc>
                <a:spcPct val="120000"/>
              </a:lnSpc>
              <a:spcBef>
                <a:spcPts val="0"/>
              </a:spcBef>
              <a:buClrTx/>
              <a:buSzPct val="100000"/>
              <a:buFont typeface="+mj-lt"/>
              <a:buAutoNum type="arabicParenR"/>
            </a:pPr>
            <a:endParaRPr lang="en-ZA" altLang="en-US" sz="2000" dirty="0" smtClean="0">
              <a:latin typeface="+mn-lt"/>
              <a:cs typeface="Arial" panose="020B0604020202020204" pitchFamily="34" charset="0"/>
            </a:endParaRPr>
          </a:p>
          <a:p>
            <a:pPr marL="0" indent="0">
              <a:lnSpc>
                <a:spcPct val="120000"/>
              </a:lnSpc>
              <a:spcBef>
                <a:spcPts val="0"/>
              </a:spcBef>
              <a:buClrTx/>
              <a:buSzPct val="100000"/>
              <a:buNone/>
            </a:pPr>
            <a:endParaRPr lang="en-ZA" altLang="en-US" sz="2000" dirty="0" smtClean="0">
              <a:latin typeface="+mn-lt"/>
              <a:cs typeface="Arial" panose="020B0604020202020204" pitchFamily="34" charset="0"/>
            </a:endParaRPr>
          </a:p>
          <a:p>
            <a:pPr marL="0" indent="0">
              <a:lnSpc>
                <a:spcPct val="120000"/>
              </a:lnSpc>
              <a:spcBef>
                <a:spcPts val="0"/>
              </a:spcBef>
              <a:buNone/>
            </a:pPr>
            <a:endParaRPr lang="en-ZA" altLang="en-US" sz="2000" dirty="0">
              <a:latin typeface="+mn-lt"/>
              <a:cs typeface="Arial" panose="020B0604020202020204" pitchFamily="34" charset="0"/>
            </a:endParaRPr>
          </a:p>
        </p:txBody>
      </p:sp>
      <p:sp>
        <p:nvSpPr>
          <p:cNvPr id="21508" name="Slide Number Placeholder 3">
            <a:extLst>
              <a:ext uri="{FF2B5EF4-FFF2-40B4-BE49-F238E27FC236}">
                <a16:creationId xmlns:a16="http://schemas.microsoft.com/office/drawing/2014/main" id="{8A04AE03-7D3C-40F7-BCCC-32443321BE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374D92AE-5629-42AD-BF3F-8DE7CEDA4E89}" type="slidenum">
              <a:rPr lang="en-US" altLang="en-US" sz="1400" smtClean="0"/>
              <a:pPr>
                <a:spcBef>
                  <a:spcPct val="0"/>
                </a:spcBef>
                <a:buClrTx/>
                <a:buSzTx/>
                <a:buFontTx/>
                <a:buNone/>
              </a:pPr>
              <a:t>2</a:t>
            </a:fld>
            <a:endParaRPr lang="en-US" altLang="en-US" sz="1400" dirty="0"/>
          </a:p>
        </p:txBody>
      </p:sp>
    </p:spTree>
    <p:extLst>
      <p:ext uri="{BB962C8B-B14F-4D97-AF65-F5344CB8AC3E}">
        <p14:creationId xmlns:p14="http://schemas.microsoft.com/office/powerpoint/2010/main" val="3404922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036"/>
            <a:ext cx="9144000" cy="6854964"/>
          </a:xfrm>
          <a:prstGeom prst="rect">
            <a:avLst/>
          </a:prstGeom>
        </p:spPr>
      </p:pic>
      <p:sp>
        <p:nvSpPr>
          <p:cNvPr id="19460" name="TextBox 1">
            <a:extLst>
              <a:ext uri="{FF2B5EF4-FFF2-40B4-BE49-F238E27FC236}">
                <a16:creationId xmlns:a16="http://schemas.microsoft.com/office/drawing/2014/main" id="{DC11BD3E-DC25-43DE-BF24-F473D796C029}"/>
              </a:ext>
            </a:extLst>
          </p:cNvPr>
          <p:cNvSpPr txBox="1">
            <a:spLocks noChangeArrowheads="1"/>
          </p:cNvSpPr>
          <p:nvPr/>
        </p:nvSpPr>
        <p:spPr bwMode="auto">
          <a:xfrm>
            <a:off x="2699792" y="1700808"/>
            <a:ext cx="6373216"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3600" dirty="0" smtClean="0">
                <a:solidFill>
                  <a:schemeClr val="accent5">
                    <a:lumMod val="25000"/>
                  </a:schemeClr>
                </a:solidFill>
                <a:latin typeface="Arial Black" panose="020B0A04020102020204" pitchFamily="34" charset="0"/>
              </a:rPr>
              <a:t>PROGRAMME 2:</a:t>
            </a:r>
          </a:p>
          <a:p>
            <a:pPr algn="ctr">
              <a:buNone/>
            </a:pPr>
            <a:r>
              <a:rPr lang="en-US" sz="3600" dirty="0" smtClean="0">
                <a:solidFill>
                  <a:schemeClr val="accent5">
                    <a:lumMod val="25000"/>
                  </a:schemeClr>
                </a:solidFill>
                <a:latin typeface="Arial Black" panose="020B0A04020102020204" pitchFamily="34" charset="0"/>
              </a:rPr>
              <a:t>LEADERSHIP AND HUMAN RESOURCE REVIEWS</a:t>
            </a:r>
            <a:endParaRPr lang="en-US" sz="3600" dirty="0">
              <a:solidFill>
                <a:schemeClr val="accent5">
                  <a:lumMod val="25000"/>
                </a:schemeClr>
              </a:solidFill>
              <a:latin typeface="Arial Black" panose="020B0A04020102020204" pitchFamily="34" charset="0"/>
            </a:endParaRPr>
          </a:p>
        </p:txBody>
      </p:sp>
    </p:spTree>
    <p:extLst>
      <p:ext uri="{BB962C8B-B14F-4D97-AF65-F5344CB8AC3E}">
        <p14:creationId xmlns:p14="http://schemas.microsoft.com/office/powerpoint/2010/main" val="4217238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8C3CE6C-BBDE-44AC-8331-E49266EF214C}"/>
              </a:ext>
            </a:extLst>
          </p:cNvPr>
          <p:cNvSpPr>
            <a:spLocks noGrp="1" noChangeArrowheads="1"/>
          </p:cNvSpPr>
          <p:nvPr>
            <p:ph type="title"/>
          </p:nvPr>
        </p:nvSpPr>
        <p:spPr>
          <a:xfrm>
            <a:off x="107504" y="188640"/>
            <a:ext cx="9144000" cy="936104"/>
          </a:xfrm>
        </p:spPr>
        <p:txBody>
          <a:bodyPr/>
          <a:lstStyle/>
          <a:p>
            <a:pPr marL="87313"/>
            <a:r>
              <a:rPr lang="en-US" altLang="en-US" sz="2800" b="0" dirty="0" smtClean="0">
                <a:solidFill>
                  <a:srgbClr val="800000"/>
                </a:solidFill>
                <a:latin typeface="Arial Black" panose="020B0A04020102020204" pitchFamily="34" charset="0"/>
                <a:cs typeface="Aharoni" panose="02010803020104030203" pitchFamily="2" charset="-79"/>
              </a:rPr>
              <a:t>HUMAN RESOURCE PRACTICES </a:t>
            </a:r>
            <a:br>
              <a:rPr lang="en-US" altLang="en-US" sz="2800" b="0" dirty="0" smtClean="0">
                <a:solidFill>
                  <a:srgbClr val="800000"/>
                </a:solidFill>
                <a:latin typeface="Arial Black" panose="020B0A04020102020204" pitchFamily="34" charset="0"/>
                <a:cs typeface="Aharoni" panose="02010803020104030203" pitchFamily="2" charset="-79"/>
              </a:rPr>
            </a:br>
            <a:r>
              <a:rPr lang="en-US" altLang="en-US" sz="2800" b="0" dirty="0" smtClean="0">
                <a:solidFill>
                  <a:srgbClr val="800000"/>
                </a:solidFill>
                <a:latin typeface="Arial Black" panose="020B0A04020102020204" pitchFamily="34" charset="0"/>
                <a:cs typeface="Aharoni" panose="02010803020104030203" pitchFamily="2" charset="-79"/>
              </a:rPr>
              <a:t>AND LABOUR RELATIONS</a:t>
            </a:r>
            <a:endParaRPr lang="en-ZA" altLang="en-US" sz="2800" b="0" dirty="0">
              <a:solidFill>
                <a:srgbClr val="800000"/>
              </a:solidFill>
              <a:latin typeface="Arial Black" panose="020B0A04020102020204" pitchFamily="34" charset="0"/>
              <a:cs typeface="Aharoni" panose="02010803020104030203" pitchFamily="2" charset="-79"/>
            </a:endParaRPr>
          </a:p>
        </p:txBody>
      </p:sp>
      <p:sp>
        <p:nvSpPr>
          <p:cNvPr id="4100" name="Rectangle 3">
            <a:extLst>
              <a:ext uri="{FF2B5EF4-FFF2-40B4-BE49-F238E27FC236}">
                <a16:creationId xmlns:a16="http://schemas.microsoft.com/office/drawing/2014/main" id="{C17EED24-41CE-443C-ADAF-2C00C1BCFC47}"/>
              </a:ext>
            </a:extLst>
          </p:cNvPr>
          <p:cNvSpPr>
            <a:spLocks noGrp="1" noChangeArrowheads="1"/>
          </p:cNvSpPr>
          <p:nvPr>
            <p:ph idx="1"/>
          </p:nvPr>
        </p:nvSpPr>
        <p:spPr>
          <a:xfrm>
            <a:off x="251520" y="1090324"/>
            <a:ext cx="8568952" cy="4858956"/>
          </a:xfrm>
        </p:spPr>
        <p:txBody>
          <a:bodyPr/>
          <a:lstStyle/>
          <a:p>
            <a:pPr marL="285750" indent="-285750" algn="just">
              <a:buFont typeface="Arial" panose="020B0604020202020204" pitchFamily="34" charset="0"/>
              <a:buChar char="•"/>
            </a:pPr>
            <a:r>
              <a:rPr lang="en-GB" sz="2000" dirty="0">
                <a:latin typeface="Arial" panose="020B0604020202020204" pitchFamily="34" charset="0"/>
                <a:cs typeface="Arial" panose="020B0604020202020204" pitchFamily="34" charset="0"/>
              </a:rPr>
              <a:t>The PSC plays a critical role in contributing towards improving sound labour relations in the Public Service, by investigating referred grievances that could not be resolved between departments and their employees. </a:t>
            </a:r>
          </a:p>
          <a:p>
            <a:pPr marL="285750" indent="-285750" algn="just">
              <a:lnSpc>
                <a:spcPct val="110000"/>
              </a:lnSpc>
              <a:spcBef>
                <a:spcPct val="0"/>
              </a:spcBef>
              <a:buFont typeface="Arial" panose="020B0604020202020204" pitchFamily="34" charset="0"/>
              <a:buChar char="•"/>
            </a:pPr>
            <a:r>
              <a:rPr lang="en-ZA" sz="2000" dirty="0">
                <a:solidFill>
                  <a:srgbClr val="000000"/>
                </a:solidFill>
                <a:latin typeface="Arial" panose="020B0604020202020204" pitchFamily="34" charset="0"/>
                <a:ea typeface="ＭＳ Ｐゴシック" pitchFamily="34" charset="-128"/>
                <a:cs typeface="Arial" panose="020B0604020202020204" pitchFamily="34" charset="0"/>
              </a:rPr>
              <a:t>The PSC’s role in the management of grievances has enabled the PSC to identify and address policy gaps and inconsistent practices with specific departments and the DPSA in a holistic manner. </a:t>
            </a:r>
          </a:p>
          <a:p>
            <a:pPr marL="285750" lvl="0" indent="-285750" algn="just">
              <a:buFont typeface="Arial" panose="020B0604020202020204" pitchFamily="34" charset="0"/>
              <a:buChar char="•"/>
              <a:defRPr/>
            </a:pPr>
            <a:r>
              <a:rPr lang="en-ZA" sz="2000" dirty="0">
                <a:solidFill>
                  <a:srgbClr val="000000"/>
                </a:solidFill>
                <a:latin typeface="Arial" panose="020B0604020202020204" pitchFamily="34" charset="0"/>
                <a:ea typeface="ＭＳ Ｐゴシック" pitchFamily="34" charset="-128"/>
                <a:cs typeface="Arial" panose="020B0604020202020204" pitchFamily="34" charset="0"/>
              </a:rPr>
              <a:t>There is a logical flow between the PSC’s investigations on labour relations and HRM issues with the strategic engagements, presentations, research and publications that promotes consistency in the Public Service, capacitate departments and employees and prevent the recurrence of similar challenges. </a:t>
            </a:r>
            <a:endParaRPr lang="en-ZA" sz="2000" dirty="0" smtClean="0">
              <a:solidFill>
                <a:srgbClr val="000000"/>
              </a:solidFill>
              <a:latin typeface="Arial" panose="020B0604020202020204" pitchFamily="34" charset="0"/>
              <a:ea typeface="ＭＳ Ｐゴシック" pitchFamily="34" charset="-128"/>
              <a:cs typeface="Arial" panose="020B0604020202020204" pitchFamily="34" charset="0"/>
            </a:endParaRPr>
          </a:p>
          <a:p>
            <a:pPr marL="285750" indent="-285750" algn="just">
              <a:buFont typeface="Arial" panose="020B0604020202020204" pitchFamily="34" charset="0"/>
              <a:buChar char="•"/>
              <a:defRPr/>
            </a:pPr>
            <a:r>
              <a:rPr lang="en-GB" sz="2000" dirty="0">
                <a:latin typeface="Arial" panose="020B0604020202020204" pitchFamily="34" charset="0"/>
                <a:ea typeface="Times New Roman" panose="02020603050405020304" pitchFamily="18" charset="0"/>
                <a:cs typeface="Arial" panose="020B0604020202020204" pitchFamily="34" charset="0"/>
              </a:rPr>
              <a:t>The PSC also advises on, and in some cases mediate relationships between HoDs and EAs. </a:t>
            </a:r>
          </a:p>
          <a:p>
            <a:pPr marL="285750" lvl="0" indent="-285750" algn="just">
              <a:buFont typeface="Arial" panose="020B0604020202020204" pitchFamily="34" charset="0"/>
              <a:buChar char="•"/>
              <a:defRPr/>
            </a:pPr>
            <a:endParaRPr lang="en-ZA" sz="2000" dirty="0">
              <a:solidFill>
                <a:srgbClr val="000000"/>
              </a:solidFill>
              <a:latin typeface="Arial" panose="020B0604020202020204" pitchFamily="34" charset="0"/>
              <a:ea typeface="ＭＳ Ｐゴシック" pitchFamily="34" charset="-128"/>
              <a:cs typeface="Arial" panose="020B0604020202020204" pitchFamily="34" charset="0"/>
            </a:endParaRPr>
          </a:p>
          <a:p>
            <a:pPr>
              <a:spcBef>
                <a:spcPts val="0"/>
              </a:spcBef>
            </a:pPr>
            <a:endParaRPr lang="en-ZA" sz="2000" dirty="0">
              <a:latin typeface="Arial" panose="020B0604020202020204" pitchFamily="34" charset="0"/>
              <a:cs typeface="Arial" panose="020B0604020202020204" pitchFamily="34" charset="0"/>
            </a:endParaRPr>
          </a:p>
        </p:txBody>
      </p:sp>
      <p:sp>
        <p:nvSpPr>
          <p:cNvPr id="22532" name="Slide Number Placeholder 5">
            <a:extLst>
              <a:ext uri="{FF2B5EF4-FFF2-40B4-BE49-F238E27FC236}">
                <a16:creationId xmlns:a16="http://schemas.microsoft.com/office/drawing/2014/main" id="{B86CEA32-79D1-4194-8A5A-D2D1DF4F21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21</a:t>
            </a:fld>
            <a:endParaRPr lang="en-US" altLang="en-US" sz="1400" dirty="0">
              <a:solidFill>
                <a:srgbClr val="000000"/>
              </a:solidFill>
            </a:endParaRPr>
          </a:p>
        </p:txBody>
      </p:sp>
    </p:spTree>
    <p:extLst>
      <p:ext uri="{BB962C8B-B14F-4D97-AF65-F5344CB8AC3E}">
        <p14:creationId xmlns:p14="http://schemas.microsoft.com/office/powerpoint/2010/main" val="4021866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8C3CE6C-BBDE-44AC-8331-E49266EF214C}"/>
              </a:ext>
            </a:extLst>
          </p:cNvPr>
          <p:cNvSpPr>
            <a:spLocks noGrp="1" noChangeArrowheads="1"/>
          </p:cNvSpPr>
          <p:nvPr>
            <p:ph type="title"/>
          </p:nvPr>
        </p:nvSpPr>
        <p:spPr>
          <a:xfrm>
            <a:off x="107504" y="188640"/>
            <a:ext cx="9144000" cy="936104"/>
          </a:xfrm>
        </p:spPr>
        <p:txBody>
          <a:bodyPr/>
          <a:lstStyle/>
          <a:p>
            <a:pPr marL="87313"/>
            <a:r>
              <a:rPr lang="en-US" altLang="en-US" sz="2800" b="0" dirty="0" smtClean="0">
                <a:solidFill>
                  <a:srgbClr val="800000"/>
                </a:solidFill>
                <a:latin typeface="Arial Black" panose="020B0A04020102020204" pitchFamily="34" charset="0"/>
                <a:cs typeface="Aharoni" panose="02010803020104030203" pitchFamily="2" charset="-79"/>
              </a:rPr>
              <a:t>HUMAN RESOURCE PRACTICES </a:t>
            </a:r>
            <a:br>
              <a:rPr lang="en-US" altLang="en-US" sz="2800" b="0" dirty="0" smtClean="0">
                <a:solidFill>
                  <a:srgbClr val="800000"/>
                </a:solidFill>
                <a:latin typeface="Arial Black" panose="020B0A04020102020204" pitchFamily="34" charset="0"/>
                <a:cs typeface="Aharoni" panose="02010803020104030203" pitchFamily="2" charset="-79"/>
              </a:rPr>
            </a:br>
            <a:r>
              <a:rPr lang="en-US" altLang="en-US" sz="2800" b="0" dirty="0" smtClean="0">
                <a:solidFill>
                  <a:srgbClr val="800000"/>
                </a:solidFill>
                <a:latin typeface="Arial Black" panose="020B0A04020102020204" pitchFamily="34" charset="0"/>
                <a:cs typeface="Aharoni" panose="02010803020104030203" pitchFamily="2" charset="-79"/>
              </a:rPr>
              <a:t>AND LABOUR RELATIONS</a:t>
            </a:r>
            <a:endParaRPr lang="en-ZA" altLang="en-US" sz="2800" b="0" dirty="0">
              <a:solidFill>
                <a:srgbClr val="800000"/>
              </a:solidFill>
              <a:latin typeface="Arial Black" panose="020B0A04020102020204" pitchFamily="34" charset="0"/>
              <a:cs typeface="Aharoni" panose="02010803020104030203" pitchFamily="2" charset="-79"/>
            </a:endParaRPr>
          </a:p>
        </p:txBody>
      </p:sp>
      <p:sp>
        <p:nvSpPr>
          <p:cNvPr id="4100" name="Rectangle 3">
            <a:extLst>
              <a:ext uri="{FF2B5EF4-FFF2-40B4-BE49-F238E27FC236}">
                <a16:creationId xmlns:a16="http://schemas.microsoft.com/office/drawing/2014/main" id="{C17EED24-41CE-443C-ADAF-2C00C1BCFC47}"/>
              </a:ext>
            </a:extLst>
          </p:cNvPr>
          <p:cNvSpPr>
            <a:spLocks noGrp="1" noChangeArrowheads="1"/>
          </p:cNvSpPr>
          <p:nvPr>
            <p:ph idx="1"/>
          </p:nvPr>
        </p:nvSpPr>
        <p:spPr>
          <a:xfrm>
            <a:off x="477788" y="1157536"/>
            <a:ext cx="6075412" cy="4863752"/>
          </a:xfrm>
        </p:spPr>
        <p:txBody>
          <a:bodyPr/>
          <a:lstStyle/>
          <a:p>
            <a:pPr algn="just">
              <a:spcBef>
                <a:spcPts val="0"/>
              </a:spcBef>
            </a:pPr>
            <a:r>
              <a:rPr lang="en-GB" sz="2000" dirty="0">
                <a:latin typeface="Arial" panose="020B0604020202020204" pitchFamily="34" charset="0"/>
                <a:cs typeface="Arial" panose="020B0604020202020204" pitchFamily="34" charset="0"/>
              </a:rPr>
              <a:t>T</a:t>
            </a:r>
            <a:r>
              <a:rPr lang="en-GB" sz="2000" dirty="0" smtClean="0">
                <a:latin typeface="Arial" panose="020B0604020202020204" pitchFamily="34" charset="0"/>
                <a:cs typeface="Arial" panose="020B0604020202020204" pitchFamily="34" charset="0"/>
              </a:rPr>
              <a:t>he </a:t>
            </a:r>
            <a:r>
              <a:rPr lang="en-GB" sz="2000" dirty="0">
                <a:latin typeface="Arial" panose="020B0604020202020204" pitchFamily="34" charset="0"/>
                <a:cs typeface="Arial" panose="020B0604020202020204" pitchFamily="34" charset="0"/>
              </a:rPr>
              <a:t>PSC has conducted several studies relating to amongst others</a:t>
            </a:r>
            <a:r>
              <a:rPr lang="en-GB" sz="2000" dirty="0" smtClean="0">
                <a:latin typeface="Arial" panose="020B0604020202020204" pitchFamily="34" charset="0"/>
                <a:cs typeface="Arial" panose="020B0604020202020204" pitchFamily="34" charset="0"/>
              </a:rPr>
              <a:t>,-</a:t>
            </a:r>
          </a:p>
          <a:p>
            <a:pPr lvl="1">
              <a:spcBef>
                <a:spcPts val="0"/>
              </a:spcBef>
              <a:buFont typeface="Courier New" panose="02070309020205020404" pitchFamily="49" charset="0"/>
              <a:buChar char="o"/>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turn-over rate of Heads of Department</a:t>
            </a:r>
            <a:r>
              <a:rPr lang="en-GB" sz="2000" dirty="0" smtClean="0">
                <a:latin typeface="Arial" panose="020B0604020202020204" pitchFamily="34" charset="0"/>
                <a:cs typeface="Arial" panose="020B0604020202020204" pitchFamily="34" charset="0"/>
              </a:rPr>
              <a:t>,</a:t>
            </a:r>
          </a:p>
          <a:p>
            <a:pPr lvl="1">
              <a:spcBef>
                <a:spcPts val="0"/>
              </a:spcBef>
              <a:buFont typeface="Courier New" panose="02070309020205020404" pitchFamily="49" charset="0"/>
              <a:buChar char="o"/>
            </a:pPr>
            <a:r>
              <a:rPr lang="en-GB" sz="2000" dirty="0" smtClean="0">
                <a:latin typeface="Arial" panose="020B0604020202020204" pitchFamily="34" charset="0"/>
                <a:cs typeface="Arial" panose="020B0604020202020204" pitchFamily="34" charset="0"/>
              </a:rPr>
              <a:t>tensions at the executive-administrative interface; </a:t>
            </a:r>
          </a:p>
          <a:p>
            <a:pPr lvl="1">
              <a:spcBef>
                <a:spcPts val="0"/>
              </a:spcBef>
              <a:buFont typeface="Courier New" panose="02070309020205020404" pitchFamily="49" charset="0"/>
              <a:buChar char="o"/>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management of discipline, </a:t>
            </a:r>
            <a:endParaRPr lang="en-GB" sz="2000" dirty="0" smtClean="0">
              <a:latin typeface="Arial" panose="020B0604020202020204" pitchFamily="34" charset="0"/>
              <a:cs typeface="Arial" panose="020B0604020202020204" pitchFamily="34" charset="0"/>
            </a:endParaRPr>
          </a:p>
          <a:p>
            <a:pPr lvl="1">
              <a:spcBef>
                <a:spcPts val="0"/>
              </a:spcBef>
              <a:buFont typeface="Courier New" panose="02070309020205020404" pitchFamily="49" charset="0"/>
              <a:buChar char="o"/>
            </a:pPr>
            <a:r>
              <a:rPr lang="en-GB" sz="2000" dirty="0" smtClean="0">
                <a:latin typeface="Arial" panose="020B0604020202020204" pitchFamily="34" charset="0"/>
                <a:cs typeface="Arial" panose="020B0604020202020204" pitchFamily="34" charset="0"/>
              </a:rPr>
              <a:t>recruitment </a:t>
            </a:r>
            <a:r>
              <a:rPr lang="en-GB" sz="2000" dirty="0">
                <a:latin typeface="Arial" panose="020B0604020202020204" pitchFamily="34" charset="0"/>
                <a:cs typeface="Arial" panose="020B0604020202020204" pitchFamily="34" charset="0"/>
              </a:rPr>
              <a:t>and selection, </a:t>
            </a:r>
            <a:endParaRPr lang="en-GB" sz="2000" dirty="0" smtClean="0">
              <a:latin typeface="Arial" panose="020B0604020202020204" pitchFamily="34" charset="0"/>
              <a:cs typeface="Arial" panose="020B0604020202020204" pitchFamily="34" charset="0"/>
            </a:endParaRPr>
          </a:p>
          <a:p>
            <a:pPr lvl="1">
              <a:spcBef>
                <a:spcPts val="0"/>
              </a:spcBef>
              <a:buFont typeface="Courier New" panose="02070309020205020404" pitchFamily="49" charset="0"/>
              <a:buChar char="o"/>
            </a:pPr>
            <a:r>
              <a:rPr lang="en-GB" sz="2000" dirty="0" smtClean="0">
                <a:latin typeface="Arial" panose="020B0604020202020204" pitchFamily="34" charset="0"/>
                <a:cs typeface="Arial" panose="020B0604020202020204" pitchFamily="34" charset="0"/>
              </a:rPr>
              <a:t>service </a:t>
            </a:r>
            <a:r>
              <a:rPr lang="en-GB" sz="2000" dirty="0">
                <a:latin typeface="Arial" panose="020B0604020202020204" pitchFamily="34" charset="0"/>
                <a:cs typeface="Arial" panose="020B0604020202020204" pitchFamily="34" charset="0"/>
              </a:rPr>
              <a:t>terminations, </a:t>
            </a:r>
            <a:endParaRPr lang="en-GB" sz="2000" dirty="0" smtClean="0">
              <a:latin typeface="Arial" panose="020B0604020202020204" pitchFamily="34" charset="0"/>
              <a:cs typeface="Arial" panose="020B0604020202020204" pitchFamily="34" charset="0"/>
            </a:endParaRPr>
          </a:p>
          <a:p>
            <a:pPr lvl="1">
              <a:spcBef>
                <a:spcPts val="0"/>
              </a:spcBef>
              <a:buFont typeface="Courier New" panose="02070309020205020404" pitchFamily="49" charset="0"/>
              <a:buChar char="o"/>
            </a:pPr>
            <a:r>
              <a:rPr lang="en-GB" sz="2000" dirty="0" smtClean="0">
                <a:latin typeface="Arial" panose="020B0604020202020204" pitchFamily="34" charset="0"/>
                <a:cs typeface="Arial" panose="020B0604020202020204" pitchFamily="34" charset="0"/>
              </a:rPr>
              <a:t>irregular </a:t>
            </a:r>
            <a:r>
              <a:rPr lang="en-GB" sz="2000" dirty="0">
                <a:latin typeface="Arial" panose="020B0604020202020204" pitchFamily="34" charset="0"/>
                <a:cs typeface="Arial" panose="020B0604020202020204" pitchFamily="34" charset="0"/>
              </a:rPr>
              <a:t>appointments, </a:t>
            </a:r>
            <a:endParaRPr lang="en-GB" sz="2000" dirty="0" smtClean="0">
              <a:latin typeface="Arial" panose="020B0604020202020204" pitchFamily="34" charset="0"/>
              <a:cs typeface="Arial" panose="020B0604020202020204" pitchFamily="34" charset="0"/>
            </a:endParaRPr>
          </a:p>
          <a:p>
            <a:pPr lvl="1">
              <a:spcBef>
                <a:spcPts val="0"/>
              </a:spcBef>
              <a:buFont typeface="Courier New" panose="02070309020205020404" pitchFamily="49" charset="0"/>
              <a:buChar char="o"/>
            </a:pPr>
            <a:r>
              <a:rPr lang="en-GB" sz="2000" dirty="0" smtClean="0">
                <a:latin typeface="Arial" panose="020B0604020202020204" pitchFamily="34" charset="0"/>
                <a:cs typeface="Arial" panose="020B0604020202020204" pitchFamily="34" charset="0"/>
              </a:rPr>
              <a:t>contract appointments,</a:t>
            </a:r>
          </a:p>
          <a:p>
            <a:pPr lvl="1">
              <a:spcBef>
                <a:spcPts val="0"/>
              </a:spcBef>
              <a:buFont typeface="Courier New" panose="02070309020205020404" pitchFamily="49" charset="0"/>
              <a:buChar char="o"/>
            </a:pPr>
            <a:r>
              <a:rPr lang="en-GB" sz="2000" dirty="0" smtClean="0">
                <a:latin typeface="Arial" panose="020B0604020202020204" pitchFamily="34" charset="0"/>
                <a:cs typeface="Arial" panose="020B0604020202020204" pitchFamily="34" charset="0"/>
              </a:rPr>
              <a:t>employment equity,</a:t>
            </a:r>
          </a:p>
          <a:p>
            <a:pPr lvl="1">
              <a:spcBef>
                <a:spcPts val="0"/>
              </a:spcBef>
              <a:buFont typeface="Courier New" panose="02070309020205020404" pitchFamily="49" charset="0"/>
              <a:buChar char="o"/>
            </a:pPr>
            <a:r>
              <a:rPr lang="en-GB" sz="2000" dirty="0">
                <a:latin typeface="Arial" panose="020B0604020202020204" pitchFamily="34" charset="0"/>
                <a:cs typeface="Arial" panose="020B0604020202020204" pitchFamily="34" charset="0"/>
              </a:rPr>
              <a:t>i</a:t>
            </a:r>
            <a:r>
              <a:rPr lang="en-GB" sz="2000" dirty="0" smtClean="0">
                <a:latin typeface="Arial" panose="020B0604020202020204" pitchFamily="34" charset="0"/>
                <a:cs typeface="Arial" panose="020B0604020202020204" pitchFamily="34" charset="0"/>
              </a:rPr>
              <a:t>ll health,</a:t>
            </a:r>
          </a:p>
          <a:p>
            <a:pPr lvl="1">
              <a:spcBef>
                <a:spcPts val="0"/>
              </a:spcBef>
              <a:buFont typeface="Courier New" panose="02070309020205020404" pitchFamily="49" charset="0"/>
              <a:buChar char="o"/>
            </a:pPr>
            <a:r>
              <a:rPr lang="en-GB" sz="2000" dirty="0">
                <a:latin typeface="Arial" panose="020B0604020202020204" pitchFamily="34" charset="0"/>
                <a:cs typeface="Arial" panose="020B0604020202020204" pitchFamily="34" charset="0"/>
              </a:rPr>
              <a:t>p</a:t>
            </a:r>
            <a:r>
              <a:rPr lang="en-GB" sz="2000" dirty="0" smtClean="0">
                <a:latin typeface="Arial" panose="020B0604020202020204" pitchFamily="34" charset="0"/>
                <a:cs typeface="Arial" panose="020B0604020202020204" pitchFamily="34" charset="0"/>
              </a:rPr>
              <a:t>erformance management and development.  </a:t>
            </a:r>
          </a:p>
          <a:p>
            <a:pPr algn="just">
              <a:spcBef>
                <a:spcPts val="0"/>
              </a:spcBef>
            </a:pPr>
            <a:r>
              <a:rPr lang="en-ZA" sz="2000" dirty="0" smtClean="0">
                <a:latin typeface="Arial" panose="020B0604020202020204" pitchFamily="34" charset="0"/>
                <a:cs typeface="Arial" panose="020B0604020202020204" pitchFamily="34" charset="0"/>
              </a:rPr>
              <a:t>Some </a:t>
            </a:r>
            <a:r>
              <a:rPr lang="en-ZA" sz="2000" dirty="0">
                <a:latin typeface="Arial" panose="020B0604020202020204" pitchFamily="34" charset="0"/>
                <a:cs typeface="Arial" panose="020B0604020202020204" pitchFamily="34" charset="0"/>
              </a:rPr>
              <a:t>of the reports were more focussed on broad policy issues while others were more focused on implementation issues.   </a:t>
            </a:r>
            <a:endParaRPr lang="en-ZA" sz="2000" dirty="0" smtClean="0">
              <a:latin typeface="Arial" panose="020B0604020202020204" pitchFamily="34" charset="0"/>
              <a:cs typeface="Arial" panose="020B0604020202020204" pitchFamily="34" charset="0"/>
            </a:endParaRPr>
          </a:p>
          <a:p>
            <a:pPr>
              <a:spcBef>
                <a:spcPts val="0"/>
              </a:spcBef>
            </a:pPr>
            <a:endParaRPr lang="en-ZA" sz="2000" dirty="0">
              <a:latin typeface="Arial" panose="020B0604020202020204" pitchFamily="34" charset="0"/>
              <a:cs typeface="Arial" panose="020B0604020202020204" pitchFamily="34" charset="0"/>
            </a:endParaRPr>
          </a:p>
        </p:txBody>
      </p:sp>
      <p:sp>
        <p:nvSpPr>
          <p:cNvPr id="22532" name="Slide Number Placeholder 5">
            <a:extLst>
              <a:ext uri="{FF2B5EF4-FFF2-40B4-BE49-F238E27FC236}">
                <a16:creationId xmlns:a16="http://schemas.microsoft.com/office/drawing/2014/main" id="{B86CEA32-79D1-4194-8A5A-D2D1DF4F21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22</a:t>
            </a:fld>
            <a:endParaRPr lang="en-US" altLang="en-US" sz="1400" dirty="0">
              <a:solidFill>
                <a:srgbClr val="000000"/>
              </a:solidFill>
            </a:endParaRPr>
          </a:p>
        </p:txBody>
      </p:sp>
      <p:pic>
        <p:nvPicPr>
          <p:cNvPr id="3" name="Picture 2"/>
          <p:cNvPicPr>
            <a:picLocks noChangeAspect="1"/>
          </p:cNvPicPr>
          <p:nvPr/>
        </p:nvPicPr>
        <p:blipFill>
          <a:blip r:embed="rId3"/>
          <a:stretch>
            <a:fillRect/>
          </a:stretch>
        </p:blipFill>
        <p:spPr>
          <a:xfrm>
            <a:off x="5652120" y="2564904"/>
            <a:ext cx="3096344" cy="2034421"/>
          </a:xfrm>
          <a:prstGeom prst="rect">
            <a:avLst/>
          </a:prstGeom>
        </p:spPr>
      </p:pic>
    </p:spTree>
    <p:extLst>
      <p:ext uri="{BB962C8B-B14F-4D97-AF65-F5344CB8AC3E}">
        <p14:creationId xmlns:p14="http://schemas.microsoft.com/office/powerpoint/2010/main" val="1214993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0782"/>
            <a:ext cx="9144000" cy="6854964"/>
          </a:xfrm>
          <a:prstGeom prst="rect">
            <a:avLst/>
          </a:prstGeom>
        </p:spPr>
      </p:pic>
      <p:sp>
        <p:nvSpPr>
          <p:cNvPr id="19460" name="TextBox 1">
            <a:extLst>
              <a:ext uri="{FF2B5EF4-FFF2-40B4-BE49-F238E27FC236}">
                <a16:creationId xmlns:a16="http://schemas.microsoft.com/office/drawing/2014/main" id="{DC11BD3E-DC25-43DE-BF24-F473D796C029}"/>
              </a:ext>
            </a:extLst>
          </p:cNvPr>
          <p:cNvSpPr txBox="1">
            <a:spLocks noChangeArrowheads="1"/>
          </p:cNvSpPr>
          <p:nvPr/>
        </p:nvSpPr>
        <p:spPr bwMode="auto">
          <a:xfrm>
            <a:off x="2627784" y="2348880"/>
            <a:ext cx="6373216"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3600" dirty="0" smtClean="0">
                <a:solidFill>
                  <a:schemeClr val="accent5">
                    <a:lumMod val="25000"/>
                  </a:schemeClr>
                </a:solidFill>
                <a:latin typeface="Arial Black" panose="020B0A04020102020204" pitchFamily="34" charset="0"/>
              </a:rPr>
              <a:t>PROGRAMME 3:</a:t>
            </a:r>
          </a:p>
          <a:p>
            <a:pPr algn="ctr">
              <a:buNone/>
            </a:pPr>
            <a:r>
              <a:rPr lang="en-US" sz="3600" dirty="0" smtClean="0">
                <a:solidFill>
                  <a:schemeClr val="accent5">
                    <a:lumMod val="25000"/>
                  </a:schemeClr>
                </a:solidFill>
                <a:latin typeface="Arial Black" panose="020B0A04020102020204" pitchFamily="34" charset="0"/>
              </a:rPr>
              <a:t>MONITORING AND EVALUATION</a:t>
            </a:r>
            <a:endParaRPr lang="en-US" sz="3600" dirty="0">
              <a:solidFill>
                <a:schemeClr val="accent5">
                  <a:lumMod val="25000"/>
                </a:schemeClr>
              </a:solidFill>
              <a:latin typeface="Arial Black" panose="020B0A04020102020204" pitchFamily="34" charset="0"/>
            </a:endParaRPr>
          </a:p>
        </p:txBody>
      </p:sp>
    </p:spTree>
    <p:extLst>
      <p:ext uri="{BB962C8B-B14F-4D97-AF65-F5344CB8AC3E}">
        <p14:creationId xmlns:p14="http://schemas.microsoft.com/office/powerpoint/2010/main" val="3637752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8C3CE6C-BBDE-44AC-8331-E49266EF214C}"/>
              </a:ext>
            </a:extLst>
          </p:cNvPr>
          <p:cNvSpPr>
            <a:spLocks noGrp="1" noChangeArrowheads="1"/>
          </p:cNvSpPr>
          <p:nvPr>
            <p:ph type="title"/>
          </p:nvPr>
        </p:nvSpPr>
        <p:spPr>
          <a:xfrm>
            <a:off x="179512" y="146375"/>
            <a:ext cx="8856984" cy="574086"/>
          </a:xfrm>
        </p:spPr>
        <p:txBody>
          <a:bodyPr/>
          <a:lstStyle/>
          <a:p>
            <a:pPr marL="87313"/>
            <a:r>
              <a:rPr lang="en-US" altLang="en-US" sz="2800" b="0" dirty="0" smtClean="0">
                <a:solidFill>
                  <a:srgbClr val="800000"/>
                </a:solidFill>
                <a:latin typeface="Arial Black" panose="020B0A04020102020204" pitchFamily="34" charset="0"/>
                <a:cs typeface="Aharoni" panose="02010803020104030203" pitchFamily="2" charset="-79"/>
              </a:rPr>
              <a:t>PROMOTION </a:t>
            </a:r>
            <a:r>
              <a:rPr lang="en-US" altLang="en-US" sz="2800" b="0" dirty="0">
                <a:solidFill>
                  <a:srgbClr val="800000"/>
                </a:solidFill>
                <a:latin typeface="Arial Black" panose="020B0A04020102020204" pitchFamily="34" charset="0"/>
                <a:cs typeface="Aharoni" panose="02010803020104030203" pitchFamily="2" charset="-79"/>
              </a:rPr>
              <a:t>OF THE </a:t>
            </a:r>
            <a:r>
              <a:rPr lang="en-US" altLang="en-US" sz="2800" b="0" dirty="0" smtClean="0">
                <a:solidFill>
                  <a:srgbClr val="800000"/>
                </a:solidFill>
                <a:latin typeface="Arial Black" panose="020B0A04020102020204" pitchFamily="34" charset="0"/>
                <a:cs typeface="Aharoni" panose="02010803020104030203" pitchFamily="2" charset="-79"/>
              </a:rPr>
              <a:t>CVPs</a:t>
            </a:r>
            <a:endParaRPr lang="en-ZA" altLang="en-US" sz="2800" b="0" dirty="0">
              <a:solidFill>
                <a:srgbClr val="800000"/>
              </a:solidFill>
              <a:latin typeface="Arial Black" panose="020B0A04020102020204" pitchFamily="34" charset="0"/>
              <a:cs typeface="Aharoni" panose="02010803020104030203" pitchFamily="2" charset="-79"/>
            </a:endParaRPr>
          </a:p>
        </p:txBody>
      </p:sp>
      <p:sp>
        <p:nvSpPr>
          <p:cNvPr id="4100" name="Rectangle 3">
            <a:extLst>
              <a:ext uri="{FF2B5EF4-FFF2-40B4-BE49-F238E27FC236}">
                <a16:creationId xmlns:a16="http://schemas.microsoft.com/office/drawing/2014/main" id="{C17EED24-41CE-443C-ADAF-2C00C1BCFC47}"/>
              </a:ext>
            </a:extLst>
          </p:cNvPr>
          <p:cNvSpPr>
            <a:spLocks noGrp="1" noChangeArrowheads="1"/>
          </p:cNvSpPr>
          <p:nvPr>
            <p:ph idx="1"/>
          </p:nvPr>
        </p:nvSpPr>
        <p:spPr>
          <a:xfrm>
            <a:off x="414454" y="782475"/>
            <a:ext cx="8532948" cy="1854438"/>
          </a:xfrm>
        </p:spPr>
        <p:txBody>
          <a:bodyPr/>
          <a:lstStyle/>
          <a:p>
            <a:pPr algn="just">
              <a:spcBef>
                <a:spcPts val="0"/>
              </a:spcBef>
              <a:defRPr/>
            </a:pPr>
            <a:r>
              <a:rPr lang="en-US" sz="2000" dirty="0" smtClean="0">
                <a:latin typeface="Arial" panose="020B0604020202020204" pitchFamily="34" charset="0"/>
                <a:cs typeface="Arial" panose="020B0604020202020204" pitchFamily="34" charset="0"/>
              </a:rPr>
              <a:t>The PSC is mandated by the Constitution to carry out particular functions with regard to the Constitutional Values and Principles (CVPs) governing public administration. </a:t>
            </a:r>
          </a:p>
          <a:p>
            <a:pPr algn="just">
              <a:spcBef>
                <a:spcPts val="0"/>
              </a:spcBef>
              <a:defRPr/>
            </a:pPr>
            <a:r>
              <a:rPr lang="en-US" sz="2000" dirty="0" smtClean="0">
                <a:latin typeface="Arial" panose="020B0604020202020204" pitchFamily="34" charset="0"/>
                <a:cs typeface="Arial" panose="020B0604020202020204" pitchFamily="34" charset="0"/>
              </a:rPr>
              <a:t>In particular, Section </a:t>
            </a:r>
            <a:r>
              <a:rPr lang="en-US" sz="2000" dirty="0">
                <a:latin typeface="Arial" panose="020B0604020202020204" pitchFamily="34" charset="0"/>
                <a:cs typeface="Arial" panose="020B0604020202020204" pitchFamily="34" charset="0"/>
              </a:rPr>
              <a:t>196 (4) (a) mandates the PSC to promote the values and principles set out in section 195, throughout the Public </a:t>
            </a:r>
            <a:r>
              <a:rPr lang="en-US" sz="2000" dirty="0" smtClean="0">
                <a:latin typeface="Arial" panose="020B0604020202020204" pitchFamily="34" charset="0"/>
                <a:cs typeface="Arial" panose="020B0604020202020204" pitchFamily="34" charset="0"/>
              </a:rPr>
              <a:t>Service</a:t>
            </a:r>
            <a:r>
              <a:rPr lang="en-US" sz="2000" dirty="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p:txBody>
      </p:sp>
      <p:sp>
        <p:nvSpPr>
          <p:cNvPr id="22532" name="Slide Number Placeholder 5">
            <a:extLst>
              <a:ext uri="{FF2B5EF4-FFF2-40B4-BE49-F238E27FC236}">
                <a16:creationId xmlns:a16="http://schemas.microsoft.com/office/drawing/2014/main" id="{B86CEA32-79D1-4194-8A5A-D2D1DF4F21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24</a:t>
            </a:fld>
            <a:endParaRPr lang="en-US" altLang="en-US" sz="1400" dirty="0">
              <a:solidFill>
                <a:srgbClr val="000000"/>
              </a:solidFill>
            </a:endParaRPr>
          </a:p>
        </p:txBody>
      </p:sp>
      <p:pic>
        <p:nvPicPr>
          <p:cNvPr id="5" name="Picture 4"/>
          <p:cNvPicPr>
            <a:picLocks noChangeAspect="1"/>
          </p:cNvPicPr>
          <p:nvPr/>
        </p:nvPicPr>
        <p:blipFill>
          <a:blip r:embed="rId3"/>
          <a:stretch>
            <a:fillRect/>
          </a:stretch>
        </p:blipFill>
        <p:spPr>
          <a:xfrm>
            <a:off x="251520" y="2778902"/>
            <a:ext cx="2434519" cy="3461122"/>
          </a:xfrm>
          <a:prstGeom prst="rect">
            <a:avLst/>
          </a:prstGeom>
        </p:spPr>
      </p:pic>
      <p:sp>
        <p:nvSpPr>
          <p:cNvPr id="10" name="Rectangle 3">
            <a:extLst>
              <a:ext uri="{FF2B5EF4-FFF2-40B4-BE49-F238E27FC236}">
                <a16:creationId xmlns:a16="http://schemas.microsoft.com/office/drawing/2014/main" id="{C17EED24-41CE-443C-ADAF-2C00C1BCFC47}"/>
              </a:ext>
            </a:extLst>
          </p:cNvPr>
          <p:cNvSpPr txBox="1">
            <a:spLocks noChangeArrowheads="1"/>
          </p:cNvSpPr>
          <p:nvPr/>
        </p:nvSpPr>
        <p:spPr bwMode="auto">
          <a:xfrm>
            <a:off x="2411760" y="2698927"/>
            <a:ext cx="6336704" cy="350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660033"/>
              </a:buClr>
              <a:buSzPct val="120000"/>
              <a:buFont typeface="Wingdings" panose="05000000000000000000" pitchFamily="2" charset="2"/>
              <a:buChar char="§"/>
              <a:defRPr sz="2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006666"/>
              </a:buClr>
              <a:buChar char="•"/>
              <a:defRPr sz="2400">
                <a:solidFill>
                  <a:schemeClr val="tx1"/>
                </a:solidFill>
                <a:latin typeface="Calibri" pitchFamily="34" charset="0"/>
              </a:defRPr>
            </a:lvl2pPr>
            <a:lvl3pPr marL="1143000" indent="-228600" algn="l" rtl="0" eaLnBrk="0" fontAlgn="base" hangingPunct="0">
              <a:spcBef>
                <a:spcPct val="20000"/>
              </a:spcBef>
              <a:spcAft>
                <a:spcPct val="0"/>
              </a:spcAft>
              <a:buChar char="•"/>
              <a:defRPr sz="20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6575" lvl="1" indent="-263525" algn="just">
              <a:spcBef>
                <a:spcPts val="0"/>
              </a:spcBef>
              <a:buFont typeface="Wingdings" panose="05000000000000000000" pitchFamily="2" charset="2"/>
              <a:buChar char="ü"/>
              <a:defRPr/>
            </a:pPr>
            <a:r>
              <a:rPr lang="en-US" sz="1800" kern="0" dirty="0" smtClean="0">
                <a:latin typeface="Arial" panose="020B0604020202020204" pitchFamily="34" charset="0"/>
                <a:cs typeface="Arial" panose="020B0604020202020204" pitchFamily="34" charset="0"/>
              </a:rPr>
              <a:t>A framework and a booklet have been developed to guide the promotion of the CVPs. </a:t>
            </a:r>
          </a:p>
          <a:p>
            <a:pPr marL="536575" lvl="1" indent="-263525" algn="just">
              <a:spcBef>
                <a:spcPts val="0"/>
              </a:spcBef>
              <a:buFont typeface="Wingdings" panose="05000000000000000000" pitchFamily="2" charset="2"/>
              <a:buChar char="ü"/>
              <a:defRPr/>
            </a:pPr>
            <a:r>
              <a:rPr lang="en-US" sz="1800" kern="0" dirty="0" smtClean="0">
                <a:latin typeface="Arial" panose="020B0604020202020204" pitchFamily="34" charset="0"/>
                <a:cs typeface="Arial" panose="020B0604020202020204" pitchFamily="34" charset="0"/>
              </a:rPr>
              <a:t>The PSC engages with stakeholders including Executive Authorities, Accounting Officers and officials at service delivery sites to promote the CVPs</a:t>
            </a:r>
          </a:p>
          <a:p>
            <a:pPr marL="536575" lvl="1" indent="-263525" algn="just">
              <a:spcBef>
                <a:spcPts val="0"/>
              </a:spcBef>
              <a:buFont typeface="Wingdings" panose="05000000000000000000" pitchFamily="2" charset="2"/>
              <a:buChar char="ü"/>
              <a:defRPr/>
            </a:pPr>
            <a:r>
              <a:rPr lang="en-ZA" sz="1800" kern="0" dirty="0" smtClean="0">
                <a:latin typeface="Arial" panose="020B0604020202020204" pitchFamily="34" charset="0"/>
                <a:ea typeface="Times New Roman"/>
                <a:cs typeface="Arial" panose="020B0604020202020204" pitchFamily="34" charset="0"/>
              </a:rPr>
              <a:t>The PSC is of the view that the Public Service is characterised by institutional fundamentalism, where governance frameworks and institutional policies and procedures become the key measure of performance instead of responsiveness to citizens.</a:t>
            </a:r>
          </a:p>
          <a:p>
            <a:pPr marL="536575" lvl="1" indent="-263525" algn="just">
              <a:spcBef>
                <a:spcPts val="0"/>
              </a:spcBef>
              <a:buFont typeface="Wingdings" panose="05000000000000000000" pitchFamily="2" charset="2"/>
              <a:buChar char="ü"/>
              <a:defRPr/>
            </a:pPr>
            <a:r>
              <a:rPr lang="en-ZA" sz="1800" kern="0" dirty="0" smtClean="0">
                <a:latin typeface="Arial" panose="020B0604020202020204" pitchFamily="34" charset="0"/>
                <a:ea typeface="Times New Roman"/>
                <a:cs typeface="Arial" panose="020B0604020202020204" pitchFamily="34" charset="0"/>
              </a:rPr>
              <a:t>Promotion aims to is </a:t>
            </a:r>
            <a:r>
              <a:rPr lang="en-ZA" altLang="en-US" sz="1800" kern="0" dirty="0" smtClean="0">
                <a:latin typeface="Arial" panose="020B0604020202020204" pitchFamily="34" charset="0"/>
                <a:cs typeface="Arial" panose="020B0604020202020204" pitchFamily="34" charset="0"/>
              </a:rPr>
              <a:t>internalisation of values and principles in the daily activities of public servants with the intention of changing behaviours and attitudes</a:t>
            </a:r>
            <a:r>
              <a:rPr lang="en-GB" altLang="en-US" sz="1800" kern="0" dirty="0" smtClean="0">
                <a:latin typeface="Arial" panose="020B0604020202020204" pitchFamily="34" charset="0"/>
                <a:cs typeface="Arial" panose="020B0604020202020204" pitchFamily="34" charset="0"/>
              </a:rPr>
              <a:t>.</a:t>
            </a:r>
            <a:endParaRPr lang="en-US" altLang="en-US" sz="1800" kern="0" dirty="0" smtClean="0">
              <a:latin typeface="Arial" panose="020B0604020202020204" pitchFamily="34" charset="0"/>
              <a:cs typeface="Arial" panose="020B0604020202020204" pitchFamily="34" charset="0"/>
            </a:endParaRPr>
          </a:p>
          <a:p>
            <a:pPr marL="536575" lvl="1" indent="-263525" algn="just">
              <a:spcBef>
                <a:spcPts val="0"/>
              </a:spcBef>
              <a:buFont typeface="Wingdings" panose="05000000000000000000" pitchFamily="2" charset="2"/>
              <a:buChar char="ü"/>
              <a:defRPr/>
            </a:pPr>
            <a:endParaRPr lang="en-ZA" sz="1800" kern="0" dirty="0" smtClean="0">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195833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a:extLst>
              <a:ext uri="{FF2B5EF4-FFF2-40B4-BE49-F238E27FC236}">
                <a16:creationId xmlns:a16="http://schemas.microsoft.com/office/drawing/2014/main" id="{C17EED24-41CE-443C-ADAF-2C00C1BCFC47}"/>
              </a:ext>
            </a:extLst>
          </p:cNvPr>
          <p:cNvSpPr>
            <a:spLocks noGrp="1" noChangeArrowheads="1"/>
          </p:cNvSpPr>
          <p:nvPr>
            <p:ph idx="1"/>
          </p:nvPr>
        </p:nvSpPr>
        <p:spPr>
          <a:xfrm>
            <a:off x="395536" y="756345"/>
            <a:ext cx="8496944" cy="5628819"/>
          </a:xfrm>
        </p:spPr>
        <p:txBody>
          <a:bodyPr/>
          <a:lstStyle/>
          <a:p>
            <a:pPr marL="452438" indent="-452438" algn="just">
              <a:spcBef>
                <a:spcPts val="0"/>
              </a:spcBef>
              <a:defRPr/>
            </a:pPr>
            <a:r>
              <a:rPr lang="en-US" sz="2000" dirty="0" smtClean="0">
                <a:latin typeface="Arial" panose="020B0604020202020204" pitchFamily="34" charset="0"/>
                <a:cs typeface="Arial" panose="020B0604020202020204" pitchFamily="34" charset="0"/>
              </a:rPr>
              <a:t>Reports have been produced on the organization of departments for service delivery such as the Private, Public Partnership, agencification in the Public Service to facilitate the efficient delivery of services.</a:t>
            </a:r>
          </a:p>
          <a:p>
            <a:pPr marL="452438" indent="-452438" algn="just">
              <a:spcBef>
                <a:spcPts val="0"/>
              </a:spcBef>
              <a:defRPr/>
            </a:pPr>
            <a:r>
              <a:rPr lang="en-ZA" altLang="en-US" sz="2000" dirty="0" smtClean="0">
                <a:latin typeface="Arial" panose="020B0604020202020204" pitchFamily="34" charset="0"/>
                <a:cs typeface="Arial" panose="020B0604020202020204" pitchFamily="34" charset="0"/>
              </a:rPr>
              <a:t>Selected indicators have been developed to measure </a:t>
            </a:r>
            <a:r>
              <a:rPr lang="en-ZA" altLang="en-US" sz="2000" dirty="0">
                <a:latin typeface="Arial" panose="020B0604020202020204" pitchFamily="34" charset="0"/>
                <a:cs typeface="Arial" panose="020B0604020202020204" pitchFamily="34" charset="0"/>
              </a:rPr>
              <a:t>compliance with the CVPs governing public administration. </a:t>
            </a:r>
            <a:endParaRPr lang="en-ZA" altLang="en-US" sz="2000" dirty="0" smtClean="0">
              <a:latin typeface="Arial" panose="020B0604020202020204" pitchFamily="34" charset="0"/>
              <a:cs typeface="Arial" panose="020B0604020202020204" pitchFamily="34" charset="0"/>
            </a:endParaRPr>
          </a:p>
          <a:p>
            <a:pPr marL="742950" lvl="2" indent="-342900" algn="just">
              <a:spcBef>
                <a:spcPts val="0"/>
              </a:spcBef>
              <a:buClr>
                <a:srgbClr val="008080"/>
              </a:buClr>
              <a:buSzPct val="100000"/>
              <a:buFont typeface="Wingdings" panose="05000000000000000000" pitchFamily="2" charset="2"/>
              <a:buChar char="ü"/>
              <a:defRPr/>
            </a:pPr>
            <a:r>
              <a:rPr lang="en-US" altLang="en-US" dirty="0" smtClean="0">
                <a:latin typeface="Arial" panose="020B0604020202020204" pitchFamily="34" charset="0"/>
                <a:ea typeface="+mn-ea"/>
                <a:cs typeface="Arial" panose="020B0604020202020204" pitchFamily="34" charset="0"/>
              </a:rPr>
              <a:t>Data is also collated from various sources to pronounce on the evaluation of the CVPs.</a:t>
            </a:r>
          </a:p>
          <a:p>
            <a:pPr marL="742950" lvl="2" indent="-342900" algn="just">
              <a:spcBef>
                <a:spcPts val="0"/>
              </a:spcBef>
              <a:buClr>
                <a:srgbClr val="008080"/>
              </a:buClr>
              <a:buSzPct val="100000"/>
              <a:buFont typeface="Wingdings" panose="05000000000000000000" pitchFamily="2" charset="2"/>
              <a:buChar char="ü"/>
              <a:defRPr/>
            </a:pPr>
            <a:r>
              <a:rPr lang="en-US" altLang="en-US" dirty="0" smtClean="0">
                <a:latin typeface="Arial" panose="020B0604020202020204" pitchFamily="34" charset="0"/>
                <a:ea typeface="+mn-ea"/>
                <a:cs typeface="Arial" panose="020B0604020202020204" pitchFamily="34" charset="0"/>
              </a:rPr>
              <a:t>Evaluation is also informed by the overall work of the PSC to the extent that the CVPs are adhered to by government departments. </a:t>
            </a:r>
          </a:p>
          <a:p>
            <a:pPr marL="742950" lvl="2" indent="-342900" algn="just">
              <a:spcBef>
                <a:spcPts val="0"/>
              </a:spcBef>
              <a:buClr>
                <a:srgbClr val="008080"/>
              </a:buClr>
              <a:buSzPct val="100000"/>
              <a:buFont typeface="Wingdings" panose="05000000000000000000" pitchFamily="2" charset="2"/>
              <a:buChar char="ü"/>
              <a:defRPr/>
            </a:pPr>
            <a:r>
              <a:rPr lang="en-US" dirty="0" smtClean="0">
                <a:latin typeface="Arial" panose="020B0604020202020204" pitchFamily="34" charset="0"/>
                <a:cs typeface="Arial" panose="020B0604020202020204" pitchFamily="34" charset="0"/>
              </a:rPr>
              <a:t>Departmental </a:t>
            </a:r>
            <a:r>
              <a:rPr lang="en-US" dirty="0">
                <a:latin typeface="Arial" panose="020B0604020202020204" pitchFamily="34" charset="0"/>
                <a:cs typeface="Arial" panose="020B0604020202020204" pitchFamily="34" charset="0"/>
              </a:rPr>
              <a:t>Profiles </a:t>
            </a:r>
            <a:r>
              <a:rPr lang="en-US" dirty="0" smtClean="0">
                <a:latin typeface="Arial" panose="020B0604020202020204" pitchFamily="34" charset="0"/>
                <a:cs typeface="Arial" panose="020B0604020202020204" pitchFamily="34" charset="0"/>
              </a:rPr>
              <a:t>are developed around </a:t>
            </a:r>
            <a:r>
              <a:rPr lang="en-US" dirty="0">
                <a:latin typeface="Arial" panose="020B0604020202020204" pitchFamily="34" charset="0"/>
                <a:cs typeface="Arial" panose="020B0604020202020204" pitchFamily="34" charset="0"/>
              </a:rPr>
              <a:t>carefully selected performance indicators for each principle. The aim is to provide data that will, over </a:t>
            </a:r>
            <a:r>
              <a:rPr lang="en-ZA" dirty="0">
                <a:latin typeface="Arial" panose="020B0604020202020204" pitchFamily="34" charset="0"/>
                <a:cs typeface="Arial" panose="020B0604020202020204" pitchFamily="34" charset="0"/>
              </a:rPr>
              <a:t>time, allow for greater comparability, monitoring, evaluation and oversight of the progress made by </a:t>
            </a:r>
            <a:r>
              <a:rPr lang="en-ZA" dirty="0" smtClean="0">
                <a:latin typeface="Arial" panose="020B0604020202020204" pitchFamily="34" charset="0"/>
                <a:cs typeface="Arial" panose="020B0604020202020204" pitchFamily="34" charset="0"/>
              </a:rPr>
              <a:t>government departments.  </a:t>
            </a:r>
            <a:endParaRPr lang="en-ZA" dirty="0">
              <a:latin typeface="Arial" panose="020B0604020202020204" pitchFamily="34" charset="0"/>
              <a:cs typeface="Arial" panose="020B0604020202020204" pitchFamily="34" charset="0"/>
            </a:endParaRPr>
          </a:p>
          <a:p>
            <a:pPr marL="742950" lvl="2" indent="-342900" algn="just">
              <a:spcBef>
                <a:spcPts val="0"/>
              </a:spcBef>
              <a:buClr>
                <a:srgbClr val="008080"/>
              </a:buClr>
              <a:buSzPct val="100000"/>
              <a:buFont typeface="Wingdings" panose="05000000000000000000" pitchFamily="2" charset="2"/>
              <a:buChar char="ü"/>
              <a:defRPr/>
            </a:pPr>
            <a:r>
              <a:rPr lang="en-US" altLang="en-US" dirty="0" smtClean="0">
                <a:latin typeface="Arial" panose="020B0604020202020204" pitchFamily="34" charset="0"/>
                <a:ea typeface="+mn-ea"/>
                <a:cs typeface="Arial" panose="020B0604020202020204" pitchFamily="34" charset="0"/>
              </a:rPr>
              <a:t>Overall, the evaluation aims to </a:t>
            </a:r>
            <a:r>
              <a:rPr lang="en-US" altLang="en-US" dirty="0" smtClean="0">
                <a:latin typeface="+mn-lt"/>
                <a:ea typeface="+mn-ea"/>
                <a:cs typeface="Arial" panose="020B0604020202020204" pitchFamily="34" charset="0"/>
              </a:rPr>
              <a:t>identify </a:t>
            </a:r>
            <a:r>
              <a:rPr lang="en-ZA" dirty="0" smtClean="0">
                <a:latin typeface="+mn-lt"/>
              </a:rPr>
              <a:t>systemic </a:t>
            </a:r>
            <a:r>
              <a:rPr lang="en-ZA" dirty="0">
                <a:latin typeface="+mn-lt"/>
              </a:rPr>
              <a:t>public administration issues, which are currently hampering the development </a:t>
            </a:r>
            <a:r>
              <a:rPr lang="en-ZA" dirty="0" smtClean="0">
                <a:latin typeface="+mn-lt"/>
              </a:rPr>
              <a:t>in the public service. </a:t>
            </a:r>
            <a:endParaRPr lang="en-US" sz="2000" dirty="0" smtClean="0">
              <a:latin typeface="Arial" panose="020B0604020202020204" pitchFamily="34" charset="0"/>
              <a:ea typeface="+mn-ea"/>
              <a:cs typeface="Arial" panose="020B0604020202020204" pitchFamily="34" charset="0"/>
            </a:endParaRPr>
          </a:p>
          <a:p>
            <a:pPr marL="558800" lvl="1" algn="just">
              <a:spcBef>
                <a:spcPts val="0"/>
              </a:spcBef>
              <a:buSzPct val="120000"/>
              <a:defRPr/>
            </a:pPr>
            <a:endParaRPr lang="en-US" sz="2000" dirty="0">
              <a:latin typeface="Arial" panose="020B0604020202020204" pitchFamily="34" charset="0"/>
              <a:ea typeface="+mn-ea"/>
              <a:cs typeface="Arial" panose="020B0604020202020204" pitchFamily="34" charset="0"/>
            </a:endParaRPr>
          </a:p>
          <a:p>
            <a:pPr marL="273050" lvl="1" indent="0" algn="just">
              <a:spcBef>
                <a:spcPts val="0"/>
              </a:spcBef>
              <a:buSzPct val="120000"/>
              <a:buNone/>
              <a:defRPr/>
            </a:pPr>
            <a:r>
              <a:rPr lang="en-US" sz="2000" dirty="0">
                <a:latin typeface="Arial" panose="020B0604020202020204" pitchFamily="34" charset="0"/>
                <a:ea typeface="+mn-ea"/>
                <a:cs typeface="Arial" panose="020B0604020202020204" pitchFamily="34" charset="0"/>
              </a:rPr>
              <a:t> </a:t>
            </a:r>
          </a:p>
          <a:p>
            <a:pPr marL="742950" lvl="2" indent="-342900" algn="just">
              <a:spcBef>
                <a:spcPts val="0"/>
              </a:spcBef>
              <a:buClr>
                <a:srgbClr val="660033"/>
              </a:buClr>
              <a:buSzPct val="120000"/>
              <a:buFont typeface="Wingdings" panose="05000000000000000000" pitchFamily="2" charset="2"/>
              <a:buChar char="§"/>
              <a:defRPr/>
            </a:pPr>
            <a:endParaRPr lang="en-ZA" altLang="en-US" dirty="0">
              <a:latin typeface="Arial" panose="020B0604020202020204" pitchFamily="34" charset="0"/>
              <a:ea typeface="+mn-ea"/>
              <a:cs typeface="Arial" panose="020B0604020202020204" pitchFamily="34" charset="0"/>
            </a:endParaRPr>
          </a:p>
          <a:p>
            <a:pPr marL="273050" lvl="1" indent="0" algn="just">
              <a:spcBef>
                <a:spcPts val="0"/>
              </a:spcBef>
              <a:buNone/>
              <a:defRPr/>
            </a:pPr>
            <a:endParaRPr lang="en-US" sz="2000" dirty="0" smtClean="0">
              <a:latin typeface="Arial" panose="020B0604020202020204" pitchFamily="34" charset="0"/>
              <a:cs typeface="Arial" panose="020B0604020202020204" pitchFamily="34" charset="0"/>
            </a:endParaRPr>
          </a:p>
        </p:txBody>
      </p:sp>
      <p:sp>
        <p:nvSpPr>
          <p:cNvPr id="22532" name="Slide Number Placeholder 5">
            <a:extLst>
              <a:ext uri="{FF2B5EF4-FFF2-40B4-BE49-F238E27FC236}">
                <a16:creationId xmlns:a16="http://schemas.microsoft.com/office/drawing/2014/main" id="{B86CEA32-79D1-4194-8A5A-D2D1DF4F21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25</a:t>
            </a:fld>
            <a:endParaRPr lang="en-US" altLang="en-US" sz="1400" dirty="0">
              <a:solidFill>
                <a:srgbClr val="000000"/>
              </a:solidFill>
            </a:endParaRPr>
          </a:p>
        </p:txBody>
      </p:sp>
      <p:sp>
        <p:nvSpPr>
          <p:cNvPr id="6" name="Rectangle 2">
            <a:extLst>
              <a:ext uri="{FF2B5EF4-FFF2-40B4-BE49-F238E27FC236}">
                <a16:creationId xmlns:a16="http://schemas.microsoft.com/office/drawing/2014/main" id="{68C3CE6C-BBDE-44AC-8331-E49266EF214C}"/>
              </a:ext>
            </a:extLst>
          </p:cNvPr>
          <p:cNvSpPr txBox="1">
            <a:spLocks noChangeArrowheads="1"/>
          </p:cNvSpPr>
          <p:nvPr/>
        </p:nvSpPr>
        <p:spPr bwMode="auto">
          <a:xfrm>
            <a:off x="179512" y="146375"/>
            <a:ext cx="8856984" cy="57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660033"/>
                </a:solidFill>
                <a:latin typeface="Calibri" pitchFamily="34" charset="0"/>
                <a:ea typeface="+mj-ea"/>
                <a:cs typeface="+mj-cs"/>
              </a:defRPr>
            </a:lvl1pPr>
            <a:lvl2pPr algn="ctr" rtl="0" eaLnBrk="0" fontAlgn="base" hangingPunct="0">
              <a:spcBef>
                <a:spcPct val="0"/>
              </a:spcBef>
              <a:spcAft>
                <a:spcPct val="0"/>
              </a:spcAft>
              <a:defRPr sz="3200" b="1">
                <a:solidFill>
                  <a:srgbClr val="660033"/>
                </a:solidFill>
                <a:latin typeface="Arial" charset="0"/>
              </a:defRPr>
            </a:lvl2pPr>
            <a:lvl3pPr algn="ctr" rtl="0" eaLnBrk="0" fontAlgn="base" hangingPunct="0">
              <a:spcBef>
                <a:spcPct val="0"/>
              </a:spcBef>
              <a:spcAft>
                <a:spcPct val="0"/>
              </a:spcAft>
              <a:defRPr sz="3200" b="1">
                <a:solidFill>
                  <a:srgbClr val="660033"/>
                </a:solidFill>
                <a:latin typeface="Arial" charset="0"/>
              </a:defRPr>
            </a:lvl3pPr>
            <a:lvl4pPr algn="ctr" rtl="0" eaLnBrk="0" fontAlgn="base" hangingPunct="0">
              <a:spcBef>
                <a:spcPct val="0"/>
              </a:spcBef>
              <a:spcAft>
                <a:spcPct val="0"/>
              </a:spcAft>
              <a:defRPr sz="3200" b="1">
                <a:solidFill>
                  <a:srgbClr val="660033"/>
                </a:solidFill>
                <a:latin typeface="Arial" charset="0"/>
              </a:defRPr>
            </a:lvl4pPr>
            <a:lvl5pPr algn="ctr" rtl="0" eaLnBrk="0" fontAlgn="base" hangingPunct="0">
              <a:spcBef>
                <a:spcPct val="0"/>
              </a:spcBef>
              <a:spcAft>
                <a:spcPct val="0"/>
              </a:spcAft>
              <a:defRPr sz="3200" b="1">
                <a:solidFill>
                  <a:srgbClr val="660033"/>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a:lstStyle>
          <a:p>
            <a:pPr marL="87313"/>
            <a:r>
              <a:rPr lang="en-US" altLang="en-US" sz="2800" b="0" kern="0" dirty="0" smtClean="0">
                <a:solidFill>
                  <a:srgbClr val="800000"/>
                </a:solidFill>
                <a:latin typeface="Arial Black" panose="020B0A04020102020204" pitchFamily="34" charset="0"/>
                <a:cs typeface="Aharoni" panose="02010803020104030203" pitchFamily="2" charset="-79"/>
              </a:rPr>
              <a:t>PROMOTION OF THE CVPs (2)</a:t>
            </a:r>
            <a:endParaRPr lang="en-ZA" altLang="en-US" sz="2800" b="0" kern="0" dirty="0">
              <a:solidFill>
                <a:srgbClr val="800000"/>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701337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a:extLst>
              <a:ext uri="{FF2B5EF4-FFF2-40B4-BE49-F238E27FC236}">
                <a16:creationId xmlns:a16="http://schemas.microsoft.com/office/drawing/2014/main" id="{C17EED24-41CE-443C-ADAF-2C00C1BCFC47}"/>
              </a:ext>
            </a:extLst>
          </p:cNvPr>
          <p:cNvSpPr>
            <a:spLocks noGrp="1" noChangeArrowheads="1"/>
          </p:cNvSpPr>
          <p:nvPr>
            <p:ph idx="1"/>
          </p:nvPr>
        </p:nvSpPr>
        <p:spPr>
          <a:xfrm>
            <a:off x="323528" y="720461"/>
            <a:ext cx="8496944" cy="2420508"/>
          </a:xfrm>
        </p:spPr>
        <p:txBody>
          <a:bodyPr/>
          <a:lstStyle/>
          <a:p>
            <a:pPr marL="268288" lvl="1" indent="-268288" algn="just">
              <a:lnSpc>
                <a:spcPct val="110000"/>
              </a:lnSpc>
              <a:spcBef>
                <a:spcPts val="0"/>
              </a:spcBef>
              <a:buClr>
                <a:srgbClr val="800000"/>
              </a:buClr>
              <a:buSzPct val="100000"/>
              <a:buFont typeface="Wingdings" panose="05000000000000000000" pitchFamily="2" charset="2"/>
              <a:buChar char="§"/>
              <a:defRPr/>
            </a:pPr>
            <a:r>
              <a:rPr lang="en-US" sz="2000" dirty="0" smtClean="0">
                <a:latin typeface="Arial" panose="020B0604020202020204" pitchFamily="34" charset="0"/>
                <a:ea typeface="+mn-ea"/>
                <a:cs typeface="Arial" panose="020B0604020202020204" pitchFamily="34" charset="0"/>
              </a:rPr>
              <a:t>The </a:t>
            </a:r>
            <a:r>
              <a:rPr lang="en-US" sz="2000" dirty="0">
                <a:latin typeface="Arial" panose="020B0604020202020204" pitchFamily="34" charset="0"/>
                <a:ea typeface="+mn-ea"/>
                <a:cs typeface="Arial" panose="020B0604020202020204" pitchFamily="34" charset="0"/>
              </a:rPr>
              <a:t>PSC </a:t>
            </a:r>
            <a:r>
              <a:rPr lang="en-US" sz="2000" dirty="0" smtClean="0">
                <a:latin typeface="Arial" panose="020B0604020202020204" pitchFamily="34" charset="0"/>
                <a:ea typeface="+mn-ea"/>
                <a:cs typeface="Arial" panose="020B0604020202020204" pitchFamily="34" charset="0"/>
              </a:rPr>
              <a:t>conducts, </a:t>
            </a:r>
            <a:r>
              <a:rPr lang="en-US" sz="2000" dirty="0">
                <a:latin typeface="Arial" panose="020B0604020202020204" pitchFamily="34" charset="0"/>
                <a:ea typeface="+mn-ea"/>
                <a:cs typeface="Arial" panose="020B0604020202020204" pitchFamily="34" charset="0"/>
              </a:rPr>
              <a:t>amongst </a:t>
            </a:r>
            <a:r>
              <a:rPr lang="en-US" sz="2000" dirty="0" smtClean="0">
                <a:latin typeface="Arial" panose="020B0604020202020204" pitchFamily="34" charset="0"/>
                <a:ea typeface="+mn-ea"/>
                <a:cs typeface="Arial" panose="020B0604020202020204" pitchFamily="34" charset="0"/>
              </a:rPr>
              <a:t>others, </a:t>
            </a:r>
            <a:r>
              <a:rPr lang="en-US" sz="2000" dirty="0">
                <a:latin typeface="Arial" panose="020B0604020202020204" pitchFamily="34" charset="0"/>
                <a:ea typeface="+mn-ea"/>
                <a:cs typeface="Arial" panose="020B0604020202020204" pitchFamily="34" charset="0"/>
              </a:rPr>
              <a:t>Service D</a:t>
            </a:r>
            <a:r>
              <a:rPr lang="en-US" sz="2000" dirty="0" smtClean="0">
                <a:latin typeface="Arial" panose="020B0604020202020204" pitchFamily="34" charset="0"/>
                <a:ea typeface="+mn-ea"/>
                <a:cs typeface="Arial" panose="020B0604020202020204" pitchFamily="34" charset="0"/>
              </a:rPr>
              <a:t>elivery  Inspections</a:t>
            </a:r>
            <a:r>
              <a:rPr lang="en-US" sz="2000" dirty="0">
                <a:latin typeface="Arial" panose="020B0604020202020204" pitchFamily="34" charset="0"/>
                <a:ea typeface="+mn-ea"/>
                <a:cs typeface="Arial" panose="020B0604020202020204" pitchFamily="34" charset="0"/>
              </a:rPr>
              <a:t>. This provides the PSC an understanding of how services </a:t>
            </a:r>
            <a:r>
              <a:rPr lang="en-US" sz="2000" dirty="0" smtClean="0">
                <a:latin typeface="Arial" panose="020B0604020202020204" pitchFamily="34" charset="0"/>
                <a:ea typeface="+mn-ea"/>
                <a:cs typeface="Arial" panose="020B0604020202020204" pitchFamily="34" charset="0"/>
              </a:rPr>
              <a:t>are </a:t>
            </a:r>
            <a:r>
              <a:rPr lang="en-US" sz="2000" dirty="0">
                <a:latin typeface="Arial" panose="020B0604020202020204" pitchFamily="34" charset="0"/>
                <a:ea typeface="+mn-ea"/>
                <a:cs typeface="Arial" panose="020B0604020202020204" pitchFamily="34" charset="0"/>
              </a:rPr>
              <a:t>received </a:t>
            </a:r>
            <a:r>
              <a:rPr lang="en-US" sz="2000" dirty="0" smtClean="0">
                <a:latin typeface="Arial" panose="020B0604020202020204" pitchFamily="34" charset="0"/>
                <a:ea typeface="+mn-ea"/>
                <a:cs typeface="Arial" panose="020B0604020202020204" pitchFamily="34" charset="0"/>
              </a:rPr>
              <a:t>by citizens </a:t>
            </a:r>
            <a:r>
              <a:rPr lang="en-US" sz="2000" dirty="0">
                <a:latin typeface="Arial" panose="020B0604020202020204" pitchFamily="34" charset="0"/>
                <a:ea typeface="+mn-ea"/>
                <a:cs typeface="Arial" panose="020B0604020202020204" pitchFamily="34" charset="0"/>
              </a:rPr>
              <a:t>and seeks to provide on the spot recommendation to unblock service delivery.  </a:t>
            </a:r>
          </a:p>
          <a:p>
            <a:pPr marL="268288" lvl="1" indent="-268288" algn="just">
              <a:lnSpc>
                <a:spcPct val="110000"/>
              </a:lnSpc>
              <a:spcBef>
                <a:spcPts val="0"/>
              </a:spcBef>
              <a:buClr>
                <a:srgbClr val="800000"/>
              </a:buClr>
              <a:buSzPct val="100000"/>
              <a:buFont typeface="Wingdings" panose="05000000000000000000" pitchFamily="2" charset="2"/>
              <a:buChar char="§"/>
              <a:defRPr/>
            </a:pPr>
            <a:r>
              <a:rPr lang="en-US" sz="2000" dirty="0" smtClean="0">
                <a:latin typeface="Arial" panose="020B0604020202020204" pitchFamily="34" charset="0"/>
                <a:ea typeface="+mn-ea"/>
                <a:cs typeface="Arial" panose="020B0604020202020204" pitchFamily="34" charset="0"/>
              </a:rPr>
              <a:t>Inspections are guided by the PSC protocol on conduction inspections. </a:t>
            </a:r>
            <a:r>
              <a:rPr lang="en-US" sz="2000" dirty="0">
                <a:latin typeface="Arial" panose="020B0604020202020204" pitchFamily="34" charset="0"/>
                <a:cs typeface="Arial" panose="020B0604020202020204" pitchFamily="34" charset="0"/>
              </a:rPr>
              <a:t>Service delivery inspections are regarded as a fact-finding exercise to observe and get first-hand information on service delivery. </a:t>
            </a:r>
            <a:endParaRPr lang="en-US" sz="2000" dirty="0" smtClean="0">
              <a:latin typeface="Arial" panose="020B0604020202020204" pitchFamily="34" charset="0"/>
              <a:cs typeface="Arial" panose="020B0604020202020204" pitchFamily="34" charset="0"/>
            </a:endParaRPr>
          </a:p>
          <a:p>
            <a:pPr marL="268288" lvl="1" indent="-268288" algn="just">
              <a:lnSpc>
                <a:spcPct val="110000"/>
              </a:lnSpc>
              <a:spcBef>
                <a:spcPts val="0"/>
              </a:spcBef>
              <a:buClr>
                <a:srgbClr val="800000"/>
              </a:buClr>
              <a:buSzPct val="100000"/>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PSC developed a Citizen Forum toolkit which seeks to bring government departments and government broadly at community level to promote public participation and find solutions to service delivery. </a:t>
            </a:r>
          </a:p>
          <a:p>
            <a:pPr marL="268288" lvl="1" indent="-268288" algn="just">
              <a:lnSpc>
                <a:spcPct val="110000"/>
              </a:lnSpc>
              <a:spcBef>
                <a:spcPts val="0"/>
              </a:spcBef>
              <a:buClr>
                <a:srgbClr val="800000"/>
              </a:buClr>
              <a:buSzPct val="100000"/>
              <a:buFont typeface="Wingdings" panose="05000000000000000000" pitchFamily="2" charset="2"/>
              <a:buChar char="§"/>
              <a:defRPr/>
            </a:pPr>
            <a:endParaRPr lang="en-US" sz="2000" dirty="0" smtClean="0">
              <a:latin typeface="Arial"/>
              <a:cs typeface="Arial"/>
            </a:endParaRPr>
          </a:p>
          <a:p>
            <a:pPr marL="558800" lvl="1" algn="just">
              <a:lnSpc>
                <a:spcPct val="110000"/>
              </a:lnSpc>
              <a:spcBef>
                <a:spcPts val="0"/>
              </a:spcBef>
              <a:buSzPct val="120000"/>
              <a:defRPr/>
            </a:pPr>
            <a:endParaRPr lang="en-US" sz="2000" dirty="0" smtClean="0">
              <a:latin typeface="Arial" panose="020B0604020202020204" pitchFamily="34" charset="0"/>
              <a:ea typeface="+mn-ea"/>
              <a:cs typeface="Arial" panose="020B0604020202020204" pitchFamily="34" charset="0"/>
            </a:endParaRPr>
          </a:p>
          <a:p>
            <a:pPr marL="558800" lvl="1" algn="just">
              <a:lnSpc>
                <a:spcPct val="110000"/>
              </a:lnSpc>
              <a:spcBef>
                <a:spcPts val="0"/>
              </a:spcBef>
              <a:buSzPct val="120000"/>
              <a:defRPr/>
            </a:pPr>
            <a:endParaRPr lang="en-US" sz="2000" dirty="0">
              <a:latin typeface="Arial" panose="020B0604020202020204" pitchFamily="34" charset="0"/>
              <a:ea typeface="+mn-ea"/>
              <a:cs typeface="Arial" panose="020B0604020202020204" pitchFamily="34" charset="0"/>
            </a:endParaRPr>
          </a:p>
          <a:p>
            <a:pPr marL="273050" lvl="1" indent="0" algn="just">
              <a:lnSpc>
                <a:spcPct val="110000"/>
              </a:lnSpc>
              <a:spcBef>
                <a:spcPts val="0"/>
              </a:spcBef>
              <a:buSzPct val="120000"/>
              <a:buNone/>
              <a:defRPr/>
            </a:pPr>
            <a:r>
              <a:rPr lang="en-US" sz="2000" dirty="0">
                <a:latin typeface="Arial" panose="020B0604020202020204" pitchFamily="34" charset="0"/>
                <a:ea typeface="+mn-ea"/>
                <a:cs typeface="Arial" panose="020B0604020202020204" pitchFamily="34" charset="0"/>
              </a:rPr>
              <a:t> </a:t>
            </a:r>
          </a:p>
          <a:p>
            <a:pPr marL="742950" lvl="2" indent="-342900" algn="just">
              <a:lnSpc>
                <a:spcPct val="110000"/>
              </a:lnSpc>
              <a:spcBef>
                <a:spcPts val="0"/>
              </a:spcBef>
              <a:buClr>
                <a:srgbClr val="660033"/>
              </a:buClr>
              <a:buSzPct val="120000"/>
              <a:buFont typeface="Wingdings" panose="05000000000000000000" pitchFamily="2" charset="2"/>
              <a:buChar char="§"/>
              <a:defRPr/>
            </a:pPr>
            <a:endParaRPr lang="en-ZA" altLang="en-US" dirty="0">
              <a:latin typeface="Arial" panose="020B0604020202020204" pitchFamily="34" charset="0"/>
              <a:ea typeface="+mn-ea"/>
              <a:cs typeface="Arial" panose="020B0604020202020204" pitchFamily="34" charset="0"/>
            </a:endParaRPr>
          </a:p>
          <a:p>
            <a:pPr marL="273050" lvl="1" indent="0" algn="just">
              <a:lnSpc>
                <a:spcPct val="110000"/>
              </a:lnSpc>
              <a:spcBef>
                <a:spcPts val="0"/>
              </a:spcBef>
              <a:buNone/>
              <a:defRPr/>
            </a:pPr>
            <a:endParaRPr lang="en-US" sz="2000" dirty="0" smtClean="0">
              <a:latin typeface="Arial" panose="020B0604020202020204" pitchFamily="34" charset="0"/>
              <a:cs typeface="Arial" panose="020B0604020202020204" pitchFamily="34" charset="0"/>
            </a:endParaRPr>
          </a:p>
        </p:txBody>
      </p:sp>
      <p:sp>
        <p:nvSpPr>
          <p:cNvPr id="22532" name="Slide Number Placeholder 5">
            <a:extLst>
              <a:ext uri="{FF2B5EF4-FFF2-40B4-BE49-F238E27FC236}">
                <a16:creationId xmlns:a16="http://schemas.microsoft.com/office/drawing/2014/main" id="{B86CEA32-79D1-4194-8A5A-D2D1DF4F21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26</a:t>
            </a:fld>
            <a:endParaRPr lang="en-US" altLang="en-US" sz="1400" dirty="0">
              <a:solidFill>
                <a:srgbClr val="000000"/>
              </a:solidFill>
            </a:endParaRPr>
          </a:p>
        </p:txBody>
      </p:sp>
      <p:sp>
        <p:nvSpPr>
          <p:cNvPr id="6" name="Rectangle 2">
            <a:extLst>
              <a:ext uri="{FF2B5EF4-FFF2-40B4-BE49-F238E27FC236}">
                <a16:creationId xmlns:a16="http://schemas.microsoft.com/office/drawing/2014/main" id="{68C3CE6C-BBDE-44AC-8331-E49266EF214C}"/>
              </a:ext>
            </a:extLst>
          </p:cNvPr>
          <p:cNvSpPr txBox="1">
            <a:spLocks noChangeArrowheads="1"/>
          </p:cNvSpPr>
          <p:nvPr/>
        </p:nvSpPr>
        <p:spPr bwMode="auto">
          <a:xfrm>
            <a:off x="179512" y="146375"/>
            <a:ext cx="8856984" cy="57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660033"/>
                </a:solidFill>
                <a:latin typeface="Calibri" pitchFamily="34" charset="0"/>
                <a:ea typeface="+mj-ea"/>
                <a:cs typeface="+mj-cs"/>
              </a:defRPr>
            </a:lvl1pPr>
            <a:lvl2pPr algn="ctr" rtl="0" eaLnBrk="0" fontAlgn="base" hangingPunct="0">
              <a:spcBef>
                <a:spcPct val="0"/>
              </a:spcBef>
              <a:spcAft>
                <a:spcPct val="0"/>
              </a:spcAft>
              <a:defRPr sz="3200" b="1">
                <a:solidFill>
                  <a:srgbClr val="660033"/>
                </a:solidFill>
                <a:latin typeface="Arial" charset="0"/>
              </a:defRPr>
            </a:lvl2pPr>
            <a:lvl3pPr algn="ctr" rtl="0" eaLnBrk="0" fontAlgn="base" hangingPunct="0">
              <a:spcBef>
                <a:spcPct val="0"/>
              </a:spcBef>
              <a:spcAft>
                <a:spcPct val="0"/>
              </a:spcAft>
              <a:defRPr sz="3200" b="1">
                <a:solidFill>
                  <a:srgbClr val="660033"/>
                </a:solidFill>
                <a:latin typeface="Arial" charset="0"/>
              </a:defRPr>
            </a:lvl3pPr>
            <a:lvl4pPr algn="ctr" rtl="0" eaLnBrk="0" fontAlgn="base" hangingPunct="0">
              <a:spcBef>
                <a:spcPct val="0"/>
              </a:spcBef>
              <a:spcAft>
                <a:spcPct val="0"/>
              </a:spcAft>
              <a:defRPr sz="3200" b="1">
                <a:solidFill>
                  <a:srgbClr val="660033"/>
                </a:solidFill>
                <a:latin typeface="Arial" charset="0"/>
              </a:defRPr>
            </a:lvl4pPr>
            <a:lvl5pPr algn="ctr" rtl="0" eaLnBrk="0" fontAlgn="base" hangingPunct="0">
              <a:spcBef>
                <a:spcPct val="0"/>
              </a:spcBef>
              <a:spcAft>
                <a:spcPct val="0"/>
              </a:spcAft>
              <a:defRPr sz="3200" b="1">
                <a:solidFill>
                  <a:srgbClr val="660033"/>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a:lstStyle>
          <a:p>
            <a:pPr marL="87313"/>
            <a:r>
              <a:rPr lang="en-US" altLang="en-US" sz="2800" b="0" kern="0" dirty="0" smtClean="0">
                <a:solidFill>
                  <a:srgbClr val="800000"/>
                </a:solidFill>
                <a:latin typeface="Arial Black" panose="020B0A04020102020204" pitchFamily="34" charset="0"/>
                <a:cs typeface="Aharoni" panose="02010803020104030203" pitchFamily="2" charset="-79"/>
              </a:rPr>
              <a:t>PROMOTION OF THE CVPs (3)</a:t>
            </a:r>
            <a:endParaRPr lang="en-ZA" altLang="en-US" sz="2800" b="0" kern="0" dirty="0">
              <a:solidFill>
                <a:srgbClr val="800000"/>
              </a:solidFill>
              <a:latin typeface="Arial Black" panose="020B0A04020102020204" pitchFamily="34" charset="0"/>
              <a:cs typeface="Aharoni" panose="02010803020104030203" pitchFamily="2" charset="-79"/>
            </a:endParaRPr>
          </a:p>
        </p:txBody>
      </p:sp>
      <p:pic>
        <p:nvPicPr>
          <p:cNvPr id="2" name="Picture 1"/>
          <p:cNvPicPr>
            <a:picLocks noChangeAspect="1"/>
          </p:cNvPicPr>
          <p:nvPr/>
        </p:nvPicPr>
        <p:blipFill rotWithShape="1">
          <a:blip r:embed="rId3"/>
          <a:srcRect l="29251" t="8685" r="11694" b="53646"/>
          <a:stretch/>
        </p:blipFill>
        <p:spPr>
          <a:xfrm>
            <a:off x="193045" y="4149080"/>
            <a:ext cx="2749666" cy="2303774"/>
          </a:xfrm>
          <a:prstGeom prst="rect">
            <a:avLst/>
          </a:prstGeom>
        </p:spPr>
      </p:pic>
      <p:sp>
        <p:nvSpPr>
          <p:cNvPr id="7" name="Rectangle 3">
            <a:extLst>
              <a:ext uri="{FF2B5EF4-FFF2-40B4-BE49-F238E27FC236}">
                <a16:creationId xmlns:a16="http://schemas.microsoft.com/office/drawing/2014/main" id="{C17EED24-41CE-443C-ADAF-2C00C1BCFC47}"/>
              </a:ext>
            </a:extLst>
          </p:cNvPr>
          <p:cNvSpPr txBox="1">
            <a:spLocks noChangeArrowheads="1"/>
          </p:cNvSpPr>
          <p:nvPr/>
        </p:nvSpPr>
        <p:spPr bwMode="auto">
          <a:xfrm>
            <a:off x="2915816" y="4149080"/>
            <a:ext cx="5842738" cy="20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660033"/>
              </a:buClr>
              <a:buSzPct val="120000"/>
              <a:buFont typeface="Wingdings" panose="05000000000000000000" pitchFamily="2" charset="2"/>
              <a:buChar char="§"/>
              <a:defRPr sz="2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006666"/>
              </a:buClr>
              <a:buChar char="•"/>
              <a:defRPr sz="2400">
                <a:solidFill>
                  <a:schemeClr val="tx1"/>
                </a:solidFill>
                <a:latin typeface="Calibri" pitchFamily="34" charset="0"/>
              </a:defRPr>
            </a:lvl2pPr>
            <a:lvl3pPr marL="1143000" indent="-228600" algn="l" rtl="0" eaLnBrk="0" fontAlgn="base" hangingPunct="0">
              <a:spcBef>
                <a:spcPct val="20000"/>
              </a:spcBef>
              <a:spcAft>
                <a:spcPct val="0"/>
              </a:spcAft>
              <a:buChar char="•"/>
              <a:defRPr sz="20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8288" lvl="1" indent="-268288" algn="just">
              <a:lnSpc>
                <a:spcPct val="110000"/>
              </a:lnSpc>
              <a:spcBef>
                <a:spcPts val="0"/>
              </a:spcBef>
              <a:buClr>
                <a:srgbClr val="800000"/>
              </a:buClr>
              <a:buSzPct val="100000"/>
              <a:buFont typeface="Wingdings" panose="05000000000000000000" pitchFamily="2" charset="2"/>
              <a:buChar char="§"/>
              <a:defRPr/>
            </a:pPr>
            <a:r>
              <a:rPr lang="en-US" sz="2000" kern="0" dirty="0" smtClean="0">
                <a:latin typeface="Arial" panose="020B0604020202020204" pitchFamily="34" charset="0"/>
                <a:cs typeface="Arial" panose="020B0604020202020204" pitchFamily="34" charset="0"/>
              </a:rPr>
              <a:t>The PSC facilitates Citizens Forums, a method of engaging citizens and focuses on the delivery of a particular programme at a given point. It involves government working with citizens to propose practical measures to improve service delivery. </a:t>
            </a:r>
          </a:p>
        </p:txBody>
      </p:sp>
    </p:spTree>
    <p:extLst>
      <p:ext uri="{BB962C8B-B14F-4D97-AF65-F5344CB8AC3E}">
        <p14:creationId xmlns:p14="http://schemas.microsoft.com/office/powerpoint/2010/main" val="2095920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518"/>
            <a:ext cx="9144000" cy="6854964"/>
          </a:xfrm>
          <a:prstGeom prst="rect">
            <a:avLst/>
          </a:prstGeom>
        </p:spPr>
      </p:pic>
      <p:sp>
        <p:nvSpPr>
          <p:cNvPr id="19460" name="TextBox 1">
            <a:extLst>
              <a:ext uri="{FF2B5EF4-FFF2-40B4-BE49-F238E27FC236}">
                <a16:creationId xmlns:a16="http://schemas.microsoft.com/office/drawing/2014/main" id="{DC11BD3E-DC25-43DE-BF24-F473D796C029}"/>
              </a:ext>
            </a:extLst>
          </p:cNvPr>
          <p:cNvSpPr txBox="1">
            <a:spLocks noChangeArrowheads="1"/>
          </p:cNvSpPr>
          <p:nvPr/>
        </p:nvSpPr>
        <p:spPr bwMode="auto">
          <a:xfrm>
            <a:off x="2411760" y="2348880"/>
            <a:ext cx="6373216"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3600" dirty="0" smtClean="0">
                <a:solidFill>
                  <a:schemeClr val="accent5">
                    <a:lumMod val="25000"/>
                  </a:schemeClr>
                </a:solidFill>
                <a:latin typeface="Arial Black" panose="020B0A04020102020204" pitchFamily="34" charset="0"/>
              </a:rPr>
              <a:t>PROGRAMME 4:</a:t>
            </a:r>
          </a:p>
          <a:p>
            <a:pPr algn="ctr">
              <a:buNone/>
            </a:pPr>
            <a:r>
              <a:rPr lang="en-US" sz="3600" dirty="0" smtClean="0">
                <a:solidFill>
                  <a:schemeClr val="accent5">
                    <a:lumMod val="25000"/>
                  </a:schemeClr>
                </a:solidFill>
                <a:latin typeface="Arial Black" panose="020B0A04020102020204" pitchFamily="34" charset="0"/>
              </a:rPr>
              <a:t>INTEGRITY AND </a:t>
            </a:r>
          </a:p>
          <a:p>
            <a:pPr algn="ctr">
              <a:buNone/>
            </a:pPr>
            <a:r>
              <a:rPr lang="en-US" sz="3600" dirty="0" smtClean="0">
                <a:solidFill>
                  <a:schemeClr val="accent5">
                    <a:lumMod val="25000"/>
                  </a:schemeClr>
                </a:solidFill>
                <a:latin typeface="Arial Black" panose="020B0A04020102020204" pitchFamily="34" charset="0"/>
              </a:rPr>
              <a:t>ANTI-CORRUPTION</a:t>
            </a:r>
            <a:endParaRPr lang="en-US" sz="3600" dirty="0">
              <a:solidFill>
                <a:schemeClr val="accent5">
                  <a:lumMod val="25000"/>
                </a:schemeClr>
              </a:solidFill>
              <a:latin typeface="Arial Black" panose="020B0A04020102020204" pitchFamily="34" charset="0"/>
            </a:endParaRPr>
          </a:p>
        </p:txBody>
      </p:sp>
    </p:spTree>
    <p:extLst>
      <p:ext uri="{BB962C8B-B14F-4D97-AF65-F5344CB8AC3E}">
        <p14:creationId xmlns:p14="http://schemas.microsoft.com/office/powerpoint/2010/main" val="1910881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8C3CE6C-BBDE-44AC-8331-E49266EF214C}"/>
              </a:ext>
            </a:extLst>
          </p:cNvPr>
          <p:cNvSpPr>
            <a:spLocks noGrp="1" noChangeArrowheads="1"/>
          </p:cNvSpPr>
          <p:nvPr>
            <p:ph type="title"/>
          </p:nvPr>
        </p:nvSpPr>
        <p:spPr>
          <a:xfrm>
            <a:off x="0" y="-31899"/>
            <a:ext cx="9144000" cy="784175"/>
          </a:xfrm>
        </p:spPr>
        <p:txBody>
          <a:bodyPr/>
          <a:lstStyle/>
          <a:p>
            <a:pPr marL="87313"/>
            <a:r>
              <a:rPr lang="en-US" altLang="en-US" sz="2800" b="0" dirty="0" smtClean="0">
                <a:solidFill>
                  <a:srgbClr val="800000"/>
                </a:solidFill>
                <a:latin typeface="Arial Black" panose="020B0A04020102020204" pitchFamily="34" charset="0"/>
                <a:cs typeface="Aharoni" panose="02010803020104030203" pitchFamily="2" charset="-79"/>
              </a:rPr>
              <a:t>PUBLIC ADMINISTRATION INVESTIGATIONS</a:t>
            </a:r>
            <a:endParaRPr lang="en-ZA" altLang="en-US" sz="2800" b="0" dirty="0">
              <a:solidFill>
                <a:srgbClr val="800000"/>
              </a:solidFill>
              <a:latin typeface="Arial Black" panose="020B0A04020102020204" pitchFamily="34" charset="0"/>
              <a:cs typeface="Aharoni" panose="02010803020104030203" pitchFamily="2" charset="-79"/>
            </a:endParaRPr>
          </a:p>
        </p:txBody>
      </p:sp>
      <p:sp>
        <p:nvSpPr>
          <p:cNvPr id="4100" name="Rectangle 3">
            <a:extLst>
              <a:ext uri="{FF2B5EF4-FFF2-40B4-BE49-F238E27FC236}">
                <a16:creationId xmlns:a16="http://schemas.microsoft.com/office/drawing/2014/main" id="{C17EED24-41CE-443C-ADAF-2C00C1BCFC47}"/>
              </a:ext>
            </a:extLst>
          </p:cNvPr>
          <p:cNvSpPr>
            <a:spLocks noGrp="1" noChangeArrowheads="1"/>
          </p:cNvSpPr>
          <p:nvPr>
            <p:ph idx="1"/>
          </p:nvPr>
        </p:nvSpPr>
        <p:spPr>
          <a:xfrm>
            <a:off x="471711" y="752276"/>
            <a:ext cx="8229600" cy="4536504"/>
          </a:xfrm>
        </p:spPr>
        <p:txBody>
          <a:bodyPr/>
          <a:lstStyle/>
          <a:p>
            <a:pPr algn="just">
              <a:lnSpc>
                <a:spcPct val="94000"/>
              </a:lnSpc>
              <a:spcBef>
                <a:spcPts val="0"/>
              </a:spcBef>
            </a:pPr>
            <a:r>
              <a:rPr lang="en-ZA" sz="2000" dirty="0">
                <a:latin typeface="Arial" panose="020B0604020202020204" pitchFamily="34" charset="0"/>
                <a:cs typeface="Arial" panose="020B0604020202020204" pitchFamily="34" charset="0"/>
              </a:rPr>
              <a:t>The PSC conducts public administration investigations of own accord, on receipt of complaints lodged by the public servants and the public through various access mechanisms, and following requests by the Executive, Parliament and the Provincial Legislatures. </a:t>
            </a:r>
            <a:endParaRPr lang="en-ZA" sz="2000" dirty="0" smtClean="0">
              <a:latin typeface="Arial" panose="020B0604020202020204" pitchFamily="34" charset="0"/>
              <a:cs typeface="Arial" panose="020B0604020202020204" pitchFamily="34" charset="0"/>
            </a:endParaRPr>
          </a:p>
          <a:p>
            <a:pPr algn="just">
              <a:lnSpc>
                <a:spcPct val="94000"/>
              </a:lnSpc>
              <a:spcBef>
                <a:spcPts val="0"/>
              </a:spcBef>
            </a:pPr>
            <a:r>
              <a:rPr lang="en-ZA" sz="2000" dirty="0" smtClean="0">
                <a:latin typeface="Arial" panose="020B0604020202020204" pitchFamily="34" charset="0"/>
                <a:cs typeface="Arial" panose="020B0604020202020204" pitchFamily="34" charset="0"/>
              </a:rPr>
              <a:t>These </a:t>
            </a:r>
            <a:r>
              <a:rPr lang="en-ZA" sz="2000" dirty="0">
                <a:latin typeface="Arial" panose="020B0604020202020204" pitchFamily="34" charset="0"/>
                <a:cs typeface="Arial" panose="020B0604020202020204" pitchFamily="34" charset="0"/>
              </a:rPr>
              <a:t>investigations </a:t>
            </a:r>
            <a:r>
              <a:rPr lang="en-ZA" sz="2000" dirty="0" smtClean="0">
                <a:latin typeface="Arial" panose="020B0604020202020204" pitchFamily="34" charset="0"/>
                <a:cs typeface="Arial" panose="020B0604020202020204" pitchFamily="34" charset="0"/>
              </a:rPr>
              <a:t>mostly relate </a:t>
            </a:r>
            <a:r>
              <a:rPr lang="en-ZA" sz="2000" dirty="0">
                <a:latin typeface="Arial" panose="020B0604020202020204" pitchFamily="34" charset="0"/>
                <a:cs typeface="Arial" panose="020B0604020202020204" pitchFamily="34" charset="0"/>
              </a:rPr>
              <a:t>to human resource management practices, supply chain management practices and poor service delivery. </a:t>
            </a:r>
            <a:endParaRPr lang="en-ZA" sz="2000" dirty="0" smtClean="0">
              <a:latin typeface="Arial" panose="020B0604020202020204" pitchFamily="34" charset="0"/>
              <a:cs typeface="Arial" panose="020B0604020202020204" pitchFamily="34" charset="0"/>
            </a:endParaRPr>
          </a:p>
          <a:p>
            <a:pPr algn="just">
              <a:lnSpc>
                <a:spcPct val="94000"/>
              </a:lnSpc>
              <a:spcBef>
                <a:spcPts val="0"/>
              </a:spcBef>
            </a:pPr>
            <a:r>
              <a:rPr lang="en-ZA" sz="2000" dirty="0" smtClean="0">
                <a:latin typeface="Arial" panose="020B0604020202020204" pitchFamily="34" charset="0"/>
                <a:cs typeface="Arial" panose="020B0604020202020204" pitchFamily="34" charset="0"/>
              </a:rPr>
              <a:t>Through </a:t>
            </a:r>
            <a:r>
              <a:rPr lang="en-ZA" sz="2000" dirty="0">
                <a:latin typeface="Arial" panose="020B0604020202020204" pitchFamily="34" charset="0"/>
                <a:cs typeface="Arial" panose="020B0604020202020204" pitchFamily="34" charset="0"/>
              </a:rPr>
              <a:t>investigations, the PSC reports on compliance with national norms and standards, provide advice on best practice and recommends corrective actions that must be undertaken by departments. </a:t>
            </a:r>
            <a:endParaRPr lang="en-ZA" sz="2000" dirty="0" smtClean="0">
              <a:latin typeface="Arial" panose="020B0604020202020204" pitchFamily="34" charset="0"/>
              <a:cs typeface="Arial" panose="020B0604020202020204" pitchFamily="34" charset="0"/>
            </a:endParaRPr>
          </a:p>
          <a:p>
            <a:pPr algn="just">
              <a:lnSpc>
                <a:spcPct val="94000"/>
              </a:lnSpc>
              <a:spcBef>
                <a:spcPts val="0"/>
              </a:spcBef>
            </a:pPr>
            <a:r>
              <a:rPr lang="en-ZA" sz="2000" dirty="0" smtClean="0">
                <a:latin typeface="Arial" panose="020B0604020202020204" pitchFamily="34" charset="0"/>
                <a:cs typeface="Arial" panose="020B0604020202020204" pitchFamily="34" charset="0"/>
              </a:rPr>
              <a:t>Such </a:t>
            </a:r>
            <a:r>
              <a:rPr lang="en-ZA" sz="2000" dirty="0">
                <a:latin typeface="Arial" panose="020B0604020202020204" pitchFamily="34" charset="0"/>
                <a:cs typeface="Arial" panose="020B0604020202020204" pitchFamily="34" charset="0"/>
              </a:rPr>
              <a:t>reports do not only provide valuable information to Parliament and the Provincial Legislatures in performing their oversight responsibilities, but also serve as a conduit through which best practice is promoted in the Public Service. </a:t>
            </a:r>
            <a:endParaRPr lang="en-ZA" sz="2000" dirty="0" smtClean="0">
              <a:latin typeface="Arial" panose="020B0604020202020204" pitchFamily="34" charset="0"/>
              <a:cs typeface="Arial" panose="020B0604020202020204" pitchFamily="34" charset="0"/>
            </a:endParaRPr>
          </a:p>
          <a:p>
            <a:pPr algn="just">
              <a:lnSpc>
                <a:spcPct val="94000"/>
              </a:lnSpc>
              <a:spcBef>
                <a:spcPts val="0"/>
              </a:spcBef>
            </a:pPr>
            <a:r>
              <a:rPr lang="en-ZA" sz="2000" dirty="0" smtClean="0">
                <a:latin typeface="Arial" panose="020B0604020202020204" pitchFamily="34" charset="0"/>
                <a:cs typeface="Arial" panose="020B0604020202020204" pitchFamily="34" charset="0"/>
              </a:rPr>
              <a:t>The </a:t>
            </a:r>
            <a:r>
              <a:rPr lang="en-ZA" sz="2000" dirty="0">
                <a:latin typeface="Arial" panose="020B0604020202020204" pitchFamily="34" charset="0"/>
                <a:cs typeface="Arial" panose="020B0604020202020204" pitchFamily="34" charset="0"/>
              </a:rPr>
              <a:t>PSC has since 2001 reported on </a:t>
            </a:r>
            <a:r>
              <a:rPr lang="en-ZA" sz="2000" dirty="0" smtClean="0">
                <a:latin typeface="Arial" panose="020B0604020202020204" pitchFamily="34" charset="0"/>
                <a:cs typeface="Arial" panose="020B0604020202020204" pitchFamily="34" charset="0"/>
              </a:rPr>
              <a:t>the outcome of financial </a:t>
            </a:r>
            <a:r>
              <a:rPr lang="en-ZA" sz="2000" dirty="0">
                <a:latin typeface="Arial" panose="020B0604020202020204" pitchFamily="34" charset="0"/>
                <a:cs typeface="Arial" panose="020B0604020202020204" pitchFamily="34" charset="0"/>
              </a:rPr>
              <a:t>misconduct </a:t>
            </a:r>
            <a:r>
              <a:rPr lang="en-ZA" sz="2000" dirty="0" smtClean="0">
                <a:latin typeface="Arial" panose="020B0604020202020204" pitchFamily="34" charset="0"/>
                <a:cs typeface="Arial" panose="020B0604020202020204" pitchFamily="34" charset="0"/>
              </a:rPr>
              <a:t>cases in </a:t>
            </a:r>
            <a:r>
              <a:rPr lang="en-ZA" sz="2000" dirty="0">
                <a:latin typeface="Arial" panose="020B0604020202020204" pitchFamily="34" charset="0"/>
                <a:cs typeface="Arial" panose="020B0604020202020204" pitchFamily="34" charset="0"/>
              </a:rPr>
              <a:t>the Public Service on an annual basis. These reports have heightened awareness of the negative impact of financial misconduct on service </a:t>
            </a:r>
            <a:r>
              <a:rPr lang="en-ZA" sz="2000" dirty="0" smtClean="0">
                <a:latin typeface="Arial" panose="020B0604020202020204" pitchFamily="34" charset="0"/>
                <a:cs typeface="Arial" panose="020B0604020202020204" pitchFamily="34" charset="0"/>
              </a:rPr>
              <a:t>delivery.</a:t>
            </a:r>
            <a:endParaRPr lang="en-US" sz="2000" dirty="0">
              <a:latin typeface="Arial" panose="020B0604020202020204" pitchFamily="34" charset="0"/>
              <a:cs typeface="Arial" panose="020B0604020202020204" pitchFamily="34" charset="0"/>
            </a:endParaRPr>
          </a:p>
        </p:txBody>
      </p:sp>
      <p:sp>
        <p:nvSpPr>
          <p:cNvPr id="22532" name="Slide Number Placeholder 5">
            <a:extLst>
              <a:ext uri="{FF2B5EF4-FFF2-40B4-BE49-F238E27FC236}">
                <a16:creationId xmlns:a16="http://schemas.microsoft.com/office/drawing/2014/main" id="{B86CEA32-79D1-4194-8A5A-D2D1DF4F21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28</a:t>
            </a:fld>
            <a:endParaRPr lang="en-US" altLang="en-US" sz="1400" dirty="0">
              <a:solidFill>
                <a:srgbClr val="000000"/>
              </a:solidFill>
            </a:endParaRPr>
          </a:p>
        </p:txBody>
      </p:sp>
    </p:spTree>
    <p:extLst>
      <p:ext uri="{BB962C8B-B14F-4D97-AF65-F5344CB8AC3E}">
        <p14:creationId xmlns:p14="http://schemas.microsoft.com/office/powerpoint/2010/main" val="3138219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8C3CE6C-BBDE-44AC-8331-E49266EF214C}"/>
              </a:ext>
            </a:extLst>
          </p:cNvPr>
          <p:cNvSpPr>
            <a:spLocks noGrp="1" noChangeArrowheads="1"/>
          </p:cNvSpPr>
          <p:nvPr>
            <p:ph type="title"/>
          </p:nvPr>
        </p:nvSpPr>
        <p:spPr>
          <a:xfrm>
            <a:off x="32792" y="97285"/>
            <a:ext cx="9144000" cy="648072"/>
          </a:xfrm>
        </p:spPr>
        <p:txBody>
          <a:bodyPr/>
          <a:lstStyle/>
          <a:p>
            <a:pPr marL="87313"/>
            <a:r>
              <a:rPr lang="en-US" altLang="en-US" sz="2800" b="0" dirty="0" smtClean="0">
                <a:solidFill>
                  <a:srgbClr val="800000"/>
                </a:solidFill>
                <a:latin typeface="Arial Black" panose="020B0A04020102020204" pitchFamily="34" charset="0"/>
                <a:cs typeface="Aharoni" panose="02010803020104030203" pitchFamily="2" charset="-79"/>
              </a:rPr>
              <a:t>INTEGRITY AND ANTI-CORRUPTION</a:t>
            </a:r>
            <a:endParaRPr lang="en-ZA" altLang="en-US" sz="2800" b="0" dirty="0">
              <a:solidFill>
                <a:srgbClr val="800000"/>
              </a:solidFill>
              <a:latin typeface="Arial Black" panose="020B0A04020102020204" pitchFamily="34" charset="0"/>
              <a:cs typeface="Aharoni" panose="02010803020104030203" pitchFamily="2" charset="-79"/>
            </a:endParaRPr>
          </a:p>
        </p:txBody>
      </p:sp>
      <p:sp>
        <p:nvSpPr>
          <p:cNvPr id="4100" name="Rectangle 3">
            <a:extLst>
              <a:ext uri="{FF2B5EF4-FFF2-40B4-BE49-F238E27FC236}">
                <a16:creationId xmlns:a16="http://schemas.microsoft.com/office/drawing/2014/main" id="{C17EED24-41CE-443C-ADAF-2C00C1BCFC47}"/>
              </a:ext>
            </a:extLst>
          </p:cNvPr>
          <p:cNvSpPr>
            <a:spLocks noGrp="1" noChangeArrowheads="1"/>
          </p:cNvSpPr>
          <p:nvPr>
            <p:ph idx="1"/>
          </p:nvPr>
        </p:nvSpPr>
        <p:spPr>
          <a:xfrm>
            <a:off x="457200" y="745356"/>
            <a:ext cx="8147248" cy="5779987"/>
          </a:xfrm>
        </p:spPr>
        <p:txBody>
          <a:bodyPr/>
          <a:lstStyle/>
          <a:p>
            <a:pPr algn="just"/>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PSC also promotes </a:t>
            </a:r>
            <a:r>
              <a:rPr lang="en-US" sz="2000" dirty="0" smtClean="0">
                <a:latin typeface="Arial" panose="020B0604020202020204" pitchFamily="34" charset="0"/>
                <a:cs typeface="Arial" panose="020B0604020202020204" pitchFamily="34" charset="0"/>
              </a:rPr>
              <a:t>professional </a:t>
            </a:r>
            <a:r>
              <a:rPr lang="en-US" sz="2000" dirty="0">
                <a:latin typeface="Arial" panose="020B0604020202020204" pitchFamily="34" charset="0"/>
                <a:cs typeface="Arial" panose="020B0604020202020204" pitchFamily="34" charset="0"/>
              </a:rPr>
              <a:t>ethics in the Public Service through workshops and other mechanisms, such as the annual hosting of International Anti-Corruption Day. </a:t>
            </a:r>
          </a:p>
          <a:p>
            <a:pPr algn="just"/>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National Anti-Corruption Hotline (NACH) for the Public Service is a government initiative to ensure that all cases of corruption are reported centrally and re-directed to relevant </a:t>
            </a:r>
            <a:r>
              <a:rPr lang="en-US" sz="2000" dirty="0" smtClean="0">
                <a:latin typeface="Arial" panose="020B0604020202020204" pitchFamily="34" charset="0"/>
                <a:cs typeface="Arial" panose="020B0604020202020204" pitchFamily="34" charset="0"/>
              </a:rPr>
              <a:t>departments for investigation. </a:t>
            </a:r>
            <a:r>
              <a:rPr lang="en-US" sz="2000" dirty="0">
                <a:latin typeface="Arial" panose="020B0604020202020204" pitchFamily="34" charset="0"/>
                <a:cs typeface="Arial" panose="020B0604020202020204" pitchFamily="34" charset="0"/>
              </a:rPr>
              <a:t>The NACH has been managed by the PSC since September 2004. </a:t>
            </a:r>
          </a:p>
          <a:p>
            <a:pPr algn="just"/>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PSC also provides secretariat support to the National Anti-Corruption </a:t>
            </a:r>
            <a:r>
              <a:rPr lang="en-US" sz="2000" dirty="0" smtClean="0">
                <a:latin typeface="Arial" panose="020B0604020202020204" pitchFamily="34" charset="0"/>
                <a:cs typeface="Arial" panose="020B0604020202020204" pitchFamily="34" charset="0"/>
              </a:rPr>
              <a:t>Forum </a:t>
            </a:r>
            <a:r>
              <a:rPr lang="en-US" sz="2000" dirty="0">
                <a:latin typeface="Arial" panose="020B0604020202020204" pitchFamily="34" charset="0"/>
                <a:cs typeface="Arial" panose="020B0604020202020204" pitchFamily="34" charset="0"/>
              </a:rPr>
              <a:t>(NACF). </a:t>
            </a:r>
            <a:endParaRPr lang="en-US" sz="2000" dirty="0" smtClean="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Financial Disclosure Framework (FDF) for </a:t>
            </a:r>
            <a:r>
              <a:rPr lang="en-US" sz="2000" dirty="0">
                <a:latin typeface="Arial" panose="020B0604020202020204" pitchFamily="34" charset="0"/>
                <a:cs typeface="Arial" panose="020B0604020202020204" pitchFamily="34" charset="0"/>
              </a:rPr>
              <a:t>senior managers in the Public Service is managed by the PSC.  The purpose is to promote transparency and to avoid potential conflicts of interest. </a:t>
            </a:r>
            <a:endParaRPr lang="en-US" sz="2000" dirty="0" smtClean="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The PSC </a:t>
            </a:r>
            <a:r>
              <a:rPr lang="en-US" sz="2000" dirty="0" smtClean="0">
                <a:latin typeface="Arial" panose="020B0604020202020204" pitchFamily="34" charset="0"/>
                <a:cs typeface="Arial" panose="020B0604020202020204" pitchFamily="34" charset="0"/>
              </a:rPr>
              <a:t>scrutinises </a:t>
            </a:r>
            <a:r>
              <a:rPr lang="en-US" sz="2000" dirty="0">
                <a:latin typeface="Arial" panose="020B0604020202020204" pitchFamily="34" charset="0"/>
                <a:cs typeface="Arial" panose="020B0604020202020204" pitchFamily="34" charset="0"/>
              </a:rPr>
              <a:t>the financial disclosure forms </a:t>
            </a:r>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assess compliance with the requirement to disclose all financial interests and also to establish whether the involvement of SMS members in any activities of the companies could lead to conflicts of interest. </a:t>
            </a:r>
          </a:p>
          <a:p>
            <a:pPr algn="just"/>
            <a:endParaRPr lang="en-US" sz="2000" dirty="0">
              <a:latin typeface="Arial" panose="020B0604020202020204" pitchFamily="34" charset="0"/>
              <a:cs typeface="Arial" panose="020B0604020202020204" pitchFamily="34" charset="0"/>
            </a:endParaRPr>
          </a:p>
        </p:txBody>
      </p:sp>
      <p:sp>
        <p:nvSpPr>
          <p:cNvPr id="22532" name="Slide Number Placeholder 5">
            <a:extLst>
              <a:ext uri="{FF2B5EF4-FFF2-40B4-BE49-F238E27FC236}">
                <a16:creationId xmlns:a16="http://schemas.microsoft.com/office/drawing/2014/main" id="{B86CEA32-79D1-4194-8A5A-D2D1DF4F21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29</a:t>
            </a:fld>
            <a:endParaRPr lang="en-US" altLang="en-US" sz="1400" dirty="0">
              <a:solidFill>
                <a:srgbClr val="000000"/>
              </a:solidFill>
            </a:endParaRPr>
          </a:p>
        </p:txBody>
      </p:sp>
    </p:spTree>
    <p:extLst>
      <p:ext uri="{BB962C8B-B14F-4D97-AF65-F5344CB8AC3E}">
        <p14:creationId xmlns:p14="http://schemas.microsoft.com/office/powerpoint/2010/main" val="1278953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518"/>
            <a:ext cx="9144000" cy="6854964"/>
          </a:xfrm>
          <a:prstGeom prst="rect">
            <a:avLst/>
          </a:prstGeom>
        </p:spPr>
      </p:pic>
      <p:pic>
        <p:nvPicPr>
          <p:cNvPr id="4" name="Picture 3"/>
          <p:cNvPicPr>
            <a:picLocks noChangeAspect="1"/>
          </p:cNvPicPr>
          <p:nvPr/>
        </p:nvPicPr>
        <p:blipFill>
          <a:blip r:embed="rId4"/>
          <a:stretch>
            <a:fillRect/>
          </a:stretch>
        </p:blipFill>
        <p:spPr>
          <a:xfrm>
            <a:off x="3419872" y="1484784"/>
            <a:ext cx="4925995" cy="4791871"/>
          </a:xfrm>
          <a:prstGeom prst="rect">
            <a:avLst/>
          </a:prstGeom>
        </p:spPr>
      </p:pic>
      <p:sp>
        <p:nvSpPr>
          <p:cNvPr id="5" name="Subtitle 14"/>
          <p:cNvSpPr>
            <a:spLocks/>
          </p:cNvSpPr>
          <p:nvPr/>
        </p:nvSpPr>
        <p:spPr bwMode="auto">
          <a:xfrm>
            <a:off x="2725717" y="2780928"/>
            <a:ext cx="6314304" cy="3113903"/>
          </a:xfrm>
          <a:prstGeom prst="rect">
            <a:avLst/>
          </a:prstGeom>
          <a:noFill/>
          <a:ln w="9525">
            <a:noFill/>
            <a:miter lim="800000"/>
            <a:headEnd/>
            <a:tailEnd/>
          </a:ln>
        </p:spPr>
        <p:txBody>
          <a:bodyPr/>
          <a:lstStyle/>
          <a:p>
            <a:pPr algn="ctr">
              <a:spcBef>
                <a:spcPts val="0"/>
              </a:spcBef>
            </a:pPr>
            <a:endParaRPr lang="en-US" sz="800" b="1" dirty="0">
              <a:solidFill>
                <a:srgbClr val="006666"/>
              </a:solidFill>
              <a:latin typeface="Aharoni" panose="02010803020104030203" pitchFamily="2" charset="-79"/>
              <a:cs typeface="Aharoni" panose="02010803020104030203" pitchFamily="2" charset="-79"/>
            </a:endParaRPr>
          </a:p>
          <a:p>
            <a:pPr algn="ctr">
              <a:spcBef>
                <a:spcPts val="0"/>
              </a:spcBef>
            </a:pPr>
            <a:endParaRPr lang="en-US" sz="1000" b="1" dirty="0" smtClean="0">
              <a:solidFill>
                <a:srgbClr val="800000"/>
              </a:solidFill>
              <a:latin typeface="Aharoni" panose="02010803020104030203" pitchFamily="2" charset="-79"/>
              <a:cs typeface="Aharoni" panose="02010803020104030203" pitchFamily="2" charset="-79"/>
            </a:endParaRPr>
          </a:p>
          <a:p>
            <a:pPr algn="ctr">
              <a:spcBef>
                <a:spcPts val="0"/>
              </a:spcBef>
            </a:pPr>
            <a:r>
              <a:rPr lang="en-US" sz="4400" b="1" dirty="0" smtClean="0">
                <a:solidFill>
                  <a:srgbClr val="800000"/>
                </a:solidFill>
                <a:latin typeface="Aharoni" panose="02010803020104030203" pitchFamily="2" charset="-79"/>
                <a:cs typeface="Aharoni" panose="02010803020104030203" pitchFamily="2" charset="-79"/>
              </a:rPr>
              <a:t>WHO </a:t>
            </a:r>
          </a:p>
          <a:p>
            <a:pPr algn="ctr">
              <a:spcBef>
                <a:spcPts val="0"/>
              </a:spcBef>
            </a:pPr>
            <a:r>
              <a:rPr lang="en-US" sz="4400" b="1" dirty="0" smtClean="0">
                <a:solidFill>
                  <a:srgbClr val="800000"/>
                </a:solidFill>
                <a:latin typeface="Aharoni" panose="02010803020104030203" pitchFamily="2" charset="-79"/>
                <a:cs typeface="Aharoni" panose="02010803020104030203" pitchFamily="2" charset="-79"/>
              </a:rPr>
              <a:t>WE ARE</a:t>
            </a:r>
          </a:p>
          <a:p>
            <a:pPr algn="ctr">
              <a:spcBef>
                <a:spcPts val="0"/>
              </a:spcBef>
            </a:pPr>
            <a:endParaRPr lang="en-ZA" sz="800" b="1" dirty="0" smtClean="0">
              <a:solidFill>
                <a:srgbClr val="8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853062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518"/>
            <a:ext cx="9144000" cy="6854964"/>
          </a:xfrm>
          <a:prstGeom prst="rect">
            <a:avLst/>
          </a:prstGeom>
        </p:spPr>
      </p:pic>
      <p:sp>
        <p:nvSpPr>
          <p:cNvPr id="19460" name="TextBox 1">
            <a:extLst>
              <a:ext uri="{FF2B5EF4-FFF2-40B4-BE49-F238E27FC236}">
                <a16:creationId xmlns:a16="http://schemas.microsoft.com/office/drawing/2014/main" id="{DC11BD3E-DC25-43DE-BF24-F473D796C029}"/>
              </a:ext>
            </a:extLst>
          </p:cNvPr>
          <p:cNvSpPr txBox="1">
            <a:spLocks noChangeArrowheads="1"/>
          </p:cNvSpPr>
          <p:nvPr/>
        </p:nvSpPr>
        <p:spPr bwMode="auto">
          <a:xfrm>
            <a:off x="2699792" y="2852936"/>
            <a:ext cx="6373216"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3600" dirty="0" smtClean="0">
                <a:solidFill>
                  <a:schemeClr val="accent5">
                    <a:lumMod val="25000"/>
                  </a:schemeClr>
                </a:solidFill>
                <a:latin typeface="Arial Black" panose="020B0A04020102020204" pitchFamily="34" charset="0"/>
              </a:rPr>
              <a:t>STRENGTHENING </a:t>
            </a:r>
          </a:p>
          <a:p>
            <a:pPr algn="ctr">
              <a:buNone/>
            </a:pPr>
            <a:r>
              <a:rPr lang="en-US" sz="3600" dirty="0" smtClean="0">
                <a:solidFill>
                  <a:schemeClr val="accent5">
                    <a:lumMod val="25000"/>
                  </a:schemeClr>
                </a:solidFill>
                <a:latin typeface="Arial Black" panose="020B0A04020102020204" pitchFamily="34" charset="0"/>
              </a:rPr>
              <a:t>THE PSC</a:t>
            </a:r>
            <a:endParaRPr lang="en-US" sz="3600" dirty="0">
              <a:solidFill>
                <a:schemeClr val="accent5">
                  <a:lumMod val="25000"/>
                </a:schemeClr>
              </a:solidFill>
              <a:latin typeface="Arial Black" panose="020B0A04020102020204" pitchFamily="34" charset="0"/>
            </a:endParaRPr>
          </a:p>
        </p:txBody>
      </p:sp>
      <p:pic>
        <p:nvPicPr>
          <p:cNvPr id="2" name="Picture 1"/>
          <p:cNvPicPr>
            <a:picLocks noChangeAspect="1"/>
          </p:cNvPicPr>
          <p:nvPr/>
        </p:nvPicPr>
        <p:blipFill rotWithShape="1">
          <a:blip r:embed="rId4">
            <a:duotone>
              <a:schemeClr val="accent1">
                <a:shade val="45000"/>
                <a:satMod val="135000"/>
              </a:schemeClr>
              <a:prstClr val="white"/>
            </a:duotone>
          </a:blip>
          <a:srcRect l="18500" t="20799" r="18500" b="27287"/>
          <a:stretch/>
        </p:blipFill>
        <p:spPr>
          <a:xfrm>
            <a:off x="4211960" y="332656"/>
            <a:ext cx="2592288" cy="2304256"/>
          </a:xfrm>
          <a:prstGeom prst="rect">
            <a:avLst/>
          </a:prstGeom>
        </p:spPr>
      </p:pic>
    </p:spTree>
    <p:extLst>
      <p:ext uri="{BB962C8B-B14F-4D97-AF65-F5344CB8AC3E}">
        <p14:creationId xmlns:p14="http://schemas.microsoft.com/office/powerpoint/2010/main" val="1256004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8C3CE6C-BBDE-44AC-8331-E49266EF214C}"/>
              </a:ext>
            </a:extLst>
          </p:cNvPr>
          <p:cNvSpPr>
            <a:spLocks noGrp="1" noChangeArrowheads="1"/>
          </p:cNvSpPr>
          <p:nvPr>
            <p:ph type="title"/>
          </p:nvPr>
        </p:nvSpPr>
        <p:spPr>
          <a:xfrm>
            <a:off x="26690" y="-147885"/>
            <a:ext cx="9144000" cy="936104"/>
          </a:xfrm>
        </p:spPr>
        <p:txBody>
          <a:bodyPr/>
          <a:lstStyle/>
          <a:p>
            <a:pPr marL="87313"/>
            <a:r>
              <a:rPr lang="en-US" altLang="en-US" sz="2800" b="0" dirty="0" smtClean="0">
                <a:solidFill>
                  <a:srgbClr val="800000"/>
                </a:solidFill>
                <a:latin typeface="Arial Black" panose="020B0A04020102020204" pitchFamily="34" charset="0"/>
                <a:cs typeface="Aharoni" panose="02010803020104030203" pitchFamily="2" charset="-79"/>
              </a:rPr>
              <a:t>STRENGTHENING THE PSC</a:t>
            </a:r>
            <a:endParaRPr lang="en-ZA" altLang="en-US" sz="2800" b="0" dirty="0">
              <a:solidFill>
                <a:srgbClr val="800000"/>
              </a:solidFill>
              <a:latin typeface="Arial Black" panose="020B0A04020102020204" pitchFamily="34" charset="0"/>
              <a:cs typeface="Aharoni" panose="02010803020104030203" pitchFamily="2" charset="-79"/>
            </a:endParaRPr>
          </a:p>
        </p:txBody>
      </p:sp>
      <p:sp>
        <p:nvSpPr>
          <p:cNvPr id="4100" name="Rectangle 3">
            <a:extLst>
              <a:ext uri="{FF2B5EF4-FFF2-40B4-BE49-F238E27FC236}">
                <a16:creationId xmlns:a16="http://schemas.microsoft.com/office/drawing/2014/main" id="{C17EED24-41CE-443C-ADAF-2C00C1BCFC47}"/>
              </a:ext>
            </a:extLst>
          </p:cNvPr>
          <p:cNvSpPr>
            <a:spLocks noGrp="1" noChangeArrowheads="1"/>
          </p:cNvSpPr>
          <p:nvPr>
            <p:ph idx="1"/>
          </p:nvPr>
        </p:nvSpPr>
        <p:spPr>
          <a:xfrm>
            <a:off x="472852" y="692696"/>
            <a:ext cx="8229600" cy="5457006"/>
          </a:xfrm>
        </p:spPr>
        <p:txBody>
          <a:bodyPr/>
          <a:lstStyle/>
          <a:p>
            <a:pPr algn="just">
              <a:lnSpc>
                <a:spcPct val="110000"/>
              </a:lnSpc>
              <a:spcBef>
                <a:spcPts val="0"/>
              </a:spcBef>
            </a:pPr>
            <a:r>
              <a:rPr lang="en-GB" sz="2000" dirty="0" smtClean="0">
                <a:latin typeface="Arial" panose="020B0604020202020204" pitchFamily="34" charset="0"/>
                <a:cs typeface="Arial" panose="020B0604020202020204" pitchFamily="34" charset="0"/>
              </a:rPr>
              <a:t>The major </a:t>
            </a:r>
            <a:r>
              <a:rPr lang="en-GB" sz="2000" dirty="0">
                <a:latin typeface="Arial" panose="020B0604020202020204" pitchFamily="34" charset="0"/>
                <a:cs typeface="Arial" panose="020B0604020202020204" pitchFamily="34" charset="0"/>
              </a:rPr>
              <a:t>challenges and concerns highlighted in the review of Chapter 9 Institutions and Associated Statutory Bodies done by an Ad hoc Committee of the National Assembly in 2006/7, the Kader Asmal Committee should be considered by the 6</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Parliament, </a:t>
            </a:r>
            <a:r>
              <a:rPr lang="en-GB" sz="2000" dirty="0" smtClean="0">
                <a:latin typeface="Arial" panose="020B0604020202020204" pitchFamily="34" charset="0"/>
                <a:cs typeface="Arial" panose="020B0604020202020204" pitchFamily="34" charset="0"/>
              </a:rPr>
              <a:t>namely the </a:t>
            </a:r>
            <a:r>
              <a:rPr lang="en-GB" sz="2000" dirty="0">
                <a:latin typeface="Arial" panose="020B0604020202020204" pitchFamily="34" charset="0"/>
                <a:cs typeface="Arial" panose="020B0604020202020204" pitchFamily="34" charset="0"/>
              </a:rPr>
              <a:t>relocation of Budget allocations of ISDs from national departments to the Budget Vote of Parliament which is consistent with the notion of giving effect to the financial independence of ISDs, as a marker for constitutional </a:t>
            </a:r>
            <a:r>
              <a:rPr lang="en-GB" sz="2000" dirty="0" smtClean="0">
                <a:latin typeface="Arial" panose="020B0604020202020204" pitchFamily="34" charset="0"/>
                <a:cs typeface="Arial" panose="020B0604020202020204" pitchFamily="34" charset="0"/>
              </a:rPr>
              <a:t>independence</a:t>
            </a:r>
            <a:r>
              <a:rPr lang="en-US" sz="2000" dirty="0" smtClean="0">
                <a:latin typeface="Arial" panose="020B0604020202020204" pitchFamily="34" charset="0"/>
                <a:cs typeface="Arial" panose="020B0604020202020204" pitchFamily="34" charset="0"/>
              </a:rPr>
              <a:t>.</a:t>
            </a:r>
          </a:p>
          <a:p>
            <a:pPr algn="just">
              <a:lnSpc>
                <a:spcPct val="110000"/>
              </a:lnSpc>
              <a:spcBef>
                <a:spcPts val="0"/>
              </a:spcBef>
            </a:pPr>
            <a:r>
              <a:rPr lang="en-US" sz="2000" dirty="0" smtClean="0">
                <a:latin typeface="Arial" panose="020B0604020202020204" pitchFamily="34" charset="0"/>
                <a:cs typeface="Arial" panose="020B0604020202020204" pitchFamily="34" charset="0"/>
              </a:rPr>
              <a:t>The location of the PSC Budget within the MPSA Portfolio results in incorrect perceptions that the PSC is part of the MPSA Portfolio.</a:t>
            </a:r>
            <a:endParaRPr lang="en-GB" sz="2000" dirty="0" smtClean="0">
              <a:latin typeface="Arial" panose="020B0604020202020204" pitchFamily="34" charset="0"/>
              <a:cs typeface="Arial" panose="020B0604020202020204" pitchFamily="34" charset="0"/>
            </a:endParaRPr>
          </a:p>
          <a:p>
            <a:pPr algn="just">
              <a:lnSpc>
                <a:spcPct val="110000"/>
              </a:lnSpc>
              <a:spcBef>
                <a:spcPts val="0"/>
              </a:spcBef>
            </a:pPr>
            <a:r>
              <a:rPr lang="en-US" sz="2000" dirty="0" smtClean="0">
                <a:latin typeface="Arial" panose="020B0604020202020204" pitchFamily="34" charset="0"/>
                <a:cs typeface="Arial" panose="020B0604020202020204" pitchFamily="34" charset="0"/>
              </a:rPr>
              <a:t>The PSC is also at times called to present on matters that it has not previously researched or to conduct research that falls within the mandate of other bodies/ departments, which has an adverse effect on available capacity and may result in duplication.</a:t>
            </a:r>
            <a:endParaRPr lang="en-US" sz="2000" dirty="0">
              <a:latin typeface="Arial" panose="020B0604020202020204" pitchFamily="34" charset="0"/>
              <a:cs typeface="Arial" panose="020B0604020202020204" pitchFamily="34" charset="0"/>
            </a:endParaRPr>
          </a:p>
          <a:p>
            <a:pPr lvl="1" algn="just">
              <a:lnSpc>
                <a:spcPct val="110000"/>
              </a:lnSpc>
              <a:spcBef>
                <a:spcPts val="0"/>
              </a:spcBef>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p:txBody>
      </p:sp>
      <p:sp>
        <p:nvSpPr>
          <p:cNvPr id="22532" name="Slide Number Placeholder 5">
            <a:extLst>
              <a:ext uri="{FF2B5EF4-FFF2-40B4-BE49-F238E27FC236}">
                <a16:creationId xmlns:a16="http://schemas.microsoft.com/office/drawing/2014/main" id="{B86CEA32-79D1-4194-8A5A-D2D1DF4F21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31</a:t>
            </a:fld>
            <a:endParaRPr lang="en-US" altLang="en-US" sz="1400" dirty="0">
              <a:solidFill>
                <a:srgbClr val="000000"/>
              </a:solidFill>
            </a:endParaRPr>
          </a:p>
        </p:txBody>
      </p:sp>
    </p:spTree>
    <p:extLst>
      <p:ext uri="{BB962C8B-B14F-4D97-AF65-F5344CB8AC3E}">
        <p14:creationId xmlns:p14="http://schemas.microsoft.com/office/powerpoint/2010/main" val="4190481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32</a:t>
            </a:fld>
            <a:endParaRPr lang="en-US" altLang="en-US" dirty="0"/>
          </a:p>
        </p:txBody>
      </p:sp>
      <p:sp>
        <p:nvSpPr>
          <p:cNvPr id="5" name="Title 1"/>
          <p:cNvSpPr txBox="1">
            <a:spLocks/>
          </p:cNvSpPr>
          <p:nvPr/>
        </p:nvSpPr>
        <p:spPr>
          <a:xfrm>
            <a:off x="287524" y="73965"/>
            <a:ext cx="8542311" cy="6588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sz="2800" dirty="0" smtClean="0">
                <a:solidFill>
                  <a:srgbClr val="800000"/>
                </a:solidFill>
                <a:latin typeface="Arial Black" panose="020B0A04020102020204" pitchFamily="34" charset="0"/>
              </a:rPr>
              <a:t>STRENGTHENING THE PSC (2)</a:t>
            </a:r>
          </a:p>
        </p:txBody>
      </p:sp>
      <p:sp>
        <p:nvSpPr>
          <p:cNvPr id="6" name="Content Placeholder 2"/>
          <p:cNvSpPr txBox="1">
            <a:spLocks/>
          </p:cNvSpPr>
          <p:nvPr/>
        </p:nvSpPr>
        <p:spPr>
          <a:xfrm>
            <a:off x="395535" y="836712"/>
            <a:ext cx="8291265" cy="5256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lnSpc>
                <a:spcPct val="120000"/>
              </a:lnSpc>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Not all reports generated by the PSC are necessary tabled (e.g. reports on individual grievances are submitted to EAs). </a:t>
            </a:r>
          </a:p>
          <a:p>
            <a:pPr marL="342900" indent="-342900" algn="just">
              <a:lnSpc>
                <a:spcPct val="120000"/>
              </a:lnSpc>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Parliament has for the most part accommodated the PSC in the presentation of its tabled reports to the Portfolio Committee </a:t>
            </a:r>
            <a:r>
              <a:rPr lang="en-US" altLang="en-US" sz="2000" dirty="0">
                <a:solidFill>
                  <a:schemeClr val="tx1"/>
                </a:solidFill>
                <a:latin typeface="Arial" panose="020B0604020202020204" pitchFamily="34" charset="0"/>
                <a:cs typeface="Arial" panose="020B0604020202020204" pitchFamily="34" charset="0"/>
              </a:rPr>
              <a:t>o</a:t>
            </a:r>
            <a:r>
              <a:rPr lang="en-US" sz="2000" dirty="0" smtClean="0">
                <a:solidFill>
                  <a:schemeClr val="tx1"/>
                </a:solidFill>
                <a:latin typeface="Arial" panose="020B0604020202020204" pitchFamily="34" charset="0"/>
                <a:cs typeface="Arial" panose="020B0604020202020204" pitchFamily="34" charset="0"/>
              </a:rPr>
              <a:t>n Public Service and Administration, Planning/Monitoring &amp; Evaluation.</a:t>
            </a:r>
          </a:p>
          <a:p>
            <a:pPr marL="342900" indent="-342900" algn="just">
              <a:lnSpc>
                <a:spcPct val="120000"/>
              </a:lnSpc>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The </a:t>
            </a:r>
            <a:r>
              <a:rPr lang="en-US" altLang="en-US" sz="2000" dirty="0">
                <a:solidFill>
                  <a:schemeClr val="tx1"/>
                </a:solidFill>
                <a:latin typeface="Arial" panose="020B0604020202020204" pitchFamily="34" charset="0"/>
                <a:cs typeface="Arial" panose="020B0604020202020204" pitchFamily="34" charset="0"/>
              </a:rPr>
              <a:t>PSC tables government wide reports, that does not necessarily fit into the mold of the PC on PS &amp; PME.  A mechanism is necessary to present specific reports to other PCs. </a:t>
            </a:r>
          </a:p>
          <a:p>
            <a:pPr marL="342900" indent="-342900" algn="just">
              <a:lnSpc>
                <a:spcPct val="120000"/>
              </a:lnSpc>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The </a:t>
            </a:r>
            <a:r>
              <a:rPr lang="en-US" altLang="en-US" sz="2000" dirty="0">
                <a:solidFill>
                  <a:schemeClr val="tx1"/>
                </a:solidFill>
                <a:latin typeface="Arial" panose="020B0604020202020204" pitchFamily="34" charset="0"/>
                <a:cs typeface="Arial" panose="020B0604020202020204" pitchFamily="34" charset="0"/>
              </a:rPr>
              <a:t>PSC would like to see its reports tabled in the National Assembly and resolutions to assist in the enforcement of </a:t>
            </a:r>
            <a:r>
              <a:rPr lang="en-US" altLang="en-US" sz="2000" dirty="0" smtClean="0">
                <a:solidFill>
                  <a:schemeClr val="tx1"/>
                </a:solidFill>
                <a:latin typeface="Arial" panose="020B0604020202020204" pitchFamily="34" charset="0"/>
                <a:cs typeface="Arial" panose="020B0604020202020204" pitchFamily="34" charset="0"/>
              </a:rPr>
              <a:t>recommendations.</a:t>
            </a:r>
          </a:p>
          <a:p>
            <a:pPr marL="342900" indent="-342900" algn="just">
              <a:lnSpc>
                <a:spcPct val="120000"/>
              </a:lnSpc>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The </a:t>
            </a:r>
            <a:r>
              <a:rPr lang="en-US" altLang="en-US" sz="2000" dirty="0">
                <a:solidFill>
                  <a:schemeClr val="tx1"/>
                </a:solidFill>
                <a:latin typeface="Arial" panose="020B0604020202020204" pitchFamily="34" charset="0"/>
                <a:cs typeface="Arial" panose="020B0604020202020204" pitchFamily="34" charset="0"/>
              </a:rPr>
              <a:t>uneven tabling of reports in the Provincial Legislatures has also been raised with the Speaker and Speakers </a:t>
            </a:r>
            <a:r>
              <a:rPr lang="en-US" altLang="en-US" sz="2000" dirty="0" smtClean="0">
                <a:solidFill>
                  <a:schemeClr val="tx1"/>
                </a:solidFill>
                <a:latin typeface="Arial" panose="020B0604020202020204" pitchFamily="34" charset="0"/>
                <a:cs typeface="Arial" panose="020B0604020202020204" pitchFamily="34" charset="0"/>
              </a:rPr>
              <a:t>Forum.</a:t>
            </a:r>
          </a:p>
          <a:p>
            <a:pPr marL="342900" indent="-342900" algn="just">
              <a:lnSpc>
                <a:spcPct val="120000"/>
              </a:lnSpc>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The </a:t>
            </a:r>
            <a:r>
              <a:rPr lang="en-US" altLang="en-US" sz="2000" dirty="0">
                <a:solidFill>
                  <a:schemeClr val="tx1"/>
                </a:solidFill>
                <a:latin typeface="Arial" panose="020B0604020202020204" pitchFamily="34" charset="0"/>
                <a:cs typeface="Arial" panose="020B0604020202020204" pitchFamily="34" charset="0"/>
              </a:rPr>
              <a:t>PSC has regular engagements with SCOA and SCOPA.</a:t>
            </a:r>
          </a:p>
          <a:p>
            <a:pPr marL="342900" indent="-342900" algn="just">
              <a:lnSpc>
                <a:spcPct val="120000"/>
              </a:lnSpc>
              <a:spcBef>
                <a:spcPct val="0"/>
              </a:spcBef>
              <a:buFont typeface="Arial" panose="020B0604020202020204" pitchFamily="34" charset="0"/>
              <a:buChar char="•"/>
            </a:pPr>
            <a:endParaRPr lang="en-US" altLang="en-US" sz="2000" dirty="0" smtClean="0">
              <a:solidFill>
                <a:schemeClr val="tx1"/>
              </a:solidFill>
              <a:latin typeface="Arial" panose="020B0604020202020204" pitchFamily="34" charset="0"/>
              <a:cs typeface="Arial" panose="020B0604020202020204" pitchFamily="34" charset="0"/>
            </a:endParaRPr>
          </a:p>
          <a:p>
            <a:pPr marL="342900" indent="-342900" algn="just">
              <a:lnSpc>
                <a:spcPct val="120000"/>
              </a:lnSpc>
              <a:spcBef>
                <a:spcPct val="0"/>
              </a:spcBef>
              <a:buFont typeface="Arial" panose="020B0604020202020204" pitchFamily="34" charset="0"/>
              <a:buChar char="•"/>
            </a:pPr>
            <a:endParaRPr lang="en-US" altLang="en-US" sz="2000" dirty="0" smtClean="0">
              <a:solidFill>
                <a:schemeClr val="tx1"/>
              </a:solidFill>
              <a:latin typeface="Arial" panose="020B0604020202020204" pitchFamily="34" charset="0"/>
              <a:cs typeface="Arial" panose="020B0604020202020204" pitchFamily="34" charset="0"/>
            </a:endParaRPr>
          </a:p>
          <a:p>
            <a:pPr lvl="1" algn="just">
              <a:lnSpc>
                <a:spcPct val="120000"/>
              </a:lnSpc>
              <a:spcBef>
                <a:spcPct val="0"/>
              </a:spcBef>
              <a:buFont typeface="Courier New" panose="02070309020205020404" pitchFamily="49" charset="0"/>
              <a:buChar char="o"/>
            </a:pPr>
            <a:endParaRPr lang="en-US" altLang="en-US" sz="2000" dirty="0" smtClean="0">
              <a:solidFill>
                <a:schemeClr val="tx1"/>
              </a:solidFill>
              <a:latin typeface="Arial" panose="020B0604020202020204" pitchFamily="34" charset="0"/>
              <a:cs typeface="Arial" panose="020B0604020202020204" pitchFamily="34" charset="0"/>
            </a:endParaRPr>
          </a:p>
          <a:p>
            <a:pPr lvl="1" algn="just">
              <a:lnSpc>
                <a:spcPct val="120000"/>
              </a:lnSpc>
              <a:spcBef>
                <a:spcPct val="0"/>
              </a:spcBef>
              <a:buFont typeface="Courier New" panose="02070309020205020404" pitchFamily="49" charset="0"/>
              <a:buChar char="o"/>
            </a:pPr>
            <a:endParaRPr lang="en-US" altLang="en-US" sz="2000" dirty="0" smtClean="0">
              <a:solidFill>
                <a:schemeClr val="tx1"/>
              </a:solidFill>
              <a:latin typeface="Arial" panose="020B0604020202020204" pitchFamily="34" charset="0"/>
              <a:cs typeface="Arial" panose="020B0604020202020204" pitchFamily="34" charset="0"/>
            </a:endParaRPr>
          </a:p>
          <a:p>
            <a:pPr algn="just">
              <a:lnSpc>
                <a:spcPct val="120000"/>
              </a:lnSpc>
              <a:spcBef>
                <a:spcPct val="0"/>
              </a:spcBef>
            </a:pPr>
            <a:endParaRPr lang="en-ZA" altLang="en-US" sz="20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913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33</a:t>
            </a:fld>
            <a:endParaRPr lang="en-US" altLang="en-US" dirty="0"/>
          </a:p>
        </p:txBody>
      </p:sp>
      <p:sp>
        <p:nvSpPr>
          <p:cNvPr id="6" name="Content Placeholder 2"/>
          <p:cNvSpPr txBox="1">
            <a:spLocks/>
          </p:cNvSpPr>
          <p:nvPr/>
        </p:nvSpPr>
        <p:spPr>
          <a:xfrm>
            <a:off x="509121" y="898375"/>
            <a:ext cx="8207375" cy="44239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lnSpc>
                <a:spcPct val="110000"/>
              </a:lnSpc>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Tabling process:</a:t>
            </a:r>
          </a:p>
          <a:p>
            <a:pPr lvl="1" algn="just">
              <a:lnSpc>
                <a:spcPct val="110000"/>
              </a:lnSpc>
              <a:spcBef>
                <a:spcPct val="0"/>
              </a:spcBef>
              <a:buFont typeface="Courier New" panose="02070309020205020404" pitchFamily="49" charset="0"/>
              <a:buChar char="o"/>
            </a:pPr>
            <a:endParaRPr lang="en-US" altLang="en-US" sz="2000" dirty="0" smtClean="0">
              <a:solidFill>
                <a:schemeClr val="tx1"/>
              </a:solidFill>
              <a:latin typeface="Arial" panose="020B0604020202020204" pitchFamily="34" charset="0"/>
              <a:cs typeface="Arial" panose="020B0604020202020204" pitchFamily="34" charset="0"/>
            </a:endParaRPr>
          </a:p>
          <a:p>
            <a:pPr lvl="1" algn="just">
              <a:lnSpc>
                <a:spcPct val="110000"/>
              </a:lnSpc>
              <a:spcBef>
                <a:spcPct val="0"/>
              </a:spcBef>
              <a:buFont typeface="Courier New" panose="02070309020205020404" pitchFamily="49" charset="0"/>
              <a:buChar char="o"/>
            </a:pPr>
            <a:endParaRPr lang="en-US" altLang="en-US" sz="2000" dirty="0" smtClean="0">
              <a:solidFill>
                <a:schemeClr val="tx1"/>
              </a:solidFill>
              <a:latin typeface="Arial" panose="020B0604020202020204" pitchFamily="34" charset="0"/>
              <a:cs typeface="Arial" panose="020B0604020202020204" pitchFamily="34" charset="0"/>
            </a:endParaRPr>
          </a:p>
          <a:p>
            <a:pPr algn="just">
              <a:lnSpc>
                <a:spcPct val="110000"/>
              </a:lnSpc>
              <a:spcBef>
                <a:spcPct val="0"/>
              </a:spcBef>
            </a:pPr>
            <a:endParaRPr lang="en-ZA" altLang="en-US" sz="2000" dirty="0" smtClean="0">
              <a:solidFill>
                <a:schemeClr val="tx1"/>
              </a:solidFill>
              <a:latin typeface="Arial" panose="020B0604020202020204" pitchFamily="34" charset="0"/>
              <a:cs typeface="Arial" panose="020B0604020202020204" pitchFamily="34" charset="0"/>
            </a:endParaRPr>
          </a:p>
        </p:txBody>
      </p:sp>
      <p:grpSp>
        <p:nvGrpSpPr>
          <p:cNvPr id="7" name="Group 6"/>
          <p:cNvGrpSpPr/>
          <p:nvPr/>
        </p:nvGrpSpPr>
        <p:grpSpPr>
          <a:xfrm>
            <a:off x="435893" y="1628800"/>
            <a:ext cx="8501122" cy="4497363"/>
            <a:chOff x="331211" y="2278677"/>
            <a:chExt cx="8501122" cy="4497363"/>
          </a:xfrm>
        </p:grpSpPr>
        <p:sp>
          <p:nvSpPr>
            <p:cNvPr id="8" name="Rounded Rectangle 7"/>
            <p:cNvSpPr/>
            <p:nvPr/>
          </p:nvSpPr>
          <p:spPr>
            <a:xfrm>
              <a:off x="477317" y="4015787"/>
              <a:ext cx="8208912" cy="2760253"/>
            </a:xfrm>
            <a:prstGeom prst="roundRect">
              <a:avLst>
                <a:gd name="adj" fmla="val 10000"/>
              </a:avLst>
            </a:prstGeom>
            <a:solidFill>
              <a:schemeClr val="accent5">
                <a:lumMod val="9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17455"/>
                <a:satOff val="24633"/>
                <a:lumOff val="30991"/>
                <a:alphaOff val="0"/>
              </a:schemeClr>
            </a:fillRef>
            <a:effectRef idx="2">
              <a:schemeClr val="accent1">
                <a:shade val="50000"/>
                <a:hueOff val="17455"/>
                <a:satOff val="24633"/>
                <a:lumOff val="30991"/>
                <a:alphaOff val="0"/>
              </a:schemeClr>
            </a:effectRef>
            <a:fontRef idx="minor">
              <a:schemeClr val="lt1"/>
            </a:fontRef>
          </p:style>
          <p:txBody>
            <a:bodyPr/>
            <a:lstStyle/>
            <a:p>
              <a:pPr algn="ctr">
                <a:lnSpc>
                  <a:spcPct val="95000"/>
                </a:lnSpc>
                <a:defRPr/>
              </a:pPr>
              <a:r>
                <a:rPr lang="en-ZA" sz="2000" b="1" dirty="0" smtClean="0">
                  <a:solidFill>
                    <a:srgbClr val="800000"/>
                  </a:solidFill>
                  <a:latin typeface="Arial" panose="020B0604020202020204" pitchFamily="34" charset="0"/>
                  <a:cs typeface="Arial" panose="020B0604020202020204" pitchFamily="34" charset="0"/>
                </a:rPr>
                <a:t>WAYS PCs MAY UTILISE PSC OUTPUTS </a:t>
              </a:r>
              <a:endParaRPr lang="en-ZA" sz="2000" b="1" dirty="0">
                <a:solidFill>
                  <a:srgbClr val="800000"/>
                </a:solidFill>
                <a:latin typeface="Arial" panose="020B0604020202020204" pitchFamily="34" charset="0"/>
                <a:cs typeface="Arial" panose="020B0604020202020204" pitchFamily="34" charset="0"/>
              </a:endParaRPr>
            </a:p>
            <a:p>
              <a:pPr marL="182563" indent="-182563" algn="just">
                <a:lnSpc>
                  <a:spcPct val="95000"/>
                </a:lnSpc>
                <a:buClr>
                  <a:srgbClr val="993300"/>
                </a:buClr>
                <a:buFont typeface="Arial" pitchFamily="34" charset="0"/>
                <a:buChar char="•"/>
                <a:defRPr/>
              </a:pPr>
              <a:r>
                <a:rPr lang="en-US" sz="2000" dirty="0" smtClean="0">
                  <a:solidFill>
                    <a:srgbClr val="800000"/>
                  </a:solidFill>
                  <a:latin typeface="Arial" panose="020B0604020202020204" pitchFamily="34" charset="0"/>
                  <a:cs typeface="Arial" panose="020B0604020202020204" pitchFamily="34" charset="0"/>
                </a:rPr>
                <a:t>Written</a:t>
              </a:r>
              <a:r>
                <a:rPr lang="en-US" sz="2000" b="0" dirty="0" smtClean="0">
                  <a:solidFill>
                    <a:srgbClr val="993300"/>
                  </a:solidFill>
                  <a:latin typeface="Arial" panose="020B0604020202020204" pitchFamily="34" charset="0"/>
                  <a:cs typeface="Arial" panose="020B0604020202020204" pitchFamily="34" charset="0"/>
                </a:rPr>
                <a:t> </a:t>
              </a:r>
              <a:r>
                <a:rPr lang="en-US" sz="2000" b="0" dirty="0">
                  <a:solidFill>
                    <a:schemeClr val="tx1"/>
                  </a:solidFill>
                  <a:latin typeface="Arial" panose="020B0604020202020204" pitchFamily="34" charset="0"/>
                  <a:cs typeface="Arial" panose="020B0604020202020204" pitchFamily="34" charset="0"/>
                </a:rPr>
                <a:t>submissions </a:t>
              </a:r>
              <a:r>
                <a:rPr lang="en-US" sz="2000" b="0" dirty="0" smtClean="0">
                  <a:solidFill>
                    <a:schemeClr val="tx1"/>
                  </a:solidFill>
                  <a:latin typeface="Arial" panose="020B0604020202020204" pitchFamily="34" charset="0"/>
                  <a:cs typeface="Arial" panose="020B0604020202020204" pitchFamily="34" charset="0"/>
                </a:rPr>
                <a:t>may be requested </a:t>
              </a:r>
              <a:r>
                <a:rPr lang="en-US" sz="2000" b="0" dirty="0">
                  <a:solidFill>
                    <a:schemeClr val="tx1"/>
                  </a:solidFill>
                  <a:latin typeface="Arial" panose="020B0604020202020204" pitchFamily="34" charset="0"/>
                  <a:cs typeface="Arial" panose="020B0604020202020204" pitchFamily="34" charset="0"/>
                </a:rPr>
                <a:t>from departments.</a:t>
              </a:r>
            </a:p>
            <a:p>
              <a:pPr marL="182563" indent="-182563" algn="just">
                <a:lnSpc>
                  <a:spcPct val="95000"/>
                </a:lnSpc>
                <a:buClr>
                  <a:srgbClr val="993300"/>
                </a:buClr>
                <a:buFont typeface="Arial" pitchFamily="34" charset="0"/>
                <a:buChar char="•"/>
                <a:defRPr/>
              </a:pPr>
              <a:r>
                <a:rPr lang="en-US" sz="2000" dirty="0">
                  <a:solidFill>
                    <a:srgbClr val="800000"/>
                  </a:solidFill>
                  <a:latin typeface="Arial" panose="020B0604020202020204" pitchFamily="34" charset="0"/>
                  <a:cs typeface="Arial" panose="020B0604020202020204" pitchFamily="34" charset="0"/>
                </a:rPr>
                <a:t>Interactive meetings </a:t>
              </a:r>
              <a:r>
                <a:rPr lang="en-US" sz="2000" b="0" dirty="0">
                  <a:solidFill>
                    <a:schemeClr val="tx1"/>
                  </a:solidFill>
                  <a:latin typeface="Arial" panose="020B0604020202020204" pitchFamily="34" charset="0"/>
                  <a:cs typeface="Arial" panose="020B0604020202020204" pitchFamily="34" charset="0"/>
                </a:rPr>
                <a:t>with departments to account for the progress made in implementing the recommendations</a:t>
              </a:r>
              <a:r>
                <a:rPr lang="en-US" sz="2000" b="0" dirty="0" smtClean="0">
                  <a:solidFill>
                    <a:schemeClr val="tx1"/>
                  </a:solidFill>
                  <a:latin typeface="Arial" panose="020B0604020202020204" pitchFamily="34" charset="0"/>
                  <a:cs typeface="Arial" panose="020B0604020202020204" pitchFamily="34" charset="0"/>
                </a:rPr>
                <a:t>. The PSC can make presentations on the report to assist the PCs</a:t>
              </a:r>
              <a:endParaRPr lang="en-US" sz="2000" b="0" dirty="0">
                <a:solidFill>
                  <a:schemeClr val="tx1"/>
                </a:solidFill>
                <a:latin typeface="Arial" panose="020B0604020202020204" pitchFamily="34" charset="0"/>
                <a:cs typeface="Arial" panose="020B0604020202020204" pitchFamily="34" charset="0"/>
              </a:endParaRPr>
            </a:p>
            <a:p>
              <a:pPr marL="182563" indent="-182563" algn="just">
                <a:lnSpc>
                  <a:spcPct val="95000"/>
                </a:lnSpc>
                <a:buClr>
                  <a:srgbClr val="993300"/>
                </a:buClr>
                <a:buFont typeface="Arial" pitchFamily="34" charset="0"/>
                <a:buChar char="•"/>
                <a:defRPr/>
              </a:pPr>
              <a:r>
                <a:rPr lang="en-US" sz="2000" dirty="0">
                  <a:solidFill>
                    <a:srgbClr val="800000"/>
                  </a:solidFill>
                  <a:latin typeface="Arial" panose="020B0604020202020204" pitchFamily="34" charset="0"/>
                  <a:cs typeface="Arial" panose="020B0604020202020204" pitchFamily="34" charset="0"/>
                </a:rPr>
                <a:t>Parliamentary questions </a:t>
              </a:r>
              <a:r>
                <a:rPr lang="en-US" sz="2000" b="0" dirty="0">
                  <a:solidFill>
                    <a:schemeClr val="tx1"/>
                  </a:solidFill>
                  <a:latin typeface="Arial" panose="020B0604020202020204" pitchFamily="34" charset="0"/>
                  <a:cs typeface="Arial" panose="020B0604020202020204" pitchFamily="34" charset="0"/>
                </a:rPr>
                <a:t>to obtain responses from departments.</a:t>
              </a:r>
            </a:p>
            <a:p>
              <a:pPr marL="182563" indent="-182563" algn="just">
                <a:lnSpc>
                  <a:spcPct val="95000"/>
                </a:lnSpc>
                <a:buClr>
                  <a:srgbClr val="993300"/>
                </a:buClr>
                <a:buFont typeface="Arial" pitchFamily="34" charset="0"/>
                <a:buChar char="•"/>
                <a:defRPr/>
              </a:pPr>
              <a:r>
                <a:rPr lang="en-US" sz="2000" b="0" dirty="0">
                  <a:solidFill>
                    <a:schemeClr val="tx1"/>
                  </a:solidFill>
                  <a:latin typeface="Arial" panose="020B0604020202020204" pitchFamily="34" charset="0"/>
                  <a:cs typeface="Arial" panose="020B0604020202020204" pitchFamily="34" charset="0"/>
                </a:rPr>
                <a:t>In order to supplement the PSCs reports, information could be sourced through public </a:t>
              </a:r>
              <a:r>
                <a:rPr lang="en-US" sz="2000" dirty="0">
                  <a:solidFill>
                    <a:srgbClr val="800000"/>
                  </a:solidFill>
                  <a:latin typeface="Arial" panose="020B0604020202020204" pitchFamily="34" charset="0"/>
                  <a:cs typeface="Arial" panose="020B0604020202020204" pitchFamily="34" charset="0"/>
                </a:rPr>
                <a:t>hearings</a:t>
              </a:r>
              <a:r>
                <a:rPr lang="en-US" sz="2000" b="0" dirty="0">
                  <a:solidFill>
                    <a:schemeClr val="tx1"/>
                  </a:solidFill>
                  <a:latin typeface="Arial" panose="020B0604020202020204" pitchFamily="34" charset="0"/>
                  <a:cs typeface="Arial" panose="020B0604020202020204" pitchFamily="34" charset="0"/>
                </a:rPr>
                <a:t> or </a:t>
              </a:r>
              <a:r>
                <a:rPr lang="en-US" sz="2000" dirty="0">
                  <a:solidFill>
                    <a:srgbClr val="800000"/>
                  </a:solidFill>
                  <a:latin typeface="Arial" panose="020B0604020202020204" pitchFamily="34" charset="0"/>
                  <a:cs typeface="Arial" panose="020B0604020202020204" pitchFamily="34" charset="0"/>
                </a:rPr>
                <a:t>inspections</a:t>
              </a:r>
              <a:r>
                <a:rPr lang="en-US" sz="2000" b="0" dirty="0">
                  <a:solidFill>
                    <a:srgbClr val="993300"/>
                  </a:solidFill>
                  <a:latin typeface="Arial" panose="020B0604020202020204" pitchFamily="34" charset="0"/>
                  <a:cs typeface="Arial" panose="020B0604020202020204" pitchFamily="34" charset="0"/>
                </a:rPr>
                <a:t> </a:t>
              </a:r>
              <a:r>
                <a:rPr lang="en-US" sz="2000" b="0" dirty="0">
                  <a:solidFill>
                    <a:schemeClr val="tx1"/>
                  </a:solidFill>
                  <a:latin typeface="Arial" panose="020B0604020202020204" pitchFamily="34" charset="0"/>
                  <a:cs typeface="Arial" panose="020B0604020202020204" pitchFamily="34" charset="0"/>
                </a:rPr>
                <a:t>at departments</a:t>
              </a:r>
              <a:r>
                <a:rPr lang="en-US" sz="2000" b="0" dirty="0" smtClean="0">
                  <a:solidFill>
                    <a:schemeClr val="tx1"/>
                  </a:solidFill>
                  <a:latin typeface="Arial" panose="020B0604020202020204" pitchFamily="34" charset="0"/>
                  <a:cs typeface="Arial" panose="020B0604020202020204" pitchFamily="34" charset="0"/>
                </a:rPr>
                <a:t>.</a:t>
              </a:r>
            </a:p>
            <a:p>
              <a:pPr marL="182563" indent="-182563" algn="just">
                <a:lnSpc>
                  <a:spcPct val="95000"/>
                </a:lnSpc>
                <a:buClr>
                  <a:srgbClr val="993300"/>
                </a:buClr>
                <a:buFont typeface="Arial" pitchFamily="34" charset="0"/>
                <a:buChar char="•"/>
                <a:defRPr/>
              </a:pPr>
              <a:r>
                <a:rPr lang="en-US" sz="2000" dirty="0" smtClean="0">
                  <a:solidFill>
                    <a:schemeClr val="tx1"/>
                  </a:solidFill>
                  <a:latin typeface="Arial" panose="020B0604020202020204" pitchFamily="34" charset="0"/>
                  <a:cs typeface="Arial" panose="020B0604020202020204" pitchFamily="34" charset="0"/>
                </a:rPr>
                <a:t>Calling the executive to account.</a:t>
              </a:r>
              <a:endParaRPr lang="en-US" sz="2000" b="0" dirty="0">
                <a:solidFill>
                  <a:schemeClr val="tx1"/>
                </a:solidFill>
                <a:latin typeface="Arial" panose="020B0604020202020204" pitchFamily="34" charset="0"/>
                <a:cs typeface="Arial" panose="020B0604020202020204" pitchFamily="34" charset="0"/>
              </a:endParaRPr>
            </a:p>
          </p:txBody>
        </p:sp>
        <p:sp>
          <p:nvSpPr>
            <p:cNvPr id="9" name="Left Brace 8"/>
            <p:cNvSpPr>
              <a:spLocks/>
            </p:cNvSpPr>
            <p:nvPr/>
          </p:nvSpPr>
          <p:spPr bwMode="auto">
            <a:xfrm rot="5400000">
              <a:off x="4224585" y="-320996"/>
              <a:ext cx="714375" cy="8372475"/>
            </a:xfrm>
            <a:prstGeom prst="leftBrace">
              <a:avLst>
                <a:gd name="adj1" fmla="val 8356"/>
                <a:gd name="adj2" fmla="val 32977"/>
              </a:avLst>
            </a:prstGeom>
            <a:noFill/>
            <a:ln w="38100">
              <a:solidFill>
                <a:schemeClr val="accent5">
                  <a:lumMod val="75000"/>
                </a:schemeClr>
              </a:solidFill>
              <a:round/>
              <a:headEnd/>
              <a:tailEnd/>
            </a:ln>
            <a:effectLst>
              <a:outerShdw blurRad="40000" dist="23000" dir="5400000" rotWithShape="0">
                <a:srgbClr val="006600">
                  <a:alpha val="34900"/>
                </a:srgbClr>
              </a:outerShdw>
            </a:effectLst>
            <a:extLst>
              <a:ext uri="{909E8E84-426E-40DD-AFC4-6F175D3DCCD1}">
                <a14:hiddenFill xmlns:a14="http://schemas.microsoft.com/office/drawing/2010/main">
                  <a:solidFill>
                    <a:srgbClr val="FFFFFF"/>
                  </a:solidFill>
                </a14:hiddenFill>
              </a:ext>
            </a:extLst>
          </p:spPr>
          <p:txBody>
            <a:bodyPr/>
            <a:lstStyle/>
            <a:p>
              <a:pPr algn="ctr">
                <a:defRPr/>
              </a:pPr>
              <a:endParaRPr lang="en-ZA" sz="20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ndParaRPr>
            </a:p>
          </p:txBody>
        </p:sp>
        <p:graphicFrame>
          <p:nvGraphicFramePr>
            <p:cNvPr id="10" name="Diagram 9"/>
            <p:cNvGraphicFramePr/>
            <p:nvPr>
              <p:extLst>
                <p:ext uri="{D42A27DB-BD31-4B8C-83A1-F6EECF244321}">
                  <p14:modId xmlns:p14="http://schemas.microsoft.com/office/powerpoint/2010/main" val="2763871117"/>
                </p:ext>
              </p:extLst>
            </p:nvPr>
          </p:nvGraphicFramePr>
          <p:xfrm>
            <a:off x="331211" y="2278677"/>
            <a:ext cx="8501122" cy="1313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11" name="Title 1"/>
          <p:cNvSpPr txBox="1">
            <a:spLocks/>
          </p:cNvSpPr>
          <p:nvPr/>
        </p:nvSpPr>
        <p:spPr>
          <a:xfrm>
            <a:off x="287524" y="73965"/>
            <a:ext cx="8542311" cy="6588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sz="2800" dirty="0" smtClean="0">
                <a:solidFill>
                  <a:srgbClr val="800000"/>
                </a:solidFill>
                <a:latin typeface="Arial Black" panose="020B0A04020102020204" pitchFamily="34" charset="0"/>
              </a:rPr>
              <a:t>STRENGTHENING THE PSC (3)</a:t>
            </a:r>
          </a:p>
        </p:txBody>
      </p:sp>
    </p:spTree>
    <p:extLst>
      <p:ext uri="{BB962C8B-B14F-4D97-AF65-F5344CB8AC3E}">
        <p14:creationId xmlns:p14="http://schemas.microsoft.com/office/powerpoint/2010/main" val="15345299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34</a:t>
            </a:fld>
            <a:endParaRPr lang="en-US" altLang="en-US" dirty="0"/>
          </a:p>
        </p:txBody>
      </p:sp>
      <p:sp>
        <p:nvSpPr>
          <p:cNvPr id="5" name="Content Placeholder 2"/>
          <p:cNvSpPr txBox="1">
            <a:spLocks noGrp="1"/>
          </p:cNvSpPr>
          <p:nvPr>
            <p:ph idx="1"/>
          </p:nvPr>
        </p:nvSpPr>
        <p:spPr>
          <a:xfrm>
            <a:off x="443879" y="620688"/>
            <a:ext cx="8229600" cy="45259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spcBef>
                <a:spcPct val="0"/>
              </a:spcBef>
            </a:pPr>
            <a:r>
              <a:rPr lang="en-US" altLang="en-US" sz="2000" dirty="0" smtClean="0">
                <a:solidFill>
                  <a:schemeClr val="tx1"/>
                </a:solidFill>
                <a:latin typeface="Arial" panose="020B0604020202020204" pitchFamily="34" charset="0"/>
                <a:cs typeface="Arial" panose="020B0604020202020204" pitchFamily="34" charset="0"/>
              </a:rPr>
              <a:t>INSTITUTIONAL PRACTICE REVIEW (</a:t>
            </a:r>
            <a:r>
              <a:rPr lang="en-US" altLang="en-US" sz="2000" dirty="0">
                <a:solidFill>
                  <a:schemeClr val="tx1"/>
                </a:solidFill>
                <a:latin typeface="Arial" panose="020B0604020202020204" pitchFamily="34" charset="0"/>
                <a:cs typeface="Arial" panose="020B0604020202020204" pitchFamily="34" charset="0"/>
              </a:rPr>
              <a:t>IPR) </a:t>
            </a:r>
            <a:endParaRPr lang="en-US" altLang="en-US" sz="2000" dirty="0" smtClean="0">
              <a:solidFill>
                <a:schemeClr val="tx1"/>
              </a:solidFill>
              <a:latin typeface="Arial" panose="020B0604020202020204" pitchFamily="34" charset="0"/>
              <a:cs typeface="Arial" panose="020B0604020202020204" pitchFamily="34" charset="0"/>
            </a:endParaRPr>
          </a:p>
          <a:p>
            <a:pPr marL="342900" indent="-342900" algn="just">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The PSC has conducted an IPR in respect of the efficacy, desirability and legal compatibility of an independent constitutional institution being supported by a Public Service department. </a:t>
            </a:r>
          </a:p>
          <a:p>
            <a:pPr marL="285750" indent="-285750" algn="just">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The need for the Review emanated from discussions by the PSC which revealed that the PSC’s stakeholders are of the view that the independence of the PSC is not best served by the Office of the Public Service Commission (OPSC) being a Public Service department. </a:t>
            </a:r>
          </a:p>
          <a:p>
            <a:pPr marL="285750" indent="-285750" algn="just">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The PSC is supported by a national department headed by a Director-General, who is also an Accounting Officer in terms of the Public Service Act and the Public Finance Management Act. </a:t>
            </a:r>
          </a:p>
          <a:p>
            <a:pPr marL="285750" indent="-285750" algn="just">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The National Development Plan (NDP) specifies that there is potential for the OPSC’s status as a Public Service department to compromise the PSC’s independence. </a:t>
            </a:r>
          </a:p>
          <a:p>
            <a:pPr marL="285750" indent="-285750" algn="just">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A </a:t>
            </a:r>
            <a:r>
              <a:rPr lang="en-US" altLang="en-US" sz="2000" dirty="0">
                <a:solidFill>
                  <a:schemeClr val="tx1"/>
                </a:solidFill>
                <a:latin typeface="Arial" panose="020B0604020202020204" pitchFamily="34" charset="0"/>
                <a:cs typeface="Arial" panose="020B0604020202020204" pitchFamily="34" charset="0"/>
              </a:rPr>
              <a:t>comprehensive amendment of the PSC Act will be necessary to address some of the constraints to the independence of the PSC.  Other legislation having a bearing on the work of the PSC will also need to be amended</a:t>
            </a:r>
            <a:r>
              <a:rPr lang="en-US" altLang="en-US" sz="2000" dirty="0" smtClean="0">
                <a:solidFill>
                  <a:schemeClr val="tx1"/>
                </a:solidFill>
                <a:latin typeface="Arial" panose="020B0604020202020204" pitchFamily="34" charset="0"/>
                <a:cs typeface="Arial" panose="020B0604020202020204" pitchFamily="34" charset="0"/>
              </a:rPr>
              <a:t>.</a:t>
            </a:r>
            <a:endParaRPr lang="en-US" altLang="en-US" sz="2000" dirty="0">
              <a:solidFill>
                <a:schemeClr val="tx1"/>
              </a:solidFill>
              <a:latin typeface="Arial" panose="020B0604020202020204" pitchFamily="34" charset="0"/>
              <a:cs typeface="Arial" panose="020B0604020202020204" pitchFamily="34" charset="0"/>
            </a:endParaRPr>
          </a:p>
        </p:txBody>
      </p:sp>
      <p:sp>
        <p:nvSpPr>
          <p:cNvPr id="6" name="Title 1"/>
          <p:cNvSpPr txBox="1">
            <a:spLocks/>
          </p:cNvSpPr>
          <p:nvPr/>
        </p:nvSpPr>
        <p:spPr>
          <a:xfrm>
            <a:off x="287524" y="73965"/>
            <a:ext cx="8542311" cy="6588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sz="2800" dirty="0" smtClean="0">
                <a:solidFill>
                  <a:srgbClr val="800000"/>
                </a:solidFill>
                <a:latin typeface="Arial Black" panose="020B0A04020102020204" pitchFamily="34" charset="0"/>
              </a:rPr>
              <a:t>STRENGTHENING THE PSC (4)</a:t>
            </a:r>
          </a:p>
        </p:txBody>
      </p:sp>
    </p:spTree>
    <p:extLst>
      <p:ext uri="{BB962C8B-B14F-4D97-AF65-F5344CB8AC3E}">
        <p14:creationId xmlns:p14="http://schemas.microsoft.com/office/powerpoint/2010/main" val="15632672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1572" y="677725"/>
            <a:ext cx="2328234" cy="1077218"/>
          </a:xfrm>
          <a:prstGeom prst="rect">
            <a:avLst/>
          </a:prstGeom>
          <a:solidFill>
            <a:schemeClr val="accent5">
              <a:lumMod val="90000"/>
            </a:schemeClr>
          </a:solidFill>
        </p:spPr>
        <p:txBody>
          <a:bodyPr wrap="square" rtlCol="0">
            <a:spAutoFit/>
          </a:bodyPr>
          <a:lstStyle/>
          <a:p>
            <a:pPr algn="ctr"/>
            <a:r>
              <a:rPr lang="en-US" sz="1600" dirty="0"/>
              <a:t>The draft Bill was submitted to the CSLA for pre-certification on 21 January </a:t>
            </a:r>
            <a:r>
              <a:rPr lang="en-US" sz="1600" dirty="0" smtClean="0"/>
              <a:t>2022-</a:t>
            </a:r>
            <a:endParaRPr lang="en-ZA" sz="1600" dirty="0"/>
          </a:p>
        </p:txBody>
      </p:sp>
      <p:sp>
        <p:nvSpPr>
          <p:cNvPr id="4" name="Down Arrow 3"/>
          <p:cNvSpPr/>
          <p:nvPr/>
        </p:nvSpPr>
        <p:spPr>
          <a:xfrm rot="10800000">
            <a:off x="3307029" y="1705143"/>
            <a:ext cx="1325418" cy="2213517"/>
          </a:xfrm>
          <a:prstGeom prst="downArrow">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517647" y="229696"/>
            <a:ext cx="8229600" cy="389505"/>
          </a:xfrm>
        </p:spPr>
        <p:txBody>
          <a:bodyPr/>
          <a:lstStyle/>
          <a:p>
            <a:r>
              <a:rPr lang="en-ZA" altLang="en-US" sz="2800" dirty="0" smtClean="0">
                <a:solidFill>
                  <a:srgbClr val="800000"/>
                </a:solidFill>
                <a:latin typeface="Arial Black" panose="020B0A04020102020204" pitchFamily="34" charset="0"/>
              </a:rPr>
              <a:t/>
            </a:r>
            <a:br>
              <a:rPr lang="en-ZA" altLang="en-US" sz="2800" dirty="0" smtClean="0">
                <a:solidFill>
                  <a:srgbClr val="800000"/>
                </a:solidFill>
                <a:latin typeface="Arial Black" panose="020B0A04020102020204" pitchFamily="34" charset="0"/>
              </a:rPr>
            </a:br>
            <a:r>
              <a:rPr lang="en-ZA" altLang="en-US" sz="2800" dirty="0" smtClean="0">
                <a:solidFill>
                  <a:srgbClr val="800000"/>
                </a:solidFill>
                <a:latin typeface="Arial Black" panose="020B0A04020102020204" pitchFamily="34" charset="0"/>
              </a:rPr>
              <a:t>STRENGTHENING </a:t>
            </a:r>
            <a:r>
              <a:rPr lang="en-ZA" altLang="en-US" sz="2800" dirty="0">
                <a:solidFill>
                  <a:srgbClr val="800000"/>
                </a:solidFill>
                <a:latin typeface="Arial Black" panose="020B0A04020102020204" pitchFamily="34" charset="0"/>
              </a:rPr>
              <a:t>THE PSC </a:t>
            </a:r>
            <a:r>
              <a:rPr lang="en-ZA" altLang="en-US" sz="2800" dirty="0" smtClean="0">
                <a:solidFill>
                  <a:srgbClr val="800000"/>
                </a:solidFill>
                <a:latin typeface="Arial Black" panose="020B0A04020102020204" pitchFamily="34" charset="0"/>
              </a:rPr>
              <a:t>(5)</a:t>
            </a:r>
            <a:r>
              <a:rPr lang="en-ZA" altLang="en-US" sz="2800" dirty="0">
                <a:solidFill>
                  <a:srgbClr val="800000"/>
                </a:solidFill>
                <a:latin typeface="Arial Black" panose="020B0A04020102020204" pitchFamily="34" charset="0"/>
              </a:rPr>
              <a:t/>
            </a:r>
            <a:br>
              <a:rPr lang="en-ZA" altLang="en-US" sz="2800" dirty="0">
                <a:solidFill>
                  <a:srgbClr val="800000"/>
                </a:solidFill>
                <a:latin typeface="Arial Black" panose="020B0A04020102020204" pitchFamily="34" charset="0"/>
              </a:rPr>
            </a:br>
            <a:endParaRPr lang="en-ZA" sz="2800" b="1" dirty="0">
              <a:solidFill>
                <a:srgbClr val="993300"/>
              </a:solidFill>
              <a:latin typeface="Berlin Sans FB Demi" panose="020E0802020502020306" pitchFamily="34" charset="0"/>
            </a:endParaRPr>
          </a:p>
        </p:txBody>
      </p:sp>
      <p:sp>
        <p:nvSpPr>
          <p:cNvPr id="5" name="Slide Number Placeholder 4"/>
          <p:cNvSpPr>
            <a:spLocks noGrp="1"/>
          </p:cNvSpPr>
          <p:nvPr>
            <p:ph type="sldNum" sz="quarter" idx="12"/>
          </p:nvPr>
        </p:nvSpPr>
        <p:spPr/>
        <p:txBody>
          <a:bodyPr/>
          <a:lstStyle/>
          <a:p>
            <a:fld id="{EB6EFFDC-CD2F-4197-B337-5BD42DC52BA5}" type="slidenum">
              <a:rPr lang="en-US" smtClean="0">
                <a:solidFill>
                  <a:prstClr val="black"/>
                </a:solidFill>
              </a:rPr>
              <a:pPr/>
              <a:t>35</a:t>
            </a:fld>
            <a:endParaRPr lang="en-US" dirty="0">
              <a:solidFill>
                <a:prstClr val="black"/>
              </a:solidFill>
            </a:endParaRPr>
          </a:p>
        </p:txBody>
      </p:sp>
      <p:sp>
        <p:nvSpPr>
          <p:cNvPr id="7" name="TextBox 6"/>
          <p:cNvSpPr txBox="1"/>
          <p:nvPr/>
        </p:nvSpPr>
        <p:spPr>
          <a:xfrm>
            <a:off x="5308944" y="682983"/>
            <a:ext cx="2366259" cy="1077218"/>
          </a:xfrm>
          <a:prstGeom prst="rect">
            <a:avLst/>
          </a:prstGeom>
          <a:solidFill>
            <a:schemeClr val="accent5">
              <a:lumMod val="90000"/>
            </a:schemeClr>
          </a:solidFill>
        </p:spPr>
        <p:txBody>
          <a:bodyPr wrap="square" rtlCol="0">
            <a:spAutoFit/>
          </a:bodyPr>
          <a:lstStyle/>
          <a:p>
            <a:pPr algn="ctr"/>
            <a:r>
              <a:rPr lang="en-US" sz="1600" dirty="0"/>
              <a:t>Received </a:t>
            </a:r>
            <a:r>
              <a:rPr lang="en-US" sz="1600" dirty="0" smtClean="0"/>
              <a:t>opinion </a:t>
            </a:r>
            <a:r>
              <a:rPr lang="en-US" sz="1600" dirty="0"/>
              <a:t>from OCLSA in support of the Bill with minor corrections</a:t>
            </a:r>
            <a:endParaRPr lang="en-ZA" sz="1600" dirty="0"/>
          </a:p>
        </p:txBody>
      </p:sp>
      <p:sp>
        <p:nvSpPr>
          <p:cNvPr id="8" name="Down Arrow 7"/>
          <p:cNvSpPr/>
          <p:nvPr/>
        </p:nvSpPr>
        <p:spPr>
          <a:xfrm rot="10800000">
            <a:off x="5449284" y="1700559"/>
            <a:ext cx="1371601" cy="1376220"/>
          </a:xfrm>
          <a:prstGeom prst="downArrow">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2579440"/>
              </p:ext>
            </p:extLst>
          </p:nvPr>
        </p:nvGraphicFramePr>
        <p:xfrm>
          <a:off x="35496" y="1409544"/>
          <a:ext cx="8816741" cy="5332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rot="16200000">
            <a:off x="-278" y="894121"/>
            <a:ext cx="819595" cy="338554"/>
          </a:xfrm>
          <a:prstGeom prst="rect">
            <a:avLst/>
          </a:prstGeom>
          <a:solidFill>
            <a:schemeClr val="accent5">
              <a:lumMod val="90000"/>
            </a:schemeClr>
          </a:solidFill>
        </p:spPr>
        <p:txBody>
          <a:bodyPr wrap="square" rtlCol="0">
            <a:spAutoFit/>
          </a:bodyPr>
          <a:lstStyle/>
          <a:p>
            <a:pPr algn="ctr"/>
            <a:r>
              <a:rPr lang="en-US" sz="1600" dirty="0"/>
              <a:t>New</a:t>
            </a:r>
            <a:endParaRPr lang="en-ZA" sz="1600" dirty="0"/>
          </a:p>
        </p:txBody>
      </p:sp>
      <p:sp>
        <p:nvSpPr>
          <p:cNvPr id="10" name="TextBox 9"/>
          <p:cNvSpPr txBox="1"/>
          <p:nvPr/>
        </p:nvSpPr>
        <p:spPr>
          <a:xfrm>
            <a:off x="632694" y="653600"/>
            <a:ext cx="2209740" cy="1077218"/>
          </a:xfrm>
          <a:prstGeom prst="rect">
            <a:avLst/>
          </a:prstGeom>
          <a:solidFill>
            <a:schemeClr val="accent5">
              <a:lumMod val="90000"/>
            </a:schemeClr>
          </a:solidFill>
        </p:spPr>
        <p:txBody>
          <a:bodyPr wrap="square" rtlCol="0">
            <a:spAutoFit/>
          </a:bodyPr>
          <a:lstStyle/>
          <a:p>
            <a:pPr algn="ctr"/>
            <a:r>
              <a:rPr lang="en-US" sz="1600" dirty="0"/>
              <a:t>Meeting with MPSA</a:t>
            </a:r>
          </a:p>
          <a:p>
            <a:pPr algn="ctr"/>
            <a:r>
              <a:rPr lang="en-US" sz="1600" dirty="0"/>
              <a:t>26 Aug 2021</a:t>
            </a:r>
          </a:p>
          <a:p>
            <a:pPr algn="ctr"/>
            <a:r>
              <a:rPr lang="en-US" sz="1600" dirty="0"/>
              <a:t>To expedite process</a:t>
            </a:r>
          </a:p>
          <a:p>
            <a:pPr algn="ctr"/>
            <a:endParaRPr lang="en-ZA" sz="1600" dirty="0"/>
          </a:p>
        </p:txBody>
      </p:sp>
      <p:sp>
        <p:nvSpPr>
          <p:cNvPr id="11" name="Down Arrow 10"/>
          <p:cNvSpPr/>
          <p:nvPr/>
        </p:nvSpPr>
        <p:spPr>
          <a:xfrm rot="10800000">
            <a:off x="994062" y="1654722"/>
            <a:ext cx="1325418" cy="2213517"/>
          </a:xfrm>
          <a:prstGeom prst="downArrow">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98325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518"/>
            <a:ext cx="9144000" cy="6854964"/>
          </a:xfrm>
          <a:prstGeom prst="rect">
            <a:avLst/>
          </a:prstGeom>
        </p:spPr>
      </p:pic>
      <p:sp>
        <p:nvSpPr>
          <p:cNvPr id="19460" name="TextBox 1">
            <a:extLst>
              <a:ext uri="{FF2B5EF4-FFF2-40B4-BE49-F238E27FC236}">
                <a16:creationId xmlns:a16="http://schemas.microsoft.com/office/drawing/2014/main" id="{DC11BD3E-DC25-43DE-BF24-F473D796C029}"/>
              </a:ext>
            </a:extLst>
          </p:cNvPr>
          <p:cNvSpPr txBox="1">
            <a:spLocks noChangeArrowheads="1"/>
          </p:cNvSpPr>
          <p:nvPr/>
        </p:nvSpPr>
        <p:spPr bwMode="auto">
          <a:xfrm>
            <a:off x="2483768" y="2996952"/>
            <a:ext cx="63732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3600" dirty="0" smtClean="0">
                <a:solidFill>
                  <a:schemeClr val="accent5">
                    <a:lumMod val="25000"/>
                  </a:schemeClr>
                </a:solidFill>
                <a:latin typeface="Arial Black" panose="020B0A04020102020204" pitchFamily="34" charset="0"/>
              </a:rPr>
              <a:t>EFFECTIVENESS AND IMPACT</a:t>
            </a:r>
            <a:endParaRPr lang="en-US" sz="3600" dirty="0">
              <a:solidFill>
                <a:schemeClr val="accent5">
                  <a:lumMod val="25000"/>
                </a:schemeClr>
              </a:solidFill>
              <a:latin typeface="Arial Black" panose="020B0A04020102020204" pitchFamily="34" charset="0"/>
            </a:endParaRPr>
          </a:p>
        </p:txBody>
      </p:sp>
      <p:pic>
        <p:nvPicPr>
          <p:cNvPr id="6" name="Picture 5"/>
          <p:cNvPicPr>
            <a:picLocks noChangeAspect="1"/>
          </p:cNvPicPr>
          <p:nvPr/>
        </p:nvPicPr>
        <p:blipFill>
          <a:blip r:embed="rId4"/>
          <a:stretch>
            <a:fillRect/>
          </a:stretch>
        </p:blipFill>
        <p:spPr>
          <a:xfrm>
            <a:off x="4598813" y="4437112"/>
            <a:ext cx="2143125" cy="2143125"/>
          </a:xfrm>
          <a:prstGeom prst="rect">
            <a:avLst/>
          </a:prstGeom>
        </p:spPr>
      </p:pic>
    </p:spTree>
    <p:extLst>
      <p:ext uri="{BB962C8B-B14F-4D97-AF65-F5344CB8AC3E}">
        <p14:creationId xmlns:p14="http://schemas.microsoft.com/office/powerpoint/2010/main" val="3456383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32778"/>
            <a:ext cx="8536244" cy="5336505"/>
          </a:xfrm>
        </p:spPr>
        <p:txBody>
          <a:bodyPr/>
          <a:lstStyle/>
          <a:p>
            <a:pPr algn="just">
              <a:lnSpc>
                <a:spcPct val="110000"/>
              </a:lnSpc>
              <a:spcBef>
                <a:spcPts val="0"/>
              </a:spcBef>
            </a:pPr>
            <a:r>
              <a:rPr lang="en-GB" sz="2000" dirty="0">
                <a:latin typeface="Arial" panose="020B0604020202020204" pitchFamily="34" charset="0"/>
                <a:ea typeface="Times New Roman" panose="02020603050405020304" pitchFamily="18" charset="0"/>
                <a:cs typeface="Arial" panose="020B0604020202020204" pitchFamily="34" charset="0"/>
              </a:rPr>
              <a:t>The PSC has made the following recommendations to contribute towards stabilising the political-administrative interface:</a:t>
            </a:r>
          </a:p>
          <a:p>
            <a:pPr lvl="1" algn="just">
              <a:spcBef>
                <a:spcPts val="0"/>
              </a:spcBef>
              <a:buFont typeface="Wingdings" panose="05000000000000000000" pitchFamily="2" charset="2"/>
              <a:buChar char="ü"/>
            </a:pPr>
            <a:r>
              <a:rPr lang="en-GB" sz="2000" dirty="0">
                <a:latin typeface="Arial" panose="020B0604020202020204" pitchFamily="34" charset="0"/>
                <a:ea typeface="Times New Roman" panose="02020603050405020304" pitchFamily="18" charset="0"/>
                <a:cs typeface="Arial" panose="020B0604020202020204" pitchFamily="34" charset="0"/>
              </a:rPr>
              <a:t>Amend section 3(7) of the Public Service Act to assign powers of appointment and other career incidents to the HoD, instead of the EA to align the Public Service Act with the Public Finance Management Act (PFMA) where powers are assigned to the accounting officer.</a:t>
            </a:r>
          </a:p>
          <a:p>
            <a:pPr lvl="1" algn="just">
              <a:spcBef>
                <a:spcPts val="0"/>
              </a:spcBef>
              <a:buFont typeface="Wingdings" panose="05000000000000000000" pitchFamily="2" charset="2"/>
              <a:buChar char="ü"/>
            </a:pPr>
            <a:r>
              <a:rPr lang="en-GB" sz="2000" dirty="0">
                <a:latin typeface="Arial" panose="020B0604020202020204" pitchFamily="34" charset="0"/>
                <a:ea typeface="Times New Roman" panose="02020603050405020304" pitchFamily="18" charset="0"/>
                <a:cs typeface="Arial" panose="020B0604020202020204" pitchFamily="34" charset="0"/>
              </a:rPr>
              <a:t>The PSC supported the NDP recommendation for the establishment of a Head of the Public Service and a hybrid approach to top appointments where the PSC will play a role in shortlisting and recommending candidates.</a:t>
            </a:r>
          </a:p>
          <a:p>
            <a:pPr algn="just">
              <a:spcBef>
                <a:spcPts val="0"/>
              </a:spcBef>
            </a:pPr>
            <a:r>
              <a:rPr lang="en-GB" sz="2000" dirty="0" smtClean="0">
                <a:latin typeface="Arial" panose="020B0604020202020204" pitchFamily="34" charset="0"/>
                <a:ea typeface="Times New Roman" panose="02020603050405020304" pitchFamily="18" charset="0"/>
                <a:cs typeface="Arial" panose="020B0604020202020204" pitchFamily="34" charset="0"/>
              </a:rPr>
              <a:t>Initially there seems to have been no commitment from government to establish a Head of the Public Service.  However, this is now one of the planned outputs of Priority 1 of the MTSF for 2020 to 2024.</a:t>
            </a:r>
          </a:p>
          <a:p>
            <a:pPr algn="just">
              <a:spcBef>
                <a:spcPts val="0"/>
              </a:spcBef>
            </a:pPr>
            <a:r>
              <a:rPr lang="en-GB" sz="2000" dirty="0">
                <a:latin typeface="Arial" panose="020B0604020202020204" pitchFamily="34" charset="0"/>
                <a:ea typeface="Times New Roman" panose="02020603050405020304" pitchFamily="18" charset="0"/>
                <a:cs typeface="Arial" panose="020B0604020202020204" pitchFamily="34" charset="0"/>
              </a:rPr>
              <a:t>The PSC initiated the debate on the prohibition of doing business with the State by Public Service employees, which is now incorporated into the PAMA.</a:t>
            </a:r>
          </a:p>
          <a:p>
            <a:pPr algn="just">
              <a:spcBef>
                <a:spcPts val="0"/>
              </a:spcBef>
            </a:pPr>
            <a:endParaRPr lang="en-GB" sz="2000"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37</a:t>
            </a:fld>
            <a:endParaRPr lang="en-US" altLang="en-US" dirty="0"/>
          </a:p>
        </p:txBody>
      </p:sp>
      <p:sp>
        <p:nvSpPr>
          <p:cNvPr id="5" name="Title 1"/>
          <p:cNvSpPr txBox="1">
            <a:spLocks/>
          </p:cNvSpPr>
          <p:nvPr/>
        </p:nvSpPr>
        <p:spPr>
          <a:xfrm>
            <a:off x="287524" y="73965"/>
            <a:ext cx="8542311" cy="6588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sz="2800" dirty="0" smtClean="0">
                <a:solidFill>
                  <a:srgbClr val="800000"/>
                </a:solidFill>
                <a:latin typeface="Arial Black" panose="020B0A04020102020204" pitchFamily="34" charset="0"/>
              </a:rPr>
              <a:t>EFFECTIVENESS AND IMPACT (1)</a:t>
            </a:r>
          </a:p>
        </p:txBody>
      </p:sp>
    </p:spTree>
    <p:extLst>
      <p:ext uri="{BB962C8B-B14F-4D97-AF65-F5344CB8AC3E}">
        <p14:creationId xmlns:p14="http://schemas.microsoft.com/office/powerpoint/2010/main" val="3961231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3" y="732778"/>
            <a:ext cx="8362291" cy="5864574"/>
          </a:xfrm>
        </p:spPr>
        <p:txBody>
          <a:bodyPr/>
          <a:lstStyle/>
          <a:p>
            <a:pPr algn="just">
              <a:lnSpc>
                <a:spcPct val="110000"/>
              </a:lnSpc>
              <a:spcBef>
                <a:spcPts val="0"/>
              </a:spcBef>
            </a:pPr>
            <a:r>
              <a:rPr lang="en-GB" sz="2000" dirty="0" smtClean="0">
                <a:latin typeface="Arial" panose="020B0604020202020204" pitchFamily="34" charset="0"/>
                <a:ea typeface="Times New Roman" panose="02020603050405020304" pitchFamily="18" charset="0"/>
                <a:cs typeface="Arial" panose="020B0604020202020204" pitchFamily="34" charset="0"/>
              </a:rPr>
              <a:t>In </a:t>
            </a:r>
            <a:r>
              <a:rPr lang="en-GB" sz="2000" dirty="0">
                <a:latin typeface="Arial" panose="020B0604020202020204" pitchFamily="34" charset="0"/>
                <a:ea typeface="Times New Roman" panose="02020603050405020304" pitchFamily="18" charset="0"/>
                <a:cs typeface="Arial" panose="020B0604020202020204" pitchFamily="34" charset="0"/>
              </a:rPr>
              <a:t>its support to the incoming 6th Administration, the PSC issued a ‘Guide on Governance Practice for Executive Authorities and Heads of Department’.  In a series of engagements with HoDs and EAs the PSC laid the groundwork for productive EA-HoD relationships. The PSC will continue to monitor this important aspect of public administration.</a:t>
            </a:r>
          </a:p>
          <a:p>
            <a:pPr algn="just">
              <a:lnSpc>
                <a:spcPct val="110000"/>
              </a:lnSpc>
              <a:spcBef>
                <a:spcPts val="0"/>
              </a:spcBef>
            </a:pPr>
            <a:r>
              <a:rPr lang="en-GB" sz="2000" dirty="0">
                <a:latin typeface="Arial" panose="020B0604020202020204" pitchFamily="34" charset="0"/>
                <a:ea typeface="Times New Roman" panose="02020603050405020304" pitchFamily="18" charset="0"/>
                <a:cs typeface="Arial" panose="020B0604020202020204" pitchFamily="34" charset="0"/>
              </a:rPr>
              <a:t>The PSC </a:t>
            </a:r>
            <a:r>
              <a:rPr lang="en-GB" sz="2000" dirty="0" smtClean="0">
                <a:latin typeface="Arial" panose="020B0604020202020204" pitchFamily="34" charset="0"/>
                <a:ea typeface="Times New Roman" panose="02020603050405020304" pitchFamily="18" charset="0"/>
                <a:cs typeface="Arial" panose="020B0604020202020204" pitchFamily="34" charset="0"/>
              </a:rPr>
              <a:t>played a key role in establishing the Professinalisation Framework and has </a:t>
            </a:r>
            <a:r>
              <a:rPr lang="en-GB" sz="2000" dirty="0">
                <a:latin typeface="Arial" panose="020B0604020202020204" pitchFamily="34" charset="0"/>
                <a:ea typeface="Times New Roman" panose="02020603050405020304" pitchFamily="18" charset="0"/>
                <a:cs typeface="Arial" panose="020B0604020202020204" pitchFamily="34" charset="0"/>
              </a:rPr>
              <a:t>made various recommendations on the professionalisation of the Public Service and the introduction of a career system by;</a:t>
            </a:r>
          </a:p>
          <a:p>
            <a:pPr lvl="1" algn="just">
              <a:lnSpc>
                <a:spcPct val="110000"/>
              </a:lnSpc>
              <a:spcBef>
                <a:spcPts val="0"/>
              </a:spcBef>
              <a:buFont typeface="Wingdings" panose="05000000000000000000" pitchFamily="2" charset="2"/>
              <a:buChar char="ü"/>
            </a:pPr>
            <a:r>
              <a:rPr lang="en-GB" sz="2000" dirty="0">
                <a:latin typeface="Arial" panose="020B0604020202020204" pitchFamily="34" charset="0"/>
                <a:ea typeface="Times New Roman" panose="02020603050405020304" pitchFamily="18" charset="0"/>
                <a:cs typeface="Arial" panose="020B0604020202020204" pitchFamily="34" charset="0"/>
              </a:rPr>
              <a:t>reviewing the current occupational classification system and (centrally) prescribing specific appointment and career progression requirements for different occupations and </a:t>
            </a:r>
            <a:r>
              <a:rPr lang="en-GB" sz="2000" dirty="0" smtClean="0">
                <a:latin typeface="Arial" panose="020B0604020202020204" pitchFamily="34" charset="0"/>
                <a:ea typeface="Times New Roman" panose="02020603050405020304" pitchFamily="18" charset="0"/>
                <a:cs typeface="Arial" panose="020B0604020202020204" pitchFamily="34" charset="0"/>
              </a:rPr>
              <a:t>grades</a:t>
            </a:r>
            <a:endParaRPr lang="en-GB" sz="2000" dirty="0">
              <a:latin typeface="Arial" panose="020B0604020202020204" pitchFamily="34" charset="0"/>
              <a:ea typeface="Times New Roman" panose="02020603050405020304" pitchFamily="18" charset="0"/>
              <a:cs typeface="Arial" panose="020B0604020202020204" pitchFamily="34" charset="0"/>
            </a:endParaRPr>
          </a:p>
          <a:p>
            <a:pPr lvl="1" algn="just">
              <a:lnSpc>
                <a:spcPct val="110000"/>
              </a:lnSpc>
              <a:spcBef>
                <a:spcPts val="0"/>
              </a:spcBef>
              <a:buFont typeface="Wingdings" panose="05000000000000000000" pitchFamily="2" charset="2"/>
              <a:buChar char="ü"/>
            </a:pPr>
            <a:r>
              <a:rPr lang="en-GB" sz="2000" dirty="0">
                <a:latin typeface="Arial" panose="020B0604020202020204" pitchFamily="34" charset="0"/>
                <a:ea typeface="Times New Roman" panose="02020603050405020304" pitchFamily="18" charset="0"/>
                <a:cs typeface="Arial" panose="020B0604020202020204" pitchFamily="34" charset="0"/>
              </a:rPr>
              <a:t>introducing entry and promotion </a:t>
            </a:r>
            <a:r>
              <a:rPr lang="en-GB" sz="2000" dirty="0" smtClean="0">
                <a:latin typeface="Arial" panose="020B0604020202020204" pitchFamily="34" charset="0"/>
                <a:ea typeface="Times New Roman" panose="02020603050405020304" pitchFamily="18" charset="0"/>
                <a:cs typeface="Arial" panose="020B0604020202020204" pitchFamily="34" charset="0"/>
              </a:rPr>
              <a:t>exams</a:t>
            </a:r>
            <a:endParaRPr lang="en-GB" sz="2000" dirty="0">
              <a:latin typeface="Arial" panose="020B0604020202020204" pitchFamily="34" charset="0"/>
              <a:ea typeface="Times New Roman" panose="02020603050405020304" pitchFamily="18" charset="0"/>
              <a:cs typeface="Arial" panose="020B0604020202020204" pitchFamily="34" charset="0"/>
            </a:endParaRPr>
          </a:p>
          <a:p>
            <a:pPr lvl="1" algn="just">
              <a:lnSpc>
                <a:spcPct val="110000"/>
              </a:lnSpc>
              <a:spcBef>
                <a:spcPts val="0"/>
              </a:spcBef>
              <a:buFont typeface="Wingdings" panose="05000000000000000000" pitchFamily="2" charset="2"/>
              <a:buChar char="ü"/>
            </a:pPr>
            <a:r>
              <a:rPr lang="en-GB" sz="2000" dirty="0">
                <a:latin typeface="Arial" panose="020B0604020202020204" pitchFamily="34" charset="0"/>
                <a:ea typeface="Times New Roman" panose="02020603050405020304" pitchFamily="18" charset="0"/>
                <a:cs typeface="Arial" panose="020B0604020202020204" pitchFamily="34" charset="0"/>
              </a:rPr>
              <a:t>specifying all occupations in the Public Service</a:t>
            </a:r>
          </a:p>
          <a:p>
            <a:pPr lvl="1" algn="just">
              <a:lnSpc>
                <a:spcPct val="110000"/>
              </a:lnSpc>
              <a:spcBef>
                <a:spcPts val="0"/>
              </a:spcBef>
              <a:buFont typeface="Wingdings" panose="05000000000000000000" pitchFamily="2" charset="2"/>
              <a:buChar char="ü"/>
            </a:pPr>
            <a:r>
              <a:rPr lang="en-GB" sz="2000" dirty="0">
                <a:latin typeface="Arial" panose="020B0604020202020204" pitchFamily="34" charset="0"/>
                <a:ea typeface="Times New Roman" panose="02020603050405020304" pitchFamily="18" charset="0"/>
                <a:cs typeface="Arial" panose="020B0604020202020204" pitchFamily="34" charset="0"/>
              </a:rPr>
              <a:t>testing or certifying that a member of the occupation can do the specified list of tasks of the scope of work</a:t>
            </a:r>
            <a:r>
              <a:rPr lang="en-GB" sz="2000" dirty="0" smtClean="0">
                <a:latin typeface="Arial" panose="020B0604020202020204" pitchFamily="34" charset="0"/>
                <a:ea typeface="Times New Roman" panose="02020603050405020304" pitchFamily="18" charset="0"/>
                <a:cs typeface="Arial" panose="020B0604020202020204" pitchFamily="34" charset="0"/>
              </a:rPr>
              <a:t>.</a:t>
            </a:r>
            <a:endParaRPr lang="en-GB"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38</a:t>
            </a:fld>
            <a:endParaRPr lang="en-US" altLang="en-US" dirty="0"/>
          </a:p>
        </p:txBody>
      </p:sp>
      <p:sp>
        <p:nvSpPr>
          <p:cNvPr id="5" name="Title 1"/>
          <p:cNvSpPr txBox="1">
            <a:spLocks/>
          </p:cNvSpPr>
          <p:nvPr/>
        </p:nvSpPr>
        <p:spPr>
          <a:xfrm>
            <a:off x="287524" y="73965"/>
            <a:ext cx="8542311" cy="6588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sz="2800" dirty="0" smtClean="0">
                <a:solidFill>
                  <a:srgbClr val="800000"/>
                </a:solidFill>
                <a:latin typeface="Arial Black" panose="020B0A04020102020204" pitchFamily="34" charset="0"/>
              </a:rPr>
              <a:t>EFFECTIVENESS AND IMPACT (2)</a:t>
            </a:r>
          </a:p>
        </p:txBody>
      </p:sp>
    </p:spTree>
    <p:extLst>
      <p:ext uri="{BB962C8B-B14F-4D97-AF65-F5344CB8AC3E}">
        <p14:creationId xmlns:p14="http://schemas.microsoft.com/office/powerpoint/2010/main" val="4230636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4176465" cy="5112568"/>
          </a:xfrm>
        </p:spPr>
        <p:txBody>
          <a:bodyPr/>
          <a:lstStyle/>
          <a:p>
            <a:pPr algn="just">
              <a:lnSpc>
                <a:spcPct val="110000"/>
              </a:lnSpc>
              <a:spcBef>
                <a:spcPts val="0"/>
              </a:spcBef>
            </a:pPr>
            <a:r>
              <a:rPr lang="en-US" sz="2000" dirty="0">
                <a:latin typeface="Arial" panose="020B0604020202020204" pitchFamily="34" charset="0"/>
                <a:cs typeface="Arial" panose="020B0604020202020204" pitchFamily="34" charset="0"/>
              </a:rPr>
              <a:t>Service delivery inspections </a:t>
            </a:r>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various sectors including, Leaner teacher support material and infrastructure in schools, Detective services in the police, availability of medicines and medical equipment in health care </a:t>
            </a:r>
            <a:r>
              <a:rPr lang="en-US" sz="2000" dirty="0" smtClean="0">
                <a:latin typeface="Arial" panose="020B0604020202020204" pitchFamily="34" charset="0"/>
                <a:cs typeface="Arial" panose="020B0604020202020204" pitchFamily="34" charset="0"/>
              </a:rPr>
              <a:t>facilities.</a:t>
            </a:r>
          </a:p>
          <a:p>
            <a:pPr algn="just">
              <a:lnSpc>
                <a:spcPct val="110000"/>
              </a:lnSpc>
              <a:spcBef>
                <a:spcPts val="0"/>
              </a:spcBef>
            </a:pPr>
            <a:r>
              <a:rPr lang="en-US" sz="2000" dirty="0" smtClean="0">
                <a:latin typeface="Arial" panose="020B0604020202020204" pitchFamily="34" charset="0"/>
                <a:cs typeface="Arial" panose="020B0604020202020204" pitchFamily="34" charset="0"/>
              </a:rPr>
              <a:t>Key amongst </a:t>
            </a:r>
            <a:r>
              <a:rPr lang="en-US" sz="2000" dirty="0">
                <a:latin typeface="Arial" panose="020B0604020202020204" pitchFamily="34" charset="0"/>
                <a:cs typeface="Arial" panose="020B0604020202020204" pitchFamily="34" charset="0"/>
              </a:rPr>
              <a:t>others is the inspections in uMsinga areas in KZN resulting in a construction of a bridge for </a:t>
            </a:r>
            <a:r>
              <a:rPr lang="en-US" sz="2000" dirty="0" smtClean="0">
                <a:latin typeface="Arial" panose="020B0604020202020204" pitchFamily="34" charset="0"/>
                <a:cs typeface="Arial" panose="020B0604020202020204" pitchFamily="34" charset="0"/>
              </a:rPr>
              <a:t>children </a:t>
            </a:r>
            <a:r>
              <a:rPr lang="en-US" sz="2000" dirty="0">
                <a:latin typeface="Arial" panose="020B0604020202020204" pitchFamily="34" charset="0"/>
                <a:cs typeface="Arial" panose="020B0604020202020204" pitchFamily="34" charset="0"/>
              </a:rPr>
              <a:t>and communities to cross uThukela river. </a:t>
            </a:r>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39</a:t>
            </a:fld>
            <a:endParaRPr lang="en-US" altLang="en-US" dirty="0"/>
          </a:p>
        </p:txBody>
      </p:sp>
      <p:sp>
        <p:nvSpPr>
          <p:cNvPr id="5" name="Title 1"/>
          <p:cNvSpPr txBox="1">
            <a:spLocks/>
          </p:cNvSpPr>
          <p:nvPr/>
        </p:nvSpPr>
        <p:spPr>
          <a:xfrm>
            <a:off x="287524" y="73965"/>
            <a:ext cx="8542311" cy="6588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sz="2800" dirty="0" smtClean="0">
                <a:solidFill>
                  <a:srgbClr val="800000"/>
                </a:solidFill>
                <a:latin typeface="Arial Black" panose="020B0A04020102020204" pitchFamily="34" charset="0"/>
              </a:rPr>
              <a:t>EFFECTIVENESS AND IMPACT (3)</a:t>
            </a:r>
          </a:p>
        </p:txBody>
      </p:sp>
      <p:sp>
        <p:nvSpPr>
          <p:cNvPr id="2" name="Rectangle 1"/>
          <p:cNvSpPr/>
          <p:nvPr/>
        </p:nvSpPr>
        <p:spPr>
          <a:xfrm>
            <a:off x="4716016" y="3212976"/>
            <a:ext cx="4339030" cy="2185214"/>
          </a:xfrm>
          <a:prstGeom prst="rect">
            <a:avLst/>
          </a:prstGeom>
        </p:spPr>
        <p:txBody>
          <a:bodyPr wrap="square">
            <a:spAutoFit/>
          </a:bodyPr>
          <a:lstStyle/>
          <a:p>
            <a:pPr algn="ctr"/>
            <a:r>
              <a:rPr lang="en-US" b="1" dirty="0" smtClean="0">
                <a:solidFill>
                  <a:srgbClr val="800000"/>
                </a:solidFill>
                <a:latin typeface="+mn-lt"/>
                <a:ea typeface="Calibri" panose="020F0502020204030204" pitchFamily="34" charset="0"/>
                <a:cs typeface="Calibri" panose="020F0502020204030204" pitchFamily="34" charset="0"/>
              </a:rPr>
              <a:t>Service </a:t>
            </a:r>
            <a:r>
              <a:rPr lang="en-US" b="1" dirty="0">
                <a:solidFill>
                  <a:srgbClr val="800000"/>
                </a:solidFill>
                <a:latin typeface="+mn-lt"/>
                <a:ea typeface="Calibri" panose="020F0502020204030204" pitchFamily="34" charset="0"/>
                <a:cs typeface="Calibri" panose="020F0502020204030204" pitchFamily="34" charset="0"/>
              </a:rPr>
              <a:t>delivery community engagement </a:t>
            </a:r>
            <a:r>
              <a:rPr lang="en-US" b="1" dirty="0" smtClean="0">
                <a:solidFill>
                  <a:srgbClr val="800000"/>
                </a:solidFill>
                <a:latin typeface="+mn-lt"/>
                <a:ea typeface="Calibri" panose="020F0502020204030204" pitchFamily="34" charset="0"/>
                <a:cs typeface="Calibri" panose="020F0502020204030204" pitchFamily="34" charset="0"/>
              </a:rPr>
              <a:t>held on </a:t>
            </a:r>
            <a:r>
              <a:rPr lang="en-US" b="1" dirty="0">
                <a:solidFill>
                  <a:srgbClr val="800000"/>
                </a:solidFill>
                <a:latin typeface="+mn-lt"/>
                <a:ea typeface="Calibri" panose="020F0502020204030204" pitchFamily="34" charset="0"/>
                <a:cs typeface="Calibri" panose="020F0502020204030204" pitchFamily="34" charset="0"/>
              </a:rPr>
              <a:t>21 October 2021</a:t>
            </a:r>
            <a:endParaRPr lang="en-ZA" dirty="0">
              <a:solidFill>
                <a:srgbClr val="800000"/>
              </a:solidFill>
              <a:latin typeface="+mn-lt"/>
            </a:endParaRPr>
          </a:p>
          <a:p>
            <a:pPr algn="ctr"/>
            <a:r>
              <a:rPr lang="en-US" b="1" dirty="0" smtClean="0">
                <a:solidFill>
                  <a:srgbClr val="800000"/>
                </a:solidFill>
                <a:latin typeface="+mn-lt"/>
                <a:ea typeface="Calibri" panose="020F0502020204030204" pitchFamily="34" charset="0"/>
                <a:cs typeface="Calibri" panose="020F0502020204030204" pitchFamily="34" charset="0"/>
              </a:rPr>
              <a:t>Ncise </a:t>
            </a:r>
            <a:r>
              <a:rPr lang="en-US" b="1" dirty="0">
                <a:solidFill>
                  <a:srgbClr val="800000"/>
                </a:solidFill>
                <a:latin typeface="+mn-lt"/>
                <a:ea typeface="Calibri" panose="020F0502020204030204" pitchFamily="34" charset="0"/>
                <a:cs typeface="Calibri" panose="020F0502020204030204" pitchFamily="34" charset="0"/>
              </a:rPr>
              <a:t>Administrative Area</a:t>
            </a:r>
            <a:r>
              <a:rPr lang="en-US" dirty="0">
                <a:solidFill>
                  <a:srgbClr val="800000"/>
                </a:solidFill>
                <a:latin typeface="+mn-lt"/>
                <a:ea typeface="Calibri" panose="020F0502020204030204" pitchFamily="34" charset="0"/>
                <a:cs typeface="Calibri" panose="020F0502020204030204" pitchFamily="34" charset="0"/>
              </a:rPr>
              <a:t>, in Mthatha, </a:t>
            </a:r>
            <a:r>
              <a:rPr lang="en-US" dirty="0">
                <a:solidFill>
                  <a:srgbClr val="800000"/>
                </a:solidFill>
              </a:rPr>
              <a:t>bringing various government departments and institutions to deliver more than 1000 services in one day.</a:t>
            </a:r>
            <a:endParaRPr lang="en-ZA" sz="2800" dirty="0">
              <a:solidFill>
                <a:srgbClr val="800000"/>
              </a:solidFill>
            </a:endParaRPr>
          </a:p>
          <a:p>
            <a:pPr algn="ctr"/>
            <a:r>
              <a:rPr lang="en-US" dirty="0">
                <a:solidFill>
                  <a:srgbClr val="800000"/>
                </a:solidFill>
                <a:latin typeface="+mn-lt"/>
                <a:ea typeface="Calibri" panose="020F0502020204030204" pitchFamily="34" charset="0"/>
                <a:cs typeface="Calibri" panose="020F0502020204030204" pitchFamily="34" charset="0"/>
              </a:rPr>
              <a:t> </a:t>
            </a:r>
            <a:endParaRPr lang="en-ZA" dirty="0">
              <a:solidFill>
                <a:srgbClr val="800000"/>
              </a:solidFill>
              <a:latin typeface="+mn-lt"/>
            </a:endParaRPr>
          </a:p>
        </p:txBody>
      </p:sp>
      <p:pic>
        <p:nvPicPr>
          <p:cNvPr id="6" name="Picture 5"/>
          <p:cNvPicPr>
            <a:picLocks noChangeAspect="1"/>
          </p:cNvPicPr>
          <p:nvPr/>
        </p:nvPicPr>
        <p:blipFill>
          <a:blip r:embed="rId2"/>
          <a:stretch>
            <a:fillRect/>
          </a:stretch>
        </p:blipFill>
        <p:spPr>
          <a:xfrm>
            <a:off x="4860032" y="966536"/>
            <a:ext cx="3826768" cy="1944216"/>
          </a:xfrm>
          <a:prstGeom prst="rect">
            <a:avLst/>
          </a:prstGeom>
          <a:solidFill>
            <a:srgbClr val="FFFFFF">
              <a:shade val="85000"/>
            </a:srgbClr>
          </a:solidFill>
          <a:ln w="190500" cap="rnd">
            <a:solidFill>
              <a:srgbClr val="990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92872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538429" y="60527"/>
            <a:ext cx="8229600" cy="692150"/>
          </a:xfrm>
        </p:spPr>
        <p:txBody>
          <a:bodyPr/>
          <a:lstStyle/>
          <a:p>
            <a:r>
              <a:rPr lang="en-US" sz="2800" dirty="0" smtClean="0">
                <a:solidFill>
                  <a:srgbClr val="800000"/>
                </a:solidFill>
                <a:latin typeface="Arial Black" panose="020B0A04020102020204" pitchFamily="34" charset="0"/>
                <a:cs typeface="Arial" panose="020B0604020202020204" pitchFamily="34" charset="0"/>
              </a:rPr>
              <a:t>WHO ARE WE?</a:t>
            </a:r>
            <a:endParaRPr lang="en-ZA" sz="2800" dirty="0" smtClean="0">
              <a:solidFill>
                <a:srgbClr val="800000"/>
              </a:solidFill>
              <a:latin typeface="Arial Black" panose="020B0A04020102020204" pitchFamily="34" charset="0"/>
              <a:cs typeface="Arial" panose="020B0604020202020204" pitchFamily="34" charset="0"/>
            </a:endParaRPr>
          </a:p>
        </p:txBody>
      </p:sp>
      <p:sp>
        <p:nvSpPr>
          <p:cNvPr id="14339" name="Text Placeholder 2"/>
          <p:cNvSpPr>
            <a:spLocks noGrp="1"/>
          </p:cNvSpPr>
          <p:nvPr>
            <p:ph type="body" sz="half" idx="4294967295"/>
          </p:nvPr>
        </p:nvSpPr>
        <p:spPr>
          <a:xfrm>
            <a:off x="349955" y="548680"/>
            <a:ext cx="8176745" cy="2246793"/>
          </a:xfrm>
        </p:spPr>
        <p:txBody>
          <a:bodyPr/>
          <a:lstStyle/>
          <a:p>
            <a:pPr algn="just">
              <a:lnSpc>
                <a:spcPct val="120000"/>
              </a:lnSpc>
              <a:spcBef>
                <a:spcPct val="0"/>
              </a:spcBef>
            </a:pPr>
            <a:r>
              <a:rPr lang="en-US" sz="1800" dirty="0" smtClean="0"/>
              <a:t>The </a:t>
            </a:r>
            <a:r>
              <a:rPr lang="en-US" sz="1800" dirty="0"/>
              <a:t>Public</a:t>
            </a:r>
            <a:r>
              <a:rPr lang="en-US" sz="1800" dirty="0" smtClean="0"/>
              <a:t> Service Commission is an </a:t>
            </a:r>
            <a:r>
              <a:rPr lang="en-US" sz="1800" b="1" dirty="0">
                <a:solidFill>
                  <a:srgbClr val="800000"/>
                </a:solidFill>
              </a:rPr>
              <a:t>independent </a:t>
            </a:r>
            <a:r>
              <a:rPr lang="en-US" sz="1800" b="1" dirty="0" smtClean="0">
                <a:solidFill>
                  <a:srgbClr val="800000"/>
                </a:solidFill>
              </a:rPr>
              <a:t>Constitutional body</a:t>
            </a:r>
            <a:r>
              <a:rPr lang="en-US" sz="1800" b="1" dirty="0" smtClean="0">
                <a:solidFill>
                  <a:srgbClr val="990000"/>
                </a:solidFill>
              </a:rPr>
              <a:t> </a:t>
            </a:r>
            <a:r>
              <a:rPr lang="en-US" sz="1800" dirty="0" smtClean="0"/>
              <a:t>established </a:t>
            </a:r>
            <a:r>
              <a:rPr lang="en-US" sz="1800" dirty="0"/>
              <a:t>in terms of </a:t>
            </a:r>
            <a:r>
              <a:rPr lang="en-US" sz="1800" b="1" dirty="0">
                <a:solidFill>
                  <a:srgbClr val="800000"/>
                </a:solidFill>
              </a:rPr>
              <a:t>Chapter 10 </a:t>
            </a:r>
            <a:r>
              <a:rPr lang="en-US" sz="1800" b="1" dirty="0" smtClean="0">
                <a:solidFill>
                  <a:srgbClr val="800000"/>
                </a:solidFill>
              </a:rPr>
              <a:t>of </a:t>
            </a:r>
            <a:r>
              <a:rPr lang="en-US" sz="1800" b="1" dirty="0">
                <a:solidFill>
                  <a:srgbClr val="800000"/>
                </a:solidFill>
              </a:rPr>
              <a:t>the </a:t>
            </a:r>
            <a:r>
              <a:rPr lang="en-US" sz="1800" b="1" dirty="0" smtClean="0">
                <a:solidFill>
                  <a:srgbClr val="800000"/>
                </a:solidFill>
              </a:rPr>
              <a:t>Constitution</a:t>
            </a:r>
            <a:r>
              <a:rPr lang="en-US" sz="1800" b="1" dirty="0">
                <a:solidFill>
                  <a:srgbClr val="800000"/>
                </a:solidFill>
              </a:rPr>
              <a:t> </a:t>
            </a:r>
            <a:r>
              <a:rPr lang="en-US" sz="1800" dirty="0" smtClean="0"/>
              <a:t>to </a:t>
            </a:r>
            <a:r>
              <a:rPr lang="en-US" sz="1800" b="1" dirty="0" smtClean="0">
                <a:solidFill>
                  <a:srgbClr val="800000"/>
                </a:solidFill>
              </a:rPr>
              <a:t>promote the constitutional values and principles</a:t>
            </a:r>
            <a:r>
              <a:rPr lang="en-US" sz="1800" dirty="0" smtClean="0"/>
              <a:t>, especially those governing public administration set out in sections 1 and 195 of the Constitution throughout the Public Service.</a:t>
            </a:r>
          </a:p>
          <a:p>
            <a:pPr algn="just">
              <a:lnSpc>
                <a:spcPct val="120000"/>
              </a:lnSpc>
              <a:spcBef>
                <a:spcPct val="0"/>
              </a:spcBef>
            </a:pPr>
            <a:r>
              <a:rPr lang="en-US" sz="1800" dirty="0" smtClean="0"/>
              <a:t>It further derives its powers from the Public Service Commission Act </a:t>
            </a:r>
            <a:r>
              <a:rPr lang="en-US" sz="2000" dirty="0" smtClean="0"/>
              <a:t>of 1997</a:t>
            </a:r>
          </a:p>
          <a:p>
            <a:pPr algn="just">
              <a:lnSpc>
                <a:spcPct val="120000"/>
              </a:lnSpc>
              <a:spcBef>
                <a:spcPct val="0"/>
              </a:spcBef>
            </a:pPr>
            <a:r>
              <a:rPr lang="en-GB" sz="1800" dirty="0">
                <a:ea typeface="ＭＳ Ｐゴシック" pitchFamily="34" charset="-128"/>
              </a:rPr>
              <a:t>The PSC is </a:t>
            </a:r>
            <a:r>
              <a:rPr lang="en-GB" sz="1800" b="1" dirty="0">
                <a:solidFill>
                  <a:srgbClr val="800000"/>
                </a:solidFill>
                <a:ea typeface="ＭＳ Ｐゴシック" pitchFamily="34" charset="-128"/>
              </a:rPr>
              <a:t>accountable to the National Assembly</a:t>
            </a:r>
            <a:r>
              <a:rPr lang="en-GB" sz="1800" b="1" dirty="0">
                <a:solidFill>
                  <a:srgbClr val="990000"/>
                </a:solidFill>
                <a:ea typeface="ＭＳ Ｐゴシック" pitchFamily="34" charset="-128"/>
              </a:rPr>
              <a:t>.</a:t>
            </a:r>
            <a:endParaRPr lang="en-US" sz="1800" dirty="0"/>
          </a:p>
          <a:p>
            <a:pPr algn="just">
              <a:lnSpc>
                <a:spcPct val="120000"/>
              </a:lnSpc>
              <a:spcBef>
                <a:spcPct val="0"/>
              </a:spcBef>
            </a:pPr>
            <a:r>
              <a:rPr lang="en-US" sz="1800" dirty="0" smtClean="0"/>
              <a:t>The PSC consists </a:t>
            </a:r>
            <a:r>
              <a:rPr lang="en-US" sz="1800" dirty="0"/>
              <a:t>of </a:t>
            </a:r>
            <a:r>
              <a:rPr lang="en-US" sz="1800" b="1" dirty="0">
                <a:solidFill>
                  <a:srgbClr val="800000"/>
                </a:solidFill>
              </a:rPr>
              <a:t>14 members</a:t>
            </a:r>
            <a:r>
              <a:rPr lang="en-US" sz="1800" dirty="0"/>
              <a:t>. </a:t>
            </a:r>
            <a:endParaRPr lang="en-US" sz="1800" dirty="0" smtClean="0"/>
          </a:p>
          <a:p>
            <a:pPr algn="just">
              <a:lnSpc>
                <a:spcPct val="120000"/>
              </a:lnSpc>
              <a:spcBef>
                <a:spcPct val="0"/>
              </a:spcBef>
            </a:pPr>
            <a:r>
              <a:rPr lang="en-US" sz="1800" dirty="0" smtClean="0"/>
              <a:t>PSC is supported by the Office of the Public Service Commission with National and 9 provincial offices</a:t>
            </a:r>
          </a:p>
          <a:p>
            <a:pPr algn="just">
              <a:lnSpc>
                <a:spcPct val="120000"/>
              </a:lnSpc>
              <a:spcBef>
                <a:spcPct val="0"/>
              </a:spcBef>
            </a:pPr>
            <a:endParaRPr lang="en-US" sz="2000" dirty="0" smtClean="0"/>
          </a:p>
          <a:p>
            <a:pPr algn="just">
              <a:lnSpc>
                <a:spcPct val="120000"/>
              </a:lnSpc>
              <a:spcBef>
                <a:spcPct val="0"/>
              </a:spcBef>
            </a:pPr>
            <a:endParaRPr lang="en-US" sz="2000" dirty="0" smtClean="0"/>
          </a:p>
          <a:p>
            <a:pPr algn="just">
              <a:lnSpc>
                <a:spcPct val="120000"/>
              </a:lnSpc>
              <a:spcBef>
                <a:spcPct val="0"/>
              </a:spcBef>
            </a:pPr>
            <a:endParaRPr lang="en-US" sz="2000" dirty="0">
              <a:ea typeface="ＭＳ Ｐゴシック" pitchFamily="34" charset="-128"/>
            </a:endParaRPr>
          </a:p>
          <a:p>
            <a:pPr algn="just">
              <a:lnSpc>
                <a:spcPct val="120000"/>
              </a:lnSpc>
              <a:spcBef>
                <a:spcPct val="0"/>
              </a:spcBef>
            </a:pPr>
            <a:endParaRPr lang="en-US" sz="2000" dirty="0" smtClean="0">
              <a:ea typeface="ＭＳ Ｐゴシック" pitchFamily="34" charset="-128"/>
            </a:endParaRPr>
          </a:p>
          <a:p>
            <a:pPr algn="just">
              <a:lnSpc>
                <a:spcPct val="120000"/>
              </a:lnSpc>
              <a:spcBef>
                <a:spcPct val="0"/>
              </a:spcBef>
            </a:pPr>
            <a:endParaRPr lang="en-US" sz="2000" dirty="0">
              <a:ea typeface="ＭＳ Ｐゴシック" pitchFamily="34" charset="-128"/>
            </a:endParaRPr>
          </a:p>
        </p:txBody>
      </p:sp>
      <p:sp>
        <p:nvSpPr>
          <p:cNvPr id="7" name="Rectangle 6"/>
          <p:cNvSpPr>
            <a:spLocks noChangeArrowheads="1"/>
          </p:cNvSpPr>
          <p:nvPr/>
        </p:nvSpPr>
        <p:spPr bwMode="auto">
          <a:xfrm>
            <a:off x="6543135" y="6245831"/>
            <a:ext cx="2133600" cy="476250"/>
          </a:xfrm>
          <a:prstGeom prst="rect">
            <a:avLst/>
          </a:prstGeom>
          <a:noFill/>
          <a:ln w="9525">
            <a:noFill/>
            <a:miter lim="800000"/>
            <a:headEnd/>
            <a:tailEnd/>
          </a:ln>
        </p:spPr>
        <p:txBody>
          <a:bodyPr/>
          <a:lstStyle/>
          <a:p>
            <a:pPr algn="r" eaLnBrk="0" hangingPunct="0"/>
            <a:r>
              <a:rPr lang="en-US" sz="1600" b="0" dirty="0" smtClean="0"/>
              <a:t>3</a:t>
            </a:r>
            <a:endParaRPr lang="en-US" sz="1600" b="0" dirty="0"/>
          </a:p>
        </p:txBody>
      </p:sp>
      <p:grpSp>
        <p:nvGrpSpPr>
          <p:cNvPr id="6" name="Group 5"/>
          <p:cNvGrpSpPr/>
          <p:nvPr/>
        </p:nvGrpSpPr>
        <p:grpSpPr>
          <a:xfrm>
            <a:off x="323527" y="4301770"/>
            <a:ext cx="8229600" cy="2170754"/>
            <a:chOff x="10135" y="124175"/>
            <a:chExt cx="5786438" cy="2103299"/>
          </a:xfrm>
          <a:solidFill>
            <a:schemeClr val="accent1">
              <a:lumMod val="75000"/>
            </a:schemeClr>
          </a:solidFill>
        </p:grpSpPr>
        <p:sp>
          <p:nvSpPr>
            <p:cNvPr id="8" name="Rounded Rectangle 7"/>
            <p:cNvSpPr/>
            <p:nvPr/>
          </p:nvSpPr>
          <p:spPr>
            <a:xfrm>
              <a:off x="10135" y="124175"/>
              <a:ext cx="5786438" cy="2103299"/>
            </a:xfrm>
            <a:prstGeom prst="roundRect">
              <a:avLst/>
            </a:prstGeom>
            <a:grpFill/>
            <a:ln w="25400" cap="flat" cmpd="sng" algn="ctr">
              <a:solidFill>
                <a:schemeClr val="accent5">
                  <a:lumMod val="2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b="0" dirty="0"/>
            </a:p>
          </p:txBody>
        </p:sp>
        <p:grpSp>
          <p:nvGrpSpPr>
            <p:cNvPr id="9" name="Group 8"/>
            <p:cNvGrpSpPr/>
            <p:nvPr/>
          </p:nvGrpSpPr>
          <p:grpSpPr>
            <a:xfrm>
              <a:off x="56402" y="192331"/>
              <a:ext cx="5656084" cy="1943125"/>
              <a:chOff x="21241" y="185426"/>
              <a:chExt cx="6720741" cy="2036152"/>
            </a:xfrm>
            <a:grpFill/>
          </p:grpSpPr>
          <p:sp>
            <p:nvSpPr>
              <p:cNvPr id="12" name="Left Brace 11"/>
              <p:cNvSpPr/>
              <p:nvPr/>
            </p:nvSpPr>
            <p:spPr>
              <a:xfrm rot="5400000">
                <a:off x="3203125" y="-2448092"/>
                <a:ext cx="356973" cy="6720741"/>
              </a:xfrm>
              <a:prstGeom prst="leftBrace">
                <a:avLst/>
              </a:prstGeom>
              <a:grpFill/>
              <a:ln w="25400" cap="flat" cmpd="sng" algn="ctr">
                <a:solidFill>
                  <a:schemeClr val="accent5">
                    <a:lumMod val="2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3" name="Rounded Rectangle 12"/>
              <p:cNvSpPr/>
              <p:nvPr/>
            </p:nvSpPr>
            <p:spPr>
              <a:xfrm>
                <a:off x="615976" y="185426"/>
                <a:ext cx="5391368" cy="476946"/>
              </a:xfrm>
              <a:prstGeom prst="roundRect">
                <a:avLst/>
              </a:prstGeom>
              <a:solidFill>
                <a:schemeClr val="accent5">
                  <a:lumMod val="90000"/>
                </a:schemeClr>
              </a:solidFill>
              <a:ln w="38100" cap="flat" cmpd="sng" algn="ctr">
                <a:solidFill>
                  <a:schemeClr val="accent5">
                    <a:lumMod val="50000"/>
                  </a:schemeClr>
                </a:solidFill>
                <a:prstDash val="solid"/>
                <a:miter lim="800000"/>
              </a:ln>
              <a:effectLst/>
              <a:scene3d>
                <a:camera prst="orthographicFront">
                  <a:rot lat="0" lon="0" rev="0"/>
                </a:camera>
                <a:lightRig rig="contrasting" dir="t">
                  <a:rot lat="0" lon="0" rev="7800000"/>
                </a:lightRig>
              </a:scene3d>
              <a:sp3d>
                <a:bevelT w="139700" h="1397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30000"/>
                  </a:lnSpc>
                  <a:spcBef>
                    <a:spcPts val="0"/>
                  </a:spcBef>
                  <a:spcAft>
                    <a:spcPts val="0"/>
                  </a:spcAft>
                </a:pPr>
                <a:r>
                  <a:rPr lang="en-ZA" sz="2000" kern="1200" dirty="0">
                    <a:effectLst/>
                    <a:latin typeface="Arial" panose="020B0604020202020204" pitchFamily="34" charset="0"/>
                    <a:ea typeface="Times New Roman" panose="02020603050405020304" pitchFamily="18" charset="0"/>
                    <a:cs typeface="Times New Roman" panose="02020603050405020304" pitchFamily="18" charset="0"/>
                  </a:rPr>
                  <a:t>Public Service Commission</a:t>
                </a:r>
                <a:endParaRPr lang="en-US" sz="2000" dirty="0">
                  <a:effectLst/>
                  <a:latin typeface="Arial" panose="020B0604020202020204" pitchFamily="34" charset="0"/>
                  <a:ea typeface="Arial Unicode MS" panose="020B0604020202020204" pitchFamily="34" charset="-128"/>
                </a:endParaRPr>
              </a:p>
            </p:txBody>
          </p:sp>
          <p:sp>
            <p:nvSpPr>
              <p:cNvPr id="10" name="Rounded Rectangle 9"/>
              <p:cNvSpPr/>
              <p:nvPr/>
            </p:nvSpPr>
            <p:spPr>
              <a:xfrm>
                <a:off x="130457" y="977060"/>
                <a:ext cx="3037842" cy="1233502"/>
              </a:xfrm>
              <a:prstGeom prst="roundRect">
                <a:avLst/>
              </a:prstGeom>
              <a:solidFill>
                <a:schemeClr val="accent5">
                  <a:lumMod val="90000"/>
                </a:schemeClr>
              </a:solidFill>
              <a:ln w="38100" cap="flat" cmpd="sng" algn="ctr">
                <a:solidFill>
                  <a:schemeClr val="accent5">
                    <a:lumMod val="50000"/>
                  </a:schemeClr>
                </a:solidFill>
                <a:prstDash val="solid"/>
              </a:ln>
              <a:effectLst/>
              <a:scene3d>
                <a:camera prst="orthographicFront">
                  <a:rot lat="0" lon="0" rev="0"/>
                </a:camera>
                <a:lightRig rig="contrasting" dir="t">
                  <a:rot lat="0" lon="0" rev="7800000"/>
                </a:lightRig>
              </a:scene3d>
              <a:sp3d>
                <a:bevelT w="139700" h="1397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ZA" sz="1600" kern="1200" dirty="0" smtClean="0">
                    <a:effectLst/>
                    <a:latin typeface="Arial" panose="020B0604020202020204" pitchFamily="34" charset="0"/>
                    <a:ea typeface="Times New Roman" panose="02020603050405020304" pitchFamily="18" charset="0"/>
                    <a:cs typeface="Times New Roman" panose="02020603050405020304" pitchFamily="18" charset="0"/>
                  </a:rPr>
                  <a:t>5 </a:t>
                </a:r>
                <a:r>
                  <a:rPr lang="en-ZA" sz="1600" i="1" kern="1200" dirty="0" smtClean="0">
                    <a:effectLst/>
                    <a:latin typeface="Arial" panose="020B0604020202020204" pitchFamily="34" charset="0"/>
                    <a:ea typeface="Times New Roman" panose="02020603050405020304" pitchFamily="18" charset="0"/>
                    <a:cs typeface="Times New Roman" panose="02020603050405020304" pitchFamily="18" charset="0"/>
                  </a:rPr>
                  <a:t>(4 vacancies)</a:t>
                </a:r>
                <a:endParaRPr lang="en-US" sz="1600" i="1" dirty="0">
                  <a:effectLst/>
                  <a:latin typeface="Arial" panose="020B0604020202020204" pitchFamily="34" charset="0"/>
                  <a:ea typeface="Arial Unicode MS" panose="020B0604020202020204" pitchFamily="34" charset="-128"/>
                </a:endParaRPr>
              </a:p>
              <a:p>
                <a:pPr marL="0" marR="0" algn="ctr">
                  <a:spcBef>
                    <a:spcPts val="0"/>
                  </a:spcBef>
                  <a:spcAft>
                    <a:spcPts val="0"/>
                  </a:spcAft>
                </a:pPr>
                <a:r>
                  <a:rPr lang="en-ZA" sz="1600" kern="1200" dirty="0">
                    <a:effectLst/>
                    <a:latin typeface="Arial" panose="020B0604020202020204" pitchFamily="34" charset="0"/>
                    <a:ea typeface="Times New Roman" panose="02020603050405020304" pitchFamily="18" charset="0"/>
                    <a:cs typeface="Times New Roman" panose="02020603050405020304" pitchFamily="18" charset="0"/>
                  </a:rPr>
                  <a:t>Commissioners recommended by the </a:t>
                </a:r>
                <a:r>
                  <a:rPr lang="en-ZA" sz="1600" b="1" kern="1200" dirty="0">
                    <a:solidFill>
                      <a:srgbClr val="990000"/>
                    </a:solidFill>
                    <a:effectLst/>
                    <a:latin typeface="Arial" panose="020B0604020202020204" pitchFamily="34" charset="0"/>
                    <a:ea typeface="Times New Roman" panose="02020603050405020304" pitchFamily="18" charset="0"/>
                    <a:cs typeface="Times New Roman" panose="02020603050405020304" pitchFamily="18" charset="0"/>
                  </a:rPr>
                  <a:t>National Assembly</a:t>
                </a:r>
                <a:endParaRPr lang="en-US" sz="1600" b="1" dirty="0">
                  <a:solidFill>
                    <a:srgbClr val="990000"/>
                  </a:solidFill>
                  <a:effectLst/>
                  <a:latin typeface="Arial" panose="020B0604020202020204" pitchFamily="34" charset="0"/>
                  <a:ea typeface="Arial Unicode MS" panose="020B0604020202020204" pitchFamily="34" charset="-128"/>
                </a:endParaRPr>
              </a:p>
            </p:txBody>
          </p:sp>
          <p:sp>
            <p:nvSpPr>
              <p:cNvPr id="11" name="Rounded Rectangle 10"/>
              <p:cNvSpPr/>
              <p:nvPr/>
            </p:nvSpPr>
            <p:spPr>
              <a:xfrm>
                <a:off x="3349302" y="988076"/>
                <a:ext cx="3311591" cy="1233502"/>
              </a:xfrm>
              <a:prstGeom prst="roundRect">
                <a:avLst/>
              </a:prstGeom>
              <a:solidFill>
                <a:schemeClr val="accent5">
                  <a:lumMod val="90000"/>
                </a:schemeClr>
              </a:solidFill>
              <a:ln w="38100" cap="flat" cmpd="sng" algn="ctr">
                <a:solidFill>
                  <a:schemeClr val="accent5">
                    <a:lumMod val="50000"/>
                  </a:schemeClr>
                </a:solidFill>
                <a:prstDash val="solid"/>
                <a:miter lim="800000"/>
              </a:ln>
              <a:effectLst/>
              <a:scene3d>
                <a:camera prst="orthographicFront">
                  <a:rot lat="0" lon="0" rev="0"/>
                </a:camera>
                <a:lightRig rig="contrasting" dir="t">
                  <a:rot lat="0" lon="0" rev="7800000"/>
                </a:lightRig>
              </a:scene3d>
              <a:sp3d>
                <a:bevelT w="139700" h="1397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ZA" kern="1200" dirty="0" smtClean="0">
                    <a:effectLst/>
                    <a:latin typeface="Arial" panose="020B0604020202020204" pitchFamily="34" charset="0"/>
                    <a:ea typeface="Times New Roman" panose="02020603050405020304" pitchFamily="18" charset="0"/>
                    <a:cs typeface="Times New Roman" panose="02020603050405020304" pitchFamily="18" charset="0"/>
                  </a:rPr>
                  <a:t>9 (</a:t>
                </a:r>
                <a:r>
                  <a:rPr lang="en-ZA" i="1" kern="1200" dirty="0" smtClean="0">
                    <a:effectLst/>
                    <a:latin typeface="Arial" panose="020B0604020202020204" pitchFamily="34" charset="0"/>
                    <a:ea typeface="Times New Roman" panose="02020603050405020304" pitchFamily="18" charset="0"/>
                    <a:cs typeface="Times New Roman" panose="02020603050405020304" pitchFamily="18" charset="0"/>
                  </a:rPr>
                  <a:t>2 vacancies: Mpu and GP)</a:t>
                </a:r>
                <a:endParaRPr lang="en-US" dirty="0">
                  <a:effectLst/>
                  <a:latin typeface="Arial" panose="020B0604020202020204" pitchFamily="34" charset="0"/>
                  <a:ea typeface="Arial Unicode MS" panose="020B0604020202020204" pitchFamily="34" charset="-128"/>
                </a:endParaRPr>
              </a:p>
              <a:p>
                <a:pPr marL="0" marR="0" algn="ctr">
                  <a:lnSpc>
                    <a:spcPct val="90000"/>
                  </a:lnSpc>
                  <a:spcBef>
                    <a:spcPts val="0"/>
                  </a:spcBef>
                  <a:spcAft>
                    <a:spcPts val="0"/>
                  </a:spcAft>
                </a:pPr>
                <a:r>
                  <a:rPr lang="en-ZA" kern="1200" dirty="0">
                    <a:effectLst/>
                    <a:latin typeface="Arial" panose="020B0604020202020204" pitchFamily="34" charset="0"/>
                    <a:ea typeface="Times New Roman" panose="02020603050405020304" pitchFamily="18" charset="0"/>
                    <a:cs typeface="Times New Roman" panose="02020603050405020304" pitchFamily="18" charset="0"/>
                  </a:rPr>
                  <a:t>Commissioners nominated by the </a:t>
                </a:r>
                <a:r>
                  <a:rPr lang="en-ZA" b="1" kern="1200" dirty="0">
                    <a:solidFill>
                      <a:srgbClr val="990000"/>
                    </a:solidFill>
                    <a:effectLst/>
                    <a:latin typeface="Arial" panose="020B0604020202020204" pitchFamily="34" charset="0"/>
                    <a:ea typeface="Times New Roman" panose="02020603050405020304" pitchFamily="18" charset="0"/>
                    <a:cs typeface="Times New Roman" panose="02020603050405020304" pitchFamily="18" charset="0"/>
                  </a:rPr>
                  <a:t>Premier of each province </a:t>
                </a:r>
                <a:r>
                  <a:rPr lang="en-ZA" kern="1200" dirty="0">
                    <a:effectLst/>
                    <a:latin typeface="Arial" panose="020B0604020202020204" pitchFamily="34" charset="0"/>
                    <a:ea typeface="Times New Roman" panose="02020603050405020304" pitchFamily="18" charset="0"/>
                    <a:cs typeface="Times New Roman" panose="02020603050405020304" pitchFamily="18" charset="0"/>
                  </a:rPr>
                  <a:t>on the recommendation by the Provincial Legislatures</a:t>
                </a:r>
                <a:endParaRPr lang="en-US" dirty="0">
                  <a:effectLst/>
                  <a:latin typeface="Arial" panose="020B0604020202020204" pitchFamily="34" charset="0"/>
                  <a:ea typeface="Arial Unicode MS" panose="020B0604020202020204" pitchFamily="34" charset="-128"/>
                </a:endParaRPr>
              </a:p>
            </p:txBody>
          </p:sp>
        </p:grpSp>
      </p:grpSp>
    </p:spTree>
    <p:extLst>
      <p:ext uri="{BB962C8B-B14F-4D97-AF65-F5344CB8AC3E}">
        <p14:creationId xmlns:p14="http://schemas.microsoft.com/office/powerpoint/2010/main" val="12478301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a:extLst>
              <a:ext uri="{FF2B5EF4-FFF2-40B4-BE49-F238E27FC236}">
                <a16:creationId xmlns:a16="http://schemas.microsoft.com/office/drawing/2014/main" id="{C17EED24-41CE-443C-ADAF-2C00C1BCFC47}"/>
              </a:ext>
            </a:extLst>
          </p:cNvPr>
          <p:cNvSpPr>
            <a:spLocks noGrp="1" noChangeArrowheads="1"/>
          </p:cNvSpPr>
          <p:nvPr>
            <p:ph idx="1"/>
          </p:nvPr>
        </p:nvSpPr>
        <p:spPr>
          <a:xfrm>
            <a:off x="395536" y="764704"/>
            <a:ext cx="8522948" cy="5718646"/>
          </a:xfrm>
        </p:spPr>
        <p:txBody>
          <a:bodyPr/>
          <a:lstStyle/>
          <a:p>
            <a:pPr lvl="0" algn="just">
              <a:lnSpc>
                <a:spcPct val="120000"/>
              </a:lnSpc>
              <a:spcBef>
                <a:spcPts val="0"/>
              </a:spcBef>
            </a:pPr>
            <a:r>
              <a:rPr lang="en-ZA" sz="2000" dirty="0" smtClean="0">
                <a:latin typeface="+mn-lt"/>
              </a:rPr>
              <a:t>Engaging </a:t>
            </a:r>
            <a:r>
              <a:rPr lang="en-ZA" sz="2000" dirty="0">
                <a:latin typeface="+mn-lt"/>
              </a:rPr>
              <a:t>with the SAPS Forensic Services to expedite the forensic report resulting in the positive identification and release of the remains of family’s loved one </a:t>
            </a:r>
            <a:r>
              <a:rPr lang="en-ZA" sz="2000" dirty="0" smtClean="0">
                <a:latin typeface="+mn-lt"/>
              </a:rPr>
              <a:t>for burial.</a:t>
            </a:r>
            <a:endParaRPr lang="en-ZA" sz="2000" dirty="0">
              <a:latin typeface="+mn-lt"/>
            </a:endParaRPr>
          </a:p>
          <a:p>
            <a:pPr lvl="0" algn="just">
              <a:lnSpc>
                <a:spcPct val="120000"/>
              </a:lnSpc>
              <a:spcBef>
                <a:spcPts val="0"/>
              </a:spcBef>
            </a:pPr>
            <a:r>
              <a:rPr lang="en-US" sz="2000" dirty="0" smtClean="0">
                <a:latin typeface="+mn-lt"/>
              </a:rPr>
              <a:t>Facilitating </a:t>
            </a:r>
            <a:r>
              <a:rPr lang="en-US" sz="2000" dirty="0">
                <a:latin typeface="+mn-lt"/>
              </a:rPr>
              <a:t>the issuance of a </a:t>
            </a:r>
            <a:r>
              <a:rPr lang="en-US" sz="2000" dirty="0" smtClean="0">
                <a:latin typeface="+mn-lt"/>
              </a:rPr>
              <a:t>replacement certificates by </a:t>
            </a:r>
            <a:r>
              <a:rPr lang="en-US" sz="2000" dirty="0">
                <a:latin typeface="+mn-lt"/>
              </a:rPr>
              <a:t>the Department of Higher Education and </a:t>
            </a:r>
            <a:r>
              <a:rPr lang="en-US" sz="2000" dirty="0" smtClean="0">
                <a:latin typeface="+mn-lt"/>
              </a:rPr>
              <a:t>Training following the merging and closure of some of the Higher Education institutions.</a:t>
            </a:r>
            <a:endParaRPr lang="en-ZA" sz="2000" dirty="0">
              <a:latin typeface="+mn-lt"/>
            </a:endParaRPr>
          </a:p>
          <a:p>
            <a:pPr lvl="0" algn="just">
              <a:lnSpc>
                <a:spcPct val="120000"/>
              </a:lnSpc>
              <a:spcBef>
                <a:spcPts val="0"/>
              </a:spcBef>
            </a:pPr>
            <a:r>
              <a:rPr lang="en-US" sz="2000" dirty="0" smtClean="0">
                <a:latin typeface="+mn-lt"/>
              </a:rPr>
              <a:t>Facilitated delivery of water tanks to by the Departments of Human Settlement where communities did not have water. </a:t>
            </a:r>
          </a:p>
          <a:p>
            <a:pPr lvl="0" algn="just">
              <a:lnSpc>
                <a:spcPct val="120000"/>
              </a:lnSpc>
              <a:spcBef>
                <a:spcPts val="0"/>
              </a:spcBef>
            </a:pPr>
            <a:r>
              <a:rPr lang="en-US" sz="2000" dirty="0" smtClean="0">
                <a:latin typeface="+mn-lt"/>
              </a:rPr>
              <a:t>Facilitate payment of suppliers who have not been paid with the prescribed 30 days period. </a:t>
            </a:r>
            <a:endParaRPr lang="en-ZA" sz="2000" dirty="0">
              <a:latin typeface="+mn-lt"/>
            </a:endParaRPr>
          </a:p>
          <a:p>
            <a:pPr algn="just">
              <a:lnSpc>
                <a:spcPct val="120000"/>
              </a:lnSpc>
              <a:spcBef>
                <a:spcPts val="0"/>
              </a:spcBef>
            </a:pPr>
            <a:r>
              <a:rPr lang="en-US" sz="2000" dirty="0" smtClean="0">
                <a:latin typeface="+mn-lt"/>
                <a:cs typeface="Arial" panose="020B0604020202020204" pitchFamily="34" charset="0"/>
              </a:rPr>
              <a:t>Engagement </a:t>
            </a:r>
            <a:r>
              <a:rPr lang="en-US" sz="2000" dirty="0">
                <a:latin typeface="+mn-lt"/>
                <a:cs typeface="Arial" panose="020B0604020202020204" pitchFamily="34" charset="0"/>
              </a:rPr>
              <a:t>with all Labour (all Union representatives of public service sector) on the need for public servants to respect and adhere to the Constitution.</a:t>
            </a:r>
          </a:p>
          <a:p>
            <a:pPr algn="just">
              <a:lnSpc>
                <a:spcPct val="120000"/>
              </a:lnSpc>
              <a:spcBef>
                <a:spcPts val="0"/>
              </a:spcBef>
            </a:pPr>
            <a:r>
              <a:rPr lang="en-US" sz="2000" dirty="0">
                <a:latin typeface="+mn-lt"/>
                <a:cs typeface="Arial" panose="020B0604020202020204" pitchFamily="34" charset="0"/>
              </a:rPr>
              <a:t>Engagement with SALGA and other institutions to promote the CVPs</a:t>
            </a:r>
          </a:p>
          <a:p>
            <a:pPr algn="just">
              <a:lnSpc>
                <a:spcPct val="120000"/>
              </a:lnSpc>
              <a:spcBef>
                <a:spcPts val="0"/>
              </a:spcBef>
            </a:pPr>
            <a:endParaRPr lang="en-US" sz="1700" dirty="0" smtClean="0">
              <a:latin typeface="Arial" panose="020B0604020202020204" pitchFamily="34" charset="0"/>
              <a:cs typeface="Arial" panose="020B0604020202020204" pitchFamily="34" charset="0"/>
            </a:endParaRPr>
          </a:p>
          <a:p>
            <a:pPr marL="0" indent="0" algn="just">
              <a:lnSpc>
                <a:spcPct val="120000"/>
              </a:lnSpc>
              <a:spcBef>
                <a:spcPts val="0"/>
              </a:spcBef>
              <a:buNone/>
              <a:defRPr/>
            </a:pPr>
            <a:endParaRPr lang="en-GB" altLang="en-US" sz="1700" dirty="0">
              <a:solidFill>
                <a:srgbClr val="000000"/>
              </a:solidFill>
              <a:latin typeface="Arial"/>
              <a:cs typeface="Arial"/>
            </a:endParaRPr>
          </a:p>
          <a:p>
            <a:pPr algn="just">
              <a:lnSpc>
                <a:spcPct val="120000"/>
              </a:lnSpc>
              <a:spcBef>
                <a:spcPts val="0"/>
              </a:spcBef>
              <a:defRPr/>
            </a:pPr>
            <a:endParaRPr lang="en-US" sz="1700" dirty="0">
              <a:latin typeface="Arial" panose="020B0604020202020204" pitchFamily="34" charset="0"/>
              <a:cs typeface="Arial" panose="020B0604020202020204" pitchFamily="34" charset="0"/>
            </a:endParaRPr>
          </a:p>
        </p:txBody>
      </p:sp>
      <p:sp>
        <p:nvSpPr>
          <p:cNvPr id="22532" name="Slide Number Placeholder 5">
            <a:extLst>
              <a:ext uri="{FF2B5EF4-FFF2-40B4-BE49-F238E27FC236}">
                <a16:creationId xmlns:a16="http://schemas.microsoft.com/office/drawing/2014/main" id="{B86CEA32-79D1-4194-8A5A-D2D1DF4F21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40</a:t>
            </a:fld>
            <a:endParaRPr lang="en-US" altLang="en-US" sz="1400" dirty="0">
              <a:solidFill>
                <a:srgbClr val="000000"/>
              </a:solidFill>
            </a:endParaRPr>
          </a:p>
        </p:txBody>
      </p:sp>
      <p:sp>
        <p:nvSpPr>
          <p:cNvPr id="6" name="Title 1"/>
          <p:cNvSpPr txBox="1">
            <a:spLocks/>
          </p:cNvSpPr>
          <p:nvPr/>
        </p:nvSpPr>
        <p:spPr>
          <a:xfrm>
            <a:off x="287524" y="73965"/>
            <a:ext cx="8542311" cy="6588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sz="2800" dirty="0" smtClean="0">
                <a:solidFill>
                  <a:srgbClr val="800000"/>
                </a:solidFill>
                <a:latin typeface="Arial Black" panose="020B0A04020102020204" pitchFamily="34" charset="0"/>
              </a:rPr>
              <a:t>EFFECTIVENESS AND IMPACT (4)</a:t>
            </a:r>
          </a:p>
        </p:txBody>
      </p:sp>
    </p:spTree>
    <p:extLst>
      <p:ext uri="{BB962C8B-B14F-4D97-AF65-F5344CB8AC3E}">
        <p14:creationId xmlns:p14="http://schemas.microsoft.com/office/powerpoint/2010/main" val="40020459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32778"/>
            <a:ext cx="8064896" cy="3416302"/>
          </a:xfrm>
        </p:spPr>
        <p:txBody>
          <a:bodyPr/>
          <a:lstStyle/>
          <a:p>
            <a:pPr algn="just">
              <a:lnSpc>
                <a:spcPct val="110000"/>
              </a:lnSpc>
              <a:spcBef>
                <a:spcPts val="0"/>
              </a:spcBef>
            </a:pPr>
            <a:r>
              <a:rPr lang="en-US" sz="2000" dirty="0" smtClean="0">
                <a:latin typeface="Arial" panose="020B0604020202020204" pitchFamily="34" charset="0"/>
                <a:cs typeface="Arial" panose="020B0604020202020204" pitchFamily="34" charset="0"/>
              </a:rPr>
              <a:t>Assisted several </a:t>
            </a:r>
            <a:r>
              <a:rPr lang="en-US" sz="2000" dirty="0">
                <a:latin typeface="Arial" panose="020B0604020202020204" pitchFamily="34" charset="0"/>
                <a:cs typeface="Arial" panose="020B0604020202020204" pitchFamily="34" charset="0"/>
              </a:rPr>
              <a:t>complainants with their outstanding pension pay-outs by the Government Employment Pension Fund.</a:t>
            </a:r>
          </a:p>
          <a:p>
            <a:pPr algn="just">
              <a:lnSpc>
                <a:spcPct val="110000"/>
              </a:lnSpc>
              <a:spcBef>
                <a:spcPts val="0"/>
              </a:spcBef>
            </a:pPr>
            <a:r>
              <a:rPr lang="en-US" sz="2000" dirty="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ssisted complainants </a:t>
            </a:r>
            <a:r>
              <a:rPr lang="en-US" sz="2000" dirty="0">
                <a:latin typeface="Arial" panose="020B0604020202020204" pitchFamily="34" charset="0"/>
                <a:cs typeface="Arial" panose="020B0604020202020204" pitchFamily="34" charset="0"/>
              </a:rPr>
              <a:t>to receive </a:t>
            </a:r>
            <a:r>
              <a:rPr lang="en-US" sz="2000" dirty="0" smtClean="0">
                <a:latin typeface="Arial" panose="020B0604020202020204" pitchFamily="34" charset="0"/>
                <a:cs typeface="Arial" panose="020B0604020202020204" pitchFamily="34" charset="0"/>
              </a:rPr>
              <a:t>an </a:t>
            </a:r>
            <a:r>
              <a:rPr lang="en-US" sz="2000" dirty="0">
                <a:latin typeface="Arial" panose="020B0604020202020204" pitchFamily="34" charset="0"/>
                <a:cs typeface="Arial" panose="020B0604020202020204" pitchFamily="34" charset="0"/>
              </a:rPr>
              <a:t>outstanding unabridged birth </a:t>
            </a:r>
            <a:r>
              <a:rPr lang="en-US" sz="2000" dirty="0" smtClean="0">
                <a:latin typeface="Arial" panose="020B0604020202020204" pitchFamily="34" charset="0"/>
                <a:cs typeface="Arial" panose="020B0604020202020204" pitchFamily="34" charset="0"/>
              </a:rPr>
              <a:t>certificates, death certificates, IDs, new ID numbers after erroneously being declared dead, etc </a:t>
            </a:r>
            <a:r>
              <a:rPr lang="en-US" sz="2000" dirty="0">
                <a:latin typeface="Arial" panose="020B0604020202020204" pitchFamily="34" charset="0"/>
                <a:cs typeface="Arial" panose="020B0604020202020204" pitchFamily="34" charset="0"/>
              </a:rPr>
              <a:t>from the Department of Home Affairs</a:t>
            </a:r>
          </a:p>
          <a:p>
            <a:pPr algn="just">
              <a:lnSpc>
                <a:spcPct val="110000"/>
              </a:lnSpc>
              <a:spcBef>
                <a:spcPts val="0"/>
              </a:spcBef>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complaint </a:t>
            </a:r>
            <a:r>
              <a:rPr lang="en-US" sz="2000" dirty="0" smtClean="0">
                <a:latin typeface="Arial" panose="020B0604020202020204" pitchFamily="34" charset="0"/>
                <a:cs typeface="Arial" panose="020B0604020202020204" pitchFamily="34" charset="0"/>
              </a:rPr>
              <a:t>against </a:t>
            </a:r>
            <a:r>
              <a:rPr lang="en-US" sz="2000" dirty="0">
                <a:latin typeface="Arial" panose="020B0604020202020204" pitchFamily="34" charset="0"/>
                <a:cs typeface="Arial" panose="020B0604020202020204" pitchFamily="34" charset="0"/>
              </a:rPr>
              <a:t>the South African Police Service </a:t>
            </a:r>
            <a:r>
              <a:rPr lang="en-US" sz="2000" dirty="0" smtClean="0">
                <a:latin typeface="Arial" panose="020B0604020202020204" pitchFamily="34" charset="0"/>
                <a:cs typeface="Arial" panose="020B0604020202020204" pitchFamily="34" charset="0"/>
              </a:rPr>
              <a:t>(SAPS) for </a:t>
            </a:r>
            <a:r>
              <a:rPr lang="en-US" sz="2000" dirty="0">
                <a:latin typeface="Arial" panose="020B0604020202020204" pitchFamily="34" charset="0"/>
                <a:cs typeface="Arial" panose="020B0604020202020204" pitchFamily="34" charset="0"/>
              </a:rPr>
              <a:t>poor service delivery in that the SAPS failed to investigate a matter of fraud reported. Through the PSC intervention the case was investigated and brought before court and a warrant of arrest had been issued.  </a:t>
            </a:r>
          </a:p>
          <a:p>
            <a:pPr algn="just">
              <a:lnSpc>
                <a:spcPct val="110000"/>
              </a:lnSpc>
              <a:spcBef>
                <a:spcPts val="0"/>
              </a:spcBef>
            </a:pPr>
            <a:endParaRPr lang="en-US" sz="2000" dirty="0">
              <a:latin typeface="Arial" panose="020B0604020202020204" pitchFamily="34" charset="0"/>
              <a:cs typeface="Arial" panose="020B0604020202020204" pitchFamily="34" charset="0"/>
            </a:endParaRPr>
          </a:p>
          <a:p>
            <a:pPr algn="just">
              <a:lnSpc>
                <a:spcPct val="110000"/>
              </a:lnSpc>
            </a:pPr>
            <a:endParaRPr lang="en-ZA" sz="3200" dirty="0"/>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41</a:t>
            </a:fld>
            <a:endParaRPr lang="en-US" altLang="en-US" dirty="0"/>
          </a:p>
        </p:txBody>
      </p:sp>
      <p:sp>
        <p:nvSpPr>
          <p:cNvPr id="5" name="Title 1"/>
          <p:cNvSpPr txBox="1">
            <a:spLocks/>
          </p:cNvSpPr>
          <p:nvPr/>
        </p:nvSpPr>
        <p:spPr>
          <a:xfrm>
            <a:off x="287524" y="73965"/>
            <a:ext cx="8542311" cy="6588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sz="2800" dirty="0" smtClean="0">
                <a:solidFill>
                  <a:srgbClr val="800000"/>
                </a:solidFill>
                <a:latin typeface="Arial Black" panose="020B0A04020102020204" pitchFamily="34" charset="0"/>
              </a:rPr>
              <a:t>EFFECTIVENESS AND IMPACT (5)</a:t>
            </a:r>
          </a:p>
        </p:txBody>
      </p:sp>
      <p:pic>
        <p:nvPicPr>
          <p:cNvPr id="7" name="Picture 6"/>
          <p:cNvPicPr>
            <a:picLocks noChangeAspect="1"/>
          </p:cNvPicPr>
          <p:nvPr/>
        </p:nvPicPr>
        <p:blipFill>
          <a:blip r:embed="rId2"/>
          <a:stretch>
            <a:fillRect/>
          </a:stretch>
        </p:blipFill>
        <p:spPr>
          <a:xfrm>
            <a:off x="6156176" y="4229480"/>
            <a:ext cx="2857500" cy="1905000"/>
          </a:xfrm>
          <a:prstGeom prst="rect">
            <a:avLst/>
          </a:prstGeom>
        </p:spPr>
      </p:pic>
      <p:sp>
        <p:nvSpPr>
          <p:cNvPr id="9" name="Content Placeholder 2"/>
          <p:cNvSpPr txBox="1">
            <a:spLocks/>
          </p:cNvSpPr>
          <p:nvPr/>
        </p:nvSpPr>
        <p:spPr bwMode="auto">
          <a:xfrm>
            <a:off x="447227" y="4437112"/>
            <a:ext cx="5645821"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660033"/>
              </a:buClr>
              <a:buSzPct val="120000"/>
              <a:buFont typeface="Wingdings" panose="05000000000000000000" pitchFamily="2" charset="2"/>
              <a:buChar char="§"/>
              <a:defRPr sz="2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006666"/>
              </a:buClr>
              <a:buChar char="•"/>
              <a:defRPr sz="2400">
                <a:solidFill>
                  <a:schemeClr val="tx1"/>
                </a:solidFill>
                <a:latin typeface="Calibri" pitchFamily="34" charset="0"/>
              </a:defRPr>
            </a:lvl2pPr>
            <a:lvl3pPr marL="1143000" indent="-228600" algn="l" rtl="0" eaLnBrk="0" fontAlgn="base" hangingPunct="0">
              <a:spcBef>
                <a:spcPct val="20000"/>
              </a:spcBef>
              <a:spcAft>
                <a:spcPct val="0"/>
              </a:spcAft>
              <a:buChar char="•"/>
              <a:defRPr sz="20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10000"/>
              </a:lnSpc>
              <a:spcBef>
                <a:spcPts val="0"/>
              </a:spcBef>
            </a:pPr>
            <a:r>
              <a:rPr lang="en-US" sz="2000" kern="0" dirty="0" smtClean="0">
                <a:latin typeface="Arial" panose="020B0604020202020204" pitchFamily="34" charset="0"/>
                <a:cs typeface="Arial" panose="020B0604020202020204" pitchFamily="34" charset="0"/>
              </a:rPr>
              <a:t>Assisting complainants with obtaining Unemployment Insurance Fund benefits from the Department of Labour and Employment. </a:t>
            </a:r>
          </a:p>
          <a:p>
            <a:pPr algn="just">
              <a:lnSpc>
                <a:spcPct val="110000"/>
              </a:lnSpc>
              <a:spcBef>
                <a:spcPts val="0"/>
              </a:spcBef>
            </a:pPr>
            <a:r>
              <a:rPr lang="en-US" sz="2000" kern="0" dirty="0" smtClean="0">
                <a:latin typeface="Arial" panose="020B0604020202020204" pitchFamily="34" charset="0"/>
                <a:cs typeface="Arial" panose="020B0604020202020204" pitchFamily="34" charset="0"/>
              </a:rPr>
              <a:t>Assisting complainants to obtain outstanding Senior Certificates from the Department of Basic Education. </a:t>
            </a:r>
          </a:p>
          <a:p>
            <a:pPr algn="just">
              <a:lnSpc>
                <a:spcPct val="110000"/>
              </a:lnSpc>
              <a:spcBef>
                <a:spcPts val="0"/>
              </a:spcBef>
            </a:pPr>
            <a:endParaRPr lang="en-US" sz="2000" kern="0" dirty="0" smtClean="0">
              <a:latin typeface="Arial" panose="020B0604020202020204" pitchFamily="34" charset="0"/>
              <a:cs typeface="Arial" panose="020B0604020202020204" pitchFamily="34" charset="0"/>
            </a:endParaRPr>
          </a:p>
          <a:p>
            <a:pPr algn="just">
              <a:lnSpc>
                <a:spcPct val="110000"/>
              </a:lnSpc>
            </a:pPr>
            <a:endParaRPr lang="en-ZA" sz="3200" kern="0" dirty="0"/>
          </a:p>
        </p:txBody>
      </p:sp>
    </p:spTree>
    <p:extLst>
      <p:ext uri="{BB962C8B-B14F-4D97-AF65-F5344CB8AC3E}">
        <p14:creationId xmlns:p14="http://schemas.microsoft.com/office/powerpoint/2010/main" val="887330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518"/>
            <a:ext cx="9144000" cy="6854964"/>
          </a:xfrm>
          <a:prstGeom prst="rect">
            <a:avLst/>
          </a:prstGeom>
        </p:spPr>
      </p:pic>
      <p:pic>
        <p:nvPicPr>
          <p:cNvPr id="4" name="Picture 3"/>
          <p:cNvPicPr>
            <a:picLocks noChangeAspect="1"/>
          </p:cNvPicPr>
          <p:nvPr/>
        </p:nvPicPr>
        <p:blipFill>
          <a:blip r:embed="rId4">
            <a:duotone>
              <a:schemeClr val="accent1">
                <a:shade val="45000"/>
                <a:satMod val="135000"/>
              </a:schemeClr>
              <a:prstClr val="white"/>
            </a:duotone>
          </a:blip>
          <a:stretch>
            <a:fillRect/>
          </a:stretch>
        </p:blipFill>
        <p:spPr>
          <a:xfrm>
            <a:off x="3059832" y="1124744"/>
            <a:ext cx="5256584" cy="5256584"/>
          </a:xfrm>
          <a:prstGeom prst="rect">
            <a:avLst/>
          </a:prstGeom>
        </p:spPr>
      </p:pic>
      <p:sp>
        <p:nvSpPr>
          <p:cNvPr id="19460" name="TextBox 1">
            <a:extLst>
              <a:ext uri="{FF2B5EF4-FFF2-40B4-BE49-F238E27FC236}">
                <a16:creationId xmlns:a16="http://schemas.microsoft.com/office/drawing/2014/main" id="{DC11BD3E-DC25-43DE-BF24-F473D796C029}"/>
              </a:ext>
            </a:extLst>
          </p:cNvPr>
          <p:cNvSpPr txBox="1">
            <a:spLocks noChangeArrowheads="1"/>
          </p:cNvSpPr>
          <p:nvPr/>
        </p:nvSpPr>
        <p:spPr bwMode="auto">
          <a:xfrm>
            <a:off x="2483768" y="3501008"/>
            <a:ext cx="63732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3600" dirty="0" smtClean="0">
                <a:solidFill>
                  <a:schemeClr val="accent5">
                    <a:lumMod val="25000"/>
                  </a:schemeClr>
                </a:solidFill>
                <a:latin typeface="Arial Black" panose="020B0A04020102020204" pitchFamily="34" charset="0"/>
              </a:rPr>
              <a:t>PSC VISIBILITY</a:t>
            </a:r>
            <a:endParaRPr lang="en-US" sz="3600" dirty="0">
              <a:solidFill>
                <a:schemeClr val="accent5">
                  <a:lumMod val="25000"/>
                </a:schemeClr>
              </a:solidFill>
              <a:latin typeface="Arial Black" panose="020B0A04020102020204" pitchFamily="34" charset="0"/>
            </a:endParaRPr>
          </a:p>
        </p:txBody>
      </p:sp>
    </p:spTree>
    <p:extLst>
      <p:ext uri="{BB962C8B-B14F-4D97-AF65-F5344CB8AC3E}">
        <p14:creationId xmlns:p14="http://schemas.microsoft.com/office/powerpoint/2010/main" val="40348775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6808116" y="762468"/>
            <a:ext cx="2087240" cy="2787491"/>
            <a:chOff x="182386" y="3216150"/>
            <a:chExt cx="2087240" cy="2392620"/>
          </a:xfrm>
        </p:grpSpPr>
        <p:sp>
          <p:nvSpPr>
            <p:cNvPr id="34" name="Rectangle 33"/>
            <p:cNvSpPr/>
            <p:nvPr/>
          </p:nvSpPr>
          <p:spPr>
            <a:xfrm>
              <a:off x="182386" y="3216150"/>
              <a:ext cx="2087240" cy="239262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ZA" dirty="0" smtClean="0">
                <a:latin typeface="Arial" panose="020B0604020202020204" pitchFamily="34" charset="0"/>
                <a:cs typeface="Arial" panose="020B0604020202020204" pitchFamily="34" charset="0"/>
              </a:endParaRPr>
            </a:p>
            <a:p>
              <a:pPr algn="ctr"/>
              <a:endParaRPr lang="en-ZA" dirty="0">
                <a:latin typeface="Arial" panose="020B0604020202020204" pitchFamily="34" charset="0"/>
                <a:cs typeface="Arial" panose="020B0604020202020204" pitchFamily="34" charset="0"/>
              </a:endParaRPr>
            </a:p>
            <a:p>
              <a:pPr algn="ctr"/>
              <a:r>
                <a:rPr lang="en-ZA" b="1" dirty="0" smtClean="0">
                  <a:solidFill>
                    <a:srgbClr val="FFFFCC"/>
                  </a:solidFill>
                  <a:latin typeface="Arial" panose="020B0604020202020204" pitchFamily="34" charset="0"/>
                  <a:cs typeface="Arial" panose="020B0604020202020204" pitchFamily="34" charset="0"/>
                </a:rPr>
                <a:t>TV Interviews</a:t>
              </a:r>
            </a:p>
            <a:p>
              <a:pPr algn="ctr"/>
              <a:r>
                <a:rPr lang="en-US" dirty="0" smtClean="0">
                  <a:latin typeface="Arial" panose="020B0604020202020204" pitchFamily="34" charset="0"/>
                  <a:cs typeface="Arial" panose="020B0604020202020204" pitchFamily="34" charset="0"/>
                </a:rPr>
                <a:t>12</a:t>
              </a:r>
            </a:p>
            <a:p>
              <a:pPr algn="ctr"/>
              <a:endParaRPr lang="en-ZA" dirty="0" smtClean="0">
                <a:latin typeface="Arial" panose="020B0604020202020204" pitchFamily="34" charset="0"/>
                <a:cs typeface="Arial" panose="020B0604020202020204" pitchFamily="34" charset="0"/>
              </a:endParaRPr>
            </a:p>
          </p:txBody>
        </p:sp>
        <p:sp>
          <p:nvSpPr>
            <p:cNvPr id="20" name="Oval 19"/>
            <p:cNvSpPr/>
            <p:nvPr/>
          </p:nvSpPr>
          <p:spPr>
            <a:xfrm>
              <a:off x="455600" y="3453424"/>
              <a:ext cx="1411965" cy="1171472"/>
            </a:xfrm>
            <a:prstGeom prst="ellipse">
              <a:avLst/>
            </a:prstGeom>
            <a:blipFill rotWithShape="0">
              <a:blip r:embed="rId2">
                <a:duotone>
                  <a:prstClr val="black"/>
                  <a:srgbClr val="387B84">
                    <a:tint val="45000"/>
                    <a:satMod val="400000"/>
                  </a:srgbClr>
                </a:duotone>
                <a:extLst>
                  <a:ext uri="{BEBA8EAE-BF5A-486C-A8C5-ECC9F3942E4B}">
                    <a14:imgProps xmlns:a14="http://schemas.microsoft.com/office/drawing/2010/main">
                      <a14:imgLayer r:embed="rId3">
                        <a14:imgEffect>
                          <a14:colorTemperature colorTemp="4700"/>
                        </a14:imgEffect>
                      </a14:imgLayer>
                    </a14:imgProps>
                  </a:ext>
                </a:extLst>
              </a:blip>
              <a:stretch>
                <a:fillRect/>
              </a:stretch>
            </a:blipFill>
            <a:ln>
              <a:noFill/>
            </a:ln>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grpSp>
        <p:nvGrpSpPr>
          <p:cNvPr id="2" name="Group 1"/>
          <p:cNvGrpSpPr/>
          <p:nvPr/>
        </p:nvGrpSpPr>
        <p:grpSpPr>
          <a:xfrm>
            <a:off x="2418568" y="735352"/>
            <a:ext cx="2087240" cy="2787491"/>
            <a:chOff x="2424323" y="3585844"/>
            <a:chExt cx="2087240" cy="2392620"/>
          </a:xfrm>
        </p:grpSpPr>
        <p:sp>
          <p:nvSpPr>
            <p:cNvPr id="33" name="Rectangle 32"/>
            <p:cNvSpPr/>
            <p:nvPr/>
          </p:nvSpPr>
          <p:spPr>
            <a:xfrm>
              <a:off x="2424323" y="3585844"/>
              <a:ext cx="2087240" cy="239262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ZA" dirty="0" smtClean="0">
                <a:latin typeface="Arial" panose="020B0604020202020204" pitchFamily="34" charset="0"/>
                <a:cs typeface="Arial" panose="020B0604020202020204" pitchFamily="34" charset="0"/>
              </a:endParaRPr>
            </a:p>
            <a:p>
              <a:pPr algn="ctr"/>
              <a:endParaRPr lang="en-ZA" dirty="0">
                <a:latin typeface="Arial" panose="020B0604020202020204" pitchFamily="34" charset="0"/>
                <a:cs typeface="Arial" panose="020B0604020202020204" pitchFamily="34" charset="0"/>
              </a:endParaRPr>
            </a:p>
            <a:p>
              <a:pPr algn="ctr"/>
              <a:r>
                <a:rPr lang="en-ZA" b="1" dirty="0" smtClean="0">
                  <a:solidFill>
                    <a:srgbClr val="FFFFCC"/>
                  </a:solidFill>
                  <a:latin typeface="Arial" panose="020B0604020202020204" pitchFamily="34" charset="0"/>
                  <a:cs typeface="Arial" panose="020B0604020202020204" pitchFamily="34" charset="0"/>
                </a:rPr>
                <a:t>Radio Interviews</a:t>
              </a:r>
              <a:r>
                <a:rPr lang="en-ZA" dirty="0" smtClean="0">
                  <a:solidFill>
                    <a:srgbClr val="FFFFCC"/>
                  </a:solidFill>
                  <a:latin typeface="Arial" panose="020B0604020202020204" pitchFamily="34" charset="0"/>
                  <a:cs typeface="Arial" panose="020B0604020202020204" pitchFamily="34" charset="0"/>
                </a:rPr>
                <a:t/>
              </a:r>
              <a:br>
                <a:rPr lang="en-ZA" dirty="0" smtClean="0">
                  <a:solidFill>
                    <a:srgbClr val="FFFFCC"/>
                  </a:solidFill>
                  <a:latin typeface="Arial" panose="020B0604020202020204" pitchFamily="34" charset="0"/>
                  <a:cs typeface="Arial" panose="020B0604020202020204" pitchFamily="34" charset="0"/>
                </a:rPr>
              </a:br>
              <a:r>
                <a:rPr lang="en-ZA" dirty="0" smtClean="0">
                  <a:latin typeface="Arial" panose="020B0604020202020204" pitchFamily="34" charset="0"/>
                  <a:cs typeface="Arial" panose="020B0604020202020204" pitchFamily="34" charset="0"/>
                </a:rPr>
                <a:t>22</a:t>
              </a:r>
            </a:p>
            <a:p>
              <a:pPr algn="ctr"/>
              <a:endParaRPr lang="en-ZA" dirty="0">
                <a:latin typeface="Arial" panose="020B0604020202020204" pitchFamily="34" charset="0"/>
                <a:cs typeface="Arial" panose="020B0604020202020204" pitchFamily="34" charset="0"/>
              </a:endParaRPr>
            </a:p>
          </p:txBody>
        </p:sp>
        <p:sp>
          <p:nvSpPr>
            <p:cNvPr id="22" name="Oval 21"/>
            <p:cNvSpPr/>
            <p:nvPr/>
          </p:nvSpPr>
          <p:spPr>
            <a:xfrm>
              <a:off x="2873511" y="3809035"/>
              <a:ext cx="1350387" cy="1160883"/>
            </a:xfrm>
            <a:prstGeom prst="ellipse">
              <a:avLst/>
            </a:prstGeom>
            <a:blipFill>
              <a:blip r:embed="rId4">
                <a:duotone>
                  <a:prstClr val="black"/>
                  <a:srgbClr val="387B84">
                    <a:tint val="45000"/>
                    <a:satMod val="400000"/>
                  </a:srgbClr>
                </a:duotone>
                <a:extLst>
                  <a:ext uri="{BEBA8EAE-BF5A-486C-A8C5-ECC9F3942E4B}">
                    <a14:imgProps xmlns:a14="http://schemas.microsoft.com/office/drawing/2010/main">
                      <a14:imgLayer r:embed="rId5">
                        <a14:imgEffect>
                          <a14:colorTemperature colorTemp="4700"/>
                        </a14:imgEffect>
                      </a14:imgLayer>
                    </a14:imgProps>
                  </a:ext>
                </a:extLst>
              </a:blip>
              <a:stretch>
                <a:fillRect/>
              </a:stretch>
            </a:blipFill>
            <a:ln>
              <a:noFill/>
            </a:ln>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grpSp>
        <p:nvGrpSpPr>
          <p:cNvPr id="44" name="Group 43"/>
          <p:cNvGrpSpPr/>
          <p:nvPr/>
        </p:nvGrpSpPr>
        <p:grpSpPr>
          <a:xfrm>
            <a:off x="4611408" y="752063"/>
            <a:ext cx="2087240" cy="2787491"/>
            <a:chOff x="4516339" y="3340636"/>
            <a:chExt cx="2087240" cy="2392620"/>
          </a:xfrm>
        </p:grpSpPr>
        <p:sp>
          <p:nvSpPr>
            <p:cNvPr id="32" name="Rectangle 31"/>
            <p:cNvSpPr/>
            <p:nvPr/>
          </p:nvSpPr>
          <p:spPr>
            <a:xfrm>
              <a:off x="4516339" y="3340636"/>
              <a:ext cx="2087240" cy="239262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ZA" dirty="0" smtClean="0">
                <a:latin typeface="Arial" panose="020B0604020202020204" pitchFamily="34" charset="0"/>
                <a:cs typeface="Arial" panose="020B0604020202020204" pitchFamily="34" charset="0"/>
              </a:endParaRPr>
            </a:p>
            <a:p>
              <a:pPr algn="ctr"/>
              <a:endParaRPr lang="en-ZA" dirty="0">
                <a:latin typeface="Arial" panose="020B0604020202020204" pitchFamily="34" charset="0"/>
                <a:cs typeface="Arial" panose="020B0604020202020204" pitchFamily="34" charset="0"/>
              </a:endParaRPr>
            </a:p>
            <a:p>
              <a:pPr algn="ctr"/>
              <a:endParaRPr lang="en-ZA" dirty="0" smtClean="0">
                <a:latin typeface="Arial" panose="020B0604020202020204" pitchFamily="34" charset="0"/>
                <a:cs typeface="Arial" panose="020B0604020202020204" pitchFamily="34" charset="0"/>
              </a:endParaRPr>
            </a:p>
            <a:p>
              <a:pPr algn="ctr"/>
              <a:r>
                <a:rPr lang="en-ZA" b="1" dirty="0" smtClean="0">
                  <a:solidFill>
                    <a:srgbClr val="FFFFCC"/>
                  </a:solidFill>
                  <a:latin typeface="Arial" panose="020B0604020202020204" pitchFamily="34" charset="0"/>
                  <a:cs typeface="Arial" panose="020B0604020202020204" pitchFamily="34" charset="0"/>
                </a:rPr>
                <a:t>Newspaper Coverage</a:t>
              </a:r>
              <a:endParaRPr lang="en-ZA" dirty="0">
                <a:solidFill>
                  <a:srgbClr val="FFFFCC"/>
                </a:solidFill>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46</a:t>
              </a: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articles</a:t>
              </a:r>
            </a:p>
            <a:p>
              <a:pPr algn="ctr"/>
              <a:endParaRPr lang="en-US" dirty="0" smtClean="0">
                <a:latin typeface="Arial" panose="020B0604020202020204" pitchFamily="34" charset="0"/>
                <a:cs typeface="Arial" panose="020B0604020202020204" pitchFamily="34" charset="0"/>
              </a:endParaRPr>
            </a:p>
          </p:txBody>
        </p:sp>
        <p:sp>
          <p:nvSpPr>
            <p:cNvPr id="21" name="Oval 20"/>
            <p:cNvSpPr/>
            <p:nvPr/>
          </p:nvSpPr>
          <p:spPr>
            <a:xfrm>
              <a:off x="4859927" y="3533707"/>
              <a:ext cx="1347904" cy="1131452"/>
            </a:xfrm>
            <a:prstGeom prst="ellipse">
              <a:avLst/>
            </a:prstGeom>
            <a:blipFill rotWithShape="0">
              <a:blip r:embed="rId6">
                <a:duotone>
                  <a:prstClr val="black"/>
                  <a:srgbClr val="387B84">
                    <a:tint val="45000"/>
                    <a:satMod val="400000"/>
                  </a:srgbClr>
                </a:duotone>
                <a:extLst>
                  <a:ext uri="{BEBA8EAE-BF5A-486C-A8C5-ECC9F3942E4B}">
                    <a14:imgProps xmlns:a14="http://schemas.microsoft.com/office/drawing/2010/main">
                      <a14:imgLayer r:embed="rId7">
                        <a14:imgEffect>
                          <a14:colorTemperature colorTemp="4700"/>
                        </a14:imgEffect>
                      </a14:imgLayer>
                    </a14:imgProps>
                  </a:ext>
                </a:extLst>
              </a:blip>
              <a:stretch>
                <a:fillRect/>
              </a:stretch>
            </a:blipFill>
            <a:ln>
              <a:noFill/>
            </a:ln>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grpSp>
        <p:nvGrpSpPr>
          <p:cNvPr id="45" name="Group 44"/>
          <p:cNvGrpSpPr/>
          <p:nvPr/>
        </p:nvGrpSpPr>
        <p:grpSpPr>
          <a:xfrm>
            <a:off x="221860" y="751277"/>
            <a:ext cx="2087240" cy="2787491"/>
            <a:chOff x="6804077" y="3742532"/>
            <a:chExt cx="2087240" cy="2392620"/>
          </a:xfrm>
        </p:grpSpPr>
        <p:sp>
          <p:nvSpPr>
            <p:cNvPr id="31" name="Rectangle 30"/>
            <p:cNvSpPr/>
            <p:nvPr/>
          </p:nvSpPr>
          <p:spPr>
            <a:xfrm>
              <a:off x="6804077" y="3742532"/>
              <a:ext cx="2087240" cy="239262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ZA" dirty="0" smtClean="0">
                <a:latin typeface="Arial" panose="020B0604020202020204" pitchFamily="34" charset="0"/>
                <a:cs typeface="Arial" panose="020B0604020202020204" pitchFamily="34" charset="0"/>
              </a:endParaRPr>
            </a:p>
            <a:p>
              <a:pPr algn="ctr"/>
              <a:endParaRPr lang="en-ZA" dirty="0">
                <a:latin typeface="Arial" panose="020B0604020202020204" pitchFamily="34" charset="0"/>
                <a:cs typeface="Arial" panose="020B0604020202020204" pitchFamily="34" charset="0"/>
              </a:endParaRPr>
            </a:p>
            <a:p>
              <a:pPr algn="ctr"/>
              <a:endParaRPr lang="en-ZA" dirty="0" smtClean="0">
                <a:latin typeface="Arial" panose="020B0604020202020204" pitchFamily="34" charset="0"/>
                <a:cs typeface="Arial" panose="020B0604020202020204" pitchFamily="34" charset="0"/>
              </a:endParaRPr>
            </a:p>
            <a:p>
              <a:pPr algn="ctr"/>
              <a:r>
                <a:rPr lang="en-ZA" b="1" dirty="0" smtClean="0">
                  <a:solidFill>
                    <a:srgbClr val="FFFFCC"/>
                  </a:solidFill>
                  <a:latin typeface="Arial" panose="020B0604020202020204" pitchFamily="34" charset="0"/>
                  <a:cs typeface="Arial" panose="020B0604020202020204" pitchFamily="34" charset="0"/>
                </a:rPr>
                <a:t>Listenership/</a:t>
              </a:r>
            </a:p>
            <a:p>
              <a:pPr algn="ctr"/>
              <a:r>
                <a:rPr lang="en-ZA" b="1" dirty="0" smtClean="0">
                  <a:solidFill>
                    <a:srgbClr val="FFFFCC"/>
                  </a:solidFill>
                  <a:latin typeface="Arial" panose="020B0604020202020204" pitchFamily="34" charset="0"/>
                  <a:cs typeface="Arial" panose="020B0604020202020204" pitchFamily="34" charset="0"/>
                </a:rPr>
                <a:t>Viewership</a:t>
              </a:r>
            </a:p>
            <a:p>
              <a:pPr algn="ctr"/>
              <a:r>
                <a:rPr lang="en-ZA" dirty="0" smtClean="0">
                  <a:latin typeface="Arial" panose="020B0604020202020204" pitchFamily="34" charset="0"/>
                  <a:cs typeface="Arial" panose="020B0604020202020204" pitchFamily="34" charset="0"/>
                </a:rPr>
                <a:t>Between 75 000 and 7,5 mil</a:t>
              </a:r>
            </a:p>
          </p:txBody>
        </p:sp>
        <p:sp>
          <p:nvSpPr>
            <p:cNvPr id="26" name="Oval 25"/>
            <p:cNvSpPr/>
            <p:nvPr/>
          </p:nvSpPr>
          <p:spPr>
            <a:xfrm>
              <a:off x="7170925" y="3895897"/>
              <a:ext cx="1286235" cy="1115922"/>
            </a:xfrm>
            <a:prstGeom prst="ellipse">
              <a:avLst/>
            </a:prstGeom>
            <a:blipFill rotWithShape="0">
              <a:blip r:embed="rId8">
                <a:duotone>
                  <a:prstClr val="black"/>
                  <a:srgbClr val="387B84">
                    <a:tint val="45000"/>
                    <a:satMod val="400000"/>
                  </a:srgbClr>
                </a:duotone>
                <a:extLst>
                  <a:ext uri="{BEBA8EAE-BF5A-486C-A8C5-ECC9F3942E4B}">
                    <a14:imgProps xmlns:a14="http://schemas.microsoft.com/office/drawing/2010/main">
                      <a14:imgLayer r:embed="rId9">
                        <a14:imgEffect>
                          <a14:colorTemperature colorTemp="4700"/>
                        </a14:imgEffect>
                      </a14:imgLayer>
                    </a14:imgProps>
                  </a:ext>
                </a:extLst>
              </a:blip>
              <a:stretch>
                <a:fillRect/>
              </a:stretch>
            </a:blipFill>
            <a:ln>
              <a:noFill/>
            </a:ln>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
        <p:nvSpPr>
          <p:cNvPr id="3" name="Rectangle 2"/>
          <p:cNvSpPr/>
          <p:nvPr/>
        </p:nvSpPr>
        <p:spPr>
          <a:xfrm>
            <a:off x="301220" y="3695478"/>
            <a:ext cx="6321936" cy="2585323"/>
          </a:xfrm>
          <a:prstGeom prst="rect">
            <a:avLst/>
          </a:prstGeom>
        </p:spPr>
        <p:txBody>
          <a:bodyPr wrap="square">
            <a:spAutoFit/>
          </a:bodyPr>
          <a:lstStyle/>
          <a:p>
            <a:r>
              <a:rPr lang="en-US" dirty="0" smtClean="0">
                <a:solidFill>
                  <a:schemeClr val="dk1"/>
                </a:solidFill>
                <a:latin typeface="Arial" panose="020B0604020202020204" pitchFamily="34" charset="0"/>
                <a:cs typeface="Arial" panose="020B0604020202020204" pitchFamily="34" charset="0"/>
              </a:rPr>
              <a:t>Topical issues:</a:t>
            </a:r>
          </a:p>
          <a:p>
            <a:pPr marL="171450" indent="-171450">
              <a:buFont typeface="Arial" panose="020B0604020202020204" pitchFamily="34" charset="0"/>
              <a:buChar char="•"/>
            </a:pPr>
            <a:r>
              <a:rPr lang="en-US" dirty="0" smtClean="0">
                <a:solidFill>
                  <a:schemeClr val="dk1"/>
                </a:solidFill>
                <a:latin typeface="Arial" panose="020B0604020202020204" pitchFamily="34" charset="0"/>
                <a:cs typeface="Arial" panose="020B0604020202020204" pitchFamily="34" charset="0"/>
              </a:rPr>
              <a:t>Irregular </a:t>
            </a:r>
            <a:r>
              <a:rPr lang="en-US" dirty="0">
                <a:solidFill>
                  <a:schemeClr val="dk1"/>
                </a:solidFill>
                <a:latin typeface="Arial" panose="020B0604020202020204" pitchFamily="34" charset="0"/>
                <a:cs typeface="Arial" panose="020B0604020202020204" pitchFamily="34" charset="0"/>
              </a:rPr>
              <a:t>payments to public </a:t>
            </a:r>
            <a:r>
              <a:rPr lang="en-US" dirty="0" smtClean="0">
                <a:solidFill>
                  <a:schemeClr val="dk1"/>
                </a:solidFill>
                <a:latin typeface="Arial" panose="020B0604020202020204" pitchFamily="34" charset="0"/>
                <a:cs typeface="Arial" panose="020B0604020202020204" pitchFamily="34" charset="0"/>
              </a:rPr>
              <a:t>servants</a:t>
            </a:r>
            <a:endParaRPr lang="en-US" dirty="0">
              <a:solidFill>
                <a:schemeClr val="dk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solidFill>
                  <a:schemeClr val="dk1"/>
                </a:solidFill>
                <a:latin typeface="Arial" panose="020B0604020202020204" pitchFamily="34" charset="0"/>
                <a:cs typeface="Arial" panose="020B0604020202020204" pitchFamily="34" charset="0"/>
              </a:rPr>
              <a:t>Crises </a:t>
            </a:r>
            <a:r>
              <a:rPr lang="en-US" dirty="0">
                <a:solidFill>
                  <a:schemeClr val="dk1"/>
                </a:solidFill>
                <a:latin typeface="Arial" panose="020B0604020202020204" pitchFamily="34" charset="0"/>
                <a:cs typeface="Arial" panose="020B0604020202020204" pitchFamily="34" charset="0"/>
              </a:rPr>
              <a:t>an opportunity for SA to review its </a:t>
            </a:r>
            <a:r>
              <a:rPr lang="en-US" dirty="0" smtClean="0">
                <a:solidFill>
                  <a:schemeClr val="dk1"/>
                </a:solidFill>
                <a:latin typeface="Arial" panose="020B0604020202020204" pitchFamily="34" charset="0"/>
                <a:cs typeface="Arial" panose="020B0604020202020204" pitchFamily="34" charset="0"/>
              </a:rPr>
              <a:t>systems</a:t>
            </a:r>
            <a:endParaRPr lang="en-US" dirty="0">
              <a:solidFill>
                <a:schemeClr val="dk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solidFill>
                  <a:schemeClr val="dk1"/>
                </a:solidFill>
                <a:latin typeface="Arial" panose="020B0604020202020204" pitchFamily="34" charset="0"/>
                <a:cs typeface="Arial" panose="020B0604020202020204" pitchFamily="34" charset="0"/>
              </a:rPr>
              <a:t>Killing of </a:t>
            </a:r>
            <a:r>
              <a:rPr lang="en-US" dirty="0" smtClean="0">
                <a:solidFill>
                  <a:schemeClr val="dk1"/>
                </a:solidFill>
                <a:latin typeface="Arial" panose="020B0604020202020204" pitchFamily="34" charset="0"/>
                <a:cs typeface="Arial" panose="020B0604020202020204" pitchFamily="34" charset="0"/>
              </a:rPr>
              <a:t>whistleblowers</a:t>
            </a:r>
            <a:endParaRPr lang="en-US" dirty="0">
              <a:solidFill>
                <a:schemeClr val="dk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defRPr/>
            </a:pPr>
            <a:r>
              <a:rPr lang="en-US" dirty="0">
                <a:solidFill>
                  <a:schemeClr val="dk1"/>
                </a:solidFill>
                <a:latin typeface="Arial" panose="020B0604020202020204" pitchFamily="34" charset="0"/>
                <a:cs typeface="Arial" panose="020B0604020202020204" pitchFamily="34" charset="0"/>
              </a:rPr>
              <a:t>Anti-Corruption Hotline dominated by R350 grant </a:t>
            </a:r>
            <a:r>
              <a:rPr lang="en-US" dirty="0" smtClean="0">
                <a:solidFill>
                  <a:schemeClr val="dk1"/>
                </a:solidFill>
                <a:latin typeface="Arial" panose="020B0604020202020204" pitchFamily="34" charset="0"/>
                <a:cs typeface="Arial" panose="020B0604020202020204" pitchFamily="34" charset="0"/>
              </a:rPr>
              <a:t>complaints</a:t>
            </a:r>
          </a:p>
          <a:p>
            <a:pPr marL="171450"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Public servants have duty to report irregularities to higher authorities</a:t>
            </a:r>
          </a:p>
          <a:p>
            <a:pPr marL="171450" lvl="0" indent="-171450">
              <a:buFont typeface="Arial" panose="020B0604020202020204" pitchFamily="34" charset="0"/>
              <a:buChar char="•"/>
              <a:defRPr/>
            </a:pPr>
            <a:r>
              <a:rPr lang="en-US" dirty="0" smtClean="0">
                <a:solidFill>
                  <a:schemeClr val="dk1"/>
                </a:solidFill>
                <a:latin typeface="Arial" panose="020B0604020202020204" pitchFamily="34" charset="0"/>
                <a:cs typeface="Arial" panose="020B0604020202020204" pitchFamily="34" charset="0"/>
              </a:rPr>
              <a:t>Non-payment of suppliers</a:t>
            </a:r>
            <a:endParaRPr lang="en-US" dirty="0">
              <a:solidFill>
                <a:schemeClr val="dk1"/>
              </a:solidFill>
              <a:latin typeface="Arial" panose="020B0604020202020204" pitchFamily="34" charset="0"/>
              <a:cs typeface="Arial" panose="020B0604020202020204" pitchFamily="34" charset="0"/>
            </a:endParaRPr>
          </a:p>
        </p:txBody>
      </p:sp>
      <p:sp>
        <p:nvSpPr>
          <p:cNvPr id="18" name="Rectangle 17"/>
          <p:cNvSpPr/>
          <p:nvPr/>
        </p:nvSpPr>
        <p:spPr>
          <a:xfrm>
            <a:off x="6808116" y="3695478"/>
            <a:ext cx="2118668" cy="2541834"/>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dirty="0" smtClean="0">
                <a:solidFill>
                  <a:srgbClr val="FFFFCC"/>
                </a:solidFill>
                <a:latin typeface="Arial" panose="020B0604020202020204" pitchFamily="34" charset="0"/>
                <a:cs typeface="Arial" panose="020B0604020202020204" pitchFamily="34" charset="0"/>
              </a:rPr>
              <a:t>SABC</a:t>
            </a:r>
          </a:p>
          <a:p>
            <a:r>
              <a:rPr lang="en-US" dirty="0">
                <a:solidFill>
                  <a:srgbClr val="FFFFCC"/>
                </a:solidFill>
                <a:latin typeface="Arial" panose="020B0604020202020204" pitchFamily="34" charset="0"/>
                <a:cs typeface="Arial" panose="020B0604020202020204" pitchFamily="34" charset="0"/>
              </a:rPr>
              <a:t>ENCA </a:t>
            </a:r>
            <a:r>
              <a:rPr lang="en-US" dirty="0" smtClean="0">
                <a:solidFill>
                  <a:srgbClr val="FFFFCC"/>
                </a:solidFill>
                <a:latin typeface="Arial" panose="020B0604020202020204" pitchFamily="34" charset="0"/>
                <a:cs typeface="Arial" panose="020B0604020202020204" pitchFamily="34" charset="0"/>
              </a:rPr>
              <a:t>news</a:t>
            </a:r>
          </a:p>
          <a:p>
            <a:r>
              <a:rPr lang="en-US" dirty="0" smtClean="0">
                <a:solidFill>
                  <a:srgbClr val="FFFFCC"/>
                </a:solidFill>
                <a:latin typeface="Arial" panose="020B0604020202020204" pitchFamily="34" charset="0"/>
                <a:cs typeface="Arial" panose="020B0604020202020204" pitchFamily="34" charset="0"/>
              </a:rPr>
              <a:t>SA FM</a:t>
            </a:r>
          </a:p>
          <a:p>
            <a:r>
              <a:rPr lang="en-US" dirty="0" smtClean="0">
                <a:solidFill>
                  <a:srgbClr val="FFFFCC"/>
                </a:solidFill>
                <a:latin typeface="Arial" panose="020B0604020202020204" pitchFamily="34" charset="0"/>
                <a:cs typeface="Arial" panose="020B0604020202020204" pitchFamily="34" charset="0"/>
              </a:rPr>
              <a:t>Power </a:t>
            </a:r>
            <a:r>
              <a:rPr lang="en-US" dirty="0">
                <a:solidFill>
                  <a:srgbClr val="FFFFCC"/>
                </a:solidFill>
                <a:latin typeface="Arial" panose="020B0604020202020204" pitchFamily="34" charset="0"/>
                <a:cs typeface="Arial" panose="020B0604020202020204" pitchFamily="34" charset="0"/>
              </a:rPr>
              <a:t>FM</a:t>
            </a:r>
          </a:p>
          <a:p>
            <a:r>
              <a:rPr lang="en-US" dirty="0">
                <a:solidFill>
                  <a:srgbClr val="FFFFCC"/>
                </a:solidFill>
                <a:latin typeface="Arial" panose="020B0604020202020204" pitchFamily="34" charset="0"/>
                <a:cs typeface="Arial" panose="020B0604020202020204" pitchFamily="34" charset="0"/>
              </a:rPr>
              <a:t>UKhozi FM</a:t>
            </a:r>
          </a:p>
          <a:p>
            <a:r>
              <a:rPr lang="en-US" dirty="0">
                <a:solidFill>
                  <a:srgbClr val="FFFFCC"/>
                </a:solidFill>
                <a:latin typeface="Arial" panose="020B0604020202020204" pitchFamily="34" charset="0"/>
                <a:cs typeface="Arial" panose="020B0604020202020204" pitchFamily="34" charset="0"/>
              </a:rPr>
              <a:t>Vuma FM</a:t>
            </a:r>
          </a:p>
          <a:p>
            <a:r>
              <a:rPr lang="en-US" dirty="0">
                <a:solidFill>
                  <a:srgbClr val="FFFFCC"/>
                </a:solidFill>
                <a:latin typeface="Arial" panose="020B0604020202020204" pitchFamily="34" charset="0"/>
                <a:cs typeface="Arial" panose="020B0604020202020204" pitchFamily="34" charset="0"/>
              </a:rPr>
              <a:t>Helderberg Radio</a:t>
            </a:r>
          </a:p>
          <a:p>
            <a:r>
              <a:rPr lang="en-US" dirty="0">
                <a:solidFill>
                  <a:srgbClr val="FFFFCC"/>
                </a:solidFill>
                <a:latin typeface="Arial" panose="020B0604020202020204" pitchFamily="34" charset="0"/>
                <a:cs typeface="Arial" panose="020B0604020202020204" pitchFamily="34" charset="0"/>
              </a:rPr>
              <a:t>Motsweding </a:t>
            </a:r>
            <a:r>
              <a:rPr lang="en-US" dirty="0" smtClean="0">
                <a:solidFill>
                  <a:srgbClr val="FFFFCC"/>
                </a:solidFill>
                <a:latin typeface="Arial" panose="020B0604020202020204" pitchFamily="34" charset="0"/>
                <a:cs typeface="Arial" panose="020B0604020202020204" pitchFamily="34" charset="0"/>
              </a:rPr>
              <a:t>FM</a:t>
            </a:r>
            <a:endParaRPr lang="en-US" dirty="0">
              <a:solidFill>
                <a:srgbClr val="FFFFCC"/>
              </a:solidFill>
              <a:latin typeface="Arial" panose="020B0604020202020204" pitchFamily="34" charset="0"/>
              <a:cs typeface="Arial" panose="020B0604020202020204" pitchFamily="34" charset="0"/>
            </a:endParaRPr>
          </a:p>
        </p:txBody>
      </p:sp>
      <p:sp>
        <p:nvSpPr>
          <p:cNvPr id="23" name="Rectangle 22"/>
          <p:cNvSpPr>
            <a:spLocks noChangeArrowheads="1"/>
          </p:cNvSpPr>
          <p:nvPr/>
        </p:nvSpPr>
        <p:spPr bwMode="auto">
          <a:xfrm>
            <a:off x="6948264" y="626755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fld id="{65457407-6034-4E1B-93B3-483F4E6BB3A1}" type="slidenum">
              <a:rPr lang="en-US" altLang="en-US" sz="1400">
                <a:solidFill>
                  <a:srgbClr val="000000"/>
                </a:solidFill>
              </a:rPr>
              <a:pPr algn="r" fontAlgn="base">
                <a:spcBef>
                  <a:spcPct val="0"/>
                </a:spcBef>
                <a:spcAft>
                  <a:spcPct val="0"/>
                </a:spcAft>
                <a:buFontTx/>
                <a:buNone/>
              </a:pPr>
              <a:t>43</a:t>
            </a:fld>
            <a:endParaRPr lang="en-US" altLang="en-US" sz="1400" dirty="0">
              <a:solidFill>
                <a:srgbClr val="000000"/>
              </a:solidFill>
            </a:endParaRPr>
          </a:p>
        </p:txBody>
      </p:sp>
      <p:sp>
        <p:nvSpPr>
          <p:cNvPr id="24" name="Rectangle 2">
            <a:extLst>
              <a:ext uri="{FF2B5EF4-FFF2-40B4-BE49-F238E27FC236}">
                <a16:creationId xmlns:a16="http://schemas.microsoft.com/office/drawing/2014/main" id="{68C3CE6C-BBDE-44AC-8331-E49266EF214C}"/>
              </a:ext>
            </a:extLst>
          </p:cNvPr>
          <p:cNvSpPr>
            <a:spLocks noGrp="1" noChangeArrowheads="1"/>
          </p:cNvSpPr>
          <p:nvPr>
            <p:ph type="title"/>
          </p:nvPr>
        </p:nvSpPr>
        <p:spPr>
          <a:xfrm>
            <a:off x="179512" y="146375"/>
            <a:ext cx="8856984" cy="574086"/>
          </a:xfrm>
        </p:spPr>
        <p:txBody>
          <a:bodyPr/>
          <a:lstStyle/>
          <a:p>
            <a:pPr marL="87313"/>
            <a:r>
              <a:rPr lang="en-US" altLang="en-US" sz="2800" b="0" dirty="0" smtClean="0">
                <a:solidFill>
                  <a:srgbClr val="800000"/>
                </a:solidFill>
                <a:latin typeface="Arial Black" panose="020B0A04020102020204" pitchFamily="34" charset="0"/>
                <a:cs typeface="Aharoni" panose="02010803020104030203" pitchFamily="2" charset="-79"/>
              </a:rPr>
              <a:t>PSC VISIBILITY</a:t>
            </a:r>
            <a:endParaRPr lang="en-ZA" altLang="en-US" sz="2800" b="0" dirty="0">
              <a:solidFill>
                <a:srgbClr val="800000"/>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15916720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8C3CE6C-BBDE-44AC-8331-E49266EF214C}"/>
              </a:ext>
            </a:extLst>
          </p:cNvPr>
          <p:cNvSpPr>
            <a:spLocks noGrp="1" noChangeArrowheads="1"/>
          </p:cNvSpPr>
          <p:nvPr>
            <p:ph type="title"/>
          </p:nvPr>
        </p:nvSpPr>
        <p:spPr>
          <a:xfrm>
            <a:off x="11807" y="-7962"/>
            <a:ext cx="9144000" cy="936104"/>
          </a:xfrm>
        </p:spPr>
        <p:txBody>
          <a:bodyPr/>
          <a:lstStyle/>
          <a:p>
            <a:pPr marL="87313"/>
            <a:r>
              <a:rPr lang="en-US" altLang="en-US" sz="2800" b="0" dirty="0" smtClean="0">
                <a:solidFill>
                  <a:srgbClr val="800000"/>
                </a:solidFill>
                <a:latin typeface="Arial Black" panose="020B0A04020102020204" pitchFamily="34" charset="0"/>
                <a:cs typeface="Aharoni" panose="02010803020104030203" pitchFamily="2" charset="-79"/>
              </a:rPr>
              <a:t>CONCLUDING REMARKS</a:t>
            </a:r>
            <a:endParaRPr lang="en-ZA" altLang="en-US" sz="2800" b="0" dirty="0">
              <a:solidFill>
                <a:srgbClr val="800000"/>
              </a:solidFill>
              <a:latin typeface="Arial Black" panose="020B0A04020102020204" pitchFamily="34" charset="0"/>
              <a:cs typeface="Aharoni" panose="02010803020104030203" pitchFamily="2" charset="-79"/>
            </a:endParaRPr>
          </a:p>
        </p:txBody>
      </p:sp>
      <p:sp>
        <p:nvSpPr>
          <p:cNvPr id="4100" name="Rectangle 3">
            <a:extLst>
              <a:ext uri="{FF2B5EF4-FFF2-40B4-BE49-F238E27FC236}">
                <a16:creationId xmlns:a16="http://schemas.microsoft.com/office/drawing/2014/main" id="{C17EED24-41CE-443C-ADAF-2C00C1BCFC47}"/>
              </a:ext>
            </a:extLst>
          </p:cNvPr>
          <p:cNvSpPr>
            <a:spLocks noGrp="1" noChangeArrowheads="1"/>
          </p:cNvSpPr>
          <p:nvPr>
            <p:ph idx="1"/>
          </p:nvPr>
        </p:nvSpPr>
        <p:spPr>
          <a:xfrm>
            <a:off x="395536" y="764704"/>
            <a:ext cx="8229600" cy="4536504"/>
          </a:xfrm>
        </p:spPr>
        <p:txBody>
          <a:bodyPr/>
          <a:lstStyle/>
          <a:p>
            <a:pPr algn="just">
              <a:spcBef>
                <a:spcPts val="0"/>
              </a:spcBef>
              <a:buSzPct val="100000"/>
            </a:pPr>
            <a:r>
              <a:rPr lang="en-US" sz="2000" dirty="0">
                <a:latin typeface="Arial" pitchFamily="34" charset="0"/>
                <a:cs typeface="Arial" pitchFamily="34" charset="0"/>
              </a:rPr>
              <a:t>The PSC will continue conducting its oversight work in the Public Service, as this serves as a basis for its engagements with Parliament. </a:t>
            </a:r>
          </a:p>
          <a:p>
            <a:pPr algn="just">
              <a:spcBef>
                <a:spcPts val="0"/>
              </a:spcBef>
              <a:buSzPct val="100000"/>
            </a:pPr>
            <a:r>
              <a:rPr lang="en-US" sz="2000" dirty="0" smtClean="0">
                <a:latin typeface="Arial" pitchFamily="34" charset="0"/>
                <a:cs typeface="Arial" pitchFamily="34" charset="0"/>
              </a:rPr>
              <a:t>The </a:t>
            </a:r>
            <a:r>
              <a:rPr lang="en-US" sz="2000" dirty="0">
                <a:latin typeface="Arial" pitchFamily="34" charset="0"/>
                <a:cs typeface="Arial" pitchFamily="34" charset="0"/>
              </a:rPr>
              <a:t>PSC will have to continuously try to strike a balance in conducting its work </a:t>
            </a:r>
            <a:r>
              <a:rPr lang="en-US" sz="2000" dirty="0" smtClean="0">
                <a:latin typeface="Arial" pitchFamily="34" charset="0"/>
                <a:cs typeface="Arial" pitchFamily="34" charset="0"/>
              </a:rPr>
              <a:t>within the confines of its limited budget, while </a:t>
            </a:r>
            <a:r>
              <a:rPr lang="en-US" sz="2000" dirty="0">
                <a:latin typeface="Arial" pitchFamily="34" charset="0"/>
                <a:cs typeface="Arial" pitchFamily="34" charset="0"/>
              </a:rPr>
              <a:t>also trying to meet the ever increasing demands for its services by stakeholders. </a:t>
            </a:r>
            <a:endParaRPr lang="en-US" sz="2000" dirty="0" smtClean="0">
              <a:latin typeface="Arial" pitchFamily="34" charset="0"/>
              <a:cs typeface="Arial" pitchFamily="34" charset="0"/>
            </a:endParaRPr>
          </a:p>
          <a:p>
            <a:pPr lvl="1">
              <a:buFont typeface="Courier New" panose="02070309020205020404" pitchFamily="49" charset="0"/>
              <a:buChar char="o"/>
            </a:pPr>
            <a:endParaRPr lang="en-US" sz="2000" dirty="0">
              <a:latin typeface="Arial" pitchFamily="34" charset="0"/>
              <a:cs typeface="Arial" pitchFamily="34" charset="0"/>
            </a:endParaRPr>
          </a:p>
        </p:txBody>
      </p:sp>
      <p:sp>
        <p:nvSpPr>
          <p:cNvPr id="22532" name="Slide Number Placeholder 5">
            <a:extLst>
              <a:ext uri="{FF2B5EF4-FFF2-40B4-BE49-F238E27FC236}">
                <a16:creationId xmlns:a16="http://schemas.microsoft.com/office/drawing/2014/main" id="{B86CEA32-79D1-4194-8A5A-D2D1DF4F21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44</a:t>
            </a:fld>
            <a:endParaRPr lang="en-US" altLang="en-US" sz="1400" dirty="0">
              <a:solidFill>
                <a:srgbClr val="000000"/>
              </a:solidFill>
            </a:endParaRPr>
          </a:p>
        </p:txBody>
      </p:sp>
    </p:spTree>
    <p:extLst>
      <p:ext uri="{BB962C8B-B14F-4D97-AF65-F5344CB8AC3E}">
        <p14:creationId xmlns:p14="http://schemas.microsoft.com/office/powerpoint/2010/main" val="19614728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518"/>
            <a:ext cx="9144000" cy="6854964"/>
          </a:xfrm>
          <a:prstGeom prst="rect">
            <a:avLst/>
          </a:prstGeom>
        </p:spPr>
      </p:pic>
    </p:spTree>
    <p:extLst>
      <p:ext uri="{BB962C8B-B14F-4D97-AF65-F5344CB8AC3E}">
        <p14:creationId xmlns:p14="http://schemas.microsoft.com/office/powerpoint/2010/main" val="2560765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7EA3662-A4C7-4FD2-965E-E85D596B1C61}" type="slidenum">
              <a:rPr lang="en-US" altLang="en-US" smtClean="0"/>
              <a:pPr>
                <a:defRPr/>
              </a:pPr>
              <a:t>5</a:t>
            </a:fld>
            <a:endParaRPr lang="en-US" altLang="en-US" dirty="0"/>
          </a:p>
        </p:txBody>
      </p:sp>
      <p:sp>
        <p:nvSpPr>
          <p:cNvPr id="4" name="Rectangle 3"/>
          <p:cNvSpPr/>
          <p:nvPr/>
        </p:nvSpPr>
        <p:spPr>
          <a:xfrm>
            <a:off x="2619076" y="764704"/>
            <a:ext cx="4068306" cy="5480521"/>
          </a:xfrm>
          <a:prstGeom prst="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dirty="0"/>
          </a:p>
        </p:txBody>
      </p:sp>
      <p:pic>
        <p:nvPicPr>
          <p:cNvPr id="5" name="Picture 4" descr="PSC_South Africa (@OPSC_SA) / Twitter"/>
          <p:cNvPicPr/>
          <p:nvPr/>
        </p:nvPicPr>
        <p:blipFill rotWithShape="1">
          <a:blip r:embed="rId2">
            <a:extLst>
              <a:ext uri="{28A0092B-C50C-407E-A947-70E740481C1C}">
                <a14:useLocalDpi xmlns:a14="http://schemas.microsoft.com/office/drawing/2010/main" val="0"/>
              </a:ext>
            </a:extLst>
          </a:blip>
          <a:srcRect l="2216" t="3992" r="2261" b="23452"/>
          <a:stretch/>
        </p:blipFill>
        <p:spPr bwMode="auto">
          <a:xfrm>
            <a:off x="683568" y="1470279"/>
            <a:ext cx="7802180" cy="4104456"/>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6" name="Title 1"/>
          <p:cNvSpPr txBox="1">
            <a:spLocks/>
          </p:cNvSpPr>
          <p:nvPr/>
        </p:nvSpPr>
        <p:spPr bwMode="auto">
          <a:xfrm>
            <a:off x="538429" y="60527"/>
            <a:ext cx="8229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660033"/>
                </a:solidFill>
                <a:latin typeface="+mj-lt"/>
                <a:ea typeface="+mj-ea"/>
                <a:cs typeface="+mj-cs"/>
              </a:defRPr>
            </a:lvl1pPr>
            <a:lvl2pPr algn="ctr" rtl="0" eaLnBrk="0" fontAlgn="base" hangingPunct="0">
              <a:spcBef>
                <a:spcPct val="0"/>
              </a:spcBef>
              <a:spcAft>
                <a:spcPct val="0"/>
              </a:spcAft>
              <a:defRPr sz="3200" b="1">
                <a:solidFill>
                  <a:srgbClr val="660033"/>
                </a:solidFill>
                <a:latin typeface="Arial" charset="0"/>
              </a:defRPr>
            </a:lvl2pPr>
            <a:lvl3pPr algn="ctr" rtl="0" eaLnBrk="0" fontAlgn="base" hangingPunct="0">
              <a:spcBef>
                <a:spcPct val="0"/>
              </a:spcBef>
              <a:spcAft>
                <a:spcPct val="0"/>
              </a:spcAft>
              <a:defRPr sz="3200" b="1">
                <a:solidFill>
                  <a:srgbClr val="660033"/>
                </a:solidFill>
                <a:latin typeface="Arial" charset="0"/>
              </a:defRPr>
            </a:lvl3pPr>
            <a:lvl4pPr algn="ctr" rtl="0" eaLnBrk="0" fontAlgn="base" hangingPunct="0">
              <a:spcBef>
                <a:spcPct val="0"/>
              </a:spcBef>
              <a:spcAft>
                <a:spcPct val="0"/>
              </a:spcAft>
              <a:defRPr sz="3200" b="1">
                <a:solidFill>
                  <a:srgbClr val="660033"/>
                </a:solidFill>
                <a:latin typeface="Arial" charset="0"/>
              </a:defRPr>
            </a:lvl4pPr>
            <a:lvl5pPr algn="ctr" rtl="0" eaLnBrk="0" fontAlgn="base" hangingPunct="0">
              <a:spcBef>
                <a:spcPct val="0"/>
              </a:spcBef>
              <a:spcAft>
                <a:spcPct val="0"/>
              </a:spcAft>
              <a:defRPr sz="3200" b="1">
                <a:solidFill>
                  <a:srgbClr val="660033"/>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a:lstStyle>
          <a:p>
            <a:r>
              <a:rPr lang="en-US" sz="2800" kern="0" dirty="0" smtClean="0">
                <a:solidFill>
                  <a:srgbClr val="800000"/>
                </a:solidFill>
                <a:latin typeface="Arial Black" panose="020B0A04020102020204" pitchFamily="34" charset="0"/>
                <a:cs typeface="Arial" panose="020B0604020202020204" pitchFamily="34" charset="0"/>
              </a:rPr>
              <a:t>WHO ARE WE?</a:t>
            </a:r>
            <a:endParaRPr lang="en-ZA" sz="2800" kern="0" dirty="0" smtClean="0">
              <a:solidFill>
                <a:srgbClr val="8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09220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493204" y="30510"/>
            <a:ext cx="8229600" cy="692150"/>
          </a:xfrm>
        </p:spPr>
        <p:txBody>
          <a:bodyPr/>
          <a:lstStyle/>
          <a:p>
            <a:r>
              <a:rPr lang="en-US" sz="2800" dirty="0" smtClean="0">
                <a:solidFill>
                  <a:srgbClr val="800000"/>
                </a:solidFill>
                <a:latin typeface="Arial Black" panose="020B0A04020102020204" pitchFamily="34" charset="0"/>
                <a:cs typeface="Arial" panose="020B0604020202020204" pitchFamily="34" charset="0"/>
              </a:rPr>
              <a:t>WHO ARE WE?</a:t>
            </a:r>
            <a:endParaRPr lang="en-ZA" sz="2800" dirty="0" smtClean="0">
              <a:solidFill>
                <a:srgbClr val="800000"/>
              </a:solidFill>
              <a:latin typeface="Arial Black" panose="020B0A04020102020204" pitchFamily="34" charset="0"/>
              <a:cs typeface="Arial" panose="020B0604020202020204" pitchFamily="34" charset="0"/>
            </a:endParaRPr>
          </a:p>
        </p:txBody>
      </p:sp>
      <p:sp>
        <p:nvSpPr>
          <p:cNvPr id="7" name="Rectangle 6"/>
          <p:cNvSpPr>
            <a:spLocks noChangeArrowheads="1"/>
          </p:cNvSpPr>
          <p:nvPr/>
        </p:nvSpPr>
        <p:spPr bwMode="auto">
          <a:xfrm>
            <a:off x="6543135" y="6245831"/>
            <a:ext cx="2133600" cy="476250"/>
          </a:xfrm>
          <a:prstGeom prst="rect">
            <a:avLst/>
          </a:prstGeom>
          <a:noFill/>
          <a:ln w="9525">
            <a:noFill/>
            <a:miter lim="800000"/>
            <a:headEnd/>
            <a:tailEnd/>
          </a:ln>
        </p:spPr>
        <p:txBody>
          <a:bodyPr/>
          <a:lstStyle/>
          <a:p>
            <a:pPr algn="r" eaLnBrk="0" hangingPunct="0"/>
            <a:r>
              <a:rPr lang="en-US" sz="1600" b="0" dirty="0" smtClean="0"/>
              <a:t>3</a:t>
            </a:r>
            <a:endParaRPr lang="en-US" sz="1600" b="0" dirty="0"/>
          </a:p>
        </p:txBody>
      </p:sp>
      <p:pic>
        <p:nvPicPr>
          <p:cNvPr id="5" name="Picture 4"/>
          <p:cNvPicPr>
            <a:picLocks noChangeAspect="1"/>
          </p:cNvPicPr>
          <p:nvPr/>
        </p:nvPicPr>
        <p:blipFill>
          <a:blip r:embed="rId3"/>
          <a:stretch>
            <a:fillRect/>
          </a:stretch>
        </p:blipFill>
        <p:spPr>
          <a:xfrm>
            <a:off x="251520" y="1152136"/>
            <a:ext cx="3214700" cy="5129792"/>
          </a:xfrm>
          <a:prstGeom prst="rect">
            <a:avLst/>
          </a:prstGeom>
        </p:spPr>
      </p:pic>
      <p:sp>
        <p:nvSpPr>
          <p:cNvPr id="14339" name="Text Placeholder 2"/>
          <p:cNvSpPr>
            <a:spLocks noGrp="1"/>
          </p:cNvSpPr>
          <p:nvPr>
            <p:ph type="body" sz="half" idx="4294967295"/>
          </p:nvPr>
        </p:nvSpPr>
        <p:spPr>
          <a:xfrm>
            <a:off x="3275857" y="836712"/>
            <a:ext cx="5400878" cy="5013168"/>
          </a:xfrm>
        </p:spPr>
        <p:txBody>
          <a:bodyPr/>
          <a:lstStyle/>
          <a:p>
            <a:pPr algn="just">
              <a:lnSpc>
                <a:spcPct val="120000"/>
              </a:lnSpc>
              <a:spcBef>
                <a:spcPct val="0"/>
              </a:spcBef>
            </a:pPr>
            <a:r>
              <a:rPr lang="en-US" sz="2000" dirty="0"/>
              <a:t>The PSC is headed by a </a:t>
            </a:r>
            <a:r>
              <a:rPr lang="en-US" sz="2000" b="1" dirty="0">
                <a:solidFill>
                  <a:srgbClr val="800000"/>
                </a:solidFill>
              </a:rPr>
              <a:t>Chairperson</a:t>
            </a:r>
            <a:r>
              <a:rPr lang="en-US" sz="2000" dirty="0">
                <a:solidFill>
                  <a:srgbClr val="800000"/>
                </a:solidFill>
              </a:rPr>
              <a:t>,</a:t>
            </a:r>
            <a:r>
              <a:rPr lang="en-US" sz="2000" dirty="0"/>
              <a:t> designated by the President from the nominated Commissioners. </a:t>
            </a:r>
          </a:p>
          <a:p>
            <a:pPr algn="just">
              <a:lnSpc>
                <a:spcPct val="120000"/>
              </a:lnSpc>
              <a:spcBef>
                <a:spcPct val="0"/>
              </a:spcBef>
            </a:pPr>
            <a:r>
              <a:rPr lang="en-GB" sz="2000" dirty="0" smtClean="0">
                <a:ea typeface="ＭＳ Ｐゴシック" pitchFamily="34" charset="-128"/>
              </a:rPr>
              <a:t>The </a:t>
            </a:r>
            <a:r>
              <a:rPr lang="en-GB" sz="2000" dirty="0">
                <a:ea typeface="ＭＳ Ｐゴシック" pitchFamily="34" charset="-128"/>
              </a:rPr>
              <a:t>PSC</a:t>
            </a:r>
            <a:r>
              <a:rPr lang="en-GB" altLang="en-US" sz="2000" dirty="0">
                <a:ea typeface="ＭＳ Ｐゴシック" pitchFamily="34" charset="-128"/>
              </a:rPr>
              <a:t>’</a:t>
            </a:r>
            <a:r>
              <a:rPr lang="en-GB" sz="2000" dirty="0">
                <a:ea typeface="ＭＳ Ｐゴシック" pitchFamily="34" charset="-128"/>
              </a:rPr>
              <a:t>s main objective is to provide effective </a:t>
            </a:r>
            <a:r>
              <a:rPr lang="en-GB" sz="2000" b="1" dirty="0">
                <a:solidFill>
                  <a:srgbClr val="800000"/>
                </a:solidFill>
                <a:ea typeface="ＭＳ Ｐゴシック" pitchFamily="34" charset="-128"/>
              </a:rPr>
              <a:t>technical oversight </a:t>
            </a:r>
            <a:r>
              <a:rPr lang="en-GB" sz="2000" dirty="0">
                <a:ea typeface="ＭＳ Ｐゴシック" pitchFamily="34" charset="-128"/>
              </a:rPr>
              <a:t>over the public service </a:t>
            </a:r>
            <a:r>
              <a:rPr lang="en-GB" sz="2000" b="1" dirty="0">
                <a:solidFill>
                  <a:srgbClr val="800000"/>
                </a:solidFill>
                <a:ea typeface="ＭＳ Ｐゴシック" pitchFamily="34" charset="-128"/>
              </a:rPr>
              <a:t>nationally</a:t>
            </a:r>
            <a:r>
              <a:rPr lang="en-GB" sz="2000" dirty="0">
                <a:ea typeface="ＭＳ Ｐゴシック" pitchFamily="34" charset="-128"/>
              </a:rPr>
              <a:t> and </a:t>
            </a:r>
            <a:r>
              <a:rPr lang="en-GB" sz="2000" b="1" dirty="0" smtClean="0">
                <a:solidFill>
                  <a:srgbClr val="800000"/>
                </a:solidFill>
                <a:ea typeface="ＭＳ Ｐゴシック" pitchFamily="34" charset="-128"/>
              </a:rPr>
              <a:t>provincially</a:t>
            </a:r>
            <a:r>
              <a:rPr lang="en-GB" sz="2000" dirty="0" smtClean="0">
                <a:ea typeface="ＭＳ Ｐゴシック" pitchFamily="34" charset="-128"/>
              </a:rPr>
              <a:t>. </a:t>
            </a:r>
          </a:p>
          <a:p>
            <a:pPr algn="just">
              <a:lnSpc>
                <a:spcPct val="120000"/>
              </a:lnSpc>
              <a:spcBef>
                <a:spcPct val="0"/>
              </a:spcBef>
            </a:pPr>
            <a:r>
              <a:rPr lang="en-GB" sz="2000" dirty="0" smtClean="0">
                <a:ea typeface="ＭＳ Ｐゴシック" pitchFamily="34" charset="-128"/>
              </a:rPr>
              <a:t>Its mandate does </a:t>
            </a:r>
            <a:r>
              <a:rPr lang="en-GB" sz="2000" b="1" dirty="0" smtClean="0">
                <a:solidFill>
                  <a:srgbClr val="800000"/>
                </a:solidFill>
                <a:ea typeface="ＭＳ Ｐゴシック" pitchFamily="34" charset="-128"/>
              </a:rPr>
              <a:t>not</a:t>
            </a:r>
            <a:r>
              <a:rPr lang="en-GB" sz="2000" dirty="0" smtClean="0">
                <a:solidFill>
                  <a:srgbClr val="800000"/>
                </a:solidFill>
                <a:ea typeface="ＭＳ Ｐゴシック" pitchFamily="34" charset="-128"/>
              </a:rPr>
              <a:t> </a:t>
            </a:r>
            <a:r>
              <a:rPr lang="en-GB" sz="2000" dirty="0" smtClean="0">
                <a:ea typeface="ＭＳ Ｐゴシック" pitchFamily="34" charset="-128"/>
              </a:rPr>
              <a:t>extend to the </a:t>
            </a:r>
            <a:r>
              <a:rPr lang="en-GB" sz="2000" b="1" dirty="0" smtClean="0">
                <a:solidFill>
                  <a:srgbClr val="800000"/>
                </a:solidFill>
                <a:ea typeface="ＭＳ Ｐゴシック" pitchFamily="34" charset="-128"/>
              </a:rPr>
              <a:t>local</a:t>
            </a:r>
            <a:r>
              <a:rPr lang="en-GB" sz="2000" b="1" dirty="0" smtClean="0">
                <a:solidFill>
                  <a:srgbClr val="990000"/>
                </a:solidFill>
                <a:ea typeface="ＭＳ Ｐゴシック" pitchFamily="34" charset="-128"/>
              </a:rPr>
              <a:t> </a:t>
            </a:r>
            <a:r>
              <a:rPr lang="en-GB" sz="2000" b="1" dirty="0" smtClean="0">
                <a:solidFill>
                  <a:srgbClr val="800000"/>
                </a:solidFill>
                <a:ea typeface="ＭＳ Ｐゴシック" pitchFamily="34" charset="-128"/>
              </a:rPr>
              <a:t>sphere</a:t>
            </a:r>
            <a:r>
              <a:rPr lang="en-GB" sz="2000" b="1" dirty="0" smtClean="0">
                <a:solidFill>
                  <a:srgbClr val="990000"/>
                </a:solidFill>
                <a:ea typeface="ＭＳ Ｐゴシック" pitchFamily="34" charset="-128"/>
              </a:rPr>
              <a:t> </a:t>
            </a:r>
            <a:r>
              <a:rPr lang="en-GB" sz="2000" dirty="0" smtClean="0">
                <a:ea typeface="ＭＳ Ｐゴシック" pitchFamily="34" charset="-128"/>
              </a:rPr>
              <a:t>of government and </a:t>
            </a:r>
            <a:r>
              <a:rPr lang="en-GB" sz="2000" b="1" dirty="0" smtClean="0">
                <a:solidFill>
                  <a:srgbClr val="800000"/>
                </a:solidFill>
                <a:ea typeface="ＭＳ Ｐゴシック" pitchFamily="34" charset="-128"/>
              </a:rPr>
              <a:t>public entit</a:t>
            </a:r>
            <a:r>
              <a:rPr lang="en-GB" sz="2000" b="1" dirty="0" smtClean="0">
                <a:solidFill>
                  <a:srgbClr val="990000"/>
                </a:solidFill>
                <a:ea typeface="ＭＳ Ｐゴシック" pitchFamily="34" charset="-128"/>
              </a:rPr>
              <a:t>ies</a:t>
            </a:r>
            <a:r>
              <a:rPr lang="en-GB" sz="2000" dirty="0" smtClean="0">
                <a:ea typeface="ＭＳ Ｐゴシック" pitchFamily="34" charset="-128"/>
              </a:rPr>
              <a:t>.</a:t>
            </a:r>
            <a:endParaRPr lang="en-GB" sz="2000" dirty="0">
              <a:ea typeface="ＭＳ Ｐゴシック" pitchFamily="34" charset="-128"/>
            </a:endParaRPr>
          </a:p>
          <a:p>
            <a:pPr algn="just">
              <a:lnSpc>
                <a:spcPct val="120000"/>
              </a:lnSpc>
              <a:spcBef>
                <a:spcPct val="0"/>
              </a:spcBef>
            </a:pPr>
            <a:r>
              <a:rPr lang="en-GB" sz="2000" dirty="0" smtClean="0">
                <a:ea typeface="ＭＳ Ｐゴシック" pitchFamily="34" charset="-128"/>
              </a:rPr>
              <a:t>The </a:t>
            </a:r>
            <a:r>
              <a:rPr lang="en-GB" sz="2000" dirty="0">
                <a:ea typeface="ＭＳ Ｐゴシック" pitchFamily="34" charset="-128"/>
              </a:rPr>
              <a:t>PSC conducts </a:t>
            </a:r>
            <a:r>
              <a:rPr lang="en-GB" sz="2000" b="1" dirty="0">
                <a:solidFill>
                  <a:srgbClr val="800000"/>
                </a:solidFill>
                <a:ea typeface="ＭＳ Ｐゴシック" pitchFamily="34" charset="-128"/>
              </a:rPr>
              <a:t>evidence-based research</a:t>
            </a:r>
            <a:r>
              <a:rPr lang="en-GB" sz="2000" dirty="0">
                <a:solidFill>
                  <a:srgbClr val="800000"/>
                </a:solidFill>
                <a:ea typeface="ＭＳ Ｐゴシック" pitchFamily="34" charset="-128"/>
              </a:rPr>
              <a:t>, </a:t>
            </a:r>
            <a:r>
              <a:rPr lang="en-GB" sz="2000" b="1" dirty="0" smtClean="0">
                <a:solidFill>
                  <a:srgbClr val="800000"/>
                </a:solidFill>
                <a:ea typeface="ＭＳ Ｐゴシック" pitchFamily="34" charset="-128"/>
              </a:rPr>
              <a:t>investigations</a:t>
            </a:r>
            <a:r>
              <a:rPr lang="en-GB" sz="2000" dirty="0" smtClean="0">
                <a:solidFill>
                  <a:srgbClr val="800000"/>
                </a:solidFill>
                <a:ea typeface="ＭＳ Ｐゴシック" pitchFamily="34" charset="-128"/>
              </a:rPr>
              <a:t>, </a:t>
            </a:r>
            <a:r>
              <a:rPr lang="en-GB" sz="2000" b="1" dirty="0" smtClean="0">
                <a:solidFill>
                  <a:srgbClr val="800000"/>
                </a:solidFill>
                <a:ea typeface="ＭＳ Ｐゴシック" pitchFamily="34" charset="-128"/>
              </a:rPr>
              <a:t>inspections</a:t>
            </a:r>
            <a:r>
              <a:rPr lang="en-GB" sz="2000" dirty="0" smtClean="0">
                <a:solidFill>
                  <a:srgbClr val="800000"/>
                </a:solidFill>
                <a:ea typeface="ＭＳ Ｐゴシック" pitchFamily="34" charset="-128"/>
              </a:rPr>
              <a:t>, </a:t>
            </a:r>
            <a:r>
              <a:rPr lang="en-GB" sz="2000" b="1" dirty="0" smtClean="0">
                <a:solidFill>
                  <a:srgbClr val="800000"/>
                </a:solidFill>
                <a:ea typeface="ＭＳ Ｐゴシック" pitchFamily="34" charset="-128"/>
              </a:rPr>
              <a:t>monitoring </a:t>
            </a:r>
            <a:r>
              <a:rPr lang="en-GB" sz="2000" b="1" dirty="0">
                <a:solidFill>
                  <a:srgbClr val="800000"/>
                </a:solidFill>
                <a:ea typeface="ＭＳ Ｐゴシック" pitchFamily="34" charset="-128"/>
              </a:rPr>
              <a:t>and evaluation </a:t>
            </a:r>
            <a:r>
              <a:rPr lang="en-GB" sz="2000" dirty="0">
                <a:ea typeface="ＭＳ Ｐゴシック" pitchFamily="34" charset="-128"/>
              </a:rPr>
              <a:t>involving the gathering and collation of qualitative and quantitative data on public administration for use by the Legislatures and the </a:t>
            </a:r>
            <a:r>
              <a:rPr lang="en-GB" sz="2000" dirty="0" smtClean="0">
                <a:ea typeface="ＭＳ Ｐゴシック" pitchFamily="34" charset="-128"/>
              </a:rPr>
              <a:t>Executive.</a:t>
            </a:r>
          </a:p>
          <a:p>
            <a:pPr marL="0" indent="0" algn="just">
              <a:lnSpc>
                <a:spcPct val="120000"/>
              </a:lnSpc>
              <a:spcBef>
                <a:spcPct val="0"/>
              </a:spcBef>
              <a:buNone/>
            </a:pPr>
            <a:endParaRPr lang="en-GB" sz="2000" dirty="0" smtClean="0">
              <a:ea typeface="ＭＳ Ｐゴシック" pitchFamily="34" charset="-128"/>
            </a:endParaRPr>
          </a:p>
        </p:txBody>
      </p:sp>
    </p:spTree>
    <p:extLst>
      <p:ext uri="{BB962C8B-B14F-4D97-AF65-F5344CB8AC3E}">
        <p14:creationId xmlns:p14="http://schemas.microsoft.com/office/powerpoint/2010/main" val="1677960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518"/>
            <a:ext cx="9144000" cy="6854964"/>
          </a:xfrm>
          <a:prstGeom prst="rect">
            <a:avLst/>
          </a:prstGeom>
        </p:spPr>
      </p:pic>
      <p:pic>
        <p:nvPicPr>
          <p:cNvPr id="5" name="Picture 4"/>
          <p:cNvPicPr>
            <a:picLocks noChangeAspect="1"/>
          </p:cNvPicPr>
          <p:nvPr/>
        </p:nvPicPr>
        <p:blipFill>
          <a:blip r:embed="rId4"/>
          <a:stretch>
            <a:fillRect/>
          </a:stretch>
        </p:blipFill>
        <p:spPr>
          <a:xfrm>
            <a:off x="3563888" y="764704"/>
            <a:ext cx="4835596" cy="5824993"/>
          </a:xfrm>
          <a:prstGeom prst="rect">
            <a:avLst/>
          </a:prstGeom>
        </p:spPr>
      </p:pic>
      <p:sp>
        <p:nvSpPr>
          <p:cNvPr id="19460" name="TextBox 1">
            <a:extLst>
              <a:ext uri="{FF2B5EF4-FFF2-40B4-BE49-F238E27FC236}">
                <a16:creationId xmlns:a16="http://schemas.microsoft.com/office/drawing/2014/main" id="{DC11BD3E-DC25-43DE-BF24-F473D796C029}"/>
              </a:ext>
            </a:extLst>
          </p:cNvPr>
          <p:cNvSpPr txBox="1">
            <a:spLocks noChangeArrowheads="1"/>
          </p:cNvSpPr>
          <p:nvPr/>
        </p:nvSpPr>
        <p:spPr bwMode="auto">
          <a:xfrm>
            <a:off x="4067944" y="2060848"/>
            <a:ext cx="3384376"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3600" dirty="0" smtClean="0">
                <a:solidFill>
                  <a:schemeClr val="bg1">
                    <a:lumMod val="85000"/>
                  </a:schemeClr>
                </a:solidFill>
                <a:latin typeface="Arial Black" panose="020B0A04020102020204" pitchFamily="34" charset="0"/>
              </a:rPr>
              <a:t>AREAS </a:t>
            </a:r>
          </a:p>
          <a:p>
            <a:pPr algn="ctr">
              <a:buNone/>
            </a:pPr>
            <a:r>
              <a:rPr lang="en-US" sz="3600" dirty="0" smtClean="0">
                <a:solidFill>
                  <a:schemeClr val="bg1">
                    <a:lumMod val="85000"/>
                  </a:schemeClr>
                </a:solidFill>
                <a:latin typeface="Arial Black" panose="020B0A04020102020204" pitchFamily="34" charset="0"/>
              </a:rPr>
              <a:t>OF OVERSIGHT</a:t>
            </a:r>
            <a:endParaRPr lang="en-US" sz="3600" dirty="0">
              <a:solidFill>
                <a:schemeClr val="bg1">
                  <a:lumMod val="85000"/>
                </a:schemeClr>
              </a:solidFill>
              <a:latin typeface="Arial Black" panose="020B0A04020102020204" pitchFamily="34" charset="0"/>
            </a:endParaRPr>
          </a:p>
        </p:txBody>
      </p:sp>
    </p:spTree>
    <p:extLst>
      <p:ext uri="{BB962C8B-B14F-4D97-AF65-F5344CB8AC3E}">
        <p14:creationId xmlns:p14="http://schemas.microsoft.com/office/powerpoint/2010/main" val="1633011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96925"/>
          </a:xfrm>
        </p:spPr>
        <p:txBody>
          <a:bodyPr/>
          <a:lstStyle/>
          <a:p>
            <a:r>
              <a:rPr lang="en-ZA" sz="2800" dirty="0" smtClean="0">
                <a:solidFill>
                  <a:srgbClr val="800000"/>
                </a:solidFill>
                <a:latin typeface="Arial Black" panose="020B0A04020102020204" pitchFamily="34" charset="0"/>
              </a:rPr>
              <a:t>PSC AREAS OF OVERSIGHT </a:t>
            </a:r>
            <a:endParaRPr lang="en-ZA" sz="2800" dirty="0">
              <a:solidFill>
                <a:srgbClr val="800000"/>
              </a:solidFill>
              <a:latin typeface="Arial Black" panose="020B0A04020102020204" pitchFamily="34" charset="0"/>
            </a:endParaRPr>
          </a:p>
        </p:txBody>
      </p:sp>
      <p:sp>
        <p:nvSpPr>
          <p:cNvPr id="3" name="Content Placeholder 2"/>
          <p:cNvSpPr>
            <a:spLocks noGrp="1"/>
          </p:cNvSpPr>
          <p:nvPr>
            <p:ph idx="1"/>
          </p:nvPr>
        </p:nvSpPr>
        <p:spPr>
          <a:xfrm>
            <a:off x="509042" y="692696"/>
            <a:ext cx="8177758" cy="5760640"/>
          </a:xfrm>
        </p:spPr>
        <p:txBody>
          <a:bodyPr/>
          <a:lstStyle/>
          <a:p>
            <a:pPr marL="285750" lvl="0" indent="-285750">
              <a:lnSpc>
                <a:spcPct val="110000"/>
              </a:lnSpc>
              <a:spcBef>
                <a:spcPts val="0"/>
              </a:spcBef>
              <a:buFont typeface="Arial" pitchFamily="34" charset="0"/>
              <a:buChar char="•"/>
              <a:defRPr/>
            </a:pPr>
            <a:r>
              <a:rPr lang="en-ZA" sz="2000" dirty="0">
                <a:solidFill>
                  <a:srgbClr val="000000"/>
                </a:solidFill>
                <a:latin typeface="Arial"/>
              </a:rPr>
              <a:t>The Constitutional oversight mandate of </a:t>
            </a:r>
            <a:r>
              <a:rPr lang="en-ZA" sz="2000" dirty="0" smtClean="0">
                <a:solidFill>
                  <a:srgbClr val="000000"/>
                </a:solidFill>
                <a:latin typeface="Arial"/>
              </a:rPr>
              <a:t>the PSC </a:t>
            </a:r>
            <a:r>
              <a:rPr lang="en-ZA" sz="2000" dirty="0">
                <a:solidFill>
                  <a:srgbClr val="000000"/>
                </a:solidFill>
                <a:latin typeface="Arial"/>
              </a:rPr>
              <a:t>is wide and, in summary, covers the following areas:</a:t>
            </a:r>
          </a:p>
          <a:p>
            <a:pPr marL="628650" lvl="1" algn="just">
              <a:lnSpc>
                <a:spcPct val="110000"/>
              </a:lnSpc>
              <a:spcBef>
                <a:spcPts val="0"/>
              </a:spcBef>
              <a:buFont typeface="Wingdings" panose="05000000000000000000" pitchFamily="2" charset="2"/>
              <a:buChar char="ü"/>
            </a:pPr>
            <a:r>
              <a:rPr lang="en-ZA" sz="2000" b="1" dirty="0">
                <a:solidFill>
                  <a:srgbClr val="800000"/>
                </a:solidFill>
                <a:latin typeface="Arial"/>
              </a:rPr>
              <a:t>Organisation</a:t>
            </a:r>
            <a:r>
              <a:rPr lang="en-ZA" sz="2000" dirty="0">
                <a:solidFill>
                  <a:srgbClr val="800000"/>
                </a:solidFill>
                <a:latin typeface="Arial"/>
              </a:rPr>
              <a:t> </a:t>
            </a:r>
            <a:r>
              <a:rPr lang="en-ZA" sz="2000" dirty="0">
                <a:solidFill>
                  <a:srgbClr val="000000"/>
                </a:solidFill>
                <a:latin typeface="Arial"/>
              </a:rPr>
              <a:t>of the </a:t>
            </a:r>
            <a:r>
              <a:rPr lang="en-ZA" sz="2000" dirty="0" smtClean="0">
                <a:solidFill>
                  <a:srgbClr val="000000"/>
                </a:solidFill>
                <a:latin typeface="Arial"/>
              </a:rPr>
              <a:t>Public </a:t>
            </a:r>
            <a:r>
              <a:rPr lang="en-ZA" sz="2000" dirty="0">
                <a:solidFill>
                  <a:srgbClr val="000000"/>
                </a:solidFill>
                <a:latin typeface="Arial"/>
              </a:rPr>
              <a:t>S</a:t>
            </a:r>
            <a:r>
              <a:rPr lang="en-ZA" sz="2000" dirty="0" smtClean="0">
                <a:solidFill>
                  <a:srgbClr val="000000"/>
                </a:solidFill>
                <a:latin typeface="Arial"/>
              </a:rPr>
              <a:t>ervice </a:t>
            </a:r>
            <a:r>
              <a:rPr lang="en-ZA" sz="2000" dirty="0">
                <a:solidFill>
                  <a:srgbClr val="000000"/>
                </a:solidFill>
                <a:latin typeface="Arial"/>
              </a:rPr>
              <a:t>(the structural arrangements of departments in the Public Service</a:t>
            </a:r>
            <a:r>
              <a:rPr lang="en-ZA" sz="2000" dirty="0" smtClean="0">
                <a:solidFill>
                  <a:srgbClr val="000000"/>
                </a:solidFill>
                <a:latin typeface="Arial"/>
              </a:rPr>
              <a:t>).</a:t>
            </a:r>
            <a:endParaRPr lang="en-ZA" sz="2000" dirty="0">
              <a:solidFill>
                <a:srgbClr val="000000"/>
              </a:solidFill>
              <a:latin typeface="Arial"/>
            </a:endParaRPr>
          </a:p>
          <a:p>
            <a:pPr marL="628650" lvl="1" algn="just">
              <a:lnSpc>
                <a:spcPct val="110000"/>
              </a:lnSpc>
              <a:spcBef>
                <a:spcPts val="0"/>
              </a:spcBef>
              <a:buFont typeface="Wingdings" panose="05000000000000000000" pitchFamily="2" charset="2"/>
              <a:buChar char="ü"/>
            </a:pPr>
            <a:r>
              <a:rPr lang="en-ZA" sz="2000" b="1" dirty="0">
                <a:solidFill>
                  <a:srgbClr val="800000"/>
                </a:solidFill>
                <a:latin typeface="Arial"/>
              </a:rPr>
              <a:t>Administration</a:t>
            </a:r>
            <a:r>
              <a:rPr lang="en-ZA" sz="2000" dirty="0">
                <a:solidFill>
                  <a:srgbClr val="800000"/>
                </a:solidFill>
                <a:latin typeface="Arial"/>
              </a:rPr>
              <a:t> </a:t>
            </a:r>
            <a:r>
              <a:rPr lang="en-ZA" sz="2000" dirty="0">
                <a:solidFill>
                  <a:srgbClr val="000000"/>
                </a:solidFill>
                <a:latin typeface="Arial"/>
              </a:rPr>
              <a:t>of the </a:t>
            </a:r>
            <a:r>
              <a:rPr lang="en-ZA" sz="2000" dirty="0" smtClean="0">
                <a:solidFill>
                  <a:srgbClr val="000000"/>
                </a:solidFill>
                <a:latin typeface="Arial"/>
              </a:rPr>
              <a:t>Public </a:t>
            </a:r>
            <a:r>
              <a:rPr lang="en-ZA" sz="2000" dirty="0">
                <a:solidFill>
                  <a:srgbClr val="000000"/>
                </a:solidFill>
                <a:latin typeface="Arial"/>
              </a:rPr>
              <a:t>S</a:t>
            </a:r>
            <a:r>
              <a:rPr lang="en-ZA" sz="2000" dirty="0" smtClean="0">
                <a:solidFill>
                  <a:srgbClr val="000000"/>
                </a:solidFill>
                <a:latin typeface="Arial"/>
              </a:rPr>
              <a:t>ervice </a:t>
            </a:r>
            <a:r>
              <a:rPr lang="en-ZA" sz="2000" dirty="0">
                <a:solidFill>
                  <a:srgbClr val="000000"/>
                </a:solidFill>
                <a:latin typeface="Arial"/>
              </a:rPr>
              <a:t>(all the procedures, policy frameworks, accountability mechanisms, etc. that ensure the functioning of the Public Service</a:t>
            </a:r>
            <a:r>
              <a:rPr lang="en-ZA" sz="2000" dirty="0" smtClean="0">
                <a:solidFill>
                  <a:srgbClr val="000000"/>
                </a:solidFill>
                <a:latin typeface="Arial"/>
              </a:rPr>
              <a:t>).</a:t>
            </a:r>
            <a:endParaRPr lang="en-ZA" sz="2000" dirty="0">
              <a:solidFill>
                <a:srgbClr val="000000"/>
              </a:solidFill>
              <a:latin typeface="Arial"/>
            </a:endParaRPr>
          </a:p>
          <a:p>
            <a:pPr marL="628650" lvl="1" algn="just">
              <a:lnSpc>
                <a:spcPct val="110000"/>
              </a:lnSpc>
              <a:spcBef>
                <a:spcPts val="0"/>
              </a:spcBef>
              <a:buFont typeface="Wingdings" panose="05000000000000000000" pitchFamily="2" charset="2"/>
              <a:buChar char="ü"/>
            </a:pPr>
            <a:r>
              <a:rPr lang="en-ZA" sz="2000" b="1" dirty="0">
                <a:solidFill>
                  <a:srgbClr val="800000"/>
                </a:solidFill>
                <a:latin typeface="Arial"/>
              </a:rPr>
              <a:t>Personnel</a:t>
            </a:r>
            <a:r>
              <a:rPr lang="en-ZA" sz="2000" dirty="0">
                <a:solidFill>
                  <a:srgbClr val="800000"/>
                </a:solidFill>
                <a:latin typeface="Arial"/>
              </a:rPr>
              <a:t> </a:t>
            </a:r>
            <a:r>
              <a:rPr lang="en-ZA" sz="2000" dirty="0" smtClean="0">
                <a:solidFill>
                  <a:srgbClr val="000000"/>
                </a:solidFill>
                <a:latin typeface="Arial"/>
              </a:rPr>
              <a:t>procedures and practices </a:t>
            </a:r>
            <a:r>
              <a:rPr lang="en-ZA" sz="2000" dirty="0">
                <a:solidFill>
                  <a:srgbClr val="000000"/>
                </a:solidFill>
                <a:latin typeface="Arial"/>
              </a:rPr>
              <a:t>of the </a:t>
            </a:r>
            <a:r>
              <a:rPr lang="en-ZA" sz="2000" dirty="0" smtClean="0">
                <a:solidFill>
                  <a:srgbClr val="000000"/>
                </a:solidFill>
                <a:latin typeface="Arial"/>
              </a:rPr>
              <a:t>Public </a:t>
            </a:r>
            <a:r>
              <a:rPr lang="en-ZA" sz="2000" dirty="0">
                <a:solidFill>
                  <a:srgbClr val="000000"/>
                </a:solidFill>
                <a:latin typeface="Arial"/>
              </a:rPr>
              <a:t>S</a:t>
            </a:r>
            <a:r>
              <a:rPr lang="en-ZA" sz="2000" dirty="0" smtClean="0">
                <a:solidFill>
                  <a:srgbClr val="000000"/>
                </a:solidFill>
                <a:latin typeface="Arial"/>
              </a:rPr>
              <a:t>ervice </a:t>
            </a:r>
            <a:r>
              <a:rPr lang="en-ZA" sz="2000" dirty="0">
                <a:solidFill>
                  <a:srgbClr val="000000"/>
                </a:solidFill>
                <a:latin typeface="Arial"/>
              </a:rPr>
              <a:t>(e.g. recruitment, transfers, promotions and dismissals</a:t>
            </a:r>
            <a:r>
              <a:rPr lang="en-ZA" sz="2000" dirty="0" smtClean="0">
                <a:solidFill>
                  <a:srgbClr val="000000"/>
                </a:solidFill>
                <a:latin typeface="Arial"/>
              </a:rPr>
              <a:t>).</a:t>
            </a:r>
            <a:endParaRPr lang="en-ZA" sz="2000" dirty="0">
              <a:solidFill>
                <a:srgbClr val="000000"/>
              </a:solidFill>
              <a:latin typeface="Arial"/>
            </a:endParaRPr>
          </a:p>
          <a:p>
            <a:pPr marL="628650" lvl="1" algn="just">
              <a:lnSpc>
                <a:spcPct val="110000"/>
              </a:lnSpc>
              <a:spcBef>
                <a:spcPts val="0"/>
              </a:spcBef>
              <a:buFont typeface="Wingdings" panose="05000000000000000000" pitchFamily="2" charset="2"/>
              <a:buChar char="ü"/>
            </a:pPr>
            <a:r>
              <a:rPr lang="en-ZA" sz="2000" b="1" dirty="0">
                <a:solidFill>
                  <a:srgbClr val="800000"/>
                </a:solidFill>
                <a:latin typeface="Arial"/>
              </a:rPr>
              <a:t>Public administration </a:t>
            </a:r>
            <a:r>
              <a:rPr lang="en-ZA" sz="2000" dirty="0">
                <a:solidFill>
                  <a:srgbClr val="000000"/>
                </a:solidFill>
                <a:latin typeface="Arial"/>
              </a:rPr>
              <a:t>practices (all the functions and activities executed by the Public Service to provide a service to the people</a:t>
            </a:r>
            <a:r>
              <a:rPr lang="en-ZA" sz="2000" dirty="0" smtClean="0">
                <a:solidFill>
                  <a:srgbClr val="000000"/>
                </a:solidFill>
                <a:latin typeface="Arial"/>
              </a:rPr>
              <a:t>).</a:t>
            </a:r>
            <a:endParaRPr lang="en-ZA" sz="2000" dirty="0">
              <a:solidFill>
                <a:srgbClr val="000000"/>
              </a:solidFill>
              <a:latin typeface="Arial"/>
            </a:endParaRPr>
          </a:p>
          <a:p>
            <a:pPr marL="628650" lvl="1" algn="just">
              <a:lnSpc>
                <a:spcPct val="110000"/>
              </a:lnSpc>
              <a:spcBef>
                <a:spcPts val="0"/>
              </a:spcBef>
              <a:buFont typeface="Wingdings" panose="05000000000000000000" pitchFamily="2" charset="2"/>
              <a:buChar char="ü"/>
            </a:pPr>
            <a:r>
              <a:rPr lang="en-ZA" sz="2000" dirty="0">
                <a:solidFill>
                  <a:srgbClr val="000000"/>
                </a:solidFill>
                <a:latin typeface="Arial"/>
              </a:rPr>
              <a:t>Adherence to </a:t>
            </a:r>
            <a:r>
              <a:rPr lang="en-ZA" sz="2000" b="1" dirty="0">
                <a:solidFill>
                  <a:srgbClr val="800000"/>
                </a:solidFill>
                <a:latin typeface="Arial"/>
              </a:rPr>
              <a:t>applicable procedures </a:t>
            </a:r>
            <a:r>
              <a:rPr lang="en-ZA" sz="2000" dirty="0">
                <a:solidFill>
                  <a:srgbClr val="000000"/>
                </a:solidFill>
                <a:latin typeface="Arial"/>
              </a:rPr>
              <a:t>in the </a:t>
            </a:r>
            <a:r>
              <a:rPr lang="en-ZA" sz="2000" dirty="0" smtClean="0">
                <a:solidFill>
                  <a:srgbClr val="000000"/>
                </a:solidFill>
                <a:latin typeface="Arial"/>
              </a:rPr>
              <a:t>Public </a:t>
            </a:r>
            <a:r>
              <a:rPr lang="en-ZA" sz="2000" dirty="0">
                <a:solidFill>
                  <a:srgbClr val="000000"/>
                </a:solidFill>
                <a:latin typeface="Arial"/>
              </a:rPr>
              <a:t>S</a:t>
            </a:r>
            <a:r>
              <a:rPr lang="en-ZA" sz="2000" dirty="0" smtClean="0">
                <a:solidFill>
                  <a:srgbClr val="000000"/>
                </a:solidFill>
                <a:latin typeface="Arial"/>
              </a:rPr>
              <a:t>ervice </a:t>
            </a:r>
            <a:r>
              <a:rPr lang="en-ZA" sz="2000" dirty="0">
                <a:solidFill>
                  <a:srgbClr val="000000"/>
                </a:solidFill>
                <a:latin typeface="Arial"/>
              </a:rPr>
              <a:t>(compliance with the letter and law of prescribed rules / polices / procedures</a:t>
            </a:r>
            <a:r>
              <a:rPr lang="en-ZA" sz="2000" dirty="0" smtClean="0">
                <a:solidFill>
                  <a:srgbClr val="000000"/>
                </a:solidFill>
                <a:latin typeface="Arial"/>
              </a:rPr>
              <a:t>).</a:t>
            </a:r>
            <a:endParaRPr lang="en-ZA" sz="2000" dirty="0">
              <a:solidFill>
                <a:srgbClr val="000000"/>
              </a:solidFill>
              <a:latin typeface="Arial"/>
            </a:endParaRPr>
          </a:p>
          <a:p>
            <a:pPr marL="628650" lvl="1" algn="just">
              <a:lnSpc>
                <a:spcPct val="110000"/>
              </a:lnSpc>
              <a:spcBef>
                <a:spcPts val="0"/>
              </a:spcBef>
              <a:buFont typeface="Wingdings" panose="05000000000000000000" pitchFamily="2" charset="2"/>
              <a:buChar char="ü"/>
            </a:pPr>
            <a:r>
              <a:rPr lang="en-ZA" sz="2000" dirty="0">
                <a:solidFill>
                  <a:srgbClr val="000000"/>
                </a:solidFill>
                <a:latin typeface="Arial"/>
              </a:rPr>
              <a:t>The extent to which the </a:t>
            </a:r>
            <a:r>
              <a:rPr lang="en-ZA" sz="2000" b="1" dirty="0">
                <a:solidFill>
                  <a:srgbClr val="800000"/>
                </a:solidFill>
                <a:latin typeface="Arial"/>
              </a:rPr>
              <a:t>values and principles </a:t>
            </a:r>
            <a:r>
              <a:rPr lang="en-ZA" sz="2000" dirty="0">
                <a:solidFill>
                  <a:srgbClr val="000000"/>
                </a:solidFill>
                <a:latin typeface="Arial"/>
              </a:rPr>
              <a:t>set out in </a:t>
            </a:r>
            <a:r>
              <a:rPr lang="en-ZA" sz="2000" dirty="0" smtClean="0">
                <a:solidFill>
                  <a:srgbClr val="000000"/>
                </a:solidFill>
                <a:latin typeface="Arial"/>
              </a:rPr>
              <a:t>sections 1 and 195 </a:t>
            </a:r>
            <a:r>
              <a:rPr lang="en-ZA" sz="2000" dirty="0">
                <a:solidFill>
                  <a:srgbClr val="000000"/>
                </a:solidFill>
                <a:latin typeface="Arial"/>
              </a:rPr>
              <a:t>of the Constitution are complied </a:t>
            </a:r>
            <a:r>
              <a:rPr lang="en-ZA" sz="2000" dirty="0" smtClean="0">
                <a:solidFill>
                  <a:srgbClr val="000000"/>
                </a:solidFill>
                <a:latin typeface="Arial"/>
              </a:rPr>
              <a:t>with.</a:t>
            </a:r>
            <a:endParaRPr lang="en-ZA" sz="2000" dirty="0">
              <a:solidFill>
                <a:srgbClr val="000000"/>
              </a:solidFill>
              <a:latin typeface="Arial"/>
            </a:endParaRPr>
          </a:p>
          <a:p>
            <a:pPr>
              <a:lnSpc>
                <a:spcPct val="110000"/>
              </a:lnSpc>
              <a:spcBef>
                <a:spcPts val="0"/>
              </a:spcBef>
            </a:pPr>
            <a:endParaRPr lang="en-ZA" sz="3200" dirty="0"/>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8</a:t>
            </a:fld>
            <a:endParaRPr lang="en-US" altLang="en-US" dirty="0"/>
          </a:p>
        </p:txBody>
      </p:sp>
    </p:spTree>
    <p:extLst>
      <p:ext uri="{BB962C8B-B14F-4D97-AF65-F5344CB8AC3E}">
        <p14:creationId xmlns:p14="http://schemas.microsoft.com/office/powerpoint/2010/main" val="590579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7163" t="10800" r="27163" b="10800"/>
          <a:stretch/>
        </p:blipFill>
        <p:spPr>
          <a:xfrm>
            <a:off x="2697288" y="573524"/>
            <a:ext cx="3547261" cy="3424941"/>
          </a:xfrm>
          <a:prstGeom prst="ellipse">
            <a:avLst/>
          </a:prstGeom>
          <a:ln>
            <a:noFill/>
          </a:ln>
          <a:effectLst>
            <a:softEdge rad="112500"/>
          </a:effectLst>
        </p:spPr>
      </p:pic>
      <p:sp>
        <p:nvSpPr>
          <p:cNvPr id="819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FontTx/>
              <a:buNone/>
            </a:pPr>
            <a:fld id="{E04FF0D4-BF70-4D1C-BE56-E3E9DEF29CC4}" type="slidenum">
              <a:rPr lang="en-US" altLang="en-US" sz="1400"/>
              <a:pPr algn="r">
                <a:spcBef>
                  <a:spcPct val="0"/>
                </a:spcBef>
                <a:buFontTx/>
                <a:buNone/>
              </a:pPr>
              <a:t>9</a:t>
            </a:fld>
            <a:endParaRPr lang="en-US" altLang="en-US" sz="1400" dirty="0"/>
          </a:p>
        </p:txBody>
      </p:sp>
      <p:sp>
        <p:nvSpPr>
          <p:cNvPr id="8196" name="Oval 9"/>
          <p:cNvSpPr>
            <a:spLocks noChangeArrowheads="1"/>
          </p:cNvSpPr>
          <p:nvPr/>
        </p:nvSpPr>
        <p:spPr bwMode="auto">
          <a:xfrm>
            <a:off x="-180975" y="4210050"/>
            <a:ext cx="3889375" cy="28082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b="1" dirty="0">
              <a:cs typeface="Arial" panose="020B0604020202020204" pitchFamily="34" charset="0"/>
            </a:endParaRPr>
          </a:p>
        </p:txBody>
      </p:sp>
      <p:pic>
        <p:nvPicPr>
          <p:cNvPr id="819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2953" y="2272078"/>
            <a:ext cx="1859908" cy="185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7245" y="3810793"/>
            <a:ext cx="1859909" cy="185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28507" y="2195063"/>
            <a:ext cx="1859908" cy="185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77565" y="4637598"/>
            <a:ext cx="1859909" cy="185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3468" y="674362"/>
            <a:ext cx="1859908" cy="185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84383" y="3979232"/>
            <a:ext cx="1859908" cy="180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7122" y="3857116"/>
            <a:ext cx="1859908" cy="185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89726" y="4637598"/>
            <a:ext cx="1859909" cy="185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178265" y="700304"/>
            <a:ext cx="1859908" cy="185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a:extLst>
              <a:ext uri="{FF2B5EF4-FFF2-40B4-BE49-F238E27FC236}">
                <a16:creationId xmlns:a16="http://schemas.microsoft.com/office/drawing/2014/main" id="{68C3CE6C-BBDE-44AC-8331-E49266EF214C}"/>
              </a:ext>
            </a:extLst>
          </p:cNvPr>
          <p:cNvSpPr txBox="1">
            <a:spLocks noChangeArrowheads="1"/>
          </p:cNvSpPr>
          <p:nvPr/>
        </p:nvSpPr>
        <p:spPr>
          <a:xfrm>
            <a:off x="23937" y="133972"/>
            <a:ext cx="9144000" cy="936104"/>
          </a:xfrm>
          <a:prstGeom prst="rect">
            <a:avLst/>
          </a:prstGeom>
        </p:spPr>
        <p:txBody>
          <a:bodyPr/>
          <a:lstStyle>
            <a:lvl1pPr algn="ctr" rtl="0" eaLnBrk="0" fontAlgn="base" hangingPunct="0">
              <a:spcBef>
                <a:spcPct val="0"/>
              </a:spcBef>
              <a:spcAft>
                <a:spcPct val="0"/>
              </a:spcAft>
              <a:defRPr sz="3200" b="1">
                <a:solidFill>
                  <a:srgbClr val="660033"/>
                </a:solidFill>
                <a:latin typeface="+mj-lt"/>
                <a:ea typeface="+mj-ea"/>
                <a:cs typeface="+mj-cs"/>
              </a:defRPr>
            </a:lvl1pPr>
            <a:lvl2pPr algn="ctr" rtl="0" eaLnBrk="0" fontAlgn="base" hangingPunct="0">
              <a:spcBef>
                <a:spcPct val="0"/>
              </a:spcBef>
              <a:spcAft>
                <a:spcPct val="0"/>
              </a:spcAft>
              <a:defRPr sz="3200" b="1">
                <a:solidFill>
                  <a:srgbClr val="660033"/>
                </a:solidFill>
                <a:latin typeface="Arial" charset="0"/>
              </a:defRPr>
            </a:lvl2pPr>
            <a:lvl3pPr algn="ctr" rtl="0" eaLnBrk="0" fontAlgn="base" hangingPunct="0">
              <a:spcBef>
                <a:spcPct val="0"/>
              </a:spcBef>
              <a:spcAft>
                <a:spcPct val="0"/>
              </a:spcAft>
              <a:defRPr sz="3200" b="1">
                <a:solidFill>
                  <a:srgbClr val="660033"/>
                </a:solidFill>
                <a:latin typeface="Arial" charset="0"/>
              </a:defRPr>
            </a:lvl3pPr>
            <a:lvl4pPr algn="ctr" rtl="0" eaLnBrk="0" fontAlgn="base" hangingPunct="0">
              <a:spcBef>
                <a:spcPct val="0"/>
              </a:spcBef>
              <a:spcAft>
                <a:spcPct val="0"/>
              </a:spcAft>
              <a:defRPr sz="3200" b="1">
                <a:solidFill>
                  <a:srgbClr val="660033"/>
                </a:solidFill>
                <a:latin typeface="Arial" charset="0"/>
              </a:defRPr>
            </a:lvl4pPr>
            <a:lvl5pPr algn="ctr" rtl="0" eaLnBrk="0" fontAlgn="base" hangingPunct="0">
              <a:spcBef>
                <a:spcPct val="0"/>
              </a:spcBef>
              <a:spcAft>
                <a:spcPct val="0"/>
              </a:spcAft>
              <a:defRPr sz="3200" b="1">
                <a:solidFill>
                  <a:srgbClr val="660033"/>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a:lstStyle>
          <a:p>
            <a:pPr marL="87313"/>
            <a:r>
              <a:rPr lang="en-US" altLang="en-US" sz="2800" kern="0" dirty="0" smtClean="0">
                <a:solidFill>
                  <a:srgbClr val="800000"/>
                </a:solidFill>
                <a:latin typeface="Arial Black" panose="020B0A04020102020204" pitchFamily="34" charset="0"/>
                <a:cs typeface="Aharoni" panose="02010803020104030203" pitchFamily="2" charset="-79"/>
              </a:rPr>
              <a:t>CONSTITUTIONAL VALUES AND PRINCIPLES</a:t>
            </a:r>
            <a:endParaRPr lang="en-ZA" altLang="en-US" sz="2800" kern="0" dirty="0">
              <a:solidFill>
                <a:srgbClr val="800000"/>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3010468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41608</TotalTime>
  <Words>4247</Words>
  <Application>Microsoft Office PowerPoint</Application>
  <PresentationFormat>On-screen Show (4:3)</PresentationFormat>
  <Paragraphs>417</Paragraphs>
  <Slides>45</Slides>
  <Notes>29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45</vt:i4>
      </vt:variant>
    </vt:vector>
  </HeadingPairs>
  <TitlesOfParts>
    <vt:vector size="58" baseType="lpstr">
      <vt:lpstr>ＭＳ Ｐゴシック</vt:lpstr>
      <vt:lpstr>ＭＳ Ｐゴシック</vt:lpstr>
      <vt:lpstr>Aharoni</vt:lpstr>
      <vt:lpstr>Arial</vt:lpstr>
      <vt:lpstr>Arial Black</vt:lpstr>
      <vt:lpstr>Arial Unicode MS</vt:lpstr>
      <vt:lpstr>Berlin Sans FB Demi</vt:lpstr>
      <vt:lpstr>Calibri</vt:lpstr>
      <vt:lpstr>Courier New</vt:lpstr>
      <vt:lpstr>Times New Roman</vt:lpstr>
      <vt:lpstr>Wingdings</vt:lpstr>
      <vt:lpstr>Default Design</vt:lpstr>
      <vt:lpstr>Custom Design</vt:lpstr>
      <vt:lpstr>PowerPoint Presentation</vt:lpstr>
      <vt:lpstr>OVERVIEW OF THE PRESENTATION</vt:lpstr>
      <vt:lpstr>PowerPoint Presentation</vt:lpstr>
      <vt:lpstr>WHO ARE WE?</vt:lpstr>
      <vt:lpstr>PowerPoint Presentation</vt:lpstr>
      <vt:lpstr>WHO ARE WE?</vt:lpstr>
      <vt:lpstr>PowerPoint Presentation</vt:lpstr>
      <vt:lpstr>PSC AREAS OF OVERSIGHT </vt:lpstr>
      <vt:lpstr>PowerPoint Presentation</vt:lpstr>
      <vt:lpstr>PowerPoint Presentation</vt:lpstr>
      <vt:lpstr>POWERS AND FUNCTIONS (a)</vt:lpstr>
      <vt:lpstr>POWERS AND FUNCTIONS (b)</vt:lpstr>
      <vt:lpstr>POWERS AND FUNCTIONS (c)</vt:lpstr>
      <vt:lpstr>POWERS AND FUNCTIONS (d)</vt:lpstr>
      <vt:lpstr>PowerPoint Presentation</vt:lpstr>
      <vt:lpstr>PowerPoint Presentation</vt:lpstr>
      <vt:lpstr>PowerPoint Presentation</vt:lpstr>
      <vt:lpstr>PowerPoint Presentation</vt:lpstr>
      <vt:lpstr>PowerPoint Presentation</vt:lpstr>
      <vt:lpstr>PowerPoint Presentation</vt:lpstr>
      <vt:lpstr>HUMAN RESOURCE PRACTICES  AND LABOUR RELATIONS</vt:lpstr>
      <vt:lpstr>HUMAN RESOURCE PRACTICES  AND LABOUR RELATIONS</vt:lpstr>
      <vt:lpstr>PowerPoint Presentation</vt:lpstr>
      <vt:lpstr>PROMOTION OF THE CVPs</vt:lpstr>
      <vt:lpstr>PowerPoint Presentation</vt:lpstr>
      <vt:lpstr>PowerPoint Presentation</vt:lpstr>
      <vt:lpstr>PowerPoint Presentation</vt:lpstr>
      <vt:lpstr>PUBLIC ADMINISTRATION INVESTIGATIONS</vt:lpstr>
      <vt:lpstr>INTEGRITY AND ANTI-CORRUPTION</vt:lpstr>
      <vt:lpstr>PowerPoint Presentation</vt:lpstr>
      <vt:lpstr>STRENGTHENING THE PSC</vt:lpstr>
      <vt:lpstr>PowerPoint Presentation</vt:lpstr>
      <vt:lpstr>PowerPoint Presentation</vt:lpstr>
      <vt:lpstr>PowerPoint Presentation</vt:lpstr>
      <vt:lpstr> STRENGTHENING THE PSC (5)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PSC VISIBILITY</vt:lpstr>
      <vt:lpstr>CONCLUDING REMARKS</vt:lpstr>
      <vt:lpstr>PowerPoint Presentation</vt:lpstr>
    </vt:vector>
  </TitlesOfParts>
  <Company>OPSC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ConnieG</dc:creator>
  <cp:lastModifiedBy>Masixole Zibeko</cp:lastModifiedBy>
  <cp:revision>1321</cp:revision>
  <cp:lastPrinted>2022-03-16T09:34:17Z</cp:lastPrinted>
  <dcterms:created xsi:type="dcterms:W3CDTF">2007-12-04T09:22:50Z</dcterms:created>
  <dcterms:modified xsi:type="dcterms:W3CDTF">2022-03-22T14:05:30Z</dcterms:modified>
</cp:coreProperties>
</file>