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handoutMasterIdLst>
    <p:handoutMasterId r:id="rId25"/>
  </p:handoutMasterIdLst>
  <p:sldIdLst>
    <p:sldId id="369" r:id="rId3"/>
    <p:sldId id="733" r:id="rId4"/>
    <p:sldId id="704" r:id="rId5"/>
    <p:sldId id="732" r:id="rId6"/>
    <p:sldId id="731" r:id="rId7"/>
    <p:sldId id="723" r:id="rId8"/>
    <p:sldId id="736" r:id="rId9"/>
    <p:sldId id="737" r:id="rId10"/>
    <p:sldId id="725" r:id="rId11"/>
    <p:sldId id="734" r:id="rId12"/>
    <p:sldId id="745" r:id="rId13"/>
    <p:sldId id="752" r:id="rId14"/>
    <p:sldId id="753" r:id="rId15"/>
    <p:sldId id="754" r:id="rId16"/>
    <p:sldId id="755" r:id="rId17"/>
    <p:sldId id="757" r:id="rId18"/>
    <p:sldId id="756" r:id="rId19"/>
    <p:sldId id="758" r:id="rId20"/>
    <p:sldId id="759" r:id="rId21"/>
    <p:sldId id="762" r:id="rId22"/>
    <p:sldId id="720" r:id="rId23"/>
  </p:sldIdLst>
  <p:sldSz cx="9144000" cy="6858000" type="screen4x3"/>
  <p:notesSz cx="7010400" cy="923607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p:restoredTop sz="93478"/>
  </p:normalViewPr>
  <p:slideViewPr>
    <p:cSldViewPr showGuides="1">
      <p:cViewPr varScale="1">
        <p:scale>
          <a:sx n="82" d="100"/>
          <a:sy n="82" d="100"/>
        </p:scale>
        <p:origin x="1363" y="62"/>
      </p:cViewPr>
      <p:guideLst>
        <p:guide orient="horz" pos="2160"/>
        <p:guide pos="289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ZA" sz="12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ZA" sz="12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ZA" altLang="en-US" sz="1200" dirty="0"/>
              <a:t>‹#›</a:t>
            </a:fld>
            <a:endParaRPr lang="en-ZA" altLang="en-US" sz="1200" dirty="0"/>
          </a:p>
        </p:txBody>
      </p:sp>
    </p:spTree>
    <p:extLst>
      <p:ext uri="{BB962C8B-B14F-4D97-AF65-F5344CB8AC3E}">
        <p14:creationId xmlns:p14="http://schemas.microsoft.com/office/powerpoint/2010/main" val="193615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1963"/>
          </a:xfrm>
          <a:prstGeom prst="rect">
            <a:avLst/>
          </a:prstGeom>
          <a:noFill/>
          <a:ln w="9525">
            <a:noFill/>
            <a:miter lim="800000"/>
          </a:ln>
          <a:effectLst/>
        </p:spPr>
        <p:txBody>
          <a:bodyPr vert="horz" wrap="square" lIns="92830" tIns="46415" rIns="92830" bIns="46415" numCol="1" anchor="t" anchorCtr="0" compatLnSpc="1"/>
          <a:lstStyle>
            <a:lvl1pPr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6387" name="Rectangle 3"/>
          <p:cNvSpPr>
            <a:spLocks noGrp="1" noChangeArrowheads="1"/>
          </p:cNvSpPr>
          <p:nvPr>
            <p:ph type="dt" idx="1"/>
          </p:nvPr>
        </p:nvSpPr>
        <p:spPr bwMode="auto">
          <a:xfrm>
            <a:off x="3970338" y="0"/>
            <a:ext cx="3038475" cy="461963"/>
          </a:xfrm>
          <a:prstGeom prst="rect">
            <a:avLst/>
          </a:prstGeom>
          <a:noFill/>
          <a:ln w="9525">
            <a:noFill/>
            <a:miter lim="800000"/>
          </a:ln>
          <a:effectLst/>
        </p:spPr>
        <p:txBody>
          <a:bodyPr vert="horz" wrap="square" lIns="92830" tIns="46415" rIns="92830" bIns="46415" numCol="1" anchor="t" anchorCtr="0" compatLnSpc="1"/>
          <a:lstStyle>
            <a:lvl1pPr algn="r" eaLnBrk="1" hangingPunct="1">
              <a:defRPr sz="1200">
                <a:latin typeface="Arial" panose="020B060402020209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3076" name="Rectangle 4"/>
          <p:cNvSpPr>
            <a:spLocks noGrp="1" noRot="1" noChangeAspect="1" noTextEdit="1"/>
          </p:cNvSpPr>
          <p:nvPr>
            <p:ph type="sldImg" idx="2"/>
          </p:nvPr>
        </p:nvSpPr>
        <p:spPr>
          <a:xfrm>
            <a:off x="1195388" y="692150"/>
            <a:ext cx="4619625" cy="3463925"/>
          </a:xfrm>
          <a:prstGeom prst="rect">
            <a:avLst/>
          </a:prstGeom>
          <a:noFill/>
          <a:ln w="9525" cap="flat" cmpd="sng">
            <a:solidFill>
              <a:srgbClr val="000000"/>
            </a:solidFill>
            <a:prstDash val="solid"/>
            <a:miter/>
            <a:headEnd type="none" w="med" len="med"/>
            <a:tailEnd type="none" w="med" len="med"/>
          </a:ln>
        </p:spPr>
      </p:sp>
      <p:sp>
        <p:nvSpPr>
          <p:cNvPr id="16389" name="Rectangle 5"/>
          <p:cNvSpPr>
            <a:spLocks noGrp="1" noChangeArrowheads="1"/>
          </p:cNvSpPr>
          <p:nvPr>
            <p:ph type="body" sz="quarter" idx="3"/>
          </p:nvPr>
        </p:nvSpPr>
        <p:spPr bwMode="auto">
          <a:xfrm>
            <a:off x="701675" y="4387850"/>
            <a:ext cx="5607050" cy="4156075"/>
          </a:xfrm>
          <a:prstGeom prst="rect">
            <a:avLst/>
          </a:prstGeom>
          <a:noFill/>
          <a:ln w="9525">
            <a:noFill/>
            <a:miter lim="800000"/>
          </a:ln>
          <a:effectLst/>
        </p:spPr>
        <p:txBody>
          <a:bodyPr vert="horz" wrap="square" lIns="92830" tIns="46415" rIns="92830" bIns="46415"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Fifth level</a:t>
            </a:r>
          </a:p>
        </p:txBody>
      </p:sp>
      <p:sp>
        <p:nvSpPr>
          <p:cNvPr id="16390" name="Rectangle 6"/>
          <p:cNvSpPr>
            <a:spLocks noGrp="1" noChangeArrowheads="1"/>
          </p:cNvSpPr>
          <p:nvPr>
            <p:ph type="ftr" sz="quarter" idx="4"/>
          </p:nvPr>
        </p:nvSpPr>
        <p:spPr bwMode="auto">
          <a:xfrm>
            <a:off x="0" y="8772525"/>
            <a:ext cx="3038475" cy="461963"/>
          </a:xfrm>
          <a:prstGeom prst="rect">
            <a:avLst/>
          </a:prstGeom>
          <a:noFill/>
          <a:ln w="9525">
            <a:noFill/>
            <a:miter lim="800000"/>
          </a:ln>
          <a:effectLst/>
        </p:spPr>
        <p:txBody>
          <a:bodyPr vert="horz" wrap="square" lIns="92830" tIns="46415" rIns="92830" bIns="46415" numCol="1" anchor="b" anchorCtr="0" compatLnSpc="1"/>
          <a:lstStyle>
            <a:lvl1pPr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6391" name="Rectangle 7"/>
          <p:cNvSpPr>
            <a:spLocks noGrp="1" noChangeArrowheads="1"/>
          </p:cNvSpPr>
          <p:nvPr>
            <p:ph type="sldNum" sz="quarter" idx="5"/>
          </p:nvPr>
        </p:nvSpPr>
        <p:spPr bwMode="auto">
          <a:xfrm>
            <a:off x="3970338" y="8772525"/>
            <a:ext cx="3038475" cy="461963"/>
          </a:xfrm>
          <a:prstGeom prst="rect">
            <a:avLst/>
          </a:prstGeom>
          <a:noFill/>
          <a:ln w="9525">
            <a:noFill/>
            <a:miter lim="800000"/>
          </a:ln>
          <a:effectLst/>
        </p:spPr>
        <p:txBody>
          <a:bodyPr vert="horz" wrap="square" lIns="92830" tIns="46415" rIns="92830" bIns="46415" numCol="1" anchor="b" anchorCtr="0" compatLnSpc="1"/>
          <a:lstStyle/>
          <a:p>
            <a:pPr lvl="0" algn="r" eaLnBrk="1" hangingPunct="1"/>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348292191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ln/>
        </p:spPr>
        <p:txBody>
          <a:bodyPr wrap="square" lIns="92830" tIns="46415" rIns="92830" bIns="46415" anchor="t"/>
          <a:lstStyle/>
          <a:p>
            <a:pPr lvl="0"/>
            <a:endParaRPr lang="en-US" altLang="en-US" dirty="0"/>
          </a:p>
        </p:txBody>
      </p:sp>
      <p:sp>
        <p:nvSpPr>
          <p:cNvPr id="614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US" altLang="en-US" sz="1200" dirty="0">
                <a:solidFill>
                  <a:srgbClr val="000000"/>
                </a:solidFill>
              </a:rPr>
              <a:t>1</a:t>
            </a:fld>
            <a:endParaRPr lang="en-US" altLang="en-US" sz="1200" dirty="0">
              <a:solidFill>
                <a:srgbClr val="000000"/>
              </a:solidFill>
            </a:endParaRPr>
          </a:p>
        </p:txBody>
      </p:sp>
    </p:spTree>
    <p:extLst>
      <p:ext uri="{BB962C8B-B14F-4D97-AF65-F5344CB8AC3E}">
        <p14:creationId xmlns:p14="http://schemas.microsoft.com/office/powerpoint/2010/main" val="220359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24580"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10</a:t>
            </a:fld>
            <a:endParaRPr lang="en-ZA" altLang="en-US" sz="1200" dirty="0"/>
          </a:p>
        </p:txBody>
      </p:sp>
    </p:spTree>
    <p:extLst>
      <p:ext uri="{BB962C8B-B14F-4D97-AF65-F5344CB8AC3E}">
        <p14:creationId xmlns:p14="http://schemas.microsoft.com/office/powerpoint/2010/main" val="316086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FBFCD1C-62BE-4327-903A-EF45D18D450B}" type="slidenum">
              <a:rPr lang="en-ZA" altLang="en-US" smtClean="0"/>
              <a:t>11</a:t>
            </a:fld>
            <a:endParaRPr lang="en-ZA" altLang="en-US" dirty="0"/>
          </a:p>
        </p:txBody>
      </p:sp>
    </p:spTree>
    <p:extLst>
      <p:ext uri="{BB962C8B-B14F-4D97-AF65-F5344CB8AC3E}">
        <p14:creationId xmlns:p14="http://schemas.microsoft.com/office/powerpoint/2010/main" val="239337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12</a:t>
            </a:fld>
            <a:endParaRPr lang="en-ZA" altLang="en-US" sz="1200" dirty="0"/>
          </a:p>
        </p:txBody>
      </p:sp>
    </p:spTree>
    <p:extLst>
      <p:ext uri="{BB962C8B-B14F-4D97-AF65-F5344CB8AC3E}">
        <p14:creationId xmlns:p14="http://schemas.microsoft.com/office/powerpoint/2010/main" val="380239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13</a:t>
            </a:fld>
            <a:endParaRPr lang="en-ZA" altLang="en-US" sz="1200" dirty="0"/>
          </a:p>
        </p:txBody>
      </p:sp>
    </p:spTree>
    <p:extLst>
      <p:ext uri="{BB962C8B-B14F-4D97-AF65-F5344CB8AC3E}">
        <p14:creationId xmlns:p14="http://schemas.microsoft.com/office/powerpoint/2010/main" val="81398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14</a:t>
            </a:fld>
            <a:endParaRPr lang="en-ZA" altLang="en-US" sz="1200" dirty="0"/>
          </a:p>
        </p:txBody>
      </p:sp>
    </p:spTree>
    <p:extLst>
      <p:ext uri="{BB962C8B-B14F-4D97-AF65-F5344CB8AC3E}">
        <p14:creationId xmlns:p14="http://schemas.microsoft.com/office/powerpoint/2010/main" val="140898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15</a:t>
            </a:fld>
            <a:endParaRPr lang="en-ZA" altLang="en-US" sz="1200" dirty="0"/>
          </a:p>
        </p:txBody>
      </p:sp>
    </p:spTree>
    <p:extLst>
      <p:ext uri="{BB962C8B-B14F-4D97-AF65-F5344CB8AC3E}">
        <p14:creationId xmlns:p14="http://schemas.microsoft.com/office/powerpoint/2010/main" val="204358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16</a:t>
            </a:fld>
            <a:endParaRPr lang="en-ZA" altLang="en-US" sz="1200" dirty="0"/>
          </a:p>
        </p:txBody>
      </p:sp>
    </p:spTree>
    <p:extLst>
      <p:ext uri="{BB962C8B-B14F-4D97-AF65-F5344CB8AC3E}">
        <p14:creationId xmlns:p14="http://schemas.microsoft.com/office/powerpoint/2010/main" val="345789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17</a:t>
            </a:fld>
            <a:endParaRPr lang="en-ZA" altLang="en-US" sz="1200" dirty="0"/>
          </a:p>
        </p:txBody>
      </p:sp>
    </p:spTree>
    <p:extLst>
      <p:ext uri="{BB962C8B-B14F-4D97-AF65-F5344CB8AC3E}">
        <p14:creationId xmlns:p14="http://schemas.microsoft.com/office/powerpoint/2010/main" val="87413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18</a:t>
            </a:fld>
            <a:endParaRPr lang="en-ZA" altLang="en-US" sz="1200" dirty="0"/>
          </a:p>
        </p:txBody>
      </p:sp>
    </p:spTree>
    <p:extLst>
      <p:ext uri="{BB962C8B-B14F-4D97-AF65-F5344CB8AC3E}">
        <p14:creationId xmlns:p14="http://schemas.microsoft.com/office/powerpoint/2010/main" val="57417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19</a:t>
            </a:fld>
            <a:endParaRPr lang="en-ZA" altLang="en-US" sz="1200" dirty="0"/>
          </a:p>
        </p:txBody>
      </p:sp>
    </p:spTree>
    <p:extLst>
      <p:ext uri="{BB962C8B-B14F-4D97-AF65-F5344CB8AC3E}">
        <p14:creationId xmlns:p14="http://schemas.microsoft.com/office/powerpoint/2010/main" val="382550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8196"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2</a:t>
            </a:fld>
            <a:endParaRPr lang="en-ZA" altLang="en-US" sz="1200" dirty="0"/>
          </a:p>
        </p:txBody>
      </p:sp>
    </p:spTree>
    <p:extLst>
      <p:ext uri="{BB962C8B-B14F-4D97-AF65-F5344CB8AC3E}">
        <p14:creationId xmlns:p14="http://schemas.microsoft.com/office/powerpoint/2010/main" val="206181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20</a:t>
            </a:fld>
            <a:endParaRPr lang="en-ZA" altLang="en-US" sz="1200" dirty="0"/>
          </a:p>
        </p:txBody>
      </p:sp>
    </p:spTree>
    <p:extLst>
      <p:ext uri="{BB962C8B-B14F-4D97-AF65-F5344CB8AC3E}">
        <p14:creationId xmlns:p14="http://schemas.microsoft.com/office/powerpoint/2010/main" val="625099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21</a:t>
            </a:fld>
            <a:endParaRPr lang="en-ZA" altLang="en-US" sz="1200" dirty="0"/>
          </a:p>
        </p:txBody>
      </p:sp>
    </p:spTree>
    <p:extLst>
      <p:ext uri="{BB962C8B-B14F-4D97-AF65-F5344CB8AC3E}">
        <p14:creationId xmlns:p14="http://schemas.microsoft.com/office/powerpoint/2010/main" val="412679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10244"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3</a:t>
            </a:fld>
            <a:endParaRPr lang="en-ZA" altLang="en-US" sz="1200" dirty="0"/>
          </a:p>
        </p:txBody>
      </p:sp>
    </p:spTree>
    <p:extLst>
      <p:ext uri="{BB962C8B-B14F-4D97-AF65-F5344CB8AC3E}">
        <p14:creationId xmlns:p14="http://schemas.microsoft.com/office/powerpoint/2010/main" val="269852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12292"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4</a:t>
            </a:fld>
            <a:endParaRPr lang="en-ZA" altLang="en-US" sz="1200" dirty="0"/>
          </a:p>
        </p:txBody>
      </p:sp>
    </p:spTree>
    <p:extLst>
      <p:ext uri="{BB962C8B-B14F-4D97-AF65-F5344CB8AC3E}">
        <p14:creationId xmlns:p14="http://schemas.microsoft.com/office/powerpoint/2010/main" val="107353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14340"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5</a:t>
            </a:fld>
            <a:endParaRPr lang="en-ZA" altLang="en-US" sz="1200" dirty="0"/>
          </a:p>
        </p:txBody>
      </p:sp>
    </p:spTree>
    <p:extLst>
      <p:ext uri="{BB962C8B-B14F-4D97-AF65-F5344CB8AC3E}">
        <p14:creationId xmlns:p14="http://schemas.microsoft.com/office/powerpoint/2010/main" val="331117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16388"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6</a:t>
            </a:fld>
            <a:endParaRPr lang="en-ZA" altLang="en-US" sz="1200" dirty="0"/>
          </a:p>
        </p:txBody>
      </p:sp>
    </p:spTree>
    <p:extLst>
      <p:ext uri="{BB962C8B-B14F-4D97-AF65-F5344CB8AC3E}">
        <p14:creationId xmlns:p14="http://schemas.microsoft.com/office/powerpoint/2010/main" val="23025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18436"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7</a:t>
            </a:fld>
            <a:endParaRPr lang="en-ZA" altLang="en-US" sz="1200" dirty="0"/>
          </a:p>
        </p:txBody>
      </p:sp>
    </p:spTree>
    <p:extLst>
      <p:ext uri="{BB962C8B-B14F-4D97-AF65-F5344CB8AC3E}">
        <p14:creationId xmlns:p14="http://schemas.microsoft.com/office/powerpoint/2010/main" val="192336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20484"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8</a:t>
            </a:fld>
            <a:endParaRPr lang="en-ZA" altLang="en-US" sz="1200" dirty="0"/>
          </a:p>
        </p:txBody>
      </p:sp>
    </p:spTree>
    <p:extLst>
      <p:ext uri="{BB962C8B-B14F-4D97-AF65-F5344CB8AC3E}">
        <p14:creationId xmlns:p14="http://schemas.microsoft.com/office/powerpoint/2010/main" val="198960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p:spPr>
        <p:txBody>
          <a:bodyPr wrap="square" lIns="92830" tIns="46415" rIns="92830" bIns="46415" anchor="t"/>
          <a:lstStyle/>
          <a:p>
            <a:pPr lvl="0"/>
            <a:endParaRPr lang="en-ZA" altLang="en-US" dirty="0"/>
          </a:p>
        </p:txBody>
      </p:sp>
      <p:sp>
        <p:nvSpPr>
          <p:cNvPr id="22532" name="Slide Number Placeholder 3"/>
          <p:cNvSpPr txBox="1">
            <a:spLocks noGrp="1"/>
          </p:cNvSpPr>
          <p:nvPr>
            <p:ph type="sldNum" sz="quarter"/>
          </p:nvPr>
        </p:nvSpPr>
        <p:spPr>
          <a:xfrm>
            <a:off x="3970338" y="8772525"/>
            <a:ext cx="3038475" cy="461963"/>
          </a:xfrm>
          <a:prstGeom prst="rect">
            <a:avLst/>
          </a:prstGeom>
          <a:noFill/>
          <a:ln w="9525">
            <a:noFill/>
          </a:ln>
        </p:spPr>
        <p:txBody>
          <a:bodyPr lIns="92830" tIns="46415" rIns="92830" bIns="46415" anchor="b"/>
          <a:lstStyle/>
          <a:p>
            <a:pPr lvl="0" algn="r" eaLnBrk="1" hangingPunct="1"/>
            <a:fld id="{9A0DB2DC-4C9A-4742-B13C-FB6460FD3503}" type="slidenum">
              <a:rPr lang="en-ZA" altLang="en-US" sz="1200" dirty="0"/>
              <a:t>9</a:t>
            </a:fld>
            <a:endParaRPr lang="en-ZA" altLang="en-US" sz="1200" dirty="0"/>
          </a:p>
        </p:txBody>
      </p:sp>
    </p:spTree>
    <p:extLst>
      <p:ext uri="{BB962C8B-B14F-4D97-AF65-F5344CB8AC3E}">
        <p14:creationId xmlns:p14="http://schemas.microsoft.com/office/powerpoint/2010/main" val="368908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7" name="Rectangle 24"/>
          <p:cNvSpPr>
            <a:spLocks noGrp="1" noChangeArrowheads="1"/>
          </p:cNvSpPr>
          <p:nvPr>
            <p:ph type="ftr" sz="quarter" idx="3"/>
          </p:nvPr>
        </p:nvSpPr>
        <p:spPr bwMode="auto">
          <a:xfrm>
            <a:off x="3452813" y="6451600"/>
            <a:ext cx="2895600" cy="152400"/>
          </a:xfrm>
          <a:prstGeom prst="rect">
            <a:avLst/>
          </a:prstGeom>
          <a:ln>
            <a:miter lim="800000"/>
          </a:ln>
        </p:spPr>
        <p:txBody>
          <a:bodyPr vert="horz" wrap="square" lIns="91440" tIns="45720" rIns="91440" bIns="45720" numCol="1" anchor="t" anchorCtr="0" compatLnSpc="1"/>
          <a:lstStyle>
            <a:lvl1pPr algn="ctr">
              <a:defRPr sz="1400" b="0">
                <a:solidFill>
                  <a:schemeClr val="folHlink"/>
                </a:solidFill>
                <a:effectLst>
                  <a:outerShdw blurRad="38100" dist="38100" dir="2700000" algn="tl">
                    <a:srgbClr val="C0C0C0"/>
                  </a:outerShdw>
                </a:effectLst>
                <a:latin typeface="Times New Roman" panose="0202050305040509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400" b="0" i="0" u="none" strike="noStrike" kern="1200" cap="none" spc="0" normalizeH="0" baseline="0" noProof="0" dirty="0">
              <a:ln>
                <a:noFill/>
              </a:ln>
              <a:solidFill>
                <a:schemeClr val="folHlink"/>
              </a:solidFill>
              <a:effectLst>
                <a:outerShdw blurRad="38100" dist="38100" dir="2700000" algn="tl">
                  <a:srgbClr val="C0C0C0"/>
                </a:outerShdw>
              </a:effectLst>
              <a:uLnTx/>
              <a:uFillTx/>
              <a:latin typeface="Times New Roman" panose="02020503050405090304" pitchFamily="18" charset="0"/>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3" name="Slide Number Placeholder 2"/>
          <p:cNvSpPr>
            <a:spLocks noGrp="1"/>
          </p:cNvSpPr>
          <p:nvPr>
            <p:ph type="sldNum" sz="quarter" idx="11"/>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7" name="Rectangle 24"/>
          <p:cNvSpPr>
            <a:spLocks noGrp="1" noChangeArrowheads="1"/>
          </p:cNvSpPr>
          <p:nvPr>
            <p:ph type="ftr" sz="quarter" idx="3"/>
          </p:nvPr>
        </p:nvSpPr>
        <p:spPr bwMode="auto">
          <a:xfrm>
            <a:off x="3452813" y="6451600"/>
            <a:ext cx="2895600" cy="152400"/>
          </a:xfrm>
          <a:prstGeom prst="rect">
            <a:avLst/>
          </a:prstGeom>
          <a:ln>
            <a:miter lim="800000"/>
          </a:ln>
        </p:spPr>
        <p:txBody>
          <a:bodyPr vert="horz" wrap="square" lIns="91440" tIns="45720" rIns="91440" bIns="45720" numCol="1" anchor="t" anchorCtr="0" compatLnSpc="1"/>
          <a:lstStyle>
            <a:lvl1pPr algn="ctr">
              <a:defRPr sz="1400" b="0">
                <a:solidFill>
                  <a:schemeClr val="folHlink"/>
                </a:solidFill>
                <a:effectLst>
                  <a:outerShdw blurRad="38100" dist="38100" dir="2700000" algn="tl">
                    <a:srgbClr val="C0C0C0"/>
                  </a:outerShdw>
                </a:effectLst>
                <a:latin typeface="Times New Roman" panose="0202050305040509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400" b="0" i="0" u="none" strike="noStrike" kern="1200" cap="none" spc="0" normalizeH="0" baseline="0" noProof="0" dirty="0">
              <a:ln>
                <a:noFill/>
              </a:ln>
              <a:solidFill>
                <a:schemeClr val="folHlink"/>
              </a:solidFill>
              <a:effectLst>
                <a:outerShdw blurRad="38100" dist="38100" dir="2700000" algn="tl">
                  <a:srgbClr val="C0C0C0"/>
                </a:outerShdw>
              </a:effectLst>
              <a:uLnTx/>
              <a:uFillTx/>
              <a:latin typeface="Times New Roman" panose="02020503050405090304" pitchFamily="18" charset="0"/>
              <a:ea typeface="+mn-ea"/>
              <a:cs typeface="+mn-cs"/>
            </a:endParaRPr>
          </a:p>
        </p:txBody>
      </p:sp>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3" name="Slide Number Placeholder 2"/>
          <p:cNvSpPr>
            <a:spLocks noGrp="1"/>
          </p:cNvSpPr>
          <p:nvPr>
            <p:ph type="sldNum" sz="quarter" idx="11"/>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9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9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Arial" panose="020B060402020209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90204" pitchFamily="34" charset="0"/>
              </a:rPr>
              <a:t>‹#›</a:t>
            </a:fld>
            <a:endParaRPr lang="en-US" altLang="en-US" dirty="0">
              <a:latin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Users\Lefifi.T\AppData\Local\Microsoft\Windows\Temporary Internet Files\Content.Outlook\XAEMJRW7\Higher Education LOGO (6).jpg"/>
          <p:cNvPicPr>
            <a:picLocks noChangeAspect="1"/>
          </p:cNvPicPr>
          <p:nvPr/>
        </p:nvPicPr>
        <p:blipFill>
          <a:blip r:embed="rId3">
            <a:clrChange>
              <a:clrFrom>
                <a:srgbClr val="FFFFFF"/>
              </a:clrFrom>
              <a:clrTo>
                <a:srgbClr val="FFFFFF">
                  <a:alpha val="0"/>
                </a:srgbClr>
              </a:clrTo>
            </a:clrChange>
          </a:blip>
          <a:srcRect t="1932" r="67960"/>
          <a:stretch>
            <a:fillRect/>
          </a:stretch>
        </p:blipFill>
        <p:spPr>
          <a:xfrm>
            <a:off x="7318375" y="4495800"/>
            <a:ext cx="1825625" cy="2203450"/>
          </a:xfrm>
          <a:prstGeom prst="rect">
            <a:avLst/>
          </a:prstGeom>
          <a:noFill/>
          <a:ln w="9525">
            <a:noFill/>
          </a:ln>
        </p:spPr>
      </p:pic>
      <p:sp>
        <p:nvSpPr>
          <p:cNvPr id="7" name="Rectangle 3"/>
          <p:cNvSpPr txBox="1">
            <a:spLocks noChangeArrowheads="1"/>
          </p:cNvSpPr>
          <p:nvPr/>
        </p:nvSpPr>
        <p:spPr>
          <a:xfrm>
            <a:off x="533400" y="762000"/>
            <a:ext cx="8077200" cy="5715000"/>
          </a:xfrm>
          <a:prstGeom prst="rect">
            <a:avLst/>
          </a:prstGeom>
        </p:spPr>
        <p:txBody>
          <a:bodyPr/>
          <a:lstStyle/>
          <a:p>
            <a:pPr marL="342900" marR="0" indent="-342900" algn="ctr" defTabSz="914400" eaLnBrk="1" hangingPunct="1">
              <a:lnSpc>
                <a:spcPct val="90000"/>
              </a:lnSpc>
              <a:spcBef>
                <a:spcPct val="20000"/>
              </a:spcBef>
              <a:buClrTx/>
              <a:buSzTx/>
              <a:buFontTx/>
              <a:buNone/>
              <a:defRPr/>
            </a:pPr>
            <a:r>
              <a:rPr kumimoji="0" lang="en-US" sz="3600" b="1" kern="0" cap="none" spc="0" normalizeH="0" baseline="0" noProof="0" dirty="0">
                <a:solidFill>
                  <a:srgbClr val="000000"/>
                </a:solidFill>
                <a:effectLst>
                  <a:outerShdw blurRad="38100" dist="38100" dir="2700000" algn="tl">
                    <a:srgbClr val="000000">
                      <a:alpha val="43137"/>
                    </a:srgbClr>
                  </a:outerShdw>
                </a:effectLst>
                <a:latin typeface="+mj-lt"/>
                <a:ea typeface="+mn-ea"/>
                <a:cs typeface="Calibri" pitchFamily="34" charset="0"/>
              </a:rPr>
              <a:t>Department of Higher Education and Training</a:t>
            </a:r>
          </a:p>
          <a:p>
            <a:pPr marL="342900" marR="0" indent="-342900" algn="ctr" defTabSz="914400" eaLnBrk="1" hangingPunct="1">
              <a:lnSpc>
                <a:spcPct val="90000"/>
              </a:lnSpc>
              <a:spcBef>
                <a:spcPct val="20000"/>
              </a:spcBef>
              <a:buClrTx/>
              <a:buSzTx/>
              <a:buFontTx/>
              <a:buNone/>
              <a:defRPr/>
            </a:pPr>
            <a:endParaRPr kumimoji="0" lang="en-US" sz="1100" kern="0" cap="none" spc="0" normalizeH="0" baseline="0" noProof="0" dirty="0">
              <a:solidFill>
                <a:srgbClr val="FF0000"/>
              </a:solidFill>
              <a:latin typeface="+mj-lt"/>
              <a:ea typeface="+mn-ea"/>
              <a:cs typeface="Calibri" pitchFamily="34" charset="0"/>
            </a:endParaRPr>
          </a:p>
          <a:p>
            <a:pPr marL="342900" marR="0" indent="-342900" algn="ctr" defTabSz="914400" eaLnBrk="1" hangingPunct="1">
              <a:lnSpc>
                <a:spcPct val="90000"/>
              </a:lnSpc>
              <a:spcBef>
                <a:spcPct val="20000"/>
              </a:spcBef>
              <a:buClrTx/>
              <a:buSzTx/>
              <a:buFontTx/>
              <a:buNone/>
              <a:defRPr/>
            </a:pPr>
            <a:endParaRPr kumimoji="0" lang="en-US" sz="2400" b="1" kern="0" cap="none" spc="0" normalizeH="0" baseline="0" noProof="0" dirty="0">
              <a:solidFill>
                <a:srgbClr val="000000"/>
              </a:solidFill>
              <a:latin typeface="+mj-lt"/>
              <a:ea typeface="+mn-ea"/>
              <a:cs typeface="Calibri" pitchFamily="34" charset="0"/>
            </a:endParaRPr>
          </a:p>
        </p:txBody>
      </p:sp>
      <p:sp>
        <p:nvSpPr>
          <p:cNvPr id="4" name="Subtitle 2"/>
          <p:cNvSpPr txBox="1"/>
          <p:nvPr/>
        </p:nvSpPr>
        <p:spPr>
          <a:xfrm>
            <a:off x="548640" y="2286000"/>
            <a:ext cx="8077200" cy="3235325"/>
          </a:xfrm>
          <a:prstGeom prst="rect">
            <a:avLst/>
          </a:prstGeom>
        </p:spPr>
        <p:txBody>
          <a:bodyPr/>
          <a:lstStyle>
            <a:lvl1pPr marL="342900" indent="-342900">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algn="just" eaLnBrk="1" hangingPunct="1">
              <a:spcBef>
                <a:spcPct val="0"/>
              </a:spcBef>
              <a:buFontTx/>
              <a:buNone/>
              <a:defRPr/>
            </a:pPr>
            <a:r>
              <a:rPr kumimoji="0" lang="en-US" altLang="en-US" sz="3200" b="0" i="0" u="none" strike="noStrike" kern="1200" cap="none" spc="0" normalizeH="0" baseline="0" noProof="0" dirty="0" smtClean="0">
                <a:ln>
                  <a:noFill/>
                </a:ln>
                <a:solidFill>
                  <a:schemeClr val="tx1"/>
                </a:solidFill>
                <a:effectLst/>
                <a:uLnTx/>
                <a:uFillTx/>
                <a:latin typeface="Arial" panose="020B0604020202090204" pitchFamily="34" charset="0"/>
                <a:ea typeface="MS PGothic" pitchFamily="34" charset="-128"/>
                <a:cs typeface="+mn-cs"/>
              </a:rPr>
              <a:t>Briefing</a:t>
            </a:r>
            <a:r>
              <a:rPr kumimoji="0" lang="en-US" altLang="en-US" sz="3200" b="0" i="0" u="none" strike="noStrike" kern="1200" cap="none" spc="0" normalizeH="0" noProof="0" dirty="0" smtClean="0">
                <a:ln>
                  <a:noFill/>
                </a:ln>
                <a:solidFill>
                  <a:schemeClr val="tx1"/>
                </a:solidFill>
                <a:effectLst/>
                <a:uLnTx/>
                <a:uFillTx/>
                <a:latin typeface="Arial" panose="020B0604020202090204" pitchFamily="34" charset="0"/>
                <a:ea typeface="MS PGothic" pitchFamily="34" charset="-128"/>
                <a:cs typeface="+mn-cs"/>
              </a:rPr>
              <a:t> to the Portfolio Committee on the eradication of certification backlog and the proliferation of illegal private colleges</a:t>
            </a:r>
          </a:p>
          <a:p>
            <a:pPr algn="just" eaLnBrk="1" hangingPunct="1">
              <a:spcBef>
                <a:spcPct val="0"/>
              </a:spcBef>
              <a:buFontTx/>
              <a:buNone/>
              <a:defRPr/>
            </a:pPr>
            <a:endParaRPr kumimoji="0" lang="en-US" altLang="en-US" sz="3200" b="0" i="0" u="none" strike="noStrike" kern="1200" cap="none" spc="0" normalizeH="0" baseline="0" noProof="0" dirty="0" smtClean="0">
              <a:ln>
                <a:noFill/>
              </a:ln>
              <a:solidFill>
                <a:schemeClr val="tx1"/>
              </a:solidFill>
              <a:effectLst/>
              <a:uLnTx/>
              <a:uFillTx/>
              <a:latin typeface="Arial" panose="020B0604020202090204" pitchFamily="34" charset="0"/>
              <a:ea typeface="MS PGothic" pitchFamily="34" charset="-128"/>
              <a:cs typeface="+mn-cs"/>
            </a:endParaRPr>
          </a:p>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en-US" altLang="en-US" sz="3200" b="0" i="0" u="none" strike="noStrike" kern="1200" cap="none" spc="0" normalizeH="0" baseline="0" noProof="0" dirty="0" smtClean="0">
                <a:ln>
                  <a:noFill/>
                </a:ln>
                <a:solidFill>
                  <a:schemeClr val="tx1"/>
                </a:solidFill>
                <a:effectLst/>
                <a:uLnTx/>
                <a:uFillTx/>
                <a:latin typeface="Arial" panose="020B0604020202090204" pitchFamily="34" charset="0"/>
                <a:ea typeface="MS PGothic" pitchFamily="34" charset="-128"/>
                <a:cs typeface="+mn-cs"/>
              </a:rPr>
              <a:t>23 </a:t>
            </a:r>
            <a:r>
              <a:rPr kumimoji="0" lang="en-US" altLang="en-US" sz="3200" b="0" i="0" u="none" strike="noStrike" kern="1200" cap="none" spc="0" normalizeH="0" baseline="0" noProof="0" dirty="0">
                <a:ln>
                  <a:noFill/>
                </a:ln>
                <a:solidFill>
                  <a:schemeClr val="tx1"/>
                </a:solidFill>
                <a:effectLst/>
                <a:uLnTx/>
                <a:uFillTx/>
                <a:latin typeface="Arial" panose="020B0604020202090204" pitchFamily="34" charset="0"/>
                <a:ea typeface="MS PGothic" pitchFamily="34" charset="-128"/>
                <a:cs typeface="+mn-cs"/>
              </a:rPr>
              <a:t>March 2022</a:t>
            </a:r>
            <a:endParaRPr kumimoji="0" lang="en-ZA" altLang="en-US"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90204" pitchFamily="34"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3555" name="Title 4"/>
          <p:cNvSpPr>
            <a:spLocks noGrp="1"/>
          </p:cNvSpPr>
          <p:nvPr>
            <p:ph type="title"/>
          </p:nvPr>
        </p:nvSpPr>
        <p:spPr>
          <a:xfrm>
            <a:off x="533400" y="533400"/>
            <a:ext cx="8153400" cy="685800"/>
          </a:xfrm>
          <a:solidFill>
            <a:srgbClr val="00B050"/>
          </a:solidFill>
          <a:ln/>
        </p:spPr>
        <p:txBody>
          <a:bodyPr vert="horz" wrap="square" lIns="91440" tIns="45720" rIns="91440" bIns="45720" anchor="ctr"/>
          <a:lstStyle/>
          <a:p>
            <a:pPr eaLnBrk="1" hangingPunct="1"/>
            <a:r>
              <a:rPr lang="en-US" altLang="en-US" sz="3200" b="1" dirty="0"/>
              <a:t>Overall Progress – All qualifications</a:t>
            </a:r>
          </a:p>
        </p:txBody>
      </p:sp>
      <p:sp>
        <p:nvSpPr>
          <p:cNvPr id="6" name="TextBox 5"/>
          <p:cNvSpPr txBox="1"/>
          <p:nvPr/>
        </p:nvSpPr>
        <p:spPr>
          <a:xfrm>
            <a:off x="609600" y="1219200"/>
            <a:ext cx="7962900" cy="9110186"/>
          </a:xfrm>
          <a:prstGeom prst="rect">
            <a:avLst/>
          </a:prstGeom>
          <a:noFill/>
        </p:spPr>
        <p:txBody>
          <a:bodyPr>
            <a:spAutoFit/>
          </a:bodyPr>
          <a:lstStyle/>
          <a:p>
            <a:pPr marR="0" algn="just" defTabSz="914400">
              <a:buClrTx/>
              <a:buSzTx/>
              <a:buFontTx/>
              <a:buNone/>
              <a:defRPr/>
            </a:pPr>
            <a:r>
              <a:rPr kumimoji="0" lang="en-ZA" sz="1600" kern="1200" cap="none" spc="0" normalizeH="0" baseline="0" noProof="0" dirty="0">
                <a:latin typeface="Arial" panose="020B0604020202090204" pitchFamily="34" charset="0"/>
                <a:ea typeface="+mn-ea"/>
                <a:cs typeface="+mn-cs"/>
              </a:rPr>
              <a:t>The following progress were made during the 18 February 2020 to 27 July 2020 reporting period:</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Department, SITA and </a:t>
            </a:r>
            <a:r>
              <a:rPr kumimoji="0" lang="en-ZA" sz="1600" kern="1200" cap="none" spc="0" normalizeH="0" baseline="0" noProof="0" dirty="0" err="1">
                <a:latin typeface="Arial" panose="020B0604020202090204" pitchFamily="34" charset="0"/>
                <a:ea typeface="+mn-ea"/>
                <a:cs typeface="+mn-cs"/>
              </a:rPr>
              <a:t>Umalusi</a:t>
            </a:r>
            <a:r>
              <a:rPr kumimoji="0" lang="en-ZA" sz="1600" kern="1200" cap="none" spc="0" normalizeH="0" baseline="0" noProof="0" dirty="0">
                <a:latin typeface="Arial" panose="020B0604020202090204" pitchFamily="34" charset="0"/>
                <a:ea typeface="+mn-ea"/>
                <a:cs typeface="+mn-cs"/>
              </a:rPr>
              <a:t> have processed 125 091 certificates of the 125 277 certificates reported on 18 February 2020.  </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While a decrease of number of potential candidates who are eligible for certification has been recorded across all the four qualifications, the remainder is due to the degree of </a:t>
            </a:r>
            <a:r>
              <a:rPr kumimoji="0" lang="en-ZA" sz="1600" kern="1200" cap="none" spc="0" normalizeH="0" baseline="0" noProof="0" dirty="0" err="1">
                <a:latin typeface="Arial" panose="020B0604020202090204" pitchFamily="34" charset="0"/>
                <a:ea typeface="+mn-ea"/>
                <a:cs typeface="+mn-cs"/>
              </a:rPr>
              <a:t>erraticness</a:t>
            </a:r>
            <a:r>
              <a:rPr kumimoji="0" lang="en-ZA" sz="1600" kern="1200" cap="none" spc="0" normalizeH="0" baseline="0" noProof="0" dirty="0">
                <a:latin typeface="Arial" panose="020B0604020202090204" pitchFamily="34" charset="0"/>
                <a:ea typeface="+mn-ea"/>
                <a:cs typeface="+mn-cs"/>
              </a:rPr>
              <a:t> of the aged examination IT system. </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certification records which could not be processed by both DHET and </a:t>
            </a:r>
            <a:r>
              <a:rPr kumimoji="0" lang="en-ZA" sz="1600" kern="1200" cap="none" spc="0" normalizeH="0" baseline="0" noProof="0" dirty="0" err="1">
                <a:latin typeface="Arial" panose="020B0604020202090204" pitchFamily="34" charset="0"/>
                <a:ea typeface="+mn-ea"/>
                <a:cs typeface="+mn-cs"/>
              </a:rPr>
              <a:t>Umalusi</a:t>
            </a:r>
            <a:r>
              <a:rPr kumimoji="0" lang="en-ZA" sz="1600" kern="1200" cap="none" spc="0" normalizeH="0" baseline="0" noProof="0" dirty="0">
                <a:latin typeface="Arial" panose="020B0604020202090204" pitchFamily="34" charset="0"/>
                <a:ea typeface="+mn-ea"/>
                <a:cs typeface="+mn-cs"/>
              </a:rPr>
              <a:t> are shared with the SITA team on bi-weekly basis for enhancement of the IT system and further processing. A list of the errors is shared between all role-players to assist with direct intervention.</a:t>
            </a: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interventions that were presented to the PCHETST remain in place to address the challenges experienced in the reduction of the certification backlog of respective TVET and CET qualifications.</a:t>
            </a: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 However, most challenges affecting the reduction of certification backlog are mainly IT system related and largely reliant on human resources from both college and the multitask team stakeholders to manage the system. </a:t>
            </a:r>
            <a:endParaRPr kumimoji="0" lang="en-US" sz="1600"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endParaRPr kumimoji="0" lang="en-ZA" sz="1600"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US"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b="1" i="1"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US" sz="1200"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r>
              <a:rPr kumimoji="0" lang="en-ZA" kern="1200" cap="none" spc="0" normalizeH="0" baseline="0" noProof="0" dirty="0">
                <a:latin typeface="Arial" panose="020B0604020202090204" pitchFamily="34" charset="0"/>
                <a:ea typeface="+mn-ea"/>
                <a:cs typeface="+mn-cs"/>
              </a:rPr>
              <a:t> </a:t>
            </a:r>
            <a:endParaRPr kumimoji="0" lang="en-US" kern="1200" cap="none" spc="0" normalizeH="0" baseline="0" noProof="0" dirty="0">
              <a:latin typeface="Arial" panose="020B0604020202090204" pitchFamily="34" charset="0"/>
              <a:ea typeface="+mn-ea"/>
              <a:cs typeface="+mn-cs"/>
            </a:endParaRPr>
          </a:p>
        </p:txBody>
      </p:sp>
      <p:sp>
        <p:nvSpPr>
          <p:cNvPr id="23557"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10</a:t>
            </a:fld>
            <a:endParaRPr lang="en-US" alt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LIDE THE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2865438"/>
            <a:ext cx="7772400" cy="1470025"/>
          </a:xfrm>
        </p:spPr>
        <p:txBody>
          <a:bodyPr rtlCol="0">
            <a:normAutofit fontScale="90000"/>
          </a:bodyPr>
          <a:lstStyle/>
          <a:p>
            <a:pPr eaLnBrk="1" fontAlgn="auto" hangingPunct="1">
              <a:spcAft>
                <a:spcPts val="0"/>
              </a:spcAft>
              <a:defRPr/>
            </a:pPr>
            <a:r>
              <a:rPr lang="en-US" sz="5300" dirty="0">
                <a:latin typeface="Arial Narrow" panose="020B0606020202030204" pitchFamily="34" charset="0"/>
              </a:rPr>
              <a:t/>
            </a:r>
            <a:br>
              <a:rPr lang="en-US" sz="5300" dirty="0">
                <a:latin typeface="Arial Narrow" panose="020B0606020202030204" pitchFamily="34" charset="0"/>
              </a:rPr>
            </a:br>
            <a:endParaRPr lang="en-US" dirty="0">
              <a:latin typeface="Arial Narrow" panose="020B0606020202030204" pitchFamily="34" charset="0"/>
            </a:endParaRPr>
          </a:p>
        </p:txBody>
      </p:sp>
      <p:sp>
        <p:nvSpPr>
          <p:cNvPr id="2" name="Subtitle 1"/>
          <p:cNvSpPr>
            <a:spLocks noGrp="1"/>
          </p:cNvSpPr>
          <p:nvPr>
            <p:ph type="subTitle" idx="1"/>
          </p:nvPr>
        </p:nvSpPr>
        <p:spPr>
          <a:xfrm>
            <a:off x="1421130" y="2865120"/>
            <a:ext cx="6351270" cy="2773680"/>
          </a:xfrm>
        </p:spPr>
        <p:txBody>
          <a:bodyPr/>
          <a:lstStyle/>
          <a:p>
            <a:r>
              <a:rPr lang="en-US" b="1" dirty="0" smtClean="0">
                <a:latin typeface="Arial Bold" panose="020B0604020202090204" charset="0"/>
                <a:cs typeface="Arial Bold" panose="020B0604020202090204" charset="0"/>
              </a:rPr>
              <a:t>Proliferation of  Private Colleges</a:t>
            </a:r>
            <a:endParaRPr lang="en-US" b="1" dirty="0">
              <a:latin typeface="Arial Bold" panose="020B0604020202090204" charset="0"/>
              <a:cs typeface="Arial Bold" panose="020B06040202020902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53400" cy="695325"/>
          </a:xfrm>
          <a:solidFill>
            <a:srgbClr val="00B050"/>
          </a:solidFill>
        </p:spPr>
        <p:txBody>
          <a:bodyPr vert="horz" wrap="square" lIns="91440" tIns="45720" rIns="91440" bIns="45720" anchor="ctr"/>
          <a:lstStyle/>
          <a:p>
            <a:pPr eaLnBrk="1" hangingPunct="1"/>
            <a:r>
              <a:rPr lang="en-US" altLang="en-US" sz="2000" b="1" dirty="0"/>
              <a:t/>
            </a:r>
            <a:br>
              <a:rPr lang="en-US" altLang="en-US" sz="2000" b="1" dirty="0"/>
            </a:br>
            <a:r>
              <a:rPr lang="en-US" altLang="en-US" sz="2000" b="1" dirty="0"/>
              <a:t>LEGISLATIVE MANDATE</a:t>
            </a:r>
            <a:br>
              <a:rPr lang="en-US" altLang="en-US" sz="2000" b="1" dirty="0"/>
            </a:br>
            <a:endParaRPr lang="en-US" altLang="en-US" sz="2000" b="1" dirty="0"/>
          </a:p>
        </p:txBody>
      </p:sp>
      <p:sp>
        <p:nvSpPr>
          <p:cNvPr id="25604" name="TextBox 5"/>
          <p:cNvSpPr txBox="1"/>
          <p:nvPr/>
        </p:nvSpPr>
        <p:spPr>
          <a:xfrm>
            <a:off x="457200" y="1228725"/>
            <a:ext cx="8229600" cy="44342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r>
              <a:rPr lang="en-GB" sz="1600" dirty="0" smtClean="0">
                <a:effectLst/>
                <a:latin typeface="Arial" panose="020B0604020202090204" pitchFamily="34" charset="0"/>
                <a:ea typeface="Times New Roman" panose="02020503050405090304" pitchFamily="18" charset="0"/>
                <a:cs typeface="Arial" panose="020B0604020202090204" pitchFamily="34" charset="0"/>
                <a:sym typeface="+mn-ea"/>
              </a:rPr>
              <a:t>All private colleges accredited by </a:t>
            </a:r>
            <a:r>
              <a:rPr lang="en-GB" sz="1600" dirty="0" err="1" smtClean="0">
                <a:effectLst/>
                <a:latin typeface="Arial" panose="020B0604020202090204" pitchFamily="34" charset="0"/>
                <a:ea typeface="Times New Roman" panose="02020503050405090304" pitchFamily="18" charset="0"/>
                <a:cs typeface="Arial" panose="020B0604020202090204" pitchFamily="34" charset="0"/>
                <a:sym typeface="+mn-ea"/>
              </a:rPr>
              <a:t>Umalusi</a:t>
            </a:r>
            <a:r>
              <a:rPr lang="en-GB" sz="1600" dirty="0" smtClean="0">
                <a:effectLst/>
                <a:latin typeface="Arial" panose="020B0604020202090204" pitchFamily="34" charset="0"/>
                <a:ea typeface="Times New Roman" panose="02020503050405090304" pitchFamily="18" charset="0"/>
                <a:cs typeface="Arial" panose="020B0604020202090204" pitchFamily="34" charset="0"/>
                <a:sym typeface="+mn-ea"/>
              </a:rPr>
              <a:t> to offer N1-N3 or National Certificate: Vocational (NCV) are required in terms of the Continuing Education and Training Act (CET) and the Regulations:</a:t>
            </a: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361950" marR="0" lvl="0" indent="-361950" algn="just" defTabSz="359410" rtl="0" eaLnBrk="1" fontAlgn="ctr" latinLnBrk="0" hangingPunct="1">
              <a:lnSpc>
                <a:spcPct val="114000"/>
              </a:lnSpc>
              <a:spcBef>
                <a:spcPct val="0"/>
              </a:spcBef>
              <a:spcAft>
                <a:spcPct val="0"/>
              </a:spcAft>
              <a:buClrTx/>
              <a:buSzTx/>
              <a:buFont typeface="Courier New" panose="02070309020205020404" pitchFamily="49" charset="0"/>
              <a:buChar char="o"/>
              <a:defRPr/>
            </a:pPr>
            <a:endParaRPr lang="en-GB" sz="1600" dirty="0" smtClean="0">
              <a:effectLst/>
              <a:latin typeface="Arial" panose="020B0604020202090204" pitchFamily="34" charset="0"/>
              <a:ea typeface="Times New Roman" panose="02020503050405090304" pitchFamily="18" charset="0"/>
            </a:endParaRPr>
          </a:p>
          <a:p>
            <a:pPr marR="0" lvl="1" algn="just" defTabSz="914400" rtl="0" eaLnBrk="1" fontAlgn="ctr" latinLnBrk="0" hangingPunct="1">
              <a:lnSpc>
                <a:spcPct val="150000"/>
              </a:lnSpc>
              <a:spcBef>
                <a:spcPct val="0"/>
              </a:spcBef>
              <a:spcAft>
                <a:spcPct val="0"/>
              </a:spcAft>
              <a:buClrTx/>
              <a:buSzTx/>
              <a:buFont typeface="Wingdings" panose="05000000000000000000" charset="0"/>
              <a:buChar char=""/>
              <a:defRPr/>
            </a:pPr>
            <a:r>
              <a:rPr lang="en-GB" sz="1600" dirty="0" smtClean="0">
                <a:effectLst/>
                <a:latin typeface="Arial" panose="020B0604020202090204" pitchFamily="34" charset="0"/>
                <a:ea typeface="Times New Roman" panose="02020503050405090304" pitchFamily="18" charset="0"/>
                <a:sym typeface="+mn-ea"/>
              </a:rPr>
              <a:t>To register with the Department. The CET Act and the Regulations provide, and that </a:t>
            </a:r>
            <a:endParaRPr lang="en-GB" sz="1600" kern="1200" dirty="0" smtClean="0">
              <a:solidFill>
                <a:schemeClr val="tx1"/>
              </a:solidFill>
              <a:effectLst/>
              <a:latin typeface="Arial" panose="020B0604020202090204" pitchFamily="34" charset="0"/>
              <a:ea typeface="Times New Roman" panose="02020503050405090304" pitchFamily="18" charset="0"/>
              <a:cs typeface="+mn-cs"/>
            </a:endParaRPr>
          </a:p>
          <a:p>
            <a:pPr marR="0" lvl="1" algn="just" defTabSz="914400" rtl="0" eaLnBrk="1" fontAlgn="ctr" latinLnBrk="0" hangingPunct="1">
              <a:lnSpc>
                <a:spcPct val="150000"/>
              </a:lnSpc>
              <a:spcBef>
                <a:spcPct val="0"/>
              </a:spcBef>
              <a:spcAft>
                <a:spcPct val="0"/>
              </a:spcAft>
              <a:buClrTx/>
              <a:buSzTx/>
              <a:buFont typeface="Wingdings" panose="05000000000000000000" charset="0"/>
              <a:buChar char=""/>
              <a:defRPr/>
            </a:pPr>
            <a:r>
              <a:rPr lang="en-GB" sz="1600" dirty="0" smtClean="0">
                <a:effectLst/>
                <a:latin typeface="Arial" panose="020B0604020202090204" pitchFamily="34" charset="0"/>
                <a:ea typeface="Times New Roman" panose="02020503050405090304" pitchFamily="18" charset="0"/>
                <a:sym typeface="+mn-ea"/>
              </a:rPr>
              <a:t>No person other than public institutions unless such a person is registered with the Department may offer the abovementioned CET qualifications.</a:t>
            </a:r>
          </a:p>
          <a:p>
            <a:pPr marR="0" lvl="1" algn="just" defTabSz="914400" rtl="0" eaLnBrk="1" fontAlgn="ctr" latinLnBrk="0" hangingPunct="1">
              <a:lnSpc>
                <a:spcPct val="150000"/>
              </a:lnSpc>
              <a:spcBef>
                <a:spcPct val="0"/>
              </a:spcBef>
              <a:spcAft>
                <a:spcPct val="0"/>
              </a:spcAft>
              <a:buClrTx/>
              <a:buSzTx/>
              <a:buFont typeface="Wingdings" panose="05000000000000000000" charset="0"/>
              <a:buChar char=""/>
              <a:defRPr/>
            </a:pPr>
            <a:r>
              <a:rPr lang="en-GB" sz="1600" dirty="0" smtClean="0">
                <a:effectLst/>
                <a:latin typeface="Arial" panose="020B0604020202090204" pitchFamily="34" charset="0"/>
                <a:ea typeface="Times New Roman" panose="02020503050405090304" pitchFamily="18" charset="0"/>
                <a:cs typeface="Arial" panose="020B0604020202090204" pitchFamily="34" charset="0"/>
                <a:sym typeface="+mn-ea"/>
              </a:rPr>
              <a:t>The Department of Higher Education and Training is charged with the responsibility of implementing the legal framework for regulating the provision of qualifications that are registered at National Qualification Frameworks from level 1-4. Constituting this legal framework are the following pieces of legislation:</a:t>
            </a: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12</a:t>
            </a:fld>
            <a:endParaRPr lang="en-US"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53400" cy="558800"/>
          </a:xfrm>
          <a:solidFill>
            <a:srgbClr val="00B050"/>
          </a:solidFill>
        </p:spPr>
        <p:txBody>
          <a:bodyPr vert="horz" wrap="square" lIns="91440" tIns="45720" rIns="91440" bIns="45720" anchor="ctr"/>
          <a:lstStyle/>
          <a:p>
            <a:pPr eaLnBrk="1" hangingPunct="1"/>
            <a:r>
              <a:rPr lang="en-US" altLang="en-US" sz="2000" b="1" dirty="0"/>
              <a:t/>
            </a:r>
            <a:br>
              <a:rPr lang="en-US" altLang="en-US" sz="2000" b="1" dirty="0"/>
            </a:br>
            <a:r>
              <a:rPr lang="en-US" altLang="en-US" sz="2000" b="1" dirty="0"/>
              <a:t>Conti....LEGISLATIVE MANDATE</a:t>
            </a:r>
            <a:r>
              <a:rPr lang="en-US" altLang="en-US" sz="3200" b="1" dirty="0"/>
              <a:t/>
            </a:r>
            <a:br>
              <a:rPr lang="en-US" altLang="en-US" sz="3200" b="1" dirty="0"/>
            </a:br>
            <a:endParaRPr lang="en-US" altLang="en-US" sz="3200" b="1" dirty="0"/>
          </a:p>
        </p:txBody>
      </p:sp>
      <p:sp>
        <p:nvSpPr>
          <p:cNvPr id="25604" name="TextBox 5"/>
          <p:cNvSpPr txBox="1"/>
          <p:nvPr/>
        </p:nvSpPr>
        <p:spPr>
          <a:xfrm>
            <a:off x="457200" y="1228725"/>
            <a:ext cx="8229600" cy="3054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800100" lvl="1" indent="-342900" algn="just" defTabSz="914400" rtl="0" eaLnBrk="1" latinLnBrk="0" hangingPunct="1">
              <a:lnSpc>
                <a:spcPct val="150000"/>
              </a:lnSpc>
              <a:buFont typeface="Wingdings" panose="05000000000000000000" pitchFamily="2" charset="2"/>
              <a:buChar char=""/>
            </a:pPr>
            <a:r>
              <a:rPr lang="en-GB" sz="1600" dirty="0" smtClean="0">
                <a:effectLst/>
                <a:latin typeface="Arial" panose="020B0604020202090204" pitchFamily="34" charset="0"/>
                <a:ea typeface="Times New Roman" panose="02020503050405090304" pitchFamily="18" charset="0"/>
                <a:sym typeface="+mn-ea"/>
              </a:rPr>
              <a:t>Constitution of the Republic of South Africa, 1996 (Act No. 108 of 1996).</a:t>
            </a:r>
            <a:endParaRPr lang="en-ZA" sz="1600" kern="1200" dirty="0" smtClean="0">
              <a:solidFill>
                <a:schemeClr val="tx1"/>
              </a:solidFill>
              <a:effectLst/>
              <a:latin typeface="Arial" panose="020B0604020202090204" pitchFamily="34" charset="0"/>
              <a:ea typeface="Times New Roman" panose="02020503050405090304" pitchFamily="18" charset="0"/>
              <a:cs typeface="+mn-cs"/>
            </a:endParaRPr>
          </a:p>
          <a:p>
            <a:pPr marL="800100" lvl="1" indent="-342900" algn="just">
              <a:lnSpc>
                <a:spcPct val="150000"/>
              </a:lnSpc>
              <a:buFont typeface="Wingdings" panose="05000000000000000000" pitchFamily="2" charset="2"/>
              <a:buChar char=""/>
            </a:pPr>
            <a:r>
              <a:rPr lang="en-GB" sz="1600" dirty="0" smtClean="0">
                <a:effectLst/>
                <a:latin typeface="Arial" panose="020B0604020202090204" pitchFamily="34" charset="0"/>
                <a:ea typeface="Times New Roman" panose="02020503050405090304" pitchFamily="18" charset="0"/>
                <a:sym typeface="+mn-ea"/>
              </a:rPr>
              <a:t>Continuing Education and Training Act, 2006 (hereafter referred to as “CET Act”).</a:t>
            </a:r>
            <a:endParaRPr lang="en-ZA" sz="1600" dirty="0" smtClean="0">
              <a:effectLst/>
              <a:latin typeface="Times New Roman" panose="02020503050405090304" pitchFamily="18" charset="0"/>
              <a:ea typeface="Times New Roman" panose="02020503050405090304" pitchFamily="18" charset="0"/>
            </a:endParaRPr>
          </a:p>
          <a:p>
            <a:pPr marL="800100" lvl="1" indent="-342900" algn="just">
              <a:lnSpc>
                <a:spcPct val="150000"/>
              </a:lnSpc>
              <a:buFont typeface="Wingdings" panose="05000000000000000000" pitchFamily="2" charset="2"/>
              <a:buChar char=""/>
            </a:pPr>
            <a:r>
              <a:rPr lang="en-GB" sz="1600" dirty="0" smtClean="0">
                <a:effectLst/>
                <a:latin typeface="Arial" panose="020B0604020202090204" pitchFamily="34" charset="0"/>
                <a:ea typeface="Times New Roman" panose="02020503050405090304" pitchFamily="18" charset="0"/>
                <a:sym typeface="+mn-ea"/>
              </a:rPr>
              <a:t>Regulations for the Registration of Private Further Education &amp; Training Colleges, 2007 (hereafter referred as “the Regulations”). </a:t>
            </a:r>
            <a:endParaRPr lang="en-ZA" sz="1600" dirty="0" smtClean="0">
              <a:effectLst/>
              <a:latin typeface="Times New Roman" panose="02020503050405090304" pitchFamily="18" charset="0"/>
              <a:ea typeface="Times New Roman" panose="02020503050405090304" pitchFamily="18" charset="0"/>
            </a:endParaRPr>
          </a:p>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361950" marR="0" lvl="0" indent="-361950" algn="just" defTabSz="359410" rtl="0" eaLnBrk="1" fontAlgn="ctr" latinLnBrk="0" hangingPunct="1">
              <a:lnSpc>
                <a:spcPct val="114000"/>
              </a:lnSpc>
              <a:spcBef>
                <a:spcPct val="0"/>
              </a:spcBef>
              <a:spcAft>
                <a:spcPct val="0"/>
              </a:spcAft>
              <a:buClrTx/>
              <a:buSzTx/>
              <a:buFont typeface="Courier New" panose="02070309020205020404" pitchFamily="49" charset="0"/>
              <a:buChar char="o"/>
              <a:defRPr/>
            </a:pPr>
            <a:endParaRPr lang="en-GB" sz="1600" dirty="0" smtClean="0">
              <a:effectLst/>
              <a:latin typeface="Arial" panose="020B0604020202090204" pitchFamily="34" charset="0"/>
              <a:ea typeface="Times New Roman" panose="02020503050405090304" pitchFamily="18"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13</a:t>
            </a:fld>
            <a:endParaRPr lang="en-US" alt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29337" cy="558800"/>
          </a:xfrm>
          <a:solidFill>
            <a:srgbClr val="00B050"/>
          </a:solidFill>
        </p:spPr>
        <p:txBody>
          <a:bodyPr vert="horz" wrap="square" lIns="91440" tIns="45720" rIns="91440" bIns="45720" anchor="ctr"/>
          <a:lstStyle/>
          <a:p>
            <a:pPr eaLnBrk="1" hangingPunct="1"/>
            <a:r>
              <a:rPr lang="en-US" altLang="en-US" sz="3200" b="1" dirty="0"/>
              <a:t/>
            </a:r>
            <a:br>
              <a:rPr lang="en-US" altLang="en-US" sz="3200" b="1" dirty="0"/>
            </a:br>
            <a:r>
              <a:rPr lang="en-US" altLang="en-US" sz="3200" b="1" dirty="0" smtClean="0"/>
              <a:t/>
            </a:r>
            <a:br>
              <a:rPr lang="en-US" altLang="en-US" sz="3200" b="1" dirty="0" smtClean="0"/>
            </a:br>
            <a:r>
              <a:rPr lang="en-US" altLang="en-US" sz="2000" b="1" dirty="0" smtClean="0"/>
              <a:t>IMPLICATIONS </a:t>
            </a:r>
            <a:r>
              <a:rPr lang="en-US" altLang="en-US" sz="2000" b="1" dirty="0"/>
              <a:t>OF NOT REGISTERING WITH THE DEPARTMENT</a:t>
            </a:r>
            <a:br>
              <a:rPr lang="en-US" altLang="en-US" sz="2000" b="1" dirty="0"/>
            </a:br>
            <a:r>
              <a:rPr lang="en-US" altLang="en-US" sz="3200" b="1" dirty="0"/>
              <a:t/>
            </a:r>
            <a:br>
              <a:rPr lang="en-US" altLang="en-US" sz="3200" b="1" dirty="0"/>
            </a:br>
            <a:endParaRPr lang="en-US" altLang="en-US" sz="3200" b="1" dirty="0"/>
          </a:p>
        </p:txBody>
      </p:sp>
      <p:sp>
        <p:nvSpPr>
          <p:cNvPr id="25604" name="TextBox 5"/>
          <p:cNvSpPr txBox="1"/>
          <p:nvPr/>
        </p:nvSpPr>
        <p:spPr>
          <a:xfrm>
            <a:off x="457200" y="1228725"/>
            <a:ext cx="8229600" cy="24612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800100" lvl="1" indent="-342900" algn="just" defTabSz="914400" rtl="0" eaLnBrk="1" latinLnBrk="0" hangingPunct="1">
              <a:lnSpc>
                <a:spcPct val="150000"/>
              </a:lnSpc>
              <a:buFont typeface="Wingdings" panose="05000000000000000000" pitchFamily="2" charset="2"/>
              <a:buChar char=""/>
            </a:pPr>
            <a:endParaRPr lang="en-ZA" sz="1600" dirty="0" smtClean="0">
              <a:effectLst/>
              <a:latin typeface="Times New Roman" panose="02020503050405090304" pitchFamily="18" charset="0"/>
              <a:ea typeface="Times New Roman" panose="02020503050405090304" pitchFamily="18" charset="0"/>
            </a:endParaRPr>
          </a:p>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361950" marR="0" lvl="0" indent="-361950" algn="just" defTabSz="359410" rtl="0" eaLnBrk="1" fontAlgn="ctr" latinLnBrk="0" hangingPunct="1">
              <a:lnSpc>
                <a:spcPct val="114000"/>
              </a:lnSpc>
              <a:spcBef>
                <a:spcPct val="0"/>
              </a:spcBef>
              <a:spcAft>
                <a:spcPct val="0"/>
              </a:spcAft>
              <a:buClrTx/>
              <a:buSzTx/>
              <a:buFont typeface="Courier New" panose="02070309020205020404" pitchFamily="49" charset="0"/>
              <a:buChar char="o"/>
              <a:defRPr/>
            </a:pPr>
            <a:r>
              <a:rPr lang="en-US" sz="1800" dirty="0" smtClean="0">
                <a:effectLst/>
                <a:latin typeface="Arial" panose="020B0604020202090204" pitchFamily="34" charset="0"/>
                <a:ea typeface="Times New Roman" panose="02020503050405090304" pitchFamily="18" charset="0"/>
                <a:cs typeface="Arial" panose="020B0604020202090204" pitchFamily="34" charset="0"/>
                <a:sym typeface="+mn-ea"/>
              </a:rPr>
              <a:t>In terms of the CET Act and the Regulations, any private colleges that offers continuing education and training qualifications without registration with the Department </a:t>
            </a:r>
            <a:r>
              <a:rPr lang="en-US" sz="1800" b="1" dirty="0" smtClean="0">
                <a:effectLst/>
                <a:latin typeface="Arial" panose="020B0604020202090204" pitchFamily="34" charset="0"/>
                <a:ea typeface="Times New Roman" panose="02020503050405090304" pitchFamily="18" charset="0"/>
                <a:cs typeface="Arial" panose="020B0604020202090204" pitchFamily="34" charset="0"/>
                <a:sym typeface="+mn-ea"/>
              </a:rPr>
              <a:t>is operating illegally</a:t>
            </a:r>
            <a:r>
              <a:rPr lang="en-US" sz="1800" dirty="0" smtClean="0">
                <a:effectLst/>
                <a:latin typeface="Arial" panose="020B0604020202090204" pitchFamily="34" charset="0"/>
                <a:ea typeface="Times New Roman" panose="02020503050405090304" pitchFamily="18" charset="0"/>
                <a:cs typeface="Arial" panose="020B0604020202090204" pitchFamily="34" charset="0"/>
                <a:sym typeface="+mn-ea"/>
              </a:rPr>
              <a:t> and is in contravention with the CET Act and the Regulations cited above.</a:t>
            </a:r>
            <a:endParaRPr lang="en-GB" sz="1600" dirty="0" smtClean="0">
              <a:effectLst/>
              <a:latin typeface="Arial" panose="020B0604020202090204" pitchFamily="34" charset="0"/>
              <a:ea typeface="Times New Roman" panose="02020503050405090304" pitchFamily="18"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14</a:t>
            </a:fld>
            <a:endParaRPr lang="en-US"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457200"/>
            <a:ext cx="8153400" cy="838200"/>
          </a:xfrm>
          <a:solidFill>
            <a:srgbClr val="00B050"/>
          </a:solidFill>
        </p:spPr>
        <p:txBody>
          <a:bodyPr vert="horz" wrap="square" lIns="91440" tIns="45720" rIns="91440" bIns="45720" anchor="ctr"/>
          <a:lstStyle/>
          <a:p>
            <a:pPr eaLnBrk="1" hangingPunct="1"/>
            <a:r>
              <a:rPr lang="en-US" altLang="en-US" sz="3200" b="1" dirty="0"/>
              <a:t/>
            </a:r>
            <a:br>
              <a:rPr lang="en-US" altLang="en-US" sz="3200" b="1" dirty="0"/>
            </a:br>
            <a:r>
              <a:rPr lang="en-US" altLang="en-US" sz="3200" b="1" dirty="0"/>
              <a:t/>
            </a:r>
            <a:br>
              <a:rPr lang="en-US" altLang="en-US" sz="3200" b="1" dirty="0"/>
            </a:br>
            <a:r>
              <a:rPr lang="en-US" altLang="en-US" sz="2000" b="1" dirty="0"/>
              <a:t>MEASURES TAKEN TO CHECK THE REGISTRATION STATUS OF PRIVATE COLLEGES</a:t>
            </a:r>
            <a:r>
              <a:rPr lang="en-US" altLang="en-US" sz="3200" b="1" dirty="0"/>
              <a:t/>
            </a:r>
            <a:br>
              <a:rPr lang="en-US" altLang="en-US" sz="3200" b="1" dirty="0"/>
            </a:br>
            <a:r>
              <a:rPr lang="en-US" altLang="en-US" sz="3200" b="1" dirty="0"/>
              <a:t/>
            </a:r>
            <a:br>
              <a:rPr lang="en-US" altLang="en-US" sz="3200" b="1" dirty="0"/>
            </a:br>
            <a:endParaRPr lang="en-US" altLang="en-US" sz="3200" b="1" dirty="0"/>
          </a:p>
        </p:txBody>
      </p:sp>
      <p:sp>
        <p:nvSpPr>
          <p:cNvPr id="25604" name="TextBox 5"/>
          <p:cNvSpPr txBox="1"/>
          <p:nvPr/>
        </p:nvSpPr>
        <p:spPr>
          <a:xfrm>
            <a:off x="457200" y="1228725"/>
            <a:ext cx="82296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800100" lvl="1" indent="-342900" algn="just" defTabSz="914400" rtl="0" eaLnBrk="1" latinLnBrk="0" hangingPunct="1">
              <a:lnSpc>
                <a:spcPct val="150000"/>
              </a:lnSpc>
              <a:buFont typeface="Wingdings" panose="05000000000000000000" pitchFamily="2" charset="2"/>
              <a:buChar char=""/>
            </a:pPr>
            <a:endParaRPr lang="en-ZA" sz="1600" dirty="0" smtClean="0">
              <a:effectLst/>
              <a:latin typeface="Times New Roman" panose="02020503050405090304" pitchFamily="18" charset="0"/>
              <a:ea typeface="Times New Roman" panose="02020503050405090304" pitchFamily="18" charset="0"/>
            </a:endParaRPr>
          </a:p>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15</a:t>
            </a:fld>
            <a:endParaRPr lang="en-US" altLang="en-US" sz="1400" dirty="0"/>
          </a:p>
        </p:txBody>
      </p:sp>
      <p:graphicFrame>
        <p:nvGraphicFramePr>
          <p:cNvPr id="2" name="Content Placeholder 4"/>
          <p:cNvGraphicFramePr>
            <a:graphicFrameLocks noGrp="1"/>
          </p:cNvGraphicFramePr>
          <p:nvPr>
            <p:custDataLst>
              <p:tags r:id="rId1"/>
            </p:custDataLst>
          </p:nvPr>
        </p:nvGraphicFramePr>
        <p:xfrm>
          <a:off x="419100" y="1975050"/>
          <a:ext cx="8305800" cy="4591713"/>
        </p:xfrm>
        <a:graphic>
          <a:graphicData uri="http://schemas.openxmlformats.org/drawingml/2006/table">
            <a:tbl>
              <a:tblPr/>
              <a:tblGrid>
                <a:gridCol w="8305800">
                  <a:extLst>
                    <a:ext uri="{9D8B030D-6E8A-4147-A177-3AD203B41FA5}">
                      <a16:colId xmlns:a16="http://schemas.microsoft.com/office/drawing/2014/main" val="20000"/>
                    </a:ext>
                  </a:extLst>
                </a:gridCol>
              </a:tblGrid>
              <a:tr h="4134485">
                <a:tc>
                  <a:txBody>
                    <a:bodyPr/>
                    <a:lstStyle/>
                    <a:p>
                      <a:pPr marL="342900" indent="-342900" algn="just">
                        <a:lnSpc>
                          <a:spcPct val="150000"/>
                        </a:lnSpc>
                        <a:buFont typeface="Arial" panose="020B0604020202090204" pitchFamily="34" charset="0"/>
                        <a:buChar char="•"/>
                      </a:pPr>
                      <a:r>
                        <a:rPr lang="en-US" sz="1800" spc="-5" dirty="0" smtClean="0">
                          <a:effectLst/>
                          <a:latin typeface="Arial" panose="020B0604020202090204" pitchFamily="34" charset="0"/>
                          <a:ea typeface="Times New Roman" panose="02020503050405090304" pitchFamily="18" charset="0"/>
                        </a:rPr>
                        <a:t>Once private college are registered:</a:t>
                      </a:r>
                    </a:p>
                    <a:p>
                      <a:pPr marL="0" indent="0" algn="just">
                        <a:lnSpc>
                          <a:spcPct val="150000"/>
                        </a:lnSpc>
                        <a:buFont typeface="Arial" panose="020B0604020202090204" pitchFamily="34" charset="0"/>
                        <a:buNone/>
                      </a:pPr>
                      <a:endParaRPr lang="en-US" sz="1800" spc="-5" dirty="0" smtClean="0">
                        <a:effectLst/>
                        <a:latin typeface="Arial" panose="020B0604020202090204" pitchFamily="34" charset="0"/>
                        <a:ea typeface="Times New Roman" panose="02020503050405090304" pitchFamily="18" charset="0"/>
                      </a:endParaRPr>
                    </a:p>
                    <a:p>
                      <a:pPr marL="800100" lvl="1" indent="-342900" algn="just">
                        <a:lnSpc>
                          <a:spcPct val="150000"/>
                        </a:lnSpc>
                        <a:buFont typeface="Arial" panose="020B0604020202090204" pitchFamily="34" charset="0"/>
                        <a:buChar char="•"/>
                      </a:pPr>
                      <a:r>
                        <a:rPr lang="en-US" sz="1800" spc="-5" dirty="0" smtClean="0">
                          <a:effectLst/>
                          <a:latin typeface="Arial" panose="020B0604020202090204" pitchFamily="34" charset="0"/>
                          <a:ea typeface="Times New Roman" panose="02020503050405090304" pitchFamily="18" charset="0"/>
                        </a:rPr>
                        <a:t>Their names are entered in the Register that is published on the Department’s website.</a:t>
                      </a:r>
                    </a:p>
                    <a:p>
                      <a:pPr marL="800100" lvl="1" indent="-342900" algn="just">
                        <a:lnSpc>
                          <a:spcPct val="150000"/>
                        </a:lnSpc>
                        <a:buFont typeface="Arial" panose="020B0604020202090204" pitchFamily="34" charset="0"/>
                        <a:buChar char="•"/>
                      </a:pPr>
                      <a:endParaRPr lang="en-US" sz="1800" spc="-5" dirty="0" smtClean="0">
                        <a:effectLst/>
                        <a:latin typeface="Arial" panose="020B0604020202090204" pitchFamily="34" charset="0"/>
                        <a:ea typeface="Times New Roman" panose="02020503050405090304" pitchFamily="18" charset="0"/>
                      </a:endParaRPr>
                    </a:p>
                    <a:p>
                      <a:pPr marL="800100" lvl="1" indent="-342900" algn="just">
                        <a:lnSpc>
                          <a:spcPct val="150000"/>
                        </a:lnSpc>
                        <a:buFont typeface="Arial" panose="020B0604020202090204" pitchFamily="34" charset="0"/>
                        <a:buChar char="•"/>
                      </a:pPr>
                      <a:r>
                        <a:rPr lang="en-US" sz="1800" spc="-5" dirty="0" smtClean="0">
                          <a:effectLst/>
                          <a:latin typeface="Arial" panose="020B0604020202090204" pitchFamily="34" charset="0"/>
                          <a:ea typeface="Times New Roman" panose="02020503050405090304" pitchFamily="18" charset="0"/>
                        </a:rPr>
                        <a:t>The</a:t>
                      </a:r>
                      <a:r>
                        <a:rPr lang="en-US" sz="1800" spc="-5" baseline="0" dirty="0" smtClean="0">
                          <a:effectLst/>
                          <a:latin typeface="Arial" panose="020B0604020202090204" pitchFamily="34" charset="0"/>
                          <a:ea typeface="Times New Roman" panose="02020503050405090304" pitchFamily="18" charset="0"/>
                        </a:rPr>
                        <a:t> Register of Private Colleges is </a:t>
                      </a:r>
                      <a:r>
                        <a:rPr lang="en-US" sz="1800" spc="-5" dirty="0" smtClean="0">
                          <a:effectLst/>
                          <a:latin typeface="Arial" panose="020B0604020202090204" pitchFamily="34" charset="0"/>
                          <a:ea typeface="Times New Roman" panose="02020503050405090304" pitchFamily="18" charset="0"/>
                        </a:rPr>
                        <a:t>updated regularly for the public or students to check the registration status of private colleges. </a:t>
                      </a:r>
                      <a:r>
                        <a:rPr lang="en-US" sz="2000" spc="-5" dirty="0" smtClean="0">
                          <a:effectLst/>
                          <a:latin typeface="Arial" panose="020B0604020202090204" pitchFamily="34" charset="0"/>
                          <a:ea typeface="Times New Roman" panose="02020503050405090304" pitchFamily="18" charset="0"/>
                        </a:rPr>
                        <a:t>  </a:t>
                      </a:r>
                      <a:endParaRPr lang="en-ZA" sz="2000" dirty="0" smtClean="0">
                        <a:effectLst/>
                        <a:latin typeface="Times New Roman" panose="02020503050405090304" pitchFamily="18" charset="0"/>
                        <a:ea typeface="Times New Roman" panose="02020503050405090304" pitchFamily="18" charset="0"/>
                      </a:endParaRPr>
                    </a:p>
                    <a:p>
                      <a:pPr marL="0" indent="0" algn="just">
                        <a:lnSpc>
                          <a:spcPct val="114000"/>
                        </a:lnSpc>
                        <a:buFont typeface="Courier New" panose="02070309020205020404" pitchFamily="49" charset="0"/>
                        <a:buNone/>
                      </a:pPr>
                      <a:endParaRPr kumimoji="0" lang="en-ZA" sz="2000" b="1" i="0" u="none" strike="noStrike" cap="none" normalizeH="0" baseline="0" dirty="0">
                        <a:ln>
                          <a:noFill/>
                        </a:ln>
                        <a:solidFill>
                          <a:schemeClr val="tx2">
                            <a:lumMod val="75000"/>
                          </a:schemeClr>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4878">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24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457200" y="274638"/>
            <a:ext cx="8229600" cy="954087"/>
          </a:xfrm>
          <a:solidFill>
            <a:srgbClr val="00B050"/>
          </a:solidFill>
        </p:spPr>
        <p:txBody>
          <a:bodyPr vert="horz" wrap="square" lIns="91440" tIns="45720" rIns="91440" bIns="45720" anchor="ctr"/>
          <a:lstStyle/>
          <a:p>
            <a:pPr eaLnBrk="1" hangingPunct="1"/>
            <a:r>
              <a:rPr lang="en-US" altLang="en-US" sz="3200" b="1" dirty="0"/>
              <a:t/>
            </a:r>
            <a:br>
              <a:rPr lang="en-US" altLang="en-US" sz="3200" b="1" dirty="0"/>
            </a:br>
            <a:r>
              <a:rPr lang="en-US" altLang="en-US" sz="3200" b="1" dirty="0"/>
              <a:t/>
            </a:r>
            <a:br>
              <a:rPr lang="en-US" altLang="en-US" sz="3200" b="1" dirty="0"/>
            </a:br>
            <a:r>
              <a:rPr lang="en-US" altLang="en-US" sz="1800" b="1" dirty="0"/>
              <a:t>MEASURES TAKEN TO CHECK THE REGISTRATION STATUS OF PRIVATE COLLEGES</a:t>
            </a:r>
            <a:br>
              <a:rPr lang="en-US" altLang="en-US" sz="1800" b="1" dirty="0"/>
            </a:br>
            <a:r>
              <a:rPr lang="en-US" altLang="en-US" sz="3200" b="1" dirty="0"/>
              <a:t/>
            </a:r>
            <a:br>
              <a:rPr lang="en-US" altLang="en-US" sz="3200" b="1" dirty="0"/>
            </a:br>
            <a:endParaRPr lang="en-US" altLang="en-US" sz="3200" b="1" dirty="0"/>
          </a:p>
        </p:txBody>
      </p:sp>
      <p:sp>
        <p:nvSpPr>
          <p:cNvPr id="25604" name="TextBox 5"/>
          <p:cNvSpPr txBox="1"/>
          <p:nvPr/>
        </p:nvSpPr>
        <p:spPr>
          <a:xfrm>
            <a:off x="457200" y="1228725"/>
            <a:ext cx="82296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800100" lvl="1" indent="-342900" algn="just" defTabSz="914400" rtl="0" eaLnBrk="1" latinLnBrk="0" hangingPunct="1">
              <a:lnSpc>
                <a:spcPct val="150000"/>
              </a:lnSpc>
              <a:buFont typeface="Wingdings" panose="05000000000000000000" pitchFamily="2" charset="2"/>
              <a:buChar char=""/>
            </a:pPr>
            <a:endParaRPr lang="en-ZA" sz="1600" dirty="0" smtClean="0">
              <a:effectLst/>
              <a:latin typeface="Times New Roman" panose="02020503050405090304" pitchFamily="18" charset="0"/>
              <a:ea typeface="Times New Roman" panose="02020503050405090304" pitchFamily="18" charset="0"/>
            </a:endParaRPr>
          </a:p>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16</a:t>
            </a:fld>
            <a:endParaRPr lang="en-US" altLang="en-US" sz="1400" dirty="0"/>
          </a:p>
        </p:txBody>
      </p:sp>
      <p:graphicFrame>
        <p:nvGraphicFramePr>
          <p:cNvPr id="2" name="Content Placeholder 4"/>
          <p:cNvGraphicFramePr>
            <a:graphicFrameLocks noGrp="1"/>
          </p:cNvGraphicFramePr>
          <p:nvPr>
            <p:custDataLst>
              <p:tags r:id="rId1"/>
            </p:custDataLst>
            <p:extLst>
              <p:ext uri="{D42A27DB-BD31-4B8C-83A1-F6EECF244321}">
                <p14:modId xmlns:p14="http://schemas.microsoft.com/office/powerpoint/2010/main" val="4086639563"/>
              </p:ext>
            </p:extLst>
          </p:nvPr>
        </p:nvGraphicFramePr>
        <p:xfrm>
          <a:off x="415491" y="1503363"/>
          <a:ext cx="8305800" cy="4591713"/>
        </p:xfrm>
        <a:graphic>
          <a:graphicData uri="http://schemas.openxmlformats.org/drawingml/2006/table">
            <a:tbl>
              <a:tblPr/>
              <a:tblGrid>
                <a:gridCol w="8305800">
                  <a:extLst>
                    <a:ext uri="{9D8B030D-6E8A-4147-A177-3AD203B41FA5}">
                      <a16:colId xmlns:a16="http://schemas.microsoft.com/office/drawing/2014/main" val="20000"/>
                    </a:ext>
                  </a:extLst>
                </a:gridCol>
              </a:tblGrid>
              <a:tr h="4134485">
                <a:tc>
                  <a:txBody>
                    <a:bodyPr/>
                    <a:lstStyle/>
                    <a:p>
                      <a:pPr marL="342900" indent="-342900" algn="just">
                        <a:lnSpc>
                          <a:spcPct val="150000"/>
                        </a:lnSpc>
                        <a:buFont typeface="Arial" panose="020B0604020202090204" pitchFamily="34" charset="0"/>
                        <a:buChar char="•"/>
                      </a:pPr>
                      <a:r>
                        <a:rPr lang="en-ZA" sz="1800" dirty="0" smtClean="0">
                          <a:effectLst/>
                          <a:latin typeface="Arial" panose="020B0604020202090204" pitchFamily="34" charset="0"/>
                          <a:ea typeface="Times New Roman" panose="02020503050405090304" pitchFamily="18" charset="0"/>
                          <a:cs typeface="Arial" panose="020B0604020202090204" pitchFamily="34" charset="0"/>
                          <a:sym typeface="+mn-ea"/>
                        </a:rPr>
                        <a:t>The Department is regulating the provision of private colleges through registration. </a:t>
                      </a:r>
                    </a:p>
                    <a:p>
                      <a:pPr marL="342900" indent="-342900" algn="just">
                        <a:lnSpc>
                          <a:spcPct val="150000"/>
                        </a:lnSpc>
                        <a:buFont typeface="Arial" panose="020B0604020202090204" pitchFamily="34" charset="0"/>
                        <a:buChar char="•"/>
                      </a:pPr>
                      <a:endParaRPr lang="en-ZA" sz="1800" dirty="0" smtClean="0">
                        <a:effectLst/>
                        <a:latin typeface="Arial" panose="020B0604020202090204" pitchFamily="34" charset="0"/>
                        <a:ea typeface="Times New Roman" panose="02020503050405090304" pitchFamily="18" charset="0"/>
                        <a:cs typeface="Arial" panose="020B0604020202090204" pitchFamily="34" charset="0"/>
                        <a:sym typeface="+mn-ea"/>
                      </a:endParaRPr>
                    </a:p>
                    <a:p>
                      <a:pPr marL="342900" indent="-342900" algn="just">
                        <a:lnSpc>
                          <a:spcPct val="150000"/>
                        </a:lnSpc>
                        <a:buFont typeface="Arial" panose="020B0604020202090204" pitchFamily="34" charset="0"/>
                        <a:buChar char="•"/>
                      </a:pPr>
                      <a:r>
                        <a:rPr lang="en-ZA" sz="1800" dirty="0" smtClean="0">
                          <a:latin typeface="Arial" panose="020B0604020202090204" pitchFamily="34" charset="0"/>
                          <a:ea typeface="Times New Roman" panose="02020503050405090304" pitchFamily="18" charset="0"/>
                          <a:cs typeface="Arial" panose="020B0604020202090204" pitchFamily="34" charset="0"/>
                          <a:sym typeface="+mn-ea"/>
                        </a:rPr>
                        <a:t>The Department is working closely with South African Police Service by reporting unregistered private colleges to the police for investigation and prosecution.</a:t>
                      </a:r>
                      <a:endParaRPr lang="en-ZA" sz="2000" dirty="0" smtClean="0">
                        <a:effectLst/>
                        <a:latin typeface="Times New Roman" panose="02020503050405090304" pitchFamily="18" charset="0"/>
                        <a:ea typeface="Times New Roman" panose="02020503050405090304" pitchFamily="18" charset="0"/>
                      </a:endParaRPr>
                    </a:p>
                    <a:p>
                      <a:pPr marL="0" indent="0" algn="just">
                        <a:lnSpc>
                          <a:spcPct val="114000"/>
                        </a:lnSpc>
                        <a:buFont typeface="Courier New" panose="02070309020205020404" pitchFamily="49" charset="0"/>
                        <a:buNone/>
                      </a:pPr>
                      <a:endParaRPr kumimoji="0" lang="en-ZA" sz="2000" b="1" i="0" u="none" strike="noStrike" cap="none" normalizeH="0" baseline="0" dirty="0">
                        <a:ln>
                          <a:noFill/>
                        </a:ln>
                        <a:solidFill>
                          <a:schemeClr val="tx2">
                            <a:lumMod val="75000"/>
                          </a:schemeClr>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4878">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24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53400" cy="558800"/>
          </a:xfrm>
          <a:solidFill>
            <a:srgbClr val="00B050"/>
          </a:solidFill>
        </p:spPr>
        <p:txBody>
          <a:bodyPr vert="horz" wrap="square" lIns="91440" tIns="45720" rIns="91440" bIns="45720" anchor="ctr"/>
          <a:lstStyle/>
          <a:p>
            <a:pPr eaLnBrk="1" hangingPunct="1"/>
            <a:r>
              <a:rPr lang="en-US" altLang="en-US" sz="1800" b="1" dirty="0"/>
              <a:t/>
            </a:r>
            <a:br>
              <a:rPr lang="en-US" altLang="en-US" sz="1800" b="1" dirty="0"/>
            </a:br>
            <a:r>
              <a:rPr lang="en-US" altLang="en-US" sz="1800" b="1" dirty="0"/>
              <a:t>PUBLIC AWARENESS CAMPAIGNS</a:t>
            </a:r>
            <a:r>
              <a:rPr lang="en-US" altLang="en-US" sz="3200" b="1" dirty="0"/>
              <a:t/>
            </a:r>
            <a:br>
              <a:rPr lang="en-US" altLang="en-US" sz="3200" b="1" dirty="0"/>
            </a:br>
            <a:endParaRPr lang="en-US" altLang="en-US" sz="3200" b="1" dirty="0"/>
          </a:p>
        </p:txBody>
      </p:sp>
      <p:sp>
        <p:nvSpPr>
          <p:cNvPr id="25604" name="TextBox 5"/>
          <p:cNvSpPr txBox="1"/>
          <p:nvPr/>
        </p:nvSpPr>
        <p:spPr>
          <a:xfrm>
            <a:off x="457200" y="1228725"/>
            <a:ext cx="8229600" cy="11988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800100" lvl="1" indent="-342900" algn="just" defTabSz="914400" rtl="0" eaLnBrk="1" latinLnBrk="0" hangingPunct="1">
              <a:lnSpc>
                <a:spcPct val="150000"/>
              </a:lnSpc>
              <a:buFont typeface="Wingdings" panose="05000000000000000000" pitchFamily="2" charset="2"/>
              <a:buChar char=""/>
            </a:pPr>
            <a:endParaRPr lang="en-ZA" sz="1600" dirty="0" smtClean="0">
              <a:effectLst/>
              <a:latin typeface="Times New Roman" panose="02020503050405090304" pitchFamily="18" charset="0"/>
              <a:ea typeface="Times New Roman" panose="02020503050405090304" pitchFamily="18" charset="0"/>
            </a:endParaRPr>
          </a:p>
          <a:p>
            <a:pPr marL="342900" marR="0" lvl="0" indent="-342900" algn="just" defTabSz="914400" rtl="0" eaLnBrk="1" fontAlgn="ctr" latinLnBrk="0" hangingPunct="1">
              <a:lnSpc>
                <a:spcPct val="150000"/>
              </a:lnSpc>
              <a:spcBef>
                <a:spcPct val="0"/>
              </a:spcBef>
              <a:spcAft>
                <a:spcPct val="0"/>
              </a:spcAft>
              <a:buClrTx/>
              <a:buSzTx/>
              <a:buFont typeface="Arial" panose="020B0604020202090204" pitchFamily="34" charset="0"/>
              <a:buChar char="•"/>
              <a:defRPr/>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17</a:t>
            </a:fld>
            <a:endParaRPr lang="en-US" altLang="en-US" sz="1400" dirty="0"/>
          </a:p>
        </p:txBody>
      </p:sp>
      <p:graphicFrame>
        <p:nvGraphicFramePr>
          <p:cNvPr id="2" name="Content Placeholder 4"/>
          <p:cNvGraphicFramePr>
            <a:graphicFrameLocks noGrp="1"/>
          </p:cNvGraphicFramePr>
          <p:nvPr>
            <p:custDataLst>
              <p:tags r:id="rId1"/>
            </p:custDataLst>
          </p:nvPr>
        </p:nvGraphicFramePr>
        <p:xfrm>
          <a:off x="419100" y="1418590"/>
          <a:ext cx="8268335" cy="5065395"/>
        </p:xfrm>
        <a:graphic>
          <a:graphicData uri="http://schemas.openxmlformats.org/drawingml/2006/table">
            <a:tbl>
              <a:tblPr/>
              <a:tblGrid>
                <a:gridCol w="8268335">
                  <a:extLst>
                    <a:ext uri="{9D8B030D-6E8A-4147-A177-3AD203B41FA5}">
                      <a16:colId xmlns:a16="http://schemas.microsoft.com/office/drawing/2014/main" val="20000"/>
                    </a:ext>
                  </a:extLst>
                </a:gridCol>
              </a:tblGrid>
              <a:tr h="4644390">
                <a:tc>
                  <a:txBody>
                    <a:bodyPr/>
                    <a:lstStyle/>
                    <a:p>
                      <a:pPr marL="342900" indent="-342900" algn="just" defTabSz="914400" rtl="0" eaLnBrk="1" latinLnBrk="0" hangingPunct="1">
                        <a:lnSpc>
                          <a:spcPct val="150000"/>
                        </a:lnSpc>
                        <a:buFont typeface="Arial" panose="020B0604020202090204" pitchFamily="34" charset="0"/>
                        <a:buChar char="•"/>
                      </a:pPr>
                      <a:r>
                        <a:rPr lang="en-GB" sz="1800" spc="-5" dirty="0" smtClean="0">
                          <a:effectLst/>
                          <a:latin typeface="Arial" panose="020B0604020202090204" pitchFamily="34" charset="0"/>
                          <a:ea typeface="Times New Roman" panose="02020503050405090304" pitchFamily="18" charset="0"/>
                          <a:sym typeface="+mn-ea"/>
                        </a:rPr>
                        <a:t>One of the responsibilities of the Department is to:</a:t>
                      </a:r>
                      <a:endParaRPr lang="en-GB" sz="1800" kern="1200" spc="-5" dirty="0" smtClean="0">
                        <a:solidFill>
                          <a:schemeClr val="tx1"/>
                        </a:solidFill>
                        <a:effectLst/>
                        <a:latin typeface="Arial" panose="020B0604020202090204" pitchFamily="34" charset="0"/>
                        <a:ea typeface="Times New Roman" panose="02020503050405090304" pitchFamily="18" charset="0"/>
                        <a:cs typeface="+mn-cs"/>
                        <a:sym typeface="+mn-ea"/>
                      </a:endParaRPr>
                    </a:p>
                    <a:p>
                      <a:pPr marL="0" indent="0" algn="just" defTabSz="914400" rtl="0" eaLnBrk="1" latinLnBrk="0" hangingPunct="1">
                        <a:lnSpc>
                          <a:spcPct val="150000"/>
                        </a:lnSpc>
                        <a:buFont typeface="Arial" panose="020B0604020202090204" pitchFamily="34" charset="0"/>
                        <a:buNone/>
                      </a:pPr>
                      <a:endParaRPr lang="en-GB" sz="1800" kern="1200" spc="-5" dirty="0" smtClean="0">
                        <a:solidFill>
                          <a:schemeClr val="tx1"/>
                        </a:solidFill>
                        <a:effectLst/>
                        <a:latin typeface="Arial" panose="020B0604020202090204" pitchFamily="34" charset="0"/>
                        <a:ea typeface="Times New Roman" panose="02020503050405090304" pitchFamily="18" charset="0"/>
                        <a:cs typeface="+mn-cs"/>
                        <a:sym typeface="+mn-ea"/>
                      </a:endParaRPr>
                    </a:p>
                    <a:p>
                      <a:pPr marL="800100" lvl="1" indent="-342900" algn="just" defTabSz="914400" rtl="0" eaLnBrk="1" latinLnBrk="0" hangingPunct="1">
                        <a:lnSpc>
                          <a:spcPct val="150000"/>
                        </a:lnSpc>
                        <a:buFont typeface="Arial" panose="020B0604020202090204" pitchFamily="34" charset="0"/>
                        <a:buChar char="•"/>
                      </a:pPr>
                      <a:r>
                        <a:rPr lang="en-GB" sz="1800" spc="-5" dirty="0" smtClean="0">
                          <a:effectLst/>
                          <a:latin typeface="Arial" panose="020B0604020202090204" pitchFamily="34" charset="0"/>
                          <a:ea typeface="Times New Roman" panose="02020503050405090304" pitchFamily="18" charset="0"/>
                          <a:sym typeface="+mn-ea"/>
                        </a:rPr>
                        <a:t>Inform the public and students about the processes and procedures of registration as private colleges.</a:t>
                      </a:r>
                      <a:endParaRPr lang="en-GB" sz="1800" kern="1200" spc="-5" dirty="0" smtClean="0">
                        <a:solidFill>
                          <a:schemeClr val="tx1"/>
                        </a:solidFill>
                        <a:effectLst/>
                        <a:latin typeface="Arial" panose="020B0604020202090204" pitchFamily="34" charset="0"/>
                        <a:ea typeface="Times New Roman" panose="02020503050405090304" pitchFamily="18" charset="0"/>
                        <a:cs typeface="+mn-cs"/>
                        <a:sym typeface="+mn-ea"/>
                      </a:endParaRPr>
                    </a:p>
                    <a:p>
                      <a:pPr marL="457200" lvl="1" indent="0" algn="just" defTabSz="914400" rtl="0" eaLnBrk="1" latinLnBrk="0" hangingPunct="1">
                        <a:lnSpc>
                          <a:spcPct val="150000"/>
                        </a:lnSpc>
                        <a:buFont typeface="Arial" panose="020B0604020202090204" pitchFamily="34" charset="0"/>
                        <a:buNone/>
                      </a:pPr>
                      <a:r>
                        <a:rPr lang="en-GB" sz="1800" spc="-5" dirty="0" smtClean="0">
                          <a:effectLst/>
                          <a:latin typeface="Arial" panose="020B0604020202090204" pitchFamily="34" charset="0"/>
                          <a:ea typeface="Times New Roman" panose="02020503050405090304" pitchFamily="18" charset="0"/>
                          <a:sym typeface="+mn-ea"/>
                        </a:rPr>
                        <a:t> </a:t>
                      </a:r>
                      <a:endParaRPr lang="en-GB" sz="1800" kern="1200" spc="-5" dirty="0" smtClean="0">
                        <a:solidFill>
                          <a:schemeClr val="tx1"/>
                        </a:solidFill>
                        <a:effectLst/>
                        <a:latin typeface="Arial" panose="020B0604020202090204" pitchFamily="34" charset="0"/>
                        <a:ea typeface="Times New Roman" panose="02020503050405090304" pitchFamily="18" charset="0"/>
                        <a:cs typeface="+mn-cs"/>
                        <a:sym typeface="+mn-ea"/>
                      </a:endParaRPr>
                    </a:p>
                    <a:p>
                      <a:pPr marL="800100" lvl="1" indent="-342900" algn="just" defTabSz="914400" rtl="0" eaLnBrk="1" latinLnBrk="0" hangingPunct="1">
                        <a:lnSpc>
                          <a:spcPct val="150000"/>
                        </a:lnSpc>
                        <a:buFont typeface="Arial" panose="020B0604020202090204" pitchFamily="34" charset="0"/>
                        <a:buChar char="•"/>
                      </a:pPr>
                      <a:r>
                        <a:rPr lang="en-GB" sz="1800" spc="-5" dirty="0" smtClean="0">
                          <a:effectLst/>
                          <a:latin typeface="Arial" panose="020B0604020202090204" pitchFamily="34" charset="0"/>
                          <a:ea typeface="Times New Roman" panose="02020503050405090304" pitchFamily="18" charset="0"/>
                          <a:sym typeface="+mn-ea"/>
                        </a:rPr>
                        <a:t>Inform the public and students about the registration status of private colleges. </a:t>
                      </a:r>
                      <a:endParaRPr lang="en-GB" sz="1800" kern="1200" spc="-5" dirty="0" smtClean="0">
                        <a:solidFill>
                          <a:schemeClr val="tx1"/>
                        </a:solidFill>
                        <a:effectLst/>
                        <a:latin typeface="Arial" panose="020B0604020202090204" pitchFamily="34" charset="0"/>
                        <a:ea typeface="Times New Roman" panose="02020503050405090304" pitchFamily="18" charset="0"/>
                        <a:cs typeface="+mn-cs"/>
                        <a:sym typeface="+mn-ea"/>
                      </a:endParaRPr>
                    </a:p>
                    <a:p>
                      <a:pPr marL="342900" lvl="0" indent="-342900" algn="just" defTabSz="914400" rtl="0" eaLnBrk="1" latinLnBrk="0" hangingPunct="1">
                        <a:lnSpc>
                          <a:spcPct val="150000"/>
                        </a:lnSpc>
                        <a:buFont typeface="Arial" panose="020B0604020202090204" pitchFamily="34" charset="0"/>
                        <a:buChar char="•"/>
                      </a:pPr>
                      <a:r>
                        <a:rPr lang="en-GB" sz="1800" spc="-5" dirty="0" smtClean="0">
                          <a:effectLst/>
                          <a:latin typeface="Arial" panose="020B0604020202090204" pitchFamily="34" charset="0"/>
                          <a:ea typeface="Times New Roman" panose="02020503050405090304" pitchFamily="18" charset="0"/>
                          <a:sym typeface="+mn-ea"/>
                        </a:rPr>
                        <a:t>In order to fulfil this function, the Department embarks on public awareness campaign on unregistered colleges in all the provinces. </a:t>
                      </a:r>
                      <a:r>
                        <a:rPr lang="en-US" sz="1800" spc="-5" dirty="0" smtClean="0">
                          <a:effectLst/>
                          <a:latin typeface="Arial" panose="020B0604020202090204" pitchFamily="34" charset="0"/>
                          <a:ea typeface="Times New Roman" panose="02020503050405090304" pitchFamily="18" charset="0"/>
                          <a:sym typeface="+mn-ea"/>
                        </a:rPr>
                        <a:t>  </a:t>
                      </a:r>
                      <a:endParaRPr lang="en-ZA" sz="1800" dirty="0" smtClean="0">
                        <a:effectLst/>
                        <a:latin typeface="Times New Roman" panose="02020503050405090304" pitchFamily="18" charset="0"/>
                        <a:ea typeface="Times New Roman" panose="02020503050405090304" pitchFamily="18" charset="0"/>
                        <a:sym typeface="+mn-ea"/>
                      </a:endParaRPr>
                    </a:p>
                    <a:p>
                      <a:pPr marL="0" indent="0" algn="just">
                        <a:lnSpc>
                          <a:spcPct val="114000"/>
                        </a:lnSpc>
                        <a:buFont typeface="Courier New" panose="02070309020205020404" pitchFamily="49" charset="0"/>
                        <a:buNone/>
                      </a:pPr>
                      <a:endParaRPr kumimoji="0" lang="en-ZA" sz="1800" b="1"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sym typeface="+mn-ea"/>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1005">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18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53400" cy="457200"/>
          </a:xfrm>
          <a:solidFill>
            <a:srgbClr val="00B050"/>
          </a:solidFill>
        </p:spPr>
        <p:txBody>
          <a:bodyPr vert="horz" wrap="square" lIns="91440" tIns="45720" rIns="91440" bIns="45720" anchor="ctr"/>
          <a:lstStyle/>
          <a:p>
            <a:pPr eaLnBrk="1" hangingPunct="1"/>
            <a:r>
              <a:rPr lang="en-US" altLang="en-US" sz="1800" b="1" dirty="0" smtClean="0"/>
              <a:t>PUBLIC </a:t>
            </a:r>
            <a:r>
              <a:rPr lang="en-US" altLang="en-US" sz="1800" b="1" dirty="0"/>
              <a:t>AWARENESS CAMPAIGNS</a:t>
            </a:r>
          </a:p>
        </p:txBody>
      </p:sp>
      <p:sp>
        <p:nvSpPr>
          <p:cNvPr id="25604" name="TextBox 5"/>
          <p:cNvSpPr txBox="1"/>
          <p:nvPr/>
        </p:nvSpPr>
        <p:spPr>
          <a:xfrm>
            <a:off x="457200" y="1228725"/>
            <a:ext cx="82296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1" indent="0" algn="just" defTabSz="914400" rtl="0" eaLnBrk="1" latinLnBrk="0" hangingPunct="1">
              <a:lnSpc>
                <a:spcPct val="150000"/>
              </a:lnSpc>
              <a:buFont typeface="Wingdings" panose="05000000000000000000" pitchFamily="2" charset="2"/>
              <a:buNone/>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18</a:t>
            </a:fld>
            <a:endParaRPr lang="en-US" altLang="en-US" sz="1400" dirty="0"/>
          </a:p>
        </p:txBody>
      </p:sp>
      <p:graphicFrame>
        <p:nvGraphicFramePr>
          <p:cNvPr id="2" name="Content Placeholder 4"/>
          <p:cNvGraphicFramePr>
            <a:graphicFrameLocks noGrp="1"/>
          </p:cNvGraphicFramePr>
          <p:nvPr>
            <p:custDataLst>
              <p:tags r:id="rId1"/>
            </p:custDataLst>
            <p:extLst>
              <p:ext uri="{D42A27DB-BD31-4B8C-83A1-F6EECF244321}">
                <p14:modId xmlns:p14="http://schemas.microsoft.com/office/powerpoint/2010/main" val="2897001145"/>
              </p:ext>
            </p:extLst>
          </p:nvPr>
        </p:nvGraphicFramePr>
        <p:xfrm>
          <a:off x="457200" y="990601"/>
          <a:ext cx="8305800" cy="5505379"/>
        </p:xfrm>
        <a:graphic>
          <a:graphicData uri="http://schemas.openxmlformats.org/drawingml/2006/table">
            <a:tbl>
              <a:tblPr/>
              <a:tblGrid>
                <a:gridCol w="8305800">
                  <a:extLst>
                    <a:ext uri="{9D8B030D-6E8A-4147-A177-3AD203B41FA5}">
                      <a16:colId xmlns:a16="http://schemas.microsoft.com/office/drawing/2014/main" val="20000"/>
                    </a:ext>
                  </a:extLst>
                </a:gridCol>
              </a:tblGrid>
              <a:tr h="5022709">
                <a:tc>
                  <a:txBody>
                    <a:bodyPr/>
                    <a:lstStyle/>
                    <a:p>
                      <a:pPr marL="342900" lvl="0" indent="-342900" algn="just" defTabSz="914400" rtl="0" eaLnBrk="1" latinLnBrk="0" hangingPunct="1">
                        <a:lnSpc>
                          <a:spcPct val="150000"/>
                        </a:lnSpc>
                        <a:buFont typeface="Arial" panose="020B0604020202090204" pitchFamily="34" charset="0"/>
                        <a:buChar char="•"/>
                      </a:pPr>
                      <a:r>
                        <a:rPr lang="en-GB" sz="1500" spc="-5" dirty="0" smtClean="0">
                          <a:effectLst/>
                          <a:latin typeface="+mn-lt"/>
                          <a:ea typeface="Times New Roman" panose="02020503050405090304" pitchFamily="18" charset="0"/>
                          <a:sym typeface="+mn-ea"/>
                        </a:rPr>
                        <a:t>Through these public awareness campaigns, the public and prospects are :</a:t>
                      </a:r>
                      <a:endParaRPr lang="en-GB" sz="1500" kern="1200" spc="-5" dirty="0" smtClean="0">
                        <a:solidFill>
                          <a:schemeClr val="tx1"/>
                        </a:solidFill>
                        <a:effectLst/>
                        <a:latin typeface="+mn-lt"/>
                        <a:ea typeface="Times New Roman" panose="02020503050405090304" pitchFamily="18" charset="0"/>
                        <a:cs typeface="+mn-cs"/>
                        <a:sym typeface="+mn-ea"/>
                      </a:endParaRPr>
                    </a:p>
                    <a:p>
                      <a:pPr marL="800100" lvl="2" indent="-342900" algn="just" defTabSz="914400" rtl="0" eaLnBrk="1" latinLnBrk="0" hangingPunct="1">
                        <a:lnSpc>
                          <a:spcPct val="150000"/>
                        </a:lnSpc>
                        <a:buFont typeface="Wingdings" panose="05000000000000000000" pitchFamily="2" charset="2"/>
                        <a:buChar char="§"/>
                      </a:pPr>
                      <a:r>
                        <a:rPr lang="en-GB" sz="1500" spc="-5" dirty="0" smtClean="0">
                          <a:effectLst/>
                          <a:latin typeface="+mn-lt"/>
                          <a:ea typeface="Times New Roman" panose="02020503050405090304" pitchFamily="18" charset="0"/>
                          <a:sym typeface="+mn-ea"/>
                        </a:rPr>
                        <a:t>Alerted that the qualifications offered by illegal private colleges are not recognised.</a:t>
                      </a:r>
                      <a:endParaRPr lang="en-ZA" sz="1500" kern="1200" spc="-5" dirty="0" smtClean="0">
                        <a:solidFill>
                          <a:schemeClr val="tx1"/>
                        </a:solidFill>
                        <a:effectLst/>
                        <a:latin typeface="+mn-lt"/>
                        <a:ea typeface="Times New Roman" panose="02020503050405090304" pitchFamily="18" charset="0"/>
                        <a:cs typeface="+mn-cs"/>
                        <a:sym typeface="+mn-ea"/>
                      </a:endParaRPr>
                    </a:p>
                    <a:p>
                      <a:pPr marL="800100" lvl="2" indent="-342900" algn="just" defTabSz="914400" rtl="0" eaLnBrk="1" latinLnBrk="0" hangingPunct="1">
                        <a:lnSpc>
                          <a:spcPct val="150000"/>
                        </a:lnSpc>
                        <a:buFont typeface="Wingdings" panose="05000000000000000000" pitchFamily="2" charset="2"/>
                        <a:buChar char="§"/>
                      </a:pPr>
                      <a:r>
                        <a:rPr lang="en-GB" sz="1500" spc="-5" dirty="0" smtClean="0">
                          <a:effectLst/>
                          <a:latin typeface="+mn-lt"/>
                          <a:ea typeface="Times New Roman" panose="02020503050405090304" pitchFamily="18" charset="0"/>
                          <a:sym typeface="+mn-ea"/>
                        </a:rPr>
                        <a:t>Provided with the Department’s website to check whether a private college is registered with the Department or not.</a:t>
                      </a:r>
                      <a:endParaRPr lang="en-GB" sz="1500" kern="1200" spc="-5" dirty="0" smtClean="0">
                        <a:solidFill>
                          <a:schemeClr val="tx1"/>
                        </a:solidFill>
                        <a:effectLst/>
                        <a:latin typeface="+mn-lt"/>
                        <a:ea typeface="Times New Roman" panose="02020503050405090304" pitchFamily="18" charset="0"/>
                        <a:cs typeface="+mn-cs"/>
                        <a:sym typeface="+mn-ea"/>
                      </a:endParaRPr>
                    </a:p>
                    <a:p>
                      <a:pPr marL="800100" lvl="2" indent="-342900" algn="just" defTabSz="914400" rtl="0" eaLnBrk="1" latinLnBrk="0" hangingPunct="1">
                        <a:lnSpc>
                          <a:spcPct val="150000"/>
                        </a:lnSpc>
                        <a:buFont typeface="Wingdings" panose="05000000000000000000" pitchFamily="2" charset="2"/>
                        <a:buChar char="§"/>
                      </a:pPr>
                      <a:r>
                        <a:rPr lang="en-GB" sz="1500" spc="-5" dirty="0" smtClean="0">
                          <a:effectLst/>
                          <a:latin typeface="+mn-lt"/>
                          <a:ea typeface="Times New Roman" panose="02020503050405090304" pitchFamily="18" charset="0"/>
                          <a:sym typeface="+mn-ea"/>
                        </a:rPr>
                        <a:t>Informed to contact the Department’s CallCentre if they suspect that a private college is  operating illegally</a:t>
                      </a:r>
                      <a:r>
                        <a:rPr lang="en-US" sz="1500" spc="-5" dirty="0" smtClean="0">
                          <a:effectLst/>
                          <a:latin typeface="+mn-lt"/>
                          <a:ea typeface="Times New Roman" panose="02020503050405090304" pitchFamily="18" charset="0"/>
                          <a:sym typeface="+mn-ea"/>
                        </a:rPr>
                        <a:t>.</a:t>
                      </a:r>
                      <a:endParaRPr lang="en-US" sz="1500" kern="1200" spc="-5" dirty="0" smtClean="0">
                        <a:solidFill>
                          <a:schemeClr val="tx1"/>
                        </a:solidFill>
                        <a:effectLst/>
                        <a:latin typeface="+mn-lt"/>
                        <a:ea typeface="Times New Roman" panose="02020503050405090304" pitchFamily="18" charset="0"/>
                        <a:cs typeface="+mn-cs"/>
                        <a:sym typeface="+mn-ea"/>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90204" pitchFamily="34" charset="0"/>
                        <a:buChar char="•"/>
                        <a:defRPr/>
                      </a:pPr>
                      <a:r>
                        <a:rPr lang="en-GB" sz="1500" spc="-5" dirty="0" smtClean="0">
                          <a:effectLst/>
                          <a:latin typeface="+mn-lt"/>
                          <a:ea typeface="Times New Roman" panose="02020503050405090304" pitchFamily="18" charset="0"/>
                          <a:sym typeface="+mn-ea"/>
                        </a:rPr>
                        <a:t>The Department further participates in radio interviews with different radio stations and responds to print media enquiries regarding registration of private colleges.One of the responsibilities of the Department is to:</a:t>
                      </a:r>
                      <a:endParaRPr lang="en-GB" sz="1500" kern="1200" spc="-5" dirty="0" smtClean="0">
                        <a:solidFill>
                          <a:schemeClr val="tx1"/>
                        </a:solidFill>
                        <a:effectLst/>
                        <a:latin typeface="+mn-lt"/>
                        <a:ea typeface="Times New Roman" panose="02020503050405090304" pitchFamily="18" charset="0"/>
                        <a:cs typeface="+mn-cs"/>
                        <a:sym typeface="+mn-ea"/>
                      </a:endParaRPr>
                    </a:p>
                    <a:p>
                      <a:pPr marL="800100" lvl="1" indent="-342900" algn="just" defTabSz="914400" rtl="0" eaLnBrk="1" latinLnBrk="0" hangingPunct="1">
                        <a:lnSpc>
                          <a:spcPct val="150000"/>
                        </a:lnSpc>
                        <a:buFont typeface="Arial" panose="020B0604020202090204" pitchFamily="34" charset="0"/>
                        <a:buChar char="•"/>
                      </a:pPr>
                      <a:r>
                        <a:rPr lang="en-GB" sz="1500" spc="-5" dirty="0" smtClean="0">
                          <a:effectLst/>
                          <a:latin typeface="+mn-lt"/>
                          <a:ea typeface="Times New Roman" panose="02020503050405090304" pitchFamily="18" charset="0"/>
                          <a:sym typeface="+mn-ea"/>
                        </a:rPr>
                        <a:t>Inform the public and students about the processes and procedures of registration as private colleges.</a:t>
                      </a:r>
                      <a:endParaRPr lang="en-GB" sz="1500" kern="1200" spc="-5" dirty="0" smtClean="0">
                        <a:solidFill>
                          <a:schemeClr val="tx1"/>
                        </a:solidFill>
                        <a:effectLst/>
                        <a:latin typeface="+mn-lt"/>
                        <a:ea typeface="Times New Roman" panose="02020503050405090304" pitchFamily="18" charset="0"/>
                        <a:cs typeface="+mn-cs"/>
                        <a:sym typeface="+mn-ea"/>
                      </a:endParaRPr>
                    </a:p>
                    <a:p>
                      <a:pPr marL="800100" lvl="1" indent="-342900" algn="just" defTabSz="914400" rtl="0" eaLnBrk="1" latinLnBrk="0" hangingPunct="1">
                        <a:lnSpc>
                          <a:spcPct val="150000"/>
                        </a:lnSpc>
                        <a:buFont typeface="Arial" panose="020B0604020202090204" pitchFamily="34" charset="0"/>
                        <a:buChar char="•"/>
                      </a:pPr>
                      <a:r>
                        <a:rPr lang="en-GB" sz="1500" spc="-5" dirty="0" smtClean="0">
                          <a:effectLst/>
                          <a:latin typeface="+mn-lt"/>
                          <a:ea typeface="Times New Roman" panose="02020503050405090304" pitchFamily="18" charset="0"/>
                          <a:sym typeface="+mn-ea"/>
                        </a:rPr>
                        <a:t>Inform the public and students about the registration status of private colleges. </a:t>
                      </a:r>
                      <a:endParaRPr lang="en-GB" sz="1500" kern="1200" spc="-5" dirty="0" smtClean="0">
                        <a:solidFill>
                          <a:schemeClr val="tx1"/>
                        </a:solidFill>
                        <a:effectLst/>
                        <a:latin typeface="+mn-lt"/>
                        <a:ea typeface="Times New Roman" panose="02020503050405090304" pitchFamily="18" charset="0"/>
                        <a:cs typeface="+mn-cs"/>
                        <a:sym typeface="+mn-ea"/>
                      </a:endParaRPr>
                    </a:p>
                    <a:p>
                      <a:pPr marL="342900" lvl="0" indent="-342900" algn="just" defTabSz="914400" rtl="0" eaLnBrk="1" latinLnBrk="0" hangingPunct="1">
                        <a:lnSpc>
                          <a:spcPct val="150000"/>
                        </a:lnSpc>
                        <a:buFont typeface="Arial" panose="020B0604020202090204" pitchFamily="34" charset="0"/>
                        <a:buChar char="•"/>
                      </a:pPr>
                      <a:r>
                        <a:rPr lang="en-GB" sz="1500" spc="-5" dirty="0" smtClean="0">
                          <a:effectLst/>
                          <a:latin typeface="+mn-lt"/>
                          <a:ea typeface="Times New Roman" panose="02020503050405090304" pitchFamily="18" charset="0"/>
                          <a:sym typeface="+mn-ea"/>
                        </a:rPr>
                        <a:t>In order to fulfil this function, the Department embarks on public awareness campaign on unregistered colleges in all the provinces. </a:t>
                      </a:r>
                      <a:r>
                        <a:rPr lang="en-US" sz="1500" spc="-5" dirty="0" smtClean="0">
                          <a:effectLst/>
                          <a:latin typeface="+mn-lt"/>
                          <a:ea typeface="Times New Roman" panose="02020503050405090304" pitchFamily="18" charset="0"/>
                        </a:rPr>
                        <a:t>  </a:t>
                      </a:r>
                      <a:endParaRPr lang="en-ZA" sz="1500" dirty="0" smtClean="0">
                        <a:effectLst/>
                        <a:latin typeface="+mn-lt"/>
                        <a:ea typeface="Times New Roman" panose="02020503050405090304" pitchFamily="18" charset="0"/>
                      </a:endParaRPr>
                    </a:p>
                    <a:p>
                      <a:pPr marL="0" indent="0" algn="just">
                        <a:lnSpc>
                          <a:spcPct val="114000"/>
                        </a:lnSpc>
                        <a:buFont typeface="Courier New" panose="02070309020205020404" pitchFamily="49" charset="0"/>
                        <a:buNone/>
                      </a:pPr>
                      <a:endParaRPr kumimoji="0" lang="en-ZA" sz="1600" b="1"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11291">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16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33400"/>
            <a:ext cx="8153400" cy="695325"/>
          </a:xfrm>
          <a:solidFill>
            <a:srgbClr val="00B050"/>
          </a:solidFill>
        </p:spPr>
        <p:txBody>
          <a:bodyPr vert="horz" wrap="square" lIns="91440" tIns="45720" rIns="91440" bIns="45720" anchor="ctr"/>
          <a:lstStyle/>
          <a:p>
            <a:pPr algn="just" eaLnBrk="1" hangingPunct="1"/>
            <a:r>
              <a:rPr lang="en-US" altLang="en-US" sz="3200" b="1" dirty="0"/>
              <a:t/>
            </a:r>
            <a:br>
              <a:rPr lang="en-US" altLang="en-US" sz="3200" b="1" dirty="0"/>
            </a:br>
            <a:r>
              <a:rPr lang="en-US" altLang="en-US" sz="2400" b="1" dirty="0"/>
              <a:t>CLOSING DOWN OF ILLEGAL PRIVATE COLLEGES</a:t>
            </a:r>
            <a:br>
              <a:rPr lang="en-US" altLang="en-US" sz="2400" b="1" dirty="0"/>
            </a:br>
            <a:endParaRPr lang="en-US" altLang="en-US" sz="2400" b="1" dirty="0"/>
          </a:p>
        </p:txBody>
      </p:sp>
      <p:sp>
        <p:nvSpPr>
          <p:cNvPr id="25604" name="TextBox 5"/>
          <p:cNvSpPr txBox="1"/>
          <p:nvPr/>
        </p:nvSpPr>
        <p:spPr>
          <a:xfrm>
            <a:off x="457200" y="1228725"/>
            <a:ext cx="8229600" cy="82994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457200" lvl="1" indent="0" algn="just" defTabSz="914400" rtl="0" eaLnBrk="1" latinLnBrk="0" hangingPunct="1">
              <a:lnSpc>
                <a:spcPct val="150000"/>
              </a:lnSpc>
              <a:buFont typeface="Wingdings" panose="05000000000000000000" pitchFamily="2" charset="2"/>
              <a:buNone/>
            </a:pPr>
            <a:endParaRPr lang="en-GB" sz="1600" kern="1200" dirty="0" smtClean="0">
              <a:solidFill>
                <a:schemeClr val="tx1"/>
              </a:solidFill>
              <a:effectLst/>
              <a:latin typeface="Arial" panose="020B0604020202090204" pitchFamily="34" charset="0"/>
              <a:ea typeface="Times New Roman" panose="02020503050405090304" pitchFamily="18" charset="0"/>
              <a:cs typeface="Arial" panose="020B0604020202090204" pitchFamily="34" charset="0"/>
            </a:endParaRPr>
          </a:p>
          <a:p>
            <a:pPr marL="800100" marR="0" lvl="1" indent="-342900" algn="just" defTabSz="914400" rtl="0" eaLnBrk="1" fontAlgn="ctr" latinLnBrk="0" hangingPunct="1">
              <a:lnSpc>
                <a:spcPct val="150000"/>
              </a:lnSpc>
              <a:spcBef>
                <a:spcPct val="0"/>
              </a:spcBef>
              <a:spcAft>
                <a:spcPct val="0"/>
              </a:spcAft>
              <a:buClrTx/>
              <a:buSzTx/>
              <a:buFont typeface="Wingdings" panose="05000000000000000000" pitchFamily="2" charset="2"/>
              <a:buChar char=""/>
              <a:defRPr/>
            </a:pPr>
            <a:endParaRPr lang="en-US" altLang="en-US" sz="1600"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19</a:t>
            </a:fld>
            <a:endParaRPr lang="en-US" altLang="en-US" sz="1400" dirty="0"/>
          </a:p>
        </p:txBody>
      </p:sp>
      <p:graphicFrame>
        <p:nvGraphicFramePr>
          <p:cNvPr id="2" name="Content Placeholder 4"/>
          <p:cNvGraphicFramePr>
            <a:graphicFrameLocks noGrp="1"/>
          </p:cNvGraphicFramePr>
          <p:nvPr>
            <p:custDataLst>
              <p:tags r:id="rId1"/>
            </p:custDataLst>
          </p:nvPr>
        </p:nvGraphicFramePr>
        <p:xfrm>
          <a:off x="443865" y="1316355"/>
          <a:ext cx="8305800" cy="6668770"/>
        </p:xfrm>
        <a:graphic>
          <a:graphicData uri="http://schemas.openxmlformats.org/drawingml/2006/table">
            <a:tbl>
              <a:tblPr/>
              <a:tblGrid>
                <a:gridCol w="8305800">
                  <a:extLst>
                    <a:ext uri="{9D8B030D-6E8A-4147-A177-3AD203B41FA5}">
                      <a16:colId xmlns:a16="http://schemas.microsoft.com/office/drawing/2014/main" val="20000"/>
                    </a:ext>
                  </a:extLst>
                </a:gridCol>
              </a:tblGrid>
              <a:tr h="6283325">
                <a:tc>
                  <a:txBody>
                    <a:bodyPr/>
                    <a:lstStyle/>
                    <a:p>
                      <a:pPr marL="342900" lvl="0" indent="-342900" algn="just" defTabSz="914400" rtl="0" eaLnBrk="1" latinLnBrk="0" hangingPunct="1">
                        <a:lnSpc>
                          <a:spcPct val="150000"/>
                        </a:lnSpc>
                        <a:buFont typeface="Arial" panose="020B0604020202090204" pitchFamily="34" charset="0"/>
                        <a:buChar char="•"/>
                      </a:pPr>
                      <a:endParaRPr lang="en-ZA" sz="1600" dirty="0" smtClean="0">
                        <a:effectLst/>
                        <a:latin typeface="Times New Roman" panose="02020503050405090304" pitchFamily="18" charset="0"/>
                        <a:ea typeface="Times New Roman" panose="02020503050405090304" pitchFamily="18" charset="0"/>
                      </a:endParaRPr>
                    </a:p>
                    <a:p>
                      <a:pPr marL="285750" indent="-285750" algn="just">
                        <a:lnSpc>
                          <a:spcPct val="114000"/>
                        </a:lnSpc>
                        <a:buFont typeface="Arial" panose="020B0604020202090204" pitchFamily="34" charset="0"/>
                        <a:buChar char="•"/>
                      </a:pPr>
                      <a:r>
                        <a:rPr kumimoji="0" 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The Department, South African Police Service and Metro Police established good working relationship in dealing with illegal private colleges. Since February 2020 to date, two (2) private  colleges were closed down in Rustenburg in North West Province.</a:t>
                      </a: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85445">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16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7171" name="Title 4"/>
          <p:cNvSpPr>
            <a:spLocks noGrp="1"/>
          </p:cNvSpPr>
          <p:nvPr>
            <p:ph type="title"/>
          </p:nvPr>
        </p:nvSpPr>
        <p:spPr>
          <a:xfrm>
            <a:off x="533400" y="409576"/>
            <a:ext cx="8153400" cy="657224"/>
          </a:xfrm>
          <a:solidFill>
            <a:srgbClr val="00B050"/>
          </a:solidFill>
          <a:ln/>
        </p:spPr>
        <p:txBody>
          <a:bodyPr vert="horz" wrap="square" lIns="91440" tIns="45720" rIns="91440" bIns="45720" anchor="ctr"/>
          <a:lstStyle/>
          <a:p>
            <a:pPr eaLnBrk="1" hangingPunct="1"/>
            <a:r>
              <a:rPr lang="en-US" altLang="en-US" sz="3200" b="1" dirty="0" smtClean="0"/>
              <a:t>Presentation outline</a:t>
            </a:r>
            <a:endParaRPr lang="en-US" altLang="en-US" sz="3200" b="1" dirty="0"/>
          </a:p>
        </p:txBody>
      </p:sp>
      <p:sp>
        <p:nvSpPr>
          <p:cNvPr id="6" name="TextBox 5"/>
          <p:cNvSpPr txBox="1"/>
          <p:nvPr/>
        </p:nvSpPr>
        <p:spPr>
          <a:xfrm>
            <a:off x="571500" y="973138"/>
            <a:ext cx="8001000" cy="4462760"/>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endParaRPr kumimoji="0" lang="en-ZA" sz="12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endParaRPr kumimoji="0" lang="en-GB" sz="1600" kern="1200" cap="none" spc="0" normalizeH="0" baseline="0" noProof="0" dirty="0" smtClean="0">
              <a:latin typeface="Arial" panose="020B0604020202090204" pitchFamily="34" charset="0"/>
              <a:ea typeface="+mn-ea"/>
              <a:cs typeface="+mn-cs"/>
            </a:endParaRPr>
          </a:p>
          <a:p>
            <a:pPr marR="0" algn="just" defTabSz="914400">
              <a:buClrTx/>
              <a:buSzTx/>
              <a:defRPr/>
            </a:pPr>
            <a:endParaRPr lang="en-GB" sz="1600" dirty="0"/>
          </a:p>
          <a:p>
            <a:pPr marL="285750" marR="0" indent="-285750" algn="just" defTabSz="914400">
              <a:buClrTx/>
              <a:buSzTx/>
              <a:buFont typeface="Arial" panose="020B0604020202090204" pitchFamily="34" charset="0"/>
              <a:buChar char="•"/>
              <a:defRPr/>
            </a:pPr>
            <a:endParaRPr kumimoji="0" lang="en-GB" sz="1600" kern="1200" cap="none" spc="0" normalizeH="0" baseline="0" noProof="0" dirty="0" smtClean="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GB" sz="1600" kern="1200" cap="none" spc="0" normalizeH="0" baseline="0" noProof="0" dirty="0" smtClean="0">
                <a:latin typeface="Arial" panose="020B0604020202090204" pitchFamily="34" charset="0"/>
                <a:ea typeface="+mn-ea"/>
                <a:cs typeface="+mn-cs"/>
              </a:rPr>
              <a:t>Purpose </a:t>
            </a:r>
            <a:r>
              <a:rPr kumimoji="0" lang="en-GB" sz="1600" kern="1200" cap="none" spc="0" normalizeH="0" baseline="0" noProof="0" dirty="0">
                <a:latin typeface="Arial" panose="020B0604020202090204" pitchFamily="34" charset="0"/>
                <a:ea typeface="+mn-ea"/>
                <a:cs typeface="+mn-cs"/>
              </a:rPr>
              <a:t>and Introduction</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Roles and Responsibilities – DHET Mandate</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Progress and status of the certification backlog – statistics</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Narrative </a:t>
            </a:r>
            <a:r>
              <a:rPr kumimoji="0" lang="en-GB" sz="1600" kern="1200" cap="none" spc="0" normalizeH="0" baseline="0" noProof="0" dirty="0" smtClean="0">
                <a:latin typeface="Arial" panose="020B0604020202090204" pitchFamily="34" charset="0"/>
                <a:ea typeface="+mn-ea"/>
                <a:cs typeface="+mn-cs"/>
              </a:rPr>
              <a:t>summary</a:t>
            </a:r>
          </a:p>
          <a:p>
            <a:pPr marR="0" algn="just" defTabSz="914400">
              <a:buClrTx/>
              <a:buSzTx/>
              <a:defRPr/>
            </a:pPr>
            <a:endParaRPr kumimoji="0" lang="en-GB" sz="1600" kern="1200" cap="none" spc="0" normalizeH="0" baseline="0" noProof="0" dirty="0" smtClean="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lang="en-GB" sz="1600" dirty="0" smtClean="0"/>
              <a:t>Proliferation of private colleges</a:t>
            </a:r>
            <a:endParaRPr kumimoji="0" lang="en-GB" sz="1600" kern="1200" cap="none" spc="0" normalizeH="0" baseline="0" noProof="0" dirty="0">
              <a:latin typeface="Arial" panose="020B0604020202090204" pitchFamily="34" charset="0"/>
              <a:ea typeface="+mn-ea"/>
              <a:cs typeface="+mn-cs"/>
            </a:endParaRP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Conclusion</a:t>
            </a:r>
          </a:p>
          <a:p>
            <a:pPr marL="285750" marR="0" indent="-285750" algn="just" defTabSz="914400">
              <a:buClrTx/>
              <a:buSzTx/>
              <a:buFont typeface="Arial" panose="020B0604020202090204" pitchFamily="34" charset="0"/>
              <a:buChar char="•"/>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endParaRPr kumimoji="0" lang="en-GB" sz="1600" kern="1200" cap="none" spc="0" normalizeH="0" baseline="0" noProof="0" dirty="0">
              <a:latin typeface="Arial" panose="020B0604020202090204" pitchFamily="34" charset="0"/>
              <a:ea typeface="+mn-ea"/>
              <a:cs typeface="+mn-cs"/>
            </a:endParaRPr>
          </a:p>
        </p:txBody>
      </p:sp>
      <p:sp>
        <p:nvSpPr>
          <p:cNvPr id="7173"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2</a:t>
            </a:fld>
            <a:endParaRPr lang="en-US"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4"/>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xfrm>
            <a:off x="533400" y="548640"/>
            <a:ext cx="8153400" cy="746760"/>
          </a:xfrm>
          <a:solidFill>
            <a:srgbClr val="00B050"/>
          </a:solidFill>
        </p:spPr>
        <p:txBody>
          <a:bodyPr vert="horz" wrap="square" lIns="91440" tIns="45720" rIns="91440" bIns="45720" anchor="ctr"/>
          <a:lstStyle/>
          <a:p>
            <a:pPr eaLnBrk="1" hangingPunct="1"/>
            <a:r>
              <a:rPr lang="en-US" altLang="en-US" sz="3200" b="1" dirty="0"/>
              <a:t/>
            </a:r>
            <a:br>
              <a:rPr lang="en-US" altLang="en-US" sz="3200" b="1" dirty="0"/>
            </a:br>
            <a:r>
              <a:rPr lang="en-US" altLang="en-US" sz="2000" b="1" dirty="0" smtClean="0"/>
              <a:t>WRITTEN </a:t>
            </a:r>
            <a:r>
              <a:rPr lang="en-US" altLang="en-US" sz="2000" b="1" dirty="0"/>
              <a:t>AFFIDAVITS</a:t>
            </a:r>
            <a:r>
              <a:rPr lang="en-US" altLang="en-US" sz="3200" b="1" dirty="0"/>
              <a:t/>
            </a:r>
            <a:br>
              <a:rPr lang="en-US" altLang="en-US" sz="3200" b="1" dirty="0"/>
            </a:br>
            <a:endParaRPr lang="en-US" altLang="en-US" sz="3200" b="1" dirty="0"/>
          </a:p>
        </p:txBody>
      </p:sp>
      <p:sp>
        <p:nvSpPr>
          <p:cNvPr id="25605" name="Slide Number Placeholder 2"/>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20</a:t>
            </a:fld>
            <a:endParaRPr lang="en-US" altLang="en-US" sz="1400" dirty="0"/>
          </a:p>
        </p:txBody>
      </p:sp>
      <p:graphicFrame>
        <p:nvGraphicFramePr>
          <p:cNvPr id="2" name="Content Placeholder 4"/>
          <p:cNvGraphicFramePr>
            <a:graphicFrameLocks noGrp="1"/>
          </p:cNvGraphicFramePr>
          <p:nvPr>
            <p:custDataLst>
              <p:tags r:id="rId1"/>
            </p:custDataLst>
          </p:nvPr>
        </p:nvGraphicFramePr>
        <p:xfrm>
          <a:off x="443865" y="1675765"/>
          <a:ext cx="8305800" cy="6309360"/>
        </p:xfrm>
        <a:graphic>
          <a:graphicData uri="http://schemas.openxmlformats.org/drawingml/2006/table">
            <a:tbl>
              <a:tblPr/>
              <a:tblGrid>
                <a:gridCol w="8305800">
                  <a:extLst>
                    <a:ext uri="{9D8B030D-6E8A-4147-A177-3AD203B41FA5}">
                      <a16:colId xmlns:a16="http://schemas.microsoft.com/office/drawing/2014/main" val="20000"/>
                    </a:ext>
                  </a:extLst>
                </a:gridCol>
              </a:tblGrid>
              <a:tr h="5944870">
                <a:tc>
                  <a:txBody>
                    <a:bodyPr/>
                    <a:lstStyle/>
                    <a:p>
                      <a:pPr marL="342900" lvl="0" indent="-342900" algn="just" defTabSz="914400" rtl="0" eaLnBrk="1" latinLnBrk="0" hangingPunct="1">
                        <a:lnSpc>
                          <a:spcPct val="150000"/>
                        </a:lnSpc>
                        <a:buFont typeface="Arial" panose="020B0604020202090204" pitchFamily="34" charset="0"/>
                        <a:buChar char="•"/>
                      </a:pPr>
                      <a:endParaRPr lang="en-ZA" sz="1600" dirty="0" smtClean="0">
                        <a:effectLst/>
                        <a:latin typeface="Times New Roman" panose="02020503050405090304" pitchFamily="18" charset="0"/>
                        <a:ea typeface="Times New Roman" panose="02020503050405090304" pitchFamily="18" charset="0"/>
                      </a:endParaRPr>
                    </a:p>
                    <a:p>
                      <a:pPr marL="285750" indent="-285750" algn="just">
                        <a:lnSpc>
                          <a:spcPct val="114000"/>
                        </a:lnSpc>
                        <a:buFont typeface="Arial" panose="020B0604020202090204" pitchFamily="34"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The Directorates: Private Colleges drafted four (4) affidavits regarding registration status of private colleges that were operating illegally in the following provinces:</a:t>
                      </a:r>
                    </a:p>
                    <a:p>
                      <a:pPr marL="285750" indent="-285750" algn="just">
                        <a:lnSpc>
                          <a:spcPct val="114000"/>
                        </a:lnSpc>
                        <a:buFont typeface="Wingdings" panose="05000000000000000000"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Eastern Cape;</a:t>
                      </a:r>
                    </a:p>
                    <a:p>
                      <a:pPr marL="285750" indent="-285750" algn="just">
                        <a:lnSpc>
                          <a:spcPct val="114000"/>
                        </a:lnSpc>
                        <a:buFont typeface="Wingdings" panose="05000000000000000000"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Gauteng;</a:t>
                      </a:r>
                    </a:p>
                    <a:p>
                      <a:pPr marL="285750" indent="-285750" algn="just">
                        <a:lnSpc>
                          <a:spcPct val="114000"/>
                        </a:lnSpc>
                        <a:buFont typeface="Wingdings" panose="05000000000000000000"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Mpumalanga; and </a:t>
                      </a:r>
                    </a:p>
                    <a:p>
                      <a:pPr marL="285750" indent="-285750" algn="just">
                        <a:lnSpc>
                          <a:spcPct val="114000"/>
                        </a:lnSpc>
                        <a:buFont typeface="Wingdings" panose="05000000000000000000"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North West</a:t>
                      </a:r>
                    </a:p>
                    <a:p>
                      <a:pPr indent="0" algn="just">
                        <a:lnSpc>
                          <a:spcPct val="114000"/>
                        </a:lnSpc>
                        <a:buFont typeface="Wingdings" panose="05000000000000000000" charset="0"/>
                        <a:buNone/>
                      </a:pPr>
                      <a:endPar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endParaRPr>
                    </a:p>
                    <a:p>
                      <a:pPr marL="285750" indent="-285750" algn="just">
                        <a:lnSpc>
                          <a:spcPct val="114000"/>
                        </a:lnSpc>
                        <a:buFont typeface="Arial" panose="020B0604020202090204" pitchFamily="34" charset="0"/>
                        <a:buChar char="•"/>
                      </a:pPr>
                      <a:r>
                        <a:rPr kumimoji="0" lang="en-US" altLang="en-ZA" sz="1800" b="0" i="0" u="none" strike="noStrike" cap="none" normalizeH="0" baseline="0" dirty="0" smtClean="0">
                          <a:ln>
                            <a:noFill/>
                          </a:ln>
                          <a:solidFill>
                            <a:schemeClr val="tx2">
                              <a:lumMod val="75000"/>
                            </a:schemeClr>
                          </a:solidFill>
                          <a:effectLst/>
                          <a:latin typeface="Arial" panose="020B0604020202090204" pitchFamily="34" charset="0"/>
                          <a:ea typeface="Times New Roman" panose="02020503050405090304" pitchFamily="18" charset="0"/>
                          <a:cs typeface="Arial" panose="020B0604020202090204" pitchFamily="34" charset="0"/>
                        </a:rPr>
                        <a:t>The affidavits provides basis for evidence in court regarding whether the private colleges operate legally or not. </a:t>
                      </a: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4490">
                <a:tc>
                  <a:txBody>
                    <a:bodyPr/>
                    <a:lstStyle/>
                    <a:p>
                      <a:pPr marL="285750" marR="0" lvl="0" indent="-285750" algn="l" defTabSz="359410" rtl="0" eaLnBrk="1" fontAlgn="ctr" latinLnBrk="0" hangingPunct="1">
                        <a:lnSpc>
                          <a:spcPct val="100000"/>
                        </a:lnSpc>
                        <a:spcBef>
                          <a:spcPct val="0"/>
                        </a:spcBef>
                        <a:spcAft>
                          <a:spcPct val="0"/>
                        </a:spcAft>
                        <a:buClrTx/>
                        <a:buSzTx/>
                        <a:buFont typeface="Arial" panose="020B0604020202090204" pitchFamily="34" charset="0"/>
                        <a:buChar char="•"/>
                      </a:pPr>
                      <a:endParaRPr kumimoji="0" lang="en-ZA" sz="1600" b="0" i="0" u="none" strike="noStrike" cap="none" normalizeH="0" baseline="0" dirty="0">
                        <a:ln>
                          <a:noFill/>
                        </a:ln>
                        <a:solidFill>
                          <a:schemeClr val="tx1"/>
                        </a:solidFill>
                        <a:effectLst/>
                        <a:latin typeface="Arial" panose="020B0604020202090204" pitchFamily="34" charset="0"/>
                        <a:ea typeface="MS PGothic" pitchFamily="34" charset="-128"/>
                        <a:cs typeface="Arial" panose="020B0604020202090204" pitchFamily="34" charset="0"/>
                      </a:endParaRPr>
                    </a:p>
                  </a:txBody>
                  <a:tcPr marL="91435" marR="91435" marT="45734" marB="4573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5603" name="Title 4"/>
          <p:cNvSpPr>
            <a:spLocks noGrp="1"/>
          </p:cNvSpPr>
          <p:nvPr>
            <p:ph type="title"/>
          </p:nvPr>
        </p:nvSpPr>
        <p:spPr>
          <a:ln/>
        </p:spPr>
        <p:txBody>
          <a:bodyPr vert="horz" wrap="square" lIns="91440" tIns="45720" rIns="91440" bIns="45720" anchor="ctr"/>
          <a:lstStyle/>
          <a:p>
            <a:pPr eaLnBrk="1" hangingPunct="1"/>
            <a:r>
              <a:rPr lang="en-US" altLang="en-US" sz="3200" b="1" dirty="0"/>
              <a:t/>
            </a:r>
            <a:br>
              <a:rPr lang="en-US" altLang="en-US" sz="3200" b="1" dirty="0"/>
            </a:br>
            <a:r>
              <a:rPr lang="en-US" altLang="en-US" sz="3200" b="1" dirty="0"/>
              <a:t>Conclusion</a:t>
            </a:r>
            <a:br>
              <a:rPr lang="en-US" altLang="en-US" sz="3200" b="1" dirty="0"/>
            </a:br>
            <a:endParaRPr lang="en-US" altLang="en-US" sz="3200" b="1" dirty="0"/>
          </a:p>
        </p:txBody>
      </p:sp>
      <p:sp>
        <p:nvSpPr>
          <p:cNvPr id="25604" name="TextBox 5"/>
          <p:cNvSpPr txBox="1"/>
          <p:nvPr/>
        </p:nvSpPr>
        <p:spPr>
          <a:xfrm>
            <a:off x="457200" y="1216025"/>
            <a:ext cx="8229600" cy="485055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600" dirty="0"/>
          </a:p>
          <a:p>
            <a:pPr marL="0" lvl="0" indent="0" algn="just"/>
            <a:r>
              <a:rPr lang="en-ZA" altLang="en-US" sz="1600" dirty="0"/>
              <a:t>In summary, progress continues to be made in the reduction of certificates backlog across all four qualifications notwithstanding the fact that the examination IT system batch certification functionality inconsistency (defects) remains a herculean challenge.</a:t>
            </a:r>
          </a:p>
          <a:p>
            <a:pPr marL="0" lvl="0" indent="0" algn="just">
              <a:buNone/>
            </a:pPr>
            <a:endParaRPr lang="en-ZA" altLang="en-US" sz="1600" dirty="0"/>
          </a:p>
          <a:p>
            <a:pPr marL="0" lvl="0" indent="0" algn="just"/>
            <a:r>
              <a:rPr lang="en-US" altLang="en-US" sz="1600" dirty="0"/>
              <a:t>SITA has refined the backlog reporting programs to categorize most of the outstanding certificates and will keep on refining it as more in-depth analysis is done. SITA and DHET will use this information for operational planning and delivery purposes and continue to report progress made in the bi-weekly meetings</a:t>
            </a:r>
            <a:r>
              <a:rPr lang="en-US" altLang="en-US" sz="1600" dirty="0" smtClean="0"/>
              <a:t>.</a:t>
            </a:r>
          </a:p>
          <a:p>
            <a:pPr marL="0" lvl="0" indent="0" algn="just"/>
            <a:endParaRPr lang="en-US" altLang="en-US" sz="1600" dirty="0" smtClean="0"/>
          </a:p>
          <a:p>
            <a:pPr marL="0" lvl="0" indent="0" algn="just"/>
            <a:r>
              <a:rPr lang="en-US" altLang="en-US" sz="1600" dirty="0" smtClean="0"/>
              <a:t>While the Department continues to work with the state law enforcement agencies to expedite the investigation and prosecution of illegally operating private colleges, it is also considering the prohibition of registration of private colleges that seek to offer over-supplied programmes</a:t>
            </a:r>
            <a:r>
              <a:rPr lang="en-US" altLang="en-US" sz="1600" dirty="0"/>
              <a:t> </a:t>
            </a:r>
            <a:r>
              <a:rPr lang="en-US" altLang="en-US" sz="1600" dirty="0" smtClean="0"/>
              <a:t>such as NATED and or any other programmes that do not contribute to the economic development trajectory of the country and reduce the high unemployment.</a:t>
            </a:r>
            <a:endParaRPr lang="en-US" altLang="en-US" sz="1600" dirty="0" smtClean="0"/>
          </a:p>
          <a:p>
            <a:pPr marL="0" lvl="0" indent="0" algn="just">
              <a:buNone/>
            </a:pPr>
            <a:endParaRPr lang="en-US" altLang="en-US" sz="1600" dirty="0"/>
          </a:p>
          <a:p>
            <a:pPr marL="0" lvl="0" indent="0" algn="just" eaLnBrk="1" hangingPunct="1">
              <a:spcBef>
                <a:spcPct val="0"/>
              </a:spcBef>
              <a:buNone/>
            </a:pPr>
            <a:endParaRPr lang="en-US" altLang="en-US" sz="1800" dirty="0"/>
          </a:p>
        </p:txBody>
      </p:sp>
      <p:sp>
        <p:nvSpPr>
          <p:cNvPr id="25605"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21</a:t>
            </a:fld>
            <a:endParaRPr lang="en-US"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9219" name="Title 4"/>
          <p:cNvSpPr>
            <a:spLocks noGrp="1"/>
          </p:cNvSpPr>
          <p:nvPr>
            <p:ph type="title"/>
          </p:nvPr>
        </p:nvSpPr>
        <p:spPr>
          <a:xfrm>
            <a:off x="457200" y="533400"/>
            <a:ext cx="8229600" cy="533400"/>
          </a:xfrm>
          <a:solidFill>
            <a:srgbClr val="00B050"/>
          </a:solidFill>
          <a:ln/>
        </p:spPr>
        <p:txBody>
          <a:bodyPr vert="horz" wrap="square" lIns="91440" tIns="45720" rIns="91440" bIns="45720" anchor="ctr"/>
          <a:lstStyle/>
          <a:p>
            <a:pPr eaLnBrk="1" hangingPunct="1"/>
            <a:r>
              <a:rPr lang="en-US" altLang="en-US" sz="3200" b="1" dirty="0"/>
              <a:t>Introduction</a:t>
            </a:r>
          </a:p>
        </p:txBody>
      </p:sp>
      <p:sp>
        <p:nvSpPr>
          <p:cNvPr id="6" name="TextBox 5"/>
          <p:cNvSpPr txBox="1"/>
          <p:nvPr/>
        </p:nvSpPr>
        <p:spPr>
          <a:xfrm>
            <a:off x="571500" y="973138"/>
            <a:ext cx="8001000" cy="5694363"/>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endParaRPr kumimoji="0" lang="en-ZA" sz="12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The purpose of the presentation is to provide the Portfolio Committee on Higher Education and Training ( PCHEST) with progress made by the Department of Higher Education and Training(DHET) on the reduction of the certification backlog.</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The Department has made significant strides regarding the reduction of certification backlog (historical records) for the scope previously presented to the PCHET on 20 February 2020 which has marred its image during previous reporting cycles. </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A dedicated task team comprising of the Department (Chief Directorate: National Examinations and Assessment, SITA and </a:t>
            </a:r>
            <a:r>
              <a:rPr kumimoji="0" lang="en-GB" sz="1600" kern="1200" cap="none" spc="0" normalizeH="0" baseline="0" noProof="0" dirty="0" err="1">
                <a:latin typeface="Arial" panose="020B0604020202090204" pitchFamily="34" charset="0"/>
                <a:ea typeface="+mn-ea"/>
                <a:cs typeface="+mn-cs"/>
              </a:rPr>
              <a:t>Umalusi</a:t>
            </a:r>
            <a:r>
              <a:rPr kumimoji="0" lang="en-GB" sz="1600" kern="1200" cap="none" spc="0" normalizeH="0" baseline="0" noProof="0" dirty="0">
                <a:latin typeface="Arial" panose="020B0604020202090204" pitchFamily="34" charset="0"/>
                <a:ea typeface="+mn-ea"/>
                <a:cs typeface="+mn-cs"/>
              </a:rPr>
              <a:t> established has managed to reduce the certification backlog( historical backlog) by 99.85% above the 95% target undertaking previously made to the Portfolio Committee on Higher Education  . </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GB" sz="1600" kern="1200" cap="none" spc="0" normalizeH="0" baseline="0" noProof="0" dirty="0">
                <a:latin typeface="Arial" panose="020B0604020202090204" pitchFamily="34" charset="0"/>
                <a:ea typeface="+mn-ea"/>
                <a:cs typeface="+mn-cs"/>
              </a:rPr>
              <a:t>Regional Task Teams have been constituted to address current and future certification matters with a view to strengthening capacity at college level and averting any future backlogs. </a:t>
            </a:r>
          </a:p>
          <a:p>
            <a:pPr marR="0" algn="just"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US" sz="1600" kern="1200" cap="none" spc="0" normalizeH="0" baseline="0" noProof="0" dirty="0">
                <a:latin typeface="Arial" panose="020B0604020202090204" pitchFamily="34" charset="0"/>
                <a:ea typeface="+mn-ea"/>
                <a:cs typeface="+mn-cs"/>
              </a:rPr>
              <a:t>Progress made by the Chief Directorate: National Examinations and Assessment, State Information Technology Agency and </a:t>
            </a:r>
            <a:r>
              <a:rPr kumimoji="0" lang="en-US" sz="1600" kern="1200" cap="none" spc="0" normalizeH="0" baseline="0" noProof="0" dirty="0" err="1">
                <a:latin typeface="Arial" panose="020B0604020202090204" pitchFamily="34" charset="0"/>
                <a:ea typeface="+mn-ea"/>
                <a:cs typeface="+mn-cs"/>
              </a:rPr>
              <a:t>Umalusi</a:t>
            </a:r>
            <a:r>
              <a:rPr kumimoji="0" lang="en-US" sz="1600" kern="1200" cap="none" spc="0" normalizeH="0" baseline="0" noProof="0" dirty="0">
                <a:latin typeface="Arial" panose="020B0604020202090204" pitchFamily="34" charset="0"/>
                <a:ea typeface="+mn-ea"/>
                <a:cs typeface="+mn-cs"/>
              </a:rPr>
              <a:t> in reducing the GETC: ABET, NATED (Business and Engineering Studies) and NC (V) certification backlog is outlined whilst the team continue to address the backlog</a:t>
            </a:r>
          </a:p>
          <a:p>
            <a:pPr marR="0" algn="just" defTabSz="914400">
              <a:buClrTx/>
              <a:buSzTx/>
              <a:buFont typeface="Arial" panose="020B0604020202090204" pitchFamily="34" charset="0"/>
              <a:buChar char="•"/>
              <a:defRPr/>
            </a:pPr>
            <a:endParaRPr kumimoji="0" lang="en-US" sz="1600" kern="1200" cap="none" spc="0" normalizeH="0" baseline="0" noProof="0" dirty="0">
              <a:latin typeface="Arial" panose="020B0604020202090204" pitchFamily="34" charset="0"/>
              <a:ea typeface="+mn-ea"/>
              <a:cs typeface="+mn-cs"/>
            </a:endParaRPr>
          </a:p>
        </p:txBody>
      </p:sp>
      <p:sp>
        <p:nvSpPr>
          <p:cNvPr id="9221"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3</a:t>
            </a:fld>
            <a:endParaRPr lang="en-US" alt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a:stretch>
            <a:fillRect/>
          </a:stretch>
        </p:blipFill>
        <p:spPr>
          <a:xfrm>
            <a:off x="0" y="0"/>
            <a:ext cx="9144000" cy="6858000"/>
          </a:xfrm>
          <a:prstGeom prst="rect">
            <a:avLst/>
          </a:prstGeom>
          <a:solidFill>
            <a:srgbClr val="00B050"/>
          </a:solidFill>
          <a:ln w="9525">
            <a:noFill/>
          </a:ln>
        </p:spPr>
      </p:pic>
      <p:sp>
        <p:nvSpPr>
          <p:cNvPr id="11267" name="Title 4"/>
          <p:cNvSpPr>
            <a:spLocks noGrp="1"/>
          </p:cNvSpPr>
          <p:nvPr>
            <p:ph type="title"/>
          </p:nvPr>
        </p:nvSpPr>
        <p:spPr>
          <a:xfrm>
            <a:off x="457200" y="457200"/>
            <a:ext cx="8229600" cy="609600"/>
          </a:xfrm>
          <a:solidFill>
            <a:srgbClr val="00B050"/>
          </a:solidFill>
          <a:ln/>
        </p:spPr>
        <p:txBody>
          <a:bodyPr vert="horz" wrap="square" lIns="91440" tIns="45720" rIns="91440" bIns="45720" anchor="ctr"/>
          <a:lstStyle/>
          <a:p>
            <a:pPr eaLnBrk="1" hangingPunct="1"/>
            <a:r>
              <a:rPr lang="en-US" altLang="en-US" sz="3200" b="1" dirty="0"/>
              <a:t>Introduction</a:t>
            </a:r>
          </a:p>
        </p:txBody>
      </p:sp>
      <p:sp>
        <p:nvSpPr>
          <p:cNvPr id="6" name="TextBox 5"/>
          <p:cNvSpPr txBox="1"/>
          <p:nvPr/>
        </p:nvSpPr>
        <p:spPr>
          <a:xfrm>
            <a:off x="571500" y="973138"/>
            <a:ext cx="8001000" cy="2524125"/>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endParaRPr kumimoji="0" lang="en-ZA" sz="12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US" sz="1600" kern="1200" cap="none" spc="0" normalizeH="0" baseline="0" noProof="0" dirty="0">
                <a:latin typeface="Arial" panose="020B0604020202090204" pitchFamily="34" charset="0"/>
                <a:ea typeface="+mn-ea"/>
                <a:cs typeface="+mn-cs"/>
              </a:rPr>
              <a:t>All eligible students who wrote exams and satisfied the requirements, the DHET has over the years released certificates to colleges within 90 working days after the release of results” . As a result, students are expected to collect their certificates from colleges immediately the CD:NEA releases them to individual campuses. </a:t>
            </a:r>
          </a:p>
          <a:p>
            <a:pPr marR="0" algn="just" defTabSz="914400">
              <a:buClrTx/>
              <a:buSzTx/>
              <a:buFontTx/>
              <a:buNone/>
              <a:defRPr/>
            </a:pPr>
            <a:endParaRPr kumimoji="0" lang="en-US" sz="1600" kern="1200" cap="none" spc="0" normalizeH="0" baseline="0" noProof="0" dirty="0">
              <a:latin typeface="Arial" panose="020B0604020202090204" pitchFamily="34" charset="0"/>
              <a:ea typeface="+mn-ea"/>
              <a:cs typeface="+mn-cs"/>
            </a:endParaRPr>
          </a:p>
          <a:p>
            <a:pPr marR="0" algn="just" defTabSz="914400">
              <a:buClrTx/>
              <a:buSzTx/>
              <a:buFont typeface="Arial" panose="020B0604020202090204" pitchFamily="34" charset="0"/>
              <a:buChar char="•"/>
              <a:defRPr/>
            </a:pPr>
            <a:r>
              <a:rPr kumimoji="0" lang="en-US" sz="1600" kern="1200" cap="none" spc="0" normalizeH="0" baseline="0" noProof="0" dirty="0">
                <a:latin typeface="Arial" panose="020B0604020202090204" pitchFamily="34" charset="0"/>
                <a:ea typeface="+mn-ea"/>
                <a:cs typeface="+mn-cs"/>
              </a:rPr>
              <a:t> Accordingly, there are no outstanding certificates for qualifying students as far as the DHET is concerned.</a:t>
            </a:r>
            <a:endParaRPr kumimoji="0" lang="en-GB" sz="1600" kern="1200" cap="none" spc="0" normalizeH="0" baseline="0" noProof="0" dirty="0">
              <a:latin typeface="Arial" panose="020B0604020202090204" pitchFamily="34" charset="0"/>
              <a:ea typeface="+mn-ea"/>
              <a:cs typeface="+mn-cs"/>
            </a:endParaRPr>
          </a:p>
          <a:p>
            <a:pPr marR="0" defTabSz="914400">
              <a:buClrTx/>
              <a:buSzTx/>
              <a:buFontTx/>
              <a:buNone/>
              <a:defRPr/>
            </a:pPr>
            <a:endParaRPr kumimoji="0" lang="en-GB"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Arial" panose="020B0604020202090204" pitchFamily="34" charset="0"/>
              <a:buChar char="•"/>
              <a:defRPr/>
            </a:pPr>
            <a:endParaRPr kumimoji="0" lang="en-US" kern="1200" cap="none" spc="0" normalizeH="0" baseline="0" noProof="0" dirty="0">
              <a:latin typeface="Arial" panose="020B0604020202090204" pitchFamily="34" charset="0"/>
              <a:ea typeface="+mn-ea"/>
              <a:cs typeface="+mn-cs"/>
            </a:endParaRPr>
          </a:p>
        </p:txBody>
      </p:sp>
      <p:sp>
        <p:nvSpPr>
          <p:cNvPr id="11269"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4</a:t>
            </a:fld>
            <a:endParaRPr lang="en-US"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3315" name="Title 4"/>
          <p:cNvSpPr>
            <a:spLocks noGrp="1"/>
          </p:cNvSpPr>
          <p:nvPr>
            <p:ph type="title"/>
          </p:nvPr>
        </p:nvSpPr>
        <p:spPr>
          <a:xfrm>
            <a:off x="457200" y="533400"/>
            <a:ext cx="8229600" cy="609600"/>
          </a:xfrm>
          <a:solidFill>
            <a:srgbClr val="00B050"/>
          </a:solidFill>
          <a:ln/>
        </p:spPr>
        <p:txBody>
          <a:bodyPr vert="horz" wrap="square" lIns="91440" tIns="45720" rIns="91440" bIns="45720" anchor="ctr"/>
          <a:lstStyle/>
          <a:p>
            <a:pPr eaLnBrk="1" hangingPunct="1"/>
            <a:r>
              <a:rPr lang="en-US" altLang="en-US" sz="3200" b="1" dirty="0">
                <a:solidFill>
                  <a:schemeClr val="tx1"/>
                </a:solidFill>
              </a:rPr>
              <a:t>DHET Mandate for Examinations</a:t>
            </a:r>
            <a:endParaRPr lang="en-US" altLang="en-US" sz="3200" b="1" dirty="0"/>
          </a:p>
        </p:txBody>
      </p:sp>
      <p:sp>
        <p:nvSpPr>
          <p:cNvPr id="6" name="TextBox 5"/>
          <p:cNvSpPr txBox="1"/>
          <p:nvPr/>
        </p:nvSpPr>
        <p:spPr>
          <a:xfrm>
            <a:off x="571500" y="973138"/>
            <a:ext cx="8001000" cy="5786438"/>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endParaRPr kumimoji="0" lang="en-ZA" sz="12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endParaRPr kumimoji="0" lang="en-ZA" sz="12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DHET mandate emanates from Chapter 6A, Section 41B, Sub-Section (4) (f) and Section 41G Sub-section (1) – (5) of the Continuing Education and Training (CET) Act, (Act No 16 of 2006).</a:t>
            </a:r>
          </a:p>
          <a:p>
            <a:pPr marR="0" algn="just" defTabSz="914400">
              <a:buClrTx/>
              <a:buSzTx/>
              <a:buFontTx/>
              <a:buNone/>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US" sz="1600" kern="1200" cap="none" spc="0" normalizeH="0" baseline="0" noProof="0" dirty="0">
                <a:latin typeface="Arial" panose="020B0604020202090204" pitchFamily="34" charset="0"/>
                <a:ea typeface="+mn-ea"/>
                <a:cs typeface="+mn-cs"/>
              </a:rPr>
              <a:t>The CET Act of 2006</a:t>
            </a:r>
            <a:r>
              <a:rPr kumimoji="0" lang="en-ZA" sz="1600" kern="1200" cap="none" spc="0" normalizeH="0" baseline="0" noProof="0" dirty="0">
                <a:latin typeface="Arial" panose="020B0604020202090204" pitchFamily="34" charset="0"/>
                <a:ea typeface="+mn-ea"/>
                <a:cs typeface="+mn-cs"/>
              </a:rPr>
              <a:t> empowers the Department with the authority to conduct, administer and manage the GETC, NATED Report 190/1 and NC (V) examinations and assessment processes.</a:t>
            </a:r>
          </a:p>
          <a:p>
            <a:pPr marL="285750" marR="0" indent="-285750" algn="just" defTabSz="914400">
              <a:buClrTx/>
              <a:buSzTx/>
              <a:buFont typeface="Arial" panose="020B0604020202090204" pitchFamily="34" charset="0"/>
              <a:buChar char="•"/>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DHET serves as the national assessment body for both TVET and CET national qualifications</a:t>
            </a:r>
          </a:p>
          <a:p>
            <a:pPr marL="577850" marR="0" indent="-342900" defTabSz="914400" fontAlgn="ctr">
              <a:spcBef>
                <a:spcPts val="0"/>
              </a:spcBef>
              <a:spcAft>
                <a:spcPts val="600"/>
              </a:spcAft>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For TVET sector- </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(NC (V)) Level 2-4  - Annual + Supplementary</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Report 190/1 Engineering Studies N1-N6 - Trimester</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Report 190/1 Business Studies N4-N6 - Semester</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GCC – Labour and Mining X 2</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Business Languages(NSC)  x1</a:t>
            </a:r>
          </a:p>
          <a:p>
            <a:pPr marL="577850" marR="0" indent="-342900" defTabSz="914400" fontAlgn="ctr">
              <a:spcBef>
                <a:spcPts val="0"/>
              </a:spcBef>
              <a:spcAft>
                <a:spcPts val="600"/>
              </a:spcAft>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For CET-</a:t>
            </a:r>
          </a:p>
          <a:p>
            <a:pPr marL="1035050" marR="0" lvl="1" indent="-342900" algn="l" defTabSz="914400" rtl="0" eaLnBrk="0" fontAlgn="ctr" latinLnBrk="0" hangingPunct="0">
              <a:lnSpc>
                <a:spcPct val="100000"/>
              </a:lnSpc>
              <a:spcBef>
                <a:spcPts val="0"/>
              </a:spcBef>
              <a:spcAft>
                <a:spcPts val="600"/>
              </a:spcAft>
              <a:buClrTx/>
              <a:buSzTx/>
              <a:buFont typeface="Wingdings" panose="05000000000000000000" pitchFamily="2" charset="2"/>
              <a:buChar char="ü"/>
              <a:defRPr/>
            </a:pPr>
            <a:r>
              <a:rPr kumimoji="0" lang="en-ZA" sz="1600" b="0" i="0" u="none" strike="noStrike" kern="1200" cap="none" spc="0" normalizeH="0" baseline="0" noProof="0" dirty="0">
                <a:ln>
                  <a:noFill/>
                </a:ln>
                <a:solidFill>
                  <a:schemeClr val="tx1"/>
                </a:solidFill>
                <a:effectLst/>
                <a:uLnTx/>
                <a:uFillTx/>
                <a:latin typeface="Arial" panose="020B0604020202090204" pitchFamily="34" charset="0"/>
                <a:ea typeface="+mn-ea"/>
                <a:cs typeface="+mn-cs"/>
              </a:rPr>
              <a:t>GETC-(ABET Level 4) x 2</a:t>
            </a:r>
          </a:p>
          <a:p>
            <a:pPr marL="285750" marR="0" indent="-285750" algn="just" defTabSz="914400" eaLnBrk="1" hangingPunct="1">
              <a:buClrTx/>
              <a:buSzTx/>
              <a:buFont typeface="Arial" panose="020B0604020202090204" pitchFamily="34" charset="0"/>
              <a:buChar char="•"/>
              <a:defRPr/>
            </a:pPr>
            <a:endParaRPr kumimoji="0" lang="en-US" kern="1200" cap="none" spc="0" normalizeH="0" baseline="0" noProof="0" dirty="0">
              <a:latin typeface="Arial" panose="020B0604020202090204" pitchFamily="34" charset="0"/>
              <a:ea typeface="+mn-ea"/>
              <a:cs typeface="+mn-cs"/>
            </a:endParaRPr>
          </a:p>
        </p:txBody>
      </p:sp>
      <p:sp>
        <p:nvSpPr>
          <p:cNvPr id="13317"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5</a:t>
            </a:fld>
            <a:endParaRPr lang="en-US" alt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5363" name="Title 4"/>
          <p:cNvSpPr>
            <a:spLocks noGrp="1"/>
          </p:cNvSpPr>
          <p:nvPr>
            <p:ph type="title"/>
          </p:nvPr>
        </p:nvSpPr>
        <p:spPr>
          <a:xfrm>
            <a:off x="457200" y="533400"/>
            <a:ext cx="8229600" cy="542925"/>
          </a:xfrm>
          <a:solidFill>
            <a:srgbClr val="00B050"/>
          </a:solidFill>
          <a:ln/>
        </p:spPr>
        <p:txBody>
          <a:bodyPr vert="horz" wrap="square" lIns="91440" tIns="45720" rIns="91440" bIns="45720" anchor="ctr"/>
          <a:lstStyle/>
          <a:p>
            <a:pPr eaLnBrk="1" hangingPunct="1"/>
            <a:r>
              <a:rPr lang="en-US" altLang="en-US" sz="3200" b="1" dirty="0"/>
              <a:t>SCOPE</a:t>
            </a:r>
          </a:p>
        </p:txBody>
      </p:sp>
      <p:sp>
        <p:nvSpPr>
          <p:cNvPr id="6" name="TextBox 5"/>
          <p:cNvSpPr txBox="1"/>
          <p:nvPr/>
        </p:nvSpPr>
        <p:spPr>
          <a:xfrm>
            <a:off x="571500" y="1212850"/>
            <a:ext cx="8001000" cy="4585871"/>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presentation will cover the certification backlog for:</a:t>
            </a:r>
          </a:p>
          <a:p>
            <a:pPr marR="0" algn="just" defTabSz="914400" eaLnBrk="1" hangingPunct="1">
              <a:buClrTx/>
              <a:buSzTx/>
              <a:buFontTx/>
              <a:buNone/>
              <a:defRPr/>
            </a:pPr>
            <a:r>
              <a:rPr kumimoji="0" lang="en-ZA" sz="1600" kern="1200" cap="none" spc="0" normalizeH="0" baseline="0" noProof="0" dirty="0">
                <a:latin typeface="Arial" panose="020B0604020202090204" pitchFamily="34" charset="0"/>
                <a:ea typeface="+mn-ea"/>
                <a:cs typeface="+mn-cs"/>
              </a:rPr>
              <a:t>	-  NATED Report 190/1 dating from November 1992 to August  	2019, 	</a:t>
            </a:r>
          </a:p>
          <a:p>
            <a:pPr marR="0" algn="just" defTabSz="914400" eaLnBrk="1" hangingPunct="1">
              <a:buClrTx/>
              <a:buSzTx/>
              <a:buFontTx/>
              <a:buNone/>
              <a:defRPr/>
            </a:pPr>
            <a:r>
              <a:rPr kumimoji="0" lang="en-ZA" sz="1600" kern="1200" cap="none" spc="0" normalizeH="0" baseline="0" noProof="0" dirty="0">
                <a:latin typeface="Arial" panose="020B0604020202090204" pitchFamily="34" charset="0"/>
                <a:ea typeface="+mn-ea"/>
                <a:cs typeface="+mn-cs"/>
              </a:rPr>
              <a:t>	- the National Certificate Vocational [NC (V)] dating back from 	November 2007 to March 2019 and </a:t>
            </a:r>
          </a:p>
          <a:p>
            <a:pPr marR="0" algn="just" defTabSz="914400" eaLnBrk="1" hangingPunct="1">
              <a:buClrTx/>
              <a:buSzTx/>
              <a:buFontTx/>
              <a:buNone/>
              <a:defRPr/>
            </a:pPr>
            <a:r>
              <a:rPr kumimoji="0" lang="en-ZA" sz="1600" kern="1200" cap="none" spc="0" normalizeH="0" baseline="0" noProof="0" dirty="0">
                <a:latin typeface="Arial" panose="020B0604020202090204" pitchFamily="34" charset="0"/>
                <a:ea typeface="+mn-ea"/>
                <a:cs typeface="+mn-cs"/>
              </a:rPr>
              <a:t>	- GETC: ABET Level 4 certification backlog for the period October 	2001 to June 2019.</a:t>
            </a:r>
          </a:p>
          <a:p>
            <a:pPr marR="0" algn="just" defTabSz="914400" eaLnBrk="1" hangingPunct="1">
              <a:buClrTx/>
              <a:buSzTx/>
              <a:buFontTx/>
              <a:buNone/>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Arial" panose="020B0604020202090204" pitchFamily="34" charset="0"/>
              <a:buChar char="•"/>
              <a:defRPr/>
            </a:pPr>
            <a:r>
              <a:rPr kumimoji="0" lang="en-US" sz="1600" kern="1200" cap="none" spc="0" normalizeH="0" baseline="0" noProof="0" dirty="0">
                <a:latin typeface="Arial" panose="020B0604020202090204" pitchFamily="34" charset="0"/>
                <a:ea typeface="+mn-ea"/>
                <a:cs typeface="+mn-cs"/>
              </a:rPr>
              <a:t>The DHET has been dealing with certification backlog ( historical records) for the students who sat for examinations over multiple examinations and thereafter apply for a combination of results after  which certification processes follow. This cohort of students do not automatically qualify for certification as the quality assurance processes and controls have to be administered for compliance with certification protocols. </a:t>
            </a:r>
          </a:p>
          <a:p>
            <a:pPr marL="285750" marR="0" indent="-285750" algn="just" defTabSz="914400" eaLnBrk="1" hangingPunct="1">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status report outlining progress made between February 2020 to March 2022 is presented in the table below</a:t>
            </a:r>
            <a:r>
              <a:rPr kumimoji="0" lang="en-ZA" sz="1600" kern="1200" cap="none" spc="0" normalizeH="0" baseline="0" noProof="0" dirty="0" smtClean="0">
                <a:latin typeface="Arial" panose="020B0604020202090204" pitchFamily="34" charset="0"/>
                <a:ea typeface="+mn-ea"/>
                <a:cs typeface="+mn-cs"/>
              </a:rPr>
              <a:t>:</a:t>
            </a: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Arial" panose="020B0604020202090204" pitchFamily="34" charset="0"/>
              <a:buChar char="•"/>
              <a:defRPr/>
            </a:pPr>
            <a:endParaRPr kumimoji="0" lang="en-ZA"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kern="1200" cap="none" spc="0" normalizeH="0" baseline="0" noProof="0" dirty="0">
              <a:latin typeface="Arial" panose="020B0604020202090204" pitchFamily="34" charset="0"/>
              <a:ea typeface="+mn-ea"/>
              <a:cs typeface="+mn-cs"/>
            </a:endParaRPr>
          </a:p>
        </p:txBody>
      </p:sp>
      <p:sp>
        <p:nvSpPr>
          <p:cNvPr id="15365"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6</a:t>
            </a:fld>
            <a:endParaRPr lang="en-US"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LIDE LAYOUT.jpg"/>
          <p:cNvPicPr>
            <a:picLocks noChangeAspect="1"/>
          </p:cNvPicPr>
          <p:nvPr/>
        </p:nvPicPr>
        <p:blipFill>
          <a:blip r:embed="rId3"/>
          <a:stretch>
            <a:fillRect/>
          </a:stretch>
        </p:blipFill>
        <p:spPr>
          <a:xfrm>
            <a:off x="0" y="-15875"/>
            <a:ext cx="9144000" cy="6858000"/>
          </a:xfrm>
          <a:prstGeom prst="rect">
            <a:avLst/>
          </a:prstGeom>
          <a:noFill/>
          <a:ln w="9525">
            <a:noFill/>
          </a:ln>
        </p:spPr>
      </p:pic>
      <p:sp>
        <p:nvSpPr>
          <p:cNvPr id="17411"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7</a:t>
            </a:fld>
            <a:endParaRPr lang="en-US" altLang="en-US" sz="1400" dirty="0"/>
          </a:p>
        </p:txBody>
      </p:sp>
      <p:sp>
        <p:nvSpPr>
          <p:cNvPr id="17412" name="Content Placeholder 3"/>
          <p:cNvSpPr>
            <a:spLocks noGrp="1"/>
          </p:cNvSpPr>
          <p:nvPr>
            <p:ph idx="1"/>
          </p:nvPr>
        </p:nvSpPr>
        <p:spPr>
          <a:xfrm>
            <a:off x="585788" y="4597400"/>
            <a:ext cx="8115300" cy="1597025"/>
          </a:xfrm>
          <a:ln/>
        </p:spPr>
        <p:txBody>
          <a:bodyPr vert="horz" wrap="square" lIns="91440" tIns="45720" rIns="91440" bIns="45720" anchor="t"/>
          <a:lstStyle/>
          <a:p>
            <a:pPr marL="0" indent="0" algn="just">
              <a:lnSpc>
                <a:spcPct val="150000"/>
              </a:lnSpc>
              <a:spcAft>
                <a:spcPts val="1000"/>
              </a:spcAft>
              <a:buNone/>
            </a:pPr>
            <a:r>
              <a:rPr lang="en-ZA" altLang="x-none" sz="1600" i="1" dirty="0">
                <a:cs typeface="Times New Roman" panose="02020503050405090304" pitchFamily="18" charset="0"/>
              </a:rPr>
              <a:t>Table above: GETC: ABET Level4, NATED (Business and Engineering Studies N1-N6) and NC (V) Level 2-4) qualifications progress and potential outstanding certificates (Source: </a:t>
            </a:r>
            <a:r>
              <a:rPr lang="en-ZA" altLang="x-none" sz="1600" i="1" dirty="0">
                <a:cs typeface="Calibri" pitchFamily="34" charset="0"/>
              </a:rPr>
              <a:t>SITA outstanding certificates report, 23 March 2022</a:t>
            </a:r>
            <a:r>
              <a:rPr lang="en-ZA" altLang="x-none" sz="1600" b="1" i="1" dirty="0">
                <a:cs typeface="Calibri" pitchFamily="34" charset="0"/>
              </a:rPr>
              <a:t>)</a:t>
            </a:r>
            <a:endParaRPr lang="en-ZA" altLang="x-none" sz="1600" dirty="0">
              <a:latin typeface="Calibri" pitchFamily="34" charset="0"/>
              <a:ea typeface="Calibri" pitchFamily="34" charset="0"/>
            </a:endParaRPr>
          </a:p>
        </p:txBody>
      </p:sp>
      <p:graphicFrame>
        <p:nvGraphicFramePr>
          <p:cNvPr id="8" name="Table 7"/>
          <p:cNvGraphicFramePr>
            <a:graphicFrameLocks noGrp="1"/>
          </p:cNvGraphicFramePr>
          <p:nvPr/>
        </p:nvGraphicFramePr>
        <p:xfrm>
          <a:off x="585788" y="1066800"/>
          <a:ext cx="8024179" cy="3388274"/>
        </p:xfrm>
        <a:graphic>
          <a:graphicData uri="http://schemas.openxmlformats.org/drawingml/2006/table">
            <a:tbl>
              <a:tblPr firstRow="1" firstCol="1" bandRow="1"/>
              <a:tblGrid>
                <a:gridCol w="185197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897904">
                  <a:extLst>
                    <a:ext uri="{9D8B030D-6E8A-4147-A177-3AD203B41FA5}">
                      <a16:colId xmlns:a16="http://schemas.microsoft.com/office/drawing/2014/main" val="20002"/>
                    </a:ext>
                  </a:extLst>
                </a:gridCol>
                <a:gridCol w="1178505">
                  <a:extLst>
                    <a:ext uri="{9D8B030D-6E8A-4147-A177-3AD203B41FA5}">
                      <a16:colId xmlns:a16="http://schemas.microsoft.com/office/drawing/2014/main" val="20003"/>
                    </a:ext>
                  </a:extLst>
                </a:gridCol>
                <a:gridCol w="1538800">
                  <a:extLst>
                    <a:ext uri="{9D8B030D-6E8A-4147-A177-3AD203B41FA5}">
                      <a16:colId xmlns:a16="http://schemas.microsoft.com/office/drawing/2014/main" val="20004"/>
                    </a:ext>
                  </a:extLst>
                </a:gridCol>
                <a:gridCol w="1337792">
                  <a:extLst>
                    <a:ext uri="{9D8B030D-6E8A-4147-A177-3AD203B41FA5}">
                      <a16:colId xmlns:a16="http://schemas.microsoft.com/office/drawing/2014/main" val="20005"/>
                    </a:ext>
                  </a:extLst>
                </a:gridCol>
              </a:tblGrid>
              <a:tr h="914400">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 Qualification</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18-Feb-20</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14-Oct-20</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 Reduction</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23-March-22 (Outstanding from baseline)</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lnSpc>
                          <a:spcPct val="115000"/>
                        </a:lnSpc>
                        <a:spcAft>
                          <a:spcPts val="1000"/>
                        </a:spcAft>
                      </a:pPr>
                      <a:r>
                        <a:rPr lang="en-ZA" sz="1800" b="1" dirty="0">
                          <a:solidFill>
                            <a:srgbClr val="000000"/>
                          </a:solidFill>
                          <a:effectLst/>
                          <a:latin typeface="Calibri" pitchFamily="34" charset="0"/>
                          <a:ea typeface="Times New Roman" panose="02020503050405090304" pitchFamily="18" charset="0"/>
                          <a:cs typeface="Calibri" pitchFamily="34" charset="0"/>
                        </a:rPr>
                        <a:t>% Reduction based on the baseline</a:t>
                      </a:r>
                      <a:endParaRPr lang="en-ZA" sz="18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0"/>
                  </a:ext>
                </a:extLst>
              </a:tr>
              <a:tr h="257132">
                <a:tc>
                  <a:txBody>
                    <a:bodyPr/>
                    <a:lstStyle/>
                    <a:p>
                      <a:pP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 GETC:ABET L4</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65 890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10 517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84.04%</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100,00%</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5486">
                <a:tc>
                  <a:txBody>
                    <a:bodyPr/>
                    <a:lstStyle/>
                    <a:p>
                      <a:pP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2. Business Studies</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29 473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7 691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73.90%</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100,00%</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2498">
                <a:tc>
                  <a:txBody>
                    <a:bodyPr/>
                    <a:lstStyle/>
                    <a:p>
                      <a:pP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3. Engineering Studies</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21 638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19 327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10.68%</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118</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99,45%</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5486">
                <a:tc>
                  <a:txBody>
                    <a:bodyPr/>
                    <a:lstStyle/>
                    <a:p>
                      <a:pP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4. NC(V) First Issues</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410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7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98.29%</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99,76%</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2498">
                <a:tc>
                  <a:txBody>
                    <a:bodyPr/>
                    <a:lstStyle/>
                    <a:p>
                      <a:pP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5. NC(V) Full Certificates</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7 866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2 542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67.68%</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67</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99,15%</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5486">
                <a:tc>
                  <a:txBody>
                    <a:bodyPr/>
                    <a:lstStyle/>
                    <a:p>
                      <a:pP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TOTAL</a:t>
                      </a:r>
                      <a:endParaRPr lang="en-ZA" sz="1600"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125 277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40 084 </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68,00%</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a:lnSpc>
                          <a:spcPct val="115000"/>
                        </a:lnSpc>
                        <a:spcAft>
                          <a:spcPts val="1000"/>
                        </a:spcAft>
                      </a:pPr>
                      <a:r>
                        <a:rPr lang="en-ZA" sz="1600" b="1">
                          <a:solidFill>
                            <a:srgbClr val="000000"/>
                          </a:solidFill>
                          <a:effectLst/>
                          <a:latin typeface="Calibri" pitchFamily="34" charset="0"/>
                          <a:ea typeface="Times New Roman" panose="02020503050405090304" pitchFamily="18" charset="0"/>
                          <a:cs typeface="Calibri" pitchFamily="34" charset="0"/>
                        </a:rPr>
                        <a:t>186</a:t>
                      </a:r>
                      <a:endParaRPr lang="en-ZA" sz="1600" b="1">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1000"/>
                        </a:spcAft>
                      </a:pPr>
                      <a:r>
                        <a:rPr lang="en-ZA" sz="1600" b="1" dirty="0">
                          <a:solidFill>
                            <a:srgbClr val="000000"/>
                          </a:solidFill>
                          <a:effectLst/>
                          <a:latin typeface="Calibri" pitchFamily="34" charset="0"/>
                          <a:ea typeface="Times New Roman" panose="02020503050405090304" pitchFamily="18" charset="0"/>
                          <a:cs typeface="Calibri" pitchFamily="34" charset="0"/>
                        </a:rPr>
                        <a:t>99,85%</a:t>
                      </a:r>
                      <a:endParaRPr lang="en-ZA" sz="1600" b="1" dirty="0">
                        <a:effectLst/>
                        <a:latin typeface="Calibri" pitchFamily="34" charset="0"/>
                        <a:ea typeface="Calibri" pitchFamily="34" charset="0"/>
                        <a:cs typeface="Times New Roman" panose="0202050305040509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bl>
          </a:graphicData>
        </a:graphic>
      </p:graphicFrame>
      <p:sp>
        <p:nvSpPr>
          <p:cNvPr id="9" name="Title 4"/>
          <p:cNvSpPr txBox="1">
            <a:spLocks noChangeArrowheads="1"/>
          </p:cNvSpPr>
          <p:nvPr/>
        </p:nvSpPr>
        <p:spPr bwMode="auto">
          <a:xfrm>
            <a:off x="533400" y="457200"/>
            <a:ext cx="8153400" cy="609600"/>
          </a:xfrm>
          <a:prstGeom prst="rect">
            <a:avLst/>
          </a:prstGeom>
          <a:solidFill>
            <a:srgbClr val="00B050"/>
          </a:solid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0" cap="none" spc="0" normalizeH="0" baseline="0" noProof="0" dirty="0">
                <a:ln>
                  <a:noFill/>
                </a:ln>
                <a:solidFill>
                  <a:schemeClr val="tx1"/>
                </a:solidFill>
                <a:effectLst/>
                <a:uLnTx/>
                <a:uFillTx/>
                <a:latin typeface="+mj-lt"/>
                <a:ea typeface="+mj-ea"/>
                <a:cs typeface="+mj-cs"/>
              </a:rPr>
              <a:t>PROGRESS UPDATE AS AT 23 MARCH 2022</a:t>
            </a:r>
            <a:endParaRPr kumimoji="0" lang="en-US" altLang="en-US" sz="2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9459"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8</a:t>
            </a:fld>
            <a:endParaRPr lang="en-US" altLang="en-US" sz="1400" dirty="0"/>
          </a:p>
        </p:txBody>
      </p:sp>
      <p:sp>
        <p:nvSpPr>
          <p:cNvPr id="19460" name="Content Placeholder 3"/>
          <p:cNvSpPr>
            <a:spLocks noGrp="1"/>
          </p:cNvSpPr>
          <p:nvPr>
            <p:ph idx="1"/>
          </p:nvPr>
        </p:nvSpPr>
        <p:spPr>
          <a:xfrm>
            <a:off x="571500" y="1366838"/>
            <a:ext cx="8115300" cy="3738562"/>
          </a:xfrm>
          <a:ln/>
        </p:spPr>
        <p:txBody>
          <a:bodyPr vert="horz" wrap="square" lIns="91440" tIns="45720" rIns="91440" bIns="45720" anchor="t"/>
          <a:lstStyle/>
          <a:p>
            <a:pPr algn="just"/>
            <a:r>
              <a:rPr lang="en-ZA" altLang="x-none" sz="1600" dirty="0">
                <a:latin typeface="Arial" panose="020B0604020202090204"/>
              </a:rPr>
              <a:t>The first-issue certificates are conceptualised as certificated where a candidate met part or full qualification certification requirements in one examination cycle (e.g. November 2019) including subject statements. Whereas, the full certificates are where the candidate met all qualification certification requirements (passed all the required seven (7) subjects) multiple examination cycles. An above table shows statistical progress made on the certificates backlog for all four qualifications as at 23 March 2022.</a:t>
            </a:r>
          </a:p>
        </p:txBody>
      </p:sp>
      <p:sp>
        <p:nvSpPr>
          <p:cNvPr id="9" name="Title 4"/>
          <p:cNvSpPr txBox="1">
            <a:spLocks noChangeArrowheads="1"/>
          </p:cNvSpPr>
          <p:nvPr/>
        </p:nvSpPr>
        <p:spPr bwMode="auto">
          <a:xfrm>
            <a:off x="533400" y="533399"/>
            <a:ext cx="8153400" cy="746125"/>
          </a:xfrm>
          <a:prstGeom prst="rect">
            <a:avLst/>
          </a:prstGeom>
          <a:solidFill>
            <a:srgbClr val="00B050"/>
          </a:solidFill>
          <a:ln>
            <a:noFill/>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0" cap="none" spc="0" normalizeH="0" baseline="0" noProof="0" dirty="0">
                <a:ln>
                  <a:noFill/>
                </a:ln>
                <a:solidFill>
                  <a:schemeClr val="tx1"/>
                </a:solidFill>
                <a:effectLst/>
                <a:uLnTx/>
                <a:uFillTx/>
                <a:latin typeface="+mj-lt"/>
                <a:ea typeface="+mj-ea"/>
                <a:cs typeface="+mj-cs"/>
              </a:rPr>
              <a:t>PROGRESS UPDATE AS AT 23 MARCH 2022</a:t>
            </a:r>
            <a:endParaRPr kumimoji="0" lang="en-US" altLang="en-US" sz="2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LIDE LAYOUT.jp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1507" name="Title 4"/>
          <p:cNvSpPr>
            <a:spLocks noGrp="1"/>
          </p:cNvSpPr>
          <p:nvPr>
            <p:ph type="title"/>
          </p:nvPr>
        </p:nvSpPr>
        <p:spPr>
          <a:xfrm>
            <a:off x="533400" y="533400"/>
            <a:ext cx="8153400" cy="685800"/>
          </a:xfrm>
          <a:solidFill>
            <a:srgbClr val="00B050"/>
          </a:solidFill>
          <a:ln/>
        </p:spPr>
        <p:txBody>
          <a:bodyPr vert="horz" wrap="square" lIns="91440" tIns="45720" rIns="91440" bIns="45720" anchor="ctr"/>
          <a:lstStyle/>
          <a:p>
            <a:pPr eaLnBrk="1" hangingPunct="1"/>
            <a:r>
              <a:rPr lang="en-US" altLang="en-US" sz="2000" b="1" dirty="0"/>
              <a:t>NARRATIVE SUMMARY</a:t>
            </a:r>
          </a:p>
        </p:txBody>
      </p:sp>
      <p:sp>
        <p:nvSpPr>
          <p:cNvPr id="6" name="TextBox 5"/>
          <p:cNvSpPr txBox="1"/>
          <p:nvPr/>
        </p:nvSpPr>
        <p:spPr>
          <a:xfrm>
            <a:off x="457200" y="1219200"/>
            <a:ext cx="8115300" cy="10186988"/>
          </a:xfrm>
          <a:prstGeom prst="rect">
            <a:avLst/>
          </a:prstGeom>
          <a:noFill/>
        </p:spPr>
        <p:txBody>
          <a:bodyPr>
            <a:spAutoFit/>
          </a:bodyPr>
          <a:lstStyle/>
          <a:p>
            <a:pPr marL="285750" marR="0" indent="-285750" algn="just" defTabSz="914400" eaLnBrk="1" hangingPunct="1">
              <a:buClrTx/>
              <a:buSzTx/>
              <a:buFont typeface="Arial" panose="020B0604020202090204" pitchFamily="34" charset="0"/>
              <a:buChar char="•"/>
              <a:defRPr/>
            </a:pPr>
            <a:r>
              <a:rPr kumimoji="0" lang="en-ZA" sz="1600" kern="1200" cap="none" spc="0" normalizeH="0" baseline="0" noProof="0" dirty="0">
                <a:latin typeface="Arial" panose="020B0604020202090204" pitchFamily="34" charset="0"/>
                <a:ea typeface="+mn-ea"/>
                <a:cs typeface="+mn-cs"/>
              </a:rPr>
              <a:t>The above shows statistical progress made on the certificates backlog for all four qualifications as on 23 March 2022.</a:t>
            </a:r>
          </a:p>
          <a:p>
            <a:pPr marR="0" algn="just" defTabSz="914400" eaLnBrk="1" hangingPunct="1">
              <a:buClrTx/>
              <a:buSzTx/>
              <a:buFontTx/>
              <a:buNone/>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r>
              <a:rPr kumimoji="0" lang="en-ZA" sz="1600" kern="1200" cap="none" spc="0" normalizeH="0" baseline="0" noProof="0" dirty="0">
                <a:latin typeface="Arial" panose="020B0604020202090204" pitchFamily="34" charset="0"/>
                <a:ea typeface="+mn-ea"/>
                <a:cs typeface="+mn-cs"/>
              </a:rPr>
              <a:t>From the summary presented in the table above, the deduction is made that as at 23 March 2022, no certificate for candidates who sat for </a:t>
            </a:r>
            <a:r>
              <a:rPr kumimoji="0" lang="en-ZA" sz="1600" b="1" kern="1200" cap="none" spc="0" normalizeH="0" baseline="0" noProof="0" dirty="0">
                <a:solidFill>
                  <a:srgbClr val="FF0000"/>
                </a:solidFill>
                <a:latin typeface="Arial" panose="020B0604020202090204" pitchFamily="34" charset="0"/>
                <a:ea typeface="+mn-ea"/>
                <a:cs typeface="+mn-cs"/>
              </a:rPr>
              <a:t>GETC:ABET L4 </a:t>
            </a:r>
            <a:r>
              <a:rPr kumimoji="0" lang="en-ZA" sz="1600" kern="1200" cap="none" spc="0" normalizeH="0" baseline="0" noProof="0" dirty="0">
                <a:latin typeface="Arial" panose="020B0604020202090204" pitchFamily="34" charset="0"/>
                <a:ea typeface="+mn-ea"/>
                <a:cs typeface="+mn-cs"/>
              </a:rPr>
              <a:t>qualification examinations between 2001 to June 2019 remained outstanding.  This figure represents a </a:t>
            </a:r>
            <a:r>
              <a:rPr kumimoji="0" lang="en-ZA" sz="1600" b="1" kern="1200" cap="none" spc="0" normalizeH="0" baseline="0" noProof="0" dirty="0">
                <a:solidFill>
                  <a:srgbClr val="FF0000"/>
                </a:solidFill>
                <a:latin typeface="Arial" panose="020B0604020202090204" pitchFamily="34" charset="0"/>
                <a:ea typeface="+mn-ea"/>
                <a:cs typeface="+mn-cs"/>
              </a:rPr>
              <a:t>100% </a:t>
            </a:r>
            <a:r>
              <a:rPr kumimoji="0" lang="en-ZA" sz="1600" kern="1200" cap="none" spc="0" normalizeH="0" baseline="0" noProof="0" dirty="0">
                <a:latin typeface="Arial" panose="020B0604020202090204" pitchFamily="34" charset="0"/>
                <a:ea typeface="+mn-ea"/>
                <a:cs typeface="+mn-cs"/>
              </a:rPr>
              <a:t>decrease form the figure of 65 890 reported on 18 February 2020.</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r>
              <a:rPr kumimoji="0" lang="en-ZA" sz="1600" kern="1200" cap="none" spc="0" normalizeH="0" baseline="0" noProof="0" dirty="0">
                <a:latin typeface="Arial" panose="020B0604020202090204" pitchFamily="34" charset="0"/>
                <a:ea typeface="+mn-ea"/>
                <a:cs typeface="+mn-cs"/>
              </a:rPr>
              <a:t>As at 23 March 2022, no certificates for candidate who sat for </a:t>
            </a:r>
            <a:r>
              <a:rPr kumimoji="0" lang="en-ZA" sz="1600" b="1" kern="1200" cap="none" spc="0" normalizeH="0" baseline="0" noProof="0" dirty="0">
                <a:solidFill>
                  <a:srgbClr val="FF0000"/>
                </a:solidFill>
                <a:latin typeface="Arial" panose="020B0604020202090204" pitchFamily="34" charset="0"/>
                <a:ea typeface="+mn-ea"/>
                <a:cs typeface="+mn-cs"/>
              </a:rPr>
              <a:t>Business Studies </a:t>
            </a:r>
            <a:r>
              <a:rPr kumimoji="0" lang="en-ZA" sz="1600" b="1" kern="1200" cap="none" spc="0" normalizeH="0" baseline="0" noProof="0" dirty="0">
                <a:latin typeface="Arial" panose="020B0604020202090204" pitchFamily="34" charset="0"/>
                <a:ea typeface="+mn-ea"/>
                <a:cs typeface="+mn-cs"/>
              </a:rPr>
              <a:t>N4 </a:t>
            </a:r>
            <a:r>
              <a:rPr kumimoji="0" lang="en-ZA" sz="1600" kern="1200" cap="none" spc="0" normalizeH="0" baseline="0" noProof="0" dirty="0">
                <a:latin typeface="Arial" panose="020B0604020202090204" pitchFamily="34" charset="0"/>
                <a:ea typeface="+mn-ea"/>
                <a:cs typeface="+mn-cs"/>
              </a:rPr>
              <a:t>to N6 qualification examinations between the period November 1992 to June 2019 remained outstanding. This figure represents a </a:t>
            </a:r>
            <a:r>
              <a:rPr kumimoji="0" lang="en-ZA" sz="1600" b="1" kern="1200" cap="none" spc="0" normalizeH="0" baseline="0" noProof="0" dirty="0">
                <a:solidFill>
                  <a:srgbClr val="FF0000"/>
                </a:solidFill>
                <a:latin typeface="Arial" panose="020B0604020202090204" pitchFamily="34" charset="0"/>
                <a:ea typeface="+mn-ea"/>
                <a:cs typeface="+mn-cs"/>
              </a:rPr>
              <a:t>100% </a:t>
            </a:r>
            <a:r>
              <a:rPr kumimoji="0" lang="en-ZA" sz="1600" kern="1200" cap="none" spc="0" normalizeH="0" baseline="0" noProof="0" dirty="0">
                <a:latin typeface="Arial" panose="020B0604020202090204" pitchFamily="34" charset="0"/>
                <a:ea typeface="+mn-ea"/>
                <a:cs typeface="+mn-cs"/>
              </a:rPr>
              <a:t>decrease from the figure of </a:t>
            </a:r>
            <a:r>
              <a:rPr kumimoji="0" lang="en-ZA" sz="1600" b="1" kern="1200" cap="none" spc="0" normalizeH="0" baseline="0" noProof="0" dirty="0">
                <a:latin typeface="Arial" panose="020B0604020202090204" pitchFamily="34" charset="0"/>
                <a:ea typeface="+mn-ea"/>
                <a:cs typeface="+mn-cs"/>
              </a:rPr>
              <a:t>29 473 </a:t>
            </a:r>
            <a:r>
              <a:rPr kumimoji="0" lang="en-ZA" sz="1600" kern="1200" cap="none" spc="0" normalizeH="0" baseline="0" noProof="0" dirty="0">
                <a:latin typeface="Arial" panose="020B0604020202090204" pitchFamily="34" charset="0"/>
                <a:ea typeface="+mn-ea"/>
                <a:cs typeface="+mn-cs"/>
              </a:rPr>
              <a:t>reported on 18 February 2020.</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r>
              <a:rPr kumimoji="0" lang="en-ZA" sz="1600" kern="1200" cap="none" spc="0" normalizeH="0" baseline="0" noProof="0" dirty="0">
                <a:latin typeface="Arial" panose="020B0604020202090204" pitchFamily="34" charset="0"/>
                <a:ea typeface="+mn-ea"/>
                <a:cs typeface="+mn-cs"/>
              </a:rPr>
              <a:t>As at 23 March 2022. </a:t>
            </a:r>
            <a:r>
              <a:rPr kumimoji="0" lang="en-ZA" sz="1600" b="1" kern="1200" cap="none" spc="0" normalizeH="0" baseline="0" noProof="0" dirty="0">
                <a:latin typeface="Arial" panose="020B0604020202090204" pitchFamily="34" charset="0"/>
                <a:ea typeface="+mn-ea"/>
                <a:cs typeface="+mn-cs"/>
              </a:rPr>
              <a:t>118</a:t>
            </a:r>
            <a:r>
              <a:rPr kumimoji="0" lang="en-ZA" sz="1600" kern="1200" cap="none" spc="0" normalizeH="0" baseline="0" noProof="0" dirty="0">
                <a:latin typeface="Arial" panose="020B0604020202090204" pitchFamily="34" charset="0"/>
                <a:ea typeface="+mn-ea"/>
                <a:cs typeface="+mn-cs"/>
              </a:rPr>
              <a:t> certificates for candidates who sat for </a:t>
            </a:r>
            <a:r>
              <a:rPr kumimoji="0" lang="en-ZA" sz="1600" b="1" kern="1200" cap="none" spc="0" normalizeH="0" baseline="0" noProof="0" dirty="0">
                <a:solidFill>
                  <a:srgbClr val="FF0000"/>
                </a:solidFill>
                <a:latin typeface="Arial" panose="020B0604020202090204" pitchFamily="34" charset="0"/>
                <a:ea typeface="+mn-ea"/>
                <a:cs typeface="+mn-cs"/>
              </a:rPr>
              <a:t>Engineering</a:t>
            </a:r>
            <a:r>
              <a:rPr kumimoji="0" lang="en-ZA" sz="1600" kern="1200" cap="none" spc="0" normalizeH="0" baseline="0" noProof="0" dirty="0">
                <a:latin typeface="Arial" panose="020B0604020202090204" pitchFamily="34" charset="0"/>
                <a:ea typeface="+mn-ea"/>
                <a:cs typeface="+mn-cs"/>
              </a:rPr>
              <a:t> </a:t>
            </a:r>
            <a:r>
              <a:rPr kumimoji="0" lang="en-ZA" sz="1600" b="1" kern="1200" cap="none" spc="0" normalizeH="0" baseline="0" noProof="0" dirty="0">
                <a:solidFill>
                  <a:srgbClr val="FF0000"/>
                </a:solidFill>
                <a:latin typeface="Arial" panose="020B0604020202090204" pitchFamily="34" charset="0"/>
                <a:ea typeface="+mn-ea"/>
                <a:cs typeface="+mn-cs"/>
              </a:rPr>
              <a:t>Studies</a:t>
            </a:r>
            <a:r>
              <a:rPr kumimoji="0" lang="en-ZA" sz="1600" kern="1200" cap="none" spc="0" normalizeH="0" baseline="0" noProof="0" dirty="0">
                <a:solidFill>
                  <a:srgbClr val="FF0000"/>
                </a:solidFill>
                <a:latin typeface="Arial" panose="020B0604020202090204" pitchFamily="34" charset="0"/>
                <a:ea typeface="+mn-ea"/>
                <a:cs typeface="+mn-cs"/>
              </a:rPr>
              <a:t> </a:t>
            </a:r>
            <a:r>
              <a:rPr kumimoji="0" lang="en-ZA" sz="1600" kern="1200" cap="none" spc="0" normalizeH="0" baseline="0" noProof="0" dirty="0">
                <a:latin typeface="Arial" panose="020B0604020202090204" pitchFamily="34" charset="0"/>
                <a:ea typeface="+mn-ea"/>
                <a:cs typeface="+mn-cs"/>
              </a:rPr>
              <a:t>N1 to N6 qualification examinations between the period November 1992 to August 2019 remained outstanding. This figure represents a decrease of </a:t>
            </a:r>
            <a:r>
              <a:rPr kumimoji="0" lang="en-ZA" sz="1600" b="1" kern="1200" cap="none" spc="0" normalizeH="0" baseline="0" noProof="0" dirty="0">
                <a:latin typeface="Arial" panose="020B0604020202090204" pitchFamily="34" charset="0"/>
                <a:ea typeface="+mn-ea"/>
                <a:cs typeface="+mn-cs"/>
              </a:rPr>
              <a:t>21 520 </a:t>
            </a:r>
            <a:r>
              <a:rPr kumimoji="0" lang="en-ZA" sz="1600" kern="1200" cap="none" spc="0" normalizeH="0" baseline="0" noProof="0" dirty="0">
                <a:latin typeface="Arial" panose="020B0604020202090204" pitchFamily="34" charset="0"/>
                <a:ea typeface="+mn-ea"/>
                <a:cs typeface="+mn-cs"/>
              </a:rPr>
              <a:t>from the figure of </a:t>
            </a:r>
            <a:r>
              <a:rPr kumimoji="0" lang="en-ZA" sz="1600" b="1" kern="1200" cap="none" spc="0" normalizeH="0" baseline="0" noProof="0" dirty="0">
                <a:latin typeface="Arial" panose="020B0604020202090204" pitchFamily="34" charset="0"/>
                <a:ea typeface="+mn-ea"/>
                <a:cs typeface="+mn-cs"/>
              </a:rPr>
              <a:t>21 638 </a:t>
            </a:r>
            <a:r>
              <a:rPr kumimoji="0" lang="en-ZA" sz="1600" kern="1200" cap="none" spc="0" normalizeH="0" baseline="0" noProof="0" dirty="0">
                <a:latin typeface="Arial" panose="020B0604020202090204" pitchFamily="34" charset="0"/>
                <a:ea typeface="+mn-ea"/>
                <a:cs typeface="+mn-cs"/>
              </a:rPr>
              <a:t>reported on 18 February 2020.</a:t>
            </a:r>
          </a:p>
          <a:p>
            <a:pPr marL="285750" marR="0" indent="-285750" algn="just" defTabSz="914400" eaLnBrk="1" hangingPunct="1">
              <a:buClrTx/>
              <a:buSzTx/>
              <a:buFont typeface="Wingdings" panose="05000000000000000000" pitchFamily="2" charset="2"/>
              <a:buChar char="§"/>
              <a:defRPr/>
            </a:pPr>
            <a:r>
              <a:rPr kumimoji="0" lang="en-ZA" sz="1600" kern="1200" cap="none" spc="0" normalizeH="0" baseline="0" noProof="0" dirty="0">
                <a:latin typeface="Arial" panose="020B0604020202090204" pitchFamily="34" charset="0"/>
                <a:ea typeface="+mn-ea"/>
                <a:cs typeface="+mn-cs"/>
              </a:rPr>
              <a:t>As at 23 March 2022, </a:t>
            </a:r>
            <a:r>
              <a:rPr kumimoji="0" lang="en-ZA" sz="1600" b="1" kern="1200" cap="none" spc="0" normalizeH="0" baseline="0" noProof="0" dirty="0">
                <a:latin typeface="Arial" panose="020B0604020202090204" pitchFamily="34" charset="0"/>
                <a:ea typeface="+mn-ea"/>
                <a:cs typeface="+mn-cs"/>
              </a:rPr>
              <a:t>68</a:t>
            </a:r>
            <a:r>
              <a:rPr kumimoji="0" lang="en-ZA" sz="1600" kern="1200" cap="none" spc="0" normalizeH="0" baseline="0" noProof="0" dirty="0">
                <a:latin typeface="Arial" panose="020B0604020202090204" pitchFamily="34" charset="0"/>
                <a:ea typeface="+mn-ea"/>
                <a:cs typeface="+mn-cs"/>
              </a:rPr>
              <a:t> certificates for candidates who sat for </a:t>
            </a:r>
            <a:r>
              <a:rPr kumimoji="0" lang="en-ZA" sz="1600" b="1" kern="1200" cap="none" spc="0" normalizeH="0" baseline="0" noProof="0" dirty="0">
                <a:solidFill>
                  <a:srgbClr val="FF0000"/>
                </a:solidFill>
                <a:latin typeface="Arial" panose="020B0604020202090204" pitchFamily="34" charset="0"/>
                <a:ea typeface="+mn-ea"/>
                <a:cs typeface="+mn-cs"/>
              </a:rPr>
              <a:t>NC(V) </a:t>
            </a:r>
            <a:r>
              <a:rPr kumimoji="0" lang="en-ZA" sz="1600" kern="1200" cap="none" spc="0" normalizeH="0" baseline="0" noProof="0" dirty="0">
                <a:latin typeface="Arial" panose="020B0604020202090204" pitchFamily="34" charset="0"/>
                <a:ea typeface="+mn-ea"/>
                <a:cs typeface="+mn-cs"/>
              </a:rPr>
              <a:t>Level 2 to 4 qualification examinations between the period </a:t>
            </a:r>
            <a:r>
              <a:rPr kumimoji="0" lang="en-ZA" sz="1600" b="1" kern="1200" cap="none" spc="0" normalizeH="0" baseline="0" noProof="0" dirty="0">
                <a:latin typeface="Arial" panose="020B0604020202090204" pitchFamily="34" charset="0"/>
                <a:ea typeface="+mn-ea"/>
                <a:cs typeface="+mn-cs"/>
              </a:rPr>
              <a:t>November 2007 to March 2019</a:t>
            </a:r>
            <a:r>
              <a:rPr kumimoji="0" lang="en-ZA" sz="1600" kern="1200" cap="none" spc="0" normalizeH="0" baseline="0" noProof="0" dirty="0">
                <a:latin typeface="Arial" panose="020B0604020202090204" pitchFamily="34" charset="0"/>
                <a:ea typeface="+mn-ea"/>
                <a:cs typeface="+mn-cs"/>
              </a:rPr>
              <a:t> remained outstanding. This figure represents a decrease of </a:t>
            </a:r>
            <a:r>
              <a:rPr kumimoji="0" lang="en-ZA" sz="1600" b="1" kern="1200" cap="none" spc="0" normalizeH="0" baseline="0" noProof="0" dirty="0">
                <a:latin typeface="Arial" panose="020B0604020202090204" pitchFamily="34" charset="0"/>
                <a:ea typeface="+mn-ea"/>
                <a:cs typeface="+mn-cs"/>
              </a:rPr>
              <a:t>8 208 </a:t>
            </a:r>
            <a:r>
              <a:rPr kumimoji="0" lang="en-ZA" sz="1600" kern="1200" cap="none" spc="0" normalizeH="0" baseline="0" noProof="0" dirty="0">
                <a:latin typeface="Arial" panose="020B0604020202090204" pitchFamily="34" charset="0"/>
                <a:ea typeface="+mn-ea"/>
                <a:cs typeface="+mn-cs"/>
              </a:rPr>
              <a:t>from the figure of </a:t>
            </a:r>
            <a:r>
              <a:rPr kumimoji="0" lang="en-ZA" sz="1600" b="1" kern="1200" cap="none" spc="0" normalizeH="0" baseline="0" noProof="0" dirty="0">
                <a:latin typeface="Arial" panose="020B0604020202090204" pitchFamily="34" charset="0"/>
                <a:ea typeface="+mn-ea"/>
                <a:cs typeface="+mn-cs"/>
              </a:rPr>
              <a:t>8 276 </a:t>
            </a:r>
            <a:r>
              <a:rPr kumimoji="0" lang="en-ZA" sz="1600" kern="1200" cap="none" spc="0" normalizeH="0" baseline="0" noProof="0" dirty="0">
                <a:latin typeface="Arial" panose="020B0604020202090204" pitchFamily="34" charset="0"/>
                <a:ea typeface="+mn-ea"/>
                <a:cs typeface="+mn-cs"/>
              </a:rPr>
              <a:t>reported on 18 February 2020.</a:t>
            </a: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endParaRPr kumimoji="0" lang="en-US"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endParaRPr kumimoji="0" lang="en-ZA" sz="1600" kern="1200" cap="none" spc="0" normalizeH="0" baseline="0" noProof="0" dirty="0">
              <a:latin typeface="Arial" panose="020B0604020202090204" pitchFamily="34" charset="0"/>
              <a:ea typeface="+mn-ea"/>
              <a:cs typeface="+mn-cs"/>
            </a:endParaRPr>
          </a:p>
          <a:p>
            <a:pPr marL="285750" marR="0" indent="-285750" algn="just" defTabSz="914400" eaLnBrk="1" hangingPunct="1">
              <a:buClrTx/>
              <a:buSzTx/>
              <a:buFont typeface="Wingdings" panose="05000000000000000000" pitchFamily="2" charset="2"/>
              <a:buChar char="§"/>
              <a:defRPr/>
            </a:pPr>
            <a:endParaRPr kumimoji="0" lang="en-ZA" sz="1600"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b="1" i="1" kern="1200" cap="none" spc="0" normalizeH="0" baseline="0" noProof="0" dirty="0">
              <a:latin typeface="Arial" panose="020B0604020202090204" pitchFamily="34" charset="0"/>
              <a:ea typeface="+mn-ea"/>
              <a:cs typeface="+mn-cs"/>
            </a:endParaRPr>
          </a:p>
          <a:p>
            <a:pPr marR="0" algn="just"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ZA" sz="1200" b="1" i="1"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endParaRPr kumimoji="0" lang="en-US" sz="1200" kern="1200" cap="none" spc="0" normalizeH="0" baseline="0" noProof="0" dirty="0">
              <a:latin typeface="Arial" panose="020B0604020202090204" pitchFamily="34" charset="0"/>
              <a:ea typeface="+mn-ea"/>
              <a:cs typeface="+mn-cs"/>
            </a:endParaRPr>
          </a:p>
          <a:p>
            <a:pPr marR="0" defTabSz="914400" eaLnBrk="1" hangingPunct="1">
              <a:buClrTx/>
              <a:buSzTx/>
              <a:buFontTx/>
              <a:buNone/>
              <a:defRPr/>
            </a:pPr>
            <a:r>
              <a:rPr kumimoji="0" lang="en-ZA" kern="1200" cap="none" spc="0" normalizeH="0" baseline="0" noProof="0" dirty="0">
                <a:latin typeface="Arial" panose="020B0604020202090204" pitchFamily="34" charset="0"/>
                <a:ea typeface="+mn-ea"/>
                <a:cs typeface="+mn-cs"/>
              </a:rPr>
              <a:t> </a:t>
            </a:r>
            <a:endParaRPr kumimoji="0" lang="en-US" kern="1200" cap="none" spc="0" normalizeH="0" baseline="0" noProof="0" dirty="0">
              <a:latin typeface="Arial" panose="020B0604020202090204" pitchFamily="34" charset="0"/>
              <a:ea typeface="+mn-ea"/>
              <a:cs typeface="+mn-cs"/>
            </a:endParaRPr>
          </a:p>
        </p:txBody>
      </p:sp>
      <p:sp>
        <p:nvSpPr>
          <p:cNvPr id="21509" name="Slide Number Placeholder 2"/>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altLang="en-US" sz="1400" dirty="0"/>
              <a:t>9</a:t>
            </a:fld>
            <a:endParaRPr lang="en-US" altLang="en-US" sz="1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dcad9d13-2dd7-4212-a0a8-59ad438b7aa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2160</Words>
  <Application>Microsoft Office PowerPoint</Application>
  <PresentationFormat>On-screen Show (4:3)</PresentationFormat>
  <Paragraphs>275</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MS PGothic</vt:lpstr>
      <vt:lpstr>Arial</vt:lpstr>
      <vt:lpstr>Arial Bold</vt:lpstr>
      <vt:lpstr>Arial Narrow</vt:lpstr>
      <vt:lpstr>Calibri</vt:lpstr>
      <vt:lpstr>Courier New</vt:lpstr>
      <vt:lpstr>Times New Roman</vt:lpstr>
      <vt:lpstr>Wingdings</vt:lpstr>
      <vt:lpstr>Default Design</vt:lpstr>
      <vt:lpstr>1_Default Design</vt:lpstr>
      <vt:lpstr>PowerPoint Presentation</vt:lpstr>
      <vt:lpstr>Presentation outline</vt:lpstr>
      <vt:lpstr>Introduction</vt:lpstr>
      <vt:lpstr>Introduction</vt:lpstr>
      <vt:lpstr>DHET Mandate for Examinations</vt:lpstr>
      <vt:lpstr>SCOPE</vt:lpstr>
      <vt:lpstr>PowerPoint Presentation</vt:lpstr>
      <vt:lpstr>PowerPoint Presentation</vt:lpstr>
      <vt:lpstr>NARRATIVE SUMMARY</vt:lpstr>
      <vt:lpstr>Overall Progress – All qualifications</vt:lpstr>
      <vt:lpstr> </vt:lpstr>
      <vt:lpstr> LEGISLATIVE MANDATE </vt:lpstr>
      <vt:lpstr> Conti....LEGISLATIVE MANDATE </vt:lpstr>
      <vt:lpstr>  IMPLICATIONS OF NOT REGISTERING WITH THE DEPARTMENT  </vt:lpstr>
      <vt:lpstr>  MEASURES TAKEN TO CHECK THE REGISTRATION STATUS OF PRIVATE COLLEGES  </vt:lpstr>
      <vt:lpstr>  MEASURES TAKEN TO CHECK THE REGISTRATION STATUS OF PRIVATE COLLEGES  </vt:lpstr>
      <vt:lpstr> PUBLIC AWARENESS CAMPAIGNS </vt:lpstr>
      <vt:lpstr>PUBLIC AWARENESS CAMPAIGNS</vt:lpstr>
      <vt:lpstr> CLOSING DOWN OF ILLEGAL PRIVATE COLLEGES </vt:lpstr>
      <vt:lpstr> WRITTEN AFFIDAVITS </vt:lpstr>
      <vt:lpstr> Conclusion </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Buthelezi, Mandlenkosi</cp:lastModifiedBy>
  <cp:revision>1046</cp:revision>
  <cp:lastPrinted>2022-03-22T07:37:08Z</cp:lastPrinted>
  <dcterms:created xsi:type="dcterms:W3CDTF">2022-03-22T07:37:08Z</dcterms:created>
  <dcterms:modified xsi:type="dcterms:W3CDTF">2022-03-22T13:30:31Z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