
<file path=[Content_Types].xml><?xml version="1.0" encoding="utf-8"?>
<Types xmlns="http://schemas.openxmlformats.org/package/2006/content-types">
  <Default Extension="png" ContentType="image/png"/>
  <Default Extension="bin" ContentType="application/vnd.openxmlformats-officedocument.oleObject"/>
  <Default Extension="jfif" ContentType="image/jpe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Lst>
  <p:notesMasterIdLst>
    <p:notesMasterId r:id="rId51"/>
  </p:notesMasterIdLst>
  <p:sldIdLst>
    <p:sldId id="256" r:id="rId6"/>
    <p:sldId id="393" r:id="rId7"/>
    <p:sldId id="358" r:id="rId8"/>
    <p:sldId id="372" r:id="rId9"/>
    <p:sldId id="373" r:id="rId10"/>
    <p:sldId id="374" r:id="rId11"/>
    <p:sldId id="375" r:id="rId12"/>
    <p:sldId id="303" r:id="rId13"/>
    <p:sldId id="366" r:id="rId14"/>
    <p:sldId id="365" r:id="rId15"/>
    <p:sldId id="376" r:id="rId16"/>
    <p:sldId id="378" r:id="rId17"/>
    <p:sldId id="379" r:id="rId18"/>
    <p:sldId id="377" r:id="rId19"/>
    <p:sldId id="380" r:id="rId20"/>
    <p:sldId id="408" r:id="rId21"/>
    <p:sldId id="409" r:id="rId22"/>
    <p:sldId id="410" r:id="rId23"/>
    <p:sldId id="412" r:id="rId24"/>
    <p:sldId id="417" r:id="rId25"/>
    <p:sldId id="414" r:id="rId26"/>
    <p:sldId id="415" r:id="rId27"/>
    <p:sldId id="401" r:id="rId28"/>
    <p:sldId id="381" r:id="rId29"/>
    <p:sldId id="356" r:id="rId30"/>
    <p:sldId id="355" r:id="rId31"/>
    <p:sldId id="281" r:id="rId32"/>
    <p:sldId id="283" r:id="rId33"/>
    <p:sldId id="284" r:id="rId34"/>
    <p:sldId id="285" r:id="rId35"/>
    <p:sldId id="311" r:id="rId36"/>
    <p:sldId id="288" r:id="rId37"/>
    <p:sldId id="289" r:id="rId38"/>
    <p:sldId id="290" r:id="rId39"/>
    <p:sldId id="292" r:id="rId40"/>
    <p:sldId id="396" r:id="rId41"/>
    <p:sldId id="398" r:id="rId42"/>
    <p:sldId id="397" r:id="rId43"/>
    <p:sldId id="345" r:id="rId44"/>
    <p:sldId id="322" r:id="rId45"/>
    <p:sldId id="323" r:id="rId46"/>
    <p:sldId id="347" r:id="rId47"/>
    <p:sldId id="418" r:id="rId48"/>
    <p:sldId id="419" r:id="rId49"/>
    <p:sldId id="259"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uzana Sophethe" initials="TS" lastIdx="3" clrIdx="0">
    <p:extLst>
      <p:ext uri="{19B8F6BF-5375-455C-9EA6-DF929625EA0E}">
        <p15:presenceInfo xmlns:p15="http://schemas.microsoft.com/office/powerpoint/2012/main" userId="S-1-5-21-149299334-154566050-2087665911-60639" providerId="AD"/>
      </p:ext>
    </p:extLst>
  </p:cmAuthor>
  <p:cmAuthor id="2" name="Annah Mokgadinyane" initials="AM" lastIdx="18" clrIdx="1">
    <p:extLst>
      <p:ext uri="{19B8F6BF-5375-455C-9EA6-DF929625EA0E}">
        <p15:presenceInfo xmlns:p15="http://schemas.microsoft.com/office/powerpoint/2012/main" userId="S::AnnahMo@ccma.org.za::c24f9b9e-4e0a-4ad6-a05a-529e144980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A73B"/>
    <a:srgbClr val="213A72"/>
    <a:srgbClr val="7089BF"/>
    <a:srgbClr val="843C0C"/>
    <a:srgbClr val="49833D"/>
    <a:srgbClr val="96C284"/>
    <a:srgbClr val="639B64"/>
    <a:srgbClr val="002A6D"/>
    <a:srgbClr val="6C7185"/>
    <a:srgbClr val="9865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3" autoAdjust="0"/>
    <p:restoredTop sz="94664" autoAdjust="0"/>
  </p:normalViewPr>
  <p:slideViewPr>
    <p:cSldViewPr snapToGrid="0">
      <p:cViewPr varScale="1">
        <p:scale>
          <a:sx n="73" d="100"/>
          <a:sy n="73" d="100"/>
        </p:scale>
        <p:origin x="1320" y="78"/>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none" spc="0" normalizeH="0" baseline="0">
                <a:solidFill>
                  <a:schemeClr val="tx1"/>
                </a:solidFill>
                <a:latin typeface="Arial Narrow" panose="020B0606020202030204" pitchFamily="34" charset="0"/>
                <a:ea typeface="+mj-ea"/>
                <a:cs typeface="+mj-cs"/>
              </a:defRPr>
            </a:pPr>
            <a:r>
              <a:rPr lang="en-US" sz="1600" b="1">
                <a:solidFill>
                  <a:schemeClr val="tx1"/>
                </a:solidFill>
                <a:latin typeface="Arial Narrow" panose="020B0606020202030204" pitchFamily="34" charset="0"/>
              </a:rPr>
              <a:t>FIVE (5) YEAR CASE REFERRAL COMPARISON</a:t>
            </a:r>
          </a:p>
        </c:rich>
      </c:tx>
      <c:overlay val="0"/>
      <c:spPr>
        <a:noFill/>
        <a:ln>
          <a:noFill/>
        </a:ln>
        <a:effectLst/>
      </c:spPr>
      <c:txPr>
        <a:bodyPr rot="0" spcFirstLastPara="1" vertOverflow="ellipsis" vert="horz" wrap="square" anchor="ctr" anchorCtr="1"/>
        <a:lstStyle/>
        <a:p>
          <a:pPr>
            <a:defRPr sz="1600" b="1" i="0" u="none" strike="noStrike" kern="1200" cap="none" spc="0" normalizeH="0" baseline="0">
              <a:solidFill>
                <a:schemeClr val="tx1"/>
              </a:solidFill>
              <a:latin typeface="Arial Narrow" panose="020B0606020202030204" pitchFamily="34" charset="0"/>
              <a:ea typeface="+mj-ea"/>
              <a:cs typeface="+mj-cs"/>
            </a:defRPr>
          </a:pPr>
          <a:endParaRPr lang="en-US"/>
        </a:p>
      </c:txPr>
    </c:title>
    <c:autoTitleDeleted val="0"/>
    <c:plotArea>
      <c:layout/>
      <c:barChart>
        <c:barDir val="col"/>
        <c:grouping val="clustered"/>
        <c:varyColors val="0"/>
        <c:ser>
          <c:idx val="0"/>
          <c:order val="0"/>
          <c:tx>
            <c:strRef>
              <c:f>Sheet1!$B$1</c:f>
              <c:strCache>
                <c:ptCount val="1"/>
                <c:pt idx="0">
                  <c:v>Cases Referral</c:v>
                </c:pt>
              </c:strCache>
            </c:strRef>
          </c:tx>
          <c:spPr>
            <a:solidFill>
              <a:schemeClr val="accent1"/>
            </a:solidFill>
            <a:ln>
              <a:noFill/>
            </a:ln>
            <a:effectLst/>
          </c:spPr>
          <c:invertIfNegative val="0"/>
          <c:cat>
            <c:strRef>
              <c:f>Sheet1!$A$2:$A$6</c:f>
              <c:strCache>
                <c:ptCount val="5"/>
                <c:pt idx="0">
                  <c:v>2016/17</c:v>
                </c:pt>
                <c:pt idx="1">
                  <c:v>2017/18</c:v>
                </c:pt>
                <c:pt idx="2">
                  <c:v>2018/19</c:v>
                </c:pt>
                <c:pt idx="3">
                  <c:v>2019/20</c:v>
                </c:pt>
                <c:pt idx="4">
                  <c:v>2020/21</c:v>
                </c:pt>
              </c:strCache>
            </c:strRef>
          </c:cat>
          <c:val>
            <c:numRef>
              <c:f>Sheet1!$B$2:$B$6</c:f>
              <c:numCache>
                <c:formatCode>#,##0</c:formatCode>
                <c:ptCount val="5"/>
                <c:pt idx="0">
                  <c:v>188449</c:v>
                </c:pt>
                <c:pt idx="1">
                  <c:v>186902</c:v>
                </c:pt>
                <c:pt idx="2">
                  <c:v>193732</c:v>
                </c:pt>
                <c:pt idx="3">
                  <c:v>221547</c:v>
                </c:pt>
                <c:pt idx="4">
                  <c:v>154143</c:v>
                </c:pt>
              </c:numCache>
            </c:numRef>
          </c:val>
          <c:extLst>
            <c:ext xmlns:c16="http://schemas.microsoft.com/office/drawing/2014/chart" uri="{C3380CC4-5D6E-409C-BE32-E72D297353CC}">
              <c16:uniqueId val="{00000000-DCF3-4E50-B9DF-38B79FE89AD7}"/>
            </c:ext>
          </c:extLst>
        </c:ser>
        <c:dLbls>
          <c:showLegendKey val="0"/>
          <c:showVal val="0"/>
          <c:showCatName val="0"/>
          <c:showSerName val="0"/>
          <c:showPercent val="0"/>
          <c:showBubbleSize val="0"/>
        </c:dLbls>
        <c:gapWidth val="199"/>
        <c:axId val="160453760"/>
        <c:axId val="160455296"/>
      </c:barChart>
      <c:catAx>
        <c:axId val="160453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tx1">
                    <a:lumMod val="65000"/>
                    <a:lumOff val="35000"/>
                  </a:schemeClr>
                </a:solidFill>
                <a:latin typeface="+mn-lt"/>
                <a:ea typeface="+mn-ea"/>
                <a:cs typeface="+mn-cs"/>
              </a:defRPr>
            </a:pPr>
            <a:endParaRPr lang="en-US"/>
          </a:p>
        </c:txPr>
        <c:crossAx val="160455296"/>
        <c:crosses val="autoZero"/>
        <c:auto val="1"/>
        <c:lblAlgn val="ctr"/>
        <c:lblOffset val="100"/>
        <c:noMultiLvlLbl val="0"/>
      </c:catAx>
      <c:valAx>
        <c:axId val="16045529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160453760"/>
        <c:crosses val="autoZero"/>
        <c:crossBetween val="between"/>
      </c:val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900" b="1" i="0" u="none" strike="noStrike" kern="1200" baseline="0">
                <a:solidFill>
                  <a:schemeClr val="tx1"/>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solidFill>
                <a:latin typeface="Arial Narrow" panose="020B0606020202030204" pitchFamily="34" charset="0"/>
                <a:ea typeface="+mn-ea"/>
                <a:cs typeface="+mn-cs"/>
              </a:defRPr>
            </a:pPr>
            <a:r>
              <a:rPr lang="en-ZA" b="1" dirty="0">
                <a:solidFill>
                  <a:schemeClr val="tx1"/>
                </a:solidFill>
              </a:rPr>
              <a:t>Projected Provincial Demand for CCMA Services in 2022/23 </a:t>
            </a:r>
          </a:p>
        </c:rich>
      </c:tx>
      <c:layout>
        <c:manualLayout>
          <c:xMode val="edge"/>
          <c:yMode val="edge"/>
          <c:x val="0.33826036168555851"/>
          <c:y val="1.7866714311238163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Arial Narrow" panose="020B0606020202030204" pitchFamily="34" charset="0"/>
              <a:ea typeface="+mn-ea"/>
              <a:cs typeface="+mn-cs"/>
            </a:defRPr>
          </a:pPr>
          <a:endParaRPr lang="en-US"/>
        </a:p>
      </c:txPr>
    </c:title>
    <c:autoTitleDeleted val="0"/>
    <c:plotArea>
      <c:layout/>
      <c:barChart>
        <c:barDir val="col"/>
        <c:grouping val="clustered"/>
        <c:varyColors val="0"/>
        <c:ser>
          <c:idx val="0"/>
          <c:order val="0"/>
          <c:tx>
            <c:strRef>
              <c:f>'Forecast per province'!$I$13</c:f>
              <c:strCache>
                <c:ptCount val="1"/>
                <c:pt idx="0">
                  <c:v>2020/21 Case Referrals</c:v>
                </c:pt>
              </c:strCache>
            </c:strRef>
          </c:tx>
          <c:spPr>
            <a:solidFill>
              <a:schemeClr val="accent6"/>
            </a:solidFill>
            <a:ln>
              <a:noFill/>
            </a:ln>
            <a:effectLst/>
          </c:spPr>
          <c:invertIfNegative val="0"/>
          <c:cat>
            <c:strRef>
              <c:f>'Forecast per province'!$H$14:$H$21</c:f>
              <c:strCache>
                <c:ptCount val="8"/>
                <c:pt idx="0">
                  <c:v>Gauteng</c:v>
                </c:pt>
                <c:pt idx="1">
                  <c:v>Western Cape</c:v>
                </c:pt>
                <c:pt idx="2">
                  <c:v>Kwa-Zulu Natal</c:v>
                </c:pt>
                <c:pt idx="3">
                  <c:v>Eastern Cape</c:v>
                </c:pt>
                <c:pt idx="4">
                  <c:v>Free State/Northern Cape</c:v>
                </c:pt>
                <c:pt idx="5">
                  <c:v>Mpumalanga</c:v>
                </c:pt>
                <c:pt idx="6">
                  <c:v>Limpopo</c:v>
                </c:pt>
                <c:pt idx="7">
                  <c:v>North West</c:v>
                </c:pt>
              </c:strCache>
            </c:strRef>
          </c:cat>
          <c:val>
            <c:numRef>
              <c:f>'Forecast per province'!$I$14:$I$21</c:f>
              <c:numCache>
                <c:formatCode>#,##0</c:formatCode>
                <c:ptCount val="8"/>
                <c:pt idx="0">
                  <c:v>62212</c:v>
                </c:pt>
                <c:pt idx="1">
                  <c:v>20246</c:v>
                </c:pt>
                <c:pt idx="2">
                  <c:v>19909</c:v>
                </c:pt>
                <c:pt idx="3">
                  <c:v>11964</c:v>
                </c:pt>
                <c:pt idx="4">
                  <c:v>11441</c:v>
                </c:pt>
                <c:pt idx="5">
                  <c:v>11096</c:v>
                </c:pt>
                <c:pt idx="6">
                  <c:v>9627</c:v>
                </c:pt>
                <c:pt idx="7">
                  <c:v>7406</c:v>
                </c:pt>
              </c:numCache>
            </c:numRef>
          </c:val>
          <c:extLst>
            <c:ext xmlns:c16="http://schemas.microsoft.com/office/drawing/2014/chart" uri="{C3380CC4-5D6E-409C-BE32-E72D297353CC}">
              <c16:uniqueId val="{00000000-5601-4CC7-BF9E-D40D34F30A6E}"/>
            </c:ext>
          </c:extLst>
        </c:ser>
        <c:ser>
          <c:idx val="1"/>
          <c:order val="1"/>
          <c:tx>
            <c:strRef>
              <c:f>'Forecast per province'!$J$13</c:f>
              <c:strCache>
                <c:ptCount val="1"/>
                <c:pt idx="0">
                  <c:v>2022/23 Anticipated Case Referrals</c:v>
                </c:pt>
              </c:strCache>
            </c:strRef>
          </c:tx>
          <c:spPr>
            <a:solidFill>
              <a:schemeClr val="accent5"/>
            </a:solidFill>
            <a:ln>
              <a:noFill/>
            </a:ln>
            <a:effectLst/>
          </c:spPr>
          <c:invertIfNegative val="0"/>
          <c:cat>
            <c:strRef>
              <c:f>'Forecast per province'!$H$14:$H$21</c:f>
              <c:strCache>
                <c:ptCount val="8"/>
                <c:pt idx="0">
                  <c:v>Gauteng</c:v>
                </c:pt>
                <c:pt idx="1">
                  <c:v>Western Cape</c:v>
                </c:pt>
                <c:pt idx="2">
                  <c:v>Kwa-Zulu Natal</c:v>
                </c:pt>
                <c:pt idx="3">
                  <c:v>Eastern Cape</c:v>
                </c:pt>
                <c:pt idx="4">
                  <c:v>Free State/Northern Cape</c:v>
                </c:pt>
                <c:pt idx="5">
                  <c:v>Mpumalanga</c:v>
                </c:pt>
                <c:pt idx="6">
                  <c:v>Limpopo</c:v>
                </c:pt>
                <c:pt idx="7">
                  <c:v>North West</c:v>
                </c:pt>
              </c:strCache>
            </c:strRef>
          </c:cat>
          <c:val>
            <c:numRef>
              <c:f>'Forecast per province'!$J$14:$J$21</c:f>
              <c:numCache>
                <c:formatCode>#,##0</c:formatCode>
                <c:ptCount val="8"/>
                <c:pt idx="0">
                  <c:v>76254</c:v>
                </c:pt>
                <c:pt idx="1">
                  <c:v>22478</c:v>
                </c:pt>
                <c:pt idx="2">
                  <c:v>25946</c:v>
                </c:pt>
                <c:pt idx="3">
                  <c:v>14045</c:v>
                </c:pt>
                <c:pt idx="4">
                  <c:v>13031</c:v>
                </c:pt>
                <c:pt idx="5">
                  <c:v>12684</c:v>
                </c:pt>
                <c:pt idx="6">
                  <c:v>12314</c:v>
                </c:pt>
                <c:pt idx="7">
                  <c:v>9177</c:v>
                </c:pt>
              </c:numCache>
            </c:numRef>
          </c:val>
          <c:extLst>
            <c:ext xmlns:c16="http://schemas.microsoft.com/office/drawing/2014/chart" uri="{C3380CC4-5D6E-409C-BE32-E72D297353CC}">
              <c16:uniqueId val="{00000001-5601-4CC7-BF9E-D40D34F30A6E}"/>
            </c:ext>
          </c:extLst>
        </c:ser>
        <c:ser>
          <c:idx val="2"/>
          <c:order val="2"/>
          <c:tx>
            <c:strRef>
              <c:f>'Forecast per province'!$K$13</c:f>
              <c:strCache>
                <c:ptCount val="1"/>
              </c:strCache>
            </c:strRef>
          </c:tx>
          <c:spPr>
            <a:solidFill>
              <a:schemeClr val="accent4"/>
            </a:solidFill>
            <a:ln>
              <a:noFill/>
            </a:ln>
            <a:effectLst/>
          </c:spPr>
          <c:invertIfNegative val="0"/>
          <c:cat>
            <c:strRef>
              <c:f>'Forecast per province'!$H$14:$H$21</c:f>
              <c:strCache>
                <c:ptCount val="8"/>
                <c:pt idx="0">
                  <c:v>Gauteng</c:v>
                </c:pt>
                <c:pt idx="1">
                  <c:v>Western Cape</c:v>
                </c:pt>
                <c:pt idx="2">
                  <c:v>Kwa-Zulu Natal</c:v>
                </c:pt>
                <c:pt idx="3">
                  <c:v>Eastern Cape</c:v>
                </c:pt>
                <c:pt idx="4">
                  <c:v>Free State/Northern Cape</c:v>
                </c:pt>
                <c:pt idx="5">
                  <c:v>Mpumalanga</c:v>
                </c:pt>
                <c:pt idx="6">
                  <c:v>Limpopo</c:v>
                </c:pt>
                <c:pt idx="7">
                  <c:v>North West</c:v>
                </c:pt>
              </c:strCache>
            </c:strRef>
          </c:cat>
          <c:val>
            <c:numRef>
              <c:f>'Forecast per province'!$K$14:$K$21</c:f>
            </c:numRef>
          </c:val>
          <c:extLst>
            <c:ext xmlns:c16="http://schemas.microsoft.com/office/drawing/2014/chart" uri="{C3380CC4-5D6E-409C-BE32-E72D297353CC}">
              <c16:uniqueId val="{00000002-5601-4CC7-BF9E-D40D34F30A6E}"/>
            </c:ext>
          </c:extLst>
        </c:ser>
        <c:dLbls>
          <c:showLegendKey val="0"/>
          <c:showVal val="0"/>
          <c:showCatName val="0"/>
          <c:showSerName val="0"/>
          <c:showPercent val="0"/>
          <c:showBubbleSize val="0"/>
        </c:dLbls>
        <c:gapWidth val="50"/>
        <c:axId val="2138225583"/>
        <c:axId val="2138216847"/>
      </c:barChart>
      <c:lineChart>
        <c:grouping val="stacked"/>
        <c:varyColors val="0"/>
        <c:ser>
          <c:idx val="3"/>
          <c:order val="3"/>
          <c:tx>
            <c:strRef>
              <c:f>'Forecast per province'!$L$13</c:f>
              <c:strCache>
                <c:ptCount val="1"/>
                <c:pt idx="0">
                  <c:v>% Increase of Case Referrals </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dLbls>
            <c:dLbl>
              <c:idx val="0"/>
              <c:layout>
                <c:manualLayout>
                  <c:x val="-3.8420631203863354E-2"/>
                  <c:y val="-4.45017295745560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601-4CC7-BF9E-D40D34F30A6E}"/>
                </c:ext>
              </c:extLst>
            </c:dLbl>
            <c:dLbl>
              <c:idx val="2"/>
              <c:layout>
                <c:manualLayout>
                  <c:x val="-2.5157251939829733E-2"/>
                  <c:y val="-3.1777384151232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601-4CC7-BF9E-D40D34F30A6E}"/>
                </c:ext>
              </c:extLst>
            </c:dLbl>
            <c:dLbl>
              <c:idx val="3"/>
              <c:layout>
                <c:manualLayout>
                  <c:x val="-3.0841685217429964E-2"/>
                  <c:y val="-3.60191665848466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601-4CC7-BF9E-D40D34F30A6E}"/>
                </c:ext>
              </c:extLst>
            </c:dLbl>
            <c:dLbl>
              <c:idx val="4"/>
              <c:layout>
                <c:manualLayout>
                  <c:x val="-2.8946948720821618E-2"/>
                  <c:y val="-3.1777885089992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601-4CC7-BF9E-D40D34F30A6E}"/>
                </c:ext>
              </c:extLst>
            </c:dLbl>
            <c:dLbl>
              <c:idx val="5"/>
              <c:layout>
                <c:manualLayout>
                  <c:x val="-3.0841685217430102E-2"/>
                  <c:y val="-4.02604480797014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601-4CC7-BF9E-D40D34F30A6E}"/>
                </c:ext>
              </c:extLst>
            </c:dLbl>
            <c:dLbl>
              <c:idx val="6"/>
              <c:layout>
                <c:manualLayout>
                  <c:x val="-2.8946948720821618E-2"/>
                  <c:y val="-3.60191665848466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601-4CC7-BF9E-D40D34F30A6E}"/>
                </c:ext>
              </c:extLst>
            </c:dLbl>
            <c:dLbl>
              <c:idx val="7"/>
              <c:layout>
                <c:manualLayout>
                  <c:x val="-2.5157475727604923E-2"/>
                  <c:y val="-2.75366035951372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601-4CC7-BF9E-D40D34F30A6E}"/>
                </c:ext>
              </c:extLst>
            </c:dLbl>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'Forecast per province'!$H$14:$H$21</c:f>
              <c:strCache>
                <c:ptCount val="8"/>
                <c:pt idx="0">
                  <c:v>Gauteng</c:v>
                </c:pt>
                <c:pt idx="1">
                  <c:v>Western Cape</c:v>
                </c:pt>
                <c:pt idx="2">
                  <c:v>Kwa-Zulu Natal</c:v>
                </c:pt>
                <c:pt idx="3">
                  <c:v>Eastern Cape</c:v>
                </c:pt>
                <c:pt idx="4">
                  <c:v>Free State/Northern Cape</c:v>
                </c:pt>
                <c:pt idx="5">
                  <c:v>Mpumalanga</c:v>
                </c:pt>
                <c:pt idx="6">
                  <c:v>Limpopo</c:v>
                </c:pt>
                <c:pt idx="7">
                  <c:v>North West</c:v>
                </c:pt>
              </c:strCache>
            </c:strRef>
          </c:cat>
          <c:val>
            <c:numRef>
              <c:f>'Forecast per province'!$L$14:$L$21</c:f>
              <c:numCache>
                <c:formatCode>0%</c:formatCode>
                <c:ptCount val="8"/>
                <c:pt idx="0">
                  <c:v>0.18414771684108375</c:v>
                </c:pt>
                <c:pt idx="1">
                  <c:v>9.9297090488477624E-2</c:v>
                </c:pt>
                <c:pt idx="2">
                  <c:v>0.23267555692592307</c:v>
                </c:pt>
                <c:pt idx="3">
                  <c:v>0.14816660733357068</c:v>
                </c:pt>
                <c:pt idx="4">
                  <c:v>0.1220167293377331</c:v>
                </c:pt>
                <c:pt idx="5">
                  <c:v>0.12519709870703249</c:v>
                </c:pt>
                <c:pt idx="6">
                  <c:v>0.21820691895403604</c:v>
                </c:pt>
                <c:pt idx="7">
                  <c:v>0.19298245614035087</c:v>
                </c:pt>
              </c:numCache>
            </c:numRef>
          </c:val>
          <c:smooth val="0"/>
          <c:extLst>
            <c:ext xmlns:c16="http://schemas.microsoft.com/office/drawing/2014/chart" uri="{C3380CC4-5D6E-409C-BE32-E72D297353CC}">
              <c16:uniqueId val="{0000000A-5601-4CC7-BF9E-D40D34F30A6E}"/>
            </c:ext>
          </c:extLst>
        </c:ser>
        <c:dLbls>
          <c:showLegendKey val="0"/>
          <c:showVal val="0"/>
          <c:showCatName val="0"/>
          <c:showSerName val="0"/>
          <c:showPercent val="0"/>
          <c:showBubbleSize val="0"/>
        </c:dLbls>
        <c:marker val="1"/>
        <c:smooth val="0"/>
        <c:axId val="337334383"/>
        <c:axId val="2145534111"/>
      </c:lineChart>
      <c:catAx>
        <c:axId val="21382255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2138216847"/>
        <c:crosses val="autoZero"/>
        <c:auto val="1"/>
        <c:lblAlgn val="ctr"/>
        <c:lblOffset val="100"/>
        <c:noMultiLvlLbl val="0"/>
      </c:catAx>
      <c:valAx>
        <c:axId val="2138216847"/>
        <c:scaling>
          <c:orientation val="minMax"/>
          <c:max val="8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Arial Narrow" panose="020B0606020202030204" pitchFamily="34" charset="0"/>
                <a:ea typeface="+mn-ea"/>
                <a:cs typeface="+mn-cs"/>
              </a:defRPr>
            </a:pPr>
            <a:endParaRPr lang="en-US"/>
          </a:p>
        </c:txPr>
        <c:crossAx val="2138225583"/>
        <c:crosses val="autoZero"/>
        <c:crossBetween val="between"/>
      </c:valAx>
      <c:valAx>
        <c:axId val="2145534111"/>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Arial Narrow" panose="020B0606020202030204" pitchFamily="34" charset="0"/>
                <a:ea typeface="+mn-ea"/>
                <a:cs typeface="+mn-cs"/>
              </a:defRPr>
            </a:pPr>
            <a:endParaRPr lang="en-US"/>
          </a:p>
        </c:txPr>
        <c:crossAx val="337334383"/>
        <c:crosses val="max"/>
        <c:crossBetween val="between"/>
      </c:valAx>
      <c:catAx>
        <c:axId val="337334383"/>
        <c:scaling>
          <c:orientation val="minMax"/>
        </c:scaling>
        <c:delete val="1"/>
        <c:axPos val="b"/>
        <c:numFmt formatCode="General" sourceLinked="1"/>
        <c:majorTickMark val="none"/>
        <c:minorTickMark val="none"/>
        <c:tickLblPos val="nextTo"/>
        <c:crossAx val="2145534111"/>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1" i="0" u="none" strike="noStrike" kern="1200" baseline="0">
                <a:solidFill>
                  <a:schemeClr val="tx1"/>
                </a:solidFill>
                <a:latin typeface="Arial Narrow" panose="020B0606020202030204" pitchFamily="34" charset="0"/>
                <a:ea typeface="+mn-ea"/>
                <a:cs typeface="+mn-cs"/>
              </a:defRPr>
            </a:pPr>
            <a:endParaRPr lang="en-US"/>
          </a:p>
        </c:txPr>
      </c:dTable>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Arial Narrow" panose="020B060602020203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_rels/drawing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21DD8B-1ACE-4E61-BCBB-329E1CC3B8BB}"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ZA"/>
        </a:p>
      </dgm:t>
    </dgm:pt>
    <dgm:pt modelId="{F5611F04-D7DE-4010-B4BC-14F021A9C002}">
      <dgm:prSet phldrT="[Text]" custT="1"/>
      <dgm:spPr>
        <a:solidFill>
          <a:schemeClr val="accent2">
            <a:lumMod val="60000"/>
            <a:lumOff val="40000"/>
          </a:schemeClr>
        </a:solidFill>
        <a:ln>
          <a:solidFill>
            <a:schemeClr val="bg1">
              <a:lumMod val="50000"/>
            </a:schemeClr>
          </a:solidFill>
          <a:prstDash val="solid"/>
        </a:ln>
      </dgm:spPr>
      <dgm:t>
        <a:bodyPr/>
        <a:lstStyle/>
        <a:p>
          <a:r>
            <a:rPr lang="en-ZA" sz="2000" b="1" dirty="0">
              <a:solidFill>
                <a:schemeClr val="tx1"/>
              </a:solidFill>
              <a:latin typeface="Arial Narrow" panose="020B0606020202030204" pitchFamily="34" charset="0"/>
            </a:rPr>
            <a:t>Labour Relations Act</a:t>
          </a:r>
        </a:p>
      </dgm:t>
    </dgm:pt>
    <dgm:pt modelId="{D4E87E18-89AE-4B60-A1B0-DB1ECFAEC020}" type="parTrans" cxnId="{6B3938BC-AA8C-4621-B424-15F6E53383BA}">
      <dgm:prSet/>
      <dgm:spPr/>
      <dgm:t>
        <a:bodyPr/>
        <a:lstStyle/>
        <a:p>
          <a:endParaRPr lang="en-ZA" b="1">
            <a:solidFill>
              <a:schemeClr val="tx1"/>
            </a:solidFill>
          </a:endParaRPr>
        </a:p>
      </dgm:t>
    </dgm:pt>
    <dgm:pt modelId="{5202DD65-6E08-4F23-8BC4-DB2CECF57597}" type="sibTrans" cxnId="{6B3938BC-AA8C-4621-B424-15F6E53383BA}">
      <dgm:prSet/>
      <dgm:spPr/>
      <dgm:t>
        <a:bodyPr/>
        <a:lstStyle/>
        <a:p>
          <a:endParaRPr lang="en-ZA" b="1">
            <a:solidFill>
              <a:schemeClr val="tx1"/>
            </a:solidFill>
          </a:endParaRPr>
        </a:p>
      </dgm:t>
    </dgm:pt>
    <dgm:pt modelId="{BDFA48B9-3C02-47E0-885E-64A3A324E3E6}">
      <dgm:prSet phldrT="[Text]" custT="1"/>
      <dgm:spPr>
        <a:solidFill>
          <a:schemeClr val="accent3">
            <a:lumMod val="25000"/>
            <a:lumOff val="75000"/>
          </a:schemeClr>
        </a:solidFill>
        <a:ln>
          <a:solidFill>
            <a:schemeClr val="bg1">
              <a:lumMod val="50000"/>
            </a:schemeClr>
          </a:solidFill>
          <a:prstDash val="solid"/>
        </a:ln>
      </dgm:spPr>
      <dgm:t>
        <a:bodyPr/>
        <a:lstStyle/>
        <a:p>
          <a:r>
            <a:rPr lang="en-ZA" sz="2000" b="1" dirty="0">
              <a:solidFill>
                <a:schemeClr val="tx1"/>
              </a:solidFill>
              <a:latin typeface="Arial Narrow" panose="020B0606020202030204" pitchFamily="34" charset="0"/>
            </a:rPr>
            <a:t>Economic Development</a:t>
          </a:r>
        </a:p>
      </dgm:t>
    </dgm:pt>
    <dgm:pt modelId="{B4DB52BA-8D19-4B61-B8EC-048EB091D422}" type="parTrans" cxnId="{59EA5AF9-B75D-49AA-A8CC-CD70F3C3F8D7}">
      <dgm:prSet/>
      <dgm:spPr/>
      <dgm:t>
        <a:bodyPr/>
        <a:lstStyle/>
        <a:p>
          <a:endParaRPr lang="en-ZA" b="1">
            <a:solidFill>
              <a:schemeClr val="tx1"/>
            </a:solidFill>
          </a:endParaRPr>
        </a:p>
      </dgm:t>
    </dgm:pt>
    <dgm:pt modelId="{BB4A087A-EA9B-48C6-8699-703CFB0854F0}" type="sibTrans" cxnId="{59EA5AF9-B75D-49AA-A8CC-CD70F3C3F8D7}">
      <dgm:prSet/>
      <dgm:spPr/>
      <dgm:t>
        <a:bodyPr/>
        <a:lstStyle/>
        <a:p>
          <a:endParaRPr lang="en-ZA" b="1">
            <a:solidFill>
              <a:schemeClr val="tx1"/>
            </a:solidFill>
          </a:endParaRPr>
        </a:p>
      </dgm:t>
    </dgm:pt>
    <dgm:pt modelId="{51FF2D2C-8F17-40E0-BF0B-E2C1868CE33A}">
      <dgm:prSet phldrT="[Text]" custT="1"/>
      <dgm:spPr>
        <a:solidFill>
          <a:schemeClr val="accent4">
            <a:lumMod val="60000"/>
            <a:lumOff val="40000"/>
          </a:schemeClr>
        </a:solidFill>
        <a:ln>
          <a:solidFill>
            <a:schemeClr val="bg1">
              <a:lumMod val="50000"/>
            </a:schemeClr>
          </a:solidFill>
          <a:prstDash val="solid"/>
        </a:ln>
      </dgm:spPr>
      <dgm:t>
        <a:bodyPr/>
        <a:lstStyle/>
        <a:p>
          <a:r>
            <a:rPr lang="en-ZA" sz="2000" b="1" dirty="0">
              <a:solidFill>
                <a:schemeClr val="tx1"/>
              </a:solidFill>
              <a:latin typeface="Arial Narrow" panose="020B0606020202030204" pitchFamily="34" charset="0"/>
            </a:rPr>
            <a:t>Social Justice</a:t>
          </a:r>
        </a:p>
      </dgm:t>
    </dgm:pt>
    <dgm:pt modelId="{EF8E7542-D746-425B-81CB-9C1BFDDE581B}" type="parTrans" cxnId="{ABDBD2F5-DEA3-4C42-A0A6-E07DD40E6A0F}">
      <dgm:prSet/>
      <dgm:spPr/>
      <dgm:t>
        <a:bodyPr/>
        <a:lstStyle/>
        <a:p>
          <a:endParaRPr lang="en-ZA" b="1">
            <a:solidFill>
              <a:schemeClr val="tx1"/>
            </a:solidFill>
          </a:endParaRPr>
        </a:p>
      </dgm:t>
    </dgm:pt>
    <dgm:pt modelId="{E8D908C8-4A9D-4184-B312-933625394027}" type="sibTrans" cxnId="{ABDBD2F5-DEA3-4C42-A0A6-E07DD40E6A0F}">
      <dgm:prSet/>
      <dgm:spPr/>
      <dgm:t>
        <a:bodyPr/>
        <a:lstStyle/>
        <a:p>
          <a:endParaRPr lang="en-ZA" b="1">
            <a:solidFill>
              <a:schemeClr val="tx1"/>
            </a:solidFill>
          </a:endParaRPr>
        </a:p>
      </dgm:t>
    </dgm:pt>
    <dgm:pt modelId="{FC81355C-07B7-4E3A-BF16-C3760B451089}">
      <dgm:prSet phldrT="[Text]" custT="1"/>
      <dgm:spPr>
        <a:solidFill>
          <a:schemeClr val="accent4">
            <a:lumMod val="60000"/>
            <a:lumOff val="40000"/>
          </a:schemeClr>
        </a:solidFill>
        <a:ln>
          <a:solidFill>
            <a:schemeClr val="bg1">
              <a:lumMod val="50000"/>
            </a:schemeClr>
          </a:solidFill>
          <a:prstDash val="solid"/>
        </a:ln>
      </dgm:spPr>
      <dgm:t>
        <a:bodyPr/>
        <a:lstStyle/>
        <a:p>
          <a:r>
            <a:rPr lang="en-ZA" sz="2000" b="1" dirty="0">
              <a:solidFill>
                <a:schemeClr val="tx1"/>
              </a:solidFill>
              <a:latin typeface="Arial Narrow" panose="020B0606020202030204" pitchFamily="34" charset="0"/>
            </a:rPr>
            <a:t>Labour Peace</a:t>
          </a:r>
        </a:p>
      </dgm:t>
    </dgm:pt>
    <dgm:pt modelId="{5AD8FAB0-228E-43F6-B479-C6A8D9DE510A}" type="parTrans" cxnId="{30E9A770-6965-4B78-9758-E0C28071F524}">
      <dgm:prSet/>
      <dgm:spPr/>
      <dgm:t>
        <a:bodyPr/>
        <a:lstStyle/>
        <a:p>
          <a:endParaRPr lang="en-ZA" b="1">
            <a:solidFill>
              <a:schemeClr val="tx1"/>
            </a:solidFill>
          </a:endParaRPr>
        </a:p>
      </dgm:t>
    </dgm:pt>
    <dgm:pt modelId="{536CD200-2760-4BC5-9C97-BADAD563C5D7}" type="sibTrans" cxnId="{30E9A770-6965-4B78-9758-E0C28071F524}">
      <dgm:prSet/>
      <dgm:spPr/>
      <dgm:t>
        <a:bodyPr/>
        <a:lstStyle/>
        <a:p>
          <a:endParaRPr lang="en-ZA" b="1">
            <a:solidFill>
              <a:schemeClr val="tx1"/>
            </a:solidFill>
          </a:endParaRPr>
        </a:p>
      </dgm:t>
    </dgm:pt>
    <dgm:pt modelId="{490BBE4E-15A3-4F8D-A06A-A18E148D8DAF}">
      <dgm:prSet phldrT="[Text]" custT="1"/>
      <dgm:spPr>
        <a:ln>
          <a:solidFill>
            <a:schemeClr val="bg1">
              <a:lumMod val="50000"/>
            </a:schemeClr>
          </a:solidFill>
          <a:prstDash val="solid"/>
        </a:ln>
      </dgm:spPr>
      <dgm:t>
        <a:bodyPr/>
        <a:lstStyle/>
        <a:p>
          <a:r>
            <a:rPr lang="en-ZA" sz="2000" b="1" dirty="0">
              <a:solidFill>
                <a:schemeClr val="tx1"/>
              </a:solidFill>
              <a:latin typeface="Arial Narrow" panose="020B0606020202030204" pitchFamily="34" charset="0"/>
            </a:rPr>
            <a:t>Workplace Democratisation</a:t>
          </a:r>
        </a:p>
      </dgm:t>
    </dgm:pt>
    <dgm:pt modelId="{F7650B55-D3F1-48BF-B678-862086FBD90A}" type="parTrans" cxnId="{712FD962-0C67-4EA2-BDC1-1B79ADCE1C87}">
      <dgm:prSet/>
      <dgm:spPr/>
      <dgm:t>
        <a:bodyPr/>
        <a:lstStyle/>
        <a:p>
          <a:endParaRPr lang="en-ZA" b="1">
            <a:solidFill>
              <a:schemeClr val="tx1"/>
            </a:solidFill>
          </a:endParaRPr>
        </a:p>
      </dgm:t>
    </dgm:pt>
    <dgm:pt modelId="{CECD732E-5DB4-40C3-9DBB-83791C70B57C}" type="sibTrans" cxnId="{712FD962-0C67-4EA2-BDC1-1B79ADCE1C87}">
      <dgm:prSet/>
      <dgm:spPr/>
      <dgm:t>
        <a:bodyPr/>
        <a:lstStyle/>
        <a:p>
          <a:endParaRPr lang="en-ZA" b="1">
            <a:solidFill>
              <a:schemeClr val="tx1"/>
            </a:solidFill>
          </a:endParaRPr>
        </a:p>
      </dgm:t>
    </dgm:pt>
    <dgm:pt modelId="{F2B57487-E3C1-46A8-BB37-83F6F4B8D05D}" type="pres">
      <dgm:prSet presAssocID="{7F21DD8B-1ACE-4E61-BCBB-329E1CC3B8BB}" presName="diagram" presStyleCnt="0">
        <dgm:presLayoutVars>
          <dgm:chMax val="1"/>
          <dgm:dir/>
          <dgm:animLvl val="ctr"/>
          <dgm:resizeHandles val="exact"/>
        </dgm:presLayoutVars>
      </dgm:prSet>
      <dgm:spPr/>
      <dgm:t>
        <a:bodyPr/>
        <a:lstStyle/>
        <a:p>
          <a:endParaRPr lang="en-US"/>
        </a:p>
      </dgm:t>
    </dgm:pt>
    <dgm:pt modelId="{E1BAD203-CFCB-407B-AE4B-DFC4086A5333}" type="pres">
      <dgm:prSet presAssocID="{7F21DD8B-1ACE-4E61-BCBB-329E1CC3B8BB}" presName="matrix" presStyleCnt="0"/>
      <dgm:spPr/>
    </dgm:pt>
    <dgm:pt modelId="{093E3059-D3D8-467E-9B9A-C9945F875859}" type="pres">
      <dgm:prSet presAssocID="{7F21DD8B-1ACE-4E61-BCBB-329E1CC3B8BB}" presName="tile1" presStyleLbl="node1" presStyleIdx="0" presStyleCnt="4" custLinFactNeighborX="-1113" custLinFactNeighborY="-1083"/>
      <dgm:spPr/>
      <dgm:t>
        <a:bodyPr/>
        <a:lstStyle/>
        <a:p>
          <a:endParaRPr lang="en-US"/>
        </a:p>
      </dgm:t>
    </dgm:pt>
    <dgm:pt modelId="{F0D22098-656A-4633-A0F5-0949D6EF3DD8}" type="pres">
      <dgm:prSet presAssocID="{7F21DD8B-1ACE-4E61-BCBB-329E1CC3B8BB}" presName="tile1text" presStyleLbl="node1" presStyleIdx="0" presStyleCnt="4">
        <dgm:presLayoutVars>
          <dgm:chMax val="0"/>
          <dgm:chPref val="0"/>
          <dgm:bulletEnabled val="1"/>
        </dgm:presLayoutVars>
      </dgm:prSet>
      <dgm:spPr/>
      <dgm:t>
        <a:bodyPr/>
        <a:lstStyle/>
        <a:p>
          <a:endParaRPr lang="en-US"/>
        </a:p>
      </dgm:t>
    </dgm:pt>
    <dgm:pt modelId="{D8331698-F8EA-4722-B982-4CA065162C51}" type="pres">
      <dgm:prSet presAssocID="{7F21DD8B-1ACE-4E61-BCBB-329E1CC3B8BB}" presName="tile2" presStyleLbl="node1" presStyleIdx="1" presStyleCnt="4" custLinFactNeighborX="1144"/>
      <dgm:spPr/>
      <dgm:t>
        <a:bodyPr/>
        <a:lstStyle/>
        <a:p>
          <a:endParaRPr lang="en-US"/>
        </a:p>
      </dgm:t>
    </dgm:pt>
    <dgm:pt modelId="{BA84B3DE-60A7-471E-9F35-979370E03DFF}" type="pres">
      <dgm:prSet presAssocID="{7F21DD8B-1ACE-4E61-BCBB-329E1CC3B8BB}" presName="tile2text" presStyleLbl="node1" presStyleIdx="1" presStyleCnt="4">
        <dgm:presLayoutVars>
          <dgm:chMax val="0"/>
          <dgm:chPref val="0"/>
          <dgm:bulletEnabled val="1"/>
        </dgm:presLayoutVars>
      </dgm:prSet>
      <dgm:spPr/>
      <dgm:t>
        <a:bodyPr/>
        <a:lstStyle/>
        <a:p>
          <a:endParaRPr lang="en-US"/>
        </a:p>
      </dgm:t>
    </dgm:pt>
    <dgm:pt modelId="{CC3F867B-03E9-475F-9393-8F591998CE36}" type="pres">
      <dgm:prSet presAssocID="{7F21DD8B-1ACE-4E61-BCBB-329E1CC3B8BB}" presName="tile3" presStyleLbl="node1" presStyleIdx="2" presStyleCnt="4"/>
      <dgm:spPr/>
      <dgm:t>
        <a:bodyPr/>
        <a:lstStyle/>
        <a:p>
          <a:endParaRPr lang="en-US"/>
        </a:p>
      </dgm:t>
    </dgm:pt>
    <dgm:pt modelId="{4F22E31A-F9C8-45C2-849E-C963962443BD}" type="pres">
      <dgm:prSet presAssocID="{7F21DD8B-1ACE-4E61-BCBB-329E1CC3B8BB}" presName="tile3text" presStyleLbl="node1" presStyleIdx="2" presStyleCnt="4">
        <dgm:presLayoutVars>
          <dgm:chMax val="0"/>
          <dgm:chPref val="0"/>
          <dgm:bulletEnabled val="1"/>
        </dgm:presLayoutVars>
      </dgm:prSet>
      <dgm:spPr/>
      <dgm:t>
        <a:bodyPr/>
        <a:lstStyle/>
        <a:p>
          <a:endParaRPr lang="en-US"/>
        </a:p>
      </dgm:t>
    </dgm:pt>
    <dgm:pt modelId="{C127E22F-B87D-4E6E-BBD5-A51B724160BB}" type="pres">
      <dgm:prSet presAssocID="{7F21DD8B-1ACE-4E61-BCBB-329E1CC3B8BB}" presName="tile4" presStyleLbl="node1" presStyleIdx="3" presStyleCnt="4" custLinFactNeighborX="20176"/>
      <dgm:spPr/>
      <dgm:t>
        <a:bodyPr/>
        <a:lstStyle/>
        <a:p>
          <a:endParaRPr lang="en-US"/>
        </a:p>
      </dgm:t>
    </dgm:pt>
    <dgm:pt modelId="{5F7818F1-41DC-477D-94FA-CEDA4C6CC9FB}" type="pres">
      <dgm:prSet presAssocID="{7F21DD8B-1ACE-4E61-BCBB-329E1CC3B8BB}" presName="tile4text" presStyleLbl="node1" presStyleIdx="3" presStyleCnt="4">
        <dgm:presLayoutVars>
          <dgm:chMax val="0"/>
          <dgm:chPref val="0"/>
          <dgm:bulletEnabled val="1"/>
        </dgm:presLayoutVars>
      </dgm:prSet>
      <dgm:spPr/>
      <dgm:t>
        <a:bodyPr/>
        <a:lstStyle/>
        <a:p>
          <a:endParaRPr lang="en-US"/>
        </a:p>
      </dgm:t>
    </dgm:pt>
    <dgm:pt modelId="{E58B169E-85D1-4028-BF9E-E7EA775846FD}" type="pres">
      <dgm:prSet presAssocID="{7F21DD8B-1ACE-4E61-BCBB-329E1CC3B8BB}" presName="centerTile" presStyleLbl="fgShp" presStyleIdx="0" presStyleCnt="1">
        <dgm:presLayoutVars>
          <dgm:chMax val="0"/>
          <dgm:chPref val="0"/>
        </dgm:presLayoutVars>
      </dgm:prSet>
      <dgm:spPr/>
      <dgm:t>
        <a:bodyPr/>
        <a:lstStyle/>
        <a:p>
          <a:endParaRPr lang="en-US"/>
        </a:p>
      </dgm:t>
    </dgm:pt>
  </dgm:ptLst>
  <dgm:cxnLst>
    <dgm:cxn modelId="{6B3938BC-AA8C-4621-B424-15F6E53383BA}" srcId="{7F21DD8B-1ACE-4E61-BCBB-329E1CC3B8BB}" destId="{F5611F04-D7DE-4010-B4BC-14F021A9C002}" srcOrd="0" destOrd="0" parTransId="{D4E87E18-89AE-4B60-A1B0-DB1ECFAEC020}" sibTransId="{5202DD65-6E08-4F23-8BC4-DB2CECF57597}"/>
    <dgm:cxn modelId="{4BAD6E07-290E-4738-ABE0-21E33D3B82BC}" type="presOf" srcId="{FC81355C-07B7-4E3A-BF16-C3760B451089}" destId="{CC3F867B-03E9-475F-9393-8F591998CE36}" srcOrd="0" destOrd="0" presId="urn:microsoft.com/office/officeart/2005/8/layout/matrix1"/>
    <dgm:cxn modelId="{F1579C08-0138-405E-A618-E74426D086BF}" type="presOf" srcId="{BDFA48B9-3C02-47E0-885E-64A3A324E3E6}" destId="{093E3059-D3D8-467E-9B9A-C9945F875859}" srcOrd="0" destOrd="0" presId="urn:microsoft.com/office/officeart/2005/8/layout/matrix1"/>
    <dgm:cxn modelId="{D2A2922D-C661-4BCD-B8EA-40BED77C6A21}" type="presOf" srcId="{BDFA48B9-3C02-47E0-885E-64A3A324E3E6}" destId="{F0D22098-656A-4633-A0F5-0949D6EF3DD8}" srcOrd="1" destOrd="0" presId="urn:microsoft.com/office/officeart/2005/8/layout/matrix1"/>
    <dgm:cxn modelId="{B2667F23-328A-49D3-89B0-41AED07EED7A}" type="presOf" srcId="{7F21DD8B-1ACE-4E61-BCBB-329E1CC3B8BB}" destId="{F2B57487-E3C1-46A8-BB37-83F6F4B8D05D}" srcOrd="0" destOrd="0" presId="urn:microsoft.com/office/officeart/2005/8/layout/matrix1"/>
    <dgm:cxn modelId="{556AFC2B-7BDD-485E-8D66-1F400CE454E3}" type="presOf" srcId="{490BBE4E-15A3-4F8D-A06A-A18E148D8DAF}" destId="{C127E22F-B87D-4E6E-BBD5-A51B724160BB}" srcOrd="0" destOrd="0" presId="urn:microsoft.com/office/officeart/2005/8/layout/matrix1"/>
    <dgm:cxn modelId="{ACBDD87A-4850-49DB-B0F6-D01194E71CDC}" type="presOf" srcId="{490BBE4E-15A3-4F8D-A06A-A18E148D8DAF}" destId="{5F7818F1-41DC-477D-94FA-CEDA4C6CC9FB}" srcOrd="1" destOrd="0" presId="urn:microsoft.com/office/officeart/2005/8/layout/matrix1"/>
    <dgm:cxn modelId="{ABDBD2F5-DEA3-4C42-A0A6-E07DD40E6A0F}" srcId="{F5611F04-D7DE-4010-B4BC-14F021A9C002}" destId="{51FF2D2C-8F17-40E0-BF0B-E2C1868CE33A}" srcOrd="1" destOrd="0" parTransId="{EF8E7542-D746-425B-81CB-9C1BFDDE581B}" sibTransId="{E8D908C8-4A9D-4184-B312-933625394027}"/>
    <dgm:cxn modelId="{712FD962-0C67-4EA2-BDC1-1B79ADCE1C87}" srcId="{F5611F04-D7DE-4010-B4BC-14F021A9C002}" destId="{490BBE4E-15A3-4F8D-A06A-A18E148D8DAF}" srcOrd="3" destOrd="0" parTransId="{F7650B55-D3F1-48BF-B678-862086FBD90A}" sibTransId="{CECD732E-5DB4-40C3-9DBB-83791C70B57C}"/>
    <dgm:cxn modelId="{30E9A770-6965-4B78-9758-E0C28071F524}" srcId="{F5611F04-D7DE-4010-B4BC-14F021A9C002}" destId="{FC81355C-07B7-4E3A-BF16-C3760B451089}" srcOrd="2" destOrd="0" parTransId="{5AD8FAB0-228E-43F6-B479-C6A8D9DE510A}" sibTransId="{536CD200-2760-4BC5-9C97-BADAD563C5D7}"/>
    <dgm:cxn modelId="{87388448-0602-46B7-93E4-133504E7DF90}" type="presOf" srcId="{FC81355C-07B7-4E3A-BF16-C3760B451089}" destId="{4F22E31A-F9C8-45C2-849E-C963962443BD}" srcOrd="1" destOrd="0" presId="urn:microsoft.com/office/officeart/2005/8/layout/matrix1"/>
    <dgm:cxn modelId="{13193F50-21D1-4619-9454-E187886DC24F}" type="presOf" srcId="{F5611F04-D7DE-4010-B4BC-14F021A9C002}" destId="{E58B169E-85D1-4028-BF9E-E7EA775846FD}" srcOrd="0" destOrd="0" presId="urn:microsoft.com/office/officeart/2005/8/layout/matrix1"/>
    <dgm:cxn modelId="{59EA5AF9-B75D-49AA-A8CC-CD70F3C3F8D7}" srcId="{F5611F04-D7DE-4010-B4BC-14F021A9C002}" destId="{BDFA48B9-3C02-47E0-885E-64A3A324E3E6}" srcOrd="0" destOrd="0" parTransId="{B4DB52BA-8D19-4B61-B8EC-048EB091D422}" sibTransId="{BB4A087A-EA9B-48C6-8699-703CFB0854F0}"/>
    <dgm:cxn modelId="{3A3AAF10-65B1-4354-A624-4BB42BA37F7E}" type="presOf" srcId="{51FF2D2C-8F17-40E0-BF0B-E2C1868CE33A}" destId="{BA84B3DE-60A7-471E-9F35-979370E03DFF}" srcOrd="1" destOrd="0" presId="urn:microsoft.com/office/officeart/2005/8/layout/matrix1"/>
    <dgm:cxn modelId="{7F3EA391-D786-4719-8B2A-A2BBB29FA884}" type="presOf" srcId="{51FF2D2C-8F17-40E0-BF0B-E2C1868CE33A}" destId="{D8331698-F8EA-4722-B982-4CA065162C51}" srcOrd="0" destOrd="0" presId="urn:microsoft.com/office/officeart/2005/8/layout/matrix1"/>
    <dgm:cxn modelId="{E1DB6885-CA2E-4EBE-B246-F436A3BA8CB3}" type="presParOf" srcId="{F2B57487-E3C1-46A8-BB37-83F6F4B8D05D}" destId="{E1BAD203-CFCB-407B-AE4B-DFC4086A5333}" srcOrd="0" destOrd="0" presId="urn:microsoft.com/office/officeart/2005/8/layout/matrix1"/>
    <dgm:cxn modelId="{7288748D-FB5F-4832-9CD0-2D293ABDA63D}" type="presParOf" srcId="{E1BAD203-CFCB-407B-AE4B-DFC4086A5333}" destId="{093E3059-D3D8-467E-9B9A-C9945F875859}" srcOrd="0" destOrd="0" presId="urn:microsoft.com/office/officeart/2005/8/layout/matrix1"/>
    <dgm:cxn modelId="{BB56BD28-1679-4257-9977-6749C33E80F8}" type="presParOf" srcId="{E1BAD203-CFCB-407B-AE4B-DFC4086A5333}" destId="{F0D22098-656A-4633-A0F5-0949D6EF3DD8}" srcOrd="1" destOrd="0" presId="urn:microsoft.com/office/officeart/2005/8/layout/matrix1"/>
    <dgm:cxn modelId="{E4840DEF-EF57-4FB8-865D-861D3826A554}" type="presParOf" srcId="{E1BAD203-CFCB-407B-AE4B-DFC4086A5333}" destId="{D8331698-F8EA-4722-B982-4CA065162C51}" srcOrd="2" destOrd="0" presId="urn:microsoft.com/office/officeart/2005/8/layout/matrix1"/>
    <dgm:cxn modelId="{8E8040C6-6FC3-41A3-92CA-F7F887ABB3B0}" type="presParOf" srcId="{E1BAD203-CFCB-407B-AE4B-DFC4086A5333}" destId="{BA84B3DE-60A7-471E-9F35-979370E03DFF}" srcOrd="3" destOrd="0" presId="urn:microsoft.com/office/officeart/2005/8/layout/matrix1"/>
    <dgm:cxn modelId="{04A8D86F-5580-48FF-BCC4-7BD14002125E}" type="presParOf" srcId="{E1BAD203-CFCB-407B-AE4B-DFC4086A5333}" destId="{CC3F867B-03E9-475F-9393-8F591998CE36}" srcOrd="4" destOrd="0" presId="urn:microsoft.com/office/officeart/2005/8/layout/matrix1"/>
    <dgm:cxn modelId="{B4AC33E9-5D66-4EE3-B08B-94D1FE0E4C98}" type="presParOf" srcId="{E1BAD203-CFCB-407B-AE4B-DFC4086A5333}" destId="{4F22E31A-F9C8-45C2-849E-C963962443BD}" srcOrd="5" destOrd="0" presId="urn:microsoft.com/office/officeart/2005/8/layout/matrix1"/>
    <dgm:cxn modelId="{2B3D2161-1A77-4B72-8B13-92E525B16FA7}" type="presParOf" srcId="{E1BAD203-CFCB-407B-AE4B-DFC4086A5333}" destId="{C127E22F-B87D-4E6E-BBD5-A51B724160BB}" srcOrd="6" destOrd="0" presId="urn:microsoft.com/office/officeart/2005/8/layout/matrix1"/>
    <dgm:cxn modelId="{757452D8-F982-4152-91B9-499A2E5DFAAF}" type="presParOf" srcId="{E1BAD203-CFCB-407B-AE4B-DFC4086A5333}" destId="{5F7818F1-41DC-477D-94FA-CEDA4C6CC9FB}" srcOrd="7" destOrd="0" presId="urn:microsoft.com/office/officeart/2005/8/layout/matrix1"/>
    <dgm:cxn modelId="{82E746D8-5B77-4A3A-B404-0EEA0807A4E8}" type="presParOf" srcId="{F2B57487-E3C1-46A8-BB37-83F6F4B8D05D}" destId="{E58B169E-85D1-4028-BF9E-E7EA775846FD}" srcOrd="1" destOrd="0" presId="urn:microsoft.com/office/officeart/2005/8/layout/matrix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C3B4B7-2B33-41D0-A51F-63B746E407F5}" type="doc">
      <dgm:prSet loTypeId="urn:microsoft.com/office/officeart/2005/8/layout/default#2" loCatId="list" qsTypeId="urn:microsoft.com/office/officeart/2005/8/quickstyle/3d1" qsCatId="3D" csTypeId="urn:microsoft.com/office/officeart/2005/8/colors/colorful3" csCatId="colorful" phldr="1"/>
      <dgm:spPr/>
      <dgm:t>
        <a:bodyPr/>
        <a:lstStyle/>
        <a:p>
          <a:endParaRPr lang="en-ZA"/>
        </a:p>
      </dgm:t>
    </dgm:pt>
    <dgm:pt modelId="{CB5F343B-A44F-4D31-9EE3-053616913D24}">
      <dgm:prSet phldrT="[Text]" custT="1"/>
      <dgm:spPr/>
      <dgm:t>
        <a:bodyPr/>
        <a:lstStyle/>
        <a:p>
          <a:r>
            <a:rPr lang="en-US" sz="2000" b="1" dirty="0">
              <a:solidFill>
                <a:schemeClr val="tx1"/>
              </a:solidFill>
              <a:latin typeface="Arial Narrow" panose="020B0606020202030204" pitchFamily="34" charset="0"/>
            </a:rPr>
            <a:t>Conciliate and arbitrate workplace disputes</a:t>
          </a:r>
          <a:endParaRPr lang="en-ZA" sz="2000" b="1" dirty="0">
            <a:solidFill>
              <a:schemeClr val="tx1"/>
            </a:solidFill>
            <a:latin typeface="Arial Narrow" panose="020B0606020202030204" pitchFamily="34" charset="0"/>
          </a:endParaRPr>
        </a:p>
      </dgm:t>
    </dgm:pt>
    <dgm:pt modelId="{BB9C07CB-FDD7-4ED3-B021-3C5E573EC925}" type="parTrans" cxnId="{B0281A76-481D-4324-842B-A98981E83333}">
      <dgm:prSet/>
      <dgm:spPr/>
      <dgm:t>
        <a:bodyPr/>
        <a:lstStyle/>
        <a:p>
          <a:endParaRPr lang="en-ZA"/>
        </a:p>
      </dgm:t>
    </dgm:pt>
    <dgm:pt modelId="{93242F8A-2235-4E83-B54C-E85F03499C79}" type="sibTrans" cxnId="{B0281A76-481D-4324-842B-A98981E83333}">
      <dgm:prSet/>
      <dgm:spPr/>
      <dgm:t>
        <a:bodyPr/>
        <a:lstStyle/>
        <a:p>
          <a:endParaRPr lang="en-ZA"/>
        </a:p>
      </dgm:t>
    </dgm:pt>
    <dgm:pt modelId="{8FEF45A9-7D49-4A9C-B2D6-08ED205ECBB0}">
      <dgm:prSet custT="1"/>
      <dgm:spPr/>
      <dgm:t>
        <a:bodyPr/>
        <a:lstStyle/>
        <a:p>
          <a:r>
            <a:rPr lang="en-US" sz="2000" b="1" dirty="0">
              <a:solidFill>
                <a:schemeClr val="tx1"/>
              </a:solidFill>
              <a:latin typeface="Arial Narrow" panose="020B0606020202030204" pitchFamily="34" charset="0"/>
            </a:rPr>
            <a:t>Assist with the establishment of workplace forums</a:t>
          </a:r>
        </a:p>
      </dgm:t>
    </dgm:pt>
    <dgm:pt modelId="{9D267BE6-C8A0-492C-9A67-42951A6D9CA6}" type="parTrans" cxnId="{9102766E-2F0E-4615-932A-CC8BC0466EF7}">
      <dgm:prSet/>
      <dgm:spPr/>
      <dgm:t>
        <a:bodyPr/>
        <a:lstStyle/>
        <a:p>
          <a:endParaRPr lang="en-ZA"/>
        </a:p>
      </dgm:t>
    </dgm:pt>
    <dgm:pt modelId="{55062B40-E5A1-4820-AD88-B669C57DCF58}" type="sibTrans" cxnId="{9102766E-2F0E-4615-932A-CC8BC0466EF7}">
      <dgm:prSet/>
      <dgm:spPr/>
      <dgm:t>
        <a:bodyPr/>
        <a:lstStyle/>
        <a:p>
          <a:endParaRPr lang="en-ZA"/>
        </a:p>
      </dgm:t>
    </dgm:pt>
    <dgm:pt modelId="{B81B79A7-5C52-41E9-AA68-C355E7838691}">
      <dgm:prSet custT="1"/>
      <dgm:spPr/>
      <dgm:t>
        <a:bodyPr/>
        <a:lstStyle/>
        <a:p>
          <a:r>
            <a:rPr lang="en-US" sz="2000" b="1" dirty="0">
              <a:solidFill>
                <a:schemeClr val="tx1"/>
              </a:solidFill>
              <a:latin typeface="Arial Narrow" panose="020B0606020202030204" pitchFamily="34" charset="0"/>
            </a:rPr>
            <a:t>Compile and publish statistics and information about its activities</a:t>
          </a:r>
        </a:p>
      </dgm:t>
    </dgm:pt>
    <dgm:pt modelId="{9929E3A7-58A2-43A4-8E20-2A9FDDDED2A7}" type="parTrans" cxnId="{C8FD91B3-DBF9-437F-88E8-F3CA18088B01}">
      <dgm:prSet/>
      <dgm:spPr/>
      <dgm:t>
        <a:bodyPr/>
        <a:lstStyle/>
        <a:p>
          <a:endParaRPr lang="en-ZA"/>
        </a:p>
      </dgm:t>
    </dgm:pt>
    <dgm:pt modelId="{1FD7933D-DA9A-4BF3-AD56-FBB49C0506A9}" type="sibTrans" cxnId="{C8FD91B3-DBF9-437F-88E8-F3CA18088B01}">
      <dgm:prSet/>
      <dgm:spPr/>
      <dgm:t>
        <a:bodyPr/>
        <a:lstStyle/>
        <a:p>
          <a:endParaRPr lang="en-ZA"/>
        </a:p>
      </dgm:t>
    </dgm:pt>
    <dgm:pt modelId="{A0E57E19-9397-4980-A639-40C5E6C6E100}">
      <dgm:prSet custT="1"/>
      <dgm:spPr/>
      <dgm:t>
        <a:bodyPr/>
        <a:lstStyle/>
        <a:p>
          <a:r>
            <a:rPr lang="en-US" sz="2000" b="1" dirty="0">
              <a:solidFill>
                <a:schemeClr val="tx1"/>
              </a:solidFill>
              <a:latin typeface="Arial Narrow" panose="020B0606020202030204" pitchFamily="34" charset="0"/>
            </a:rPr>
            <a:t>Administer the Essential Services Committee</a:t>
          </a:r>
        </a:p>
      </dgm:t>
    </dgm:pt>
    <dgm:pt modelId="{067D2018-2D63-4A75-A8A2-EEF9467D84EE}" type="parTrans" cxnId="{5FFC5D80-4444-4F98-9ABD-930DC505B204}">
      <dgm:prSet/>
      <dgm:spPr/>
      <dgm:t>
        <a:bodyPr/>
        <a:lstStyle/>
        <a:p>
          <a:endParaRPr lang="en-ZA"/>
        </a:p>
      </dgm:t>
    </dgm:pt>
    <dgm:pt modelId="{4AA4A1D7-EF2F-4D07-B12C-AAF6CF76D1A8}" type="sibTrans" cxnId="{5FFC5D80-4444-4F98-9ABD-930DC505B204}">
      <dgm:prSet/>
      <dgm:spPr/>
      <dgm:t>
        <a:bodyPr/>
        <a:lstStyle/>
        <a:p>
          <a:endParaRPr lang="en-ZA"/>
        </a:p>
      </dgm:t>
    </dgm:pt>
    <dgm:pt modelId="{705529B0-C3AD-4B4B-96C8-92579686410A}">
      <dgm:prSet custT="1"/>
      <dgm:spPr/>
      <dgm:t>
        <a:bodyPr/>
        <a:lstStyle/>
        <a:p>
          <a:r>
            <a:rPr lang="en-US" sz="2000" b="1" dirty="0">
              <a:solidFill>
                <a:schemeClr val="tx1"/>
              </a:solidFill>
              <a:latin typeface="Arial Narrow" panose="020B0606020202030204" pitchFamily="34" charset="0"/>
            </a:rPr>
            <a:t>Consider applications for accreditation and subsidies of bargaining councils and private agencies</a:t>
          </a:r>
        </a:p>
      </dgm:t>
    </dgm:pt>
    <dgm:pt modelId="{2E33E0CB-670A-420B-9A11-504F7454042B}" type="parTrans" cxnId="{C7934AB9-D846-43E9-A061-65724165B3ED}">
      <dgm:prSet/>
      <dgm:spPr/>
      <dgm:t>
        <a:bodyPr/>
        <a:lstStyle/>
        <a:p>
          <a:endParaRPr lang="en-ZA"/>
        </a:p>
      </dgm:t>
    </dgm:pt>
    <dgm:pt modelId="{18000BA7-77DD-40F5-98D7-142E10B1BF93}" type="sibTrans" cxnId="{C7934AB9-D846-43E9-A061-65724165B3ED}">
      <dgm:prSet/>
      <dgm:spPr/>
      <dgm:t>
        <a:bodyPr/>
        <a:lstStyle/>
        <a:p>
          <a:endParaRPr lang="en-ZA"/>
        </a:p>
      </dgm:t>
    </dgm:pt>
    <dgm:pt modelId="{E4B5198C-F047-4DD1-8E45-ABF95262FB3F}" type="pres">
      <dgm:prSet presAssocID="{5CC3B4B7-2B33-41D0-A51F-63B746E407F5}" presName="diagram" presStyleCnt="0">
        <dgm:presLayoutVars>
          <dgm:dir/>
          <dgm:resizeHandles val="exact"/>
        </dgm:presLayoutVars>
      </dgm:prSet>
      <dgm:spPr/>
      <dgm:t>
        <a:bodyPr/>
        <a:lstStyle/>
        <a:p>
          <a:endParaRPr lang="en-US"/>
        </a:p>
      </dgm:t>
    </dgm:pt>
    <dgm:pt modelId="{982B814F-B6F6-45D7-886A-AEDE88D54A74}" type="pres">
      <dgm:prSet presAssocID="{CB5F343B-A44F-4D31-9EE3-053616913D24}" presName="node" presStyleLbl="node1" presStyleIdx="0" presStyleCnt="5">
        <dgm:presLayoutVars>
          <dgm:bulletEnabled val="1"/>
        </dgm:presLayoutVars>
      </dgm:prSet>
      <dgm:spPr/>
      <dgm:t>
        <a:bodyPr/>
        <a:lstStyle/>
        <a:p>
          <a:endParaRPr lang="en-US"/>
        </a:p>
      </dgm:t>
    </dgm:pt>
    <dgm:pt modelId="{E49DC5EC-6A81-41F9-897E-6827A4180C6D}" type="pres">
      <dgm:prSet presAssocID="{93242F8A-2235-4E83-B54C-E85F03499C79}" presName="sibTrans" presStyleCnt="0"/>
      <dgm:spPr/>
    </dgm:pt>
    <dgm:pt modelId="{F3CEF778-EB35-498E-953B-EF2936128528}" type="pres">
      <dgm:prSet presAssocID="{8FEF45A9-7D49-4A9C-B2D6-08ED205ECBB0}" presName="node" presStyleLbl="node1" presStyleIdx="1" presStyleCnt="5">
        <dgm:presLayoutVars>
          <dgm:bulletEnabled val="1"/>
        </dgm:presLayoutVars>
      </dgm:prSet>
      <dgm:spPr/>
      <dgm:t>
        <a:bodyPr/>
        <a:lstStyle/>
        <a:p>
          <a:endParaRPr lang="en-US"/>
        </a:p>
      </dgm:t>
    </dgm:pt>
    <dgm:pt modelId="{8FF1D292-3C44-40A1-9149-D88320C40330}" type="pres">
      <dgm:prSet presAssocID="{55062B40-E5A1-4820-AD88-B669C57DCF58}" presName="sibTrans" presStyleCnt="0"/>
      <dgm:spPr/>
    </dgm:pt>
    <dgm:pt modelId="{07185FBD-40BE-41BB-887E-16DFFF37C4E3}" type="pres">
      <dgm:prSet presAssocID="{B81B79A7-5C52-41E9-AA68-C355E7838691}" presName="node" presStyleLbl="node1" presStyleIdx="2" presStyleCnt="5">
        <dgm:presLayoutVars>
          <dgm:bulletEnabled val="1"/>
        </dgm:presLayoutVars>
      </dgm:prSet>
      <dgm:spPr/>
      <dgm:t>
        <a:bodyPr/>
        <a:lstStyle/>
        <a:p>
          <a:endParaRPr lang="en-US"/>
        </a:p>
      </dgm:t>
    </dgm:pt>
    <dgm:pt modelId="{392A5A77-9B1D-4DA0-9AAB-121B9AC1BA4D}" type="pres">
      <dgm:prSet presAssocID="{1FD7933D-DA9A-4BF3-AD56-FBB49C0506A9}" presName="sibTrans" presStyleCnt="0"/>
      <dgm:spPr/>
    </dgm:pt>
    <dgm:pt modelId="{BDB2AC06-4BB0-4925-9963-675332290D07}" type="pres">
      <dgm:prSet presAssocID="{A0E57E19-9397-4980-A639-40C5E6C6E100}" presName="node" presStyleLbl="node1" presStyleIdx="3" presStyleCnt="5">
        <dgm:presLayoutVars>
          <dgm:bulletEnabled val="1"/>
        </dgm:presLayoutVars>
      </dgm:prSet>
      <dgm:spPr/>
      <dgm:t>
        <a:bodyPr/>
        <a:lstStyle/>
        <a:p>
          <a:endParaRPr lang="en-US"/>
        </a:p>
      </dgm:t>
    </dgm:pt>
    <dgm:pt modelId="{5BC67949-6A15-455D-94A6-B313D861E71E}" type="pres">
      <dgm:prSet presAssocID="{4AA4A1D7-EF2F-4D07-B12C-AAF6CF76D1A8}" presName="sibTrans" presStyleCnt="0"/>
      <dgm:spPr/>
    </dgm:pt>
    <dgm:pt modelId="{DED29592-BBAC-42E9-8DCD-B44E85063B9F}" type="pres">
      <dgm:prSet presAssocID="{705529B0-C3AD-4B4B-96C8-92579686410A}" presName="node" presStyleLbl="node1" presStyleIdx="4" presStyleCnt="5">
        <dgm:presLayoutVars>
          <dgm:bulletEnabled val="1"/>
        </dgm:presLayoutVars>
      </dgm:prSet>
      <dgm:spPr/>
      <dgm:t>
        <a:bodyPr/>
        <a:lstStyle/>
        <a:p>
          <a:endParaRPr lang="en-US"/>
        </a:p>
      </dgm:t>
    </dgm:pt>
  </dgm:ptLst>
  <dgm:cxnLst>
    <dgm:cxn modelId="{93307033-FCEA-4DE9-BDA5-D239E489B9B9}" type="presOf" srcId="{A0E57E19-9397-4980-A639-40C5E6C6E100}" destId="{BDB2AC06-4BB0-4925-9963-675332290D07}" srcOrd="0" destOrd="0" presId="urn:microsoft.com/office/officeart/2005/8/layout/default#2"/>
    <dgm:cxn modelId="{8CEF2318-61A2-4622-8061-37B4DB6AAE36}" type="presOf" srcId="{B81B79A7-5C52-41E9-AA68-C355E7838691}" destId="{07185FBD-40BE-41BB-887E-16DFFF37C4E3}" srcOrd="0" destOrd="0" presId="urn:microsoft.com/office/officeart/2005/8/layout/default#2"/>
    <dgm:cxn modelId="{48066574-4A0B-4DDB-9BA6-03D47F67168C}" type="presOf" srcId="{8FEF45A9-7D49-4A9C-B2D6-08ED205ECBB0}" destId="{F3CEF778-EB35-498E-953B-EF2936128528}" srcOrd="0" destOrd="0" presId="urn:microsoft.com/office/officeart/2005/8/layout/default#2"/>
    <dgm:cxn modelId="{9102766E-2F0E-4615-932A-CC8BC0466EF7}" srcId="{5CC3B4B7-2B33-41D0-A51F-63B746E407F5}" destId="{8FEF45A9-7D49-4A9C-B2D6-08ED205ECBB0}" srcOrd="1" destOrd="0" parTransId="{9D267BE6-C8A0-492C-9A67-42951A6D9CA6}" sibTransId="{55062B40-E5A1-4820-AD88-B669C57DCF58}"/>
    <dgm:cxn modelId="{5FFC5D80-4444-4F98-9ABD-930DC505B204}" srcId="{5CC3B4B7-2B33-41D0-A51F-63B746E407F5}" destId="{A0E57E19-9397-4980-A639-40C5E6C6E100}" srcOrd="3" destOrd="0" parTransId="{067D2018-2D63-4A75-A8A2-EEF9467D84EE}" sibTransId="{4AA4A1D7-EF2F-4D07-B12C-AAF6CF76D1A8}"/>
    <dgm:cxn modelId="{B0281A76-481D-4324-842B-A98981E83333}" srcId="{5CC3B4B7-2B33-41D0-A51F-63B746E407F5}" destId="{CB5F343B-A44F-4D31-9EE3-053616913D24}" srcOrd="0" destOrd="0" parTransId="{BB9C07CB-FDD7-4ED3-B021-3C5E573EC925}" sibTransId="{93242F8A-2235-4E83-B54C-E85F03499C79}"/>
    <dgm:cxn modelId="{C7934AB9-D846-43E9-A061-65724165B3ED}" srcId="{5CC3B4B7-2B33-41D0-A51F-63B746E407F5}" destId="{705529B0-C3AD-4B4B-96C8-92579686410A}" srcOrd="4" destOrd="0" parTransId="{2E33E0CB-670A-420B-9A11-504F7454042B}" sibTransId="{18000BA7-77DD-40F5-98D7-142E10B1BF93}"/>
    <dgm:cxn modelId="{EFF98A0E-3AB1-45C2-97EE-A23BF94F65D3}" type="presOf" srcId="{705529B0-C3AD-4B4B-96C8-92579686410A}" destId="{DED29592-BBAC-42E9-8DCD-B44E85063B9F}" srcOrd="0" destOrd="0" presId="urn:microsoft.com/office/officeart/2005/8/layout/default#2"/>
    <dgm:cxn modelId="{C8FD91B3-DBF9-437F-88E8-F3CA18088B01}" srcId="{5CC3B4B7-2B33-41D0-A51F-63B746E407F5}" destId="{B81B79A7-5C52-41E9-AA68-C355E7838691}" srcOrd="2" destOrd="0" parTransId="{9929E3A7-58A2-43A4-8E20-2A9FDDDED2A7}" sibTransId="{1FD7933D-DA9A-4BF3-AD56-FBB49C0506A9}"/>
    <dgm:cxn modelId="{FA8CC3E9-9C0B-4110-9812-22F0FFB4BD0B}" type="presOf" srcId="{5CC3B4B7-2B33-41D0-A51F-63B746E407F5}" destId="{E4B5198C-F047-4DD1-8E45-ABF95262FB3F}" srcOrd="0" destOrd="0" presId="urn:microsoft.com/office/officeart/2005/8/layout/default#2"/>
    <dgm:cxn modelId="{4405402D-1481-45E9-9556-DA8CE73A1762}" type="presOf" srcId="{CB5F343B-A44F-4D31-9EE3-053616913D24}" destId="{982B814F-B6F6-45D7-886A-AEDE88D54A74}" srcOrd="0" destOrd="0" presId="urn:microsoft.com/office/officeart/2005/8/layout/default#2"/>
    <dgm:cxn modelId="{511044DA-9F22-4B1E-8773-83E9C73057C8}" type="presParOf" srcId="{E4B5198C-F047-4DD1-8E45-ABF95262FB3F}" destId="{982B814F-B6F6-45D7-886A-AEDE88D54A74}" srcOrd="0" destOrd="0" presId="urn:microsoft.com/office/officeart/2005/8/layout/default#2"/>
    <dgm:cxn modelId="{65EF6985-B80D-4092-A9BE-A2429F5793EC}" type="presParOf" srcId="{E4B5198C-F047-4DD1-8E45-ABF95262FB3F}" destId="{E49DC5EC-6A81-41F9-897E-6827A4180C6D}" srcOrd="1" destOrd="0" presId="urn:microsoft.com/office/officeart/2005/8/layout/default#2"/>
    <dgm:cxn modelId="{7E2692DA-3A3B-46E8-B265-4CA428171603}" type="presParOf" srcId="{E4B5198C-F047-4DD1-8E45-ABF95262FB3F}" destId="{F3CEF778-EB35-498E-953B-EF2936128528}" srcOrd="2" destOrd="0" presId="urn:microsoft.com/office/officeart/2005/8/layout/default#2"/>
    <dgm:cxn modelId="{AA10FAEC-C360-4388-8383-6835E86E61A2}" type="presParOf" srcId="{E4B5198C-F047-4DD1-8E45-ABF95262FB3F}" destId="{8FF1D292-3C44-40A1-9149-D88320C40330}" srcOrd="3" destOrd="0" presId="urn:microsoft.com/office/officeart/2005/8/layout/default#2"/>
    <dgm:cxn modelId="{49C86EBA-F8B7-4C55-8BC6-7C4E0B48BC9F}" type="presParOf" srcId="{E4B5198C-F047-4DD1-8E45-ABF95262FB3F}" destId="{07185FBD-40BE-41BB-887E-16DFFF37C4E3}" srcOrd="4" destOrd="0" presId="urn:microsoft.com/office/officeart/2005/8/layout/default#2"/>
    <dgm:cxn modelId="{44D7EA1C-0FB8-426D-B547-B2733CE4A3E6}" type="presParOf" srcId="{E4B5198C-F047-4DD1-8E45-ABF95262FB3F}" destId="{392A5A77-9B1D-4DA0-9AAB-121B9AC1BA4D}" srcOrd="5" destOrd="0" presId="urn:microsoft.com/office/officeart/2005/8/layout/default#2"/>
    <dgm:cxn modelId="{3540B414-75EB-444B-A57C-A8D8739DF78B}" type="presParOf" srcId="{E4B5198C-F047-4DD1-8E45-ABF95262FB3F}" destId="{BDB2AC06-4BB0-4925-9963-675332290D07}" srcOrd="6" destOrd="0" presId="urn:microsoft.com/office/officeart/2005/8/layout/default#2"/>
    <dgm:cxn modelId="{A9872ECA-5078-4E48-86D4-75F8E94E74EB}" type="presParOf" srcId="{E4B5198C-F047-4DD1-8E45-ABF95262FB3F}" destId="{5BC67949-6A15-455D-94A6-B313D861E71E}" srcOrd="7" destOrd="0" presId="urn:microsoft.com/office/officeart/2005/8/layout/default#2"/>
    <dgm:cxn modelId="{FA23765B-6F89-4694-AB47-BAE09F034F83}" type="presParOf" srcId="{E4B5198C-F047-4DD1-8E45-ABF95262FB3F}" destId="{DED29592-BBAC-42E9-8DCD-B44E85063B9F}" srcOrd="8" destOrd="0" presId="urn:microsoft.com/office/officeart/2005/8/layout/defaul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848E16-1F1D-4B43-9752-527B0DBC0244}" type="doc">
      <dgm:prSet loTypeId="urn:microsoft.com/office/officeart/2005/8/layout/default" loCatId="list" qsTypeId="urn:microsoft.com/office/officeart/2005/8/quickstyle/3d1" qsCatId="3D" csTypeId="urn:microsoft.com/office/officeart/2005/8/colors/colorful3" csCatId="colorful" phldr="1"/>
      <dgm:spPr/>
      <dgm:t>
        <a:bodyPr/>
        <a:lstStyle/>
        <a:p>
          <a:endParaRPr lang="en-ZA"/>
        </a:p>
      </dgm:t>
    </dgm:pt>
    <dgm:pt modelId="{2EC7BBD7-20DA-42B0-B027-BBCEAEA01692}">
      <dgm:prSet phldrT="[Text]" custT="1"/>
      <dgm:spPr/>
      <dgm:t>
        <a:bodyPr/>
        <a:lstStyle/>
        <a:p>
          <a:r>
            <a:rPr lang="en-US" sz="1300" b="1" dirty="0">
              <a:solidFill>
                <a:schemeClr val="tx1"/>
              </a:solidFill>
              <a:latin typeface="Arial Narrow" panose="020B0606020202030204" pitchFamily="34" charset="0"/>
            </a:rPr>
            <a:t>Supervise ballots for unions and employer </a:t>
          </a:r>
          <a:r>
            <a:rPr lang="en-ZA" sz="1300" b="1" noProof="0" dirty="0">
              <a:solidFill>
                <a:schemeClr val="tx1"/>
              </a:solidFill>
              <a:latin typeface="Arial Narrow" panose="020B0606020202030204" pitchFamily="34" charset="0"/>
            </a:rPr>
            <a:t>organisations</a:t>
          </a:r>
        </a:p>
      </dgm:t>
    </dgm:pt>
    <dgm:pt modelId="{96A6C427-5B1E-42B0-8611-4304F436B72A}" type="parTrans" cxnId="{2C51FE8D-0549-47BF-86AF-6CC9C780BA54}">
      <dgm:prSet/>
      <dgm:spPr/>
      <dgm:t>
        <a:bodyPr/>
        <a:lstStyle/>
        <a:p>
          <a:endParaRPr lang="en-ZA" sz="1300"/>
        </a:p>
      </dgm:t>
    </dgm:pt>
    <dgm:pt modelId="{3BF69ED0-1E9B-4A8E-AC80-FC7286E5D3A3}" type="sibTrans" cxnId="{2C51FE8D-0549-47BF-86AF-6CC9C780BA54}">
      <dgm:prSet/>
      <dgm:spPr/>
      <dgm:t>
        <a:bodyPr/>
        <a:lstStyle/>
        <a:p>
          <a:endParaRPr lang="en-ZA" sz="1300"/>
        </a:p>
      </dgm:t>
    </dgm:pt>
    <dgm:pt modelId="{6F74AF92-BED9-4A2F-8638-46E5AFE68F0C}">
      <dgm:prSet custT="1"/>
      <dgm:spPr/>
      <dgm:t>
        <a:bodyPr/>
        <a:lstStyle/>
        <a:p>
          <a:r>
            <a:rPr lang="en-US" sz="1300" b="1" dirty="0">
              <a:solidFill>
                <a:schemeClr val="tx1"/>
              </a:solidFill>
              <a:latin typeface="Arial Narrow" panose="020B0606020202030204" pitchFamily="34" charset="0"/>
            </a:rPr>
            <a:t>Provide training and information relating to the primary objective of the LRA</a:t>
          </a:r>
          <a:endParaRPr lang="en-ZA" sz="1300" b="1" dirty="0">
            <a:solidFill>
              <a:schemeClr val="tx1"/>
            </a:solidFill>
            <a:latin typeface="Arial Narrow" panose="020B0606020202030204" pitchFamily="34" charset="0"/>
          </a:endParaRPr>
        </a:p>
      </dgm:t>
    </dgm:pt>
    <dgm:pt modelId="{142FC4AC-F1EE-4442-BFB3-AB8FEDC0636E}" type="parTrans" cxnId="{5E12F729-420A-4B5E-955A-75C54DF4832C}">
      <dgm:prSet/>
      <dgm:spPr/>
      <dgm:t>
        <a:bodyPr/>
        <a:lstStyle/>
        <a:p>
          <a:endParaRPr lang="en-ZA" sz="1300"/>
        </a:p>
      </dgm:t>
    </dgm:pt>
    <dgm:pt modelId="{A51D815F-92A0-4CAB-A4DA-B8A06CC0F913}" type="sibTrans" cxnId="{5E12F729-420A-4B5E-955A-75C54DF4832C}">
      <dgm:prSet/>
      <dgm:spPr/>
      <dgm:t>
        <a:bodyPr/>
        <a:lstStyle/>
        <a:p>
          <a:endParaRPr lang="en-ZA" sz="1300"/>
        </a:p>
      </dgm:t>
    </dgm:pt>
    <dgm:pt modelId="{2FC3715A-BA37-4171-8560-1F55827D4DFF}">
      <dgm:prSet custT="1"/>
      <dgm:spPr/>
      <dgm:t>
        <a:bodyPr/>
        <a:lstStyle/>
        <a:p>
          <a:r>
            <a:rPr lang="en-US" sz="1300" b="1" dirty="0">
              <a:solidFill>
                <a:schemeClr val="tx1"/>
              </a:solidFill>
              <a:latin typeface="Arial Narrow" panose="020B0606020202030204" pitchFamily="34" charset="0"/>
            </a:rPr>
            <a:t>Advise a party to a dispute about the procedures to follow</a:t>
          </a:r>
          <a:endParaRPr lang="en-ZA" sz="1300" b="1" dirty="0">
            <a:solidFill>
              <a:schemeClr val="tx1"/>
            </a:solidFill>
            <a:latin typeface="Arial Narrow" panose="020B0606020202030204" pitchFamily="34" charset="0"/>
          </a:endParaRPr>
        </a:p>
      </dgm:t>
    </dgm:pt>
    <dgm:pt modelId="{5CCA9173-705D-4D2D-BDF6-C3E80D0BDE34}" type="parTrans" cxnId="{4D4E76FA-FC06-48A7-A967-0BE33E63ABC2}">
      <dgm:prSet/>
      <dgm:spPr/>
      <dgm:t>
        <a:bodyPr/>
        <a:lstStyle/>
        <a:p>
          <a:endParaRPr lang="en-ZA" sz="1300"/>
        </a:p>
      </dgm:t>
    </dgm:pt>
    <dgm:pt modelId="{8E2E770E-8386-4E29-8DD2-3F06C296D898}" type="sibTrans" cxnId="{4D4E76FA-FC06-48A7-A967-0BE33E63ABC2}">
      <dgm:prSet/>
      <dgm:spPr/>
      <dgm:t>
        <a:bodyPr/>
        <a:lstStyle/>
        <a:p>
          <a:endParaRPr lang="en-ZA" sz="1300"/>
        </a:p>
      </dgm:t>
    </dgm:pt>
    <dgm:pt modelId="{B6D67A8C-882B-4FDB-B24D-AEEE1220AC3D}">
      <dgm:prSet custT="1"/>
      <dgm:spPr/>
      <dgm:t>
        <a:bodyPr/>
        <a:lstStyle/>
        <a:p>
          <a:r>
            <a:rPr lang="en-US" sz="1300" b="1" dirty="0">
              <a:solidFill>
                <a:schemeClr val="tx1"/>
              </a:solidFill>
              <a:latin typeface="Arial Narrow" panose="020B0606020202030204" pitchFamily="34" charset="0"/>
            </a:rPr>
            <a:t>Offer to resolve a dispute that has not been referred to the CCMA</a:t>
          </a:r>
          <a:endParaRPr lang="en-ZA" sz="1300" b="1" dirty="0">
            <a:solidFill>
              <a:schemeClr val="tx1"/>
            </a:solidFill>
            <a:latin typeface="Arial Narrow" panose="020B0606020202030204" pitchFamily="34" charset="0"/>
          </a:endParaRPr>
        </a:p>
      </dgm:t>
    </dgm:pt>
    <dgm:pt modelId="{A5E06271-651C-4E14-9AE0-A7E547CD1AC9}" type="parTrans" cxnId="{B700A68B-3AD4-450E-BBF5-A215AF0E455E}">
      <dgm:prSet/>
      <dgm:spPr/>
      <dgm:t>
        <a:bodyPr/>
        <a:lstStyle/>
        <a:p>
          <a:endParaRPr lang="en-ZA" sz="1300"/>
        </a:p>
      </dgm:t>
    </dgm:pt>
    <dgm:pt modelId="{A570965C-A5D0-4E0F-854D-7FD0C04804F4}" type="sibTrans" cxnId="{B700A68B-3AD4-450E-BBF5-A215AF0E455E}">
      <dgm:prSet/>
      <dgm:spPr/>
      <dgm:t>
        <a:bodyPr/>
        <a:lstStyle/>
        <a:p>
          <a:endParaRPr lang="en-ZA" sz="1300"/>
        </a:p>
      </dgm:t>
    </dgm:pt>
    <dgm:pt modelId="{CCCE3899-DC8C-41E7-AB46-35DBF0F0925E}">
      <dgm:prSet custT="1"/>
      <dgm:spPr/>
      <dgm:t>
        <a:bodyPr/>
        <a:lstStyle/>
        <a:p>
          <a:r>
            <a:rPr lang="en-US" sz="1300" b="1" dirty="0">
              <a:solidFill>
                <a:schemeClr val="tx1"/>
              </a:solidFill>
              <a:latin typeface="Arial Narrow" panose="020B0606020202030204" pitchFamily="34" charset="0"/>
            </a:rPr>
            <a:t>Publish guidelines on any aspect of the LRA and to make rules</a:t>
          </a:r>
          <a:endParaRPr lang="en-ZA" sz="1300" b="1" dirty="0">
            <a:solidFill>
              <a:schemeClr val="tx1"/>
            </a:solidFill>
            <a:latin typeface="Arial Narrow" panose="020B0606020202030204" pitchFamily="34" charset="0"/>
          </a:endParaRPr>
        </a:p>
      </dgm:t>
    </dgm:pt>
    <dgm:pt modelId="{4AE561DD-B351-4541-8DF7-5A5624B56E0E}" type="parTrans" cxnId="{D67384A3-0A1F-4D28-BD14-B03AA5A4A973}">
      <dgm:prSet/>
      <dgm:spPr/>
      <dgm:t>
        <a:bodyPr/>
        <a:lstStyle/>
        <a:p>
          <a:endParaRPr lang="en-ZA" sz="1300"/>
        </a:p>
      </dgm:t>
    </dgm:pt>
    <dgm:pt modelId="{EE489D2D-0BED-452D-AC16-075B9AFDF695}" type="sibTrans" cxnId="{D67384A3-0A1F-4D28-BD14-B03AA5A4A973}">
      <dgm:prSet/>
      <dgm:spPr/>
      <dgm:t>
        <a:bodyPr/>
        <a:lstStyle/>
        <a:p>
          <a:endParaRPr lang="en-ZA" sz="1300"/>
        </a:p>
      </dgm:t>
    </dgm:pt>
    <dgm:pt modelId="{BAD392A5-2600-4F53-9EF0-DFEEF6C302E1}">
      <dgm:prSet custT="1"/>
      <dgm:spPr/>
      <dgm:t>
        <a:bodyPr/>
        <a:lstStyle/>
        <a:p>
          <a:r>
            <a:rPr lang="en-US" sz="1300" b="1" dirty="0">
              <a:solidFill>
                <a:schemeClr val="tx1"/>
              </a:solidFill>
              <a:latin typeface="Arial Narrow" panose="020B0606020202030204" pitchFamily="34" charset="0"/>
            </a:rPr>
            <a:t>Conduct and publish research </a:t>
          </a:r>
        </a:p>
      </dgm:t>
    </dgm:pt>
    <dgm:pt modelId="{B6DADBCB-53D4-472E-8B4B-52DED0CFB5CE}" type="parTrans" cxnId="{2F6D2399-6FE4-422B-9AD0-B96762FE2965}">
      <dgm:prSet/>
      <dgm:spPr/>
      <dgm:t>
        <a:bodyPr/>
        <a:lstStyle/>
        <a:p>
          <a:endParaRPr lang="en-ZA" sz="1300"/>
        </a:p>
      </dgm:t>
    </dgm:pt>
    <dgm:pt modelId="{D33826A7-3D12-4752-9B4D-E9100FDDA769}" type="sibTrans" cxnId="{2F6D2399-6FE4-422B-9AD0-B96762FE2965}">
      <dgm:prSet/>
      <dgm:spPr/>
      <dgm:t>
        <a:bodyPr/>
        <a:lstStyle/>
        <a:p>
          <a:endParaRPr lang="en-ZA" sz="1300"/>
        </a:p>
      </dgm:t>
    </dgm:pt>
    <dgm:pt modelId="{72B4A8D0-AAC9-4677-87A5-E6B36657CB03}">
      <dgm:prSet custT="1"/>
      <dgm:spPr/>
      <dgm:t>
        <a:bodyPr/>
        <a:lstStyle/>
        <a:p>
          <a:r>
            <a:rPr lang="en-US" sz="1300" b="1" dirty="0">
              <a:solidFill>
                <a:schemeClr val="tx1"/>
              </a:solidFill>
              <a:latin typeface="Arial Narrow" panose="020B0606020202030204" pitchFamily="34" charset="0"/>
            </a:rPr>
            <a:t>Provide training and advice on the establishment of collective bargaining structures, workplace restructuring, consultation processes, termination of employment, employment equity programmes and dispute prevention.</a:t>
          </a:r>
          <a:endParaRPr lang="en-ZA" sz="1300" b="1" dirty="0">
            <a:solidFill>
              <a:schemeClr val="tx1"/>
            </a:solidFill>
            <a:latin typeface="Arial Narrow" panose="020B0606020202030204" pitchFamily="34" charset="0"/>
          </a:endParaRPr>
        </a:p>
      </dgm:t>
    </dgm:pt>
    <dgm:pt modelId="{C4E27342-0F11-4DCA-B2D6-0F925A169B36}" type="parTrans" cxnId="{3412E202-6FA5-4A53-A01C-B166C9C8EE7A}">
      <dgm:prSet/>
      <dgm:spPr/>
      <dgm:t>
        <a:bodyPr/>
        <a:lstStyle/>
        <a:p>
          <a:endParaRPr lang="en-ZA" sz="1300"/>
        </a:p>
      </dgm:t>
    </dgm:pt>
    <dgm:pt modelId="{80827387-B668-44AD-9DD0-A6AF36746B21}" type="sibTrans" cxnId="{3412E202-6FA5-4A53-A01C-B166C9C8EE7A}">
      <dgm:prSet/>
      <dgm:spPr/>
      <dgm:t>
        <a:bodyPr/>
        <a:lstStyle/>
        <a:p>
          <a:endParaRPr lang="en-ZA" sz="1300"/>
        </a:p>
      </dgm:t>
    </dgm:pt>
    <dgm:pt modelId="{A1C99E50-56E5-4EA1-AED4-28ABA7292EB6}">
      <dgm:prSet custT="1"/>
      <dgm:spPr/>
      <dgm:t>
        <a:bodyPr/>
        <a:lstStyle/>
        <a:p>
          <a:r>
            <a:rPr lang="en-US" sz="1300" b="1" dirty="0">
              <a:solidFill>
                <a:schemeClr val="tx1"/>
              </a:solidFill>
              <a:latin typeface="Arial Narrow" panose="020B0606020202030204" pitchFamily="34" charset="0"/>
            </a:rPr>
            <a:t>Provide assistance of an administrative nature to an employee earning less than the BCEA threshold.</a:t>
          </a:r>
        </a:p>
      </dgm:t>
    </dgm:pt>
    <dgm:pt modelId="{2914B682-09F4-4E09-9C63-7D771F149C09}" type="parTrans" cxnId="{B54BB781-6CD0-4566-A4DD-7CDD9479C66A}">
      <dgm:prSet/>
      <dgm:spPr/>
      <dgm:t>
        <a:bodyPr/>
        <a:lstStyle/>
        <a:p>
          <a:endParaRPr lang="en-US" sz="1300"/>
        </a:p>
      </dgm:t>
    </dgm:pt>
    <dgm:pt modelId="{38C3F21C-6FA8-438C-9552-CF3411A336BE}" type="sibTrans" cxnId="{B54BB781-6CD0-4566-A4DD-7CDD9479C66A}">
      <dgm:prSet/>
      <dgm:spPr/>
      <dgm:t>
        <a:bodyPr/>
        <a:lstStyle/>
        <a:p>
          <a:endParaRPr lang="en-US" sz="1300"/>
        </a:p>
      </dgm:t>
    </dgm:pt>
    <dgm:pt modelId="{81695B26-17AF-41C6-AF63-207EEF1BF8C1}">
      <dgm:prSet custT="1"/>
      <dgm:spPr/>
      <dgm:t>
        <a:bodyPr/>
        <a:lstStyle/>
        <a:p>
          <a:r>
            <a:rPr lang="en-US" sz="1300" b="1" dirty="0">
              <a:solidFill>
                <a:schemeClr val="tx1"/>
              </a:solidFill>
              <a:latin typeface="Arial Narrow" panose="020B0606020202030204" pitchFamily="34" charset="0"/>
            </a:rPr>
            <a:t>Determine fees that the CCMA can charge and regulate practice and procedure for conciliation and arbitration hearings.</a:t>
          </a:r>
        </a:p>
      </dgm:t>
    </dgm:pt>
    <dgm:pt modelId="{0F1B057A-B854-457D-B604-1366A206F620}" type="parTrans" cxnId="{D4D35999-6382-4941-B952-B93AA79E73D3}">
      <dgm:prSet/>
      <dgm:spPr/>
      <dgm:t>
        <a:bodyPr/>
        <a:lstStyle/>
        <a:p>
          <a:endParaRPr lang="en-US" sz="1300"/>
        </a:p>
      </dgm:t>
    </dgm:pt>
    <dgm:pt modelId="{F56B44AC-EF95-472F-A929-F22AD315DC20}" type="sibTrans" cxnId="{D4D35999-6382-4941-B952-B93AA79E73D3}">
      <dgm:prSet/>
      <dgm:spPr/>
      <dgm:t>
        <a:bodyPr/>
        <a:lstStyle/>
        <a:p>
          <a:endParaRPr lang="en-US" sz="1300"/>
        </a:p>
      </dgm:t>
    </dgm:pt>
    <dgm:pt modelId="{4803A9B5-E485-490F-8F28-BA08505491A4}" type="pres">
      <dgm:prSet presAssocID="{ED848E16-1F1D-4B43-9752-527B0DBC0244}" presName="diagram" presStyleCnt="0">
        <dgm:presLayoutVars>
          <dgm:dir/>
          <dgm:resizeHandles val="exact"/>
        </dgm:presLayoutVars>
      </dgm:prSet>
      <dgm:spPr/>
      <dgm:t>
        <a:bodyPr/>
        <a:lstStyle/>
        <a:p>
          <a:endParaRPr lang="en-US"/>
        </a:p>
      </dgm:t>
    </dgm:pt>
    <dgm:pt modelId="{613A8977-B980-45F2-8F69-275B2D45D6EE}" type="pres">
      <dgm:prSet presAssocID="{2EC7BBD7-20DA-42B0-B027-BBCEAEA01692}" presName="node" presStyleLbl="node1" presStyleIdx="0" presStyleCnt="9">
        <dgm:presLayoutVars>
          <dgm:bulletEnabled val="1"/>
        </dgm:presLayoutVars>
      </dgm:prSet>
      <dgm:spPr/>
      <dgm:t>
        <a:bodyPr/>
        <a:lstStyle/>
        <a:p>
          <a:endParaRPr lang="en-US"/>
        </a:p>
      </dgm:t>
    </dgm:pt>
    <dgm:pt modelId="{BE1F259E-B71E-43F4-BE92-54AF6A89CF69}" type="pres">
      <dgm:prSet presAssocID="{3BF69ED0-1E9B-4A8E-AC80-FC7286E5D3A3}" presName="sibTrans" presStyleCnt="0"/>
      <dgm:spPr/>
    </dgm:pt>
    <dgm:pt modelId="{F3F96D1E-A316-49E1-837C-413F1283AA5C}" type="pres">
      <dgm:prSet presAssocID="{6F74AF92-BED9-4A2F-8638-46E5AFE68F0C}" presName="node" presStyleLbl="node1" presStyleIdx="1" presStyleCnt="9">
        <dgm:presLayoutVars>
          <dgm:bulletEnabled val="1"/>
        </dgm:presLayoutVars>
      </dgm:prSet>
      <dgm:spPr/>
      <dgm:t>
        <a:bodyPr/>
        <a:lstStyle/>
        <a:p>
          <a:endParaRPr lang="en-US"/>
        </a:p>
      </dgm:t>
    </dgm:pt>
    <dgm:pt modelId="{9DA990D9-D61C-4B1F-95DD-C3361FF7F2F0}" type="pres">
      <dgm:prSet presAssocID="{A51D815F-92A0-4CAB-A4DA-B8A06CC0F913}" presName="sibTrans" presStyleCnt="0"/>
      <dgm:spPr/>
    </dgm:pt>
    <dgm:pt modelId="{58F229B3-DE22-458A-B7C0-BE931ACEC7A9}" type="pres">
      <dgm:prSet presAssocID="{2FC3715A-BA37-4171-8560-1F55827D4DFF}" presName="node" presStyleLbl="node1" presStyleIdx="2" presStyleCnt="9">
        <dgm:presLayoutVars>
          <dgm:bulletEnabled val="1"/>
        </dgm:presLayoutVars>
      </dgm:prSet>
      <dgm:spPr/>
      <dgm:t>
        <a:bodyPr/>
        <a:lstStyle/>
        <a:p>
          <a:endParaRPr lang="en-US"/>
        </a:p>
      </dgm:t>
    </dgm:pt>
    <dgm:pt modelId="{EB451B84-8A1E-4420-BBCD-AF00AAA0F78D}" type="pres">
      <dgm:prSet presAssocID="{8E2E770E-8386-4E29-8DD2-3F06C296D898}" presName="sibTrans" presStyleCnt="0"/>
      <dgm:spPr/>
    </dgm:pt>
    <dgm:pt modelId="{41841BF3-EB53-4FF6-A419-FB844DD5BED0}" type="pres">
      <dgm:prSet presAssocID="{B6D67A8C-882B-4FDB-B24D-AEEE1220AC3D}" presName="node" presStyleLbl="node1" presStyleIdx="3" presStyleCnt="9">
        <dgm:presLayoutVars>
          <dgm:bulletEnabled val="1"/>
        </dgm:presLayoutVars>
      </dgm:prSet>
      <dgm:spPr/>
      <dgm:t>
        <a:bodyPr/>
        <a:lstStyle/>
        <a:p>
          <a:endParaRPr lang="en-US"/>
        </a:p>
      </dgm:t>
    </dgm:pt>
    <dgm:pt modelId="{9A58A362-3783-408F-A6D2-02EF7BCF2CD8}" type="pres">
      <dgm:prSet presAssocID="{A570965C-A5D0-4E0F-854D-7FD0C04804F4}" presName="sibTrans" presStyleCnt="0"/>
      <dgm:spPr/>
    </dgm:pt>
    <dgm:pt modelId="{0209C539-AB5B-4401-925B-6C4DC84BF9D0}" type="pres">
      <dgm:prSet presAssocID="{CCCE3899-DC8C-41E7-AB46-35DBF0F0925E}" presName="node" presStyleLbl="node1" presStyleIdx="4" presStyleCnt="9">
        <dgm:presLayoutVars>
          <dgm:bulletEnabled val="1"/>
        </dgm:presLayoutVars>
      </dgm:prSet>
      <dgm:spPr/>
      <dgm:t>
        <a:bodyPr/>
        <a:lstStyle/>
        <a:p>
          <a:endParaRPr lang="en-US"/>
        </a:p>
      </dgm:t>
    </dgm:pt>
    <dgm:pt modelId="{04FF524B-E19E-4616-B230-6AAB29397AC1}" type="pres">
      <dgm:prSet presAssocID="{EE489D2D-0BED-452D-AC16-075B9AFDF695}" presName="sibTrans" presStyleCnt="0"/>
      <dgm:spPr/>
    </dgm:pt>
    <dgm:pt modelId="{5E513399-440D-4F34-8ECC-0662C784B1E3}" type="pres">
      <dgm:prSet presAssocID="{72B4A8D0-AAC9-4677-87A5-E6B36657CB03}" presName="node" presStyleLbl="node1" presStyleIdx="5" presStyleCnt="9" custScaleX="111391" custScaleY="107480">
        <dgm:presLayoutVars>
          <dgm:bulletEnabled val="1"/>
        </dgm:presLayoutVars>
      </dgm:prSet>
      <dgm:spPr/>
      <dgm:t>
        <a:bodyPr/>
        <a:lstStyle/>
        <a:p>
          <a:endParaRPr lang="en-US"/>
        </a:p>
      </dgm:t>
    </dgm:pt>
    <dgm:pt modelId="{28ED998B-915D-4BEE-B693-438E23488E92}" type="pres">
      <dgm:prSet presAssocID="{80827387-B668-44AD-9DD0-A6AF36746B21}" presName="sibTrans" presStyleCnt="0"/>
      <dgm:spPr/>
    </dgm:pt>
    <dgm:pt modelId="{DBBAC80A-2C0C-4A10-A5FA-0A7C8FA335A7}" type="pres">
      <dgm:prSet presAssocID="{BAD392A5-2600-4F53-9EF0-DFEEF6C302E1}" presName="node" presStyleLbl="node1" presStyleIdx="6" presStyleCnt="9">
        <dgm:presLayoutVars>
          <dgm:bulletEnabled val="1"/>
        </dgm:presLayoutVars>
      </dgm:prSet>
      <dgm:spPr/>
      <dgm:t>
        <a:bodyPr/>
        <a:lstStyle/>
        <a:p>
          <a:endParaRPr lang="en-US"/>
        </a:p>
      </dgm:t>
    </dgm:pt>
    <dgm:pt modelId="{E41B43CF-FFFE-4C74-99D9-F4C882EBCA2A}" type="pres">
      <dgm:prSet presAssocID="{D33826A7-3D12-4752-9B4D-E9100FDDA769}" presName="sibTrans" presStyleCnt="0"/>
      <dgm:spPr/>
    </dgm:pt>
    <dgm:pt modelId="{F175DBB9-B43C-4296-973E-964151E06725}" type="pres">
      <dgm:prSet presAssocID="{A1C99E50-56E5-4EA1-AED4-28ABA7292EB6}" presName="node" presStyleLbl="node1" presStyleIdx="7" presStyleCnt="9">
        <dgm:presLayoutVars>
          <dgm:bulletEnabled val="1"/>
        </dgm:presLayoutVars>
      </dgm:prSet>
      <dgm:spPr/>
      <dgm:t>
        <a:bodyPr/>
        <a:lstStyle/>
        <a:p>
          <a:endParaRPr lang="en-US"/>
        </a:p>
      </dgm:t>
    </dgm:pt>
    <dgm:pt modelId="{72E34536-1A4E-4FF7-A38D-A8C8DAF705C9}" type="pres">
      <dgm:prSet presAssocID="{38C3F21C-6FA8-438C-9552-CF3411A336BE}" presName="sibTrans" presStyleCnt="0"/>
      <dgm:spPr/>
    </dgm:pt>
    <dgm:pt modelId="{572D427A-981E-43D0-A716-19750B316117}" type="pres">
      <dgm:prSet presAssocID="{81695B26-17AF-41C6-AF63-207EEF1BF8C1}" presName="node" presStyleLbl="node1" presStyleIdx="8" presStyleCnt="9">
        <dgm:presLayoutVars>
          <dgm:bulletEnabled val="1"/>
        </dgm:presLayoutVars>
      </dgm:prSet>
      <dgm:spPr/>
      <dgm:t>
        <a:bodyPr/>
        <a:lstStyle/>
        <a:p>
          <a:endParaRPr lang="en-US"/>
        </a:p>
      </dgm:t>
    </dgm:pt>
  </dgm:ptLst>
  <dgm:cxnLst>
    <dgm:cxn modelId="{0553C63E-D548-4B84-AC9F-5681D866D794}" type="presOf" srcId="{2FC3715A-BA37-4171-8560-1F55827D4DFF}" destId="{58F229B3-DE22-458A-B7C0-BE931ACEC7A9}" srcOrd="0" destOrd="0" presId="urn:microsoft.com/office/officeart/2005/8/layout/default"/>
    <dgm:cxn modelId="{7CF22A9D-BC8F-479C-A7A4-4ADBC5427FF8}" type="presOf" srcId="{A1C99E50-56E5-4EA1-AED4-28ABA7292EB6}" destId="{F175DBB9-B43C-4296-973E-964151E06725}" srcOrd="0" destOrd="0" presId="urn:microsoft.com/office/officeart/2005/8/layout/default"/>
    <dgm:cxn modelId="{B7DF70F8-D900-47A4-91C1-FEF158F4611E}" type="presOf" srcId="{CCCE3899-DC8C-41E7-AB46-35DBF0F0925E}" destId="{0209C539-AB5B-4401-925B-6C4DC84BF9D0}" srcOrd="0" destOrd="0" presId="urn:microsoft.com/office/officeart/2005/8/layout/default"/>
    <dgm:cxn modelId="{4D4E76FA-FC06-48A7-A967-0BE33E63ABC2}" srcId="{ED848E16-1F1D-4B43-9752-527B0DBC0244}" destId="{2FC3715A-BA37-4171-8560-1F55827D4DFF}" srcOrd="2" destOrd="0" parTransId="{5CCA9173-705D-4D2D-BDF6-C3E80D0BDE34}" sibTransId="{8E2E770E-8386-4E29-8DD2-3F06C296D898}"/>
    <dgm:cxn modelId="{2F6D2399-6FE4-422B-9AD0-B96762FE2965}" srcId="{ED848E16-1F1D-4B43-9752-527B0DBC0244}" destId="{BAD392A5-2600-4F53-9EF0-DFEEF6C302E1}" srcOrd="6" destOrd="0" parTransId="{B6DADBCB-53D4-472E-8B4B-52DED0CFB5CE}" sibTransId="{D33826A7-3D12-4752-9B4D-E9100FDDA769}"/>
    <dgm:cxn modelId="{C08196AE-5548-412A-AE88-79BF0E2E3BB3}" type="presOf" srcId="{2EC7BBD7-20DA-42B0-B027-BBCEAEA01692}" destId="{613A8977-B980-45F2-8F69-275B2D45D6EE}" srcOrd="0" destOrd="0" presId="urn:microsoft.com/office/officeart/2005/8/layout/default"/>
    <dgm:cxn modelId="{B700A68B-3AD4-450E-BBF5-A215AF0E455E}" srcId="{ED848E16-1F1D-4B43-9752-527B0DBC0244}" destId="{B6D67A8C-882B-4FDB-B24D-AEEE1220AC3D}" srcOrd="3" destOrd="0" parTransId="{A5E06271-651C-4E14-9AE0-A7E547CD1AC9}" sibTransId="{A570965C-A5D0-4E0F-854D-7FD0C04804F4}"/>
    <dgm:cxn modelId="{3412E202-6FA5-4A53-A01C-B166C9C8EE7A}" srcId="{ED848E16-1F1D-4B43-9752-527B0DBC0244}" destId="{72B4A8D0-AAC9-4677-87A5-E6B36657CB03}" srcOrd="5" destOrd="0" parTransId="{C4E27342-0F11-4DCA-B2D6-0F925A169B36}" sibTransId="{80827387-B668-44AD-9DD0-A6AF36746B21}"/>
    <dgm:cxn modelId="{D67384A3-0A1F-4D28-BD14-B03AA5A4A973}" srcId="{ED848E16-1F1D-4B43-9752-527B0DBC0244}" destId="{CCCE3899-DC8C-41E7-AB46-35DBF0F0925E}" srcOrd="4" destOrd="0" parTransId="{4AE561DD-B351-4541-8DF7-5A5624B56E0E}" sibTransId="{EE489D2D-0BED-452D-AC16-075B9AFDF695}"/>
    <dgm:cxn modelId="{D4D35999-6382-4941-B952-B93AA79E73D3}" srcId="{ED848E16-1F1D-4B43-9752-527B0DBC0244}" destId="{81695B26-17AF-41C6-AF63-207EEF1BF8C1}" srcOrd="8" destOrd="0" parTransId="{0F1B057A-B854-457D-B604-1366A206F620}" sibTransId="{F56B44AC-EF95-472F-A929-F22AD315DC20}"/>
    <dgm:cxn modelId="{87C8BA4D-2393-4294-A5A1-28F6E8CF7383}" type="presOf" srcId="{BAD392A5-2600-4F53-9EF0-DFEEF6C302E1}" destId="{DBBAC80A-2C0C-4A10-A5FA-0A7C8FA335A7}" srcOrd="0" destOrd="0" presId="urn:microsoft.com/office/officeart/2005/8/layout/default"/>
    <dgm:cxn modelId="{5E12F729-420A-4B5E-955A-75C54DF4832C}" srcId="{ED848E16-1F1D-4B43-9752-527B0DBC0244}" destId="{6F74AF92-BED9-4A2F-8638-46E5AFE68F0C}" srcOrd="1" destOrd="0" parTransId="{142FC4AC-F1EE-4442-BFB3-AB8FEDC0636E}" sibTransId="{A51D815F-92A0-4CAB-A4DA-B8A06CC0F913}"/>
    <dgm:cxn modelId="{C3F2DB72-22A3-410A-823A-0392EFAEE020}" type="presOf" srcId="{B6D67A8C-882B-4FDB-B24D-AEEE1220AC3D}" destId="{41841BF3-EB53-4FF6-A419-FB844DD5BED0}" srcOrd="0" destOrd="0" presId="urn:microsoft.com/office/officeart/2005/8/layout/default"/>
    <dgm:cxn modelId="{97BE4CC9-3CCA-494E-9DCA-115DA03516F0}" type="presOf" srcId="{6F74AF92-BED9-4A2F-8638-46E5AFE68F0C}" destId="{F3F96D1E-A316-49E1-837C-413F1283AA5C}" srcOrd="0" destOrd="0" presId="urn:microsoft.com/office/officeart/2005/8/layout/default"/>
    <dgm:cxn modelId="{7C92418B-0B3C-4585-B129-4ABDEEA242F4}" type="presOf" srcId="{72B4A8D0-AAC9-4677-87A5-E6B36657CB03}" destId="{5E513399-440D-4F34-8ECC-0662C784B1E3}" srcOrd="0" destOrd="0" presId="urn:microsoft.com/office/officeart/2005/8/layout/default"/>
    <dgm:cxn modelId="{864DFA88-064E-438F-B36F-4CE11DBB49C8}" type="presOf" srcId="{ED848E16-1F1D-4B43-9752-527B0DBC0244}" destId="{4803A9B5-E485-490F-8F28-BA08505491A4}" srcOrd="0" destOrd="0" presId="urn:microsoft.com/office/officeart/2005/8/layout/default"/>
    <dgm:cxn modelId="{B54BB781-6CD0-4566-A4DD-7CDD9479C66A}" srcId="{ED848E16-1F1D-4B43-9752-527B0DBC0244}" destId="{A1C99E50-56E5-4EA1-AED4-28ABA7292EB6}" srcOrd="7" destOrd="0" parTransId="{2914B682-09F4-4E09-9C63-7D771F149C09}" sibTransId="{38C3F21C-6FA8-438C-9552-CF3411A336BE}"/>
    <dgm:cxn modelId="{2C51FE8D-0549-47BF-86AF-6CC9C780BA54}" srcId="{ED848E16-1F1D-4B43-9752-527B0DBC0244}" destId="{2EC7BBD7-20DA-42B0-B027-BBCEAEA01692}" srcOrd="0" destOrd="0" parTransId="{96A6C427-5B1E-42B0-8611-4304F436B72A}" sibTransId="{3BF69ED0-1E9B-4A8E-AC80-FC7286E5D3A3}"/>
    <dgm:cxn modelId="{B8CC24D0-8E7E-49DF-8C87-73A863310261}" type="presOf" srcId="{81695B26-17AF-41C6-AF63-207EEF1BF8C1}" destId="{572D427A-981E-43D0-A716-19750B316117}" srcOrd="0" destOrd="0" presId="urn:microsoft.com/office/officeart/2005/8/layout/default"/>
    <dgm:cxn modelId="{012888F7-00E8-4D9F-BA21-00C4B060106B}" type="presParOf" srcId="{4803A9B5-E485-490F-8F28-BA08505491A4}" destId="{613A8977-B980-45F2-8F69-275B2D45D6EE}" srcOrd="0" destOrd="0" presId="urn:microsoft.com/office/officeart/2005/8/layout/default"/>
    <dgm:cxn modelId="{884CE521-377C-4034-969E-0B2D7AEFFDB2}" type="presParOf" srcId="{4803A9B5-E485-490F-8F28-BA08505491A4}" destId="{BE1F259E-B71E-43F4-BE92-54AF6A89CF69}" srcOrd="1" destOrd="0" presId="urn:microsoft.com/office/officeart/2005/8/layout/default"/>
    <dgm:cxn modelId="{5D4CDCF0-C3FE-4C09-9313-7F5E3D14E284}" type="presParOf" srcId="{4803A9B5-E485-490F-8F28-BA08505491A4}" destId="{F3F96D1E-A316-49E1-837C-413F1283AA5C}" srcOrd="2" destOrd="0" presId="urn:microsoft.com/office/officeart/2005/8/layout/default"/>
    <dgm:cxn modelId="{06EFFFE5-74B3-4E4B-AE1A-82C47BB7D98C}" type="presParOf" srcId="{4803A9B5-E485-490F-8F28-BA08505491A4}" destId="{9DA990D9-D61C-4B1F-95DD-C3361FF7F2F0}" srcOrd="3" destOrd="0" presId="urn:microsoft.com/office/officeart/2005/8/layout/default"/>
    <dgm:cxn modelId="{C3DE27FF-3A75-456F-AFBA-5A690456A2E1}" type="presParOf" srcId="{4803A9B5-E485-490F-8F28-BA08505491A4}" destId="{58F229B3-DE22-458A-B7C0-BE931ACEC7A9}" srcOrd="4" destOrd="0" presId="urn:microsoft.com/office/officeart/2005/8/layout/default"/>
    <dgm:cxn modelId="{26D30DF7-9B97-40E5-A286-B87855B37259}" type="presParOf" srcId="{4803A9B5-E485-490F-8F28-BA08505491A4}" destId="{EB451B84-8A1E-4420-BBCD-AF00AAA0F78D}" srcOrd="5" destOrd="0" presId="urn:microsoft.com/office/officeart/2005/8/layout/default"/>
    <dgm:cxn modelId="{4C771A98-AD1C-4E95-AF18-25C788363914}" type="presParOf" srcId="{4803A9B5-E485-490F-8F28-BA08505491A4}" destId="{41841BF3-EB53-4FF6-A419-FB844DD5BED0}" srcOrd="6" destOrd="0" presId="urn:microsoft.com/office/officeart/2005/8/layout/default"/>
    <dgm:cxn modelId="{6B3A70B5-6FA7-4269-B16E-D28D9D4E4C71}" type="presParOf" srcId="{4803A9B5-E485-490F-8F28-BA08505491A4}" destId="{9A58A362-3783-408F-A6D2-02EF7BCF2CD8}" srcOrd="7" destOrd="0" presId="urn:microsoft.com/office/officeart/2005/8/layout/default"/>
    <dgm:cxn modelId="{7A3A9D6B-E815-4ACE-8C74-35C132B6A99E}" type="presParOf" srcId="{4803A9B5-E485-490F-8F28-BA08505491A4}" destId="{0209C539-AB5B-4401-925B-6C4DC84BF9D0}" srcOrd="8" destOrd="0" presId="urn:microsoft.com/office/officeart/2005/8/layout/default"/>
    <dgm:cxn modelId="{420F498E-C02C-4BD4-B92D-4640EC513316}" type="presParOf" srcId="{4803A9B5-E485-490F-8F28-BA08505491A4}" destId="{04FF524B-E19E-4616-B230-6AAB29397AC1}" srcOrd="9" destOrd="0" presId="urn:microsoft.com/office/officeart/2005/8/layout/default"/>
    <dgm:cxn modelId="{E9F48473-BCF1-4854-8E2D-5F54545EAFF3}" type="presParOf" srcId="{4803A9B5-E485-490F-8F28-BA08505491A4}" destId="{5E513399-440D-4F34-8ECC-0662C784B1E3}" srcOrd="10" destOrd="0" presId="urn:microsoft.com/office/officeart/2005/8/layout/default"/>
    <dgm:cxn modelId="{5857B9FA-4E60-42A8-A13B-44DE7C487464}" type="presParOf" srcId="{4803A9B5-E485-490F-8F28-BA08505491A4}" destId="{28ED998B-915D-4BEE-B693-438E23488E92}" srcOrd="11" destOrd="0" presId="urn:microsoft.com/office/officeart/2005/8/layout/default"/>
    <dgm:cxn modelId="{2DF00ED4-048A-4B51-9FF9-115D6E02D1A5}" type="presParOf" srcId="{4803A9B5-E485-490F-8F28-BA08505491A4}" destId="{DBBAC80A-2C0C-4A10-A5FA-0A7C8FA335A7}" srcOrd="12" destOrd="0" presId="urn:microsoft.com/office/officeart/2005/8/layout/default"/>
    <dgm:cxn modelId="{D8F97F4A-05DF-496F-9813-C64457458BCC}" type="presParOf" srcId="{4803A9B5-E485-490F-8F28-BA08505491A4}" destId="{E41B43CF-FFFE-4C74-99D9-F4C882EBCA2A}" srcOrd="13" destOrd="0" presId="urn:microsoft.com/office/officeart/2005/8/layout/default"/>
    <dgm:cxn modelId="{C43EE019-F840-46B1-8184-8E40FEB47F5A}" type="presParOf" srcId="{4803A9B5-E485-490F-8F28-BA08505491A4}" destId="{F175DBB9-B43C-4296-973E-964151E06725}" srcOrd="14" destOrd="0" presId="urn:microsoft.com/office/officeart/2005/8/layout/default"/>
    <dgm:cxn modelId="{C5263E64-6334-4796-9112-61207C1C9B73}" type="presParOf" srcId="{4803A9B5-E485-490F-8F28-BA08505491A4}" destId="{72E34536-1A4E-4FF7-A38D-A8C8DAF705C9}" srcOrd="15" destOrd="0" presId="urn:microsoft.com/office/officeart/2005/8/layout/default"/>
    <dgm:cxn modelId="{2ADFBEE5-A8A9-402D-84DC-07F28D9112BE}" type="presParOf" srcId="{4803A9B5-E485-490F-8F28-BA08505491A4}" destId="{572D427A-981E-43D0-A716-19750B316117}"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9568BC4-4F61-4791-82B9-DE06DF5AD4AB}" type="doc">
      <dgm:prSet loTypeId="urn:microsoft.com/office/officeart/2005/8/layout/rings+Icon" loCatId="officeonline" qsTypeId="urn:microsoft.com/office/officeart/2005/8/quickstyle/simple3" qsCatId="simple" csTypeId="urn:microsoft.com/office/officeart/2005/8/colors/colorful5" csCatId="colorful" phldr="1"/>
      <dgm:spPr/>
    </dgm:pt>
    <dgm:pt modelId="{3D49E7CD-5B07-4989-B314-9CA3AB95B4E8}">
      <dgm:prSet phldrT="[Text]" custT="1"/>
      <dgm:spPr/>
      <dgm:t>
        <a:bodyPr/>
        <a:lstStyle/>
        <a:p>
          <a:r>
            <a:rPr lang="en-US" sz="2400" b="1" dirty="0">
              <a:latin typeface="Arial Narrow" panose="020B0606020202030204" pitchFamily="34" charset="0"/>
            </a:rPr>
            <a:t>Vision</a:t>
          </a:r>
        </a:p>
        <a:p>
          <a:r>
            <a:rPr lang="en-US" sz="1600" dirty="0">
              <a:latin typeface="Arial Narrow" panose="020B0606020202030204" pitchFamily="34" charset="0"/>
            </a:rPr>
            <a:t>A world-class institution that promotes labour market stability, social justice and job security. </a:t>
          </a:r>
        </a:p>
      </dgm:t>
    </dgm:pt>
    <dgm:pt modelId="{2C7AC6B2-1A17-4904-AA52-00C4C20D74C5}" type="parTrans" cxnId="{8BD065F7-B40A-4802-B618-3157C1A05102}">
      <dgm:prSet/>
      <dgm:spPr/>
      <dgm:t>
        <a:bodyPr/>
        <a:lstStyle/>
        <a:p>
          <a:endParaRPr lang="en-US"/>
        </a:p>
      </dgm:t>
    </dgm:pt>
    <dgm:pt modelId="{7E223B94-3682-493D-B967-04D1ADA60FB6}" type="sibTrans" cxnId="{8BD065F7-B40A-4802-B618-3157C1A05102}">
      <dgm:prSet/>
      <dgm:spPr/>
      <dgm:t>
        <a:bodyPr/>
        <a:lstStyle/>
        <a:p>
          <a:endParaRPr lang="en-US"/>
        </a:p>
      </dgm:t>
    </dgm:pt>
    <dgm:pt modelId="{6191CE6F-A57C-458F-847A-742E285B30B0}">
      <dgm:prSet phldrT="[Text]" custT="1"/>
      <dgm:spPr/>
      <dgm:t>
        <a:bodyPr/>
        <a:lstStyle/>
        <a:p>
          <a:r>
            <a:rPr lang="en-US" sz="2600" b="1" dirty="0">
              <a:latin typeface="Arial Narrow" panose="020B0606020202030204" pitchFamily="34" charset="0"/>
            </a:rPr>
            <a:t>Mission</a:t>
          </a:r>
        </a:p>
        <a:p>
          <a:r>
            <a:rPr lang="en-US" sz="1600" dirty="0">
              <a:latin typeface="Arial Narrow" panose="020B0606020202030204" pitchFamily="34" charset="0"/>
            </a:rPr>
            <a:t>To give effect to everyone’s constitutional right and freedom. </a:t>
          </a:r>
        </a:p>
      </dgm:t>
    </dgm:pt>
    <dgm:pt modelId="{CBDD23DB-B6D9-4999-AAAD-D9E7EEE3E311}" type="parTrans" cxnId="{B89B0390-9BAD-4E9E-A9D5-378DCD45F4EC}">
      <dgm:prSet/>
      <dgm:spPr/>
      <dgm:t>
        <a:bodyPr/>
        <a:lstStyle/>
        <a:p>
          <a:endParaRPr lang="en-US"/>
        </a:p>
      </dgm:t>
    </dgm:pt>
    <dgm:pt modelId="{00544F45-7967-4698-B21C-1C02A3E4FEA1}" type="sibTrans" cxnId="{B89B0390-9BAD-4E9E-A9D5-378DCD45F4EC}">
      <dgm:prSet/>
      <dgm:spPr/>
      <dgm:t>
        <a:bodyPr/>
        <a:lstStyle/>
        <a:p>
          <a:endParaRPr lang="en-US"/>
        </a:p>
      </dgm:t>
    </dgm:pt>
    <dgm:pt modelId="{7AD17707-FAC5-4191-B1A5-F394DD63278C}" type="pres">
      <dgm:prSet presAssocID="{09568BC4-4F61-4791-82B9-DE06DF5AD4AB}" presName="Name0" presStyleCnt="0">
        <dgm:presLayoutVars>
          <dgm:chMax val="7"/>
          <dgm:dir/>
          <dgm:resizeHandles val="exact"/>
        </dgm:presLayoutVars>
      </dgm:prSet>
      <dgm:spPr/>
    </dgm:pt>
    <dgm:pt modelId="{759B728A-6A6A-48D5-B724-F5B95F87D1DD}" type="pres">
      <dgm:prSet presAssocID="{09568BC4-4F61-4791-82B9-DE06DF5AD4AB}" presName="ellipse1" presStyleLbl="vennNode1" presStyleIdx="0" presStyleCnt="2" custScaleX="140655" custScaleY="144866" custLinFactNeighborX="-23828" custLinFactNeighborY="22821">
        <dgm:presLayoutVars>
          <dgm:bulletEnabled val="1"/>
        </dgm:presLayoutVars>
      </dgm:prSet>
      <dgm:spPr/>
      <dgm:t>
        <a:bodyPr/>
        <a:lstStyle/>
        <a:p>
          <a:endParaRPr lang="en-US"/>
        </a:p>
      </dgm:t>
    </dgm:pt>
    <dgm:pt modelId="{38BCA4D9-E304-4F58-A766-A6422CCED4EC}" type="pres">
      <dgm:prSet presAssocID="{09568BC4-4F61-4791-82B9-DE06DF5AD4AB}" presName="ellipse2" presStyleLbl="vennNode1" presStyleIdx="1" presStyleCnt="2" custScaleX="137528" custScaleY="134801" custLinFactNeighborX="42268" custLinFactNeighborY="-22659">
        <dgm:presLayoutVars>
          <dgm:bulletEnabled val="1"/>
        </dgm:presLayoutVars>
      </dgm:prSet>
      <dgm:spPr/>
      <dgm:t>
        <a:bodyPr/>
        <a:lstStyle/>
        <a:p>
          <a:endParaRPr lang="en-US"/>
        </a:p>
      </dgm:t>
    </dgm:pt>
  </dgm:ptLst>
  <dgm:cxnLst>
    <dgm:cxn modelId="{472173D8-06BD-4FE5-8020-62A9ACA6F081}" type="presOf" srcId="{3D49E7CD-5B07-4989-B314-9CA3AB95B4E8}" destId="{759B728A-6A6A-48D5-B724-F5B95F87D1DD}" srcOrd="0" destOrd="0" presId="urn:microsoft.com/office/officeart/2005/8/layout/rings+Icon"/>
    <dgm:cxn modelId="{8BD065F7-B40A-4802-B618-3157C1A05102}" srcId="{09568BC4-4F61-4791-82B9-DE06DF5AD4AB}" destId="{3D49E7CD-5B07-4989-B314-9CA3AB95B4E8}" srcOrd="0" destOrd="0" parTransId="{2C7AC6B2-1A17-4904-AA52-00C4C20D74C5}" sibTransId="{7E223B94-3682-493D-B967-04D1ADA60FB6}"/>
    <dgm:cxn modelId="{D1BDE8AF-0D9D-4FD1-B12A-DD498289C539}" type="presOf" srcId="{6191CE6F-A57C-458F-847A-742E285B30B0}" destId="{38BCA4D9-E304-4F58-A766-A6422CCED4EC}" srcOrd="0" destOrd="0" presId="urn:microsoft.com/office/officeart/2005/8/layout/rings+Icon"/>
    <dgm:cxn modelId="{B5215EB4-1108-4DFB-AEB3-46D601795898}" type="presOf" srcId="{09568BC4-4F61-4791-82B9-DE06DF5AD4AB}" destId="{7AD17707-FAC5-4191-B1A5-F394DD63278C}" srcOrd="0" destOrd="0" presId="urn:microsoft.com/office/officeart/2005/8/layout/rings+Icon"/>
    <dgm:cxn modelId="{B89B0390-9BAD-4E9E-A9D5-378DCD45F4EC}" srcId="{09568BC4-4F61-4791-82B9-DE06DF5AD4AB}" destId="{6191CE6F-A57C-458F-847A-742E285B30B0}" srcOrd="1" destOrd="0" parTransId="{CBDD23DB-B6D9-4999-AAAD-D9E7EEE3E311}" sibTransId="{00544F45-7967-4698-B21C-1C02A3E4FEA1}"/>
    <dgm:cxn modelId="{0E6EAF66-6E05-46F7-A258-2FADEDAE9BEB}" type="presParOf" srcId="{7AD17707-FAC5-4191-B1A5-F394DD63278C}" destId="{759B728A-6A6A-48D5-B724-F5B95F87D1DD}" srcOrd="0" destOrd="0" presId="urn:microsoft.com/office/officeart/2005/8/layout/rings+Icon"/>
    <dgm:cxn modelId="{EF61FA59-2F6B-4F35-B33F-859A75B061EB}" type="presParOf" srcId="{7AD17707-FAC5-4191-B1A5-F394DD63278C}" destId="{38BCA4D9-E304-4F58-A766-A6422CCED4EC}" srcOrd="1"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807D772-AC6F-45E5-B890-C12AE4822AF4}" type="doc">
      <dgm:prSet loTypeId="urn:microsoft.com/office/officeart/2005/8/layout/hList2" loCatId="list" qsTypeId="urn:microsoft.com/office/officeart/2005/8/quickstyle/simple1" qsCatId="simple" csTypeId="urn:microsoft.com/office/officeart/2005/8/colors/colorful5" csCatId="colorful" phldr="1"/>
      <dgm:spPr/>
      <dgm:t>
        <a:bodyPr/>
        <a:lstStyle/>
        <a:p>
          <a:endParaRPr lang="en-US"/>
        </a:p>
      </dgm:t>
    </dgm:pt>
    <dgm:pt modelId="{752FF4FF-3351-40D0-9C99-A743383C7E79}">
      <dgm:prSet phldrT="[Text]"/>
      <dgm:spPr>
        <a:xfrm rot="16200000">
          <a:off x="-1080245" y="1642734"/>
          <a:ext cx="2496312" cy="265843"/>
        </a:xfrm>
        <a:noFill/>
        <a:ln>
          <a:noFill/>
        </a:ln>
        <a:effectLst/>
      </dgm:spPr>
      <dgm:t>
        <a:bodyPr/>
        <a:lstStyle/>
        <a:p>
          <a:r>
            <a:rPr lang="en-US" dirty="0">
              <a:solidFill>
                <a:srgbClr val="002A6D"/>
              </a:solidFill>
              <a:latin typeface="Arial Narrow" panose="020B0606020202030204" pitchFamily="34" charset="0"/>
              <a:ea typeface="+mn-ea"/>
              <a:cs typeface="+mn-cs"/>
            </a:rPr>
            <a:t>01</a:t>
          </a:r>
        </a:p>
      </dgm:t>
    </dgm:pt>
    <dgm:pt modelId="{46CCB24E-D836-45D4-BFDB-7EBDEC925256}" type="parTrans" cxnId="{93CEA76F-D23B-46EB-BC3F-81C41D7EA52D}">
      <dgm:prSet/>
      <dgm:spPr/>
      <dgm:t>
        <a:bodyPr/>
        <a:lstStyle/>
        <a:p>
          <a:endParaRPr lang="en-US">
            <a:latin typeface="Arial Narrow" panose="020B0606020202030204" pitchFamily="34" charset="0"/>
          </a:endParaRPr>
        </a:p>
      </dgm:t>
    </dgm:pt>
    <dgm:pt modelId="{1DA56741-2012-4519-BBFC-07B0A4A2D813}" type="sibTrans" cxnId="{93CEA76F-D23B-46EB-BC3F-81C41D7EA52D}">
      <dgm:prSet/>
      <dgm:spPr/>
      <dgm:t>
        <a:bodyPr/>
        <a:lstStyle/>
        <a:p>
          <a:endParaRPr lang="en-US">
            <a:latin typeface="Arial Narrow" panose="020B0606020202030204" pitchFamily="34" charset="0"/>
          </a:endParaRPr>
        </a:p>
      </dgm:t>
    </dgm:pt>
    <dgm:pt modelId="{E7257AFA-096D-451F-884C-2F9F78E05183}">
      <dgm:prSet phldrT="[Text]"/>
      <dgm:spPr>
        <a:xfrm rot="16200000">
          <a:off x="850963" y="1642734"/>
          <a:ext cx="2496312" cy="265843"/>
        </a:xfrm>
        <a:noFill/>
        <a:ln>
          <a:noFill/>
        </a:ln>
        <a:effectLst/>
      </dgm:spPr>
      <dgm:t>
        <a:bodyPr/>
        <a:lstStyle/>
        <a:p>
          <a:r>
            <a:rPr lang="en-US" b="1" dirty="0">
              <a:solidFill>
                <a:schemeClr val="accent2">
                  <a:lumMod val="50000"/>
                </a:schemeClr>
              </a:solidFill>
              <a:latin typeface="Arial Narrow" panose="020B0606020202030204" pitchFamily="34" charset="0"/>
              <a:ea typeface="+mn-ea"/>
              <a:cs typeface="+mn-cs"/>
            </a:rPr>
            <a:t>02</a:t>
          </a:r>
        </a:p>
      </dgm:t>
    </dgm:pt>
    <dgm:pt modelId="{A7AA5298-18C2-4C8E-BF4D-49A405AAE982}" type="parTrans" cxnId="{AD0BA193-83CC-4782-825C-8BBA6DDE0219}">
      <dgm:prSet/>
      <dgm:spPr/>
      <dgm:t>
        <a:bodyPr/>
        <a:lstStyle/>
        <a:p>
          <a:endParaRPr lang="en-US">
            <a:latin typeface="Arial Narrow" panose="020B0606020202030204" pitchFamily="34" charset="0"/>
          </a:endParaRPr>
        </a:p>
      </dgm:t>
    </dgm:pt>
    <dgm:pt modelId="{38732F65-6E0A-456D-9377-939484D4E3CD}" type="sibTrans" cxnId="{AD0BA193-83CC-4782-825C-8BBA6DDE0219}">
      <dgm:prSet/>
      <dgm:spPr/>
      <dgm:t>
        <a:bodyPr/>
        <a:lstStyle/>
        <a:p>
          <a:endParaRPr lang="en-US">
            <a:latin typeface="Arial Narrow" panose="020B0606020202030204" pitchFamily="34" charset="0"/>
          </a:endParaRPr>
        </a:p>
      </dgm:t>
    </dgm:pt>
    <dgm:pt modelId="{A0BD097B-67F8-441E-9C64-9EC85BA433A4}">
      <dgm:prSet phldrT="[Text]" custT="1"/>
      <dgm:spPr>
        <a:xfrm>
          <a:off x="2232041" y="527500"/>
          <a:ext cx="1324183" cy="2496312"/>
        </a:xfrm>
        <a:solidFill>
          <a:schemeClr val="accent2">
            <a:lumMod val="50000"/>
          </a:schemeClr>
        </a:solidFill>
        <a:ln w="12700" cap="flat" cmpd="sng" algn="ctr">
          <a:solidFill>
            <a:sysClr val="window" lastClr="FFFFFF">
              <a:hueOff val="0"/>
              <a:satOff val="0"/>
              <a:lumOff val="0"/>
              <a:alphaOff val="0"/>
            </a:sysClr>
          </a:solidFill>
          <a:prstDash val="solid"/>
          <a:miter lim="800000"/>
        </a:ln>
        <a:effectLst/>
      </dgm:spPr>
      <dgm:t>
        <a:bodyPr/>
        <a:lstStyle/>
        <a:p>
          <a:pPr algn="l"/>
          <a:endParaRPr lang="en-US" sz="1800">
            <a:solidFill>
              <a:sysClr val="window" lastClr="FFFFFF"/>
            </a:solidFill>
            <a:latin typeface="Arial Narrow" panose="020B0606020202030204" pitchFamily="34" charset="0"/>
            <a:ea typeface="+mn-ea"/>
            <a:cs typeface="+mn-cs"/>
          </a:endParaRPr>
        </a:p>
      </dgm:t>
    </dgm:pt>
    <dgm:pt modelId="{799739D5-4E85-4B5A-B070-820ED94B18F2}" type="parTrans" cxnId="{7744BC47-F622-4CC9-8E13-FE6FCDA8E5B2}">
      <dgm:prSet/>
      <dgm:spPr/>
      <dgm:t>
        <a:bodyPr/>
        <a:lstStyle/>
        <a:p>
          <a:endParaRPr lang="en-US">
            <a:latin typeface="Arial Narrow" panose="020B0606020202030204" pitchFamily="34" charset="0"/>
          </a:endParaRPr>
        </a:p>
      </dgm:t>
    </dgm:pt>
    <dgm:pt modelId="{90261AB3-2FBD-4206-AE77-9C37D8B4BAA5}" type="sibTrans" cxnId="{7744BC47-F622-4CC9-8E13-FE6FCDA8E5B2}">
      <dgm:prSet/>
      <dgm:spPr/>
      <dgm:t>
        <a:bodyPr/>
        <a:lstStyle/>
        <a:p>
          <a:endParaRPr lang="en-US">
            <a:latin typeface="Arial Narrow" panose="020B0606020202030204" pitchFamily="34" charset="0"/>
          </a:endParaRPr>
        </a:p>
      </dgm:t>
    </dgm:pt>
    <dgm:pt modelId="{31364DA6-8B67-4612-B7DC-74498CEC6FB5}">
      <dgm:prSet phldrT="[Text]"/>
      <dgm:spPr>
        <a:xfrm rot="16200000">
          <a:off x="2782172" y="1642734"/>
          <a:ext cx="2496312" cy="265843"/>
        </a:xfrm>
        <a:noFill/>
        <a:ln>
          <a:noFill/>
        </a:ln>
        <a:effectLst/>
      </dgm:spPr>
      <dgm:t>
        <a:bodyPr/>
        <a:lstStyle/>
        <a:p>
          <a:r>
            <a:rPr lang="en-US" b="1" dirty="0">
              <a:solidFill>
                <a:srgbClr val="70AD47"/>
              </a:solidFill>
              <a:latin typeface="Arial Narrow" panose="020B0606020202030204" pitchFamily="34" charset="0"/>
              <a:ea typeface="+mn-ea"/>
              <a:cs typeface="+mn-cs"/>
            </a:rPr>
            <a:t>03</a:t>
          </a:r>
        </a:p>
      </dgm:t>
    </dgm:pt>
    <dgm:pt modelId="{2E7003B5-03AE-4FAC-8B3F-F09D27E38422}" type="parTrans" cxnId="{93A5B12B-48B4-4262-89DF-2E9E211FCCD9}">
      <dgm:prSet/>
      <dgm:spPr/>
      <dgm:t>
        <a:bodyPr/>
        <a:lstStyle/>
        <a:p>
          <a:endParaRPr lang="en-US">
            <a:latin typeface="Arial Narrow" panose="020B0606020202030204" pitchFamily="34" charset="0"/>
          </a:endParaRPr>
        </a:p>
      </dgm:t>
    </dgm:pt>
    <dgm:pt modelId="{7630991C-216D-4E6A-B1B3-EE6507801E5D}" type="sibTrans" cxnId="{93A5B12B-48B4-4262-89DF-2E9E211FCCD9}">
      <dgm:prSet/>
      <dgm:spPr/>
      <dgm:t>
        <a:bodyPr/>
        <a:lstStyle/>
        <a:p>
          <a:endParaRPr lang="en-US">
            <a:latin typeface="Arial Narrow" panose="020B0606020202030204" pitchFamily="34" charset="0"/>
          </a:endParaRPr>
        </a:p>
      </dgm:t>
    </dgm:pt>
    <dgm:pt modelId="{99E0CE54-127F-43CF-9E5B-75D308022A12}">
      <dgm:prSet phldrT="[Text]" custT="1"/>
      <dgm:spPr>
        <a:xfrm>
          <a:off x="4095756" y="527500"/>
          <a:ext cx="1459171" cy="2496312"/>
        </a:xfrm>
        <a:solidFill>
          <a:srgbClr val="5B9BD5">
            <a:hueOff val="-6758543"/>
            <a:satOff val="-17419"/>
            <a:lumOff val="-11765"/>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l"/>
          <a:endParaRPr lang="en-US" sz="1800" dirty="0">
            <a:solidFill>
              <a:sysClr val="window" lastClr="FFFFFF"/>
            </a:solidFill>
            <a:latin typeface="Arial Narrow" panose="020B0606020202030204" pitchFamily="34" charset="0"/>
            <a:ea typeface="+mn-ea"/>
            <a:cs typeface="+mn-cs"/>
          </a:endParaRPr>
        </a:p>
      </dgm:t>
    </dgm:pt>
    <dgm:pt modelId="{B4F0F76A-2521-4999-93CE-57C030C9B363}" type="parTrans" cxnId="{086C6991-7B2F-41CD-A112-E39689E40AC0}">
      <dgm:prSet/>
      <dgm:spPr/>
      <dgm:t>
        <a:bodyPr/>
        <a:lstStyle/>
        <a:p>
          <a:endParaRPr lang="en-US">
            <a:latin typeface="Arial Narrow" panose="020B0606020202030204" pitchFamily="34" charset="0"/>
          </a:endParaRPr>
        </a:p>
      </dgm:t>
    </dgm:pt>
    <dgm:pt modelId="{C9B949BE-BC0A-4FB5-8D5A-9BA3CF9B82FA}" type="sibTrans" cxnId="{086C6991-7B2F-41CD-A112-E39689E40AC0}">
      <dgm:prSet/>
      <dgm:spPr/>
      <dgm:t>
        <a:bodyPr/>
        <a:lstStyle/>
        <a:p>
          <a:endParaRPr lang="en-US">
            <a:latin typeface="Arial Narrow" panose="020B0606020202030204" pitchFamily="34" charset="0"/>
          </a:endParaRPr>
        </a:p>
      </dgm:t>
    </dgm:pt>
    <dgm:pt modelId="{02B6CA9D-85D9-45E1-94FD-59410902ADCF}">
      <dgm:prSet phldrT="[Text]" custT="1"/>
      <dgm:spPr>
        <a:xfrm>
          <a:off x="4095756" y="527500"/>
          <a:ext cx="1459171" cy="2496312"/>
        </a:xfrm>
        <a:solidFill>
          <a:srgbClr val="5B9BD5">
            <a:hueOff val="-6758543"/>
            <a:satOff val="-17419"/>
            <a:lumOff val="-11765"/>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r>
            <a:rPr lang="en-US" sz="1800" b="1" dirty="0">
              <a:solidFill>
                <a:sysClr val="window" lastClr="FFFFFF"/>
              </a:solidFill>
              <a:latin typeface="Arial Narrow" panose="020B0606020202030204" pitchFamily="34" charset="0"/>
              <a:ea typeface="+mn-ea"/>
              <a:cs typeface="+mn-cs"/>
            </a:rPr>
            <a:t>Support strategy implementation and good governance</a:t>
          </a:r>
        </a:p>
      </dgm:t>
    </dgm:pt>
    <dgm:pt modelId="{5C92201B-4D0F-439A-9EED-EACFFC170EB3}" type="parTrans" cxnId="{0FD1A91E-E05D-4896-9179-541756711005}">
      <dgm:prSet/>
      <dgm:spPr/>
      <dgm:t>
        <a:bodyPr/>
        <a:lstStyle/>
        <a:p>
          <a:endParaRPr lang="en-US">
            <a:latin typeface="Arial Narrow" panose="020B0606020202030204" pitchFamily="34" charset="0"/>
          </a:endParaRPr>
        </a:p>
      </dgm:t>
    </dgm:pt>
    <dgm:pt modelId="{B8EA2558-8113-4B95-882D-65C39954F6E3}" type="sibTrans" cxnId="{0FD1A91E-E05D-4896-9179-541756711005}">
      <dgm:prSet/>
      <dgm:spPr/>
      <dgm:t>
        <a:bodyPr/>
        <a:lstStyle/>
        <a:p>
          <a:endParaRPr lang="en-US">
            <a:latin typeface="Arial Narrow" panose="020B0606020202030204" pitchFamily="34" charset="0"/>
          </a:endParaRPr>
        </a:p>
      </dgm:t>
    </dgm:pt>
    <dgm:pt modelId="{B081D919-465F-406A-B4EC-739D35B627A3}">
      <dgm:prSet custT="1"/>
      <dgm:spPr>
        <a:xfrm>
          <a:off x="2232041" y="527500"/>
          <a:ext cx="1324183" cy="2496312"/>
        </a:xfrm>
        <a:solidFill>
          <a:schemeClr val="accent2">
            <a:lumMod val="50000"/>
          </a:schemeClr>
        </a:solidFill>
        <a:ln w="12700" cap="flat" cmpd="sng" algn="ctr">
          <a:solidFill>
            <a:sysClr val="window" lastClr="FFFFFF">
              <a:hueOff val="0"/>
              <a:satOff val="0"/>
              <a:lumOff val="0"/>
              <a:alphaOff val="0"/>
            </a:sysClr>
          </a:solidFill>
          <a:prstDash val="solid"/>
          <a:miter lim="800000"/>
        </a:ln>
        <a:effectLst/>
      </dgm:spPr>
      <dgm:t>
        <a:bodyPr/>
        <a:lstStyle/>
        <a:p>
          <a:pPr algn="ctr"/>
          <a:r>
            <a:rPr lang="en-US" sz="1800" b="1">
              <a:solidFill>
                <a:sysClr val="window" lastClr="FFFFFF"/>
              </a:solidFill>
              <a:latin typeface="Arial Narrow" panose="020B0606020202030204" pitchFamily="34" charset="0"/>
              <a:ea typeface="+mn-ea"/>
              <a:cs typeface="+mn-cs"/>
            </a:rPr>
            <a:t>Enhance labour market stability</a:t>
          </a:r>
        </a:p>
      </dgm:t>
    </dgm:pt>
    <dgm:pt modelId="{F319360E-4874-4E29-A773-D0344EBC4536}" type="parTrans" cxnId="{12DE72BE-015C-4BD7-9E73-28381C2EF5A7}">
      <dgm:prSet/>
      <dgm:spPr/>
      <dgm:t>
        <a:bodyPr/>
        <a:lstStyle/>
        <a:p>
          <a:endParaRPr lang="en-US">
            <a:latin typeface="Arial Narrow" panose="020B0606020202030204" pitchFamily="34" charset="0"/>
          </a:endParaRPr>
        </a:p>
      </dgm:t>
    </dgm:pt>
    <dgm:pt modelId="{9E35AC48-CFF9-46E4-BE3C-46E2EB31C36D}" type="sibTrans" cxnId="{12DE72BE-015C-4BD7-9E73-28381C2EF5A7}">
      <dgm:prSet/>
      <dgm:spPr/>
      <dgm:t>
        <a:bodyPr/>
        <a:lstStyle/>
        <a:p>
          <a:endParaRPr lang="en-US">
            <a:latin typeface="Arial Narrow" panose="020B0606020202030204" pitchFamily="34" charset="0"/>
          </a:endParaRPr>
        </a:p>
      </dgm:t>
    </dgm:pt>
    <dgm:pt modelId="{F3505AF4-B750-4F5A-8D75-711A11AD20BE}">
      <dgm:prSet phldrT="[Text]" custT="1"/>
      <dgm:spPr>
        <a:xfrm>
          <a:off x="300832" y="527500"/>
          <a:ext cx="1324183" cy="2496312"/>
        </a:xfrm>
        <a:solidFill>
          <a:srgbClr val="002A6D"/>
        </a:solidFill>
        <a:ln w="12700" cap="flat" cmpd="sng" algn="ctr">
          <a:solidFill>
            <a:sysClr val="window" lastClr="FFFFFF">
              <a:hueOff val="0"/>
              <a:satOff val="0"/>
              <a:lumOff val="0"/>
              <a:alphaOff val="0"/>
            </a:sysClr>
          </a:solidFill>
          <a:prstDash val="solid"/>
          <a:miter lim="800000"/>
        </a:ln>
        <a:effectLst/>
      </dgm:spPr>
      <dgm:t>
        <a:bodyPr/>
        <a:lstStyle/>
        <a:p>
          <a:pPr algn="ctr"/>
          <a:endParaRPr lang="en-US" sz="1800">
            <a:solidFill>
              <a:sysClr val="window" lastClr="FFFFFF"/>
            </a:solidFill>
            <a:latin typeface="Arial Narrow" panose="020B0606020202030204" pitchFamily="34" charset="0"/>
            <a:ea typeface="+mn-ea"/>
            <a:cs typeface="+mn-cs"/>
          </a:endParaRPr>
        </a:p>
      </dgm:t>
    </dgm:pt>
    <dgm:pt modelId="{4A365D10-CA64-4076-A222-9FE3D26E113F}" type="parTrans" cxnId="{58698916-04B8-41AD-ABF5-02E926D2ADAA}">
      <dgm:prSet/>
      <dgm:spPr/>
      <dgm:t>
        <a:bodyPr/>
        <a:lstStyle/>
        <a:p>
          <a:endParaRPr lang="en-US">
            <a:latin typeface="Arial Narrow" panose="020B0606020202030204" pitchFamily="34" charset="0"/>
          </a:endParaRPr>
        </a:p>
      </dgm:t>
    </dgm:pt>
    <dgm:pt modelId="{A465E9A0-3394-4767-B3F9-C23F854A1442}" type="sibTrans" cxnId="{58698916-04B8-41AD-ABF5-02E926D2ADAA}">
      <dgm:prSet/>
      <dgm:spPr/>
      <dgm:t>
        <a:bodyPr/>
        <a:lstStyle/>
        <a:p>
          <a:endParaRPr lang="en-US">
            <a:latin typeface="Arial Narrow" panose="020B0606020202030204" pitchFamily="34" charset="0"/>
          </a:endParaRPr>
        </a:p>
      </dgm:t>
    </dgm:pt>
    <dgm:pt modelId="{89DCC840-BF61-4ED0-ACA5-9EC0A0BFE295}">
      <dgm:prSet phldrT="[Text]" custT="1"/>
      <dgm:spPr>
        <a:xfrm>
          <a:off x="2232041" y="527500"/>
          <a:ext cx="1324183" cy="2496312"/>
        </a:xfrm>
        <a:solidFill>
          <a:schemeClr val="accent2">
            <a:lumMod val="50000"/>
          </a:schemeClr>
        </a:solidFill>
        <a:ln w="12700" cap="flat" cmpd="sng" algn="ctr">
          <a:solidFill>
            <a:sysClr val="window" lastClr="FFFFFF">
              <a:hueOff val="0"/>
              <a:satOff val="0"/>
              <a:lumOff val="0"/>
              <a:alphaOff val="0"/>
            </a:sysClr>
          </a:solidFill>
          <a:prstDash val="solid"/>
          <a:miter lim="800000"/>
        </a:ln>
        <a:effectLst/>
      </dgm:spPr>
      <dgm:t>
        <a:bodyPr/>
        <a:lstStyle/>
        <a:p>
          <a:pPr algn="l"/>
          <a:endParaRPr lang="en-US" sz="1800">
            <a:solidFill>
              <a:sysClr val="window" lastClr="FFFFFF"/>
            </a:solidFill>
            <a:latin typeface="Arial Narrow" panose="020B0606020202030204" pitchFamily="34" charset="0"/>
            <a:ea typeface="+mn-ea"/>
            <a:cs typeface="+mn-cs"/>
          </a:endParaRPr>
        </a:p>
      </dgm:t>
    </dgm:pt>
    <dgm:pt modelId="{196AA502-1AD7-4E38-8E5F-CE00C3F18DB1}" type="parTrans" cxnId="{9340758A-A792-4B93-AE6D-5C7EA287DFB9}">
      <dgm:prSet/>
      <dgm:spPr/>
      <dgm:t>
        <a:bodyPr/>
        <a:lstStyle/>
        <a:p>
          <a:endParaRPr lang="en-US">
            <a:latin typeface="Arial Narrow" panose="020B0606020202030204" pitchFamily="34" charset="0"/>
          </a:endParaRPr>
        </a:p>
      </dgm:t>
    </dgm:pt>
    <dgm:pt modelId="{C3F0F76E-3773-472A-813C-3AF20BE277DA}" type="sibTrans" cxnId="{9340758A-A792-4B93-AE6D-5C7EA287DFB9}">
      <dgm:prSet/>
      <dgm:spPr/>
      <dgm:t>
        <a:bodyPr/>
        <a:lstStyle/>
        <a:p>
          <a:endParaRPr lang="en-US">
            <a:latin typeface="Arial Narrow" panose="020B0606020202030204" pitchFamily="34" charset="0"/>
          </a:endParaRPr>
        </a:p>
      </dgm:t>
    </dgm:pt>
    <dgm:pt modelId="{73D0C037-389E-4495-95D3-73AC29431F5D}">
      <dgm:prSet phldrT="[Text]" custT="1"/>
      <dgm:spPr>
        <a:xfrm>
          <a:off x="4095756" y="527500"/>
          <a:ext cx="1459171" cy="2496312"/>
        </a:xfrm>
        <a:solidFill>
          <a:srgbClr val="5B9BD5">
            <a:hueOff val="-6758543"/>
            <a:satOff val="-17419"/>
            <a:lumOff val="-11765"/>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l"/>
          <a:endParaRPr lang="en-US" sz="1800">
            <a:solidFill>
              <a:sysClr val="window" lastClr="FFFFFF"/>
            </a:solidFill>
            <a:latin typeface="Arial Narrow" panose="020B0606020202030204" pitchFamily="34" charset="0"/>
            <a:ea typeface="+mn-ea"/>
            <a:cs typeface="+mn-cs"/>
          </a:endParaRPr>
        </a:p>
      </dgm:t>
    </dgm:pt>
    <dgm:pt modelId="{7581A92E-E3E4-4663-B5F2-8038921ABAC1}" type="parTrans" cxnId="{5B044245-E3E0-43C2-964D-F9E106FDECF7}">
      <dgm:prSet/>
      <dgm:spPr/>
      <dgm:t>
        <a:bodyPr/>
        <a:lstStyle/>
        <a:p>
          <a:endParaRPr lang="en-US">
            <a:latin typeface="Arial Narrow" panose="020B0606020202030204" pitchFamily="34" charset="0"/>
          </a:endParaRPr>
        </a:p>
      </dgm:t>
    </dgm:pt>
    <dgm:pt modelId="{DFD7F613-0A24-4247-85CB-A19D6B556DA3}" type="sibTrans" cxnId="{5B044245-E3E0-43C2-964D-F9E106FDECF7}">
      <dgm:prSet/>
      <dgm:spPr/>
      <dgm:t>
        <a:bodyPr/>
        <a:lstStyle/>
        <a:p>
          <a:endParaRPr lang="en-US">
            <a:latin typeface="Arial Narrow" panose="020B0606020202030204" pitchFamily="34" charset="0"/>
          </a:endParaRPr>
        </a:p>
      </dgm:t>
    </dgm:pt>
    <dgm:pt modelId="{0BFAC838-F33A-4629-8EB0-8BF6F98F4565}">
      <dgm:prSet phldrT="[Text]" custT="1"/>
      <dgm:spPr>
        <a:xfrm>
          <a:off x="2232041" y="527500"/>
          <a:ext cx="1324183" cy="2496312"/>
        </a:xfrm>
        <a:solidFill>
          <a:schemeClr val="accent2">
            <a:lumMod val="50000"/>
          </a:schemeClr>
        </a:solidFill>
        <a:ln w="12700" cap="flat" cmpd="sng" algn="ctr">
          <a:solidFill>
            <a:sysClr val="window" lastClr="FFFFFF">
              <a:hueOff val="0"/>
              <a:satOff val="0"/>
              <a:lumOff val="0"/>
              <a:alphaOff val="0"/>
            </a:sysClr>
          </a:solidFill>
          <a:prstDash val="solid"/>
          <a:miter lim="800000"/>
        </a:ln>
        <a:effectLst/>
      </dgm:spPr>
      <dgm:t>
        <a:bodyPr/>
        <a:lstStyle/>
        <a:p>
          <a:pPr algn="l"/>
          <a:endParaRPr lang="en-US" sz="1800">
            <a:solidFill>
              <a:sysClr val="window" lastClr="FFFFFF"/>
            </a:solidFill>
            <a:latin typeface="Arial Narrow" panose="020B0606020202030204" pitchFamily="34" charset="0"/>
            <a:ea typeface="+mn-ea"/>
            <a:cs typeface="+mn-cs"/>
          </a:endParaRPr>
        </a:p>
      </dgm:t>
    </dgm:pt>
    <dgm:pt modelId="{87CA7A79-D633-4C56-B8CC-C71EF884E3C5}" type="parTrans" cxnId="{7139F493-A238-43B3-86EB-170393E51633}">
      <dgm:prSet/>
      <dgm:spPr/>
      <dgm:t>
        <a:bodyPr/>
        <a:lstStyle/>
        <a:p>
          <a:endParaRPr lang="en-US">
            <a:latin typeface="Arial Narrow" panose="020B0606020202030204" pitchFamily="34" charset="0"/>
          </a:endParaRPr>
        </a:p>
      </dgm:t>
    </dgm:pt>
    <dgm:pt modelId="{BBF80551-4A01-4386-B13D-B7B36B8247C8}" type="sibTrans" cxnId="{7139F493-A238-43B3-86EB-170393E51633}">
      <dgm:prSet/>
      <dgm:spPr/>
      <dgm:t>
        <a:bodyPr/>
        <a:lstStyle/>
        <a:p>
          <a:endParaRPr lang="en-US">
            <a:latin typeface="Arial Narrow" panose="020B0606020202030204" pitchFamily="34" charset="0"/>
          </a:endParaRPr>
        </a:p>
      </dgm:t>
    </dgm:pt>
    <dgm:pt modelId="{CA276179-03B9-4A75-860F-7AE6D1B86A47}">
      <dgm:prSet phldrT="[Text]" custT="1"/>
      <dgm:spPr>
        <a:xfrm>
          <a:off x="4095756" y="527500"/>
          <a:ext cx="1459171" cy="2496312"/>
        </a:xfrm>
        <a:solidFill>
          <a:srgbClr val="5B9BD5">
            <a:hueOff val="-6758543"/>
            <a:satOff val="-17419"/>
            <a:lumOff val="-11765"/>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endParaRPr lang="en-US" sz="1800" b="1">
            <a:solidFill>
              <a:sysClr val="window" lastClr="FFFFFF"/>
            </a:solidFill>
            <a:latin typeface="Arial Narrow" panose="020B0606020202030204" pitchFamily="34" charset="0"/>
            <a:ea typeface="+mn-ea"/>
            <a:cs typeface="+mn-cs"/>
          </a:endParaRPr>
        </a:p>
      </dgm:t>
    </dgm:pt>
    <dgm:pt modelId="{9FAF266F-4D53-4A21-84A4-485051078C39}" type="parTrans" cxnId="{45477986-9AF9-4F35-A01A-66A8A22BE19D}">
      <dgm:prSet/>
      <dgm:spPr/>
      <dgm:t>
        <a:bodyPr/>
        <a:lstStyle/>
        <a:p>
          <a:endParaRPr lang="en-US"/>
        </a:p>
      </dgm:t>
    </dgm:pt>
    <dgm:pt modelId="{D7C29186-76D6-4D16-B59C-A4040C1F2FF7}" type="sibTrans" cxnId="{45477986-9AF9-4F35-A01A-66A8A22BE19D}">
      <dgm:prSet/>
      <dgm:spPr/>
      <dgm:t>
        <a:bodyPr/>
        <a:lstStyle/>
        <a:p>
          <a:endParaRPr lang="en-US"/>
        </a:p>
      </dgm:t>
    </dgm:pt>
    <dgm:pt modelId="{91A24528-817F-4D45-8F12-54CA152DF3E6}">
      <dgm:prSet phldrT="[Text]" custT="1"/>
      <dgm:spPr>
        <a:xfrm>
          <a:off x="4095756" y="527500"/>
          <a:ext cx="1459171" cy="2496312"/>
        </a:xfrm>
        <a:solidFill>
          <a:srgbClr val="5B9BD5">
            <a:hueOff val="-6758543"/>
            <a:satOff val="-17419"/>
            <a:lumOff val="-11765"/>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endParaRPr lang="en-US" sz="1800" b="1" dirty="0">
            <a:solidFill>
              <a:sysClr val="window" lastClr="FFFFFF"/>
            </a:solidFill>
            <a:latin typeface="Arial Narrow" panose="020B0606020202030204" pitchFamily="34" charset="0"/>
            <a:ea typeface="+mn-ea"/>
            <a:cs typeface="+mn-cs"/>
          </a:endParaRPr>
        </a:p>
      </dgm:t>
    </dgm:pt>
    <dgm:pt modelId="{905A610C-2670-4846-A174-73BE58DDB836}" type="parTrans" cxnId="{BF5C4DD1-2FD2-441E-A872-3848E1858D96}">
      <dgm:prSet/>
      <dgm:spPr/>
      <dgm:t>
        <a:bodyPr/>
        <a:lstStyle/>
        <a:p>
          <a:endParaRPr lang="en-US"/>
        </a:p>
      </dgm:t>
    </dgm:pt>
    <dgm:pt modelId="{419270CA-53BB-4B0C-9B02-D4668735F482}" type="sibTrans" cxnId="{BF5C4DD1-2FD2-441E-A872-3848E1858D96}">
      <dgm:prSet/>
      <dgm:spPr/>
      <dgm:t>
        <a:bodyPr/>
        <a:lstStyle/>
        <a:p>
          <a:endParaRPr lang="en-US"/>
        </a:p>
      </dgm:t>
    </dgm:pt>
    <dgm:pt modelId="{517484BB-2526-46D2-BEC7-A7BBAA29D5AA}">
      <dgm:prSet phldrT="[Text]" custT="1"/>
      <dgm:spPr>
        <a:xfrm>
          <a:off x="4095756" y="527500"/>
          <a:ext cx="1459171" cy="2496312"/>
        </a:xfrm>
        <a:solidFill>
          <a:srgbClr val="5B9BD5">
            <a:hueOff val="-6758543"/>
            <a:satOff val="-17419"/>
            <a:lumOff val="-11765"/>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endParaRPr lang="en-US" sz="1800" b="1">
            <a:solidFill>
              <a:sysClr val="window" lastClr="FFFFFF"/>
            </a:solidFill>
            <a:latin typeface="Arial Narrow" panose="020B0606020202030204" pitchFamily="34" charset="0"/>
            <a:ea typeface="+mn-ea"/>
            <a:cs typeface="+mn-cs"/>
          </a:endParaRPr>
        </a:p>
      </dgm:t>
    </dgm:pt>
    <dgm:pt modelId="{11D6536A-54C6-4EC7-97B2-21C1B395847D}" type="parTrans" cxnId="{E3E972EB-F88C-4BB8-9351-B6F9CEE5F66A}">
      <dgm:prSet/>
      <dgm:spPr/>
      <dgm:t>
        <a:bodyPr/>
        <a:lstStyle/>
        <a:p>
          <a:endParaRPr lang="en-US"/>
        </a:p>
      </dgm:t>
    </dgm:pt>
    <dgm:pt modelId="{0FD880CC-B33A-4909-827A-3F9EEA414E31}" type="sibTrans" cxnId="{E3E972EB-F88C-4BB8-9351-B6F9CEE5F66A}">
      <dgm:prSet/>
      <dgm:spPr/>
      <dgm:t>
        <a:bodyPr/>
        <a:lstStyle/>
        <a:p>
          <a:endParaRPr lang="en-US"/>
        </a:p>
      </dgm:t>
    </dgm:pt>
    <dgm:pt modelId="{A52D593B-B08B-48F1-ABF3-BC0BEE2089C1}">
      <dgm:prSet phldrT="[Text]" custT="1"/>
      <dgm:spPr>
        <a:xfrm>
          <a:off x="4095756" y="527500"/>
          <a:ext cx="1459171" cy="2496312"/>
        </a:xfrm>
        <a:solidFill>
          <a:srgbClr val="5B9BD5">
            <a:hueOff val="-6758543"/>
            <a:satOff val="-17419"/>
            <a:lumOff val="-11765"/>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endParaRPr lang="en-US" sz="1800" b="1">
            <a:solidFill>
              <a:sysClr val="window" lastClr="FFFFFF"/>
            </a:solidFill>
            <a:latin typeface="Arial Narrow" panose="020B0606020202030204" pitchFamily="34" charset="0"/>
            <a:ea typeface="+mn-ea"/>
            <a:cs typeface="+mn-cs"/>
          </a:endParaRPr>
        </a:p>
      </dgm:t>
    </dgm:pt>
    <dgm:pt modelId="{21F347CD-2DE1-4775-A2BE-B54132071729}" type="parTrans" cxnId="{200570D5-BEB7-4EC7-8C88-E554C1D38623}">
      <dgm:prSet/>
      <dgm:spPr/>
      <dgm:t>
        <a:bodyPr/>
        <a:lstStyle/>
        <a:p>
          <a:endParaRPr lang="en-US"/>
        </a:p>
      </dgm:t>
    </dgm:pt>
    <dgm:pt modelId="{3C8BBD3A-DEC2-4B46-9D54-27F9DEE55749}" type="sibTrans" cxnId="{200570D5-BEB7-4EC7-8C88-E554C1D38623}">
      <dgm:prSet/>
      <dgm:spPr/>
      <dgm:t>
        <a:bodyPr/>
        <a:lstStyle/>
        <a:p>
          <a:endParaRPr lang="en-US"/>
        </a:p>
      </dgm:t>
    </dgm:pt>
    <dgm:pt modelId="{6CA02E3C-5F5E-4CDF-81D2-0465BFA703AB}">
      <dgm:prSet phldrT="[Text]" custT="1"/>
      <dgm:spPr>
        <a:xfrm>
          <a:off x="300832" y="527500"/>
          <a:ext cx="1324183" cy="2496312"/>
        </a:xfrm>
        <a:solidFill>
          <a:srgbClr val="002A6D"/>
        </a:solidFill>
        <a:ln w="12700" cap="flat" cmpd="sng" algn="ctr">
          <a:solidFill>
            <a:sysClr val="window" lastClr="FFFFFF">
              <a:hueOff val="0"/>
              <a:satOff val="0"/>
              <a:lumOff val="0"/>
              <a:alphaOff val="0"/>
            </a:sysClr>
          </a:solidFill>
          <a:prstDash val="solid"/>
          <a:miter lim="800000"/>
        </a:ln>
        <a:effectLst/>
      </dgm:spPr>
      <dgm:t>
        <a:bodyPr/>
        <a:lstStyle/>
        <a:p>
          <a:pPr algn="ctr"/>
          <a:endParaRPr lang="en-US" sz="1800">
            <a:solidFill>
              <a:sysClr val="window" lastClr="FFFFFF"/>
            </a:solidFill>
            <a:latin typeface="Arial Narrow" panose="020B0606020202030204" pitchFamily="34" charset="0"/>
            <a:ea typeface="+mn-ea"/>
            <a:cs typeface="+mn-cs"/>
          </a:endParaRPr>
        </a:p>
      </dgm:t>
    </dgm:pt>
    <dgm:pt modelId="{3573693C-AC60-45D4-98D1-B8D09DD4F326}" type="sibTrans" cxnId="{20094435-E958-4A43-A8C3-27635AB73A6A}">
      <dgm:prSet/>
      <dgm:spPr/>
      <dgm:t>
        <a:bodyPr/>
        <a:lstStyle/>
        <a:p>
          <a:endParaRPr lang="en-US">
            <a:latin typeface="Arial Narrow" panose="020B0606020202030204" pitchFamily="34" charset="0"/>
          </a:endParaRPr>
        </a:p>
      </dgm:t>
    </dgm:pt>
    <dgm:pt modelId="{4024354B-F224-4892-966F-F09D95CD1361}" type="parTrans" cxnId="{20094435-E958-4A43-A8C3-27635AB73A6A}">
      <dgm:prSet/>
      <dgm:spPr/>
      <dgm:t>
        <a:bodyPr/>
        <a:lstStyle/>
        <a:p>
          <a:endParaRPr lang="en-US">
            <a:latin typeface="Arial Narrow" panose="020B0606020202030204" pitchFamily="34" charset="0"/>
          </a:endParaRPr>
        </a:p>
      </dgm:t>
    </dgm:pt>
    <dgm:pt modelId="{4D3BFA8A-BC75-421B-B73F-A569CE1CC892}">
      <dgm:prSet phldrT="[Text]" custT="1"/>
      <dgm:spPr>
        <a:xfrm>
          <a:off x="300832" y="527500"/>
          <a:ext cx="1324183" cy="2496312"/>
        </a:xfrm>
        <a:solidFill>
          <a:srgbClr val="002A6D"/>
        </a:solidFill>
        <a:ln w="12700" cap="flat" cmpd="sng" algn="ctr">
          <a:solidFill>
            <a:sysClr val="window" lastClr="FFFFFF">
              <a:hueOff val="0"/>
              <a:satOff val="0"/>
              <a:lumOff val="0"/>
              <a:alphaOff val="0"/>
            </a:sysClr>
          </a:solidFill>
          <a:prstDash val="solid"/>
          <a:miter lim="800000"/>
        </a:ln>
        <a:effectLst/>
      </dgm:spPr>
      <dgm:t>
        <a:bodyPr/>
        <a:lstStyle/>
        <a:p>
          <a:pPr algn="ctr"/>
          <a:endParaRPr lang="en-US" sz="1800">
            <a:solidFill>
              <a:sysClr val="window" lastClr="FFFFFF"/>
            </a:solidFill>
            <a:latin typeface="Arial Narrow" panose="020B0606020202030204" pitchFamily="34" charset="0"/>
            <a:ea typeface="+mn-ea"/>
            <a:cs typeface="+mn-cs"/>
          </a:endParaRPr>
        </a:p>
      </dgm:t>
    </dgm:pt>
    <dgm:pt modelId="{6FA7D041-E460-4F51-BE13-CC2C9A362449}" type="sibTrans" cxnId="{FF1B04BA-4108-4ED1-8CA7-7DDF9ECDC053}">
      <dgm:prSet/>
      <dgm:spPr/>
      <dgm:t>
        <a:bodyPr/>
        <a:lstStyle/>
        <a:p>
          <a:endParaRPr lang="en-US">
            <a:latin typeface="Arial Narrow" panose="020B0606020202030204" pitchFamily="34" charset="0"/>
          </a:endParaRPr>
        </a:p>
      </dgm:t>
    </dgm:pt>
    <dgm:pt modelId="{9F6A416A-4F11-4452-B9A6-0D03BD488751}" type="parTrans" cxnId="{FF1B04BA-4108-4ED1-8CA7-7DDF9ECDC053}">
      <dgm:prSet/>
      <dgm:spPr/>
      <dgm:t>
        <a:bodyPr/>
        <a:lstStyle/>
        <a:p>
          <a:endParaRPr lang="en-US">
            <a:latin typeface="Arial Narrow" panose="020B0606020202030204" pitchFamily="34" charset="0"/>
          </a:endParaRPr>
        </a:p>
      </dgm:t>
    </dgm:pt>
    <dgm:pt modelId="{782E6C56-1AEC-4CA6-B352-E9288687E95E}">
      <dgm:prSet phldrT="[Text]" custT="1"/>
      <dgm:spPr>
        <a:xfrm>
          <a:off x="300832" y="527500"/>
          <a:ext cx="1324183" cy="2496312"/>
        </a:xfrm>
        <a:solidFill>
          <a:srgbClr val="002A6D"/>
        </a:solidFill>
        <a:ln w="12700" cap="flat" cmpd="sng" algn="ctr">
          <a:solidFill>
            <a:sysClr val="window" lastClr="FFFFFF">
              <a:hueOff val="0"/>
              <a:satOff val="0"/>
              <a:lumOff val="0"/>
              <a:alphaOff val="0"/>
            </a:sysClr>
          </a:solidFill>
          <a:prstDash val="solid"/>
          <a:miter lim="800000"/>
        </a:ln>
        <a:effectLst/>
      </dgm:spPr>
      <dgm:t>
        <a:bodyPr/>
        <a:lstStyle/>
        <a:p>
          <a:pPr algn="ctr"/>
          <a:r>
            <a:rPr lang="en-US" sz="1800" b="1" dirty="0">
              <a:solidFill>
                <a:sysClr val="window" lastClr="FFFFFF"/>
              </a:solidFill>
              <a:latin typeface="Arial Narrow" panose="020B0606020202030204" pitchFamily="34" charset="0"/>
              <a:ea typeface="+mn-ea"/>
              <a:cs typeface="+mn-cs"/>
            </a:rPr>
            <a:t>Optimise the organisation</a:t>
          </a:r>
        </a:p>
      </dgm:t>
    </dgm:pt>
    <dgm:pt modelId="{EE3E9E60-D46C-466E-B10C-2DDE64B232B9}" type="sibTrans" cxnId="{07CDB224-D506-437C-8926-1F934AE2D6F5}">
      <dgm:prSet/>
      <dgm:spPr/>
      <dgm:t>
        <a:bodyPr/>
        <a:lstStyle/>
        <a:p>
          <a:endParaRPr lang="en-US">
            <a:latin typeface="Arial Narrow" panose="020B0606020202030204" pitchFamily="34" charset="0"/>
          </a:endParaRPr>
        </a:p>
      </dgm:t>
    </dgm:pt>
    <dgm:pt modelId="{6B33C4DF-4DE3-47FB-86B6-A6F8B40980FB}" type="parTrans" cxnId="{07CDB224-D506-437C-8926-1F934AE2D6F5}">
      <dgm:prSet/>
      <dgm:spPr/>
      <dgm:t>
        <a:bodyPr/>
        <a:lstStyle/>
        <a:p>
          <a:endParaRPr lang="en-US">
            <a:latin typeface="Arial Narrow" panose="020B0606020202030204" pitchFamily="34" charset="0"/>
          </a:endParaRPr>
        </a:p>
      </dgm:t>
    </dgm:pt>
    <dgm:pt modelId="{81A22578-7E79-41D3-9434-8B38E724555F}" type="pres">
      <dgm:prSet presAssocID="{E807D772-AC6F-45E5-B890-C12AE4822AF4}" presName="linearFlow" presStyleCnt="0">
        <dgm:presLayoutVars>
          <dgm:dir/>
          <dgm:animLvl val="lvl"/>
          <dgm:resizeHandles/>
        </dgm:presLayoutVars>
      </dgm:prSet>
      <dgm:spPr/>
      <dgm:t>
        <a:bodyPr/>
        <a:lstStyle/>
        <a:p>
          <a:endParaRPr lang="en-US"/>
        </a:p>
      </dgm:t>
    </dgm:pt>
    <dgm:pt modelId="{6635FC90-0862-4065-B567-B58B3B055DE6}" type="pres">
      <dgm:prSet presAssocID="{752FF4FF-3351-40D0-9C99-A743383C7E79}" presName="compositeNode" presStyleCnt="0">
        <dgm:presLayoutVars>
          <dgm:bulletEnabled val="1"/>
        </dgm:presLayoutVars>
      </dgm:prSet>
      <dgm:spPr/>
    </dgm:pt>
    <dgm:pt modelId="{C9C5470C-9808-4C61-9D66-8D993DF63356}" type="pres">
      <dgm:prSet presAssocID="{752FF4FF-3351-40D0-9C99-A743383C7E79}" presName="image" presStyleLbl="fgImgPlace1" presStyleIdx="0" presStyleCnt="3" custLinFactX="15960" custLinFactNeighborX="100000" custLinFactNeighborY="-3120"/>
      <dgm:spPr>
        <a:xfrm>
          <a:off x="34988" y="176587"/>
          <a:ext cx="531687" cy="531687"/>
        </a:xfrm>
        <a:prstGeom prst="rect">
          <a:avLst/>
        </a:prstGeom>
        <a:blipFill rotWithShape="1">
          <a:blip xmlns:r="http://schemas.openxmlformats.org/officeDocument/2006/relationships" r:embed="rId1">
            <a:duotone>
              <a:schemeClr val="accent5">
                <a:shade val="45000"/>
                <a:satMod val="135000"/>
              </a:schemeClr>
              <a:prstClr val="white"/>
            </a:duotone>
          </a:blip>
          <a:stretch>
            <a:fillRect/>
          </a:stretch>
        </a:blipFill>
        <a:ln w="12700" cap="flat" cmpd="sng" algn="ctr">
          <a:noFill/>
          <a:prstDash val="solid"/>
          <a:miter lim="800000"/>
        </a:ln>
        <a:effectLst/>
      </dgm:spPr>
    </dgm:pt>
    <dgm:pt modelId="{3425984F-2F80-4348-A933-EF81E251EBD4}" type="pres">
      <dgm:prSet presAssocID="{752FF4FF-3351-40D0-9C99-A743383C7E79}" presName="childNode" presStyleLbl="node1" presStyleIdx="0" presStyleCnt="3" custScaleY="79991">
        <dgm:presLayoutVars>
          <dgm:bulletEnabled val="1"/>
        </dgm:presLayoutVars>
      </dgm:prSet>
      <dgm:spPr>
        <a:prstGeom prst="rect">
          <a:avLst/>
        </a:prstGeom>
      </dgm:spPr>
      <dgm:t>
        <a:bodyPr/>
        <a:lstStyle/>
        <a:p>
          <a:endParaRPr lang="en-US"/>
        </a:p>
      </dgm:t>
    </dgm:pt>
    <dgm:pt modelId="{C680AE40-6734-4ADD-B8C0-087165BB8167}" type="pres">
      <dgm:prSet presAssocID="{752FF4FF-3351-40D0-9C99-A743383C7E79}" presName="parentNode" presStyleLbl="revTx" presStyleIdx="0" presStyleCnt="3">
        <dgm:presLayoutVars>
          <dgm:chMax val="0"/>
          <dgm:bulletEnabled val="1"/>
        </dgm:presLayoutVars>
      </dgm:prSet>
      <dgm:spPr>
        <a:prstGeom prst="rect">
          <a:avLst/>
        </a:prstGeom>
      </dgm:spPr>
      <dgm:t>
        <a:bodyPr/>
        <a:lstStyle/>
        <a:p>
          <a:endParaRPr lang="en-US"/>
        </a:p>
      </dgm:t>
    </dgm:pt>
    <dgm:pt modelId="{DB9F9D27-4806-49D9-B5D6-442C6ACC02A5}" type="pres">
      <dgm:prSet presAssocID="{1DA56741-2012-4519-BBFC-07B0A4A2D813}" presName="sibTrans" presStyleCnt="0"/>
      <dgm:spPr/>
    </dgm:pt>
    <dgm:pt modelId="{C3BD9475-895B-4032-BCB8-158FDFC13814}" type="pres">
      <dgm:prSet presAssocID="{E7257AFA-096D-451F-884C-2F9F78E05183}" presName="compositeNode" presStyleCnt="0">
        <dgm:presLayoutVars>
          <dgm:bulletEnabled val="1"/>
        </dgm:presLayoutVars>
      </dgm:prSet>
      <dgm:spPr/>
    </dgm:pt>
    <dgm:pt modelId="{9EC2BAEF-2927-43AC-904B-2AE368FB9802}" type="pres">
      <dgm:prSet presAssocID="{E7257AFA-096D-451F-884C-2F9F78E05183}" presName="image" presStyleLbl="fgImgPlace1" presStyleIdx="1" presStyleCnt="3" custLinFactX="13075" custLinFactNeighborX="100000" custLinFactNeighborY="-8889"/>
      <dgm:spPr>
        <a:xfrm>
          <a:off x="1966197" y="176587"/>
          <a:ext cx="531687" cy="531687"/>
        </a:xfrm>
        <a:prstGeom prst="rect">
          <a:avLst/>
        </a:prstGeom>
        <a:blipFill rotWithShape="1">
          <a:blip xmlns:r="http://schemas.openxmlformats.org/officeDocument/2006/relationships" r:embed="rId2">
            <a:duotone>
              <a:prstClr val="black"/>
              <a:schemeClr val="accent2">
                <a:tint val="45000"/>
                <a:satMod val="400000"/>
              </a:schemeClr>
            </a:duotone>
          </a:blip>
          <a:stretch>
            <a:fillRect/>
          </a:stretch>
        </a:blipFill>
        <a:ln w="12700" cap="flat" cmpd="sng" algn="ctr">
          <a:noFill/>
          <a:prstDash val="solid"/>
          <a:miter lim="800000"/>
        </a:ln>
        <a:effectLst/>
      </dgm:spPr>
    </dgm:pt>
    <dgm:pt modelId="{DFC8C81A-9FAA-4914-943F-C8935592BAA7}" type="pres">
      <dgm:prSet presAssocID="{E7257AFA-096D-451F-884C-2F9F78E05183}" presName="childNode" presStyleLbl="node1" presStyleIdx="1" presStyleCnt="3" custScaleY="81212">
        <dgm:presLayoutVars>
          <dgm:bulletEnabled val="1"/>
        </dgm:presLayoutVars>
      </dgm:prSet>
      <dgm:spPr>
        <a:prstGeom prst="rect">
          <a:avLst/>
        </a:prstGeom>
      </dgm:spPr>
      <dgm:t>
        <a:bodyPr/>
        <a:lstStyle/>
        <a:p>
          <a:endParaRPr lang="en-US"/>
        </a:p>
      </dgm:t>
    </dgm:pt>
    <dgm:pt modelId="{81587068-DA93-4D2F-BD63-644ED7A01059}" type="pres">
      <dgm:prSet presAssocID="{E7257AFA-096D-451F-884C-2F9F78E05183}" presName="parentNode" presStyleLbl="revTx" presStyleIdx="1" presStyleCnt="3">
        <dgm:presLayoutVars>
          <dgm:chMax val="0"/>
          <dgm:bulletEnabled val="1"/>
        </dgm:presLayoutVars>
      </dgm:prSet>
      <dgm:spPr>
        <a:prstGeom prst="rect">
          <a:avLst/>
        </a:prstGeom>
      </dgm:spPr>
      <dgm:t>
        <a:bodyPr/>
        <a:lstStyle/>
        <a:p>
          <a:endParaRPr lang="en-US"/>
        </a:p>
      </dgm:t>
    </dgm:pt>
    <dgm:pt modelId="{4961557D-95F0-4038-9186-9543D80CFD24}" type="pres">
      <dgm:prSet presAssocID="{38732F65-6E0A-456D-9377-939484D4E3CD}" presName="sibTrans" presStyleCnt="0"/>
      <dgm:spPr/>
    </dgm:pt>
    <dgm:pt modelId="{0EDC84F8-B565-4BC9-A82B-FA8BC98D24E8}" type="pres">
      <dgm:prSet presAssocID="{31364DA6-8B67-4612-B7DC-74498CEC6FB5}" presName="compositeNode" presStyleCnt="0">
        <dgm:presLayoutVars>
          <dgm:bulletEnabled val="1"/>
        </dgm:presLayoutVars>
      </dgm:prSet>
      <dgm:spPr/>
    </dgm:pt>
    <dgm:pt modelId="{FEA6B234-FDFD-4FE6-9639-1A6EA35D4E8F}" type="pres">
      <dgm:prSet presAssocID="{31364DA6-8B67-4612-B7DC-74498CEC6FB5}" presName="image" presStyleLbl="fgImgPlace1" presStyleIdx="2" presStyleCnt="3" custLinFactX="15942" custLinFactNeighborX="100000" custLinFactNeighborY="-15395"/>
      <dgm:spPr>
        <a:xfrm>
          <a:off x="3897406" y="176587"/>
          <a:ext cx="531687" cy="531687"/>
        </a:xfrm>
        <a:prstGeom prst="rect">
          <a:avLst/>
        </a:prstGeom>
        <a:blipFill rotWithShape="1">
          <a:blip xmlns:r="http://schemas.openxmlformats.org/officeDocument/2006/relationships" r:embed="rId3">
            <a:duotone>
              <a:prstClr val="black"/>
              <a:schemeClr val="accent6">
                <a:tint val="45000"/>
                <a:satMod val="400000"/>
              </a:schemeClr>
            </a:duotone>
          </a:blip>
          <a:stretch>
            <a:fillRect/>
          </a:stretch>
        </a:blipFill>
        <a:ln w="12700" cap="flat" cmpd="sng" algn="ctr">
          <a:noFill/>
          <a:prstDash val="solid"/>
          <a:miter lim="800000"/>
        </a:ln>
        <a:effectLst/>
      </dgm:spPr>
    </dgm:pt>
    <dgm:pt modelId="{0C78C663-E892-486C-95C3-12C52E18D2E9}" type="pres">
      <dgm:prSet presAssocID="{31364DA6-8B67-4612-B7DC-74498CEC6FB5}" presName="childNode" presStyleLbl="node1" presStyleIdx="2" presStyleCnt="3" custScaleX="100411" custScaleY="79991">
        <dgm:presLayoutVars>
          <dgm:bulletEnabled val="1"/>
        </dgm:presLayoutVars>
      </dgm:prSet>
      <dgm:spPr>
        <a:prstGeom prst="rect">
          <a:avLst/>
        </a:prstGeom>
      </dgm:spPr>
      <dgm:t>
        <a:bodyPr/>
        <a:lstStyle/>
        <a:p>
          <a:endParaRPr lang="en-US"/>
        </a:p>
      </dgm:t>
    </dgm:pt>
    <dgm:pt modelId="{14D309A6-FA4A-43C2-8EDD-E7D3D9393579}" type="pres">
      <dgm:prSet presAssocID="{31364DA6-8B67-4612-B7DC-74498CEC6FB5}" presName="parentNode" presStyleLbl="revTx" presStyleIdx="2" presStyleCnt="3">
        <dgm:presLayoutVars>
          <dgm:chMax val="0"/>
          <dgm:bulletEnabled val="1"/>
        </dgm:presLayoutVars>
      </dgm:prSet>
      <dgm:spPr>
        <a:prstGeom prst="rect">
          <a:avLst/>
        </a:prstGeom>
      </dgm:spPr>
      <dgm:t>
        <a:bodyPr/>
        <a:lstStyle/>
        <a:p>
          <a:endParaRPr lang="en-US"/>
        </a:p>
      </dgm:t>
    </dgm:pt>
  </dgm:ptLst>
  <dgm:cxnLst>
    <dgm:cxn modelId="{DECDAE2D-BF4F-4493-A8D4-B51B67F98981}" type="presOf" srcId="{73D0C037-389E-4495-95D3-73AC29431F5D}" destId="{0C78C663-E892-486C-95C3-12C52E18D2E9}" srcOrd="0" destOrd="0" presId="urn:microsoft.com/office/officeart/2005/8/layout/hList2"/>
    <dgm:cxn modelId="{F6868CBB-1094-43DC-A5EB-7F45434F2676}" type="presOf" srcId="{89DCC840-BF61-4ED0-ACA5-9EC0A0BFE295}" destId="{DFC8C81A-9FAA-4914-943F-C8935592BAA7}" srcOrd="0" destOrd="0" presId="urn:microsoft.com/office/officeart/2005/8/layout/hList2"/>
    <dgm:cxn modelId="{A0A51767-AAC2-436F-A3C9-09331BB7F209}" type="presOf" srcId="{A0BD097B-67F8-441E-9C64-9EC85BA433A4}" destId="{DFC8C81A-9FAA-4914-943F-C8935592BAA7}" srcOrd="0" destOrd="2" presId="urn:microsoft.com/office/officeart/2005/8/layout/hList2"/>
    <dgm:cxn modelId="{8A57B28A-1295-4E1F-9638-C87FBAAA06A5}" type="presOf" srcId="{752FF4FF-3351-40D0-9C99-A743383C7E79}" destId="{C680AE40-6734-4ADD-B8C0-087165BB8167}" srcOrd="0" destOrd="0" presId="urn:microsoft.com/office/officeart/2005/8/layout/hList2"/>
    <dgm:cxn modelId="{200570D5-BEB7-4EC7-8C88-E554C1D38623}" srcId="{31364DA6-8B67-4612-B7DC-74498CEC6FB5}" destId="{A52D593B-B08B-48F1-ABF3-BC0BEE2089C1}" srcOrd="6" destOrd="0" parTransId="{21F347CD-2DE1-4775-A2BE-B54132071729}" sibTransId="{3C8BBD3A-DEC2-4B46-9D54-27F9DEE55749}"/>
    <dgm:cxn modelId="{585258B8-BA01-471D-996B-0ADF82021E17}" type="presOf" srcId="{6CA02E3C-5F5E-4CDF-81D2-0465BFA703AB}" destId="{3425984F-2F80-4348-A933-EF81E251EBD4}" srcOrd="0" destOrd="1" presId="urn:microsoft.com/office/officeart/2005/8/layout/hList2"/>
    <dgm:cxn modelId="{55685C7A-3967-4025-88AA-F0F7BA0028E0}" type="presOf" srcId="{F3505AF4-B750-4F5A-8D75-711A11AD20BE}" destId="{3425984F-2F80-4348-A933-EF81E251EBD4}" srcOrd="0" destOrd="0" presId="urn:microsoft.com/office/officeart/2005/8/layout/hList2"/>
    <dgm:cxn modelId="{E2171D0C-D25A-42D5-9D26-86543470A03E}" type="presOf" srcId="{E807D772-AC6F-45E5-B890-C12AE4822AF4}" destId="{81A22578-7E79-41D3-9434-8B38E724555F}" srcOrd="0" destOrd="0" presId="urn:microsoft.com/office/officeart/2005/8/layout/hList2"/>
    <dgm:cxn modelId="{AD0BA193-83CC-4782-825C-8BBA6DDE0219}" srcId="{E807D772-AC6F-45E5-B890-C12AE4822AF4}" destId="{E7257AFA-096D-451F-884C-2F9F78E05183}" srcOrd="1" destOrd="0" parTransId="{A7AA5298-18C2-4C8E-BF4D-49A405AAE982}" sibTransId="{38732F65-6E0A-456D-9377-939484D4E3CD}"/>
    <dgm:cxn modelId="{524896FA-DE5A-4852-8575-C5932AAFFE11}" type="presOf" srcId="{B081D919-465F-406A-B4EC-739D35B627A3}" destId="{DFC8C81A-9FAA-4914-943F-C8935592BAA7}" srcOrd="0" destOrd="3" presId="urn:microsoft.com/office/officeart/2005/8/layout/hList2"/>
    <dgm:cxn modelId="{60CDB533-65D5-47FC-A21F-335515F8634A}" type="presOf" srcId="{CA276179-03B9-4A75-860F-7AE6D1B86A47}" destId="{0C78C663-E892-486C-95C3-12C52E18D2E9}" srcOrd="0" destOrd="3" presId="urn:microsoft.com/office/officeart/2005/8/layout/hList2"/>
    <dgm:cxn modelId="{20094435-E958-4A43-A8C3-27635AB73A6A}" srcId="{752FF4FF-3351-40D0-9C99-A743383C7E79}" destId="{6CA02E3C-5F5E-4CDF-81D2-0465BFA703AB}" srcOrd="1" destOrd="0" parTransId="{4024354B-F224-4892-966F-F09D95CD1361}" sibTransId="{3573693C-AC60-45D4-98D1-B8D09DD4F326}"/>
    <dgm:cxn modelId="{5B044245-E3E0-43C2-964D-F9E106FDECF7}" srcId="{31364DA6-8B67-4612-B7DC-74498CEC6FB5}" destId="{73D0C037-389E-4495-95D3-73AC29431F5D}" srcOrd="0" destOrd="0" parTransId="{7581A92E-E3E4-4663-B5F2-8038921ABAC1}" sibTransId="{DFD7F613-0A24-4247-85CB-A19D6B556DA3}"/>
    <dgm:cxn modelId="{FF1B04BA-4108-4ED1-8CA7-7DDF9ECDC053}" srcId="{752FF4FF-3351-40D0-9C99-A743383C7E79}" destId="{4D3BFA8A-BC75-421B-B73F-A569CE1CC892}" srcOrd="2" destOrd="0" parTransId="{9F6A416A-4F11-4452-B9A6-0D03BD488751}" sibTransId="{6FA7D041-E460-4F51-BE13-CC2C9A362449}"/>
    <dgm:cxn modelId="{93CEA76F-D23B-46EB-BC3F-81C41D7EA52D}" srcId="{E807D772-AC6F-45E5-B890-C12AE4822AF4}" destId="{752FF4FF-3351-40D0-9C99-A743383C7E79}" srcOrd="0" destOrd="0" parTransId="{46CCB24E-D836-45D4-BFDB-7EBDEC925256}" sibTransId="{1DA56741-2012-4519-BBFC-07B0A4A2D813}"/>
    <dgm:cxn modelId="{BF5C4DD1-2FD2-441E-A872-3848E1858D96}" srcId="{31364DA6-8B67-4612-B7DC-74498CEC6FB5}" destId="{91A24528-817F-4D45-8F12-54CA152DF3E6}" srcOrd="4" destOrd="0" parTransId="{905A610C-2670-4846-A174-73BE58DDB836}" sibTransId="{419270CA-53BB-4B0C-9B02-D4668735F482}"/>
    <dgm:cxn modelId="{70A234BD-BA17-495F-95A9-09D75A828374}" type="presOf" srcId="{4D3BFA8A-BC75-421B-B73F-A569CE1CC892}" destId="{3425984F-2F80-4348-A933-EF81E251EBD4}" srcOrd="0" destOrd="2" presId="urn:microsoft.com/office/officeart/2005/8/layout/hList2"/>
    <dgm:cxn modelId="{45477986-9AF9-4F35-A01A-66A8A22BE19D}" srcId="{31364DA6-8B67-4612-B7DC-74498CEC6FB5}" destId="{CA276179-03B9-4A75-860F-7AE6D1B86A47}" srcOrd="3" destOrd="0" parTransId="{9FAF266F-4D53-4A21-84A4-485051078C39}" sibTransId="{D7C29186-76D6-4D16-B59C-A4040C1F2FF7}"/>
    <dgm:cxn modelId="{7139F493-A238-43B3-86EB-170393E51633}" srcId="{E7257AFA-096D-451F-884C-2F9F78E05183}" destId="{0BFAC838-F33A-4629-8EB0-8BF6F98F4565}" srcOrd="1" destOrd="0" parTransId="{87CA7A79-D633-4C56-B8CC-C71EF884E3C5}" sibTransId="{BBF80551-4A01-4386-B13D-B7B36B8247C8}"/>
    <dgm:cxn modelId="{9340758A-A792-4B93-AE6D-5C7EA287DFB9}" srcId="{E7257AFA-096D-451F-884C-2F9F78E05183}" destId="{89DCC840-BF61-4ED0-ACA5-9EC0A0BFE295}" srcOrd="0" destOrd="0" parTransId="{196AA502-1AD7-4E38-8E5F-CE00C3F18DB1}" sibTransId="{C3F0F76E-3773-472A-813C-3AF20BE277DA}"/>
    <dgm:cxn modelId="{08FD7333-06E5-447C-8A6F-F60087987A1F}" type="presOf" srcId="{0BFAC838-F33A-4629-8EB0-8BF6F98F4565}" destId="{DFC8C81A-9FAA-4914-943F-C8935592BAA7}" srcOrd="0" destOrd="1" presId="urn:microsoft.com/office/officeart/2005/8/layout/hList2"/>
    <dgm:cxn modelId="{AC563F15-CB03-4CD6-8136-C7AEE4F46AEE}" type="presOf" srcId="{91A24528-817F-4D45-8F12-54CA152DF3E6}" destId="{0C78C663-E892-486C-95C3-12C52E18D2E9}" srcOrd="0" destOrd="4" presId="urn:microsoft.com/office/officeart/2005/8/layout/hList2"/>
    <dgm:cxn modelId="{58698916-04B8-41AD-ABF5-02E926D2ADAA}" srcId="{752FF4FF-3351-40D0-9C99-A743383C7E79}" destId="{F3505AF4-B750-4F5A-8D75-711A11AD20BE}" srcOrd="0" destOrd="0" parTransId="{4A365D10-CA64-4076-A222-9FE3D26E113F}" sibTransId="{A465E9A0-3394-4767-B3F9-C23F854A1442}"/>
    <dgm:cxn modelId="{E3E972EB-F88C-4BB8-9351-B6F9CEE5F66A}" srcId="{31364DA6-8B67-4612-B7DC-74498CEC6FB5}" destId="{517484BB-2526-46D2-BEC7-A7BBAA29D5AA}" srcOrd="5" destOrd="0" parTransId="{11D6536A-54C6-4EC7-97B2-21C1B395847D}" sibTransId="{0FD880CC-B33A-4909-827A-3F9EEA414E31}"/>
    <dgm:cxn modelId="{72BF790E-B5FA-49A7-8C7F-C5403933D204}" type="presOf" srcId="{A52D593B-B08B-48F1-ABF3-BC0BEE2089C1}" destId="{0C78C663-E892-486C-95C3-12C52E18D2E9}" srcOrd="0" destOrd="6" presId="urn:microsoft.com/office/officeart/2005/8/layout/hList2"/>
    <dgm:cxn modelId="{07CDB224-D506-437C-8926-1F934AE2D6F5}" srcId="{752FF4FF-3351-40D0-9C99-A743383C7E79}" destId="{782E6C56-1AEC-4CA6-B352-E9288687E95E}" srcOrd="3" destOrd="0" parTransId="{6B33C4DF-4DE3-47FB-86B6-A6F8B40980FB}" sibTransId="{EE3E9E60-D46C-466E-B10C-2DDE64B232B9}"/>
    <dgm:cxn modelId="{6C2E8CC4-6C3F-4AEA-B3D4-ADBB043B60FB}" type="presOf" srcId="{31364DA6-8B67-4612-B7DC-74498CEC6FB5}" destId="{14D309A6-FA4A-43C2-8EDD-E7D3D9393579}" srcOrd="0" destOrd="0" presId="urn:microsoft.com/office/officeart/2005/8/layout/hList2"/>
    <dgm:cxn modelId="{086C6991-7B2F-41CD-A112-E39689E40AC0}" srcId="{31364DA6-8B67-4612-B7DC-74498CEC6FB5}" destId="{99E0CE54-127F-43CF-9E5B-75D308022A12}" srcOrd="1" destOrd="0" parTransId="{B4F0F76A-2521-4999-93CE-57C030C9B363}" sibTransId="{C9B949BE-BC0A-4FB5-8D5A-9BA3CF9B82FA}"/>
    <dgm:cxn modelId="{1919CE6A-1796-4ADF-A914-7F3DD43F33E0}" type="presOf" srcId="{517484BB-2526-46D2-BEC7-A7BBAA29D5AA}" destId="{0C78C663-E892-486C-95C3-12C52E18D2E9}" srcOrd="0" destOrd="5" presId="urn:microsoft.com/office/officeart/2005/8/layout/hList2"/>
    <dgm:cxn modelId="{F27A322F-1FF7-41D9-9552-04889FC7801A}" type="presOf" srcId="{99E0CE54-127F-43CF-9E5B-75D308022A12}" destId="{0C78C663-E892-486C-95C3-12C52E18D2E9}" srcOrd="0" destOrd="1" presId="urn:microsoft.com/office/officeart/2005/8/layout/hList2"/>
    <dgm:cxn modelId="{12DE72BE-015C-4BD7-9E73-28381C2EF5A7}" srcId="{E7257AFA-096D-451F-884C-2F9F78E05183}" destId="{B081D919-465F-406A-B4EC-739D35B627A3}" srcOrd="3" destOrd="0" parTransId="{F319360E-4874-4E29-A773-D0344EBC4536}" sibTransId="{9E35AC48-CFF9-46E4-BE3C-46E2EB31C36D}"/>
    <dgm:cxn modelId="{0FD1A91E-E05D-4896-9179-541756711005}" srcId="{31364DA6-8B67-4612-B7DC-74498CEC6FB5}" destId="{02B6CA9D-85D9-45E1-94FD-59410902ADCF}" srcOrd="2" destOrd="0" parTransId="{5C92201B-4D0F-439A-9EED-EACFFC170EB3}" sibTransId="{B8EA2558-8113-4B95-882D-65C39954F6E3}"/>
    <dgm:cxn modelId="{93A5B12B-48B4-4262-89DF-2E9E211FCCD9}" srcId="{E807D772-AC6F-45E5-B890-C12AE4822AF4}" destId="{31364DA6-8B67-4612-B7DC-74498CEC6FB5}" srcOrd="2" destOrd="0" parTransId="{2E7003B5-03AE-4FAC-8B3F-F09D27E38422}" sibTransId="{7630991C-216D-4E6A-B1B3-EE6507801E5D}"/>
    <dgm:cxn modelId="{5C792864-CCE1-49CC-BD68-17E86F1DFBDB}" type="presOf" srcId="{E7257AFA-096D-451F-884C-2F9F78E05183}" destId="{81587068-DA93-4D2F-BD63-644ED7A01059}" srcOrd="0" destOrd="0" presId="urn:microsoft.com/office/officeart/2005/8/layout/hList2"/>
    <dgm:cxn modelId="{EF053F5D-082E-4E06-902A-77BDB6156553}" type="presOf" srcId="{02B6CA9D-85D9-45E1-94FD-59410902ADCF}" destId="{0C78C663-E892-486C-95C3-12C52E18D2E9}" srcOrd="0" destOrd="2" presId="urn:microsoft.com/office/officeart/2005/8/layout/hList2"/>
    <dgm:cxn modelId="{7744BC47-F622-4CC9-8E13-FE6FCDA8E5B2}" srcId="{E7257AFA-096D-451F-884C-2F9F78E05183}" destId="{A0BD097B-67F8-441E-9C64-9EC85BA433A4}" srcOrd="2" destOrd="0" parTransId="{799739D5-4E85-4B5A-B070-820ED94B18F2}" sibTransId="{90261AB3-2FBD-4206-AE77-9C37D8B4BAA5}"/>
    <dgm:cxn modelId="{7ED601AB-C5CF-4674-83CC-B686155C2094}" type="presOf" srcId="{782E6C56-1AEC-4CA6-B352-E9288687E95E}" destId="{3425984F-2F80-4348-A933-EF81E251EBD4}" srcOrd="0" destOrd="3" presId="urn:microsoft.com/office/officeart/2005/8/layout/hList2"/>
    <dgm:cxn modelId="{257F2147-7AD4-47D7-AAD4-A300E51FDD3E}" type="presParOf" srcId="{81A22578-7E79-41D3-9434-8B38E724555F}" destId="{6635FC90-0862-4065-B567-B58B3B055DE6}" srcOrd="0" destOrd="0" presId="urn:microsoft.com/office/officeart/2005/8/layout/hList2"/>
    <dgm:cxn modelId="{F21FFB6F-7CE3-4248-AEB2-B04211D293B7}" type="presParOf" srcId="{6635FC90-0862-4065-B567-B58B3B055DE6}" destId="{C9C5470C-9808-4C61-9D66-8D993DF63356}" srcOrd="0" destOrd="0" presId="urn:microsoft.com/office/officeart/2005/8/layout/hList2"/>
    <dgm:cxn modelId="{30D468EE-D303-40D3-BB23-59CD17086B61}" type="presParOf" srcId="{6635FC90-0862-4065-B567-B58B3B055DE6}" destId="{3425984F-2F80-4348-A933-EF81E251EBD4}" srcOrd="1" destOrd="0" presId="urn:microsoft.com/office/officeart/2005/8/layout/hList2"/>
    <dgm:cxn modelId="{E0E38F40-B4A6-4983-9BD5-25B2DAFFC110}" type="presParOf" srcId="{6635FC90-0862-4065-B567-B58B3B055DE6}" destId="{C680AE40-6734-4ADD-B8C0-087165BB8167}" srcOrd="2" destOrd="0" presId="urn:microsoft.com/office/officeart/2005/8/layout/hList2"/>
    <dgm:cxn modelId="{514A913F-8FDD-4097-85B2-DE25D7B92A8F}" type="presParOf" srcId="{81A22578-7E79-41D3-9434-8B38E724555F}" destId="{DB9F9D27-4806-49D9-B5D6-442C6ACC02A5}" srcOrd="1" destOrd="0" presId="urn:microsoft.com/office/officeart/2005/8/layout/hList2"/>
    <dgm:cxn modelId="{9154DAB5-5F82-423E-BCE3-B5D713081FC6}" type="presParOf" srcId="{81A22578-7E79-41D3-9434-8B38E724555F}" destId="{C3BD9475-895B-4032-BCB8-158FDFC13814}" srcOrd="2" destOrd="0" presId="urn:microsoft.com/office/officeart/2005/8/layout/hList2"/>
    <dgm:cxn modelId="{8EDC9284-004D-4930-A659-D872B9833014}" type="presParOf" srcId="{C3BD9475-895B-4032-BCB8-158FDFC13814}" destId="{9EC2BAEF-2927-43AC-904B-2AE368FB9802}" srcOrd="0" destOrd="0" presId="urn:microsoft.com/office/officeart/2005/8/layout/hList2"/>
    <dgm:cxn modelId="{5CB21E17-9B92-43E3-8C4A-C2E6A2E5F5D7}" type="presParOf" srcId="{C3BD9475-895B-4032-BCB8-158FDFC13814}" destId="{DFC8C81A-9FAA-4914-943F-C8935592BAA7}" srcOrd="1" destOrd="0" presId="urn:microsoft.com/office/officeart/2005/8/layout/hList2"/>
    <dgm:cxn modelId="{E244B68D-E4FD-4A1E-915D-F7CD65EB4AE2}" type="presParOf" srcId="{C3BD9475-895B-4032-BCB8-158FDFC13814}" destId="{81587068-DA93-4D2F-BD63-644ED7A01059}" srcOrd="2" destOrd="0" presId="urn:microsoft.com/office/officeart/2005/8/layout/hList2"/>
    <dgm:cxn modelId="{67C2430A-B386-49BA-B12E-40885FE43081}" type="presParOf" srcId="{81A22578-7E79-41D3-9434-8B38E724555F}" destId="{4961557D-95F0-4038-9186-9543D80CFD24}" srcOrd="3" destOrd="0" presId="urn:microsoft.com/office/officeart/2005/8/layout/hList2"/>
    <dgm:cxn modelId="{F9054A08-B25C-4509-9571-58F0B3713112}" type="presParOf" srcId="{81A22578-7E79-41D3-9434-8B38E724555F}" destId="{0EDC84F8-B565-4BC9-A82B-FA8BC98D24E8}" srcOrd="4" destOrd="0" presId="urn:microsoft.com/office/officeart/2005/8/layout/hList2"/>
    <dgm:cxn modelId="{D59E19D7-9A05-448A-9A74-3C7A65F60B4D}" type="presParOf" srcId="{0EDC84F8-B565-4BC9-A82B-FA8BC98D24E8}" destId="{FEA6B234-FDFD-4FE6-9639-1A6EA35D4E8F}" srcOrd="0" destOrd="0" presId="urn:microsoft.com/office/officeart/2005/8/layout/hList2"/>
    <dgm:cxn modelId="{7B1A185C-F05D-440A-902C-0CAF1338A467}" type="presParOf" srcId="{0EDC84F8-B565-4BC9-A82B-FA8BC98D24E8}" destId="{0C78C663-E892-486C-95C3-12C52E18D2E9}" srcOrd="1" destOrd="0" presId="urn:microsoft.com/office/officeart/2005/8/layout/hList2"/>
    <dgm:cxn modelId="{E80EBA3D-73FF-45A6-91D8-0AE1722B0B5D}" type="presParOf" srcId="{0EDC84F8-B565-4BC9-A82B-FA8BC98D24E8}" destId="{14D309A6-FA4A-43C2-8EDD-E7D3D9393579}"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405F2E2-B502-4E26-8255-B494773FED19}"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en-US"/>
        </a:p>
      </dgm:t>
    </dgm:pt>
    <dgm:pt modelId="{4D0A8514-C3D6-496C-8A92-23FAED2E9061}">
      <dgm:prSet phldrT="[Text]" custT="1"/>
      <dgm:spPr>
        <a:solidFill>
          <a:schemeClr val="bg1"/>
        </a:solidFill>
      </dgm:spPr>
      <dgm:t>
        <a:bodyPr/>
        <a:lstStyle/>
        <a:p>
          <a:r>
            <a:rPr lang="en-US" sz="2800" b="1" dirty="0"/>
            <a:t>SWOT</a:t>
          </a:r>
        </a:p>
      </dgm:t>
    </dgm:pt>
    <dgm:pt modelId="{92FB1491-8949-46C2-9BE3-BAF67F6F2BB5}" type="parTrans" cxnId="{BD7B63FB-CF16-432C-BB87-EEE23B7D8CDD}">
      <dgm:prSet/>
      <dgm:spPr/>
      <dgm:t>
        <a:bodyPr/>
        <a:lstStyle/>
        <a:p>
          <a:endParaRPr lang="en-US"/>
        </a:p>
      </dgm:t>
    </dgm:pt>
    <dgm:pt modelId="{EC0CB512-8F45-4448-BBFC-ACD9AD6AF0D5}" type="sibTrans" cxnId="{BD7B63FB-CF16-432C-BB87-EEE23B7D8CDD}">
      <dgm:prSet/>
      <dgm:spPr/>
      <dgm:t>
        <a:bodyPr/>
        <a:lstStyle/>
        <a:p>
          <a:endParaRPr lang="en-US"/>
        </a:p>
      </dgm:t>
    </dgm:pt>
    <dgm:pt modelId="{3934E0A9-CE41-48BB-A410-276B2B3509E4}">
      <dgm:prSet phldrT="[Text]"/>
      <dgm:spPr/>
      <dgm:t>
        <a:bodyPr anchor="b"/>
        <a:lstStyle/>
        <a:p>
          <a:r>
            <a:rPr lang="en-US" b="1" dirty="0"/>
            <a:t>Strengths</a:t>
          </a:r>
        </a:p>
      </dgm:t>
    </dgm:pt>
    <dgm:pt modelId="{FC605ABC-1B8C-4B1A-9BBA-98556775378A}" type="parTrans" cxnId="{9CB6D984-123F-49DF-9885-9F869C42ED3C}">
      <dgm:prSet/>
      <dgm:spPr/>
      <dgm:t>
        <a:bodyPr/>
        <a:lstStyle/>
        <a:p>
          <a:endParaRPr lang="en-US"/>
        </a:p>
      </dgm:t>
    </dgm:pt>
    <dgm:pt modelId="{00857123-B6CC-4F31-941A-86C00AACA047}" type="sibTrans" cxnId="{9CB6D984-123F-49DF-9885-9F869C42ED3C}">
      <dgm:prSet/>
      <dgm:spPr/>
      <dgm:t>
        <a:bodyPr/>
        <a:lstStyle/>
        <a:p>
          <a:endParaRPr lang="en-US"/>
        </a:p>
      </dgm:t>
    </dgm:pt>
    <dgm:pt modelId="{5C9083D0-8650-4AE1-AF8A-FD5EE3B9168F}">
      <dgm:prSet phldrT="[Text]"/>
      <dgm:spPr/>
      <dgm:t>
        <a:bodyPr anchor="b"/>
        <a:lstStyle/>
        <a:p>
          <a:r>
            <a:rPr lang="en-US" b="1" dirty="0"/>
            <a:t>Weaknesses </a:t>
          </a:r>
        </a:p>
      </dgm:t>
    </dgm:pt>
    <dgm:pt modelId="{73A29398-9E7F-4E0D-94F7-8DC7732DD71E}" type="parTrans" cxnId="{42688338-D1B8-45D9-8517-4EA6CCCD413E}">
      <dgm:prSet/>
      <dgm:spPr/>
      <dgm:t>
        <a:bodyPr/>
        <a:lstStyle/>
        <a:p>
          <a:endParaRPr lang="en-US"/>
        </a:p>
      </dgm:t>
    </dgm:pt>
    <dgm:pt modelId="{4CB1FC13-870E-4E5B-9CF8-ED535909A569}" type="sibTrans" cxnId="{42688338-D1B8-45D9-8517-4EA6CCCD413E}">
      <dgm:prSet/>
      <dgm:spPr/>
      <dgm:t>
        <a:bodyPr/>
        <a:lstStyle/>
        <a:p>
          <a:endParaRPr lang="en-US"/>
        </a:p>
      </dgm:t>
    </dgm:pt>
    <dgm:pt modelId="{8D630F73-6407-4AD1-BCD3-CF1D3D938990}">
      <dgm:prSet phldrT="[Text]"/>
      <dgm:spPr/>
      <dgm:t>
        <a:bodyPr anchor="t"/>
        <a:lstStyle/>
        <a:p>
          <a:r>
            <a:rPr lang="en-US" b="1" dirty="0"/>
            <a:t>Opportunities</a:t>
          </a:r>
        </a:p>
      </dgm:t>
    </dgm:pt>
    <dgm:pt modelId="{4567FBB5-560C-4AE9-9175-08188537CF3F}" type="parTrans" cxnId="{E0C4F06F-6F53-4D0A-BE6B-EAD88F277BB6}">
      <dgm:prSet/>
      <dgm:spPr/>
      <dgm:t>
        <a:bodyPr/>
        <a:lstStyle/>
        <a:p>
          <a:endParaRPr lang="en-US"/>
        </a:p>
      </dgm:t>
    </dgm:pt>
    <dgm:pt modelId="{A6D2A410-0A4A-4133-BD7B-7FC2A8E935D7}" type="sibTrans" cxnId="{E0C4F06F-6F53-4D0A-BE6B-EAD88F277BB6}">
      <dgm:prSet/>
      <dgm:spPr/>
      <dgm:t>
        <a:bodyPr/>
        <a:lstStyle/>
        <a:p>
          <a:endParaRPr lang="en-US"/>
        </a:p>
      </dgm:t>
    </dgm:pt>
    <dgm:pt modelId="{BCAB5B3F-F22D-4517-88A6-BB452910C835}">
      <dgm:prSet phldrT="[Text]"/>
      <dgm:spPr/>
      <dgm:t>
        <a:bodyPr anchor="t"/>
        <a:lstStyle/>
        <a:p>
          <a:r>
            <a:rPr lang="en-US" b="1" dirty="0"/>
            <a:t>Threats</a:t>
          </a:r>
        </a:p>
      </dgm:t>
    </dgm:pt>
    <dgm:pt modelId="{B80C1617-B9DC-4737-B12C-7DF860085F93}" type="parTrans" cxnId="{38B3B55A-3975-4764-BD29-4D5BAAC17AC0}">
      <dgm:prSet/>
      <dgm:spPr/>
      <dgm:t>
        <a:bodyPr/>
        <a:lstStyle/>
        <a:p>
          <a:endParaRPr lang="en-US"/>
        </a:p>
      </dgm:t>
    </dgm:pt>
    <dgm:pt modelId="{E31287E8-3B98-482C-AE43-161DAF679005}" type="sibTrans" cxnId="{38B3B55A-3975-4764-BD29-4D5BAAC17AC0}">
      <dgm:prSet/>
      <dgm:spPr/>
      <dgm:t>
        <a:bodyPr/>
        <a:lstStyle/>
        <a:p>
          <a:endParaRPr lang="en-US"/>
        </a:p>
      </dgm:t>
    </dgm:pt>
    <dgm:pt modelId="{8EC226FC-906C-4AF6-9906-34A3E4BC6828}" type="pres">
      <dgm:prSet presAssocID="{F405F2E2-B502-4E26-8255-B494773FED19}" presName="diagram" presStyleCnt="0">
        <dgm:presLayoutVars>
          <dgm:chMax val="1"/>
          <dgm:dir/>
          <dgm:animLvl val="ctr"/>
          <dgm:resizeHandles val="exact"/>
        </dgm:presLayoutVars>
      </dgm:prSet>
      <dgm:spPr/>
      <dgm:t>
        <a:bodyPr/>
        <a:lstStyle/>
        <a:p>
          <a:endParaRPr lang="en-US"/>
        </a:p>
      </dgm:t>
    </dgm:pt>
    <dgm:pt modelId="{05AEACFB-44AC-4394-AC7F-D8DC0A54CBFF}" type="pres">
      <dgm:prSet presAssocID="{F405F2E2-B502-4E26-8255-B494773FED19}" presName="matrix" presStyleCnt="0"/>
      <dgm:spPr/>
    </dgm:pt>
    <dgm:pt modelId="{CCAF83FF-804D-42FC-B8ED-CD813B266F5B}" type="pres">
      <dgm:prSet presAssocID="{F405F2E2-B502-4E26-8255-B494773FED19}" presName="tile1" presStyleLbl="node1" presStyleIdx="0" presStyleCnt="4" custScaleX="32664" custScaleY="54225" custLinFactNeighborX="15440" custLinFactNeighborY="8687"/>
      <dgm:spPr/>
      <dgm:t>
        <a:bodyPr/>
        <a:lstStyle/>
        <a:p>
          <a:endParaRPr lang="en-US"/>
        </a:p>
      </dgm:t>
    </dgm:pt>
    <dgm:pt modelId="{62184B60-57CE-424A-8130-654712A7EDC5}" type="pres">
      <dgm:prSet presAssocID="{F405F2E2-B502-4E26-8255-B494773FED19}" presName="tile1text" presStyleLbl="node1" presStyleIdx="0" presStyleCnt="4">
        <dgm:presLayoutVars>
          <dgm:chMax val="0"/>
          <dgm:chPref val="0"/>
          <dgm:bulletEnabled val="1"/>
        </dgm:presLayoutVars>
      </dgm:prSet>
      <dgm:spPr/>
      <dgm:t>
        <a:bodyPr/>
        <a:lstStyle/>
        <a:p>
          <a:endParaRPr lang="en-US"/>
        </a:p>
      </dgm:t>
    </dgm:pt>
    <dgm:pt modelId="{9D73D373-D766-42DA-A50D-197C637F1CF5}" type="pres">
      <dgm:prSet presAssocID="{F405F2E2-B502-4E26-8255-B494773FED19}" presName="tile2" presStyleLbl="node1" presStyleIdx="1" presStyleCnt="4" custScaleX="31666" custScaleY="55469" custLinFactNeighborX="-20657" custLinFactNeighborY="7886"/>
      <dgm:spPr/>
      <dgm:t>
        <a:bodyPr/>
        <a:lstStyle/>
        <a:p>
          <a:endParaRPr lang="en-US"/>
        </a:p>
      </dgm:t>
    </dgm:pt>
    <dgm:pt modelId="{BE4574F6-674E-4A7D-9BF8-68F8EAFBA87F}" type="pres">
      <dgm:prSet presAssocID="{F405F2E2-B502-4E26-8255-B494773FED19}" presName="tile2text" presStyleLbl="node1" presStyleIdx="1" presStyleCnt="4">
        <dgm:presLayoutVars>
          <dgm:chMax val="0"/>
          <dgm:chPref val="0"/>
          <dgm:bulletEnabled val="1"/>
        </dgm:presLayoutVars>
      </dgm:prSet>
      <dgm:spPr/>
      <dgm:t>
        <a:bodyPr/>
        <a:lstStyle/>
        <a:p>
          <a:endParaRPr lang="en-US"/>
        </a:p>
      </dgm:t>
    </dgm:pt>
    <dgm:pt modelId="{0D148327-DC0D-488D-AA2B-A86F9C7FB5C5}" type="pres">
      <dgm:prSet presAssocID="{F405F2E2-B502-4E26-8255-B494773FED19}" presName="tile3" presStyleLbl="node1" presStyleIdx="2" presStyleCnt="4" custScaleX="34005" custScaleY="56282" custLinFactNeighborX="18234" custLinFactNeighborY="-11217"/>
      <dgm:spPr/>
      <dgm:t>
        <a:bodyPr/>
        <a:lstStyle/>
        <a:p>
          <a:endParaRPr lang="en-US"/>
        </a:p>
      </dgm:t>
    </dgm:pt>
    <dgm:pt modelId="{9A9C7153-5FA7-43D4-BBED-632C1C7AC21F}" type="pres">
      <dgm:prSet presAssocID="{F405F2E2-B502-4E26-8255-B494773FED19}" presName="tile3text" presStyleLbl="node1" presStyleIdx="2" presStyleCnt="4">
        <dgm:presLayoutVars>
          <dgm:chMax val="0"/>
          <dgm:chPref val="0"/>
          <dgm:bulletEnabled val="1"/>
        </dgm:presLayoutVars>
      </dgm:prSet>
      <dgm:spPr/>
      <dgm:t>
        <a:bodyPr/>
        <a:lstStyle/>
        <a:p>
          <a:endParaRPr lang="en-US"/>
        </a:p>
      </dgm:t>
    </dgm:pt>
    <dgm:pt modelId="{947CE092-9F51-4930-826F-039768FB6453}" type="pres">
      <dgm:prSet presAssocID="{F405F2E2-B502-4E26-8255-B494773FED19}" presName="tile4" presStyleLbl="node1" presStyleIdx="3" presStyleCnt="4" custScaleX="33667" custScaleY="56282" custLinFactNeighborX="-19580" custLinFactNeighborY="-11348"/>
      <dgm:spPr/>
      <dgm:t>
        <a:bodyPr/>
        <a:lstStyle/>
        <a:p>
          <a:endParaRPr lang="en-US"/>
        </a:p>
      </dgm:t>
    </dgm:pt>
    <dgm:pt modelId="{575B39AF-A23B-4E9E-8DC0-066BC207D460}" type="pres">
      <dgm:prSet presAssocID="{F405F2E2-B502-4E26-8255-B494773FED19}" presName="tile4text" presStyleLbl="node1" presStyleIdx="3" presStyleCnt="4">
        <dgm:presLayoutVars>
          <dgm:chMax val="0"/>
          <dgm:chPref val="0"/>
          <dgm:bulletEnabled val="1"/>
        </dgm:presLayoutVars>
      </dgm:prSet>
      <dgm:spPr/>
      <dgm:t>
        <a:bodyPr/>
        <a:lstStyle/>
        <a:p>
          <a:endParaRPr lang="en-US"/>
        </a:p>
      </dgm:t>
    </dgm:pt>
    <dgm:pt modelId="{A73E1250-95B8-4362-9B53-0BCD3DF5FFC7}" type="pres">
      <dgm:prSet presAssocID="{F405F2E2-B502-4E26-8255-B494773FED19}" presName="centerTile" presStyleLbl="fgShp" presStyleIdx="0" presStyleCnt="1" custScaleY="34872" custLinFactNeighborX="-6093">
        <dgm:presLayoutVars>
          <dgm:chMax val="0"/>
          <dgm:chPref val="0"/>
        </dgm:presLayoutVars>
      </dgm:prSet>
      <dgm:spPr/>
      <dgm:t>
        <a:bodyPr/>
        <a:lstStyle/>
        <a:p>
          <a:endParaRPr lang="en-US"/>
        </a:p>
      </dgm:t>
    </dgm:pt>
  </dgm:ptLst>
  <dgm:cxnLst>
    <dgm:cxn modelId="{9B55FFFF-0DD1-442F-A172-223BAEABCF65}" type="presOf" srcId="{5C9083D0-8650-4AE1-AF8A-FD5EE3B9168F}" destId="{9D73D373-D766-42DA-A50D-197C637F1CF5}" srcOrd="0" destOrd="0" presId="urn:microsoft.com/office/officeart/2005/8/layout/matrix1"/>
    <dgm:cxn modelId="{EF1FBF9E-786D-4CF4-B66B-75D29476BAE2}" type="presOf" srcId="{F405F2E2-B502-4E26-8255-B494773FED19}" destId="{8EC226FC-906C-4AF6-9906-34A3E4BC6828}" srcOrd="0" destOrd="0" presId="urn:microsoft.com/office/officeart/2005/8/layout/matrix1"/>
    <dgm:cxn modelId="{20405DEE-9C6E-47DC-BACD-2F1EBA0964B2}" type="presOf" srcId="{5C9083D0-8650-4AE1-AF8A-FD5EE3B9168F}" destId="{BE4574F6-674E-4A7D-9BF8-68F8EAFBA87F}" srcOrd="1" destOrd="0" presId="urn:microsoft.com/office/officeart/2005/8/layout/matrix1"/>
    <dgm:cxn modelId="{748D0C61-9564-4765-9F1F-3A3C950AF12C}" type="presOf" srcId="{4D0A8514-C3D6-496C-8A92-23FAED2E9061}" destId="{A73E1250-95B8-4362-9B53-0BCD3DF5FFC7}" srcOrd="0" destOrd="0" presId="urn:microsoft.com/office/officeart/2005/8/layout/matrix1"/>
    <dgm:cxn modelId="{EF6320AD-D86F-401D-88A5-3FCBFFF5A29C}" type="presOf" srcId="{3934E0A9-CE41-48BB-A410-276B2B3509E4}" destId="{62184B60-57CE-424A-8130-654712A7EDC5}" srcOrd="1" destOrd="0" presId="urn:microsoft.com/office/officeart/2005/8/layout/matrix1"/>
    <dgm:cxn modelId="{3A471A74-BE93-4793-81DE-4801A903F43C}" type="presOf" srcId="{8D630F73-6407-4AD1-BCD3-CF1D3D938990}" destId="{0D148327-DC0D-488D-AA2B-A86F9C7FB5C5}" srcOrd="0" destOrd="0" presId="urn:microsoft.com/office/officeart/2005/8/layout/matrix1"/>
    <dgm:cxn modelId="{D9665A3C-D332-49BD-BAD6-CB413CDC4944}" type="presOf" srcId="{BCAB5B3F-F22D-4517-88A6-BB452910C835}" destId="{575B39AF-A23B-4E9E-8DC0-066BC207D460}" srcOrd="1" destOrd="0" presId="urn:microsoft.com/office/officeart/2005/8/layout/matrix1"/>
    <dgm:cxn modelId="{BD7B63FB-CF16-432C-BB87-EEE23B7D8CDD}" srcId="{F405F2E2-B502-4E26-8255-B494773FED19}" destId="{4D0A8514-C3D6-496C-8A92-23FAED2E9061}" srcOrd="0" destOrd="0" parTransId="{92FB1491-8949-46C2-9BE3-BAF67F6F2BB5}" sibTransId="{EC0CB512-8F45-4448-BBFC-ACD9AD6AF0D5}"/>
    <dgm:cxn modelId="{42688338-D1B8-45D9-8517-4EA6CCCD413E}" srcId="{4D0A8514-C3D6-496C-8A92-23FAED2E9061}" destId="{5C9083D0-8650-4AE1-AF8A-FD5EE3B9168F}" srcOrd="1" destOrd="0" parTransId="{73A29398-9E7F-4E0D-94F7-8DC7732DD71E}" sibTransId="{4CB1FC13-870E-4E5B-9CF8-ED535909A569}"/>
    <dgm:cxn modelId="{BF92B2FF-A7B1-4000-8A2B-32F1D1CD2BE7}" type="presOf" srcId="{8D630F73-6407-4AD1-BCD3-CF1D3D938990}" destId="{9A9C7153-5FA7-43D4-BBED-632C1C7AC21F}" srcOrd="1" destOrd="0" presId="urn:microsoft.com/office/officeart/2005/8/layout/matrix1"/>
    <dgm:cxn modelId="{6283CD68-12B9-4079-A684-3438E0208E6C}" type="presOf" srcId="{BCAB5B3F-F22D-4517-88A6-BB452910C835}" destId="{947CE092-9F51-4930-826F-039768FB6453}" srcOrd="0" destOrd="0" presId="urn:microsoft.com/office/officeart/2005/8/layout/matrix1"/>
    <dgm:cxn modelId="{9CB6D984-123F-49DF-9885-9F869C42ED3C}" srcId="{4D0A8514-C3D6-496C-8A92-23FAED2E9061}" destId="{3934E0A9-CE41-48BB-A410-276B2B3509E4}" srcOrd="0" destOrd="0" parTransId="{FC605ABC-1B8C-4B1A-9BBA-98556775378A}" sibTransId="{00857123-B6CC-4F31-941A-86C00AACA047}"/>
    <dgm:cxn modelId="{38B3B55A-3975-4764-BD29-4D5BAAC17AC0}" srcId="{4D0A8514-C3D6-496C-8A92-23FAED2E9061}" destId="{BCAB5B3F-F22D-4517-88A6-BB452910C835}" srcOrd="3" destOrd="0" parTransId="{B80C1617-B9DC-4737-B12C-7DF860085F93}" sibTransId="{E31287E8-3B98-482C-AE43-161DAF679005}"/>
    <dgm:cxn modelId="{C3D92B2D-76BD-4797-83C8-D556F5D56F90}" type="presOf" srcId="{3934E0A9-CE41-48BB-A410-276B2B3509E4}" destId="{CCAF83FF-804D-42FC-B8ED-CD813B266F5B}" srcOrd="0" destOrd="0" presId="urn:microsoft.com/office/officeart/2005/8/layout/matrix1"/>
    <dgm:cxn modelId="{E0C4F06F-6F53-4D0A-BE6B-EAD88F277BB6}" srcId="{4D0A8514-C3D6-496C-8A92-23FAED2E9061}" destId="{8D630F73-6407-4AD1-BCD3-CF1D3D938990}" srcOrd="2" destOrd="0" parTransId="{4567FBB5-560C-4AE9-9175-08188537CF3F}" sibTransId="{A6D2A410-0A4A-4133-BD7B-7FC2A8E935D7}"/>
    <dgm:cxn modelId="{1764BAF3-C21E-4A60-BCF4-E502754F9BC9}" type="presParOf" srcId="{8EC226FC-906C-4AF6-9906-34A3E4BC6828}" destId="{05AEACFB-44AC-4394-AC7F-D8DC0A54CBFF}" srcOrd="0" destOrd="0" presId="urn:microsoft.com/office/officeart/2005/8/layout/matrix1"/>
    <dgm:cxn modelId="{669E6B48-14A2-4BE9-AD91-5E6863A2E46B}" type="presParOf" srcId="{05AEACFB-44AC-4394-AC7F-D8DC0A54CBFF}" destId="{CCAF83FF-804D-42FC-B8ED-CD813B266F5B}" srcOrd="0" destOrd="0" presId="urn:microsoft.com/office/officeart/2005/8/layout/matrix1"/>
    <dgm:cxn modelId="{E6E2B12E-807F-43E5-9104-6B1F3E62DDA8}" type="presParOf" srcId="{05AEACFB-44AC-4394-AC7F-D8DC0A54CBFF}" destId="{62184B60-57CE-424A-8130-654712A7EDC5}" srcOrd="1" destOrd="0" presId="urn:microsoft.com/office/officeart/2005/8/layout/matrix1"/>
    <dgm:cxn modelId="{0F5FC224-5C66-4963-9669-200286E2A135}" type="presParOf" srcId="{05AEACFB-44AC-4394-AC7F-D8DC0A54CBFF}" destId="{9D73D373-D766-42DA-A50D-197C637F1CF5}" srcOrd="2" destOrd="0" presId="urn:microsoft.com/office/officeart/2005/8/layout/matrix1"/>
    <dgm:cxn modelId="{B2AB3237-1D4C-46E2-8960-28C45119306D}" type="presParOf" srcId="{05AEACFB-44AC-4394-AC7F-D8DC0A54CBFF}" destId="{BE4574F6-674E-4A7D-9BF8-68F8EAFBA87F}" srcOrd="3" destOrd="0" presId="urn:microsoft.com/office/officeart/2005/8/layout/matrix1"/>
    <dgm:cxn modelId="{44DC6A89-96BD-4C2E-855A-C4BE6D4F17AA}" type="presParOf" srcId="{05AEACFB-44AC-4394-AC7F-D8DC0A54CBFF}" destId="{0D148327-DC0D-488D-AA2B-A86F9C7FB5C5}" srcOrd="4" destOrd="0" presId="urn:microsoft.com/office/officeart/2005/8/layout/matrix1"/>
    <dgm:cxn modelId="{BC077EC2-7DF8-4F06-B5F2-8FCFD5243FE3}" type="presParOf" srcId="{05AEACFB-44AC-4394-AC7F-D8DC0A54CBFF}" destId="{9A9C7153-5FA7-43D4-BBED-632C1C7AC21F}" srcOrd="5" destOrd="0" presId="urn:microsoft.com/office/officeart/2005/8/layout/matrix1"/>
    <dgm:cxn modelId="{3D087C49-6A5E-4E77-B102-40EECF7BC8DF}" type="presParOf" srcId="{05AEACFB-44AC-4394-AC7F-D8DC0A54CBFF}" destId="{947CE092-9F51-4930-826F-039768FB6453}" srcOrd="6" destOrd="0" presId="urn:microsoft.com/office/officeart/2005/8/layout/matrix1"/>
    <dgm:cxn modelId="{1C7C25A2-663F-44F5-9C49-EB5CD7CAD29B}" type="presParOf" srcId="{05AEACFB-44AC-4394-AC7F-D8DC0A54CBFF}" destId="{575B39AF-A23B-4E9E-8DC0-066BC207D460}" srcOrd="7" destOrd="0" presId="urn:microsoft.com/office/officeart/2005/8/layout/matrix1"/>
    <dgm:cxn modelId="{25CEAAD0-D48E-4DDB-A118-12540B59DBA9}" type="presParOf" srcId="{8EC226FC-906C-4AF6-9906-34A3E4BC6828}" destId="{A73E1250-95B8-4362-9B53-0BCD3DF5FFC7}" srcOrd="1" destOrd="0" presId="urn:microsoft.com/office/officeart/2005/8/layout/matrix1"/>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3E3059-D3D8-467E-9B9A-C9945F875859}">
      <dsp:nvSpPr>
        <dsp:cNvPr id="0" name=""/>
        <dsp:cNvSpPr/>
      </dsp:nvSpPr>
      <dsp:spPr>
        <a:xfrm rot="16200000">
          <a:off x="339608" y="-339608"/>
          <a:ext cx="1578604" cy="2257821"/>
        </a:xfrm>
        <a:prstGeom prst="round1Rect">
          <a:avLst/>
        </a:prstGeom>
        <a:solidFill>
          <a:schemeClr val="accent3">
            <a:lumMod val="25000"/>
            <a:lumOff val="7500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ZA" sz="2000" b="1" kern="1200" dirty="0">
              <a:solidFill>
                <a:schemeClr val="tx1"/>
              </a:solidFill>
              <a:latin typeface="Arial Narrow" panose="020B0606020202030204" pitchFamily="34" charset="0"/>
            </a:rPr>
            <a:t>Economic Development</a:t>
          </a:r>
        </a:p>
      </dsp:txBody>
      <dsp:txXfrm rot="5400000">
        <a:off x="-1" y="1"/>
        <a:ext cx="2257821" cy="1183953"/>
      </dsp:txXfrm>
    </dsp:sp>
    <dsp:sp modelId="{D8331698-F8EA-4722-B982-4CA065162C51}">
      <dsp:nvSpPr>
        <dsp:cNvPr id="0" name=""/>
        <dsp:cNvSpPr/>
      </dsp:nvSpPr>
      <dsp:spPr>
        <a:xfrm>
          <a:off x="2257821" y="0"/>
          <a:ext cx="2257821" cy="1578604"/>
        </a:xfrm>
        <a:prstGeom prst="round1Rect">
          <a:avLst/>
        </a:prstGeom>
        <a:solidFill>
          <a:schemeClr val="accent4">
            <a:lumMod val="60000"/>
            <a:lumOff val="4000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ZA" sz="2000" b="1" kern="1200" dirty="0">
              <a:solidFill>
                <a:schemeClr val="tx1"/>
              </a:solidFill>
              <a:latin typeface="Arial Narrow" panose="020B0606020202030204" pitchFamily="34" charset="0"/>
            </a:rPr>
            <a:t>Social Justice</a:t>
          </a:r>
        </a:p>
      </dsp:txBody>
      <dsp:txXfrm>
        <a:off x="2257821" y="0"/>
        <a:ext cx="2257821" cy="1183953"/>
      </dsp:txXfrm>
    </dsp:sp>
    <dsp:sp modelId="{CC3F867B-03E9-475F-9393-8F591998CE36}">
      <dsp:nvSpPr>
        <dsp:cNvPr id="0" name=""/>
        <dsp:cNvSpPr/>
      </dsp:nvSpPr>
      <dsp:spPr>
        <a:xfrm rot="10800000">
          <a:off x="0" y="1578604"/>
          <a:ext cx="2257821" cy="1578604"/>
        </a:xfrm>
        <a:prstGeom prst="round1Rect">
          <a:avLst/>
        </a:prstGeom>
        <a:solidFill>
          <a:schemeClr val="accent4">
            <a:lumMod val="60000"/>
            <a:lumOff val="4000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ZA" sz="2000" b="1" kern="1200" dirty="0">
              <a:solidFill>
                <a:schemeClr val="tx1"/>
              </a:solidFill>
              <a:latin typeface="Arial Narrow" panose="020B0606020202030204" pitchFamily="34" charset="0"/>
            </a:rPr>
            <a:t>Labour Peace</a:t>
          </a:r>
        </a:p>
      </dsp:txBody>
      <dsp:txXfrm rot="10800000">
        <a:off x="0" y="1973255"/>
        <a:ext cx="2257821" cy="1183953"/>
      </dsp:txXfrm>
    </dsp:sp>
    <dsp:sp modelId="{C127E22F-B87D-4E6E-BBD5-A51B724160BB}">
      <dsp:nvSpPr>
        <dsp:cNvPr id="0" name=""/>
        <dsp:cNvSpPr/>
      </dsp:nvSpPr>
      <dsp:spPr>
        <a:xfrm rot="5400000">
          <a:off x="2597429" y="1238995"/>
          <a:ext cx="1578604" cy="2257821"/>
        </a:xfrm>
        <a:prstGeom prst="round1Rect">
          <a:avLst/>
        </a:prstGeom>
        <a:solidFill>
          <a:schemeClr val="accent1">
            <a:hueOff val="0"/>
            <a:satOff val="0"/>
            <a:lumOff val="0"/>
            <a:alphaOff val="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ZA" sz="2000" b="1" kern="1200" dirty="0">
              <a:solidFill>
                <a:schemeClr val="tx1"/>
              </a:solidFill>
              <a:latin typeface="Arial Narrow" panose="020B0606020202030204" pitchFamily="34" charset="0"/>
            </a:rPr>
            <a:t>Workplace Democratisation</a:t>
          </a:r>
        </a:p>
      </dsp:txBody>
      <dsp:txXfrm rot="-5400000">
        <a:off x="2257820" y="1973254"/>
        <a:ext cx="2257821" cy="1183953"/>
      </dsp:txXfrm>
    </dsp:sp>
    <dsp:sp modelId="{E58B169E-85D1-4028-BF9E-E7EA775846FD}">
      <dsp:nvSpPr>
        <dsp:cNvPr id="0" name=""/>
        <dsp:cNvSpPr/>
      </dsp:nvSpPr>
      <dsp:spPr>
        <a:xfrm>
          <a:off x="1580474" y="1183953"/>
          <a:ext cx="1354692" cy="789302"/>
        </a:xfrm>
        <a:prstGeom prst="roundRect">
          <a:avLst/>
        </a:prstGeom>
        <a:solidFill>
          <a:schemeClr val="accent2">
            <a:lumMod val="60000"/>
            <a:lumOff val="4000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ZA" sz="2000" b="1" kern="1200" dirty="0">
              <a:solidFill>
                <a:schemeClr val="tx1"/>
              </a:solidFill>
              <a:latin typeface="Arial Narrow" panose="020B0606020202030204" pitchFamily="34" charset="0"/>
            </a:rPr>
            <a:t>Labour Relations Act</a:t>
          </a:r>
        </a:p>
      </dsp:txBody>
      <dsp:txXfrm>
        <a:off x="1619005" y="1222484"/>
        <a:ext cx="1277630" cy="7122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2B814F-B6F6-45D7-886A-AEDE88D54A74}">
      <dsp:nvSpPr>
        <dsp:cNvPr id="0" name=""/>
        <dsp:cNvSpPr/>
      </dsp:nvSpPr>
      <dsp:spPr>
        <a:xfrm>
          <a:off x="0" y="558899"/>
          <a:ext cx="2657078" cy="1594246"/>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schemeClr val="tx1"/>
              </a:solidFill>
              <a:latin typeface="Arial Narrow" panose="020B0606020202030204" pitchFamily="34" charset="0"/>
            </a:rPr>
            <a:t>Conciliate and arbitrate workplace disputes</a:t>
          </a:r>
          <a:endParaRPr lang="en-ZA" sz="2000" b="1" kern="1200" dirty="0">
            <a:solidFill>
              <a:schemeClr val="tx1"/>
            </a:solidFill>
            <a:latin typeface="Arial Narrow" panose="020B0606020202030204" pitchFamily="34" charset="0"/>
          </a:endParaRPr>
        </a:p>
      </dsp:txBody>
      <dsp:txXfrm>
        <a:off x="0" y="558899"/>
        <a:ext cx="2657078" cy="1594246"/>
      </dsp:txXfrm>
    </dsp:sp>
    <dsp:sp modelId="{F3CEF778-EB35-498E-953B-EF2936128528}">
      <dsp:nvSpPr>
        <dsp:cNvPr id="0" name=""/>
        <dsp:cNvSpPr/>
      </dsp:nvSpPr>
      <dsp:spPr>
        <a:xfrm>
          <a:off x="2922785" y="558899"/>
          <a:ext cx="2657078" cy="1594246"/>
        </a:xfrm>
        <a:prstGeom prst="rect">
          <a:avLst/>
        </a:prstGeom>
        <a:gradFill rotWithShape="0">
          <a:gsLst>
            <a:gs pos="0">
              <a:schemeClr val="accent3">
                <a:hueOff val="677650"/>
                <a:satOff val="25000"/>
                <a:lumOff val="-3676"/>
                <a:alphaOff val="0"/>
                <a:satMod val="103000"/>
                <a:lumMod val="102000"/>
                <a:tint val="94000"/>
              </a:schemeClr>
            </a:gs>
            <a:gs pos="50000">
              <a:schemeClr val="accent3">
                <a:hueOff val="677650"/>
                <a:satOff val="25000"/>
                <a:lumOff val="-3676"/>
                <a:alphaOff val="0"/>
                <a:satMod val="110000"/>
                <a:lumMod val="100000"/>
                <a:shade val="100000"/>
              </a:schemeClr>
            </a:gs>
            <a:gs pos="100000">
              <a:schemeClr val="accent3">
                <a:hueOff val="677650"/>
                <a:satOff val="25000"/>
                <a:lumOff val="-367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schemeClr val="tx1"/>
              </a:solidFill>
              <a:latin typeface="Arial Narrow" panose="020B0606020202030204" pitchFamily="34" charset="0"/>
            </a:rPr>
            <a:t>Assist with the establishment of workplace forums</a:t>
          </a:r>
        </a:p>
      </dsp:txBody>
      <dsp:txXfrm>
        <a:off x="2922785" y="558899"/>
        <a:ext cx="2657078" cy="1594246"/>
      </dsp:txXfrm>
    </dsp:sp>
    <dsp:sp modelId="{07185FBD-40BE-41BB-887E-16DFFF37C4E3}">
      <dsp:nvSpPr>
        <dsp:cNvPr id="0" name=""/>
        <dsp:cNvSpPr/>
      </dsp:nvSpPr>
      <dsp:spPr>
        <a:xfrm>
          <a:off x="5845571" y="558899"/>
          <a:ext cx="2657078" cy="1594246"/>
        </a:xfrm>
        <a:prstGeom prst="rect">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schemeClr val="tx1"/>
              </a:solidFill>
              <a:latin typeface="Arial Narrow" panose="020B0606020202030204" pitchFamily="34" charset="0"/>
            </a:rPr>
            <a:t>Compile and publish statistics and information about its activities</a:t>
          </a:r>
        </a:p>
      </dsp:txBody>
      <dsp:txXfrm>
        <a:off x="5845571" y="558899"/>
        <a:ext cx="2657078" cy="1594246"/>
      </dsp:txXfrm>
    </dsp:sp>
    <dsp:sp modelId="{BDB2AC06-4BB0-4925-9963-675332290D07}">
      <dsp:nvSpPr>
        <dsp:cNvPr id="0" name=""/>
        <dsp:cNvSpPr/>
      </dsp:nvSpPr>
      <dsp:spPr>
        <a:xfrm>
          <a:off x="1461392" y="2418853"/>
          <a:ext cx="2657078" cy="1594246"/>
        </a:xfrm>
        <a:prstGeom prst="rect">
          <a:avLst/>
        </a:prstGeom>
        <a:gradFill rotWithShape="0">
          <a:gsLst>
            <a:gs pos="0">
              <a:schemeClr val="accent3">
                <a:hueOff val="2032949"/>
                <a:satOff val="75000"/>
                <a:lumOff val="-11029"/>
                <a:alphaOff val="0"/>
                <a:satMod val="103000"/>
                <a:lumMod val="102000"/>
                <a:tint val="94000"/>
              </a:schemeClr>
            </a:gs>
            <a:gs pos="50000">
              <a:schemeClr val="accent3">
                <a:hueOff val="2032949"/>
                <a:satOff val="75000"/>
                <a:lumOff val="-11029"/>
                <a:alphaOff val="0"/>
                <a:satMod val="110000"/>
                <a:lumMod val="100000"/>
                <a:shade val="100000"/>
              </a:schemeClr>
            </a:gs>
            <a:gs pos="100000">
              <a:schemeClr val="accent3">
                <a:hueOff val="2032949"/>
                <a:satOff val="75000"/>
                <a:lumOff val="-1102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schemeClr val="tx1"/>
              </a:solidFill>
              <a:latin typeface="Arial Narrow" panose="020B0606020202030204" pitchFamily="34" charset="0"/>
            </a:rPr>
            <a:t>Administer the Essential Services Committee</a:t>
          </a:r>
        </a:p>
      </dsp:txBody>
      <dsp:txXfrm>
        <a:off x="1461392" y="2418853"/>
        <a:ext cx="2657078" cy="1594246"/>
      </dsp:txXfrm>
    </dsp:sp>
    <dsp:sp modelId="{DED29592-BBAC-42E9-8DCD-B44E85063B9F}">
      <dsp:nvSpPr>
        <dsp:cNvPr id="0" name=""/>
        <dsp:cNvSpPr/>
      </dsp:nvSpPr>
      <dsp:spPr>
        <a:xfrm>
          <a:off x="4384178" y="2418853"/>
          <a:ext cx="2657078" cy="1594246"/>
        </a:xfrm>
        <a:prstGeom prst="rect">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schemeClr val="tx1"/>
              </a:solidFill>
              <a:latin typeface="Arial Narrow" panose="020B0606020202030204" pitchFamily="34" charset="0"/>
            </a:rPr>
            <a:t>Consider applications for accreditation and subsidies of bargaining councils and private agencies</a:t>
          </a:r>
        </a:p>
      </dsp:txBody>
      <dsp:txXfrm>
        <a:off x="4384178" y="2418853"/>
        <a:ext cx="2657078" cy="15942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3A8977-B980-45F2-8F69-275B2D45D6EE}">
      <dsp:nvSpPr>
        <dsp:cNvPr id="0" name=""/>
        <dsp:cNvSpPr/>
      </dsp:nvSpPr>
      <dsp:spPr>
        <a:xfrm>
          <a:off x="751600" y="483"/>
          <a:ext cx="2288417" cy="137305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a:solidFill>
                <a:schemeClr val="tx1"/>
              </a:solidFill>
              <a:latin typeface="Arial Narrow" panose="020B0606020202030204" pitchFamily="34" charset="0"/>
            </a:rPr>
            <a:t>Supervise ballots for unions and employer </a:t>
          </a:r>
          <a:r>
            <a:rPr lang="en-ZA" sz="1300" b="1" kern="1200" noProof="0" dirty="0">
              <a:solidFill>
                <a:schemeClr val="tx1"/>
              </a:solidFill>
              <a:latin typeface="Arial Narrow" panose="020B0606020202030204" pitchFamily="34" charset="0"/>
            </a:rPr>
            <a:t>organisations</a:t>
          </a:r>
        </a:p>
      </dsp:txBody>
      <dsp:txXfrm>
        <a:off x="751600" y="483"/>
        <a:ext cx="2288417" cy="1373050"/>
      </dsp:txXfrm>
    </dsp:sp>
    <dsp:sp modelId="{F3F96D1E-A316-49E1-837C-413F1283AA5C}">
      <dsp:nvSpPr>
        <dsp:cNvPr id="0" name=""/>
        <dsp:cNvSpPr/>
      </dsp:nvSpPr>
      <dsp:spPr>
        <a:xfrm>
          <a:off x="3268859" y="483"/>
          <a:ext cx="2288417" cy="1373050"/>
        </a:xfrm>
        <a:prstGeom prst="rect">
          <a:avLst/>
        </a:prstGeom>
        <a:gradFill rotWithShape="0">
          <a:gsLst>
            <a:gs pos="0">
              <a:schemeClr val="accent3">
                <a:hueOff val="338825"/>
                <a:satOff val="12500"/>
                <a:lumOff val="-1838"/>
                <a:alphaOff val="0"/>
                <a:satMod val="103000"/>
                <a:lumMod val="102000"/>
                <a:tint val="94000"/>
              </a:schemeClr>
            </a:gs>
            <a:gs pos="50000">
              <a:schemeClr val="accent3">
                <a:hueOff val="338825"/>
                <a:satOff val="12500"/>
                <a:lumOff val="-1838"/>
                <a:alphaOff val="0"/>
                <a:satMod val="110000"/>
                <a:lumMod val="100000"/>
                <a:shade val="100000"/>
              </a:schemeClr>
            </a:gs>
            <a:gs pos="100000">
              <a:schemeClr val="accent3">
                <a:hueOff val="338825"/>
                <a:satOff val="12500"/>
                <a:lumOff val="-183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a:solidFill>
                <a:schemeClr val="tx1"/>
              </a:solidFill>
              <a:latin typeface="Arial Narrow" panose="020B0606020202030204" pitchFamily="34" charset="0"/>
            </a:rPr>
            <a:t>Provide training and information relating to the primary objective of the LRA</a:t>
          </a:r>
          <a:endParaRPr lang="en-ZA" sz="1300" b="1" kern="1200" dirty="0">
            <a:solidFill>
              <a:schemeClr val="tx1"/>
            </a:solidFill>
            <a:latin typeface="Arial Narrow" panose="020B0606020202030204" pitchFamily="34" charset="0"/>
          </a:endParaRPr>
        </a:p>
      </dsp:txBody>
      <dsp:txXfrm>
        <a:off x="3268859" y="483"/>
        <a:ext cx="2288417" cy="1373050"/>
      </dsp:txXfrm>
    </dsp:sp>
    <dsp:sp modelId="{58F229B3-DE22-458A-B7C0-BE931ACEC7A9}">
      <dsp:nvSpPr>
        <dsp:cNvPr id="0" name=""/>
        <dsp:cNvSpPr/>
      </dsp:nvSpPr>
      <dsp:spPr>
        <a:xfrm>
          <a:off x="5786118" y="483"/>
          <a:ext cx="2288417" cy="1373050"/>
        </a:xfrm>
        <a:prstGeom prst="rect">
          <a:avLst/>
        </a:prstGeom>
        <a:gradFill rotWithShape="0">
          <a:gsLst>
            <a:gs pos="0">
              <a:schemeClr val="accent3">
                <a:hueOff val="677650"/>
                <a:satOff val="25000"/>
                <a:lumOff val="-3676"/>
                <a:alphaOff val="0"/>
                <a:satMod val="103000"/>
                <a:lumMod val="102000"/>
                <a:tint val="94000"/>
              </a:schemeClr>
            </a:gs>
            <a:gs pos="50000">
              <a:schemeClr val="accent3">
                <a:hueOff val="677650"/>
                <a:satOff val="25000"/>
                <a:lumOff val="-3676"/>
                <a:alphaOff val="0"/>
                <a:satMod val="110000"/>
                <a:lumMod val="100000"/>
                <a:shade val="100000"/>
              </a:schemeClr>
            </a:gs>
            <a:gs pos="100000">
              <a:schemeClr val="accent3">
                <a:hueOff val="677650"/>
                <a:satOff val="25000"/>
                <a:lumOff val="-367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a:solidFill>
                <a:schemeClr val="tx1"/>
              </a:solidFill>
              <a:latin typeface="Arial Narrow" panose="020B0606020202030204" pitchFamily="34" charset="0"/>
            </a:rPr>
            <a:t>Advise a party to a dispute about the procedures to follow</a:t>
          </a:r>
          <a:endParaRPr lang="en-ZA" sz="1300" b="1" kern="1200" dirty="0">
            <a:solidFill>
              <a:schemeClr val="tx1"/>
            </a:solidFill>
            <a:latin typeface="Arial Narrow" panose="020B0606020202030204" pitchFamily="34" charset="0"/>
          </a:endParaRPr>
        </a:p>
      </dsp:txBody>
      <dsp:txXfrm>
        <a:off x="5786118" y="483"/>
        <a:ext cx="2288417" cy="1373050"/>
      </dsp:txXfrm>
    </dsp:sp>
    <dsp:sp modelId="{41841BF3-EB53-4FF6-A419-FB844DD5BED0}">
      <dsp:nvSpPr>
        <dsp:cNvPr id="0" name=""/>
        <dsp:cNvSpPr/>
      </dsp:nvSpPr>
      <dsp:spPr>
        <a:xfrm>
          <a:off x="621263" y="1653727"/>
          <a:ext cx="2288417" cy="1373050"/>
        </a:xfrm>
        <a:prstGeom prst="rect">
          <a:avLst/>
        </a:prstGeom>
        <a:gradFill rotWithShape="0">
          <a:gsLst>
            <a:gs pos="0">
              <a:schemeClr val="accent3">
                <a:hueOff val="1016475"/>
                <a:satOff val="37500"/>
                <a:lumOff val="-5515"/>
                <a:alphaOff val="0"/>
                <a:satMod val="103000"/>
                <a:lumMod val="102000"/>
                <a:tint val="94000"/>
              </a:schemeClr>
            </a:gs>
            <a:gs pos="50000">
              <a:schemeClr val="accent3">
                <a:hueOff val="1016475"/>
                <a:satOff val="37500"/>
                <a:lumOff val="-5515"/>
                <a:alphaOff val="0"/>
                <a:satMod val="110000"/>
                <a:lumMod val="100000"/>
                <a:shade val="100000"/>
              </a:schemeClr>
            </a:gs>
            <a:gs pos="100000">
              <a:schemeClr val="accent3">
                <a:hueOff val="1016475"/>
                <a:satOff val="37500"/>
                <a:lumOff val="-551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a:solidFill>
                <a:schemeClr val="tx1"/>
              </a:solidFill>
              <a:latin typeface="Arial Narrow" panose="020B0606020202030204" pitchFamily="34" charset="0"/>
            </a:rPr>
            <a:t>Offer to resolve a dispute that has not been referred to the CCMA</a:t>
          </a:r>
          <a:endParaRPr lang="en-ZA" sz="1300" b="1" kern="1200" dirty="0">
            <a:solidFill>
              <a:schemeClr val="tx1"/>
            </a:solidFill>
            <a:latin typeface="Arial Narrow" panose="020B0606020202030204" pitchFamily="34" charset="0"/>
          </a:endParaRPr>
        </a:p>
      </dsp:txBody>
      <dsp:txXfrm>
        <a:off x="621263" y="1653727"/>
        <a:ext cx="2288417" cy="1373050"/>
      </dsp:txXfrm>
    </dsp:sp>
    <dsp:sp modelId="{0209C539-AB5B-4401-925B-6C4DC84BF9D0}">
      <dsp:nvSpPr>
        <dsp:cNvPr id="0" name=""/>
        <dsp:cNvSpPr/>
      </dsp:nvSpPr>
      <dsp:spPr>
        <a:xfrm>
          <a:off x="3138523" y="1653727"/>
          <a:ext cx="2288417" cy="1373050"/>
        </a:xfrm>
        <a:prstGeom prst="rect">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a:solidFill>
                <a:schemeClr val="tx1"/>
              </a:solidFill>
              <a:latin typeface="Arial Narrow" panose="020B0606020202030204" pitchFamily="34" charset="0"/>
            </a:rPr>
            <a:t>Publish guidelines on any aspect of the LRA and to make rules</a:t>
          </a:r>
          <a:endParaRPr lang="en-ZA" sz="1300" b="1" kern="1200" dirty="0">
            <a:solidFill>
              <a:schemeClr val="tx1"/>
            </a:solidFill>
            <a:latin typeface="Arial Narrow" panose="020B0606020202030204" pitchFamily="34" charset="0"/>
          </a:endParaRPr>
        </a:p>
      </dsp:txBody>
      <dsp:txXfrm>
        <a:off x="3138523" y="1653727"/>
        <a:ext cx="2288417" cy="1373050"/>
      </dsp:txXfrm>
    </dsp:sp>
    <dsp:sp modelId="{5E513399-440D-4F34-8ECC-0662C784B1E3}">
      <dsp:nvSpPr>
        <dsp:cNvPr id="0" name=""/>
        <dsp:cNvSpPr/>
      </dsp:nvSpPr>
      <dsp:spPr>
        <a:xfrm>
          <a:off x="5655782" y="1602375"/>
          <a:ext cx="2549090" cy="1475754"/>
        </a:xfrm>
        <a:prstGeom prst="rect">
          <a:avLst/>
        </a:prstGeom>
        <a:gradFill rotWithShape="0">
          <a:gsLst>
            <a:gs pos="0">
              <a:schemeClr val="accent3">
                <a:hueOff val="1694124"/>
                <a:satOff val="62500"/>
                <a:lumOff val="-9191"/>
                <a:alphaOff val="0"/>
                <a:satMod val="103000"/>
                <a:lumMod val="102000"/>
                <a:tint val="94000"/>
              </a:schemeClr>
            </a:gs>
            <a:gs pos="50000">
              <a:schemeClr val="accent3">
                <a:hueOff val="1694124"/>
                <a:satOff val="62500"/>
                <a:lumOff val="-9191"/>
                <a:alphaOff val="0"/>
                <a:satMod val="110000"/>
                <a:lumMod val="100000"/>
                <a:shade val="100000"/>
              </a:schemeClr>
            </a:gs>
            <a:gs pos="100000">
              <a:schemeClr val="accent3">
                <a:hueOff val="1694124"/>
                <a:satOff val="62500"/>
                <a:lumOff val="-919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a:solidFill>
                <a:schemeClr val="tx1"/>
              </a:solidFill>
              <a:latin typeface="Arial Narrow" panose="020B0606020202030204" pitchFamily="34" charset="0"/>
            </a:rPr>
            <a:t>Provide training and advice on the establishment of collective bargaining structures, workplace restructuring, consultation processes, termination of employment, employment equity programmes and dispute prevention.</a:t>
          </a:r>
          <a:endParaRPr lang="en-ZA" sz="1300" b="1" kern="1200" dirty="0">
            <a:solidFill>
              <a:schemeClr val="tx1"/>
            </a:solidFill>
            <a:latin typeface="Arial Narrow" panose="020B0606020202030204" pitchFamily="34" charset="0"/>
          </a:endParaRPr>
        </a:p>
      </dsp:txBody>
      <dsp:txXfrm>
        <a:off x="5655782" y="1602375"/>
        <a:ext cx="2549090" cy="1475754"/>
      </dsp:txXfrm>
    </dsp:sp>
    <dsp:sp modelId="{DBBAC80A-2C0C-4A10-A5FA-0A7C8FA335A7}">
      <dsp:nvSpPr>
        <dsp:cNvPr id="0" name=""/>
        <dsp:cNvSpPr/>
      </dsp:nvSpPr>
      <dsp:spPr>
        <a:xfrm>
          <a:off x="751600" y="3306971"/>
          <a:ext cx="2288417" cy="1373050"/>
        </a:xfrm>
        <a:prstGeom prst="rect">
          <a:avLst/>
        </a:prstGeom>
        <a:gradFill rotWithShape="0">
          <a:gsLst>
            <a:gs pos="0">
              <a:schemeClr val="accent3">
                <a:hueOff val="2032949"/>
                <a:satOff val="75000"/>
                <a:lumOff val="-11029"/>
                <a:alphaOff val="0"/>
                <a:satMod val="103000"/>
                <a:lumMod val="102000"/>
                <a:tint val="94000"/>
              </a:schemeClr>
            </a:gs>
            <a:gs pos="50000">
              <a:schemeClr val="accent3">
                <a:hueOff val="2032949"/>
                <a:satOff val="75000"/>
                <a:lumOff val="-11029"/>
                <a:alphaOff val="0"/>
                <a:satMod val="110000"/>
                <a:lumMod val="100000"/>
                <a:shade val="100000"/>
              </a:schemeClr>
            </a:gs>
            <a:gs pos="100000">
              <a:schemeClr val="accent3">
                <a:hueOff val="2032949"/>
                <a:satOff val="75000"/>
                <a:lumOff val="-1102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a:solidFill>
                <a:schemeClr val="tx1"/>
              </a:solidFill>
              <a:latin typeface="Arial Narrow" panose="020B0606020202030204" pitchFamily="34" charset="0"/>
            </a:rPr>
            <a:t>Conduct and publish research </a:t>
          </a:r>
        </a:p>
      </dsp:txBody>
      <dsp:txXfrm>
        <a:off x="751600" y="3306971"/>
        <a:ext cx="2288417" cy="1373050"/>
      </dsp:txXfrm>
    </dsp:sp>
    <dsp:sp modelId="{F175DBB9-B43C-4296-973E-964151E06725}">
      <dsp:nvSpPr>
        <dsp:cNvPr id="0" name=""/>
        <dsp:cNvSpPr/>
      </dsp:nvSpPr>
      <dsp:spPr>
        <a:xfrm>
          <a:off x="3268859" y="3306971"/>
          <a:ext cx="2288417" cy="1373050"/>
        </a:xfrm>
        <a:prstGeom prst="rect">
          <a:avLst/>
        </a:prstGeom>
        <a:gradFill rotWithShape="0">
          <a:gsLst>
            <a:gs pos="0">
              <a:schemeClr val="accent3">
                <a:hueOff val="2371774"/>
                <a:satOff val="87500"/>
                <a:lumOff val="-12868"/>
                <a:alphaOff val="0"/>
                <a:satMod val="103000"/>
                <a:lumMod val="102000"/>
                <a:tint val="94000"/>
              </a:schemeClr>
            </a:gs>
            <a:gs pos="50000">
              <a:schemeClr val="accent3">
                <a:hueOff val="2371774"/>
                <a:satOff val="87500"/>
                <a:lumOff val="-12868"/>
                <a:alphaOff val="0"/>
                <a:satMod val="110000"/>
                <a:lumMod val="100000"/>
                <a:shade val="100000"/>
              </a:schemeClr>
            </a:gs>
            <a:gs pos="100000">
              <a:schemeClr val="accent3">
                <a:hueOff val="2371774"/>
                <a:satOff val="87500"/>
                <a:lumOff val="-1286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a:solidFill>
                <a:schemeClr val="tx1"/>
              </a:solidFill>
              <a:latin typeface="Arial Narrow" panose="020B0606020202030204" pitchFamily="34" charset="0"/>
            </a:rPr>
            <a:t>Provide assistance of an administrative nature to an employee earning less than the BCEA threshold.</a:t>
          </a:r>
        </a:p>
      </dsp:txBody>
      <dsp:txXfrm>
        <a:off x="3268859" y="3306971"/>
        <a:ext cx="2288417" cy="1373050"/>
      </dsp:txXfrm>
    </dsp:sp>
    <dsp:sp modelId="{572D427A-981E-43D0-A716-19750B316117}">
      <dsp:nvSpPr>
        <dsp:cNvPr id="0" name=""/>
        <dsp:cNvSpPr/>
      </dsp:nvSpPr>
      <dsp:spPr>
        <a:xfrm>
          <a:off x="5786118" y="3306971"/>
          <a:ext cx="2288417" cy="1373050"/>
        </a:xfrm>
        <a:prstGeom prst="rect">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a:solidFill>
                <a:schemeClr val="tx1"/>
              </a:solidFill>
              <a:latin typeface="Arial Narrow" panose="020B0606020202030204" pitchFamily="34" charset="0"/>
            </a:rPr>
            <a:t>Determine fees that the CCMA can charge and regulate practice and procedure for conciliation and arbitration hearings.</a:t>
          </a:r>
        </a:p>
      </dsp:txBody>
      <dsp:txXfrm>
        <a:off x="5786118" y="3306971"/>
        <a:ext cx="2288417" cy="13730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9B728A-6A6A-48D5-B724-F5B95F87D1DD}">
      <dsp:nvSpPr>
        <dsp:cNvPr id="0" name=""/>
        <dsp:cNvSpPr/>
      </dsp:nvSpPr>
      <dsp:spPr>
        <a:xfrm>
          <a:off x="807918" y="76259"/>
          <a:ext cx="3693038" cy="3803870"/>
        </a:xfrm>
        <a:prstGeom prst="ellipse">
          <a:avLst/>
        </a:prstGeom>
        <a:gradFill rotWithShape="0">
          <a:gsLst>
            <a:gs pos="0">
              <a:schemeClr val="accent5">
                <a:alpha val="50000"/>
                <a:hueOff val="0"/>
                <a:satOff val="0"/>
                <a:lumOff val="0"/>
                <a:alphaOff val="0"/>
                <a:lumMod val="110000"/>
                <a:satMod val="105000"/>
                <a:tint val="67000"/>
              </a:schemeClr>
            </a:gs>
            <a:gs pos="50000">
              <a:schemeClr val="accent5">
                <a:alpha val="50000"/>
                <a:hueOff val="0"/>
                <a:satOff val="0"/>
                <a:lumOff val="0"/>
                <a:alphaOff val="0"/>
                <a:lumMod val="105000"/>
                <a:satMod val="103000"/>
                <a:tint val="73000"/>
              </a:schemeClr>
            </a:gs>
            <a:gs pos="100000">
              <a:schemeClr val="accent5">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a:latin typeface="Arial Narrow" panose="020B0606020202030204" pitchFamily="34" charset="0"/>
            </a:rPr>
            <a:t>Vision</a:t>
          </a:r>
        </a:p>
        <a:p>
          <a:pPr lvl="0" algn="ctr" defTabSz="1066800">
            <a:lnSpc>
              <a:spcPct val="90000"/>
            </a:lnSpc>
            <a:spcBef>
              <a:spcPct val="0"/>
            </a:spcBef>
            <a:spcAft>
              <a:spcPct val="35000"/>
            </a:spcAft>
          </a:pPr>
          <a:r>
            <a:rPr lang="en-US" sz="1600" kern="1200" dirty="0">
              <a:latin typeface="Arial Narrow" panose="020B0606020202030204" pitchFamily="34" charset="0"/>
            </a:rPr>
            <a:t>A world-class institution that promotes labour market stability, social justice and job security. </a:t>
          </a:r>
        </a:p>
      </dsp:txBody>
      <dsp:txXfrm>
        <a:off x="1348751" y="633323"/>
        <a:ext cx="2611372" cy="2689742"/>
      </dsp:txXfrm>
    </dsp:sp>
    <dsp:sp modelId="{38BCA4D9-E304-4F58-A766-A6422CCED4EC}">
      <dsp:nvSpPr>
        <dsp:cNvPr id="0" name=""/>
        <dsp:cNvSpPr/>
      </dsp:nvSpPr>
      <dsp:spPr>
        <a:xfrm>
          <a:off x="3935763" y="765448"/>
          <a:ext cx="3610936" cy="3539585"/>
        </a:xfrm>
        <a:prstGeom prst="ellipse">
          <a:avLst/>
        </a:prstGeom>
        <a:gradFill rotWithShape="0">
          <a:gsLst>
            <a:gs pos="0">
              <a:schemeClr val="accent5">
                <a:alpha val="50000"/>
                <a:hueOff val="-7353344"/>
                <a:satOff val="-10228"/>
                <a:lumOff val="-3922"/>
                <a:alphaOff val="0"/>
                <a:lumMod val="110000"/>
                <a:satMod val="105000"/>
                <a:tint val="67000"/>
              </a:schemeClr>
            </a:gs>
            <a:gs pos="50000">
              <a:schemeClr val="accent5">
                <a:alpha val="50000"/>
                <a:hueOff val="-7353344"/>
                <a:satOff val="-10228"/>
                <a:lumOff val="-3922"/>
                <a:alphaOff val="0"/>
                <a:lumMod val="105000"/>
                <a:satMod val="103000"/>
                <a:tint val="73000"/>
              </a:schemeClr>
            </a:gs>
            <a:gs pos="100000">
              <a:schemeClr val="accent5">
                <a:alpha val="50000"/>
                <a:hueOff val="-7353344"/>
                <a:satOff val="-10228"/>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dirty="0">
              <a:latin typeface="Arial Narrow" panose="020B0606020202030204" pitchFamily="34" charset="0"/>
            </a:rPr>
            <a:t>Mission</a:t>
          </a:r>
        </a:p>
        <a:p>
          <a:pPr lvl="0" algn="ctr" defTabSz="1155700">
            <a:lnSpc>
              <a:spcPct val="90000"/>
            </a:lnSpc>
            <a:spcBef>
              <a:spcPct val="0"/>
            </a:spcBef>
            <a:spcAft>
              <a:spcPct val="35000"/>
            </a:spcAft>
          </a:pPr>
          <a:r>
            <a:rPr lang="en-US" sz="1600" kern="1200" dirty="0">
              <a:latin typeface="Arial Narrow" panose="020B0606020202030204" pitchFamily="34" charset="0"/>
            </a:rPr>
            <a:t>To give effect to everyone’s constitutional right and freedom. </a:t>
          </a:r>
        </a:p>
      </dsp:txBody>
      <dsp:txXfrm>
        <a:off x="4464572" y="1283808"/>
        <a:ext cx="2553318" cy="25028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80AE40-6734-4ADD-B8C0-087165BB8167}">
      <dsp:nvSpPr>
        <dsp:cNvPr id="0" name=""/>
        <dsp:cNvSpPr/>
      </dsp:nvSpPr>
      <dsp:spPr>
        <a:xfrm rot="16200000">
          <a:off x="-1482608" y="2300952"/>
          <a:ext cx="3486912" cy="4109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62439" bIns="0" numCol="1" spcCol="1270" anchor="t" anchorCtr="0">
          <a:noAutofit/>
        </a:bodyPr>
        <a:lstStyle/>
        <a:p>
          <a:pPr lvl="0" algn="r" defTabSz="1377950">
            <a:lnSpc>
              <a:spcPct val="90000"/>
            </a:lnSpc>
            <a:spcBef>
              <a:spcPct val="0"/>
            </a:spcBef>
            <a:spcAft>
              <a:spcPct val="35000"/>
            </a:spcAft>
          </a:pPr>
          <a:r>
            <a:rPr lang="en-US" sz="3100" kern="1200" dirty="0">
              <a:solidFill>
                <a:srgbClr val="002A6D"/>
              </a:solidFill>
              <a:latin typeface="Arial Narrow" panose="020B0606020202030204" pitchFamily="34" charset="0"/>
              <a:ea typeface="+mn-ea"/>
              <a:cs typeface="+mn-cs"/>
            </a:rPr>
            <a:t>01</a:t>
          </a:r>
        </a:p>
      </dsp:txBody>
      <dsp:txXfrm>
        <a:off x="-1482608" y="2300952"/>
        <a:ext cx="3486912" cy="410954"/>
      </dsp:txXfrm>
    </dsp:sp>
    <dsp:sp modelId="{3425984F-2F80-4348-A933-EF81E251EBD4}">
      <dsp:nvSpPr>
        <dsp:cNvPr id="0" name=""/>
        <dsp:cNvSpPr/>
      </dsp:nvSpPr>
      <dsp:spPr>
        <a:xfrm>
          <a:off x="466324" y="1111821"/>
          <a:ext cx="2046988" cy="2789215"/>
        </a:xfrm>
        <a:prstGeom prst="rect">
          <a:avLst/>
        </a:prstGeom>
        <a:solidFill>
          <a:srgbClr val="002A6D"/>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62439" rIns="128016" bIns="128016" numCol="1" spcCol="1270" anchor="t" anchorCtr="0">
          <a:noAutofit/>
        </a:bodyPr>
        <a:lstStyle/>
        <a:p>
          <a:pPr marL="171450" lvl="1" indent="-171450" algn="ctr" defTabSz="800100">
            <a:lnSpc>
              <a:spcPct val="90000"/>
            </a:lnSpc>
            <a:spcBef>
              <a:spcPct val="0"/>
            </a:spcBef>
            <a:spcAft>
              <a:spcPct val="15000"/>
            </a:spcAft>
            <a:buChar char="••"/>
          </a:pPr>
          <a:endParaRPr lang="en-US" sz="1800" kern="1200">
            <a:solidFill>
              <a:sysClr val="window" lastClr="FFFFFF"/>
            </a:solidFill>
            <a:latin typeface="Arial Narrow" panose="020B0606020202030204" pitchFamily="34" charset="0"/>
            <a:ea typeface="+mn-ea"/>
            <a:cs typeface="+mn-cs"/>
          </a:endParaRPr>
        </a:p>
        <a:p>
          <a:pPr marL="171450" lvl="1" indent="-171450" algn="ctr" defTabSz="800100">
            <a:lnSpc>
              <a:spcPct val="90000"/>
            </a:lnSpc>
            <a:spcBef>
              <a:spcPct val="0"/>
            </a:spcBef>
            <a:spcAft>
              <a:spcPct val="15000"/>
            </a:spcAft>
            <a:buChar char="••"/>
          </a:pPr>
          <a:endParaRPr lang="en-US" sz="1800" kern="1200">
            <a:solidFill>
              <a:sysClr val="window" lastClr="FFFFFF"/>
            </a:solidFill>
            <a:latin typeface="Arial Narrow" panose="020B0606020202030204" pitchFamily="34" charset="0"/>
            <a:ea typeface="+mn-ea"/>
            <a:cs typeface="+mn-cs"/>
          </a:endParaRPr>
        </a:p>
        <a:p>
          <a:pPr marL="171450" lvl="1" indent="-171450" algn="ctr" defTabSz="800100">
            <a:lnSpc>
              <a:spcPct val="90000"/>
            </a:lnSpc>
            <a:spcBef>
              <a:spcPct val="0"/>
            </a:spcBef>
            <a:spcAft>
              <a:spcPct val="15000"/>
            </a:spcAft>
            <a:buChar char="••"/>
          </a:pPr>
          <a:endParaRPr lang="en-US" sz="1800" kern="1200">
            <a:solidFill>
              <a:sysClr val="window" lastClr="FFFFFF"/>
            </a:solidFill>
            <a:latin typeface="Arial Narrow" panose="020B0606020202030204" pitchFamily="34" charset="0"/>
            <a:ea typeface="+mn-ea"/>
            <a:cs typeface="+mn-cs"/>
          </a:endParaRPr>
        </a:p>
        <a:p>
          <a:pPr marL="171450" lvl="1" indent="-171450" algn="ctr" defTabSz="800100">
            <a:lnSpc>
              <a:spcPct val="90000"/>
            </a:lnSpc>
            <a:spcBef>
              <a:spcPct val="0"/>
            </a:spcBef>
            <a:spcAft>
              <a:spcPct val="15000"/>
            </a:spcAft>
            <a:buChar char="••"/>
          </a:pPr>
          <a:r>
            <a:rPr lang="en-US" sz="1800" b="1" kern="1200" dirty="0">
              <a:solidFill>
                <a:sysClr val="window" lastClr="FFFFFF"/>
              </a:solidFill>
              <a:latin typeface="Arial Narrow" panose="020B0606020202030204" pitchFamily="34" charset="0"/>
              <a:ea typeface="+mn-ea"/>
              <a:cs typeface="+mn-cs"/>
            </a:rPr>
            <a:t>Optimise the organisation</a:t>
          </a:r>
        </a:p>
      </dsp:txBody>
      <dsp:txXfrm>
        <a:off x="466324" y="1111821"/>
        <a:ext cx="2046988" cy="2789215"/>
      </dsp:txXfrm>
    </dsp:sp>
    <dsp:sp modelId="{C9C5470C-9808-4C61-9D66-8D993DF63356}">
      <dsp:nvSpPr>
        <dsp:cNvPr id="0" name=""/>
        <dsp:cNvSpPr/>
      </dsp:nvSpPr>
      <dsp:spPr>
        <a:xfrm>
          <a:off x="1008455" y="194870"/>
          <a:ext cx="821908" cy="821908"/>
        </a:xfrm>
        <a:prstGeom prst="rect">
          <a:avLst/>
        </a:prstGeom>
        <a:blipFill rotWithShape="1">
          <a:blip xmlns:r="http://schemas.openxmlformats.org/officeDocument/2006/relationships" r:embed="rId1">
            <a:duotone>
              <a:schemeClr val="accent5">
                <a:shade val="45000"/>
                <a:satMod val="135000"/>
              </a:schemeClr>
              <a:prstClr val="white"/>
            </a:duotone>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1587068-DA93-4D2F-BD63-644ED7A01059}">
      <dsp:nvSpPr>
        <dsp:cNvPr id="0" name=""/>
        <dsp:cNvSpPr/>
      </dsp:nvSpPr>
      <dsp:spPr>
        <a:xfrm rot="16200000">
          <a:off x="1507383" y="2300952"/>
          <a:ext cx="3486912" cy="4109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62439" bIns="0" numCol="1" spcCol="1270" anchor="t" anchorCtr="0">
          <a:noAutofit/>
        </a:bodyPr>
        <a:lstStyle/>
        <a:p>
          <a:pPr lvl="0" algn="r" defTabSz="1377950">
            <a:lnSpc>
              <a:spcPct val="90000"/>
            </a:lnSpc>
            <a:spcBef>
              <a:spcPct val="0"/>
            </a:spcBef>
            <a:spcAft>
              <a:spcPct val="35000"/>
            </a:spcAft>
          </a:pPr>
          <a:r>
            <a:rPr lang="en-US" sz="3100" b="1" kern="1200" dirty="0">
              <a:solidFill>
                <a:schemeClr val="accent2">
                  <a:lumMod val="50000"/>
                </a:schemeClr>
              </a:solidFill>
              <a:latin typeface="Arial Narrow" panose="020B0606020202030204" pitchFamily="34" charset="0"/>
              <a:ea typeface="+mn-ea"/>
              <a:cs typeface="+mn-cs"/>
            </a:rPr>
            <a:t>02</a:t>
          </a:r>
        </a:p>
      </dsp:txBody>
      <dsp:txXfrm>
        <a:off x="1507383" y="2300952"/>
        <a:ext cx="3486912" cy="410954"/>
      </dsp:txXfrm>
    </dsp:sp>
    <dsp:sp modelId="{DFC8C81A-9FAA-4914-943F-C8935592BAA7}">
      <dsp:nvSpPr>
        <dsp:cNvPr id="0" name=""/>
        <dsp:cNvSpPr/>
      </dsp:nvSpPr>
      <dsp:spPr>
        <a:xfrm>
          <a:off x="3456316" y="1090534"/>
          <a:ext cx="2046988" cy="2831790"/>
        </a:xfrm>
        <a:prstGeom prst="rect">
          <a:avLst/>
        </a:prstGeom>
        <a:solidFill>
          <a:schemeClr val="accent2">
            <a:lumMod val="50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62439" rIns="128016" bIns="128016" numCol="1" spcCol="1270" anchor="t" anchorCtr="0">
          <a:noAutofit/>
        </a:bodyPr>
        <a:lstStyle/>
        <a:p>
          <a:pPr marL="171450" lvl="1" indent="-171450" algn="l" defTabSz="800100">
            <a:lnSpc>
              <a:spcPct val="90000"/>
            </a:lnSpc>
            <a:spcBef>
              <a:spcPct val="0"/>
            </a:spcBef>
            <a:spcAft>
              <a:spcPct val="15000"/>
            </a:spcAft>
            <a:buChar char="••"/>
          </a:pPr>
          <a:endParaRPr lang="en-US" sz="1800" kern="1200">
            <a:solidFill>
              <a:sysClr val="window" lastClr="FFFFFF"/>
            </a:solidFill>
            <a:latin typeface="Arial Narrow" panose="020B0606020202030204" pitchFamily="34" charset="0"/>
            <a:ea typeface="+mn-ea"/>
            <a:cs typeface="+mn-cs"/>
          </a:endParaRPr>
        </a:p>
        <a:p>
          <a:pPr marL="171450" lvl="1" indent="-171450" algn="l" defTabSz="800100">
            <a:lnSpc>
              <a:spcPct val="90000"/>
            </a:lnSpc>
            <a:spcBef>
              <a:spcPct val="0"/>
            </a:spcBef>
            <a:spcAft>
              <a:spcPct val="15000"/>
            </a:spcAft>
            <a:buChar char="••"/>
          </a:pPr>
          <a:endParaRPr lang="en-US" sz="1800" kern="1200">
            <a:solidFill>
              <a:sysClr val="window" lastClr="FFFFFF"/>
            </a:solidFill>
            <a:latin typeface="Arial Narrow" panose="020B0606020202030204" pitchFamily="34" charset="0"/>
            <a:ea typeface="+mn-ea"/>
            <a:cs typeface="+mn-cs"/>
          </a:endParaRPr>
        </a:p>
        <a:p>
          <a:pPr marL="171450" lvl="1" indent="-171450" algn="l" defTabSz="800100">
            <a:lnSpc>
              <a:spcPct val="90000"/>
            </a:lnSpc>
            <a:spcBef>
              <a:spcPct val="0"/>
            </a:spcBef>
            <a:spcAft>
              <a:spcPct val="15000"/>
            </a:spcAft>
            <a:buChar char="••"/>
          </a:pPr>
          <a:endParaRPr lang="en-US" sz="1800" kern="1200">
            <a:solidFill>
              <a:sysClr val="window" lastClr="FFFFFF"/>
            </a:solidFill>
            <a:latin typeface="Arial Narrow" panose="020B0606020202030204" pitchFamily="34" charset="0"/>
            <a:ea typeface="+mn-ea"/>
            <a:cs typeface="+mn-cs"/>
          </a:endParaRPr>
        </a:p>
        <a:p>
          <a:pPr marL="171450" lvl="1" indent="-171450" algn="ctr" defTabSz="800100">
            <a:lnSpc>
              <a:spcPct val="90000"/>
            </a:lnSpc>
            <a:spcBef>
              <a:spcPct val="0"/>
            </a:spcBef>
            <a:spcAft>
              <a:spcPct val="15000"/>
            </a:spcAft>
            <a:buChar char="••"/>
          </a:pPr>
          <a:r>
            <a:rPr lang="en-US" sz="1800" b="1" kern="1200">
              <a:solidFill>
                <a:sysClr val="window" lastClr="FFFFFF"/>
              </a:solidFill>
              <a:latin typeface="Arial Narrow" panose="020B0606020202030204" pitchFamily="34" charset="0"/>
              <a:ea typeface="+mn-ea"/>
              <a:cs typeface="+mn-cs"/>
            </a:rPr>
            <a:t>Enhance labour market stability</a:t>
          </a:r>
        </a:p>
      </dsp:txBody>
      <dsp:txXfrm>
        <a:off x="3456316" y="1090534"/>
        <a:ext cx="2046988" cy="2831790"/>
      </dsp:txXfrm>
    </dsp:sp>
    <dsp:sp modelId="{9EC2BAEF-2927-43AC-904B-2AE368FB9802}">
      <dsp:nvSpPr>
        <dsp:cNvPr id="0" name=""/>
        <dsp:cNvSpPr/>
      </dsp:nvSpPr>
      <dsp:spPr>
        <a:xfrm>
          <a:off x="3974735" y="147454"/>
          <a:ext cx="821908" cy="821908"/>
        </a:xfrm>
        <a:prstGeom prst="rect">
          <a:avLst/>
        </a:prstGeom>
        <a:blipFill rotWithShape="1">
          <a:blip xmlns:r="http://schemas.openxmlformats.org/officeDocument/2006/relationships" r:embed="rId2">
            <a:duotone>
              <a:prstClr val="black"/>
              <a:schemeClr val="accent2">
                <a:tint val="45000"/>
                <a:satMod val="400000"/>
              </a:schemeClr>
            </a:duotone>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4D309A6-FA4A-43C2-8EDD-E7D3D9393579}">
      <dsp:nvSpPr>
        <dsp:cNvPr id="0" name=""/>
        <dsp:cNvSpPr/>
      </dsp:nvSpPr>
      <dsp:spPr>
        <a:xfrm rot="16200000">
          <a:off x="4497374" y="2300952"/>
          <a:ext cx="3486912" cy="4109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62439" bIns="0" numCol="1" spcCol="1270" anchor="t" anchorCtr="0">
          <a:noAutofit/>
        </a:bodyPr>
        <a:lstStyle/>
        <a:p>
          <a:pPr lvl="0" algn="r" defTabSz="1377950">
            <a:lnSpc>
              <a:spcPct val="90000"/>
            </a:lnSpc>
            <a:spcBef>
              <a:spcPct val="0"/>
            </a:spcBef>
            <a:spcAft>
              <a:spcPct val="35000"/>
            </a:spcAft>
          </a:pPr>
          <a:r>
            <a:rPr lang="en-US" sz="3100" b="1" kern="1200" dirty="0">
              <a:solidFill>
                <a:srgbClr val="70AD47"/>
              </a:solidFill>
              <a:latin typeface="Arial Narrow" panose="020B0606020202030204" pitchFamily="34" charset="0"/>
              <a:ea typeface="+mn-ea"/>
              <a:cs typeface="+mn-cs"/>
            </a:rPr>
            <a:t>03</a:t>
          </a:r>
        </a:p>
      </dsp:txBody>
      <dsp:txXfrm>
        <a:off x="4497374" y="2300952"/>
        <a:ext cx="3486912" cy="410954"/>
      </dsp:txXfrm>
    </dsp:sp>
    <dsp:sp modelId="{0C78C663-E892-486C-95C3-12C52E18D2E9}">
      <dsp:nvSpPr>
        <dsp:cNvPr id="0" name=""/>
        <dsp:cNvSpPr/>
      </dsp:nvSpPr>
      <dsp:spPr>
        <a:xfrm>
          <a:off x="6442101" y="1111821"/>
          <a:ext cx="2055401" cy="2789215"/>
        </a:xfrm>
        <a:prstGeom prst="rect">
          <a:avLst/>
        </a:prstGeom>
        <a:solidFill>
          <a:srgbClr val="5B9BD5">
            <a:hueOff val="-6758543"/>
            <a:satOff val="-17419"/>
            <a:lumOff val="-11765"/>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62439" rIns="128016" bIns="128016" numCol="1" spcCol="1270" anchor="t" anchorCtr="0">
          <a:noAutofit/>
        </a:bodyPr>
        <a:lstStyle/>
        <a:p>
          <a:pPr marL="171450" lvl="1" indent="-171450" algn="l" defTabSz="800100">
            <a:lnSpc>
              <a:spcPct val="90000"/>
            </a:lnSpc>
            <a:spcBef>
              <a:spcPct val="0"/>
            </a:spcBef>
            <a:spcAft>
              <a:spcPct val="15000"/>
            </a:spcAft>
            <a:buChar char="••"/>
          </a:pPr>
          <a:endParaRPr lang="en-US" sz="1800" kern="1200">
            <a:solidFill>
              <a:sysClr val="window" lastClr="FFFFFF"/>
            </a:solidFill>
            <a:latin typeface="Arial Narrow" panose="020B0606020202030204" pitchFamily="34" charset="0"/>
            <a:ea typeface="+mn-ea"/>
            <a:cs typeface="+mn-cs"/>
          </a:endParaRPr>
        </a:p>
        <a:p>
          <a:pPr marL="171450" lvl="1" indent="-171450" algn="l" defTabSz="800100">
            <a:lnSpc>
              <a:spcPct val="90000"/>
            </a:lnSpc>
            <a:spcBef>
              <a:spcPct val="0"/>
            </a:spcBef>
            <a:spcAft>
              <a:spcPct val="15000"/>
            </a:spcAft>
            <a:buChar char="••"/>
          </a:pPr>
          <a:endParaRPr lang="en-US" sz="1800" kern="1200" dirty="0">
            <a:solidFill>
              <a:sysClr val="window" lastClr="FFFFFF"/>
            </a:solidFill>
            <a:latin typeface="Arial Narrow" panose="020B0606020202030204" pitchFamily="34" charset="0"/>
            <a:ea typeface="+mn-ea"/>
            <a:cs typeface="+mn-cs"/>
          </a:endParaRPr>
        </a:p>
        <a:p>
          <a:pPr marL="171450" lvl="1" indent="-171450" algn="ctr" defTabSz="800100">
            <a:lnSpc>
              <a:spcPct val="90000"/>
            </a:lnSpc>
            <a:spcBef>
              <a:spcPct val="0"/>
            </a:spcBef>
            <a:spcAft>
              <a:spcPct val="15000"/>
            </a:spcAft>
            <a:buChar char="••"/>
          </a:pPr>
          <a:r>
            <a:rPr lang="en-US" sz="1800" b="1" kern="1200" dirty="0">
              <a:solidFill>
                <a:sysClr val="window" lastClr="FFFFFF"/>
              </a:solidFill>
              <a:latin typeface="Arial Narrow" panose="020B0606020202030204" pitchFamily="34" charset="0"/>
              <a:ea typeface="+mn-ea"/>
              <a:cs typeface="+mn-cs"/>
            </a:rPr>
            <a:t>Support strategy implementation and good governance</a:t>
          </a:r>
        </a:p>
        <a:p>
          <a:pPr marL="171450" lvl="1" indent="-171450" algn="ctr" defTabSz="800100">
            <a:lnSpc>
              <a:spcPct val="90000"/>
            </a:lnSpc>
            <a:spcBef>
              <a:spcPct val="0"/>
            </a:spcBef>
            <a:spcAft>
              <a:spcPct val="15000"/>
            </a:spcAft>
            <a:buChar char="••"/>
          </a:pPr>
          <a:endParaRPr lang="en-US" sz="1800" b="1" kern="1200">
            <a:solidFill>
              <a:sysClr val="window" lastClr="FFFFFF"/>
            </a:solidFill>
            <a:latin typeface="Arial Narrow" panose="020B0606020202030204" pitchFamily="34" charset="0"/>
            <a:ea typeface="+mn-ea"/>
            <a:cs typeface="+mn-cs"/>
          </a:endParaRPr>
        </a:p>
        <a:p>
          <a:pPr marL="171450" lvl="1" indent="-171450" algn="ctr" defTabSz="800100">
            <a:lnSpc>
              <a:spcPct val="90000"/>
            </a:lnSpc>
            <a:spcBef>
              <a:spcPct val="0"/>
            </a:spcBef>
            <a:spcAft>
              <a:spcPct val="15000"/>
            </a:spcAft>
            <a:buChar char="••"/>
          </a:pPr>
          <a:endParaRPr lang="en-US" sz="1800" b="1" kern="1200" dirty="0">
            <a:solidFill>
              <a:sysClr val="window" lastClr="FFFFFF"/>
            </a:solidFill>
            <a:latin typeface="Arial Narrow" panose="020B0606020202030204" pitchFamily="34" charset="0"/>
            <a:ea typeface="+mn-ea"/>
            <a:cs typeface="+mn-cs"/>
          </a:endParaRPr>
        </a:p>
        <a:p>
          <a:pPr marL="171450" lvl="1" indent="-171450" algn="ctr" defTabSz="800100">
            <a:lnSpc>
              <a:spcPct val="90000"/>
            </a:lnSpc>
            <a:spcBef>
              <a:spcPct val="0"/>
            </a:spcBef>
            <a:spcAft>
              <a:spcPct val="15000"/>
            </a:spcAft>
            <a:buChar char="••"/>
          </a:pPr>
          <a:endParaRPr lang="en-US" sz="1800" b="1" kern="1200">
            <a:solidFill>
              <a:sysClr val="window" lastClr="FFFFFF"/>
            </a:solidFill>
            <a:latin typeface="Arial Narrow" panose="020B0606020202030204" pitchFamily="34" charset="0"/>
            <a:ea typeface="+mn-ea"/>
            <a:cs typeface="+mn-cs"/>
          </a:endParaRPr>
        </a:p>
        <a:p>
          <a:pPr marL="171450" lvl="1" indent="-171450" algn="ctr" defTabSz="800100">
            <a:lnSpc>
              <a:spcPct val="90000"/>
            </a:lnSpc>
            <a:spcBef>
              <a:spcPct val="0"/>
            </a:spcBef>
            <a:spcAft>
              <a:spcPct val="15000"/>
            </a:spcAft>
            <a:buChar char="••"/>
          </a:pPr>
          <a:endParaRPr lang="en-US" sz="1800" b="1" kern="1200">
            <a:solidFill>
              <a:sysClr val="window" lastClr="FFFFFF"/>
            </a:solidFill>
            <a:latin typeface="Arial Narrow" panose="020B0606020202030204" pitchFamily="34" charset="0"/>
            <a:ea typeface="+mn-ea"/>
            <a:cs typeface="+mn-cs"/>
          </a:endParaRPr>
        </a:p>
      </dsp:txBody>
      <dsp:txXfrm>
        <a:off x="6442101" y="1111821"/>
        <a:ext cx="2055401" cy="2789215"/>
      </dsp:txXfrm>
    </dsp:sp>
    <dsp:sp modelId="{FEA6B234-FDFD-4FE6-9639-1A6EA35D4E8F}">
      <dsp:nvSpPr>
        <dsp:cNvPr id="0" name=""/>
        <dsp:cNvSpPr/>
      </dsp:nvSpPr>
      <dsp:spPr>
        <a:xfrm>
          <a:off x="6988290" y="93981"/>
          <a:ext cx="821908" cy="821908"/>
        </a:xfrm>
        <a:prstGeom prst="rect">
          <a:avLst/>
        </a:prstGeom>
        <a:blipFill rotWithShape="1">
          <a:blip xmlns:r="http://schemas.openxmlformats.org/officeDocument/2006/relationships" r:embed="rId3">
            <a:duotone>
              <a:prstClr val="black"/>
              <a:schemeClr val="accent6">
                <a:tint val="45000"/>
                <a:satMod val="400000"/>
              </a:schemeClr>
            </a:duotone>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AF83FF-804D-42FC-B8ED-CD813B266F5B}">
      <dsp:nvSpPr>
        <dsp:cNvPr id="0" name=""/>
        <dsp:cNvSpPr/>
      </dsp:nvSpPr>
      <dsp:spPr>
        <a:xfrm rot="16200000">
          <a:off x="2154928" y="1048073"/>
          <a:ext cx="1661775" cy="1488431"/>
        </a:xfrm>
        <a:prstGeom prst="round1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b" anchorCtr="0">
          <a:noAutofit/>
        </a:bodyPr>
        <a:lstStyle/>
        <a:p>
          <a:pPr lvl="0" algn="ctr" defTabSz="755650">
            <a:lnSpc>
              <a:spcPct val="90000"/>
            </a:lnSpc>
            <a:spcBef>
              <a:spcPct val="0"/>
            </a:spcBef>
            <a:spcAft>
              <a:spcPct val="35000"/>
            </a:spcAft>
          </a:pPr>
          <a:r>
            <a:rPr lang="en-US" sz="1700" b="1" kern="1200" dirty="0"/>
            <a:t>Strengths</a:t>
          </a:r>
        </a:p>
      </dsp:txBody>
      <dsp:txXfrm rot="5400000">
        <a:off x="2241600" y="961401"/>
        <a:ext cx="1488431" cy="1246331"/>
      </dsp:txXfrm>
    </dsp:sp>
    <dsp:sp modelId="{9D73D373-D766-42DA-A50D-197C637F1CF5}">
      <dsp:nvSpPr>
        <dsp:cNvPr id="0" name=""/>
        <dsp:cNvSpPr/>
      </dsp:nvSpPr>
      <dsp:spPr>
        <a:xfrm>
          <a:off x="5176267" y="917792"/>
          <a:ext cx="1442954" cy="1699899"/>
        </a:xfrm>
        <a:prstGeom prst="round1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b" anchorCtr="0">
          <a:noAutofit/>
        </a:bodyPr>
        <a:lstStyle/>
        <a:p>
          <a:pPr lvl="0" algn="ctr" defTabSz="755650">
            <a:lnSpc>
              <a:spcPct val="90000"/>
            </a:lnSpc>
            <a:spcBef>
              <a:spcPct val="0"/>
            </a:spcBef>
            <a:spcAft>
              <a:spcPct val="35000"/>
            </a:spcAft>
          </a:pPr>
          <a:r>
            <a:rPr lang="en-US" sz="1700" b="1" kern="1200" dirty="0"/>
            <a:t>Weaknesses </a:t>
          </a:r>
        </a:p>
      </dsp:txBody>
      <dsp:txXfrm>
        <a:off x="5176267" y="917792"/>
        <a:ext cx="1442954" cy="1274924"/>
      </dsp:txXfrm>
    </dsp:sp>
    <dsp:sp modelId="{0D148327-DC0D-488D-AA2B-A86F9C7FB5C5}">
      <dsp:nvSpPr>
        <dsp:cNvPr id="0" name=""/>
        <dsp:cNvSpPr/>
      </dsp:nvSpPr>
      <dsp:spPr>
        <a:xfrm rot="10800000">
          <a:off x="2338364" y="3384498"/>
          <a:ext cx="1549537" cy="1724814"/>
        </a:xfrm>
        <a:prstGeom prst="round1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t" anchorCtr="0">
          <a:noAutofit/>
        </a:bodyPr>
        <a:lstStyle/>
        <a:p>
          <a:pPr lvl="0" algn="ctr" defTabSz="755650">
            <a:lnSpc>
              <a:spcPct val="90000"/>
            </a:lnSpc>
            <a:spcBef>
              <a:spcPct val="0"/>
            </a:spcBef>
            <a:spcAft>
              <a:spcPct val="35000"/>
            </a:spcAft>
          </a:pPr>
          <a:r>
            <a:rPr lang="en-US" sz="1700" b="1" kern="1200" dirty="0"/>
            <a:t>Opportunities</a:t>
          </a:r>
        </a:p>
      </dsp:txBody>
      <dsp:txXfrm rot="10800000">
        <a:off x="2338364" y="3815702"/>
        <a:ext cx="1549537" cy="1293610"/>
      </dsp:txXfrm>
    </dsp:sp>
    <dsp:sp modelId="{947CE092-9F51-4930-826F-039768FB6453}">
      <dsp:nvSpPr>
        <dsp:cNvPr id="0" name=""/>
        <dsp:cNvSpPr/>
      </dsp:nvSpPr>
      <dsp:spPr>
        <a:xfrm rot="5400000">
          <a:off x="5084413" y="3475823"/>
          <a:ext cx="1724814" cy="1534135"/>
        </a:xfrm>
        <a:prstGeom prst="round1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t" anchorCtr="0">
          <a:noAutofit/>
        </a:bodyPr>
        <a:lstStyle/>
        <a:p>
          <a:pPr lvl="0" algn="ctr" defTabSz="755650">
            <a:lnSpc>
              <a:spcPct val="90000"/>
            </a:lnSpc>
            <a:spcBef>
              <a:spcPct val="0"/>
            </a:spcBef>
            <a:spcAft>
              <a:spcPct val="35000"/>
            </a:spcAft>
          </a:pPr>
          <a:r>
            <a:rPr lang="en-US" sz="1700" b="1" kern="1200" dirty="0"/>
            <a:t>Threats</a:t>
          </a:r>
        </a:p>
      </dsp:txBody>
      <dsp:txXfrm rot="-5400000">
        <a:off x="5179753" y="3811687"/>
        <a:ext cx="1534135" cy="1293610"/>
      </dsp:txXfrm>
    </dsp:sp>
    <dsp:sp modelId="{A73E1250-95B8-4362-9B53-0BCD3DF5FFC7}">
      <dsp:nvSpPr>
        <dsp:cNvPr id="0" name=""/>
        <dsp:cNvSpPr/>
      </dsp:nvSpPr>
      <dsp:spPr>
        <a:xfrm>
          <a:off x="3023168" y="2797422"/>
          <a:ext cx="2734076" cy="534342"/>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a:t>SWOT</a:t>
          </a:r>
        </a:p>
      </dsp:txBody>
      <dsp:txXfrm>
        <a:off x="3049252" y="2823506"/>
        <a:ext cx="2681908" cy="482174"/>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5.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27271A-E6DF-4384-86D7-969D9F72644D}" type="datetimeFigureOut">
              <a:rPr lang="en-ZA" smtClean="0"/>
              <a:t>2022/03/18</a:t>
            </a:fld>
            <a:endParaRPr lang="en-Z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B57662-6E70-4ADA-9949-C4D1732AACA9}" type="slidenum">
              <a:rPr lang="en-ZA" smtClean="0"/>
              <a:t>‹#›</a:t>
            </a:fld>
            <a:endParaRPr lang="en-ZA"/>
          </a:p>
        </p:txBody>
      </p:sp>
    </p:spTree>
    <p:extLst>
      <p:ext uri="{BB962C8B-B14F-4D97-AF65-F5344CB8AC3E}">
        <p14:creationId xmlns:p14="http://schemas.microsoft.com/office/powerpoint/2010/main" val="749654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51B57662-6E70-4ADA-9949-C4D1732AACA9}" type="slidenum">
              <a:rPr lang="en-ZA" smtClean="0"/>
              <a:t>1</a:t>
            </a:fld>
            <a:endParaRPr lang="en-ZA"/>
          </a:p>
        </p:txBody>
      </p:sp>
    </p:spTree>
    <p:extLst>
      <p:ext uri="{BB962C8B-B14F-4D97-AF65-F5344CB8AC3E}">
        <p14:creationId xmlns:p14="http://schemas.microsoft.com/office/powerpoint/2010/main" val="2476623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51B57662-6E70-4ADA-9949-C4D1732AACA9}" type="slidenum">
              <a:rPr lang="en-ZA" smtClean="0"/>
              <a:t>27</a:t>
            </a:fld>
            <a:endParaRPr lang="en-ZA"/>
          </a:p>
        </p:txBody>
      </p:sp>
    </p:spTree>
    <p:extLst>
      <p:ext uri="{BB962C8B-B14F-4D97-AF65-F5344CB8AC3E}">
        <p14:creationId xmlns:p14="http://schemas.microsoft.com/office/powerpoint/2010/main" val="3356545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227464504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png"/><Relationship Id="rId3" Type="http://schemas.microsoft.com/office/2007/relationships/hdphoto" Target="../media/hdphoto2.wdp"/><Relationship Id="rId7" Type="http://schemas.microsoft.com/office/2007/relationships/hdphoto" Target="../media/hdphoto4.wdp"/><Relationship Id="rId12"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2.png"/><Relationship Id="rId5" Type="http://schemas.microsoft.com/office/2007/relationships/hdphoto" Target="../media/hdphoto3.wdp"/><Relationship Id="rId10" Type="http://schemas.microsoft.com/office/2007/relationships/hdphoto" Target="../media/hdphoto5.wdp"/><Relationship Id="rId4" Type="http://schemas.openxmlformats.org/officeDocument/2006/relationships/image" Target="../media/image6.png"/><Relationship Id="rId9" Type="http://schemas.openxmlformats.org/officeDocument/2006/relationships/image" Target="../media/image9.png"/><Relationship Id="rId1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5184" y="6456023"/>
            <a:ext cx="1174874" cy="365125"/>
          </a:xfrm>
        </p:spPr>
        <p:txBody>
          <a:bodyPr/>
          <a:lstStyle/>
          <a:p>
            <a:fld id="{E7EF49F8-DF00-4916-B3D6-91C929BB90D1}" type="datetime1">
              <a:rPr lang="en-ZA" smtClean="0"/>
              <a:t>2022/03/18</a:t>
            </a:fld>
            <a:endParaRPr lang="en-ZA"/>
          </a:p>
        </p:txBody>
      </p:sp>
      <p:sp>
        <p:nvSpPr>
          <p:cNvPr id="5" name="Footer Placeholder 4"/>
          <p:cNvSpPr>
            <a:spLocks noGrp="1"/>
          </p:cNvSpPr>
          <p:nvPr>
            <p:ph type="ftr" sz="quarter" idx="11"/>
          </p:nvPr>
        </p:nvSpPr>
        <p:spPr>
          <a:xfrm>
            <a:off x="3028950" y="6456023"/>
            <a:ext cx="3086100" cy="365125"/>
          </a:xfrm>
        </p:spPr>
        <p:txBody>
          <a:bodyPr/>
          <a:lstStyle/>
          <a:p>
            <a:endParaRPr lang="en-ZA" dirty="0"/>
          </a:p>
        </p:txBody>
      </p:sp>
      <p:sp>
        <p:nvSpPr>
          <p:cNvPr id="6" name="Slide Number Placeholder 5"/>
          <p:cNvSpPr>
            <a:spLocks noGrp="1"/>
          </p:cNvSpPr>
          <p:nvPr>
            <p:ph type="sldNum" sz="quarter" idx="12"/>
          </p:nvPr>
        </p:nvSpPr>
        <p:spPr>
          <a:xfrm>
            <a:off x="7048922" y="6492875"/>
            <a:ext cx="2057400" cy="365125"/>
          </a:xfrm>
        </p:spPr>
        <p:txBody>
          <a:bodyPr/>
          <a:lstStyle>
            <a:lvl1pPr>
              <a:defRPr sz="2000">
                <a:solidFill>
                  <a:schemeClr val="bg1"/>
                </a:solidFill>
                <a:latin typeface="Arial Narrow" panose="020B0606020202030204" pitchFamily="34" charset="0"/>
              </a:defRPr>
            </a:lvl1pPr>
          </a:lstStyle>
          <a:p>
            <a:fld id="{0C4DB43B-2450-41F4-875D-3A173E257EAA}" type="slidenum">
              <a:rPr lang="en-ZA" smtClean="0"/>
              <a:pPr/>
              <a:t>‹#›</a:t>
            </a:fld>
            <a:endParaRPr lang="en-ZA" dirty="0"/>
          </a:p>
        </p:txBody>
      </p:sp>
      <p:sp>
        <p:nvSpPr>
          <p:cNvPr id="27" name="TextBox 26"/>
          <p:cNvSpPr txBox="1"/>
          <p:nvPr userDrawn="1"/>
        </p:nvSpPr>
        <p:spPr>
          <a:xfrm>
            <a:off x="13136" y="4001181"/>
            <a:ext cx="9144000" cy="430887"/>
          </a:xfrm>
          <a:prstGeom prst="rect">
            <a:avLst/>
          </a:prstGeom>
          <a:noFill/>
        </p:spPr>
        <p:txBody>
          <a:bodyPr wrap="square" rtlCol="0">
            <a:spAutoFit/>
          </a:bodyPr>
          <a:lstStyle/>
          <a:p>
            <a:pPr algn="ctr" rtl="0"/>
            <a:r>
              <a:rPr lang="en-US" sz="2200" i="1" dirty="0">
                <a:solidFill>
                  <a:schemeClr val="bg1"/>
                </a:solidFill>
                <a:latin typeface="Arial Black" panose="020B0A04020102020204" pitchFamily="34" charset="0"/>
              </a:rPr>
              <a:t>“The role of employers in the changing world of work”</a:t>
            </a:r>
            <a:endParaRPr lang="en-ZA" sz="2200" i="1" dirty="0">
              <a:solidFill>
                <a:schemeClr val="bg1"/>
              </a:solidFill>
              <a:latin typeface="Arial Black" panose="020B0A04020102020204" pitchFamily="34" charset="0"/>
            </a:endParaRPr>
          </a:p>
        </p:txBody>
      </p:sp>
      <p:sp>
        <p:nvSpPr>
          <p:cNvPr id="31" name="Rectangle 30"/>
          <p:cNvSpPr/>
          <p:nvPr userDrawn="1"/>
        </p:nvSpPr>
        <p:spPr>
          <a:xfrm>
            <a:off x="0" y="1453229"/>
            <a:ext cx="9143999" cy="423319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2" name="Diamond 31"/>
          <p:cNvSpPr/>
          <p:nvPr userDrawn="1"/>
        </p:nvSpPr>
        <p:spPr>
          <a:xfrm>
            <a:off x="6519888" y="2018455"/>
            <a:ext cx="2618196" cy="3025702"/>
          </a:xfrm>
          <a:prstGeom prst="diamond">
            <a:avLst/>
          </a:prstGeom>
          <a:solidFill>
            <a:srgbClr val="7089B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3" name="Rectangle 32"/>
          <p:cNvSpPr/>
          <p:nvPr userDrawn="1"/>
        </p:nvSpPr>
        <p:spPr>
          <a:xfrm>
            <a:off x="7691722" y="1453229"/>
            <a:ext cx="1446361" cy="4239562"/>
          </a:xfrm>
          <a:prstGeom prst="rect">
            <a:avLst/>
          </a:prstGeom>
          <a:solidFill>
            <a:srgbClr val="49833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nvGrpSpPr>
          <p:cNvPr id="34" name="Group 33"/>
          <p:cNvGrpSpPr/>
          <p:nvPr userDrawn="1"/>
        </p:nvGrpSpPr>
        <p:grpSpPr>
          <a:xfrm rot="21321698">
            <a:off x="5749104" y="1671671"/>
            <a:ext cx="1860828" cy="1649281"/>
            <a:chOff x="8582025" y="1486888"/>
            <a:chExt cx="1769267" cy="1559489"/>
          </a:xfrm>
        </p:grpSpPr>
        <p:cxnSp>
          <p:nvCxnSpPr>
            <p:cNvPr id="35" name="Straight Connector 34"/>
            <p:cNvCxnSpPr/>
            <p:nvPr userDrawn="1"/>
          </p:nvCxnSpPr>
          <p:spPr>
            <a:xfrm flipV="1">
              <a:off x="8741567" y="1610604"/>
              <a:ext cx="1457325" cy="128337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6" name="Straight Connector 35"/>
            <p:cNvCxnSpPr/>
            <p:nvPr userDrawn="1"/>
          </p:nvCxnSpPr>
          <p:spPr>
            <a:xfrm flipV="1">
              <a:off x="8893967" y="1763004"/>
              <a:ext cx="1457325" cy="128337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7" name="Straight Connector 36"/>
            <p:cNvCxnSpPr/>
            <p:nvPr userDrawn="1"/>
          </p:nvCxnSpPr>
          <p:spPr>
            <a:xfrm flipV="1">
              <a:off x="8582025" y="1486888"/>
              <a:ext cx="1457325" cy="1283373"/>
            </a:xfrm>
            <a:prstGeom prst="line">
              <a:avLst/>
            </a:prstGeom>
            <a:ln/>
          </p:spPr>
          <p:style>
            <a:lnRef idx="1">
              <a:schemeClr val="accent6"/>
            </a:lnRef>
            <a:fillRef idx="0">
              <a:schemeClr val="accent6"/>
            </a:fillRef>
            <a:effectRef idx="0">
              <a:schemeClr val="accent6"/>
            </a:effectRef>
            <a:fontRef idx="minor">
              <a:schemeClr val="tx1"/>
            </a:fontRef>
          </p:style>
        </p:cxnSp>
      </p:grpSp>
      <p:pic>
        <p:nvPicPr>
          <p:cNvPr id="49" name="Picture 48"/>
          <p:cNvPicPr>
            <a:picLocks noChangeAspect="1"/>
          </p:cNvPicPr>
          <p:nvPr userDrawn="1"/>
        </p:nvPicPr>
        <p:blipFill>
          <a:blip r:embed="rId2">
            <a:clrChange>
              <a:clrFrom>
                <a:srgbClr val="000000">
                  <a:alpha val="0"/>
                </a:srgbClr>
              </a:clrFrom>
              <a:clrTo>
                <a:srgbClr val="000000">
                  <a:alpha val="0"/>
                </a:srgbClr>
              </a:clrTo>
            </a:clrChange>
            <a:duotone>
              <a:prstClr val="black"/>
              <a:schemeClr val="accent5">
                <a:tint val="45000"/>
                <a:satMod val="400000"/>
              </a:schemeClr>
            </a:duotone>
            <a:extLst>
              <a:ext uri="{BEBA8EAE-BF5A-486C-A8C5-ECC9F3942E4B}">
                <a14:imgProps xmlns:a14="http://schemas.microsoft.com/office/drawing/2010/main">
                  <a14:imgLayer r:embed="rId3">
                    <a14:imgEffect>
                      <a14:backgroundRemoval t="0" b="100000" l="0" r="100000"/>
                    </a14:imgEffect>
                    <a14:imgEffect>
                      <a14:brightnessContrast bright="-40000" contrast="40000"/>
                    </a14:imgEffect>
                  </a14:imgLayer>
                </a14:imgProps>
              </a:ext>
            </a:extLst>
          </a:blip>
          <a:stretch>
            <a:fillRect/>
          </a:stretch>
        </p:blipFill>
        <p:spPr>
          <a:xfrm>
            <a:off x="-62334" y="1541417"/>
            <a:ext cx="1905911" cy="1914265"/>
          </a:xfrm>
          <a:prstGeom prst="rect">
            <a:avLst/>
          </a:prstGeom>
          <a:ln>
            <a:noFill/>
          </a:ln>
        </p:spPr>
      </p:pic>
      <p:pic>
        <p:nvPicPr>
          <p:cNvPr id="50" name="Picture 49"/>
          <p:cNvPicPr>
            <a:picLocks noChangeAspect="1"/>
          </p:cNvPicPr>
          <p:nvPr userDrawn="1"/>
        </p:nvPicPr>
        <p:blipFill rotWithShape="1">
          <a:blip r:embed="rId2">
            <a:duotone>
              <a:prstClr val="black"/>
              <a:schemeClr val="accent2">
                <a:lumMod val="75000"/>
                <a:tint val="45000"/>
                <a:satMod val="400000"/>
              </a:schemeClr>
            </a:duotone>
            <a:extLst>
              <a:ext uri="{BEBA8EAE-BF5A-486C-A8C5-ECC9F3942E4B}">
                <a14:imgProps xmlns:a14="http://schemas.microsoft.com/office/drawing/2010/main">
                  <a14:imgLayer r:embed="rId3">
                    <a14:imgEffect>
                      <a14:backgroundRemoval t="0" b="100000" l="0" r="100000"/>
                    </a14:imgEffect>
                    <a14:imgEffect>
                      <a14:brightnessContrast bright="-40000" contrast="40000"/>
                    </a14:imgEffect>
                  </a14:imgLayer>
                </a14:imgProps>
              </a:ext>
            </a:extLst>
          </a:blip>
          <a:srcRect l="32653"/>
          <a:stretch/>
        </p:blipFill>
        <p:spPr>
          <a:xfrm>
            <a:off x="6726" y="3361946"/>
            <a:ext cx="1627045" cy="2348155"/>
          </a:xfrm>
          <a:prstGeom prst="rect">
            <a:avLst/>
          </a:prstGeom>
          <a:ln>
            <a:noFill/>
          </a:ln>
        </p:spPr>
      </p:pic>
      <p:pic>
        <p:nvPicPr>
          <p:cNvPr id="51" name="Picture 50"/>
          <p:cNvPicPr>
            <a:picLocks noChangeAspect="1"/>
          </p:cNvPicPr>
          <p:nvPr userDrawn="1"/>
        </p:nvPicPr>
        <p:blipFill>
          <a:blip r:embed="rId4">
            <a:duotone>
              <a:prstClr val="black"/>
              <a:schemeClr val="accent6">
                <a:tint val="45000"/>
                <a:satMod val="400000"/>
              </a:schemeClr>
            </a:duotone>
            <a:extLst>
              <a:ext uri="{BEBA8EAE-BF5A-486C-A8C5-ECC9F3942E4B}">
                <a14:imgProps xmlns:a14="http://schemas.microsoft.com/office/drawing/2010/main">
                  <a14:imgLayer r:embed="rId5">
                    <a14:imgEffect>
                      <a14:backgroundRemoval t="9434" b="100000" l="4706" r="97647"/>
                    </a14:imgEffect>
                  </a14:imgLayer>
                </a14:imgProps>
              </a:ext>
            </a:extLst>
          </a:blip>
          <a:stretch>
            <a:fillRect/>
          </a:stretch>
        </p:blipFill>
        <p:spPr>
          <a:xfrm>
            <a:off x="0" y="4177450"/>
            <a:ext cx="875801" cy="546089"/>
          </a:xfrm>
          <a:prstGeom prst="rect">
            <a:avLst/>
          </a:prstGeom>
        </p:spPr>
      </p:pic>
      <p:pic>
        <p:nvPicPr>
          <p:cNvPr id="52" name="Picture 4" descr="legal icon clipart Law Computer Icons Clip art clipart - Judge ..."/>
          <p:cNvPicPr>
            <a:picLocks noChangeAspect="1" noChangeArrowheads="1"/>
          </p:cNvPicPr>
          <p:nvPr userDrawn="1"/>
        </p:nvPicPr>
        <p:blipFill rotWithShape="1">
          <a:blip r:embed="rId6" cstate="print">
            <a:duotone>
              <a:schemeClr val="accent5">
                <a:shade val="45000"/>
                <a:satMod val="135000"/>
              </a:schemeClr>
              <a:prstClr val="white"/>
            </a:duotone>
            <a:extLst>
              <a:ext uri="{BEBA8EAE-BF5A-486C-A8C5-ECC9F3942E4B}">
                <a14:imgProps xmlns:a14="http://schemas.microsoft.com/office/drawing/2010/main">
                  <a14:imgLayer r:embed="rId7">
                    <a14:imgEffect>
                      <a14:backgroundRemoval t="10000" b="93654" l="6222" r="90000">
                        <a14:foregroundMark x1="51667" y1="29038" x2="51667" y2="29038"/>
                        <a14:foregroundMark x1="44667" y1="77308" x2="44667" y2="77308"/>
                        <a14:foregroundMark x1="40000" y1="55577" x2="40000" y2="55577"/>
                      </a14:backgroundRemoval>
                    </a14:imgEffect>
                    <a14:imgEffect>
                      <a14:brightnessContrast bright="20000" contrast="-20000"/>
                    </a14:imgEffect>
                  </a14:imgLayer>
                </a14:imgProps>
              </a:ext>
              <a:ext uri="{28A0092B-C50C-407E-A947-70E740481C1C}">
                <a14:useLocalDpi xmlns:a14="http://schemas.microsoft.com/office/drawing/2010/main" val="0"/>
              </a:ext>
            </a:extLst>
          </a:blip>
          <a:srcRect l="28101" t="16955" r="28232" b="14007"/>
          <a:stretch/>
        </p:blipFill>
        <p:spPr bwMode="auto">
          <a:xfrm>
            <a:off x="592109" y="2125890"/>
            <a:ext cx="647949" cy="591893"/>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52"/>
          <p:cNvPicPr>
            <a:picLocks noChangeAspect="1"/>
          </p:cNvPicPr>
          <p:nvPr userDrawn="1"/>
        </p:nvPicPr>
        <p:blipFill>
          <a:blip r:embed="rId2">
            <a:duotone>
              <a:prstClr val="black"/>
              <a:schemeClr val="accent6">
                <a:tint val="45000"/>
                <a:satMod val="400000"/>
              </a:schemeClr>
            </a:duotone>
            <a:extLst>
              <a:ext uri="{BEBA8EAE-BF5A-486C-A8C5-ECC9F3942E4B}">
                <a14:imgProps xmlns:a14="http://schemas.microsoft.com/office/drawing/2010/main">
                  <a14:imgLayer r:embed="rId3">
                    <a14:imgEffect>
                      <a14:backgroundRemoval t="0" b="100000" l="0" r="100000"/>
                    </a14:imgEffect>
                    <a14:imgEffect>
                      <a14:brightnessContrast bright="-40000" contrast="40000"/>
                    </a14:imgEffect>
                  </a14:imgLayer>
                </a14:imgProps>
              </a:ext>
            </a:extLst>
          </a:blip>
          <a:stretch>
            <a:fillRect/>
          </a:stretch>
        </p:blipFill>
        <p:spPr>
          <a:xfrm>
            <a:off x="1338865" y="2224021"/>
            <a:ext cx="2977863" cy="3008822"/>
          </a:xfrm>
          <a:prstGeom prst="rect">
            <a:avLst/>
          </a:prstGeom>
          <a:ln>
            <a:noFill/>
          </a:ln>
        </p:spPr>
      </p:pic>
      <p:sp>
        <p:nvSpPr>
          <p:cNvPr id="48" name="Rectangle 47"/>
          <p:cNvSpPr/>
          <p:nvPr userDrawn="1"/>
        </p:nvSpPr>
        <p:spPr>
          <a:xfrm>
            <a:off x="2231311" y="3213669"/>
            <a:ext cx="1146505" cy="909423"/>
          </a:xfrm>
          <a:prstGeom prst="rect">
            <a:avLst/>
          </a:prstGeom>
          <a:blipFill dpi="0" rotWithShape="1">
            <a:blip r:embed="rId8">
              <a:alphaModFix amt="49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7" name="Diamond 6"/>
          <p:cNvSpPr/>
          <p:nvPr userDrawn="1"/>
        </p:nvSpPr>
        <p:spPr>
          <a:xfrm>
            <a:off x="6766428" y="2186487"/>
            <a:ext cx="2371655" cy="2690313"/>
          </a:xfrm>
          <a:prstGeom prst="diamond">
            <a:avLst/>
          </a:prstGeom>
          <a:solidFill>
            <a:srgbClr val="002A6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55" name="Picture 54"/>
          <p:cNvPicPr>
            <a:picLocks noChangeAspect="1"/>
          </p:cNvPicPr>
          <p:nvPr userDrawn="1"/>
        </p:nvPicPr>
        <p:blipFill>
          <a:blip r:embed="rId9">
            <a:duotone>
              <a:prstClr val="black"/>
              <a:srgbClr val="FFAA8F">
                <a:alpha val="50980"/>
                <a:tint val="45000"/>
                <a:satMod val="400000"/>
              </a:srgbClr>
            </a:duotone>
            <a:extLst>
              <a:ext uri="{BEBA8EAE-BF5A-486C-A8C5-ECC9F3942E4B}">
                <a14:imgProps xmlns:a14="http://schemas.microsoft.com/office/drawing/2010/main">
                  <a14:imgLayer r:embed="rId10">
                    <a14:imgEffect>
                      <a14:backgroundRemoval t="0" b="99338" l="1786" r="100000"/>
                    </a14:imgEffect>
                  </a14:imgLayer>
                </a14:imgProps>
              </a:ext>
            </a:extLst>
          </a:blip>
          <a:stretch>
            <a:fillRect/>
          </a:stretch>
        </p:blipFill>
        <p:spPr>
          <a:xfrm>
            <a:off x="7481915" y="3232534"/>
            <a:ext cx="1093627" cy="737222"/>
          </a:xfrm>
          <a:prstGeom prst="rect">
            <a:avLst/>
          </a:prstGeom>
        </p:spPr>
      </p:pic>
      <p:grpSp>
        <p:nvGrpSpPr>
          <p:cNvPr id="66" name="Group 65"/>
          <p:cNvGrpSpPr/>
          <p:nvPr userDrawn="1"/>
        </p:nvGrpSpPr>
        <p:grpSpPr>
          <a:xfrm rot="5400000">
            <a:off x="5785824" y="3766088"/>
            <a:ext cx="1923258" cy="1786070"/>
            <a:chOff x="8582025" y="1486888"/>
            <a:chExt cx="1769267" cy="1559489"/>
          </a:xfrm>
        </p:grpSpPr>
        <p:cxnSp>
          <p:nvCxnSpPr>
            <p:cNvPr id="67" name="Straight Connector 66"/>
            <p:cNvCxnSpPr/>
            <p:nvPr userDrawn="1"/>
          </p:nvCxnSpPr>
          <p:spPr>
            <a:xfrm flipV="1">
              <a:off x="8741567" y="1610604"/>
              <a:ext cx="1457325" cy="128337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68" name="Straight Connector 67"/>
            <p:cNvCxnSpPr/>
            <p:nvPr userDrawn="1"/>
          </p:nvCxnSpPr>
          <p:spPr>
            <a:xfrm flipV="1">
              <a:off x="8893967" y="1763004"/>
              <a:ext cx="1457325" cy="128337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69" name="Straight Connector 68"/>
            <p:cNvCxnSpPr/>
            <p:nvPr userDrawn="1"/>
          </p:nvCxnSpPr>
          <p:spPr>
            <a:xfrm flipV="1">
              <a:off x="8582025" y="1486888"/>
              <a:ext cx="1457325" cy="1283373"/>
            </a:xfrm>
            <a:prstGeom prst="line">
              <a:avLst/>
            </a:prstGeom>
            <a:ln/>
          </p:spPr>
          <p:style>
            <a:lnRef idx="1">
              <a:schemeClr val="accent6"/>
            </a:lnRef>
            <a:fillRef idx="0">
              <a:schemeClr val="accent6"/>
            </a:fillRef>
            <a:effectRef idx="0">
              <a:schemeClr val="accent6"/>
            </a:effectRef>
            <a:fontRef idx="minor">
              <a:schemeClr val="tx1"/>
            </a:fontRef>
          </p:style>
        </p:cxnSp>
      </p:grpSp>
      <p:sp>
        <p:nvSpPr>
          <p:cNvPr id="8" name="Diamond 7"/>
          <p:cNvSpPr/>
          <p:nvPr userDrawn="1"/>
        </p:nvSpPr>
        <p:spPr>
          <a:xfrm>
            <a:off x="5443299" y="3218388"/>
            <a:ext cx="718846" cy="695255"/>
          </a:xfrm>
          <a:prstGeom prst="diamond">
            <a:avLst/>
          </a:prstGeom>
          <a:solidFill>
            <a:srgbClr val="843C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9" name="Title Placeholder 1"/>
          <p:cNvSpPr>
            <a:spLocks noGrp="1"/>
          </p:cNvSpPr>
          <p:nvPr>
            <p:ph type="title"/>
          </p:nvPr>
        </p:nvSpPr>
        <p:spPr>
          <a:xfrm>
            <a:off x="1559142" y="208663"/>
            <a:ext cx="6128952" cy="947955"/>
          </a:xfrm>
          <a:prstGeom prst="rect">
            <a:avLst/>
          </a:prstGeom>
        </p:spPr>
        <p:txBody>
          <a:bodyPr vert="horz" lIns="91440" tIns="45720" rIns="91440" bIns="45720" rtlCol="0" anchor="ctr">
            <a:normAutofit/>
          </a:bodyPr>
          <a:lstStyle/>
          <a:p>
            <a:r>
              <a:rPr lang="en-US" dirty="0"/>
              <a:t>Click to edit Master title style</a:t>
            </a:r>
          </a:p>
        </p:txBody>
      </p:sp>
      <p:pic>
        <p:nvPicPr>
          <p:cNvPr id="38" name="Picture 37"/>
          <p:cNvPicPr>
            <a:picLocks noChangeAspect="1"/>
          </p:cNvPicPr>
          <p:nvPr userDrawn="1"/>
        </p:nvPicPr>
        <p:blipFill>
          <a:blip r:embed="rId11"/>
          <a:stretch>
            <a:fillRect/>
          </a:stretch>
        </p:blipFill>
        <p:spPr>
          <a:xfrm>
            <a:off x="7860047" y="90619"/>
            <a:ext cx="1246275" cy="1246275"/>
          </a:xfrm>
          <a:prstGeom prst="rect">
            <a:avLst/>
          </a:prstGeom>
        </p:spPr>
      </p:pic>
      <p:sp>
        <p:nvSpPr>
          <p:cNvPr id="39" name="Diamond 38"/>
          <p:cNvSpPr/>
          <p:nvPr userDrawn="1"/>
        </p:nvSpPr>
        <p:spPr>
          <a:xfrm>
            <a:off x="5456423" y="3407612"/>
            <a:ext cx="718846" cy="695255"/>
          </a:xfrm>
          <a:prstGeom prst="diamond">
            <a:avLst/>
          </a:prstGeom>
          <a:solidFill>
            <a:srgbClr val="002A6D"/>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0" name="Diamond 39"/>
          <p:cNvSpPr/>
          <p:nvPr userDrawn="1"/>
        </p:nvSpPr>
        <p:spPr>
          <a:xfrm>
            <a:off x="5449861" y="2884021"/>
            <a:ext cx="718846" cy="695255"/>
          </a:xfrm>
          <a:prstGeom prst="diamond">
            <a:avLst/>
          </a:prstGeom>
          <a:solidFill>
            <a:srgbClr val="49833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2" name="Rectangle 41"/>
          <p:cNvSpPr/>
          <p:nvPr userDrawn="1"/>
        </p:nvSpPr>
        <p:spPr>
          <a:xfrm>
            <a:off x="0" y="6315295"/>
            <a:ext cx="9143999" cy="567559"/>
          </a:xfrm>
          <a:prstGeom prst="rect">
            <a:avLst/>
          </a:prstGeom>
          <a:solidFill>
            <a:srgbClr val="002A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9" name="Picture 8"/>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67422" y="30280"/>
            <a:ext cx="1090818" cy="1414023"/>
          </a:xfrm>
          <a:prstGeom prst="rect">
            <a:avLst/>
          </a:prstGeom>
        </p:spPr>
      </p:pic>
      <p:sp>
        <p:nvSpPr>
          <p:cNvPr id="41" name="TextBox 40"/>
          <p:cNvSpPr txBox="1"/>
          <p:nvPr userDrawn="1"/>
        </p:nvSpPr>
        <p:spPr>
          <a:xfrm>
            <a:off x="1123756" y="6463242"/>
            <a:ext cx="7013693" cy="677108"/>
          </a:xfrm>
          <a:prstGeom prst="rect">
            <a:avLst/>
          </a:prstGeom>
          <a:noFill/>
        </p:spPr>
        <p:txBody>
          <a:bodyPr wrap="square" rtlCol="0">
            <a:spAutoFit/>
          </a:bodyPr>
          <a:lstStyle/>
          <a:p>
            <a:pPr algn="ctr"/>
            <a:r>
              <a:rPr lang="en-US" sz="1100" kern="1200" dirty="0">
                <a:solidFill>
                  <a:schemeClr val="bg1">
                    <a:lumMod val="95000"/>
                  </a:schemeClr>
                </a:solidFill>
                <a:effectLst/>
                <a:latin typeface="Acumin Pro" panose="020B0804020202020204" pitchFamily="34" charset="0"/>
                <a:ea typeface="+mn-ea"/>
                <a:cs typeface="+mn-cs"/>
              </a:rPr>
              <a:t>IMVUSELELO – THE REVIVAL, THE CCMA’S 2020/21 – 2024/25</a:t>
            </a:r>
            <a:r>
              <a:rPr lang="en-US" sz="1100" kern="1200" baseline="0" dirty="0">
                <a:solidFill>
                  <a:schemeClr val="bg1">
                    <a:lumMod val="95000"/>
                  </a:schemeClr>
                </a:solidFill>
                <a:effectLst/>
                <a:latin typeface="Acumin Pro" panose="020B0804020202020204" pitchFamily="34" charset="0"/>
                <a:ea typeface="+mn-ea"/>
                <a:cs typeface="+mn-cs"/>
              </a:rPr>
              <a:t> </a:t>
            </a:r>
            <a:r>
              <a:rPr lang="en-US" sz="1100" kern="1200" dirty="0">
                <a:solidFill>
                  <a:schemeClr val="bg1">
                    <a:lumMod val="95000"/>
                  </a:schemeClr>
                </a:solidFill>
                <a:effectLst/>
                <a:latin typeface="Acumin Pro" panose="020B0804020202020204" pitchFamily="34" charset="0"/>
                <a:ea typeface="+mn-ea"/>
                <a:cs typeface="+mn-cs"/>
              </a:rPr>
              <a:t>STRATEGY</a:t>
            </a:r>
          </a:p>
          <a:p>
            <a:pPr algn="ctr"/>
            <a:r>
              <a:rPr lang="en-ZA" sz="1100" i="1" kern="1200" baseline="0" dirty="0">
                <a:solidFill>
                  <a:schemeClr val="bg1">
                    <a:lumMod val="95000"/>
                  </a:schemeClr>
                </a:solidFill>
                <a:effectLst/>
                <a:latin typeface="Acumin Pro" panose="020B0804020202020204" pitchFamily="34" charset="0"/>
                <a:ea typeface="+mn-ea"/>
                <a:cs typeface="+mn-cs"/>
              </a:rPr>
              <a:t> </a:t>
            </a:r>
            <a:r>
              <a:rPr lang="en-ZA" sz="1100" i="1" kern="1200" baseline="0" dirty="0">
                <a:solidFill>
                  <a:srgbClr val="62A73B"/>
                </a:solidFill>
                <a:effectLst/>
                <a:latin typeface="Acumin Pro" panose="020B0804020202020204" pitchFamily="34" charset="0"/>
                <a:ea typeface="+mn-ea"/>
                <a:cs typeface="+mn-cs"/>
              </a:rPr>
              <a:t>“</a:t>
            </a:r>
            <a:r>
              <a:rPr lang="en-US" sz="1100" i="1" kern="1200" dirty="0">
                <a:solidFill>
                  <a:srgbClr val="62A73B"/>
                </a:solidFill>
                <a:effectLst/>
                <a:latin typeface="Acumin Pro" panose="020B0804020202020204" pitchFamily="34" charset="0"/>
                <a:ea typeface="+mn-ea"/>
                <a:cs typeface="+mn-cs"/>
              </a:rPr>
              <a:t>I AM BECAUSE YOU ARE”</a:t>
            </a:r>
            <a:endParaRPr lang="en-ZA" sz="1100" i="1" kern="1200" dirty="0">
              <a:solidFill>
                <a:srgbClr val="62A73B"/>
              </a:solidFill>
              <a:effectLst/>
              <a:latin typeface="Acumin Pro" panose="020B0804020202020204" pitchFamily="34" charset="0"/>
              <a:ea typeface="+mn-ea"/>
              <a:cs typeface="+mn-cs"/>
            </a:endParaRPr>
          </a:p>
          <a:p>
            <a:pPr algn="ctr" rtl="0"/>
            <a:endParaRPr lang="en-ZA" sz="1600" b="0" i="1" cap="none" spc="0" dirty="0">
              <a:ln w="0"/>
              <a:solidFill>
                <a:srgbClr val="49833D"/>
              </a:solidFill>
              <a:effectLst>
                <a:outerShdw blurRad="38100" dist="19050" dir="2700000" algn="tl" rotWithShape="0">
                  <a:schemeClr val="dk1">
                    <a:alpha val="40000"/>
                  </a:schemeClr>
                </a:outerShdw>
              </a:effectLst>
              <a:latin typeface="Arial Black" panose="020B0A04020102020204" pitchFamily="34" charset="0"/>
            </a:endParaRPr>
          </a:p>
        </p:txBody>
      </p:sp>
      <p:sp>
        <p:nvSpPr>
          <p:cNvPr id="59" name="object 83"/>
          <p:cNvSpPr/>
          <p:nvPr userDrawn="1"/>
        </p:nvSpPr>
        <p:spPr>
          <a:xfrm>
            <a:off x="35228" y="6456023"/>
            <a:ext cx="2059849" cy="418859"/>
          </a:xfrm>
          <a:prstGeom prst="rect">
            <a:avLst/>
          </a:prstGeom>
          <a:blipFill>
            <a:blip r:embed="rId13" cstate="print">
              <a:duotone>
                <a:prstClr val="black"/>
                <a:schemeClr val="accent6">
                  <a:tint val="45000"/>
                  <a:satMod val="400000"/>
                </a:schemeClr>
              </a:duotone>
              <a:extLst>
                <a:ext uri="{BEBA8EAE-BF5A-486C-A8C5-ECC9F3942E4B}">
                  <a14:imgProps xmlns:a14="http://schemas.microsoft.com/office/drawing/2010/main">
                    <a14:imgLayer r:embed="rId14">
                      <a14:imgEffect>
                        <a14:brightnessContrast bright="20000" contrast="20000"/>
                      </a14:imgEffect>
                    </a14:imgLayer>
                  </a14:imgProps>
                </a:ext>
              </a:extLst>
            </a:blip>
            <a:stretch>
              <a:fillRect/>
            </a:stretch>
          </a:blipFill>
        </p:spPr>
        <p:txBody>
          <a:bodyPr wrap="square" lIns="0" tIns="0" rIns="0" bIns="0" rtlCol="0"/>
          <a:lstStyle/>
          <a:p>
            <a:endParaRPr/>
          </a:p>
        </p:txBody>
      </p:sp>
      <p:sp>
        <p:nvSpPr>
          <p:cNvPr id="43" name="object 83"/>
          <p:cNvSpPr/>
          <p:nvPr userDrawn="1"/>
        </p:nvSpPr>
        <p:spPr>
          <a:xfrm>
            <a:off x="7149737" y="6456023"/>
            <a:ext cx="1975424" cy="405067"/>
          </a:xfrm>
          <a:prstGeom prst="rect">
            <a:avLst/>
          </a:prstGeom>
          <a:blipFill>
            <a:blip r:embed="rId13" cstate="print">
              <a:duotone>
                <a:prstClr val="black"/>
                <a:schemeClr val="accent6">
                  <a:tint val="45000"/>
                  <a:satMod val="400000"/>
                </a:schemeClr>
              </a:duotone>
              <a:extLst>
                <a:ext uri="{BEBA8EAE-BF5A-486C-A8C5-ECC9F3942E4B}">
                  <a14:imgProps xmlns:a14="http://schemas.microsoft.com/office/drawing/2010/main">
                    <a14:imgLayer r:embed="rId14">
                      <a14:imgEffect>
                        <a14:brightnessContrast bright="20000" contrast="20000"/>
                      </a14:imgEffect>
                    </a14:imgLayer>
                  </a14:imgProps>
                </a:ext>
              </a:extLst>
            </a:blip>
            <a:stretch>
              <a:fillRect/>
            </a:stretch>
          </a:blipFill>
        </p:spPr>
        <p:txBody>
          <a:bodyPr wrap="square" lIns="0" tIns="0" rIns="0" bIns="0" rtlCol="0"/>
          <a:lstStyle/>
          <a:p>
            <a:endParaRPr/>
          </a:p>
        </p:txBody>
      </p:sp>
    </p:spTree>
    <p:extLst>
      <p:ext uri="{BB962C8B-B14F-4D97-AF65-F5344CB8AC3E}">
        <p14:creationId xmlns:p14="http://schemas.microsoft.com/office/powerpoint/2010/main" val="2400060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BC844C0-231F-4439-A1C0-598E9F83CA41}" type="datetime1">
              <a:rPr lang="en-ZA" smtClean="0"/>
              <a:t>2022/03/18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C4DB43B-2450-41F4-875D-3A173E257EAA}" type="slidenum">
              <a:rPr lang="en-ZA" smtClean="0"/>
              <a:t>‹#›</a:t>
            </a:fld>
            <a:endParaRPr lang="en-ZA"/>
          </a:p>
        </p:txBody>
      </p:sp>
    </p:spTree>
    <p:extLst>
      <p:ext uri="{BB962C8B-B14F-4D97-AF65-F5344CB8AC3E}">
        <p14:creationId xmlns:p14="http://schemas.microsoft.com/office/powerpoint/2010/main" val="2172517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0C2477-12EE-45EC-912E-A6FB5DFD496B}" type="datetime1">
              <a:rPr lang="en-ZA" smtClean="0"/>
              <a:t>2022/03/18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C4DB43B-2450-41F4-875D-3A173E257EAA}" type="slidenum">
              <a:rPr lang="en-ZA" smtClean="0"/>
              <a:t>‹#›</a:t>
            </a:fld>
            <a:endParaRPr lang="en-ZA"/>
          </a:p>
        </p:txBody>
      </p:sp>
    </p:spTree>
    <p:extLst>
      <p:ext uri="{BB962C8B-B14F-4D97-AF65-F5344CB8AC3E}">
        <p14:creationId xmlns:p14="http://schemas.microsoft.com/office/powerpoint/2010/main" val="853831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CB6354-1430-4230-9CB1-A7EE6EB4D819}" type="datetime1">
              <a:rPr lang="en-ZA" smtClean="0"/>
              <a:t>2022/03/18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C4DB43B-2450-41F4-875D-3A173E257EAA}" type="slidenum">
              <a:rPr lang="en-ZA" smtClean="0"/>
              <a:t>‹#›</a:t>
            </a:fld>
            <a:endParaRPr lang="en-ZA"/>
          </a:p>
        </p:txBody>
      </p:sp>
    </p:spTree>
    <p:extLst>
      <p:ext uri="{BB962C8B-B14F-4D97-AF65-F5344CB8AC3E}">
        <p14:creationId xmlns:p14="http://schemas.microsoft.com/office/powerpoint/2010/main" val="1477685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ZA"/>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CED40F13-E67F-4870-A075-BFD3C7EAD9AE}" type="datetimeFigureOut">
              <a:rPr lang="en-ZA" smtClean="0"/>
              <a:t>2022/03/18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4E320F2-D69E-43C8-9978-47AC0CB3EE07}" type="slidenum">
              <a:rPr lang="en-ZA" smtClean="0"/>
              <a:t>‹#›</a:t>
            </a:fld>
            <a:endParaRPr lang="en-ZA"/>
          </a:p>
        </p:txBody>
      </p:sp>
    </p:spTree>
    <p:extLst>
      <p:ext uri="{BB962C8B-B14F-4D97-AF65-F5344CB8AC3E}">
        <p14:creationId xmlns:p14="http://schemas.microsoft.com/office/powerpoint/2010/main" val="3336631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CED40F13-E67F-4870-A075-BFD3C7EAD9AE}" type="datetimeFigureOut">
              <a:rPr lang="en-ZA" smtClean="0"/>
              <a:t>2022/03/18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4E320F2-D69E-43C8-9978-47AC0CB3EE07}" type="slidenum">
              <a:rPr lang="en-ZA" smtClean="0"/>
              <a:t>‹#›</a:t>
            </a:fld>
            <a:endParaRPr lang="en-ZA"/>
          </a:p>
        </p:txBody>
      </p:sp>
    </p:spTree>
    <p:extLst>
      <p:ext uri="{BB962C8B-B14F-4D97-AF65-F5344CB8AC3E}">
        <p14:creationId xmlns:p14="http://schemas.microsoft.com/office/powerpoint/2010/main" val="3584812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D40F13-E67F-4870-A075-BFD3C7EAD9AE}" type="datetimeFigureOut">
              <a:rPr lang="en-ZA" smtClean="0"/>
              <a:t>2022/03/18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4E320F2-D69E-43C8-9978-47AC0CB3EE07}" type="slidenum">
              <a:rPr lang="en-ZA" smtClean="0"/>
              <a:t>‹#›</a:t>
            </a:fld>
            <a:endParaRPr lang="en-ZA"/>
          </a:p>
        </p:txBody>
      </p:sp>
    </p:spTree>
    <p:extLst>
      <p:ext uri="{BB962C8B-B14F-4D97-AF65-F5344CB8AC3E}">
        <p14:creationId xmlns:p14="http://schemas.microsoft.com/office/powerpoint/2010/main" val="38885576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CED40F13-E67F-4870-A075-BFD3C7EAD9AE}" type="datetimeFigureOut">
              <a:rPr lang="en-ZA" smtClean="0"/>
              <a:t>2022/03/18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14E320F2-D69E-43C8-9978-47AC0CB3EE07}" type="slidenum">
              <a:rPr lang="en-ZA" smtClean="0"/>
              <a:t>‹#›</a:t>
            </a:fld>
            <a:endParaRPr lang="en-ZA"/>
          </a:p>
        </p:txBody>
      </p:sp>
    </p:spTree>
    <p:extLst>
      <p:ext uri="{BB962C8B-B14F-4D97-AF65-F5344CB8AC3E}">
        <p14:creationId xmlns:p14="http://schemas.microsoft.com/office/powerpoint/2010/main" val="5737066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CED40F13-E67F-4870-A075-BFD3C7EAD9AE}" type="datetimeFigureOut">
              <a:rPr lang="en-ZA" smtClean="0"/>
              <a:t>2022/03/18</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14E320F2-D69E-43C8-9978-47AC0CB3EE07}" type="slidenum">
              <a:rPr lang="en-ZA" smtClean="0"/>
              <a:t>‹#›</a:t>
            </a:fld>
            <a:endParaRPr lang="en-ZA"/>
          </a:p>
        </p:txBody>
      </p:sp>
    </p:spTree>
    <p:extLst>
      <p:ext uri="{BB962C8B-B14F-4D97-AF65-F5344CB8AC3E}">
        <p14:creationId xmlns:p14="http://schemas.microsoft.com/office/powerpoint/2010/main" val="12059320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CED40F13-E67F-4870-A075-BFD3C7EAD9AE}" type="datetimeFigureOut">
              <a:rPr lang="en-ZA" smtClean="0"/>
              <a:t>2022/03/18</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14E320F2-D69E-43C8-9978-47AC0CB3EE07}" type="slidenum">
              <a:rPr lang="en-ZA" smtClean="0"/>
              <a:t>‹#›</a:t>
            </a:fld>
            <a:endParaRPr lang="en-ZA"/>
          </a:p>
        </p:txBody>
      </p:sp>
    </p:spTree>
    <p:extLst>
      <p:ext uri="{BB962C8B-B14F-4D97-AF65-F5344CB8AC3E}">
        <p14:creationId xmlns:p14="http://schemas.microsoft.com/office/powerpoint/2010/main" val="19451024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D40F13-E67F-4870-A075-BFD3C7EAD9AE}" type="datetimeFigureOut">
              <a:rPr lang="en-ZA" smtClean="0"/>
              <a:t>2022/03/18</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14E320F2-D69E-43C8-9978-47AC0CB3EE07}" type="slidenum">
              <a:rPr lang="en-ZA" smtClean="0"/>
              <a:t>‹#›</a:t>
            </a:fld>
            <a:endParaRPr lang="en-ZA"/>
          </a:p>
        </p:txBody>
      </p:sp>
    </p:spTree>
    <p:extLst>
      <p:ext uri="{BB962C8B-B14F-4D97-AF65-F5344CB8AC3E}">
        <p14:creationId xmlns:p14="http://schemas.microsoft.com/office/powerpoint/2010/main" val="3996911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ZA" b="1" dirty="0"/>
              <a:t>PRESENTATION OUTLINE</a:t>
            </a:r>
            <a:endParaRPr lang="en-ZA" dirty="0"/>
          </a:p>
        </p:txBody>
      </p:sp>
      <p:sp>
        <p:nvSpPr>
          <p:cNvPr id="3" name="Date Placeholder 2"/>
          <p:cNvSpPr>
            <a:spLocks noGrp="1"/>
          </p:cNvSpPr>
          <p:nvPr>
            <p:ph type="dt" sz="half" idx="10"/>
          </p:nvPr>
        </p:nvSpPr>
        <p:spPr/>
        <p:txBody>
          <a:bodyPr/>
          <a:lstStyle/>
          <a:p>
            <a:fld id="{6431A541-BFA3-4A7E-9DA4-D2B73292C4F4}" type="datetime1">
              <a:rPr lang="en-ZA" smtClean="0"/>
              <a:t>2022/03/18</a:t>
            </a:fld>
            <a:endParaRPr lang="en-ZA"/>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0C4DB43B-2450-41F4-875D-3A173E257EAA}" type="slidenum">
              <a:rPr lang="en-ZA" smtClean="0"/>
              <a:pPr/>
              <a:t>‹#›</a:t>
            </a:fld>
            <a:endParaRPr lang="en-ZA" dirty="0"/>
          </a:p>
        </p:txBody>
      </p:sp>
    </p:spTree>
    <p:extLst>
      <p:ext uri="{BB962C8B-B14F-4D97-AF65-F5344CB8AC3E}">
        <p14:creationId xmlns:p14="http://schemas.microsoft.com/office/powerpoint/2010/main" val="339574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D40F13-E67F-4870-A075-BFD3C7EAD9AE}" type="datetimeFigureOut">
              <a:rPr lang="en-ZA" smtClean="0"/>
              <a:t>2022/03/18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14E320F2-D69E-43C8-9978-47AC0CB3EE07}" type="slidenum">
              <a:rPr lang="en-ZA" smtClean="0"/>
              <a:t>‹#›</a:t>
            </a:fld>
            <a:endParaRPr lang="en-ZA"/>
          </a:p>
        </p:txBody>
      </p:sp>
    </p:spTree>
    <p:extLst>
      <p:ext uri="{BB962C8B-B14F-4D97-AF65-F5344CB8AC3E}">
        <p14:creationId xmlns:p14="http://schemas.microsoft.com/office/powerpoint/2010/main" val="36521315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D40F13-E67F-4870-A075-BFD3C7EAD9AE}" type="datetimeFigureOut">
              <a:rPr lang="en-ZA" smtClean="0"/>
              <a:t>2022/03/18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14E320F2-D69E-43C8-9978-47AC0CB3EE07}" type="slidenum">
              <a:rPr lang="en-ZA" smtClean="0"/>
              <a:t>‹#›</a:t>
            </a:fld>
            <a:endParaRPr lang="en-ZA"/>
          </a:p>
        </p:txBody>
      </p:sp>
    </p:spTree>
    <p:extLst>
      <p:ext uri="{BB962C8B-B14F-4D97-AF65-F5344CB8AC3E}">
        <p14:creationId xmlns:p14="http://schemas.microsoft.com/office/powerpoint/2010/main" val="22197304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CED40F13-E67F-4870-A075-BFD3C7EAD9AE}" type="datetimeFigureOut">
              <a:rPr lang="en-ZA" smtClean="0"/>
              <a:t>2022/03/18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4E320F2-D69E-43C8-9978-47AC0CB3EE07}" type="slidenum">
              <a:rPr lang="en-ZA" smtClean="0"/>
              <a:t>‹#›</a:t>
            </a:fld>
            <a:endParaRPr lang="en-ZA"/>
          </a:p>
        </p:txBody>
      </p:sp>
    </p:spTree>
    <p:extLst>
      <p:ext uri="{BB962C8B-B14F-4D97-AF65-F5344CB8AC3E}">
        <p14:creationId xmlns:p14="http://schemas.microsoft.com/office/powerpoint/2010/main" val="27701251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CED40F13-E67F-4870-A075-BFD3C7EAD9AE}" type="datetimeFigureOut">
              <a:rPr lang="en-ZA" smtClean="0"/>
              <a:t>2022/03/18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4E320F2-D69E-43C8-9978-47AC0CB3EE07}" type="slidenum">
              <a:rPr lang="en-ZA" smtClean="0"/>
              <a:t>‹#›</a:t>
            </a:fld>
            <a:endParaRPr lang="en-ZA"/>
          </a:p>
        </p:txBody>
      </p:sp>
    </p:spTree>
    <p:extLst>
      <p:ext uri="{BB962C8B-B14F-4D97-AF65-F5344CB8AC3E}">
        <p14:creationId xmlns:p14="http://schemas.microsoft.com/office/powerpoint/2010/main" val="1125826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34566" y="365123"/>
            <a:ext cx="5502875" cy="1325563"/>
          </a:xfrm>
        </p:spPr>
        <p:txBody>
          <a:bodyPr/>
          <a:lstStyle/>
          <a:p>
            <a:endParaRPr lang="en-US"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4CB08B4-CCF4-4AF8-947A-91114542DD53}" type="datetime1">
              <a:rPr lang="en-ZA" smtClean="0"/>
              <a:t>2022/03/18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C4DB43B-2450-41F4-875D-3A173E257EAA}" type="slidenum">
              <a:rPr lang="en-ZA" smtClean="0"/>
              <a:t>‹#›</a:t>
            </a:fld>
            <a:endParaRPr lang="en-ZA" dirty="0"/>
          </a:p>
        </p:txBody>
      </p:sp>
    </p:spTree>
    <p:extLst>
      <p:ext uri="{BB962C8B-B14F-4D97-AF65-F5344CB8AC3E}">
        <p14:creationId xmlns:p14="http://schemas.microsoft.com/office/powerpoint/2010/main" val="3652510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2B6EC7A-4BD5-4BA7-9060-D97763EB829A}" type="datetime1">
              <a:rPr lang="en-ZA" smtClean="0"/>
              <a:t>2022/03/18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C4DB43B-2450-41F4-875D-3A173E257EAA}" type="slidenum">
              <a:rPr lang="en-ZA" smtClean="0"/>
              <a:t>‹#›</a:t>
            </a:fld>
            <a:endParaRPr lang="en-ZA"/>
          </a:p>
        </p:txBody>
      </p:sp>
    </p:spTree>
    <p:extLst>
      <p:ext uri="{BB962C8B-B14F-4D97-AF65-F5344CB8AC3E}">
        <p14:creationId xmlns:p14="http://schemas.microsoft.com/office/powerpoint/2010/main" val="2482287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6F14F44-0A17-4820-838D-705BEEECFD77}" type="datetime1">
              <a:rPr lang="en-ZA" smtClean="0"/>
              <a:t>2022/03/18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C4DB43B-2450-41F4-875D-3A173E257EAA}" type="slidenum">
              <a:rPr lang="en-ZA" smtClean="0"/>
              <a:t>‹#›</a:t>
            </a:fld>
            <a:endParaRPr lang="en-ZA"/>
          </a:p>
        </p:txBody>
      </p:sp>
    </p:spTree>
    <p:extLst>
      <p:ext uri="{BB962C8B-B14F-4D97-AF65-F5344CB8AC3E}">
        <p14:creationId xmlns:p14="http://schemas.microsoft.com/office/powerpoint/2010/main" val="4035875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E69287-FB4A-451A-B069-AF05296CF55A}" type="datetime1">
              <a:rPr lang="en-ZA" smtClean="0"/>
              <a:t>2022/03/18</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0C4DB43B-2450-41F4-875D-3A173E257EAA}" type="slidenum">
              <a:rPr lang="en-ZA" smtClean="0"/>
              <a:t>‹#›</a:t>
            </a:fld>
            <a:endParaRPr lang="en-ZA"/>
          </a:p>
        </p:txBody>
      </p:sp>
    </p:spTree>
    <p:extLst>
      <p:ext uri="{BB962C8B-B14F-4D97-AF65-F5344CB8AC3E}">
        <p14:creationId xmlns:p14="http://schemas.microsoft.com/office/powerpoint/2010/main" val="356506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6D3050-BCE2-496A-8D95-EF316172CDEB}" type="datetime1">
              <a:rPr lang="en-ZA" smtClean="0"/>
              <a:t>2022/03/18</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0C4DB43B-2450-41F4-875D-3A173E257EAA}" type="slidenum">
              <a:rPr lang="en-ZA" smtClean="0"/>
              <a:t>‹#›</a:t>
            </a:fld>
            <a:endParaRPr lang="en-ZA"/>
          </a:p>
        </p:txBody>
      </p:sp>
    </p:spTree>
    <p:extLst>
      <p:ext uri="{BB962C8B-B14F-4D97-AF65-F5344CB8AC3E}">
        <p14:creationId xmlns:p14="http://schemas.microsoft.com/office/powerpoint/2010/main" val="341762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8D7924-7D8C-4B1B-9A26-08017CF1119F}" type="datetime1">
              <a:rPr lang="en-ZA" smtClean="0"/>
              <a:t>2022/03/18</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0C4DB43B-2450-41F4-875D-3A173E257EAA}" type="slidenum">
              <a:rPr lang="en-ZA" smtClean="0"/>
              <a:t>‹#›</a:t>
            </a:fld>
            <a:endParaRPr lang="en-ZA"/>
          </a:p>
        </p:txBody>
      </p:sp>
    </p:spTree>
    <p:extLst>
      <p:ext uri="{BB962C8B-B14F-4D97-AF65-F5344CB8AC3E}">
        <p14:creationId xmlns:p14="http://schemas.microsoft.com/office/powerpoint/2010/main" val="671855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15F3112-8C45-4A50-9197-AB26D613BACA}" type="datetime1">
              <a:rPr lang="en-ZA" smtClean="0"/>
              <a:t>2022/03/18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C4DB43B-2450-41F4-875D-3A173E257EAA}" type="slidenum">
              <a:rPr lang="en-ZA" smtClean="0"/>
              <a:t>‹#›</a:t>
            </a:fld>
            <a:endParaRPr lang="en-ZA"/>
          </a:p>
        </p:txBody>
      </p:sp>
    </p:spTree>
    <p:extLst>
      <p:ext uri="{BB962C8B-B14F-4D97-AF65-F5344CB8AC3E}">
        <p14:creationId xmlns:p14="http://schemas.microsoft.com/office/powerpoint/2010/main" val="4139823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0" y="6315295"/>
            <a:ext cx="9143999" cy="567559"/>
          </a:xfrm>
          <a:prstGeom prst="rect">
            <a:avLst/>
          </a:prstGeom>
          <a:solidFill>
            <a:srgbClr val="002A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 name="TextBox 9"/>
          <p:cNvSpPr txBox="1"/>
          <p:nvPr userDrawn="1"/>
        </p:nvSpPr>
        <p:spPr>
          <a:xfrm>
            <a:off x="349022" y="6307348"/>
            <a:ext cx="7950653" cy="707886"/>
          </a:xfrm>
          <a:prstGeom prst="rect">
            <a:avLst/>
          </a:prstGeom>
          <a:noFill/>
        </p:spPr>
        <p:txBody>
          <a:bodyPr wrap="square" rtlCol="0">
            <a:spAutoFit/>
          </a:bodyPr>
          <a:lstStyle/>
          <a:p>
            <a:pPr algn="ctr" rtl="0">
              <a:lnSpc>
                <a:spcPct val="100000"/>
              </a:lnSpc>
            </a:pPr>
            <a:endParaRPr lang="en-ZA" sz="1600" dirty="0">
              <a:solidFill>
                <a:schemeClr val="accent2">
                  <a:lumMod val="50000"/>
                </a:schemeClr>
              </a:solidFill>
              <a:latin typeface="Arial Black" panose="020B0A040201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ZA" sz="1200" dirty="0"/>
          </a:p>
          <a:p>
            <a:pPr algn="ctr" rtl="0"/>
            <a:endParaRPr lang="en-US" sz="1800" b="0" i="0" u="none" strike="noStrike" kern="1200" baseline="30000" dirty="0">
              <a:solidFill>
                <a:schemeClr val="bg1"/>
              </a:solidFill>
              <a:latin typeface="Arial Black" panose="020B0A04020102020204" pitchFamily="34" charset="0"/>
              <a:ea typeface="+mn-ea"/>
              <a:cs typeface="+mn-cs"/>
            </a:endParaRPr>
          </a:p>
        </p:txBody>
      </p:sp>
      <p:sp>
        <p:nvSpPr>
          <p:cNvPr id="4" name="Date Placeholder 3"/>
          <p:cNvSpPr>
            <a:spLocks noGrp="1"/>
          </p:cNvSpPr>
          <p:nvPr>
            <p:ph type="dt" sz="half" idx="2"/>
          </p:nvPr>
        </p:nvSpPr>
        <p:spPr>
          <a:xfrm>
            <a:off x="74262" y="6356353"/>
            <a:ext cx="117487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31A541-BFA3-4A7E-9DA4-D2B73292C4F4}" type="datetime1">
              <a:rPr lang="en-ZA" smtClean="0"/>
              <a:t>2022/03/18</a:t>
            </a:fld>
            <a:endParaRPr lang="en-ZA" dirty="0"/>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7056188" y="6256481"/>
            <a:ext cx="2057400" cy="365125"/>
          </a:xfrm>
          <a:prstGeom prst="rect">
            <a:avLst/>
          </a:prstGeom>
        </p:spPr>
        <p:txBody>
          <a:bodyPr vert="horz" lIns="91440" tIns="45720" rIns="91440" bIns="45720" rtlCol="0" anchor="ctr"/>
          <a:lstStyle>
            <a:lvl1pPr algn="r">
              <a:defRPr sz="2000" b="0" cap="none" spc="0">
                <a:ln w="0"/>
                <a:solidFill>
                  <a:schemeClr val="bg1"/>
                </a:solidFill>
                <a:effectLst>
                  <a:outerShdw blurRad="38100" dist="19050" dir="2700000" algn="tl" rotWithShape="0">
                    <a:schemeClr val="dk1">
                      <a:alpha val="40000"/>
                    </a:schemeClr>
                  </a:outerShdw>
                </a:effectLst>
                <a:latin typeface="Arial Narrow" panose="020B0606020202030204" pitchFamily="34" charset="0"/>
              </a:defRPr>
            </a:lvl1pPr>
          </a:lstStyle>
          <a:p>
            <a:fld id="{0C4DB43B-2450-41F4-875D-3A173E257EAA}" type="slidenum">
              <a:rPr lang="en-ZA" smtClean="0"/>
              <a:pPr/>
              <a:t>‹#›</a:t>
            </a:fld>
            <a:endParaRPr lang="en-ZA" dirty="0"/>
          </a:p>
        </p:txBody>
      </p:sp>
      <p:pic>
        <p:nvPicPr>
          <p:cNvPr id="13" name="Picture 12"/>
          <p:cNvPicPr>
            <a:picLocks noChangeAspect="1"/>
          </p:cNvPicPr>
          <p:nvPr userDrawn="1"/>
        </p:nvPicPr>
        <p:blipFill rotWithShape="1">
          <a:blip r:embed="rId14"/>
          <a:srcRect b="21083"/>
          <a:stretch/>
        </p:blipFill>
        <p:spPr>
          <a:xfrm>
            <a:off x="2508891" y="1832657"/>
            <a:ext cx="4126216" cy="4218073"/>
          </a:xfrm>
          <a:prstGeom prst="rect">
            <a:avLst/>
          </a:prstGeom>
        </p:spPr>
      </p:pic>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1614213" y="519301"/>
            <a:ext cx="6128952" cy="947955"/>
          </a:xfrm>
          <a:prstGeom prst="rect">
            <a:avLst/>
          </a:prstGeom>
        </p:spPr>
        <p:txBody>
          <a:bodyPr vert="horz" lIns="91440" tIns="45720" rIns="91440" bIns="45720" rtlCol="0" anchor="ctr">
            <a:normAutofit/>
          </a:bodyPr>
          <a:lstStyle/>
          <a:p>
            <a:r>
              <a:rPr lang="en-US" dirty="0"/>
              <a:t>Click to edit Master title style</a:t>
            </a:r>
          </a:p>
        </p:txBody>
      </p:sp>
      <p:sp>
        <p:nvSpPr>
          <p:cNvPr id="14" name="TextBox 13"/>
          <p:cNvSpPr txBox="1"/>
          <p:nvPr userDrawn="1"/>
        </p:nvSpPr>
        <p:spPr>
          <a:xfrm>
            <a:off x="1171842" y="6418509"/>
            <a:ext cx="7013693" cy="677108"/>
          </a:xfrm>
          <a:prstGeom prst="rect">
            <a:avLst/>
          </a:prstGeom>
          <a:noFill/>
        </p:spPr>
        <p:txBody>
          <a:bodyPr wrap="square" rtlCol="0">
            <a:spAutoFit/>
          </a:bodyPr>
          <a:lstStyle/>
          <a:p>
            <a:pPr algn="ctr"/>
            <a:r>
              <a:rPr lang="en-US" sz="1100" kern="1200" dirty="0">
                <a:solidFill>
                  <a:schemeClr val="bg1">
                    <a:lumMod val="95000"/>
                  </a:schemeClr>
                </a:solidFill>
                <a:effectLst/>
                <a:latin typeface="Acumin Pro" panose="020B0804020202020204" pitchFamily="34" charset="0"/>
                <a:ea typeface="+mn-ea"/>
                <a:cs typeface="+mn-cs"/>
              </a:rPr>
              <a:t>IMVUSELELO – THE REVIVAL,THE CCMA’S 2020/21 – 2024/25</a:t>
            </a:r>
            <a:r>
              <a:rPr lang="en-US" sz="1100" kern="1200" baseline="0" dirty="0">
                <a:solidFill>
                  <a:schemeClr val="bg1">
                    <a:lumMod val="95000"/>
                  </a:schemeClr>
                </a:solidFill>
                <a:effectLst/>
                <a:latin typeface="Acumin Pro" panose="020B0804020202020204" pitchFamily="34" charset="0"/>
                <a:ea typeface="+mn-ea"/>
                <a:cs typeface="+mn-cs"/>
              </a:rPr>
              <a:t> </a:t>
            </a:r>
            <a:r>
              <a:rPr lang="en-US" sz="1100" kern="1200" dirty="0">
                <a:solidFill>
                  <a:schemeClr val="bg1">
                    <a:lumMod val="95000"/>
                  </a:schemeClr>
                </a:solidFill>
                <a:effectLst/>
                <a:latin typeface="Acumin Pro" panose="020B0804020202020204" pitchFamily="34" charset="0"/>
                <a:ea typeface="+mn-ea"/>
                <a:cs typeface="+mn-cs"/>
              </a:rPr>
              <a:t>STRATEGY</a:t>
            </a:r>
          </a:p>
          <a:p>
            <a:pPr algn="ctr"/>
            <a:r>
              <a:rPr lang="en-ZA" sz="1100" i="1" kern="1200" baseline="0" dirty="0">
                <a:solidFill>
                  <a:srgbClr val="62A73B"/>
                </a:solidFill>
                <a:effectLst/>
                <a:latin typeface="Acumin Pro" panose="020B0804020202020204" pitchFamily="34" charset="0"/>
                <a:ea typeface="+mn-ea"/>
                <a:cs typeface="+mn-cs"/>
              </a:rPr>
              <a:t> “</a:t>
            </a:r>
            <a:r>
              <a:rPr lang="en-US" sz="1100" i="1" kern="1200" dirty="0">
                <a:solidFill>
                  <a:srgbClr val="62A73B"/>
                </a:solidFill>
                <a:effectLst/>
                <a:latin typeface="Acumin Pro" panose="020B0804020202020204" pitchFamily="34" charset="0"/>
                <a:ea typeface="+mn-ea"/>
                <a:cs typeface="+mn-cs"/>
              </a:rPr>
              <a:t>I AM BECAUSE YOU ARE”</a:t>
            </a:r>
            <a:endParaRPr lang="en-ZA" sz="1100" i="1" kern="1200" dirty="0">
              <a:solidFill>
                <a:srgbClr val="62A73B"/>
              </a:solidFill>
              <a:effectLst/>
              <a:latin typeface="Acumin Pro" panose="020B0804020202020204" pitchFamily="34" charset="0"/>
              <a:ea typeface="+mn-ea"/>
              <a:cs typeface="+mn-cs"/>
            </a:endParaRPr>
          </a:p>
          <a:p>
            <a:pPr algn="ctr" rtl="0"/>
            <a:endParaRPr lang="en-ZA" sz="1600" b="0" i="1" cap="none" spc="0" dirty="0">
              <a:ln w="0"/>
              <a:solidFill>
                <a:srgbClr val="49833D"/>
              </a:solidFill>
              <a:effectLst>
                <a:outerShdw blurRad="38100" dist="19050" dir="2700000" algn="tl" rotWithShape="0">
                  <a:schemeClr val="dk1">
                    <a:alpha val="40000"/>
                  </a:schemeClr>
                </a:outerShdw>
              </a:effectLst>
              <a:latin typeface="Arial Black" panose="020B0A04020102020204" pitchFamily="34" charset="0"/>
            </a:endParaRPr>
          </a:p>
        </p:txBody>
      </p:sp>
      <p:pic>
        <p:nvPicPr>
          <p:cNvPr id="16" name="Picture 15"/>
          <p:cNvPicPr>
            <a:picLocks noChangeAspect="1"/>
          </p:cNvPicPr>
          <p:nvPr userDrawn="1"/>
        </p:nvPicPr>
        <p:blipFill>
          <a:blip r:embed="rId15"/>
          <a:stretch>
            <a:fillRect/>
          </a:stretch>
        </p:blipFill>
        <p:spPr>
          <a:xfrm>
            <a:off x="7914366" y="440258"/>
            <a:ext cx="1135780" cy="1135780"/>
          </a:xfrm>
          <a:prstGeom prst="rect">
            <a:avLst/>
          </a:prstGeom>
        </p:spPr>
      </p:pic>
      <p:sp>
        <p:nvSpPr>
          <p:cNvPr id="17" name="object 83"/>
          <p:cNvSpPr/>
          <p:nvPr userDrawn="1"/>
        </p:nvSpPr>
        <p:spPr>
          <a:xfrm>
            <a:off x="7054964" y="6552214"/>
            <a:ext cx="2058624" cy="322668"/>
          </a:xfrm>
          <a:prstGeom prst="rect">
            <a:avLst/>
          </a:prstGeom>
          <a:blipFill>
            <a:blip r:embed="rId16" cstate="print">
              <a:duotone>
                <a:prstClr val="black"/>
                <a:schemeClr val="accent6">
                  <a:tint val="45000"/>
                  <a:satMod val="400000"/>
                </a:schemeClr>
              </a:duotone>
              <a:extLst>
                <a:ext uri="{BEBA8EAE-BF5A-486C-A8C5-ECC9F3942E4B}">
                  <a14:imgProps xmlns:a14="http://schemas.microsoft.com/office/drawing/2010/main">
                    <a14:imgLayer r:embed="rId17">
                      <a14:imgEffect>
                        <a14:brightnessContrast bright="20000" contrast="20000"/>
                      </a14:imgEffect>
                    </a14:imgLayer>
                  </a14:imgProps>
                </a:ext>
              </a:extLst>
            </a:blip>
            <a:stretch>
              <a:fillRect/>
            </a:stretch>
          </a:blipFill>
        </p:spPr>
        <p:txBody>
          <a:bodyPr wrap="square" lIns="0" tIns="0" rIns="0" bIns="0" rtlCol="0"/>
          <a:lstStyle/>
          <a:p>
            <a:endParaRPr/>
          </a:p>
        </p:txBody>
      </p:sp>
      <p:sp>
        <p:nvSpPr>
          <p:cNvPr id="15" name="object 83"/>
          <p:cNvSpPr/>
          <p:nvPr userDrawn="1"/>
        </p:nvSpPr>
        <p:spPr>
          <a:xfrm>
            <a:off x="35228" y="6535332"/>
            <a:ext cx="2149398" cy="339550"/>
          </a:xfrm>
          <a:prstGeom prst="rect">
            <a:avLst/>
          </a:prstGeom>
          <a:blipFill>
            <a:blip r:embed="rId16" cstate="print">
              <a:duotone>
                <a:prstClr val="black"/>
                <a:schemeClr val="accent6">
                  <a:tint val="45000"/>
                  <a:satMod val="400000"/>
                </a:schemeClr>
              </a:duotone>
              <a:extLst>
                <a:ext uri="{BEBA8EAE-BF5A-486C-A8C5-ECC9F3942E4B}">
                  <a14:imgProps xmlns:a14="http://schemas.microsoft.com/office/drawing/2010/main">
                    <a14:imgLayer r:embed="rId17">
                      <a14:imgEffect>
                        <a14:brightnessContrast bright="20000" contrast="20000"/>
                      </a14:imgEffect>
                    </a14:imgLayer>
                  </a14:imgProps>
                </a:ext>
              </a:extLst>
            </a:blip>
            <a:stretch>
              <a:fillRect/>
            </a:stretch>
          </a:blipFill>
        </p:spPr>
        <p:txBody>
          <a:bodyPr wrap="square" lIns="0" tIns="0" rIns="0" bIns="0" rtlCol="0"/>
          <a:lstStyle/>
          <a:p>
            <a:endParaRPr/>
          </a:p>
        </p:txBody>
      </p:sp>
      <p:pic>
        <p:nvPicPr>
          <p:cNvPr id="18" name="Picture 1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50298" y="251815"/>
            <a:ext cx="1021544" cy="1324223"/>
          </a:xfrm>
          <a:prstGeom prst="rect">
            <a:avLst/>
          </a:prstGeom>
        </p:spPr>
      </p:pic>
    </p:spTree>
    <p:extLst>
      <p:ext uri="{BB962C8B-B14F-4D97-AF65-F5344CB8AC3E}">
        <p14:creationId xmlns:p14="http://schemas.microsoft.com/office/powerpoint/2010/main" val="4255698086"/>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hdr="0" ftr="0" dt="0"/>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D40F13-E67F-4870-A075-BFD3C7EAD9AE}" type="datetimeFigureOut">
              <a:rPr lang="en-ZA" smtClean="0"/>
              <a:t>2022/03/18</a:t>
            </a:fld>
            <a:endParaRPr lang="en-ZA"/>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E320F2-D69E-43C8-9978-47AC0CB3EE07}" type="slidenum">
              <a:rPr lang="en-ZA" smtClean="0"/>
              <a:t>‹#›</a:t>
            </a:fld>
            <a:endParaRPr lang="en-ZA"/>
          </a:p>
        </p:txBody>
      </p:sp>
    </p:spTree>
    <p:extLst>
      <p:ext uri="{BB962C8B-B14F-4D97-AF65-F5344CB8AC3E}">
        <p14:creationId xmlns:p14="http://schemas.microsoft.com/office/powerpoint/2010/main" val="343515348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0.png"/><Relationship Id="rId4" Type="http://schemas.openxmlformats.org/officeDocument/2006/relationships/image" Target="../media/image17.png"/><Relationship Id="rId9" Type="http://schemas.openxmlformats.org/officeDocument/2006/relationships/image" Target="../media/image23.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21.emf"/><Relationship Id="rId5" Type="http://schemas.openxmlformats.org/officeDocument/2006/relationships/oleObject" Target="../embeddings/oleObject1.bin"/><Relationship Id="rId4"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fif"/><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3.jfif"/><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3.xml"/><Relationship Id="rId4" Type="http://schemas.openxmlformats.org/officeDocument/2006/relationships/image" Target="../media/image26.jfif"/></Relationships>
</file>

<file path=ppt/slides/_rels/slide22.xml.rels><?xml version="1.0" encoding="UTF-8" standalone="yes"?>
<Relationships xmlns="http://schemas.openxmlformats.org/package/2006/relationships"><Relationship Id="rId3" Type="http://schemas.openxmlformats.org/officeDocument/2006/relationships/image" Target="../media/image26.jfif"/><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diagramLayout" Target="../diagrams/layout6.xml"/><Relationship Id="rId7" Type="http://schemas.openxmlformats.org/officeDocument/2006/relationships/image" Target="../media/image28.png"/><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10" Type="http://schemas.openxmlformats.org/officeDocument/2006/relationships/image" Target="../media/image30.png"/><Relationship Id="rId4" Type="http://schemas.openxmlformats.org/officeDocument/2006/relationships/diagramQuickStyle" Target="../diagrams/quickStyle6.xml"/><Relationship Id="rId9" Type="http://schemas.openxmlformats.org/officeDocument/2006/relationships/hyperlink" Target="https://safetysigns.co.za/image/cache/safety-signs/Hazard%20Safety%20Signs/SABS%20Hazard/high-caution-safety-sign-ww43-750x750.png"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4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spect="1" noChangeArrowheads="1"/>
          </p:cNvSpPr>
          <p:nvPr/>
        </p:nvSpPr>
        <p:spPr>
          <a:xfrm>
            <a:off x="1066799" y="0"/>
            <a:ext cx="7445434" cy="135774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lnSpc>
                <a:spcPct val="150000"/>
              </a:lnSpc>
            </a:pPr>
            <a:r>
              <a:rPr lang="en-US" altLang="en-US" sz="1600" b="1" dirty="0">
                <a:solidFill>
                  <a:srgbClr val="002060"/>
                </a:solidFill>
                <a:latin typeface="Arial Narrow" panose="020B0606020202030204" pitchFamily="34" charset="0"/>
                <a:cs typeface="Arial" panose="020B0604020202020204" pitchFamily="34" charset="0"/>
              </a:rPr>
              <a:t>2022/23 ANNUAL PERFORMANCE PLAN </a:t>
            </a:r>
          </a:p>
          <a:p>
            <a:pPr algn="ctr">
              <a:lnSpc>
                <a:spcPct val="150000"/>
              </a:lnSpc>
            </a:pPr>
            <a:r>
              <a:rPr lang="en-US" altLang="en-US" sz="1600" b="1" dirty="0">
                <a:solidFill>
                  <a:srgbClr val="002060"/>
                </a:solidFill>
                <a:latin typeface="Arial Narrow" panose="020B0606020202030204" pitchFamily="34" charset="0"/>
                <a:cs typeface="Arial" panose="020B0604020202020204" pitchFamily="34" charset="0"/>
              </a:rPr>
              <a:t>PRESENTATION </a:t>
            </a:r>
          </a:p>
          <a:p>
            <a:pPr algn="ctr">
              <a:lnSpc>
                <a:spcPct val="150000"/>
              </a:lnSpc>
            </a:pPr>
            <a:r>
              <a:rPr lang="en-US" altLang="en-US" sz="1600" b="1" dirty="0">
                <a:solidFill>
                  <a:srgbClr val="002060"/>
                </a:solidFill>
                <a:latin typeface="Arial Narrow" panose="020B0606020202030204" pitchFamily="34" charset="0"/>
                <a:cs typeface="Arial" panose="020B0604020202020204" pitchFamily="34" charset="0"/>
              </a:rPr>
              <a:t>TO THE </a:t>
            </a:r>
          </a:p>
          <a:p>
            <a:pPr algn="ctr">
              <a:lnSpc>
                <a:spcPct val="150000"/>
              </a:lnSpc>
            </a:pPr>
            <a:r>
              <a:rPr lang="en-US" altLang="en-US" sz="1600" b="1" dirty="0">
                <a:solidFill>
                  <a:srgbClr val="002060"/>
                </a:solidFill>
                <a:latin typeface="Arial Narrow" panose="020B0606020202030204" pitchFamily="34" charset="0"/>
                <a:cs typeface="Arial" panose="020B0604020202020204" pitchFamily="34" charset="0"/>
              </a:rPr>
              <a:t>PORTFOLIO COMMITTEE ON EMPLOYMENT AND LABOUR </a:t>
            </a:r>
            <a:endParaRPr lang="en-ZA" altLang="en-US" sz="1600" b="1" strike="sngStrike" dirty="0">
              <a:solidFill>
                <a:srgbClr val="002060"/>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4082316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206" y="236394"/>
            <a:ext cx="6147310" cy="947955"/>
          </a:xfrm>
        </p:spPr>
        <p:txBody>
          <a:bodyPr>
            <a:noAutofit/>
          </a:bodyPr>
          <a:lstStyle/>
          <a:p>
            <a:pPr algn="ctr">
              <a:lnSpc>
                <a:spcPct val="107000"/>
              </a:lnSpc>
              <a:spcAft>
                <a:spcPts val="800"/>
              </a:spcAft>
            </a:pPr>
            <a:r>
              <a:rPr lang="en-US" sz="3600" b="1" dirty="0">
                <a:solidFill>
                  <a:srgbClr val="002060"/>
                </a:solidFill>
                <a:latin typeface="Arial Narrow" panose="020B0606020202030204" pitchFamily="34" charset="0"/>
              </a:rPr>
              <a:t/>
            </a:r>
            <a:br>
              <a:rPr lang="en-US" sz="3600" b="1" dirty="0">
                <a:solidFill>
                  <a:srgbClr val="002060"/>
                </a:solidFill>
                <a:latin typeface="Arial Narrow" panose="020B0606020202030204" pitchFamily="34" charset="0"/>
              </a:rPr>
            </a:br>
            <a:r>
              <a:rPr lang="en-US" sz="3600" b="1" dirty="0">
                <a:solidFill>
                  <a:srgbClr val="002060"/>
                </a:solidFill>
                <a:latin typeface="Arial Narrow" panose="020B0606020202030204" pitchFamily="34" charset="0"/>
              </a:rPr>
              <a:t>   STRATEGIC PILLARS</a:t>
            </a:r>
            <a:r>
              <a:rPr lang="en-ZA" sz="3600" dirty="0">
                <a:solidFill>
                  <a:srgbClr val="002060"/>
                </a:solidFill>
                <a:latin typeface="Arial Narrow" panose="020B0606020202030204" pitchFamily="34" charset="0"/>
                <a:ea typeface="Calibri" panose="020F0502020204030204" pitchFamily="34" charset="0"/>
                <a:cs typeface="Times New Roman" panose="02020603050405020304" pitchFamily="18" charset="0"/>
              </a:rPr>
              <a:t/>
            </a:r>
            <a:br>
              <a:rPr lang="en-ZA" sz="3600" dirty="0">
                <a:solidFill>
                  <a:srgbClr val="002060"/>
                </a:solidFill>
                <a:latin typeface="Arial Narrow" panose="020B0606020202030204" pitchFamily="34" charset="0"/>
                <a:ea typeface="Calibri" panose="020F0502020204030204" pitchFamily="34" charset="0"/>
                <a:cs typeface="Times New Roman" panose="02020603050405020304" pitchFamily="18" charset="0"/>
              </a:rPr>
            </a:br>
            <a:endParaRPr lang="en-ZA" sz="3600" dirty="0">
              <a:solidFill>
                <a:srgbClr val="002060"/>
              </a:solidFill>
              <a:latin typeface="Arial Narrow" panose="020B0606020202030204" pitchFamily="34" charset="0"/>
            </a:endParaRPr>
          </a:p>
        </p:txBody>
      </p:sp>
      <p:sp>
        <p:nvSpPr>
          <p:cNvPr id="3" name="Slide Number Placeholder 2"/>
          <p:cNvSpPr>
            <a:spLocks noGrp="1"/>
          </p:cNvSpPr>
          <p:nvPr>
            <p:ph type="sldNum" sz="quarter" idx="12"/>
          </p:nvPr>
        </p:nvSpPr>
        <p:spPr/>
        <p:txBody>
          <a:bodyPr/>
          <a:lstStyle/>
          <a:p>
            <a:fld id="{0C4DB43B-2450-41F4-875D-3A173E257EAA}" type="slidenum">
              <a:rPr lang="en-ZA" smtClean="0"/>
              <a:pPr/>
              <a:t>10</a:t>
            </a:fld>
            <a:endParaRPr lang="en-ZA" dirty="0"/>
          </a:p>
        </p:txBody>
      </p:sp>
      <p:graphicFrame>
        <p:nvGraphicFramePr>
          <p:cNvPr id="4" name="Diagram 3"/>
          <p:cNvGraphicFramePr/>
          <p:nvPr/>
        </p:nvGraphicFramePr>
        <p:xfrm>
          <a:off x="240144" y="1496291"/>
          <a:ext cx="8552873" cy="447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0235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C4DB43B-2450-41F4-875D-3A173E257EAA}" type="slidenum">
              <a:rPr lang="en-ZA" smtClean="0"/>
              <a:pPr/>
              <a:t>11</a:t>
            </a:fld>
            <a:endParaRPr lang="en-ZA" dirty="0"/>
          </a:p>
        </p:txBody>
      </p:sp>
      <p:grpSp>
        <p:nvGrpSpPr>
          <p:cNvPr id="9" name="Group 8"/>
          <p:cNvGrpSpPr/>
          <p:nvPr/>
        </p:nvGrpSpPr>
        <p:grpSpPr>
          <a:xfrm>
            <a:off x="157019" y="2032000"/>
            <a:ext cx="8820726" cy="3556000"/>
            <a:chOff x="1402080" y="2397442"/>
            <a:chExt cx="6339840" cy="2063115"/>
          </a:xfrm>
        </p:grpSpPr>
        <p:sp>
          <p:nvSpPr>
            <p:cNvPr id="4" name="Rectangle 3">
              <a:extLst>
                <a:ext uri="{FF2B5EF4-FFF2-40B4-BE49-F238E27FC236}">
                  <a16:creationId xmlns:a16="http://schemas.microsoft.com/office/drawing/2014/main" id="{0EE7CC33-5CE4-49B3-9525-B58E8F83BF9C}"/>
                </a:ext>
              </a:extLst>
            </p:cNvPr>
            <p:cNvSpPr/>
            <p:nvPr/>
          </p:nvSpPr>
          <p:spPr>
            <a:xfrm>
              <a:off x="1402080" y="2397442"/>
              <a:ext cx="1141835" cy="2019935"/>
            </a:xfrm>
            <a:prstGeom prst="rect">
              <a:avLst/>
            </a:prstGeom>
            <a:solidFill>
              <a:schemeClr val="accent2">
                <a:lumMod val="75000"/>
              </a:schemeClr>
            </a:solidFill>
            <a:ln w="11429" cap="flat" cmpd="sng" algn="ctr">
              <a:noFill/>
              <a:prstDash val="sysDash"/>
            </a:ln>
            <a:effectLst/>
          </p:spPr>
          <p:txBody>
            <a:bodyPr wrap="square" rtlCol="0" anchor="t"/>
            <a:lstStyle/>
            <a:p>
              <a:pPr algn="ctr">
                <a:lnSpc>
                  <a:spcPct val="115000"/>
                </a:lnSpc>
                <a:spcAft>
                  <a:spcPts val="600"/>
                </a:spcAft>
              </a:pPr>
              <a:r>
                <a:rPr lang="en-US" b="1" kern="1200" dirty="0">
                  <a:solidFill>
                    <a:schemeClr val="bg1"/>
                  </a:solidFill>
                  <a:effectLst/>
                  <a:latin typeface="Arial Narrow" panose="020B0606020202030204" pitchFamily="34" charset="0"/>
                  <a:ea typeface="Calibri" panose="020F0502020204030204" pitchFamily="34" charset="0"/>
                </a:rPr>
                <a:t>01</a:t>
              </a:r>
              <a:endParaRPr lang="en-ZA" dirty="0">
                <a:solidFill>
                  <a:schemeClr val="bg1"/>
                </a:solidFill>
                <a:effectLst/>
                <a:latin typeface="Arial Narrow" panose="020B0606020202030204" pitchFamily="34" charset="0"/>
                <a:ea typeface="Times New Roman" panose="02020603050405020304" pitchFamily="18" charset="0"/>
              </a:endParaRPr>
            </a:p>
            <a:p>
              <a:pPr algn="just">
                <a:lnSpc>
                  <a:spcPct val="107000"/>
                </a:lnSpc>
                <a:spcAft>
                  <a:spcPts val="800"/>
                </a:spcAft>
              </a:pPr>
              <a:r>
                <a:rPr lang="en-GB" b="1" kern="12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 </a:t>
              </a:r>
              <a:endParaRPr lang="en-ZA"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b="1" kern="12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Administration</a:t>
              </a:r>
              <a:endParaRPr lang="en-ZA"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p>
              <a:pPr algn="ctr">
                <a:lnSpc>
                  <a:spcPct val="115000"/>
                </a:lnSpc>
                <a:spcAft>
                  <a:spcPts val="600"/>
                </a:spcAft>
              </a:pPr>
              <a:r>
                <a:rPr lang="en-ZA" dirty="0">
                  <a:solidFill>
                    <a:schemeClr val="bg1"/>
                  </a:solidFill>
                  <a:effectLst/>
                  <a:latin typeface="Arial Narrow" panose="020B0606020202030204" pitchFamily="34" charset="0"/>
                  <a:ea typeface="Times New Roman" panose="02020603050405020304" pitchFamily="18" charset="0"/>
                </a:rPr>
                <a:t> </a:t>
              </a:r>
            </a:p>
          </p:txBody>
        </p:sp>
        <p:sp>
          <p:nvSpPr>
            <p:cNvPr id="5" name="Rectangle 4">
              <a:extLst>
                <a:ext uri="{FF2B5EF4-FFF2-40B4-BE49-F238E27FC236}">
                  <a16:creationId xmlns:a16="http://schemas.microsoft.com/office/drawing/2014/main" id="{0EE7CC33-5CE4-49B3-9525-B58E8F83BF9C}"/>
                </a:ext>
              </a:extLst>
            </p:cNvPr>
            <p:cNvSpPr/>
            <p:nvPr/>
          </p:nvSpPr>
          <p:spPr>
            <a:xfrm>
              <a:off x="2647950" y="2405062"/>
              <a:ext cx="1150619" cy="2019935"/>
            </a:xfrm>
            <a:prstGeom prst="rect">
              <a:avLst/>
            </a:prstGeom>
            <a:solidFill>
              <a:schemeClr val="accent6">
                <a:lumMod val="75000"/>
              </a:schemeClr>
            </a:solidFill>
            <a:ln w="11429" cap="flat" cmpd="sng" algn="ctr">
              <a:noFill/>
              <a:prstDash val="sysDash"/>
            </a:ln>
            <a:effectLst/>
          </p:spPr>
          <p:txBody>
            <a:bodyPr wrap="square" rtlCol="0" anchor="t"/>
            <a:lstStyle/>
            <a:p>
              <a:pPr algn="ctr">
                <a:lnSpc>
                  <a:spcPct val="115000"/>
                </a:lnSpc>
                <a:spcAft>
                  <a:spcPts val="600"/>
                </a:spcAft>
              </a:pPr>
              <a:r>
                <a:rPr lang="en-US" b="1" kern="1200" dirty="0">
                  <a:solidFill>
                    <a:schemeClr val="bg1"/>
                  </a:solidFill>
                  <a:effectLst/>
                  <a:latin typeface="Arial Narrow" panose="020B0606020202030204" pitchFamily="34" charset="0"/>
                  <a:ea typeface="Calibri" panose="020F0502020204030204" pitchFamily="34" charset="0"/>
                </a:rPr>
                <a:t>02</a:t>
              </a:r>
              <a:endParaRPr lang="en-ZA" dirty="0">
                <a:solidFill>
                  <a:schemeClr val="bg1"/>
                </a:solidFill>
                <a:effectLst/>
                <a:latin typeface="Arial Narrow" panose="020B0606020202030204" pitchFamily="34" charset="0"/>
                <a:ea typeface="Times New Roman" panose="02020603050405020304" pitchFamily="18" charset="0"/>
              </a:endParaRPr>
            </a:p>
            <a:p>
              <a:pPr algn="just">
                <a:lnSpc>
                  <a:spcPct val="107000"/>
                </a:lnSpc>
                <a:spcAft>
                  <a:spcPts val="0"/>
                </a:spcAft>
              </a:pPr>
              <a:r>
                <a:rPr lang="en-US" b="1" kern="12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 </a:t>
              </a:r>
              <a:endParaRPr lang="en-ZA"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b="1" dirty="0">
                  <a:solidFill>
                    <a:schemeClr val="bg1"/>
                  </a:solidFill>
                  <a:effectLst/>
                  <a:latin typeface="Arial Narrow" panose="020B0606020202030204" pitchFamily="34" charset="0"/>
                </a:rPr>
                <a:t>Proactive and relevant labour market intervention</a:t>
              </a:r>
              <a:endParaRPr lang="en-ZA"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p>
              <a:pPr algn="ctr">
                <a:lnSpc>
                  <a:spcPct val="115000"/>
                </a:lnSpc>
                <a:spcAft>
                  <a:spcPts val="600"/>
                </a:spcAft>
              </a:pPr>
              <a:r>
                <a:rPr lang="en-ZA" dirty="0">
                  <a:solidFill>
                    <a:schemeClr val="bg1"/>
                  </a:solidFill>
                  <a:effectLst/>
                  <a:latin typeface="Arial Narrow" panose="020B0606020202030204" pitchFamily="34" charset="0"/>
                  <a:ea typeface="Times New Roman" panose="02020603050405020304" pitchFamily="18" charset="0"/>
                </a:rPr>
                <a:t> </a:t>
              </a:r>
            </a:p>
          </p:txBody>
        </p:sp>
        <p:sp>
          <p:nvSpPr>
            <p:cNvPr id="6" name="Rectangle 5">
              <a:extLst>
                <a:ext uri="{FF2B5EF4-FFF2-40B4-BE49-F238E27FC236}">
                  <a16:creationId xmlns:a16="http://schemas.microsoft.com/office/drawing/2014/main" id="{0EE7CC33-5CE4-49B3-9525-B58E8F83BF9C}"/>
                </a:ext>
              </a:extLst>
            </p:cNvPr>
            <p:cNvSpPr/>
            <p:nvPr/>
          </p:nvSpPr>
          <p:spPr>
            <a:xfrm>
              <a:off x="4008120" y="2405062"/>
              <a:ext cx="1082040" cy="2019935"/>
            </a:xfrm>
            <a:prstGeom prst="rect">
              <a:avLst/>
            </a:prstGeom>
            <a:solidFill>
              <a:srgbClr val="002A6D"/>
            </a:solidFill>
            <a:ln w="11429" cap="flat" cmpd="sng" algn="ctr">
              <a:noFill/>
              <a:prstDash val="sysDash"/>
            </a:ln>
            <a:effectLst/>
          </p:spPr>
          <p:txBody>
            <a:bodyPr wrap="square" rtlCol="0" anchor="t"/>
            <a:lstStyle/>
            <a:p>
              <a:pPr algn="ctr">
                <a:lnSpc>
                  <a:spcPct val="115000"/>
                </a:lnSpc>
                <a:spcAft>
                  <a:spcPts val="600"/>
                </a:spcAft>
              </a:pPr>
              <a:r>
                <a:rPr lang="en-US" b="1" kern="1200">
                  <a:solidFill>
                    <a:schemeClr val="bg1"/>
                  </a:solidFill>
                  <a:effectLst/>
                  <a:latin typeface="Arial Narrow" panose="020B0606020202030204" pitchFamily="34" charset="0"/>
                  <a:ea typeface="Calibri" panose="020F0502020204030204" pitchFamily="34" charset="0"/>
                </a:rPr>
                <a:t>03</a:t>
              </a:r>
              <a:endParaRPr lang="en-ZA">
                <a:solidFill>
                  <a:schemeClr val="bg1"/>
                </a:solidFill>
                <a:effectLst/>
                <a:latin typeface="Arial Narrow" panose="020B0606020202030204" pitchFamily="34" charset="0"/>
                <a:ea typeface="Times New Roman" panose="02020603050405020304" pitchFamily="18" charset="0"/>
              </a:endParaRPr>
            </a:p>
            <a:p>
              <a:pPr algn="ctr">
                <a:lnSpc>
                  <a:spcPct val="115000"/>
                </a:lnSpc>
                <a:spcAft>
                  <a:spcPts val="600"/>
                </a:spcAft>
              </a:pPr>
              <a:r>
                <a:rPr lang="en-GB" b="1" kern="1200">
                  <a:solidFill>
                    <a:schemeClr val="bg1"/>
                  </a:solidFill>
                  <a:effectLst/>
                  <a:latin typeface="Arial Narrow" panose="020B0606020202030204" pitchFamily="34" charset="0"/>
                  <a:ea typeface="Times New Roman" panose="02020603050405020304" pitchFamily="18" charset="0"/>
                </a:rPr>
                <a:t> </a:t>
              </a:r>
              <a:endParaRPr lang="en-ZA">
                <a:solidFill>
                  <a:schemeClr val="bg1"/>
                </a:solidFill>
                <a:effectLst/>
                <a:latin typeface="Arial Narrow" panose="020B0606020202030204" pitchFamily="34" charset="0"/>
                <a:ea typeface="Times New Roman" panose="02020603050405020304" pitchFamily="18" charset="0"/>
              </a:endParaRPr>
            </a:p>
            <a:p>
              <a:pPr algn="ctr">
                <a:lnSpc>
                  <a:spcPct val="115000"/>
                </a:lnSpc>
                <a:spcAft>
                  <a:spcPts val="600"/>
                </a:spcAft>
              </a:pPr>
              <a:r>
                <a:rPr lang="en-GB" b="1" kern="1200">
                  <a:solidFill>
                    <a:schemeClr val="bg1"/>
                  </a:solidFill>
                  <a:effectLst/>
                  <a:latin typeface="Arial Narrow" panose="020B0606020202030204" pitchFamily="34" charset="0"/>
                  <a:ea typeface="Times New Roman" panose="02020603050405020304" pitchFamily="18" charset="0"/>
                </a:rPr>
                <a:t>Special interventions and support</a:t>
              </a:r>
              <a:endParaRPr lang="en-ZA">
                <a:solidFill>
                  <a:schemeClr val="bg1"/>
                </a:solidFill>
                <a:effectLst/>
                <a:latin typeface="Arial Narrow" panose="020B0606020202030204" pitchFamily="34" charset="0"/>
                <a:ea typeface="Times New Roman" panose="02020603050405020304" pitchFamily="18" charset="0"/>
              </a:endParaRPr>
            </a:p>
          </p:txBody>
        </p:sp>
        <p:sp>
          <p:nvSpPr>
            <p:cNvPr id="7" name="Rectangle 6">
              <a:extLst>
                <a:ext uri="{FF2B5EF4-FFF2-40B4-BE49-F238E27FC236}">
                  <a16:creationId xmlns:a16="http://schemas.microsoft.com/office/drawing/2014/main" id="{0EE7CC33-5CE4-49B3-9525-B58E8F83BF9C}"/>
                </a:ext>
              </a:extLst>
            </p:cNvPr>
            <p:cNvSpPr/>
            <p:nvPr/>
          </p:nvSpPr>
          <p:spPr>
            <a:xfrm>
              <a:off x="5326380" y="2427922"/>
              <a:ext cx="1097280" cy="2019935"/>
            </a:xfrm>
            <a:prstGeom prst="rect">
              <a:avLst/>
            </a:prstGeom>
            <a:solidFill>
              <a:schemeClr val="accent6">
                <a:lumMod val="75000"/>
              </a:schemeClr>
            </a:solidFill>
            <a:ln w="11429" cap="flat" cmpd="sng" algn="ctr">
              <a:noFill/>
              <a:prstDash val="sysDash"/>
            </a:ln>
            <a:effectLst/>
          </p:spPr>
          <p:txBody>
            <a:bodyPr wrap="square" rtlCol="0" anchor="t"/>
            <a:lstStyle/>
            <a:p>
              <a:pPr algn="ctr">
                <a:lnSpc>
                  <a:spcPct val="115000"/>
                </a:lnSpc>
                <a:spcAft>
                  <a:spcPts val="600"/>
                </a:spcAft>
              </a:pPr>
              <a:r>
                <a:rPr lang="en-US" b="1" kern="1200">
                  <a:solidFill>
                    <a:schemeClr val="bg1"/>
                  </a:solidFill>
                  <a:effectLst/>
                  <a:latin typeface="Arial Narrow" panose="020B0606020202030204" pitchFamily="34" charset="0"/>
                  <a:ea typeface="Calibri" panose="020F0502020204030204" pitchFamily="34" charset="0"/>
                </a:rPr>
                <a:t>04</a:t>
              </a:r>
              <a:endParaRPr lang="en-ZA">
                <a:solidFill>
                  <a:schemeClr val="bg1"/>
                </a:solidFill>
                <a:effectLst/>
                <a:latin typeface="Arial Narrow" panose="020B0606020202030204" pitchFamily="34" charset="0"/>
                <a:ea typeface="Times New Roman" panose="02020603050405020304" pitchFamily="18" charset="0"/>
              </a:endParaRPr>
            </a:p>
            <a:p>
              <a:pPr algn="ctr">
                <a:lnSpc>
                  <a:spcPct val="115000"/>
                </a:lnSpc>
                <a:spcAft>
                  <a:spcPts val="600"/>
                </a:spcAft>
              </a:pPr>
              <a:r>
                <a:rPr lang="en-GB" b="1" kern="120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 </a:t>
              </a:r>
              <a:endParaRPr lang="en-ZA">
                <a:solidFill>
                  <a:schemeClr val="bg1"/>
                </a:solidFill>
                <a:effectLst/>
                <a:latin typeface="Arial Narrow" panose="020B0606020202030204" pitchFamily="34" charset="0"/>
                <a:ea typeface="Times New Roman" panose="02020603050405020304" pitchFamily="18" charset="0"/>
              </a:endParaRPr>
            </a:p>
            <a:p>
              <a:pPr algn="ctr">
                <a:lnSpc>
                  <a:spcPct val="115000"/>
                </a:lnSpc>
                <a:spcAft>
                  <a:spcPts val="600"/>
                </a:spcAft>
              </a:pPr>
              <a:r>
                <a:rPr lang="en-GB" b="1" kern="120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Efficient and quality dispute resolution and enforcement services</a:t>
              </a:r>
              <a:endParaRPr lang="en-ZA">
                <a:solidFill>
                  <a:schemeClr val="bg1"/>
                </a:solidFill>
                <a:effectLst/>
                <a:latin typeface="Arial Narrow" panose="020B0606020202030204" pitchFamily="34" charset="0"/>
                <a:ea typeface="Times New Roman" panose="02020603050405020304" pitchFamily="18" charset="0"/>
              </a:endParaRPr>
            </a:p>
          </p:txBody>
        </p:sp>
        <p:sp>
          <p:nvSpPr>
            <p:cNvPr id="8" name="Rectangle 7">
              <a:extLst>
                <a:ext uri="{FF2B5EF4-FFF2-40B4-BE49-F238E27FC236}">
                  <a16:creationId xmlns:a16="http://schemas.microsoft.com/office/drawing/2014/main" id="{0EE7CC33-5CE4-49B3-9525-B58E8F83BF9C}"/>
                </a:ext>
              </a:extLst>
            </p:cNvPr>
            <p:cNvSpPr/>
            <p:nvPr/>
          </p:nvSpPr>
          <p:spPr>
            <a:xfrm>
              <a:off x="6705600" y="2440622"/>
              <a:ext cx="1036320" cy="2019935"/>
            </a:xfrm>
            <a:prstGeom prst="rect">
              <a:avLst/>
            </a:prstGeom>
            <a:solidFill>
              <a:schemeClr val="accent2">
                <a:lumMod val="75000"/>
              </a:schemeClr>
            </a:solidFill>
            <a:ln w="11429" cap="flat" cmpd="sng" algn="ctr">
              <a:noFill/>
              <a:prstDash val="sysDash"/>
            </a:ln>
            <a:effectLst/>
          </p:spPr>
          <p:txBody>
            <a:bodyPr wrap="square" rtlCol="0" anchor="t"/>
            <a:lstStyle/>
            <a:p>
              <a:pPr algn="ctr">
                <a:lnSpc>
                  <a:spcPct val="115000"/>
                </a:lnSpc>
                <a:spcAft>
                  <a:spcPts val="600"/>
                </a:spcAft>
              </a:pPr>
              <a:r>
                <a:rPr lang="en-US" b="1" kern="1200">
                  <a:solidFill>
                    <a:schemeClr val="bg1"/>
                  </a:solidFill>
                  <a:effectLst/>
                  <a:latin typeface="Arial Narrow" panose="020B0606020202030204" pitchFamily="34" charset="0"/>
                  <a:ea typeface="Calibri" panose="020F0502020204030204" pitchFamily="34" charset="0"/>
                </a:rPr>
                <a:t>05</a:t>
              </a:r>
              <a:endParaRPr lang="en-ZA">
                <a:solidFill>
                  <a:schemeClr val="bg1"/>
                </a:solidFill>
                <a:effectLst/>
                <a:latin typeface="Arial Narrow" panose="020B0606020202030204" pitchFamily="34" charset="0"/>
                <a:ea typeface="Times New Roman" panose="02020603050405020304" pitchFamily="18" charset="0"/>
              </a:endParaRPr>
            </a:p>
            <a:p>
              <a:pPr algn="ctr">
                <a:lnSpc>
                  <a:spcPct val="115000"/>
                </a:lnSpc>
                <a:spcAft>
                  <a:spcPts val="600"/>
                </a:spcAft>
              </a:pPr>
              <a:r>
                <a:rPr lang="en-GB" b="1" kern="1200">
                  <a:solidFill>
                    <a:schemeClr val="bg1"/>
                  </a:solidFill>
                  <a:effectLst/>
                  <a:latin typeface="Arial Narrow" panose="020B0606020202030204" pitchFamily="34" charset="0"/>
                  <a:ea typeface="Calibri" panose="020F0502020204030204" pitchFamily="34" charset="0"/>
                </a:rPr>
                <a:t> </a:t>
              </a:r>
              <a:endParaRPr lang="en-ZA">
                <a:solidFill>
                  <a:schemeClr val="bg1"/>
                </a:solidFill>
                <a:effectLst/>
                <a:latin typeface="Arial Narrow" panose="020B0606020202030204" pitchFamily="34" charset="0"/>
                <a:ea typeface="Times New Roman" panose="02020603050405020304" pitchFamily="18" charset="0"/>
              </a:endParaRPr>
            </a:p>
            <a:p>
              <a:pPr algn="ctr">
                <a:lnSpc>
                  <a:spcPct val="115000"/>
                </a:lnSpc>
                <a:spcAft>
                  <a:spcPts val="600"/>
                </a:spcAft>
              </a:pPr>
              <a:r>
                <a:rPr lang="en-GB" b="1" kern="1200">
                  <a:solidFill>
                    <a:schemeClr val="bg1"/>
                  </a:solidFill>
                  <a:effectLst/>
                  <a:latin typeface="Arial Narrow" panose="020B0606020202030204" pitchFamily="34" charset="0"/>
                  <a:ea typeface="Calibri" panose="020F0502020204030204" pitchFamily="34" charset="0"/>
                </a:rPr>
                <a:t>Effective strategy management and governance</a:t>
              </a:r>
              <a:endParaRPr lang="en-ZA">
                <a:solidFill>
                  <a:schemeClr val="bg1"/>
                </a:solidFill>
                <a:effectLst/>
                <a:latin typeface="Arial Narrow" panose="020B0606020202030204" pitchFamily="34" charset="0"/>
                <a:ea typeface="Times New Roman" panose="02020603050405020304" pitchFamily="18" charset="0"/>
              </a:endParaRPr>
            </a:p>
          </p:txBody>
        </p:sp>
      </p:grpSp>
      <p:pic>
        <p:nvPicPr>
          <p:cNvPr id="10" name="Graphic 123" descr="Upward trend">
            <a:extLst>
              <a:ext uri="{FF2B5EF4-FFF2-40B4-BE49-F238E27FC236}">
                <a16:creationId xmlns:a16="http://schemas.microsoft.com/office/drawing/2014/main" id="{15F19DD3-DF6B-41D7-A3F4-D349654673F1}"/>
              </a:ext>
            </a:extLst>
          </p:cNvPr>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16323" y="4719375"/>
            <a:ext cx="523240" cy="523240"/>
          </a:xfrm>
          <a:prstGeom prst="rect">
            <a:avLst/>
          </a:prstGeom>
        </p:spPr>
      </p:pic>
      <p:pic>
        <p:nvPicPr>
          <p:cNvPr id="11" name="Graphic 69" descr="Handshake">
            <a:extLst>
              <a:ext uri="{FF2B5EF4-FFF2-40B4-BE49-F238E27FC236}">
                <a16:creationId xmlns:a16="http://schemas.microsoft.com/office/drawing/2014/main" id="{5BE8FBB6-4A51-4D27-9443-BB8B3B833582}"/>
              </a:ext>
            </a:extLst>
          </p:cNvPr>
          <p:cNvPicPr>
            <a:picLocks noChangeAspect="1"/>
          </p:cNvPicPr>
          <p:nvPr/>
        </p:nvPicPr>
        <p:blipFill>
          <a:blip r:embed="rId4">
            <a:duotone>
              <a:prstClr val="black"/>
              <a:schemeClr val="accent5">
                <a:tint val="45000"/>
                <a:satMod val="400000"/>
              </a:schemeClr>
            </a:duotone>
            <a:extLst>
              <a:ext uri="{96DAC541-7B7A-43D3-8B79-37D633B846F1}">
                <asvg:svgBlip xmlns:asvg="http://schemas.microsoft.com/office/drawing/2016/SVG/main" xmlns="" r:embed="rId5"/>
              </a:ext>
            </a:extLst>
          </a:blip>
          <a:stretch>
            <a:fillRect/>
          </a:stretch>
        </p:blipFill>
        <p:spPr>
          <a:xfrm>
            <a:off x="2378583" y="4695595"/>
            <a:ext cx="624548" cy="624548"/>
          </a:xfrm>
          <a:prstGeom prst="rect">
            <a:avLst/>
          </a:prstGeom>
        </p:spPr>
      </p:pic>
      <p:pic>
        <p:nvPicPr>
          <p:cNvPr id="12" name="Graphic 121" descr="Scales of Justice">
            <a:extLst>
              <a:ext uri="{FF2B5EF4-FFF2-40B4-BE49-F238E27FC236}">
                <a16:creationId xmlns:a16="http://schemas.microsoft.com/office/drawing/2014/main" id="{0240B902-35DF-4DF0-9F40-0AD6190D6495}"/>
              </a:ext>
            </a:extLst>
          </p:cNvPr>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4263355" y="4695595"/>
            <a:ext cx="523240" cy="523240"/>
          </a:xfrm>
          <a:prstGeom prst="rect">
            <a:avLst/>
          </a:prstGeom>
        </p:spPr>
      </p:pic>
      <p:pic>
        <p:nvPicPr>
          <p:cNvPr id="13" name="Graphic 122" descr="Gavel">
            <a:extLst>
              <a:ext uri="{FF2B5EF4-FFF2-40B4-BE49-F238E27FC236}">
                <a16:creationId xmlns:a16="http://schemas.microsoft.com/office/drawing/2014/main" id="{327858D9-BFEC-493A-B68B-05985E91ADF8}"/>
              </a:ext>
            </a:extLst>
          </p:cNvPr>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6118676" y="4695595"/>
            <a:ext cx="523240" cy="523240"/>
          </a:xfrm>
          <a:prstGeom prst="rect">
            <a:avLst/>
          </a:prstGeom>
        </p:spPr>
      </p:pic>
      <p:pic>
        <p:nvPicPr>
          <p:cNvPr id="14" name="Graphic 125" descr="Bank">
            <a:extLst>
              <a:ext uri="{FF2B5EF4-FFF2-40B4-BE49-F238E27FC236}">
                <a16:creationId xmlns:a16="http://schemas.microsoft.com/office/drawing/2014/main" id="{02947623-CC53-4319-8CE8-0EDAA468F788}"/>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7972934" y="4673329"/>
            <a:ext cx="567771" cy="567771"/>
          </a:xfrm>
          <a:prstGeom prst="rect">
            <a:avLst/>
          </a:prstGeom>
        </p:spPr>
      </p:pic>
      <p:sp>
        <p:nvSpPr>
          <p:cNvPr id="17" name="Title 1">
            <a:extLst>
              <a:ext uri="{FF2B5EF4-FFF2-40B4-BE49-F238E27FC236}">
                <a16:creationId xmlns:a16="http://schemas.microsoft.com/office/drawing/2014/main" id="{FE2CF8B9-C2A3-41EF-B2F6-1FC76FB9ED25}"/>
              </a:ext>
            </a:extLst>
          </p:cNvPr>
          <p:cNvSpPr>
            <a:spLocks noGrp="1"/>
          </p:cNvSpPr>
          <p:nvPr>
            <p:ph type="title"/>
          </p:nvPr>
        </p:nvSpPr>
        <p:spPr>
          <a:xfrm>
            <a:off x="1139563" y="236394"/>
            <a:ext cx="6833371" cy="1399085"/>
          </a:xfrm>
        </p:spPr>
        <p:txBody>
          <a:bodyPr>
            <a:normAutofit/>
          </a:bodyPr>
          <a:lstStyle/>
          <a:p>
            <a:pPr algn="ctr"/>
            <a:r>
              <a:rPr lang="en-US" b="1" dirty="0">
                <a:solidFill>
                  <a:srgbClr val="002060"/>
                </a:solidFill>
                <a:latin typeface="Arial Narrow" panose="020B0606020202030204" pitchFamily="34" charset="0"/>
              </a:rPr>
              <a:t>THE IMVUSELELO STRATEGY </a:t>
            </a:r>
            <a:r>
              <a:rPr lang="en-US" sz="3200" b="1" dirty="0">
                <a:solidFill>
                  <a:srgbClr val="002060"/>
                </a:solidFill>
                <a:latin typeface="Arial Narrow" panose="020B0606020202030204" pitchFamily="34" charset="0"/>
              </a:rPr>
              <a:t>STRATEGIC PROGRAMMES</a:t>
            </a:r>
            <a:endParaRPr lang="en-ZA" sz="3200" dirty="0">
              <a:solidFill>
                <a:srgbClr val="002060"/>
              </a:solidFill>
            </a:endParaRPr>
          </a:p>
        </p:txBody>
      </p:sp>
    </p:spTree>
    <p:extLst>
      <p:ext uri="{BB962C8B-B14F-4D97-AF65-F5344CB8AC3E}">
        <p14:creationId xmlns:p14="http://schemas.microsoft.com/office/powerpoint/2010/main" val="1916569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b="1" dirty="0">
                <a:solidFill>
                  <a:srgbClr val="002060"/>
                </a:solidFill>
                <a:latin typeface="Arial Narrow" panose="020B0606020202030204" pitchFamily="34" charset="0"/>
                <a:cs typeface="Arial" panose="020B0604020202020204" pitchFamily="34" charset="0"/>
              </a:rPr>
              <a:t>STRATEGIC INITIATIVES PER PROGRAMME</a:t>
            </a:r>
            <a:endParaRPr lang="en-ZA" sz="3600" b="1" dirty="0">
              <a:solidFill>
                <a:srgbClr val="002060"/>
              </a:solidFill>
              <a:latin typeface="Arial Narrow" panose="020B060602020203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0C4DB43B-2450-41F4-875D-3A173E257EAA}" type="slidenum">
              <a:rPr lang="en-ZA" smtClean="0"/>
              <a:pPr/>
              <a:t>12</a:t>
            </a:fld>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val="1271858896"/>
              </p:ext>
            </p:extLst>
          </p:nvPr>
        </p:nvGraphicFramePr>
        <p:xfrm>
          <a:off x="73891" y="1654652"/>
          <a:ext cx="9039697" cy="4414432"/>
        </p:xfrm>
        <a:graphic>
          <a:graphicData uri="http://schemas.openxmlformats.org/drawingml/2006/table">
            <a:tbl>
              <a:tblPr firstRow="1" firstCol="1" bandRow="1"/>
              <a:tblGrid>
                <a:gridCol w="1819564">
                  <a:extLst>
                    <a:ext uri="{9D8B030D-6E8A-4147-A177-3AD203B41FA5}">
                      <a16:colId xmlns:a16="http://schemas.microsoft.com/office/drawing/2014/main" val="4036286970"/>
                    </a:ext>
                  </a:extLst>
                </a:gridCol>
                <a:gridCol w="7220133">
                  <a:extLst>
                    <a:ext uri="{9D8B030D-6E8A-4147-A177-3AD203B41FA5}">
                      <a16:colId xmlns:a16="http://schemas.microsoft.com/office/drawing/2014/main" val="1955534852"/>
                    </a:ext>
                  </a:extLst>
                </a:gridCol>
              </a:tblGrid>
              <a:tr h="254556">
                <a:tc>
                  <a:txBody>
                    <a:bodyPr/>
                    <a:lstStyle/>
                    <a:p>
                      <a:pPr algn="l">
                        <a:lnSpc>
                          <a:spcPct val="115000"/>
                        </a:lnSpc>
                        <a:spcAft>
                          <a:spcPts val="0"/>
                        </a:spcAft>
                      </a:pPr>
                      <a:r>
                        <a:rPr lang="en-GB" sz="1100" b="1" dirty="0">
                          <a:effectLst/>
                          <a:latin typeface="+mj-lt"/>
                          <a:ea typeface="Calibri" panose="020F0502020204030204" pitchFamily="34" charset="0"/>
                          <a:cs typeface="Arial" panose="020B0604020202020204" pitchFamily="34" charset="0"/>
                        </a:rPr>
                        <a:t>PROGRAMME</a:t>
                      </a:r>
                      <a:endParaRPr lang="en-ZA" sz="1100" dirty="0">
                        <a:effectLst/>
                        <a:latin typeface="+mj-lt"/>
                        <a:ea typeface="Calibri" panose="020F0502020204030204" pitchFamily="34" charset="0"/>
                        <a:cs typeface="Arial" panose="020B0604020202020204" pitchFamily="34" charset="0"/>
                      </a:endParaRPr>
                    </a:p>
                  </a:txBody>
                  <a:tcPr marL="16358" marR="163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p>
                      <a:pPr algn="l">
                        <a:lnSpc>
                          <a:spcPct val="115000"/>
                        </a:lnSpc>
                        <a:spcAft>
                          <a:spcPts val="0"/>
                        </a:spcAft>
                      </a:pPr>
                      <a:r>
                        <a:rPr lang="en-GB" sz="1100" b="1" dirty="0">
                          <a:effectLst/>
                          <a:latin typeface="+mj-lt"/>
                          <a:ea typeface="Calibri" panose="020F0502020204030204" pitchFamily="34" charset="0"/>
                          <a:cs typeface="Arial" panose="020B0604020202020204" pitchFamily="34" charset="0"/>
                        </a:rPr>
                        <a:t>UPDATES ON PLANNED STRATEGIC INITIATIVES </a:t>
                      </a:r>
                      <a:endParaRPr lang="en-ZA" sz="1100" dirty="0">
                        <a:effectLst/>
                        <a:latin typeface="+mj-lt"/>
                        <a:ea typeface="Calibri" panose="020F0502020204030204" pitchFamily="34" charset="0"/>
                        <a:cs typeface="Arial" panose="020B0604020202020204" pitchFamily="34" charset="0"/>
                      </a:endParaRPr>
                    </a:p>
                  </a:txBody>
                  <a:tcPr marL="16358" marR="163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4C6E7"/>
                    </a:solidFill>
                  </a:tcPr>
                </a:tc>
                <a:extLst>
                  <a:ext uri="{0D108BD9-81ED-4DB2-BD59-A6C34878D82A}">
                    <a16:rowId xmlns:a16="http://schemas.microsoft.com/office/drawing/2014/main" val="2856796451"/>
                  </a:ext>
                </a:extLst>
              </a:tr>
              <a:tr h="1304188">
                <a:tc>
                  <a:txBody>
                    <a:bodyPr/>
                    <a:lstStyle/>
                    <a:p>
                      <a:pPr indent="-54610" algn="just">
                        <a:lnSpc>
                          <a:spcPct val="115000"/>
                        </a:lnSpc>
                        <a:spcAft>
                          <a:spcPts val="0"/>
                        </a:spcAft>
                      </a:pPr>
                      <a:r>
                        <a:rPr lang="en-GB" sz="1100" dirty="0">
                          <a:effectLst/>
                          <a:latin typeface="+mj-lt"/>
                          <a:ea typeface="Calibri" panose="020F0502020204030204" pitchFamily="34" charset="0"/>
                          <a:cs typeface="Arial" panose="020B0604020202020204" pitchFamily="34" charset="0"/>
                        </a:rPr>
                        <a:t>Administration </a:t>
                      </a:r>
                      <a:endParaRPr lang="en-ZA" sz="1100" dirty="0">
                        <a:effectLst/>
                        <a:latin typeface="+mj-lt"/>
                        <a:ea typeface="Calibri" panose="020F0502020204030204" pitchFamily="34" charset="0"/>
                        <a:cs typeface="Arial" panose="020B0604020202020204" pitchFamily="34" charset="0"/>
                      </a:endParaRPr>
                    </a:p>
                  </a:txBody>
                  <a:tcPr marL="16358" marR="163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marL="171450" lvl="0" indent="-171450" algn="just">
                        <a:lnSpc>
                          <a:spcPct val="115000"/>
                        </a:lnSpc>
                        <a:spcAft>
                          <a:spcPts val="0"/>
                        </a:spcAft>
                        <a:buFont typeface="Arial" panose="020B0604020202020204" pitchFamily="34" charset="0"/>
                        <a:buChar char="•"/>
                      </a:pPr>
                      <a:r>
                        <a:rPr lang="en-ZA" sz="1100" dirty="0">
                          <a:latin typeface="+mj-lt"/>
                        </a:rPr>
                        <a:t>Enhance financial viability for organisational sustainability </a:t>
                      </a:r>
                    </a:p>
                    <a:p>
                      <a:pPr marL="171450" lvl="0" indent="-171450" algn="just">
                        <a:lnSpc>
                          <a:spcPct val="115000"/>
                        </a:lnSpc>
                        <a:spcAft>
                          <a:spcPts val="0"/>
                        </a:spcAft>
                        <a:buFont typeface="Arial" panose="020B0604020202020204" pitchFamily="34" charset="0"/>
                        <a:buChar char="•"/>
                      </a:pPr>
                      <a:r>
                        <a:rPr lang="en-ZA" sz="1100" dirty="0">
                          <a:latin typeface="+mj-lt"/>
                        </a:rPr>
                        <a:t>Improve organisational culture in a bid to make the CCMA an employer of choice </a:t>
                      </a:r>
                    </a:p>
                    <a:p>
                      <a:pPr marL="171450" lvl="0" indent="-171450" algn="just">
                        <a:lnSpc>
                          <a:spcPct val="115000"/>
                        </a:lnSpc>
                        <a:spcAft>
                          <a:spcPts val="0"/>
                        </a:spcAft>
                        <a:buFont typeface="Arial" panose="020B0604020202020204" pitchFamily="34" charset="0"/>
                        <a:buChar char="•"/>
                      </a:pPr>
                      <a:r>
                        <a:rPr lang="en-ZA" sz="1100" dirty="0">
                          <a:latin typeface="+mj-lt"/>
                        </a:rPr>
                        <a:t>Improve employee turn-over rate </a:t>
                      </a:r>
                    </a:p>
                    <a:p>
                      <a:pPr marL="171450" lvl="0" indent="-171450" algn="just">
                        <a:lnSpc>
                          <a:spcPct val="115000"/>
                        </a:lnSpc>
                        <a:spcAft>
                          <a:spcPts val="0"/>
                        </a:spcAft>
                        <a:buFont typeface="Arial" panose="020B0604020202020204" pitchFamily="34" charset="0"/>
                        <a:buChar char="•"/>
                      </a:pPr>
                      <a:r>
                        <a:rPr lang="en-ZA" sz="1100" dirty="0">
                          <a:latin typeface="+mj-lt"/>
                        </a:rPr>
                        <a:t>Concentrate on Talent and Succession Planning </a:t>
                      </a:r>
                    </a:p>
                    <a:p>
                      <a:pPr marL="171450" lvl="0" indent="-171450" algn="just">
                        <a:lnSpc>
                          <a:spcPct val="115000"/>
                        </a:lnSpc>
                        <a:spcAft>
                          <a:spcPts val="0"/>
                        </a:spcAft>
                        <a:buFont typeface="Arial" panose="020B0604020202020204" pitchFamily="34" charset="0"/>
                        <a:buChar char="•"/>
                      </a:pPr>
                      <a:r>
                        <a:rPr lang="en-ZA" sz="1100" dirty="0">
                          <a:latin typeface="+mj-lt"/>
                        </a:rPr>
                        <a:t>Reform and modernise the organisation through technology </a:t>
                      </a:r>
                    </a:p>
                    <a:p>
                      <a:pPr marL="171450" lvl="0" indent="-171450" algn="just">
                        <a:lnSpc>
                          <a:spcPct val="115000"/>
                        </a:lnSpc>
                        <a:spcAft>
                          <a:spcPts val="0"/>
                        </a:spcAft>
                        <a:buFont typeface="Arial" panose="020B0604020202020204" pitchFamily="34" charset="0"/>
                        <a:buChar char="•"/>
                      </a:pPr>
                      <a:r>
                        <a:rPr lang="en-ZA" sz="1100" dirty="0">
                          <a:latin typeface="+mj-lt"/>
                        </a:rPr>
                        <a:t>Implement internal programmes that support the environment and contributes to climate change initiatives</a:t>
                      </a:r>
                      <a:endParaRPr lang="en-ZA" sz="1100" dirty="0">
                        <a:effectLst/>
                        <a:latin typeface="+mj-lt"/>
                        <a:ea typeface="Calibri" panose="020F0502020204030204" pitchFamily="34" charset="0"/>
                        <a:cs typeface="Arial" panose="020B0604020202020204" pitchFamily="34" charset="0"/>
                      </a:endParaRPr>
                    </a:p>
                  </a:txBody>
                  <a:tcPr marL="16358" marR="163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2634504541"/>
                  </a:ext>
                </a:extLst>
              </a:tr>
              <a:tr h="2855688">
                <a:tc>
                  <a:txBody>
                    <a:bodyPr/>
                    <a:lstStyle/>
                    <a:p>
                      <a:pPr algn="just">
                        <a:lnSpc>
                          <a:spcPct val="115000"/>
                        </a:lnSpc>
                        <a:spcAft>
                          <a:spcPts val="0"/>
                        </a:spcAft>
                      </a:pPr>
                      <a:r>
                        <a:rPr lang="en-GB" sz="1100" dirty="0">
                          <a:effectLst/>
                          <a:latin typeface="+mj-lt"/>
                          <a:ea typeface="Calibri" panose="020F0502020204030204" pitchFamily="34" charset="0"/>
                          <a:cs typeface="Arial" panose="020B0604020202020204" pitchFamily="34" charset="0"/>
                        </a:rPr>
                        <a:t>Proactive and relevant labour market interventions</a:t>
                      </a:r>
                      <a:endParaRPr lang="en-ZA" sz="1100" dirty="0">
                        <a:effectLst/>
                        <a:latin typeface="+mj-lt"/>
                        <a:ea typeface="Calibri" panose="020F0502020204030204" pitchFamily="34" charset="0"/>
                        <a:cs typeface="Arial" panose="020B0604020202020204" pitchFamily="34" charset="0"/>
                      </a:endParaRPr>
                    </a:p>
                  </a:txBody>
                  <a:tcPr marL="16358" marR="163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171450" lvl="0" indent="-171450">
                        <a:lnSpc>
                          <a:spcPct val="115000"/>
                        </a:lnSpc>
                        <a:spcAft>
                          <a:spcPts val="0"/>
                        </a:spcAft>
                        <a:buFont typeface="Arial" panose="020B0604020202020204" pitchFamily="34" charset="0"/>
                        <a:buChar char="•"/>
                      </a:pPr>
                      <a:r>
                        <a:rPr lang="en-ZA" sz="1100" dirty="0">
                          <a:latin typeface="+mj-lt"/>
                        </a:rPr>
                        <a:t>Implement the targeted workplace interventions through the CCMA’s DP&amp;WO Strategy </a:t>
                      </a:r>
                    </a:p>
                    <a:p>
                      <a:pPr marL="171450" lvl="0" indent="-171450">
                        <a:lnSpc>
                          <a:spcPct val="115000"/>
                        </a:lnSpc>
                        <a:spcAft>
                          <a:spcPts val="0"/>
                        </a:spcAft>
                        <a:buFont typeface="Arial" panose="020B0604020202020204" pitchFamily="34" charset="0"/>
                        <a:buChar char="•"/>
                      </a:pPr>
                      <a:r>
                        <a:rPr lang="en-ZA" sz="1100" dirty="0">
                          <a:latin typeface="+mj-lt"/>
                        </a:rPr>
                        <a:t>Facilitate the Collective Bargaining Support processes with strategy identified users </a:t>
                      </a:r>
                    </a:p>
                    <a:p>
                      <a:pPr marL="171450" lvl="0" indent="-171450">
                        <a:lnSpc>
                          <a:spcPct val="115000"/>
                        </a:lnSpc>
                        <a:spcAft>
                          <a:spcPts val="0"/>
                        </a:spcAft>
                        <a:buFont typeface="Arial" panose="020B0604020202020204" pitchFamily="34" charset="0"/>
                        <a:buChar char="•"/>
                      </a:pPr>
                      <a:r>
                        <a:rPr lang="en-ZA" sz="1100" dirty="0">
                          <a:latin typeface="+mj-lt"/>
                        </a:rPr>
                        <a:t>Facilitate social protection through social dialogue, advocacy, and outreach </a:t>
                      </a:r>
                    </a:p>
                    <a:p>
                      <a:pPr marL="171450" lvl="0" indent="-171450">
                        <a:lnSpc>
                          <a:spcPct val="115000"/>
                        </a:lnSpc>
                        <a:spcAft>
                          <a:spcPts val="0"/>
                        </a:spcAft>
                        <a:buFont typeface="Arial" panose="020B0604020202020204" pitchFamily="34" charset="0"/>
                        <a:buChar char="•"/>
                      </a:pPr>
                      <a:r>
                        <a:rPr lang="en-ZA" sz="1100" dirty="0">
                          <a:latin typeface="+mj-lt"/>
                        </a:rPr>
                        <a:t>Capacitate, train, and build knowledge and skills in the labour market </a:t>
                      </a:r>
                    </a:p>
                    <a:p>
                      <a:pPr marL="171450" lvl="0" indent="-171450">
                        <a:lnSpc>
                          <a:spcPct val="115000"/>
                        </a:lnSpc>
                        <a:spcAft>
                          <a:spcPts val="0"/>
                        </a:spcAft>
                        <a:buFont typeface="Arial" panose="020B0604020202020204" pitchFamily="34" charset="0"/>
                        <a:buChar char="•"/>
                      </a:pPr>
                      <a:r>
                        <a:rPr lang="en-ZA" sz="1100" dirty="0">
                          <a:latin typeface="+mj-lt"/>
                        </a:rPr>
                        <a:t>Raise awareness on the CCMA services through the delivery of the Advocacy Campaign </a:t>
                      </a:r>
                    </a:p>
                    <a:p>
                      <a:pPr marL="171450" lvl="0" indent="-171450">
                        <a:lnSpc>
                          <a:spcPct val="115000"/>
                        </a:lnSpc>
                        <a:spcAft>
                          <a:spcPts val="0"/>
                        </a:spcAft>
                        <a:buFont typeface="Arial" panose="020B0604020202020204" pitchFamily="34" charset="0"/>
                        <a:buChar char="•"/>
                      </a:pPr>
                      <a:r>
                        <a:rPr lang="en-ZA" sz="1100" dirty="0">
                          <a:latin typeface="+mj-lt"/>
                        </a:rPr>
                        <a:t>Offer support and advisory services to the labour market as and when required </a:t>
                      </a:r>
                    </a:p>
                    <a:p>
                      <a:pPr marL="171450" lvl="0" indent="-171450">
                        <a:lnSpc>
                          <a:spcPct val="115000"/>
                        </a:lnSpc>
                        <a:spcAft>
                          <a:spcPts val="0"/>
                        </a:spcAft>
                        <a:buFont typeface="Arial" panose="020B0604020202020204" pitchFamily="34" charset="0"/>
                        <a:buChar char="•"/>
                      </a:pPr>
                      <a:r>
                        <a:rPr lang="en-ZA" sz="1100" dirty="0">
                          <a:latin typeface="+mj-lt"/>
                        </a:rPr>
                        <a:t>Promote democratisation and best employment practices in workplaces to transform workplaces </a:t>
                      </a:r>
                    </a:p>
                    <a:p>
                      <a:pPr marL="171450" lvl="0" indent="-171450">
                        <a:lnSpc>
                          <a:spcPct val="115000"/>
                        </a:lnSpc>
                        <a:spcAft>
                          <a:spcPts val="0"/>
                        </a:spcAft>
                        <a:buFont typeface="Arial" panose="020B0604020202020204" pitchFamily="34" charset="0"/>
                        <a:buChar char="•"/>
                      </a:pPr>
                      <a:r>
                        <a:rPr lang="en-ZA" sz="1100" dirty="0">
                          <a:latin typeface="+mj-lt"/>
                        </a:rPr>
                        <a:t>Improve the effectiveness and efficiency of the ESC legislated mandate </a:t>
                      </a:r>
                    </a:p>
                    <a:p>
                      <a:pPr marL="171450" lvl="0" indent="-171450">
                        <a:lnSpc>
                          <a:spcPct val="115000"/>
                        </a:lnSpc>
                        <a:spcAft>
                          <a:spcPts val="0"/>
                        </a:spcAft>
                        <a:buFont typeface="Arial" panose="020B0604020202020204" pitchFamily="34" charset="0"/>
                        <a:buChar char="•"/>
                      </a:pPr>
                      <a:r>
                        <a:rPr lang="en-ZA" sz="1100" dirty="0">
                          <a:latin typeface="+mj-lt"/>
                        </a:rPr>
                        <a:t>Proactive intervention to promote effective dispute resolution in essential services </a:t>
                      </a:r>
                    </a:p>
                    <a:p>
                      <a:pPr marL="171450" lvl="0" indent="-171450">
                        <a:lnSpc>
                          <a:spcPct val="115000"/>
                        </a:lnSpc>
                        <a:spcAft>
                          <a:spcPts val="0"/>
                        </a:spcAft>
                        <a:buFont typeface="Arial" panose="020B0604020202020204" pitchFamily="34" charset="0"/>
                        <a:buChar char="•"/>
                      </a:pPr>
                      <a:r>
                        <a:rPr lang="en-ZA" sz="1100" dirty="0">
                          <a:latin typeface="+mj-lt"/>
                        </a:rPr>
                        <a:t>Ensure that parties are assisted when negotiating Minimum Service Agreements (MSAs), would continue to direct parties to conclude MSAs when making new designations </a:t>
                      </a:r>
                    </a:p>
                    <a:p>
                      <a:pPr marL="171450" lvl="0" indent="-171450">
                        <a:lnSpc>
                          <a:spcPct val="115000"/>
                        </a:lnSpc>
                        <a:spcAft>
                          <a:spcPts val="0"/>
                        </a:spcAft>
                        <a:buFont typeface="Arial" panose="020B0604020202020204" pitchFamily="34" charset="0"/>
                        <a:buChar char="•"/>
                      </a:pPr>
                      <a:r>
                        <a:rPr lang="en-ZA" sz="1100" dirty="0">
                          <a:latin typeface="+mj-lt"/>
                        </a:rPr>
                        <a:t>Create awareness to the beneficiaries of essential services, to promote accountability on the part of the providers of essential services</a:t>
                      </a:r>
                      <a:endParaRPr lang="en-ZA" sz="1100" dirty="0">
                        <a:effectLst/>
                        <a:latin typeface="+mj-lt"/>
                      </a:endParaRPr>
                    </a:p>
                  </a:txBody>
                  <a:tcPr marL="16358" marR="163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041454593"/>
                  </a:ext>
                </a:extLst>
              </a:tr>
            </a:tbl>
          </a:graphicData>
        </a:graphic>
      </p:graphicFrame>
    </p:spTree>
    <p:extLst>
      <p:ext uri="{BB962C8B-B14F-4D97-AF65-F5344CB8AC3E}">
        <p14:creationId xmlns:p14="http://schemas.microsoft.com/office/powerpoint/2010/main" val="1138668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720" y="519301"/>
            <a:ext cx="6793992" cy="947955"/>
          </a:xfrm>
        </p:spPr>
        <p:txBody>
          <a:bodyPr>
            <a:normAutofit fontScale="90000"/>
          </a:bodyPr>
          <a:lstStyle/>
          <a:p>
            <a:pPr algn="ctr"/>
            <a:r>
              <a:rPr lang="en-US" b="1" dirty="0">
                <a:solidFill>
                  <a:srgbClr val="002060"/>
                </a:solidFill>
                <a:latin typeface="Arial Narrow" panose="020B0606020202030204" pitchFamily="34" charset="0"/>
                <a:cs typeface="Arial" panose="020B0604020202020204" pitchFamily="34" charset="0"/>
              </a:rPr>
              <a:t>STRATEGIC INITIATIVES PER PROGRAMME CONT…</a:t>
            </a:r>
            <a:endParaRPr lang="en-ZA" b="1" dirty="0">
              <a:solidFill>
                <a:srgbClr val="002060"/>
              </a:solidFill>
              <a:latin typeface="Arial Narrow" panose="020B060602020203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0C4DB43B-2450-41F4-875D-3A173E257EAA}" type="slidenum">
              <a:rPr lang="en-ZA" smtClean="0"/>
              <a:pPr/>
              <a:t>13</a:t>
            </a:fld>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val="1244503453"/>
              </p:ext>
            </p:extLst>
          </p:nvPr>
        </p:nvGraphicFramePr>
        <p:xfrm>
          <a:off x="129310" y="1621543"/>
          <a:ext cx="8903854" cy="4634938"/>
        </p:xfrm>
        <a:graphic>
          <a:graphicData uri="http://schemas.openxmlformats.org/drawingml/2006/table">
            <a:tbl>
              <a:tblPr firstRow="1" firstCol="1" bandRow="1"/>
              <a:tblGrid>
                <a:gridCol w="2087417">
                  <a:extLst>
                    <a:ext uri="{9D8B030D-6E8A-4147-A177-3AD203B41FA5}">
                      <a16:colId xmlns:a16="http://schemas.microsoft.com/office/drawing/2014/main" val="4036286970"/>
                    </a:ext>
                  </a:extLst>
                </a:gridCol>
                <a:gridCol w="6816437">
                  <a:extLst>
                    <a:ext uri="{9D8B030D-6E8A-4147-A177-3AD203B41FA5}">
                      <a16:colId xmlns:a16="http://schemas.microsoft.com/office/drawing/2014/main" val="1955534852"/>
                    </a:ext>
                  </a:extLst>
                </a:gridCol>
              </a:tblGrid>
              <a:tr h="231079">
                <a:tc>
                  <a:txBody>
                    <a:bodyPr/>
                    <a:lstStyle/>
                    <a:p>
                      <a:pPr algn="just">
                        <a:lnSpc>
                          <a:spcPct val="115000"/>
                        </a:lnSpc>
                        <a:spcAft>
                          <a:spcPts val="0"/>
                        </a:spcAft>
                      </a:pPr>
                      <a:r>
                        <a:rPr lang="en-GB" sz="1100" b="1">
                          <a:effectLst/>
                          <a:latin typeface="+mj-lt"/>
                          <a:ea typeface="Calibri" panose="020F0502020204030204" pitchFamily="34" charset="0"/>
                          <a:cs typeface="Times New Roman" panose="02020603050405020304" pitchFamily="18" charset="0"/>
                        </a:rPr>
                        <a:t>PROGRAMME</a:t>
                      </a:r>
                      <a:endParaRPr lang="en-ZA" sz="1100">
                        <a:effectLst/>
                        <a:latin typeface="+mj-lt"/>
                        <a:ea typeface="Calibri" panose="020F0502020204030204" pitchFamily="34" charset="0"/>
                        <a:cs typeface="Times New Roman" panose="02020603050405020304" pitchFamily="18" charset="0"/>
                      </a:endParaRPr>
                    </a:p>
                  </a:txBody>
                  <a:tcPr marL="16358" marR="163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just">
                        <a:lnSpc>
                          <a:spcPct val="115000"/>
                        </a:lnSpc>
                        <a:spcAft>
                          <a:spcPts val="0"/>
                        </a:spcAft>
                      </a:pPr>
                      <a:r>
                        <a:rPr lang="en-GB" sz="1100" b="1" dirty="0">
                          <a:effectLst/>
                          <a:latin typeface="+mj-lt"/>
                          <a:ea typeface="Calibri" panose="020F0502020204030204" pitchFamily="34" charset="0"/>
                          <a:cs typeface="Times New Roman" panose="02020603050405020304" pitchFamily="18" charset="0"/>
                        </a:rPr>
                        <a:t>UPDATES ON PLANNED STRATEGIC INITIATIVES </a:t>
                      </a:r>
                      <a:endParaRPr lang="en-ZA" sz="1100" dirty="0">
                        <a:effectLst/>
                        <a:latin typeface="+mj-lt"/>
                        <a:ea typeface="Calibri" panose="020F0502020204030204" pitchFamily="34" charset="0"/>
                        <a:cs typeface="Times New Roman" panose="02020603050405020304" pitchFamily="18" charset="0"/>
                      </a:endParaRPr>
                    </a:p>
                  </a:txBody>
                  <a:tcPr marL="16358" marR="163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2856796451"/>
                  </a:ext>
                </a:extLst>
              </a:tr>
              <a:tr h="231150">
                <a:tc>
                  <a:txBody>
                    <a:bodyPr/>
                    <a:lstStyle/>
                    <a:p>
                      <a:pPr algn="just">
                        <a:lnSpc>
                          <a:spcPct val="115000"/>
                        </a:lnSpc>
                        <a:spcAft>
                          <a:spcPts val="0"/>
                        </a:spcAft>
                      </a:pPr>
                      <a:r>
                        <a:rPr lang="en-GB" sz="1100" dirty="0">
                          <a:effectLst/>
                          <a:latin typeface="+mj-lt"/>
                          <a:ea typeface="Calibri" panose="020F0502020204030204" pitchFamily="34" charset="0"/>
                          <a:cs typeface="Times New Roman" panose="02020603050405020304" pitchFamily="18" charset="0"/>
                        </a:rPr>
                        <a:t>Special interventions and support</a:t>
                      </a:r>
                      <a:endParaRPr lang="en-ZA" sz="1100" dirty="0">
                        <a:effectLst/>
                        <a:latin typeface="+mj-lt"/>
                        <a:ea typeface="Calibri" panose="020F0502020204030204" pitchFamily="34" charset="0"/>
                        <a:cs typeface="Times New Roman" panose="02020603050405020304" pitchFamily="18" charset="0"/>
                      </a:endParaRPr>
                    </a:p>
                  </a:txBody>
                  <a:tcPr marL="16358" marR="163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342900" lvl="0" indent="-342900" algn="just">
                        <a:lnSpc>
                          <a:spcPct val="115000"/>
                        </a:lnSpc>
                        <a:spcAft>
                          <a:spcPts val="0"/>
                        </a:spcAft>
                        <a:buFont typeface="Symbol" panose="05050102010706020507" pitchFamily="18" charset="2"/>
                        <a:buChar char=""/>
                      </a:pPr>
                      <a:r>
                        <a:rPr lang="en-ZA" sz="1100" dirty="0">
                          <a:effectLst/>
                          <a:latin typeface="+mj-lt"/>
                          <a:ea typeface="Calibri" panose="020F0502020204030204" pitchFamily="34" charset="0"/>
                          <a:cs typeface="Times New Roman" panose="02020603050405020304" pitchFamily="18" charset="0"/>
                        </a:rPr>
                        <a:t>Implement Phase 3 of the CCMA/BUSA Web tool</a:t>
                      </a:r>
                    </a:p>
                  </a:txBody>
                  <a:tcPr marL="16358" marR="163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613820710"/>
                  </a:ext>
                </a:extLst>
              </a:tr>
              <a:tr h="2006007">
                <a:tc>
                  <a:txBody>
                    <a:bodyPr/>
                    <a:lstStyle/>
                    <a:p>
                      <a:pPr algn="just">
                        <a:lnSpc>
                          <a:spcPct val="115000"/>
                        </a:lnSpc>
                        <a:spcAft>
                          <a:spcPts val="0"/>
                        </a:spcAft>
                      </a:pPr>
                      <a:r>
                        <a:rPr lang="en-GB" sz="1100" dirty="0">
                          <a:effectLst/>
                          <a:latin typeface="+mj-lt"/>
                          <a:ea typeface="Calibri" panose="020F0502020204030204" pitchFamily="34" charset="0"/>
                          <a:cs typeface="Times New Roman" panose="02020603050405020304" pitchFamily="18" charset="0"/>
                        </a:rPr>
                        <a:t>Efficient and quality dispute resolution</a:t>
                      </a:r>
                      <a:endParaRPr lang="en-ZA" sz="1100" dirty="0">
                        <a:effectLst/>
                        <a:latin typeface="+mj-lt"/>
                        <a:ea typeface="Calibri" panose="020F0502020204030204" pitchFamily="34" charset="0"/>
                        <a:cs typeface="Times New Roman" panose="02020603050405020304" pitchFamily="18" charset="0"/>
                      </a:endParaRPr>
                    </a:p>
                    <a:p>
                      <a:pPr algn="just">
                        <a:lnSpc>
                          <a:spcPct val="115000"/>
                        </a:lnSpc>
                        <a:spcAft>
                          <a:spcPts val="0"/>
                        </a:spcAft>
                      </a:pPr>
                      <a:r>
                        <a:rPr lang="en-GB" sz="1100" dirty="0">
                          <a:effectLst/>
                          <a:latin typeface="+mj-lt"/>
                          <a:ea typeface="Calibri" panose="020F0502020204030204" pitchFamily="34" charset="0"/>
                          <a:cs typeface="Times New Roman" panose="02020603050405020304" pitchFamily="18" charset="0"/>
                        </a:rPr>
                        <a:t>and enforcement services</a:t>
                      </a:r>
                      <a:endParaRPr lang="en-ZA" sz="1100" dirty="0">
                        <a:effectLst/>
                        <a:latin typeface="+mj-lt"/>
                        <a:ea typeface="Calibri" panose="020F0502020204030204" pitchFamily="34" charset="0"/>
                        <a:cs typeface="Times New Roman" panose="02020603050405020304" pitchFamily="18" charset="0"/>
                      </a:endParaRPr>
                    </a:p>
                  </a:txBody>
                  <a:tcPr marL="16358" marR="163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342900" lvl="0" indent="-342900" algn="just">
                        <a:lnSpc>
                          <a:spcPct val="115000"/>
                        </a:lnSpc>
                        <a:spcAft>
                          <a:spcPts val="0"/>
                        </a:spcAft>
                        <a:buFont typeface="Symbol" panose="05050102010706020507" pitchFamily="18" charset="2"/>
                        <a:buChar char=""/>
                      </a:pPr>
                      <a:r>
                        <a:rPr lang="en-GB" sz="1100" dirty="0">
                          <a:effectLst/>
                          <a:latin typeface="+mj-lt"/>
                          <a:ea typeface="Calibri" panose="020F0502020204030204" pitchFamily="34" charset="0"/>
                          <a:cs typeface="Times New Roman" panose="02020603050405020304" pitchFamily="18" charset="0"/>
                        </a:rPr>
                        <a:t>Comply with legislative prescripts in dispute resolution.</a:t>
                      </a:r>
                      <a:endParaRPr lang="en-ZA" sz="1100" dirty="0">
                        <a:effectLst/>
                        <a:latin typeface="+mj-lt"/>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GB" sz="1100" dirty="0">
                          <a:effectLst/>
                          <a:latin typeface="+mj-lt"/>
                          <a:ea typeface="Calibri" panose="020F0502020204030204" pitchFamily="34" charset="0"/>
                          <a:cs typeface="Times New Roman" panose="02020603050405020304" pitchFamily="18" charset="0"/>
                        </a:rPr>
                        <a:t>Comply with legislative prescripts in ESC legislated mandate. </a:t>
                      </a:r>
                      <a:endParaRPr lang="en-ZA" sz="1100" dirty="0">
                        <a:effectLst/>
                        <a:latin typeface="+mj-lt"/>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GB" sz="1100" dirty="0">
                          <a:effectLst/>
                          <a:latin typeface="+mj-lt"/>
                          <a:ea typeface="Calibri" panose="020F0502020204030204" pitchFamily="34" charset="0"/>
                          <a:cs typeface="Times New Roman" panose="02020603050405020304" pitchFamily="18" charset="0"/>
                        </a:rPr>
                        <a:t>Improve access to CCMA and ESC services.</a:t>
                      </a:r>
                      <a:endParaRPr lang="en-ZA" sz="1100" dirty="0">
                        <a:effectLst/>
                        <a:latin typeface="+mj-lt"/>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GB" sz="1100" dirty="0">
                          <a:effectLst/>
                          <a:latin typeface="+mj-lt"/>
                          <a:ea typeface="Calibri" panose="020F0502020204030204" pitchFamily="34" charset="0"/>
                          <a:cs typeface="Times New Roman" panose="02020603050405020304" pitchFamily="18" charset="0"/>
                        </a:rPr>
                        <a:t>Improve the quality of service delivery.</a:t>
                      </a:r>
                      <a:endParaRPr lang="en-ZA" sz="1100" dirty="0">
                        <a:effectLst/>
                        <a:latin typeface="+mj-lt"/>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GB" sz="1100" dirty="0">
                          <a:effectLst/>
                          <a:latin typeface="+mj-lt"/>
                          <a:ea typeface="Calibri" panose="020F0502020204030204" pitchFamily="34" charset="0"/>
                          <a:cs typeface="Times New Roman" panose="02020603050405020304" pitchFamily="18" charset="0"/>
                        </a:rPr>
                        <a:t>Intensify employment security measures.</a:t>
                      </a:r>
                      <a:endParaRPr lang="en-ZA" sz="1100" dirty="0">
                        <a:effectLst/>
                        <a:latin typeface="+mj-lt"/>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GB" sz="1100" dirty="0">
                          <a:effectLst/>
                          <a:latin typeface="+mj-lt"/>
                          <a:ea typeface="Calibri" panose="020F0502020204030204" pitchFamily="34" charset="0"/>
                          <a:cs typeface="Times New Roman" panose="02020603050405020304" pitchFamily="18" charset="0"/>
                        </a:rPr>
                        <a:t>Better support to Bargaining Councils and Agencies.</a:t>
                      </a:r>
                      <a:endParaRPr lang="en-ZA" sz="1100" dirty="0">
                        <a:effectLst/>
                        <a:latin typeface="+mj-lt"/>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GB" sz="1100" dirty="0">
                          <a:effectLst/>
                          <a:latin typeface="+mj-lt"/>
                          <a:ea typeface="Calibri" panose="020F0502020204030204" pitchFamily="34" charset="0"/>
                          <a:cs typeface="Times New Roman" panose="02020603050405020304" pitchFamily="18" charset="0"/>
                        </a:rPr>
                        <a:t>Implement the CCMA’s Enforcement Strategy.</a:t>
                      </a:r>
                      <a:endParaRPr lang="en-ZA" sz="1100" dirty="0">
                        <a:effectLst/>
                        <a:latin typeface="+mj-lt"/>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GB" sz="1100" dirty="0">
                          <a:effectLst/>
                          <a:latin typeface="+mj-lt"/>
                          <a:ea typeface="Calibri" panose="020F0502020204030204" pitchFamily="34" charset="0"/>
                          <a:cs typeface="Times New Roman" panose="02020603050405020304" pitchFamily="18" charset="0"/>
                        </a:rPr>
                        <a:t>Review of designations.</a:t>
                      </a:r>
                      <a:endParaRPr lang="en-ZA" sz="1100" dirty="0">
                        <a:effectLst/>
                        <a:latin typeface="+mj-lt"/>
                        <a:ea typeface="Calibri" panose="020F0502020204030204" pitchFamily="34" charset="0"/>
                        <a:cs typeface="Times New Roman" panose="02020603050405020304" pitchFamily="18" charset="0"/>
                      </a:endParaRPr>
                    </a:p>
                  </a:txBody>
                  <a:tcPr marL="16358" marR="163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702076045"/>
                  </a:ext>
                </a:extLst>
              </a:tr>
              <a:tr h="2166702">
                <a:tc>
                  <a:txBody>
                    <a:bodyPr/>
                    <a:lstStyle/>
                    <a:p>
                      <a:pPr algn="just">
                        <a:lnSpc>
                          <a:spcPct val="115000"/>
                        </a:lnSpc>
                        <a:spcAft>
                          <a:spcPts val="0"/>
                        </a:spcAft>
                      </a:pPr>
                      <a:r>
                        <a:rPr lang="en-GB" sz="1100" dirty="0">
                          <a:effectLst/>
                          <a:latin typeface="+mj-lt"/>
                          <a:ea typeface="Calibri" panose="020F0502020204030204" pitchFamily="34" charset="0"/>
                          <a:cs typeface="Times New Roman" panose="02020603050405020304" pitchFamily="18" charset="0"/>
                        </a:rPr>
                        <a:t>Effective strategy management and</a:t>
                      </a:r>
                      <a:endParaRPr lang="en-ZA" sz="1100" dirty="0">
                        <a:effectLst/>
                        <a:latin typeface="+mj-lt"/>
                        <a:ea typeface="Calibri" panose="020F0502020204030204" pitchFamily="34" charset="0"/>
                        <a:cs typeface="Times New Roman" panose="02020603050405020304" pitchFamily="18" charset="0"/>
                      </a:endParaRPr>
                    </a:p>
                    <a:p>
                      <a:pPr algn="just">
                        <a:lnSpc>
                          <a:spcPct val="115000"/>
                        </a:lnSpc>
                        <a:spcAft>
                          <a:spcPts val="0"/>
                        </a:spcAft>
                      </a:pPr>
                      <a:r>
                        <a:rPr lang="en-GB" sz="1100" dirty="0">
                          <a:effectLst/>
                          <a:latin typeface="+mj-lt"/>
                          <a:ea typeface="Calibri" panose="020F0502020204030204" pitchFamily="34" charset="0"/>
                          <a:cs typeface="Times New Roman" panose="02020603050405020304" pitchFamily="18" charset="0"/>
                        </a:rPr>
                        <a:t>governance</a:t>
                      </a:r>
                      <a:endParaRPr lang="en-ZA" sz="1100" dirty="0">
                        <a:effectLst/>
                        <a:latin typeface="+mj-lt"/>
                        <a:ea typeface="Calibri" panose="020F0502020204030204" pitchFamily="34" charset="0"/>
                        <a:cs typeface="Times New Roman" panose="02020603050405020304" pitchFamily="18" charset="0"/>
                      </a:endParaRPr>
                    </a:p>
                  </a:txBody>
                  <a:tcPr marL="16358" marR="163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285750" lvl="0" indent="-285750" algn="just">
                        <a:lnSpc>
                          <a:spcPct val="115000"/>
                        </a:lnSpc>
                        <a:spcAft>
                          <a:spcPts val="0"/>
                        </a:spcAft>
                        <a:buFont typeface="Arial" panose="020B0604020202020204" pitchFamily="34" charset="0"/>
                        <a:buChar char="•"/>
                      </a:pPr>
                      <a:r>
                        <a:rPr lang="en-ZA" sz="1100" dirty="0">
                          <a:latin typeface="+mj-lt"/>
                        </a:rPr>
                        <a:t>Generation of business intelligence through continuous environmental scanning (strategic hindsight and foresight) to keep abreast of changing nature of work to enable appropriate response and impact by the organisation </a:t>
                      </a:r>
                    </a:p>
                    <a:p>
                      <a:pPr marL="285750" lvl="0" indent="-285750" algn="just">
                        <a:lnSpc>
                          <a:spcPct val="115000"/>
                        </a:lnSpc>
                        <a:spcAft>
                          <a:spcPts val="0"/>
                        </a:spcAft>
                        <a:buFont typeface="Arial" panose="020B0604020202020204" pitchFamily="34" charset="0"/>
                        <a:buChar char="•"/>
                      </a:pPr>
                      <a:r>
                        <a:rPr lang="en-ZA" sz="1100" dirty="0">
                          <a:latin typeface="+mj-lt"/>
                        </a:rPr>
                        <a:t>Embed good governance to protect organisational value by mitigating governance failure, anticipate and respond to the changing contextual environment and legislative reforms and achieve a clean administration </a:t>
                      </a:r>
                    </a:p>
                    <a:p>
                      <a:pPr marL="285750" lvl="0" indent="-285750" algn="just">
                        <a:lnSpc>
                          <a:spcPct val="115000"/>
                        </a:lnSpc>
                        <a:spcAft>
                          <a:spcPts val="0"/>
                        </a:spcAft>
                        <a:buFont typeface="Arial" panose="020B0604020202020204" pitchFamily="34" charset="0"/>
                        <a:buChar char="•"/>
                      </a:pPr>
                      <a:r>
                        <a:rPr lang="en-ZA" sz="1100" dirty="0">
                          <a:latin typeface="+mj-lt"/>
                        </a:rPr>
                        <a:t>Better anticipate strategic risks to enable the organisation to mitigate timeously </a:t>
                      </a:r>
                    </a:p>
                    <a:p>
                      <a:pPr marL="285750" lvl="0" indent="-285750" algn="just">
                        <a:lnSpc>
                          <a:spcPct val="115000"/>
                        </a:lnSpc>
                        <a:spcAft>
                          <a:spcPts val="0"/>
                        </a:spcAft>
                        <a:buFont typeface="Arial" panose="020B0604020202020204" pitchFamily="34" charset="0"/>
                        <a:buChar char="•"/>
                      </a:pPr>
                      <a:r>
                        <a:rPr lang="en-ZA" sz="1100" dirty="0">
                          <a:latin typeface="+mj-lt"/>
                        </a:rPr>
                        <a:t>Ensure the organisation complies with all applicable legislation and policies </a:t>
                      </a:r>
                    </a:p>
                    <a:p>
                      <a:pPr marL="285750" lvl="0" indent="-285750" algn="just">
                        <a:lnSpc>
                          <a:spcPct val="115000"/>
                        </a:lnSpc>
                        <a:spcAft>
                          <a:spcPts val="0"/>
                        </a:spcAft>
                        <a:buFont typeface="Arial" panose="020B0604020202020204" pitchFamily="34" charset="0"/>
                        <a:buChar char="•"/>
                      </a:pPr>
                      <a:r>
                        <a:rPr lang="en-ZA" sz="1100" dirty="0">
                          <a:latin typeface="+mj-lt"/>
                        </a:rPr>
                        <a:t>Intensify strategic partnerships and alliances to support strategy delivery</a:t>
                      </a:r>
                      <a:endParaRPr lang="en-ZA" sz="1100" dirty="0">
                        <a:effectLst/>
                        <a:latin typeface="+mj-lt"/>
                        <a:ea typeface="Calibri" panose="020F0502020204030204" pitchFamily="34" charset="0"/>
                        <a:cs typeface="Times New Roman" panose="02020603050405020304" pitchFamily="18" charset="0"/>
                      </a:endParaRPr>
                    </a:p>
                  </a:txBody>
                  <a:tcPr marL="16358" marR="163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84428344"/>
                  </a:ext>
                </a:extLst>
              </a:tr>
            </a:tbl>
          </a:graphicData>
        </a:graphic>
      </p:graphicFrame>
    </p:spTree>
    <p:extLst>
      <p:ext uri="{BB962C8B-B14F-4D97-AF65-F5344CB8AC3E}">
        <p14:creationId xmlns:p14="http://schemas.microsoft.com/office/powerpoint/2010/main" val="2776236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E0D34FF-5A3A-485D-BD12-DF1463A46172}"/>
              </a:ext>
            </a:extLst>
          </p:cNvPr>
          <p:cNvGraphicFramePr>
            <a:graphicFrameLocks noChangeAspect="1"/>
          </p:cNvGraphicFramePr>
          <p:nvPr>
            <p:custDataLst>
              <p:tags r:id="rId2"/>
            </p:custDataLst>
          </p:nvPr>
        </p:nvGraphicFramePr>
        <p:xfrm>
          <a:off x="1191" y="858441"/>
          <a:ext cx="1191" cy="1191"/>
        </p:xfrm>
        <a:graphic>
          <a:graphicData uri="http://schemas.openxmlformats.org/presentationml/2006/ole">
            <mc:AlternateContent xmlns:mc="http://schemas.openxmlformats.org/markup-compatibility/2006">
              <mc:Choice xmlns:v="urn:schemas-microsoft-com:vml" Requires="v">
                <p:oleObj spid="_x0000_s1048" name="think-cell Slide" r:id="rId5" imgW="425" imgH="424" progId="TCLayout.ActiveDocument.1">
                  <p:embed/>
                </p:oleObj>
              </mc:Choice>
              <mc:Fallback>
                <p:oleObj name="think-cell Slide" r:id="rId5" imgW="425" imgH="424" progId="TCLayout.ActiveDocument.1">
                  <p:embed/>
                  <p:pic>
                    <p:nvPicPr>
                      <p:cNvPr id="9" name="Object 8" hidden="1">
                        <a:extLst>
                          <a:ext uri="{FF2B5EF4-FFF2-40B4-BE49-F238E27FC236}">
                            <a16:creationId xmlns:a16="http://schemas.microsoft.com/office/drawing/2014/main" id="{BE0D34FF-5A3A-485D-BD12-DF1463A46172}"/>
                          </a:ext>
                        </a:extLst>
                      </p:cNvPr>
                      <p:cNvPicPr/>
                      <p:nvPr/>
                    </p:nvPicPr>
                    <p:blipFill>
                      <a:blip r:embed="rId6"/>
                      <a:stretch>
                        <a:fillRect/>
                      </a:stretch>
                    </p:blipFill>
                    <p:spPr>
                      <a:xfrm>
                        <a:off x="1191" y="858441"/>
                        <a:ext cx="1191" cy="1191"/>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A178ED28-9D40-4537-BE91-8997322EEA44}"/>
              </a:ext>
            </a:extLst>
          </p:cNvPr>
          <p:cNvSpPr/>
          <p:nvPr>
            <p:custDataLst>
              <p:tags r:id="rId3"/>
            </p:custDataLst>
          </p:nvPr>
        </p:nvSpPr>
        <p:spPr>
          <a:xfrm>
            <a:off x="0" y="85725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685800">
              <a:spcBef>
                <a:spcPct val="0"/>
              </a:spcBef>
              <a:spcAft>
                <a:spcPct val="0"/>
              </a:spcAft>
              <a:defRPr/>
            </a:pPr>
            <a:endParaRPr lang="en-US" b="1" dirty="0">
              <a:solidFill>
                <a:prstClr val="white"/>
              </a:solidFill>
              <a:latin typeface="Arial Narrow" panose="020B0606020202030204" pitchFamily="34" charset="0"/>
              <a:ea typeface="Tahoma" panose="020B0604030504040204" pitchFamily="34" charset="0"/>
              <a:cs typeface="Calibri" panose="020F0502020204030204" pitchFamily="34" charset="0"/>
              <a:sym typeface="Arial Narrow" panose="020B0606020202030204" pitchFamily="34" charset="0"/>
            </a:endParaRPr>
          </a:p>
        </p:txBody>
      </p:sp>
      <p:sp>
        <p:nvSpPr>
          <p:cNvPr id="10" name="Date Placeholder 3">
            <a:extLst>
              <a:ext uri="{FF2B5EF4-FFF2-40B4-BE49-F238E27FC236}">
                <a16:creationId xmlns:a16="http://schemas.microsoft.com/office/drawing/2014/main" id="{74D93D4A-8375-462C-A87D-09CAB5E216E1}"/>
              </a:ext>
            </a:extLst>
          </p:cNvPr>
          <p:cNvSpPr>
            <a:spLocks noGrp="1"/>
          </p:cNvSpPr>
          <p:nvPr>
            <p:ph type="dt" sz="half" idx="10"/>
          </p:nvPr>
        </p:nvSpPr>
        <p:spPr>
          <a:xfrm>
            <a:off x="8522494" y="5834388"/>
            <a:ext cx="465864" cy="273844"/>
          </a:xfrm>
        </p:spPr>
        <p:txBody>
          <a:bodyPr/>
          <a:lstStyle>
            <a:lvl1pPr>
              <a:defRPr/>
            </a:lvl1pPr>
          </a:lstStyle>
          <a:p>
            <a:pPr algn="r" defTabSz="685800">
              <a:defRPr/>
            </a:pPr>
            <a:fld id="{4338B14D-E0BD-4616-99CB-C36D43E7AFFF}" type="slidenum">
              <a:rPr lang="en-US" sz="750">
                <a:solidFill>
                  <a:srgbClr val="FFFFFF"/>
                </a:solidFill>
                <a:latin typeface="Arial" charset="0"/>
                <a:cs typeface="Arial" charset="0"/>
              </a:rPr>
              <a:pPr algn="r" defTabSz="685800">
                <a:defRPr/>
              </a:pPr>
              <a:t>14</a:t>
            </a:fld>
            <a:endParaRPr lang="en-ZA" sz="750" dirty="0">
              <a:solidFill>
                <a:srgbClr val="FFFFFF"/>
              </a:solidFill>
              <a:latin typeface="Arial" charset="0"/>
              <a:cs typeface="Arial" charset="0"/>
            </a:endParaRPr>
          </a:p>
        </p:txBody>
      </p:sp>
      <p:sp>
        <p:nvSpPr>
          <p:cNvPr id="72" name="Title 1"/>
          <p:cNvSpPr>
            <a:spLocks noGrp="1"/>
          </p:cNvSpPr>
          <p:nvPr>
            <p:ph type="title"/>
          </p:nvPr>
        </p:nvSpPr>
        <p:spPr>
          <a:xfrm>
            <a:off x="1130299" y="139700"/>
            <a:ext cx="6883401" cy="1557568"/>
          </a:xfrm>
        </p:spPr>
        <p:txBody>
          <a:bodyPr>
            <a:noAutofit/>
          </a:bodyPr>
          <a:lstStyle/>
          <a:p>
            <a:pPr algn="ctr"/>
            <a:r>
              <a:rPr lang="en-US" sz="3600" b="1" dirty="0">
                <a:solidFill>
                  <a:srgbClr val="002060"/>
                </a:solidFill>
                <a:latin typeface="Arial Narrow" panose="020B0606020202030204" pitchFamily="34" charset="0"/>
                <a:ea typeface="Tahoma" panose="020B0604030504040204" pitchFamily="34" charset="0"/>
                <a:cs typeface="Arial" panose="020B0604020202020204" pitchFamily="34" charset="0"/>
              </a:rPr>
              <a:t>LINK BETWEEN THE STRATEGIC PILLARS, PROGRAMMES AND PRIORITIES</a:t>
            </a:r>
            <a:endParaRPr lang="en-ZA" sz="3600" b="1" dirty="0">
              <a:solidFill>
                <a:srgbClr val="002060"/>
              </a:solidFill>
              <a:latin typeface="Arial Narrow" panose="020B0606020202030204" pitchFamily="34" charset="0"/>
              <a:cs typeface="Arial" panose="020B0604020202020204" pitchFamily="34" charset="0"/>
            </a:endParaRPr>
          </a:p>
        </p:txBody>
      </p:sp>
      <p:sp>
        <p:nvSpPr>
          <p:cNvPr id="129" name="Date Placeholder 3">
            <a:extLst>
              <a:ext uri="{FF2B5EF4-FFF2-40B4-BE49-F238E27FC236}">
                <a16:creationId xmlns:a16="http://schemas.microsoft.com/office/drawing/2014/main" id="{F7F164AE-01DB-40FE-9538-E5F5AE4F6D4E}"/>
              </a:ext>
            </a:extLst>
          </p:cNvPr>
          <p:cNvSpPr txBox="1">
            <a:spLocks/>
          </p:cNvSpPr>
          <p:nvPr/>
        </p:nvSpPr>
        <p:spPr>
          <a:xfrm>
            <a:off x="8522494" y="5654283"/>
            <a:ext cx="465864" cy="273844"/>
          </a:xfrm>
          <a:prstGeom prst="rect">
            <a:avLst/>
          </a:prstGeom>
        </p:spPr>
        <p:txBody>
          <a:bodyPr vert="horz"/>
          <a:lstStyle>
            <a:defPPr>
              <a:defRPr lang="en-US"/>
            </a:defPPr>
            <a:lvl1pPr marL="0" algn="r" defTabSz="914400" rtl="0" eaLnBrk="1" latinLnBrk="0" hangingPunct="1">
              <a:defRPr kumimoji="0" sz="1400" kern="1200">
                <a:solidFill>
                  <a:srgbClr val="FFFFFF"/>
                </a:solidFill>
                <a:latin typeface="Arial" charset="0"/>
                <a:ea typeface="+mn-ea"/>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fld id="{4338B14D-E0BD-4616-99CB-C36D43E7AFFF}" type="slidenum">
              <a:rPr lang="en-US" sz="750"/>
              <a:pPr defTabSz="685800">
                <a:defRPr/>
              </a:pPr>
              <a:t>14</a:t>
            </a:fld>
            <a:endParaRPr lang="en-ZA" sz="750" dirty="0"/>
          </a:p>
        </p:txBody>
      </p:sp>
      <p:sp>
        <p:nvSpPr>
          <p:cNvPr id="45" name="Freeform 3">
            <a:extLst>
              <a:ext uri="{FF2B5EF4-FFF2-40B4-BE49-F238E27FC236}">
                <a16:creationId xmlns:a16="http://schemas.microsoft.com/office/drawing/2014/main" id="{28C070B7-0C34-4DFF-89A5-F944AD16F7D1}"/>
              </a:ext>
            </a:extLst>
          </p:cNvPr>
          <p:cNvSpPr>
            <a:spLocks/>
          </p:cNvSpPr>
          <p:nvPr/>
        </p:nvSpPr>
        <p:spPr bwMode="auto">
          <a:xfrm>
            <a:off x="270225" y="2688261"/>
            <a:ext cx="8718119" cy="784766"/>
          </a:xfrm>
          <a:custGeom>
            <a:avLst/>
            <a:gdLst>
              <a:gd name="T0" fmla="*/ 0 w 2880"/>
              <a:gd name="T1" fmla="*/ 576 h 576"/>
              <a:gd name="T2" fmla="*/ 960 w 2880"/>
              <a:gd name="T3" fmla="*/ 576 h 576"/>
              <a:gd name="T4" fmla="*/ 960 w 2880"/>
              <a:gd name="T5" fmla="*/ 288 h 576"/>
              <a:gd name="T6" fmla="*/ 1920 w 2880"/>
              <a:gd name="T7" fmla="*/ 288 h 576"/>
              <a:gd name="T8" fmla="*/ 1920 w 2880"/>
              <a:gd name="T9" fmla="*/ 0 h 576"/>
              <a:gd name="T10" fmla="*/ 2880 w 2880"/>
              <a:gd name="T11" fmla="*/ 0 h 576"/>
              <a:gd name="T12" fmla="*/ 0 60000 65536"/>
              <a:gd name="T13" fmla="*/ 0 60000 65536"/>
              <a:gd name="T14" fmla="*/ 0 60000 65536"/>
              <a:gd name="T15" fmla="*/ 0 60000 65536"/>
              <a:gd name="T16" fmla="*/ 0 60000 65536"/>
              <a:gd name="T17" fmla="*/ 0 60000 65536"/>
              <a:gd name="T18" fmla="*/ 0 w 2880"/>
              <a:gd name="T19" fmla="*/ 0 h 576"/>
              <a:gd name="T20" fmla="*/ 2880 w 2880"/>
              <a:gd name="T21" fmla="*/ 576 h 576"/>
            </a:gdLst>
            <a:ahLst/>
            <a:cxnLst>
              <a:cxn ang="T12">
                <a:pos x="T0" y="T1"/>
              </a:cxn>
              <a:cxn ang="T13">
                <a:pos x="T2" y="T3"/>
              </a:cxn>
              <a:cxn ang="T14">
                <a:pos x="T4" y="T5"/>
              </a:cxn>
              <a:cxn ang="T15">
                <a:pos x="T6" y="T7"/>
              </a:cxn>
              <a:cxn ang="T16">
                <a:pos x="T8" y="T9"/>
              </a:cxn>
              <a:cxn ang="T17">
                <a:pos x="T10" y="T11"/>
              </a:cxn>
            </a:cxnLst>
            <a:rect l="T18" t="T19" r="T20" b="T21"/>
            <a:pathLst>
              <a:path w="2880" h="576">
                <a:moveTo>
                  <a:pt x="0" y="576"/>
                </a:moveTo>
                <a:lnTo>
                  <a:pt x="960" y="576"/>
                </a:lnTo>
                <a:lnTo>
                  <a:pt x="960" y="288"/>
                </a:lnTo>
                <a:lnTo>
                  <a:pt x="1920" y="288"/>
                </a:lnTo>
                <a:lnTo>
                  <a:pt x="1920" y="0"/>
                </a:lnTo>
                <a:lnTo>
                  <a:pt x="2880" y="0"/>
                </a:lnTo>
              </a:path>
            </a:pathLst>
          </a:custGeom>
          <a:ln>
            <a:headEnd/>
            <a:tailEnd/>
          </a:ln>
        </p:spPr>
        <p:style>
          <a:lnRef idx="1">
            <a:schemeClr val="accent3"/>
          </a:lnRef>
          <a:fillRef idx="0">
            <a:schemeClr val="accent3"/>
          </a:fillRef>
          <a:effectRef idx="0">
            <a:schemeClr val="accent3"/>
          </a:effectRef>
          <a:fontRef idx="minor">
            <a:schemeClr val="tx1"/>
          </a:fontRef>
        </p:style>
        <p:txBody>
          <a:bodyPr wrap="none" anchor="ctr">
            <a:flatTx/>
          </a:bodyPr>
          <a:lstStyle/>
          <a:p>
            <a:pPr defTabSz="685800">
              <a:defRPr/>
            </a:pPr>
            <a:endParaRPr lang="en-US" sz="1224" dirty="0">
              <a:solidFill>
                <a:prstClr val="black"/>
              </a:solidFill>
              <a:latin typeface="Arial Narrow"/>
            </a:endParaRPr>
          </a:p>
        </p:txBody>
      </p:sp>
      <p:sp>
        <p:nvSpPr>
          <p:cNvPr id="46" name="Rectangle 45">
            <a:extLst>
              <a:ext uri="{FF2B5EF4-FFF2-40B4-BE49-F238E27FC236}">
                <a16:creationId xmlns:a16="http://schemas.microsoft.com/office/drawing/2014/main" id="{B8783331-0527-4FA1-ABF2-AD34303C9730}"/>
              </a:ext>
            </a:extLst>
          </p:cNvPr>
          <p:cNvSpPr/>
          <p:nvPr/>
        </p:nvSpPr>
        <p:spPr>
          <a:xfrm>
            <a:off x="270224" y="3513020"/>
            <a:ext cx="2892854" cy="321975"/>
          </a:xfrm>
          <a:prstGeom prst="rect">
            <a:avLst/>
          </a:prstGeom>
          <a:solidFill>
            <a:schemeClr val="accent6"/>
          </a:solidFill>
          <a:ln w="19050">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defTabSz="685800">
              <a:defRPr/>
            </a:pPr>
            <a:r>
              <a:rPr lang="en-US" sz="1200" b="1" dirty="0">
                <a:solidFill>
                  <a:schemeClr val="tx1"/>
                </a:solidFill>
                <a:latin typeface="Arial Narrow"/>
              </a:rPr>
              <a:t>The strategic intent for the next five years is to: </a:t>
            </a:r>
            <a:endParaRPr lang="en-ZA" sz="1200" b="1" dirty="0">
              <a:solidFill>
                <a:schemeClr val="tx1"/>
              </a:solidFill>
              <a:latin typeface="Arial Narrow"/>
            </a:endParaRPr>
          </a:p>
        </p:txBody>
      </p:sp>
      <p:sp>
        <p:nvSpPr>
          <p:cNvPr id="47" name="Rectangle 46">
            <a:extLst>
              <a:ext uri="{FF2B5EF4-FFF2-40B4-BE49-F238E27FC236}">
                <a16:creationId xmlns:a16="http://schemas.microsoft.com/office/drawing/2014/main" id="{BBA05B42-C637-4C40-9565-04B9434C672C}"/>
              </a:ext>
            </a:extLst>
          </p:cNvPr>
          <p:cNvSpPr/>
          <p:nvPr/>
        </p:nvSpPr>
        <p:spPr>
          <a:xfrm>
            <a:off x="3158226" y="2936389"/>
            <a:ext cx="2892854" cy="323260"/>
          </a:xfrm>
          <a:prstGeom prst="rect">
            <a:avLst/>
          </a:prstGeom>
          <a:solidFill>
            <a:schemeClr val="accent6"/>
          </a:solidFill>
          <a:ln w="19050">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defTabSz="685800">
              <a:defRPr/>
            </a:pPr>
            <a:r>
              <a:rPr lang="en-US" sz="1200" b="1" dirty="0">
                <a:solidFill>
                  <a:schemeClr val="tx1"/>
                </a:solidFill>
                <a:latin typeface="Arial Narrow"/>
              </a:rPr>
              <a:t>The CCMA will pursue to achieve its strategic intent through the following Programmes</a:t>
            </a:r>
          </a:p>
        </p:txBody>
      </p:sp>
      <p:sp>
        <p:nvSpPr>
          <p:cNvPr id="48" name="Rectangle 47">
            <a:extLst>
              <a:ext uri="{FF2B5EF4-FFF2-40B4-BE49-F238E27FC236}">
                <a16:creationId xmlns:a16="http://schemas.microsoft.com/office/drawing/2014/main" id="{C93A96F5-9FFF-4449-93AF-84C81A8BA8F0}"/>
              </a:ext>
            </a:extLst>
          </p:cNvPr>
          <p:cNvSpPr/>
          <p:nvPr/>
        </p:nvSpPr>
        <p:spPr>
          <a:xfrm>
            <a:off x="6107322" y="2386344"/>
            <a:ext cx="2892854" cy="229178"/>
          </a:xfrm>
          <a:prstGeom prst="rect">
            <a:avLst/>
          </a:prstGeom>
          <a:solidFill>
            <a:schemeClr val="accent6"/>
          </a:solidFill>
          <a:ln w="19050">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defTabSz="685800">
              <a:defRPr/>
            </a:pPr>
            <a:r>
              <a:rPr lang="en-US" sz="1200" b="1" dirty="0">
                <a:solidFill>
                  <a:schemeClr val="tx1"/>
                </a:solidFill>
                <a:latin typeface="Arial Narrow"/>
              </a:rPr>
              <a:t>Priorities</a:t>
            </a:r>
            <a:endParaRPr lang="en-ZA" sz="1200" b="1" dirty="0">
              <a:solidFill>
                <a:schemeClr val="tx1"/>
              </a:solidFill>
              <a:latin typeface="Arial Narrow"/>
            </a:endParaRPr>
          </a:p>
        </p:txBody>
      </p:sp>
      <p:grpSp>
        <p:nvGrpSpPr>
          <p:cNvPr id="7" name="Group 6">
            <a:extLst>
              <a:ext uri="{FF2B5EF4-FFF2-40B4-BE49-F238E27FC236}">
                <a16:creationId xmlns:a16="http://schemas.microsoft.com/office/drawing/2014/main" id="{1E83D42F-AE30-4E07-AFA7-FE28467FAB28}"/>
              </a:ext>
            </a:extLst>
          </p:cNvPr>
          <p:cNvGrpSpPr/>
          <p:nvPr/>
        </p:nvGrpSpPr>
        <p:grpSpPr>
          <a:xfrm>
            <a:off x="270225" y="3957347"/>
            <a:ext cx="8873776" cy="1496568"/>
            <a:chOff x="360299" y="3918857"/>
            <a:chExt cx="11831701" cy="1995424"/>
          </a:xfrm>
        </p:grpSpPr>
        <p:sp>
          <p:nvSpPr>
            <p:cNvPr id="4" name="Oval 3">
              <a:extLst>
                <a:ext uri="{FF2B5EF4-FFF2-40B4-BE49-F238E27FC236}">
                  <a16:creationId xmlns:a16="http://schemas.microsoft.com/office/drawing/2014/main" id="{16776754-F347-40A7-96A5-6D4AA15A7124}"/>
                </a:ext>
              </a:extLst>
            </p:cNvPr>
            <p:cNvSpPr/>
            <p:nvPr/>
          </p:nvSpPr>
          <p:spPr>
            <a:xfrm>
              <a:off x="360299" y="3918857"/>
              <a:ext cx="324000" cy="32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ZA" sz="1200" dirty="0">
                  <a:solidFill>
                    <a:prstClr val="black"/>
                  </a:solidFill>
                  <a:latin typeface="Arial Narrow" panose="020B0606020202030204" pitchFamily="34" charset="0"/>
                </a:rPr>
                <a:t>1</a:t>
              </a:r>
            </a:p>
          </p:txBody>
        </p:sp>
        <p:sp>
          <p:nvSpPr>
            <p:cNvPr id="50" name="Oval 49">
              <a:extLst>
                <a:ext uri="{FF2B5EF4-FFF2-40B4-BE49-F238E27FC236}">
                  <a16:creationId xmlns:a16="http://schemas.microsoft.com/office/drawing/2014/main" id="{46003492-7FCC-46C5-9EA2-71C4524243DE}"/>
                </a:ext>
              </a:extLst>
            </p:cNvPr>
            <p:cNvSpPr/>
            <p:nvPr/>
          </p:nvSpPr>
          <p:spPr>
            <a:xfrm>
              <a:off x="8265622" y="4108879"/>
              <a:ext cx="324000" cy="32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200" dirty="0">
                  <a:solidFill>
                    <a:prstClr val="black"/>
                  </a:solidFill>
                  <a:latin typeface="Arial Narrow" panose="020B0606020202030204" pitchFamily="34" charset="0"/>
                </a:rPr>
                <a:t>6</a:t>
              </a:r>
              <a:endParaRPr lang="en-ZA" sz="1200" dirty="0">
                <a:solidFill>
                  <a:prstClr val="black"/>
                </a:solidFill>
                <a:latin typeface="Arial Narrow" panose="020B0606020202030204" pitchFamily="34" charset="0"/>
              </a:endParaRPr>
            </a:p>
          </p:txBody>
        </p:sp>
        <p:sp>
          <p:nvSpPr>
            <p:cNvPr id="52" name="Oval 51">
              <a:extLst>
                <a:ext uri="{FF2B5EF4-FFF2-40B4-BE49-F238E27FC236}">
                  <a16:creationId xmlns:a16="http://schemas.microsoft.com/office/drawing/2014/main" id="{7270E366-5654-48AE-8072-A62213A4BC94}"/>
                </a:ext>
              </a:extLst>
            </p:cNvPr>
            <p:cNvSpPr/>
            <p:nvPr/>
          </p:nvSpPr>
          <p:spPr>
            <a:xfrm>
              <a:off x="360299" y="4482587"/>
              <a:ext cx="324000" cy="32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200" dirty="0">
                  <a:solidFill>
                    <a:prstClr val="black"/>
                  </a:solidFill>
                  <a:latin typeface="Arial Narrow" panose="020B0606020202030204" pitchFamily="34" charset="0"/>
                </a:rPr>
                <a:t>2</a:t>
              </a:r>
              <a:endParaRPr lang="en-ZA" sz="1200" dirty="0">
                <a:solidFill>
                  <a:prstClr val="black"/>
                </a:solidFill>
                <a:latin typeface="Arial Narrow" panose="020B0606020202030204" pitchFamily="34" charset="0"/>
              </a:endParaRPr>
            </a:p>
          </p:txBody>
        </p:sp>
        <p:sp>
          <p:nvSpPr>
            <p:cNvPr id="53" name="Oval 52">
              <a:extLst>
                <a:ext uri="{FF2B5EF4-FFF2-40B4-BE49-F238E27FC236}">
                  <a16:creationId xmlns:a16="http://schemas.microsoft.com/office/drawing/2014/main" id="{D20AB0DC-82F8-4C57-829D-AC7FB43D46A0}"/>
                </a:ext>
              </a:extLst>
            </p:cNvPr>
            <p:cNvSpPr/>
            <p:nvPr/>
          </p:nvSpPr>
          <p:spPr>
            <a:xfrm>
              <a:off x="8262758" y="4680941"/>
              <a:ext cx="324000" cy="32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200" dirty="0">
                  <a:solidFill>
                    <a:prstClr val="black"/>
                  </a:solidFill>
                  <a:latin typeface="Arial Narrow" panose="020B0606020202030204" pitchFamily="34" charset="0"/>
                </a:rPr>
                <a:t>7</a:t>
              </a:r>
              <a:endParaRPr lang="en-ZA" sz="1200" dirty="0">
                <a:solidFill>
                  <a:prstClr val="black"/>
                </a:solidFill>
                <a:latin typeface="Arial Narrow" panose="020B0606020202030204" pitchFamily="34" charset="0"/>
              </a:endParaRPr>
            </a:p>
          </p:txBody>
        </p:sp>
        <p:sp>
          <p:nvSpPr>
            <p:cNvPr id="54" name="Oval 53">
              <a:extLst>
                <a:ext uri="{FF2B5EF4-FFF2-40B4-BE49-F238E27FC236}">
                  <a16:creationId xmlns:a16="http://schemas.microsoft.com/office/drawing/2014/main" id="{99608619-1E12-430A-B014-B6DDBCE41740}"/>
                </a:ext>
              </a:extLst>
            </p:cNvPr>
            <p:cNvSpPr/>
            <p:nvPr/>
          </p:nvSpPr>
          <p:spPr>
            <a:xfrm>
              <a:off x="360299" y="5590281"/>
              <a:ext cx="324000" cy="32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ZA" sz="1200" dirty="0">
                  <a:solidFill>
                    <a:prstClr val="black"/>
                  </a:solidFill>
                  <a:latin typeface="Arial Narrow" panose="020B0606020202030204" pitchFamily="34" charset="0"/>
                </a:rPr>
                <a:t>5</a:t>
              </a:r>
            </a:p>
          </p:txBody>
        </p:sp>
        <p:sp>
          <p:nvSpPr>
            <p:cNvPr id="6" name="Rectangle 5">
              <a:extLst>
                <a:ext uri="{FF2B5EF4-FFF2-40B4-BE49-F238E27FC236}">
                  <a16:creationId xmlns:a16="http://schemas.microsoft.com/office/drawing/2014/main" id="{F2F93C49-399D-4D9A-862C-5C3E1BBFD5B0}"/>
                </a:ext>
              </a:extLst>
            </p:cNvPr>
            <p:cNvSpPr/>
            <p:nvPr/>
          </p:nvSpPr>
          <p:spPr>
            <a:xfrm>
              <a:off x="684299" y="3918857"/>
              <a:ext cx="3533138" cy="308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ZA" sz="1200" dirty="0">
                  <a:solidFill>
                    <a:prstClr val="black"/>
                  </a:solidFill>
                  <a:latin typeface="Arial Narrow" panose="020B0606020202030204" pitchFamily="34" charset="0"/>
                </a:rPr>
                <a:t>Optimise the organisation</a:t>
              </a:r>
            </a:p>
          </p:txBody>
        </p:sp>
        <p:sp>
          <p:nvSpPr>
            <p:cNvPr id="62" name="Rectangle 61">
              <a:extLst>
                <a:ext uri="{FF2B5EF4-FFF2-40B4-BE49-F238E27FC236}">
                  <a16:creationId xmlns:a16="http://schemas.microsoft.com/office/drawing/2014/main" id="{F8D5D83A-E5D3-47A2-8ADA-6112106CCB29}"/>
                </a:ext>
              </a:extLst>
            </p:cNvPr>
            <p:cNvSpPr/>
            <p:nvPr/>
          </p:nvSpPr>
          <p:spPr>
            <a:xfrm>
              <a:off x="8658862" y="4123928"/>
              <a:ext cx="3533138" cy="308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200" dirty="0">
                  <a:solidFill>
                    <a:schemeClr val="tx1"/>
                  </a:solidFill>
                </a:rPr>
                <a:t>Social cohesion and safe communities</a:t>
              </a:r>
            </a:p>
          </p:txBody>
        </p:sp>
        <p:sp>
          <p:nvSpPr>
            <p:cNvPr id="64" name="Rectangle 63">
              <a:extLst>
                <a:ext uri="{FF2B5EF4-FFF2-40B4-BE49-F238E27FC236}">
                  <a16:creationId xmlns:a16="http://schemas.microsoft.com/office/drawing/2014/main" id="{A935F74A-FD79-4348-917A-15CEFEFE3E53}"/>
                </a:ext>
              </a:extLst>
            </p:cNvPr>
            <p:cNvSpPr/>
            <p:nvPr/>
          </p:nvSpPr>
          <p:spPr>
            <a:xfrm>
              <a:off x="8658862" y="4659694"/>
              <a:ext cx="3533138" cy="308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200" dirty="0">
                  <a:solidFill>
                    <a:schemeClr val="tx1"/>
                  </a:solidFill>
                </a:rPr>
                <a:t>A better Africa and world</a:t>
              </a:r>
            </a:p>
          </p:txBody>
        </p:sp>
        <p:sp>
          <p:nvSpPr>
            <p:cNvPr id="65" name="Rectangle 64">
              <a:extLst>
                <a:ext uri="{FF2B5EF4-FFF2-40B4-BE49-F238E27FC236}">
                  <a16:creationId xmlns:a16="http://schemas.microsoft.com/office/drawing/2014/main" id="{0A33E452-3399-42F5-843B-1340E3CB1705}"/>
                </a:ext>
              </a:extLst>
            </p:cNvPr>
            <p:cNvSpPr/>
            <p:nvPr/>
          </p:nvSpPr>
          <p:spPr>
            <a:xfrm>
              <a:off x="684299" y="5605330"/>
              <a:ext cx="3533138" cy="308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200" dirty="0">
                  <a:solidFill>
                    <a:prstClr val="black"/>
                  </a:solidFill>
                  <a:latin typeface="Arial Narrow" panose="020B0606020202030204" pitchFamily="34" charset="0"/>
                </a:rPr>
                <a:t>Support strategy implementation and mitigate governance failure</a:t>
              </a:r>
            </a:p>
          </p:txBody>
        </p:sp>
      </p:grpSp>
      <p:grpSp>
        <p:nvGrpSpPr>
          <p:cNvPr id="68" name="Group 67">
            <a:extLst>
              <a:ext uri="{FF2B5EF4-FFF2-40B4-BE49-F238E27FC236}">
                <a16:creationId xmlns:a16="http://schemas.microsoft.com/office/drawing/2014/main" id="{A3DDF818-94DD-4DC6-BE38-8C65B82D07AB}"/>
              </a:ext>
            </a:extLst>
          </p:cNvPr>
          <p:cNvGrpSpPr/>
          <p:nvPr/>
        </p:nvGrpSpPr>
        <p:grpSpPr>
          <a:xfrm>
            <a:off x="3181945" y="3314472"/>
            <a:ext cx="2994527" cy="1119374"/>
            <a:chOff x="316935" y="3918857"/>
            <a:chExt cx="3992702" cy="1030452"/>
          </a:xfrm>
        </p:grpSpPr>
        <p:sp>
          <p:nvSpPr>
            <p:cNvPr id="69" name="Oval 68">
              <a:extLst>
                <a:ext uri="{FF2B5EF4-FFF2-40B4-BE49-F238E27FC236}">
                  <a16:creationId xmlns:a16="http://schemas.microsoft.com/office/drawing/2014/main" id="{3D9FDBDF-0C88-4698-A773-4DE30E0CB378}"/>
                </a:ext>
              </a:extLst>
            </p:cNvPr>
            <p:cNvSpPr/>
            <p:nvPr/>
          </p:nvSpPr>
          <p:spPr>
            <a:xfrm>
              <a:off x="328747" y="3918857"/>
              <a:ext cx="355552" cy="25683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ZA" sz="1200" dirty="0">
                  <a:solidFill>
                    <a:prstClr val="black"/>
                  </a:solidFill>
                  <a:latin typeface="Arial Narrow" panose="020B0606020202030204" pitchFamily="34" charset="0"/>
                </a:rPr>
                <a:t>1</a:t>
              </a:r>
            </a:p>
          </p:txBody>
        </p:sp>
        <p:sp>
          <p:nvSpPr>
            <p:cNvPr id="70" name="Oval 69">
              <a:extLst>
                <a:ext uri="{FF2B5EF4-FFF2-40B4-BE49-F238E27FC236}">
                  <a16:creationId xmlns:a16="http://schemas.microsoft.com/office/drawing/2014/main" id="{2A3A404E-B22A-49C3-B717-DC7AB6F4777F}"/>
                </a:ext>
              </a:extLst>
            </p:cNvPr>
            <p:cNvSpPr/>
            <p:nvPr/>
          </p:nvSpPr>
          <p:spPr>
            <a:xfrm>
              <a:off x="328747" y="4299006"/>
              <a:ext cx="324000" cy="21247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ZA" sz="1200" dirty="0">
                  <a:solidFill>
                    <a:prstClr val="black"/>
                  </a:solidFill>
                  <a:latin typeface="Arial Narrow" panose="020B0606020202030204" pitchFamily="34" charset="0"/>
                </a:rPr>
                <a:t>2</a:t>
              </a:r>
            </a:p>
          </p:txBody>
        </p:sp>
        <p:sp>
          <p:nvSpPr>
            <p:cNvPr id="71" name="Oval 70">
              <a:extLst>
                <a:ext uri="{FF2B5EF4-FFF2-40B4-BE49-F238E27FC236}">
                  <a16:creationId xmlns:a16="http://schemas.microsoft.com/office/drawing/2014/main" id="{C40BFD72-FE98-45A4-BE37-8A8F772BD893}"/>
                </a:ext>
              </a:extLst>
            </p:cNvPr>
            <p:cNvSpPr/>
            <p:nvPr/>
          </p:nvSpPr>
          <p:spPr>
            <a:xfrm>
              <a:off x="316935" y="4625309"/>
              <a:ext cx="389890" cy="32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ZA" sz="1200" dirty="0">
                  <a:solidFill>
                    <a:prstClr val="black"/>
                  </a:solidFill>
                  <a:latin typeface="Arial Narrow" panose="020B0606020202030204" pitchFamily="34" charset="0"/>
                </a:rPr>
                <a:t>3</a:t>
              </a:r>
            </a:p>
          </p:txBody>
        </p:sp>
        <p:sp>
          <p:nvSpPr>
            <p:cNvPr id="81" name="Rectangle 80">
              <a:extLst>
                <a:ext uri="{FF2B5EF4-FFF2-40B4-BE49-F238E27FC236}">
                  <a16:creationId xmlns:a16="http://schemas.microsoft.com/office/drawing/2014/main" id="{E5164513-E535-4F94-8845-5393A2089D42}"/>
                </a:ext>
              </a:extLst>
            </p:cNvPr>
            <p:cNvSpPr/>
            <p:nvPr/>
          </p:nvSpPr>
          <p:spPr>
            <a:xfrm>
              <a:off x="684299" y="3918857"/>
              <a:ext cx="3533138" cy="2730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200" dirty="0">
                  <a:solidFill>
                    <a:prstClr val="black"/>
                  </a:solidFill>
                  <a:latin typeface="Arial Narrow" panose="020B0606020202030204" pitchFamily="34" charset="0"/>
                </a:rPr>
                <a:t>Administration</a:t>
              </a:r>
            </a:p>
          </p:txBody>
        </p:sp>
        <p:sp>
          <p:nvSpPr>
            <p:cNvPr id="83" name="Rectangle 82">
              <a:extLst>
                <a:ext uri="{FF2B5EF4-FFF2-40B4-BE49-F238E27FC236}">
                  <a16:creationId xmlns:a16="http://schemas.microsoft.com/office/drawing/2014/main" id="{AE942A80-A51B-4CF1-B539-61E9E9E99E6A}"/>
                </a:ext>
              </a:extLst>
            </p:cNvPr>
            <p:cNvSpPr/>
            <p:nvPr/>
          </p:nvSpPr>
          <p:spPr>
            <a:xfrm>
              <a:off x="684299" y="4235053"/>
              <a:ext cx="3533138" cy="308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200" dirty="0">
                  <a:solidFill>
                    <a:prstClr val="black"/>
                  </a:solidFill>
                  <a:latin typeface="Arial Narrow" panose="020B0606020202030204" pitchFamily="34" charset="0"/>
                </a:rPr>
                <a:t>Proactive and relevant labour market intervention</a:t>
              </a:r>
            </a:p>
          </p:txBody>
        </p:sp>
        <p:sp>
          <p:nvSpPr>
            <p:cNvPr id="84" name="Rectangle 83">
              <a:extLst>
                <a:ext uri="{FF2B5EF4-FFF2-40B4-BE49-F238E27FC236}">
                  <a16:creationId xmlns:a16="http://schemas.microsoft.com/office/drawing/2014/main" id="{CB62DBCB-992B-494E-9B45-840AB4DEC09F}"/>
                </a:ext>
              </a:extLst>
            </p:cNvPr>
            <p:cNvSpPr/>
            <p:nvPr/>
          </p:nvSpPr>
          <p:spPr>
            <a:xfrm>
              <a:off x="776499" y="4590923"/>
              <a:ext cx="3533138" cy="308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200" dirty="0">
                  <a:solidFill>
                    <a:prstClr val="black"/>
                  </a:solidFill>
                  <a:latin typeface="Arial Narrow" panose="020B0606020202030204" pitchFamily="34" charset="0"/>
                </a:rPr>
                <a:t>Special mediation interventions and support </a:t>
              </a:r>
            </a:p>
          </p:txBody>
        </p:sp>
      </p:grpSp>
      <p:grpSp>
        <p:nvGrpSpPr>
          <p:cNvPr id="87" name="Group 86">
            <a:extLst>
              <a:ext uri="{FF2B5EF4-FFF2-40B4-BE49-F238E27FC236}">
                <a16:creationId xmlns:a16="http://schemas.microsoft.com/office/drawing/2014/main" id="{E889734F-79D2-409B-9516-EAAB89D99A8E}"/>
              </a:ext>
            </a:extLst>
          </p:cNvPr>
          <p:cNvGrpSpPr/>
          <p:nvPr/>
        </p:nvGrpSpPr>
        <p:grpSpPr>
          <a:xfrm>
            <a:off x="6155296" y="2751811"/>
            <a:ext cx="2892854" cy="1183176"/>
            <a:chOff x="360299" y="3918857"/>
            <a:chExt cx="3857138" cy="1577568"/>
          </a:xfrm>
        </p:grpSpPr>
        <p:sp>
          <p:nvSpPr>
            <p:cNvPr id="88" name="Oval 87">
              <a:extLst>
                <a:ext uri="{FF2B5EF4-FFF2-40B4-BE49-F238E27FC236}">
                  <a16:creationId xmlns:a16="http://schemas.microsoft.com/office/drawing/2014/main" id="{398EC405-24FC-4736-84EC-A580C44BAB87}"/>
                </a:ext>
              </a:extLst>
            </p:cNvPr>
            <p:cNvSpPr/>
            <p:nvPr/>
          </p:nvSpPr>
          <p:spPr>
            <a:xfrm>
              <a:off x="360299" y="3918857"/>
              <a:ext cx="324000" cy="32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ZA" sz="1200" dirty="0">
                  <a:solidFill>
                    <a:prstClr val="black"/>
                  </a:solidFill>
                  <a:latin typeface="Arial Narrow"/>
                </a:rPr>
                <a:t>1</a:t>
              </a:r>
            </a:p>
          </p:txBody>
        </p:sp>
        <p:sp>
          <p:nvSpPr>
            <p:cNvPr id="89" name="Oval 88">
              <a:extLst>
                <a:ext uri="{FF2B5EF4-FFF2-40B4-BE49-F238E27FC236}">
                  <a16:creationId xmlns:a16="http://schemas.microsoft.com/office/drawing/2014/main" id="{DF6FEA5E-4DF4-4535-BD3E-AC8B4E816DC9}"/>
                </a:ext>
              </a:extLst>
            </p:cNvPr>
            <p:cNvSpPr/>
            <p:nvPr/>
          </p:nvSpPr>
          <p:spPr>
            <a:xfrm>
              <a:off x="360299" y="4336713"/>
              <a:ext cx="324000" cy="32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ZA" sz="1200" dirty="0">
                  <a:solidFill>
                    <a:prstClr val="black"/>
                  </a:solidFill>
                  <a:latin typeface="Arial Narrow"/>
                </a:rPr>
                <a:t>2</a:t>
              </a:r>
            </a:p>
          </p:txBody>
        </p:sp>
        <p:sp>
          <p:nvSpPr>
            <p:cNvPr id="91" name="Oval 90">
              <a:extLst>
                <a:ext uri="{FF2B5EF4-FFF2-40B4-BE49-F238E27FC236}">
                  <a16:creationId xmlns:a16="http://schemas.microsoft.com/office/drawing/2014/main" id="{35414E13-9073-4F2E-8C27-BAB38FD520EF}"/>
                </a:ext>
              </a:extLst>
            </p:cNvPr>
            <p:cNvSpPr/>
            <p:nvPr/>
          </p:nvSpPr>
          <p:spPr>
            <a:xfrm>
              <a:off x="360299" y="4754569"/>
              <a:ext cx="324000" cy="32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ZA" sz="1200" dirty="0">
                  <a:solidFill>
                    <a:prstClr val="black"/>
                  </a:solidFill>
                  <a:latin typeface="Arial Narrow"/>
                </a:rPr>
                <a:t>3</a:t>
              </a:r>
            </a:p>
          </p:txBody>
        </p:sp>
        <p:sp>
          <p:nvSpPr>
            <p:cNvPr id="92" name="Oval 91">
              <a:extLst>
                <a:ext uri="{FF2B5EF4-FFF2-40B4-BE49-F238E27FC236}">
                  <a16:creationId xmlns:a16="http://schemas.microsoft.com/office/drawing/2014/main" id="{AFDC8383-52DA-4E50-AEBA-2D66C728F1D3}"/>
                </a:ext>
              </a:extLst>
            </p:cNvPr>
            <p:cNvSpPr/>
            <p:nvPr/>
          </p:nvSpPr>
          <p:spPr>
            <a:xfrm>
              <a:off x="360299" y="5172425"/>
              <a:ext cx="324000" cy="32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ZA" sz="1200" dirty="0">
                  <a:solidFill>
                    <a:prstClr val="black"/>
                  </a:solidFill>
                  <a:latin typeface="Arial Narrow"/>
                </a:rPr>
                <a:t>4</a:t>
              </a:r>
            </a:p>
          </p:txBody>
        </p:sp>
        <p:sp>
          <p:nvSpPr>
            <p:cNvPr id="94" name="Rectangle 93">
              <a:extLst>
                <a:ext uri="{FF2B5EF4-FFF2-40B4-BE49-F238E27FC236}">
                  <a16:creationId xmlns:a16="http://schemas.microsoft.com/office/drawing/2014/main" id="{619CACB7-861A-44EB-98E9-DAC75047CE08}"/>
                </a:ext>
              </a:extLst>
            </p:cNvPr>
            <p:cNvSpPr/>
            <p:nvPr/>
          </p:nvSpPr>
          <p:spPr>
            <a:xfrm>
              <a:off x="684299" y="3918857"/>
              <a:ext cx="3533138" cy="308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200" dirty="0">
                  <a:solidFill>
                    <a:schemeClr val="tx1"/>
                  </a:solidFill>
                </a:rPr>
                <a:t>Building a capable, ethical and development state</a:t>
              </a:r>
            </a:p>
          </p:txBody>
        </p:sp>
        <p:sp>
          <p:nvSpPr>
            <p:cNvPr id="95" name="Rectangle 94">
              <a:extLst>
                <a:ext uri="{FF2B5EF4-FFF2-40B4-BE49-F238E27FC236}">
                  <a16:creationId xmlns:a16="http://schemas.microsoft.com/office/drawing/2014/main" id="{A1FA3EDE-332C-4C20-9318-84474FF1D64A}"/>
                </a:ext>
              </a:extLst>
            </p:cNvPr>
            <p:cNvSpPr/>
            <p:nvPr/>
          </p:nvSpPr>
          <p:spPr>
            <a:xfrm>
              <a:off x="684299" y="4351762"/>
              <a:ext cx="3533138" cy="308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200" dirty="0">
                  <a:solidFill>
                    <a:schemeClr val="tx1"/>
                  </a:solidFill>
                </a:rPr>
                <a:t>Economic transformation and job creation</a:t>
              </a:r>
            </a:p>
          </p:txBody>
        </p:sp>
        <p:sp>
          <p:nvSpPr>
            <p:cNvPr id="98" name="Rectangle 97">
              <a:extLst>
                <a:ext uri="{FF2B5EF4-FFF2-40B4-BE49-F238E27FC236}">
                  <a16:creationId xmlns:a16="http://schemas.microsoft.com/office/drawing/2014/main" id="{C873F220-1393-439B-BA62-DA80C555C7BB}"/>
                </a:ext>
              </a:extLst>
            </p:cNvPr>
            <p:cNvSpPr/>
            <p:nvPr/>
          </p:nvSpPr>
          <p:spPr>
            <a:xfrm>
              <a:off x="684299" y="4769618"/>
              <a:ext cx="3533138" cy="308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200" dirty="0">
                  <a:solidFill>
                    <a:schemeClr val="tx1"/>
                  </a:solidFill>
                </a:rPr>
                <a:t>Education, skills and health</a:t>
              </a:r>
            </a:p>
          </p:txBody>
        </p:sp>
        <p:sp>
          <p:nvSpPr>
            <p:cNvPr id="100" name="Rectangle 99">
              <a:extLst>
                <a:ext uri="{FF2B5EF4-FFF2-40B4-BE49-F238E27FC236}">
                  <a16:creationId xmlns:a16="http://schemas.microsoft.com/office/drawing/2014/main" id="{BA57AC57-6983-49C2-8D3E-778FE82C7D80}"/>
                </a:ext>
              </a:extLst>
            </p:cNvPr>
            <p:cNvSpPr/>
            <p:nvPr/>
          </p:nvSpPr>
          <p:spPr>
            <a:xfrm>
              <a:off x="684299" y="5182217"/>
              <a:ext cx="3533138" cy="308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200" dirty="0">
                  <a:solidFill>
                    <a:schemeClr val="tx1"/>
                  </a:solidFill>
                </a:rPr>
                <a:t>Consolidating the social wage through reliable and quality basic services</a:t>
              </a:r>
            </a:p>
          </p:txBody>
        </p:sp>
      </p:grpSp>
      <p:sp>
        <p:nvSpPr>
          <p:cNvPr id="132" name="Arrow: Curved Left 131">
            <a:extLst>
              <a:ext uri="{FF2B5EF4-FFF2-40B4-BE49-F238E27FC236}">
                <a16:creationId xmlns:a16="http://schemas.microsoft.com/office/drawing/2014/main" id="{19C5CA86-2789-46A7-B688-AD971EE64675}"/>
              </a:ext>
            </a:extLst>
          </p:cNvPr>
          <p:cNvSpPr/>
          <p:nvPr/>
        </p:nvSpPr>
        <p:spPr>
          <a:xfrm rot="15079684">
            <a:off x="3081577" y="2189257"/>
            <a:ext cx="307166" cy="1354362"/>
          </a:xfrm>
          <a:prstGeom prst="curvedLeftArrow">
            <a:avLst/>
          </a:prstGeom>
          <a:solidFill>
            <a:schemeClr val="bg1">
              <a:lumMod val="8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defRPr/>
            </a:pPr>
            <a:endParaRPr lang="en-ZA" sz="1050" dirty="0">
              <a:solidFill>
                <a:prstClr val="white"/>
              </a:solidFill>
              <a:latin typeface="Calibri" panose="020F0502020204030204" pitchFamily="34" charset="0"/>
            </a:endParaRPr>
          </a:p>
        </p:txBody>
      </p:sp>
      <p:sp>
        <p:nvSpPr>
          <p:cNvPr id="133" name="Arrow: Curved Left 132">
            <a:extLst>
              <a:ext uri="{FF2B5EF4-FFF2-40B4-BE49-F238E27FC236}">
                <a16:creationId xmlns:a16="http://schemas.microsoft.com/office/drawing/2014/main" id="{676E824C-2DBB-4A97-A8EE-1A1776C71FA0}"/>
              </a:ext>
            </a:extLst>
          </p:cNvPr>
          <p:cNvSpPr/>
          <p:nvPr/>
        </p:nvSpPr>
        <p:spPr>
          <a:xfrm rot="14898563">
            <a:off x="5897497" y="1769300"/>
            <a:ext cx="307166" cy="1246109"/>
          </a:xfrm>
          <a:prstGeom prst="curvedLeftArrow">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ZA" sz="1050" dirty="0">
              <a:solidFill>
                <a:prstClr val="white"/>
              </a:solidFill>
              <a:latin typeface="Calibri" panose="020F0502020204030204" pitchFamily="34" charset="0"/>
            </a:endParaRPr>
          </a:p>
        </p:txBody>
      </p:sp>
      <p:sp>
        <p:nvSpPr>
          <p:cNvPr id="49" name="Rectangle 48">
            <a:extLst>
              <a:ext uri="{FF2B5EF4-FFF2-40B4-BE49-F238E27FC236}">
                <a16:creationId xmlns:a16="http://schemas.microsoft.com/office/drawing/2014/main" id="{CB62DBCB-992B-494E-9B45-840AB4DEC09F}"/>
              </a:ext>
            </a:extLst>
          </p:cNvPr>
          <p:cNvSpPr/>
          <p:nvPr/>
        </p:nvSpPr>
        <p:spPr>
          <a:xfrm>
            <a:off x="3572497" y="4758399"/>
            <a:ext cx="2649854" cy="3356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200" dirty="0">
                <a:solidFill>
                  <a:prstClr val="black"/>
                </a:solidFill>
                <a:latin typeface="Arial Narrow" panose="020B0606020202030204" pitchFamily="34" charset="0"/>
              </a:rPr>
              <a:t>Efficient and quality dispute resolution and enforcement services</a:t>
            </a:r>
          </a:p>
        </p:txBody>
      </p:sp>
      <p:sp>
        <p:nvSpPr>
          <p:cNvPr id="51" name="Oval 50">
            <a:extLst>
              <a:ext uri="{FF2B5EF4-FFF2-40B4-BE49-F238E27FC236}">
                <a16:creationId xmlns:a16="http://schemas.microsoft.com/office/drawing/2014/main" id="{C40BFD72-FE98-45A4-BE37-8A8F772BD893}"/>
              </a:ext>
            </a:extLst>
          </p:cNvPr>
          <p:cNvSpPr/>
          <p:nvPr/>
        </p:nvSpPr>
        <p:spPr>
          <a:xfrm>
            <a:off x="3145319" y="4709784"/>
            <a:ext cx="312150" cy="30735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200" dirty="0">
                <a:solidFill>
                  <a:prstClr val="black"/>
                </a:solidFill>
                <a:latin typeface="Arial Narrow"/>
              </a:rPr>
              <a:t>4</a:t>
            </a:r>
            <a:endParaRPr lang="en-ZA" sz="1200" dirty="0">
              <a:solidFill>
                <a:prstClr val="black"/>
              </a:solidFill>
              <a:latin typeface="Arial Narrow"/>
            </a:endParaRPr>
          </a:p>
        </p:txBody>
      </p:sp>
      <p:sp>
        <p:nvSpPr>
          <p:cNvPr id="55" name="Rectangle 54">
            <a:extLst>
              <a:ext uri="{FF2B5EF4-FFF2-40B4-BE49-F238E27FC236}">
                <a16:creationId xmlns:a16="http://schemas.microsoft.com/office/drawing/2014/main" id="{CB62DBCB-992B-494E-9B45-840AB4DEC09F}"/>
              </a:ext>
            </a:extLst>
          </p:cNvPr>
          <p:cNvSpPr/>
          <p:nvPr/>
        </p:nvSpPr>
        <p:spPr>
          <a:xfrm>
            <a:off x="3579833" y="5135419"/>
            <a:ext cx="2649854" cy="3356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200" dirty="0">
                <a:solidFill>
                  <a:prstClr val="black"/>
                </a:solidFill>
                <a:latin typeface="Arial Narrow" panose="020B0606020202030204" pitchFamily="34" charset="0"/>
              </a:rPr>
              <a:t>Effective strategy management and governance</a:t>
            </a:r>
          </a:p>
        </p:txBody>
      </p:sp>
      <p:sp>
        <p:nvSpPr>
          <p:cNvPr id="56" name="Oval 55">
            <a:extLst>
              <a:ext uri="{FF2B5EF4-FFF2-40B4-BE49-F238E27FC236}">
                <a16:creationId xmlns:a16="http://schemas.microsoft.com/office/drawing/2014/main" id="{C40BFD72-FE98-45A4-BE37-8A8F772BD893}"/>
              </a:ext>
            </a:extLst>
          </p:cNvPr>
          <p:cNvSpPr/>
          <p:nvPr/>
        </p:nvSpPr>
        <p:spPr>
          <a:xfrm>
            <a:off x="3136003" y="5137157"/>
            <a:ext cx="330781" cy="39051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200" dirty="0">
                <a:solidFill>
                  <a:prstClr val="black"/>
                </a:solidFill>
                <a:latin typeface="Arial Narrow"/>
              </a:rPr>
              <a:t>5</a:t>
            </a:r>
            <a:endParaRPr lang="en-ZA" sz="1200" dirty="0">
              <a:solidFill>
                <a:prstClr val="black"/>
              </a:solidFill>
              <a:latin typeface="Arial Narrow"/>
            </a:endParaRPr>
          </a:p>
        </p:txBody>
      </p:sp>
      <p:sp>
        <p:nvSpPr>
          <p:cNvPr id="58" name="Rectangle 57">
            <a:extLst>
              <a:ext uri="{FF2B5EF4-FFF2-40B4-BE49-F238E27FC236}">
                <a16:creationId xmlns:a16="http://schemas.microsoft.com/office/drawing/2014/main" id="{F2F93C49-399D-4D9A-862C-5C3E1BBFD5B0}"/>
              </a:ext>
            </a:extLst>
          </p:cNvPr>
          <p:cNvSpPr/>
          <p:nvPr/>
        </p:nvSpPr>
        <p:spPr>
          <a:xfrm>
            <a:off x="585306" y="4396948"/>
            <a:ext cx="2649854" cy="2317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200" dirty="0">
                <a:solidFill>
                  <a:prstClr val="black"/>
                </a:solidFill>
                <a:latin typeface="Arial Narrow" panose="020B0606020202030204" pitchFamily="34" charset="0"/>
              </a:rPr>
              <a:t>Promote economic development and labour market </a:t>
            </a:r>
            <a:r>
              <a:rPr lang="en-US" sz="1200" dirty="0">
                <a:solidFill>
                  <a:prstClr val="black"/>
                </a:solidFill>
                <a:latin typeface="Arial Narrow" panose="020B0606020202030204" pitchFamily="34" charset="0"/>
                <a:cs typeface="Arial" panose="020B0604020202020204" pitchFamily="34" charset="0"/>
              </a:rPr>
              <a:t>stability</a:t>
            </a:r>
          </a:p>
        </p:txBody>
      </p:sp>
      <p:sp>
        <p:nvSpPr>
          <p:cNvPr id="59" name="Oval 58">
            <a:extLst>
              <a:ext uri="{FF2B5EF4-FFF2-40B4-BE49-F238E27FC236}">
                <a16:creationId xmlns:a16="http://schemas.microsoft.com/office/drawing/2014/main" id="{7270E366-5654-48AE-8072-A62213A4BC94}"/>
              </a:ext>
            </a:extLst>
          </p:cNvPr>
          <p:cNvSpPr/>
          <p:nvPr/>
        </p:nvSpPr>
        <p:spPr>
          <a:xfrm>
            <a:off x="270225" y="4815180"/>
            <a:ext cx="243000" cy="243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200" dirty="0">
                <a:solidFill>
                  <a:prstClr val="black"/>
                </a:solidFill>
                <a:latin typeface="Arial Narrow"/>
              </a:rPr>
              <a:t>3</a:t>
            </a:r>
            <a:endParaRPr lang="en-ZA" sz="1200" dirty="0">
              <a:solidFill>
                <a:prstClr val="black"/>
              </a:solidFill>
              <a:latin typeface="Arial Narrow"/>
            </a:endParaRPr>
          </a:p>
        </p:txBody>
      </p:sp>
      <p:sp>
        <p:nvSpPr>
          <p:cNvPr id="60" name="Rectangle 59">
            <a:extLst>
              <a:ext uri="{FF2B5EF4-FFF2-40B4-BE49-F238E27FC236}">
                <a16:creationId xmlns:a16="http://schemas.microsoft.com/office/drawing/2014/main" id="{F2F93C49-399D-4D9A-862C-5C3E1BBFD5B0}"/>
              </a:ext>
            </a:extLst>
          </p:cNvPr>
          <p:cNvSpPr/>
          <p:nvPr/>
        </p:nvSpPr>
        <p:spPr>
          <a:xfrm>
            <a:off x="508372" y="4832110"/>
            <a:ext cx="2649854" cy="2317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200" dirty="0">
                <a:solidFill>
                  <a:prstClr val="black"/>
                </a:solidFill>
                <a:latin typeface="Arial Narrow" panose="020B0606020202030204" pitchFamily="34" charset="0"/>
              </a:rPr>
              <a:t>Advance social justice through expeditious and quality service delivery</a:t>
            </a:r>
          </a:p>
        </p:txBody>
      </p:sp>
      <p:cxnSp>
        <p:nvCxnSpPr>
          <p:cNvPr id="3" name="Straight Arrow Connector 2"/>
          <p:cNvCxnSpPr>
            <a:stCxn id="6" idx="0"/>
          </p:cNvCxnSpPr>
          <p:nvPr/>
        </p:nvCxnSpPr>
        <p:spPr>
          <a:xfrm flipV="1">
            <a:off x="1838151" y="3503644"/>
            <a:ext cx="1432140" cy="453703"/>
          </a:xfrm>
          <a:prstGeom prst="straightConnector1">
            <a:avLst/>
          </a:prstGeom>
          <a:ln w="19050" cmpd="sng">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V="1">
            <a:off x="1880150" y="3917354"/>
            <a:ext cx="1246529" cy="418431"/>
          </a:xfrm>
          <a:prstGeom prst="straightConnector1">
            <a:avLst/>
          </a:prstGeom>
          <a:ln>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V="1">
            <a:off x="1910233" y="4215361"/>
            <a:ext cx="1228797" cy="93714"/>
          </a:xfrm>
          <a:prstGeom prst="straightConnector1">
            <a:avLst/>
          </a:prstGeom>
          <a:ln>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V="1">
            <a:off x="2311646" y="5007541"/>
            <a:ext cx="768321" cy="9601"/>
          </a:xfrm>
          <a:prstGeom prst="straightConnector1">
            <a:avLst/>
          </a:prstGeom>
          <a:ln>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2181514" y="5523368"/>
            <a:ext cx="841439" cy="4305"/>
          </a:xfrm>
          <a:prstGeom prst="straightConnector1">
            <a:avLst/>
          </a:prstGeom>
          <a:ln>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963744"/>
      </p:ext>
    </p:extLst>
  </p:cSld>
  <p:clrMapOvr>
    <a:masterClrMapping/>
  </p:clrMapOvr>
  <p:transition spd="med">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D1264F4-C9B8-46A8-9259-060F6B6E989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4DB43B-2450-41F4-875D-3A173E257EAA}" type="slidenum">
              <a:rPr kumimoji="0" lang="en-ZA" sz="2000" b="0" i="0" u="none" strike="noStrike" kern="1200" cap="none" spc="0" normalizeH="0" baseline="0" noProof="0" smtClean="0">
                <a:ln w="0"/>
                <a:solidFill>
                  <a:prstClr val="white"/>
                </a:solidFill>
                <a:effectLst>
                  <a:outerShdw blurRad="38100" dist="19050" dir="2700000" algn="tl" rotWithShape="0">
                    <a:prstClr val="black">
                      <a:alpha val="40000"/>
                    </a:prstClr>
                  </a:outerShdw>
                </a:effectLst>
                <a:uLnTx/>
                <a:uFillTx/>
                <a:latin typeface="Arial Narrow" panose="020B0606020202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ZA" sz="20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Arial Narrow" panose="020B0606020202030204" pitchFamily="34" charset="0"/>
              <a:ea typeface="+mn-ea"/>
              <a:cs typeface="+mn-cs"/>
            </a:endParaRPr>
          </a:p>
        </p:txBody>
      </p:sp>
      <p:sp>
        <p:nvSpPr>
          <p:cNvPr id="6" name="Content Placeholder 2">
            <a:extLst>
              <a:ext uri="{FF2B5EF4-FFF2-40B4-BE49-F238E27FC236}">
                <a16:creationId xmlns:a16="http://schemas.microsoft.com/office/drawing/2014/main" id="{31F5B566-7E3B-47AC-9F22-F6DEB0A7E0C6}"/>
              </a:ext>
            </a:extLst>
          </p:cNvPr>
          <p:cNvSpPr txBox="1">
            <a:spLocks/>
          </p:cNvSpPr>
          <p:nvPr/>
        </p:nvSpPr>
        <p:spPr bwMode="auto">
          <a:xfrm>
            <a:off x="1" y="3055400"/>
            <a:ext cx="9144000" cy="1306287"/>
          </a:xfrm>
          <a:prstGeom prst="rect">
            <a:avLst/>
          </a:prstGeom>
          <a:ln/>
          <a:scene3d>
            <a:camera prst="orthographicFront"/>
            <a:lightRig rig="threePt" dir="t"/>
          </a:scene3d>
          <a:sp3d>
            <a:bevelT w="152400" h="50800" prst="softRound"/>
          </a:sp3d>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pitchFamily="-111"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Aft>
                <a:spcPts val="1200"/>
              </a:spcAft>
              <a:buNone/>
              <a:defRPr/>
            </a:pPr>
            <a:r>
              <a:rPr lang="en-US" sz="4000" b="1" dirty="0">
                <a:latin typeface="Arial Narrow" panose="020B0606020202030204" pitchFamily="34" charset="0"/>
              </a:rPr>
              <a:t>PART B: OUR STRATEGIC FOCUS: </a:t>
            </a:r>
            <a:r>
              <a:rPr lang="en-US" sz="4000" b="1" dirty="0">
                <a:solidFill>
                  <a:schemeClr val="accent2"/>
                </a:solidFill>
                <a:latin typeface="Arial Narrow" panose="020B0606020202030204" pitchFamily="34" charset="0"/>
              </a:rPr>
              <a:t>SITUATIONAL ANALYSIS</a:t>
            </a:r>
            <a:br>
              <a:rPr lang="en-US" sz="4000" b="1" dirty="0">
                <a:solidFill>
                  <a:schemeClr val="accent2"/>
                </a:solidFill>
                <a:latin typeface="Arial Narrow" panose="020B0606020202030204" pitchFamily="34" charset="0"/>
              </a:rPr>
            </a:br>
            <a:endParaRPr lang="en-US" sz="4000" b="1" dirty="0">
              <a:solidFill>
                <a:schemeClr val="accent2"/>
              </a:solidFill>
              <a:latin typeface="Arial Narrow" panose="020B0606020202030204" pitchFamily="34" charset="0"/>
            </a:endParaRPr>
          </a:p>
          <a:p>
            <a:pPr marL="0" indent="0" algn="ctr">
              <a:spcAft>
                <a:spcPts val="1200"/>
              </a:spcAft>
              <a:buNone/>
              <a:defRPr/>
            </a:pPr>
            <a:endParaRPr lang="en-US" sz="4000" b="1" dirty="0">
              <a:latin typeface="Arial Narrow" panose="020B0606020202030204" pitchFamily="34" charset="0"/>
            </a:endParaRPr>
          </a:p>
          <a:p>
            <a:pPr marL="0" indent="0" algn="ctr">
              <a:spcAft>
                <a:spcPts val="1200"/>
              </a:spcAft>
              <a:buNone/>
              <a:defRPr/>
            </a:pPr>
            <a:endParaRPr lang="en-US" sz="4000" b="1" dirty="0">
              <a:latin typeface="Arial Narrow" panose="020B0606020202030204" pitchFamily="34" charset="0"/>
            </a:endParaRPr>
          </a:p>
          <a:p>
            <a:pPr marL="0" indent="0" algn="ctr">
              <a:spcAft>
                <a:spcPts val="1200"/>
              </a:spcAft>
              <a:buNone/>
              <a:defRPr/>
            </a:pPr>
            <a:endParaRPr lang="en-US" sz="4000" b="1" dirty="0">
              <a:latin typeface="Arial Narrow" panose="020B0606020202030204" pitchFamily="34" charset="0"/>
            </a:endParaRPr>
          </a:p>
          <a:p>
            <a:pPr marL="0" indent="0" algn="ctr">
              <a:spcAft>
                <a:spcPts val="1200"/>
              </a:spcAft>
              <a:buNone/>
              <a:defRPr/>
            </a:pPr>
            <a:endParaRPr lang="en-US" sz="4000" b="1" dirty="0">
              <a:latin typeface="Arial Narrow" panose="020B0606020202030204" pitchFamily="34" charset="0"/>
            </a:endParaRPr>
          </a:p>
          <a:p>
            <a:pPr marL="0" indent="0" algn="ctr">
              <a:spcAft>
                <a:spcPts val="1200"/>
              </a:spcAft>
              <a:buNone/>
              <a:defRPr/>
            </a:pPr>
            <a:endParaRPr lang="en-US" sz="4000" b="1" dirty="0">
              <a:latin typeface="Arial Narrow" panose="020B0606020202030204" pitchFamily="34" charset="0"/>
            </a:endParaRPr>
          </a:p>
          <a:p>
            <a:pPr marL="0" indent="0" algn="ctr">
              <a:spcAft>
                <a:spcPts val="1200"/>
              </a:spcAft>
              <a:buNone/>
              <a:defRPr/>
            </a:pPr>
            <a:endParaRPr lang="en-US" sz="4000" b="1" dirty="0">
              <a:latin typeface="Arial Narrow" panose="020B0606020202030204" pitchFamily="34" charset="0"/>
            </a:endParaRPr>
          </a:p>
          <a:p>
            <a:pPr marL="0" indent="0" algn="ctr">
              <a:spcAft>
                <a:spcPts val="1200"/>
              </a:spcAft>
              <a:buNone/>
              <a:defRPr/>
            </a:pPr>
            <a:endParaRPr lang="en-US" sz="4000" b="1" dirty="0">
              <a:latin typeface="Arial Narrow" panose="020B0606020202030204" pitchFamily="34" charset="0"/>
            </a:endParaRPr>
          </a:p>
          <a:p>
            <a:pPr marL="0" indent="0" algn="ctr">
              <a:spcAft>
                <a:spcPts val="1200"/>
              </a:spcAft>
              <a:buNone/>
              <a:defRPr/>
            </a:pPr>
            <a:endParaRPr lang="en-US" sz="4000" b="1" dirty="0">
              <a:latin typeface="Arial Narrow" panose="020B0606020202030204" pitchFamily="34" charset="0"/>
            </a:endParaRPr>
          </a:p>
          <a:p>
            <a:pPr marL="0" indent="0" algn="ctr">
              <a:spcAft>
                <a:spcPts val="1200"/>
              </a:spcAft>
              <a:buNone/>
              <a:defRPr/>
            </a:pPr>
            <a:endParaRPr lang="en-US" sz="4000" b="1" dirty="0">
              <a:latin typeface="Arial Narrow" panose="020B0606020202030204" pitchFamily="34" charset="0"/>
            </a:endParaRPr>
          </a:p>
          <a:p>
            <a:pPr marL="0" indent="0" algn="ctr">
              <a:spcAft>
                <a:spcPts val="1200"/>
              </a:spcAft>
              <a:buNone/>
              <a:defRPr/>
            </a:pPr>
            <a:endParaRPr lang="en-US" sz="4000" b="1" dirty="0">
              <a:latin typeface="Arial Narrow" panose="020B0606020202030204" pitchFamily="34" charset="0"/>
            </a:endParaRPr>
          </a:p>
          <a:p>
            <a:pPr marL="0" indent="0" algn="ctr">
              <a:spcAft>
                <a:spcPts val="1200"/>
              </a:spcAft>
              <a:buNone/>
              <a:defRPr/>
            </a:pPr>
            <a:endParaRPr lang="en-US" sz="4000" b="1" dirty="0">
              <a:latin typeface="Arial Narrow" panose="020B0606020202030204" pitchFamily="34" charset="0"/>
            </a:endParaRPr>
          </a:p>
          <a:p>
            <a:pPr marL="0" indent="0" algn="ctr">
              <a:spcAft>
                <a:spcPts val="1200"/>
              </a:spcAft>
              <a:buNone/>
              <a:defRPr/>
            </a:pPr>
            <a:endParaRPr lang="en-US" sz="4000" b="1" dirty="0">
              <a:latin typeface="Arial Narrow" panose="020B0606020202030204" pitchFamily="34" charset="0"/>
            </a:endParaRPr>
          </a:p>
          <a:p>
            <a:pPr marL="0" indent="0" algn="ctr">
              <a:spcAft>
                <a:spcPts val="1200"/>
              </a:spcAft>
              <a:buNone/>
              <a:defRPr/>
            </a:pPr>
            <a:endParaRPr lang="en-US" sz="4000" b="1" dirty="0">
              <a:latin typeface="Arial Narrow" panose="020B0606020202030204" pitchFamily="34" charset="0"/>
            </a:endParaRPr>
          </a:p>
          <a:p>
            <a:pPr marL="0" indent="0" algn="ctr">
              <a:spcAft>
                <a:spcPts val="1200"/>
              </a:spcAft>
              <a:buNone/>
              <a:defRPr/>
            </a:pPr>
            <a:endParaRPr lang="en-US" sz="4000" b="1" dirty="0">
              <a:latin typeface="Arial Narrow" panose="020B0606020202030204" pitchFamily="34" charset="0"/>
            </a:endParaRPr>
          </a:p>
          <a:p>
            <a:pPr marL="0" indent="0" algn="ctr">
              <a:spcAft>
                <a:spcPts val="1200"/>
              </a:spcAft>
              <a:buNone/>
              <a:defRPr/>
            </a:pPr>
            <a:endParaRPr lang="en-US" sz="4000" b="1" dirty="0">
              <a:latin typeface="Arial Narrow" panose="020B0606020202030204" pitchFamily="34" charset="0"/>
            </a:endParaRPr>
          </a:p>
          <a:p>
            <a:pPr marL="0" indent="0" algn="ctr">
              <a:spcAft>
                <a:spcPts val="1200"/>
              </a:spcAft>
              <a:buNone/>
              <a:defRPr/>
            </a:pPr>
            <a:endParaRPr lang="en-US" sz="4000" b="1" dirty="0">
              <a:latin typeface="Arial Narrow" panose="020B0606020202030204" pitchFamily="34" charset="0"/>
            </a:endParaRPr>
          </a:p>
          <a:p>
            <a:pPr marL="0" indent="0" algn="ctr">
              <a:spcAft>
                <a:spcPts val="1200"/>
              </a:spcAft>
              <a:buNone/>
              <a:defRPr/>
            </a:pPr>
            <a:endParaRPr lang="en-US" sz="4000" b="1" dirty="0">
              <a:latin typeface="Arial Narrow" panose="020B0606020202030204" pitchFamily="34" charset="0"/>
            </a:endParaRPr>
          </a:p>
          <a:p>
            <a:pPr marL="0" indent="0" algn="ctr">
              <a:spcAft>
                <a:spcPts val="1200"/>
              </a:spcAft>
              <a:buNone/>
              <a:defRPr/>
            </a:pPr>
            <a:endParaRPr lang="en-US" sz="4000" b="1" dirty="0">
              <a:latin typeface="Arial Narrow" panose="020B0606020202030204" pitchFamily="34" charset="0"/>
            </a:endParaRPr>
          </a:p>
          <a:p>
            <a:pPr marL="0" indent="0" algn="ctr">
              <a:spcAft>
                <a:spcPts val="1200"/>
              </a:spcAft>
              <a:buNone/>
              <a:defRPr/>
            </a:pPr>
            <a:endParaRPr lang="en-US" sz="4000" b="1" dirty="0">
              <a:latin typeface="Arial Narrow" panose="020B0606020202030204" pitchFamily="34" charset="0"/>
            </a:endParaRPr>
          </a:p>
          <a:p>
            <a:pPr marL="0" indent="0" algn="ctr">
              <a:spcAft>
                <a:spcPts val="1200"/>
              </a:spcAft>
              <a:buNone/>
              <a:defRPr/>
            </a:pPr>
            <a:endParaRPr lang="en-ZA" sz="4000" b="1" dirty="0">
              <a:latin typeface="Arial Narrow" panose="020B0606020202030204" pitchFamily="34" charset="0"/>
            </a:endParaRPr>
          </a:p>
          <a:p>
            <a:pPr marL="0" marR="0" lvl="0" indent="0" algn="ctr" defTabSz="457200" rtl="0" eaLnBrk="0" fontAlgn="base" latinLnBrk="0" hangingPunct="0">
              <a:lnSpc>
                <a:spcPct val="100000"/>
              </a:lnSpc>
              <a:spcBef>
                <a:spcPct val="20000"/>
              </a:spcBef>
              <a:spcAft>
                <a:spcPts val="1200"/>
              </a:spcAft>
              <a:buClrTx/>
              <a:buSzTx/>
              <a:buFont typeface="Arial" panose="020B0604020202020204" pitchFamily="34" charset="0"/>
              <a:buNone/>
              <a:tabLst/>
              <a:defRPr/>
            </a:pPr>
            <a:endParaRPr kumimoji="0" lang="en-ZA" altLang="en-US" sz="4000" b="1" i="0" u="none" strike="noStrike" kern="1200" cap="none" spc="0" normalizeH="0" baseline="0" noProof="0" dirty="0">
              <a:ln>
                <a:noFill/>
              </a:ln>
              <a:effectLst/>
              <a:uLnTx/>
              <a:uFillTx/>
              <a:latin typeface="Arial Narrow" panose="020B0606020202030204" pitchFamily="34" charset="0"/>
              <a:ea typeface="MS PGothic" panose="020B0600070205080204" pitchFamily="34" charset="-128"/>
            </a:endParaRPr>
          </a:p>
        </p:txBody>
      </p:sp>
    </p:spTree>
    <p:extLst>
      <p:ext uri="{BB962C8B-B14F-4D97-AF65-F5344CB8AC3E}">
        <p14:creationId xmlns:p14="http://schemas.microsoft.com/office/powerpoint/2010/main" val="174942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73300" y="1600201"/>
            <a:ext cx="6840288" cy="4656280"/>
          </a:xfrm>
        </p:spPr>
        <p:txBody>
          <a:bodyPr vert="horz" lIns="91440" tIns="45720" rIns="91440" bIns="45720" numCol="1" rtlCol="0" anchor="t">
            <a:noAutofit/>
          </a:body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Blip>
                <a:blip r:embed="rId2"/>
              </a:buBlip>
              <a:tabLst/>
              <a:defRPr/>
            </a:pPr>
            <a:r>
              <a:rPr kumimoji="0" lang="en-US" sz="1600" b="0" i="0" u="none" strike="noStrike" kern="1200" cap="none" spc="0" normalizeH="0" baseline="0" noProof="0" dirty="0">
                <a:ln>
                  <a:noFill/>
                </a:ln>
                <a:solidFill>
                  <a:prstClr val="black"/>
                </a:solidFill>
                <a:effectLst/>
                <a:uLnTx/>
                <a:uFillTx/>
                <a:latin typeface="Arial Narrow"/>
                <a:ea typeface="+mn-lt"/>
                <a:cs typeface="Calibri" panose="020F0502020204030204"/>
              </a:rPr>
              <a:t>Recovery of global economy from COVID-19 is unprecedented. However, mainly developed economies benefit from this rebound in comparison to emerging market/developing economies. </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Blip>
                <a:blip r:embed="rId2"/>
              </a:buBlip>
              <a:tabLst/>
              <a:defRPr/>
            </a:pPr>
            <a:r>
              <a:rPr kumimoji="0" lang="en-US" sz="1600" b="0" i="0" u="none" strike="noStrike" kern="1200" cap="none" spc="0" normalizeH="0" baseline="0" noProof="0" dirty="0">
                <a:ln>
                  <a:noFill/>
                </a:ln>
                <a:solidFill>
                  <a:prstClr val="black"/>
                </a:solidFill>
                <a:effectLst/>
                <a:uLnTx/>
                <a:uFillTx/>
                <a:latin typeface="Arial Narrow"/>
                <a:ea typeface="+mn-ea"/>
                <a:cs typeface="+mn-cs"/>
              </a:rPr>
              <a:t>The performance of South African economy is linked to the developments on the global economy. However, domestic reforms are required for the nation to fully benefit from these positive developments.</a:t>
            </a:r>
            <a:endParaRPr lang="en-US" sz="1600" dirty="0">
              <a:latin typeface="Arial Narrow"/>
              <a:ea typeface="+mn-lt"/>
              <a:cs typeface="+mn-lt"/>
            </a:endParaRPr>
          </a:p>
          <a:p>
            <a:pPr algn="just">
              <a:spcAft>
                <a:spcPts val="1200"/>
              </a:spcAft>
              <a:buBlip>
                <a:blip r:embed="rId2"/>
              </a:buBlip>
            </a:pPr>
            <a:r>
              <a:rPr lang="en-US" sz="1600" dirty="0">
                <a:latin typeface="Arial Narrow"/>
                <a:ea typeface="+mn-lt"/>
                <a:cs typeface="+mn-lt"/>
              </a:rPr>
              <a:t>However, the Debt-to-GDP ratio has increased significantly making economic recovery challenging.  Furthermore, the increasing unemployment rate (currently at </a:t>
            </a:r>
            <a:r>
              <a:rPr lang="en-US" sz="1600" b="1" dirty="0">
                <a:latin typeface="Arial Narrow"/>
                <a:ea typeface="+mn-lt"/>
                <a:cs typeface="+mn-lt"/>
              </a:rPr>
              <a:t>34.9%) </a:t>
            </a:r>
            <a:r>
              <a:rPr lang="en-US" sz="1600" dirty="0">
                <a:latin typeface="Arial Narrow"/>
                <a:ea typeface="+mn-lt"/>
                <a:cs typeface="+mn-lt"/>
              </a:rPr>
              <a:t>indicates a challenging economic environment. Maintaining fiscal discipline and other austerity measures will, in the short to medium term, ensure that debt does not spiral out of control. </a:t>
            </a:r>
          </a:p>
          <a:p>
            <a:pPr algn="just">
              <a:buBlip>
                <a:blip r:embed="rId2"/>
              </a:buBlip>
            </a:pPr>
            <a:r>
              <a:rPr lang="en-US" sz="1600" dirty="0">
                <a:latin typeface="Arial Narrow"/>
                <a:ea typeface="+mn-lt"/>
                <a:cs typeface="+mn-lt"/>
              </a:rPr>
              <a:t>This then suggests that the CCMA can expect an </a:t>
            </a:r>
            <a:r>
              <a:rPr lang="en-US" sz="1600" b="1" dirty="0">
                <a:latin typeface="Arial Narrow"/>
                <a:ea typeface="+mn-lt"/>
                <a:cs typeface="+mn-lt"/>
              </a:rPr>
              <a:t>influx in case referrals</a:t>
            </a:r>
            <a:r>
              <a:rPr lang="en-US" sz="1600" dirty="0">
                <a:latin typeface="Arial Narrow"/>
                <a:ea typeface="+mn-lt"/>
                <a:cs typeface="+mn-lt"/>
              </a:rPr>
              <a:t>, while already contending with reduced financial and limited human resources.</a:t>
            </a:r>
          </a:p>
          <a:p>
            <a:pPr algn="just">
              <a:buBlip>
                <a:blip r:embed="rId2"/>
              </a:buBlip>
            </a:pPr>
            <a:r>
              <a:rPr lang="en-US" sz="1600" dirty="0">
                <a:latin typeface="Arial Narrow"/>
                <a:ea typeface="+mn-lt"/>
                <a:cs typeface="+mn-lt"/>
              </a:rPr>
              <a:t>The government-funded mass vaccination programme has commenced, with the intention to achieve herd (population) immunity and limit the need for excessive measures to control the spread of COVID-19. However, vaccine hesitancy among the general public is a significant challenge. This is likely to further impact the South African economy.</a:t>
            </a:r>
          </a:p>
          <a:p>
            <a:pPr algn="just">
              <a:spcBef>
                <a:spcPts val="1200"/>
              </a:spcBef>
              <a:spcAft>
                <a:spcPts val="1200"/>
              </a:spcAft>
              <a:buFont typeface="Wingdings" panose="05000000000000000000" pitchFamily="2" charset="2"/>
              <a:buChar char="q"/>
            </a:pPr>
            <a:endParaRPr lang="en-US" sz="1600" dirty="0">
              <a:latin typeface="Arial Narrow" panose="020B0606020202030204" pitchFamily="34" charset="0"/>
              <a:cs typeface="Times New Roman" panose="02020603050405020304" pitchFamily="18" charset="0"/>
            </a:endParaRPr>
          </a:p>
          <a:p>
            <a:pPr marL="0" indent="0" algn="just">
              <a:buNone/>
            </a:pPr>
            <a:endParaRPr lang="en-US" sz="2000" dirty="0">
              <a:latin typeface="Arial Narrow"/>
              <a:cs typeface="Calibri"/>
            </a:endParaRPr>
          </a:p>
        </p:txBody>
      </p:sp>
      <p:sp>
        <p:nvSpPr>
          <p:cNvPr id="4" name="Slide Number Placeholder 3"/>
          <p:cNvSpPr>
            <a:spLocks noGrp="1"/>
          </p:cNvSpPr>
          <p:nvPr>
            <p:ph type="sldNum" sz="quarter" idx="12"/>
          </p:nvPr>
        </p:nvSpPr>
        <p:spPr/>
        <p:txBody>
          <a:bodyPr/>
          <a:lstStyle/>
          <a:p>
            <a:fld id="{0C4DB43B-2450-41F4-875D-3A173E257EAA}" type="slidenum">
              <a:rPr lang="en-ZA" smtClean="0"/>
              <a:t>16</a:t>
            </a:fld>
            <a:endParaRPr lang="en-ZA"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9" y="1600200"/>
            <a:ext cx="2210831" cy="4656280"/>
          </a:xfrm>
          <a:prstGeom prst="rect">
            <a:avLst/>
          </a:prstGeom>
        </p:spPr>
      </p:pic>
      <p:sp>
        <p:nvSpPr>
          <p:cNvPr id="7" name="Title 6"/>
          <p:cNvSpPr>
            <a:spLocks noGrp="1"/>
          </p:cNvSpPr>
          <p:nvPr>
            <p:ph type="title"/>
          </p:nvPr>
        </p:nvSpPr>
        <p:spPr>
          <a:xfrm>
            <a:off x="1117600" y="365123"/>
            <a:ext cx="6807200" cy="1044577"/>
          </a:xfrm>
        </p:spPr>
        <p:txBody>
          <a:bodyPr>
            <a:normAutofit fontScale="90000"/>
          </a:bodyPr>
          <a:lstStyle/>
          <a:p>
            <a:pPr algn="ctr"/>
            <a:r>
              <a:rPr lang="en-US" b="1" dirty="0">
                <a:solidFill>
                  <a:srgbClr val="002060"/>
                </a:solidFill>
                <a:latin typeface="Arial Narrow" panose="020B0606020202030204" pitchFamily="34" charset="0"/>
              </a:rPr>
              <a:t/>
            </a:r>
            <a:br>
              <a:rPr lang="en-US" b="1" dirty="0">
                <a:solidFill>
                  <a:srgbClr val="002060"/>
                </a:solidFill>
                <a:latin typeface="Arial Narrow" panose="020B0606020202030204" pitchFamily="34" charset="0"/>
              </a:rPr>
            </a:br>
            <a:r>
              <a:rPr lang="en-US" b="1" dirty="0">
                <a:solidFill>
                  <a:srgbClr val="002060"/>
                </a:solidFill>
                <a:latin typeface="Arial Narrow" panose="020B0606020202030204" pitchFamily="34" charset="0"/>
              </a:rPr>
              <a:t>EXTERNAL SITUATIONAL ANALYSIS</a:t>
            </a:r>
            <a:r>
              <a:rPr lang="en-ZA" b="1" dirty="0">
                <a:solidFill>
                  <a:srgbClr val="002060"/>
                </a:solidFill>
                <a:latin typeface="Arial Narrow" panose="020B0606020202030204" pitchFamily="34" charset="0"/>
              </a:rPr>
              <a:t/>
            </a:r>
            <a:br>
              <a:rPr lang="en-ZA" b="1" dirty="0">
                <a:solidFill>
                  <a:srgbClr val="002060"/>
                </a:solidFill>
                <a:latin typeface="Arial Narrow" panose="020B0606020202030204" pitchFamily="34" charset="0"/>
              </a:rPr>
            </a:br>
            <a:endParaRPr lang="en-ZA" dirty="0">
              <a:solidFill>
                <a:srgbClr val="002060"/>
              </a:solidFill>
            </a:endParaRPr>
          </a:p>
        </p:txBody>
      </p:sp>
    </p:spTree>
    <p:extLst>
      <p:ext uri="{BB962C8B-B14F-4D97-AF65-F5344CB8AC3E}">
        <p14:creationId xmlns:p14="http://schemas.microsoft.com/office/powerpoint/2010/main" val="1196152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70786" y="2115443"/>
            <a:ext cx="5610745" cy="3962084"/>
          </a:xfrm>
        </p:spPr>
        <p:txBody>
          <a:bodyPr vert="horz" lIns="91440" tIns="45720" rIns="91440" bIns="45720" rtlCol="0" anchor="t">
            <a:noAutofit/>
          </a:bodyPr>
          <a:lstStyle/>
          <a:p>
            <a:pPr algn="just">
              <a:spcAft>
                <a:spcPts val="1200"/>
              </a:spcAft>
              <a:buBlip>
                <a:blip r:embed="rId2"/>
              </a:buBlip>
            </a:pPr>
            <a:r>
              <a:rPr lang="en-US" sz="1600" dirty="0">
                <a:latin typeface="Arial Narrow"/>
                <a:ea typeface="+mn-lt"/>
                <a:cs typeface="+mn-lt"/>
              </a:rPr>
              <a:t>Findings from a survey conducted indicated that the CCMA’s external stakeholders still held a positive perception of the CCMA in general: </a:t>
            </a:r>
          </a:p>
          <a:p>
            <a:pPr marL="0" indent="0" algn="just">
              <a:spcBef>
                <a:spcPts val="0"/>
              </a:spcBef>
              <a:buNone/>
            </a:pPr>
            <a:endParaRPr lang="en-US" sz="1600" dirty="0">
              <a:latin typeface="Arial Narrow"/>
              <a:cs typeface="Calibri"/>
            </a:endParaRPr>
          </a:p>
          <a:p>
            <a:pPr marL="0" indent="0" algn="ctr">
              <a:spcBef>
                <a:spcPts val="0"/>
              </a:spcBef>
              <a:buNone/>
            </a:pPr>
            <a:r>
              <a:rPr lang="en-US" sz="1600" i="1" dirty="0">
                <a:latin typeface="Arial Narrow"/>
                <a:ea typeface="+mn-lt"/>
                <a:cs typeface="+mn-lt"/>
              </a:rPr>
              <a:t>“The CCMA remained relevant, even amidst the challenges brought on by the COVID-19 pandemic, and it has managed to effectively deal with disputes; including those related to COVID-19”.</a:t>
            </a:r>
            <a:r>
              <a:rPr lang="en-US" sz="1600" dirty="0">
                <a:latin typeface="Arial Narrow"/>
                <a:ea typeface="+mn-lt"/>
                <a:cs typeface="+mn-lt"/>
              </a:rPr>
              <a:t> </a:t>
            </a:r>
          </a:p>
          <a:p>
            <a:pPr marL="0" indent="0" algn="ctr">
              <a:spcBef>
                <a:spcPts val="0"/>
              </a:spcBef>
              <a:buNone/>
            </a:pPr>
            <a:endParaRPr lang="en-US" sz="1600" dirty="0">
              <a:latin typeface="Arial Narrow"/>
              <a:ea typeface="+mn-lt"/>
              <a:cs typeface="+mn-lt"/>
            </a:endParaRPr>
          </a:p>
          <a:p>
            <a:pPr algn="just">
              <a:spcAft>
                <a:spcPts val="1200"/>
              </a:spcAft>
              <a:buBlip>
                <a:blip r:embed="rId2"/>
              </a:buBlip>
            </a:pPr>
            <a:r>
              <a:rPr lang="en-US" sz="1600" dirty="0">
                <a:latin typeface="Arial Narrow"/>
                <a:ea typeface="+mn-lt"/>
                <a:cs typeface="+mn-lt"/>
              </a:rPr>
              <a:t>In determining the extent to which the COVID-19 Pandemic had affected Users’ perceptions of the CCMA when engaging with the organisation through its various platforms, results from Q1 &amp; Q2 of 2020/21 and Q1 &amp; Q2 of 2021/22 were contrasted and it was found that there </a:t>
            </a:r>
            <a:r>
              <a:rPr lang="en-US" sz="1600" b="1" dirty="0">
                <a:latin typeface="Arial Narrow"/>
                <a:ea typeface="+mn-lt"/>
                <a:cs typeface="+mn-lt"/>
              </a:rPr>
              <a:t>were no significant changes in User’s perceptions of the CCMA (they remained positive) and there were no significant negative impacts brought on by the pandemic.</a:t>
            </a:r>
          </a:p>
          <a:p>
            <a:pPr marL="0" indent="0" algn="ctr">
              <a:spcBef>
                <a:spcPts val="0"/>
              </a:spcBef>
              <a:buNone/>
            </a:pPr>
            <a:endParaRPr lang="en-US" sz="1600" dirty="0">
              <a:latin typeface="Arial Narrow"/>
            </a:endParaRPr>
          </a:p>
        </p:txBody>
      </p:sp>
      <p:sp>
        <p:nvSpPr>
          <p:cNvPr id="4" name="Slide Number Placeholder 3"/>
          <p:cNvSpPr>
            <a:spLocks noGrp="1"/>
          </p:cNvSpPr>
          <p:nvPr>
            <p:ph type="sldNum" sz="quarter" idx="12"/>
          </p:nvPr>
        </p:nvSpPr>
        <p:spPr/>
        <p:txBody>
          <a:bodyPr/>
          <a:lstStyle/>
          <a:p>
            <a:fld id="{0C4DB43B-2450-41F4-875D-3A173E257EAA}" type="slidenum">
              <a:rPr lang="en-ZA" smtClean="0"/>
              <a:t>17</a:t>
            </a:fld>
            <a:endParaRPr lang="en-ZA"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9" y="2234695"/>
            <a:ext cx="3408317" cy="3414613"/>
          </a:xfrm>
          <a:prstGeom prst="rect">
            <a:avLst/>
          </a:prstGeom>
        </p:spPr>
      </p:pic>
      <p:sp>
        <p:nvSpPr>
          <p:cNvPr id="7" name="Title 6"/>
          <p:cNvSpPr>
            <a:spLocks noGrp="1"/>
          </p:cNvSpPr>
          <p:nvPr>
            <p:ph type="title"/>
          </p:nvPr>
        </p:nvSpPr>
        <p:spPr>
          <a:xfrm>
            <a:off x="1228437" y="447885"/>
            <a:ext cx="6825672" cy="955261"/>
          </a:xfrm>
        </p:spPr>
        <p:txBody>
          <a:bodyPr>
            <a:normAutofit fontScale="90000"/>
          </a:bodyPr>
          <a:lstStyle/>
          <a:p>
            <a:pPr algn="ctr"/>
            <a:r>
              <a:rPr lang="en-US" b="1" dirty="0">
                <a:solidFill>
                  <a:srgbClr val="002060"/>
                </a:solidFill>
                <a:latin typeface="Arial Narrow" panose="020B0606020202030204" pitchFamily="34" charset="0"/>
              </a:rPr>
              <a:t/>
            </a:r>
            <a:br>
              <a:rPr lang="en-US" b="1" dirty="0">
                <a:solidFill>
                  <a:srgbClr val="002060"/>
                </a:solidFill>
                <a:latin typeface="Arial Narrow" panose="020B0606020202030204" pitchFamily="34" charset="0"/>
              </a:rPr>
            </a:br>
            <a:r>
              <a:rPr lang="en-US" b="1" dirty="0">
                <a:solidFill>
                  <a:srgbClr val="002060"/>
                </a:solidFill>
                <a:latin typeface="Arial Narrow" panose="020B0606020202030204" pitchFamily="34" charset="0"/>
              </a:rPr>
              <a:t>EXTERNAL SITUATIONAL ANALYSIS CONT… </a:t>
            </a:r>
            <a:r>
              <a:rPr lang="en-ZA" b="1" dirty="0">
                <a:solidFill>
                  <a:srgbClr val="002060"/>
                </a:solidFill>
                <a:latin typeface="Arial Narrow" panose="020B0606020202030204" pitchFamily="34" charset="0"/>
              </a:rPr>
              <a:t/>
            </a:r>
            <a:br>
              <a:rPr lang="en-ZA" b="1" dirty="0">
                <a:solidFill>
                  <a:srgbClr val="002060"/>
                </a:solidFill>
                <a:latin typeface="Arial Narrow" panose="020B0606020202030204" pitchFamily="34" charset="0"/>
              </a:rPr>
            </a:br>
            <a:endParaRPr lang="en-ZA" dirty="0">
              <a:solidFill>
                <a:srgbClr val="002060"/>
              </a:solidFill>
            </a:endParaRPr>
          </a:p>
        </p:txBody>
      </p:sp>
    </p:spTree>
    <p:extLst>
      <p:ext uri="{BB962C8B-B14F-4D97-AF65-F5344CB8AC3E}">
        <p14:creationId xmlns:p14="http://schemas.microsoft.com/office/powerpoint/2010/main" val="2293028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78710" y="1905143"/>
            <a:ext cx="4934878" cy="4351338"/>
          </a:xfrm>
        </p:spPr>
        <p:txBody>
          <a:bodyPr vert="horz" lIns="91440" tIns="45720" rIns="91440" bIns="45720" rtlCol="0" anchor="t">
            <a:normAutofit/>
          </a:bodyPr>
          <a:lstStyle/>
          <a:p>
            <a:pPr algn="just">
              <a:lnSpc>
                <a:spcPct val="100000"/>
              </a:lnSpc>
              <a:spcAft>
                <a:spcPts val="1200"/>
              </a:spcAft>
              <a:buBlip>
                <a:blip r:embed="rId2"/>
              </a:buBlip>
            </a:pPr>
            <a:r>
              <a:rPr lang="en-US" sz="1600" dirty="0">
                <a:latin typeface="Arial Narrow"/>
                <a:ea typeface="+mn-lt"/>
                <a:cs typeface="+mn-lt"/>
              </a:rPr>
              <a:t>This analysis is necessary in order to assess the CCMA’s internal landscape in terms of the CCMA’s capacity to respond to external demand. </a:t>
            </a:r>
          </a:p>
          <a:p>
            <a:pPr algn="just">
              <a:lnSpc>
                <a:spcPct val="100000"/>
              </a:lnSpc>
              <a:spcAft>
                <a:spcPts val="1200"/>
              </a:spcAft>
              <a:buBlip>
                <a:blip r:embed="rId2"/>
              </a:buBlip>
            </a:pPr>
            <a:r>
              <a:rPr lang="en-US" sz="1600" dirty="0">
                <a:latin typeface="Arial Narrow"/>
                <a:ea typeface="+mn-lt"/>
                <a:cs typeface="+mn-lt"/>
              </a:rPr>
              <a:t>As per data provided by the Human Resources Unit on the 31 December 2021, the CCMA’s staff complement is as follows:</a:t>
            </a:r>
          </a:p>
          <a:p>
            <a:pPr algn="just">
              <a:lnSpc>
                <a:spcPct val="100000"/>
              </a:lnSpc>
              <a:spcAft>
                <a:spcPts val="1200"/>
              </a:spcAft>
              <a:buBlip>
                <a:blip r:embed="rId2"/>
              </a:buBlip>
            </a:pPr>
            <a:r>
              <a:rPr lang="en-US" sz="1600" b="1" dirty="0">
                <a:latin typeface="Arial Narrow"/>
                <a:ea typeface="+mn-lt"/>
                <a:cs typeface="+mn-lt"/>
              </a:rPr>
              <a:t>938</a:t>
            </a:r>
            <a:r>
              <a:rPr lang="en-US" sz="1600" dirty="0">
                <a:latin typeface="Arial Narrow"/>
                <a:ea typeface="+mn-lt"/>
                <a:cs typeface="+mn-lt"/>
              </a:rPr>
              <a:t>- Full time staff (including supports staff)</a:t>
            </a:r>
          </a:p>
          <a:p>
            <a:pPr algn="just">
              <a:lnSpc>
                <a:spcPct val="100000"/>
              </a:lnSpc>
              <a:spcAft>
                <a:spcPts val="1200"/>
              </a:spcAft>
              <a:buBlip>
                <a:blip r:embed="rId2"/>
              </a:buBlip>
            </a:pPr>
            <a:r>
              <a:rPr lang="en-US" sz="1600" b="1" dirty="0">
                <a:latin typeface="Arial Narrow"/>
                <a:ea typeface="+mn-lt"/>
                <a:cs typeface="+mn-lt"/>
              </a:rPr>
              <a:t>8 </a:t>
            </a:r>
            <a:r>
              <a:rPr lang="en-US" sz="1600" dirty="0">
                <a:latin typeface="Arial Narrow"/>
                <a:ea typeface="+mn-lt"/>
                <a:cs typeface="+mn-lt"/>
              </a:rPr>
              <a:t>Provincial Senior Commissioners (PSCs) and </a:t>
            </a:r>
          </a:p>
          <a:p>
            <a:pPr algn="just">
              <a:lnSpc>
                <a:spcPct val="100000"/>
              </a:lnSpc>
              <a:spcAft>
                <a:spcPts val="1200"/>
              </a:spcAft>
              <a:buBlip>
                <a:blip r:embed="rId2"/>
              </a:buBlip>
            </a:pPr>
            <a:r>
              <a:rPr lang="en-US" sz="1600" b="1" dirty="0">
                <a:latin typeface="Arial Narrow"/>
                <a:ea typeface="+mn-lt"/>
                <a:cs typeface="+mn-lt"/>
              </a:rPr>
              <a:t>13</a:t>
            </a:r>
            <a:r>
              <a:rPr lang="en-US" sz="1600" dirty="0">
                <a:latin typeface="Arial Narrow"/>
                <a:ea typeface="+mn-lt"/>
                <a:cs typeface="+mn-lt"/>
              </a:rPr>
              <a:t> Regional Senior Commissioners (RSCs)</a:t>
            </a:r>
          </a:p>
          <a:p>
            <a:pPr marL="0" indent="0">
              <a:buNone/>
            </a:pPr>
            <a:endParaRPr lang="en-ZA" dirty="0">
              <a:latin typeface="Calibri" panose="020F0502020204030204"/>
              <a:cs typeface="Calibri" panose="020F0502020204030204"/>
            </a:endParaRPr>
          </a:p>
        </p:txBody>
      </p:sp>
      <p:sp>
        <p:nvSpPr>
          <p:cNvPr id="4" name="Slide Number Placeholder 3"/>
          <p:cNvSpPr>
            <a:spLocks noGrp="1"/>
          </p:cNvSpPr>
          <p:nvPr>
            <p:ph type="sldNum" sz="quarter" idx="12"/>
          </p:nvPr>
        </p:nvSpPr>
        <p:spPr/>
        <p:txBody>
          <a:bodyPr/>
          <a:lstStyle/>
          <a:p>
            <a:fld id="{0C4DB43B-2450-41F4-875D-3A173E257EAA}" type="slidenum">
              <a:rPr lang="en-ZA" smtClean="0"/>
              <a:t>18</a:t>
            </a:fld>
            <a:endParaRPr lang="en-ZA"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811" y="2506662"/>
            <a:ext cx="3968899" cy="2704435"/>
          </a:xfrm>
          <a:prstGeom prst="rect">
            <a:avLst/>
          </a:prstGeom>
        </p:spPr>
      </p:pic>
      <p:sp>
        <p:nvSpPr>
          <p:cNvPr id="7" name="Title 6"/>
          <p:cNvSpPr>
            <a:spLocks noGrp="1"/>
          </p:cNvSpPr>
          <p:nvPr>
            <p:ph type="title"/>
          </p:nvPr>
        </p:nvSpPr>
        <p:spPr>
          <a:xfrm>
            <a:off x="1330038" y="628855"/>
            <a:ext cx="6687126" cy="909495"/>
          </a:xfrm>
        </p:spPr>
        <p:txBody>
          <a:bodyPr>
            <a:normAutofit fontScale="90000"/>
          </a:bodyPr>
          <a:lstStyle/>
          <a:p>
            <a:r>
              <a:rPr lang="en-US" b="1" dirty="0">
                <a:solidFill>
                  <a:srgbClr val="002060"/>
                </a:solidFill>
                <a:latin typeface="Arial Narrow" panose="020B0606020202030204" pitchFamily="34" charset="0"/>
              </a:rPr>
              <a:t>INTERNAL SITUATIONAL ANALYSIS</a:t>
            </a:r>
            <a:r>
              <a:rPr lang="en-ZA" b="1" dirty="0">
                <a:solidFill>
                  <a:srgbClr val="002060"/>
                </a:solidFill>
                <a:latin typeface="Arial Narrow" panose="020B0606020202030204" pitchFamily="34" charset="0"/>
              </a:rPr>
              <a:t/>
            </a:r>
            <a:br>
              <a:rPr lang="en-ZA" b="1" dirty="0">
                <a:solidFill>
                  <a:srgbClr val="002060"/>
                </a:solidFill>
                <a:latin typeface="Arial Narrow" panose="020B0606020202030204" pitchFamily="34" charset="0"/>
              </a:rPr>
            </a:br>
            <a:endParaRPr lang="en-ZA" dirty="0">
              <a:solidFill>
                <a:srgbClr val="002060"/>
              </a:solidFill>
            </a:endParaRPr>
          </a:p>
        </p:txBody>
      </p:sp>
    </p:spTree>
    <p:extLst>
      <p:ext uri="{BB962C8B-B14F-4D97-AF65-F5344CB8AC3E}">
        <p14:creationId xmlns:p14="http://schemas.microsoft.com/office/powerpoint/2010/main" val="494960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81301" y="1905143"/>
            <a:ext cx="5032287" cy="4351338"/>
          </a:xfrm>
        </p:spPr>
        <p:txBody>
          <a:bodyPr vert="horz" lIns="91440" tIns="45720" rIns="91440" bIns="45720" rtlCol="0" anchor="t">
            <a:normAutofit/>
          </a:bodyPr>
          <a:lstStyle/>
          <a:p>
            <a:pPr algn="just">
              <a:lnSpc>
                <a:spcPct val="100000"/>
              </a:lnSpc>
              <a:spcAft>
                <a:spcPts val="1200"/>
              </a:spcAft>
              <a:buBlip>
                <a:blip r:embed="rId2"/>
              </a:buBlip>
            </a:pPr>
            <a:r>
              <a:rPr lang="en-US" sz="1600" dirty="0">
                <a:latin typeface="Arial Narrow"/>
                <a:ea typeface="+mn-lt"/>
                <a:cs typeface="+mn-lt"/>
              </a:rPr>
              <a:t>There has been a notable increase </a:t>
            </a:r>
            <a:r>
              <a:rPr lang="en-US" sz="1600" b="1" dirty="0">
                <a:latin typeface="Arial Narrow"/>
                <a:ea typeface="+mn-lt"/>
                <a:cs typeface="+mn-lt"/>
              </a:rPr>
              <a:t>(116 524) </a:t>
            </a:r>
            <a:r>
              <a:rPr lang="en-US" sz="1600" dirty="0">
                <a:latin typeface="Arial Narrow"/>
                <a:ea typeface="+mn-lt"/>
                <a:cs typeface="+mn-lt"/>
              </a:rPr>
              <a:t>in  December 2021 in referrals which are received across various digital platforms : </a:t>
            </a:r>
          </a:p>
          <a:p>
            <a:pPr algn="just">
              <a:lnSpc>
                <a:spcPct val="100000"/>
              </a:lnSpc>
              <a:spcBef>
                <a:spcPts val="0"/>
              </a:spcBef>
              <a:buFontTx/>
              <a:buChar char="-"/>
            </a:pPr>
            <a:r>
              <a:rPr lang="en-US" sz="1400" i="1" dirty="0">
                <a:latin typeface="Arial Narrow"/>
                <a:ea typeface="+mn-lt"/>
                <a:cs typeface="+mn-lt"/>
              </a:rPr>
              <a:t>Email  and Mail referrals </a:t>
            </a:r>
          </a:p>
          <a:p>
            <a:pPr algn="just">
              <a:lnSpc>
                <a:spcPct val="100000"/>
              </a:lnSpc>
              <a:spcBef>
                <a:spcPts val="0"/>
              </a:spcBef>
              <a:buFontTx/>
              <a:buChar char="-"/>
            </a:pPr>
            <a:r>
              <a:rPr lang="en-US" sz="1400" i="1" dirty="0">
                <a:latin typeface="Arial Narrow"/>
                <a:ea typeface="+mn-lt"/>
                <a:cs typeface="+mn-lt"/>
              </a:rPr>
              <a:t>Referrals via the e-Referral</a:t>
            </a:r>
          </a:p>
          <a:p>
            <a:pPr algn="just">
              <a:lnSpc>
                <a:spcPct val="100000"/>
              </a:lnSpc>
              <a:spcBef>
                <a:spcPts val="0"/>
              </a:spcBef>
              <a:buFontTx/>
              <a:buChar char="-"/>
            </a:pPr>
            <a:r>
              <a:rPr lang="en-US" sz="1400" i="1" dirty="0">
                <a:latin typeface="Arial Narrow"/>
                <a:ea typeface="+mn-lt"/>
                <a:cs typeface="+mn-lt"/>
              </a:rPr>
              <a:t>Fax-based referrals</a:t>
            </a:r>
          </a:p>
          <a:p>
            <a:pPr algn="just">
              <a:lnSpc>
                <a:spcPct val="100000"/>
              </a:lnSpc>
              <a:spcBef>
                <a:spcPts val="0"/>
              </a:spcBef>
              <a:buFontTx/>
              <a:buChar char="-"/>
            </a:pPr>
            <a:r>
              <a:rPr lang="en-US" sz="1400" i="1" dirty="0">
                <a:latin typeface="Arial Narrow"/>
                <a:ea typeface="+mn-lt"/>
                <a:cs typeface="+mn-lt"/>
              </a:rPr>
              <a:t>Front Desk</a:t>
            </a:r>
          </a:p>
          <a:p>
            <a:pPr marL="0" indent="0" algn="just">
              <a:lnSpc>
                <a:spcPct val="100000"/>
              </a:lnSpc>
              <a:spcBef>
                <a:spcPts val="0"/>
              </a:spcBef>
              <a:buNone/>
            </a:pPr>
            <a:r>
              <a:rPr lang="en-US" sz="1100" dirty="0">
                <a:latin typeface="Arial Narrow"/>
                <a:ea typeface="+mn-lt"/>
                <a:cs typeface="+mn-lt"/>
              </a:rPr>
              <a:t>(</a:t>
            </a:r>
            <a:r>
              <a:rPr lang="en-US" sz="1100" i="1" dirty="0">
                <a:latin typeface="Arial Narrow"/>
                <a:ea typeface="+mn-lt"/>
                <a:cs typeface="+mn-lt"/>
              </a:rPr>
              <a:t>Case Management and Information Report, December 2021)</a:t>
            </a:r>
            <a:endParaRPr lang="en-US" sz="1100" i="1" dirty="0">
              <a:latin typeface="Arial Narrow"/>
            </a:endParaRPr>
          </a:p>
          <a:p>
            <a:pPr algn="just">
              <a:lnSpc>
                <a:spcPct val="100000"/>
              </a:lnSpc>
              <a:spcAft>
                <a:spcPts val="1200"/>
              </a:spcAft>
              <a:buBlip>
                <a:blip r:embed="rId2"/>
              </a:buBlip>
            </a:pPr>
            <a:r>
              <a:rPr lang="en-US" sz="1600" dirty="0">
                <a:latin typeface="Arial Narrow"/>
                <a:ea typeface="+mn-lt"/>
                <a:cs typeface="+mn-lt"/>
              </a:rPr>
              <a:t>Findings from Focus Group Discussions (FGDs) with PSCs &amp; RSCs revealed that:</a:t>
            </a:r>
          </a:p>
          <a:p>
            <a:pPr algn="just">
              <a:lnSpc>
                <a:spcPct val="100000"/>
              </a:lnSpc>
              <a:spcBef>
                <a:spcPts val="0"/>
              </a:spcBef>
              <a:buFontTx/>
              <a:buChar char="-"/>
            </a:pPr>
            <a:r>
              <a:rPr lang="en-US" sz="1400" i="1" dirty="0">
                <a:latin typeface="Arial Narrow"/>
                <a:ea typeface="+mn-lt"/>
                <a:cs typeface="+mn-lt"/>
              </a:rPr>
              <a:t>The physical and emotional health of staff has been affected by COVID-19</a:t>
            </a:r>
          </a:p>
          <a:p>
            <a:pPr algn="just">
              <a:lnSpc>
                <a:spcPct val="100000"/>
              </a:lnSpc>
              <a:spcBef>
                <a:spcPts val="0"/>
              </a:spcBef>
              <a:buFontTx/>
              <a:buChar char="-"/>
            </a:pPr>
            <a:r>
              <a:rPr lang="en-US" sz="1400" i="1" dirty="0">
                <a:latin typeface="Arial Narrow"/>
                <a:ea typeface="+mn-lt"/>
                <a:cs typeface="+mn-lt"/>
              </a:rPr>
              <a:t>Whilst operations have been affected, performance has been maintained</a:t>
            </a:r>
          </a:p>
          <a:p>
            <a:pPr algn="just">
              <a:lnSpc>
                <a:spcPct val="100000"/>
              </a:lnSpc>
              <a:spcBef>
                <a:spcPts val="0"/>
              </a:spcBef>
              <a:buFontTx/>
              <a:buChar char="-"/>
            </a:pPr>
            <a:r>
              <a:rPr lang="en-US" sz="1400" i="1" dirty="0">
                <a:latin typeface="Arial Narrow"/>
                <a:ea typeface="+mn-lt"/>
                <a:cs typeface="+mn-lt"/>
              </a:rPr>
              <a:t>Adjusting to remote working has been a challenge and an adequate change management process is required</a:t>
            </a:r>
            <a:endParaRPr lang="en-ZA" dirty="0"/>
          </a:p>
        </p:txBody>
      </p:sp>
      <p:sp>
        <p:nvSpPr>
          <p:cNvPr id="4" name="Slide Number Placeholder 3"/>
          <p:cNvSpPr>
            <a:spLocks noGrp="1"/>
          </p:cNvSpPr>
          <p:nvPr>
            <p:ph type="sldNum" sz="quarter" idx="12"/>
          </p:nvPr>
        </p:nvSpPr>
        <p:spPr/>
        <p:txBody>
          <a:bodyPr/>
          <a:lstStyle/>
          <a:p>
            <a:fld id="{0C4DB43B-2450-41F4-875D-3A173E257EAA}" type="slidenum">
              <a:rPr lang="en-ZA" smtClean="0"/>
              <a:t>19</a:t>
            </a:fld>
            <a:endParaRPr lang="en-ZA"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09" y="2794428"/>
            <a:ext cx="4027892" cy="3107112"/>
          </a:xfrm>
          <a:prstGeom prst="rect">
            <a:avLst/>
          </a:prstGeom>
        </p:spPr>
      </p:pic>
      <p:sp>
        <p:nvSpPr>
          <p:cNvPr id="7" name="Title 6"/>
          <p:cNvSpPr>
            <a:spLocks noGrp="1"/>
          </p:cNvSpPr>
          <p:nvPr>
            <p:ph type="title"/>
          </p:nvPr>
        </p:nvSpPr>
        <p:spPr>
          <a:xfrm>
            <a:off x="1228436" y="365124"/>
            <a:ext cx="6687127" cy="1020332"/>
          </a:xfrm>
        </p:spPr>
        <p:txBody>
          <a:bodyPr>
            <a:normAutofit fontScale="90000"/>
          </a:bodyPr>
          <a:lstStyle/>
          <a:p>
            <a:pPr algn="ctr"/>
            <a:r>
              <a:rPr lang="en-US" b="1" dirty="0">
                <a:solidFill>
                  <a:srgbClr val="002060"/>
                </a:solidFill>
                <a:latin typeface="Arial Narrow" panose="020B0606020202030204" pitchFamily="34" charset="0"/>
              </a:rPr>
              <a:t/>
            </a:r>
            <a:br>
              <a:rPr lang="en-US" b="1" dirty="0">
                <a:solidFill>
                  <a:srgbClr val="002060"/>
                </a:solidFill>
                <a:latin typeface="Arial Narrow" panose="020B0606020202030204" pitchFamily="34" charset="0"/>
              </a:rPr>
            </a:br>
            <a:r>
              <a:rPr lang="en-US" b="1" dirty="0">
                <a:solidFill>
                  <a:srgbClr val="002060"/>
                </a:solidFill>
                <a:latin typeface="Arial Narrow" panose="020B0606020202030204" pitchFamily="34" charset="0"/>
              </a:rPr>
              <a:t>INTERNAL SITUATIONAL ANALYSIS CONT…</a:t>
            </a:r>
            <a:r>
              <a:rPr lang="en-ZA" b="1" dirty="0">
                <a:solidFill>
                  <a:srgbClr val="002060"/>
                </a:solidFill>
                <a:latin typeface="Arial Narrow" panose="020B0606020202030204" pitchFamily="34" charset="0"/>
              </a:rPr>
              <a:t/>
            </a:r>
            <a:br>
              <a:rPr lang="en-ZA" b="1" dirty="0">
                <a:solidFill>
                  <a:srgbClr val="002060"/>
                </a:solidFill>
                <a:latin typeface="Arial Narrow" panose="020B0606020202030204" pitchFamily="34" charset="0"/>
              </a:rPr>
            </a:br>
            <a:endParaRPr lang="en-ZA" dirty="0">
              <a:solidFill>
                <a:srgbClr val="002060"/>
              </a:solidFill>
            </a:endParaRPr>
          </a:p>
        </p:txBody>
      </p:sp>
    </p:spTree>
    <p:extLst>
      <p:ext uri="{BB962C8B-B14F-4D97-AF65-F5344CB8AC3E}">
        <p14:creationId xmlns:p14="http://schemas.microsoft.com/office/powerpoint/2010/main" val="744154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4213" y="519301"/>
            <a:ext cx="6128952" cy="596267"/>
          </a:xfrm>
        </p:spPr>
        <p:txBody>
          <a:bodyPr>
            <a:normAutofit fontScale="90000"/>
          </a:bodyPr>
          <a:lstStyle/>
          <a:p>
            <a:pPr algn="ctr"/>
            <a:r>
              <a:rPr lang="en-US" b="1" dirty="0">
                <a:solidFill>
                  <a:srgbClr val="002060"/>
                </a:solidFill>
                <a:latin typeface="Arial Narrow" panose="020B0606020202030204" pitchFamily="34" charset="0"/>
              </a:rPr>
              <a:t>EXECUTIVE SUMMARY</a:t>
            </a:r>
            <a:endParaRPr lang="en-ZA" b="1" dirty="0">
              <a:solidFill>
                <a:srgbClr val="002060"/>
              </a:solidFill>
              <a:latin typeface="Arial Narrow" panose="020B0606020202030204" pitchFamily="34" charset="0"/>
            </a:endParaRPr>
          </a:p>
        </p:txBody>
      </p:sp>
      <p:sp>
        <p:nvSpPr>
          <p:cNvPr id="3" name="Slide Number Placeholder 2"/>
          <p:cNvSpPr>
            <a:spLocks noGrp="1"/>
          </p:cNvSpPr>
          <p:nvPr>
            <p:ph type="sldNum" sz="quarter" idx="12"/>
          </p:nvPr>
        </p:nvSpPr>
        <p:spPr/>
        <p:txBody>
          <a:bodyPr/>
          <a:lstStyle/>
          <a:p>
            <a:fld id="{0C4DB43B-2450-41F4-875D-3A173E257EAA}" type="slidenum">
              <a:rPr lang="en-ZA" smtClean="0"/>
              <a:pPr/>
              <a:t>2</a:t>
            </a:fld>
            <a:endParaRPr lang="en-ZA" dirty="0"/>
          </a:p>
        </p:txBody>
      </p:sp>
      <p:pic>
        <p:nvPicPr>
          <p:cNvPr id="8194" name="Picture 2" descr="Executive Summary Folder Icon Showing Short Condensed Report Roundup 3d  Illustration Stock Illustration - Illustration of quick, overview: 159169890"/>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0265"/>
          <a:stretch/>
        </p:blipFill>
        <p:spPr bwMode="auto">
          <a:xfrm>
            <a:off x="8480" y="2262784"/>
            <a:ext cx="1824563" cy="140396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1927308" y="1508759"/>
            <a:ext cx="7186279" cy="474772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ZA" sz="1600" dirty="0">
                <a:latin typeface="Arial Narrow" panose="020B0606020202030204" pitchFamily="34" charset="0"/>
              </a:rPr>
              <a:t>The CCMA hereby presents its 2022/23 APP in line with the requirements of Chapter four (4) of the Department of Planning, Monitoring and Evaluation Revised Framework for Strategic Plans (SP) and Annual Performance Plans (APP).</a:t>
            </a:r>
          </a:p>
          <a:p>
            <a:pPr algn="just"/>
            <a:r>
              <a:rPr lang="en-US" sz="1600" dirty="0">
                <a:latin typeface="Arial Narrow" panose="020B0606020202030204" pitchFamily="34" charset="0"/>
              </a:rPr>
              <a:t>The 2022/23 APP has aligned its outcomes to key government policy instruments and priorities for the sixth government.</a:t>
            </a:r>
          </a:p>
          <a:p>
            <a:pPr algn="just"/>
            <a:r>
              <a:rPr lang="en-US" sz="1600" dirty="0">
                <a:latin typeface="Arial Narrow" panose="020B0606020202030204" pitchFamily="34" charset="0"/>
              </a:rPr>
              <a:t>The 2022/23 financial year will be the third lap of the implementation of the five (5) year Imvuselelo - The Revival Strategy, for the period 2020/21 – 2024/25 MTSF.</a:t>
            </a:r>
          </a:p>
          <a:p>
            <a:pPr algn="just"/>
            <a:r>
              <a:rPr lang="en-US" sz="1600" dirty="0">
                <a:latin typeface="Arial Narrow" panose="020B0606020202030204" pitchFamily="34" charset="0"/>
              </a:rPr>
              <a:t>Despite the difficult socio-economic challenges confronting the country, </a:t>
            </a:r>
            <a:r>
              <a:rPr lang="en-ZA" sz="1600" dirty="0">
                <a:latin typeface="Arial Narrow" panose="020B0606020202030204" pitchFamily="34" charset="0"/>
              </a:rPr>
              <a:t>the 2022/23 APP continues to present the CCMA’s efforts of ensuring that the strategic intent and MTSF priorities as outlined in the Imvuselelo-The Revival Strategy is realised.</a:t>
            </a:r>
          </a:p>
          <a:p>
            <a:pPr algn="just"/>
            <a:r>
              <a:rPr lang="en-ZA" sz="1600" dirty="0">
                <a:latin typeface="Arial Narrow" panose="020B0606020202030204" pitchFamily="34" charset="0"/>
              </a:rPr>
              <a:t>Across its five (5) programmes, the 2022/23 APP has a total of 31 key performance indicators and targets.</a:t>
            </a:r>
          </a:p>
          <a:p>
            <a:pPr algn="just"/>
            <a:r>
              <a:rPr lang="en-ZA" sz="1600" dirty="0">
                <a:latin typeface="Arial Narrow" panose="020B0606020202030204" pitchFamily="34" charset="0"/>
              </a:rPr>
              <a:t>Planned activities are a combination of mandatory, discretionary and value – add service delivery activities, with the performance of the previous financial years as a basis.</a:t>
            </a:r>
          </a:p>
          <a:p>
            <a:pPr algn="just"/>
            <a:r>
              <a:rPr lang="en-ZA" sz="1600" dirty="0">
                <a:latin typeface="Arial Narrow" panose="020B0606020202030204" pitchFamily="34" charset="0"/>
              </a:rPr>
              <a:t>Planned activities are in line with the budget available.</a:t>
            </a:r>
            <a:endParaRPr lang="en-US" sz="1600" dirty="0">
              <a:latin typeface="Arial Narrow" panose="020B0606020202030204" pitchFamily="34" charset="0"/>
            </a:endParaRPr>
          </a:p>
          <a:p>
            <a:pPr marL="0" indent="0">
              <a:buFont typeface="Arial" panose="020B0604020202020204" pitchFamily="34" charset="0"/>
              <a:buNone/>
            </a:pPr>
            <a:endParaRPr lang="en-ZA" sz="1600" dirty="0">
              <a:latin typeface="Arial Narrow" panose="020B0606020202030204" pitchFamily="34" charset="0"/>
            </a:endParaRPr>
          </a:p>
        </p:txBody>
      </p:sp>
      <p:pic>
        <p:nvPicPr>
          <p:cNvPr id="7" name="Picture 6" descr="Socs2016 - Executive Summary Logo Png,Summary Report Icon - free  transparent png images - pngaaa.com"/>
          <p:cNvPicPr/>
          <p:nvPr/>
        </p:nvPicPr>
        <p:blipFill rotWithShape="1">
          <a:blip r:embed="rId3" cstate="print">
            <a:extLst>
              <a:ext uri="{28A0092B-C50C-407E-A947-70E740481C1C}">
                <a14:useLocalDpi xmlns:a14="http://schemas.microsoft.com/office/drawing/2010/main" val="0"/>
              </a:ext>
            </a:extLst>
          </a:blip>
          <a:srcRect l="19765" t="3670" r="19907" b="4899"/>
          <a:stretch/>
        </p:blipFill>
        <p:spPr bwMode="auto">
          <a:xfrm>
            <a:off x="8480" y="4315967"/>
            <a:ext cx="1918829" cy="167453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60562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4DB43B-2450-41F4-875D-3A173E257EAA}" type="slidenum">
              <a:rPr kumimoji="0" lang="en-ZA" sz="2000" b="0" i="0" u="none" strike="noStrike" kern="1200" cap="none" spc="0" normalizeH="0" baseline="0" noProof="0" smtClean="0">
                <a:ln w="0"/>
                <a:solidFill>
                  <a:prstClr val="white"/>
                </a:solidFill>
                <a:effectLst>
                  <a:outerShdw blurRad="38100" dist="19050" dir="2700000" algn="tl" rotWithShape="0">
                    <a:prstClr val="black">
                      <a:alpha val="40000"/>
                    </a:prstClr>
                  </a:outerShdw>
                </a:effectLst>
                <a:uLnTx/>
                <a:uFillTx/>
                <a:latin typeface="Arial Narrow" panose="020B0606020202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ZA" sz="20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Arial Narrow" panose="020B0606020202030204" pitchFamily="34" charset="0"/>
              <a:ea typeface="+mn-ea"/>
              <a:cs typeface="+mn-cs"/>
            </a:endParaRPr>
          </a:p>
        </p:txBody>
      </p:sp>
      <p:graphicFrame>
        <p:nvGraphicFramePr>
          <p:cNvPr id="4" name="Object 2"/>
          <p:cNvGraphicFramePr>
            <a:graphicFrameLocks/>
          </p:cNvGraphicFramePr>
          <p:nvPr>
            <p:extLst>
              <p:ext uri="{D42A27DB-BD31-4B8C-83A1-F6EECF244321}">
                <p14:modId xmlns:p14="http://schemas.microsoft.com/office/powerpoint/2010/main" val="2933100020"/>
              </p:ext>
            </p:extLst>
          </p:nvPr>
        </p:nvGraphicFramePr>
        <p:xfrm>
          <a:off x="361950" y="1467256"/>
          <a:ext cx="8553449" cy="4590644"/>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6">
            <a:extLst>
              <a:ext uri="{FF2B5EF4-FFF2-40B4-BE49-F238E27FC236}">
                <a16:creationId xmlns:a16="http://schemas.microsoft.com/office/drawing/2014/main" id="{56E53A35-C4B4-4EDE-A16E-F353C6A0AC2B}"/>
              </a:ext>
            </a:extLst>
          </p:cNvPr>
          <p:cNvSpPr>
            <a:spLocks noGrp="1"/>
          </p:cNvSpPr>
          <p:nvPr>
            <p:ph type="title"/>
          </p:nvPr>
        </p:nvSpPr>
        <p:spPr>
          <a:xfrm>
            <a:off x="1228436" y="365124"/>
            <a:ext cx="6687127" cy="1020332"/>
          </a:xfrm>
        </p:spPr>
        <p:txBody>
          <a:bodyPr>
            <a:normAutofit fontScale="90000"/>
          </a:bodyPr>
          <a:lstStyle/>
          <a:p>
            <a:pPr algn="ctr"/>
            <a:r>
              <a:rPr lang="en-US" b="1" dirty="0">
                <a:solidFill>
                  <a:srgbClr val="002060"/>
                </a:solidFill>
                <a:latin typeface="Arial Narrow" panose="020B0606020202030204" pitchFamily="34" charset="0"/>
              </a:rPr>
              <a:t/>
            </a:r>
            <a:br>
              <a:rPr lang="en-US" b="1" dirty="0">
                <a:solidFill>
                  <a:srgbClr val="002060"/>
                </a:solidFill>
                <a:latin typeface="Arial Narrow" panose="020B0606020202030204" pitchFamily="34" charset="0"/>
              </a:rPr>
            </a:br>
            <a:r>
              <a:rPr lang="en-US" b="1" dirty="0">
                <a:solidFill>
                  <a:srgbClr val="002060"/>
                </a:solidFill>
                <a:latin typeface="Arial Narrow" panose="020B0606020202030204" pitchFamily="34" charset="0"/>
              </a:rPr>
              <a:t>INTERNAL SITUATIONAL ANALYSIS CONT…</a:t>
            </a:r>
            <a:r>
              <a:rPr lang="en-ZA" b="1" dirty="0">
                <a:solidFill>
                  <a:srgbClr val="002060"/>
                </a:solidFill>
                <a:latin typeface="Arial Narrow" panose="020B0606020202030204" pitchFamily="34" charset="0"/>
              </a:rPr>
              <a:t/>
            </a:r>
            <a:br>
              <a:rPr lang="en-ZA" b="1" dirty="0">
                <a:solidFill>
                  <a:srgbClr val="002060"/>
                </a:solidFill>
                <a:latin typeface="Arial Narrow" panose="020B0606020202030204" pitchFamily="34" charset="0"/>
              </a:rPr>
            </a:br>
            <a:endParaRPr lang="en-ZA" dirty="0">
              <a:solidFill>
                <a:srgbClr val="002060"/>
              </a:solidFill>
            </a:endParaRPr>
          </a:p>
        </p:txBody>
      </p:sp>
    </p:spTree>
    <p:extLst>
      <p:ext uri="{BB962C8B-B14F-4D97-AF65-F5344CB8AC3E}">
        <p14:creationId xmlns:p14="http://schemas.microsoft.com/office/powerpoint/2010/main" val="8615543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28765" y="1690686"/>
            <a:ext cx="4784007" cy="4351338"/>
          </a:xfrm>
        </p:spPr>
        <p:txBody>
          <a:bodyPr vert="horz" lIns="91440" tIns="45720" rIns="91440" bIns="45720" rtlCol="0" anchor="t">
            <a:normAutofit fontScale="85000" lnSpcReduction="20000"/>
          </a:bodyPr>
          <a:lstStyle/>
          <a:p>
            <a:pPr algn="just">
              <a:lnSpc>
                <a:spcPct val="110000"/>
              </a:lnSpc>
              <a:spcAft>
                <a:spcPts val="1200"/>
              </a:spcAft>
              <a:buBlip>
                <a:blip r:embed="rId2"/>
              </a:buBlip>
            </a:pPr>
            <a:r>
              <a:rPr lang="en-US" sz="1900" dirty="0">
                <a:latin typeface="Arial Narrow"/>
                <a:ea typeface="+mn-lt"/>
                <a:cs typeface="+mn-lt"/>
              </a:rPr>
              <a:t>The current South African labour climate is currently rather unstable with an increasing unemployment rate that rose from 32.6% to </a:t>
            </a:r>
            <a:r>
              <a:rPr lang="en-US" sz="1900" b="1" dirty="0">
                <a:latin typeface="Arial Narrow"/>
                <a:ea typeface="+mn-lt"/>
                <a:cs typeface="+mn-lt"/>
              </a:rPr>
              <a:t>34.9% </a:t>
            </a:r>
            <a:r>
              <a:rPr lang="en-US" sz="1900" dirty="0">
                <a:latin typeface="Arial Narrow"/>
                <a:ea typeface="+mn-lt"/>
                <a:cs typeface="+mn-lt"/>
              </a:rPr>
              <a:t>in the third quarter of 2021. The forecasts ran as of the 16</a:t>
            </a:r>
            <a:r>
              <a:rPr lang="en-US" sz="1900" baseline="30000" dirty="0">
                <a:latin typeface="Arial Narrow"/>
                <a:ea typeface="+mn-lt"/>
                <a:cs typeface="+mn-lt"/>
              </a:rPr>
              <a:t>th</a:t>
            </a:r>
            <a:r>
              <a:rPr lang="en-US" sz="1900" dirty="0">
                <a:latin typeface="Arial Narrow"/>
                <a:ea typeface="+mn-lt"/>
                <a:cs typeface="+mn-lt"/>
              </a:rPr>
              <a:t>  of September 2021 still indicate that </a:t>
            </a:r>
            <a:r>
              <a:rPr lang="en-US" sz="1900" b="1" dirty="0">
                <a:latin typeface="Arial Narrow"/>
                <a:ea typeface="+mn-lt"/>
                <a:cs typeface="+mn-lt"/>
              </a:rPr>
              <a:t>an upward increase of the unemployment rate in 2022 is still to be expected;</a:t>
            </a:r>
            <a:r>
              <a:rPr lang="en-US" sz="1900" dirty="0">
                <a:latin typeface="Arial Narrow"/>
                <a:ea typeface="+mn-lt"/>
                <a:cs typeface="+mn-lt"/>
              </a:rPr>
              <a:t> with an unemployment rate of at least  </a:t>
            </a:r>
            <a:r>
              <a:rPr lang="en-US" sz="1900" b="1" dirty="0">
                <a:latin typeface="Arial Narrow"/>
                <a:ea typeface="+mn-lt"/>
                <a:cs typeface="+mn-lt"/>
              </a:rPr>
              <a:t>33.4% to 35.5%.</a:t>
            </a:r>
            <a:r>
              <a:rPr lang="en-US" sz="1900" dirty="0">
                <a:latin typeface="Arial Narrow"/>
                <a:ea typeface="+mn-lt"/>
                <a:cs typeface="+mn-lt"/>
              </a:rPr>
              <a:t> </a:t>
            </a:r>
          </a:p>
          <a:p>
            <a:pPr algn="just">
              <a:lnSpc>
                <a:spcPct val="110000"/>
              </a:lnSpc>
              <a:spcAft>
                <a:spcPts val="1200"/>
              </a:spcAft>
              <a:buBlip>
                <a:blip r:embed="rId2"/>
              </a:buBlip>
            </a:pPr>
            <a:r>
              <a:rPr lang="en-US" sz="1900" dirty="0">
                <a:latin typeface="Arial Narrow"/>
                <a:ea typeface="+mn-lt"/>
                <a:cs typeface="+mn-lt"/>
              </a:rPr>
              <a:t>The increase is dependent on the assumption that all economic factors as they currently stand further depreciate.</a:t>
            </a:r>
          </a:p>
          <a:p>
            <a:pPr algn="just">
              <a:lnSpc>
                <a:spcPct val="110000"/>
              </a:lnSpc>
              <a:spcAft>
                <a:spcPts val="1200"/>
              </a:spcAft>
              <a:buBlip>
                <a:blip r:embed="rId2"/>
              </a:buBlip>
            </a:pPr>
            <a:r>
              <a:rPr lang="en-US" sz="1900" dirty="0">
                <a:latin typeface="Arial Narrow"/>
                <a:ea typeface="+mn-lt"/>
                <a:cs typeface="+mn-lt"/>
              </a:rPr>
              <a:t>In efforts to corroborate the above assumption, projections were run on the CCMA’s provincial and regional case referral load in 2022 until 2024 and the findings supported that there is a projected increase in the demand for CCMA services to be expected in the following provinces; </a:t>
            </a:r>
            <a:r>
              <a:rPr lang="en-US" sz="1900" b="1" dirty="0">
                <a:latin typeface="Arial Narrow"/>
                <a:ea typeface="+mn-lt"/>
                <a:cs typeface="+mn-lt"/>
              </a:rPr>
              <a:t>Gauteng, the Western Cape and KwaZulu Natal. </a:t>
            </a:r>
          </a:p>
          <a:p>
            <a:pPr lvl="0">
              <a:buFont typeface="Wingdings" panose="05000000000000000000" pitchFamily="2" charset="2"/>
              <a:buChar char="q"/>
            </a:pPr>
            <a:endParaRPr lang="en-US" sz="2400" dirty="0">
              <a:latin typeface="Arial Narrow" panose="020B0606020202030204" pitchFamily="34" charset="0"/>
            </a:endParaRPr>
          </a:p>
          <a:p>
            <a:pPr>
              <a:buFont typeface="Wingdings" panose="05000000000000000000" pitchFamily="2" charset="2"/>
              <a:buChar char="q"/>
            </a:pPr>
            <a:endParaRPr lang="en-ZA" dirty="0"/>
          </a:p>
        </p:txBody>
      </p:sp>
      <p:sp>
        <p:nvSpPr>
          <p:cNvPr id="4" name="Slide Number Placeholder 3"/>
          <p:cNvSpPr>
            <a:spLocks noGrp="1"/>
          </p:cNvSpPr>
          <p:nvPr>
            <p:ph type="sldNum" sz="quarter" idx="12"/>
          </p:nvPr>
        </p:nvSpPr>
        <p:spPr/>
        <p:txBody>
          <a:bodyPr/>
          <a:lstStyle/>
          <a:p>
            <a:fld id="{0C4DB43B-2450-41F4-875D-3A173E257EAA}" type="slidenum">
              <a:rPr lang="en-ZA" smtClean="0"/>
              <a:t>21</a:t>
            </a:fld>
            <a:endParaRPr lang="en-ZA" dirty="0"/>
          </a:p>
        </p:txBody>
      </p:sp>
      <p:pic>
        <p:nvPicPr>
          <p:cNvPr id="6" name="Picture 5" descr="Chart&#10;&#10;Description automatically generated">
            <a:extLst>
              <a:ext uri="{FF2B5EF4-FFF2-40B4-BE49-F238E27FC236}">
                <a16:creationId xmlns:a16="http://schemas.microsoft.com/office/drawing/2014/main" id="{407FBC4E-339A-45CB-82A6-E872D213E109}"/>
              </a:ext>
            </a:extLst>
          </p:cNvPr>
          <p:cNvPicPr/>
          <p:nvPr/>
        </p:nvPicPr>
        <p:blipFill rotWithShape="1">
          <a:blip r:embed="rId3"/>
          <a:srcRect l="1" t="27574" r="4699" b="19638"/>
          <a:stretch/>
        </p:blipFill>
        <p:spPr bwMode="auto">
          <a:xfrm>
            <a:off x="0" y="3666920"/>
            <a:ext cx="4312986" cy="2589561"/>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1B17DCB3-900C-47E3-A98D-BB8DA60134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43" y="1718746"/>
            <a:ext cx="4291643" cy="1920116"/>
          </a:xfrm>
          <a:prstGeom prst="rect">
            <a:avLst/>
          </a:prstGeom>
        </p:spPr>
      </p:pic>
      <p:sp>
        <p:nvSpPr>
          <p:cNvPr id="5" name="Title 4"/>
          <p:cNvSpPr>
            <a:spLocks noGrp="1"/>
          </p:cNvSpPr>
          <p:nvPr>
            <p:ph type="title"/>
          </p:nvPr>
        </p:nvSpPr>
        <p:spPr>
          <a:xfrm>
            <a:off x="1734566" y="365123"/>
            <a:ext cx="5502875" cy="832741"/>
          </a:xfrm>
        </p:spPr>
        <p:txBody>
          <a:bodyPr>
            <a:normAutofit/>
          </a:bodyPr>
          <a:lstStyle/>
          <a:p>
            <a:pPr algn="ctr"/>
            <a:r>
              <a:rPr lang="en-ZA" sz="3600" b="1" dirty="0">
                <a:solidFill>
                  <a:srgbClr val="002060"/>
                </a:solidFill>
                <a:latin typeface="Arial Narrow" panose="020B0606020202030204" pitchFamily="34" charset="0"/>
              </a:rPr>
              <a:t>DATA FORECASTS</a:t>
            </a:r>
            <a:endParaRPr lang="en-ZA" sz="3600" dirty="0">
              <a:solidFill>
                <a:srgbClr val="002060"/>
              </a:solidFill>
            </a:endParaRPr>
          </a:p>
        </p:txBody>
      </p:sp>
    </p:spTree>
    <p:extLst>
      <p:ext uri="{BB962C8B-B14F-4D97-AF65-F5344CB8AC3E}">
        <p14:creationId xmlns:p14="http://schemas.microsoft.com/office/powerpoint/2010/main" val="3978194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56154" y="1797914"/>
            <a:ext cx="5957434" cy="4351338"/>
          </a:xfrm>
        </p:spPr>
        <p:txBody>
          <a:bodyPr vert="horz" lIns="91440" tIns="45720" rIns="91440" bIns="45720" rtlCol="0" anchor="t">
            <a:normAutofit fontScale="77500" lnSpcReduction="20000"/>
          </a:bodyPr>
          <a:lstStyle/>
          <a:p>
            <a:pPr marL="0" lvl="0" indent="0" algn="just">
              <a:spcAft>
                <a:spcPts val="0"/>
              </a:spcAft>
              <a:buNone/>
            </a:pPr>
            <a:endParaRPr lang="en-US" sz="2400" dirty="0">
              <a:latin typeface="Arial Narrow" panose="020B0606020202030204" pitchFamily="34" charset="0"/>
              <a:ea typeface="Times New Roman" panose="02020603050405020304" pitchFamily="18" charset="0"/>
              <a:cs typeface="Calibri" panose="020F0502020204030204" pitchFamily="34" charset="0"/>
            </a:endParaRPr>
          </a:p>
          <a:p>
            <a:pPr algn="just">
              <a:lnSpc>
                <a:spcPct val="100000"/>
              </a:lnSpc>
              <a:spcAft>
                <a:spcPts val="1200"/>
              </a:spcAft>
              <a:buBlip>
                <a:blip r:embed="rId2"/>
              </a:buBlip>
            </a:pPr>
            <a:r>
              <a:rPr lang="en-US" sz="1900" dirty="0">
                <a:latin typeface="Arial Narrow"/>
                <a:ea typeface="+mn-lt"/>
                <a:cs typeface="+mn-lt"/>
              </a:rPr>
              <a:t>The sectors from which the CCMA’s case referral statistics are projected to increase in 2022 are as follows</a:t>
            </a:r>
            <a:r>
              <a:rPr lang="en-US" sz="1900" b="1" dirty="0">
                <a:latin typeface="Arial Narrow"/>
                <a:ea typeface="+mn-lt"/>
                <a:cs typeface="+mn-lt"/>
              </a:rPr>
              <a:t>; the Domestic sector, the Agricultural/Farming sector, the Mining sector, the Food/Beverage manufacture, the Business/Professional sector, the Safety/Security (private) sector, the Retail sector and the Building/Construction sector</a:t>
            </a:r>
            <a:r>
              <a:rPr lang="en-US" sz="1900" dirty="0">
                <a:latin typeface="Arial Narrow"/>
                <a:ea typeface="+mn-lt"/>
                <a:cs typeface="+mn-lt"/>
              </a:rPr>
              <a:t>.  When looking at the former year’s (2020/21) forecasts that were ran in the 2020/21 Situational &amp; Forecasting Report, these sectors were projected to have the highest case referral statistics in 2021 and when looking at the current reality, as of December 2021, these sectors do indeed carry the most referrals.</a:t>
            </a:r>
          </a:p>
          <a:p>
            <a:pPr algn="just">
              <a:lnSpc>
                <a:spcPct val="100000"/>
              </a:lnSpc>
              <a:spcAft>
                <a:spcPts val="1200"/>
              </a:spcAft>
              <a:buBlip>
                <a:blip r:embed="rId2"/>
              </a:buBlip>
            </a:pPr>
            <a:r>
              <a:rPr lang="en-US" sz="1900" dirty="0">
                <a:latin typeface="Arial Narrow"/>
                <a:ea typeface="+mn-lt"/>
                <a:cs typeface="+mn-lt"/>
              </a:rPr>
              <a:t>The forecasts run in 2021 project that this will be a constant feature for the next three (3) years; starting with 2022-dependent on variables staying constant. </a:t>
            </a:r>
          </a:p>
          <a:p>
            <a:pPr algn="just">
              <a:lnSpc>
                <a:spcPct val="100000"/>
              </a:lnSpc>
              <a:spcAft>
                <a:spcPts val="1200"/>
              </a:spcAft>
              <a:buBlip>
                <a:blip r:embed="rId2"/>
              </a:buBlip>
            </a:pPr>
            <a:r>
              <a:rPr lang="en-US" sz="1900" dirty="0">
                <a:latin typeface="Arial Narrow"/>
                <a:ea typeface="+mn-lt"/>
                <a:cs typeface="+mn-lt"/>
              </a:rPr>
              <a:t>It is recommended that CCMA interventions be tailor-made for these sectors specifically and that robust engagements be held with key role players within the respective sectors to ensure that the magnitude of the labour disputes is stabilized and prevented if possible. </a:t>
            </a:r>
          </a:p>
          <a:p>
            <a:pPr>
              <a:buFont typeface="Wingdings" panose="05000000000000000000" pitchFamily="2" charset="2"/>
              <a:buChar char="q"/>
            </a:pPr>
            <a:endParaRPr lang="en-ZA" dirty="0">
              <a:cs typeface="Calibri" panose="020F0502020204030204"/>
            </a:endParaRPr>
          </a:p>
        </p:txBody>
      </p:sp>
      <p:sp>
        <p:nvSpPr>
          <p:cNvPr id="4" name="Slide Number Placeholder 3"/>
          <p:cNvSpPr>
            <a:spLocks noGrp="1"/>
          </p:cNvSpPr>
          <p:nvPr>
            <p:ph type="sldNum" sz="quarter" idx="12"/>
          </p:nvPr>
        </p:nvSpPr>
        <p:spPr/>
        <p:txBody>
          <a:bodyPr/>
          <a:lstStyle/>
          <a:p>
            <a:fld id="{0C4DB43B-2450-41F4-875D-3A173E257EAA}" type="slidenum">
              <a:rPr lang="en-ZA" smtClean="0"/>
              <a:t>22</a:t>
            </a:fld>
            <a:endParaRPr lang="en-ZA"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94" y="2231923"/>
            <a:ext cx="3128460" cy="3654265"/>
          </a:xfrm>
          <a:prstGeom prst="rect">
            <a:avLst/>
          </a:prstGeom>
        </p:spPr>
      </p:pic>
      <p:sp>
        <p:nvSpPr>
          <p:cNvPr id="6" name="Title 5"/>
          <p:cNvSpPr>
            <a:spLocks noGrp="1"/>
          </p:cNvSpPr>
          <p:nvPr>
            <p:ph type="title"/>
          </p:nvPr>
        </p:nvSpPr>
        <p:spPr>
          <a:xfrm>
            <a:off x="1734566" y="365123"/>
            <a:ext cx="5502875" cy="796165"/>
          </a:xfrm>
        </p:spPr>
        <p:txBody>
          <a:bodyPr>
            <a:normAutofit/>
          </a:bodyPr>
          <a:lstStyle/>
          <a:p>
            <a:pPr algn="ctr"/>
            <a:r>
              <a:rPr lang="en-ZA" sz="3600" b="1" dirty="0">
                <a:solidFill>
                  <a:srgbClr val="002060"/>
                </a:solidFill>
                <a:latin typeface="Arial Narrow" panose="020B0606020202030204" pitchFamily="34" charset="0"/>
              </a:rPr>
              <a:t>DATA FORECASTS CONT…</a:t>
            </a:r>
            <a:endParaRPr lang="en-ZA" sz="3600" dirty="0">
              <a:solidFill>
                <a:srgbClr val="002060"/>
              </a:solidFill>
            </a:endParaRPr>
          </a:p>
        </p:txBody>
      </p:sp>
    </p:spTree>
    <p:extLst>
      <p:ext uri="{BB962C8B-B14F-4D97-AF65-F5344CB8AC3E}">
        <p14:creationId xmlns:p14="http://schemas.microsoft.com/office/powerpoint/2010/main" val="26044230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3782" y="203201"/>
            <a:ext cx="6579383" cy="1264056"/>
          </a:xfrm>
        </p:spPr>
        <p:txBody>
          <a:bodyPr>
            <a:normAutofit fontScale="90000"/>
          </a:bodyPr>
          <a:lstStyle/>
          <a:p>
            <a:pPr algn="ctr"/>
            <a:r>
              <a:rPr lang="en-US" b="1" dirty="0">
                <a:latin typeface="Arial Narrow" panose="020B0606020202030204" pitchFamily="34" charset="0"/>
              </a:rPr>
              <a:t/>
            </a:r>
            <a:br>
              <a:rPr lang="en-US" b="1" dirty="0">
                <a:latin typeface="Arial Narrow" panose="020B0606020202030204" pitchFamily="34" charset="0"/>
              </a:rPr>
            </a:br>
            <a:r>
              <a:rPr lang="en-US" sz="3600" b="1" dirty="0">
                <a:solidFill>
                  <a:srgbClr val="002060"/>
                </a:solidFill>
                <a:latin typeface="Arial Narrow" panose="020B0606020202030204" pitchFamily="34" charset="0"/>
              </a:rPr>
              <a:t>PROJECTED PROVINCIAL DEMAND FOR CCMA SERVICES IN 2022/23</a:t>
            </a:r>
            <a:r>
              <a:rPr lang="en-US" b="1" dirty="0">
                <a:solidFill>
                  <a:srgbClr val="002060"/>
                </a:solidFill>
                <a:latin typeface="Arial Narrow" panose="020B0606020202030204" pitchFamily="34" charset="0"/>
              </a:rPr>
              <a:t/>
            </a:r>
            <a:br>
              <a:rPr lang="en-US" b="1" dirty="0">
                <a:solidFill>
                  <a:srgbClr val="002060"/>
                </a:solidFill>
                <a:latin typeface="Arial Narrow" panose="020B0606020202030204" pitchFamily="34" charset="0"/>
              </a:rPr>
            </a:br>
            <a:endParaRPr lang="en-ZA" b="1" dirty="0">
              <a:solidFill>
                <a:srgbClr val="002060"/>
              </a:solidFill>
              <a:latin typeface="Arial Narrow" panose="020B0606020202030204" pitchFamily="34" charset="0"/>
            </a:endParaRPr>
          </a:p>
        </p:txBody>
      </p:sp>
      <p:sp>
        <p:nvSpPr>
          <p:cNvPr id="3" name="Slide Number Placeholder 2"/>
          <p:cNvSpPr>
            <a:spLocks noGrp="1"/>
          </p:cNvSpPr>
          <p:nvPr>
            <p:ph type="sldNum" sz="quarter" idx="12"/>
          </p:nvPr>
        </p:nvSpPr>
        <p:spPr/>
        <p:txBody>
          <a:bodyPr/>
          <a:lstStyle/>
          <a:p>
            <a:fld id="{0C4DB43B-2450-41F4-875D-3A173E257EAA}" type="slidenum">
              <a:rPr lang="en-ZA" smtClean="0"/>
              <a:pPr/>
              <a:t>23</a:t>
            </a:fld>
            <a:endParaRPr lang="en-ZA" dirty="0"/>
          </a:p>
        </p:txBody>
      </p:sp>
      <p:graphicFrame>
        <p:nvGraphicFramePr>
          <p:cNvPr id="4" name="Chart 3">
            <a:extLst>
              <a:ext uri="{FF2B5EF4-FFF2-40B4-BE49-F238E27FC236}">
                <a16:creationId xmlns:a16="http://schemas.microsoft.com/office/drawing/2014/main" id="{51204B17-98D2-4205-8B9B-72A124ACC145}"/>
              </a:ext>
            </a:extLst>
          </p:cNvPr>
          <p:cNvGraphicFramePr/>
          <p:nvPr>
            <p:extLst>
              <p:ext uri="{D42A27DB-BD31-4B8C-83A1-F6EECF244321}">
                <p14:modId xmlns:p14="http://schemas.microsoft.com/office/powerpoint/2010/main" val="2803695046"/>
              </p:ext>
            </p:extLst>
          </p:nvPr>
        </p:nvGraphicFramePr>
        <p:xfrm>
          <a:off x="637309" y="1818957"/>
          <a:ext cx="7832436" cy="4092316"/>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103078" y="2312760"/>
            <a:ext cx="2121408" cy="2246769"/>
          </a:xfrm>
          <a:prstGeom prst="rect">
            <a:avLst/>
          </a:prstGeom>
          <a:solidFill>
            <a:schemeClr val="accent5"/>
          </a:solidFill>
        </p:spPr>
        <p:txBody>
          <a:bodyPr wrap="square">
            <a:spAutoFit/>
          </a:bodyPr>
          <a:lstStyle/>
          <a:p>
            <a:pPr algn="just"/>
            <a:r>
              <a:rPr lang="en-ZA" sz="1400" b="1" dirty="0">
                <a:latin typeface="Arial Narrow" panose="020B0606020202030204" pitchFamily="34" charset="0"/>
                <a:ea typeface="Calibri" panose="020F0502020204030204" pitchFamily="34" charset="0"/>
                <a:cs typeface="Times New Roman" panose="02020603050405020304" pitchFamily="18" charset="0"/>
              </a:rPr>
              <a:t>The CCMA anticipates its caseload to grow in the 2022/23 financial year to 185 929. This represents an increase of 17% compared to cases referred in 2020/21 financial year of 154 143. The CCMA also anticipates that case referrals will grow in all the provinces. </a:t>
            </a:r>
            <a:endParaRPr lang="en-ZA" sz="1400" b="1" dirty="0"/>
          </a:p>
        </p:txBody>
      </p:sp>
    </p:spTree>
    <p:extLst>
      <p:ext uri="{BB962C8B-B14F-4D97-AF65-F5344CB8AC3E}">
        <p14:creationId xmlns:p14="http://schemas.microsoft.com/office/powerpoint/2010/main" val="12649783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4750" y="0"/>
            <a:ext cx="6794500" cy="947955"/>
          </a:xfrm>
        </p:spPr>
        <p:txBody>
          <a:bodyPr>
            <a:normAutofit/>
          </a:bodyPr>
          <a:lstStyle/>
          <a:p>
            <a:pPr algn="ctr"/>
            <a:r>
              <a:rPr lang="en-US" sz="3600" b="1" dirty="0">
                <a:solidFill>
                  <a:srgbClr val="002060"/>
                </a:solidFill>
                <a:latin typeface="Arial Narrow" panose="020B0606020202030204" pitchFamily="34" charset="0"/>
              </a:rPr>
              <a:t>PESTEL ANALYSIS</a:t>
            </a:r>
            <a:endParaRPr lang="en-ZA" sz="3600" b="1" dirty="0">
              <a:solidFill>
                <a:srgbClr val="002060"/>
              </a:solidFill>
              <a:latin typeface="Arial Narrow" panose="020B0606020202030204" pitchFamily="34" charset="0"/>
            </a:endParaRPr>
          </a:p>
        </p:txBody>
      </p:sp>
      <p:sp>
        <p:nvSpPr>
          <p:cNvPr id="3" name="Slide Number Placeholder 2"/>
          <p:cNvSpPr>
            <a:spLocks noGrp="1"/>
          </p:cNvSpPr>
          <p:nvPr>
            <p:ph type="sldNum" sz="quarter" idx="12"/>
          </p:nvPr>
        </p:nvSpPr>
        <p:spPr/>
        <p:txBody>
          <a:bodyPr/>
          <a:lstStyle/>
          <a:p>
            <a:fld id="{0C4DB43B-2450-41F4-875D-3A173E257EAA}" type="slidenum">
              <a:rPr lang="en-ZA" smtClean="0"/>
              <a:pPr/>
              <a:t>24</a:t>
            </a:fld>
            <a:endParaRPr lang="en-ZA" dirty="0"/>
          </a:p>
        </p:txBody>
      </p:sp>
      <p:pic>
        <p:nvPicPr>
          <p:cNvPr id="15" name="Picture 14" descr="Diagram&#10;&#10;Description automatically generated">
            <a:extLst>
              <a:ext uri="{FF2B5EF4-FFF2-40B4-BE49-F238E27FC236}">
                <a16:creationId xmlns:a16="http://schemas.microsoft.com/office/drawing/2014/main" id="{6489A33C-5969-43DD-9624-0FA8C1A3E2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58111"/>
            <a:ext cx="3213100" cy="4598369"/>
          </a:xfrm>
          <a:prstGeom prst="rect">
            <a:avLst/>
          </a:prstGeom>
        </p:spPr>
      </p:pic>
      <p:graphicFrame>
        <p:nvGraphicFramePr>
          <p:cNvPr id="16" name="Table 16">
            <a:extLst>
              <a:ext uri="{FF2B5EF4-FFF2-40B4-BE49-F238E27FC236}">
                <a16:creationId xmlns:a16="http://schemas.microsoft.com/office/drawing/2014/main" id="{BAACE936-BF2C-44E6-8631-FB61F85B7A36}"/>
              </a:ext>
            </a:extLst>
          </p:cNvPr>
          <p:cNvGraphicFramePr>
            <a:graphicFrameLocks noGrp="1"/>
          </p:cNvGraphicFramePr>
          <p:nvPr>
            <p:extLst>
              <p:ext uri="{D42A27DB-BD31-4B8C-83A1-F6EECF244321}">
                <p14:modId xmlns:p14="http://schemas.microsoft.com/office/powerpoint/2010/main" val="2549963050"/>
              </p:ext>
            </p:extLst>
          </p:nvPr>
        </p:nvGraphicFramePr>
        <p:xfrm>
          <a:off x="3073400" y="947955"/>
          <a:ext cx="6040188" cy="5308524"/>
        </p:xfrm>
        <a:graphic>
          <a:graphicData uri="http://schemas.openxmlformats.org/drawingml/2006/table">
            <a:tbl>
              <a:tblPr firstRow="1" bandRow="1">
                <a:tableStyleId>{5C22544A-7EE6-4342-B048-85BDC9FD1C3A}</a:tableStyleId>
              </a:tblPr>
              <a:tblGrid>
                <a:gridCol w="6040188">
                  <a:extLst>
                    <a:ext uri="{9D8B030D-6E8A-4147-A177-3AD203B41FA5}">
                      <a16:colId xmlns:a16="http://schemas.microsoft.com/office/drawing/2014/main" val="2173508039"/>
                    </a:ext>
                  </a:extLst>
                </a:gridCol>
              </a:tblGrid>
              <a:tr h="5308524">
                <a:tc>
                  <a:txBody>
                    <a:bodyPr/>
                    <a:lstStyle/>
                    <a:p>
                      <a:pPr algn="just"/>
                      <a:r>
                        <a:rPr lang="en-US" sz="1100" dirty="0">
                          <a:solidFill>
                            <a:sysClr val="windowText" lastClr="000000"/>
                          </a:solidFill>
                          <a:latin typeface="Arial Narrow" panose="020B0606020202030204" pitchFamily="34" charset="0"/>
                        </a:rPr>
                        <a:t>POLITICAL </a:t>
                      </a:r>
                    </a:p>
                    <a:p>
                      <a:pPr marL="171450" indent="-171450" algn="just">
                        <a:buFont typeface="Arial" panose="020B0604020202020204" pitchFamily="34" charset="0"/>
                        <a:buChar char="•"/>
                      </a:pPr>
                      <a:r>
                        <a:rPr lang="en-ZA" sz="1100" b="0" dirty="0">
                          <a:solidFill>
                            <a:sysClr val="windowText" lastClr="000000"/>
                          </a:solidFill>
                          <a:latin typeface="Arial Narrow" panose="020B0606020202030204" pitchFamily="34" charset="0"/>
                        </a:rPr>
                        <a:t>South African 2021 Municipal Election Results</a:t>
                      </a:r>
                    </a:p>
                    <a:p>
                      <a:pPr marL="171450" indent="-171450" algn="just">
                        <a:buFont typeface="Arial" panose="020B0604020202020204" pitchFamily="34" charset="0"/>
                        <a:buChar char="•"/>
                      </a:pPr>
                      <a:r>
                        <a:rPr lang="en-ZA" sz="1100" b="0" dirty="0">
                          <a:solidFill>
                            <a:sysClr val="windowText" lastClr="000000"/>
                          </a:solidFill>
                          <a:latin typeface="Arial Narrow" panose="020B0606020202030204" pitchFamily="34" charset="0"/>
                        </a:rPr>
                        <a:t>Potential linkage between Politics and Fiscal Risk in South Africa</a:t>
                      </a:r>
                    </a:p>
                    <a:p>
                      <a:pPr algn="just"/>
                      <a:endParaRPr lang="en-ZA" sz="1100" dirty="0">
                        <a:solidFill>
                          <a:sysClr val="windowText" lastClr="000000"/>
                        </a:solidFill>
                        <a:latin typeface="Arial Narrow" panose="020B0606020202030204" pitchFamily="34" charset="0"/>
                      </a:endParaRPr>
                    </a:p>
                    <a:p>
                      <a:pPr algn="just"/>
                      <a:r>
                        <a:rPr lang="en-ZA" sz="1100" dirty="0">
                          <a:solidFill>
                            <a:sysClr val="windowText" lastClr="000000"/>
                          </a:solidFill>
                          <a:latin typeface="Arial Narrow" panose="020B0606020202030204" pitchFamily="34" charset="0"/>
                        </a:rPr>
                        <a:t>ECONOMIC </a:t>
                      </a:r>
                    </a:p>
                    <a:p>
                      <a:pPr marL="171450" indent="-171450" algn="just">
                        <a:buFont typeface="Arial" panose="020B0604020202020204" pitchFamily="34" charset="0"/>
                        <a:buChar char="•"/>
                      </a:pPr>
                      <a:r>
                        <a:rPr lang="en-ZA" sz="1100" b="0" dirty="0">
                          <a:solidFill>
                            <a:sysClr val="windowText" lastClr="000000"/>
                          </a:solidFill>
                          <a:latin typeface="Arial Narrow" panose="020B0606020202030204" pitchFamily="34" charset="0"/>
                        </a:rPr>
                        <a:t>Shock load shedding data for South Africa </a:t>
                      </a:r>
                    </a:p>
                    <a:p>
                      <a:pPr marL="171450" indent="-171450" algn="just">
                        <a:buFont typeface="Arial" panose="020B0604020202020204" pitchFamily="34" charset="0"/>
                        <a:buChar char="•"/>
                      </a:pPr>
                      <a:r>
                        <a:rPr lang="en-ZA" sz="1100" b="0" dirty="0">
                          <a:solidFill>
                            <a:sysClr val="windowText" lastClr="000000"/>
                          </a:solidFill>
                          <a:latin typeface="Arial Narrow" panose="020B0606020202030204" pitchFamily="34" charset="0"/>
                        </a:rPr>
                        <a:t>Rising consumer price index (CPI) inflation and producer price index (PPI) </a:t>
                      </a:r>
                    </a:p>
                    <a:p>
                      <a:pPr marL="171450" indent="-171450" algn="just">
                        <a:buFont typeface="Arial" panose="020B0604020202020204" pitchFamily="34" charset="0"/>
                        <a:buChar char="•"/>
                      </a:pPr>
                      <a:r>
                        <a:rPr lang="en-ZA" sz="1100" b="0" dirty="0">
                          <a:solidFill>
                            <a:sysClr val="windowText" lastClr="000000"/>
                          </a:solidFill>
                          <a:latin typeface="Arial Narrow" panose="020B0606020202030204" pitchFamily="34" charset="0"/>
                        </a:rPr>
                        <a:t>Fiscal Austerity Measure - continuous constrained fiscus </a:t>
                      </a:r>
                    </a:p>
                    <a:p>
                      <a:pPr marL="171450" indent="-171450" algn="just">
                        <a:buFont typeface="Arial" panose="020B0604020202020204" pitchFamily="34" charset="0"/>
                        <a:buChar char="•"/>
                      </a:pPr>
                      <a:r>
                        <a:rPr lang="en-ZA" sz="1100" b="0" dirty="0">
                          <a:solidFill>
                            <a:sysClr val="windowText" lastClr="000000"/>
                          </a:solidFill>
                          <a:latin typeface="Arial Narrow" panose="020B0606020202030204" pitchFamily="34" charset="0"/>
                        </a:rPr>
                        <a:t>COVID-19 retrenchments spill into 2021 second quarter (July - Sep) </a:t>
                      </a:r>
                    </a:p>
                    <a:p>
                      <a:pPr algn="just"/>
                      <a:endParaRPr lang="en-ZA" sz="1100" dirty="0">
                        <a:solidFill>
                          <a:sysClr val="windowText" lastClr="000000"/>
                        </a:solidFill>
                        <a:latin typeface="Arial Narrow" panose="020B0606020202030204" pitchFamily="34" charset="0"/>
                      </a:endParaRPr>
                    </a:p>
                    <a:p>
                      <a:pPr algn="just"/>
                      <a:r>
                        <a:rPr lang="en-ZA" sz="1100" dirty="0">
                          <a:solidFill>
                            <a:sysClr val="windowText" lastClr="000000"/>
                          </a:solidFill>
                          <a:latin typeface="Arial Narrow" panose="020B0606020202030204" pitchFamily="34" charset="0"/>
                        </a:rPr>
                        <a:t>SOCIAL </a:t>
                      </a:r>
                    </a:p>
                    <a:p>
                      <a:pPr marL="171450" indent="-171450" algn="just">
                        <a:buFont typeface="Arial" panose="020B0604020202020204" pitchFamily="34" charset="0"/>
                        <a:buChar char="•"/>
                      </a:pPr>
                      <a:r>
                        <a:rPr lang="en-ZA" sz="1100" b="0" dirty="0">
                          <a:solidFill>
                            <a:sysClr val="windowText" lastClr="000000"/>
                          </a:solidFill>
                          <a:latin typeface="Arial Narrow" panose="020B0606020202030204" pitchFamily="34" charset="0"/>
                        </a:rPr>
                        <a:t>Ensuing public unrest </a:t>
                      </a:r>
                    </a:p>
                    <a:p>
                      <a:pPr marL="171450" indent="-171450" algn="just">
                        <a:buFont typeface="Arial" panose="020B0604020202020204" pitchFamily="34" charset="0"/>
                        <a:buChar char="•"/>
                      </a:pPr>
                      <a:r>
                        <a:rPr lang="en-ZA" sz="1100" b="0" dirty="0">
                          <a:solidFill>
                            <a:sysClr val="windowText" lastClr="000000"/>
                          </a:solidFill>
                          <a:latin typeface="Arial Narrow" panose="020B0606020202030204" pitchFamily="34" charset="0"/>
                        </a:rPr>
                        <a:t>High and increasing levels of inequality and poverty </a:t>
                      </a:r>
                    </a:p>
                    <a:p>
                      <a:pPr marL="171450" indent="-171450" algn="just">
                        <a:buFont typeface="Arial" panose="020B0604020202020204" pitchFamily="34" charset="0"/>
                        <a:buChar char="•"/>
                      </a:pPr>
                      <a:r>
                        <a:rPr lang="en-ZA" sz="1100" b="0" dirty="0">
                          <a:solidFill>
                            <a:sysClr val="windowText" lastClr="000000"/>
                          </a:solidFill>
                          <a:latin typeface="Arial Narrow" panose="020B0606020202030204" pitchFamily="34" charset="0"/>
                        </a:rPr>
                        <a:t>Unemployment and youth unemployment remaining one of the key labour market challenges</a:t>
                      </a:r>
                    </a:p>
                    <a:p>
                      <a:pPr marL="171450" indent="-171450" algn="just">
                        <a:buFont typeface="Arial" panose="020B0604020202020204" pitchFamily="34" charset="0"/>
                        <a:buChar char="•"/>
                      </a:pPr>
                      <a:r>
                        <a:rPr lang="en-ZA" sz="1100" b="0" dirty="0">
                          <a:solidFill>
                            <a:sysClr val="windowText" lastClr="000000"/>
                          </a:solidFill>
                          <a:latin typeface="Arial Narrow" panose="020B0606020202030204" pitchFamily="34" charset="0"/>
                        </a:rPr>
                        <a:t>Mandatory COVID-19 vaccines being introduced</a:t>
                      </a:r>
                    </a:p>
                    <a:p>
                      <a:pPr algn="just"/>
                      <a:endParaRPr lang="en-ZA" sz="1100" dirty="0">
                        <a:solidFill>
                          <a:sysClr val="windowText" lastClr="000000"/>
                        </a:solidFill>
                        <a:latin typeface="Arial Narrow" panose="020B0606020202030204" pitchFamily="34" charset="0"/>
                      </a:endParaRPr>
                    </a:p>
                    <a:p>
                      <a:pPr algn="just"/>
                      <a:r>
                        <a:rPr lang="en-ZA" sz="1100" dirty="0">
                          <a:solidFill>
                            <a:sysClr val="windowText" lastClr="000000"/>
                          </a:solidFill>
                          <a:latin typeface="Arial Narrow" panose="020B0606020202030204" pitchFamily="34" charset="0"/>
                        </a:rPr>
                        <a:t>TECHNOLOGY</a:t>
                      </a:r>
                    </a:p>
                    <a:p>
                      <a:pPr marL="171450" indent="-171450" algn="just">
                        <a:buFont typeface="Arial" panose="020B0604020202020204" pitchFamily="34" charset="0"/>
                        <a:buChar char="•"/>
                      </a:pPr>
                      <a:r>
                        <a:rPr lang="en-ZA" sz="1100" b="0" dirty="0">
                          <a:solidFill>
                            <a:sysClr val="windowText" lastClr="000000"/>
                          </a:solidFill>
                          <a:latin typeface="Arial Narrow" panose="020B0606020202030204" pitchFamily="34" charset="0"/>
                        </a:rPr>
                        <a:t>State sponsored online courses for unemployed South African youth through collaboration with the COURSESA educational platform </a:t>
                      </a:r>
                    </a:p>
                    <a:p>
                      <a:pPr marL="171450" indent="-171450" algn="just">
                        <a:buFont typeface="Arial" panose="020B0604020202020204" pitchFamily="34" charset="0"/>
                        <a:buChar char="•"/>
                      </a:pPr>
                      <a:r>
                        <a:rPr lang="en-ZA" sz="1100" b="0" dirty="0">
                          <a:solidFill>
                            <a:sysClr val="windowText" lastClr="000000"/>
                          </a:solidFill>
                          <a:latin typeface="Arial Narrow" panose="020B0606020202030204" pitchFamily="34" charset="0"/>
                        </a:rPr>
                        <a:t>Improved and evolving ICT present opportunities to improve and make business processes seamless, efficient and effective to enhance service delivery </a:t>
                      </a:r>
                    </a:p>
                    <a:p>
                      <a:pPr marL="171450" indent="-171450" algn="just">
                        <a:buFont typeface="Arial" panose="020B0604020202020204" pitchFamily="34" charset="0"/>
                        <a:buChar char="•"/>
                      </a:pPr>
                      <a:r>
                        <a:rPr lang="en-ZA" sz="1100" b="0" dirty="0">
                          <a:solidFill>
                            <a:sysClr val="windowText" lastClr="000000"/>
                          </a:solidFill>
                          <a:latin typeface="Arial Narrow" panose="020B0606020202030204" pitchFamily="34" charset="0"/>
                        </a:rPr>
                        <a:t>Utilisation of the social media platforms to keep in touch and connect with Users across the country</a:t>
                      </a:r>
                    </a:p>
                    <a:p>
                      <a:pPr algn="just"/>
                      <a:endParaRPr lang="en-ZA" sz="1100" dirty="0">
                        <a:solidFill>
                          <a:sysClr val="windowText" lastClr="000000"/>
                        </a:solidFill>
                        <a:latin typeface="Arial Narrow" panose="020B0606020202030204" pitchFamily="34" charset="0"/>
                      </a:endParaRPr>
                    </a:p>
                    <a:p>
                      <a:pPr algn="just"/>
                      <a:r>
                        <a:rPr lang="en-ZA" sz="1100" dirty="0">
                          <a:solidFill>
                            <a:sysClr val="windowText" lastClr="000000"/>
                          </a:solidFill>
                          <a:latin typeface="Arial Narrow" panose="020B0606020202030204" pitchFamily="34" charset="0"/>
                        </a:rPr>
                        <a:t>ENVIRONMENT </a:t>
                      </a:r>
                    </a:p>
                    <a:p>
                      <a:pPr marL="171450" indent="-171450" algn="just">
                        <a:buFont typeface="Arial" panose="020B0604020202020204" pitchFamily="34" charset="0"/>
                        <a:buChar char="•"/>
                      </a:pPr>
                      <a:r>
                        <a:rPr lang="en-ZA" sz="1100" b="0" dirty="0">
                          <a:solidFill>
                            <a:sysClr val="windowText" lastClr="000000"/>
                          </a:solidFill>
                          <a:latin typeface="Arial Narrow" panose="020B0606020202030204" pitchFamily="34" charset="0"/>
                        </a:rPr>
                        <a:t>Implementation and impact of land redistribution and restitution </a:t>
                      </a:r>
                    </a:p>
                    <a:p>
                      <a:pPr marL="171450" indent="-171450" algn="just">
                        <a:buFont typeface="Arial" panose="020B0604020202020204" pitchFamily="34" charset="0"/>
                        <a:buChar char="•"/>
                      </a:pPr>
                      <a:r>
                        <a:rPr lang="en-ZA" sz="1100" b="0" dirty="0">
                          <a:solidFill>
                            <a:sysClr val="windowText" lastClr="000000"/>
                          </a:solidFill>
                          <a:latin typeface="Arial Narrow" panose="020B0606020202030204" pitchFamily="34" charset="0"/>
                        </a:rPr>
                        <a:t>15% electricity hikes and Climate change</a:t>
                      </a:r>
                    </a:p>
                    <a:p>
                      <a:pPr algn="just"/>
                      <a:endParaRPr lang="en-ZA" sz="1100" dirty="0">
                        <a:solidFill>
                          <a:sysClr val="windowText" lastClr="000000"/>
                        </a:solidFill>
                        <a:latin typeface="Arial Narrow" panose="020B0606020202030204" pitchFamily="34" charset="0"/>
                      </a:endParaRPr>
                    </a:p>
                    <a:p>
                      <a:pPr algn="just"/>
                      <a:r>
                        <a:rPr lang="en-ZA" sz="1100" dirty="0">
                          <a:solidFill>
                            <a:sysClr val="windowText" lastClr="000000"/>
                          </a:solidFill>
                          <a:latin typeface="Arial Narrow" panose="020B0606020202030204" pitchFamily="34" charset="0"/>
                        </a:rPr>
                        <a:t>LEGAL</a:t>
                      </a:r>
                    </a:p>
                    <a:p>
                      <a:pPr marL="171450" indent="-171450" algn="just">
                        <a:buFont typeface="Arial" panose="020B0604020202020204" pitchFamily="34" charset="0"/>
                        <a:buChar char="•"/>
                      </a:pPr>
                      <a:r>
                        <a:rPr lang="en-ZA" sz="1100" b="0" dirty="0">
                          <a:solidFill>
                            <a:sysClr val="windowText" lastClr="000000"/>
                          </a:solidFill>
                          <a:latin typeface="Arial Narrow" panose="020B0606020202030204" pitchFamily="34" charset="0"/>
                        </a:rPr>
                        <a:t>DEL Minister calling on NEDLAC to lead the review of labour laws </a:t>
                      </a:r>
                    </a:p>
                    <a:p>
                      <a:pPr marL="171450" indent="-171450" algn="just">
                        <a:buFont typeface="Arial" panose="020B0604020202020204" pitchFamily="34" charset="0"/>
                        <a:buChar char="•"/>
                      </a:pPr>
                      <a:r>
                        <a:rPr lang="en-ZA" sz="1100" b="0" dirty="0">
                          <a:solidFill>
                            <a:sysClr val="windowText" lastClr="000000"/>
                          </a:solidFill>
                          <a:latin typeface="Arial Narrow" panose="020B0606020202030204" pitchFamily="34" charset="0"/>
                        </a:rPr>
                        <a:t>Enactment of the POPIA </a:t>
                      </a:r>
                    </a:p>
                    <a:p>
                      <a:pPr marL="171450" indent="-171450" algn="just">
                        <a:buFont typeface="Arial" panose="020B0604020202020204" pitchFamily="34" charset="0"/>
                        <a:buChar char="•"/>
                      </a:pPr>
                      <a:r>
                        <a:rPr lang="en-ZA" sz="1100" b="0" dirty="0">
                          <a:solidFill>
                            <a:sysClr val="windowText" lastClr="000000"/>
                          </a:solidFill>
                          <a:latin typeface="Arial Narrow" panose="020B0606020202030204" pitchFamily="34" charset="0"/>
                        </a:rPr>
                        <a:t>Public concern about mandatory COVID-19 vaccination in the workplace</a:t>
                      </a:r>
                    </a:p>
                  </a:txBody>
                  <a:tcPr>
                    <a:solidFill>
                      <a:schemeClr val="bg1"/>
                    </a:solidFill>
                  </a:tcPr>
                </a:tc>
                <a:extLst>
                  <a:ext uri="{0D108BD9-81ED-4DB2-BD59-A6C34878D82A}">
                    <a16:rowId xmlns:a16="http://schemas.microsoft.com/office/drawing/2014/main" val="2429354361"/>
                  </a:ext>
                </a:extLst>
              </a:tr>
            </a:tbl>
          </a:graphicData>
        </a:graphic>
      </p:graphicFrame>
    </p:spTree>
    <p:extLst>
      <p:ext uri="{BB962C8B-B14F-4D97-AF65-F5344CB8AC3E}">
        <p14:creationId xmlns:p14="http://schemas.microsoft.com/office/powerpoint/2010/main" val="4827293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320285860"/>
              </p:ext>
            </p:extLst>
          </p:nvPr>
        </p:nvGraphicFramePr>
        <p:xfrm>
          <a:off x="0" y="211667"/>
          <a:ext cx="9113588" cy="61291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0C4DB43B-2450-41F4-875D-3A173E257EAA}" type="slidenum">
              <a:rPr lang="en-ZA" smtClean="0"/>
              <a:t>25</a:t>
            </a:fld>
            <a:endParaRPr lang="en-ZA" dirty="0"/>
          </a:p>
        </p:txBody>
      </p:sp>
      <p:pic>
        <p:nvPicPr>
          <p:cNvPr id="9" name="Picture 8"/>
          <p:cNvPicPr>
            <a:picLocks noChangeAspect="1"/>
          </p:cNvPicPr>
          <p:nvPr/>
        </p:nvPicPr>
        <p:blipFill>
          <a:blip r:embed="rId7"/>
          <a:stretch>
            <a:fillRect/>
          </a:stretch>
        </p:blipFill>
        <p:spPr>
          <a:xfrm>
            <a:off x="2857548" y="4593389"/>
            <a:ext cx="600897" cy="564378"/>
          </a:xfrm>
          <a:prstGeom prst="rect">
            <a:avLst/>
          </a:prstGeom>
          <a:solidFill>
            <a:schemeClr val="accent5"/>
          </a:solidFill>
        </p:spPr>
      </p:pic>
      <p:pic>
        <p:nvPicPr>
          <p:cNvPr id="10" name="Picture 9" descr="Flat vector graphic, data, diagram, pie chart infographic icon"/>
          <p:cNvPicPr/>
          <p:nvPr/>
        </p:nvPicPr>
        <p:blipFill rotWithShape="1">
          <a:blip r:embed="rId8" cstate="print">
            <a:extLst>
              <a:ext uri="{28A0092B-C50C-407E-A947-70E740481C1C}">
                <a14:useLocalDpi xmlns:a14="http://schemas.microsoft.com/office/drawing/2010/main" val="0"/>
              </a:ext>
            </a:extLst>
          </a:blip>
          <a:srcRect l="7497" t="63709" r="70018" b="20085"/>
          <a:stretch/>
        </p:blipFill>
        <p:spPr bwMode="auto">
          <a:xfrm>
            <a:off x="6021597" y="1127660"/>
            <a:ext cx="841320" cy="609601"/>
          </a:xfrm>
          <a:prstGeom prst="rect">
            <a:avLst/>
          </a:prstGeom>
          <a:noFill/>
          <a:ln>
            <a:noFill/>
          </a:ln>
          <a:extLst>
            <a:ext uri="{53640926-AAD7-44D8-BBD7-CCE9431645EC}">
              <a14:shadowObscured xmlns:a14="http://schemas.microsoft.com/office/drawing/2010/main"/>
            </a:ext>
          </a:extLst>
        </p:spPr>
      </p:pic>
      <p:pic>
        <p:nvPicPr>
          <p:cNvPr id="11" name="Picture 10" descr="Flat vector graphic, data, diagram, pie chart infographic icon"/>
          <p:cNvPicPr/>
          <p:nvPr/>
        </p:nvPicPr>
        <p:blipFill rotWithShape="1">
          <a:blip r:embed="rId8" cstate="print">
            <a:extLst>
              <a:ext uri="{28A0092B-C50C-407E-A947-70E740481C1C}">
                <a14:useLocalDpi xmlns:a14="http://schemas.microsoft.com/office/drawing/2010/main" val="0"/>
              </a:ext>
            </a:extLst>
          </a:blip>
          <a:srcRect l="71038" t="13363" r="5920" b="69378"/>
          <a:stretch/>
        </p:blipFill>
        <p:spPr bwMode="auto">
          <a:xfrm>
            <a:off x="2066151" y="1213214"/>
            <a:ext cx="817081" cy="594688"/>
          </a:xfrm>
          <a:prstGeom prst="rect">
            <a:avLst/>
          </a:prstGeom>
          <a:noFill/>
          <a:ln>
            <a:noFill/>
          </a:ln>
          <a:extLst>
            <a:ext uri="{53640926-AAD7-44D8-BBD7-CCE9431645EC}">
              <a14:shadowObscured xmlns:a14="http://schemas.microsoft.com/office/drawing/2010/main"/>
            </a:ext>
          </a:extLst>
        </p:spPr>
      </p:pic>
      <p:pic>
        <p:nvPicPr>
          <p:cNvPr id="12" name="image" descr="WW43 - SABS High Caution Safety Sign">
            <a:hlinkClick r:id="rId9" tooltip="&quot;WW43 - SABS High Caution Safety Sign&quot;"/>
          </p:cNvPr>
          <p:cNvPicPr/>
          <p:nvPr/>
        </p:nvPicPr>
        <p:blipFill rotWithShape="1">
          <a:blip r:embed="rId10" cstate="print">
            <a:extLst>
              <a:ext uri="{28A0092B-C50C-407E-A947-70E740481C1C}">
                <a14:useLocalDpi xmlns:a14="http://schemas.microsoft.com/office/drawing/2010/main" val="0"/>
              </a:ext>
            </a:extLst>
          </a:blip>
          <a:srcRect l="6190" t="13549" r="6009" b="10701"/>
          <a:stretch/>
        </p:blipFill>
        <p:spPr bwMode="auto">
          <a:xfrm>
            <a:off x="5832657" y="4593389"/>
            <a:ext cx="609600" cy="564378"/>
          </a:xfrm>
          <a:prstGeom prst="rect">
            <a:avLst/>
          </a:prstGeom>
          <a:noFill/>
          <a:ln>
            <a:noFill/>
          </a:ln>
          <a:extLst>
            <a:ext uri="{53640926-AAD7-44D8-BBD7-CCE9431645EC}">
              <a14:shadowObscured xmlns:a14="http://schemas.microsoft.com/office/drawing/2010/main"/>
            </a:ext>
          </a:extLst>
        </p:spPr>
      </p:pic>
      <p:sp>
        <p:nvSpPr>
          <p:cNvPr id="14" name="TextBox 13"/>
          <p:cNvSpPr txBox="1"/>
          <p:nvPr/>
        </p:nvSpPr>
        <p:spPr>
          <a:xfrm>
            <a:off x="6770255" y="1223774"/>
            <a:ext cx="2404675" cy="1815882"/>
          </a:xfrm>
          <a:prstGeom prst="rect">
            <a:avLst/>
          </a:prstGeom>
          <a:noFill/>
        </p:spPr>
        <p:txBody>
          <a:bodyPr wrap="square" rtlCol="0">
            <a:spAutoFit/>
          </a:bodyPr>
          <a:lstStyle/>
          <a:p>
            <a:pPr marL="285750" indent="-285750">
              <a:buFont typeface="Wingdings" panose="05000000000000000000" pitchFamily="2" charset="2"/>
              <a:buChar char="§"/>
            </a:pPr>
            <a:r>
              <a:rPr lang="en-US" sz="1600" dirty="0">
                <a:latin typeface="Arial Narrow" panose="020B0606020202030204" pitchFamily="34" charset="0"/>
              </a:rPr>
              <a:t>Financial constraints</a:t>
            </a:r>
          </a:p>
          <a:p>
            <a:pPr marL="285750" indent="-285750">
              <a:buFont typeface="Wingdings" panose="05000000000000000000" pitchFamily="2" charset="2"/>
              <a:buChar char="§"/>
            </a:pPr>
            <a:r>
              <a:rPr lang="en-US" sz="1600" dirty="0">
                <a:latin typeface="Arial Narrow" panose="020B0606020202030204" pitchFamily="34" charset="0"/>
              </a:rPr>
              <a:t>Weak performance management system</a:t>
            </a:r>
          </a:p>
          <a:p>
            <a:pPr marL="285750" indent="-285750">
              <a:buFont typeface="Wingdings" panose="05000000000000000000" pitchFamily="2" charset="2"/>
              <a:buChar char="§"/>
            </a:pPr>
            <a:r>
              <a:rPr lang="en-US" sz="1600" dirty="0">
                <a:latin typeface="Arial Narrow" panose="020B0606020202030204" pitchFamily="34" charset="0"/>
              </a:rPr>
              <a:t>Personnel capacity constraints</a:t>
            </a:r>
          </a:p>
          <a:p>
            <a:pPr marL="285750" indent="-285750">
              <a:buFont typeface="Wingdings" panose="05000000000000000000" pitchFamily="2" charset="2"/>
              <a:buChar char="§"/>
            </a:pPr>
            <a:r>
              <a:rPr lang="en-US" sz="1600" dirty="0">
                <a:latin typeface="Arial Narrow" panose="020B0606020202030204" pitchFamily="34" charset="0"/>
              </a:rPr>
              <a:t>Lack of internal system technological integration</a:t>
            </a:r>
          </a:p>
        </p:txBody>
      </p:sp>
      <p:sp>
        <p:nvSpPr>
          <p:cNvPr id="15" name="TextBox 14"/>
          <p:cNvSpPr txBox="1"/>
          <p:nvPr/>
        </p:nvSpPr>
        <p:spPr>
          <a:xfrm>
            <a:off x="6862917" y="3596163"/>
            <a:ext cx="2312013" cy="1569660"/>
          </a:xfrm>
          <a:prstGeom prst="rect">
            <a:avLst/>
          </a:prstGeom>
          <a:noFill/>
        </p:spPr>
        <p:txBody>
          <a:bodyPr wrap="square" rtlCol="0">
            <a:spAutoFit/>
          </a:bodyPr>
          <a:lstStyle/>
          <a:p>
            <a:pPr marL="285750" indent="-285750">
              <a:buFont typeface="Wingdings" panose="05000000000000000000" pitchFamily="2" charset="2"/>
              <a:buChar char="§"/>
            </a:pPr>
            <a:r>
              <a:rPr lang="en-US" sz="1600" dirty="0">
                <a:latin typeface="Arial Narrow" panose="020B0606020202030204" pitchFamily="34" charset="0"/>
              </a:rPr>
              <a:t>4IR</a:t>
            </a:r>
          </a:p>
          <a:p>
            <a:pPr marL="285750" indent="-285750">
              <a:buFont typeface="Wingdings" panose="05000000000000000000" pitchFamily="2" charset="2"/>
              <a:buChar char="§"/>
            </a:pPr>
            <a:r>
              <a:rPr lang="en-US" sz="1600" dirty="0">
                <a:latin typeface="Arial Narrow" panose="020B0606020202030204" pitchFamily="34" charset="0"/>
              </a:rPr>
              <a:t>Constant interruptions of operations</a:t>
            </a:r>
          </a:p>
          <a:p>
            <a:pPr marL="285750" indent="-285750">
              <a:buFont typeface="Wingdings" panose="05000000000000000000" pitchFamily="2" charset="2"/>
              <a:buChar char="§"/>
            </a:pPr>
            <a:r>
              <a:rPr lang="en-US" sz="1600" dirty="0">
                <a:latin typeface="Arial Narrow" panose="020B0606020202030204" pitchFamily="34" charset="0"/>
              </a:rPr>
              <a:t>Economic challenges</a:t>
            </a:r>
          </a:p>
          <a:p>
            <a:pPr marL="285750" indent="-285750">
              <a:buFont typeface="Wingdings" panose="05000000000000000000" pitchFamily="2" charset="2"/>
              <a:buChar char="§"/>
            </a:pPr>
            <a:r>
              <a:rPr lang="en-US" sz="1600" dirty="0">
                <a:latin typeface="Arial Narrow" panose="020B0606020202030204" pitchFamily="34" charset="0"/>
              </a:rPr>
              <a:t>Increased rate of referrals</a:t>
            </a:r>
          </a:p>
        </p:txBody>
      </p:sp>
      <p:sp>
        <p:nvSpPr>
          <p:cNvPr id="16" name="TextBox 15"/>
          <p:cNvSpPr txBox="1"/>
          <p:nvPr/>
        </p:nvSpPr>
        <p:spPr>
          <a:xfrm>
            <a:off x="-1" y="1256190"/>
            <a:ext cx="2170546" cy="1815882"/>
          </a:xfrm>
          <a:prstGeom prst="rect">
            <a:avLst/>
          </a:prstGeom>
          <a:noFill/>
        </p:spPr>
        <p:txBody>
          <a:bodyPr wrap="square" rtlCol="0">
            <a:spAutoFit/>
          </a:bodyPr>
          <a:lstStyle/>
          <a:p>
            <a:pPr marL="285750" indent="-285750">
              <a:buFont typeface="Wingdings" panose="05000000000000000000" pitchFamily="2" charset="2"/>
              <a:buChar char="§"/>
            </a:pPr>
            <a:r>
              <a:rPr lang="en-US" sz="1600" dirty="0">
                <a:latin typeface="Arial Narrow" panose="020B0606020202030204" pitchFamily="34" charset="0"/>
              </a:rPr>
              <a:t>Brand &amp; Reputation</a:t>
            </a:r>
          </a:p>
          <a:p>
            <a:pPr marL="285750" indent="-285750">
              <a:buFont typeface="Wingdings" panose="05000000000000000000" pitchFamily="2" charset="2"/>
              <a:buChar char="§"/>
            </a:pPr>
            <a:r>
              <a:rPr lang="en-US" sz="1600" dirty="0">
                <a:latin typeface="Arial Narrow" panose="020B0606020202030204" pitchFamily="34" charset="0"/>
              </a:rPr>
              <a:t>Skills </a:t>
            </a:r>
          </a:p>
          <a:p>
            <a:pPr marL="285750" indent="-285750">
              <a:buFont typeface="Wingdings" panose="05000000000000000000" pitchFamily="2" charset="2"/>
              <a:buChar char="§"/>
            </a:pPr>
            <a:r>
              <a:rPr lang="en-US" sz="1600" dirty="0">
                <a:latin typeface="Arial Narrow" panose="020B0606020202030204" pitchFamily="34" charset="0"/>
              </a:rPr>
              <a:t>High Performance </a:t>
            </a:r>
          </a:p>
          <a:p>
            <a:pPr marL="285750" indent="-285750">
              <a:buFont typeface="Wingdings" panose="05000000000000000000" pitchFamily="2" charset="2"/>
              <a:buChar char="§"/>
            </a:pPr>
            <a:r>
              <a:rPr lang="en-US" sz="1600" dirty="0">
                <a:latin typeface="Arial Narrow" panose="020B0606020202030204" pitchFamily="34" charset="0"/>
              </a:rPr>
              <a:t>Competent personnel</a:t>
            </a:r>
          </a:p>
          <a:p>
            <a:pPr marL="285750" indent="-285750">
              <a:buFont typeface="Wingdings" panose="05000000000000000000" pitchFamily="2" charset="2"/>
              <a:buChar char="§"/>
            </a:pPr>
            <a:r>
              <a:rPr lang="en-US" sz="1600" dirty="0">
                <a:latin typeface="Arial Narrow" panose="020B0606020202030204" pitchFamily="34" charset="0"/>
              </a:rPr>
              <a:t>Good training delivery capability</a:t>
            </a:r>
          </a:p>
          <a:p>
            <a:pPr marL="285750" indent="-285750">
              <a:buFont typeface="Wingdings" panose="05000000000000000000" pitchFamily="2" charset="2"/>
              <a:buChar char="§"/>
            </a:pPr>
            <a:r>
              <a:rPr lang="en-US" sz="1600" dirty="0">
                <a:latin typeface="Arial Narrow" panose="020B0606020202030204" pitchFamily="34" charset="0"/>
              </a:rPr>
              <a:t>Competent personnel </a:t>
            </a:r>
          </a:p>
        </p:txBody>
      </p:sp>
      <p:sp>
        <p:nvSpPr>
          <p:cNvPr id="17" name="TextBox 16"/>
          <p:cNvSpPr txBox="1"/>
          <p:nvPr/>
        </p:nvSpPr>
        <p:spPr>
          <a:xfrm>
            <a:off x="30412" y="3668196"/>
            <a:ext cx="2278679" cy="1323439"/>
          </a:xfrm>
          <a:prstGeom prst="rect">
            <a:avLst/>
          </a:prstGeom>
          <a:noFill/>
        </p:spPr>
        <p:txBody>
          <a:bodyPr wrap="square" rtlCol="0">
            <a:spAutoFit/>
          </a:bodyPr>
          <a:lstStyle/>
          <a:p>
            <a:pPr marL="285750" indent="-285750">
              <a:buFont typeface="Wingdings" panose="05000000000000000000" pitchFamily="2" charset="2"/>
              <a:buChar char="§"/>
            </a:pPr>
            <a:r>
              <a:rPr lang="en-US" sz="1600" dirty="0">
                <a:latin typeface="Arial Narrow" panose="020B0606020202030204" pitchFamily="34" charset="0"/>
              </a:rPr>
              <a:t>Leveraging technology</a:t>
            </a:r>
          </a:p>
          <a:p>
            <a:pPr marL="285750" indent="-285750">
              <a:buFont typeface="Wingdings" panose="05000000000000000000" pitchFamily="2" charset="2"/>
              <a:buChar char="§"/>
            </a:pPr>
            <a:r>
              <a:rPr lang="en-US" sz="1600" dirty="0">
                <a:latin typeface="Arial Narrow" panose="020B0606020202030204" pitchFamily="34" charset="0"/>
              </a:rPr>
              <a:t>Playing a role in policies</a:t>
            </a:r>
          </a:p>
          <a:p>
            <a:pPr marL="285750" indent="-285750">
              <a:buFont typeface="Wingdings" panose="05000000000000000000" pitchFamily="2" charset="2"/>
              <a:buChar char="§"/>
            </a:pPr>
            <a:r>
              <a:rPr lang="en-US" sz="1600" dirty="0">
                <a:latin typeface="Arial Narrow" panose="020B0606020202030204" pitchFamily="34" charset="0"/>
              </a:rPr>
              <a:t>Enhancing and creating new partnerships</a:t>
            </a:r>
          </a:p>
          <a:p>
            <a:pPr marL="285750" indent="-285750">
              <a:buFont typeface="Wingdings" panose="05000000000000000000" pitchFamily="2" charset="2"/>
              <a:buChar char="§"/>
            </a:pPr>
            <a:r>
              <a:rPr lang="en-US" sz="1600" dirty="0">
                <a:latin typeface="Arial Narrow" panose="020B0606020202030204" pitchFamily="34" charset="0"/>
              </a:rPr>
              <a:t>Enhancing awareness </a:t>
            </a:r>
          </a:p>
        </p:txBody>
      </p:sp>
      <p:sp>
        <p:nvSpPr>
          <p:cNvPr id="2" name="Title 1"/>
          <p:cNvSpPr>
            <a:spLocks noGrp="1"/>
          </p:cNvSpPr>
          <p:nvPr>
            <p:ph type="title"/>
          </p:nvPr>
        </p:nvSpPr>
        <p:spPr>
          <a:xfrm>
            <a:off x="1691627" y="106633"/>
            <a:ext cx="5502875" cy="631207"/>
          </a:xfrm>
        </p:spPr>
        <p:txBody>
          <a:bodyPr>
            <a:normAutofit/>
          </a:bodyPr>
          <a:lstStyle/>
          <a:p>
            <a:pPr algn="ctr"/>
            <a:r>
              <a:rPr lang="en-US" sz="3600" b="1" dirty="0">
                <a:solidFill>
                  <a:srgbClr val="002060"/>
                </a:solidFill>
                <a:latin typeface="Arial Narrow" panose="020B0606020202030204" pitchFamily="34" charset="0"/>
              </a:rPr>
              <a:t>SWOT ANALYSIS</a:t>
            </a:r>
            <a:endParaRPr lang="en-ZA" sz="3600" b="1" dirty="0">
              <a:solidFill>
                <a:srgbClr val="002060"/>
              </a:solidFill>
              <a:latin typeface="Arial Narrow" panose="020B0606020202030204" pitchFamily="34" charset="0"/>
            </a:endParaRPr>
          </a:p>
        </p:txBody>
      </p:sp>
    </p:spTree>
    <p:extLst>
      <p:ext uri="{BB962C8B-B14F-4D97-AF65-F5344CB8AC3E}">
        <p14:creationId xmlns:p14="http://schemas.microsoft.com/office/powerpoint/2010/main" val="23093676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D1264F4-C9B8-46A8-9259-060F6B6E989B}"/>
              </a:ext>
            </a:extLst>
          </p:cNvPr>
          <p:cNvSpPr>
            <a:spLocks noGrp="1"/>
          </p:cNvSpPr>
          <p:nvPr>
            <p:ph type="sldNum" sz="quarter" idx="12"/>
          </p:nvPr>
        </p:nvSpPr>
        <p:spPr>
          <a:xfrm>
            <a:off x="7086600" y="634792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4DB43B-2450-41F4-875D-3A173E257EAA}" type="slidenum">
              <a:rPr kumimoji="0" lang="en-ZA" sz="2000" b="0" i="0" u="none" strike="noStrike" kern="1200" cap="none" spc="0" normalizeH="0" baseline="0" noProof="0" smtClean="0">
                <a:ln w="0"/>
                <a:solidFill>
                  <a:prstClr val="white"/>
                </a:solidFill>
                <a:effectLst>
                  <a:outerShdw blurRad="38100" dist="19050" dir="2700000" algn="tl" rotWithShape="0">
                    <a:prstClr val="black">
                      <a:alpha val="40000"/>
                    </a:prstClr>
                  </a:outerShdw>
                </a:effectLst>
                <a:uLnTx/>
                <a:uFillTx/>
                <a:latin typeface="Arial Narrow" panose="020B0606020202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ZA" sz="20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Arial Narrow" panose="020B0606020202030204" pitchFamily="34" charset="0"/>
              <a:ea typeface="+mn-ea"/>
              <a:cs typeface="+mn-cs"/>
            </a:endParaRPr>
          </a:p>
        </p:txBody>
      </p:sp>
      <p:sp>
        <p:nvSpPr>
          <p:cNvPr id="4" name="Content Placeholder 2">
            <a:extLst>
              <a:ext uri="{FF2B5EF4-FFF2-40B4-BE49-F238E27FC236}">
                <a16:creationId xmlns:a16="http://schemas.microsoft.com/office/drawing/2014/main" id="{A5F95007-D6B0-441A-B612-0374727257B2}"/>
              </a:ext>
            </a:extLst>
          </p:cNvPr>
          <p:cNvSpPr txBox="1">
            <a:spLocks/>
          </p:cNvSpPr>
          <p:nvPr/>
        </p:nvSpPr>
        <p:spPr bwMode="auto">
          <a:xfrm>
            <a:off x="64655" y="2792361"/>
            <a:ext cx="8959272" cy="1428612"/>
          </a:xfrm>
          <a:prstGeom prst="rect">
            <a:avLst/>
          </a:prstGeom>
          <a:ln/>
          <a:scene3d>
            <a:camera prst="orthographicFront"/>
            <a:lightRig rig="threePt" dir="t"/>
          </a:scene3d>
          <a:sp3d>
            <a:bevelT w="152400" h="50800" prst="softRound"/>
          </a:sp3d>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pitchFamily="-111"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r>
              <a:rPr lang="en-US" sz="4000" b="1" dirty="0">
                <a:latin typeface="Arial Narrow" panose="020B0606020202030204" pitchFamily="34" charset="0"/>
              </a:rPr>
              <a:t>PART C: MEASURING OUR PERFORMANCE</a:t>
            </a:r>
            <a:endParaRPr lang="en-ZA" sz="4000" b="1" dirty="0">
              <a:latin typeface="Arial Narrow" panose="020B0606020202030204" pitchFamily="34" charset="0"/>
            </a:endParaRPr>
          </a:p>
          <a:p>
            <a:pPr marL="0" marR="0" lvl="0" indent="0" algn="l" defTabSz="457200" rtl="0" eaLnBrk="0" fontAlgn="base" latinLnBrk="0" hangingPunct="0">
              <a:lnSpc>
                <a:spcPct val="100000"/>
              </a:lnSpc>
              <a:spcBef>
                <a:spcPct val="20000"/>
              </a:spcBef>
              <a:spcAft>
                <a:spcPct val="0"/>
              </a:spcAft>
              <a:buClrTx/>
              <a:buSzTx/>
              <a:buNone/>
              <a:tabLst/>
              <a:defRPr/>
            </a:pPr>
            <a:endParaRPr kumimoji="0" lang="en-ZA" altLang="en-US" sz="4000" b="0" i="0" u="none" strike="noStrike" kern="1200" cap="none" spc="0" normalizeH="0" baseline="0" noProof="0" dirty="0">
              <a:ln>
                <a:noFill/>
              </a:ln>
              <a:effectLst/>
              <a:uLnTx/>
              <a:uFillTx/>
              <a:latin typeface="Calibri"/>
              <a:ea typeface="MS PGothic" panose="020B0600070205080204" pitchFamily="34" charset="-128"/>
            </a:endParaRPr>
          </a:p>
        </p:txBody>
      </p:sp>
    </p:spTree>
    <p:extLst>
      <p:ext uri="{BB962C8B-B14F-4D97-AF65-F5344CB8AC3E}">
        <p14:creationId xmlns:p14="http://schemas.microsoft.com/office/powerpoint/2010/main" val="1732974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02270-8823-42A4-97E8-52F67757735B}"/>
              </a:ext>
            </a:extLst>
          </p:cNvPr>
          <p:cNvSpPr>
            <a:spLocks noGrp="1"/>
          </p:cNvSpPr>
          <p:nvPr>
            <p:ph type="title"/>
          </p:nvPr>
        </p:nvSpPr>
        <p:spPr>
          <a:xfrm>
            <a:off x="1193799" y="236394"/>
            <a:ext cx="6756400" cy="1070272"/>
          </a:xfrm>
        </p:spPr>
        <p:txBody>
          <a:bodyPr>
            <a:normAutofit/>
          </a:bodyPr>
          <a:lstStyle/>
          <a:p>
            <a:pPr algn="ctr"/>
            <a:r>
              <a:rPr lang="en-US" altLang="en-US" sz="3000" b="1" dirty="0">
                <a:solidFill>
                  <a:srgbClr val="002060"/>
                </a:solidFill>
                <a:latin typeface="Arial Narrow" panose="020B0606020202030204" pitchFamily="34" charset="0"/>
              </a:rPr>
              <a:t>PROGRAMME 1: ADMINISTRATION</a:t>
            </a:r>
            <a:endParaRPr lang="en-ZA" sz="3000" dirty="0">
              <a:solidFill>
                <a:srgbClr val="002060"/>
              </a:solidFill>
            </a:endParaRPr>
          </a:p>
        </p:txBody>
      </p:sp>
      <p:graphicFrame>
        <p:nvGraphicFramePr>
          <p:cNvPr id="5" name="Table 5">
            <a:extLst>
              <a:ext uri="{FF2B5EF4-FFF2-40B4-BE49-F238E27FC236}">
                <a16:creationId xmlns:a16="http://schemas.microsoft.com/office/drawing/2014/main" id="{1E2DFD3F-4B86-4584-8E78-DC8E15E99B77}"/>
              </a:ext>
            </a:extLst>
          </p:cNvPr>
          <p:cNvGraphicFramePr>
            <a:graphicFrameLocks noGrp="1"/>
          </p:cNvGraphicFramePr>
          <p:nvPr>
            <p:ph idx="1"/>
            <p:extLst>
              <p:ext uri="{D42A27DB-BD31-4B8C-83A1-F6EECF244321}">
                <p14:modId xmlns:p14="http://schemas.microsoft.com/office/powerpoint/2010/main" val="3271431656"/>
              </p:ext>
            </p:extLst>
          </p:nvPr>
        </p:nvGraphicFramePr>
        <p:xfrm>
          <a:off x="30411" y="1666874"/>
          <a:ext cx="9083176" cy="4749623"/>
        </p:xfrm>
        <a:graphic>
          <a:graphicData uri="http://schemas.openxmlformats.org/drawingml/2006/table">
            <a:tbl>
              <a:tblPr firstRow="1" bandRow="1">
                <a:tableStyleId>{5C22544A-7EE6-4342-B048-85BDC9FD1C3A}</a:tableStyleId>
              </a:tblPr>
              <a:tblGrid>
                <a:gridCol w="964620">
                  <a:extLst>
                    <a:ext uri="{9D8B030D-6E8A-4147-A177-3AD203B41FA5}">
                      <a16:colId xmlns:a16="http://schemas.microsoft.com/office/drawing/2014/main" val="298217084"/>
                    </a:ext>
                  </a:extLst>
                </a:gridCol>
                <a:gridCol w="862226">
                  <a:extLst>
                    <a:ext uri="{9D8B030D-6E8A-4147-A177-3AD203B41FA5}">
                      <a16:colId xmlns:a16="http://schemas.microsoft.com/office/drawing/2014/main" val="3123587745"/>
                    </a:ext>
                  </a:extLst>
                </a:gridCol>
                <a:gridCol w="1889243">
                  <a:extLst>
                    <a:ext uri="{9D8B030D-6E8A-4147-A177-3AD203B41FA5}">
                      <a16:colId xmlns:a16="http://schemas.microsoft.com/office/drawing/2014/main" val="4184309435"/>
                    </a:ext>
                  </a:extLst>
                </a:gridCol>
                <a:gridCol w="660400">
                  <a:extLst>
                    <a:ext uri="{9D8B030D-6E8A-4147-A177-3AD203B41FA5}">
                      <a16:colId xmlns:a16="http://schemas.microsoft.com/office/drawing/2014/main" val="3082864247"/>
                    </a:ext>
                  </a:extLst>
                </a:gridCol>
                <a:gridCol w="762000">
                  <a:extLst>
                    <a:ext uri="{9D8B030D-6E8A-4147-A177-3AD203B41FA5}">
                      <a16:colId xmlns:a16="http://schemas.microsoft.com/office/drawing/2014/main" val="3720103136"/>
                    </a:ext>
                  </a:extLst>
                </a:gridCol>
                <a:gridCol w="800100">
                  <a:extLst>
                    <a:ext uri="{9D8B030D-6E8A-4147-A177-3AD203B41FA5}">
                      <a16:colId xmlns:a16="http://schemas.microsoft.com/office/drawing/2014/main" val="3352365235"/>
                    </a:ext>
                  </a:extLst>
                </a:gridCol>
                <a:gridCol w="1016000">
                  <a:extLst>
                    <a:ext uri="{9D8B030D-6E8A-4147-A177-3AD203B41FA5}">
                      <a16:colId xmlns:a16="http://schemas.microsoft.com/office/drawing/2014/main" val="3490846701"/>
                    </a:ext>
                  </a:extLst>
                </a:gridCol>
                <a:gridCol w="749300">
                  <a:extLst>
                    <a:ext uri="{9D8B030D-6E8A-4147-A177-3AD203B41FA5}">
                      <a16:colId xmlns:a16="http://schemas.microsoft.com/office/drawing/2014/main" val="257735011"/>
                    </a:ext>
                  </a:extLst>
                </a:gridCol>
                <a:gridCol w="736600">
                  <a:extLst>
                    <a:ext uri="{9D8B030D-6E8A-4147-A177-3AD203B41FA5}">
                      <a16:colId xmlns:a16="http://schemas.microsoft.com/office/drawing/2014/main" val="1176750797"/>
                    </a:ext>
                  </a:extLst>
                </a:gridCol>
                <a:gridCol w="642687">
                  <a:extLst>
                    <a:ext uri="{9D8B030D-6E8A-4147-A177-3AD203B41FA5}">
                      <a16:colId xmlns:a16="http://schemas.microsoft.com/office/drawing/2014/main" val="277074352"/>
                    </a:ext>
                  </a:extLst>
                </a:gridCol>
              </a:tblGrid>
              <a:tr h="217819">
                <a:tc rowSpan="3">
                  <a:txBody>
                    <a:bodyPr/>
                    <a:lstStyle/>
                    <a:p>
                      <a:r>
                        <a:rPr lang="en-US" sz="1000" b="1" dirty="0">
                          <a:solidFill>
                            <a:schemeClr val="tx1"/>
                          </a:solidFill>
                          <a:latin typeface="Arial Narrow" panose="020B0606020202030204" pitchFamily="34" charset="0"/>
                        </a:rPr>
                        <a:t>Outcome</a:t>
                      </a:r>
                      <a:endParaRPr lang="en-ZA" sz="1000" b="1" dirty="0">
                        <a:solidFill>
                          <a:schemeClr val="tx1"/>
                        </a:solidFill>
                        <a:latin typeface="Arial Narrow" panose="020B0606020202030204" pitchFamily="34" charset="0"/>
                      </a:endParaRPr>
                    </a:p>
                  </a:txBody>
                  <a:tcPr marL="91445" marR="91445" marT="45730" marB="45730" anchor="ctr"/>
                </a:tc>
                <a:tc rowSpan="3">
                  <a:txBody>
                    <a:bodyPr/>
                    <a:lstStyle/>
                    <a:p>
                      <a:r>
                        <a:rPr lang="en-US" sz="1000" b="1" dirty="0">
                          <a:solidFill>
                            <a:schemeClr val="tx1"/>
                          </a:solidFill>
                          <a:latin typeface="Arial Narrow" panose="020B0606020202030204" pitchFamily="34" charset="0"/>
                        </a:rPr>
                        <a:t>Outputs </a:t>
                      </a:r>
                      <a:endParaRPr lang="en-ZA" sz="1000" b="1" dirty="0">
                        <a:solidFill>
                          <a:schemeClr val="tx1"/>
                        </a:solidFill>
                        <a:latin typeface="Arial Narrow" panose="020B0606020202030204" pitchFamily="34" charset="0"/>
                      </a:endParaRPr>
                    </a:p>
                  </a:txBody>
                  <a:tcPr marL="91445" marR="91445" marT="45730" marB="45730" anchor="ctr"/>
                </a:tc>
                <a:tc rowSpan="3">
                  <a:txBody>
                    <a:bodyPr/>
                    <a:lstStyle/>
                    <a:p>
                      <a:r>
                        <a:rPr lang="en-US" sz="1000" b="1" dirty="0">
                          <a:solidFill>
                            <a:schemeClr val="tx1"/>
                          </a:solidFill>
                          <a:latin typeface="Arial Narrow" panose="020B0606020202030204" pitchFamily="34" charset="0"/>
                        </a:rPr>
                        <a:t>Output Indicators </a:t>
                      </a:r>
                      <a:endParaRPr lang="en-ZA" sz="1000" b="1" dirty="0">
                        <a:solidFill>
                          <a:schemeClr val="tx1"/>
                        </a:solidFill>
                        <a:latin typeface="Arial Narrow" panose="020B0606020202030204" pitchFamily="34" charset="0"/>
                      </a:endParaRPr>
                    </a:p>
                  </a:txBody>
                  <a:tcPr marL="91445" marR="91445" marT="45730" marB="45730" anchor="ctr"/>
                </a:tc>
                <a:tc gridSpan="7">
                  <a:txBody>
                    <a:bodyPr/>
                    <a:lstStyle/>
                    <a:p>
                      <a:pPr algn="ctr"/>
                      <a:r>
                        <a:rPr lang="en-US" sz="900" b="1" dirty="0">
                          <a:solidFill>
                            <a:schemeClr val="tx1"/>
                          </a:solidFill>
                          <a:latin typeface="Arial Narrow" panose="020B0606020202030204" pitchFamily="34" charset="0"/>
                        </a:rPr>
                        <a:t>Annual targets </a:t>
                      </a:r>
                      <a:endParaRPr lang="en-ZA" sz="900" b="1" dirty="0">
                        <a:solidFill>
                          <a:schemeClr val="tx1"/>
                        </a:solidFill>
                        <a:latin typeface="Arial Narrow" panose="020B0606020202030204" pitchFamily="34" charset="0"/>
                      </a:endParaRPr>
                    </a:p>
                  </a:txBody>
                  <a:tcPr marL="91445" marR="91445" marT="45730" marB="45730" anchor="ct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val="241980689"/>
                  </a:ext>
                </a:extLst>
              </a:tr>
              <a:tr h="377539">
                <a:tc vMerge="1">
                  <a:txBody>
                    <a:bodyPr/>
                    <a:lstStyle/>
                    <a:p>
                      <a:endParaRPr lang="en-ZA" sz="1400" dirty="0">
                        <a:latin typeface="Arial Narrow" panose="020B0606020202030204" pitchFamily="34" charset="0"/>
                      </a:endParaRPr>
                    </a:p>
                  </a:txBody>
                  <a:tcPr/>
                </a:tc>
                <a:tc vMerge="1">
                  <a:txBody>
                    <a:bodyPr/>
                    <a:lstStyle/>
                    <a:p>
                      <a:endParaRPr lang="en-ZA" sz="1400" dirty="0">
                        <a:latin typeface="Arial Narrow" panose="020B0606020202030204" pitchFamily="34" charset="0"/>
                      </a:endParaRPr>
                    </a:p>
                  </a:txBody>
                  <a:tcPr/>
                </a:tc>
                <a:tc vMerge="1">
                  <a:txBody>
                    <a:bodyPr/>
                    <a:lstStyle/>
                    <a:p>
                      <a:endParaRPr lang="en-ZA" sz="1400" dirty="0">
                        <a:latin typeface="Arial Narrow" panose="020B0606020202030204" pitchFamily="34" charset="0"/>
                      </a:endParaRPr>
                    </a:p>
                  </a:txBody>
                  <a:tcPr/>
                </a:tc>
                <a:tc gridSpan="3">
                  <a:txBody>
                    <a:bodyPr/>
                    <a:lstStyle/>
                    <a:p>
                      <a:pPr algn="ctr"/>
                      <a:r>
                        <a:rPr lang="en-US" sz="1000" b="1" dirty="0">
                          <a:solidFill>
                            <a:schemeClr val="tx1"/>
                          </a:solidFill>
                          <a:latin typeface="Arial Narrow" panose="020B0606020202030204" pitchFamily="34" charset="0"/>
                        </a:rPr>
                        <a:t>Audited/Annual Performance </a:t>
                      </a:r>
                      <a:endParaRPr lang="en-ZA" sz="1000" b="1" dirty="0">
                        <a:solidFill>
                          <a:schemeClr val="tx1"/>
                        </a:solidFill>
                        <a:latin typeface="Arial Narrow" panose="020B0606020202030204" pitchFamily="34" charset="0"/>
                      </a:endParaRPr>
                    </a:p>
                  </a:txBody>
                  <a:tcPr marL="91445" marR="91445" marT="45730" marB="45730" anchor="ctr"/>
                </a:tc>
                <a:tc hMerge="1">
                  <a:txBody>
                    <a:bodyPr/>
                    <a:lstStyle/>
                    <a:p>
                      <a:endParaRPr lang="en-ZA" dirty="0"/>
                    </a:p>
                  </a:txBody>
                  <a:tcPr/>
                </a:tc>
                <a:tc hMerge="1">
                  <a:txBody>
                    <a:bodyPr/>
                    <a:lstStyle/>
                    <a:p>
                      <a:endParaRPr lang="en-ZA" dirty="0"/>
                    </a:p>
                  </a:txBody>
                  <a:tcPr/>
                </a:tc>
                <a:tc>
                  <a:txBody>
                    <a:bodyPr/>
                    <a:lstStyle/>
                    <a:p>
                      <a:pPr algn="ctr"/>
                      <a:r>
                        <a:rPr lang="en-US" sz="1000" b="1" dirty="0">
                          <a:solidFill>
                            <a:schemeClr val="tx1"/>
                          </a:solidFill>
                          <a:latin typeface="Arial Narrow" panose="020B0606020202030204" pitchFamily="34" charset="0"/>
                        </a:rPr>
                        <a:t>Estimated Performance </a:t>
                      </a:r>
                      <a:endParaRPr lang="en-ZA" sz="1000" b="1" dirty="0">
                        <a:solidFill>
                          <a:schemeClr val="tx1"/>
                        </a:solidFill>
                        <a:latin typeface="Arial Narrow" panose="020B0606020202030204" pitchFamily="34" charset="0"/>
                      </a:endParaRPr>
                    </a:p>
                  </a:txBody>
                  <a:tcPr marL="91445" marR="91445" marT="45730" marB="45730" anchor="ctr"/>
                </a:tc>
                <a:tc gridSpan="3">
                  <a:txBody>
                    <a:bodyPr/>
                    <a:lstStyle/>
                    <a:p>
                      <a:pPr algn="ctr"/>
                      <a:r>
                        <a:rPr lang="en-US" sz="1000" b="1" dirty="0">
                          <a:solidFill>
                            <a:schemeClr val="tx1"/>
                          </a:solidFill>
                          <a:latin typeface="Arial Narrow" panose="020B0606020202030204" pitchFamily="34" charset="0"/>
                        </a:rPr>
                        <a:t>MTEF Period</a:t>
                      </a:r>
                      <a:endParaRPr lang="en-ZA" sz="1000" b="1" dirty="0">
                        <a:solidFill>
                          <a:schemeClr val="tx1"/>
                        </a:solidFill>
                        <a:latin typeface="Arial Narrow" panose="020B0606020202030204" pitchFamily="34" charset="0"/>
                      </a:endParaRPr>
                    </a:p>
                  </a:txBody>
                  <a:tcPr marL="91445" marR="91445" marT="45730" marB="45730" anchor="ct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val="3449306464"/>
                  </a:ext>
                </a:extLst>
              </a:tr>
              <a:tr h="232339">
                <a:tc vMerge="1">
                  <a:txBody>
                    <a:bodyPr/>
                    <a:lstStyle/>
                    <a:p>
                      <a:endParaRPr lang="en-ZA" sz="1400" dirty="0">
                        <a:latin typeface="Arial Narrow" panose="020B0606020202030204" pitchFamily="34" charset="0"/>
                      </a:endParaRPr>
                    </a:p>
                  </a:txBody>
                  <a:tcPr/>
                </a:tc>
                <a:tc vMerge="1">
                  <a:txBody>
                    <a:bodyPr/>
                    <a:lstStyle/>
                    <a:p>
                      <a:endParaRPr lang="en-ZA" sz="1400" dirty="0">
                        <a:latin typeface="Arial Narrow" panose="020B0606020202030204" pitchFamily="34" charset="0"/>
                      </a:endParaRPr>
                    </a:p>
                  </a:txBody>
                  <a:tcPr/>
                </a:tc>
                <a:tc vMerge="1">
                  <a:txBody>
                    <a:bodyPr/>
                    <a:lstStyle/>
                    <a:p>
                      <a:endParaRPr lang="en-ZA" sz="1400" dirty="0">
                        <a:latin typeface="Arial Narrow" panose="020B0606020202030204" pitchFamily="34" charset="0"/>
                      </a:endParaRPr>
                    </a:p>
                  </a:txBody>
                  <a:tcPr/>
                </a:tc>
                <a:tc>
                  <a:txBody>
                    <a:bodyPr/>
                    <a:lstStyle/>
                    <a:p>
                      <a:pPr algn="ctr"/>
                      <a:r>
                        <a:rPr lang="en-US" sz="1000" b="1" dirty="0">
                          <a:solidFill>
                            <a:schemeClr val="tx1"/>
                          </a:solidFill>
                          <a:latin typeface="Arial Narrow" panose="020B0606020202030204" pitchFamily="34" charset="0"/>
                        </a:rPr>
                        <a:t>2018/19</a:t>
                      </a:r>
                      <a:endParaRPr lang="en-ZA" sz="1000" b="1" dirty="0">
                        <a:solidFill>
                          <a:schemeClr val="tx1"/>
                        </a:solidFill>
                        <a:latin typeface="Arial Narrow" panose="020B0606020202030204" pitchFamily="34" charset="0"/>
                      </a:endParaRPr>
                    </a:p>
                  </a:txBody>
                  <a:tcPr marL="91445" marR="91445" marT="45730" marB="45730" anchor="ctr"/>
                </a:tc>
                <a:tc>
                  <a:txBody>
                    <a:bodyPr/>
                    <a:lstStyle/>
                    <a:p>
                      <a:pPr algn="ctr"/>
                      <a:r>
                        <a:rPr lang="en-US" sz="1000" b="1" dirty="0">
                          <a:solidFill>
                            <a:schemeClr val="tx1"/>
                          </a:solidFill>
                          <a:latin typeface="Arial Narrow" panose="020B0606020202030204" pitchFamily="34" charset="0"/>
                        </a:rPr>
                        <a:t>2019/20</a:t>
                      </a:r>
                      <a:endParaRPr lang="en-ZA" sz="1000" b="1" dirty="0">
                        <a:solidFill>
                          <a:schemeClr val="tx1"/>
                        </a:solidFill>
                        <a:latin typeface="Arial Narrow" panose="020B0606020202030204" pitchFamily="34" charset="0"/>
                      </a:endParaRPr>
                    </a:p>
                  </a:txBody>
                  <a:tcPr marL="91445" marR="91445" marT="45730" marB="45730" anchor="ctr"/>
                </a:tc>
                <a:tc>
                  <a:txBody>
                    <a:bodyPr/>
                    <a:lstStyle/>
                    <a:p>
                      <a:pPr algn="ctr"/>
                      <a:r>
                        <a:rPr lang="en-US" sz="1000" b="1" dirty="0">
                          <a:solidFill>
                            <a:schemeClr val="tx1"/>
                          </a:solidFill>
                          <a:latin typeface="Arial Narrow" panose="020B0606020202030204" pitchFamily="34" charset="0"/>
                        </a:rPr>
                        <a:t>2020/21</a:t>
                      </a:r>
                      <a:endParaRPr lang="en-ZA" sz="1000" b="1" dirty="0">
                        <a:solidFill>
                          <a:schemeClr val="tx1"/>
                        </a:solidFill>
                        <a:latin typeface="Arial Narrow" panose="020B0606020202030204" pitchFamily="34" charset="0"/>
                      </a:endParaRPr>
                    </a:p>
                  </a:txBody>
                  <a:tcPr marL="91445" marR="91445" marT="45730" marB="45730" anchor="ctr"/>
                </a:tc>
                <a:tc>
                  <a:txBody>
                    <a:bodyPr/>
                    <a:lstStyle/>
                    <a:p>
                      <a:pPr algn="ctr"/>
                      <a:r>
                        <a:rPr lang="en-US" sz="1000" b="1" dirty="0">
                          <a:solidFill>
                            <a:schemeClr val="tx1"/>
                          </a:solidFill>
                          <a:latin typeface="Arial Narrow" panose="020B0606020202030204" pitchFamily="34" charset="0"/>
                        </a:rPr>
                        <a:t>2021/22</a:t>
                      </a:r>
                      <a:endParaRPr lang="en-ZA" sz="1000" b="1" dirty="0">
                        <a:solidFill>
                          <a:schemeClr val="tx1"/>
                        </a:solidFill>
                        <a:latin typeface="Arial Narrow" panose="020B0606020202030204" pitchFamily="34" charset="0"/>
                      </a:endParaRPr>
                    </a:p>
                  </a:txBody>
                  <a:tcPr marL="91445" marR="91445" marT="45730" marB="45730" anchor="ctr"/>
                </a:tc>
                <a:tc>
                  <a:txBody>
                    <a:bodyPr/>
                    <a:lstStyle/>
                    <a:p>
                      <a:pPr algn="ctr"/>
                      <a:r>
                        <a:rPr lang="en-US" sz="1000" b="1" dirty="0">
                          <a:solidFill>
                            <a:schemeClr val="tx1"/>
                          </a:solidFill>
                          <a:latin typeface="Arial Narrow" panose="020B0606020202030204" pitchFamily="34" charset="0"/>
                        </a:rPr>
                        <a:t>2022/23</a:t>
                      </a:r>
                      <a:endParaRPr lang="en-ZA" sz="1000" b="1" dirty="0">
                        <a:solidFill>
                          <a:schemeClr val="tx1"/>
                        </a:solidFill>
                        <a:latin typeface="Arial Narrow" panose="020B0606020202030204" pitchFamily="34" charset="0"/>
                      </a:endParaRPr>
                    </a:p>
                  </a:txBody>
                  <a:tcPr marL="91445" marR="91445" marT="45730" marB="45730" anchor="ctr"/>
                </a:tc>
                <a:tc>
                  <a:txBody>
                    <a:bodyPr/>
                    <a:lstStyle/>
                    <a:p>
                      <a:pPr algn="ctr"/>
                      <a:r>
                        <a:rPr lang="en-US" sz="1000" b="1" dirty="0">
                          <a:solidFill>
                            <a:schemeClr val="tx1"/>
                          </a:solidFill>
                          <a:latin typeface="Arial Narrow" panose="020B0606020202030204" pitchFamily="34" charset="0"/>
                        </a:rPr>
                        <a:t>2023/24</a:t>
                      </a:r>
                      <a:endParaRPr lang="en-ZA" sz="1000" b="1" dirty="0">
                        <a:solidFill>
                          <a:schemeClr val="tx1"/>
                        </a:solidFill>
                        <a:latin typeface="Arial Narrow" panose="020B0606020202030204" pitchFamily="34" charset="0"/>
                      </a:endParaRPr>
                    </a:p>
                  </a:txBody>
                  <a:tcPr marL="91445" marR="91445" marT="45730" marB="45730" anchor="ctr"/>
                </a:tc>
                <a:tc>
                  <a:txBody>
                    <a:bodyPr/>
                    <a:lstStyle/>
                    <a:p>
                      <a:pPr algn="ctr"/>
                      <a:r>
                        <a:rPr lang="en-US" sz="1000" b="1" dirty="0">
                          <a:solidFill>
                            <a:schemeClr val="tx1"/>
                          </a:solidFill>
                          <a:latin typeface="Arial Narrow" panose="020B0606020202030204" pitchFamily="34" charset="0"/>
                        </a:rPr>
                        <a:t>2024/25</a:t>
                      </a:r>
                      <a:endParaRPr lang="en-ZA" sz="1000" b="1" dirty="0">
                        <a:solidFill>
                          <a:schemeClr val="tx1"/>
                        </a:solidFill>
                        <a:latin typeface="Arial Narrow" panose="020B0606020202030204" pitchFamily="34" charset="0"/>
                      </a:endParaRPr>
                    </a:p>
                  </a:txBody>
                  <a:tcPr marL="91445" marR="91445" marT="45730" marB="45730" anchor="ctr"/>
                </a:tc>
                <a:extLst>
                  <a:ext uri="{0D108BD9-81ED-4DB2-BD59-A6C34878D82A}">
                    <a16:rowId xmlns:a16="http://schemas.microsoft.com/office/drawing/2014/main" val="3856888437"/>
                  </a:ext>
                </a:extLst>
              </a:tr>
              <a:tr h="616118">
                <a:tc rowSpan="2">
                  <a:txBody>
                    <a:bodyPr/>
                    <a:lstStyle/>
                    <a:p>
                      <a:r>
                        <a:rPr lang="en-US" sz="1000" dirty="0">
                          <a:latin typeface="Arial Narrow" panose="020B0606020202030204" pitchFamily="34" charset="0"/>
                        </a:rPr>
                        <a:t>1.1. </a:t>
                      </a:r>
                      <a:r>
                        <a:rPr lang="en-ZA" sz="1000" dirty="0">
                          <a:effectLst/>
                          <a:latin typeface="Arial Narrow" panose="020B0606020202030204" pitchFamily="34" charset="0"/>
                          <a:ea typeface="Calibri" panose="020F0502020204030204" pitchFamily="34" charset="0"/>
                          <a:cs typeface="Times New Roman" panose="02020603050405020304" pitchFamily="18" charset="0"/>
                        </a:rPr>
                        <a:t>Enhance financial viability for organisational sustainability</a:t>
                      </a:r>
                      <a:endParaRPr lang="en-ZA" sz="1000" dirty="0">
                        <a:latin typeface="Arial Narrow" panose="020B0606020202030204" pitchFamily="34" charset="0"/>
                      </a:endParaRPr>
                    </a:p>
                  </a:txBody>
                  <a:tcPr marL="91445" marR="91445" marT="45730" marB="45730" anchor="ctr"/>
                </a:tc>
                <a:tc rowSpan="2">
                  <a:txBody>
                    <a:bodyPr/>
                    <a:lstStyle/>
                    <a:p>
                      <a:r>
                        <a:rPr lang="en-US" sz="1000" dirty="0">
                          <a:latin typeface="Arial Narrow" panose="020B0606020202030204" pitchFamily="34" charset="0"/>
                        </a:rPr>
                        <a:t>1.1.1. </a:t>
                      </a:r>
                      <a:r>
                        <a:rPr lang="en-ZA" sz="1000" dirty="0">
                          <a:effectLst/>
                          <a:latin typeface="Arial Narrow" panose="020B0606020202030204" pitchFamily="34" charset="0"/>
                          <a:ea typeface="Calibri" panose="020F0502020204030204" pitchFamily="34" charset="0"/>
                          <a:cs typeface="Times New Roman" panose="02020603050405020304" pitchFamily="18" charset="0"/>
                        </a:rPr>
                        <a:t>Sustainable and well-resourced organisation </a:t>
                      </a:r>
                      <a:endParaRPr lang="en-ZA" sz="1000" dirty="0">
                        <a:latin typeface="Arial Narrow" panose="020B0606020202030204" pitchFamily="34" charset="0"/>
                      </a:endParaRPr>
                    </a:p>
                  </a:txBody>
                  <a:tcPr marL="91445" marR="91445" marT="45730" marB="45730" anchor="ctr"/>
                </a:tc>
                <a:tc>
                  <a:txBody>
                    <a:bodyPr/>
                    <a:lstStyle/>
                    <a:p>
                      <a:r>
                        <a:rPr lang="en-US" sz="1000" dirty="0">
                          <a:latin typeface="Arial Narrow" panose="020B0606020202030204" pitchFamily="34" charset="0"/>
                        </a:rPr>
                        <a:t>1.1.1.1. </a:t>
                      </a:r>
                      <a:r>
                        <a:rPr lang="en-ZA" sz="1000" dirty="0">
                          <a:effectLst/>
                          <a:latin typeface="Arial Narrow" panose="020B0606020202030204" pitchFamily="34" charset="0"/>
                          <a:ea typeface="Calibri" panose="020F0502020204030204" pitchFamily="34" charset="0"/>
                          <a:cs typeface="Times New Roman" panose="02020603050405020304" pitchFamily="18" charset="0"/>
                        </a:rPr>
                        <a:t>Percentage of net surplus achieved by 31 March 2023</a:t>
                      </a:r>
                      <a:endParaRPr lang="en-ZA" sz="1000" dirty="0">
                        <a:latin typeface="Arial Narrow" panose="020B0606020202030204" pitchFamily="34" charset="0"/>
                      </a:endParaRPr>
                    </a:p>
                  </a:txBody>
                  <a:tcPr marL="91445" marR="91445" marT="45730" marB="45730" anchor="ctr"/>
                </a:tc>
                <a:tc>
                  <a:txBody>
                    <a:bodyPr/>
                    <a:lstStyle/>
                    <a:p>
                      <a:pPr algn="ctr"/>
                      <a:r>
                        <a:rPr lang="en-US" sz="1000" dirty="0">
                          <a:latin typeface="Arial Narrow" panose="020B0606020202030204" pitchFamily="34" charset="0"/>
                        </a:rPr>
                        <a:t>New </a:t>
                      </a:r>
                      <a:endParaRPr lang="en-ZA" sz="1000" dirty="0">
                        <a:latin typeface="Arial Narrow" panose="020B0606020202030204" pitchFamily="34" charset="0"/>
                      </a:endParaRPr>
                    </a:p>
                  </a:txBody>
                  <a:tcPr marL="91445" marR="91445" marT="45730" marB="45730" anchor="ctr"/>
                </a:tc>
                <a:tc>
                  <a:txBody>
                    <a:bodyPr/>
                    <a:lstStyle/>
                    <a:p>
                      <a:pPr algn="ctr"/>
                      <a:r>
                        <a:rPr lang="en-US" sz="1000" dirty="0">
                          <a:latin typeface="Arial Narrow" panose="020B0606020202030204" pitchFamily="34" charset="0"/>
                        </a:rPr>
                        <a:t>New </a:t>
                      </a:r>
                      <a:endParaRPr lang="en-ZA" sz="1000" dirty="0">
                        <a:latin typeface="Arial Narrow" panose="020B0606020202030204" pitchFamily="34" charset="0"/>
                      </a:endParaRPr>
                    </a:p>
                  </a:txBody>
                  <a:tcPr marL="91445" marR="91445" marT="45730" marB="45730" anchor="ctr"/>
                </a:tc>
                <a:tc>
                  <a:txBody>
                    <a:bodyPr/>
                    <a:lstStyle/>
                    <a:p>
                      <a:pPr algn="ctr"/>
                      <a:r>
                        <a:rPr lang="en-US" sz="1000" dirty="0">
                          <a:latin typeface="Arial Narrow" panose="020B0606020202030204" pitchFamily="34" charset="0"/>
                        </a:rPr>
                        <a:t>1.99%</a:t>
                      </a:r>
                    </a:p>
                  </a:txBody>
                  <a:tcPr marL="91445" marR="91445" marT="45730" marB="45730" anchor="ctr"/>
                </a:tc>
                <a:tc>
                  <a:txBody>
                    <a:bodyPr/>
                    <a:lstStyle/>
                    <a:p>
                      <a:pPr algn="ctr"/>
                      <a:r>
                        <a:rPr lang="en-US" sz="1000" dirty="0">
                          <a:latin typeface="Arial Narrow" panose="020B0606020202030204" pitchFamily="34" charset="0"/>
                        </a:rPr>
                        <a:t>1%</a:t>
                      </a:r>
                      <a:endParaRPr lang="en-ZA" sz="1000" dirty="0">
                        <a:latin typeface="Arial Narrow" panose="020B0606020202030204" pitchFamily="34" charset="0"/>
                      </a:endParaRPr>
                    </a:p>
                  </a:txBody>
                  <a:tcPr marL="91445" marR="91445" marT="45730" marB="45730" anchor="ctr"/>
                </a:tc>
                <a:tc>
                  <a:txBody>
                    <a:bodyPr/>
                    <a:lstStyle/>
                    <a:p>
                      <a:pPr algn="ctr"/>
                      <a:r>
                        <a:rPr lang="en-US" sz="1000" dirty="0">
                          <a:latin typeface="Arial Narrow" panose="020B0606020202030204" pitchFamily="34" charset="0"/>
                        </a:rPr>
                        <a:t>1%</a:t>
                      </a:r>
                      <a:endParaRPr lang="en-ZA" sz="1000" dirty="0">
                        <a:latin typeface="Arial Narrow" panose="020B0606020202030204" pitchFamily="34" charset="0"/>
                      </a:endParaRPr>
                    </a:p>
                  </a:txBody>
                  <a:tcPr marL="91445" marR="91445" marT="45730" marB="45730" anchor="ctr"/>
                </a:tc>
                <a:tc>
                  <a:txBody>
                    <a:bodyPr/>
                    <a:lstStyle/>
                    <a:p>
                      <a:pPr algn="ctr"/>
                      <a:r>
                        <a:rPr lang="en-US" sz="1000" dirty="0">
                          <a:latin typeface="Arial Narrow" panose="020B0606020202030204" pitchFamily="34" charset="0"/>
                        </a:rPr>
                        <a:t>1%</a:t>
                      </a:r>
                      <a:endParaRPr lang="en-ZA" sz="1000" dirty="0">
                        <a:latin typeface="Arial Narrow" panose="020B0606020202030204" pitchFamily="34" charset="0"/>
                      </a:endParaRPr>
                    </a:p>
                  </a:txBody>
                  <a:tcPr marL="91445" marR="91445" marT="45730" marB="45730" anchor="ctr"/>
                </a:tc>
                <a:tc>
                  <a:txBody>
                    <a:bodyPr/>
                    <a:lstStyle/>
                    <a:p>
                      <a:pPr algn="ctr"/>
                      <a:r>
                        <a:rPr lang="en-US" sz="1000" dirty="0">
                          <a:latin typeface="Arial Narrow" panose="020B0606020202030204" pitchFamily="34" charset="0"/>
                        </a:rPr>
                        <a:t>1%</a:t>
                      </a:r>
                      <a:endParaRPr lang="en-ZA" sz="1000" dirty="0">
                        <a:latin typeface="Arial Narrow" panose="020B0606020202030204" pitchFamily="34" charset="0"/>
                      </a:endParaRPr>
                    </a:p>
                  </a:txBody>
                  <a:tcPr marL="91445" marR="91445" marT="45730" marB="45730" anchor="ctr"/>
                </a:tc>
                <a:extLst>
                  <a:ext uri="{0D108BD9-81ED-4DB2-BD59-A6C34878D82A}">
                    <a16:rowId xmlns:a16="http://schemas.microsoft.com/office/drawing/2014/main" val="2600784736"/>
                  </a:ext>
                </a:extLst>
              </a:tr>
              <a:tr h="475943">
                <a:tc vMerge="1">
                  <a:txBody>
                    <a:bodyPr/>
                    <a:lstStyle/>
                    <a:p>
                      <a:endParaRPr lang="en-ZA" sz="1400" dirty="0">
                        <a:latin typeface="Arial Narrow" panose="020B0606020202030204" pitchFamily="34" charset="0"/>
                      </a:endParaRPr>
                    </a:p>
                  </a:txBody>
                  <a:tcPr/>
                </a:tc>
                <a:tc vMerge="1">
                  <a:txBody>
                    <a:bodyPr/>
                    <a:lstStyle/>
                    <a:p>
                      <a:endParaRPr lang="en-ZA" sz="1400" dirty="0">
                        <a:latin typeface="Arial Narrow" panose="020B0606020202030204" pitchFamily="34" charset="0"/>
                      </a:endParaRPr>
                    </a:p>
                  </a:txBody>
                  <a:tcPr/>
                </a:tc>
                <a:tc>
                  <a:txBody>
                    <a:bodyPr/>
                    <a:lstStyle/>
                    <a:p>
                      <a:r>
                        <a:rPr lang="en-US" sz="1000" dirty="0">
                          <a:latin typeface="Arial Narrow" panose="020B0606020202030204" pitchFamily="34" charset="0"/>
                        </a:rPr>
                        <a:t>1.1.1.2. </a:t>
                      </a:r>
                      <a:r>
                        <a:rPr lang="en-ZA" sz="1000" dirty="0">
                          <a:effectLst/>
                          <a:latin typeface="Arial Narrow" panose="020B0606020202030204" pitchFamily="34" charset="0"/>
                          <a:ea typeface="Calibri" panose="020F0502020204030204" pitchFamily="34" charset="0"/>
                          <a:cs typeface="Times New Roman" panose="02020603050405020304" pitchFamily="18" charset="0"/>
                        </a:rPr>
                        <a:t>Ratio of safety to cash margins achieved by 31 March 2023</a:t>
                      </a:r>
                      <a:endParaRPr lang="en-ZA" sz="1000" dirty="0">
                        <a:latin typeface="Arial Narrow" panose="020B0606020202030204" pitchFamily="34" charset="0"/>
                      </a:endParaRPr>
                    </a:p>
                  </a:txBody>
                  <a:tcPr marL="91445" marR="91445" marT="45730" marB="45730" anchor="ctr"/>
                </a:tc>
                <a:tc>
                  <a:txBody>
                    <a:bodyPr/>
                    <a:lstStyle/>
                    <a:p>
                      <a:pPr algn="ctr"/>
                      <a:r>
                        <a:rPr lang="en-US" sz="1000" dirty="0">
                          <a:latin typeface="Arial Narrow" panose="020B0606020202030204" pitchFamily="34" charset="0"/>
                        </a:rPr>
                        <a:t>New </a:t>
                      </a:r>
                      <a:endParaRPr lang="en-ZA" sz="1000" dirty="0">
                        <a:latin typeface="Arial Narrow" panose="020B0606020202030204" pitchFamily="34" charset="0"/>
                      </a:endParaRPr>
                    </a:p>
                  </a:txBody>
                  <a:tcPr marL="91445" marR="91445" marT="45730" marB="45730" anchor="ctr"/>
                </a:tc>
                <a:tc>
                  <a:txBody>
                    <a:bodyPr/>
                    <a:lstStyle/>
                    <a:p>
                      <a:pPr algn="ctr"/>
                      <a:r>
                        <a:rPr lang="en-US" sz="1000" dirty="0">
                          <a:latin typeface="Arial Narrow" panose="020B0606020202030204" pitchFamily="34" charset="0"/>
                        </a:rPr>
                        <a:t>New </a:t>
                      </a:r>
                      <a:endParaRPr lang="en-ZA" sz="1000" dirty="0">
                        <a:latin typeface="Arial Narrow" panose="020B0606020202030204" pitchFamily="34" charset="0"/>
                      </a:endParaRPr>
                    </a:p>
                  </a:txBody>
                  <a:tcPr marL="91445" marR="91445" marT="45730" marB="45730" anchor="ctr"/>
                </a:tc>
                <a:tc>
                  <a:txBody>
                    <a:bodyPr/>
                    <a:lstStyle/>
                    <a:p>
                      <a:pPr algn="ctr"/>
                      <a:r>
                        <a:rPr lang="en-US" sz="1000" dirty="0">
                          <a:latin typeface="Arial Narrow" panose="020B0606020202030204" pitchFamily="34" charset="0"/>
                        </a:rPr>
                        <a:t>0.89:1</a:t>
                      </a:r>
                    </a:p>
                  </a:txBody>
                  <a:tcPr marL="91445" marR="91445" marT="45730" marB="45730" anchor="ctr"/>
                </a:tc>
                <a:tc>
                  <a:txBody>
                    <a:bodyPr/>
                    <a:lstStyle/>
                    <a:p>
                      <a:pPr algn="ctr"/>
                      <a:r>
                        <a:rPr lang="en-US" sz="1000" dirty="0">
                          <a:latin typeface="Arial Narrow" panose="020B0606020202030204" pitchFamily="34" charset="0"/>
                        </a:rPr>
                        <a:t>1:1</a:t>
                      </a:r>
                      <a:endParaRPr lang="en-ZA" sz="1000" dirty="0">
                        <a:latin typeface="Arial Narrow" panose="020B0606020202030204" pitchFamily="34" charset="0"/>
                      </a:endParaRPr>
                    </a:p>
                  </a:txBody>
                  <a:tcPr marL="91445" marR="91445" marT="45730" marB="45730" anchor="ctr"/>
                </a:tc>
                <a:tc>
                  <a:txBody>
                    <a:bodyPr/>
                    <a:lstStyle/>
                    <a:p>
                      <a:pPr algn="ctr"/>
                      <a:r>
                        <a:rPr lang="en-US" sz="1000" dirty="0">
                          <a:latin typeface="Arial Narrow" panose="020B0606020202030204" pitchFamily="34" charset="0"/>
                        </a:rPr>
                        <a:t>1:1</a:t>
                      </a:r>
                      <a:endParaRPr lang="en-ZA" sz="1000" dirty="0">
                        <a:latin typeface="Arial Narrow" panose="020B0606020202030204" pitchFamily="34" charset="0"/>
                      </a:endParaRPr>
                    </a:p>
                  </a:txBody>
                  <a:tcPr marL="91445" marR="91445" marT="45730" marB="45730" anchor="ctr"/>
                </a:tc>
                <a:tc>
                  <a:txBody>
                    <a:bodyPr/>
                    <a:lstStyle/>
                    <a:p>
                      <a:pPr algn="ctr"/>
                      <a:r>
                        <a:rPr lang="en-US" sz="1000" dirty="0">
                          <a:latin typeface="Arial Narrow" panose="020B0606020202030204" pitchFamily="34" charset="0"/>
                        </a:rPr>
                        <a:t>1:1</a:t>
                      </a:r>
                      <a:endParaRPr lang="en-ZA" sz="1000" dirty="0">
                        <a:latin typeface="Arial Narrow" panose="020B0606020202030204" pitchFamily="34" charset="0"/>
                      </a:endParaRPr>
                    </a:p>
                  </a:txBody>
                  <a:tcPr marL="91445" marR="91445" marT="45730" marB="45730" anchor="ctr"/>
                </a:tc>
                <a:tc>
                  <a:txBody>
                    <a:bodyPr/>
                    <a:lstStyle/>
                    <a:p>
                      <a:pPr algn="ctr"/>
                      <a:r>
                        <a:rPr lang="en-US" sz="1000" dirty="0">
                          <a:latin typeface="Arial Narrow" panose="020B0606020202030204" pitchFamily="34" charset="0"/>
                        </a:rPr>
                        <a:t>1:1</a:t>
                      </a:r>
                      <a:endParaRPr lang="en-ZA" sz="1000" dirty="0">
                        <a:latin typeface="Arial Narrow" panose="020B0606020202030204" pitchFamily="34" charset="0"/>
                      </a:endParaRPr>
                    </a:p>
                  </a:txBody>
                  <a:tcPr marL="91445" marR="91445" marT="45730" marB="45730" anchor="ctr"/>
                </a:tc>
                <a:extLst>
                  <a:ext uri="{0D108BD9-81ED-4DB2-BD59-A6C34878D82A}">
                    <a16:rowId xmlns:a16="http://schemas.microsoft.com/office/drawing/2014/main" val="1880633544"/>
                  </a:ext>
                </a:extLst>
              </a:tr>
              <a:tr h="813140">
                <a:tc>
                  <a:txBody>
                    <a:bodyPr/>
                    <a:lstStyle/>
                    <a:p>
                      <a:r>
                        <a:rPr lang="en-US" sz="1000" dirty="0">
                          <a:latin typeface="Arial Narrow" panose="020B0606020202030204" pitchFamily="34" charset="0"/>
                        </a:rPr>
                        <a:t>1.2.</a:t>
                      </a:r>
                      <a:r>
                        <a:rPr lang="en-ZA" sz="1000" dirty="0">
                          <a:effectLst/>
                          <a:latin typeface="Arial Narrow" panose="020B0606020202030204" pitchFamily="34" charset="0"/>
                          <a:ea typeface="Calibri" panose="020F0502020204030204" pitchFamily="34" charset="0"/>
                          <a:cs typeface="Times New Roman" panose="02020603050405020304" pitchFamily="18" charset="0"/>
                        </a:rPr>
                        <a:t> Improved employee turn-over rate</a:t>
                      </a:r>
                      <a:endParaRPr lang="en-ZA" sz="1000" dirty="0">
                        <a:latin typeface="Arial Narrow" panose="020B0606020202030204" pitchFamily="34" charset="0"/>
                      </a:endParaRPr>
                    </a:p>
                  </a:txBody>
                  <a:tcPr marL="91445" marR="91445" marT="45730" marB="45730" anchor="ctr"/>
                </a:tc>
                <a:tc>
                  <a:txBody>
                    <a:bodyPr/>
                    <a:lstStyle/>
                    <a:p>
                      <a:r>
                        <a:rPr lang="en-US" sz="1000" dirty="0">
                          <a:latin typeface="Arial Narrow" panose="020B0606020202030204" pitchFamily="34" charset="0"/>
                        </a:rPr>
                        <a:t>1.2.1.</a:t>
                      </a:r>
                      <a:r>
                        <a:rPr lang="en-ZA" sz="1000" dirty="0">
                          <a:effectLst/>
                          <a:latin typeface="Arial Narrow" panose="020B0606020202030204" pitchFamily="34" charset="0"/>
                          <a:ea typeface="Calibri" panose="020F0502020204030204" pitchFamily="34" charset="0"/>
                          <a:cs typeface="Times New Roman" panose="02020603050405020304" pitchFamily="18" charset="0"/>
                        </a:rPr>
                        <a:t> Improved Human Resource Management</a:t>
                      </a:r>
                      <a:endParaRPr lang="en-ZA" sz="1000" dirty="0">
                        <a:latin typeface="Arial Narrow" panose="020B0606020202030204" pitchFamily="34" charset="0"/>
                      </a:endParaRPr>
                    </a:p>
                  </a:txBody>
                  <a:tcPr marL="91445" marR="91445" marT="45730" marB="45730" anchor="ctr"/>
                </a:tc>
                <a:tc>
                  <a:txBody>
                    <a:bodyPr/>
                    <a:lstStyle/>
                    <a:p>
                      <a:r>
                        <a:rPr lang="en-US" sz="1000" dirty="0">
                          <a:latin typeface="Arial Narrow" panose="020B0606020202030204" pitchFamily="34" charset="0"/>
                        </a:rPr>
                        <a:t>1.2.1.1.</a:t>
                      </a:r>
                      <a:r>
                        <a:rPr lang="en-ZA" sz="1000" dirty="0">
                          <a:effectLst/>
                          <a:latin typeface="Arial Narrow" panose="020B0606020202030204" pitchFamily="34" charset="0"/>
                          <a:ea typeface="Calibri" panose="020F0502020204030204" pitchFamily="34" charset="0"/>
                          <a:cs typeface="Times New Roman" panose="02020603050405020304" pitchFamily="18" charset="0"/>
                        </a:rPr>
                        <a:t> Percentage of Human Resource Plan Implemented by 31 March 2023</a:t>
                      </a:r>
                      <a:endParaRPr lang="en-ZA" sz="1000" dirty="0">
                        <a:latin typeface="Arial Narrow" panose="020B0606020202030204" pitchFamily="34" charset="0"/>
                      </a:endParaRPr>
                    </a:p>
                  </a:txBody>
                  <a:tcPr marL="91445" marR="91445" marT="45730" marB="45730" anchor="ctr"/>
                </a:tc>
                <a:tc>
                  <a:txBody>
                    <a:bodyPr/>
                    <a:lstStyle/>
                    <a:p>
                      <a:pPr algn="ctr">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New</a:t>
                      </a:r>
                    </a:p>
                  </a:txBody>
                  <a:tcPr marL="68575" marR="68575" marT="0" marB="0" anchor="ctr"/>
                </a:tc>
                <a:tc>
                  <a:txBody>
                    <a:bodyPr/>
                    <a:lstStyle/>
                    <a:p>
                      <a:pPr algn="ctr">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New</a:t>
                      </a:r>
                    </a:p>
                  </a:txBody>
                  <a:tcPr marL="68575" marR="68575" marT="0" marB="0" anchor="ctr"/>
                </a:tc>
                <a:tc>
                  <a:txBody>
                    <a:bodyPr/>
                    <a:lstStyle/>
                    <a:p>
                      <a:pPr algn="ctr">
                        <a:lnSpc>
                          <a:spcPct val="115000"/>
                        </a:lnSpc>
                        <a:spcAft>
                          <a:spcPts val="0"/>
                        </a:spcAft>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195%</a:t>
                      </a:r>
                      <a:endParaRPr lang="en-ZA" sz="1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75" marR="68575" marT="0" marB="0" anchor="ctr"/>
                </a:tc>
                <a:tc>
                  <a:txBody>
                    <a:bodyPr/>
                    <a:lstStyle/>
                    <a:p>
                      <a:pPr algn="ctr">
                        <a:lnSpc>
                          <a:spcPct val="115000"/>
                        </a:lnSpc>
                        <a:spcAft>
                          <a:spcPts val="0"/>
                        </a:spcAft>
                      </a:pPr>
                      <a:r>
                        <a:rPr lang="en-ZA" sz="10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100%</a:t>
                      </a:r>
                      <a:endParaRPr lang="en-ZA" sz="1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75" marR="68575" marT="0" marB="0" anchor="ctr"/>
                </a:tc>
                <a:tc>
                  <a:txBody>
                    <a:bodyPr/>
                    <a:lstStyle/>
                    <a:p>
                      <a:pPr algn="ctr">
                        <a:lnSpc>
                          <a:spcPct val="115000"/>
                        </a:lnSpc>
                        <a:spcAft>
                          <a:spcPts val="0"/>
                        </a:spcAft>
                      </a:pPr>
                      <a:r>
                        <a:rPr lang="en-ZA" sz="10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100%</a:t>
                      </a:r>
                      <a:endParaRPr lang="en-ZA" sz="1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75" marR="68575" marT="0" marB="0" anchor="ctr"/>
                </a:tc>
                <a:tc>
                  <a:txBody>
                    <a:bodyPr/>
                    <a:lstStyle/>
                    <a:p>
                      <a:pPr algn="ctr">
                        <a:lnSpc>
                          <a:spcPct val="115000"/>
                        </a:lnSpc>
                        <a:spcAft>
                          <a:spcPts val="0"/>
                        </a:spcAft>
                      </a:pPr>
                      <a:r>
                        <a:rPr lang="en-ZA" sz="10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100%</a:t>
                      </a:r>
                      <a:endParaRPr lang="en-ZA" sz="1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75" marR="68575" marT="0" marB="0" anchor="ctr"/>
                </a:tc>
                <a:tc>
                  <a:txBody>
                    <a:bodyPr/>
                    <a:lstStyle/>
                    <a:p>
                      <a:pPr algn="ctr">
                        <a:lnSpc>
                          <a:spcPct val="115000"/>
                        </a:lnSpc>
                        <a:spcAft>
                          <a:spcPts val="0"/>
                        </a:spcAft>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100%</a:t>
                      </a:r>
                      <a:endParaRPr lang="en-ZA" sz="1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75" marR="68575" marT="0" marB="0" anchor="ctr"/>
                </a:tc>
                <a:extLst>
                  <a:ext uri="{0D108BD9-81ED-4DB2-BD59-A6C34878D82A}">
                    <a16:rowId xmlns:a16="http://schemas.microsoft.com/office/drawing/2014/main" val="2521184454"/>
                  </a:ext>
                </a:extLst>
              </a:tr>
              <a:tr h="1055200">
                <a:tc rowSpan="2">
                  <a:txBody>
                    <a:bodyPr/>
                    <a:lstStyle/>
                    <a:p>
                      <a:r>
                        <a:rPr lang="en-US" sz="1000" dirty="0">
                          <a:latin typeface="Arial Narrow" panose="020B0606020202030204" pitchFamily="34" charset="0"/>
                        </a:rPr>
                        <a:t>1.3.</a:t>
                      </a:r>
                      <a:r>
                        <a:rPr lang="en-ZA" sz="1000" dirty="0">
                          <a:effectLst/>
                          <a:latin typeface="Arial Narrow" panose="020B0606020202030204" pitchFamily="34" charset="0"/>
                          <a:ea typeface="Calibri" panose="020F0502020204030204" pitchFamily="34" charset="0"/>
                          <a:cs typeface="Times New Roman" panose="02020603050405020304" pitchFamily="18" charset="0"/>
                        </a:rPr>
                        <a:t> Improved ICT Service quality</a:t>
                      </a:r>
                      <a:endParaRPr lang="en-ZA" sz="1000" dirty="0">
                        <a:latin typeface="Arial Narrow" panose="020B0606020202030204" pitchFamily="34" charset="0"/>
                      </a:endParaRPr>
                    </a:p>
                  </a:txBody>
                  <a:tcPr marL="91445" marR="91445" marT="45730" marB="45730" anchor="ctr"/>
                </a:tc>
                <a:tc rowSpan="2">
                  <a:txBody>
                    <a:bodyPr/>
                    <a:lstStyle/>
                    <a:p>
                      <a:r>
                        <a:rPr lang="en-US" sz="1000" dirty="0">
                          <a:latin typeface="Arial Narrow" panose="020B0606020202030204" pitchFamily="34" charset="0"/>
                        </a:rPr>
                        <a:t>1.3.1.</a:t>
                      </a:r>
                      <a:r>
                        <a:rPr lang="en-ZA" sz="1000" dirty="0">
                          <a:effectLst/>
                          <a:latin typeface="Arial Narrow" panose="020B0606020202030204" pitchFamily="34" charset="0"/>
                          <a:ea typeface="Calibri" panose="020F0502020204030204" pitchFamily="34" charset="0"/>
                          <a:cs typeface="Times New Roman" panose="02020603050405020304" pitchFamily="18" charset="0"/>
                        </a:rPr>
                        <a:t> Improved efficiencies </a:t>
                      </a:r>
                      <a:endParaRPr lang="en-ZA" sz="1000" dirty="0">
                        <a:latin typeface="Arial Narrow" panose="020B0606020202030204" pitchFamily="34" charset="0"/>
                      </a:endParaRPr>
                    </a:p>
                  </a:txBody>
                  <a:tcPr marL="91445" marR="91445" marT="45730" marB="45730" anchor="ctr"/>
                </a:tc>
                <a:tc>
                  <a:txBody>
                    <a:bodyPr/>
                    <a:lstStyle/>
                    <a:p>
                      <a:r>
                        <a:rPr lang="en-US" sz="1000" dirty="0">
                          <a:latin typeface="Arial Narrow" panose="020B0606020202030204" pitchFamily="34" charset="0"/>
                        </a:rPr>
                        <a:t>1.3.1.1.</a:t>
                      </a:r>
                      <a:r>
                        <a:rPr lang="en-ZA" sz="1000" dirty="0">
                          <a:effectLst/>
                          <a:latin typeface="Arial Narrow" panose="020B0606020202030204" pitchFamily="34" charset="0"/>
                          <a:ea typeface="Calibri" panose="020F0502020204030204" pitchFamily="34" charset="0"/>
                          <a:cs typeface="Times New Roman" panose="02020603050405020304" pitchFamily="18" charset="0"/>
                        </a:rPr>
                        <a:t> Number of ICT Projects on automation and integration of case disbursement (Dispute Resolution Processes) deployed by 31 March 2023</a:t>
                      </a:r>
                      <a:endParaRPr lang="en-ZA" sz="1000" dirty="0">
                        <a:latin typeface="Arial Narrow" panose="020B0606020202030204" pitchFamily="34" charset="0"/>
                      </a:endParaRPr>
                    </a:p>
                  </a:txBody>
                  <a:tcPr marL="91445" marR="91445" marT="45730" marB="45730" anchor="ctr"/>
                </a:tc>
                <a:tc>
                  <a:txBody>
                    <a:bodyPr/>
                    <a:lstStyle/>
                    <a:p>
                      <a:pPr algn="ctr">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New</a:t>
                      </a:r>
                    </a:p>
                  </a:txBody>
                  <a:tcPr marL="68575" marR="68575" marT="0" marB="0" anchor="ctr"/>
                </a:tc>
                <a:tc>
                  <a:txBody>
                    <a:bodyPr/>
                    <a:lstStyle/>
                    <a:p>
                      <a:pPr algn="ctr">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New</a:t>
                      </a:r>
                    </a:p>
                  </a:txBody>
                  <a:tcPr marL="68575" marR="68575" marT="0" marB="0" anchor="ctr"/>
                </a:tc>
                <a:tc>
                  <a:txBody>
                    <a:bodyPr/>
                    <a:lstStyle/>
                    <a:p>
                      <a:pPr algn="ctr">
                        <a:lnSpc>
                          <a:spcPct val="115000"/>
                        </a:lnSpc>
                        <a:spcAft>
                          <a:spcPts val="0"/>
                        </a:spcAft>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25%</a:t>
                      </a:r>
                      <a:endParaRPr lang="en-ZA" sz="1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75" marR="68575" marT="0" marB="0" anchor="ctr"/>
                </a:tc>
                <a:tc>
                  <a:txBody>
                    <a:bodyPr/>
                    <a:lstStyle/>
                    <a:p>
                      <a:pPr algn="ctr">
                        <a:lnSpc>
                          <a:spcPct val="115000"/>
                        </a:lnSpc>
                        <a:spcAft>
                          <a:spcPts val="0"/>
                        </a:spcAft>
                      </a:pPr>
                      <a:r>
                        <a:rPr lang="en-ZA" sz="10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50%</a:t>
                      </a:r>
                    </a:p>
                  </a:txBody>
                  <a:tcPr marL="68575" marR="68575" marT="0" marB="0" anchor="ctr"/>
                </a:tc>
                <a:tc>
                  <a:txBody>
                    <a:bodyPr/>
                    <a:lstStyle/>
                    <a:p>
                      <a:pPr algn="ctr">
                        <a:lnSpc>
                          <a:spcPct val="115000"/>
                        </a:lnSpc>
                        <a:spcAft>
                          <a:spcPts val="0"/>
                        </a:spcAft>
                      </a:pPr>
                      <a:r>
                        <a:rPr lang="en-US" sz="10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3</a:t>
                      </a:r>
                      <a:endParaRPr lang="en-ZA" sz="10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75" marR="68575" marT="0" marB="0" anchor="ctr"/>
                </a:tc>
                <a:tc>
                  <a:txBody>
                    <a:bodyPr/>
                    <a:lstStyle/>
                    <a:p>
                      <a:pPr algn="ctr">
                        <a:lnSpc>
                          <a:spcPct val="115000"/>
                        </a:lnSpc>
                        <a:spcAft>
                          <a:spcPts val="0"/>
                        </a:spcAft>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3</a:t>
                      </a:r>
                      <a:endParaRPr lang="en-ZA" sz="1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75" marR="68575" marT="0" marB="0" anchor="ctr"/>
                </a:tc>
                <a:tc>
                  <a:txBody>
                    <a:bodyPr/>
                    <a:lstStyle/>
                    <a:p>
                      <a:pPr algn="ctr">
                        <a:lnSpc>
                          <a:spcPct val="115000"/>
                        </a:lnSpc>
                        <a:spcAft>
                          <a:spcPts val="0"/>
                        </a:spcAft>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N/A</a:t>
                      </a:r>
                      <a:endParaRPr lang="en-ZA" sz="1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75" marR="68575" marT="0" marB="0" anchor="ctr"/>
                </a:tc>
                <a:extLst>
                  <a:ext uri="{0D108BD9-81ED-4DB2-BD59-A6C34878D82A}">
                    <a16:rowId xmlns:a16="http://schemas.microsoft.com/office/drawing/2014/main" val="3400700376"/>
                  </a:ext>
                </a:extLst>
              </a:tr>
              <a:tr h="880162">
                <a:tc vMerge="1">
                  <a:txBody>
                    <a:bodyPr/>
                    <a:lstStyle/>
                    <a:p>
                      <a:endParaRPr lang="en-ZA" sz="1400" dirty="0">
                        <a:latin typeface="Arial Narrow" panose="020B0606020202030204" pitchFamily="34" charset="0"/>
                      </a:endParaRPr>
                    </a:p>
                  </a:txBody>
                  <a:tcPr marL="91452" marR="91452" marT="45726" marB="45726"/>
                </a:tc>
                <a:tc vMerge="1">
                  <a:txBody>
                    <a:bodyPr/>
                    <a:lstStyle/>
                    <a:p>
                      <a:endParaRPr lang="en-ZA" sz="1400" dirty="0">
                        <a:latin typeface="Arial Narrow" panose="020B0606020202030204" pitchFamily="34" charset="0"/>
                      </a:endParaRPr>
                    </a:p>
                  </a:txBody>
                  <a:tcPr marL="91452" marR="91452" marT="45726" marB="45726"/>
                </a:tc>
                <a:tc>
                  <a:txBody>
                    <a:bodyPr/>
                    <a:lstStyle/>
                    <a:p>
                      <a:r>
                        <a:rPr lang="en-US" sz="1000" dirty="0">
                          <a:latin typeface="Arial Narrow" panose="020B0606020202030204" pitchFamily="34" charset="0"/>
                        </a:rPr>
                        <a:t>1.3.1.2. </a:t>
                      </a:r>
                      <a:r>
                        <a:rPr lang="en-ZA" sz="1000" dirty="0">
                          <a:effectLst/>
                          <a:latin typeface="Arial Narrow" panose="020B0606020202030204" pitchFamily="34" charset="0"/>
                          <a:ea typeface="Calibri" panose="020F0502020204030204" pitchFamily="34" charset="0"/>
                          <a:cs typeface="Times New Roman" panose="02020603050405020304" pitchFamily="18" charset="0"/>
                        </a:rPr>
                        <a:t>Percentage of uptime ICT critical systems implemented</a:t>
                      </a:r>
                      <a:endParaRPr lang="en-ZA" sz="1000" dirty="0">
                        <a:latin typeface="Arial Narrow" panose="020B0606020202030204" pitchFamily="34" charset="0"/>
                      </a:endParaRPr>
                    </a:p>
                  </a:txBody>
                  <a:tcPr marL="91445" marR="91445" marT="45730" marB="45730" anchor="ctr"/>
                </a:tc>
                <a:tc>
                  <a:txBody>
                    <a:bodyPr/>
                    <a:lstStyle/>
                    <a:p>
                      <a:pPr algn="ctr">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New</a:t>
                      </a:r>
                    </a:p>
                  </a:txBody>
                  <a:tcPr marL="68575" marR="68575" marT="0" marB="0" anchor="ctr"/>
                </a:tc>
                <a:tc>
                  <a:txBody>
                    <a:bodyPr/>
                    <a:lstStyle/>
                    <a:p>
                      <a:pPr algn="ctr">
                        <a:lnSpc>
                          <a:spcPct val="115000"/>
                        </a:lnSpc>
                        <a:spcAft>
                          <a:spcPts val="0"/>
                        </a:spcAft>
                      </a:pPr>
                      <a:r>
                        <a:rPr lang="en-ZA" sz="1000">
                          <a:effectLst/>
                          <a:latin typeface="Arial Narrow" panose="020B0606020202030204" pitchFamily="34" charset="0"/>
                          <a:ea typeface="Calibri" panose="020F0502020204030204" pitchFamily="34" charset="0"/>
                          <a:cs typeface="Times New Roman" panose="02020603050405020304" pitchFamily="18" charset="0"/>
                        </a:rPr>
                        <a:t>New</a:t>
                      </a:r>
                    </a:p>
                  </a:txBody>
                  <a:tcPr marL="68575" marR="68575" marT="0" marB="0" anchor="ctr"/>
                </a:tc>
                <a:tc>
                  <a:txBody>
                    <a:bodyPr/>
                    <a:lstStyle/>
                    <a:p>
                      <a:pPr algn="ctr">
                        <a:lnSpc>
                          <a:spcPct val="115000"/>
                        </a:lnSpc>
                        <a:spcAft>
                          <a:spcPts val="0"/>
                        </a:spcAft>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87%</a:t>
                      </a:r>
                      <a:endParaRPr lang="en-ZA" sz="1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75" marR="68575" marT="0" marB="0" anchor="ctr"/>
                </a:tc>
                <a:tc>
                  <a:txBody>
                    <a:bodyPr/>
                    <a:lstStyle/>
                    <a:p>
                      <a:pPr algn="ctr">
                        <a:lnSpc>
                          <a:spcPct val="115000"/>
                        </a:lnSpc>
                        <a:spcAft>
                          <a:spcPts val="0"/>
                        </a:spcAft>
                      </a:pPr>
                      <a:r>
                        <a:rPr lang="en-ZA" sz="10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95%</a:t>
                      </a:r>
                    </a:p>
                  </a:txBody>
                  <a:tcPr marL="68575" marR="68575" marT="0" marB="0" anchor="ctr"/>
                </a:tc>
                <a:tc>
                  <a:txBody>
                    <a:bodyPr/>
                    <a:lstStyle/>
                    <a:p>
                      <a:pPr algn="ctr">
                        <a:lnSpc>
                          <a:spcPct val="115000"/>
                        </a:lnSpc>
                        <a:spcAft>
                          <a:spcPts val="0"/>
                        </a:spcAft>
                      </a:pPr>
                      <a:r>
                        <a:rPr lang="en-ZA" sz="10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95%</a:t>
                      </a:r>
                    </a:p>
                  </a:txBody>
                  <a:tcPr marL="68575" marR="68575" marT="0" marB="0" anchor="ctr"/>
                </a:tc>
                <a:tc>
                  <a:txBody>
                    <a:bodyPr/>
                    <a:lstStyle/>
                    <a:p>
                      <a:pPr algn="ctr">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99.9%</a:t>
                      </a:r>
                    </a:p>
                  </a:txBody>
                  <a:tcPr marL="68575" marR="68575" marT="0" marB="0" anchor="ctr"/>
                </a:tc>
                <a:tc>
                  <a:txBody>
                    <a:bodyPr/>
                    <a:lstStyle/>
                    <a:p>
                      <a:pPr algn="ctr">
                        <a:lnSpc>
                          <a:spcPct val="115000"/>
                        </a:lnSpc>
                        <a:spcAft>
                          <a:spcPts val="0"/>
                        </a:spcAft>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99.9%</a:t>
                      </a:r>
                      <a:endParaRPr lang="en-ZA" sz="1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75" marR="68575" marT="0" marB="0" anchor="ctr"/>
                </a:tc>
                <a:extLst>
                  <a:ext uri="{0D108BD9-81ED-4DB2-BD59-A6C34878D82A}">
                    <a16:rowId xmlns:a16="http://schemas.microsoft.com/office/drawing/2014/main" val="3518750056"/>
                  </a:ext>
                </a:extLst>
              </a:tr>
            </a:tbl>
          </a:graphicData>
        </a:graphic>
      </p:graphicFrame>
      <p:sp>
        <p:nvSpPr>
          <p:cNvPr id="4" name="Slide Number Placeholder 3">
            <a:extLst>
              <a:ext uri="{FF2B5EF4-FFF2-40B4-BE49-F238E27FC236}">
                <a16:creationId xmlns:a16="http://schemas.microsoft.com/office/drawing/2014/main" id="{90CFAD28-948F-4071-840F-B3789FACE67F}"/>
              </a:ext>
            </a:extLst>
          </p:cNvPr>
          <p:cNvSpPr>
            <a:spLocks noGrp="1"/>
          </p:cNvSpPr>
          <p:nvPr>
            <p:ph type="sldNum" sz="quarter" idx="12"/>
          </p:nvPr>
        </p:nvSpPr>
        <p:spPr>
          <a:xfrm>
            <a:off x="7086600" y="6383004"/>
            <a:ext cx="2057400" cy="365125"/>
          </a:xfrm>
        </p:spPr>
        <p:txBody>
          <a:bodyPr/>
          <a:lstStyle/>
          <a:p>
            <a:fld id="{0C4DB43B-2450-41F4-875D-3A173E257EAA}" type="slidenum">
              <a:rPr lang="en-ZA" smtClean="0"/>
              <a:t>27</a:t>
            </a:fld>
            <a:endParaRPr lang="en-ZA" dirty="0"/>
          </a:p>
        </p:txBody>
      </p:sp>
    </p:spTree>
    <p:extLst>
      <p:ext uri="{BB962C8B-B14F-4D97-AF65-F5344CB8AC3E}">
        <p14:creationId xmlns:p14="http://schemas.microsoft.com/office/powerpoint/2010/main" val="19936811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E53D-5B1E-430C-AF19-C1B8BAF5C733}"/>
              </a:ext>
            </a:extLst>
          </p:cNvPr>
          <p:cNvSpPr>
            <a:spLocks noGrp="1"/>
          </p:cNvSpPr>
          <p:nvPr>
            <p:ph type="title"/>
          </p:nvPr>
        </p:nvSpPr>
        <p:spPr>
          <a:xfrm>
            <a:off x="1180214" y="365123"/>
            <a:ext cx="6772939" cy="1091537"/>
          </a:xfrm>
        </p:spPr>
        <p:txBody>
          <a:bodyPr>
            <a:normAutofit/>
          </a:bodyPr>
          <a:lstStyle/>
          <a:p>
            <a:pPr algn="ctr"/>
            <a:r>
              <a:rPr lang="en-US" altLang="en-US" sz="2800" b="1" dirty="0">
                <a:solidFill>
                  <a:srgbClr val="002060"/>
                </a:solidFill>
                <a:latin typeface="Arial Narrow" panose="020B0606020202030204" pitchFamily="34" charset="0"/>
                <a:ea typeface="MS PGothic" panose="020B0600070205080204" pitchFamily="34" charset="-128"/>
              </a:rPr>
              <a:t>PROGRAMME 2: </a:t>
            </a:r>
            <a:r>
              <a:rPr lang="en-ZA" altLang="en-US" sz="2800" b="1" dirty="0">
                <a:solidFill>
                  <a:srgbClr val="002060"/>
                </a:solidFill>
                <a:latin typeface="Arial Narrow" panose="020B0606020202030204" pitchFamily="34" charset="0"/>
                <a:ea typeface="Calibri" panose="020F0502020204030204" pitchFamily="34" charset="0"/>
                <a:cs typeface="Times New Roman" panose="02020603050405020304" pitchFamily="18" charset="0"/>
              </a:rPr>
              <a:t>PROACTIVE AND RELEVANT LABOUR MARKET INTERVENTION (1/3)</a:t>
            </a:r>
            <a:endParaRPr lang="en-ZA" dirty="0">
              <a:solidFill>
                <a:srgbClr val="002060"/>
              </a:solidFill>
            </a:endParaRPr>
          </a:p>
        </p:txBody>
      </p:sp>
      <p:graphicFrame>
        <p:nvGraphicFramePr>
          <p:cNvPr id="5" name="Table 5">
            <a:extLst>
              <a:ext uri="{FF2B5EF4-FFF2-40B4-BE49-F238E27FC236}">
                <a16:creationId xmlns:a16="http://schemas.microsoft.com/office/drawing/2014/main" id="{AC35E682-1406-4C1D-A432-FF8051D66078}"/>
              </a:ext>
            </a:extLst>
          </p:cNvPr>
          <p:cNvGraphicFramePr>
            <a:graphicFrameLocks noGrp="1"/>
          </p:cNvGraphicFramePr>
          <p:nvPr>
            <p:ph idx="1"/>
            <p:extLst>
              <p:ext uri="{D42A27DB-BD31-4B8C-83A1-F6EECF244321}">
                <p14:modId xmlns:p14="http://schemas.microsoft.com/office/powerpoint/2010/main" val="2438799963"/>
              </p:ext>
            </p:extLst>
          </p:nvPr>
        </p:nvGraphicFramePr>
        <p:xfrm>
          <a:off x="30412" y="1562988"/>
          <a:ext cx="9075488" cy="4693494"/>
        </p:xfrm>
        <a:graphic>
          <a:graphicData uri="http://schemas.openxmlformats.org/drawingml/2006/table">
            <a:tbl>
              <a:tblPr firstRow="1" bandRow="1">
                <a:tableStyleId>{5C22544A-7EE6-4342-B048-85BDC9FD1C3A}</a:tableStyleId>
              </a:tblPr>
              <a:tblGrid>
                <a:gridCol w="845804">
                  <a:extLst>
                    <a:ext uri="{9D8B030D-6E8A-4147-A177-3AD203B41FA5}">
                      <a16:colId xmlns:a16="http://schemas.microsoft.com/office/drawing/2014/main" val="816812642"/>
                    </a:ext>
                  </a:extLst>
                </a:gridCol>
                <a:gridCol w="845804">
                  <a:extLst>
                    <a:ext uri="{9D8B030D-6E8A-4147-A177-3AD203B41FA5}">
                      <a16:colId xmlns:a16="http://schemas.microsoft.com/office/drawing/2014/main" val="4095323542"/>
                    </a:ext>
                  </a:extLst>
                </a:gridCol>
                <a:gridCol w="1719680">
                  <a:extLst>
                    <a:ext uri="{9D8B030D-6E8A-4147-A177-3AD203B41FA5}">
                      <a16:colId xmlns:a16="http://schemas.microsoft.com/office/drawing/2014/main" val="2891751017"/>
                    </a:ext>
                  </a:extLst>
                </a:gridCol>
                <a:gridCol w="736600">
                  <a:extLst>
                    <a:ext uri="{9D8B030D-6E8A-4147-A177-3AD203B41FA5}">
                      <a16:colId xmlns:a16="http://schemas.microsoft.com/office/drawing/2014/main" val="1658260199"/>
                    </a:ext>
                  </a:extLst>
                </a:gridCol>
                <a:gridCol w="698500">
                  <a:extLst>
                    <a:ext uri="{9D8B030D-6E8A-4147-A177-3AD203B41FA5}">
                      <a16:colId xmlns:a16="http://schemas.microsoft.com/office/drawing/2014/main" val="3282240158"/>
                    </a:ext>
                  </a:extLst>
                </a:gridCol>
                <a:gridCol w="787400">
                  <a:extLst>
                    <a:ext uri="{9D8B030D-6E8A-4147-A177-3AD203B41FA5}">
                      <a16:colId xmlns:a16="http://schemas.microsoft.com/office/drawing/2014/main" val="3704750861"/>
                    </a:ext>
                  </a:extLst>
                </a:gridCol>
                <a:gridCol w="901700">
                  <a:extLst>
                    <a:ext uri="{9D8B030D-6E8A-4147-A177-3AD203B41FA5}">
                      <a16:colId xmlns:a16="http://schemas.microsoft.com/office/drawing/2014/main" val="360066777"/>
                    </a:ext>
                  </a:extLst>
                </a:gridCol>
                <a:gridCol w="939800">
                  <a:extLst>
                    <a:ext uri="{9D8B030D-6E8A-4147-A177-3AD203B41FA5}">
                      <a16:colId xmlns:a16="http://schemas.microsoft.com/office/drawing/2014/main" val="2864463870"/>
                    </a:ext>
                  </a:extLst>
                </a:gridCol>
                <a:gridCol w="825500">
                  <a:extLst>
                    <a:ext uri="{9D8B030D-6E8A-4147-A177-3AD203B41FA5}">
                      <a16:colId xmlns:a16="http://schemas.microsoft.com/office/drawing/2014/main" val="357812010"/>
                    </a:ext>
                  </a:extLst>
                </a:gridCol>
                <a:gridCol w="774700">
                  <a:extLst>
                    <a:ext uri="{9D8B030D-6E8A-4147-A177-3AD203B41FA5}">
                      <a16:colId xmlns:a16="http://schemas.microsoft.com/office/drawing/2014/main" val="553379426"/>
                    </a:ext>
                  </a:extLst>
                </a:gridCol>
              </a:tblGrid>
              <a:tr h="375266">
                <a:tc rowSpan="3">
                  <a:txBody>
                    <a:bodyPr/>
                    <a:lstStyle/>
                    <a:p>
                      <a:r>
                        <a:rPr lang="en-US" sz="1000" b="1" dirty="0">
                          <a:solidFill>
                            <a:schemeClr val="tx1"/>
                          </a:solidFill>
                          <a:latin typeface="Arial Narrow" panose="020B0606020202030204" pitchFamily="34" charset="0"/>
                        </a:rPr>
                        <a:t>Outcome</a:t>
                      </a:r>
                      <a:endParaRPr lang="en-ZA" sz="1000" b="1" dirty="0">
                        <a:solidFill>
                          <a:schemeClr val="tx1"/>
                        </a:solidFill>
                        <a:latin typeface="Arial Narrow" panose="020B0606020202030204" pitchFamily="34" charset="0"/>
                      </a:endParaRPr>
                    </a:p>
                  </a:txBody>
                  <a:tcPr marL="91462" marR="91462" marT="45725" marB="45725" anchor="ctr"/>
                </a:tc>
                <a:tc rowSpan="3">
                  <a:txBody>
                    <a:bodyPr/>
                    <a:lstStyle/>
                    <a:p>
                      <a:r>
                        <a:rPr lang="en-US" sz="1000" b="1" dirty="0">
                          <a:solidFill>
                            <a:schemeClr val="tx1"/>
                          </a:solidFill>
                          <a:latin typeface="Arial Narrow" panose="020B0606020202030204" pitchFamily="34" charset="0"/>
                        </a:rPr>
                        <a:t>Outputs </a:t>
                      </a:r>
                      <a:endParaRPr lang="en-ZA" sz="1000" b="1" dirty="0">
                        <a:solidFill>
                          <a:schemeClr val="tx1"/>
                        </a:solidFill>
                        <a:latin typeface="Arial Narrow" panose="020B0606020202030204" pitchFamily="34" charset="0"/>
                      </a:endParaRPr>
                    </a:p>
                  </a:txBody>
                  <a:tcPr marL="91462" marR="91462" marT="45725" marB="45725" anchor="ctr"/>
                </a:tc>
                <a:tc rowSpan="3">
                  <a:txBody>
                    <a:bodyPr/>
                    <a:lstStyle/>
                    <a:p>
                      <a:r>
                        <a:rPr lang="en-US" sz="1000" b="1" dirty="0">
                          <a:solidFill>
                            <a:schemeClr val="tx1"/>
                          </a:solidFill>
                          <a:latin typeface="Arial Narrow" panose="020B0606020202030204" pitchFamily="34" charset="0"/>
                        </a:rPr>
                        <a:t>Output indicators </a:t>
                      </a:r>
                      <a:endParaRPr lang="en-ZA" sz="1000" b="1" dirty="0">
                        <a:solidFill>
                          <a:schemeClr val="tx1"/>
                        </a:solidFill>
                        <a:latin typeface="Arial Narrow" panose="020B0606020202030204" pitchFamily="34" charset="0"/>
                      </a:endParaRPr>
                    </a:p>
                  </a:txBody>
                  <a:tcPr marL="91462" marR="91462" marT="45725" marB="45725" anchor="ctr"/>
                </a:tc>
                <a:tc gridSpan="7">
                  <a:txBody>
                    <a:bodyPr/>
                    <a:lstStyle/>
                    <a:p>
                      <a:pPr algn="ctr"/>
                      <a:r>
                        <a:rPr lang="en-US" sz="1400" b="1" dirty="0">
                          <a:solidFill>
                            <a:schemeClr val="tx1"/>
                          </a:solidFill>
                          <a:latin typeface="Arial Narrow" panose="020B0606020202030204" pitchFamily="34" charset="0"/>
                        </a:rPr>
                        <a:t>Annual targets </a:t>
                      </a:r>
                      <a:endParaRPr lang="en-ZA" sz="1400" b="1" dirty="0">
                        <a:solidFill>
                          <a:schemeClr val="tx1"/>
                        </a:solidFill>
                        <a:latin typeface="Arial Narrow" panose="020B0606020202030204" pitchFamily="34" charset="0"/>
                      </a:endParaRPr>
                    </a:p>
                  </a:txBody>
                  <a:tcPr marL="91462" marR="91462" marT="45725" marB="45725" anchor="ct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val="1685278071"/>
                  </a:ext>
                </a:extLst>
              </a:tr>
              <a:tr h="525296">
                <a:tc vMerge="1">
                  <a:txBody>
                    <a:bodyPr/>
                    <a:lstStyle/>
                    <a:p>
                      <a:endParaRPr lang="en-ZA" sz="1400" dirty="0">
                        <a:latin typeface="Arial Narrow" panose="020B0606020202030204" pitchFamily="34" charset="0"/>
                      </a:endParaRPr>
                    </a:p>
                  </a:txBody>
                  <a:tcPr/>
                </a:tc>
                <a:tc vMerge="1">
                  <a:txBody>
                    <a:bodyPr/>
                    <a:lstStyle/>
                    <a:p>
                      <a:endParaRPr lang="en-ZA" sz="1400" dirty="0">
                        <a:latin typeface="Arial Narrow" panose="020B0606020202030204" pitchFamily="34" charset="0"/>
                      </a:endParaRPr>
                    </a:p>
                  </a:txBody>
                  <a:tcPr/>
                </a:tc>
                <a:tc vMerge="1">
                  <a:txBody>
                    <a:bodyPr/>
                    <a:lstStyle/>
                    <a:p>
                      <a:endParaRPr lang="en-ZA" sz="1400" dirty="0">
                        <a:latin typeface="Arial Narrow" panose="020B0606020202030204" pitchFamily="34" charset="0"/>
                      </a:endParaRPr>
                    </a:p>
                  </a:txBody>
                  <a:tcPr/>
                </a:tc>
                <a:tc gridSpan="3">
                  <a:txBody>
                    <a:bodyPr/>
                    <a:lstStyle/>
                    <a:p>
                      <a:pPr algn="ctr"/>
                      <a:r>
                        <a:rPr lang="en-US" sz="1000" b="1" dirty="0">
                          <a:solidFill>
                            <a:schemeClr val="tx1"/>
                          </a:solidFill>
                          <a:latin typeface="Arial Narrow" panose="020B0606020202030204" pitchFamily="34" charset="0"/>
                        </a:rPr>
                        <a:t>Audited/Annual Performance </a:t>
                      </a:r>
                      <a:endParaRPr lang="en-ZA" sz="1000" b="1" dirty="0">
                        <a:solidFill>
                          <a:schemeClr val="tx1"/>
                        </a:solidFill>
                        <a:latin typeface="Arial Narrow" panose="020B0606020202030204" pitchFamily="34" charset="0"/>
                      </a:endParaRPr>
                    </a:p>
                  </a:txBody>
                  <a:tcPr marL="91462" marR="91462" marT="45725" marB="45725" anchor="ctr"/>
                </a:tc>
                <a:tc hMerge="1">
                  <a:txBody>
                    <a:bodyPr/>
                    <a:lstStyle/>
                    <a:p>
                      <a:endParaRPr lang="en-ZA" dirty="0"/>
                    </a:p>
                  </a:txBody>
                  <a:tcPr/>
                </a:tc>
                <a:tc hMerge="1">
                  <a:txBody>
                    <a:bodyPr/>
                    <a:lstStyle/>
                    <a:p>
                      <a:endParaRPr lang="en-ZA" dirty="0"/>
                    </a:p>
                  </a:txBody>
                  <a:tcPr/>
                </a:tc>
                <a:tc>
                  <a:txBody>
                    <a:bodyPr/>
                    <a:lstStyle/>
                    <a:p>
                      <a:pPr algn="ctr"/>
                      <a:r>
                        <a:rPr lang="en-US" sz="1000" b="1" dirty="0">
                          <a:solidFill>
                            <a:schemeClr val="tx1"/>
                          </a:solidFill>
                          <a:latin typeface="Arial Narrow" panose="020B0606020202030204" pitchFamily="34" charset="0"/>
                        </a:rPr>
                        <a:t>Estimated performance </a:t>
                      </a:r>
                      <a:endParaRPr lang="en-ZA" sz="1000" b="1" dirty="0">
                        <a:solidFill>
                          <a:schemeClr val="tx1"/>
                        </a:solidFill>
                        <a:latin typeface="Arial Narrow" panose="020B0606020202030204" pitchFamily="34" charset="0"/>
                      </a:endParaRPr>
                    </a:p>
                  </a:txBody>
                  <a:tcPr marL="91462" marR="91462" marT="45725" marB="45725" anchor="ctr"/>
                </a:tc>
                <a:tc gridSpan="3">
                  <a:txBody>
                    <a:bodyPr/>
                    <a:lstStyle/>
                    <a:p>
                      <a:pPr algn="ctr"/>
                      <a:r>
                        <a:rPr lang="en-US" sz="1000" b="1" dirty="0">
                          <a:solidFill>
                            <a:schemeClr val="tx1"/>
                          </a:solidFill>
                          <a:latin typeface="Arial Narrow" panose="020B0606020202030204" pitchFamily="34" charset="0"/>
                        </a:rPr>
                        <a:t>MTEF period</a:t>
                      </a:r>
                      <a:endParaRPr lang="en-ZA" sz="1000" b="1" dirty="0">
                        <a:solidFill>
                          <a:schemeClr val="tx1"/>
                        </a:solidFill>
                        <a:latin typeface="Arial Narrow" panose="020B0606020202030204" pitchFamily="34" charset="0"/>
                      </a:endParaRPr>
                    </a:p>
                  </a:txBody>
                  <a:tcPr marL="91462" marR="91462" marT="45725" marB="45725" anchor="ct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val="1777633668"/>
                  </a:ext>
                </a:extLst>
              </a:tr>
              <a:tr h="362295">
                <a:tc vMerge="1">
                  <a:txBody>
                    <a:bodyPr/>
                    <a:lstStyle/>
                    <a:p>
                      <a:endParaRPr lang="en-ZA" sz="1400" dirty="0">
                        <a:latin typeface="Arial Narrow" panose="020B0606020202030204" pitchFamily="34" charset="0"/>
                      </a:endParaRPr>
                    </a:p>
                  </a:txBody>
                  <a:tcPr/>
                </a:tc>
                <a:tc vMerge="1">
                  <a:txBody>
                    <a:bodyPr/>
                    <a:lstStyle/>
                    <a:p>
                      <a:endParaRPr lang="en-ZA" sz="1400" dirty="0">
                        <a:latin typeface="Arial Narrow" panose="020B0606020202030204" pitchFamily="34" charset="0"/>
                      </a:endParaRPr>
                    </a:p>
                  </a:txBody>
                  <a:tcPr/>
                </a:tc>
                <a:tc vMerge="1">
                  <a:txBody>
                    <a:bodyPr/>
                    <a:lstStyle/>
                    <a:p>
                      <a:endParaRPr lang="en-ZA" sz="1400" dirty="0">
                        <a:latin typeface="Arial Narrow" panose="020B0606020202030204" pitchFamily="34" charset="0"/>
                      </a:endParaRPr>
                    </a:p>
                  </a:txBody>
                  <a:tcPr/>
                </a:tc>
                <a:tc>
                  <a:txBody>
                    <a:bodyPr/>
                    <a:lstStyle/>
                    <a:p>
                      <a:pPr algn="ctr"/>
                      <a:r>
                        <a:rPr lang="en-US" sz="1000" b="1" dirty="0">
                          <a:solidFill>
                            <a:schemeClr val="tx1"/>
                          </a:solidFill>
                          <a:latin typeface="Arial Narrow" panose="020B0606020202030204" pitchFamily="34" charset="0"/>
                        </a:rPr>
                        <a:t>2018/19</a:t>
                      </a:r>
                      <a:endParaRPr lang="en-ZA" sz="1000" b="1" dirty="0">
                        <a:solidFill>
                          <a:schemeClr val="tx1"/>
                        </a:solidFill>
                        <a:latin typeface="Arial Narrow" panose="020B0606020202030204" pitchFamily="34" charset="0"/>
                      </a:endParaRPr>
                    </a:p>
                  </a:txBody>
                  <a:tcPr marL="91462" marR="91462" marT="45725" marB="45725" anchor="ctr"/>
                </a:tc>
                <a:tc>
                  <a:txBody>
                    <a:bodyPr/>
                    <a:lstStyle/>
                    <a:p>
                      <a:pPr algn="ctr"/>
                      <a:r>
                        <a:rPr lang="en-US" sz="1000" b="1" dirty="0">
                          <a:solidFill>
                            <a:schemeClr val="tx1"/>
                          </a:solidFill>
                          <a:latin typeface="Arial Narrow" panose="020B0606020202030204" pitchFamily="34" charset="0"/>
                        </a:rPr>
                        <a:t>2019/20</a:t>
                      </a:r>
                      <a:endParaRPr lang="en-ZA" sz="1000" b="1" dirty="0">
                        <a:solidFill>
                          <a:schemeClr val="tx1"/>
                        </a:solidFill>
                        <a:latin typeface="Arial Narrow" panose="020B0606020202030204" pitchFamily="34" charset="0"/>
                      </a:endParaRPr>
                    </a:p>
                  </a:txBody>
                  <a:tcPr marL="91462" marR="91462" marT="45725" marB="45725" anchor="ctr"/>
                </a:tc>
                <a:tc>
                  <a:txBody>
                    <a:bodyPr/>
                    <a:lstStyle/>
                    <a:p>
                      <a:pPr algn="ctr"/>
                      <a:r>
                        <a:rPr lang="en-US" sz="1000" b="1" dirty="0">
                          <a:solidFill>
                            <a:schemeClr val="tx1"/>
                          </a:solidFill>
                          <a:latin typeface="Arial Narrow" panose="020B0606020202030204" pitchFamily="34" charset="0"/>
                        </a:rPr>
                        <a:t>2020/21</a:t>
                      </a:r>
                      <a:endParaRPr lang="en-ZA" sz="1000" b="1" dirty="0">
                        <a:solidFill>
                          <a:schemeClr val="tx1"/>
                        </a:solidFill>
                        <a:latin typeface="Arial Narrow" panose="020B0606020202030204" pitchFamily="34" charset="0"/>
                      </a:endParaRPr>
                    </a:p>
                  </a:txBody>
                  <a:tcPr marL="91462" marR="91462" marT="45725" marB="45725" anchor="ctr"/>
                </a:tc>
                <a:tc>
                  <a:txBody>
                    <a:bodyPr/>
                    <a:lstStyle/>
                    <a:p>
                      <a:pPr algn="ctr"/>
                      <a:r>
                        <a:rPr lang="en-US" sz="1000" b="1" dirty="0">
                          <a:solidFill>
                            <a:schemeClr val="tx1"/>
                          </a:solidFill>
                          <a:latin typeface="Arial Narrow" panose="020B0606020202030204" pitchFamily="34" charset="0"/>
                        </a:rPr>
                        <a:t>2021/22</a:t>
                      </a:r>
                      <a:endParaRPr lang="en-ZA" sz="1000" b="1" dirty="0">
                        <a:solidFill>
                          <a:schemeClr val="tx1"/>
                        </a:solidFill>
                        <a:latin typeface="Arial Narrow" panose="020B0606020202030204" pitchFamily="34" charset="0"/>
                      </a:endParaRPr>
                    </a:p>
                  </a:txBody>
                  <a:tcPr marL="91462" marR="91462" marT="45725" marB="45725" anchor="ctr"/>
                </a:tc>
                <a:tc>
                  <a:txBody>
                    <a:bodyPr/>
                    <a:lstStyle/>
                    <a:p>
                      <a:pPr algn="ctr"/>
                      <a:r>
                        <a:rPr lang="en-US" sz="1000" b="1" dirty="0">
                          <a:solidFill>
                            <a:schemeClr val="tx1"/>
                          </a:solidFill>
                          <a:latin typeface="Arial Narrow" panose="020B0606020202030204" pitchFamily="34" charset="0"/>
                        </a:rPr>
                        <a:t>2022/23</a:t>
                      </a:r>
                      <a:endParaRPr lang="en-ZA" sz="1000" b="1" dirty="0">
                        <a:solidFill>
                          <a:schemeClr val="tx1"/>
                        </a:solidFill>
                        <a:latin typeface="Arial Narrow" panose="020B0606020202030204" pitchFamily="34" charset="0"/>
                      </a:endParaRPr>
                    </a:p>
                  </a:txBody>
                  <a:tcPr marL="91462" marR="91462" marT="45725" marB="45725" anchor="ctr"/>
                </a:tc>
                <a:tc>
                  <a:txBody>
                    <a:bodyPr/>
                    <a:lstStyle/>
                    <a:p>
                      <a:pPr algn="ctr"/>
                      <a:r>
                        <a:rPr lang="en-US" sz="1000" b="1" dirty="0">
                          <a:solidFill>
                            <a:schemeClr val="tx1"/>
                          </a:solidFill>
                          <a:latin typeface="Arial Narrow" panose="020B0606020202030204" pitchFamily="34" charset="0"/>
                        </a:rPr>
                        <a:t>2023/24</a:t>
                      </a:r>
                      <a:endParaRPr lang="en-ZA" sz="1000" b="1" dirty="0">
                        <a:solidFill>
                          <a:schemeClr val="tx1"/>
                        </a:solidFill>
                        <a:latin typeface="Arial Narrow" panose="020B0606020202030204" pitchFamily="34" charset="0"/>
                      </a:endParaRPr>
                    </a:p>
                  </a:txBody>
                  <a:tcPr marL="91462" marR="91462" marT="45725" marB="45725" anchor="ctr"/>
                </a:tc>
                <a:tc>
                  <a:txBody>
                    <a:bodyPr/>
                    <a:lstStyle/>
                    <a:p>
                      <a:pPr algn="ctr"/>
                      <a:r>
                        <a:rPr lang="en-US" sz="1000" b="1" dirty="0">
                          <a:solidFill>
                            <a:schemeClr val="tx1"/>
                          </a:solidFill>
                          <a:latin typeface="Arial Narrow" panose="020B0606020202030204" pitchFamily="34" charset="0"/>
                        </a:rPr>
                        <a:t>2024/25</a:t>
                      </a:r>
                      <a:endParaRPr lang="en-ZA" sz="1000" b="1" dirty="0">
                        <a:solidFill>
                          <a:schemeClr val="tx1"/>
                        </a:solidFill>
                        <a:latin typeface="Arial Narrow" panose="020B0606020202030204" pitchFamily="34" charset="0"/>
                      </a:endParaRPr>
                    </a:p>
                  </a:txBody>
                  <a:tcPr marL="91462" marR="91462" marT="45725" marB="45725" anchor="ctr"/>
                </a:tc>
                <a:extLst>
                  <a:ext uri="{0D108BD9-81ED-4DB2-BD59-A6C34878D82A}">
                    <a16:rowId xmlns:a16="http://schemas.microsoft.com/office/drawing/2014/main" val="1354239238"/>
                  </a:ext>
                </a:extLst>
              </a:tr>
              <a:tr h="883194">
                <a:tc rowSpan="2">
                  <a:txBody>
                    <a:bodyPr/>
                    <a:lstStyle/>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2.1. </a:t>
                      </a:r>
                      <a:endParaRPr lang="en-US" sz="900" dirty="0">
                        <a:effectLst/>
                        <a:latin typeface="Arial Narrow" panose="020B0606020202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US" sz="900" dirty="0">
                          <a:effectLst/>
                          <a:latin typeface="Arial Narrow" panose="020B0606020202030204" pitchFamily="34" charset="0"/>
                          <a:ea typeface="Calibri" panose="020F0502020204030204" pitchFamily="34" charset="0"/>
                          <a:cs typeface="Times New Roman" panose="02020603050405020304" pitchFamily="18" charset="0"/>
                        </a:rPr>
                        <a:t>Enhanced dispute prevention and workplace outreach interventions</a:t>
                      </a:r>
                    </a:p>
                  </a:txBody>
                  <a:tcPr marL="68587" marR="68587" marT="0" marB="0" anchor="ctr"/>
                </a:tc>
                <a:tc rowSpan="2">
                  <a:txBody>
                    <a:bodyPr/>
                    <a:lstStyle/>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2.1.1. </a:t>
                      </a:r>
                    </a:p>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Orderly Collective Bargaining Processes </a:t>
                      </a:r>
                    </a:p>
                  </a:txBody>
                  <a:tcPr marL="68587" marR="68587" marT="0" marB="0" anchor="ctr"/>
                </a:tc>
                <a:tc>
                  <a:txBody>
                    <a:bodyPr/>
                    <a:lstStyle/>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2.1.1.1. </a:t>
                      </a:r>
                    </a:p>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Number of Collective Bargaining Support processes conducted for strategically identified Users per annum</a:t>
                      </a:r>
                    </a:p>
                  </a:txBody>
                  <a:tcPr marL="68587" marR="68587"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13</a:t>
                      </a:r>
                    </a:p>
                  </a:txBody>
                  <a:tcPr marL="68587" marR="68587"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8</a:t>
                      </a:r>
                    </a:p>
                  </a:txBody>
                  <a:tcPr marL="68587" marR="68587" marT="0" marB="0" anchor="ctr"/>
                </a:tc>
                <a:tc>
                  <a:txBody>
                    <a:bodyPr/>
                    <a:lstStyle/>
                    <a:p>
                      <a:pPr algn="ctr">
                        <a:lnSpc>
                          <a:spcPct val="115000"/>
                        </a:lnSpc>
                        <a:spcAft>
                          <a:spcPts val="0"/>
                        </a:spcAft>
                      </a:pPr>
                      <a:r>
                        <a:rPr lang="en-US" sz="900" dirty="0">
                          <a:effectLst/>
                          <a:latin typeface="Arial Narrow" panose="020B0606020202030204" pitchFamily="34" charset="0"/>
                          <a:ea typeface="Calibri" panose="020F0502020204030204" pitchFamily="34" charset="0"/>
                          <a:cs typeface="Times New Roman" panose="02020603050405020304" pitchFamily="18" charset="0"/>
                        </a:rPr>
                        <a:t>8</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7" marR="68587"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6</a:t>
                      </a:r>
                    </a:p>
                  </a:txBody>
                  <a:tcPr marL="68587" marR="68587" marT="0" marB="0" anchor="ctr"/>
                </a:tc>
                <a:tc>
                  <a:txBody>
                    <a:bodyPr/>
                    <a:lstStyle/>
                    <a:p>
                      <a:pPr algn="ctr">
                        <a:lnSpc>
                          <a:spcPct val="115000"/>
                        </a:lnSpc>
                        <a:spcAft>
                          <a:spcPts val="0"/>
                        </a:spcAft>
                      </a:pPr>
                      <a:r>
                        <a:rPr lang="en-US" sz="900" dirty="0">
                          <a:effectLst/>
                          <a:latin typeface="Arial Narrow" panose="020B0606020202030204" pitchFamily="34" charset="0"/>
                          <a:ea typeface="Calibri" panose="020F0502020204030204" pitchFamily="34" charset="0"/>
                          <a:cs typeface="Times New Roman" panose="02020603050405020304" pitchFamily="18" charset="0"/>
                        </a:rPr>
                        <a:t>6</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7" marR="68587" marT="0" marB="0" anchor="ctr"/>
                </a:tc>
                <a:tc>
                  <a:txBody>
                    <a:bodyPr/>
                    <a:lstStyle/>
                    <a:p>
                      <a:pPr algn="ctr">
                        <a:lnSpc>
                          <a:spcPct val="115000"/>
                        </a:lnSpc>
                        <a:spcAft>
                          <a:spcPts val="0"/>
                        </a:spcAft>
                      </a:pPr>
                      <a:r>
                        <a:rPr lang="en-US" sz="900" dirty="0">
                          <a:effectLst/>
                          <a:latin typeface="Arial Narrow" panose="020B0606020202030204" pitchFamily="34" charset="0"/>
                          <a:ea typeface="Calibri" panose="020F0502020204030204" pitchFamily="34" charset="0"/>
                          <a:cs typeface="Times New Roman" panose="02020603050405020304" pitchFamily="18" charset="0"/>
                        </a:rPr>
                        <a:t>6</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7" marR="68587" marT="0" marB="0" anchor="ctr"/>
                </a:tc>
                <a:tc>
                  <a:txBody>
                    <a:bodyPr/>
                    <a:lstStyle/>
                    <a:p>
                      <a:pPr algn="ctr">
                        <a:lnSpc>
                          <a:spcPct val="115000"/>
                        </a:lnSpc>
                        <a:spcAft>
                          <a:spcPts val="0"/>
                        </a:spcAft>
                      </a:pPr>
                      <a:r>
                        <a:rPr lang="en-US" sz="900" dirty="0">
                          <a:effectLst/>
                          <a:latin typeface="Arial Narrow" panose="020B0606020202030204" pitchFamily="34" charset="0"/>
                          <a:ea typeface="Calibri" panose="020F0502020204030204" pitchFamily="34" charset="0"/>
                          <a:cs typeface="Times New Roman" panose="02020603050405020304" pitchFamily="18" charset="0"/>
                        </a:rPr>
                        <a:t>6</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7" marR="68587" marT="0" marB="0" anchor="ctr"/>
                </a:tc>
                <a:extLst>
                  <a:ext uri="{0D108BD9-81ED-4DB2-BD59-A6C34878D82A}">
                    <a16:rowId xmlns:a16="http://schemas.microsoft.com/office/drawing/2014/main" val="1946442782"/>
                  </a:ext>
                </a:extLst>
              </a:tr>
              <a:tr h="965352">
                <a:tc vMerge="1">
                  <a:txBody>
                    <a:bodyPr/>
                    <a:lstStyle/>
                    <a:p>
                      <a:endParaRPr lang="en-ZA"/>
                    </a:p>
                  </a:txBody>
                  <a:tcPr/>
                </a:tc>
                <a:tc vMerge="1">
                  <a:txBody>
                    <a:bodyPr/>
                    <a:lstStyle/>
                    <a:p>
                      <a:endParaRPr lang="en-ZA"/>
                    </a:p>
                  </a:txBody>
                  <a:tcPr/>
                </a:tc>
                <a:tc>
                  <a:txBody>
                    <a:bodyPr/>
                    <a:lstStyle/>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2.1.1.2. </a:t>
                      </a:r>
                    </a:p>
                    <a:p>
                      <a:pPr algn="l">
                        <a:lnSpc>
                          <a:spcPct val="115000"/>
                        </a:lnSpc>
                        <a:spcAft>
                          <a:spcPts val="0"/>
                        </a:spcAft>
                      </a:pPr>
                      <a:r>
                        <a:rPr lang="en-US" sz="900" dirty="0">
                          <a:effectLst/>
                          <a:latin typeface="Arial Narrow" panose="020B0606020202030204" pitchFamily="34" charset="0"/>
                          <a:ea typeface="Calibri" panose="020F0502020204030204" pitchFamily="34" charset="0"/>
                          <a:cs typeface="Times New Roman" panose="02020603050405020304" pitchFamily="18" charset="0"/>
                        </a:rPr>
                        <a:t>Number of Collective Bargaining Pre-Bargaining Conferences conducted for strategically identified Users per annum</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7" marR="68587" marT="0" marB="0" anchor="ctr"/>
                </a:tc>
                <a:tc>
                  <a:txBody>
                    <a:bodyPr/>
                    <a:lstStyle/>
                    <a:p>
                      <a:pPr algn="ctr">
                        <a:lnSpc>
                          <a:spcPct val="115000"/>
                        </a:lnSpc>
                        <a:spcAft>
                          <a:spcPts val="0"/>
                        </a:spcAft>
                      </a:pPr>
                      <a:r>
                        <a:rPr lang="en-US" sz="900" dirty="0">
                          <a:effectLst/>
                          <a:latin typeface="Arial Narrow" panose="020B0606020202030204" pitchFamily="34" charset="0"/>
                          <a:ea typeface="Calibri" panose="020F0502020204030204" pitchFamily="34" charset="0"/>
                          <a:cs typeface="Times New Roman" panose="02020603050405020304" pitchFamily="18" charset="0"/>
                        </a:rPr>
                        <a:t>3</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7" marR="68587"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3</a:t>
                      </a:r>
                    </a:p>
                  </a:txBody>
                  <a:tcPr marL="68587" marR="68587" marT="0" marB="0" anchor="ctr"/>
                </a:tc>
                <a:tc>
                  <a:txBody>
                    <a:bodyPr/>
                    <a:lstStyle/>
                    <a:p>
                      <a:pPr algn="ctr">
                        <a:lnSpc>
                          <a:spcPct val="115000"/>
                        </a:lnSpc>
                        <a:spcAft>
                          <a:spcPts val="0"/>
                        </a:spcAft>
                      </a:pPr>
                      <a:r>
                        <a:rPr lang="en-US" sz="900" dirty="0">
                          <a:effectLst/>
                          <a:latin typeface="Arial Narrow" panose="020B0606020202030204" pitchFamily="34" charset="0"/>
                          <a:ea typeface="Calibri" panose="020F0502020204030204" pitchFamily="34" charset="0"/>
                          <a:cs typeface="Times New Roman" panose="02020603050405020304" pitchFamily="18" charset="0"/>
                        </a:rPr>
                        <a:t>3</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7" marR="68587"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3</a:t>
                      </a:r>
                    </a:p>
                  </a:txBody>
                  <a:tcPr marL="68587" marR="68587" marT="0" marB="0" anchor="ctr"/>
                </a:tc>
                <a:tc>
                  <a:txBody>
                    <a:bodyPr/>
                    <a:lstStyle/>
                    <a:p>
                      <a:pPr algn="ctr">
                        <a:lnSpc>
                          <a:spcPct val="115000"/>
                        </a:lnSpc>
                        <a:spcAft>
                          <a:spcPts val="0"/>
                        </a:spcAft>
                      </a:pPr>
                      <a:r>
                        <a:rPr lang="en-US" sz="900" dirty="0">
                          <a:effectLst/>
                          <a:latin typeface="Arial Narrow" panose="020B0606020202030204" pitchFamily="34" charset="0"/>
                          <a:ea typeface="Calibri" panose="020F0502020204030204" pitchFamily="34" charset="0"/>
                          <a:cs typeface="Times New Roman" panose="02020603050405020304" pitchFamily="18" charset="0"/>
                        </a:rPr>
                        <a:t>3</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7" marR="68587" marT="0" marB="0" anchor="ctr"/>
                </a:tc>
                <a:tc>
                  <a:txBody>
                    <a:bodyPr/>
                    <a:lstStyle/>
                    <a:p>
                      <a:pPr algn="ctr">
                        <a:lnSpc>
                          <a:spcPct val="115000"/>
                        </a:lnSpc>
                        <a:spcAft>
                          <a:spcPts val="0"/>
                        </a:spcAft>
                      </a:pPr>
                      <a:r>
                        <a:rPr lang="en-US" sz="900" dirty="0">
                          <a:effectLst/>
                          <a:latin typeface="Arial Narrow" panose="020B0606020202030204" pitchFamily="34" charset="0"/>
                          <a:ea typeface="Calibri" panose="020F0502020204030204" pitchFamily="34" charset="0"/>
                          <a:cs typeface="Times New Roman" panose="02020603050405020304" pitchFamily="18" charset="0"/>
                        </a:rPr>
                        <a:t>3</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7" marR="68587" marT="0" marB="0" anchor="ctr"/>
                </a:tc>
                <a:tc>
                  <a:txBody>
                    <a:bodyPr/>
                    <a:lstStyle/>
                    <a:p>
                      <a:pPr algn="ctr">
                        <a:lnSpc>
                          <a:spcPct val="115000"/>
                        </a:lnSpc>
                        <a:spcAft>
                          <a:spcPts val="0"/>
                        </a:spcAft>
                      </a:pPr>
                      <a:r>
                        <a:rPr lang="en-US" sz="900" dirty="0">
                          <a:effectLst/>
                          <a:latin typeface="Arial Narrow" panose="020B0606020202030204" pitchFamily="34" charset="0"/>
                          <a:ea typeface="Calibri" panose="020F0502020204030204" pitchFamily="34" charset="0"/>
                          <a:cs typeface="Times New Roman" panose="02020603050405020304" pitchFamily="18" charset="0"/>
                        </a:rPr>
                        <a:t>3</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7" marR="68587" marT="0" marB="0" anchor="ctr"/>
                </a:tc>
                <a:extLst>
                  <a:ext uri="{0D108BD9-81ED-4DB2-BD59-A6C34878D82A}">
                    <a16:rowId xmlns:a16="http://schemas.microsoft.com/office/drawing/2014/main" val="2005863982"/>
                  </a:ext>
                </a:extLst>
              </a:tr>
              <a:tr h="1582091">
                <a:tc>
                  <a:txBody>
                    <a:bodyPr/>
                    <a:lstStyle/>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2.2. </a:t>
                      </a:r>
                    </a:p>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Improved workplace relations</a:t>
                      </a:r>
                    </a:p>
                  </a:txBody>
                  <a:tcPr marL="68587" marR="68587" marT="0" marB="0" anchor="ctr"/>
                </a:tc>
                <a:tc>
                  <a:txBody>
                    <a:bodyPr/>
                    <a:lstStyle/>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2.2.1. </a:t>
                      </a:r>
                    </a:p>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Engaged workplaces </a:t>
                      </a:r>
                    </a:p>
                  </a:txBody>
                  <a:tcPr marL="68587" marR="68587" marT="0" marB="0" anchor="ctr"/>
                </a:tc>
                <a:tc>
                  <a:txBody>
                    <a:bodyPr/>
                    <a:lstStyle/>
                    <a:p>
                      <a:pPr indent="89535" algn="l">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2.2.1.1.</a:t>
                      </a:r>
                    </a:p>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Number of targeted workplaces engaged to implement transformation of workplace relations project(s) per annum</a:t>
                      </a:r>
                    </a:p>
                  </a:txBody>
                  <a:tcPr marL="68587" marR="68587"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New</a:t>
                      </a:r>
                    </a:p>
                  </a:txBody>
                  <a:tcPr marL="91450" marR="91450" marT="45719" marB="45719"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New</a:t>
                      </a:r>
                    </a:p>
                  </a:txBody>
                  <a:tcPr marL="91450" marR="91450" marT="45719" marB="45719" anchor="ctr"/>
                </a:tc>
                <a:tc>
                  <a:txBody>
                    <a:bodyPr/>
                    <a:lstStyle/>
                    <a:p>
                      <a:pPr algn="ctr">
                        <a:lnSpc>
                          <a:spcPct val="115000"/>
                        </a:lnSpc>
                        <a:spcAft>
                          <a:spcPts val="0"/>
                        </a:spcAft>
                      </a:pPr>
                      <a:r>
                        <a:rPr lang="en-US" sz="900" dirty="0">
                          <a:effectLst/>
                          <a:latin typeface="Arial Narrow" panose="020B0606020202030204" pitchFamily="34" charset="0"/>
                          <a:ea typeface="Calibri" panose="020F0502020204030204" pitchFamily="34" charset="0"/>
                          <a:cs typeface="Times New Roman" panose="02020603050405020304" pitchFamily="18" charset="0"/>
                        </a:rPr>
                        <a:t>12</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91450" marR="91450" marT="45719" marB="45719" anchor="ctr"/>
                </a:tc>
                <a:tc>
                  <a:txBody>
                    <a:bodyPr/>
                    <a:lstStyle/>
                    <a:p>
                      <a:pPr algn="ctr">
                        <a:lnSpc>
                          <a:spcPct val="115000"/>
                        </a:lnSpc>
                        <a:spcAft>
                          <a:spcPts val="0"/>
                        </a:spcAft>
                      </a:pPr>
                      <a:r>
                        <a:rPr lang="en-US" sz="900" dirty="0">
                          <a:effectLst/>
                          <a:latin typeface="Arial Narrow" panose="020B0606020202030204" pitchFamily="34" charset="0"/>
                          <a:ea typeface="Calibri" panose="020F0502020204030204" pitchFamily="34" charset="0"/>
                          <a:cs typeface="Times New Roman" panose="02020603050405020304" pitchFamily="18" charset="0"/>
                        </a:rPr>
                        <a:t>8</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91450" marR="91450" marT="45719" marB="45719" anchor="ctr"/>
                </a:tc>
                <a:tc>
                  <a:txBody>
                    <a:bodyPr/>
                    <a:lstStyle/>
                    <a:p>
                      <a:pPr algn="ctr">
                        <a:lnSpc>
                          <a:spcPct val="115000"/>
                        </a:lnSpc>
                        <a:spcAft>
                          <a:spcPts val="0"/>
                        </a:spcAft>
                      </a:pPr>
                      <a:r>
                        <a:rPr lang="en-US" sz="900" dirty="0">
                          <a:effectLst/>
                          <a:latin typeface="Arial Narrow" panose="020B0606020202030204" pitchFamily="34" charset="0"/>
                          <a:ea typeface="Calibri" panose="020F0502020204030204" pitchFamily="34" charset="0"/>
                          <a:cs typeface="Times New Roman" panose="02020603050405020304" pitchFamily="18" charset="0"/>
                        </a:rPr>
                        <a:t>8</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91450" marR="91450" marT="45719" marB="45719" anchor="ctr"/>
                </a:tc>
                <a:tc>
                  <a:txBody>
                    <a:bodyPr/>
                    <a:lstStyle/>
                    <a:p>
                      <a:pPr algn="ctr">
                        <a:lnSpc>
                          <a:spcPct val="115000"/>
                        </a:lnSpc>
                        <a:spcAft>
                          <a:spcPts val="0"/>
                        </a:spcAft>
                      </a:pPr>
                      <a:r>
                        <a:rPr lang="en-US" sz="900" dirty="0">
                          <a:effectLst/>
                          <a:latin typeface="Arial Narrow" panose="020B0606020202030204" pitchFamily="34" charset="0"/>
                          <a:ea typeface="Calibri" panose="020F0502020204030204" pitchFamily="34" charset="0"/>
                          <a:cs typeface="Times New Roman" panose="02020603050405020304" pitchFamily="18" charset="0"/>
                        </a:rPr>
                        <a:t>8</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91450" marR="91450" marT="45719" marB="45719" anchor="ctr"/>
                </a:tc>
                <a:tc>
                  <a:txBody>
                    <a:bodyPr/>
                    <a:lstStyle/>
                    <a:p>
                      <a:pPr algn="ctr">
                        <a:lnSpc>
                          <a:spcPct val="115000"/>
                        </a:lnSpc>
                        <a:spcAft>
                          <a:spcPts val="0"/>
                        </a:spcAft>
                      </a:pPr>
                      <a:r>
                        <a:rPr lang="en-US" sz="900" dirty="0">
                          <a:effectLst/>
                          <a:latin typeface="Arial Narrow" panose="020B0606020202030204" pitchFamily="34" charset="0"/>
                          <a:ea typeface="Calibri" panose="020F0502020204030204" pitchFamily="34" charset="0"/>
                          <a:cs typeface="Times New Roman" panose="02020603050405020304" pitchFamily="18" charset="0"/>
                        </a:rPr>
                        <a:t>8</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91450" marR="91450" marT="45719" marB="45719" anchor="ctr"/>
                </a:tc>
                <a:extLst>
                  <a:ext uri="{0D108BD9-81ED-4DB2-BD59-A6C34878D82A}">
                    <a16:rowId xmlns:a16="http://schemas.microsoft.com/office/drawing/2014/main" val="994768961"/>
                  </a:ext>
                </a:extLst>
              </a:tr>
            </a:tbl>
          </a:graphicData>
        </a:graphic>
      </p:graphicFrame>
      <p:sp>
        <p:nvSpPr>
          <p:cNvPr id="4" name="Slide Number Placeholder 3">
            <a:extLst>
              <a:ext uri="{FF2B5EF4-FFF2-40B4-BE49-F238E27FC236}">
                <a16:creationId xmlns:a16="http://schemas.microsoft.com/office/drawing/2014/main" id="{F8BBA1ED-A621-486E-AA03-A2C82F637A0E}"/>
              </a:ext>
            </a:extLst>
          </p:cNvPr>
          <p:cNvSpPr>
            <a:spLocks noGrp="1"/>
          </p:cNvSpPr>
          <p:nvPr>
            <p:ph type="sldNum" sz="quarter" idx="12"/>
          </p:nvPr>
        </p:nvSpPr>
        <p:spPr/>
        <p:txBody>
          <a:bodyPr/>
          <a:lstStyle/>
          <a:p>
            <a:fld id="{0C4DB43B-2450-41F4-875D-3A173E257EAA}" type="slidenum">
              <a:rPr lang="en-ZA" smtClean="0"/>
              <a:t>28</a:t>
            </a:fld>
            <a:endParaRPr lang="en-ZA" dirty="0"/>
          </a:p>
        </p:txBody>
      </p:sp>
    </p:spTree>
    <p:extLst>
      <p:ext uri="{BB962C8B-B14F-4D97-AF65-F5344CB8AC3E}">
        <p14:creationId xmlns:p14="http://schemas.microsoft.com/office/powerpoint/2010/main" val="12868048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E53D-5B1E-430C-AF19-C1B8BAF5C733}"/>
              </a:ext>
            </a:extLst>
          </p:cNvPr>
          <p:cNvSpPr>
            <a:spLocks noGrp="1"/>
          </p:cNvSpPr>
          <p:nvPr>
            <p:ph type="title"/>
          </p:nvPr>
        </p:nvSpPr>
        <p:spPr>
          <a:xfrm>
            <a:off x="1201479" y="365124"/>
            <a:ext cx="6762307" cy="910784"/>
          </a:xfrm>
        </p:spPr>
        <p:txBody>
          <a:bodyPr>
            <a:normAutofit/>
          </a:bodyPr>
          <a:lstStyle/>
          <a:p>
            <a:pPr algn="ctr"/>
            <a:r>
              <a:rPr lang="en-US" altLang="en-US" sz="2800" b="1" dirty="0">
                <a:solidFill>
                  <a:srgbClr val="002060"/>
                </a:solidFill>
                <a:latin typeface="Arial Narrow" panose="020B0606020202030204" pitchFamily="34" charset="0"/>
                <a:ea typeface="MS PGothic" panose="020B0600070205080204" pitchFamily="34" charset="-128"/>
              </a:rPr>
              <a:t>PROGRAMME 2: </a:t>
            </a:r>
            <a:r>
              <a:rPr lang="en-ZA" altLang="en-US" sz="2800" b="1" dirty="0">
                <a:solidFill>
                  <a:srgbClr val="002060"/>
                </a:solidFill>
                <a:latin typeface="Arial Narrow" panose="020B0606020202030204" pitchFamily="34" charset="0"/>
                <a:ea typeface="Calibri" panose="020F0502020204030204" pitchFamily="34" charset="0"/>
                <a:cs typeface="Times New Roman" panose="02020603050405020304" pitchFamily="18" charset="0"/>
              </a:rPr>
              <a:t>PROACTIVE AND RELEVANT LABOUR MARKET INTERVENTION (2/3)</a:t>
            </a:r>
            <a:endParaRPr lang="en-ZA" dirty="0">
              <a:solidFill>
                <a:srgbClr val="002060"/>
              </a:solidFill>
            </a:endParaRPr>
          </a:p>
        </p:txBody>
      </p:sp>
      <p:graphicFrame>
        <p:nvGraphicFramePr>
          <p:cNvPr id="5" name="Table 5">
            <a:extLst>
              <a:ext uri="{FF2B5EF4-FFF2-40B4-BE49-F238E27FC236}">
                <a16:creationId xmlns:a16="http://schemas.microsoft.com/office/drawing/2014/main" id="{AC35E682-1406-4C1D-A432-FF8051D66078}"/>
              </a:ext>
            </a:extLst>
          </p:cNvPr>
          <p:cNvGraphicFramePr>
            <a:graphicFrameLocks noGrp="1"/>
          </p:cNvGraphicFramePr>
          <p:nvPr>
            <p:ph idx="1"/>
            <p:extLst>
              <p:ext uri="{D42A27DB-BD31-4B8C-83A1-F6EECF244321}">
                <p14:modId xmlns:p14="http://schemas.microsoft.com/office/powerpoint/2010/main" val="1460885098"/>
              </p:ext>
            </p:extLst>
          </p:nvPr>
        </p:nvGraphicFramePr>
        <p:xfrm>
          <a:off x="30412" y="1584252"/>
          <a:ext cx="9088188" cy="4629689"/>
        </p:xfrm>
        <a:graphic>
          <a:graphicData uri="http://schemas.openxmlformats.org/drawingml/2006/table">
            <a:tbl>
              <a:tblPr firstRow="1" bandRow="1">
                <a:tableStyleId>{5C22544A-7EE6-4342-B048-85BDC9FD1C3A}</a:tableStyleId>
              </a:tblPr>
              <a:tblGrid>
                <a:gridCol w="744288">
                  <a:extLst>
                    <a:ext uri="{9D8B030D-6E8A-4147-A177-3AD203B41FA5}">
                      <a16:colId xmlns:a16="http://schemas.microsoft.com/office/drawing/2014/main" val="816812642"/>
                    </a:ext>
                  </a:extLst>
                </a:gridCol>
                <a:gridCol w="889000">
                  <a:extLst>
                    <a:ext uri="{9D8B030D-6E8A-4147-A177-3AD203B41FA5}">
                      <a16:colId xmlns:a16="http://schemas.microsoft.com/office/drawing/2014/main" val="4095323542"/>
                    </a:ext>
                  </a:extLst>
                </a:gridCol>
                <a:gridCol w="1600200">
                  <a:extLst>
                    <a:ext uri="{9D8B030D-6E8A-4147-A177-3AD203B41FA5}">
                      <a16:colId xmlns:a16="http://schemas.microsoft.com/office/drawing/2014/main" val="2891751017"/>
                    </a:ext>
                  </a:extLst>
                </a:gridCol>
                <a:gridCol w="787400">
                  <a:extLst>
                    <a:ext uri="{9D8B030D-6E8A-4147-A177-3AD203B41FA5}">
                      <a16:colId xmlns:a16="http://schemas.microsoft.com/office/drawing/2014/main" val="1658260199"/>
                    </a:ext>
                  </a:extLst>
                </a:gridCol>
                <a:gridCol w="863600">
                  <a:extLst>
                    <a:ext uri="{9D8B030D-6E8A-4147-A177-3AD203B41FA5}">
                      <a16:colId xmlns:a16="http://schemas.microsoft.com/office/drawing/2014/main" val="3282240158"/>
                    </a:ext>
                  </a:extLst>
                </a:gridCol>
                <a:gridCol w="825500">
                  <a:extLst>
                    <a:ext uri="{9D8B030D-6E8A-4147-A177-3AD203B41FA5}">
                      <a16:colId xmlns:a16="http://schemas.microsoft.com/office/drawing/2014/main" val="3704750861"/>
                    </a:ext>
                  </a:extLst>
                </a:gridCol>
                <a:gridCol w="889000">
                  <a:extLst>
                    <a:ext uri="{9D8B030D-6E8A-4147-A177-3AD203B41FA5}">
                      <a16:colId xmlns:a16="http://schemas.microsoft.com/office/drawing/2014/main" val="360066777"/>
                    </a:ext>
                  </a:extLst>
                </a:gridCol>
                <a:gridCol w="876300">
                  <a:extLst>
                    <a:ext uri="{9D8B030D-6E8A-4147-A177-3AD203B41FA5}">
                      <a16:colId xmlns:a16="http://schemas.microsoft.com/office/drawing/2014/main" val="2864463870"/>
                    </a:ext>
                  </a:extLst>
                </a:gridCol>
                <a:gridCol w="812800">
                  <a:extLst>
                    <a:ext uri="{9D8B030D-6E8A-4147-A177-3AD203B41FA5}">
                      <a16:colId xmlns:a16="http://schemas.microsoft.com/office/drawing/2014/main" val="357812010"/>
                    </a:ext>
                  </a:extLst>
                </a:gridCol>
                <a:gridCol w="800100">
                  <a:extLst>
                    <a:ext uri="{9D8B030D-6E8A-4147-A177-3AD203B41FA5}">
                      <a16:colId xmlns:a16="http://schemas.microsoft.com/office/drawing/2014/main" val="553379426"/>
                    </a:ext>
                  </a:extLst>
                </a:gridCol>
              </a:tblGrid>
              <a:tr h="298457">
                <a:tc rowSpan="3">
                  <a:txBody>
                    <a:bodyPr/>
                    <a:lstStyle/>
                    <a:p>
                      <a:r>
                        <a:rPr lang="en-US" sz="1000" b="1" dirty="0">
                          <a:solidFill>
                            <a:schemeClr val="tx1"/>
                          </a:solidFill>
                          <a:latin typeface="Arial Narrow" panose="020B0606020202030204" pitchFamily="34" charset="0"/>
                        </a:rPr>
                        <a:t>Outcome</a:t>
                      </a:r>
                      <a:endParaRPr lang="en-ZA" sz="1000" b="1" dirty="0">
                        <a:solidFill>
                          <a:schemeClr val="tx1"/>
                        </a:solidFill>
                        <a:latin typeface="Arial Narrow" panose="020B0606020202030204" pitchFamily="34" charset="0"/>
                      </a:endParaRPr>
                    </a:p>
                  </a:txBody>
                  <a:tcPr marL="91462" marR="91462" marT="45725" marB="45725" anchor="ctr"/>
                </a:tc>
                <a:tc rowSpan="3">
                  <a:txBody>
                    <a:bodyPr/>
                    <a:lstStyle/>
                    <a:p>
                      <a:r>
                        <a:rPr lang="en-US" sz="1000" b="1" dirty="0">
                          <a:solidFill>
                            <a:schemeClr val="tx1"/>
                          </a:solidFill>
                          <a:latin typeface="Arial Narrow" panose="020B0606020202030204" pitchFamily="34" charset="0"/>
                        </a:rPr>
                        <a:t>Outputs </a:t>
                      </a:r>
                      <a:endParaRPr lang="en-ZA" sz="1000" b="1" dirty="0">
                        <a:solidFill>
                          <a:schemeClr val="tx1"/>
                        </a:solidFill>
                        <a:latin typeface="Arial Narrow" panose="020B0606020202030204" pitchFamily="34" charset="0"/>
                      </a:endParaRPr>
                    </a:p>
                  </a:txBody>
                  <a:tcPr marL="91462" marR="91462" marT="45725" marB="45725" anchor="ctr"/>
                </a:tc>
                <a:tc rowSpan="3">
                  <a:txBody>
                    <a:bodyPr/>
                    <a:lstStyle/>
                    <a:p>
                      <a:r>
                        <a:rPr lang="en-US" sz="1000" b="1" dirty="0">
                          <a:solidFill>
                            <a:schemeClr val="tx1"/>
                          </a:solidFill>
                          <a:latin typeface="Arial Narrow" panose="020B0606020202030204" pitchFamily="34" charset="0"/>
                        </a:rPr>
                        <a:t>Output indicators </a:t>
                      </a:r>
                      <a:endParaRPr lang="en-ZA" sz="1000" b="1" dirty="0">
                        <a:solidFill>
                          <a:schemeClr val="tx1"/>
                        </a:solidFill>
                        <a:latin typeface="Arial Narrow" panose="020B0606020202030204" pitchFamily="34" charset="0"/>
                      </a:endParaRPr>
                    </a:p>
                  </a:txBody>
                  <a:tcPr marL="91462" marR="91462" marT="45725" marB="45725" anchor="ctr"/>
                </a:tc>
                <a:tc gridSpan="7">
                  <a:txBody>
                    <a:bodyPr/>
                    <a:lstStyle/>
                    <a:p>
                      <a:pPr algn="ctr"/>
                      <a:r>
                        <a:rPr lang="en-US" sz="1400" b="1" dirty="0">
                          <a:solidFill>
                            <a:schemeClr val="tx1"/>
                          </a:solidFill>
                          <a:latin typeface="Arial Narrow" panose="020B0606020202030204" pitchFamily="34" charset="0"/>
                        </a:rPr>
                        <a:t>Annual targets </a:t>
                      </a:r>
                      <a:endParaRPr lang="en-ZA" sz="1400" b="1" dirty="0">
                        <a:solidFill>
                          <a:schemeClr val="tx1"/>
                        </a:solidFill>
                        <a:latin typeface="Arial Narrow" panose="020B0606020202030204" pitchFamily="34" charset="0"/>
                      </a:endParaRPr>
                    </a:p>
                  </a:txBody>
                  <a:tcPr marL="91462" marR="91462" marT="45725" marB="45725"/>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val="1685278071"/>
                  </a:ext>
                </a:extLst>
              </a:tr>
              <a:tr h="387991">
                <a:tc vMerge="1">
                  <a:txBody>
                    <a:bodyPr/>
                    <a:lstStyle/>
                    <a:p>
                      <a:endParaRPr lang="en-ZA" sz="1400" dirty="0">
                        <a:latin typeface="Arial Narrow" panose="020B0606020202030204" pitchFamily="34" charset="0"/>
                      </a:endParaRPr>
                    </a:p>
                  </a:txBody>
                  <a:tcPr/>
                </a:tc>
                <a:tc vMerge="1">
                  <a:txBody>
                    <a:bodyPr/>
                    <a:lstStyle/>
                    <a:p>
                      <a:endParaRPr lang="en-ZA" sz="1400" dirty="0">
                        <a:latin typeface="Arial Narrow" panose="020B0606020202030204" pitchFamily="34" charset="0"/>
                      </a:endParaRPr>
                    </a:p>
                  </a:txBody>
                  <a:tcPr/>
                </a:tc>
                <a:tc vMerge="1">
                  <a:txBody>
                    <a:bodyPr/>
                    <a:lstStyle/>
                    <a:p>
                      <a:endParaRPr lang="en-ZA" sz="1400" dirty="0">
                        <a:latin typeface="Arial Narrow" panose="020B0606020202030204" pitchFamily="34" charset="0"/>
                      </a:endParaRPr>
                    </a:p>
                  </a:txBody>
                  <a:tcPr/>
                </a:tc>
                <a:tc gridSpan="3">
                  <a:txBody>
                    <a:bodyPr/>
                    <a:lstStyle/>
                    <a:p>
                      <a:pPr algn="ctr"/>
                      <a:r>
                        <a:rPr lang="en-US" sz="1000" b="1" dirty="0">
                          <a:solidFill>
                            <a:schemeClr val="tx1"/>
                          </a:solidFill>
                          <a:latin typeface="Arial Narrow" panose="020B0606020202030204" pitchFamily="34" charset="0"/>
                        </a:rPr>
                        <a:t>Audited/Annual Performance </a:t>
                      </a:r>
                      <a:endParaRPr lang="en-ZA" sz="1000" b="1" dirty="0">
                        <a:solidFill>
                          <a:schemeClr val="tx1"/>
                        </a:solidFill>
                        <a:latin typeface="Arial Narrow" panose="020B0606020202030204" pitchFamily="34" charset="0"/>
                      </a:endParaRPr>
                    </a:p>
                  </a:txBody>
                  <a:tcPr marL="91462" marR="91462" marT="45725" marB="45725" anchor="ctr"/>
                </a:tc>
                <a:tc hMerge="1">
                  <a:txBody>
                    <a:bodyPr/>
                    <a:lstStyle/>
                    <a:p>
                      <a:endParaRPr lang="en-ZA" dirty="0"/>
                    </a:p>
                  </a:txBody>
                  <a:tcPr/>
                </a:tc>
                <a:tc hMerge="1">
                  <a:txBody>
                    <a:bodyPr/>
                    <a:lstStyle/>
                    <a:p>
                      <a:endParaRPr lang="en-ZA" dirty="0"/>
                    </a:p>
                  </a:txBody>
                  <a:tcPr/>
                </a:tc>
                <a:tc>
                  <a:txBody>
                    <a:bodyPr/>
                    <a:lstStyle/>
                    <a:p>
                      <a:pPr algn="ctr"/>
                      <a:r>
                        <a:rPr lang="en-US" sz="1000" b="1" dirty="0">
                          <a:solidFill>
                            <a:schemeClr val="tx1"/>
                          </a:solidFill>
                          <a:latin typeface="Arial Narrow" panose="020B0606020202030204" pitchFamily="34" charset="0"/>
                        </a:rPr>
                        <a:t>Estimated performance </a:t>
                      </a:r>
                      <a:endParaRPr lang="en-ZA" sz="1000" b="1" dirty="0">
                        <a:solidFill>
                          <a:schemeClr val="tx1"/>
                        </a:solidFill>
                        <a:latin typeface="Arial Narrow" panose="020B0606020202030204" pitchFamily="34" charset="0"/>
                      </a:endParaRPr>
                    </a:p>
                  </a:txBody>
                  <a:tcPr marL="91462" marR="91462" marT="45725" marB="45725" anchor="ctr"/>
                </a:tc>
                <a:tc gridSpan="3">
                  <a:txBody>
                    <a:bodyPr/>
                    <a:lstStyle/>
                    <a:p>
                      <a:pPr algn="ctr"/>
                      <a:r>
                        <a:rPr lang="en-US" sz="1000" b="1" dirty="0">
                          <a:solidFill>
                            <a:schemeClr val="tx1"/>
                          </a:solidFill>
                          <a:latin typeface="Arial Narrow" panose="020B0606020202030204" pitchFamily="34" charset="0"/>
                        </a:rPr>
                        <a:t>MTEF period</a:t>
                      </a:r>
                      <a:endParaRPr lang="en-ZA" sz="1000" b="1" dirty="0">
                        <a:solidFill>
                          <a:schemeClr val="tx1"/>
                        </a:solidFill>
                        <a:latin typeface="Arial Narrow" panose="020B0606020202030204" pitchFamily="34" charset="0"/>
                      </a:endParaRPr>
                    </a:p>
                  </a:txBody>
                  <a:tcPr marL="91462" marR="91462" marT="45725" marB="45725" anchor="ct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val="1777633668"/>
                  </a:ext>
                </a:extLst>
              </a:tr>
              <a:tr h="307697">
                <a:tc vMerge="1">
                  <a:txBody>
                    <a:bodyPr/>
                    <a:lstStyle/>
                    <a:p>
                      <a:endParaRPr lang="en-ZA" sz="1400" dirty="0">
                        <a:latin typeface="Arial Narrow" panose="020B0606020202030204" pitchFamily="34" charset="0"/>
                      </a:endParaRPr>
                    </a:p>
                  </a:txBody>
                  <a:tcPr/>
                </a:tc>
                <a:tc vMerge="1">
                  <a:txBody>
                    <a:bodyPr/>
                    <a:lstStyle/>
                    <a:p>
                      <a:endParaRPr lang="en-ZA" sz="1400" dirty="0">
                        <a:latin typeface="Arial Narrow" panose="020B0606020202030204" pitchFamily="34" charset="0"/>
                      </a:endParaRPr>
                    </a:p>
                  </a:txBody>
                  <a:tcPr/>
                </a:tc>
                <a:tc vMerge="1">
                  <a:txBody>
                    <a:bodyPr/>
                    <a:lstStyle/>
                    <a:p>
                      <a:endParaRPr lang="en-ZA" sz="1400" dirty="0">
                        <a:latin typeface="Arial Narrow" panose="020B0606020202030204" pitchFamily="34" charset="0"/>
                      </a:endParaRPr>
                    </a:p>
                  </a:txBody>
                  <a:tcPr/>
                </a:tc>
                <a:tc>
                  <a:txBody>
                    <a:bodyPr/>
                    <a:lstStyle/>
                    <a:p>
                      <a:pPr algn="ctr"/>
                      <a:r>
                        <a:rPr lang="en-US" sz="1000" b="1" dirty="0">
                          <a:solidFill>
                            <a:schemeClr val="tx1"/>
                          </a:solidFill>
                          <a:latin typeface="Arial Narrow" panose="020B0606020202030204" pitchFamily="34" charset="0"/>
                        </a:rPr>
                        <a:t>2018/19</a:t>
                      </a:r>
                      <a:endParaRPr lang="en-ZA" sz="1000" b="1" dirty="0">
                        <a:solidFill>
                          <a:schemeClr val="tx1"/>
                        </a:solidFill>
                        <a:latin typeface="Arial Narrow" panose="020B0606020202030204" pitchFamily="34" charset="0"/>
                      </a:endParaRPr>
                    </a:p>
                  </a:txBody>
                  <a:tcPr marL="91462" marR="91462" marT="45725" marB="45725" anchor="ctr"/>
                </a:tc>
                <a:tc>
                  <a:txBody>
                    <a:bodyPr/>
                    <a:lstStyle/>
                    <a:p>
                      <a:pPr algn="ctr"/>
                      <a:r>
                        <a:rPr lang="en-US" sz="1000" b="1" dirty="0">
                          <a:solidFill>
                            <a:schemeClr val="tx1"/>
                          </a:solidFill>
                          <a:latin typeface="Arial Narrow" panose="020B0606020202030204" pitchFamily="34" charset="0"/>
                        </a:rPr>
                        <a:t>2019/20</a:t>
                      </a:r>
                      <a:endParaRPr lang="en-ZA" sz="1000" b="1" dirty="0">
                        <a:solidFill>
                          <a:schemeClr val="tx1"/>
                        </a:solidFill>
                        <a:latin typeface="Arial Narrow" panose="020B0606020202030204" pitchFamily="34" charset="0"/>
                      </a:endParaRPr>
                    </a:p>
                  </a:txBody>
                  <a:tcPr marL="91462" marR="91462" marT="45725" marB="45725" anchor="ctr"/>
                </a:tc>
                <a:tc>
                  <a:txBody>
                    <a:bodyPr/>
                    <a:lstStyle/>
                    <a:p>
                      <a:pPr algn="ctr"/>
                      <a:r>
                        <a:rPr lang="en-US" sz="1000" b="1" dirty="0">
                          <a:solidFill>
                            <a:schemeClr val="tx1"/>
                          </a:solidFill>
                          <a:latin typeface="Arial Narrow" panose="020B0606020202030204" pitchFamily="34" charset="0"/>
                        </a:rPr>
                        <a:t>2020/21</a:t>
                      </a:r>
                      <a:endParaRPr lang="en-ZA" sz="1000" b="1" dirty="0">
                        <a:solidFill>
                          <a:schemeClr val="tx1"/>
                        </a:solidFill>
                        <a:latin typeface="Arial Narrow" panose="020B0606020202030204" pitchFamily="34" charset="0"/>
                      </a:endParaRPr>
                    </a:p>
                  </a:txBody>
                  <a:tcPr marL="91462" marR="91462" marT="45725" marB="45725" anchor="ctr"/>
                </a:tc>
                <a:tc>
                  <a:txBody>
                    <a:bodyPr/>
                    <a:lstStyle/>
                    <a:p>
                      <a:pPr algn="ctr"/>
                      <a:r>
                        <a:rPr lang="en-US" sz="1000" b="1" dirty="0">
                          <a:solidFill>
                            <a:schemeClr val="tx1"/>
                          </a:solidFill>
                          <a:latin typeface="Arial Narrow" panose="020B0606020202030204" pitchFamily="34" charset="0"/>
                        </a:rPr>
                        <a:t>2021/22</a:t>
                      </a:r>
                      <a:endParaRPr lang="en-ZA" sz="1000" b="1" dirty="0">
                        <a:solidFill>
                          <a:schemeClr val="tx1"/>
                        </a:solidFill>
                        <a:latin typeface="Arial Narrow" panose="020B0606020202030204" pitchFamily="34" charset="0"/>
                      </a:endParaRPr>
                    </a:p>
                  </a:txBody>
                  <a:tcPr marL="91462" marR="91462" marT="45725" marB="45725" anchor="ctr"/>
                </a:tc>
                <a:tc>
                  <a:txBody>
                    <a:bodyPr/>
                    <a:lstStyle/>
                    <a:p>
                      <a:pPr algn="ctr"/>
                      <a:r>
                        <a:rPr lang="en-US" sz="1000" b="1" dirty="0">
                          <a:solidFill>
                            <a:schemeClr val="tx1"/>
                          </a:solidFill>
                          <a:latin typeface="Arial Narrow" panose="020B0606020202030204" pitchFamily="34" charset="0"/>
                        </a:rPr>
                        <a:t>2022/23</a:t>
                      </a:r>
                      <a:endParaRPr lang="en-ZA" sz="1000" b="1" dirty="0">
                        <a:solidFill>
                          <a:schemeClr val="tx1"/>
                        </a:solidFill>
                        <a:latin typeface="Arial Narrow" panose="020B0606020202030204" pitchFamily="34" charset="0"/>
                      </a:endParaRPr>
                    </a:p>
                  </a:txBody>
                  <a:tcPr marL="91462" marR="91462" marT="45725" marB="45725" anchor="ctr"/>
                </a:tc>
                <a:tc>
                  <a:txBody>
                    <a:bodyPr/>
                    <a:lstStyle/>
                    <a:p>
                      <a:pPr algn="ctr"/>
                      <a:r>
                        <a:rPr lang="en-US" sz="1000" b="1" dirty="0">
                          <a:solidFill>
                            <a:schemeClr val="tx1"/>
                          </a:solidFill>
                          <a:latin typeface="Arial Narrow" panose="020B0606020202030204" pitchFamily="34" charset="0"/>
                        </a:rPr>
                        <a:t>2023/24</a:t>
                      </a:r>
                      <a:endParaRPr lang="en-ZA" sz="1000" b="1" dirty="0">
                        <a:solidFill>
                          <a:schemeClr val="tx1"/>
                        </a:solidFill>
                        <a:latin typeface="Arial Narrow" panose="020B0606020202030204" pitchFamily="34" charset="0"/>
                      </a:endParaRPr>
                    </a:p>
                  </a:txBody>
                  <a:tcPr marL="91462" marR="91462" marT="45725" marB="45725" anchor="ctr"/>
                </a:tc>
                <a:tc>
                  <a:txBody>
                    <a:bodyPr/>
                    <a:lstStyle/>
                    <a:p>
                      <a:pPr algn="ctr"/>
                      <a:r>
                        <a:rPr lang="en-US" sz="1000" b="1" dirty="0">
                          <a:solidFill>
                            <a:schemeClr val="tx1"/>
                          </a:solidFill>
                          <a:latin typeface="Arial Narrow" panose="020B0606020202030204" pitchFamily="34" charset="0"/>
                        </a:rPr>
                        <a:t>2024/25</a:t>
                      </a:r>
                      <a:endParaRPr lang="en-ZA" sz="1000" b="1" dirty="0">
                        <a:solidFill>
                          <a:schemeClr val="tx1"/>
                        </a:solidFill>
                        <a:latin typeface="Arial Narrow" panose="020B0606020202030204" pitchFamily="34" charset="0"/>
                      </a:endParaRPr>
                    </a:p>
                  </a:txBody>
                  <a:tcPr marL="91462" marR="91462" marT="45725" marB="45725" anchor="ctr"/>
                </a:tc>
                <a:extLst>
                  <a:ext uri="{0D108BD9-81ED-4DB2-BD59-A6C34878D82A}">
                    <a16:rowId xmlns:a16="http://schemas.microsoft.com/office/drawing/2014/main" val="1354239238"/>
                  </a:ext>
                </a:extLst>
              </a:tr>
              <a:tr h="462730">
                <a:tc rowSpan="2">
                  <a:txBody>
                    <a:bodyPr/>
                    <a:lstStyle/>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2.2. </a:t>
                      </a:r>
                    </a:p>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Improved workplace relations</a:t>
                      </a:r>
                    </a:p>
                  </a:txBody>
                  <a:tcPr marL="68587" marR="68587" marT="0" marB="0" anchor="ctr"/>
                </a:tc>
                <a:tc rowSpan="2">
                  <a:txBody>
                    <a:bodyPr/>
                    <a:lstStyle/>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2.2.1. </a:t>
                      </a:r>
                    </a:p>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Engaged workplaces </a:t>
                      </a:r>
                    </a:p>
                  </a:txBody>
                  <a:tcPr marL="68587" marR="68587" marT="0" marB="0" anchor="ctr"/>
                </a:tc>
                <a:tc>
                  <a:txBody>
                    <a:bodyPr/>
                    <a:lstStyle/>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Arial Narrow" panose="020B0606020202030204" pitchFamily="34" charset="0"/>
                        </a:rPr>
                        <a:t>2.2.1.2. Number of vulnerable sector projects delivered to targeted Users per annum</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2" marR="68582" marT="0" marB="0" anchor="ctr"/>
                </a:tc>
                <a:tc>
                  <a:txBody>
                    <a:bodyPr/>
                    <a:lstStyle/>
                    <a:p>
                      <a:pPr algn="ctr">
                        <a:lnSpc>
                          <a:spcPct val="115000"/>
                        </a:lnSpc>
                        <a:spcAft>
                          <a:spcPts val="0"/>
                        </a:spcAft>
                      </a:pPr>
                      <a:r>
                        <a:rPr lang="en-US" sz="900" dirty="0">
                          <a:effectLst/>
                          <a:latin typeface="Arial Narrow" panose="020B0606020202030204" pitchFamily="34" charset="0"/>
                          <a:ea typeface="Calibri" panose="020F0502020204030204" pitchFamily="34" charset="0"/>
                          <a:cs typeface="Times New Roman" panose="02020603050405020304" pitchFamily="18" charset="0"/>
                        </a:rPr>
                        <a:t>New </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2" marR="68582" marT="0" marB="0" anchor="ctr"/>
                </a:tc>
                <a:tc>
                  <a:txBody>
                    <a:bodyPr/>
                    <a:lstStyle/>
                    <a:p>
                      <a:pPr algn="ctr">
                        <a:lnSpc>
                          <a:spcPct val="115000"/>
                        </a:lnSpc>
                        <a:spcAft>
                          <a:spcPts val="0"/>
                        </a:spcAft>
                      </a:pPr>
                      <a:r>
                        <a:rPr lang="en-US" sz="900" dirty="0">
                          <a:effectLst/>
                          <a:latin typeface="Arial Narrow" panose="020B0606020202030204" pitchFamily="34" charset="0"/>
                          <a:ea typeface="Calibri" panose="020F0502020204030204" pitchFamily="34" charset="0"/>
                          <a:cs typeface="Times New Roman" panose="02020603050405020304" pitchFamily="18" charset="0"/>
                        </a:rPr>
                        <a:t>12</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2" marR="68582" marT="0" marB="0" anchor="ctr"/>
                </a:tc>
                <a:tc>
                  <a:txBody>
                    <a:bodyPr/>
                    <a:lstStyle/>
                    <a:p>
                      <a:pPr algn="ctr">
                        <a:lnSpc>
                          <a:spcPct val="115000"/>
                        </a:lnSpc>
                        <a:spcAft>
                          <a:spcPts val="0"/>
                        </a:spcAft>
                      </a:pPr>
                      <a:r>
                        <a:rPr lang="en-US" sz="900" dirty="0">
                          <a:effectLst/>
                          <a:latin typeface="Arial Narrow" panose="020B0606020202030204" pitchFamily="34" charset="0"/>
                          <a:ea typeface="Calibri" panose="020F0502020204030204" pitchFamily="34" charset="0"/>
                          <a:cs typeface="Times New Roman" panose="02020603050405020304" pitchFamily="18" charset="0"/>
                        </a:rPr>
                        <a:t>13</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2" marR="68582" marT="0" marB="0" anchor="ctr"/>
                </a:tc>
                <a:tc>
                  <a:txBody>
                    <a:bodyPr/>
                    <a:lstStyle/>
                    <a:p>
                      <a:pPr algn="ctr">
                        <a:lnSpc>
                          <a:spcPct val="115000"/>
                        </a:lnSpc>
                        <a:spcAft>
                          <a:spcPts val="0"/>
                        </a:spcAft>
                      </a:pPr>
                      <a:r>
                        <a:rPr lang="en-US" sz="900" dirty="0">
                          <a:effectLst/>
                          <a:latin typeface="Arial Narrow" panose="020B0606020202030204" pitchFamily="34" charset="0"/>
                          <a:ea typeface="Calibri" panose="020F0502020204030204" pitchFamily="34" charset="0"/>
                          <a:cs typeface="Times New Roman" panose="02020603050405020304" pitchFamily="18" charset="0"/>
                        </a:rPr>
                        <a:t>8</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2" marR="68582" marT="0" marB="0" anchor="ctr"/>
                </a:tc>
                <a:tc>
                  <a:txBody>
                    <a:bodyPr/>
                    <a:lstStyle/>
                    <a:p>
                      <a:pPr algn="ctr">
                        <a:lnSpc>
                          <a:spcPct val="115000"/>
                        </a:lnSpc>
                        <a:spcAft>
                          <a:spcPts val="0"/>
                        </a:spcAft>
                      </a:pPr>
                      <a:r>
                        <a:rPr lang="en-US" sz="900" dirty="0">
                          <a:effectLst/>
                          <a:latin typeface="Arial Narrow" panose="020B0606020202030204" pitchFamily="34" charset="0"/>
                          <a:ea typeface="Calibri" panose="020F0502020204030204" pitchFamily="34" charset="0"/>
                          <a:cs typeface="Times New Roman" panose="02020603050405020304" pitchFamily="18" charset="0"/>
                        </a:rPr>
                        <a:t>8</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2" marR="68582" marT="0" marB="0" anchor="ctr"/>
                </a:tc>
                <a:tc>
                  <a:txBody>
                    <a:bodyPr/>
                    <a:lstStyle/>
                    <a:p>
                      <a:pPr algn="ctr">
                        <a:lnSpc>
                          <a:spcPct val="115000"/>
                        </a:lnSpc>
                        <a:spcAft>
                          <a:spcPts val="0"/>
                        </a:spcAft>
                      </a:pPr>
                      <a:r>
                        <a:rPr lang="en-US" sz="900" dirty="0">
                          <a:effectLst/>
                          <a:latin typeface="Arial Narrow" panose="020B0606020202030204" pitchFamily="34" charset="0"/>
                          <a:ea typeface="Calibri" panose="020F0502020204030204" pitchFamily="34" charset="0"/>
                          <a:cs typeface="Times New Roman" panose="02020603050405020304" pitchFamily="18" charset="0"/>
                        </a:rPr>
                        <a:t>8</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2" marR="68582" marT="0" marB="0" anchor="ctr"/>
                </a:tc>
                <a:tc>
                  <a:txBody>
                    <a:bodyPr/>
                    <a:lstStyle/>
                    <a:p>
                      <a:pPr algn="ctr">
                        <a:lnSpc>
                          <a:spcPct val="115000"/>
                        </a:lnSpc>
                        <a:spcAft>
                          <a:spcPts val="0"/>
                        </a:spcAft>
                      </a:pPr>
                      <a:r>
                        <a:rPr lang="en-US" sz="900" dirty="0">
                          <a:effectLst/>
                          <a:latin typeface="Arial Narrow" panose="020B0606020202030204" pitchFamily="34" charset="0"/>
                          <a:ea typeface="Calibri" panose="020F0502020204030204" pitchFamily="34" charset="0"/>
                          <a:cs typeface="Times New Roman" panose="02020603050405020304" pitchFamily="18" charset="0"/>
                        </a:rPr>
                        <a:t>8</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2" marR="68582" marT="0" marB="0" anchor="ctr"/>
                </a:tc>
                <a:extLst>
                  <a:ext uri="{0D108BD9-81ED-4DB2-BD59-A6C34878D82A}">
                    <a16:rowId xmlns:a16="http://schemas.microsoft.com/office/drawing/2014/main" val="2714057248"/>
                  </a:ext>
                </a:extLst>
              </a:tr>
              <a:tr h="462730">
                <a:tc vMerge="1">
                  <a:txBody>
                    <a:bodyPr/>
                    <a:lstStyle/>
                    <a:p>
                      <a:pPr algn="l">
                        <a:lnSpc>
                          <a:spcPct val="115000"/>
                        </a:lnSpc>
                        <a:spcAft>
                          <a:spcPts val="0"/>
                        </a:spcAft>
                      </a:pP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7" marR="68587" marT="0" marB="0" anchor="ctr"/>
                </a:tc>
                <a:tc vMerge="1">
                  <a:txBody>
                    <a:bodyPr/>
                    <a:lstStyle/>
                    <a:p>
                      <a:pPr algn="l">
                        <a:lnSpc>
                          <a:spcPct val="115000"/>
                        </a:lnSpc>
                        <a:spcAft>
                          <a:spcPts val="0"/>
                        </a:spcAft>
                      </a:pP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7" marR="68587" marT="0" marB="0" anchor="ctr"/>
                </a:tc>
                <a:tc>
                  <a:txBody>
                    <a:bodyPr/>
                    <a:lstStyle/>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Arial Narrow" panose="020B0606020202030204" pitchFamily="34" charset="0"/>
                        </a:rPr>
                        <a:t>2.2.1.3. Percentage of positive rating on participant evaluation outcomes attained per annum</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2" marR="68582"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New</a:t>
                      </a:r>
                    </a:p>
                  </a:txBody>
                  <a:tcPr marL="68582" marR="68582"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New</a:t>
                      </a:r>
                    </a:p>
                  </a:txBody>
                  <a:tcPr marL="68582" marR="68582" marT="0" marB="0" anchor="ctr"/>
                </a:tc>
                <a:tc>
                  <a:txBody>
                    <a:bodyPr/>
                    <a:lstStyle/>
                    <a:p>
                      <a:pPr algn="ctr">
                        <a:lnSpc>
                          <a:spcPct val="115000"/>
                        </a:lnSpc>
                        <a:spcAft>
                          <a:spcPts val="0"/>
                        </a:spcAft>
                      </a:pPr>
                      <a:r>
                        <a:rPr lang="en-US" sz="900" dirty="0">
                          <a:effectLst/>
                          <a:latin typeface="Arial Narrow" panose="020B0606020202030204" pitchFamily="34" charset="0"/>
                          <a:ea typeface="Calibri" panose="020F0502020204030204" pitchFamily="34" charset="0"/>
                          <a:cs typeface="Times New Roman" panose="02020603050405020304" pitchFamily="18" charset="0"/>
                        </a:rPr>
                        <a:t>0%</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2" marR="68582" marT="0" marB="0" anchor="ctr"/>
                </a:tc>
                <a:tc>
                  <a:txBody>
                    <a:bodyPr/>
                    <a:lstStyle/>
                    <a:p>
                      <a:pPr algn="ctr">
                        <a:lnSpc>
                          <a:spcPct val="115000"/>
                        </a:lnSpc>
                        <a:spcAft>
                          <a:spcPts val="0"/>
                        </a:spcAft>
                      </a:pPr>
                      <a:r>
                        <a:rPr lang="en-ZA" sz="9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65%</a:t>
                      </a:r>
                    </a:p>
                  </a:txBody>
                  <a:tcPr marL="68582" marR="68582" marT="0" marB="0" anchor="ctr"/>
                </a:tc>
                <a:tc>
                  <a:txBody>
                    <a:bodyPr/>
                    <a:lstStyle/>
                    <a:p>
                      <a:pPr algn="ctr">
                        <a:lnSpc>
                          <a:spcPct val="115000"/>
                        </a:lnSpc>
                        <a:spcAft>
                          <a:spcPts val="0"/>
                        </a:spcAft>
                      </a:pPr>
                      <a:r>
                        <a:rPr lang="en-ZA" sz="9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70%</a:t>
                      </a:r>
                    </a:p>
                  </a:txBody>
                  <a:tcPr marL="68582" marR="68582" marT="0" marB="0" anchor="ctr"/>
                </a:tc>
                <a:tc>
                  <a:txBody>
                    <a:bodyPr/>
                    <a:lstStyle/>
                    <a:p>
                      <a:pPr algn="ctr">
                        <a:lnSpc>
                          <a:spcPct val="115000"/>
                        </a:lnSpc>
                        <a:spcAft>
                          <a:spcPts val="0"/>
                        </a:spcAft>
                      </a:pPr>
                      <a:r>
                        <a:rPr lang="en-US" sz="900" dirty="0">
                          <a:effectLst/>
                          <a:latin typeface="Arial Narrow" panose="020B0606020202030204" pitchFamily="34" charset="0"/>
                          <a:ea typeface="Calibri" panose="020F0502020204030204" pitchFamily="34" charset="0"/>
                          <a:cs typeface="Times New Roman" panose="02020603050405020304" pitchFamily="18" charset="0"/>
                        </a:rPr>
                        <a:t>70%</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2" marR="68582" marT="0" marB="0" anchor="ctr"/>
                </a:tc>
                <a:tc>
                  <a:txBody>
                    <a:bodyPr/>
                    <a:lstStyle/>
                    <a:p>
                      <a:pPr algn="ctr">
                        <a:lnSpc>
                          <a:spcPct val="115000"/>
                        </a:lnSpc>
                        <a:spcAft>
                          <a:spcPts val="0"/>
                        </a:spcAft>
                      </a:pPr>
                      <a:r>
                        <a:rPr lang="en-US" sz="900" dirty="0">
                          <a:effectLst/>
                          <a:latin typeface="Arial Narrow" panose="020B0606020202030204" pitchFamily="34" charset="0"/>
                          <a:ea typeface="Calibri" panose="020F0502020204030204" pitchFamily="34" charset="0"/>
                          <a:cs typeface="Times New Roman" panose="02020603050405020304" pitchFamily="18" charset="0"/>
                        </a:rPr>
                        <a:t>70%</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2" marR="68582" marT="0" marB="0" anchor="ctr"/>
                </a:tc>
                <a:extLst>
                  <a:ext uri="{0D108BD9-81ED-4DB2-BD59-A6C34878D82A}">
                    <a16:rowId xmlns:a16="http://schemas.microsoft.com/office/drawing/2014/main" val="2005863982"/>
                  </a:ext>
                </a:extLst>
              </a:tr>
              <a:tr h="597847">
                <a:tc rowSpan="3">
                  <a:txBody>
                    <a:bodyPr/>
                    <a:lstStyle/>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2.3. </a:t>
                      </a:r>
                    </a:p>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Effective dispute resolution mechanism in essential services</a:t>
                      </a:r>
                      <a:r>
                        <a:rPr lang="en-ZA" sz="900" b="1" dirty="0">
                          <a:effectLst/>
                          <a:latin typeface="Arial Narrow" panose="020B0606020202030204" pitchFamily="34" charset="0"/>
                          <a:ea typeface="Calibri" panose="020F0502020204030204" pitchFamily="34" charset="0"/>
                          <a:cs typeface="Times New Roman" panose="02020603050405020304" pitchFamily="18" charset="0"/>
                        </a:rPr>
                        <a:t> </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2" marR="68582" marT="0" marB="0" anchor="ctr"/>
                </a:tc>
                <a:tc rowSpan="3">
                  <a:txBody>
                    <a:bodyPr/>
                    <a:lstStyle/>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2.3.1. </a:t>
                      </a:r>
                    </a:p>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Improved essential service dispute resolution </a:t>
                      </a:r>
                      <a:r>
                        <a:rPr lang="en-ZA" sz="900" b="1" strike="sngStrike" dirty="0">
                          <a:effectLst/>
                          <a:latin typeface="Arial Narrow" panose="020B0606020202030204" pitchFamily="34" charset="0"/>
                          <a:ea typeface="Calibri" panose="020F0502020204030204" pitchFamily="34" charset="0"/>
                          <a:cs typeface="Times New Roman" panose="02020603050405020304" pitchFamily="18" charset="0"/>
                        </a:rPr>
                        <a:t> </a:t>
                      </a:r>
                      <a:endParaRPr lang="en-ZA" sz="900" strike="sngStrike"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2" marR="68582" marT="0" marB="0" anchor="ctr"/>
                </a:tc>
                <a:tc>
                  <a:txBody>
                    <a:bodyPr/>
                    <a:lstStyle/>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Arial Narrow" panose="020B0606020202030204" pitchFamily="34" charset="0"/>
                        </a:rPr>
                        <a:t>2.3.1.1. </a:t>
                      </a:r>
                      <a:r>
                        <a:rPr lang="en-ZA" sz="900" dirty="0">
                          <a:effectLst/>
                          <a:latin typeface="Arial Narrow" panose="020B0606020202030204" pitchFamily="34" charset="0"/>
                          <a:ea typeface="Calibri" panose="020F0502020204030204" pitchFamily="34" charset="0"/>
                          <a:cs typeface="Times New Roman" panose="02020603050405020304" pitchFamily="18" charset="0"/>
                        </a:rPr>
                        <a:t> </a:t>
                      </a:r>
                      <a:r>
                        <a:rPr lang="en-ZA" sz="900" dirty="0">
                          <a:effectLst/>
                          <a:latin typeface="Arial Narrow" panose="020B0606020202030204" pitchFamily="34" charset="0"/>
                          <a:ea typeface="Calibri" panose="020F0502020204030204" pitchFamily="34" charset="0"/>
                          <a:cs typeface="Arial Narrow" panose="020B0606020202030204" pitchFamily="34" charset="0"/>
                        </a:rPr>
                        <a:t>Number of interventions conducted to promote effective dispute resolution in essential services per annum </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2" marR="68582" marT="0" marB="0" anchor="ctr"/>
                </a:tc>
                <a:tc>
                  <a:txBody>
                    <a:bodyPr/>
                    <a:lstStyle/>
                    <a:p>
                      <a:pPr algn="ctr">
                        <a:lnSpc>
                          <a:spcPct val="115000"/>
                        </a:lnSpc>
                        <a:spcAft>
                          <a:spcPts val="0"/>
                        </a:spcAft>
                      </a:pPr>
                      <a:r>
                        <a:rPr lang="en-ZA" sz="900">
                          <a:effectLst/>
                          <a:latin typeface="Arial Narrow" panose="020B0606020202030204" pitchFamily="34" charset="0"/>
                          <a:ea typeface="Calibri" panose="020F0502020204030204" pitchFamily="34" charset="0"/>
                          <a:cs typeface="Times New Roman" panose="02020603050405020304" pitchFamily="18" charset="0"/>
                        </a:rPr>
                        <a:t>New</a:t>
                      </a:r>
                    </a:p>
                  </a:txBody>
                  <a:tcPr marL="68582" marR="68582"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New</a:t>
                      </a:r>
                    </a:p>
                  </a:txBody>
                  <a:tcPr marL="68582" marR="68582" marT="0" marB="0" anchor="ctr"/>
                </a:tc>
                <a:tc>
                  <a:txBody>
                    <a:bodyPr/>
                    <a:lstStyle/>
                    <a:p>
                      <a:pPr algn="ctr">
                        <a:lnSpc>
                          <a:spcPct val="115000"/>
                        </a:lnSpc>
                        <a:spcAft>
                          <a:spcPts val="0"/>
                        </a:spcAft>
                      </a:pPr>
                      <a:r>
                        <a:rPr lang="en-US" sz="900" dirty="0">
                          <a:effectLst/>
                          <a:latin typeface="Arial Narrow" panose="020B0606020202030204" pitchFamily="34" charset="0"/>
                          <a:ea typeface="Calibri" panose="020F0502020204030204" pitchFamily="34" charset="0"/>
                          <a:cs typeface="Times New Roman" panose="02020603050405020304" pitchFamily="18" charset="0"/>
                        </a:rPr>
                        <a:t>15</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2" marR="68582" marT="0" marB="0" anchor="ctr"/>
                </a:tc>
                <a:tc>
                  <a:txBody>
                    <a:bodyPr/>
                    <a:lstStyle/>
                    <a:p>
                      <a:pPr algn="ctr">
                        <a:lnSpc>
                          <a:spcPct val="115000"/>
                        </a:lnSpc>
                        <a:spcAft>
                          <a:spcPts val="0"/>
                        </a:spcAft>
                      </a:pPr>
                      <a:r>
                        <a:rPr lang="en-US" sz="9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9</a:t>
                      </a:r>
                      <a:endParaRPr lang="en-ZA" sz="9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2" marR="68582" marT="0" marB="0" anchor="ctr"/>
                </a:tc>
                <a:tc>
                  <a:txBody>
                    <a:bodyPr/>
                    <a:lstStyle/>
                    <a:p>
                      <a:pPr algn="ctr">
                        <a:lnSpc>
                          <a:spcPct val="115000"/>
                        </a:lnSpc>
                        <a:spcAft>
                          <a:spcPts val="0"/>
                        </a:spcAft>
                      </a:pPr>
                      <a:r>
                        <a:rPr lang="en-ZA" sz="9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12</a:t>
                      </a:r>
                    </a:p>
                  </a:txBody>
                  <a:tcPr marL="68582" marR="68582" marT="0" marB="0" anchor="ctr"/>
                </a:tc>
                <a:tc>
                  <a:txBody>
                    <a:bodyPr/>
                    <a:lstStyle/>
                    <a:p>
                      <a:pPr algn="ctr">
                        <a:lnSpc>
                          <a:spcPct val="115000"/>
                        </a:lnSpc>
                        <a:spcAft>
                          <a:spcPts val="0"/>
                        </a:spcAft>
                      </a:pPr>
                      <a:r>
                        <a:rPr lang="en-ZA" sz="9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12</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2" marR="68582" marT="0" marB="0" anchor="ctr"/>
                </a:tc>
                <a:tc>
                  <a:txBody>
                    <a:bodyPr/>
                    <a:lstStyle/>
                    <a:p>
                      <a:pPr algn="ctr">
                        <a:lnSpc>
                          <a:spcPct val="115000"/>
                        </a:lnSpc>
                        <a:spcAft>
                          <a:spcPts val="0"/>
                        </a:spcAft>
                      </a:pPr>
                      <a:r>
                        <a:rPr lang="en-US" sz="900" dirty="0">
                          <a:effectLst/>
                          <a:latin typeface="Arial Narrow" panose="020B0606020202030204" pitchFamily="34" charset="0"/>
                          <a:ea typeface="Calibri" panose="020F0502020204030204" pitchFamily="34" charset="0"/>
                          <a:cs typeface="Times New Roman" panose="02020603050405020304" pitchFamily="18" charset="0"/>
                        </a:rPr>
                        <a:t>12</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2" marR="68582" marT="0" marB="0" anchor="ctr"/>
                </a:tc>
                <a:extLst>
                  <a:ext uri="{0D108BD9-81ED-4DB2-BD59-A6C34878D82A}">
                    <a16:rowId xmlns:a16="http://schemas.microsoft.com/office/drawing/2014/main" val="994768961"/>
                  </a:ext>
                </a:extLst>
              </a:tr>
              <a:tr h="633816">
                <a:tc vMerge="1">
                  <a:txBody>
                    <a:bodyPr/>
                    <a:lstStyle/>
                    <a:p>
                      <a:endParaRPr lang="en-ZA"/>
                    </a:p>
                  </a:txBody>
                  <a:tcPr/>
                </a:tc>
                <a:tc vMerge="1">
                  <a:txBody>
                    <a:bodyPr/>
                    <a:lstStyle/>
                    <a:p>
                      <a:endParaRPr lang="en-ZA"/>
                    </a:p>
                  </a:txBody>
                  <a:tcPr/>
                </a:tc>
                <a:tc>
                  <a:txBody>
                    <a:bodyPr/>
                    <a:lstStyle/>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Arial Narrow" panose="020B0606020202030204" pitchFamily="34" charset="0"/>
                        </a:rPr>
                        <a:t>2.3.1.2. </a:t>
                      </a:r>
                      <a:r>
                        <a:rPr lang="en-ZA" sz="900" dirty="0">
                          <a:effectLst/>
                          <a:latin typeface="Arial Narrow" panose="020B0606020202030204" pitchFamily="34" charset="0"/>
                          <a:ea typeface="Calibri" panose="020F0502020204030204" pitchFamily="34" charset="0"/>
                          <a:cs typeface="Times New Roman" panose="02020603050405020304" pitchFamily="18" charset="0"/>
                        </a:rPr>
                        <a:t> </a:t>
                      </a:r>
                      <a:r>
                        <a:rPr lang="en-ZA" sz="900" dirty="0">
                          <a:effectLst/>
                          <a:latin typeface="Arial Narrow" panose="020B0606020202030204" pitchFamily="34" charset="0"/>
                          <a:ea typeface="Calibri" panose="020F0502020204030204" pitchFamily="34" charset="0"/>
                          <a:cs typeface="Arial Narrow" panose="020B0606020202030204" pitchFamily="34" charset="0"/>
                        </a:rPr>
                        <a:t>Number of stakeholders engaged to make inputs on legislative changes per annum</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2" marR="68582"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New</a:t>
                      </a:r>
                    </a:p>
                  </a:txBody>
                  <a:tcPr marL="68582" marR="68582"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New</a:t>
                      </a:r>
                    </a:p>
                  </a:txBody>
                  <a:tcPr marL="68582" marR="68582" marT="0" marB="0" anchor="ctr"/>
                </a:tc>
                <a:tc>
                  <a:txBody>
                    <a:bodyPr/>
                    <a:lstStyle/>
                    <a:p>
                      <a:pPr algn="ctr">
                        <a:lnSpc>
                          <a:spcPct val="115000"/>
                        </a:lnSpc>
                        <a:spcAft>
                          <a:spcPts val="0"/>
                        </a:spcAft>
                      </a:pPr>
                      <a:r>
                        <a:rPr lang="en-US" sz="900" dirty="0">
                          <a:effectLst/>
                          <a:latin typeface="Arial Narrow" panose="020B0606020202030204" pitchFamily="34" charset="0"/>
                          <a:ea typeface="Calibri" panose="020F0502020204030204" pitchFamily="34" charset="0"/>
                          <a:cs typeface="Times New Roman" panose="02020603050405020304" pitchFamily="18" charset="0"/>
                        </a:rPr>
                        <a:t>5</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2" marR="68582" marT="0" marB="0" anchor="ctr"/>
                </a:tc>
                <a:tc>
                  <a:txBody>
                    <a:bodyPr/>
                    <a:lstStyle/>
                    <a:p>
                      <a:pPr algn="ctr">
                        <a:lnSpc>
                          <a:spcPct val="115000"/>
                        </a:lnSpc>
                        <a:spcAft>
                          <a:spcPts val="0"/>
                        </a:spcAft>
                      </a:pPr>
                      <a:r>
                        <a:rPr lang="en-US" sz="9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3</a:t>
                      </a:r>
                      <a:endParaRPr lang="en-ZA" sz="9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2" marR="68582" marT="0" marB="0" anchor="ctr"/>
                </a:tc>
                <a:tc>
                  <a:txBody>
                    <a:bodyPr/>
                    <a:lstStyle/>
                    <a:p>
                      <a:pPr algn="ctr">
                        <a:lnSpc>
                          <a:spcPct val="115000"/>
                        </a:lnSpc>
                        <a:spcAft>
                          <a:spcPts val="0"/>
                        </a:spcAft>
                      </a:pPr>
                      <a:r>
                        <a:rPr lang="en-ZA" sz="9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4</a:t>
                      </a:r>
                    </a:p>
                  </a:txBody>
                  <a:tcPr marL="68582" marR="68582" marT="0" marB="0" anchor="ctr"/>
                </a:tc>
                <a:tc>
                  <a:txBody>
                    <a:bodyPr/>
                    <a:lstStyle/>
                    <a:p>
                      <a:pPr algn="ctr">
                        <a:lnSpc>
                          <a:spcPct val="115000"/>
                        </a:lnSpc>
                        <a:spcAft>
                          <a:spcPts val="0"/>
                        </a:spcAft>
                      </a:pPr>
                      <a:r>
                        <a:rPr lang="en-ZA" sz="9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4</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2" marR="68582" marT="0" marB="0" anchor="ctr"/>
                </a:tc>
                <a:tc>
                  <a:txBody>
                    <a:bodyPr/>
                    <a:lstStyle/>
                    <a:p>
                      <a:pPr algn="ctr">
                        <a:lnSpc>
                          <a:spcPct val="115000"/>
                        </a:lnSpc>
                        <a:spcAft>
                          <a:spcPts val="0"/>
                        </a:spcAft>
                      </a:pPr>
                      <a:r>
                        <a:rPr lang="en-US" sz="900" dirty="0">
                          <a:effectLst/>
                          <a:latin typeface="Arial Narrow" panose="020B0606020202030204" pitchFamily="34" charset="0"/>
                          <a:ea typeface="Calibri" panose="020F0502020204030204" pitchFamily="34" charset="0"/>
                          <a:cs typeface="Times New Roman" panose="02020603050405020304" pitchFamily="18" charset="0"/>
                        </a:rPr>
                        <a:t>4</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2" marR="68582" marT="0" marB="0" anchor="ctr"/>
                </a:tc>
                <a:extLst>
                  <a:ext uri="{0D108BD9-81ED-4DB2-BD59-A6C34878D82A}">
                    <a16:rowId xmlns:a16="http://schemas.microsoft.com/office/drawing/2014/main" val="1324715289"/>
                  </a:ext>
                </a:extLst>
              </a:tr>
              <a:tr h="1444626">
                <a:tc vMerge="1">
                  <a:txBody>
                    <a:bodyPr/>
                    <a:lstStyle/>
                    <a:p>
                      <a:endParaRPr lang="en-ZA"/>
                    </a:p>
                  </a:txBody>
                  <a:tcPr/>
                </a:tc>
                <a:tc vMerge="1">
                  <a:txBody>
                    <a:bodyPr/>
                    <a:lstStyle/>
                    <a:p>
                      <a:endParaRPr lang="en-ZA"/>
                    </a:p>
                  </a:txBody>
                  <a:tcPr/>
                </a:tc>
                <a:tc>
                  <a:txBody>
                    <a:bodyPr/>
                    <a:lstStyle/>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Arial Narrow" panose="020B0606020202030204" pitchFamily="34" charset="0"/>
                        </a:rPr>
                        <a:t>2.3.1.3. </a:t>
                      </a:r>
                      <a:r>
                        <a:rPr lang="en-ZA" sz="900" dirty="0">
                          <a:effectLst/>
                          <a:latin typeface="Arial Narrow" panose="020B0606020202030204" pitchFamily="34" charset="0"/>
                          <a:ea typeface="Calibri" panose="020F0502020204030204" pitchFamily="34" charset="0"/>
                          <a:cs typeface="Times New Roman" panose="02020603050405020304" pitchFamily="18" charset="0"/>
                        </a:rPr>
                        <a:t> </a:t>
                      </a:r>
                      <a:r>
                        <a:rPr lang="en-ZA" sz="900" dirty="0">
                          <a:effectLst/>
                          <a:latin typeface="Arial Narrow" panose="020B0606020202030204" pitchFamily="34" charset="0"/>
                          <a:ea typeface="Calibri" panose="020F0502020204030204" pitchFamily="34" charset="0"/>
                          <a:cs typeface="Arial Narrow" panose="020B0606020202030204" pitchFamily="34" charset="0"/>
                        </a:rPr>
                        <a:t>Number of entities engaged to ensure that there are minimums to be maintained during industrial action in essential services per annum</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Arial Narrow" panose="020B0606020202030204" pitchFamily="34" charset="0"/>
                        </a:rPr>
                        <a:t> </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2" marR="68582"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New</a:t>
                      </a:r>
                    </a:p>
                  </a:txBody>
                  <a:tcPr marL="68582" marR="68582"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New</a:t>
                      </a:r>
                    </a:p>
                  </a:txBody>
                  <a:tcPr marL="68582" marR="68582" marT="0" marB="0" anchor="ctr"/>
                </a:tc>
                <a:tc>
                  <a:txBody>
                    <a:bodyPr/>
                    <a:lstStyle/>
                    <a:p>
                      <a:pPr algn="ctr">
                        <a:lnSpc>
                          <a:spcPct val="115000"/>
                        </a:lnSpc>
                        <a:spcAft>
                          <a:spcPts val="0"/>
                        </a:spcAft>
                      </a:pPr>
                      <a:r>
                        <a:rPr lang="en-US" sz="900" dirty="0">
                          <a:effectLst/>
                          <a:latin typeface="Arial Narrow" panose="020B0606020202030204" pitchFamily="34" charset="0"/>
                          <a:ea typeface="Calibri" panose="020F0502020204030204" pitchFamily="34" charset="0"/>
                          <a:cs typeface="Times New Roman" panose="02020603050405020304" pitchFamily="18" charset="0"/>
                        </a:rPr>
                        <a:t>133</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2" marR="68582" marT="0" marB="0" anchor="ctr"/>
                </a:tc>
                <a:tc>
                  <a:txBody>
                    <a:bodyPr/>
                    <a:lstStyle/>
                    <a:p>
                      <a:pPr algn="ctr">
                        <a:lnSpc>
                          <a:spcPct val="115000"/>
                        </a:lnSpc>
                        <a:spcAft>
                          <a:spcPts val="0"/>
                        </a:spcAft>
                      </a:pPr>
                      <a:r>
                        <a:rPr lang="en-US" sz="9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8</a:t>
                      </a:r>
                      <a:r>
                        <a:rPr lang="en-ZA" sz="9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4</a:t>
                      </a:r>
                    </a:p>
                  </a:txBody>
                  <a:tcPr marL="68582" marR="68582" marT="0" marB="0" anchor="ctr"/>
                </a:tc>
                <a:tc>
                  <a:txBody>
                    <a:bodyPr/>
                    <a:lstStyle/>
                    <a:p>
                      <a:pPr algn="ctr">
                        <a:lnSpc>
                          <a:spcPct val="115000"/>
                        </a:lnSpc>
                        <a:spcAft>
                          <a:spcPts val="0"/>
                        </a:spcAft>
                      </a:pPr>
                      <a:r>
                        <a:rPr lang="en-ZA" sz="9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106</a:t>
                      </a:r>
                    </a:p>
                  </a:txBody>
                  <a:tcPr marL="68582" marR="68582" marT="0" marB="0" anchor="ctr"/>
                </a:tc>
                <a:tc>
                  <a:txBody>
                    <a:bodyPr/>
                    <a:lstStyle/>
                    <a:p>
                      <a:pPr algn="ctr">
                        <a:lnSpc>
                          <a:spcPct val="115000"/>
                        </a:lnSpc>
                        <a:spcAft>
                          <a:spcPts val="0"/>
                        </a:spcAft>
                      </a:pPr>
                      <a:r>
                        <a:rPr lang="en-ZA" sz="9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120</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2" marR="68582" marT="0" marB="0" anchor="ctr"/>
                </a:tc>
                <a:tc>
                  <a:txBody>
                    <a:bodyPr/>
                    <a:lstStyle/>
                    <a:p>
                      <a:pPr algn="ctr">
                        <a:lnSpc>
                          <a:spcPct val="115000"/>
                        </a:lnSpc>
                        <a:spcAft>
                          <a:spcPts val="0"/>
                        </a:spcAft>
                      </a:pPr>
                      <a:r>
                        <a:rPr lang="en-US" sz="900" dirty="0">
                          <a:effectLst/>
                          <a:latin typeface="Arial Narrow" panose="020B0606020202030204" pitchFamily="34" charset="0"/>
                          <a:ea typeface="Calibri" panose="020F0502020204030204" pitchFamily="34" charset="0"/>
                          <a:cs typeface="Times New Roman" panose="02020603050405020304" pitchFamily="18" charset="0"/>
                        </a:rPr>
                        <a:t>120</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2" marR="68582" marT="0" marB="0" anchor="ctr"/>
                </a:tc>
                <a:extLst>
                  <a:ext uri="{0D108BD9-81ED-4DB2-BD59-A6C34878D82A}">
                    <a16:rowId xmlns:a16="http://schemas.microsoft.com/office/drawing/2014/main" val="1157692649"/>
                  </a:ext>
                </a:extLst>
              </a:tr>
            </a:tbl>
          </a:graphicData>
        </a:graphic>
      </p:graphicFrame>
      <p:sp>
        <p:nvSpPr>
          <p:cNvPr id="4" name="Slide Number Placeholder 3">
            <a:extLst>
              <a:ext uri="{FF2B5EF4-FFF2-40B4-BE49-F238E27FC236}">
                <a16:creationId xmlns:a16="http://schemas.microsoft.com/office/drawing/2014/main" id="{F8BBA1ED-A621-486E-AA03-A2C82F637A0E}"/>
              </a:ext>
            </a:extLst>
          </p:cNvPr>
          <p:cNvSpPr>
            <a:spLocks noGrp="1"/>
          </p:cNvSpPr>
          <p:nvPr>
            <p:ph type="sldNum" sz="quarter" idx="12"/>
          </p:nvPr>
        </p:nvSpPr>
        <p:spPr/>
        <p:txBody>
          <a:bodyPr/>
          <a:lstStyle/>
          <a:p>
            <a:fld id="{0C4DB43B-2450-41F4-875D-3A173E257EAA}" type="slidenum">
              <a:rPr lang="en-ZA" smtClean="0"/>
              <a:t>29</a:t>
            </a:fld>
            <a:endParaRPr lang="en-ZA" dirty="0"/>
          </a:p>
        </p:txBody>
      </p:sp>
    </p:spTree>
    <p:extLst>
      <p:ext uri="{BB962C8B-B14F-4D97-AF65-F5344CB8AC3E}">
        <p14:creationId xmlns:p14="http://schemas.microsoft.com/office/powerpoint/2010/main" val="960560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D1264F4-C9B8-46A8-9259-060F6B6E989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4DB43B-2450-41F4-875D-3A173E257EAA}" type="slidenum">
              <a:rPr kumimoji="0" lang="en-ZA" sz="2000" b="0" i="0" u="none" strike="noStrike" kern="1200" cap="none" spc="0" normalizeH="0" baseline="0" noProof="0" smtClean="0">
                <a:ln w="0"/>
                <a:solidFill>
                  <a:prstClr val="white"/>
                </a:solidFill>
                <a:effectLst>
                  <a:outerShdw blurRad="38100" dist="19050" dir="2700000" algn="tl" rotWithShape="0">
                    <a:prstClr val="black">
                      <a:alpha val="40000"/>
                    </a:prstClr>
                  </a:outerShdw>
                </a:effectLst>
                <a:uLnTx/>
                <a:uFillTx/>
                <a:latin typeface="Arial Narrow" panose="020B0606020202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ZA" sz="20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Arial Narrow" panose="020B0606020202030204" pitchFamily="34" charset="0"/>
              <a:ea typeface="+mn-ea"/>
              <a:cs typeface="+mn-cs"/>
            </a:endParaRPr>
          </a:p>
        </p:txBody>
      </p:sp>
      <p:sp>
        <p:nvSpPr>
          <p:cNvPr id="4" name="Content Placeholder 2">
            <a:extLst>
              <a:ext uri="{FF2B5EF4-FFF2-40B4-BE49-F238E27FC236}">
                <a16:creationId xmlns:a16="http://schemas.microsoft.com/office/drawing/2014/main" id="{A5F95007-D6B0-441A-B612-0374727257B2}"/>
              </a:ext>
            </a:extLst>
          </p:cNvPr>
          <p:cNvSpPr txBox="1">
            <a:spLocks/>
          </p:cNvSpPr>
          <p:nvPr/>
        </p:nvSpPr>
        <p:spPr bwMode="auto">
          <a:xfrm>
            <a:off x="212725" y="2792360"/>
            <a:ext cx="8718550" cy="1835057"/>
          </a:xfrm>
          <a:prstGeom prst="rect">
            <a:avLst/>
          </a:prstGeom>
          <a:ln/>
          <a:scene3d>
            <a:camera prst="orthographicFront"/>
            <a:lightRig rig="threePt" dir="t"/>
          </a:scene3d>
          <a:sp3d>
            <a:bevelT w="152400" h="50800" prst="softRound"/>
          </a:sp3d>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pitchFamily="-111"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ctr">
              <a:spcAft>
                <a:spcPts val="1200"/>
              </a:spcAft>
              <a:buNone/>
              <a:defRPr/>
            </a:pPr>
            <a:r>
              <a:rPr lang="en-US" sz="4000" b="1" dirty="0">
                <a:latin typeface="Arial Narrow" panose="020B0606020202030204" pitchFamily="34" charset="0"/>
              </a:rPr>
              <a:t>PART A: OUR MANDATE </a:t>
            </a:r>
            <a:r>
              <a:rPr lang="en-GB" altLang="en-US" sz="4000" b="1" dirty="0">
                <a:latin typeface="Arial Narrow" panose="020B0606020202030204" pitchFamily="34" charset="0"/>
                <a:cs typeface="Times New Roman" panose="02020603050405020304" pitchFamily="18" charset="0"/>
              </a:rPr>
              <a:t>CONSTITUTIONAL, LEGISLATIVE AND POLICY MANDATE</a:t>
            </a:r>
            <a:r>
              <a:rPr kumimoji="0" lang="en-GB" altLang="en-US" sz="4000" b="1" i="0" u="none" strike="noStrike" kern="1200" cap="none" spc="0" normalizeH="0" baseline="0" noProof="0" dirty="0">
                <a:ln>
                  <a:noFill/>
                </a:ln>
                <a:effectLst/>
                <a:uLnTx/>
                <a:uFillTx/>
                <a:latin typeface="Arial Narrow" panose="020B0606020202030204" pitchFamily="34" charset="0"/>
                <a:ea typeface="MS PGothic" panose="020B0600070205080204" pitchFamily="34" charset="-128"/>
                <a:cs typeface="Times New Roman" panose="02020603050405020304" pitchFamily="18" charset="0"/>
              </a:rPr>
              <a:t> </a:t>
            </a:r>
            <a:endParaRPr kumimoji="0" lang="en-ZA" altLang="en-US" sz="4000" b="1" i="0" u="none" strike="noStrike" kern="1200" cap="none" spc="0" normalizeH="0" baseline="0" noProof="0" dirty="0">
              <a:ln>
                <a:noFill/>
              </a:ln>
              <a:effectLst/>
              <a:uLnTx/>
              <a:uFillTx/>
              <a:latin typeface="Arial Narrow" panose="020B0606020202030204" pitchFamily="34" charset="0"/>
              <a:ea typeface="MS PGothic" panose="020B0600070205080204" pitchFamily="34" charset="-128"/>
            </a:endParaRPr>
          </a:p>
          <a:p>
            <a:pPr marL="0" marR="0" lvl="0" indent="0" algn="ctr" defTabSz="457200" rtl="0" eaLnBrk="0" fontAlgn="base" latinLnBrk="0" hangingPunct="0">
              <a:lnSpc>
                <a:spcPct val="100000"/>
              </a:lnSpc>
              <a:spcBef>
                <a:spcPct val="20000"/>
              </a:spcBef>
              <a:spcAft>
                <a:spcPct val="0"/>
              </a:spcAft>
              <a:buClrTx/>
              <a:buSzTx/>
              <a:buNone/>
              <a:tabLst/>
              <a:defRPr/>
            </a:pPr>
            <a:endParaRPr kumimoji="0" lang="en-ZA" altLang="en-US" sz="4000" b="0" i="0" u="none" strike="noStrike" kern="1200" cap="none" spc="0" normalizeH="0" baseline="0" noProof="0" dirty="0">
              <a:ln>
                <a:noFill/>
              </a:ln>
              <a:effectLst/>
              <a:uLnTx/>
              <a:uFillTx/>
              <a:latin typeface="Calibri"/>
              <a:ea typeface="MS PGothic" panose="020B0600070205080204" pitchFamily="34" charset="-128"/>
            </a:endParaRPr>
          </a:p>
        </p:txBody>
      </p:sp>
    </p:spTree>
    <p:extLst>
      <p:ext uri="{BB962C8B-B14F-4D97-AF65-F5344CB8AC3E}">
        <p14:creationId xmlns:p14="http://schemas.microsoft.com/office/powerpoint/2010/main" val="37130397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E53D-5B1E-430C-AF19-C1B8BAF5C733}"/>
              </a:ext>
            </a:extLst>
          </p:cNvPr>
          <p:cNvSpPr>
            <a:spLocks noGrp="1"/>
          </p:cNvSpPr>
          <p:nvPr>
            <p:ph type="title"/>
          </p:nvPr>
        </p:nvSpPr>
        <p:spPr>
          <a:xfrm>
            <a:off x="1190846" y="365123"/>
            <a:ext cx="6762307" cy="889519"/>
          </a:xfrm>
        </p:spPr>
        <p:txBody>
          <a:bodyPr/>
          <a:lstStyle/>
          <a:p>
            <a:pPr algn="ctr"/>
            <a:r>
              <a:rPr lang="en-US" altLang="en-US" sz="2800" b="1" dirty="0">
                <a:solidFill>
                  <a:srgbClr val="002060"/>
                </a:solidFill>
                <a:latin typeface="Arial Narrow" panose="020B0606020202030204" pitchFamily="34" charset="0"/>
                <a:ea typeface="MS PGothic" panose="020B0600070205080204" pitchFamily="34" charset="-128"/>
              </a:rPr>
              <a:t>PROGRAMME 2: </a:t>
            </a:r>
            <a:r>
              <a:rPr lang="en-ZA" altLang="en-US" sz="2800" b="1" dirty="0">
                <a:solidFill>
                  <a:srgbClr val="002060"/>
                </a:solidFill>
                <a:latin typeface="Arial Narrow" panose="020B0606020202030204" pitchFamily="34" charset="0"/>
                <a:ea typeface="Calibri" panose="020F0502020204030204" pitchFamily="34" charset="0"/>
                <a:cs typeface="Times New Roman" panose="02020603050405020304" pitchFamily="18" charset="0"/>
              </a:rPr>
              <a:t>PROACTIVE AND RELEVANT LABOUR MARKET INTERVENTION (3/3)</a:t>
            </a:r>
            <a:endParaRPr lang="en-ZA" dirty="0">
              <a:solidFill>
                <a:srgbClr val="002060"/>
              </a:solidFill>
            </a:endParaRPr>
          </a:p>
        </p:txBody>
      </p:sp>
      <p:graphicFrame>
        <p:nvGraphicFramePr>
          <p:cNvPr id="5" name="Table 5">
            <a:extLst>
              <a:ext uri="{FF2B5EF4-FFF2-40B4-BE49-F238E27FC236}">
                <a16:creationId xmlns:a16="http://schemas.microsoft.com/office/drawing/2014/main" id="{AC35E682-1406-4C1D-A432-FF8051D66078}"/>
              </a:ext>
            </a:extLst>
          </p:cNvPr>
          <p:cNvGraphicFramePr>
            <a:graphicFrameLocks noGrp="1"/>
          </p:cNvGraphicFramePr>
          <p:nvPr>
            <p:ph idx="1"/>
            <p:extLst>
              <p:ext uri="{D42A27DB-BD31-4B8C-83A1-F6EECF244321}">
                <p14:modId xmlns:p14="http://schemas.microsoft.com/office/powerpoint/2010/main" val="2455733619"/>
              </p:ext>
            </p:extLst>
          </p:nvPr>
        </p:nvGraphicFramePr>
        <p:xfrm>
          <a:off x="30412" y="1594884"/>
          <a:ext cx="9062788" cy="4318776"/>
        </p:xfrm>
        <a:graphic>
          <a:graphicData uri="http://schemas.openxmlformats.org/drawingml/2006/table">
            <a:tbl>
              <a:tblPr firstRow="1" bandRow="1">
                <a:tableStyleId>{5C22544A-7EE6-4342-B048-85BDC9FD1C3A}</a:tableStyleId>
              </a:tblPr>
              <a:tblGrid>
                <a:gridCol w="853245">
                  <a:extLst>
                    <a:ext uri="{9D8B030D-6E8A-4147-A177-3AD203B41FA5}">
                      <a16:colId xmlns:a16="http://schemas.microsoft.com/office/drawing/2014/main" val="816812642"/>
                    </a:ext>
                  </a:extLst>
                </a:gridCol>
                <a:gridCol w="853245">
                  <a:extLst>
                    <a:ext uri="{9D8B030D-6E8A-4147-A177-3AD203B41FA5}">
                      <a16:colId xmlns:a16="http://schemas.microsoft.com/office/drawing/2014/main" val="4095323542"/>
                    </a:ext>
                  </a:extLst>
                </a:gridCol>
                <a:gridCol w="2060398">
                  <a:extLst>
                    <a:ext uri="{9D8B030D-6E8A-4147-A177-3AD203B41FA5}">
                      <a16:colId xmlns:a16="http://schemas.microsoft.com/office/drawing/2014/main" val="2891751017"/>
                    </a:ext>
                  </a:extLst>
                </a:gridCol>
                <a:gridCol w="660400">
                  <a:extLst>
                    <a:ext uri="{9D8B030D-6E8A-4147-A177-3AD203B41FA5}">
                      <a16:colId xmlns:a16="http://schemas.microsoft.com/office/drawing/2014/main" val="1658260199"/>
                    </a:ext>
                  </a:extLst>
                </a:gridCol>
                <a:gridCol w="647700">
                  <a:extLst>
                    <a:ext uri="{9D8B030D-6E8A-4147-A177-3AD203B41FA5}">
                      <a16:colId xmlns:a16="http://schemas.microsoft.com/office/drawing/2014/main" val="3282240158"/>
                    </a:ext>
                  </a:extLst>
                </a:gridCol>
                <a:gridCol w="800100">
                  <a:extLst>
                    <a:ext uri="{9D8B030D-6E8A-4147-A177-3AD203B41FA5}">
                      <a16:colId xmlns:a16="http://schemas.microsoft.com/office/drawing/2014/main" val="3704750861"/>
                    </a:ext>
                  </a:extLst>
                </a:gridCol>
                <a:gridCol w="850900">
                  <a:extLst>
                    <a:ext uri="{9D8B030D-6E8A-4147-A177-3AD203B41FA5}">
                      <a16:colId xmlns:a16="http://schemas.microsoft.com/office/drawing/2014/main" val="360066777"/>
                    </a:ext>
                  </a:extLst>
                </a:gridCol>
                <a:gridCol w="812800">
                  <a:extLst>
                    <a:ext uri="{9D8B030D-6E8A-4147-A177-3AD203B41FA5}">
                      <a16:colId xmlns:a16="http://schemas.microsoft.com/office/drawing/2014/main" val="2864463870"/>
                    </a:ext>
                  </a:extLst>
                </a:gridCol>
                <a:gridCol w="736600">
                  <a:extLst>
                    <a:ext uri="{9D8B030D-6E8A-4147-A177-3AD203B41FA5}">
                      <a16:colId xmlns:a16="http://schemas.microsoft.com/office/drawing/2014/main" val="357812010"/>
                    </a:ext>
                  </a:extLst>
                </a:gridCol>
                <a:gridCol w="787400">
                  <a:extLst>
                    <a:ext uri="{9D8B030D-6E8A-4147-A177-3AD203B41FA5}">
                      <a16:colId xmlns:a16="http://schemas.microsoft.com/office/drawing/2014/main" val="553379426"/>
                    </a:ext>
                  </a:extLst>
                </a:gridCol>
              </a:tblGrid>
              <a:tr h="606056">
                <a:tc rowSpan="3">
                  <a:txBody>
                    <a:bodyPr/>
                    <a:lstStyle/>
                    <a:p>
                      <a:r>
                        <a:rPr lang="en-US" sz="1000" b="1" dirty="0">
                          <a:solidFill>
                            <a:schemeClr val="tx1"/>
                          </a:solidFill>
                          <a:latin typeface="Arial Narrow" panose="020B0606020202030204" pitchFamily="34" charset="0"/>
                        </a:rPr>
                        <a:t>Outcome</a:t>
                      </a:r>
                      <a:endParaRPr lang="en-ZA" sz="1000" b="1" dirty="0">
                        <a:solidFill>
                          <a:schemeClr val="tx1"/>
                        </a:solidFill>
                        <a:latin typeface="Arial Narrow" panose="020B0606020202030204" pitchFamily="34" charset="0"/>
                      </a:endParaRPr>
                    </a:p>
                  </a:txBody>
                  <a:tcPr marL="91462" marR="91462" marT="45725" marB="45725" anchor="ctr"/>
                </a:tc>
                <a:tc rowSpan="3">
                  <a:txBody>
                    <a:bodyPr/>
                    <a:lstStyle/>
                    <a:p>
                      <a:r>
                        <a:rPr lang="en-US" sz="1000" b="1" dirty="0">
                          <a:solidFill>
                            <a:schemeClr val="tx1"/>
                          </a:solidFill>
                          <a:latin typeface="Arial Narrow" panose="020B0606020202030204" pitchFamily="34" charset="0"/>
                        </a:rPr>
                        <a:t>Outputs </a:t>
                      </a:r>
                      <a:endParaRPr lang="en-ZA" sz="1000" b="1" dirty="0">
                        <a:solidFill>
                          <a:schemeClr val="tx1"/>
                        </a:solidFill>
                        <a:latin typeface="Arial Narrow" panose="020B0606020202030204" pitchFamily="34" charset="0"/>
                      </a:endParaRPr>
                    </a:p>
                  </a:txBody>
                  <a:tcPr marL="91462" marR="91462" marT="45725" marB="45725" anchor="ctr"/>
                </a:tc>
                <a:tc rowSpan="3">
                  <a:txBody>
                    <a:bodyPr/>
                    <a:lstStyle/>
                    <a:p>
                      <a:r>
                        <a:rPr lang="en-US" sz="1000" b="1" dirty="0">
                          <a:solidFill>
                            <a:schemeClr val="tx1"/>
                          </a:solidFill>
                          <a:latin typeface="Arial Narrow" panose="020B0606020202030204" pitchFamily="34" charset="0"/>
                        </a:rPr>
                        <a:t>Output indicators </a:t>
                      </a:r>
                      <a:endParaRPr lang="en-ZA" sz="1000" b="1" dirty="0">
                        <a:solidFill>
                          <a:schemeClr val="tx1"/>
                        </a:solidFill>
                        <a:latin typeface="Arial Narrow" panose="020B0606020202030204" pitchFamily="34" charset="0"/>
                      </a:endParaRPr>
                    </a:p>
                  </a:txBody>
                  <a:tcPr marL="91462" marR="91462" marT="45725" marB="45725" anchor="ctr"/>
                </a:tc>
                <a:tc gridSpan="7">
                  <a:txBody>
                    <a:bodyPr/>
                    <a:lstStyle/>
                    <a:p>
                      <a:pPr algn="ctr"/>
                      <a:r>
                        <a:rPr lang="en-US" sz="1400" b="1" dirty="0">
                          <a:solidFill>
                            <a:schemeClr val="tx1"/>
                          </a:solidFill>
                          <a:latin typeface="Arial Narrow" panose="020B0606020202030204" pitchFamily="34" charset="0"/>
                        </a:rPr>
                        <a:t>Annual targets </a:t>
                      </a:r>
                      <a:endParaRPr lang="en-ZA" sz="1400" b="1" dirty="0">
                        <a:solidFill>
                          <a:schemeClr val="tx1"/>
                        </a:solidFill>
                        <a:latin typeface="Arial Narrow" panose="020B0606020202030204" pitchFamily="34" charset="0"/>
                      </a:endParaRPr>
                    </a:p>
                  </a:txBody>
                  <a:tcPr marL="91462" marR="91462" marT="45725" marB="45725" anchor="ct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val="1685278071"/>
                  </a:ext>
                </a:extLst>
              </a:tr>
              <a:tr h="549009">
                <a:tc vMerge="1">
                  <a:txBody>
                    <a:bodyPr/>
                    <a:lstStyle/>
                    <a:p>
                      <a:endParaRPr lang="en-ZA" sz="1400" dirty="0">
                        <a:latin typeface="Arial Narrow" panose="020B0606020202030204" pitchFamily="34" charset="0"/>
                      </a:endParaRPr>
                    </a:p>
                  </a:txBody>
                  <a:tcPr/>
                </a:tc>
                <a:tc vMerge="1">
                  <a:txBody>
                    <a:bodyPr/>
                    <a:lstStyle/>
                    <a:p>
                      <a:endParaRPr lang="en-ZA" sz="1400" dirty="0">
                        <a:latin typeface="Arial Narrow" panose="020B0606020202030204" pitchFamily="34" charset="0"/>
                      </a:endParaRPr>
                    </a:p>
                  </a:txBody>
                  <a:tcPr/>
                </a:tc>
                <a:tc vMerge="1">
                  <a:txBody>
                    <a:bodyPr/>
                    <a:lstStyle/>
                    <a:p>
                      <a:endParaRPr lang="en-ZA" sz="1400" dirty="0">
                        <a:latin typeface="Arial Narrow" panose="020B0606020202030204" pitchFamily="34" charset="0"/>
                      </a:endParaRPr>
                    </a:p>
                  </a:txBody>
                  <a:tcPr/>
                </a:tc>
                <a:tc gridSpan="3">
                  <a:txBody>
                    <a:bodyPr/>
                    <a:lstStyle/>
                    <a:p>
                      <a:pPr algn="ctr"/>
                      <a:r>
                        <a:rPr lang="en-US" sz="1000" b="1" dirty="0">
                          <a:solidFill>
                            <a:schemeClr val="tx1"/>
                          </a:solidFill>
                          <a:latin typeface="Arial Narrow" panose="020B0606020202030204" pitchFamily="34" charset="0"/>
                        </a:rPr>
                        <a:t>Audited/Annual Performance </a:t>
                      </a:r>
                      <a:endParaRPr lang="en-ZA" sz="1000" b="1" dirty="0">
                        <a:solidFill>
                          <a:schemeClr val="tx1"/>
                        </a:solidFill>
                        <a:latin typeface="Arial Narrow" panose="020B0606020202030204" pitchFamily="34" charset="0"/>
                      </a:endParaRPr>
                    </a:p>
                  </a:txBody>
                  <a:tcPr marL="91462" marR="91462" marT="45725" marB="45725" anchor="ctr"/>
                </a:tc>
                <a:tc hMerge="1">
                  <a:txBody>
                    <a:bodyPr/>
                    <a:lstStyle/>
                    <a:p>
                      <a:endParaRPr lang="en-ZA" dirty="0"/>
                    </a:p>
                  </a:txBody>
                  <a:tcPr/>
                </a:tc>
                <a:tc hMerge="1">
                  <a:txBody>
                    <a:bodyPr/>
                    <a:lstStyle/>
                    <a:p>
                      <a:endParaRPr lang="en-ZA" dirty="0"/>
                    </a:p>
                  </a:txBody>
                  <a:tcPr/>
                </a:tc>
                <a:tc>
                  <a:txBody>
                    <a:bodyPr/>
                    <a:lstStyle/>
                    <a:p>
                      <a:pPr algn="ctr"/>
                      <a:r>
                        <a:rPr lang="en-US" sz="1000" b="1" dirty="0">
                          <a:solidFill>
                            <a:schemeClr val="tx1"/>
                          </a:solidFill>
                          <a:latin typeface="Arial Narrow" panose="020B0606020202030204" pitchFamily="34" charset="0"/>
                        </a:rPr>
                        <a:t>Estimated performance </a:t>
                      </a:r>
                      <a:endParaRPr lang="en-ZA" sz="1000" b="1" dirty="0">
                        <a:solidFill>
                          <a:schemeClr val="tx1"/>
                        </a:solidFill>
                        <a:latin typeface="Arial Narrow" panose="020B0606020202030204" pitchFamily="34" charset="0"/>
                      </a:endParaRPr>
                    </a:p>
                  </a:txBody>
                  <a:tcPr marL="91462" marR="91462" marT="45725" marB="45725" anchor="ctr"/>
                </a:tc>
                <a:tc gridSpan="3">
                  <a:txBody>
                    <a:bodyPr/>
                    <a:lstStyle/>
                    <a:p>
                      <a:pPr algn="ctr"/>
                      <a:r>
                        <a:rPr lang="en-US" sz="1000" b="1" dirty="0">
                          <a:solidFill>
                            <a:schemeClr val="tx1"/>
                          </a:solidFill>
                          <a:latin typeface="Arial Narrow" panose="020B0606020202030204" pitchFamily="34" charset="0"/>
                        </a:rPr>
                        <a:t>MTEF period</a:t>
                      </a:r>
                      <a:endParaRPr lang="en-ZA" sz="1000" b="1" dirty="0">
                        <a:solidFill>
                          <a:schemeClr val="tx1"/>
                        </a:solidFill>
                        <a:latin typeface="Arial Narrow" panose="020B0606020202030204" pitchFamily="34" charset="0"/>
                      </a:endParaRPr>
                    </a:p>
                  </a:txBody>
                  <a:tcPr marL="91462" marR="91462" marT="45725" marB="45725" anchor="ct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val="1777633668"/>
                  </a:ext>
                </a:extLst>
              </a:tr>
              <a:tr h="554975">
                <a:tc vMerge="1">
                  <a:txBody>
                    <a:bodyPr/>
                    <a:lstStyle/>
                    <a:p>
                      <a:endParaRPr lang="en-ZA" sz="1400" dirty="0">
                        <a:latin typeface="Arial Narrow" panose="020B0606020202030204" pitchFamily="34" charset="0"/>
                      </a:endParaRPr>
                    </a:p>
                  </a:txBody>
                  <a:tcPr/>
                </a:tc>
                <a:tc vMerge="1">
                  <a:txBody>
                    <a:bodyPr/>
                    <a:lstStyle/>
                    <a:p>
                      <a:endParaRPr lang="en-ZA" sz="1400" dirty="0">
                        <a:latin typeface="Arial Narrow" panose="020B0606020202030204" pitchFamily="34" charset="0"/>
                      </a:endParaRPr>
                    </a:p>
                  </a:txBody>
                  <a:tcPr/>
                </a:tc>
                <a:tc vMerge="1">
                  <a:txBody>
                    <a:bodyPr/>
                    <a:lstStyle/>
                    <a:p>
                      <a:endParaRPr lang="en-ZA" sz="1400" dirty="0">
                        <a:latin typeface="Arial Narrow" panose="020B0606020202030204" pitchFamily="34" charset="0"/>
                      </a:endParaRPr>
                    </a:p>
                  </a:txBody>
                  <a:tcPr/>
                </a:tc>
                <a:tc>
                  <a:txBody>
                    <a:bodyPr/>
                    <a:lstStyle/>
                    <a:p>
                      <a:pPr algn="ctr"/>
                      <a:r>
                        <a:rPr lang="en-US" sz="1000" b="1" dirty="0">
                          <a:solidFill>
                            <a:schemeClr val="tx1"/>
                          </a:solidFill>
                          <a:latin typeface="Arial Narrow" panose="020B0606020202030204" pitchFamily="34" charset="0"/>
                        </a:rPr>
                        <a:t>2018/19</a:t>
                      </a:r>
                      <a:endParaRPr lang="en-ZA" sz="1000" b="1" dirty="0">
                        <a:solidFill>
                          <a:schemeClr val="tx1"/>
                        </a:solidFill>
                        <a:latin typeface="Arial Narrow" panose="020B0606020202030204" pitchFamily="34" charset="0"/>
                      </a:endParaRPr>
                    </a:p>
                  </a:txBody>
                  <a:tcPr marL="91462" marR="91462" marT="45725" marB="45725" anchor="ctr"/>
                </a:tc>
                <a:tc>
                  <a:txBody>
                    <a:bodyPr/>
                    <a:lstStyle/>
                    <a:p>
                      <a:pPr algn="ctr"/>
                      <a:r>
                        <a:rPr lang="en-US" sz="1000" b="1" dirty="0">
                          <a:solidFill>
                            <a:schemeClr val="tx1"/>
                          </a:solidFill>
                          <a:latin typeface="Arial Narrow" panose="020B0606020202030204" pitchFamily="34" charset="0"/>
                        </a:rPr>
                        <a:t>2019/20</a:t>
                      </a:r>
                      <a:endParaRPr lang="en-ZA" sz="1000" b="1" dirty="0">
                        <a:solidFill>
                          <a:schemeClr val="tx1"/>
                        </a:solidFill>
                        <a:latin typeface="Arial Narrow" panose="020B0606020202030204" pitchFamily="34" charset="0"/>
                      </a:endParaRPr>
                    </a:p>
                  </a:txBody>
                  <a:tcPr marL="91462" marR="91462" marT="45725" marB="45725" anchor="ctr"/>
                </a:tc>
                <a:tc>
                  <a:txBody>
                    <a:bodyPr/>
                    <a:lstStyle/>
                    <a:p>
                      <a:pPr algn="ctr"/>
                      <a:r>
                        <a:rPr lang="en-US" sz="1000" b="1" dirty="0">
                          <a:solidFill>
                            <a:schemeClr val="tx1"/>
                          </a:solidFill>
                          <a:latin typeface="Arial Narrow" panose="020B0606020202030204" pitchFamily="34" charset="0"/>
                        </a:rPr>
                        <a:t>2020/21</a:t>
                      </a:r>
                      <a:endParaRPr lang="en-ZA" sz="1000" b="1" dirty="0">
                        <a:solidFill>
                          <a:schemeClr val="tx1"/>
                        </a:solidFill>
                        <a:latin typeface="Arial Narrow" panose="020B0606020202030204" pitchFamily="34" charset="0"/>
                      </a:endParaRPr>
                    </a:p>
                  </a:txBody>
                  <a:tcPr marL="91462" marR="91462" marT="45725" marB="45725" anchor="ctr"/>
                </a:tc>
                <a:tc>
                  <a:txBody>
                    <a:bodyPr/>
                    <a:lstStyle/>
                    <a:p>
                      <a:pPr algn="ctr"/>
                      <a:r>
                        <a:rPr lang="en-US" sz="1000" b="1" dirty="0">
                          <a:solidFill>
                            <a:schemeClr val="tx1"/>
                          </a:solidFill>
                          <a:latin typeface="Arial Narrow" panose="020B0606020202030204" pitchFamily="34" charset="0"/>
                        </a:rPr>
                        <a:t>2021/22</a:t>
                      </a:r>
                      <a:endParaRPr lang="en-ZA" sz="1000" b="1" dirty="0">
                        <a:solidFill>
                          <a:schemeClr val="tx1"/>
                        </a:solidFill>
                        <a:latin typeface="Arial Narrow" panose="020B0606020202030204" pitchFamily="34" charset="0"/>
                      </a:endParaRPr>
                    </a:p>
                  </a:txBody>
                  <a:tcPr marL="91462" marR="91462" marT="45725" marB="45725" anchor="ctr"/>
                </a:tc>
                <a:tc>
                  <a:txBody>
                    <a:bodyPr/>
                    <a:lstStyle/>
                    <a:p>
                      <a:pPr algn="ctr"/>
                      <a:r>
                        <a:rPr lang="en-US" sz="1000" b="1" dirty="0">
                          <a:solidFill>
                            <a:schemeClr val="tx1"/>
                          </a:solidFill>
                          <a:latin typeface="Arial Narrow" panose="020B0606020202030204" pitchFamily="34" charset="0"/>
                        </a:rPr>
                        <a:t>2022/23</a:t>
                      </a:r>
                      <a:endParaRPr lang="en-ZA" sz="1000" b="1" dirty="0">
                        <a:solidFill>
                          <a:schemeClr val="tx1"/>
                        </a:solidFill>
                        <a:latin typeface="Arial Narrow" panose="020B0606020202030204" pitchFamily="34" charset="0"/>
                      </a:endParaRPr>
                    </a:p>
                  </a:txBody>
                  <a:tcPr marL="91462" marR="91462" marT="45725" marB="45725" anchor="ctr"/>
                </a:tc>
                <a:tc>
                  <a:txBody>
                    <a:bodyPr/>
                    <a:lstStyle/>
                    <a:p>
                      <a:pPr algn="ctr"/>
                      <a:r>
                        <a:rPr lang="en-US" sz="1000" b="1" dirty="0">
                          <a:solidFill>
                            <a:schemeClr val="tx1"/>
                          </a:solidFill>
                          <a:latin typeface="Arial Narrow" panose="020B0606020202030204" pitchFamily="34" charset="0"/>
                        </a:rPr>
                        <a:t>2023/24</a:t>
                      </a:r>
                      <a:endParaRPr lang="en-ZA" sz="1000" b="1" dirty="0">
                        <a:solidFill>
                          <a:schemeClr val="tx1"/>
                        </a:solidFill>
                        <a:latin typeface="Arial Narrow" panose="020B0606020202030204" pitchFamily="34" charset="0"/>
                      </a:endParaRPr>
                    </a:p>
                  </a:txBody>
                  <a:tcPr marL="91462" marR="91462" marT="45725" marB="457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2024/25</a:t>
                      </a:r>
                      <a:endParaRPr kumimoji="0" lang="en-ZA" sz="11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marL="91462" marR="91462" marT="45725" marB="45725" anchor="ctr"/>
                </a:tc>
                <a:extLst>
                  <a:ext uri="{0D108BD9-81ED-4DB2-BD59-A6C34878D82A}">
                    <a16:rowId xmlns:a16="http://schemas.microsoft.com/office/drawing/2014/main" val="1354239238"/>
                  </a:ext>
                </a:extLst>
              </a:tr>
              <a:tr h="1350335">
                <a:tc rowSpan="2">
                  <a:txBody>
                    <a:bodyPr/>
                    <a:lstStyle/>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2.3. </a:t>
                      </a:r>
                    </a:p>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Effective dispute resolution mechanism in essential services </a:t>
                      </a:r>
                      <a:r>
                        <a:rPr lang="en-ZA" sz="900" b="1" dirty="0">
                          <a:effectLst/>
                          <a:latin typeface="Arial Narrow" panose="020B0606020202030204" pitchFamily="34" charset="0"/>
                          <a:ea typeface="Calibri" panose="020F0502020204030204" pitchFamily="34" charset="0"/>
                          <a:cs typeface="Times New Roman" panose="02020603050405020304" pitchFamily="18" charset="0"/>
                        </a:rPr>
                        <a:t> </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2.3.1. </a:t>
                      </a:r>
                    </a:p>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Improved essential service dispute resolution </a:t>
                      </a:r>
                      <a:endParaRPr lang="en-ZA" sz="900" strike="sngStrike"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Arial Narrow" panose="020B0606020202030204" pitchFamily="34" charset="0"/>
                        </a:rPr>
                        <a:t>2.3.1.4. </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Arial Narrow" panose="020B0606020202030204" pitchFamily="34" charset="0"/>
                        </a:rPr>
                        <a:t>Number of essential service designations, minimum services agreements, minimum service determinations and/ or maintenance service determinations monitored for </a:t>
                      </a:r>
                      <a:r>
                        <a:rPr lang="en-ZA" sz="900" strike="noStrike" dirty="0">
                          <a:effectLst/>
                          <a:latin typeface="Arial Narrow" panose="020B0606020202030204" pitchFamily="34" charset="0"/>
                          <a:ea typeface="Calibri" panose="020F0502020204030204" pitchFamily="34" charset="0"/>
                          <a:cs typeface="Arial Narrow" panose="020B0606020202030204" pitchFamily="34" charset="0"/>
                        </a:rPr>
                        <a:t>implementation</a:t>
                      </a:r>
                      <a:r>
                        <a:rPr lang="en-ZA" sz="900" dirty="0">
                          <a:effectLst/>
                          <a:latin typeface="Arial Narrow" panose="020B0606020202030204" pitchFamily="34" charset="0"/>
                          <a:ea typeface="Calibri" panose="020F0502020204030204" pitchFamily="34" charset="0"/>
                          <a:cs typeface="Arial Narrow" panose="020B0606020202030204" pitchFamily="34" charset="0"/>
                        </a:rPr>
                        <a:t> and observance per annum</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10</a:t>
                      </a:r>
                    </a:p>
                  </a:txBody>
                  <a:tcPr marL="68580" marR="68580"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12</a:t>
                      </a:r>
                    </a:p>
                  </a:txBody>
                  <a:tcPr marL="68580" marR="68580" marT="0" marB="0" anchor="ctr"/>
                </a:tc>
                <a:tc>
                  <a:txBody>
                    <a:bodyPr/>
                    <a:lstStyle/>
                    <a:p>
                      <a:pPr algn="ctr">
                        <a:lnSpc>
                          <a:spcPct val="115000"/>
                        </a:lnSpc>
                        <a:spcAft>
                          <a:spcPts val="0"/>
                        </a:spcAft>
                      </a:pPr>
                      <a:r>
                        <a:rPr lang="en-US" sz="900" dirty="0">
                          <a:effectLst/>
                          <a:latin typeface="Arial Narrow" panose="020B0606020202030204" pitchFamily="34" charset="0"/>
                          <a:ea typeface="Calibri" panose="020F0502020204030204" pitchFamily="34" charset="0"/>
                          <a:cs typeface="Times New Roman" panose="02020603050405020304" pitchFamily="18" charset="0"/>
                        </a:rPr>
                        <a:t>11</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9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6</a:t>
                      </a:r>
                    </a:p>
                  </a:txBody>
                  <a:tcPr marL="68580" marR="68580" marT="0" marB="0" anchor="ctr"/>
                </a:tc>
                <a:tc>
                  <a:txBody>
                    <a:bodyPr/>
                    <a:lstStyle/>
                    <a:p>
                      <a:pPr algn="ctr">
                        <a:lnSpc>
                          <a:spcPct val="115000"/>
                        </a:lnSpc>
                        <a:spcAft>
                          <a:spcPts val="0"/>
                        </a:spcAft>
                      </a:pPr>
                      <a:r>
                        <a:rPr lang="en-ZA" sz="9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8</a:t>
                      </a:r>
                    </a:p>
                  </a:txBody>
                  <a:tcPr marL="68580" marR="68580" marT="0" marB="0" anchor="ctr"/>
                </a:tc>
                <a:tc>
                  <a:txBody>
                    <a:bodyPr/>
                    <a:lstStyle/>
                    <a:p>
                      <a:pPr algn="ctr">
                        <a:lnSpc>
                          <a:spcPct val="115000"/>
                        </a:lnSpc>
                        <a:spcAft>
                          <a:spcPts val="0"/>
                        </a:spcAft>
                      </a:pPr>
                      <a:r>
                        <a:rPr lang="en-ZA" sz="9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8</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900" dirty="0">
                          <a:effectLst/>
                          <a:latin typeface="Arial Narrow" panose="020B0606020202030204" pitchFamily="34" charset="0"/>
                          <a:ea typeface="Calibri" panose="020F0502020204030204" pitchFamily="34" charset="0"/>
                          <a:cs typeface="Times New Roman" panose="02020603050405020304" pitchFamily="18" charset="0"/>
                        </a:rPr>
                        <a:t>8</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46442782"/>
                  </a:ext>
                </a:extLst>
              </a:tr>
              <a:tr h="1258401">
                <a:tc vMerge="1">
                  <a:txBody>
                    <a:bodyPr/>
                    <a:lstStyle/>
                    <a:p>
                      <a:endParaRPr lang="en-ZA"/>
                    </a:p>
                  </a:txBody>
                  <a:tcPr/>
                </a:tc>
                <a:tc vMerge="1">
                  <a:txBody>
                    <a:bodyPr/>
                    <a:lstStyle/>
                    <a:p>
                      <a:endParaRPr lang="en-ZA"/>
                    </a:p>
                  </a:txBody>
                  <a:tcPr/>
                </a:tc>
                <a:tc>
                  <a:txBody>
                    <a:bodyPr/>
                    <a:lstStyle/>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Arial Narrow" panose="020B0606020202030204" pitchFamily="34" charset="0"/>
                        </a:rPr>
                        <a:t>2.3.1.5. </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Arial Narrow" panose="020B0606020202030204" pitchFamily="34" charset="0"/>
                        </a:rPr>
                        <a:t>Number of awareness sessions on essential services designation conducted per annum</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New</a:t>
                      </a:r>
                    </a:p>
                  </a:txBody>
                  <a:tcPr marL="68580" marR="68580"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New</a:t>
                      </a:r>
                    </a:p>
                  </a:txBody>
                  <a:tcPr marL="68580" marR="68580" marT="0" marB="0" anchor="ctr"/>
                </a:tc>
                <a:tc>
                  <a:txBody>
                    <a:bodyPr/>
                    <a:lstStyle/>
                    <a:p>
                      <a:pPr algn="ctr">
                        <a:lnSpc>
                          <a:spcPct val="115000"/>
                        </a:lnSpc>
                        <a:spcAft>
                          <a:spcPts val="0"/>
                        </a:spcAft>
                      </a:pPr>
                      <a:r>
                        <a:rPr lang="en-US" sz="900" dirty="0">
                          <a:effectLst/>
                          <a:latin typeface="Arial Narrow" panose="020B0606020202030204" pitchFamily="34" charset="0"/>
                          <a:ea typeface="Calibri" panose="020F0502020204030204" pitchFamily="34" charset="0"/>
                          <a:cs typeface="Times New Roman" panose="02020603050405020304" pitchFamily="18" charset="0"/>
                        </a:rPr>
                        <a:t>16</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9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10</a:t>
                      </a:r>
                    </a:p>
                  </a:txBody>
                  <a:tcPr marL="68580" marR="68580" marT="0" marB="0" anchor="ctr"/>
                </a:tc>
                <a:tc>
                  <a:txBody>
                    <a:bodyPr/>
                    <a:lstStyle/>
                    <a:p>
                      <a:pPr algn="ctr">
                        <a:lnSpc>
                          <a:spcPct val="115000"/>
                        </a:lnSpc>
                        <a:spcAft>
                          <a:spcPts val="0"/>
                        </a:spcAft>
                      </a:pPr>
                      <a:r>
                        <a:rPr lang="en-ZA" sz="9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14</a:t>
                      </a:r>
                    </a:p>
                  </a:txBody>
                  <a:tcPr marL="68580" marR="68580" marT="0" marB="0" anchor="ctr"/>
                </a:tc>
                <a:tc>
                  <a:txBody>
                    <a:bodyPr/>
                    <a:lstStyle/>
                    <a:p>
                      <a:pPr algn="ctr">
                        <a:lnSpc>
                          <a:spcPct val="115000"/>
                        </a:lnSpc>
                        <a:spcAft>
                          <a:spcPts val="0"/>
                        </a:spcAft>
                      </a:pPr>
                      <a:r>
                        <a:rPr lang="en-ZA" sz="9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14</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900" dirty="0">
                          <a:effectLst/>
                          <a:latin typeface="Arial Narrow" panose="020B0606020202030204" pitchFamily="34" charset="0"/>
                          <a:ea typeface="Calibri" panose="020F0502020204030204" pitchFamily="34" charset="0"/>
                          <a:cs typeface="Times New Roman" panose="02020603050405020304" pitchFamily="18" charset="0"/>
                        </a:rPr>
                        <a:t>14</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05863982"/>
                  </a:ext>
                </a:extLst>
              </a:tr>
            </a:tbl>
          </a:graphicData>
        </a:graphic>
      </p:graphicFrame>
      <p:sp>
        <p:nvSpPr>
          <p:cNvPr id="4" name="Slide Number Placeholder 3">
            <a:extLst>
              <a:ext uri="{FF2B5EF4-FFF2-40B4-BE49-F238E27FC236}">
                <a16:creationId xmlns:a16="http://schemas.microsoft.com/office/drawing/2014/main" id="{F8BBA1ED-A621-486E-AA03-A2C82F637A0E}"/>
              </a:ext>
            </a:extLst>
          </p:cNvPr>
          <p:cNvSpPr>
            <a:spLocks noGrp="1"/>
          </p:cNvSpPr>
          <p:nvPr>
            <p:ph type="sldNum" sz="quarter" idx="12"/>
          </p:nvPr>
        </p:nvSpPr>
        <p:spPr/>
        <p:txBody>
          <a:bodyPr/>
          <a:lstStyle/>
          <a:p>
            <a:fld id="{0C4DB43B-2450-41F4-875D-3A173E257EAA}" type="slidenum">
              <a:rPr lang="en-ZA" smtClean="0"/>
              <a:t>30</a:t>
            </a:fld>
            <a:endParaRPr lang="en-ZA" dirty="0"/>
          </a:p>
        </p:txBody>
      </p:sp>
    </p:spTree>
    <p:extLst>
      <p:ext uri="{BB962C8B-B14F-4D97-AF65-F5344CB8AC3E}">
        <p14:creationId xmlns:p14="http://schemas.microsoft.com/office/powerpoint/2010/main" val="31884493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54613-723D-410C-BB7A-CD1B87E6A461}"/>
              </a:ext>
            </a:extLst>
          </p:cNvPr>
          <p:cNvSpPr>
            <a:spLocks noGrp="1"/>
          </p:cNvSpPr>
          <p:nvPr>
            <p:ph type="title"/>
          </p:nvPr>
        </p:nvSpPr>
        <p:spPr>
          <a:xfrm>
            <a:off x="1085748" y="223870"/>
            <a:ext cx="6847366" cy="1249680"/>
          </a:xfrm>
        </p:spPr>
        <p:txBody>
          <a:bodyPr>
            <a:noAutofit/>
          </a:bodyPr>
          <a:lstStyle/>
          <a:p>
            <a:pPr algn="ctr"/>
            <a:r>
              <a:rPr lang="en-US" altLang="en-US" sz="3000" b="1" dirty="0">
                <a:solidFill>
                  <a:srgbClr val="002060"/>
                </a:solidFill>
                <a:latin typeface="Arial Narrow" panose="020B0606020202030204" pitchFamily="34" charset="0"/>
                <a:ea typeface="MS PGothic" panose="020B0600070205080204" pitchFamily="34" charset="-128"/>
              </a:rPr>
              <a:t>PROGRAMME 3: </a:t>
            </a:r>
            <a:r>
              <a:rPr lang="en-ZA" altLang="en-US" sz="3000" b="1" dirty="0">
                <a:solidFill>
                  <a:srgbClr val="002060"/>
                </a:solidFill>
                <a:latin typeface="Arial Narrow" panose="020B0606020202030204" pitchFamily="34" charset="0"/>
                <a:ea typeface="Calibri" panose="020F0502020204030204" pitchFamily="34" charset="0"/>
                <a:cs typeface="Times New Roman" panose="02020603050405020304" pitchFamily="18" charset="0"/>
              </a:rPr>
              <a:t>SPECIAL INTERVENTIONS AND SUPPORT</a:t>
            </a:r>
            <a:endParaRPr lang="en-ZA" sz="3000" dirty="0">
              <a:solidFill>
                <a:srgbClr val="002060"/>
              </a:solidFill>
            </a:endParaRPr>
          </a:p>
        </p:txBody>
      </p:sp>
      <p:graphicFrame>
        <p:nvGraphicFramePr>
          <p:cNvPr id="5" name="Table 5">
            <a:extLst>
              <a:ext uri="{FF2B5EF4-FFF2-40B4-BE49-F238E27FC236}">
                <a16:creationId xmlns:a16="http://schemas.microsoft.com/office/drawing/2014/main" id="{79A2CA8C-554A-40D7-9E3C-C692C945B1A6}"/>
              </a:ext>
            </a:extLst>
          </p:cNvPr>
          <p:cNvGraphicFramePr>
            <a:graphicFrameLocks noGrp="1"/>
          </p:cNvGraphicFramePr>
          <p:nvPr>
            <p:ph idx="1"/>
            <p:extLst>
              <p:ext uri="{D42A27DB-BD31-4B8C-83A1-F6EECF244321}">
                <p14:modId xmlns:p14="http://schemas.microsoft.com/office/powerpoint/2010/main" val="3309022594"/>
              </p:ext>
            </p:extLst>
          </p:nvPr>
        </p:nvGraphicFramePr>
        <p:xfrm>
          <a:off x="128336" y="1594883"/>
          <a:ext cx="8990263" cy="2266770"/>
        </p:xfrm>
        <a:graphic>
          <a:graphicData uri="http://schemas.openxmlformats.org/drawingml/2006/table">
            <a:tbl>
              <a:tblPr firstRow="1" bandRow="1">
                <a:tableStyleId>{5C22544A-7EE6-4342-B048-85BDC9FD1C3A}</a:tableStyleId>
              </a:tblPr>
              <a:tblGrid>
                <a:gridCol w="1017286">
                  <a:extLst>
                    <a:ext uri="{9D8B030D-6E8A-4147-A177-3AD203B41FA5}">
                      <a16:colId xmlns:a16="http://schemas.microsoft.com/office/drawing/2014/main" val="1240491075"/>
                    </a:ext>
                  </a:extLst>
                </a:gridCol>
                <a:gridCol w="841071">
                  <a:extLst>
                    <a:ext uri="{9D8B030D-6E8A-4147-A177-3AD203B41FA5}">
                      <a16:colId xmlns:a16="http://schemas.microsoft.com/office/drawing/2014/main" val="2097845335"/>
                    </a:ext>
                  </a:extLst>
                </a:gridCol>
                <a:gridCol w="1783202">
                  <a:extLst>
                    <a:ext uri="{9D8B030D-6E8A-4147-A177-3AD203B41FA5}">
                      <a16:colId xmlns:a16="http://schemas.microsoft.com/office/drawing/2014/main" val="4148152540"/>
                    </a:ext>
                  </a:extLst>
                </a:gridCol>
                <a:gridCol w="673028">
                  <a:extLst>
                    <a:ext uri="{9D8B030D-6E8A-4147-A177-3AD203B41FA5}">
                      <a16:colId xmlns:a16="http://schemas.microsoft.com/office/drawing/2014/main" val="1133158173"/>
                    </a:ext>
                  </a:extLst>
                </a:gridCol>
                <a:gridCol w="673332">
                  <a:extLst>
                    <a:ext uri="{9D8B030D-6E8A-4147-A177-3AD203B41FA5}">
                      <a16:colId xmlns:a16="http://schemas.microsoft.com/office/drawing/2014/main" val="1223514512"/>
                    </a:ext>
                  </a:extLst>
                </a:gridCol>
                <a:gridCol w="660544">
                  <a:extLst>
                    <a:ext uri="{9D8B030D-6E8A-4147-A177-3AD203B41FA5}">
                      <a16:colId xmlns:a16="http://schemas.microsoft.com/office/drawing/2014/main" val="3646893713"/>
                    </a:ext>
                  </a:extLst>
                </a:gridCol>
                <a:gridCol w="1005053">
                  <a:extLst>
                    <a:ext uri="{9D8B030D-6E8A-4147-A177-3AD203B41FA5}">
                      <a16:colId xmlns:a16="http://schemas.microsoft.com/office/drawing/2014/main" val="1600617699"/>
                    </a:ext>
                  </a:extLst>
                </a:gridCol>
                <a:gridCol w="753789">
                  <a:extLst>
                    <a:ext uri="{9D8B030D-6E8A-4147-A177-3AD203B41FA5}">
                      <a16:colId xmlns:a16="http://schemas.microsoft.com/office/drawing/2014/main" val="3490796877"/>
                    </a:ext>
                  </a:extLst>
                </a:gridCol>
                <a:gridCol w="778916">
                  <a:extLst>
                    <a:ext uri="{9D8B030D-6E8A-4147-A177-3AD203B41FA5}">
                      <a16:colId xmlns:a16="http://schemas.microsoft.com/office/drawing/2014/main" val="2637521057"/>
                    </a:ext>
                  </a:extLst>
                </a:gridCol>
                <a:gridCol w="804042">
                  <a:extLst>
                    <a:ext uri="{9D8B030D-6E8A-4147-A177-3AD203B41FA5}">
                      <a16:colId xmlns:a16="http://schemas.microsoft.com/office/drawing/2014/main" val="3849518258"/>
                    </a:ext>
                  </a:extLst>
                </a:gridCol>
              </a:tblGrid>
              <a:tr h="300995">
                <a:tc rowSpan="3">
                  <a:txBody>
                    <a:bodyPr/>
                    <a:lstStyle/>
                    <a:p>
                      <a:r>
                        <a:rPr lang="en-US" sz="1100" b="1" dirty="0">
                          <a:solidFill>
                            <a:schemeClr val="tx1"/>
                          </a:solidFill>
                          <a:latin typeface="Arial Narrow" panose="020B0606020202030204" pitchFamily="34" charset="0"/>
                        </a:rPr>
                        <a:t>Outcome</a:t>
                      </a:r>
                      <a:endParaRPr lang="en-ZA" sz="1100" b="1" dirty="0">
                        <a:solidFill>
                          <a:schemeClr val="tx1"/>
                        </a:solidFill>
                        <a:latin typeface="Arial Narrow" panose="020B0606020202030204" pitchFamily="34" charset="0"/>
                      </a:endParaRPr>
                    </a:p>
                  </a:txBody>
                  <a:tcPr marL="91462" marR="91462" marT="45719" marB="45719" anchor="ctr"/>
                </a:tc>
                <a:tc rowSpan="3">
                  <a:txBody>
                    <a:bodyPr/>
                    <a:lstStyle/>
                    <a:p>
                      <a:r>
                        <a:rPr lang="en-US" sz="1100" b="1" dirty="0">
                          <a:solidFill>
                            <a:schemeClr val="tx1"/>
                          </a:solidFill>
                          <a:latin typeface="Arial Narrow" panose="020B0606020202030204" pitchFamily="34" charset="0"/>
                        </a:rPr>
                        <a:t>Outputs </a:t>
                      </a:r>
                      <a:endParaRPr lang="en-ZA" sz="1100" b="1" dirty="0">
                        <a:solidFill>
                          <a:schemeClr val="tx1"/>
                        </a:solidFill>
                        <a:latin typeface="Arial Narrow" panose="020B0606020202030204" pitchFamily="34" charset="0"/>
                      </a:endParaRPr>
                    </a:p>
                  </a:txBody>
                  <a:tcPr marL="91462" marR="91462" marT="45719" marB="45719" anchor="ctr"/>
                </a:tc>
                <a:tc rowSpan="3">
                  <a:txBody>
                    <a:bodyPr/>
                    <a:lstStyle/>
                    <a:p>
                      <a:r>
                        <a:rPr lang="en-US" sz="1100" b="1" dirty="0">
                          <a:solidFill>
                            <a:schemeClr val="tx1"/>
                          </a:solidFill>
                          <a:latin typeface="Arial Narrow" panose="020B0606020202030204" pitchFamily="34" charset="0"/>
                        </a:rPr>
                        <a:t>Output indicators </a:t>
                      </a:r>
                      <a:endParaRPr lang="en-ZA" sz="1100" b="1" dirty="0">
                        <a:solidFill>
                          <a:schemeClr val="tx1"/>
                        </a:solidFill>
                        <a:latin typeface="Arial Narrow" panose="020B0606020202030204" pitchFamily="34" charset="0"/>
                      </a:endParaRPr>
                    </a:p>
                  </a:txBody>
                  <a:tcPr marL="91462" marR="91462" marT="45719" marB="45719" anchor="ctr"/>
                </a:tc>
                <a:tc gridSpan="7">
                  <a:txBody>
                    <a:bodyPr/>
                    <a:lstStyle/>
                    <a:p>
                      <a:pPr algn="ctr"/>
                      <a:r>
                        <a:rPr lang="en-US" sz="1100" b="1" dirty="0">
                          <a:solidFill>
                            <a:schemeClr val="tx1"/>
                          </a:solidFill>
                          <a:latin typeface="Arial Narrow" panose="020B0606020202030204" pitchFamily="34" charset="0"/>
                        </a:rPr>
                        <a:t>Annual targets </a:t>
                      </a:r>
                      <a:endParaRPr lang="en-ZA" sz="1100" b="1" dirty="0">
                        <a:solidFill>
                          <a:schemeClr val="tx1"/>
                        </a:solidFill>
                        <a:latin typeface="Arial Narrow" panose="020B0606020202030204" pitchFamily="34" charset="0"/>
                      </a:endParaRPr>
                    </a:p>
                  </a:txBody>
                  <a:tcPr marL="91462" marR="91462" marT="45719" marB="45719" anchor="ct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val="1273211801"/>
                  </a:ext>
                </a:extLst>
              </a:tr>
              <a:tr h="403755">
                <a:tc vMerge="1">
                  <a:txBody>
                    <a:bodyPr/>
                    <a:lstStyle/>
                    <a:p>
                      <a:endParaRPr lang="en-ZA" sz="1400" dirty="0">
                        <a:latin typeface="Arial Narrow" panose="020B0606020202030204" pitchFamily="34" charset="0"/>
                      </a:endParaRPr>
                    </a:p>
                  </a:txBody>
                  <a:tcPr/>
                </a:tc>
                <a:tc vMerge="1">
                  <a:txBody>
                    <a:bodyPr/>
                    <a:lstStyle/>
                    <a:p>
                      <a:endParaRPr lang="en-ZA" sz="1400" dirty="0">
                        <a:latin typeface="Arial Narrow" panose="020B0606020202030204" pitchFamily="34" charset="0"/>
                      </a:endParaRPr>
                    </a:p>
                  </a:txBody>
                  <a:tcPr/>
                </a:tc>
                <a:tc vMerge="1">
                  <a:txBody>
                    <a:bodyPr/>
                    <a:lstStyle/>
                    <a:p>
                      <a:endParaRPr lang="en-ZA" sz="1400" dirty="0">
                        <a:latin typeface="Arial Narrow" panose="020B0606020202030204" pitchFamily="34" charset="0"/>
                      </a:endParaRPr>
                    </a:p>
                  </a:txBody>
                  <a:tcPr/>
                </a:tc>
                <a:tc gridSpan="3">
                  <a:txBody>
                    <a:bodyPr/>
                    <a:lstStyle/>
                    <a:p>
                      <a:pPr algn="ctr"/>
                      <a:r>
                        <a:rPr lang="en-US" sz="1100" b="1" dirty="0">
                          <a:solidFill>
                            <a:schemeClr val="tx1"/>
                          </a:solidFill>
                          <a:latin typeface="Arial Narrow" panose="020B0606020202030204" pitchFamily="34" charset="0"/>
                        </a:rPr>
                        <a:t>Audited/Annual Performance </a:t>
                      </a:r>
                      <a:endParaRPr lang="en-ZA" sz="1100" b="1" dirty="0">
                        <a:solidFill>
                          <a:schemeClr val="tx1"/>
                        </a:solidFill>
                        <a:latin typeface="Arial Narrow" panose="020B0606020202030204" pitchFamily="34" charset="0"/>
                      </a:endParaRPr>
                    </a:p>
                  </a:txBody>
                  <a:tcPr marL="91462" marR="91462" marT="45719" marB="45719" anchor="ctr"/>
                </a:tc>
                <a:tc hMerge="1">
                  <a:txBody>
                    <a:bodyPr/>
                    <a:lstStyle/>
                    <a:p>
                      <a:endParaRPr lang="en-ZA" dirty="0"/>
                    </a:p>
                  </a:txBody>
                  <a:tcPr/>
                </a:tc>
                <a:tc hMerge="1">
                  <a:txBody>
                    <a:bodyPr/>
                    <a:lstStyle/>
                    <a:p>
                      <a:endParaRPr lang="en-ZA" dirty="0"/>
                    </a:p>
                  </a:txBody>
                  <a:tcPr/>
                </a:tc>
                <a:tc>
                  <a:txBody>
                    <a:bodyPr/>
                    <a:lstStyle/>
                    <a:p>
                      <a:pPr algn="ctr"/>
                      <a:r>
                        <a:rPr lang="en-US" sz="1100" b="1" dirty="0">
                          <a:solidFill>
                            <a:schemeClr val="tx1"/>
                          </a:solidFill>
                          <a:latin typeface="Arial Narrow" panose="020B0606020202030204" pitchFamily="34" charset="0"/>
                        </a:rPr>
                        <a:t>Estimated performance </a:t>
                      </a:r>
                      <a:endParaRPr lang="en-ZA" sz="1100" b="1" dirty="0">
                        <a:solidFill>
                          <a:schemeClr val="tx1"/>
                        </a:solidFill>
                        <a:latin typeface="Arial Narrow" panose="020B0606020202030204" pitchFamily="34" charset="0"/>
                      </a:endParaRPr>
                    </a:p>
                  </a:txBody>
                  <a:tcPr marL="91462" marR="91462" marT="45719" marB="45719" anchor="ctr"/>
                </a:tc>
                <a:tc gridSpan="3">
                  <a:txBody>
                    <a:bodyPr/>
                    <a:lstStyle/>
                    <a:p>
                      <a:pPr algn="ctr"/>
                      <a:r>
                        <a:rPr lang="en-US" sz="1100" b="1" dirty="0">
                          <a:solidFill>
                            <a:schemeClr val="tx1"/>
                          </a:solidFill>
                          <a:latin typeface="Arial Narrow" panose="020B0606020202030204" pitchFamily="34" charset="0"/>
                        </a:rPr>
                        <a:t>MTEF period</a:t>
                      </a:r>
                      <a:endParaRPr lang="en-ZA" sz="1100" b="1" dirty="0">
                        <a:solidFill>
                          <a:schemeClr val="tx1"/>
                        </a:solidFill>
                        <a:latin typeface="Arial Narrow" panose="020B0606020202030204" pitchFamily="34" charset="0"/>
                      </a:endParaRPr>
                    </a:p>
                  </a:txBody>
                  <a:tcPr marL="91462" marR="91462" marT="45719" marB="45719" anchor="ct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val="3306737293"/>
                  </a:ext>
                </a:extLst>
              </a:tr>
              <a:tr h="245136">
                <a:tc vMerge="1">
                  <a:txBody>
                    <a:bodyPr/>
                    <a:lstStyle/>
                    <a:p>
                      <a:endParaRPr lang="en-ZA" sz="1400" dirty="0">
                        <a:latin typeface="Arial Narrow" panose="020B0606020202030204" pitchFamily="34" charset="0"/>
                      </a:endParaRPr>
                    </a:p>
                  </a:txBody>
                  <a:tcPr/>
                </a:tc>
                <a:tc vMerge="1">
                  <a:txBody>
                    <a:bodyPr/>
                    <a:lstStyle/>
                    <a:p>
                      <a:endParaRPr lang="en-ZA" sz="1400" dirty="0">
                        <a:latin typeface="Arial Narrow" panose="020B0606020202030204" pitchFamily="34" charset="0"/>
                      </a:endParaRPr>
                    </a:p>
                  </a:txBody>
                  <a:tcPr/>
                </a:tc>
                <a:tc vMerge="1">
                  <a:txBody>
                    <a:bodyPr/>
                    <a:lstStyle/>
                    <a:p>
                      <a:endParaRPr lang="en-ZA" sz="1400" dirty="0">
                        <a:latin typeface="Arial Narrow" panose="020B0606020202030204" pitchFamily="34" charset="0"/>
                      </a:endParaRPr>
                    </a:p>
                  </a:txBody>
                  <a:tcPr/>
                </a:tc>
                <a:tc>
                  <a:txBody>
                    <a:bodyPr/>
                    <a:lstStyle/>
                    <a:p>
                      <a:pPr algn="ctr"/>
                      <a:r>
                        <a:rPr lang="en-US" sz="1100" b="1" dirty="0">
                          <a:solidFill>
                            <a:schemeClr val="tx1"/>
                          </a:solidFill>
                          <a:latin typeface="Arial Narrow" panose="020B0606020202030204" pitchFamily="34" charset="0"/>
                        </a:rPr>
                        <a:t>2018/19</a:t>
                      </a:r>
                      <a:endParaRPr lang="en-ZA" sz="1100" b="1" dirty="0">
                        <a:solidFill>
                          <a:schemeClr val="tx1"/>
                        </a:solidFill>
                        <a:latin typeface="Arial Narrow" panose="020B0606020202030204" pitchFamily="34" charset="0"/>
                      </a:endParaRPr>
                    </a:p>
                  </a:txBody>
                  <a:tcPr marL="91462" marR="91462" marT="45719" marB="45719" anchor="ctr"/>
                </a:tc>
                <a:tc>
                  <a:txBody>
                    <a:bodyPr/>
                    <a:lstStyle/>
                    <a:p>
                      <a:pPr algn="ctr"/>
                      <a:r>
                        <a:rPr lang="en-US" sz="1100" b="1" dirty="0">
                          <a:solidFill>
                            <a:schemeClr val="tx1"/>
                          </a:solidFill>
                          <a:latin typeface="Arial Narrow" panose="020B0606020202030204" pitchFamily="34" charset="0"/>
                        </a:rPr>
                        <a:t>2019/20</a:t>
                      </a:r>
                      <a:endParaRPr lang="en-ZA" sz="1100" b="1" dirty="0">
                        <a:solidFill>
                          <a:schemeClr val="tx1"/>
                        </a:solidFill>
                        <a:latin typeface="Arial Narrow" panose="020B0606020202030204" pitchFamily="34" charset="0"/>
                      </a:endParaRPr>
                    </a:p>
                  </a:txBody>
                  <a:tcPr marL="91462" marR="91462" marT="45719" marB="45719" anchor="ctr"/>
                </a:tc>
                <a:tc>
                  <a:txBody>
                    <a:bodyPr/>
                    <a:lstStyle/>
                    <a:p>
                      <a:pPr algn="ctr"/>
                      <a:r>
                        <a:rPr lang="en-US" sz="1100" b="1" dirty="0">
                          <a:solidFill>
                            <a:schemeClr val="tx1"/>
                          </a:solidFill>
                          <a:latin typeface="Arial Narrow" panose="020B0606020202030204" pitchFamily="34" charset="0"/>
                        </a:rPr>
                        <a:t>2020/21</a:t>
                      </a:r>
                      <a:endParaRPr lang="en-ZA" sz="1100" b="1" dirty="0">
                        <a:solidFill>
                          <a:schemeClr val="tx1"/>
                        </a:solidFill>
                        <a:latin typeface="Arial Narrow" panose="020B0606020202030204" pitchFamily="34" charset="0"/>
                      </a:endParaRPr>
                    </a:p>
                  </a:txBody>
                  <a:tcPr marL="91462" marR="91462" marT="45719" marB="45719" anchor="ctr"/>
                </a:tc>
                <a:tc>
                  <a:txBody>
                    <a:bodyPr/>
                    <a:lstStyle/>
                    <a:p>
                      <a:pPr algn="ctr"/>
                      <a:r>
                        <a:rPr lang="en-US" sz="1100" b="1" dirty="0">
                          <a:solidFill>
                            <a:schemeClr val="tx1"/>
                          </a:solidFill>
                          <a:latin typeface="Arial Narrow" panose="020B0606020202030204" pitchFamily="34" charset="0"/>
                        </a:rPr>
                        <a:t>2021/22</a:t>
                      </a:r>
                      <a:endParaRPr lang="en-ZA" sz="1100" b="1" dirty="0">
                        <a:solidFill>
                          <a:schemeClr val="tx1"/>
                        </a:solidFill>
                        <a:latin typeface="Arial Narrow" panose="020B0606020202030204" pitchFamily="34" charset="0"/>
                      </a:endParaRPr>
                    </a:p>
                  </a:txBody>
                  <a:tcPr marL="91462" marR="91462" marT="45719" marB="45719" anchor="ctr"/>
                </a:tc>
                <a:tc>
                  <a:txBody>
                    <a:bodyPr/>
                    <a:lstStyle/>
                    <a:p>
                      <a:pPr algn="ctr"/>
                      <a:r>
                        <a:rPr lang="en-US" sz="1100" b="1" dirty="0">
                          <a:solidFill>
                            <a:schemeClr val="tx1"/>
                          </a:solidFill>
                          <a:latin typeface="Arial Narrow" panose="020B0606020202030204" pitchFamily="34" charset="0"/>
                        </a:rPr>
                        <a:t>2022/23</a:t>
                      </a:r>
                      <a:endParaRPr lang="en-ZA" sz="1100" b="1" dirty="0">
                        <a:solidFill>
                          <a:schemeClr val="tx1"/>
                        </a:solidFill>
                        <a:latin typeface="Arial Narrow" panose="020B0606020202030204" pitchFamily="34" charset="0"/>
                      </a:endParaRPr>
                    </a:p>
                  </a:txBody>
                  <a:tcPr marL="91462" marR="91462" marT="45719" marB="45719" anchor="ctr"/>
                </a:tc>
                <a:tc>
                  <a:txBody>
                    <a:bodyPr/>
                    <a:lstStyle/>
                    <a:p>
                      <a:pPr algn="ctr"/>
                      <a:r>
                        <a:rPr lang="en-US" sz="1100" b="1" dirty="0">
                          <a:solidFill>
                            <a:schemeClr val="tx1"/>
                          </a:solidFill>
                          <a:latin typeface="Arial Narrow" panose="020B0606020202030204" pitchFamily="34" charset="0"/>
                        </a:rPr>
                        <a:t>2023/24</a:t>
                      </a:r>
                      <a:endParaRPr lang="en-ZA" sz="1100" b="1" dirty="0">
                        <a:solidFill>
                          <a:schemeClr val="tx1"/>
                        </a:solidFill>
                        <a:latin typeface="Arial Narrow" panose="020B0606020202030204" pitchFamily="34" charset="0"/>
                      </a:endParaRPr>
                    </a:p>
                  </a:txBody>
                  <a:tcPr marL="91462" marR="91462" marT="45719" marB="45719" anchor="ctr"/>
                </a:tc>
                <a:tc>
                  <a:txBody>
                    <a:bodyPr/>
                    <a:lstStyle/>
                    <a:p>
                      <a:pPr algn="ctr"/>
                      <a:r>
                        <a:rPr lang="en-US" sz="1100" b="1" dirty="0">
                          <a:solidFill>
                            <a:schemeClr val="tx1"/>
                          </a:solidFill>
                          <a:latin typeface="Arial Narrow" panose="020B0606020202030204" pitchFamily="34" charset="0"/>
                        </a:rPr>
                        <a:t>2024/25</a:t>
                      </a:r>
                      <a:endParaRPr lang="en-ZA" sz="1100" b="1" dirty="0">
                        <a:solidFill>
                          <a:schemeClr val="tx1"/>
                        </a:solidFill>
                        <a:latin typeface="Arial Narrow" panose="020B0606020202030204" pitchFamily="34" charset="0"/>
                      </a:endParaRPr>
                    </a:p>
                  </a:txBody>
                  <a:tcPr marL="91462" marR="91462" marT="45719" marB="45719" anchor="ctr"/>
                </a:tc>
                <a:extLst>
                  <a:ext uri="{0D108BD9-81ED-4DB2-BD59-A6C34878D82A}">
                    <a16:rowId xmlns:a16="http://schemas.microsoft.com/office/drawing/2014/main" val="208302560"/>
                  </a:ext>
                </a:extLst>
              </a:tr>
              <a:tr h="1279979">
                <a:tc>
                  <a:txBody>
                    <a:bodyPr/>
                    <a:lstStyle/>
                    <a:p>
                      <a:pPr algn="l">
                        <a:lnSpc>
                          <a:spcPct val="115000"/>
                        </a:lnSpc>
                        <a:spcAft>
                          <a:spcPts val="0"/>
                        </a:spcAft>
                      </a:pPr>
                      <a:r>
                        <a:rPr lang="en-US" sz="1100" b="0" dirty="0">
                          <a:effectLst/>
                          <a:latin typeface="Arial Narrow" panose="020B0606020202030204" pitchFamily="34" charset="0"/>
                          <a:ea typeface="Calibri" panose="020F0502020204030204" pitchFamily="34" charset="0"/>
                          <a:cs typeface="Times New Roman" panose="02020603050405020304" pitchFamily="18" charset="0"/>
                        </a:rPr>
                        <a:t>Effective support to presidential</a:t>
                      </a:r>
                      <a:r>
                        <a:rPr lang="en-US" sz="1100" b="0" baseline="0" dirty="0">
                          <a:effectLst/>
                          <a:latin typeface="Arial Narrow" panose="020B0606020202030204" pitchFamily="34" charset="0"/>
                          <a:ea typeface="Calibri" panose="020F0502020204030204" pitchFamily="34" charset="0"/>
                          <a:cs typeface="Times New Roman" panose="02020603050405020304" pitchFamily="18" charset="0"/>
                        </a:rPr>
                        <a:t> projects</a:t>
                      </a:r>
                      <a:endParaRPr lang="en-ZA" sz="11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15000"/>
                        </a:lnSpc>
                        <a:spcAft>
                          <a:spcPts val="0"/>
                        </a:spcAft>
                      </a:pPr>
                      <a:r>
                        <a:rPr lang="en-ZA" sz="1100" b="0" dirty="0">
                          <a:effectLst/>
                          <a:latin typeface="Arial Narrow" panose="020B0606020202030204" pitchFamily="34" charset="0"/>
                          <a:ea typeface="Calibri" panose="020F0502020204030204" pitchFamily="34" charset="0"/>
                          <a:cs typeface="Times New Roman" panose="02020603050405020304" pitchFamily="18" charset="0"/>
                        </a:rPr>
                        <a:t>Contribution to Presidential priorities </a:t>
                      </a:r>
                    </a:p>
                  </a:txBody>
                  <a:tcPr marL="68580" marR="68580" marT="0" marB="0" anchor="ctr"/>
                </a:tc>
                <a:tc>
                  <a:txBody>
                    <a:bodyPr/>
                    <a:lstStyle/>
                    <a:p>
                      <a:pPr algn="l">
                        <a:lnSpc>
                          <a:spcPct val="115000"/>
                        </a:lnSpc>
                        <a:spcAft>
                          <a:spcPts val="0"/>
                        </a:spcAft>
                      </a:pPr>
                      <a:r>
                        <a:rPr lang="en-GB" sz="1100" dirty="0">
                          <a:effectLst/>
                          <a:latin typeface="Arial Narrow" panose="020B0606020202030204" pitchFamily="34" charset="0"/>
                          <a:ea typeface="Calibri" panose="020F0502020204030204" pitchFamily="34" charset="0"/>
                          <a:cs typeface="Times New Roman" panose="02020603050405020304" pitchFamily="18" charset="0"/>
                        </a:rPr>
                        <a:t>Percentage of  </a:t>
                      </a:r>
                      <a:r>
                        <a:rPr lang="en-GB" sz="11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Phase 3 of the CCMA/BUSA SME Labour Advice Web Tool Implemented</a:t>
                      </a:r>
                      <a:endParaRPr lang="en-ZA" sz="1100" b="0" i="0" u="none" strike="noStrike" baseline="0" dirty="0">
                        <a:solidFill>
                          <a:schemeClr val="tx1"/>
                        </a:solidFill>
                        <a:latin typeface="Arial Narrow" panose="020B0606020202030204" pitchFamily="34" charset="0"/>
                      </a:endParaRPr>
                    </a:p>
                  </a:txBody>
                  <a:tcPr marL="68580" marR="68580" marT="0" marB="0" anchor="ctr"/>
                </a:tc>
                <a:tc>
                  <a:txBody>
                    <a:bodyPr/>
                    <a:lstStyle/>
                    <a:p>
                      <a:pPr algn="ctr">
                        <a:lnSpc>
                          <a:spcPct val="115000"/>
                        </a:lnSpc>
                        <a:spcAft>
                          <a:spcPts val="0"/>
                        </a:spcAft>
                      </a:pPr>
                      <a:r>
                        <a:rPr lang="en-US" sz="1100" b="0" dirty="0">
                          <a:effectLst/>
                          <a:latin typeface="Arial Narrow" panose="020B0606020202030204" pitchFamily="34" charset="0"/>
                          <a:ea typeface="Calibri" panose="020F0502020204030204" pitchFamily="34" charset="0"/>
                          <a:cs typeface="Times New Roman" panose="02020603050405020304" pitchFamily="18" charset="0"/>
                        </a:rPr>
                        <a:t>New </a:t>
                      </a:r>
                      <a:endParaRPr lang="en-ZA" sz="11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100" b="0" dirty="0">
                          <a:effectLst/>
                          <a:latin typeface="Arial Narrow" panose="020B0606020202030204" pitchFamily="34" charset="0"/>
                          <a:ea typeface="Calibri" panose="020F0502020204030204" pitchFamily="34" charset="0"/>
                          <a:cs typeface="Times New Roman" panose="02020603050405020304" pitchFamily="18" charset="0"/>
                        </a:rPr>
                        <a:t>New </a:t>
                      </a:r>
                      <a:endParaRPr lang="en-ZA" sz="11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100" dirty="0">
                          <a:effectLst/>
                          <a:latin typeface="Arial Narrow" panose="020B0606020202030204" pitchFamily="34" charset="0"/>
                          <a:ea typeface="Calibri" panose="020F0502020204030204" pitchFamily="34" charset="0"/>
                          <a:cs typeface="Times New Roman" panose="02020603050405020304" pitchFamily="18" charset="0"/>
                        </a:rPr>
                        <a:t>100%</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100" dirty="0">
                          <a:effectLst/>
                          <a:latin typeface="Arial Narrow" panose="020B0606020202030204" pitchFamily="34" charset="0"/>
                          <a:ea typeface="Calibri" panose="020F0502020204030204" pitchFamily="34" charset="0"/>
                          <a:cs typeface="Times New Roman" panose="02020603050405020304" pitchFamily="18" charset="0"/>
                        </a:rPr>
                        <a:t>100%</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100" dirty="0">
                          <a:effectLst/>
                          <a:latin typeface="Arial Narrow" panose="020B0606020202030204" pitchFamily="34" charset="0"/>
                          <a:ea typeface="Calibri" panose="020F0502020204030204" pitchFamily="34" charset="0"/>
                          <a:cs typeface="Times New Roman" panose="02020603050405020304" pitchFamily="18" charset="0"/>
                        </a:rPr>
                        <a:t>100%</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100" dirty="0">
                          <a:effectLst/>
                          <a:latin typeface="Arial Narrow" panose="020B0606020202030204" pitchFamily="34" charset="0"/>
                          <a:ea typeface="Calibri" panose="020F0502020204030204" pitchFamily="34" charset="0"/>
                          <a:cs typeface="Times New Roman" panose="02020603050405020304" pitchFamily="18" charset="0"/>
                        </a:rPr>
                        <a:t>100%</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100" dirty="0">
                          <a:effectLst/>
                          <a:latin typeface="Arial Narrow" panose="020B0606020202030204" pitchFamily="34" charset="0"/>
                          <a:ea typeface="Calibri" panose="020F0502020204030204" pitchFamily="34" charset="0"/>
                          <a:cs typeface="Times New Roman" panose="02020603050405020304" pitchFamily="18" charset="0"/>
                        </a:rPr>
                        <a:t>100%</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77977638"/>
                  </a:ext>
                </a:extLst>
              </a:tr>
            </a:tbl>
          </a:graphicData>
        </a:graphic>
      </p:graphicFrame>
      <p:sp>
        <p:nvSpPr>
          <p:cNvPr id="4" name="Slide Number Placeholder 3">
            <a:extLst>
              <a:ext uri="{FF2B5EF4-FFF2-40B4-BE49-F238E27FC236}">
                <a16:creationId xmlns:a16="http://schemas.microsoft.com/office/drawing/2014/main" id="{5B0E1D16-64A9-4F44-B0B7-CCEE01920953}"/>
              </a:ext>
            </a:extLst>
          </p:cNvPr>
          <p:cNvSpPr>
            <a:spLocks noGrp="1"/>
          </p:cNvSpPr>
          <p:nvPr>
            <p:ph type="sldNum" sz="quarter" idx="12"/>
          </p:nvPr>
        </p:nvSpPr>
        <p:spPr/>
        <p:txBody>
          <a:bodyPr/>
          <a:lstStyle/>
          <a:p>
            <a:fld id="{0C4DB43B-2450-41F4-875D-3A173E257EAA}" type="slidenum">
              <a:rPr lang="en-ZA" smtClean="0"/>
              <a:t>31</a:t>
            </a:fld>
            <a:endParaRPr lang="en-ZA" dirty="0"/>
          </a:p>
        </p:txBody>
      </p:sp>
    </p:spTree>
    <p:extLst>
      <p:ext uri="{BB962C8B-B14F-4D97-AF65-F5344CB8AC3E}">
        <p14:creationId xmlns:p14="http://schemas.microsoft.com/office/powerpoint/2010/main" val="38006514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54613-723D-410C-BB7A-CD1B87E6A461}"/>
              </a:ext>
            </a:extLst>
          </p:cNvPr>
          <p:cNvSpPr>
            <a:spLocks noGrp="1"/>
          </p:cNvSpPr>
          <p:nvPr>
            <p:ph type="title"/>
          </p:nvPr>
        </p:nvSpPr>
        <p:spPr>
          <a:xfrm>
            <a:off x="1158950" y="152401"/>
            <a:ext cx="6847366" cy="1249680"/>
          </a:xfrm>
        </p:spPr>
        <p:txBody>
          <a:bodyPr>
            <a:noAutofit/>
          </a:bodyPr>
          <a:lstStyle/>
          <a:p>
            <a:pPr algn="ctr"/>
            <a:r>
              <a:rPr lang="en-US" altLang="en-US" sz="2800" b="1" dirty="0">
                <a:solidFill>
                  <a:srgbClr val="002060"/>
                </a:solidFill>
                <a:latin typeface="Arial Narrow" panose="020B0606020202030204" pitchFamily="34" charset="0"/>
                <a:ea typeface="MS PGothic" panose="020B0600070205080204" pitchFamily="34" charset="-128"/>
              </a:rPr>
              <a:t>PROGRAMME 4: </a:t>
            </a:r>
            <a:r>
              <a:rPr lang="en-ZA" altLang="en-US" sz="2800" b="1" dirty="0">
                <a:solidFill>
                  <a:srgbClr val="002060"/>
                </a:solidFill>
                <a:latin typeface="Arial Narrow" panose="020B0606020202030204" pitchFamily="34" charset="0"/>
                <a:ea typeface="Calibri" panose="020F0502020204030204" pitchFamily="34" charset="0"/>
                <a:cs typeface="Times New Roman" panose="02020603050405020304" pitchFamily="18" charset="0"/>
              </a:rPr>
              <a:t>EFFICIENT AND QUALITY DISPUTE RESOLUTION AND ENFORCEMENT SERVICES (1/3)</a:t>
            </a:r>
            <a:endParaRPr lang="en-ZA" sz="2800" dirty="0">
              <a:solidFill>
                <a:srgbClr val="002060"/>
              </a:solidFill>
            </a:endParaRPr>
          </a:p>
        </p:txBody>
      </p:sp>
      <p:graphicFrame>
        <p:nvGraphicFramePr>
          <p:cNvPr id="5" name="Table 5">
            <a:extLst>
              <a:ext uri="{FF2B5EF4-FFF2-40B4-BE49-F238E27FC236}">
                <a16:creationId xmlns:a16="http://schemas.microsoft.com/office/drawing/2014/main" id="{79A2CA8C-554A-40D7-9E3C-C692C945B1A6}"/>
              </a:ext>
            </a:extLst>
          </p:cNvPr>
          <p:cNvGraphicFramePr>
            <a:graphicFrameLocks noGrp="1"/>
          </p:cNvGraphicFramePr>
          <p:nvPr>
            <p:ph idx="1"/>
            <p:extLst>
              <p:ext uri="{D42A27DB-BD31-4B8C-83A1-F6EECF244321}">
                <p14:modId xmlns:p14="http://schemas.microsoft.com/office/powerpoint/2010/main" val="370906550"/>
              </p:ext>
            </p:extLst>
          </p:nvPr>
        </p:nvGraphicFramePr>
        <p:xfrm>
          <a:off x="30412" y="1594883"/>
          <a:ext cx="9062788" cy="4661597"/>
        </p:xfrm>
        <a:graphic>
          <a:graphicData uri="http://schemas.openxmlformats.org/drawingml/2006/table">
            <a:tbl>
              <a:tblPr firstRow="1" bandRow="1">
                <a:tableStyleId>{5C22544A-7EE6-4342-B048-85BDC9FD1C3A}</a:tableStyleId>
              </a:tblPr>
              <a:tblGrid>
                <a:gridCol w="854184">
                  <a:extLst>
                    <a:ext uri="{9D8B030D-6E8A-4147-A177-3AD203B41FA5}">
                      <a16:colId xmlns:a16="http://schemas.microsoft.com/office/drawing/2014/main" val="1240491075"/>
                    </a:ext>
                  </a:extLst>
                </a:gridCol>
                <a:gridCol w="625227">
                  <a:extLst>
                    <a:ext uri="{9D8B030D-6E8A-4147-A177-3AD203B41FA5}">
                      <a16:colId xmlns:a16="http://schemas.microsoft.com/office/drawing/2014/main" val="2097845335"/>
                    </a:ext>
                  </a:extLst>
                </a:gridCol>
                <a:gridCol w="2274777">
                  <a:extLst>
                    <a:ext uri="{9D8B030D-6E8A-4147-A177-3AD203B41FA5}">
                      <a16:colId xmlns:a16="http://schemas.microsoft.com/office/drawing/2014/main" val="4148152540"/>
                    </a:ext>
                  </a:extLst>
                </a:gridCol>
                <a:gridCol w="762000">
                  <a:extLst>
                    <a:ext uri="{9D8B030D-6E8A-4147-A177-3AD203B41FA5}">
                      <a16:colId xmlns:a16="http://schemas.microsoft.com/office/drawing/2014/main" val="1133158173"/>
                    </a:ext>
                  </a:extLst>
                </a:gridCol>
                <a:gridCol w="698500">
                  <a:extLst>
                    <a:ext uri="{9D8B030D-6E8A-4147-A177-3AD203B41FA5}">
                      <a16:colId xmlns:a16="http://schemas.microsoft.com/office/drawing/2014/main" val="1223514512"/>
                    </a:ext>
                  </a:extLst>
                </a:gridCol>
                <a:gridCol w="787400">
                  <a:extLst>
                    <a:ext uri="{9D8B030D-6E8A-4147-A177-3AD203B41FA5}">
                      <a16:colId xmlns:a16="http://schemas.microsoft.com/office/drawing/2014/main" val="3646893713"/>
                    </a:ext>
                  </a:extLst>
                </a:gridCol>
                <a:gridCol w="927100">
                  <a:extLst>
                    <a:ext uri="{9D8B030D-6E8A-4147-A177-3AD203B41FA5}">
                      <a16:colId xmlns:a16="http://schemas.microsoft.com/office/drawing/2014/main" val="1600617699"/>
                    </a:ext>
                  </a:extLst>
                </a:gridCol>
                <a:gridCol w="749300">
                  <a:extLst>
                    <a:ext uri="{9D8B030D-6E8A-4147-A177-3AD203B41FA5}">
                      <a16:colId xmlns:a16="http://schemas.microsoft.com/office/drawing/2014/main" val="3490796877"/>
                    </a:ext>
                  </a:extLst>
                </a:gridCol>
                <a:gridCol w="685800">
                  <a:extLst>
                    <a:ext uri="{9D8B030D-6E8A-4147-A177-3AD203B41FA5}">
                      <a16:colId xmlns:a16="http://schemas.microsoft.com/office/drawing/2014/main" val="2637521057"/>
                    </a:ext>
                  </a:extLst>
                </a:gridCol>
                <a:gridCol w="698500">
                  <a:extLst>
                    <a:ext uri="{9D8B030D-6E8A-4147-A177-3AD203B41FA5}">
                      <a16:colId xmlns:a16="http://schemas.microsoft.com/office/drawing/2014/main" val="3849518258"/>
                    </a:ext>
                  </a:extLst>
                </a:gridCol>
              </a:tblGrid>
              <a:tr h="412785">
                <a:tc rowSpan="3">
                  <a:txBody>
                    <a:bodyPr/>
                    <a:lstStyle/>
                    <a:p>
                      <a:r>
                        <a:rPr lang="en-US" sz="1000" b="1" dirty="0">
                          <a:solidFill>
                            <a:schemeClr val="tx1"/>
                          </a:solidFill>
                          <a:latin typeface="Arial Narrow" panose="020B0606020202030204" pitchFamily="34" charset="0"/>
                        </a:rPr>
                        <a:t>Outcome</a:t>
                      </a:r>
                      <a:endParaRPr lang="en-ZA" sz="1000" b="1" dirty="0">
                        <a:solidFill>
                          <a:schemeClr val="tx1"/>
                        </a:solidFill>
                        <a:latin typeface="Arial Narrow" panose="020B0606020202030204" pitchFamily="34" charset="0"/>
                      </a:endParaRPr>
                    </a:p>
                  </a:txBody>
                  <a:tcPr marL="91462" marR="91462" marT="45719" marB="45719" anchor="ctr"/>
                </a:tc>
                <a:tc rowSpan="3">
                  <a:txBody>
                    <a:bodyPr/>
                    <a:lstStyle/>
                    <a:p>
                      <a:r>
                        <a:rPr lang="en-US" sz="1000" b="1" dirty="0">
                          <a:solidFill>
                            <a:schemeClr val="tx1"/>
                          </a:solidFill>
                          <a:latin typeface="Arial Narrow" panose="020B0606020202030204" pitchFamily="34" charset="0"/>
                        </a:rPr>
                        <a:t>Outputs </a:t>
                      </a:r>
                      <a:endParaRPr lang="en-ZA" sz="1000" b="1" dirty="0">
                        <a:solidFill>
                          <a:schemeClr val="tx1"/>
                        </a:solidFill>
                        <a:latin typeface="Arial Narrow" panose="020B0606020202030204" pitchFamily="34" charset="0"/>
                      </a:endParaRPr>
                    </a:p>
                  </a:txBody>
                  <a:tcPr marL="91462" marR="91462" marT="45719" marB="45719" anchor="ctr"/>
                </a:tc>
                <a:tc rowSpan="3">
                  <a:txBody>
                    <a:bodyPr/>
                    <a:lstStyle/>
                    <a:p>
                      <a:r>
                        <a:rPr lang="en-US" sz="1000" b="1" dirty="0">
                          <a:solidFill>
                            <a:schemeClr val="tx1"/>
                          </a:solidFill>
                          <a:latin typeface="Arial Narrow" panose="020B0606020202030204" pitchFamily="34" charset="0"/>
                        </a:rPr>
                        <a:t>Output indicators </a:t>
                      </a:r>
                      <a:endParaRPr lang="en-ZA" sz="1000" b="1" dirty="0">
                        <a:solidFill>
                          <a:schemeClr val="tx1"/>
                        </a:solidFill>
                        <a:latin typeface="Arial Narrow" panose="020B0606020202030204" pitchFamily="34" charset="0"/>
                      </a:endParaRPr>
                    </a:p>
                  </a:txBody>
                  <a:tcPr marL="91462" marR="91462" marT="45719" marB="45719" anchor="ctr"/>
                </a:tc>
                <a:tc gridSpan="7">
                  <a:txBody>
                    <a:bodyPr/>
                    <a:lstStyle/>
                    <a:p>
                      <a:pPr algn="ctr"/>
                      <a:r>
                        <a:rPr lang="en-US" sz="1400" b="1" dirty="0">
                          <a:solidFill>
                            <a:schemeClr val="tx1"/>
                          </a:solidFill>
                          <a:latin typeface="Arial Narrow" panose="020B0606020202030204" pitchFamily="34" charset="0"/>
                        </a:rPr>
                        <a:t>Annual targets </a:t>
                      </a:r>
                      <a:endParaRPr lang="en-ZA" sz="1400" b="1" dirty="0">
                        <a:solidFill>
                          <a:schemeClr val="tx1"/>
                        </a:solidFill>
                        <a:latin typeface="Arial Narrow" panose="020B0606020202030204" pitchFamily="34" charset="0"/>
                      </a:endParaRPr>
                    </a:p>
                  </a:txBody>
                  <a:tcPr marL="91462" marR="91462" marT="45719" marB="45719" anchor="ct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val="1273211801"/>
                  </a:ext>
                </a:extLst>
              </a:tr>
              <a:tr h="433220">
                <a:tc vMerge="1">
                  <a:txBody>
                    <a:bodyPr/>
                    <a:lstStyle/>
                    <a:p>
                      <a:endParaRPr lang="en-ZA" sz="1400" dirty="0">
                        <a:latin typeface="Arial Narrow" panose="020B0606020202030204" pitchFamily="34" charset="0"/>
                      </a:endParaRPr>
                    </a:p>
                  </a:txBody>
                  <a:tcPr/>
                </a:tc>
                <a:tc vMerge="1">
                  <a:txBody>
                    <a:bodyPr/>
                    <a:lstStyle/>
                    <a:p>
                      <a:endParaRPr lang="en-ZA" sz="1400" dirty="0">
                        <a:latin typeface="Arial Narrow" panose="020B0606020202030204" pitchFamily="34" charset="0"/>
                      </a:endParaRPr>
                    </a:p>
                  </a:txBody>
                  <a:tcPr/>
                </a:tc>
                <a:tc vMerge="1">
                  <a:txBody>
                    <a:bodyPr/>
                    <a:lstStyle/>
                    <a:p>
                      <a:endParaRPr lang="en-ZA" sz="1400" dirty="0">
                        <a:latin typeface="Arial Narrow" panose="020B0606020202030204" pitchFamily="34" charset="0"/>
                      </a:endParaRPr>
                    </a:p>
                  </a:txBody>
                  <a:tcPr/>
                </a:tc>
                <a:tc gridSpan="3">
                  <a:txBody>
                    <a:bodyPr/>
                    <a:lstStyle/>
                    <a:p>
                      <a:pPr algn="ctr"/>
                      <a:r>
                        <a:rPr lang="en-US" sz="1000" b="1" dirty="0">
                          <a:solidFill>
                            <a:schemeClr val="tx1"/>
                          </a:solidFill>
                          <a:latin typeface="Arial Narrow" panose="020B0606020202030204" pitchFamily="34" charset="0"/>
                        </a:rPr>
                        <a:t>Audited/Annual Performance </a:t>
                      </a:r>
                      <a:endParaRPr lang="en-ZA" sz="1000" b="1" dirty="0">
                        <a:solidFill>
                          <a:schemeClr val="tx1"/>
                        </a:solidFill>
                        <a:latin typeface="Arial Narrow" panose="020B0606020202030204" pitchFamily="34" charset="0"/>
                      </a:endParaRPr>
                    </a:p>
                  </a:txBody>
                  <a:tcPr marL="91462" marR="91462" marT="45719" marB="45719" anchor="ctr"/>
                </a:tc>
                <a:tc hMerge="1">
                  <a:txBody>
                    <a:bodyPr/>
                    <a:lstStyle/>
                    <a:p>
                      <a:endParaRPr lang="en-ZA" dirty="0"/>
                    </a:p>
                  </a:txBody>
                  <a:tcPr/>
                </a:tc>
                <a:tc hMerge="1">
                  <a:txBody>
                    <a:bodyPr/>
                    <a:lstStyle/>
                    <a:p>
                      <a:endParaRPr lang="en-ZA" dirty="0"/>
                    </a:p>
                  </a:txBody>
                  <a:tcPr/>
                </a:tc>
                <a:tc>
                  <a:txBody>
                    <a:bodyPr/>
                    <a:lstStyle/>
                    <a:p>
                      <a:pPr algn="ctr"/>
                      <a:r>
                        <a:rPr lang="en-US" sz="1000" b="1" dirty="0">
                          <a:solidFill>
                            <a:schemeClr val="tx1"/>
                          </a:solidFill>
                          <a:latin typeface="Arial Narrow" panose="020B0606020202030204" pitchFamily="34" charset="0"/>
                        </a:rPr>
                        <a:t>Estimated performance </a:t>
                      </a:r>
                      <a:endParaRPr lang="en-ZA" sz="1000" b="1" dirty="0">
                        <a:solidFill>
                          <a:schemeClr val="tx1"/>
                        </a:solidFill>
                        <a:latin typeface="Arial Narrow" panose="020B0606020202030204" pitchFamily="34" charset="0"/>
                      </a:endParaRPr>
                    </a:p>
                  </a:txBody>
                  <a:tcPr marL="91462" marR="91462" marT="45719" marB="45719" anchor="ctr"/>
                </a:tc>
                <a:tc gridSpan="3">
                  <a:txBody>
                    <a:bodyPr/>
                    <a:lstStyle/>
                    <a:p>
                      <a:pPr algn="ctr"/>
                      <a:r>
                        <a:rPr lang="en-US" sz="1000" b="1" dirty="0">
                          <a:solidFill>
                            <a:schemeClr val="tx1"/>
                          </a:solidFill>
                          <a:latin typeface="Arial Narrow" panose="020B0606020202030204" pitchFamily="34" charset="0"/>
                        </a:rPr>
                        <a:t>MTEF period</a:t>
                      </a:r>
                      <a:endParaRPr lang="en-ZA" sz="1000" b="1" dirty="0">
                        <a:solidFill>
                          <a:schemeClr val="tx1"/>
                        </a:solidFill>
                        <a:latin typeface="Arial Narrow" panose="020B0606020202030204" pitchFamily="34" charset="0"/>
                      </a:endParaRPr>
                    </a:p>
                  </a:txBody>
                  <a:tcPr marL="91462" marR="91462" marT="45719" marB="45719" anchor="ct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val="3306737293"/>
                  </a:ext>
                </a:extLst>
              </a:tr>
              <a:tr h="304863">
                <a:tc vMerge="1">
                  <a:txBody>
                    <a:bodyPr/>
                    <a:lstStyle/>
                    <a:p>
                      <a:endParaRPr lang="en-ZA" sz="1400" dirty="0">
                        <a:latin typeface="Arial Narrow" panose="020B0606020202030204" pitchFamily="34" charset="0"/>
                      </a:endParaRPr>
                    </a:p>
                  </a:txBody>
                  <a:tcPr/>
                </a:tc>
                <a:tc vMerge="1">
                  <a:txBody>
                    <a:bodyPr/>
                    <a:lstStyle/>
                    <a:p>
                      <a:endParaRPr lang="en-ZA" sz="1400" dirty="0">
                        <a:latin typeface="Arial Narrow" panose="020B0606020202030204" pitchFamily="34" charset="0"/>
                      </a:endParaRPr>
                    </a:p>
                  </a:txBody>
                  <a:tcPr/>
                </a:tc>
                <a:tc vMerge="1">
                  <a:txBody>
                    <a:bodyPr/>
                    <a:lstStyle/>
                    <a:p>
                      <a:endParaRPr lang="en-ZA" sz="1400" dirty="0">
                        <a:latin typeface="Arial Narrow" panose="020B0606020202030204" pitchFamily="34" charset="0"/>
                      </a:endParaRPr>
                    </a:p>
                  </a:txBody>
                  <a:tcPr/>
                </a:tc>
                <a:tc>
                  <a:txBody>
                    <a:bodyPr/>
                    <a:lstStyle/>
                    <a:p>
                      <a:pPr algn="ctr"/>
                      <a:r>
                        <a:rPr lang="en-US" sz="1000" b="1" dirty="0">
                          <a:solidFill>
                            <a:schemeClr val="tx1"/>
                          </a:solidFill>
                          <a:latin typeface="Arial Narrow" panose="020B0606020202030204" pitchFamily="34" charset="0"/>
                        </a:rPr>
                        <a:t>2018/19</a:t>
                      </a:r>
                      <a:endParaRPr lang="en-ZA" sz="1000" b="1" dirty="0">
                        <a:solidFill>
                          <a:schemeClr val="tx1"/>
                        </a:solidFill>
                        <a:latin typeface="Arial Narrow" panose="020B0606020202030204" pitchFamily="34" charset="0"/>
                      </a:endParaRPr>
                    </a:p>
                  </a:txBody>
                  <a:tcPr marL="91462" marR="91462" marT="45719" marB="45719" anchor="ctr"/>
                </a:tc>
                <a:tc>
                  <a:txBody>
                    <a:bodyPr/>
                    <a:lstStyle/>
                    <a:p>
                      <a:pPr algn="ctr"/>
                      <a:r>
                        <a:rPr lang="en-US" sz="1000" b="1" dirty="0">
                          <a:solidFill>
                            <a:schemeClr val="tx1"/>
                          </a:solidFill>
                          <a:latin typeface="Arial Narrow" panose="020B0606020202030204" pitchFamily="34" charset="0"/>
                        </a:rPr>
                        <a:t>2019/20</a:t>
                      </a:r>
                      <a:endParaRPr lang="en-ZA" sz="1000" b="1" dirty="0">
                        <a:solidFill>
                          <a:schemeClr val="tx1"/>
                        </a:solidFill>
                        <a:latin typeface="Arial Narrow" panose="020B0606020202030204" pitchFamily="34" charset="0"/>
                      </a:endParaRPr>
                    </a:p>
                  </a:txBody>
                  <a:tcPr marL="91462" marR="91462" marT="45719" marB="45719" anchor="ctr"/>
                </a:tc>
                <a:tc>
                  <a:txBody>
                    <a:bodyPr/>
                    <a:lstStyle/>
                    <a:p>
                      <a:pPr algn="ctr"/>
                      <a:r>
                        <a:rPr lang="en-US" sz="1000" b="1" dirty="0">
                          <a:solidFill>
                            <a:schemeClr val="tx1"/>
                          </a:solidFill>
                          <a:latin typeface="Arial Narrow" panose="020B0606020202030204" pitchFamily="34" charset="0"/>
                        </a:rPr>
                        <a:t>2020/21</a:t>
                      </a:r>
                      <a:endParaRPr lang="en-ZA" sz="1000" b="1" dirty="0">
                        <a:solidFill>
                          <a:schemeClr val="tx1"/>
                        </a:solidFill>
                        <a:latin typeface="Arial Narrow" panose="020B0606020202030204" pitchFamily="34" charset="0"/>
                      </a:endParaRPr>
                    </a:p>
                  </a:txBody>
                  <a:tcPr marL="91462" marR="91462" marT="45719" marB="45719" anchor="ctr"/>
                </a:tc>
                <a:tc>
                  <a:txBody>
                    <a:bodyPr/>
                    <a:lstStyle/>
                    <a:p>
                      <a:pPr algn="ctr"/>
                      <a:r>
                        <a:rPr lang="en-US" sz="1000" b="1" dirty="0">
                          <a:solidFill>
                            <a:schemeClr val="tx1"/>
                          </a:solidFill>
                          <a:latin typeface="Arial Narrow" panose="020B0606020202030204" pitchFamily="34" charset="0"/>
                        </a:rPr>
                        <a:t>2021/22</a:t>
                      </a:r>
                      <a:endParaRPr lang="en-ZA" sz="1000" b="1" dirty="0">
                        <a:solidFill>
                          <a:schemeClr val="tx1"/>
                        </a:solidFill>
                        <a:latin typeface="Arial Narrow" panose="020B0606020202030204" pitchFamily="34" charset="0"/>
                      </a:endParaRPr>
                    </a:p>
                  </a:txBody>
                  <a:tcPr marL="91462" marR="91462" marT="45719" marB="45719" anchor="ctr"/>
                </a:tc>
                <a:tc>
                  <a:txBody>
                    <a:bodyPr/>
                    <a:lstStyle/>
                    <a:p>
                      <a:pPr algn="ctr"/>
                      <a:r>
                        <a:rPr lang="en-US" sz="1000" b="1" dirty="0">
                          <a:solidFill>
                            <a:schemeClr val="tx1"/>
                          </a:solidFill>
                          <a:latin typeface="Arial Narrow" panose="020B0606020202030204" pitchFamily="34" charset="0"/>
                        </a:rPr>
                        <a:t>2022/23</a:t>
                      </a:r>
                      <a:endParaRPr lang="en-ZA" sz="1000" b="1" dirty="0">
                        <a:solidFill>
                          <a:schemeClr val="tx1"/>
                        </a:solidFill>
                        <a:latin typeface="Arial Narrow" panose="020B0606020202030204" pitchFamily="34" charset="0"/>
                      </a:endParaRPr>
                    </a:p>
                  </a:txBody>
                  <a:tcPr marL="91462" marR="91462" marT="45719" marB="45719" anchor="ctr"/>
                </a:tc>
                <a:tc>
                  <a:txBody>
                    <a:bodyPr/>
                    <a:lstStyle/>
                    <a:p>
                      <a:pPr algn="ctr"/>
                      <a:r>
                        <a:rPr lang="en-US" sz="1000" b="1" dirty="0">
                          <a:solidFill>
                            <a:schemeClr val="tx1"/>
                          </a:solidFill>
                          <a:latin typeface="Arial Narrow" panose="020B0606020202030204" pitchFamily="34" charset="0"/>
                        </a:rPr>
                        <a:t>2023/24</a:t>
                      </a:r>
                      <a:endParaRPr lang="en-ZA" sz="1000" b="1" dirty="0">
                        <a:solidFill>
                          <a:schemeClr val="tx1"/>
                        </a:solidFill>
                        <a:latin typeface="Arial Narrow" panose="020B0606020202030204" pitchFamily="34" charset="0"/>
                      </a:endParaRPr>
                    </a:p>
                  </a:txBody>
                  <a:tcPr marL="91462" marR="91462" marT="45719" marB="45719" anchor="ctr"/>
                </a:tc>
                <a:tc>
                  <a:txBody>
                    <a:bodyPr/>
                    <a:lstStyle/>
                    <a:p>
                      <a:pPr algn="ctr"/>
                      <a:r>
                        <a:rPr lang="en-US" sz="1000" b="1" dirty="0">
                          <a:solidFill>
                            <a:schemeClr val="tx1"/>
                          </a:solidFill>
                          <a:latin typeface="Arial Narrow" panose="020B0606020202030204" pitchFamily="34" charset="0"/>
                        </a:rPr>
                        <a:t>2024/25</a:t>
                      </a:r>
                      <a:endParaRPr lang="en-ZA" sz="1000" b="1" dirty="0">
                        <a:solidFill>
                          <a:schemeClr val="tx1"/>
                        </a:solidFill>
                        <a:latin typeface="Arial Narrow" panose="020B0606020202030204" pitchFamily="34" charset="0"/>
                      </a:endParaRPr>
                    </a:p>
                  </a:txBody>
                  <a:tcPr marL="91462" marR="91462" marT="45719" marB="45719" anchor="ctr"/>
                </a:tc>
                <a:extLst>
                  <a:ext uri="{0D108BD9-81ED-4DB2-BD59-A6C34878D82A}">
                    <a16:rowId xmlns:a16="http://schemas.microsoft.com/office/drawing/2014/main" val="208302560"/>
                  </a:ext>
                </a:extLst>
              </a:tr>
              <a:tr h="1755364">
                <a:tc rowSpan="3">
                  <a:txBody>
                    <a:bodyPr/>
                    <a:lstStyle/>
                    <a:p>
                      <a:pPr algn="l">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4.1. </a:t>
                      </a:r>
                    </a:p>
                    <a:p>
                      <a:pPr algn="l">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Improved service quality </a:t>
                      </a:r>
                    </a:p>
                  </a:txBody>
                  <a:tcPr marL="68587" marR="68587" marT="0" marB="0" anchor="ctr"/>
                </a:tc>
                <a:tc rowSpan="3">
                  <a:txBody>
                    <a:bodyPr/>
                    <a:lstStyle/>
                    <a:p>
                      <a:pPr algn="l">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4.1.1. </a:t>
                      </a:r>
                    </a:p>
                    <a:p>
                      <a:pPr algn="l">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Resolved disputes </a:t>
                      </a:r>
                    </a:p>
                  </a:txBody>
                  <a:tcPr marL="68587" marR="68587" marT="0" marB="0" anchor="ctr"/>
                </a:tc>
                <a:tc>
                  <a:txBody>
                    <a:bodyPr/>
                    <a:lstStyle/>
                    <a:p>
                      <a:pPr algn="l">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4.1.1.1. Percentage of conciliable cases heard within 30 days at first event (excludes agreed extensions, where certificates were issued, out of jurisdiction cases/ withdrawn/ settled by parties cases prior to the matter being scheduled, no process cases and cases which are not conciliable or where conciliation is not first process)</a:t>
                      </a:r>
                    </a:p>
                  </a:txBody>
                  <a:tcPr marL="68587" marR="68587" marT="0" marB="0" anchor="ctr"/>
                </a:tc>
                <a:tc>
                  <a:txBody>
                    <a:bodyPr/>
                    <a:lstStyle/>
                    <a:p>
                      <a:pPr algn="ctr">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88%</a:t>
                      </a:r>
                    </a:p>
                  </a:txBody>
                  <a:tcPr marL="68587" marR="68587" marT="0" marB="0" anchor="ctr"/>
                </a:tc>
                <a:tc>
                  <a:txBody>
                    <a:bodyPr/>
                    <a:lstStyle/>
                    <a:p>
                      <a:pPr algn="ctr">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98.75%</a:t>
                      </a:r>
                    </a:p>
                  </a:txBody>
                  <a:tcPr marL="68587" marR="68587" marT="0" marB="0" anchor="ctr"/>
                </a:tc>
                <a:tc>
                  <a:txBody>
                    <a:bodyPr/>
                    <a:lstStyle/>
                    <a:p>
                      <a:pPr algn="ctr">
                        <a:lnSpc>
                          <a:spcPct val="115000"/>
                        </a:lnSpc>
                        <a:spcAft>
                          <a:spcPts val="0"/>
                        </a:spcAft>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99.4%</a:t>
                      </a:r>
                      <a:endParaRPr lang="en-ZA" sz="1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7" marR="68587" marT="0" marB="0" anchor="ctr"/>
                </a:tc>
                <a:tc>
                  <a:txBody>
                    <a:bodyPr/>
                    <a:lstStyle/>
                    <a:p>
                      <a:pPr algn="ctr">
                        <a:lnSpc>
                          <a:spcPct val="115000"/>
                        </a:lnSpc>
                        <a:spcAft>
                          <a:spcPts val="0"/>
                        </a:spcAft>
                      </a:pPr>
                      <a:r>
                        <a:rPr lang="en-ZA" sz="10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95%</a:t>
                      </a:r>
                    </a:p>
                  </a:txBody>
                  <a:tcPr marL="68587" marR="68587" marT="0" marB="0" anchor="ctr"/>
                </a:tc>
                <a:tc>
                  <a:txBody>
                    <a:bodyPr/>
                    <a:lstStyle/>
                    <a:p>
                      <a:pPr algn="ctr">
                        <a:lnSpc>
                          <a:spcPct val="115000"/>
                        </a:lnSpc>
                        <a:spcAft>
                          <a:spcPts val="0"/>
                        </a:spcAft>
                      </a:pPr>
                      <a:r>
                        <a:rPr lang="en-US" sz="10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98%</a:t>
                      </a:r>
                      <a:endParaRPr lang="en-ZA" sz="10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7" marR="68587" marT="0" marB="0" anchor="ctr"/>
                </a:tc>
                <a:tc>
                  <a:txBody>
                    <a:bodyPr/>
                    <a:lstStyle/>
                    <a:p>
                      <a:pPr algn="ctr">
                        <a:lnSpc>
                          <a:spcPct val="115000"/>
                        </a:lnSpc>
                        <a:spcAft>
                          <a:spcPts val="0"/>
                        </a:spcAft>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98%</a:t>
                      </a:r>
                      <a:endParaRPr lang="en-ZA" sz="1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7" marR="68587" marT="0" marB="0" anchor="ctr"/>
                </a:tc>
                <a:tc>
                  <a:txBody>
                    <a:bodyPr/>
                    <a:lstStyle/>
                    <a:p>
                      <a:pPr algn="ctr">
                        <a:lnSpc>
                          <a:spcPct val="115000"/>
                        </a:lnSpc>
                        <a:spcAft>
                          <a:spcPts val="0"/>
                        </a:spcAft>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98%</a:t>
                      </a:r>
                      <a:endParaRPr lang="en-ZA" sz="1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7" marR="68587" marT="0" marB="0" anchor="ctr"/>
                </a:tc>
                <a:extLst>
                  <a:ext uri="{0D108BD9-81ED-4DB2-BD59-A6C34878D82A}">
                    <a16:rowId xmlns:a16="http://schemas.microsoft.com/office/drawing/2014/main" val="1977977638"/>
                  </a:ext>
                </a:extLst>
              </a:tr>
              <a:tr h="1069494">
                <a:tc vMerge="1">
                  <a:txBody>
                    <a:bodyPr/>
                    <a:lstStyle/>
                    <a:p>
                      <a:pPr algn="l">
                        <a:lnSpc>
                          <a:spcPct val="115000"/>
                        </a:lnSpc>
                        <a:spcAft>
                          <a:spcPts val="0"/>
                        </a:spcAft>
                      </a:pP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pPr algn="l">
                        <a:lnSpc>
                          <a:spcPct val="115000"/>
                        </a:lnSpc>
                        <a:spcAft>
                          <a:spcPts val="0"/>
                        </a:spcAft>
                      </a:pP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4.1.1.2. Percentage of arbitration awards rendered sent to parties within 14 days of the conclusion of the arbitration proceedings (excludes extensions Granted and heads of arguments filed)</a:t>
                      </a:r>
                    </a:p>
                  </a:txBody>
                  <a:tcPr marL="68587" marR="68587" marT="0" marB="0" anchor="ctr"/>
                </a:tc>
                <a:tc>
                  <a:txBody>
                    <a:bodyPr/>
                    <a:lstStyle/>
                    <a:p>
                      <a:pPr algn="ctr">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99%</a:t>
                      </a:r>
                    </a:p>
                  </a:txBody>
                  <a:tcPr marL="68587" marR="68587" marT="0" marB="0" anchor="ctr"/>
                </a:tc>
                <a:tc>
                  <a:txBody>
                    <a:bodyPr/>
                    <a:lstStyle/>
                    <a:p>
                      <a:pPr algn="ctr">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99.76%</a:t>
                      </a:r>
                    </a:p>
                  </a:txBody>
                  <a:tcPr marL="68587" marR="68587" marT="0" marB="0" anchor="ctr"/>
                </a:tc>
                <a:tc>
                  <a:txBody>
                    <a:bodyPr/>
                    <a:lstStyle/>
                    <a:p>
                      <a:pPr algn="ctr">
                        <a:lnSpc>
                          <a:spcPct val="115000"/>
                        </a:lnSpc>
                        <a:spcAft>
                          <a:spcPts val="0"/>
                        </a:spcAft>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99.9%</a:t>
                      </a:r>
                      <a:endParaRPr lang="en-ZA" sz="1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7" marR="68587" marT="0" marB="0" anchor="ctr"/>
                </a:tc>
                <a:tc>
                  <a:txBody>
                    <a:bodyPr/>
                    <a:lstStyle/>
                    <a:p>
                      <a:pPr algn="ctr">
                        <a:lnSpc>
                          <a:spcPct val="115000"/>
                        </a:lnSpc>
                        <a:spcAft>
                          <a:spcPts val="0"/>
                        </a:spcAft>
                      </a:pPr>
                      <a:r>
                        <a:rPr lang="en-ZA" sz="10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98%</a:t>
                      </a:r>
                    </a:p>
                  </a:txBody>
                  <a:tcPr marL="68587" marR="68587" marT="0" marB="0" anchor="ctr"/>
                </a:tc>
                <a:tc>
                  <a:txBody>
                    <a:bodyPr/>
                    <a:lstStyle/>
                    <a:p>
                      <a:pPr algn="ctr">
                        <a:lnSpc>
                          <a:spcPct val="115000"/>
                        </a:lnSpc>
                        <a:spcAft>
                          <a:spcPts val="0"/>
                        </a:spcAft>
                      </a:pPr>
                      <a:r>
                        <a:rPr lang="en-US" sz="10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98%</a:t>
                      </a:r>
                      <a:endParaRPr lang="en-ZA" sz="10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7" marR="68587" marT="0" marB="0" anchor="ctr"/>
                </a:tc>
                <a:tc>
                  <a:txBody>
                    <a:bodyPr/>
                    <a:lstStyle/>
                    <a:p>
                      <a:pPr algn="ctr">
                        <a:lnSpc>
                          <a:spcPct val="115000"/>
                        </a:lnSpc>
                        <a:spcAft>
                          <a:spcPts val="0"/>
                        </a:spcAft>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98%</a:t>
                      </a:r>
                      <a:endParaRPr lang="en-ZA" sz="1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7" marR="68587" marT="0" marB="0" anchor="ctr"/>
                </a:tc>
                <a:tc>
                  <a:txBody>
                    <a:bodyPr/>
                    <a:lstStyle/>
                    <a:p>
                      <a:pPr algn="ctr">
                        <a:lnSpc>
                          <a:spcPct val="115000"/>
                        </a:lnSpc>
                        <a:spcAft>
                          <a:spcPts val="0"/>
                        </a:spcAft>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98%</a:t>
                      </a:r>
                      <a:endParaRPr lang="en-ZA" sz="1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7" marR="68587" marT="0" marB="0" anchor="ctr"/>
                </a:tc>
                <a:extLst>
                  <a:ext uri="{0D108BD9-81ED-4DB2-BD59-A6C34878D82A}">
                    <a16:rowId xmlns:a16="http://schemas.microsoft.com/office/drawing/2014/main" val="3838826829"/>
                  </a:ext>
                </a:extLst>
              </a:tr>
              <a:tr h="685871">
                <a:tc vMerge="1">
                  <a:txBody>
                    <a:bodyPr/>
                    <a:lstStyle/>
                    <a:p>
                      <a:pPr algn="l">
                        <a:lnSpc>
                          <a:spcPct val="115000"/>
                        </a:lnSpc>
                        <a:spcAft>
                          <a:spcPts val="0"/>
                        </a:spcAft>
                      </a:pP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pPr algn="l">
                        <a:lnSpc>
                          <a:spcPct val="115000"/>
                        </a:lnSpc>
                        <a:spcAft>
                          <a:spcPts val="0"/>
                        </a:spcAft>
                      </a:pP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4.1.1.3. Percentage of disputes of interests resolved per annum</a:t>
                      </a:r>
                    </a:p>
                  </a:txBody>
                  <a:tcPr marL="68587" marR="68587" marT="0" marB="0" anchor="ctr"/>
                </a:tc>
                <a:tc>
                  <a:txBody>
                    <a:bodyPr/>
                    <a:lstStyle/>
                    <a:p>
                      <a:pPr algn="ctr">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New</a:t>
                      </a:r>
                    </a:p>
                  </a:txBody>
                  <a:tcPr marL="68587" marR="68587" marT="0" marB="0" anchor="ctr"/>
                </a:tc>
                <a:tc>
                  <a:txBody>
                    <a:bodyPr/>
                    <a:lstStyle/>
                    <a:p>
                      <a:pPr algn="ctr">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New</a:t>
                      </a:r>
                    </a:p>
                  </a:txBody>
                  <a:tcPr marL="68587" marR="68587" marT="0" marB="0" anchor="ctr"/>
                </a:tc>
                <a:tc>
                  <a:txBody>
                    <a:bodyPr/>
                    <a:lstStyle/>
                    <a:p>
                      <a:pPr algn="ctr">
                        <a:lnSpc>
                          <a:spcPct val="115000"/>
                        </a:lnSpc>
                        <a:spcAft>
                          <a:spcPts val="0"/>
                        </a:spcAft>
                      </a:pPr>
                      <a:r>
                        <a:rPr lang="en-US" sz="10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52.6%</a:t>
                      </a:r>
                      <a:endParaRPr lang="en-ZA" sz="10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7" marR="68587" marT="0" marB="0" anchor="ctr"/>
                </a:tc>
                <a:tc>
                  <a:txBody>
                    <a:bodyPr/>
                    <a:lstStyle/>
                    <a:p>
                      <a:pPr algn="ctr">
                        <a:lnSpc>
                          <a:spcPct val="115000"/>
                        </a:lnSpc>
                        <a:spcAft>
                          <a:spcPts val="0"/>
                        </a:spcAft>
                      </a:pPr>
                      <a:r>
                        <a:rPr lang="en-ZA" sz="10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52%</a:t>
                      </a:r>
                    </a:p>
                  </a:txBody>
                  <a:tcPr marL="68587" marR="68587" marT="0" marB="0" anchor="ctr"/>
                </a:tc>
                <a:tc>
                  <a:txBody>
                    <a:bodyPr/>
                    <a:lstStyle/>
                    <a:p>
                      <a:pPr algn="ctr">
                        <a:lnSpc>
                          <a:spcPct val="115000"/>
                        </a:lnSpc>
                        <a:spcAft>
                          <a:spcPts val="0"/>
                        </a:spcAft>
                      </a:pPr>
                      <a:r>
                        <a:rPr lang="en-US" sz="10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52%</a:t>
                      </a:r>
                      <a:endParaRPr lang="en-ZA" sz="10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7" marR="68587" marT="0" marB="0" anchor="ctr"/>
                </a:tc>
                <a:tc>
                  <a:txBody>
                    <a:bodyPr/>
                    <a:lstStyle/>
                    <a:p>
                      <a:pPr algn="ctr">
                        <a:lnSpc>
                          <a:spcPct val="115000"/>
                        </a:lnSpc>
                        <a:spcAft>
                          <a:spcPts val="0"/>
                        </a:spcAft>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55%</a:t>
                      </a:r>
                      <a:endParaRPr lang="en-ZA" sz="1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7" marR="68587" marT="0" marB="0" anchor="ctr"/>
                </a:tc>
                <a:tc>
                  <a:txBody>
                    <a:bodyPr/>
                    <a:lstStyle/>
                    <a:p>
                      <a:pPr algn="ctr">
                        <a:lnSpc>
                          <a:spcPct val="115000"/>
                        </a:lnSpc>
                        <a:spcAft>
                          <a:spcPts val="0"/>
                        </a:spcAft>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55%</a:t>
                      </a:r>
                      <a:endParaRPr lang="en-ZA" sz="1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7" marR="68587" marT="0" marB="0" anchor="ctr"/>
                </a:tc>
                <a:extLst>
                  <a:ext uri="{0D108BD9-81ED-4DB2-BD59-A6C34878D82A}">
                    <a16:rowId xmlns:a16="http://schemas.microsoft.com/office/drawing/2014/main" val="1120339364"/>
                  </a:ext>
                </a:extLst>
              </a:tr>
            </a:tbl>
          </a:graphicData>
        </a:graphic>
      </p:graphicFrame>
      <p:sp>
        <p:nvSpPr>
          <p:cNvPr id="4" name="Slide Number Placeholder 3">
            <a:extLst>
              <a:ext uri="{FF2B5EF4-FFF2-40B4-BE49-F238E27FC236}">
                <a16:creationId xmlns:a16="http://schemas.microsoft.com/office/drawing/2014/main" id="{5B0E1D16-64A9-4F44-B0B7-CCEE01920953}"/>
              </a:ext>
            </a:extLst>
          </p:cNvPr>
          <p:cNvSpPr>
            <a:spLocks noGrp="1"/>
          </p:cNvSpPr>
          <p:nvPr>
            <p:ph type="sldNum" sz="quarter" idx="12"/>
          </p:nvPr>
        </p:nvSpPr>
        <p:spPr/>
        <p:txBody>
          <a:bodyPr/>
          <a:lstStyle/>
          <a:p>
            <a:fld id="{0C4DB43B-2450-41F4-875D-3A173E257EAA}" type="slidenum">
              <a:rPr lang="en-ZA" smtClean="0"/>
              <a:t>32</a:t>
            </a:fld>
            <a:endParaRPr lang="en-ZA" dirty="0"/>
          </a:p>
        </p:txBody>
      </p:sp>
    </p:spTree>
    <p:extLst>
      <p:ext uri="{BB962C8B-B14F-4D97-AF65-F5344CB8AC3E}">
        <p14:creationId xmlns:p14="http://schemas.microsoft.com/office/powerpoint/2010/main" val="26807347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54613-723D-410C-BB7A-CD1B87E6A461}"/>
              </a:ext>
            </a:extLst>
          </p:cNvPr>
          <p:cNvSpPr>
            <a:spLocks noGrp="1"/>
          </p:cNvSpPr>
          <p:nvPr>
            <p:ph type="title"/>
          </p:nvPr>
        </p:nvSpPr>
        <p:spPr>
          <a:xfrm>
            <a:off x="1158949" y="198120"/>
            <a:ext cx="6772939" cy="1109685"/>
          </a:xfrm>
        </p:spPr>
        <p:txBody>
          <a:bodyPr>
            <a:noAutofit/>
          </a:bodyPr>
          <a:lstStyle/>
          <a:p>
            <a:pPr algn="ctr"/>
            <a:r>
              <a:rPr lang="en-US" altLang="en-US" sz="2800" b="1" dirty="0">
                <a:solidFill>
                  <a:srgbClr val="002060"/>
                </a:solidFill>
                <a:latin typeface="Arial Narrow" panose="020B0606020202030204" pitchFamily="34" charset="0"/>
                <a:ea typeface="MS PGothic" panose="020B0600070205080204" pitchFamily="34" charset="-128"/>
              </a:rPr>
              <a:t>PROGRAMME 4: </a:t>
            </a:r>
            <a:r>
              <a:rPr lang="en-ZA" altLang="en-US" sz="2800" b="1" dirty="0">
                <a:solidFill>
                  <a:srgbClr val="002060"/>
                </a:solidFill>
                <a:latin typeface="Arial Narrow" panose="020B0606020202030204" pitchFamily="34" charset="0"/>
                <a:ea typeface="Calibri" panose="020F0502020204030204" pitchFamily="34" charset="0"/>
                <a:cs typeface="Times New Roman" panose="02020603050405020304" pitchFamily="18" charset="0"/>
              </a:rPr>
              <a:t>EFFICIENT AND QUALITY DISPUTE RESOLUTION AND ENFORCEMENT SERVICES (2/3)</a:t>
            </a:r>
            <a:endParaRPr lang="en-ZA" sz="2800" dirty="0">
              <a:solidFill>
                <a:srgbClr val="002060"/>
              </a:solidFill>
            </a:endParaRPr>
          </a:p>
        </p:txBody>
      </p:sp>
      <p:graphicFrame>
        <p:nvGraphicFramePr>
          <p:cNvPr id="5" name="Table 5">
            <a:extLst>
              <a:ext uri="{FF2B5EF4-FFF2-40B4-BE49-F238E27FC236}">
                <a16:creationId xmlns:a16="http://schemas.microsoft.com/office/drawing/2014/main" id="{79A2CA8C-554A-40D7-9E3C-C692C945B1A6}"/>
              </a:ext>
            </a:extLst>
          </p:cNvPr>
          <p:cNvGraphicFramePr>
            <a:graphicFrameLocks noGrp="1"/>
          </p:cNvGraphicFramePr>
          <p:nvPr>
            <p:ph idx="1"/>
            <p:extLst>
              <p:ext uri="{D42A27DB-BD31-4B8C-83A1-F6EECF244321}">
                <p14:modId xmlns:p14="http://schemas.microsoft.com/office/powerpoint/2010/main" val="39238132"/>
              </p:ext>
            </p:extLst>
          </p:nvPr>
        </p:nvGraphicFramePr>
        <p:xfrm>
          <a:off x="30412" y="1584251"/>
          <a:ext cx="9062788" cy="4090637"/>
        </p:xfrm>
        <a:graphic>
          <a:graphicData uri="http://schemas.openxmlformats.org/drawingml/2006/table">
            <a:tbl>
              <a:tblPr firstRow="1" bandRow="1">
                <a:tableStyleId>{5C22544A-7EE6-4342-B048-85BDC9FD1C3A}</a:tableStyleId>
              </a:tblPr>
              <a:tblGrid>
                <a:gridCol w="843964">
                  <a:extLst>
                    <a:ext uri="{9D8B030D-6E8A-4147-A177-3AD203B41FA5}">
                      <a16:colId xmlns:a16="http://schemas.microsoft.com/office/drawing/2014/main" val="1240491075"/>
                    </a:ext>
                  </a:extLst>
                </a:gridCol>
                <a:gridCol w="843964">
                  <a:extLst>
                    <a:ext uri="{9D8B030D-6E8A-4147-A177-3AD203B41FA5}">
                      <a16:colId xmlns:a16="http://schemas.microsoft.com/office/drawing/2014/main" val="2097845335"/>
                    </a:ext>
                  </a:extLst>
                </a:gridCol>
                <a:gridCol w="2116963">
                  <a:extLst>
                    <a:ext uri="{9D8B030D-6E8A-4147-A177-3AD203B41FA5}">
                      <a16:colId xmlns:a16="http://schemas.microsoft.com/office/drawing/2014/main" val="4148152540"/>
                    </a:ext>
                  </a:extLst>
                </a:gridCol>
                <a:gridCol w="800197">
                  <a:extLst>
                    <a:ext uri="{9D8B030D-6E8A-4147-A177-3AD203B41FA5}">
                      <a16:colId xmlns:a16="http://schemas.microsoft.com/office/drawing/2014/main" val="1133158173"/>
                    </a:ext>
                  </a:extLst>
                </a:gridCol>
                <a:gridCol w="635000">
                  <a:extLst>
                    <a:ext uri="{9D8B030D-6E8A-4147-A177-3AD203B41FA5}">
                      <a16:colId xmlns:a16="http://schemas.microsoft.com/office/drawing/2014/main" val="1223514512"/>
                    </a:ext>
                  </a:extLst>
                </a:gridCol>
                <a:gridCol w="673100">
                  <a:extLst>
                    <a:ext uri="{9D8B030D-6E8A-4147-A177-3AD203B41FA5}">
                      <a16:colId xmlns:a16="http://schemas.microsoft.com/office/drawing/2014/main" val="3646893713"/>
                    </a:ext>
                  </a:extLst>
                </a:gridCol>
                <a:gridCol w="927100">
                  <a:extLst>
                    <a:ext uri="{9D8B030D-6E8A-4147-A177-3AD203B41FA5}">
                      <a16:colId xmlns:a16="http://schemas.microsoft.com/office/drawing/2014/main" val="1600617699"/>
                    </a:ext>
                  </a:extLst>
                </a:gridCol>
                <a:gridCol w="723900">
                  <a:extLst>
                    <a:ext uri="{9D8B030D-6E8A-4147-A177-3AD203B41FA5}">
                      <a16:colId xmlns:a16="http://schemas.microsoft.com/office/drawing/2014/main" val="3490796877"/>
                    </a:ext>
                  </a:extLst>
                </a:gridCol>
                <a:gridCol w="838200">
                  <a:extLst>
                    <a:ext uri="{9D8B030D-6E8A-4147-A177-3AD203B41FA5}">
                      <a16:colId xmlns:a16="http://schemas.microsoft.com/office/drawing/2014/main" val="2637521057"/>
                    </a:ext>
                  </a:extLst>
                </a:gridCol>
                <a:gridCol w="660400">
                  <a:extLst>
                    <a:ext uri="{9D8B030D-6E8A-4147-A177-3AD203B41FA5}">
                      <a16:colId xmlns:a16="http://schemas.microsoft.com/office/drawing/2014/main" val="3849518258"/>
                    </a:ext>
                  </a:extLst>
                </a:gridCol>
              </a:tblGrid>
              <a:tr h="388589">
                <a:tc rowSpan="3">
                  <a:txBody>
                    <a:bodyPr/>
                    <a:lstStyle/>
                    <a:p>
                      <a:r>
                        <a:rPr lang="en-US" sz="1000" b="1" dirty="0">
                          <a:solidFill>
                            <a:schemeClr val="tx1"/>
                          </a:solidFill>
                          <a:latin typeface="Arial Narrow" panose="020B0606020202030204" pitchFamily="34" charset="0"/>
                        </a:rPr>
                        <a:t>Outcome</a:t>
                      </a:r>
                      <a:endParaRPr lang="en-ZA" sz="1000" b="1" dirty="0">
                        <a:solidFill>
                          <a:schemeClr val="tx1"/>
                        </a:solidFill>
                        <a:latin typeface="Arial Narrow" panose="020B0606020202030204" pitchFamily="34" charset="0"/>
                      </a:endParaRPr>
                    </a:p>
                  </a:txBody>
                  <a:tcPr marL="91462" marR="91462" marT="45719" marB="45719" anchor="ctr"/>
                </a:tc>
                <a:tc rowSpan="3">
                  <a:txBody>
                    <a:bodyPr/>
                    <a:lstStyle/>
                    <a:p>
                      <a:r>
                        <a:rPr lang="en-US" sz="1000" b="1" dirty="0">
                          <a:solidFill>
                            <a:schemeClr val="tx1"/>
                          </a:solidFill>
                          <a:latin typeface="Arial Narrow" panose="020B0606020202030204" pitchFamily="34" charset="0"/>
                        </a:rPr>
                        <a:t>Outputs </a:t>
                      </a:r>
                      <a:endParaRPr lang="en-ZA" sz="1000" b="1" dirty="0">
                        <a:solidFill>
                          <a:schemeClr val="tx1"/>
                        </a:solidFill>
                        <a:latin typeface="Arial Narrow" panose="020B0606020202030204" pitchFamily="34" charset="0"/>
                      </a:endParaRPr>
                    </a:p>
                  </a:txBody>
                  <a:tcPr marL="91462" marR="91462" marT="45719" marB="45719" anchor="ctr"/>
                </a:tc>
                <a:tc rowSpan="3">
                  <a:txBody>
                    <a:bodyPr/>
                    <a:lstStyle/>
                    <a:p>
                      <a:r>
                        <a:rPr lang="en-US" sz="1000" b="1" dirty="0">
                          <a:solidFill>
                            <a:schemeClr val="tx1"/>
                          </a:solidFill>
                          <a:latin typeface="Arial Narrow" panose="020B0606020202030204" pitchFamily="34" charset="0"/>
                        </a:rPr>
                        <a:t>Output indicators </a:t>
                      </a:r>
                      <a:endParaRPr lang="en-ZA" sz="1000" b="1" dirty="0">
                        <a:solidFill>
                          <a:schemeClr val="tx1"/>
                        </a:solidFill>
                        <a:latin typeface="Arial Narrow" panose="020B0606020202030204" pitchFamily="34" charset="0"/>
                      </a:endParaRPr>
                    </a:p>
                  </a:txBody>
                  <a:tcPr marL="91462" marR="91462" marT="45719" marB="45719" anchor="ctr"/>
                </a:tc>
                <a:tc gridSpan="7">
                  <a:txBody>
                    <a:bodyPr/>
                    <a:lstStyle/>
                    <a:p>
                      <a:pPr algn="ctr"/>
                      <a:r>
                        <a:rPr lang="en-US" sz="1400" b="1" dirty="0">
                          <a:solidFill>
                            <a:schemeClr val="tx1"/>
                          </a:solidFill>
                          <a:latin typeface="Arial Narrow" panose="020B0606020202030204" pitchFamily="34" charset="0"/>
                        </a:rPr>
                        <a:t>Annual targets </a:t>
                      </a:r>
                      <a:endParaRPr lang="en-ZA" sz="1400" b="1" dirty="0">
                        <a:solidFill>
                          <a:schemeClr val="tx1"/>
                        </a:solidFill>
                        <a:latin typeface="Arial Narrow" panose="020B0606020202030204" pitchFamily="34" charset="0"/>
                      </a:endParaRPr>
                    </a:p>
                  </a:txBody>
                  <a:tcPr marL="91462" marR="91462" marT="45719" marB="45719" anchor="ct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val="1273211801"/>
                  </a:ext>
                </a:extLst>
              </a:tr>
              <a:tr h="574896">
                <a:tc vMerge="1">
                  <a:txBody>
                    <a:bodyPr/>
                    <a:lstStyle/>
                    <a:p>
                      <a:endParaRPr lang="en-ZA" sz="1400" dirty="0">
                        <a:latin typeface="Arial Narrow" panose="020B0606020202030204" pitchFamily="34" charset="0"/>
                      </a:endParaRPr>
                    </a:p>
                  </a:txBody>
                  <a:tcPr/>
                </a:tc>
                <a:tc vMerge="1">
                  <a:txBody>
                    <a:bodyPr/>
                    <a:lstStyle/>
                    <a:p>
                      <a:endParaRPr lang="en-ZA" sz="1400" dirty="0">
                        <a:latin typeface="Arial Narrow" panose="020B0606020202030204" pitchFamily="34" charset="0"/>
                      </a:endParaRPr>
                    </a:p>
                  </a:txBody>
                  <a:tcPr/>
                </a:tc>
                <a:tc vMerge="1">
                  <a:txBody>
                    <a:bodyPr/>
                    <a:lstStyle/>
                    <a:p>
                      <a:endParaRPr lang="en-ZA" sz="1400" dirty="0">
                        <a:latin typeface="Arial Narrow" panose="020B0606020202030204" pitchFamily="34" charset="0"/>
                      </a:endParaRPr>
                    </a:p>
                  </a:txBody>
                  <a:tcPr/>
                </a:tc>
                <a:tc gridSpan="3">
                  <a:txBody>
                    <a:bodyPr/>
                    <a:lstStyle/>
                    <a:p>
                      <a:pPr algn="ctr"/>
                      <a:r>
                        <a:rPr lang="en-US" sz="1000" b="1" dirty="0">
                          <a:solidFill>
                            <a:schemeClr val="tx1"/>
                          </a:solidFill>
                          <a:latin typeface="Arial Narrow" panose="020B0606020202030204" pitchFamily="34" charset="0"/>
                        </a:rPr>
                        <a:t>Audited/Annual Performance </a:t>
                      </a:r>
                      <a:endParaRPr lang="en-ZA" sz="1000" b="1" dirty="0">
                        <a:solidFill>
                          <a:schemeClr val="tx1"/>
                        </a:solidFill>
                        <a:latin typeface="Arial Narrow" panose="020B0606020202030204" pitchFamily="34" charset="0"/>
                      </a:endParaRPr>
                    </a:p>
                  </a:txBody>
                  <a:tcPr marL="91462" marR="91462" marT="45719" marB="45719" anchor="ctr"/>
                </a:tc>
                <a:tc hMerge="1">
                  <a:txBody>
                    <a:bodyPr/>
                    <a:lstStyle/>
                    <a:p>
                      <a:endParaRPr lang="en-ZA" dirty="0"/>
                    </a:p>
                  </a:txBody>
                  <a:tcPr/>
                </a:tc>
                <a:tc hMerge="1">
                  <a:txBody>
                    <a:bodyPr/>
                    <a:lstStyle/>
                    <a:p>
                      <a:endParaRPr lang="en-ZA" dirty="0"/>
                    </a:p>
                  </a:txBody>
                  <a:tcPr/>
                </a:tc>
                <a:tc>
                  <a:txBody>
                    <a:bodyPr/>
                    <a:lstStyle/>
                    <a:p>
                      <a:pPr algn="ctr"/>
                      <a:r>
                        <a:rPr lang="en-US" sz="1000" b="1" dirty="0">
                          <a:solidFill>
                            <a:schemeClr val="tx1"/>
                          </a:solidFill>
                          <a:latin typeface="Arial Narrow" panose="020B0606020202030204" pitchFamily="34" charset="0"/>
                        </a:rPr>
                        <a:t>Estimated performance </a:t>
                      </a:r>
                      <a:endParaRPr lang="en-ZA" sz="1000" b="1" dirty="0">
                        <a:solidFill>
                          <a:schemeClr val="tx1"/>
                        </a:solidFill>
                        <a:latin typeface="Arial Narrow" panose="020B0606020202030204" pitchFamily="34" charset="0"/>
                      </a:endParaRPr>
                    </a:p>
                  </a:txBody>
                  <a:tcPr marL="91462" marR="91462" marT="45719" marB="45719" anchor="ctr"/>
                </a:tc>
                <a:tc gridSpan="3">
                  <a:txBody>
                    <a:bodyPr/>
                    <a:lstStyle/>
                    <a:p>
                      <a:pPr algn="ctr"/>
                      <a:r>
                        <a:rPr lang="en-US" sz="1000" b="1" dirty="0">
                          <a:solidFill>
                            <a:schemeClr val="tx1"/>
                          </a:solidFill>
                          <a:latin typeface="Arial Narrow" panose="020B0606020202030204" pitchFamily="34" charset="0"/>
                        </a:rPr>
                        <a:t>MTEF period</a:t>
                      </a:r>
                      <a:endParaRPr lang="en-ZA" sz="1000" b="1" dirty="0">
                        <a:solidFill>
                          <a:schemeClr val="tx1"/>
                        </a:solidFill>
                        <a:latin typeface="Arial Narrow" panose="020B0606020202030204" pitchFamily="34" charset="0"/>
                      </a:endParaRPr>
                    </a:p>
                  </a:txBody>
                  <a:tcPr marL="91462" marR="91462" marT="45719" marB="45719" anchor="ct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val="3306737293"/>
                  </a:ext>
                </a:extLst>
              </a:tr>
              <a:tr h="388589">
                <a:tc vMerge="1">
                  <a:txBody>
                    <a:bodyPr/>
                    <a:lstStyle/>
                    <a:p>
                      <a:endParaRPr lang="en-ZA" sz="1400" dirty="0">
                        <a:latin typeface="Arial Narrow" panose="020B0606020202030204" pitchFamily="34" charset="0"/>
                      </a:endParaRPr>
                    </a:p>
                  </a:txBody>
                  <a:tcPr/>
                </a:tc>
                <a:tc vMerge="1">
                  <a:txBody>
                    <a:bodyPr/>
                    <a:lstStyle/>
                    <a:p>
                      <a:endParaRPr lang="en-ZA" sz="1400" dirty="0">
                        <a:latin typeface="Arial Narrow" panose="020B0606020202030204" pitchFamily="34" charset="0"/>
                      </a:endParaRPr>
                    </a:p>
                  </a:txBody>
                  <a:tcPr/>
                </a:tc>
                <a:tc vMerge="1">
                  <a:txBody>
                    <a:bodyPr/>
                    <a:lstStyle/>
                    <a:p>
                      <a:endParaRPr lang="en-ZA" sz="1400" dirty="0">
                        <a:latin typeface="Arial Narrow" panose="020B0606020202030204" pitchFamily="34" charset="0"/>
                      </a:endParaRPr>
                    </a:p>
                  </a:txBody>
                  <a:tcPr/>
                </a:tc>
                <a:tc>
                  <a:txBody>
                    <a:bodyPr/>
                    <a:lstStyle/>
                    <a:p>
                      <a:pPr algn="ctr"/>
                      <a:r>
                        <a:rPr lang="en-US" sz="1000" b="1" dirty="0">
                          <a:solidFill>
                            <a:schemeClr val="tx1"/>
                          </a:solidFill>
                          <a:latin typeface="Arial Narrow" panose="020B0606020202030204" pitchFamily="34" charset="0"/>
                        </a:rPr>
                        <a:t>2018/19</a:t>
                      </a:r>
                      <a:endParaRPr lang="en-ZA" sz="1000" b="1" dirty="0">
                        <a:solidFill>
                          <a:schemeClr val="tx1"/>
                        </a:solidFill>
                        <a:latin typeface="Arial Narrow" panose="020B0606020202030204" pitchFamily="34" charset="0"/>
                      </a:endParaRPr>
                    </a:p>
                  </a:txBody>
                  <a:tcPr marL="91462" marR="91462" marT="45719" marB="45719" anchor="ctr"/>
                </a:tc>
                <a:tc>
                  <a:txBody>
                    <a:bodyPr/>
                    <a:lstStyle/>
                    <a:p>
                      <a:pPr algn="ctr"/>
                      <a:r>
                        <a:rPr lang="en-US" sz="1000" b="1" dirty="0">
                          <a:solidFill>
                            <a:schemeClr val="tx1"/>
                          </a:solidFill>
                          <a:latin typeface="Arial Narrow" panose="020B0606020202030204" pitchFamily="34" charset="0"/>
                        </a:rPr>
                        <a:t>2019/20</a:t>
                      </a:r>
                      <a:endParaRPr lang="en-ZA" sz="1000" b="1" dirty="0">
                        <a:solidFill>
                          <a:schemeClr val="tx1"/>
                        </a:solidFill>
                        <a:latin typeface="Arial Narrow" panose="020B0606020202030204" pitchFamily="34" charset="0"/>
                      </a:endParaRPr>
                    </a:p>
                  </a:txBody>
                  <a:tcPr marL="91462" marR="91462" marT="45719" marB="45719" anchor="ctr"/>
                </a:tc>
                <a:tc>
                  <a:txBody>
                    <a:bodyPr/>
                    <a:lstStyle/>
                    <a:p>
                      <a:pPr algn="ctr"/>
                      <a:r>
                        <a:rPr lang="en-US" sz="1000" b="1" dirty="0">
                          <a:solidFill>
                            <a:schemeClr val="tx1"/>
                          </a:solidFill>
                          <a:latin typeface="Arial Narrow" panose="020B0606020202030204" pitchFamily="34" charset="0"/>
                        </a:rPr>
                        <a:t>2020/21</a:t>
                      </a:r>
                      <a:endParaRPr lang="en-ZA" sz="1000" b="1" dirty="0">
                        <a:solidFill>
                          <a:schemeClr val="tx1"/>
                        </a:solidFill>
                        <a:latin typeface="Arial Narrow" panose="020B0606020202030204" pitchFamily="34" charset="0"/>
                      </a:endParaRPr>
                    </a:p>
                  </a:txBody>
                  <a:tcPr marL="91462" marR="91462" marT="45719" marB="45719" anchor="ctr"/>
                </a:tc>
                <a:tc>
                  <a:txBody>
                    <a:bodyPr/>
                    <a:lstStyle/>
                    <a:p>
                      <a:pPr algn="ctr"/>
                      <a:r>
                        <a:rPr lang="en-US" sz="1000" b="1" dirty="0">
                          <a:solidFill>
                            <a:schemeClr val="tx1"/>
                          </a:solidFill>
                          <a:latin typeface="Arial Narrow" panose="020B0606020202030204" pitchFamily="34" charset="0"/>
                        </a:rPr>
                        <a:t>2021/22</a:t>
                      </a:r>
                      <a:endParaRPr lang="en-ZA" sz="1000" b="1" dirty="0">
                        <a:solidFill>
                          <a:schemeClr val="tx1"/>
                        </a:solidFill>
                        <a:latin typeface="Arial Narrow" panose="020B0606020202030204" pitchFamily="34" charset="0"/>
                      </a:endParaRPr>
                    </a:p>
                  </a:txBody>
                  <a:tcPr marL="91462" marR="91462" marT="45719" marB="45719" anchor="ctr"/>
                </a:tc>
                <a:tc>
                  <a:txBody>
                    <a:bodyPr/>
                    <a:lstStyle/>
                    <a:p>
                      <a:pPr algn="ctr"/>
                      <a:r>
                        <a:rPr lang="en-US" sz="1000" b="1" dirty="0">
                          <a:solidFill>
                            <a:schemeClr val="tx1"/>
                          </a:solidFill>
                          <a:latin typeface="Arial Narrow" panose="020B0606020202030204" pitchFamily="34" charset="0"/>
                        </a:rPr>
                        <a:t>2022/23</a:t>
                      </a:r>
                      <a:endParaRPr lang="en-ZA" sz="1000" b="1" dirty="0">
                        <a:solidFill>
                          <a:schemeClr val="tx1"/>
                        </a:solidFill>
                        <a:latin typeface="Arial Narrow" panose="020B0606020202030204" pitchFamily="34" charset="0"/>
                      </a:endParaRPr>
                    </a:p>
                  </a:txBody>
                  <a:tcPr marL="91462" marR="91462" marT="45719" marB="45719" anchor="ctr"/>
                </a:tc>
                <a:tc>
                  <a:txBody>
                    <a:bodyPr/>
                    <a:lstStyle/>
                    <a:p>
                      <a:pPr algn="ctr"/>
                      <a:r>
                        <a:rPr lang="en-US" sz="1000" b="1" dirty="0">
                          <a:solidFill>
                            <a:schemeClr val="tx1"/>
                          </a:solidFill>
                          <a:latin typeface="Arial Narrow" panose="020B0606020202030204" pitchFamily="34" charset="0"/>
                        </a:rPr>
                        <a:t>2023/24</a:t>
                      </a:r>
                      <a:endParaRPr lang="en-ZA" sz="1000" b="1" dirty="0">
                        <a:solidFill>
                          <a:schemeClr val="tx1"/>
                        </a:solidFill>
                        <a:latin typeface="Arial Narrow" panose="020B0606020202030204" pitchFamily="34" charset="0"/>
                      </a:endParaRPr>
                    </a:p>
                  </a:txBody>
                  <a:tcPr marL="91462" marR="91462" marT="45719" marB="45719"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2024/25</a:t>
                      </a:r>
                      <a:endParaRPr kumimoji="0" lang="en-ZA" sz="11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marL="91462" marR="91462" marT="45719" marB="45719" anchor="ctr"/>
                </a:tc>
                <a:extLst>
                  <a:ext uri="{0D108BD9-81ED-4DB2-BD59-A6C34878D82A}">
                    <a16:rowId xmlns:a16="http://schemas.microsoft.com/office/drawing/2014/main" val="208302560"/>
                  </a:ext>
                </a:extLst>
              </a:tr>
              <a:tr h="720441">
                <a:tc rowSpan="4">
                  <a:txBody>
                    <a:bodyPr/>
                    <a:lstStyle/>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4.1. </a:t>
                      </a:r>
                    </a:p>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Improved service quality </a:t>
                      </a:r>
                    </a:p>
                  </a:txBody>
                  <a:tcPr marL="68587" marR="68587" marT="0" marB="0" anchor="ctr"/>
                </a:tc>
                <a:tc rowSpan="3">
                  <a:txBody>
                    <a:bodyPr/>
                    <a:lstStyle/>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4.1.1. </a:t>
                      </a:r>
                    </a:p>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Resolved disputes </a:t>
                      </a:r>
                    </a:p>
                  </a:txBody>
                  <a:tcPr marL="68587" marR="68587" marT="0" marB="0" anchor="ctr"/>
                </a:tc>
                <a:tc>
                  <a:txBody>
                    <a:bodyPr/>
                    <a:lstStyle/>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4.1.1.4.</a:t>
                      </a:r>
                    </a:p>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Percentage of Section 71 of the LRA Act cases conducted (as and when referred) per annum</a:t>
                      </a:r>
                    </a:p>
                  </a:txBody>
                  <a:tcPr marL="68587" marR="68587"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100%</a:t>
                      </a:r>
                    </a:p>
                  </a:txBody>
                  <a:tcPr marL="68587" marR="68587"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1000%</a:t>
                      </a:r>
                    </a:p>
                  </a:txBody>
                  <a:tcPr marL="68587" marR="68587" marT="0" marB="0" anchor="ctr"/>
                </a:tc>
                <a:tc>
                  <a:txBody>
                    <a:bodyPr/>
                    <a:lstStyle/>
                    <a:p>
                      <a:pPr algn="ctr">
                        <a:lnSpc>
                          <a:spcPct val="115000"/>
                        </a:lnSpc>
                        <a:spcAft>
                          <a:spcPts val="0"/>
                        </a:spcAft>
                      </a:pPr>
                      <a:r>
                        <a:rPr lang="en-US" sz="900" dirty="0">
                          <a:effectLst/>
                          <a:latin typeface="Arial Narrow" panose="020B0606020202030204" pitchFamily="34" charset="0"/>
                          <a:ea typeface="Calibri" panose="020F0502020204030204" pitchFamily="34" charset="0"/>
                          <a:cs typeface="Times New Roman" panose="02020603050405020304" pitchFamily="18" charset="0"/>
                        </a:rPr>
                        <a:t>86%</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7" marR="68587" marT="0" marB="0" anchor="ctr"/>
                </a:tc>
                <a:tc>
                  <a:txBody>
                    <a:bodyPr/>
                    <a:lstStyle/>
                    <a:p>
                      <a:pPr algn="ctr">
                        <a:lnSpc>
                          <a:spcPct val="115000"/>
                        </a:lnSpc>
                        <a:spcAft>
                          <a:spcPts val="0"/>
                        </a:spcAft>
                      </a:pPr>
                      <a:r>
                        <a:rPr lang="en-ZA" sz="9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100%</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7" marR="68587" marT="0" marB="0" anchor="ctr"/>
                </a:tc>
                <a:tc>
                  <a:txBody>
                    <a:bodyPr/>
                    <a:lstStyle/>
                    <a:p>
                      <a:pPr algn="ctr">
                        <a:lnSpc>
                          <a:spcPct val="115000"/>
                        </a:lnSpc>
                        <a:spcAft>
                          <a:spcPts val="0"/>
                        </a:spcAft>
                      </a:pPr>
                      <a:r>
                        <a:rPr lang="en-ZA" sz="9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100%</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7" marR="68587" marT="0" marB="0" anchor="ctr"/>
                </a:tc>
                <a:tc>
                  <a:txBody>
                    <a:bodyPr/>
                    <a:lstStyle/>
                    <a:p>
                      <a:pPr algn="ctr">
                        <a:lnSpc>
                          <a:spcPct val="115000"/>
                        </a:lnSpc>
                        <a:spcAft>
                          <a:spcPts val="0"/>
                        </a:spcAft>
                      </a:pPr>
                      <a:r>
                        <a:rPr lang="en-ZA" sz="9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100%</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7" marR="68587" marT="0" marB="0" anchor="ctr"/>
                </a:tc>
                <a:tc>
                  <a:txBody>
                    <a:bodyPr/>
                    <a:lstStyle/>
                    <a:p>
                      <a:pPr algn="ctr">
                        <a:lnSpc>
                          <a:spcPct val="115000"/>
                        </a:lnSpc>
                        <a:spcAft>
                          <a:spcPts val="0"/>
                        </a:spcAft>
                      </a:pPr>
                      <a:r>
                        <a:rPr lang="en-US" sz="900" dirty="0">
                          <a:effectLst/>
                          <a:latin typeface="Arial Narrow" panose="020B0606020202030204" pitchFamily="34" charset="0"/>
                          <a:ea typeface="Calibri" panose="020F0502020204030204" pitchFamily="34" charset="0"/>
                          <a:cs typeface="Times New Roman" panose="02020603050405020304" pitchFamily="18" charset="0"/>
                        </a:rPr>
                        <a:t>100%</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7" marR="68587" marT="0" marB="0" anchor="ctr"/>
                </a:tc>
                <a:extLst>
                  <a:ext uri="{0D108BD9-81ED-4DB2-BD59-A6C34878D82A}">
                    <a16:rowId xmlns:a16="http://schemas.microsoft.com/office/drawing/2014/main" val="1977977638"/>
                  </a:ext>
                </a:extLst>
              </a:tr>
              <a:tr h="596796">
                <a:tc vMerge="1">
                  <a:txBody>
                    <a:bodyPr/>
                    <a:lstStyle/>
                    <a:p>
                      <a:pPr algn="l">
                        <a:lnSpc>
                          <a:spcPct val="115000"/>
                        </a:lnSpc>
                        <a:spcAft>
                          <a:spcPts val="0"/>
                        </a:spcAft>
                      </a:pP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pPr algn="l">
                        <a:lnSpc>
                          <a:spcPct val="115000"/>
                        </a:lnSpc>
                        <a:spcAft>
                          <a:spcPts val="0"/>
                        </a:spcAft>
                      </a:pP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4.1.1.5.</a:t>
                      </a:r>
                    </a:p>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Percentage of Section 73 of the LRA Act cases conducted (as and when referred) per annum</a:t>
                      </a:r>
                    </a:p>
                  </a:txBody>
                  <a:tcPr marL="68587" marR="68587"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New</a:t>
                      </a:r>
                    </a:p>
                  </a:txBody>
                  <a:tcPr marL="68587" marR="68587"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New</a:t>
                      </a:r>
                    </a:p>
                  </a:txBody>
                  <a:tcPr marL="68587" marR="68587" marT="0" marB="0" anchor="ctr"/>
                </a:tc>
                <a:tc>
                  <a:txBody>
                    <a:bodyPr/>
                    <a:lstStyle/>
                    <a:p>
                      <a:pPr algn="ctr">
                        <a:lnSpc>
                          <a:spcPct val="115000"/>
                        </a:lnSpc>
                        <a:spcAft>
                          <a:spcPts val="0"/>
                        </a:spcAft>
                      </a:pPr>
                      <a:r>
                        <a:rPr lang="en-US" sz="900" dirty="0">
                          <a:effectLst/>
                          <a:latin typeface="Arial Narrow" panose="020B0606020202030204" pitchFamily="34" charset="0"/>
                          <a:ea typeface="Calibri" panose="020F0502020204030204" pitchFamily="34" charset="0"/>
                          <a:cs typeface="Times New Roman" panose="02020603050405020304" pitchFamily="18" charset="0"/>
                        </a:rPr>
                        <a:t>100%</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7" marR="68587" marT="0" marB="0" anchor="ctr"/>
                </a:tc>
                <a:tc>
                  <a:txBody>
                    <a:bodyPr/>
                    <a:lstStyle/>
                    <a:p>
                      <a:pPr algn="ctr">
                        <a:lnSpc>
                          <a:spcPct val="115000"/>
                        </a:lnSpc>
                        <a:spcAft>
                          <a:spcPts val="0"/>
                        </a:spcAft>
                      </a:pPr>
                      <a:r>
                        <a:rPr lang="en-ZA" sz="9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100%</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7" marR="68587" marT="0" marB="0" anchor="ctr"/>
                </a:tc>
                <a:tc>
                  <a:txBody>
                    <a:bodyPr/>
                    <a:lstStyle/>
                    <a:p>
                      <a:pPr algn="ctr">
                        <a:lnSpc>
                          <a:spcPct val="115000"/>
                        </a:lnSpc>
                        <a:spcAft>
                          <a:spcPts val="0"/>
                        </a:spcAft>
                      </a:pPr>
                      <a:r>
                        <a:rPr lang="en-ZA" sz="9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100%</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7" marR="68587" marT="0" marB="0" anchor="ctr"/>
                </a:tc>
                <a:tc>
                  <a:txBody>
                    <a:bodyPr/>
                    <a:lstStyle/>
                    <a:p>
                      <a:pPr algn="ctr">
                        <a:lnSpc>
                          <a:spcPct val="115000"/>
                        </a:lnSpc>
                        <a:spcAft>
                          <a:spcPts val="0"/>
                        </a:spcAft>
                      </a:pPr>
                      <a:r>
                        <a:rPr lang="en-ZA" sz="9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100%</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7" marR="68587" marT="0" marB="0" anchor="ctr"/>
                </a:tc>
                <a:tc>
                  <a:txBody>
                    <a:bodyPr/>
                    <a:lstStyle/>
                    <a:p>
                      <a:pPr algn="ctr">
                        <a:lnSpc>
                          <a:spcPct val="115000"/>
                        </a:lnSpc>
                        <a:spcAft>
                          <a:spcPts val="0"/>
                        </a:spcAft>
                      </a:pPr>
                      <a:r>
                        <a:rPr lang="en-US" sz="900" dirty="0">
                          <a:effectLst/>
                          <a:latin typeface="Arial Narrow" panose="020B0606020202030204" pitchFamily="34" charset="0"/>
                          <a:ea typeface="Calibri" panose="020F0502020204030204" pitchFamily="34" charset="0"/>
                          <a:cs typeface="Times New Roman" panose="02020603050405020304" pitchFamily="18" charset="0"/>
                        </a:rPr>
                        <a:t>100%</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7" marR="68587" marT="0" marB="0" anchor="ctr"/>
                </a:tc>
                <a:extLst>
                  <a:ext uri="{0D108BD9-81ED-4DB2-BD59-A6C34878D82A}">
                    <a16:rowId xmlns:a16="http://schemas.microsoft.com/office/drawing/2014/main" val="3838826829"/>
                  </a:ext>
                </a:extLst>
              </a:tr>
              <a:tr h="748709">
                <a:tc vMerge="1">
                  <a:txBody>
                    <a:bodyPr/>
                    <a:lstStyle/>
                    <a:p>
                      <a:pPr algn="l">
                        <a:lnSpc>
                          <a:spcPct val="115000"/>
                        </a:lnSpc>
                        <a:spcAft>
                          <a:spcPts val="0"/>
                        </a:spcAft>
                      </a:pP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pPr algn="l">
                        <a:lnSpc>
                          <a:spcPct val="115000"/>
                        </a:lnSpc>
                        <a:spcAft>
                          <a:spcPts val="0"/>
                        </a:spcAft>
                      </a:pP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4.1.1.6.</a:t>
                      </a:r>
                    </a:p>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Number of self-initiated cases conducted in order to determine whether or not the whole or a part of any service is an essential service per annum</a:t>
                      </a:r>
                    </a:p>
                  </a:txBody>
                  <a:tcPr marL="68587" marR="68587" marT="0" marB="0" anchor="ctr"/>
                </a:tc>
                <a:tc>
                  <a:txBody>
                    <a:bodyPr/>
                    <a:lstStyle/>
                    <a:p>
                      <a:pPr algn="ctr">
                        <a:lnSpc>
                          <a:spcPct val="115000"/>
                        </a:lnSpc>
                        <a:spcAft>
                          <a:spcPts val="0"/>
                        </a:spcAft>
                      </a:pPr>
                      <a:r>
                        <a:rPr lang="en-ZA" sz="900">
                          <a:effectLst/>
                          <a:latin typeface="Arial Narrow" panose="020B0606020202030204" pitchFamily="34" charset="0"/>
                          <a:ea typeface="Calibri" panose="020F0502020204030204" pitchFamily="34" charset="0"/>
                          <a:cs typeface="Times New Roman" panose="02020603050405020304" pitchFamily="18" charset="0"/>
                        </a:rPr>
                        <a:t>2</a:t>
                      </a:r>
                    </a:p>
                  </a:txBody>
                  <a:tcPr marL="68587" marR="68587"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3</a:t>
                      </a:r>
                    </a:p>
                  </a:txBody>
                  <a:tcPr marL="68587" marR="68587" marT="0" marB="0" anchor="ctr"/>
                </a:tc>
                <a:tc>
                  <a:txBody>
                    <a:bodyPr/>
                    <a:lstStyle/>
                    <a:p>
                      <a:pPr algn="ctr">
                        <a:lnSpc>
                          <a:spcPct val="115000"/>
                        </a:lnSpc>
                        <a:spcAft>
                          <a:spcPts val="0"/>
                        </a:spcAft>
                      </a:pPr>
                      <a:r>
                        <a:rPr lang="en-US" sz="900" dirty="0">
                          <a:effectLst/>
                          <a:latin typeface="Arial Narrow" panose="020B0606020202030204" pitchFamily="34" charset="0"/>
                          <a:ea typeface="Calibri" panose="020F0502020204030204" pitchFamily="34" charset="0"/>
                          <a:cs typeface="Times New Roman" panose="02020603050405020304" pitchFamily="18" charset="0"/>
                        </a:rPr>
                        <a:t>3</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7" marR="68587" marT="0" marB="0" anchor="ctr"/>
                </a:tc>
                <a:tc>
                  <a:txBody>
                    <a:bodyPr/>
                    <a:lstStyle/>
                    <a:p>
                      <a:pPr algn="ctr">
                        <a:lnSpc>
                          <a:spcPct val="115000"/>
                        </a:lnSpc>
                        <a:spcAft>
                          <a:spcPts val="0"/>
                        </a:spcAft>
                      </a:pPr>
                      <a:r>
                        <a:rPr lang="en-ZA" sz="9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2</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7" marR="68587" marT="0" marB="0" anchor="ctr"/>
                </a:tc>
                <a:tc>
                  <a:txBody>
                    <a:bodyPr/>
                    <a:lstStyle/>
                    <a:p>
                      <a:pPr algn="ctr">
                        <a:lnSpc>
                          <a:spcPct val="115000"/>
                        </a:lnSpc>
                        <a:spcAft>
                          <a:spcPts val="0"/>
                        </a:spcAft>
                      </a:pPr>
                      <a:r>
                        <a:rPr lang="en-ZA" sz="9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2</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7" marR="68587" marT="0" marB="0" anchor="ctr"/>
                </a:tc>
                <a:tc>
                  <a:txBody>
                    <a:bodyPr/>
                    <a:lstStyle/>
                    <a:p>
                      <a:pPr algn="ctr">
                        <a:lnSpc>
                          <a:spcPct val="115000"/>
                        </a:lnSpc>
                        <a:spcAft>
                          <a:spcPts val="0"/>
                        </a:spcAft>
                      </a:pPr>
                      <a:r>
                        <a:rPr lang="en-ZA" sz="9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2</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7" marR="68587" marT="0" marB="0" anchor="ctr"/>
                </a:tc>
                <a:tc>
                  <a:txBody>
                    <a:bodyPr/>
                    <a:lstStyle/>
                    <a:p>
                      <a:pPr algn="ctr">
                        <a:lnSpc>
                          <a:spcPct val="115000"/>
                        </a:lnSpc>
                        <a:spcAft>
                          <a:spcPts val="0"/>
                        </a:spcAft>
                      </a:pPr>
                      <a:r>
                        <a:rPr lang="en-US" sz="900" dirty="0">
                          <a:effectLst/>
                          <a:latin typeface="Arial Narrow" panose="020B0606020202030204" pitchFamily="34" charset="0"/>
                          <a:ea typeface="Calibri" panose="020F0502020204030204" pitchFamily="34" charset="0"/>
                          <a:cs typeface="Times New Roman" panose="02020603050405020304" pitchFamily="18" charset="0"/>
                        </a:rPr>
                        <a:t>2</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7" marR="68587" marT="0" marB="0" anchor="ctr"/>
                </a:tc>
                <a:extLst>
                  <a:ext uri="{0D108BD9-81ED-4DB2-BD59-A6C34878D82A}">
                    <a16:rowId xmlns:a16="http://schemas.microsoft.com/office/drawing/2014/main" val="1181689334"/>
                  </a:ext>
                </a:extLst>
              </a:tr>
              <a:tr h="646562">
                <a:tc vMerge="1">
                  <a:txBody>
                    <a:bodyPr/>
                    <a:lstStyle/>
                    <a:p>
                      <a:pPr algn="l">
                        <a:lnSpc>
                          <a:spcPct val="115000"/>
                        </a:lnSpc>
                        <a:spcAft>
                          <a:spcPts val="0"/>
                        </a:spcAft>
                      </a:pP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4.1.2.</a:t>
                      </a:r>
                    </a:p>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High quality of services</a:t>
                      </a:r>
                    </a:p>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rendered</a:t>
                      </a:r>
                    </a:p>
                  </a:txBody>
                  <a:tcPr marL="68587" marR="68587" marT="0" marB="0" anchor="ctr"/>
                </a:tc>
                <a:tc>
                  <a:txBody>
                    <a:bodyPr/>
                    <a:lstStyle/>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4.1.2.1.</a:t>
                      </a:r>
                    </a:p>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Quality of awards index achieved by 31 March 2023</a:t>
                      </a:r>
                    </a:p>
                  </a:txBody>
                  <a:tcPr marL="68587" marR="68587" marT="0" marB="0" anchor="ctr"/>
                </a:tc>
                <a:tc>
                  <a:txBody>
                    <a:bodyPr/>
                    <a:lstStyle/>
                    <a:p>
                      <a:pPr algn="ctr">
                        <a:lnSpc>
                          <a:spcPct val="115000"/>
                        </a:lnSpc>
                        <a:spcAft>
                          <a:spcPts val="0"/>
                        </a:spcAft>
                      </a:pPr>
                      <a:r>
                        <a:rPr lang="en-ZA" sz="900">
                          <a:effectLst/>
                          <a:latin typeface="Arial Narrow" panose="020B0606020202030204" pitchFamily="34" charset="0"/>
                          <a:ea typeface="Calibri" panose="020F0502020204030204" pitchFamily="34" charset="0"/>
                          <a:cs typeface="Times New Roman" panose="02020603050405020304" pitchFamily="18" charset="0"/>
                        </a:rPr>
                        <a:t>New</a:t>
                      </a:r>
                    </a:p>
                  </a:txBody>
                  <a:tcPr marL="68587" marR="68587"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New</a:t>
                      </a:r>
                    </a:p>
                  </a:txBody>
                  <a:tcPr marL="68587" marR="68587" marT="0" marB="0" anchor="ctr"/>
                </a:tc>
                <a:tc>
                  <a:txBody>
                    <a:bodyPr/>
                    <a:lstStyle/>
                    <a:p>
                      <a:pPr algn="ctr">
                        <a:lnSpc>
                          <a:spcPct val="115000"/>
                        </a:lnSpc>
                        <a:spcAft>
                          <a:spcPts val="0"/>
                        </a:spcAft>
                      </a:pPr>
                      <a:r>
                        <a:rPr lang="en-US" sz="900" dirty="0">
                          <a:effectLst/>
                          <a:latin typeface="Arial Narrow" panose="020B0606020202030204" pitchFamily="34" charset="0"/>
                          <a:ea typeface="Calibri" panose="020F0502020204030204" pitchFamily="34" charset="0"/>
                          <a:cs typeface="Times New Roman" panose="02020603050405020304" pitchFamily="18" charset="0"/>
                        </a:rPr>
                        <a:t>88%</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7" marR="68587"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97%</a:t>
                      </a:r>
                    </a:p>
                  </a:txBody>
                  <a:tcPr marL="68587" marR="68587" marT="0" marB="0" anchor="ctr"/>
                </a:tc>
                <a:tc>
                  <a:txBody>
                    <a:bodyPr/>
                    <a:lstStyle/>
                    <a:p>
                      <a:pPr algn="ctr">
                        <a:lnSpc>
                          <a:spcPct val="115000"/>
                        </a:lnSpc>
                        <a:spcAft>
                          <a:spcPts val="0"/>
                        </a:spcAft>
                      </a:pPr>
                      <a:r>
                        <a:rPr lang="en-US" sz="900" dirty="0">
                          <a:effectLst/>
                          <a:latin typeface="Arial Narrow" panose="020B0606020202030204" pitchFamily="34" charset="0"/>
                          <a:ea typeface="Calibri" panose="020F0502020204030204" pitchFamily="34" charset="0"/>
                          <a:cs typeface="Times New Roman" panose="02020603050405020304" pitchFamily="18" charset="0"/>
                        </a:rPr>
                        <a:t>97%</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7" marR="68587" marT="0" marB="0" anchor="ctr"/>
                </a:tc>
                <a:tc>
                  <a:txBody>
                    <a:bodyPr/>
                    <a:lstStyle/>
                    <a:p>
                      <a:pPr algn="ctr">
                        <a:lnSpc>
                          <a:spcPct val="115000"/>
                        </a:lnSpc>
                        <a:spcAft>
                          <a:spcPts val="0"/>
                        </a:spcAft>
                      </a:pPr>
                      <a:r>
                        <a:rPr lang="en-US" sz="900" dirty="0">
                          <a:effectLst/>
                          <a:latin typeface="Arial Narrow" panose="020B0606020202030204" pitchFamily="34" charset="0"/>
                          <a:ea typeface="Calibri" panose="020F0502020204030204" pitchFamily="34" charset="0"/>
                          <a:cs typeface="Times New Roman" panose="02020603050405020304" pitchFamily="18" charset="0"/>
                        </a:rPr>
                        <a:t>98%</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7" marR="68587" marT="0" marB="0" anchor="ctr"/>
                </a:tc>
                <a:tc>
                  <a:txBody>
                    <a:bodyPr/>
                    <a:lstStyle/>
                    <a:p>
                      <a:pPr algn="ctr">
                        <a:lnSpc>
                          <a:spcPct val="115000"/>
                        </a:lnSpc>
                        <a:spcAft>
                          <a:spcPts val="0"/>
                        </a:spcAft>
                      </a:pPr>
                      <a:r>
                        <a:rPr lang="en-US" sz="900" dirty="0">
                          <a:effectLst/>
                          <a:latin typeface="Arial Narrow" panose="020B0606020202030204" pitchFamily="34" charset="0"/>
                          <a:ea typeface="Calibri" panose="020F0502020204030204" pitchFamily="34" charset="0"/>
                          <a:cs typeface="Times New Roman" panose="02020603050405020304" pitchFamily="18" charset="0"/>
                        </a:rPr>
                        <a:t>98%</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7" marR="68587" marT="0" marB="0" anchor="ctr"/>
                </a:tc>
                <a:extLst>
                  <a:ext uri="{0D108BD9-81ED-4DB2-BD59-A6C34878D82A}">
                    <a16:rowId xmlns:a16="http://schemas.microsoft.com/office/drawing/2014/main" val="1255290827"/>
                  </a:ext>
                </a:extLst>
              </a:tr>
            </a:tbl>
          </a:graphicData>
        </a:graphic>
      </p:graphicFrame>
      <p:sp>
        <p:nvSpPr>
          <p:cNvPr id="4" name="Slide Number Placeholder 3">
            <a:extLst>
              <a:ext uri="{FF2B5EF4-FFF2-40B4-BE49-F238E27FC236}">
                <a16:creationId xmlns:a16="http://schemas.microsoft.com/office/drawing/2014/main" id="{5B0E1D16-64A9-4F44-B0B7-CCEE01920953}"/>
              </a:ext>
            </a:extLst>
          </p:cNvPr>
          <p:cNvSpPr>
            <a:spLocks noGrp="1"/>
          </p:cNvSpPr>
          <p:nvPr>
            <p:ph type="sldNum" sz="quarter" idx="12"/>
          </p:nvPr>
        </p:nvSpPr>
        <p:spPr/>
        <p:txBody>
          <a:bodyPr/>
          <a:lstStyle/>
          <a:p>
            <a:fld id="{0C4DB43B-2450-41F4-875D-3A173E257EAA}" type="slidenum">
              <a:rPr lang="en-ZA" smtClean="0"/>
              <a:t>33</a:t>
            </a:fld>
            <a:endParaRPr lang="en-ZA" dirty="0"/>
          </a:p>
        </p:txBody>
      </p:sp>
    </p:spTree>
    <p:extLst>
      <p:ext uri="{BB962C8B-B14F-4D97-AF65-F5344CB8AC3E}">
        <p14:creationId xmlns:p14="http://schemas.microsoft.com/office/powerpoint/2010/main" val="12399025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54613-723D-410C-BB7A-CD1B87E6A461}"/>
              </a:ext>
            </a:extLst>
          </p:cNvPr>
          <p:cNvSpPr>
            <a:spLocks noGrp="1"/>
          </p:cNvSpPr>
          <p:nvPr>
            <p:ph type="title"/>
          </p:nvPr>
        </p:nvSpPr>
        <p:spPr>
          <a:xfrm>
            <a:off x="1169581" y="106681"/>
            <a:ext cx="6751675" cy="1105432"/>
          </a:xfrm>
        </p:spPr>
        <p:txBody>
          <a:bodyPr>
            <a:noAutofit/>
          </a:bodyPr>
          <a:lstStyle/>
          <a:p>
            <a:pPr algn="ctr"/>
            <a:r>
              <a:rPr lang="en-US" altLang="en-US" sz="2800" b="1" dirty="0">
                <a:latin typeface="Arial Narrow" panose="020B0606020202030204" pitchFamily="34" charset="0"/>
                <a:ea typeface="MS PGothic" panose="020B0600070205080204" pitchFamily="34" charset="-128"/>
              </a:rPr>
              <a:t>PROGRAMME 4: </a:t>
            </a:r>
            <a:r>
              <a:rPr lang="en-ZA" altLang="en-US" sz="2800" b="1" dirty="0">
                <a:latin typeface="Arial Narrow" panose="020B0606020202030204" pitchFamily="34" charset="0"/>
                <a:ea typeface="Calibri" panose="020F0502020204030204" pitchFamily="34" charset="0"/>
                <a:cs typeface="Times New Roman" panose="02020603050405020304" pitchFamily="18" charset="0"/>
              </a:rPr>
              <a:t>EFFICIENT AND QUALITY DISPUTE RESOLUTION AND ENFORCEMENT SERVICES (3/3)</a:t>
            </a:r>
            <a:endParaRPr lang="en-ZA" sz="2800" dirty="0"/>
          </a:p>
        </p:txBody>
      </p:sp>
      <p:graphicFrame>
        <p:nvGraphicFramePr>
          <p:cNvPr id="5" name="Table 5">
            <a:extLst>
              <a:ext uri="{FF2B5EF4-FFF2-40B4-BE49-F238E27FC236}">
                <a16:creationId xmlns:a16="http://schemas.microsoft.com/office/drawing/2014/main" id="{79A2CA8C-554A-40D7-9E3C-C692C945B1A6}"/>
              </a:ext>
            </a:extLst>
          </p:cNvPr>
          <p:cNvGraphicFramePr>
            <a:graphicFrameLocks noGrp="1"/>
          </p:cNvGraphicFramePr>
          <p:nvPr>
            <p:ph idx="1"/>
            <p:extLst>
              <p:ext uri="{D42A27DB-BD31-4B8C-83A1-F6EECF244321}">
                <p14:modId xmlns:p14="http://schemas.microsoft.com/office/powerpoint/2010/main" val="1621015257"/>
              </p:ext>
            </p:extLst>
          </p:nvPr>
        </p:nvGraphicFramePr>
        <p:xfrm>
          <a:off x="30412" y="1573619"/>
          <a:ext cx="9075488" cy="4710414"/>
        </p:xfrm>
        <a:graphic>
          <a:graphicData uri="http://schemas.openxmlformats.org/drawingml/2006/table">
            <a:tbl>
              <a:tblPr firstRow="1" bandRow="1">
                <a:tableStyleId>{5C22544A-7EE6-4342-B048-85BDC9FD1C3A}</a:tableStyleId>
              </a:tblPr>
              <a:tblGrid>
                <a:gridCol w="845804">
                  <a:extLst>
                    <a:ext uri="{9D8B030D-6E8A-4147-A177-3AD203B41FA5}">
                      <a16:colId xmlns:a16="http://schemas.microsoft.com/office/drawing/2014/main" val="1240491075"/>
                    </a:ext>
                  </a:extLst>
                </a:gridCol>
                <a:gridCol w="845804">
                  <a:extLst>
                    <a:ext uri="{9D8B030D-6E8A-4147-A177-3AD203B41FA5}">
                      <a16:colId xmlns:a16="http://schemas.microsoft.com/office/drawing/2014/main" val="2097845335"/>
                    </a:ext>
                  </a:extLst>
                </a:gridCol>
                <a:gridCol w="1706980">
                  <a:extLst>
                    <a:ext uri="{9D8B030D-6E8A-4147-A177-3AD203B41FA5}">
                      <a16:colId xmlns:a16="http://schemas.microsoft.com/office/drawing/2014/main" val="4148152540"/>
                    </a:ext>
                  </a:extLst>
                </a:gridCol>
                <a:gridCol w="863600">
                  <a:extLst>
                    <a:ext uri="{9D8B030D-6E8A-4147-A177-3AD203B41FA5}">
                      <a16:colId xmlns:a16="http://schemas.microsoft.com/office/drawing/2014/main" val="1133158173"/>
                    </a:ext>
                  </a:extLst>
                </a:gridCol>
                <a:gridCol w="787400">
                  <a:extLst>
                    <a:ext uri="{9D8B030D-6E8A-4147-A177-3AD203B41FA5}">
                      <a16:colId xmlns:a16="http://schemas.microsoft.com/office/drawing/2014/main" val="1223514512"/>
                    </a:ext>
                  </a:extLst>
                </a:gridCol>
                <a:gridCol w="800100">
                  <a:extLst>
                    <a:ext uri="{9D8B030D-6E8A-4147-A177-3AD203B41FA5}">
                      <a16:colId xmlns:a16="http://schemas.microsoft.com/office/drawing/2014/main" val="3646893713"/>
                    </a:ext>
                  </a:extLst>
                </a:gridCol>
                <a:gridCol w="914400">
                  <a:extLst>
                    <a:ext uri="{9D8B030D-6E8A-4147-A177-3AD203B41FA5}">
                      <a16:colId xmlns:a16="http://schemas.microsoft.com/office/drawing/2014/main" val="1600617699"/>
                    </a:ext>
                  </a:extLst>
                </a:gridCol>
                <a:gridCol w="762000">
                  <a:extLst>
                    <a:ext uri="{9D8B030D-6E8A-4147-A177-3AD203B41FA5}">
                      <a16:colId xmlns:a16="http://schemas.microsoft.com/office/drawing/2014/main" val="3490796877"/>
                    </a:ext>
                  </a:extLst>
                </a:gridCol>
                <a:gridCol w="774700">
                  <a:extLst>
                    <a:ext uri="{9D8B030D-6E8A-4147-A177-3AD203B41FA5}">
                      <a16:colId xmlns:a16="http://schemas.microsoft.com/office/drawing/2014/main" val="2637521057"/>
                    </a:ext>
                  </a:extLst>
                </a:gridCol>
                <a:gridCol w="774700">
                  <a:extLst>
                    <a:ext uri="{9D8B030D-6E8A-4147-A177-3AD203B41FA5}">
                      <a16:colId xmlns:a16="http://schemas.microsoft.com/office/drawing/2014/main" val="3849518258"/>
                    </a:ext>
                  </a:extLst>
                </a:gridCol>
              </a:tblGrid>
              <a:tr h="388383">
                <a:tc rowSpan="3">
                  <a:txBody>
                    <a:bodyPr/>
                    <a:lstStyle/>
                    <a:p>
                      <a:r>
                        <a:rPr lang="en-US" sz="1000" b="1" dirty="0">
                          <a:solidFill>
                            <a:schemeClr val="tx1"/>
                          </a:solidFill>
                          <a:latin typeface="Arial Narrow" panose="020B0606020202030204" pitchFamily="34" charset="0"/>
                        </a:rPr>
                        <a:t>Outcome</a:t>
                      </a:r>
                      <a:endParaRPr lang="en-ZA" sz="1000" b="1" dirty="0">
                        <a:solidFill>
                          <a:schemeClr val="tx1"/>
                        </a:solidFill>
                        <a:latin typeface="Arial Narrow" panose="020B0606020202030204" pitchFamily="34" charset="0"/>
                      </a:endParaRPr>
                    </a:p>
                  </a:txBody>
                  <a:tcPr marL="91462" marR="91462" marT="45719" marB="45719" anchor="ctr"/>
                </a:tc>
                <a:tc rowSpan="3">
                  <a:txBody>
                    <a:bodyPr/>
                    <a:lstStyle/>
                    <a:p>
                      <a:r>
                        <a:rPr lang="en-US" sz="1000" b="1" dirty="0">
                          <a:solidFill>
                            <a:schemeClr val="tx1"/>
                          </a:solidFill>
                          <a:latin typeface="Arial Narrow" panose="020B0606020202030204" pitchFamily="34" charset="0"/>
                        </a:rPr>
                        <a:t>Outputs </a:t>
                      </a:r>
                      <a:endParaRPr lang="en-ZA" sz="1000" b="1" dirty="0">
                        <a:solidFill>
                          <a:schemeClr val="tx1"/>
                        </a:solidFill>
                        <a:latin typeface="Arial Narrow" panose="020B0606020202030204" pitchFamily="34" charset="0"/>
                      </a:endParaRPr>
                    </a:p>
                  </a:txBody>
                  <a:tcPr marL="91462" marR="91462" marT="45719" marB="45719" anchor="ctr"/>
                </a:tc>
                <a:tc rowSpan="3">
                  <a:txBody>
                    <a:bodyPr/>
                    <a:lstStyle/>
                    <a:p>
                      <a:r>
                        <a:rPr lang="en-US" sz="1000" b="1" dirty="0">
                          <a:solidFill>
                            <a:schemeClr val="tx1"/>
                          </a:solidFill>
                          <a:latin typeface="Arial Narrow" panose="020B0606020202030204" pitchFamily="34" charset="0"/>
                        </a:rPr>
                        <a:t>Output indicators </a:t>
                      </a:r>
                      <a:endParaRPr lang="en-ZA" sz="1000" b="1" dirty="0">
                        <a:solidFill>
                          <a:schemeClr val="tx1"/>
                        </a:solidFill>
                        <a:latin typeface="Arial Narrow" panose="020B0606020202030204" pitchFamily="34" charset="0"/>
                      </a:endParaRPr>
                    </a:p>
                  </a:txBody>
                  <a:tcPr marL="91462" marR="91462" marT="45719" marB="45719" anchor="ctr"/>
                </a:tc>
                <a:tc gridSpan="7">
                  <a:txBody>
                    <a:bodyPr/>
                    <a:lstStyle/>
                    <a:p>
                      <a:pPr algn="ctr"/>
                      <a:r>
                        <a:rPr lang="en-US" sz="1400" b="1" dirty="0">
                          <a:solidFill>
                            <a:schemeClr val="tx1"/>
                          </a:solidFill>
                          <a:latin typeface="Arial Narrow" panose="020B0606020202030204" pitchFamily="34" charset="0"/>
                        </a:rPr>
                        <a:t>Annual targets </a:t>
                      </a:r>
                      <a:endParaRPr lang="en-ZA" sz="1400" b="1" dirty="0">
                        <a:solidFill>
                          <a:schemeClr val="tx1"/>
                        </a:solidFill>
                        <a:latin typeface="Arial Narrow" panose="020B0606020202030204" pitchFamily="34" charset="0"/>
                      </a:endParaRPr>
                    </a:p>
                  </a:txBody>
                  <a:tcPr marL="91462" marR="91462" marT="45719" marB="45719" anchor="ct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val="1273211801"/>
                  </a:ext>
                </a:extLst>
              </a:tr>
              <a:tr h="414982">
                <a:tc vMerge="1">
                  <a:txBody>
                    <a:bodyPr/>
                    <a:lstStyle/>
                    <a:p>
                      <a:endParaRPr lang="en-ZA" sz="1400" dirty="0">
                        <a:latin typeface="Arial Narrow" panose="020B0606020202030204" pitchFamily="34" charset="0"/>
                      </a:endParaRPr>
                    </a:p>
                  </a:txBody>
                  <a:tcPr/>
                </a:tc>
                <a:tc vMerge="1">
                  <a:txBody>
                    <a:bodyPr/>
                    <a:lstStyle/>
                    <a:p>
                      <a:endParaRPr lang="en-ZA" sz="1400" dirty="0">
                        <a:latin typeface="Arial Narrow" panose="020B0606020202030204" pitchFamily="34" charset="0"/>
                      </a:endParaRPr>
                    </a:p>
                  </a:txBody>
                  <a:tcPr/>
                </a:tc>
                <a:tc vMerge="1">
                  <a:txBody>
                    <a:bodyPr/>
                    <a:lstStyle/>
                    <a:p>
                      <a:endParaRPr lang="en-ZA" sz="1400" dirty="0">
                        <a:latin typeface="Arial Narrow" panose="020B0606020202030204" pitchFamily="34" charset="0"/>
                      </a:endParaRPr>
                    </a:p>
                  </a:txBody>
                  <a:tcPr/>
                </a:tc>
                <a:tc gridSpan="3">
                  <a:txBody>
                    <a:bodyPr/>
                    <a:lstStyle/>
                    <a:p>
                      <a:pPr algn="ctr"/>
                      <a:r>
                        <a:rPr lang="en-US" sz="1000" b="1" dirty="0">
                          <a:solidFill>
                            <a:schemeClr val="tx1"/>
                          </a:solidFill>
                          <a:latin typeface="Arial Narrow" panose="020B0606020202030204" pitchFamily="34" charset="0"/>
                        </a:rPr>
                        <a:t>Audited/Annual Performance </a:t>
                      </a:r>
                      <a:endParaRPr lang="en-ZA" sz="1000" b="1" dirty="0">
                        <a:solidFill>
                          <a:schemeClr val="tx1"/>
                        </a:solidFill>
                        <a:latin typeface="Arial Narrow" panose="020B0606020202030204" pitchFamily="34" charset="0"/>
                      </a:endParaRPr>
                    </a:p>
                  </a:txBody>
                  <a:tcPr marL="91462" marR="91462" marT="45719" marB="45719" anchor="ctr"/>
                </a:tc>
                <a:tc hMerge="1">
                  <a:txBody>
                    <a:bodyPr/>
                    <a:lstStyle/>
                    <a:p>
                      <a:endParaRPr lang="en-ZA" dirty="0"/>
                    </a:p>
                  </a:txBody>
                  <a:tcPr/>
                </a:tc>
                <a:tc hMerge="1">
                  <a:txBody>
                    <a:bodyPr/>
                    <a:lstStyle/>
                    <a:p>
                      <a:endParaRPr lang="en-ZA" dirty="0"/>
                    </a:p>
                  </a:txBody>
                  <a:tcPr/>
                </a:tc>
                <a:tc>
                  <a:txBody>
                    <a:bodyPr/>
                    <a:lstStyle/>
                    <a:p>
                      <a:pPr algn="ctr"/>
                      <a:r>
                        <a:rPr lang="en-US" sz="1000" b="1" dirty="0">
                          <a:solidFill>
                            <a:schemeClr val="tx1"/>
                          </a:solidFill>
                          <a:latin typeface="Arial Narrow" panose="020B0606020202030204" pitchFamily="34" charset="0"/>
                        </a:rPr>
                        <a:t>Estimated performance </a:t>
                      </a:r>
                      <a:endParaRPr lang="en-ZA" sz="1000" b="1" dirty="0">
                        <a:solidFill>
                          <a:schemeClr val="tx1"/>
                        </a:solidFill>
                        <a:latin typeface="Arial Narrow" panose="020B0606020202030204" pitchFamily="34" charset="0"/>
                      </a:endParaRPr>
                    </a:p>
                  </a:txBody>
                  <a:tcPr marL="91462" marR="91462" marT="45719" marB="45719" anchor="ctr"/>
                </a:tc>
                <a:tc gridSpan="3">
                  <a:txBody>
                    <a:bodyPr/>
                    <a:lstStyle/>
                    <a:p>
                      <a:pPr algn="ctr"/>
                      <a:r>
                        <a:rPr lang="en-US" sz="1000" b="1" dirty="0">
                          <a:solidFill>
                            <a:schemeClr val="tx1"/>
                          </a:solidFill>
                          <a:latin typeface="Arial Narrow" panose="020B0606020202030204" pitchFamily="34" charset="0"/>
                        </a:rPr>
                        <a:t>MTEF period</a:t>
                      </a:r>
                      <a:endParaRPr lang="en-ZA" sz="1000" b="1" dirty="0">
                        <a:solidFill>
                          <a:schemeClr val="tx1"/>
                        </a:solidFill>
                        <a:latin typeface="Arial Narrow" panose="020B0606020202030204" pitchFamily="34" charset="0"/>
                      </a:endParaRPr>
                    </a:p>
                  </a:txBody>
                  <a:tcPr marL="91462" marR="91462" marT="45719" marB="45719" anchor="ct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val="3306737293"/>
                  </a:ext>
                </a:extLst>
              </a:tr>
              <a:tr h="388383">
                <a:tc vMerge="1">
                  <a:txBody>
                    <a:bodyPr/>
                    <a:lstStyle/>
                    <a:p>
                      <a:endParaRPr lang="en-ZA" sz="1400" dirty="0">
                        <a:latin typeface="Arial Narrow" panose="020B0606020202030204" pitchFamily="34" charset="0"/>
                      </a:endParaRPr>
                    </a:p>
                  </a:txBody>
                  <a:tcPr/>
                </a:tc>
                <a:tc vMerge="1">
                  <a:txBody>
                    <a:bodyPr/>
                    <a:lstStyle/>
                    <a:p>
                      <a:endParaRPr lang="en-ZA" sz="1400" dirty="0">
                        <a:latin typeface="Arial Narrow" panose="020B0606020202030204" pitchFamily="34" charset="0"/>
                      </a:endParaRPr>
                    </a:p>
                  </a:txBody>
                  <a:tcPr/>
                </a:tc>
                <a:tc vMerge="1">
                  <a:txBody>
                    <a:bodyPr/>
                    <a:lstStyle/>
                    <a:p>
                      <a:endParaRPr lang="en-ZA" sz="1400" dirty="0">
                        <a:latin typeface="Arial Narrow" panose="020B0606020202030204" pitchFamily="34" charset="0"/>
                      </a:endParaRPr>
                    </a:p>
                  </a:txBody>
                  <a:tcPr/>
                </a:tc>
                <a:tc>
                  <a:txBody>
                    <a:bodyPr/>
                    <a:lstStyle/>
                    <a:p>
                      <a:pPr algn="ctr"/>
                      <a:r>
                        <a:rPr lang="en-US" sz="1000" b="1" dirty="0">
                          <a:solidFill>
                            <a:schemeClr val="tx1"/>
                          </a:solidFill>
                          <a:latin typeface="Arial Narrow" panose="020B0606020202030204" pitchFamily="34" charset="0"/>
                        </a:rPr>
                        <a:t>2018/19</a:t>
                      </a:r>
                      <a:endParaRPr lang="en-ZA" sz="1000" b="1" dirty="0">
                        <a:solidFill>
                          <a:schemeClr val="tx1"/>
                        </a:solidFill>
                        <a:latin typeface="Arial Narrow" panose="020B0606020202030204" pitchFamily="34" charset="0"/>
                      </a:endParaRPr>
                    </a:p>
                  </a:txBody>
                  <a:tcPr marL="91462" marR="91462" marT="45719" marB="45719" anchor="ctr"/>
                </a:tc>
                <a:tc>
                  <a:txBody>
                    <a:bodyPr/>
                    <a:lstStyle/>
                    <a:p>
                      <a:pPr algn="ctr"/>
                      <a:r>
                        <a:rPr lang="en-US" sz="1000" b="1" dirty="0">
                          <a:solidFill>
                            <a:schemeClr val="tx1"/>
                          </a:solidFill>
                          <a:latin typeface="Arial Narrow" panose="020B0606020202030204" pitchFamily="34" charset="0"/>
                        </a:rPr>
                        <a:t>2019/20</a:t>
                      </a:r>
                      <a:endParaRPr lang="en-ZA" sz="1000" b="1" dirty="0">
                        <a:solidFill>
                          <a:schemeClr val="tx1"/>
                        </a:solidFill>
                        <a:latin typeface="Arial Narrow" panose="020B0606020202030204" pitchFamily="34" charset="0"/>
                      </a:endParaRPr>
                    </a:p>
                  </a:txBody>
                  <a:tcPr marL="91462" marR="91462" marT="45719" marB="45719" anchor="ctr"/>
                </a:tc>
                <a:tc>
                  <a:txBody>
                    <a:bodyPr/>
                    <a:lstStyle/>
                    <a:p>
                      <a:pPr algn="ctr"/>
                      <a:r>
                        <a:rPr lang="en-US" sz="1000" b="1" dirty="0">
                          <a:solidFill>
                            <a:schemeClr val="tx1"/>
                          </a:solidFill>
                          <a:latin typeface="Arial Narrow" panose="020B0606020202030204" pitchFamily="34" charset="0"/>
                        </a:rPr>
                        <a:t>2020/21</a:t>
                      </a:r>
                      <a:endParaRPr lang="en-ZA" sz="1000" b="1" dirty="0">
                        <a:solidFill>
                          <a:schemeClr val="tx1"/>
                        </a:solidFill>
                        <a:latin typeface="Arial Narrow" panose="020B0606020202030204" pitchFamily="34" charset="0"/>
                      </a:endParaRPr>
                    </a:p>
                  </a:txBody>
                  <a:tcPr marL="91462" marR="91462" marT="45719" marB="45719" anchor="ctr"/>
                </a:tc>
                <a:tc>
                  <a:txBody>
                    <a:bodyPr/>
                    <a:lstStyle/>
                    <a:p>
                      <a:pPr algn="ctr"/>
                      <a:r>
                        <a:rPr lang="en-US" sz="1000" b="1" dirty="0">
                          <a:solidFill>
                            <a:schemeClr val="tx1"/>
                          </a:solidFill>
                          <a:latin typeface="Arial Narrow" panose="020B0606020202030204" pitchFamily="34" charset="0"/>
                        </a:rPr>
                        <a:t>2021/22</a:t>
                      </a:r>
                      <a:endParaRPr lang="en-ZA" sz="1000" b="1" dirty="0">
                        <a:solidFill>
                          <a:schemeClr val="tx1"/>
                        </a:solidFill>
                        <a:latin typeface="Arial Narrow" panose="020B0606020202030204" pitchFamily="34" charset="0"/>
                      </a:endParaRPr>
                    </a:p>
                  </a:txBody>
                  <a:tcPr marL="91462" marR="91462" marT="45719" marB="45719" anchor="ctr"/>
                </a:tc>
                <a:tc>
                  <a:txBody>
                    <a:bodyPr/>
                    <a:lstStyle/>
                    <a:p>
                      <a:pPr algn="ctr"/>
                      <a:r>
                        <a:rPr lang="en-US" sz="1000" b="1" dirty="0">
                          <a:solidFill>
                            <a:schemeClr val="tx1"/>
                          </a:solidFill>
                          <a:latin typeface="Arial Narrow" panose="020B0606020202030204" pitchFamily="34" charset="0"/>
                        </a:rPr>
                        <a:t>2022/23</a:t>
                      </a:r>
                      <a:endParaRPr lang="en-ZA" sz="1000" b="1" dirty="0">
                        <a:solidFill>
                          <a:schemeClr val="tx1"/>
                        </a:solidFill>
                        <a:latin typeface="Arial Narrow" panose="020B0606020202030204" pitchFamily="34" charset="0"/>
                      </a:endParaRPr>
                    </a:p>
                  </a:txBody>
                  <a:tcPr marL="91462" marR="91462" marT="45719" marB="45719" anchor="ctr"/>
                </a:tc>
                <a:tc>
                  <a:txBody>
                    <a:bodyPr/>
                    <a:lstStyle/>
                    <a:p>
                      <a:pPr algn="ctr"/>
                      <a:r>
                        <a:rPr lang="en-US" sz="1000" b="1" dirty="0">
                          <a:solidFill>
                            <a:schemeClr val="tx1"/>
                          </a:solidFill>
                          <a:latin typeface="Arial Narrow" panose="020B0606020202030204" pitchFamily="34" charset="0"/>
                        </a:rPr>
                        <a:t>2023/24</a:t>
                      </a:r>
                      <a:endParaRPr lang="en-ZA" sz="1000" b="1" dirty="0">
                        <a:solidFill>
                          <a:schemeClr val="tx1"/>
                        </a:solidFill>
                        <a:latin typeface="Arial Narrow" panose="020B0606020202030204" pitchFamily="34" charset="0"/>
                      </a:endParaRPr>
                    </a:p>
                  </a:txBody>
                  <a:tcPr marL="91462" marR="91462" marT="45719" marB="45719"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2024/25</a:t>
                      </a:r>
                      <a:endParaRPr kumimoji="0" lang="en-ZA" sz="11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marL="91462" marR="91462" marT="45719" marB="45719" anchor="ctr"/>
                </a:tc>
                <a:extLst>
                  <a:ext uri="{0D108BD9-81ED-4DB2-BD59-A6C34878D82A}">
                    <a16:rowId xmlns:a16="http://schemas.microsoft.com/office/drawing/2014/main" val="208302560"/>
                  </a:ext>
                </a:extLst>
              </a:tr>
              <a:tr h="775275">
                <a:tc rowSpan="2">
                  <a:txBody>
                    <a:bodyPr/>
                    <a:lstStyle/>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4.2.</a:t>
                      </a:r>
                    </a:p>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Improved access to CCMA services</a:t>
                      </a:r>
                    </a:p>
                  </a:txBody>
                  <a:tcPr marL="68591" marR="68591" marT="0" marB="0" anchor="ctr"/>
                </a:tc>
                <a:tc rowSpan="2">
                  <a:txBody>
                    <a:bodyPr/>
                    <a:lstStyle/>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4.2.1.</a:t>
                      </a:r>
                    </a:p>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Improved access and</a:t>
                      </a:r>
                    </a:p>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knowledge of CCMA services</a:t>
                      </a:r>
                    </a:p>
                  </a:txBody>
                  <a:tcPr marL="68591" marR="68591" marT="0" marB="0" anchor="ctr"/>
                </a:tc>
                <a:tc>
                  <a:txBody>
                    <a:bodyPr/>
                    <a:lstStyle/>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4.2.1.1.</a:t>
                      </a:r>
                    </a:p>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Number of Users who access CCMA services from identified sectors reached per annum</a:t>
                      </a:r>
                    </a:p>
                  </a:txBody>
                  <a:tcPr marL="68591" marR="68591"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New</a:t>
                      </a:r>
                    </a:p>
                  </a:txBody>
                  <a:tcPr marL="68591" marR="68591"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New</a:t>
                      </a:r>
                    </a:p>
                  </a:txBody>
                  <a:tcPr marL="68591" marR="68591" marT="0" marB="0" anchor="ctr"/>
                </a:tc>
                <a:tc>
                  <a:txBody>
                    <a:bodyPr/>
                    <a:lstStyle/>
                    <a:p>
                      <a:pPr algn="ctr">
                        <a:lnSpc>
                          <a:spcPct val="115000"/>
                        </a:lnSpc>
                        <a:spcAft>
                          <a:spcPts val="0"/>
                        </a:spcAft>
                      </a:pPr>
                      <a:r>
                        <a:rPr lang="en-US" sz="900" dirty="0">
                          <a:effectLst/>
                          <a:latin typeface="Arial Narrow" panose="020B0606020202030204" pitchFamily="34" charset="0"/>
                          <a:ea typeface="Calibri" panose="020F0502020204030204" pitchFamily="34" charset="0"/>
                          <a:cs typeface="Times New Roman" panose="02020603050405020304" pitchFamily="18" charset="0"/>
                        </a:rPr>
                        <a:t>124 278</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91" marR="68591" marT="0" marB="0" anchor="ctr"/>
                </a:tc>
                <a:tc>
                  <a:txBody>
                    <a:bodyPr/>
                    <a:lstStyle/>
                    <a:p>
                      <a:pPr algn="ctr">
                        <a:lnSpc>
                          <a:spcPct val="115000"/>
                        </a:lnSpc>
                        <a:spcAft>
                          <a:spcPts val="0"/>
                        </a:spcAft>
                      </a:pPr>
                      <a:r>
                        <a:rPr lang="en-US" sz="9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8</a:t>
                      </a:r>
                      <a:r>
                        <a:rPr lang="en-ZA" sz="9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0 000</a:t>
                      </a:r>
                    </a:p>
                  </a:txBody>
                  <a:tcPr marL="68591" marR="68591" marT="0" marB="0" anchor="ctr"/>
                </a:tc>
                <a:tc>
                  <a:txBody>
                    <a:bodyPr/>
                    <a:lstStyle/>
                    <a:p>
                      <a:pPr algn="ctr">
                        <a:lnSpc>
                          <a:spcPct val="115000"/>
                        </a:lnSpc>
                        <a:spcAft>
                          <a:spcPts val="0"/>
                        </a:spcAft>
                      </a:pPr>
                      <a:r>
                        <a:rPr lang="en-US" sz="9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84</a:t>
                      </a:r>
                      <a:r>
                        <a:rPr lang="en-ZA" sz="9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 000</a:t>
                      </a:r>
                    </a:p>
                  </a:txBody>
                  <a:tcPr marL="68591" marR="68591" marT="0" marB="0" anchor="ctr"/>
                </a:tc>
                <a:tc>
                  <a:txBody>
                    <a:bodyPr/>
                    <a:lstStyle/>
                    <a:p>
                      <a:pPr algn="ctr">
                        <a:lnSpc>
                          <a:spcPct val="115000"/>
                        </a:lnSpc>
                        <a:spcAft>
                          <a:spcPts val="0"/>
                        </a:spcAft>
                      </a:pPr>
                      <a:r>
                        <a:rPr lang="en-US" sz="900" dirty="0">
                          <a:effectLst/>
                          <a:latin typeface="Arial Narrow" panose="020B0606020202030204" pitchFamily="34" charset="0"/>
                          <a:ea typeface="Calibri" panose="020F0502020204030204" pitchFamily="34" charset="0"/>
                          <a:cs typeface="Times New Roman" panose="02020603050405020304" pitchFamily="18" charset="0"/>
                        </a:rPr>
                        <a:t>84 000</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91" marR="68591" marT="0" marB="0" anchor="ctr"/>
                </a:tc>
                <a:tc>
                  <a:txBody>
                    <a:bodyPr/>
                    <a:lstStyle/>
                    <a:p>
                      <a:pPr algn="ctr">
                        <a:lnSpc>
                          <a:spcPct val="115000"/>
                        </a:lnSpc>
                        <a:spcAft>
                          <a:spcPts val="0"/>
                        </a:spcAft>
                      </a:pPr>
                      <a:r>
                        <a:rPr lang="en-US" sz="900" dirty="0">
                          <a:effectLst/>
                          <a:latin typeface="Arial Narrow" panose="020B0606020202030204" pitchFamily="34" charset="0"/>
                          <a:ea typeface="Calibri" panose="020F0502020204030204" pitchFamily="34" charset="0"/>
                          <a:cs typeface="Times New Roman" panose="02020603050405020304" pitchFamily="18" charset="0"/>
                        </a:rPr>
                        <a:t>84 000</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91" marR="68591" marT="0" marB="0" anchor="ctr"/>
                </a:tc>
                <a:extLst>
                  <a:ext uri="{0D108BD9-81ED-4DB2-BD59-A6C34878D82A}">
                    <a16:rowId xmlns:a16="http://schemas.microsoft.com/office/drawing/2014/main" val="2898929538"/>
                  </a:ext>
                </a:extLst>
              </a:tr>
              <a:tr h="637953">
                <a:tc vMerge="1">
                  <a:txBody>
                    <a:bodyPr/>
                    <a:lstStyle/>
                    <a:p>
                      <a:endParaRPr lang="en-ZA"/>
                    </a:p>
                  </a:txBody>
                  <a:tcPr/>
                </a:tc>
                <a:tc vMerge="1">
                  <a:txBody>
                    <a:bodyPr/>
                    <a:lstStyle/>
                    <a:p>
                      <a:endParaRPr lang="en-ZA"/>
                    </a:p>
                  </a:txBody>
                  <a:tcPr/>
                </a:tc>
                <a:tc>
                  <a:txBody>
                    <a:bodyPr/>
                    <a:lstStyle/>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4.2.1.2.</a:t>
                      </a:r>
                    </a:p>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Percentage of advocacy campaign plan implemented by 31 March 2023</a:t>
                      </a:r>
                    </a:p>
                  </a:txBody>
                  <a:tcPr marL="68591" marR="68591"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New</a:t>
                      </a:r>
                    </a:p>
                  </a:txBody>
                  <a:tcPr marL="68591" marR="68591"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New</a:t>
                      </a:r>
                    </a:p>
                  </a:txBody>
                  <a:tcPr marL="68591" marR="68591" marT="0" marB="0" anchor="ctr"/>
                </a:tc>
                <a:tc>
                  <a:txBody>
                    <a:bodyPr/>
                    <a:lstStyle/>
                    <a:p>
                      <a:pPr algn="ctr">
                        <a:lnSpc>
                          <a:spcPct val="115000"/>
                        </a:lnSpc>
                        <a:spcAft>
                          <a:spcPts val="0"/>
                        </a:spcAft>
                      </a:pPr>
                      <a:r>
                        <a:rPr lang="en-US" sz="900" dirty="0">
                          <a:effectLst/>
                          <a:latin typeface="Arial Narrow" panose="020B0606020202030204" pitchFamily="34" charset="0"/>
                          <a:ea typeface="Calibri" panose="020F0502020204030204" pitchFamily="34" charset="0"/>
                          <a:cs typeface="Times New Roman" panose="02020603050405020304" pitchFamily="18" charset="0"/>
                        </a:rPr>
                        <a:t>100%</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91" marR="68591"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100%</a:t>
                      </a:r>
                    </a:p>
                  </a:txBody>
                  <a:tcPr marL="68591" marR="68591"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100%</a:t>
                      </a:r>
                    </a:p>
                  </a:txBody>
                  <a:tcPr marL="68591" marR="68591"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100%</a:t>
                      </a:r>
                    </a:p>
                  </a:txBody>
                  <a:tcPr marL="68591" marR="68591" marT="0" marB="0" anchor="ctr"/>
                </a:tc>
                <a:tc>
                  <a:txBody>
                    <a:bodyPr/>
                    <a:lstStyle/>
                    <a:p>
                      <a:pPr algn="ctr">
                        <a:lnSpc>
                          <a:spcPct val="115000"/>
                        </a:lnSpc>
                        <a:spcAft>
                          <a:spcPts val="0"/>
                        </a:spcAft>
                      </a:pPr>
                      <a:r>
                        <a:rPr lang="en-US" sz="900" dirty="0">
                          <a:effectLst/>
                          <a:latin typeface="Arial Narrow" panose="020B0606020202030204" pitchFamily="34" charset="0"/>
                          <a:ea typeface="Calibri" panose="020F0502020204030204" pitchFamily="34" charset="0"/>
                          <a:cs typeface="Times New Roman" panose="02020603050405020304" pitchFamily="18" charset="0"/>
                        </a:rPr>
                        <a:t>100%</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91" marR="68591" marT="0" marB="0" anchor="ctr"/>
                </a:tc>
                <a:extLst>
                  <a:ext uri="{0D108BD9-81ED-4DB2-BD59-A6C34878D82A}">
                    <a16:rowId xmlns:a16="http://schemas.microsoft.com/office/drawing/2014/main" val="2053796284"/>
                  </a:ext>
                </a:extLst>
              </a:tr>
              <a:tr h="978196">
                <a:tc rowSpan="2">
                  <a:txBody>
                    <a:bodyPr/>
                    <a:lstStyle/>
                    <a:p>
                      <a:pPr algn="l">
                        <a:lnSpc>
                          <a:spcPct val="115000"/>
                        </a:lnSpc>
                        <a:spcAft>
                          <a:spcPts val="0"/>
                        </a:spcAft>
                      </a:pPr>
                      <a:r>
                        <a:rPr lang="en-ZA" sz="900">
                          <a:effectLst/>
                          <a:latin typeface="Arial Narrow" panose="020B0606020202030204" pitchFamily="34" charset="0"/>
                          <a:ea typeface="Calibri" panose="020F0502020204030204" pitchFamily="34" charset="0"/>
                          <a:cs typeface="Times New Roman" panose="02020603050405020304" pitchFamily="18" charset="0"/>
                        </a:rPr>
                        <a:t>4.3.</a:t>
                      </a:r>
                    </a:p>
                    <a:p>
                      <a:pPr algn="l">
                        <a:lnSpc>
                          <a:spcPct val="115000"/>
                        </a:lnSpc>
                        <a:spcAft>
                          <a:spcPts val="0"/>
                        </a:spcAft>
                      </a:pPr>
                      <a:r>
                        <a:rPr lang="en-ZA" sz="900">
                          <a:effectLst/>
                          <a:latin typeface="Arial Narrow" panose="020B0606020202030204" pitchFamily="34" charset="0"/>
                          <a:ea typeface="Calibri" panose="020F0502020204030204" pitchFamily="34" charset="0"/>
                          <a:cs typeface="Times New Roman" panose="02020603050405020304" pitchFamily="18" charset="0"/>
                        </a:rPr>
                        <a:t>Jobs Saved</a:t>
                      </a:r>
                    </a:p>
                  </a:txBody>
                  <a:tcPr marL="68591" marR="68591" marT="0" marB="0" anchor="ctr"/>
                </a:tc>
                <a:tc rowSpan="2">
                  <a:txBody>
                    <a:bodyPr/>
                    <a:lstStyle/>
                    <a:p>
                      <a:pPr algn="l">
                        <a:lnSpc>
                          <a:spcPct val="115000"/>
                        </a:lnSpc>
                        <a:spcAft>
                          <a:spcPts val="0"/>
                        </a:spcAft>
                      </a:pPr>
                      <a:r>
                        <a:rPr lang="en-ZA" sz="900">
                          <a:effectLst/>
                          <a:latin typeface="Arial Narrow" panose="020B0606020202030204" pitchFamily="34" charset="0"/>
                          <a:ea typeface="Calibri" panose="020F0502020204030204" pitchFamily="34" charset="0"/>
                          <a:cs typeface="Times New Roman" panose="02020603050405020304" pitchFamily="18" charset="0"/>
                        </a:rPr>
                        <a:t>4.3.1.</a:t>
                      </a:r>
                    </a:p>
                    <a:p>
                      <a:pPr algn="l">
                        <a:lnSpc>
                          <a:spcPct val="115000"/>
                        </a:lnSpc>
                        <a:spcAft>
                          <a:spcPts val="0"/>
                        </a:spcAft>
                      </a:pPr>
                      <a:r>
                        <a:rPr lang="en-ZA" sz="900">
                          <a:effectLst/>
                          <a:latin typeface="Arial Narrow" panose="020B0606020202030204" pitchFamily="34" charset="0"/>
                          <a:ea typeface="Calibri" panose="020F0502020204030204" pitchFamily="34" charset="0"/>
                          <a:cs typeface="Times New Roman" panose="02020603050405020304" pitchFamily="18" charset="0"/>
                        </a:rPr>
                        <a:t>Averted job losses</a:t>
                      </a:r>
                    </a:p>
                  </a:txBody>
                  <a:tcPr marL="68591" marR="68591" marT="0" marB="0" anchor="ctr"/>
                </a:tc>
                <a:tc>
                  <a:txBody>
                    <a:bodyPr/>
                    <a:lstStyle/>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4.3.1.1.</a:t>
                      </a:r>
                    </a:p>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Percentage of jobs saved compared to employees likely to be retrenched (as per the cases referred to the CCMA) per annum</a:t>
                      </a:r>
                    </a:p>
                  </a:txBody>
                  <a:tcPr marL="68591" marR="68591" marT="0" marB="0" anchor="ctr"/>
                </a:tc>
                <a:tc>
                  <a:txBody>
                    <a:bodyPr/>
                    <a:lstStyle/>
                    <a:p>
                      <a:pPr algn="ctr">
                        <a:lnSpc>
                          <a:spcPct val="115000"/>
                        </a:lnSpc>
                        <a:spcAft>
                          <a:spcPts val="0"/>
                        </a:spcAft>
                      </a:pPr>
                      <a:r>
                        <a:rPr lang="en-ZA" sz="900">
                          <a:effectLst/>
                          <a:latin typeface="Arial Narrow" panose="020B0606020202030204" pitchFamily="34" charset="0"/>
                          <a:ea typeface="Calibri" panose="020F0502020204030204" pitchFamily="34" charset="0"/>
                          <a:cs typeface="Times New Roman" panose="02020603050405020304" pitchFamily="18" charset="0"/>
                        </a:rPr>
                        <a:t>41%</a:t>
                      </a:r>
                    </a:p>
                  </a:txBody>
                  <a:tcPr marL="68591" marR="68591" marT="0" marB="0" anchor="ctr"/>
                </a:tc>
                <a:tc>
                  <a:txBody>
                    <a:bodyPr/>
                    <a:lstStyle/>
                    <a:p>
                      <a:pPr algn="ctr">
                        <a:lnSpc>
                          <a:spcPct val="115000"/>
                        </a:lnSpc>
                        <a:spcAft>
                          <a:spcPts val="0"/>
                        </a:spcAft>
                      </a:pPr>
                      <a:r>
                        <a:rPr lang="en-ZA" sz="900">
                          <a:effectLst/>
                          <a:latin typeface="Arial Narrow" panose="020B0606020202030204" pitchFamily="34" charset="0"/>
                          <a:ea typeface="Calibri" panose="020F0502020204030204" pitchFamily="34" charset="0"/>
                          <a:cs typeface="Times New Roman" panose="02020603050405020304" pitchFamily="18" charset="0"/>
                        </a:rPr>
                        <a:t>42%</a:t>
                      </a:r>
                    </a:p>
                  </a:txBody>
                  <a:tcPr marL="68591" marR="68591" marT="0" marB="0" anchor="ctr"/>
                </a:tc>
                <a:tc>
                  <a:txBody>
                    <a:bodyPr/>
                    <a:lstStyle/>
                    <a:p>
                      <a:pPr algn="ctr">
                        <a:lnSpc>
                          <a:spcPct val="115000"/>
                        </a:lnSpc>
                        <a:spcAft>
                          <a:spcPts val="0"/>
                        </a:spcAft>
                      </a:pPr>
                      <a:r>
                        <a:rPr lang="en-US" sz="900" dirty="0">
                          <a:effectLst/>
                          <a:latin typeface="Arial Narrow" panose="020B0606020202030204" pitchFamily="34" charset="0"/>
                          <a:ea typeface="Calibri" panose="020F0502020204030204" pitchFamily="34" charset="0"/>
                          <a:cs typeface="Times New Roman" panose="02020603050405020304" pitchFamily="18" charset="0"/>
                        </a:rPr>
                        <a:t>42%</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91" marR="68591"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38%</a:t>
                      </a:r>
                    </a:p>
                  </a:txBody>
                  <a:tcPr marL="68591" marR="68591" marT="0" marB="0" anchor="ctr"/>
                </a:tc>
                <a:tc>
                  <a:txBody>
                    <a:bodyPr/>
                    <a:lstStyle/>
                    <a:p>
                      <a:pPr algn="ctr">
                        <a:lnSpc>
                          <a:spcPct val="115000"/>
                        </a:lnSpc>
                        <a:spcAft>
                          <a:spcPts val="0"/>
                        </a:spcAft>
                      </a:pPr>
                      <a:r>
                        <a:rPr lang="en-US" sz="900" dirty="0">
                          <a:effectLst/>
                          <a:latin typeface="Arial Narrow" panose="020B0606020202030204" pitchFamily="34" charset="0"/>
                          <a:ea typeface="Calibri" panose="020F0502020204030204" pitchFamily="34" charset="0"/>
                          <a:cs typeface="Times New Roman" panose="02020603050405020304" pitchFamily="18" charset="0"/>
                        </a:rPr>
                        <a:t>38%</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91" marR="68591" marT="0" marB="0" anchor="ctr"/>
                </a:tc>
                <a:tc>
                  <a:txBody>
                    <a:bodyPr/>
                    <a:lstStyle/>
                    <a:p>
                      <a:pPr algn="ctr">
                        <a:lnSpc>
                          <a:spcPct val="115000"/>
                        </a:lnSpc>
                        <a:spcAft>
                          <a:spcPts val="0"/>
                        </a:spcAft>
                      </a:pPr>
                      <a:r>
                        <a:rPr lang="en-US" sz="900" dirty="0">
                          <a:effectLst/>
                          <a:latin typeface="Arial Narrow" panose="020B0606020202030204" pitchFamily="34" charset="0"/>
                          <a:ea typeface="Calibri" panose="020F0502020204030204" pitchFamily="34" charset="0"/>
                          <a:cs typeface="Times New Roman" panose="02020603050405020304" pitchFamily="18" charset="0"/>
                        </a:rPr>
                        <a:t>38%</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91" marR="68591" marT="0" marB="0" anchor="ctr"/>
                </a:tc>
                <a:tc>
                  <a:txBody>
                    <a:bodyPr/>
                    <a:lstStyle/>
                    <a:p>
                      <a:pPr algn="ctr">
                        <a:lnSpc>
                          <a:spcPct val="115000"/>
                        </a:lnSpc>
                        <a:spcAft>
                          <a:spcPts val="0"/>
                        </a:spcAft>
                      </a:pPr>
                      <a:r>
                        <a:rPr lang="en-US" sz="900" dirty="0">
                          <a:effectLst/>
                          <a:latin typeface="Arial Narrow" panose="020B0606020202030204" pitchFamily="34" charset="0"/>
                          <a:ea typeface="Calibri" panose="020F0502020204030204" pitchFamily="34" charset="0"/>
                          <a:cs typeface="Times New Roman" panose="02020603050405020304" pitchFamily="18" charset="0"/>
                        </a:rPr>
                        <a:t>38%</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91" marR="68591" marT="0" marB="0" anchor="ctr"/>
                </a:tc>
                <a:extLst>
                  <a:ext uri="{0D108BD9-81ED-4DB2-BD59-A6C34878D82A}">
                    <a16:rowId xmlns:a16="http://schemas.microsoft.com/office/drawing/2014/main" val="2608019744"/>
                  </a:ext>
                </a:extLst>
              </a:tr>
              <a:tr h="481023">
                <a:tc vMerge="1">
                  <a:txBody>
                    <a:bodyPr/>
                    <a:lstStyle/>
                    <a:p>
                      <a:endParaRPr lang="en-ZA"/>
                    </a:p>
                  </a:txBody>
                  <a:tcPr/>
                </a:tc>
                <a:tc vMerge="1">
                  <a:txBody>
                    <a:bodyPr/>
                    <a:lstStyle/>
                    <a:p>
                      <a:endParaRPr lang="en-ZA"/>
                    </a:p>
                  </a:txBody>
                  <a:tcPr/>
                </a:tc>
                <a:tc>
                  <a:txBody>
                    <a:bodyPr/>
                    <a:lstStyle/>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4.3.1.2.</a:t>
                      </a:r>
                    </a:p>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Return to Work index achieved by 31 March 2023</a:t>
                      </a:r>
                    </a:p>
                  </a:txBody>
                  <a:tcPr marL="68591" marR="68591" marT="0" marB="0" anchor="ctr"/>
                </a:tc>
                <a:tc>
                  <a:txBody>
                    <a:bodyPr/>
                    <a:lstStyle/>
                    <a:p>
                      <a:pPr algn="ctr">
                        <a:lnSpc>
                          <a:spcPct val="115000"/>
                        </a:lnSpc>
                        <a:spcAft>
                          <a:spcPts val="0"/>
                        </a:spcAft>
                      </a:pPr>
                      <a:r>
                        <a:rPr lang="en-ZA" sz="900">
                          <a:effectLst/>
                          <a:latin typeface="Arial Narrow" panose="020B0606020202030204" pitchFamily="34" charset="0"/>
                          <a:ea typeface="Calibri" panose="020F0502020204030204" pitchFamily="34" charset="0"/>
                          <a:cs typeface="Times New Roman" panose="02020603050405020304" pitchFamily="18" charset="0"/>
                        </a:rPr>
                        <a:t>New</a:t>
                      </a:r>
                    </a:p>
                  </a:txBody>
                  <a:tcPr marL="68591" marR="68591" marT="0" marB="0" anchor="ctr"/>
                </a:tc>
                <a:tc>
                  <a:txBody>
                    <a:bodyPr/>
                    <a:lstStyle/>
                    <a:p>
                      <a:pPr algn="ctr">
                        <a:lnSpc>
                          <a:spcPct val="115000"/>
                        </a:lnSpc>
                        <a:spcAft>
                          <a:spcPts val="0"/>
                        </a:spcAft>
                      </a:pPr>
                      <a:r>
                        <a:rPr lang="en-ZA" sz="900">
                          <a:effectLst/>
                          <a:latin typeface="Arial Narrow" panose="020B0606020202030204" pitchFamily="34" charset="0"/>
                          <a:ea typeface="Calibri" panose="020F0502020204030204" pitchFamily="34" charset="0"/>
                          <a:cs typeface="Times New Roman" panose="02020603050405020304" pitchFamily="18" charset="0"/>
                        </a:rPr>
                        <a:t>New</a:t>
                      </a:r>
                    </a:p>
                  </a:txBody>
                  <a:tcPr marL="68591" marR="68591" marT="0" marB="0" anchor="ctr"/>
                </a:tc>
                <a:tc>
                  <a:txBody>
                    <a:bodyPr/>
                    <a:lstStyle/>
                    <a:p>
                      <a:pPr algn="ctr">
                        <a:lnSpc>
                          <a:spcPct val="115000"/>
                        </a:lnSpc>
                        <a:spcAft>
                          <a:spcPts val="0"/>
                        </a:spcAft>
                      </a:pPr>
                      <a:r>
                        <a:rPr lang="en-US" sz="900" dirty="0">
                          <a:effectLst/>
                          <a:latin typeface="Arial Narrow" panose="020B0606020202030204" pitchFamily="34" charset="0"/>
                          <a:ea typeface="Calibri" panose="020F0502020204030204" pitchFamily="34" charset="0"/>
                          <a:cs typeface="Times New Roman" panose="02020603050405020304" pitchFamily="18" charset="0"/>
                        </a:rPr>
                        <a:t>9.7%</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91" marR="68591"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8%</a:t>
                      </a:r>
                    </a:p>
                  </a:txBody>
                  <a:tcPr marL="68591" marR="68591" marT="0" marB="0" anchor="ctr"/>
                </a:tc>
                <a:tc>
                  <a:txBody>
                    <a:bodyPr/>
                    <a:lstStyle/>
                    <a:p>
                      <a:pPr algn="ctr">
                        <a:lnSpc>
                          <a:spcPct val="115000"/>
                        </a:lnSpc>
                        <a:spcAft>
                          <a:spcPts val="0"/>
                        </a:spcAft>
                      </a:pPr>
                      <a:r>
                        <a:rPr lang="en-US" sz="900" dirty="0">
                          <a:effectLst/>
                          <a:latin typeface="Arial Narrow" panose="020B0606020202030204" pitchFamily="34" charset="0"/>
                          <a:ea typeface="Calibri" panose="020F0502020204030204" pitchFamily="34" charset="0"/>
                          <a:cs typeface="Times New Roman" panose="02020603050405020304" pitchFamily="18" charset="0"/>
                        </a:rPr>
                        <a:t>8%</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91" marR="68591" marT="0" marB="0" anchor="ctr"/>
                </a:tc>
                <a:tc>
                  <a:txBody>
                    <a:bodyPr/>
                    <a:lstStyle/>
                    <a:p>
                      <a:pPr algn="ctr">
                        <a:lnSpc>
                          <a:spcPct val="115000"/>
                        </a:lnSpc>
                        <a:spcAft>
                          <a:spcPts val="0"/>
                        </a:spcAft>
                      </a:pPr>
                      <a:r>
                        <a:rPr lang="en-US" sz="900" dirty="0">
                          <a:effectLst/>
                          <a:latin typeface="Arial Narrow" panose="020B0606020202030204" pitchFamily="34" charset="0"/>
                          <a:ea typeface="Calibri" panose="020F0502020204030204" pitchFamily="34" charset="0"/>
                          <a:cs typeface="Times New Roman" panose="02020603050405020304" pitchFamily="18" charset="0"/>
                        </a:rPr>
                        <a:t>8%</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91" marR="68591" marT="0" marB="0" anchor="ctr"/>
                </a:tc>
                <a:tc>
                  <a:txBody>
                    <a:bodyPr/>
                    <a:lstStyle/>
                    <a:p>
                      <a:pPr algn="ctr">
                        <a:lnSpc>
                          <a:spcPct val="115000"/>
                        </a:lnSpc>
                        <a:spcAft>
                          <a:spcPts val="0"/>
                        </a:spcAft>
                      </a:pPr>
                      <a:r>
                        <a:rPr lang="en-US" sz="900" dirty="0">
                          <a:effectLst/>
                          <a:latin typeface="Arial Narrow" panose="020B0606020202030204" pitchFamily="34" charset="0"/>
                          <a:ea typeface="Calibri" panose="020F0502020204030204" pitchFamily="34" charset="0"/>
                          <a:cs typeface="Times New Roman" panose="02020603050405020304" pitchFamily="18" charset="0"/>
                        </a:rPr>
                        <a:t>8%</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91" marR="68591" marT="0" marB="0" anchor="ctr"/>
                </a:tc>
                <a:extLst>
                  <a:ext uri="{0D108BD9-81ED-4DB2-BD59-A6C34878D82A}">
                    <a16:rowId xmlns:a16="http://schemas.microsoft.com/office/drawing/2014/main" val="3675356326"/>
                  </a:ext>
                </a:extLst>
              </a:tr>
              <a:tr h="646219">
                <a:tc>
                  <a:txBody>
                    <a:bodyPr/>
                    <a:lstStyle/>
                    <a:p>
                      <a:pPr algn="l">
                        <a:lnSpc>
                          <a:spcPct val="115000"/>
                        </a:lnSpc>
                        <a:spcAft>
                          <a:spcPts val="0"/>
                        </a:spcAft>
                      </a:pPr>
                      <a:r>
                        <a:rPr lang="en-ZA" sz="900">
                          <a:effectLst/>
                          <a:latin typeface="Arial Narrow" panose="020B0606020202030204" pitchFamily="34" charset="0"/>
                          <a:ea typeface="Calibri" panose="020F0502020204030204" pitchFamily="34" charset="0"/>
                          <a:cs typeface="Times New Roman" panose="02020603050405020304" pitchFamily="18" charset="0"/>
                        </a:rPr>
                        <a:t>4.4.</a:t>
                      </a:r>
                    </a:p>
                    <a:p>
                      <a:pPr algn="l">
                        <a:lnSpc>
                          <a:spcPct val="115000"/>
                        </a:lnSpc>
                        <a:spcAft>
                          <a:spcPts val="0"/>
                        </a:spcAft>
                      </a:pPr>
                      <a:r>
                        <a:rPr lang="en-ZA" sz="900">
                          <a:effectLst/>
                          <a:latin typeface="Arial Narrow" panose="020B0606020202030204" pitchFamily="34" charset="0"/>
                          <a:ea typeface="Calibri" panose="020F0502020204030204" pitchFamily="34" charset="0"/>
                          <a:cs typeface="Times New Roman" panose="02020603050405020304" pitchFamily="18" charset="0"/>
                        </a:rPr>
                        <a:t>Reduced potential for industrial action</a:t>
                      </a:r>
                    </a:p>
                  </a:txBody>
                  <a:tcPr marL="68591" marR="68591" marT="0" marB="0" anchor="ctr"/>
                </a:tc>
                <a:tc>
                  <a:txBody>
                    <a:bodyPr/>
                    <a:lstStyle/>
                    <a:p>
                      <a:pPr algn="l">
                        <a:lnSpc>
                          <a:spcPct val="115000"/>
                        </a:lnSpc>
                        <a:spcAft>
                          <a:spcPts val="0"/>
                        </a:spcAft>
                      </a:pPr>
                      <a:r>
                        <a:rPr lang="en-ZA" sz="900">
                          <a:effectLst/>
                          <a:latin typeface="Arial Narrow" panose="020B0606020202030204" pitchFamily="34" charset="0"/>
                          <a:ea typeface="Calibri" panose="020F0502020204030204" pitchFamily="34" charset="0"/>
                          <a:cs typeface="Times New Roman" panose="02020603050405020304" pitchFamily="18" charset="0"/>
                        </a:rPr>
                        <a:t>4.4.1.</a:t>
                      </a:r>
                    </a:p>
                    <a:p>
                      <a:pPr algn="l">
                        <a:lnSpc>
                          <a:spcPct val="115000"/>
                        </a:lnSpc>
                        <a:spcAft>
                          <a:spcPts val="0"/>
                        </a:spcAft>
                      </a:pPr>
                      <a:r>
                        <a:rPr lang="en-ZA" sz="900">
                          <a:effectLst/>
                          <a:latin typeface="Arial Narrow" panose="020B0606020202030204" pitchFamily="34" charset="0"/>
                          <a:ea typeface="Calibri" panose="020F0502020204030204" pitchFamily="34" charset="0"/>
                          <a:cs typeface="Times New Roman" panose="02020603050405020304" pitchFamily="18" charset="0"/>
                        </a:rPr>
                        <a:t>Reduced labour</a:t>
                      </a:r>
                    </a:p>
                    <a:p>
                      <a:pPr algn="l">
                        <a:lnSpc>
                          <a:spcPct val="115000"/>
                        </a:lnSpc>
                        <a:spcAft>
                          <a:spcPts val="0"/>
                        </a:spcAft>
                      </a:pPr>
                      <a:r>
                        <a:rPr lang="en-ZA" sz="900">
                          <a:effectLst/>
                          <a:latin typeface="Arial Narrow" panose="020B0606020202030204" pitchFamily="34" charset="0"/>
                          <a:ea typeface="Calibri" panose="020F0502020204030204" pitchFamily="34" charset="0"/>
                          <a:cs typeface="Times New Roman" panose="02020603050405020304" pitchFamily="18" charset="0"/>
                        </a:rPr>
                        <a:t>market volatility</a:t>
                      </a:r>
                    </a:p>
                  </a:txBody>
                  <a:tcPr marL="68591" marR="68591" marT="0" marB="0" anchor="ctr"/>
                </a:tc>
                <a:tc>
                  <a:txBody>
                    <a:bodyPr/>
                    <a:lstStyle/>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4.4.1.1.</a:t>
                      </a:r>
                    </a:p>
                    <a:p>
                      <a:pPr algn="l">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Percentage of public interest disputes resolved per annum</a:t>
                      </a:r>
                    </a:p>
                  </a:txBody>
                  <a:tcPr marL="68591" marR="68591" marT="0" marB="0" anchor="ctr"/>
                </a:tc>
                <a:tc>
                  <a:txBody>
                    <a:bodyPr/>
                    <a:lstStyle/>
                    <a:p>
                      <a:pPr algn="ctr">
                        <a:lnSpc>
                          <a:spcPct val="115000"/>
                        </a:lnSpc>
                        <a:spcAft>
                          <a:spcPts val="0"/>
                        </a:spcAft>
                      </a:pPr>
                      <a:r>
                        <a:rPr lang="en-ZA" sz="900">
                          <a:effectLst/>
                          <a:latin typeface="Arial Narrow" panose="020B0606020202030204" pitchFamily="34" charset="0"/>
                          <a:ea typeface="Calibri" panose="020F0502020204030204" pitchFamily="34" charset="0"/>
                          <a:cs typeface="Times New Roman" panose="02020603050405020304" pitchFamily="18" charset="0"/>
                        </a:rPr>
                        <a:t>60%</a:t>
                      </a:r>
                    </a:p>
                  </a:txBody>
                  <a:tcPr marL="68591" marR="68591" marT="0" marB="0" anchor="ctr"/>
                </a:tc>
                <a:tc>
                  <a:txBody>
                    <a:bodyPr/>
                    <a:lstStyle/>
                    <a:p>
                      <a:pPr algn="ctr">
                        <a:lnSpc>
                          <a:spcPct val="115000"/>
                        </a:lnSpc>
                        <a:spcAft>
                          <a:spcPts val="0"/>
                        </a:spcAft>
                      </a:pPr>
                      <a:r>
                        <a:rPr lang="en-ZA" sz="900">
                          <a:effectLst/>
                          <a:latin typeface="Arial Narrow" panose="020B0606020202030204" pitchFamily="34" charset="0"/>
                          <a:ea typeface="Calibri" panose="020F0502020204030204" pitchFamily="34" charset="0"/>
                          <a:cs typeface="Times New Roman" panose="02020603050405020304" pitchFamily="18" charset="0"/>
                        </a:rPr>
                        <a:t>60%</a:t>
                      </a:r>
                    </a:p>
                  </a:txBody>
                  <a:tcPr marL="68591" marR="68591" marT="0" marB="0" anchor="ctr"/>
                </a:tc>
                <a:tc>
                  <a:txBody>
                    <a:bodyPr/>
                    <a:lstStyle/>
                    <a:p>
                      <a:pPr algn="ctr">
                        <a:lnSpc>
                          <a:spcPct val="115000"/>
                        </a:lnSpc>
                        <a:spcAft>
                          <a:spcPts val="0"/>
                        </a:spcAft>
                      </a:pPr>
                      <a:r>
                        <a:rPr lang="en-US" sz="900" dirty="0">
                          <a:effectLst/>
                          <a:latin typeface="Arial Narrow" panose="020B0606020202030204" pitchFamily="34" charset="0"/>
                          <a:ea typeface="Calibri" panose="020F0502020204030204" pitchFamily="34" charset="0"/>
                          <a:cs typeface="Times New Roman" panose="02020603050405020304" pitchFamily="18" charset="0"/>
                        </a:rPr>
                        <a:t>93%</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91" marR="68591" marT="0" marB="0" anchor="ctr"/>
                </a:tc>
                <a:tc>
                  <a:txBody>
                    <a:bodyPr/>
                    <a:lstStyle/>
                    <a:p>
                      <a:pPr algn="ctr">
                        <a:lnSpc>
                          <a:spcPct val="115000"/>
                        </a:lnSpc>
                        <a:spcAft>
                          <a:spcPts val="0"/>
                        </a:spcAft>
                      </a:pPr>
                      <a:r>
                        <a:rPr lang="en-ZA" sz="900" dirty="0">
                          <a:effectLst/>
                          <a:latin typeface="Arial Narrow" panose="020B0606020202030204" pitchFamily="34" charset="0"/>
                          <a:ea typeface="Calibri" panose="020F0502020204030204" pitchFamily="34" charset="0"/>
                          <a:cs typeface="Times New Roman" panose="02020603050405020304" pitchFamily="18" charset="0"/>
                        </a:rPr>
                        <a:t>64%</a:t>
                      </a:r>
                    </a:p>
                  </a:txBody>
                  <a:tcPr marL="68591" marR="68591" marT="0" marB="0" anchor="ctr"/>
                </a:tc>
                <a:tc>
                  <a:txBody>
                    <a:bodyPr/>
                    <a:lstStyle/>
                    <a:p>
                      <a:pPr algn="ctr">
                        <a:lnSpc>
                          <a:spcPct val="115000"/>
                        </a:lnSpc>
                        <a:spcAft>
                          <a:spcPts val="0"/>
                        </a:spcAft>
                      </a:pPr>
                      <a:r>
                        <a:rPr lang="en-US" sz="900" dirty="0">
                          <a:effectLst/>
                          <a:latin typeface="Arial Narrow" panose="020B0606020202030204" pitchFamily="34" charset="0"/>
                          <a:ea typeface="Calibri" panose="020F0502020204030204" pitchFamily="34" charset="0"/>
                          <a:cs typeface="Times New Roman" panose="02020603050405020304" pitchFamily="18" charset="0"/>
                        </a:rPr>
                        <a:t>64%</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91" marR="68591" marT="0" marB="0" anchor="ctr"/>
                </a:tc>
                <a:tc>
                  <a:txBody>
                    <a:bodyPr/>
                    <a:lstStyle/>
                    <a:p>
                      <a:pPr algn="ctr">
                        <a:lnSpc>
                          <a:spcPct val="115000"/>
                        </a:lnSpc>
                        <a:spcAft>
                          <a:spcPts val="0"/>
                        </a:spcAft>
                      </a:pPr>
                      <a:r>
                        <a:rPr lang="en-US" sz="900" dirty="0">
                          <a:effectLst/>
                          <a:latin typeface="Arial Narrow" panose="020B0606020202030204" pitchFamily="34" charset="0"/>
                          <a:ea typeface="Calibri" panose="020F0502020204030204" pitchFamily="34" charset="0"/>
                          <a:cs typeface="Times New Roman" panose="02020603050405020304" pitchFamily="18" charset="0"/>
                        </a:rPr>
                        <a:t>64%</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91" marR="68591" marT="0" marB="0" anchor="ctr"/>
                </a:tc>
                <a:tc>
                  <a:txBody>
                    <a:bodyPr/>
                    <a:lstStyle/>
                    <a:p>
                      <a:pPr algn="ctr">
                        <a:lnSpc>
                          <a:spcPct val="115000"/>
                        </a:lnSpc>
                        <a:spcAft>
                          <a:spcPts val="0"/>
                        </a:spcAft>
                      </a:pPr>
                      <a:r>
                        <a:rPr lang="en-US" sz="900" dirty="0">
                          <a:effectLst/>
                          <a:latin typeface="Arial Narrow" panose="020B0606020202030204" pitchFamily="34" charset="0"/>
                          <a:ea typeface="Calibri" panose="020F0502020204030204" pitchFamily="34" charset="0"/>
                          <a:cs typeface="Times New Roman" panose="02020603050405020304" pitchFamily="18" charset="0"/>
                        </a:rPr>
                        <a:t>64%</a:t>
                      </a:r>
                      <a:endParaRPr lang="en-ZA"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91" marR="68591" marT="0" marB="0" anchor="ctr"/>
                </a:tc>
                <a:extLst>
                  <a:ext uri="{0D108BD9-81ED-4DB2-BD59-A6C34878D82A}">
                    <a16:rowId xmlns:a16="http://schemas.microsoft.com/office/drawing/2014/main" val="779616127"/>
                  </a:ext>
                </a:extLst>
              </a:tr>
            </a:tbl>
          </a:graphicData>
        </a:graphic>
      </p:graphicFrame>
      <p:sp>
        <p:nvSpPr>
          <p:cNvPr id="4" name="Slide Number Placeholder 3">
            <a:extLst>
              <a:ext uri="{FF2B5EF4-FFF2-40B4-BE49-F238E27FC236}">
                <a16:creationId xmlns:a16="http://schemas.microsoft.com/office/drawing/2014/main" id="{5B0E1D16-64A9-4F44-B0B7-CCEE01920953}"/>
              </a:ext>
            </a:extLst>
          </p:cNvPr>
          <p:cNvSpPr>
            <a:spLocks noGrp="1"/>
          </p:cNvSpPr>
          <p:nvPr>
            <p:ph type="sldNum" sz="quarter" idx="12"/>
          </p:nvPr>
        </p:nvSpPr>
        <p:spPr/>
        <p:txBody>
          <a:bodyPr/>
          <a:lstStyle/>
          <a:p>
            <a:fld id="{0C4DB43B-2450-41F4-875D-3A173E257EAA}" type="slidenum">
              <a:rPr lang="en-ZA" smtClean="0"/>
              <a:t>34</a:t>
            </a:fld>
            <a:endParaRPr lang="en-ZA" dirty="0"/>
          </a:p>
        </p:txBody>
      </p:sp>
    </p:spTree>
    <p:extLst>
      <p:ext uri="{BB962C8B-B14F-4D97-AF65-F5344CB8AC3E}">
        <p14:creationId xmlns:p14="http://schemas.microsoft.com/office/powerpoint/2010/main" val="39421199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ED9B3-9A89-46BC-8B70-927A888E844B}"/>
              </a:ext>
            </a:extLst>
          </p:cNvPr>
          <p:cNvSpPr>
            <a:spLocks noGrp="1"/>
          </p:cNvSpPr>
          <p:nvPr>
            <p:ph type="title"/>
          </p:nvPr>
        </p:nvSpPr>
        <p:spPr>
          <a:xfrm>
            <a:off x="1180214" y="365123"/>
            <a:ext cx="6762307" cy="889519"/>
          </a:xfrm>
        </p:spPr>
        <p:txBody>
          <a:bodyPr>
            <a:noAutofit/>
          </a:bodyPr>
          <a:lstStyle/>
          <a:p>
            <a:pPr algn="ctr"/>
            <a:r>
              <a:rPr lang="en-US" altLang="en-US" sz="3000" b="1" dirty="0">
                <a:solidFill>
                  <a:srgbClr val="002060"/>
                </a:solidFill>
                <a:latin typeface="Arial Narrow" panose="020B0606020202030204" pitchFamily="34" charset="0"/>
                <a:ea typeface="MS PGothic" panose="020B0600070205080204" pitchFamily="34" charset="-128"/>
              </a:rPr>
              <a:t>PROGRAMME 5: </a:t>
            </a:r>
            <a:r>
              <a:rPr lang="en-ZA" altLang="en-US" sz="3000" b="1" dirty="0">
                <a:solidFill>
                  <a:srgbClr val="002060"/>
                </a:solidFill>
                <a:latin typeface="Arial Narrow" panose="020B0606020202030204" pitchFamily="34" charset="0"/>
                <a:ea typeface="Calibri" panose="020F0502020204030204" pitchFamily="34" charset="0"/>
                <a:cs typeface="Times New Roman" panose="02020603050405020304" pitchFamily="18" charset="0"/>
              </a:rPr>
              <a:t>EFFECTIVE STRATEGY MANAGEMENT AND GOVERNANCE</a:t>
            </a:r>
            <a:endParaRPr lang="en-ZA" sz="3000" dirty="0">
              <a:solidFill>
                <a:srgbClr val="002060"/>
              </a:solidFill>
            </a:endParaRPr>
          </a:p>
        </p:txBody>
      </p:sp>
      <p:graphicFrame>
        <p:nvGraphicFramePr>
          <p:cNvPr id="5" name="Table 5">
            <a:extLst>
              <a:ext uri="{FF2B5EF4-FFF2-40B4-BE49-F238E27FC236}">
                <a16:creationId xmlns:a16="http://schemas.microsoft.com/office/drawing/2014/main" id="{EB1B148D-B496-4B32-8F57-274DD87144E0}"/>
              </a:ext>
            </a:extLst>
          </p:cNvPr>
          <p:cNvGraphicFramePr>
            <a:graphicFrameLocks noGrp="1"/>
          </p:cNvGraphicFramePr>
          <p:nvPr>
            <p:ph idx="1"/>
            <p:extLst>
              <p:ext uri="{D42A27DB-BD31-4B8C-83A1-F6EECF244321}">
                <p14:modId xmlns:p14="http://schemas.microsoft.com/office/powerpoint/2010/main" val="2892796764"/>
              </p:ext>
            </p:extLst>
          </p:nvPr>
        </p:nvGraphicFramePr>
        <p:xfrm>
          <a:off x="30412" y="1605516"/>
          <a:ext cx="9100888" cy="4650966"/>
        </p:xfrm>
        <a:graphic>
          <a:graphicData uri="http://schemas.openxmlformats.org/drawingml/2006/table">
            <a:tbl>
              <a:tblPr firstRow="1" bandRow="1">
                <a:tableStyleId>{5C22544A-7EE6-4342-B048-85BDC9FD1C3A}</a:tableStyleId>
              </a:tblPr>
              <a:tblGrid>
                <a:gridCol w="840309">
                  <a:extLst>
                    <a:ext uri="{9D8B030D-6E8A-4147-A177-3AD203B41FA5}">
                      <a16:colId xmlns:a16="http://schemas.microsoft.com/office/drawing/2014/main" val="1901555745"/>
                    </a:ext>
                  </a:extLst>
                </a:gridCol>
                <a:gridCol w="840309">
                  <a:extLst>
                    <a:ext uri="{9D8B030D-6E8A-4147-A177-3AD203B41FA5}">
                      <a16:colId xmlns:a16="http://schemas.microsoft.com/office/drawing/2014/main" val="2624572383"/>
                    </a:ext>
                  </a:extLst>
                </a:gridCol>
                <a:gridCol w="1590970">
                  <a:extLst>
                    <a:ext uri="{9D8B030D-6E8A-4147-A177-3AD203B41FA5}">
                      <a16:colId xmlns:a16="http://schemas.microsoft.com/office/drawing/2014/main" val="2967003296"/>
                    </a:ext>
                  </a:extLst>
                </a:gridCol>
                <a:gridCol w="838200">
                  <a:extLst>
                    <a:ext uri="{9D8B030D-6E8A-4147-A177-3AD203B41FA5}">
                      <a16:colId xmlns:a16="http://schemas.microsoft.com/office/drawing/2014/main" val="2844779857"/>
                    </a:ext>
                  </a:extLst>
                </a:gridCol>
                <a:gridCol w="774700">
                  <a:extLst>
                    <a:ext uri="{9D8B030D-6E8A-4147-A177-3AD203B41FA5}">
                      <a16:colId xmlns:a16="http://schemas.microsoft.com/office/drawing/2014/main" val="2332052426"/>
                    </a:ext>
                  </a:extLst>
                </a:gridCol>
                <a:gridCol w="736600">
                  <a:extLst>
                    <a:ext uri="{9D8B030D-6E8A-4147-A177-3AD203B41FA5}">
                      <a16:colId xmlns:a16="http://schemas.microsoft.com/office/drawing/2014/main" val="2638098500"/>
                    </a:ext>
                  </a:extLst>
                </a:gridCol>
                <a:gridCol w="1041400">
                  <a:extLst>
                    <a:ext uri="{9D8B030D-6E8A-4147-A177-3AD203B41FA5}">
                      <a16:colId xmlns:a16="http://schemas.microsoft.com/office/drawing/2014/main" val="1268922960"/>
                    </a:ext>
                  </a:extLst>
                </a:gridCol>
                <a:gridCol w="787400">
                  <a:extLst>
                    <a:ext uri="{9D8B030D-6E8A-4147-A177-3AD203B41FA5}">
                      <a16:colId xmlns:a16="http://schemas.microsoft.com/office/drawing/2014/main" val="4122960199"/>
                    </a:ext>
                  </a:extLst>
                </a:gridCol>
                <a:gridCol w="812800">
                  <a:extLst>
                    <a:ext uri="{9D8B030D-6E8A-4147-A177-3AD203B41FA5}">
                      <a16:colId xmlns:a16="http://schemas.microsoft.com/office/drawing/2014/main" val="829009796"/>
                    </a:ext>
                  </a:extLst>
                </a:gridCol>
                <a:gridCol w="838200">
                  <a:extLst>
                    <a:ext uri="{9D8B030D-6E8A-4147-A177-3AD203B41FA5}">
                      <a16:colId xmlns:a16="http://schemas.microsoft.com/office/drawing/2014/main" val="1487303256"/>
                    </a:ext>
                  </a:extLst>
                </a:gridCol>
              </a:tblGrid>
              <a:tr h="326641">
                <a:tc rowSpan="3">
                  <a:txBody>
                    <a:bodyPr/>
                    <a:lstStyle/>
                    <a:p>
                      <a:r>
                        <a:rPr lang="en-US" sz="1100" b="1" dirty="0">
                          <a:solidFill>
                            <a:schemeClr val="tx1"/>
                          </a:solidFill>
                          <a:latin typeface="Arial Narrow" panose="020B0606020202030204" pitchFamily="34" charset="0"/>
                        </a:rPr>
                        <a:t>Outcome</a:t>
                      </a:r>
                      <a:endParaRPr lang="en-ZA" sz="1100" b="1" dirty="0">
                        <a:solidFill>
                          <a:schemeClr val="tx1"/>
                        </a:solidFill>
                        <a:latin typeface="Arial Narrow" panose="020B0606020202030204" pitchFamily="34" charset="0"/>
                      </a:endParaRPr>
                    </a:p>
                  </a:txBody>
                  <a:tcPr marL="91453" marR="91453" marT="45725" marB="45725" anchor="ctr"/>
                </a:tc>
                <a:tc rowSpan="3">
                  <a:txBody>
                    <a:bodyPr/>
                    <a:lstStyle/>
                    <a:p>
                      <a:r>
                        <a:rPr lang="en-US" sz="1100" b="1" dirty="0">
                          <a:solidFill>
                            <a:schemeClr val="tx1"/>
                          </a:solidFill>
                          <a:latin typeface="Arial Narrow" panose="020B0606020202030204" pitchFamily="34" charset="0"/>
                        </a:rPr>
                        <a:t>Outputs </a:t>
                      </a:r>
                      <a:endParaRPr lang="en-ZA" sz="1100" b="1" dirty="0">
                        <a:solidFill>
                          <a:schemeClr val="tx1"/>
                        </a:solidFill>
                        <a:latin typeface="Arial Narrow" panose="020B0606020202030204" pitchFamily="34" charset="0"/>
                      </a:endParaRPr>
                    </a:p>
                  </a:txBody>
                  <a:tcPr marL="91453" marR="91453" marT="45725" marB="45725" anchor="ctr"/>
                </a:tc>
                <a:tc rowSpan="3">
                  <a:txBody>
                    <a:bodyPr/>
                    <a:lstStyle/>
                    <a:p>
                      <a:r>
                        <a:rPr lang="en-US" sz="1100" b="1" dirty="0">
                          <a:solidFill>
                            <a:schemeClr val="tx1"/>
                          </a:solidFill>
                          <a:latin typeface="Arial Narrow" panose="020B0606020202030204" pitchFamily="34" charset="0"/>
                        </a:rPr>
                        <a:t>Output indicators </a:t>
                      </a:r>
                      <a:endParaRPr lang="en-ZA" sz="1100" b="1" dirty="0">
                        <a:solidFill>
                          <a:schemeClr val="tx1"/>
                        </a:solidFill>
                        <a:latin typeface="Arial Narrow" panose="020B0606020202030204" pitchFamily="34" charset="0"/>
                      </a:endParaRPr>
                    </a:p>
                  </a:txBody>
                  <a:tcPr marL="91453" marR="91453" marT="45725" marB="45725" anchor="ctr"/>
                </a:tc>
                <a:tc gridSpan="7">
                  <a:txBody>
                    <a:bodyPr/>
                    <a:lstStyle/>
                    <a:p>
                      <a:pPr algn="ctr"/>
                      <a:r>
                        <a:rPr lang="en-US" sz="1100" b="1" dirty="0">
                          <a:solidFill>
                            <a:schemeClr val="tx1"/>
                          </a:solidFill>
                          <a:latin typeface="Arial Narrow" panose="020B0606020202030204" pitchFamily="34" charset="0"/>
                        </a:rPr>
                        <a:t>Annual targets </a:t>
                      </a:r>
                      <a:endParaRPr lang="en-ZA" sz="1100" b="1" dirty="0">
                        <a:solidFill>
                          <a:schemeClr val="tx1"/>
                        </a:solidFill>
                        <a:latin typeface="Arial Narrow" panose="020B0606020202030204" pitchFamily="34" charset="0"/>
                      </a:endParaRPr>
                    </a:p>
                  </a:txBody>
                  <a:tcPr marL="91453" marR="91453" marT="45725" marB="45725" anchor="ct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val="1529223031"/>
                  </a:ext>
                </a:extLst>
              </a:tr>
              <a:tr h="523529">
                <a:tc vMerge="1">
                  <a:txBody>
                    <a:bodyPr/>
                    <a:lstStyle/>
                    <a:p>
                      <a:endParaRPr lang="en-ZA" sz="1400" dirty="0">
                        <a:latin typeface="Arial Narrow" panose="020B0606020202030204" pitchFamily="34" charset="0"/>
                      </a:endParaRPr>
                    </a:p>
                  </a:txBody>
                  <a:tcPr/>
                </a:tc>
                <a:tc vMerge="1">
                  <a:txBody>
                    <a:bodyPr/>
                    <a:lstStyle/>
                    <a:p>
                      <a:endParaRPr lang="en-ZA" sz="1400" dirty="0">
                        <a:latin typeface="Arial Narrow" panose="020B0606020202030204" pitchFamily="34" charset="0"/>
                      </a:endParaRPr>
                    </a:p>
                  </a:txBody>
                  <a:tcPr/>
                </a:tc>
                <a:tc vMerge="1">
                  <a:txBody>
                    <a:bodyPr/>
                    <a:lstStyle/>
                    <a:p>
                      <a:endParaRPr lang="en-ZA" sz="1400" dirty="0">
                        <a:latin typeface="Arial Narrow" panose="020B0606020202030204" pitchFamily="34" charset="0"/>
                      </a:endParaRPr>
                    </a:p>
                  </a:txBody>
                  <a:tcPr/>
                </a:tc>
                <a:tc gridSpan="3">
                  <a:txBody>
                    <a:bodyPr/>
                    <a:lstStyle/>
                    <a:p>
                      <a:pPr algn="ctr"/>
                      <a:r>
                        <a:rPr lang="en-US" sz="1100" b="1" dirty="0">
                          <a:solidFill>
                            <a:schemeClr val="tx1"/>
                          </a:solidFill>
                          <a:latin typeface="Arial Narrow" panose="020B0606020202030204" pitchFamily="34" charset="0"/>
                        </a:rPr>
                        <a:t>Audited/Annual Performance </a:t>
                      </a:r>
                      <a:endParaRPr lang="en-ZA" sz="1100" b="1" dirty="0">
                        <a:solidFill>
                          <a:schemeClr val="tx1"/>
                        </a:solidFill>
                        <a:latin typeface="Arial Narrow" panose="020B0606020202030204" pitchFamily="34" charset="0"/>
                      </a:endParaRPr>
                    </a:p>
                  </a:txBody>
                  <a:tcPr marL="91453" marR="91453" marT="45725" marB="45725" anchor="ctr"/>
                </a:tc>
                <a:tc hMerge="1">
                  <a:txBody>
                    <a:bodyPr/>
                    <a:lstStyle/>
                    <a:p>
                      <a:endParaRPr lang="en-ZA" dirty="0"/>
                    </a:p>
                  </a:txBody>
                  <a:tcPr/>
                </a:tc>
                <a:tc hMerge="1">
                  <a:txBody>
                    <a:bodyPr/>
                    <a:lstStyle/>
                    <a:p>
                      <a:endParaRPr lang="en-ZA" dirty="0"/>
                    </a:p>
                  </a:txBody>
                  <a:tcPr/>
                </a:tc>
                <a:tc>
                  <a:txBody>
                    <a:bodyPr/>
                    <a:lstStyle/>
                    <a:p>
                      <a:pPr algn="ctr"/>
                      <a:r>
                        <a:rPr lang="en-US" sz="1100" b="1" dirty="0">
                          <a:solidFill>
                            <a:schemeClr val="tx1"/>
                          </a:solidFill>
                          <a:latin typeface="Arial Narrow" panose="020B0606020202030204" pitchFamily="34" charset="0"/>
                        </a:rPr>
                        <a:t>Estimated performance </a:t>
                      </a:r>
                      <a:endParaRPr lang="en-ZA" sz="1100" b="1" dirty="0">
                        <a:solidFill>
                          <a:schemeClr val="tx1"/>
                        </a:solidFill>
                        <a:latin typeface="Arial Narrow" panose="020B0606020202030204" pitchFamily="34" charset="0"/>
                      </a:endParaRPr>
                    </a:p>
                  </a:txBody>
                  <a:tcPr marL="91453" marR="91453" marT="45725" marB="45725" anchor="ctr"/>
                </a:tc>
                <a:tc gridSpan="3">
                  <a:txBody>
                    <a:bodyPr/>
                    <a:lstStyle/>
                    <a:p>
                      <a:pPr algn="ctr"/>
                      <a:r>
                        <a:rPr lang="en-US" sz="1100" b="1" dirty="0">
                          <a:solidFill>
                            <a:schemeClr val="tx1"/>
                          </a:solidFill>
                          <a:latin typeface="Arial Narrow" panose="020B0606020202030204" pitchFamily="34" charset="0"/>
                        </a:rPr>
                        <a:t>MTEF period</a:t>
                      </a:r>
                      <a:endParaRPr lang="en-ZA" sz="1100" b="1" dirty="0">
                        <a:solidFill>
                          <a:schemeClr val="tx1"/>
                        </a:solidFill>
                        <a:latin typeface="Arial Narrow" panose="020B0606020202030204" pitchFamily="34" charset="0"/>
                      </a:endParaRPr>
                    </a:p>
                  </a:txBody>
                  <a:tcPr marL="91453" marR="91453" marT="45725" marB="45725" anchor="ct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val="2387737210"/>
                  </a:ext>
                </a:extLst>
              </a:tr>
              <a:tr h="326641">
                <a:tc vMerge="1">
                  <a:txBody>
                    <a:bodyPr/>
                    <a:lstStyle/>
                    <a:p>
                      <a:endParaRPr lang="en-ZA" sz="1400" dirty="0">
                        <a:latin typeface="Arial Narrow" panose="020B0606020202030204" pitchFamily="34" charset="0"/>
                      </a:endParaRPr>
                    </a:p>
                  </a:txBody>
                  <a:tcPr/>
                </a:tc>
                <a:tc vMerge="1">
                  <a:txBody>
                    <a:bodyPr/>
                    <a:lstStyle/>
                    <a:p>
                      <a:endParaRPr lang="en-ZA" sz="1400" dirty="0">
                        <a:latin typeface="Arial Narrow" panose="020B0606020202030204" pitchFamily="34" charset="0"/>
                      </a:endParaRPr>
                    </a:p>
                  </a:txBody>
                  <a:tcPr/>
                </a:tc>
                <a:tc vMerge="1">
                  <a:txBody>
                    <a:bodyPr/>
                    <a:lstStyle/>
                    <a:p>
                      <a:endParaRPr lang="en-ZA" sz="1400" dirty="0">
                        <a:latin typeface="Arial Narrow" panose="020B0606020202030204" pitchFamily="34" charset="0"/>
                      </a:endParaRPr>
                    </a:p>
                  </a:txBody>
                  <a:tcPr/>
                </a:tc>
                <a:tc>
                  <a:txBody>
                    <a:bodyPr/>
                    <a:lstStyle/>
                    <a:p>
                      <a:pPr algn="ctr"/>
                      <a:r>
                        <a:rPr lang="en-US" sz="1100" b="1" dirty="0">
                          <a:solidFill>
                            <a:schemeClr val="tx1"/>
                          </a:solidFill>
                          <a:latin typeface="Arial Narrow" panose="020B0606020202030204" pitchFamily="34" charset="0"/>
                        </a:rPr>
                        <a:t>2018/19</a:t>
                      </a:r>
                      <a:endParaRPr lang="en-ZA" sz="1100" b="1" dirty="0">
                        <a:solidFill>
                          <a:schemeClr val="tx1"/>
                        </a:solidFill>
                        <a:latin typeface="Arial Narrow" panose="020B0606020202030204" pitchFamily="34" charset="0"/>
                      </a:endParaRPr>
                    </a:p>
                  </a:txBody>
                  <a:tcPr marL="91453" marR="91453" marT="45725" marB="45725" anchor="ctr"/>
                </a:tc>
                <a:tc>
                  <a:txBody>
                    <a:bodyPr/>
                    <a:lstStyle/>
                    <a:p>
                      <a:pPr algn="ctr"/>
                      <a:r>
                        <a:rPr lang="en-US" sz="1100" b="1" dirty="0">
                          <a:solidFill>
                            <a:schemeClr val="tx1"/>
                          </a:solidFill>
                          <a:latin typeface="Arial Narrow" panose="020B0606020202030204" pitchFamily="34" charset="0"/>
                        </a:rPr>
                        <a:t>2019/20</a:t>
                      </a:r>
                      <a:endParaRPr lang="en-ZA" sz="1100" b="1" dirty="0">
                        <a:solidFill>
                          <a:schemeClr val="tx1"/>
                        </a:solidFill>
                        <a:latin typeface="Arial Narrow" panose="020B0606020202030204" pitchFamily="34" charset="0"/>
                      </a:endParaRPr>
                    </a:p>
                  </a:txBody>
                  <a:tcPr marL="91453" marR="91453" marT="45725" marB="45725" anchor="ctr"/>
                </a:tc>
                <a:tc>
                  <a:txBody>
                    <a:bodyPr/>
                    <a:lstStyle/>
                    <a:p>
                      <a:pPr algn="ctr"/>
                      <a:r>
                        <a:rPr lang="en-US" sz="1100" b="1" dirty="0">
                          <a:solidFill>
                            <a:schemeClr val="tx1"/>
                          </a:solidFill>
                          <a:latin typeface="Arial Narrow" panose="020B0606020202030204" pitchFamily="34" charset="0"/>
                        </a:rPr>
                        <a:t>2020/21</a:t>
                      </a:r>
                      <a:endParaRPr lang="en-ZA" sz="1100" b="1" dirty="0">
                        <a:solidFill>
                          <a:schemeClr val="tx1"/>
                        </a:solidFill>
                        <a:latin typeface="Arial Narrow" panose="020B0606020202030204" pitchFamily="34" charset="0"/>
                      </a:endParaRPr>
                    </a:p>
                  </a:txBody>
                  <a:tcPr marL="91453" marR="91453" marT="45725" marB="45725" anchor="ctr"/>
                </a:tc>
                <a:tc>
                  <a:txBody>
                    <a:bodyPr/>
                    <a:lstStyle/>
                    <a:p>
                      <a:pPr algn="ctr"/>
                      <a:r>
                        <a:rPr lang="en-US" sz="1100" b="1" dirty="0">
                          <a:solidFill>
                            <a:schemeClr val="tx1"/>
                          </a:solidFill>
                          <a:latin typeface="Arial Narrow" panose="020B0606020202030204" pitchFamily="34" charset="0"/>
                        </a:rPr>
                        <a:t>2021/22</a:t>
                      </a:r>
                      <a:endParaRPr lang="en-ZA" sz="1100" b="1" dirty="0">
                        <a:solidFill>
                          <a:schemeClr val="tx1"/>
                        </a:solidFill>
                        <a:latin typeface="Arial Narrow" panose="020B0606020202030204" pitchFamily="34" charset="0"/>
                      </a:endParaRPr>
                    </a:p>
                  </a:txBody>
                  <a:tcPr marL="91453" marR="91453" marT="45725" marB="45725" anchor="ctr"/>
                </a:tc>
                <a:tc>
                  <a:txBody>
                    <a:bodyPr/>
                    <a:lstStyle/>
                    <a:p>
                      <a:pPr algn="ctr"/>
                      <a:r>
                        <a:rPr lang="en-US" sz="1100" b="1" dirty="0">
                          <a:solidFill>
                            <a:schemeClr val="tx1"/>
                          </a:solidFill>
                          <a:latin typeface="Arial Narrow" panose="020B0606020202030204" pitchFamily="34" charset="0"/>
                        </a:rPr>
                        <a:t>2022/23</a:t>
                      </a:r>
                      <a:endParaRPr lang="en-ZA" sz="1100" b="1" dirty="0">
                        <a:solidFill>
                          <a:schemeClr val="tx1"/>
                        </a:solidFill>
                        <a:latin typeface="Arial Narrow" panose="020B0606020202030204" pitchFamily="34" charset="0"/>
                      </a:endParaRPr>
                    </a:p>
                  </a:txBody>
                  <a:tcPr marL="91453" marR="91453" marT="45725" marB="45725" anchor="ctr"/>
                </a:tc>
                <a:tc>
                  <a:txBody>
                    <a:bodyPr/>
                    <a:lstStyle/>
                    <a:p>
                      <a:pPr algn="ctr"/>
                      <a:r>
                        <a:rPr lang="en-US" sz="1100" b="1" dirty="0">
                          <a:solidFill>
                            <a:schemeClr val="tx1"/>
                          </a:solidFill>
                          <a:latin typeface="Arial Narrow" panose="020B0606020202030204" pitchFamily="34" charset="0"/>
                        </a:rPr>
                        <a:t>2023/24</a:t>
                      </a:r>
                      <a:endParaRPr lang="en-ZA" sz="1100" b="1" dirty="0">
                        <a:solidFill>
                          <a:schemeClr val="tx1"/>
                        </a:solidFill>
                        <a:latin typeface="Arial Narrow" panose="020B0606020202030204" pitchFamily="34" charset="0"/>
                      </a:endParaRPr>
                    </a:p>
                  </a:txBody>
                  <a:tcPr marL="91453" marR="91453" marT="45725" marB="45725" anchor="ctr"/>
                </a:tc>
                <a:tc>
                  <a:txBody>
                    <a:bodyPr/>
                    <a:lstStyle/>
                    <a:p>
                      <a:pPr algn="ctr"/>
                      <a:r>
                        <a:rPr lang="en-US" sz="1100" b="1" dirty="0">
                          <a:solidFill>
                            <a:schemeClr val="tx1"/>
                          </a:solidFill>
                          <a:latin typeface="Arial Narrow" panose="020B0606020202030204" pitchFamily="34" charset="0"/>
                        </a:rPr>
                        <a:t>2024/25</a:t>
                      </a:r>
                      <a:endParaRPr lang="en-ZA" sz="1100" b="1" dirty="0">
                        <a:solidFill>
                          <a:schemeClr val="tx1"/>
                        </a:solidFill>
                        <a:latin typeface="Arial Narrow" panose="020B0606020202030204" pitchFamily="34" charset="0"/>
                      </a:endParaRPr>
                    </a:p>
                  </a:txBody>
                  <a:tcPr marL="91453" marR="91453" marT="45725" marB="45725" anchor="ctr"/>
                </a:tc>
                <a:extLst>
                  <a:ext uri="{0D108BD9-81ED-4DB2-BD59-A6C34878D82A}">
                    <a16:rowId xmlns:a16="http://schemas.microsoft.com/office/drawing/2014/main" val="4275207611"/>
                  </a:ext>
                </a:extLst>
              </a:tr>
              <a:tr h="736411">
                <a:tc rowSpan="4">
                  <a:txBody>
                    <a:bodyPr/>
                    <a:lstStyle/>
                    <a:p>
                      <a:pPr algn="l">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5.1.</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Optimised Governance level</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1" marR="68581" marT="0" marB="0" anchor="ctr"/>
                </a:tc>
                <a:tc rowSpan="2">
                  <a:txBody>
                    <a:bodyPr/>
                    <a:lstStyle/>
                    <a:p>
                      <a:pPr algn="l">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5.1.1.</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Generation of business</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intelligence</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1" marR="68581" marT="0" marB="0" anchor="ctr"/>
                </a:tc>
                <a:tc>
                  <a:txBody>
                    <a:bodyPr/>
                    <a:lstStyle/>
                    <a:p>
                      <a:pPr algn="l">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5.1.1.1.</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Number of strategic Forecasting and Situational analysis conducted per annum</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1" marR="68581" marT="0" marB="0" anchor="ctr"/>
                </a:tc>
                <a:tc>
                  <a:txBody>
                    <a:bodyPr/>
                    <a:lstStyle/>
                    <a:p>
                      <a:pPr algn="ctr">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New</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1" marR="68581" marT="0" marB="0" anchor="ctr"/>
                </a:tc>
                <a:tc>
                  <a:txBody>
                    <a:bodyPr/>
                    <a:lstStyle/>
                    <a:p>
                      <a:pPr algn="ctr">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New</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1" marR="68581" marT="0" marB="0" anchor="ctr"/>
                </a:tc>
                <a:tc>
                  <a:txBody>
                    <a:bodyPr/>
                    <a:lstStyle/>
                    <a:p>
                      <a:pPr algn="ctr">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1</a:t>
                      </a:r>
                    </a:p>
                  </a:txBody>
                  <a:tcPr marL="68581" marR="68581" marT="0" marB="0" anchor="ctr"/>
                </a:tc>
                <a:tc>
                  <a:txBody>
                    <a:bodyPr/>
                    <a:lstStyle/>
                    <a:p>
                      <a:pPr algn="ctr">
                        <a:lnSpc>
                          <a:spcPct val="115000"/>
                        </a:lnSpc>
                        <a:spcAft>
                          <a:spcPts val="0"/>
                        </a:spcAft>
                      </a:pPr>
                      <a:r>
                        <a:rPr lang="en-ZA" sz="10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1</a:t>
                      </a:r>
                      <a:endParaRPr lang="en-ZA" sz="11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1" marR="68581" marT="0" marB="0" anchor="ctr"/>
                </a:tc>
                <a:tc>
                  <a:txBody>
                    <a:bodyPr/>
                    <a:lstStyle/>
                    <a:p>
                      <a:pPr algn="ctr">
                        <a:lnSpc>
                          <a:spcPct val="115000"/>
                        </a:lnSpc>
                        <a:spcAft>
                          <a:spcPts val="0"/>
                        </a:spcAft>
                      </a:pPr>
                      <a:r>
                        <a:rPr lang="en-US" sz="10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N</a:t>
                      </a:r>
                      <a:r>
                        <a:rPr lang="en-ZA" sz="10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/A</a:t>
                      </a:r>
                      <a:endParaRPr lang="en-ZA" sz="11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1" marR="68581" marT="0" marB="0" anchor="ctr"/>
                </a:tc>
                <a:tc>
                  <a:txBody>
                    <a:bodyPr/>
                    <a:lstStyle/>
                    <a:p>
                      <a:pPr algn="ctr">
                        <a:lnSpc>
                          <a:spcPct val="115000"/>
                        </a:lnSpc>
                        <a:spcAft>
                          <a:spcPts val="0"/>
                        </a:spcAft>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1</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1" marR="68581" marT="0" marB="0" anchor="ctr"/>
                </a:tc>
                <a:tc>
                  <a:txBody>
                    <a:bodyPr/>
                    <a:lstStyle/>
                    <a:p>
                      <a:pPr algn="ctr">
                        <a:lnSpc>
                          <a:spcPct val="115000"/>
                        </a:lnSpc>
                        <a:spcAft>
                          <a:spcPts val="0"/>
                        </a:spcAft>
                      </a:pPr>
                      <a:r>
                        <a:rPr lang="en-US" sz="1100" dirty="0">
                          <a:effectLst/>
                          <a:latin typeface="Arial Narrow" panose="020B0606020202030204" pitchFamily="34" charset="0"/>
                          <a:ea typeface="Calibri" panose="020F0502020204030204" pitchFamily="34" charset="0"/>
                          <a:cs typeface="Times New Roman" panose="02020603050405020304" pitchFamily="18" charset="0"/>
                        </a:rPr>
                        <a:t>1</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1" marR="68581" marT="0" marB="0" anchor="ctr"/>
                </a:tc>
                <a:extLst>
                  <a:ext uri="{0D108BD9-81ED-4DB2-BD59-A6C34878D82A}">
                    <a16:rowId xmlns:a16="http://schemas.microsoft.com/office/drawing/2014/main" val="3191810376"/>
                  </a:ext>
                </a:extLst>
              </a:tr>
              <a:tr h="758210">
                <a:tc vMerge="1">
                  <a:txBody>
                    <a:bodyPr/>
                    <a:lstStyle/>
                    <a:p>
                      <a:endParaRPr lang="en-ZA"/>
                    </a:p>
                  </a:txBody>
                  <a:tcPr/>
                </a:tc>
                <a:tc vMerge="1">
                  <a:txBody>
                    <a:bodyPr/>
                    <a:lstStyle/>
                    <a:p>
                      <a:endParaRPr lang="en-ZA"/>
                    </a:p>
                  </a:txBody>
                  <a:tcPr/>
                </a:tc>
                <a:tc>
                  <a:txBody>
                    <a:bodyPr/>
                    <a:lstStyle/>
                    <a:p>
                      <a:pPr algn="l">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5.1.1.2.</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Number of Imvuselelo Strategy impact assessments conducted per annum</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1" marR="68581" marT="0" marB="0" anchor="ctr"/>
                </a:tc>
                <a:tc>
                  <a:txBody>
                    <a:bodyPr/>
                    <a:lstStyle/>
                    <a:p>
                      <a:pPr algn="ctr">
                        <a:lnSpc>
                          <a:spcPct val="115000"/>
                        </a:lnSpc>
                        <a:spcAft>
                          <a:spcPts val="0"/>
                        </a:spcAft>
                      </a:pPr>
                      <a:r>
                        <a:rPr lang="en-ZA" sz="1000">
                          <a:effectLst/>
                          <a:latin typeface="Arial Narrow" panose="020B0606020202030204" pitchFamily="34" charset="0"/>
                          <a:ea typeface="Calibri" panose="020F0502020204030204" pitchFamily="34" charset="0"/>
                          <a:cs typeface="Times New Roman" panose="02020603050405020304" pitchFamily="18" charset="0"/>
                        </a:rPr>
                        <a:t>New</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1" marR="68581" marT="0" marB="0" anchor="ctr"/>
                </a:tc>
                <a:tc>
                  <a:txBody>
                    <a:bodyPr/>
                    <a:lstStyle/>
                    <a:p>
                      <a:pPr algn="ctr">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New</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1" marR="68581" marT="0" marB="0" anchor="ctr"/>
                </a:tc>
                <a:tc>
                  <a:txBody>
                    <a:bodyPr/>
                    <a:lstStyle/>
                    <a:p>
                      <a:pPr algn="ctr">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New</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1" marR="68581" marT="0" marB="0" anchor="ctr"/>
                </a:tc>
                <a:tc>
                  <a:txBody>
                    <a:bodyPr/>
                    <a:lstStyle/>
                    <a:p>
                      <a:pPr algn="ctr">
                        <a:lnSpc>
                          <a:spcPct val="115000"/>
                        </a:lnSpc>
                        <a:spcAft>
                          <a:spcPts val="0"/>
                        </a:spcAft>
                      </a:pPr>
                      <a:r>
                        <a:rPr lang="en-ZA" sz="10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New</a:t>
                      </a:r>
                      <a:endParaRPr lang="en-ZA" sz="11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1" marR="68581" marT="0" marB="0" anchor="ctr"/>
                </a:tc>
                <a:tc>
                  <a:txBody>
                    <a:bodyPr/>
                    <a:lstStyle/>
                    <a:p>
                      <a:pPr algn="ctr">
                        <a:lnSpc>
                          <a:spcPct val="115000"/>
                        </a:lnSpc>
                        <a:spcAft>
                          <a:spcPts val="0"/>
                        </a:spcAft>
                      </a:pPr>
                      <a:r>
                        <a:rPr lang="en-ZA" sz="10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1</a:t>
                      </a:r>
                      <a:endParaRPr lang="en-ZA" sz="11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1" marR="68581" marT="0" marB="0" anchor="ctr"/>
                </a:tc>
                <a:tc>
                  <a:txBody>
                    <a:bodyPr/>
                    <a:lstStyle/>
                    <a:p>
                      <a:pPr algn="ctr">
                        <a:lnSpc>
                          <a:spcPct val="115000"/>
                        </a:lnSpc>
                        <a:spcAft>
                          <a:spcPts val="0"/>
                        </a:spcAft>
                      </a:pPr>
                      <a:r>
                        <a:rPr lang="en-ZA" sz="1000">
                          <a:effectLst/>
                          <a:latin typeface="Arial Narrow" panose="020B0606020202030204" pitchFamily="34" charset="0"/>
                          <a:ea typeface="Calibri" panose="020F0502020204030204" pitchFamily="34" charset="0"/>
                          <a:cs typeface="Times New Roman" panose="02020603050405020304" pitchFamily="18" charset="0"/>
                        </a:rPr>
                        <a:t>N/A</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1" marR="68581" marT="0" marB="0" anchor="ctr"/>
                </a:tc>
                <a:tc>
                  <a:txBody>
                    <a:bodyPr/>
                    <a:lstStyle/>
                    <a:p>
                      <a:pPr algn="ctr">
                        <a:lnSpc>
                          <a:spcPct val="115000"/>
                        </a:lnSpc>
                        <a:spcAft>
                          <a:spcPts val="0"/>
                        </a:spcAft>
                      </a:pPr>
                      <a:r>
                        <a:rPr lang="en-US" sz="1100" dirty="0">
                          <a:effectLst/>
                          <a:latin typeface="Arial Narrow" panose="020B0606020202030204" pitchFamily="34" charset="0"/>
                          <a:ea typeface="Calibri" panose="020F0502020204030204" pitchFamily="34" charset="0"/>
                          <a:cs typeface="Times New Roman" panose="02020603050405020304" pitchFamily="18" charset="0"/>
                        </a:rPr>
                        <a:t>N/A</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1" marR="68581" marT="0" marB="0" anchor="ctr"/>
                </a:tc>
                <a:extLst>
                  <a:ext uri="{0D108BD9-81ED-4DB2-BD59-A6C34878D82A}">
                    <a16:rowId xmlns:a16="http://schemas.microsoft.com/office/drawing/2014/main" val="1729233836"/>
                  </a:ext>
                </a:extLst>
              </a:tr>
              <a:tr h="1066953">
                <a:tc vMerge="1">
                  <a:txBody>
                    <a:bodyPr/>
                    <a:lstStyle/>
                    <a:p>
                      <a:endParaRPr lang="en-ZA"/>
                    </a:p>
                  </a:txBody>
                  <a:tcPr/>
                </a:tc>
                <a:tc rowSpan="2">
                  <a:txBody>
                    <a:bodyPr/>
                    <a:lstStyle/>
                    <a:p>
                      <a:pPr algn="l">
                        <a:lnSpc>
                          <a:spcPct val="115000"/>
                        </a:lnSpc>
                        <a:spcAft>
                          <a:spcPts val="0"/>
                        </a:spcAft>
                      </a:pPr>
                      <a:r>
                        <a:rPr lang="en-ZA" sz="1000">
                          <a:effectLst/>
                          <a:latin typeface="Arial Narrow" panose="020B0606020202030204" pitchFamily="34" charset="0"/>
                          <a:ea typeface="Calibri" panose="020F0502020204030204" pitchFamily="34" charset="0"/>
                          <a:cs typeface="Times New Roman" panose="02020603050405020304" pitchFamily="18" charset="0"/>
                        </a:rPr>
                        <a:t>5.1.2.</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ZA" sz="1000">
                          <a:effectLst/>
                          <a:latin typeface="Arial Narrow" panose="020B0606020202030204" pitchFamily="34" charset="0"/>
                          <a:ea typeface="Calibri" panose="020F0502020204030204" pitchFamily="34" charset="0"/>
                          <a:cs typeface="Times New Roman" panose="02020603050405020304" pitchFamily="18" charset="0"/>
                        </a:rPr>
                        <a:t>Good governance</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1" marR="68581" marT="0" marB="0" anchor="ctr"/>
                </a:tc>
                <a:tc>
                  <a:txBody>
                    <a:bodyPr/>
                    <a:lstStyle/>
                    <a:p>
                      <a:pPr algn="l">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5.1.2.1.</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Percentage of Compliance Management Plan implemented by 31 March 2023</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1" marR="68581" marT="0" marB="0" anchor="ctr"/>
                </a:tc>
                <a:tc>
                  <a:txBody>
                    <a:bodyPr/>
                    <a:lstStyle/>
                    <a:p>
                      <a:pPr algn="ctr">
                        <a:lnSpc>
                          <a:spcPct val="115000"/>
                        </a:lnSpc>
                        <a:spcAft>
                          <a:spcPts val="0"/>
                        </a:spcAft>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N</a:t>
                      </a:r>
                      <a:r>
                        <a:rPr lang="en-ZA" sz="1000" dirty="0">
                          <a:effectLst/>
                          <a:latin typeface="Arial Narrow" panose="020B0606020202030204" pitchFamily="34" charset="0"/>
                          <a:ea typeface="Calibri" panose="020F0502020204030204" pitchFamily="34" charset="0"/>
                          <a:cs typeface="Times New Roman" panose="02020603050405020304" pitchFamily="18" charset="0"/>
                        </a:rPr>
                        <a:t>ew </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1" marR="68581" marT="0" marB="0" anchor="ctr"/>
                </a:tc>
                <a:tc>
                  <a:txBody>
                    <a:bodyPr/>
                    <a:lstStyle/>
                    <a:p>
                      <a:pPr algn="ctr">
                        <a:lnSpc>
                          <a:spcPct val="115000"/>
                        </a:lnSpc>
                        <a:spcAft>
                          <a:spcPts val="0"/>
                        </a:spcAft>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N</a:t>
                      </a:r>
                      <a:r>
                        <a:rPr lang="en-ZA" sz="1000" dirty="0">
                          <a:effectLst/>
                          <a:latin typeface="Arial Narrow" panose="020B0606020202030204" pitchFamily="34" charset="0"/>
                          <a:ea typeface="Calibri" panose="020F0502020204030204" pitchFamily="34" charset="0"/>
                          <a:cs typeface="Times New Roman" panose="02020603050405020304" pitchFamily="18" charset="0"/>
                        </a:rPr>
                        <a:t>ew </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1" marR="68581" marT="0" marB="0" anchor="ctr"/>
                </a:tc>
                <a:tc>
                  <a:txBody>
                    <a:bodyPr/>
                    <a:lstStyle/>
                    <a:p>
                      <a:pPr algn="ctr">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110%</a:t>
                      </a:r>
                    </a:p>
                  </a:txBody>
                  <a:tcPr marL="68581" marR="68581" marT="0" marB="0" anchor="ctr"/>
                </a:tc>
                <a:tc>
                  <a:txBody>
                    <a:bodyPr/>
                    <a:lstStyle/>
                    <a:p>
                      <a:pPr algn="ctr">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100%</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1" marR="68581" marT="0" marB="0" anchor="ctr"/>
                </a:tc>
                <a:tc>
                  <a:txBody>
                    <a:bodyPr/>
                    <a:lstStyle/>
                    <a:p>
                      <a:pPr algn="ctr">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100%</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1" marR="68581" marT="0" marB="0" anchor="ctr"/>
                </a:tc>
                <a:tc>
                  <a:txBody>
                    <a:bodyPr/>
                    <a:lstStyle/>
                    <a:p>
                      <a:pPr algn="ctr">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100%</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1" marR="68581" marT="0" marB="0" anchor="ctr"/>
                </a:tc>
                <a:tc>
                  <a:txBody>
                    <a:bodyPr/>
                    <a:lstStyle/>
                    <a:p>
                      <a:pPr algn="ctr">
                        <a:lnSpc>
                          <a:spcPct val="115000"/>
                        </a:lnSpc>
                        <a:spcAft>
                          <a:spcPts val="0"/>
                        </a:spcAft>
                      </a:pPr>
                      <a:r>
                        <a:rPr lang="en-US" sz="1100" dirty="0">
                          <a:effectLst/>
                          <a:latin typeface="Arial Narrow" panose="020B0606020202030204" pitchFamily="34" charset="0"/>
                          <a:ea typeface="Calibri" panose="020F0502020204030204" pitchFamily="34" charset="0"/>
                          <a:cs typeface="Times New Roman" panose="02020603050405020304" pitchFamily="18" charset="0"/>
                        </a:rPr>
                        <a:t>100%</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1" marR="68581" marT="0" marB="0" anchor="ctr"/>
                </a:tc>
                <a:extLst>
                  <a:ext uri="{0D108BD9-81ED-4DB2-BD59-A6C34878D82A}">
                    <a16:rowId xmlns:a16="http://schemas.microsoft.com/office/drawing/2014/main" val="3467417626"/>
                  </a:ext>
                </a:extLst>
              </a:tr>
              <a:tr h="912581">
                <a:tc vMerge="1">
                  <a:txBody>
                    <a:bodyPr/>
                    <a:lstStyle/>
                    <a:p>
                      <a:endParaRPr lang="en-ZA"/>
                    </a:p>
                  </a:txBody>
                  <a:tcPr/>
                </a:tc>
                <a:tc vMerge="1">
                  <a:txBody>
                    <a:bodyPr/>
                    <a:lstStyle/>
                    <a:p>
                      <a:endParaRPr lang="en-ZA"/>
                    </a:p>
                  </a:txBody>
                  <a:tcPr/>
                </a:tc>
                <a:tc>
                  <a:txBody>
                    <a:bodyPr/>
                    <a:lstStyle/>
                    <a:p>
                      <a:pPr algn="l">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5.1.2.2.</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Percentage of Risk Management Plan implemented by 31 March 2023</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1" marR="68581" marT="0" marB="0" anchor="ctr"/>
                </a:tc>
                <a:tc>
                  <a:txBody>
                    <a:bodyPr/>
                    <a:lstStyle/>
                    <a:p>
                      <a:pPr algn="ctr">
                        <a:lnSpc>
                          <a:spcPct val="115000"/>
                        </a:lnSpc>
                        <a:spcAft>
                          <a:spcPts val="0"/>
                        </a:spcAft>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1</a:t>
                      </a:r>
                      <a:r>
                        <a:rPr lang="en-ZA" sz="1000" dirty="0">
                          <a:effectLst/>
                          <a:latin typeface="Arial Narrow" panose="020B0606020202030204" pitchFamily="34" charset="0"/>
                          <a:ea typeface="Calibri" panose="020F0502020204030204" pitchFamily="34" charset="0"/>
                          <a:cs typeface="Times New Roman" panose="02020603050405020304" pitchFamily="18" charset="0"/>
                        </a:rPr>
                        <a:t>23%</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1" marR="68581" marT="0" marB="0" anchor="ctr"/>
                </a:tc>
                <a:tc>
                  <a:txBody>
                    <a:bodyPr/>
                    <a:lstStyle/>
                    <a:p>
                      <a:pPr algn="ctr">
                        <a:lnSpc>
                          <a:spcPct val="115000"/>
                        </a:lnSpc>
                        <a:spcAft>
                          <a:spcPts val="0"/>
                        </a:spcAft>
                      </a:pPr>
                      <a:r>
                        <a:rPr lang="en-ZA" sz="1000">
                          <a:effectLst/>
                          <a:latin typeface="Arial Narrow" panose="020B0606020202030204" pitchFamily="34" charset="0"/>
                          <a:ea typeface="Calibri" panose="020F0502020204030204" pitchFamily="34" charset="0"/>
                          <a:cs typeface="Times New Roman" panose="02020603050405020304" pitchFamily="18" charset="0"/>
                        </a:rPr>
                        <a:t>125%</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1" marR="68581" marT="0" marB="0" anchor="ctr"/>
                </a:tc>
                <a:tc>
                  <a:txBody>
                    <a:bodyPr/>
                    <a:lstStyle/>
                    <a:p>
                      <a:pPr algn="ctr">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123%</a:t>
                      </a:r>
                    </a:p>
                  </a:txBody>
                  <a:tcPr marL="68581" marR="68581" marT="0" marB="0" anchor="ctr"/>
                </a:tc>
                <a:tc>
                  <a:txBody>
                    <a:bodyPr/>
                    <a:lstStyle/>
                    <a:p>
                      <a:pPr algn="ctr">
                        <a:lnSpc>
                          <a:spcPct val="115000"/>
                        </a:lnSpc>
                        <a:spcAft>
                          <a:spcPts val="0"/>
                        </a:spcAft>
                      </a:pPr>
                      <a:r>
                        <a:rPr lang="en-ZA" sz="1000">
                          <a:effectLst/>
                          <a:latin typeface="Arial Narrow" panose="020B0606020202030204" pitchFamily="34" charset="0"/>
                          <a:ea typeface="Calibri" panose="020F0502020204030204" pitchFamily="34" charset="0"/>
                          <a:cs typeface="Times New Roman" panose="02020603050405020304" pitchFamily="18" charset="0"/>
                        </a:rPr>
                        <a:t>100%</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81" marR="68581" marT="0" marB="0" anchor="ctr"/>
                </a:tc>
                <a:tc>
                  <a:txBody>
                    <a:bodyPr/>
                    <a:lstStyle/>
                    <a:p>
                      <a:pPr algn="ctr">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100%</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1" marR="68581" marT="0" marB="0" anchor="ctr"/>
                </a:tc>
                <a:tc>
                  <a:txBody>
                    <a:bodyPr/>
                    <a:lstStyle/>
                    <a:p>
                      <a:pPr algn="ctr">
                        <a:lnSpc>
                          <a:spcPct val="115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100%</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1" marR="68581" marT="0" marB="0" anchor="ctr"/>
                </a:tc>
                <a:tc>
                  <a:txBody>
                    <a:bodyPr/>
                    <a:lstStyle/>
                    <a:p>
                      <a:pPr algn="ctr">
                        <a:lnSpc>
                          <a:spcPct val="115000"/>
                        </a:lnSpc>
                        <a:spcAft>
                          <a:spcPts val="0"/>
                        </a:spcAft>
                      </a:pPr>
                      <a:r>
                        <a:rPr lang="en-US" sz="1100" dirty="0">
                          <a:effectLst/>
                          <a:latin typeface="Arial Narrow" panose="020B0606020202030204" pitchFamily="34" charset="0"/>
                          <a:ea typeface="Calibri" panose="020F0502020204030204" pitchFamily="34" charset="0"/>
                          <a:cs typeface="Times New Roman" panose="02020603050405020304" pitchFamily="18" charset="0"/>
                        </a:rPr>
                        <a:t>100%</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1" marR="68581" marT="0" marB="0" anchor="ctr"/>
                </a:tc>
                <a:extLst>
                  <a:ext uri="{0D108BD9-81ED-4DB2-BD59-A6C34878D82A}">
                    <a16:rowId xmlns:a16="http://schemas.microsoft.com/office/drawing/2014/main" val="1234780716"/>
                  </a:ext>
                </a:extLst>
              </a:tr>
            </a:tbl>
          </a:graphicData>
        </a:graphic>
      </p:graphicFrame>
      <p:sp>
        <p:nvSpPr>
          <p:cNvPr id="4" name="Slide Number Placeholder 3">
            <a:extLst>
              <a:ext uri="{FF2B5EF4-FFF2-40B4-BE49-F238E27FC236}">
                <a16:creationId xmlns:a16="http://schemas.microsoft.com/office/drawing/2014/main" id="{7EE9FA74-2E2A-4A0A-8D09-36DDA6487EFD}"/>
              </a:ext>
            </a:extLst>
          </p:cNvPr>
          <p:cNvSpPr>
            <a:spLocks noGrp="1"/>
          </p:cNvSpPr>
          <p:nvPr>
            <p:ph type="sldNum" sz="quarter" idx="12"/>
          </p:nvPr>
        </p:nvSpPr>
        <p:spPr/>
        <p:txBody>
          <a:bodyPr/>
          <a:lstStyle/>
          <a:p>
            <a:fld id="{0C4DB43B-2450-41F4-875D-3A173E257EAA}" type="slidenum">
              <a:rPr lang="en-ZA" smtClean="0"/>
              <a:t>35</a:t>
            </a:fld>
            <a:endParaRPr lang="en-ZA" dirty="0"/>
          </a:p>
        </p:txBody>
      </p:sp>
    </p:spTree>
    <p:extLst>
      <p:ext uri="{BB962C8B-B14F-4D97-AF65-F5344CB8AC3E}">
        <p14:creationId xmlns:p14="http://schemas.microsoft.com/office/powerpoint/2010/main" val="13888965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78CD9-9BE2-49FF-BF08-CB1C4958E708}"/>
              </a:ext>
            </a:extLst>
          </p:cNvPr>
          <p:cNvSpPr>
            <a:spLocks noGrp="1"/>
          </p:cNvSpPr>
          <p:nvPr>
            <p:ph type="title"/>
          </p:nvPr>
        </p:nvSpPr>
        <p:spPr/>
        <p:txBody>
          <a:bodyPr>
            <a:normAutofit/>
          </a:bodyPr>
          <a:lstStyle/>
          <a:p>
            <a:pPr algn="ctr"/>
            <a:r>
              <a:rPr lang="en-US" sz="3600" b="1" dirty="0">
                <a:solidFill>
                  <a:srgbClr val="002060"/>
                </a:solidFill>
                <a:latin typeface="Arial Narrow" panose="020B0606020202030204" pitchFamily="34" charset="0"/>
              </a:rPr>
              <a:t>2022/23 STRATEGIC RISKS</a:t>
            </a:r>
            <a:endParaRPr lang="en-ZA" sz="3600" b="1" dirty="0">
              <a:solidFill>
                <a:srgbClr val="002060"/>
              </a:solidFill>
              <a:latin typeface="Arial Narrow" panose="020B0606020202030204" pitchFamily="34" charset="0"/>
            </a:endParaRPr>
          </a:p>
        </p:txBody>
      </p:sp>
      <p:sp>
        <p:nvSpPr>
          <p:cNvPr id="4" name="Slide Number Placeholder 3">
            <a:extLst>
              <a:ext uri="{FF2B5EF4-FFF2-40B4-BE49-F238E27FC236}">
                <a16:creationId xmlns:a16="http://schemas.microsoft.com/office/drawing/2014/main" id="{D157DDF2-3909-4EEC-B2B8-055B26C5A79F}"/>
              </a:ext>
            </a:extLst>
          </p:cNvPr>
          <p:cNvSpPr>
            <a:spLocks noGrp="1"/>
          </p:cNvSpPr>
          <p:nvPr>
            <p:ph type="sldNum" sz="quarter" idx="12"/>
          </p:nvPr>
        </p:nvSpPr>
        <p:spPr/>
        <p:txBody>
          <a:bodyPr/>
          <a:lstStyle/>
          <a:p>
            <a:fld id="{0C4DB43B-2450-41F4-875D-3A173E257EAA}" type="slidenum">
              <a:rPr lang="en-ZA" smtClean="0"/>
              <a:t>36</a:t>
            </a:fld>
            <a:endParaRPr lang="en-ZA" dirty="0"/>
          </a:p>
        </p:txBody>
      </p:sp>
      <p:graphicFrame>
        <p:nvGraphicFramePr>
          <p:cNvPr id="13" name="Content Placeholder 12">
            <a:extLst>
              <a:ext uri="{FF2B5EF4-FFF2-40B4-BE49-F238E27FC236}">
                <a16:creationId xmlns:a16="http://schemas.microsoft.com/office/drawing/2014/main" id="{433DB1FD-9742-4066-9623-885D583EEBCA}"/>
              </a:ext>
            </a:extLst>
          </p:cNvPr>
          <p:cNvGraphicFramePr>
            <a:graphicFrameLocks noGrp="1"/>
          </p:cNvGraphicFramePr>
          <p:nvPr>
            <p:ph idx="1"/>
            <p:extLst>
              <p:ext uri="{D42A27DB-BD31-4B8C-83A1-F6EECF244321}">
                <p14:modId xmlns:p14="http://schemas.microsoft.com/office/powerpoint/2010/main" val="1658226240"/>
              </p:ext>
            </p:extLst>
          </p:nvPr>
        </p:nvGraphicFramePr>
        <p:xfrm>
          <a:off x="30412" y="1565759"/>
          <a:ext cx="9083176" cy="4780229"/>
        </p:xfrm>
        <a:graphic>
          <a:graphicData uri="http://schemas.openxmlformats.org/drawingml/2006/table">
            <a:tbl>
              <a:tblPr firstRow="1" firstCol="1" bandRow="1"/>
              <a:tblGrid>
                <a:gridCol w="487379">
                  <a:extLst>
                    <a:ext uri="{9D8B030D-6E8A-4147-A177-3AD203B41FA5}">
                      <a16:colId xmlns:a16="http://schemas.microsoft.com/office/drawing/2014/main" val="386873094"/>
                    </a:ext>
                  </a:extLst>
                </a:gridCol>
                <a:gridCol w="1315693">
                  <a:extLst>
                    <a:ext uri="{9D8B030D-6E8A-4147-A177-3AD203B41FA5}">
                      <a16:colId xmlns:a16="http://schemas.microsoft.com/office/drawing/2014/main" val="74464253"/>
                    </a:ext>
                  </a:extLst>
                </a:gridCol>
                <a:gridCol w="1393615">
                  <a:extLst>
                    <a:ext uri="{9D8B030D-6E8A-4147-A177-3AD203B41FA5}">
                      <a16:colId xmlns:a16="http://schemas.microsoft.com/office/drawing/2014/main" val="1244639097"/>
                    </a:ext>
                  </a:extLst>
                </a:gridCol>
                <a:gridCol w="5886489">
                  <a:extLst>
                    <a:ext uri="{9D8B030D-6E8A-4147-A177-3AD203B41FA5}">
                      <a16:colId xmlns:a16="http://schemas.microsoft.com/office/drawing/2014/main" val="1168756066"/>
                    </a:ext>
                  </a:extLst>
                </a:gridCol>
              </a:tblGrid>
              <a:tr h="203662">
                <a:tc>
                  <a:txBody>
                    <a:bodyPr/>
                    <a:lstStyle/>
                    <a:p>
                      <a:pPr>
                        <a:lnSpc>
                          <a:spcPct val="150000"/>
                        </a:lnSpc>
                        <a:spcAft>
                          <a:spcPts val="800"/>
                        </a:spcAft>
                      </a:pPr>
                      <a:r>
                        <a:rPr lang="en-ZA" sz="1050" b="1">
                          <a:effectLst/>
                          <a:latin typeface="+mj-lt"/>
                          <a:ea typeface="Calibri" panose="020F0502020204030204" pitchFamily="34" charset="0"/>
                          <a:cs typeface="Times New Roman" panose="02020603050405020304" pitchFamily="18" charset="0"/>
                        </a:rPr>
                        <a:t>No</a:t>
                      </a:r>
                      <a:endParaRPr lang="en-ZA" sz="1050">
                        <a:effectLst/>
                        <a:latin typeface="+mj-lt"/>
                        <a:ea typeface="Calibri" panose="020F0502020204030204" pitchFamily="34" charset="0"/>
                        <a:cs typeface="Times New Roman" panose="02020603050405020304" pitchFamily="18" charset="0"/>
                      </a:endParaRPr>
                    </a:p>
                  </a:txBody>
                  <a:tcPr marL="38016" marR="38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nSpc>
                          <a:spcPct val="150000"/>
                        </a:lnSpc>
                        <a:spcAft>
                          <a:spcPts val="800"/>
                        </a:spcAft>
                      </a:pPr>
                      <a:r>
                        <a:rPr lang="en-ZA" sz="1050" b="1">
                          <a:solidFill>
                            <a:srgbClr val="000000"/>
                          </a:solidFill>
                          <a:effectLst/>
                          <a:latin typeface="+mj-lt"/>
                          <a:ea typeface="Calibri" panose="020F0502020204030204" pitchFamily="34" charset="0"/>
                          <a:cs typeface="Times New Roman" panose="02020603050405020304" pitchFamily="18" charset="0"/>
                        </a:rPr>
                        <a:t>Outcomes</a:t>
                      </a:r>
                      <a:endParaRPr lang="en-ZA" sz="1050">
                        <a:effectLst/>
                        <a:latin typeface="+mj-lt"/>
                        <a:ea typeface="Calibri" panose="020F0502020204030204" pitchFamily="34" charset="0"/>
                        <a:cs typeface="Times New Roman" panose="02020603050405020304" pitchFamily="18" charset="0"/>
                      </a:endParaRPr>
                    </a:p>
                  </a:txBody>
                  <a:tcPr marL="38016" marR="38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nSpc>
                          <a:spcPct val="150000"/>
                        </a:lnSpc>
                        <a:spcAft>
                          <a:spcPts val="800"/>
                        </a:spcAft>
                      </a:pPr>
                      <a:r>
                        <a:rPr lang="en-ZA" sz="1050" b="1">
                          <a:solidFill>
                            <a:srgbClr val="000000"/>
                          </a:solidFill>
                          <a:effectLst/>
                          <a:latin typeface="+mj-lt"/>
                          <a:ea typeface="Calibri" panose="020F0502020204030204" pitchFamily="34" charset="0"/>
                          <a:cs typeface="Times New Roman" panose="02020603050405020304" pitchFamily="18" charset="0"/>
                        </a:rPr>
                        <a:t>Key Risk</a:t>
                      </a:r>
                      <a:endParaRPr lang="en-ZA" sz="1050">
                        <a:effectLst/>
                        <a:latin typeface="+mj-lt"/>
                        <a:ea typeface="Calibri" panose="020F0502020204030204" pitchFamily="34" charset="0"/>
                        <a:cs typeface="Times New Roman" panose="02020603050405020304" pitchFamily="18" charset="0"/>
                      </a:endParaRPr>
                    </a:p>
                  </a:txBody>
                  <a:tcPr marL="38016" marR="38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nSpc>
                          <a:spcPct val="150000"/>
                        </a:lnSpc>
                        <a:spcAft>
                          <a:spcPts val="800"/>
                        </a:spcAft>
                      </a:pPr>
                      <a:r>
                        <a:rPr lang="en-ZA" sz="1050" b="1" dirty="0">
                          <a:solidFill>
                            <a:srgbClr val="000000"/>
                          </a:solidFill>
                          <a:effectLst/>
                          <a:latin typeface="+mj-lt"/>
                          <a:ea typeface="MS PGothic" panose="020B0600070205080204" pitchFamily="34" charset="-128"/>
                          <a:cs typeface="Calibri" panose="020F0502020204030204" pitchFamily="34" charset="0"/>
                        </a:rPr>
                        <a:t>Actions to improve management of the risk</a:t>
                      </a:r>
                      <a:endParaRPr lang="en-ZA" sz="1050" dirty="0">
                        <a:effectLst/>
                        <a:latin typeface="+mj-lt"/>
                        <a:ea typeface="MS PGothic" panose="020B0600070205080204" pitchFamily="34" charset="-128"/>
                        <a:cs typeface="Times New Roman" panose="02020603050405020304" pitchFamily="18" charset="0"/>
                      </a:endParaRPr>
                    </a:p>
                  </a:txBody>
                  <a:tcPr marL="38016" marR="38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extLst>
                  <a:ext uri="{0D108BD9-81ED-4DB2-BD59-A6C34878D82A}">
                    <a16:rowId xmlns:a16="http://schemas.microsoft.com/office/drawing/2014/main" val="3360651778"/>
                  </a:ext>
                </a:extLst>
              </a:tr>
              <a:tr h="984311">
                <a:tc>
                  <a:txBody>
                    <a:bodyPr/>
                    <a:lstStyle/>
                    <a:p>
                      <a:pPr marL="0" lvl="0" indent="0" algn="just">
                        <a:lnSpc>
                          <a:spcPct val="100000"/>
                        </a:lnSpc>
                        <a:spcAft>
                          <a:spcPts val="800"/>
                        </a:spcAft>
                        <a:buFont typeface="+mj-lt"/>
                        <a:buNone/>
                      </a:pPr>
                      <a:r>
                        <a:rPr lang="en-ZA" sz="1050" dirty="0">
                          <a:effectLst/>
                          <a:latin typeface="+mj-lt"/>
                          <a:ea typeface="Calibri" panose="020F0502020204030204" pitchFamily="34" charset="0"/>
                          <a:cs typeface="Times New Roman" panose="02020603050405020304" pitchFamily="18" charset="0"/>
                        </a:rPr>
                        <a:t>1.  </a:t>
                      </a:r>
                    </a:p>
                  </a:txBody>
                  <a:tcPr marL="38016" marR="38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800"/>
                        </a:spcAft>
                      </a:pPr>
                      <a:r>
                        <a:rPr lang="en-US" sz="1050" dirty="0">
                          <a:effectLst/>
                          <a:latin typeface="+mj-lt"/>
                          <a:ea typeface="Calibri" panose="020F0502020204030204" pitchFamily="34" charset="0"/>
                          <a:cs typeface="Times New Roman" panose="02020603050405020304" pitchFamily="18" charset="0"/>
                        </a:rPr>
                        <a:t>Optimised Governance Level</a:t>
                      </a:r>
                      <a:endParaRPr lang="en-ZA" sz="1050" dirty="0">
                        <a:effectLst/>
                        <a:latin typeface="+mj-lt"/>
                        <a:ea typeface="Calibri" panose="020F0502020204030204" pitchFamily="34" charset="0"/>
                        <a:cs typeface="Times New Roman" panose="02020603050405020304" pitchFamily="18" charset="0"/>
                      </a:endParaRPr>
                    </a:p>
                  </a:txBody>
                  <a:tcPr marL="38016" marR="38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800"/>
                        </a:spcAft>
                      </a:pPr>
                      <a:r>
                        <a:rPr lang="en-US" sz="1050" dirty="0">
                          <a:effectLst/>
                          <a:latin typeface="+mj-lt"/>
                          <a:ea typeface="Calibri" panose="020F0502020204030204" pitchFamily="34" charset="0"/>
                          <a:cs typeface="Times New Roman" panose="02020603050405020304" pitchFamily="18" charset="0"/>
                        </a:rPr>
                        <a:t>Potential non-compliance to the Protection of Personal Information Act</a:t>
                      </a:r>
                      <a:endParaRPr lang="en-ZA" sz="1050" dirty="0">
                        <a:effectLst/>
                        <a:latin typeface="+mj-lt"/>
                        <a:ea typeface="Calibri" panose="020F0502020204030204" pitchFamily="34" charset="0"/>
                        <a:cs typeface="Times New Roman" panose="02020603050405020304" pitchFamily="18" charset="0"/>
                      </a:endParaRPr>
                    </a:p>
                  </a:txBody>
                  <a:tcPr marL="38016" marR="38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171450" lvl="0" indent="-171450" algn="just">
                        <a:lnSpc>
                          <a:spcPct val="100000"/>
                        </a:lnSpc>
                        <a:spcAft>
                          <a:spcPts val="800"/>
                        </a:spcAft>
                        <a:buFont typeface="Arial" panose="020B0604020202020204" pitchFamily="34" charset="0"/>
                        <a:buChar char="•"/>
                      </a:pPr>
                      <a:r>
                        <a:rPr lang="en-ZA" sz="1050" dirty="0">
                          <a:effectLst/>
                          <a:latin typeface="+mj-lt"/>
                          <a:ea typeface="Calibri" panose="020F0502020204030204" pitchFamily="34" charset="0"/>
                          <a:cs typeface="Times New Roman" panose="02020603050405020304" pitchFamily="18" charset="0"/>
                        </a:rPr>
                        <a:t>Develop the Records Management SOP (once the recruitment process for a records management specialist has been finalised)</a:t>
                      </a:r>
                    </a:p>
                    <a:p>
                      <a:pPr marL="171450" lvl="0" indent="-171450" algn="just">
                        <a:lnSpc>
                          <a:spcPct val="100000"/>
                        </a:lnSpc>
                        <a:spcAft>
                          <a:spcPts val="800"/>
                        </a:spcAft>
                        <a:buFont typeface="Arial" panose="020B0604020202020204" pitchFamily="34" charset="0"/>
                        <a:buChar char="•"/>
                      </a:pPr>
                      <a:r>
                        <a:rPr lang="en-ZA" sz="1050" dirty="0">
                          <a:effectLst/>
                          <a:latin typeface="+mj-lt"/>
                          <a:ea typeface="MS PGothic" panose="020B0600070205080204" pitchFamily="34" charset="-128"/>
                          <a:cs typeface="Times New Roman" panose="02020603050405020304" pitchFamily="18" charset="0"/>
                        </a:rPr>
                        <a:t>Finalise the data classification process (once the recruitment process for a records management specialist has been finalised)</a:t>
                      </a:r>
                    </a:p>
                    <a:p>
                      <a:pPr marL="171450" lvl="0" indent="-171450" algn="just">
                        <a:lnSpc>
                          <a:spcPct val="100000"/>
                        </a:lnSpc>
                        <a:spcAft>
                          <a:spcPts val="800"/>
                        </a:spcAft>
                        <a:buFont typeface="Arial" panose="020B0604020202020204" pitchFamily="34" charset="0"/>
                        <a:buChar char="•"/>
                      </a:pPr>
                      <a:r>
                        <a:rPr lang="en-ZA" sz="1050" dirty="0">
                          <a:effectLst/>
                          <a:latin typeface="+mj-lt"/>
                          <a:ea typeface="Calibri" panose="020F0502020204030204" pitchFamily="34" charset="0"/>
                          <a:cs typeface="Times New Roman" panose="02020603050405020304" pitchFamily="18" charset="0"/>
                        </a:rPr>
                        <a:t>Conduct the Detailed Privacy Assessment</a:t>
                      </a:r>
                      <a:endParaRPr lang="en-ZA" sz="1050" dirty="0">
                        <a:effectLst/>
                        <a:latin typeface="+mj-lt"/>
                        <a:ea typeface="MS PGothic" panose="020B0600070205080204" pitchFamily="34" charset="-128"/>
                        <a:cs typeface="Times New Roman" panose="02020603050405020304" pitchFamily="18" charset="0"/>
                      </a:endParaRPr>
                    </a:p>
                  </a:txBody>
                  <a:tcPr marL="38016" marR="38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2040880"/>
                  </a:ext>
                </a:extLst>
              </a:tr>
              <a:tr h="1087923">
                <a:tc>
                  <a:txBody>
                    <a:bodyPr/>
                    <a:lstStyle/>
                    <a:p>
                      <a:pPr marL="0" lvl="0" indent="0" algn="just">
                        <a:lnSpc>
                          <a:spcPct val="100000"/>
                        </a:lnSpc>
                        <a:spcAft>
                          <a:spcPts val="800"/>
                        </a:spcAft>
                        <a:buFont typeface="+mj-lt"/>
                        <a:buNone/>
                      </a:pPr>
                      <a:r>
                        <a:rPr lang="en-ZA" sz="1050" dirty="0">
                          <a:effectLst/>
                          <a:latin typeface="+mj-lt"/>
                          <a:ea typeface="Calibri" panose="020F0502020204030204" pitchFamily="34" charset="0"/>
                          <a:cs typeface="Times New Roman" panose="02020603050405020304" pitchFamily="18" charset="0"/>
                        </a:rPr>
                        <a:t>2.  </a:t>
                      </a:r>
                    </a:p>
                  </a:txBody>
                  <a:tcPr marL="38016" marR="38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800"/>
                        </a:spcAft>
                      </a:pPr>
                      <a:r>
                        <a:rPr lang="en-ZA" sz="1050" dirty="0">
                          <a:effectLst/>
                          <a:latin typeface="+mj-lt"/>
                          <a:ea typeface="Calibri" panose="020F0502020204030204" pitchFamily="34" charset="0"/>
                          <a:cs typeface="Times New Roman" panose="02020603050405020304" pitchFamily="18" charset="0"/>
                        </a:rPr>
                        <a:t>Improved ICT Service quality</a:t>
                      </a:r>
                    </a:p>
                  </a:txBody>
                  <a:tcPr marL="38016" marR="38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800"/>
                        </a:spcAft>
                      </a:pPr>
                      <a:r>
                        <a:rPr lang="en-ZA" sz="1050" dirty="0">
                          <a:effectLst/>
                          <a:latin typeface="+mj-lt"/>
                          <a:ea typeface="Calibri" panose="020F0502020204030204" pitchFamily="34" charset="0"/>
                          <a:cs typeface="Times New Roman" panose="02020603050405020304" pitchFamily="18" charset="0"/>
                        </a:rPr>
                        <a:t>Outdated ICT systems that may fail to meet strategic business objectives.</a:t>
                      </a:r>
                    </a:p>
                  </a:txBody>
                  <a:tcPr marL="38016" marR="38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171450" lvl="0" indent="-171450" algn="just">
                        <a:lnSpc>
                          <a:spcPct val="100000"/>
                        </a:lnSpc>
                        <a:buFont typeface="Arial" panose="020B0604020202020204" pitchFamily="34" charset="0"/>
                        <a:buChar char="•"/>
                      </a:pPr>
                      <a:r>
                        <a:rPr lang="en-ZA" sz="1050" dirty="0">
                          <a:effectLst/>
                          <a:latin typeface="+mj-lt"/>
                          <a:ea typeface="MS PGothic" panose="020B0600070205080204" pitchFamily="34" charset="-128"/>
                          <a:cs typeface="Times New Roman" panose="02020603050405020304" pitchFamily="18" charset="0"/>
                        </a:rPr>
                        <a:t>Design and implementation of Digitisation initiatives</a:t>
                      </a:r>
                    </a:p>
                    <a:p>
                      <a:pPr marL="228600" lvl="0" indent="-228600" algn="just">
                        <a:lnSpc>
                          <a:spcPct val="100000"/>
                        </a:lnSpc>
                        <a:buFont typeface="+mj-lt"/>
                        <a:buAutoNum type="arabicPeriod"/>
                      </a:pPr>
                      <a:r>
                        <a:rPr lang="en-ZA" sz="1050" dirty="0">
                          <a:effectLst/>
                          <a:latin typeface="+mj-lt"/>
                          <a:ea typeface="MS PGothic" panose="020B0600070205080204" pitchFamily="34" charset="-128"/>
                          <a:cs typeface="Times New Roman" panose="02020603050405020304" pitchFamily="18" charset="0"/>
                        </a:rPr>
                        <a:t>Enhance the current online e-referral platform to include a multi-language element which will allow for a wider coverage to the end-user                                                                                </a:t>
                      </a:r>
                    </a:p>
                    <a:p>
                      <a:pPr marL="228600" lvl="0" indent="-228600" algn="just">
                        <a:lnSpc>
                          <a:spcPct val="100000"/>
                        </a:lnSpc>
                        <a:buFont typeface="+mj-lt"/>
                        <a:buAutoNum type="arabicPeriod"/>
                      </a:pPr>
                      <a:r>
                        <a:rPr lang="en-ZA" sz="1050" dirty="0">
                          <a:effectLst/>
                          <a:latin typeface="+mj-lt"/>
                          <a:ea typeface="MS PGothic" panose="020B0600070205080204" pitchFamily="34" charset="-128"/>
                          <a:cs typeface="Times New Roman" panose="02020603050405020304" pitchFamily="18" charset="0"/>
                        </a:rPr>
                        <a:t>Enhance the Case Management System sub-modules</a:t>
                      </a:r>
                    </a:p>
                    <a:p>
                      <a:pPr marL="228600" lvl="0" indent="-228600" algn="just">
                        <a:lnSpc>
                          <a:spcPct val="100000"/>
                        </a:lnSpc>
                        <a:buFont typeface="+mj-lt"/>
                        <a:buAutoNum type="arabicPeriod"/>
                      </a:pPr>
                      <a:r>
                        <a:rPr lang="en-ZA" sz="1050" dirty="0">
                          <a:effectLst/>
                          <a:latin typeface="+mj-lt"/>
                          <a:ea typeface="MS PGothic" panose="020B0600070205080204" pitchFamily="34" charset="-128"/>
                          <a:cs typeface="Times New Roman" panose="02020603050405020304" pitchFamily="18" charset="0"/>
                        </a:rPr>
                        <a:t>Develop a customised e-referral platform for the Bargaining Councils</a:t>
                      </a:r>
                    </a:p>
                    <a:p>
                      <a:pPr marL="0" lvl="0" indent="0" algn="just">
                        <a:lnSpc>
                          <a:spcPct val="100000"/>
                        </a:lnSpc>
                        <a:buFont typeface="Symbol" panose="05050102010706020507" pitchFamily="18" charset="2"/>
                        <a:buNone/>
                      </a:pPr>
                      <a:endParaRPr lang="en-ZA" sz="1050" dirty="0">
                        <a:effectLst/>
                        <a:latin typeface="+mj-lt"/>
                        <a:ea typeface="MS PGothic" panose="020B0600070205080204" pitchFamily="34" charset="-128"/>
                        <a:cs typeface="Times New Roman" panose="02020603050405020304" pitchFamily="18" charset="0"/>
                      </a:endParaRPr>
                    </a:p>
                    <a:p>
                      <a:pPr marL="171450" lvl="0" indent="-171450" algn="just">
                        <a:lnSpc>
                          <a:spcPct val="100000"/>
                        </a:lnSpc>
                        <a:buFont typeface="Arial" panose="020B0604020202020204" pitchFamily="34" charset="0"/>
                        <a:buChar char="•"/>
                      </a:pPr>
                      <a:r>
                        <a:rPr lang="en-ZA" sz="1050" dirty="0">
                          <a:effectLst/>
                          <a:latin typeface="+mj-lt"/>
                          <a:ea typeface="Calibri" panose="020F0502020204030204" pitchFamily="34" charset="0"/>
                          <a:cs typeface="Times New Roman" panose="02020603050405020304" pitchFamily="18" charset="0"/>
                        </a:rPr>
                        <a:t>Procure the new hardware infrastructure (dependant on budget availability) </a:t>
                      </a:r>
                      <a:endParaRPr lang="en-ZA" sz="1050" dirty="0">
                        <a:effectLst/>
                        <a:latin typeface="+mj-lt"/>
                        <a:ea typeface="MS PGothic" panose="020B0600070205080204" pitchFamily="34" charset="-128"/>
                        <a:cs typeface="Times New Roman" panose="02020603050405020304" pitchFamily="18" charset="0"/>
                      </a:endParaRPr>
                    </a:p>
                  </a:txBody>
                  <a:tcPr marL="38016" marR="38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5715878"/>
                  </a:ext>
                </a:extLst>
              </a:tr>
              <a:tr h="653427">
                <a:tc>
                  <a:txBody>
                    <a:bodyPr/>
                    <a:lstStyle/>
                    <a:p>
                      <a:pPr marL="0" lvl="0" indent="0" algn="just">
                        <a:lnSpc>
                          <a:spcPct val="100000"/>
                        </a:lnSpc>
                        <a:spcAft>
                          <a:spcPts val="800"/>
                        </a:spcAft>
                        <a:buFont typeface="+mj-lt"/>
                        <a:buNone/>
                      </a:pPr>
                      <a:r>
                        <a:rPr lang="en-ZA" sz="1050" dirty="0">
                          <a:effectLst/>
                          <a:latin typeface="+mj-lt"/>
                          <a:ea typeface="Calibri" panose="020F0502020204030204" pitchFamily="34" charset="0"/>
                          <a:cs typeface="Times New Roman" panose="02020603050405020304" pitchFamily="18" charset="0"/>
                        </a:rPr>
                        <a:t>3.  </a:t>
                      </a:r>
                    </a:p>
                  </a:txBody>
                  <a:tcPr marL="38016" marR="38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800"/>
                        </a:spcAft>
                      </a:pPr>
                      <a:r>
                        <a:rPr lang="en-ZA" sz="1050" dirty="0">
                          <a:effectLst/>
                          <a:latin typeface="+mj-lt"/>
                          <a:ea typeface="Calibri" panose="020F0502020204030204" pitchFamily="34" charset="0"/>
                          <a:cs typeface="Times New Roman" panose="02020603050405020304" pitchFamily="18" charset="0"/>
                        </a:rPr>
                        <a:t>Optimised Governance level</a:t>
                      </a:r>
                    </a:p>
                  </a:txBody>
                  <a:tcPr marL="38016" marR="38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800"/>
                        </a:spcAft>
                      </a:pPr>
                      <a:r>
                        <a:rPr lang="en-ZA" sz="1050" dirty="0">
                          <a:effectLst/>
                          <a:latin typeface="+mj-lt"/>
                          <a:ea typeface="Calibri" panose="020F0502020204030204" pitchFamily="34" charset="0"/>
                          <a:cs typeface="Times New Roman" panose="02020603050405020304" pitchFamily="18" charset="0"/>
                        </a:rPr>
                        <a:t>Governance Failures </a:t>
                      </a:r>
                    </a:p>
                  </a:txBody>
                  <a:tcPr marL="38016" marR="38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171450" lvl="0" indent="-171450" algn="just">
                        <a:lnSpc>
                          <a:spcPct val="100000"/>
                        </a:lnSpc>
                        <a:buFont typeface="Arial" panose="020B0604020202020204" pitchFamily="34" charset="0"/>
                        <a:buChar char="•"/>
                      </a:pPr>
                      <a:r>
                        <a:rPr lang="en-ZA" sz="1050" dirty="0">
                          <a:effectLst/>
                          <a:latin typeface="+mj-lt"/>
                          <a:ea typeface="Calibri" panose="020F0502020204030204" pitchFamily="34" charset="0"/>
                          <a:cs typeface="Times New Roman" panose="02020603050405020304" pitchFamily="18" charset="0"/>
                        </a:rPr>
                        <a:t>Implement the approved 2022/23 Governance Implementation Plan</a:t>
                      </a:r>
                    </a:p>
                    <a:p>
                      <a:pPr marL="171450" lvl="0" indent="-171450" algn="just">
                        <a:lnSpc>
                          <a:spcPct val="100000"/>
                        </a:lnSpc>
                        <a:buFont typeface="Arial" panose="020B0604020202020204" pitchFamily="34" charset="0"/>
                        <a:buChar char="•"/>
                      </a:pPr>
                      <a:r>
                        <a:rPr lang="en-ZA" sz="1050" dirty="0">
                          <a:effectLst/>
                          <a:latin typeface="+mj-lt"/>
                          <a:ea typeface="Calibri" panose="020F0502020204030204" pitchFamily="34" charset="0"/>
                          <a:cs typeface="Times New Roman" panose="02020603050405020304" pitchFamily="18" charset="0"/>
                        </a:rPr>
                        <a:t>Conduct awareness of the Fraud Prevention Policy and SOP </a:t>
                      </a:r>
                    </a:p>
                    <a:p>
                      <a:pPr marL="171450" lvl="0" indent="-171450" algn="just">
                        <a:lnSpc>
                          <a:spcPct val="100000"/>
                        </a:lnSpc>
                        <a:buFont typeface="Arial" panose="020B0604020202020204" pitchFamily="34" charset="0"/>
                        <a:buChar char="•"/>
                      </a:pPr>
                      <a:r>
                        <a:rPr lang="en-ZA" sz="1050" dirty="0">
                          <a:effectLst/>
                          <a:latin typeface="+mj-lt"/>
                          <a:ea typeface="Calibri" panose="020F0502020204030204" pitchFamily="34" charset="0"/>
                          <a:cs typeface="Times New Roman" panose="02020603050405020304" pitchFamily="18" charset="0"/>
                        </a:rPr>
                        <a:t>Implement the approved 2022/23 Fraud and Anti-Corruption Plan and Strategy</a:t>
                      </a:r>
                      <a:endParaRPr lang="en-ZA" sz="1050" dirty="0">
                        <a:solidFill>
                          <a:schemeClr val="tx1"/>
                        </a:solidFill>
                        <a:effectLst/>
                        <a:latin typeface="+mj-lt"/>
                        <a:ea typeface="MS PGothic" panose="020B0600070205080204" pitchFamily="34" charset="-128"/>
                        <a:cs typeface="Times New Roman" panose="02020603050405020304" pitchFamily="18" charset="0"/>
                      </a:endParaRPr>
                    </a:p>
                  </a:txBody>
                  <a:tcPr marL="38016" marR="38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6196446"/>
                  </a:ext>
                </a:extLst>
              </a:tr>
              <a:tr h="1761399">
                <a:tc>
                  <a:txBody>
                    <a:bodyPr/>
                    <a:lstStyle/>
                    <a:p>
                      <a:pPr marL="0" lvl="0" indent="0" algn="just">
                        <a:lnSpc>
                          <a:spcPct val="100000"/>
                        </a:lnSpc>
                        <a:spcAft>
                          <a:spcPts val="800"/>
                        </a:spcAft>
                        <a:buFont typeface="+mj-lt"/>
                        <a:buNone/>
                      </a:pPr>
                      <a:r>
                        <a:rPr lang="en-ZA" sz="1050" dirty="0">
                          <a:effectLst/>
                          <a:latin typeface="+mj-lt"/>
                          <a:ea typeface="Calibri" panose="020F0502020204030204" pitchFamily="34" charset="0"/>
                          <a:cs typeface="Times New Roman" panose="02020603050405020304" pitchFamily="18" charset="0"/>
                        </a:rPr>
                        <a:t>4.  </a:t>
                      </a:r>
                    </a:p>
                  </a:txBody>
                  <a:tcPr marL="38016" marR="38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spcAft>
                          <a:spcPts val="800"/>
                        </a:spcAft>
                      </a:pPr>
                      <a:r>
                        <a:rPr lang="en-ZA" sz="1050" dirty="0">
                          <a:effectLst/>
                          <a:latin typeface="+mj-lt"/>
                          <a:ea typeface="Calibri" panose="020F0502020204030204" pitchFamily="34" charset="0"/>
                          <a:cs typeface="Times New Roman" panose="02020603050405020304" pitchFamily="18" charset="0"/>
                        </a:rPr>
                        <a:t>Improved employee turn-over rate</a:t>
                      </a:r>
                    </a:p>
                  </a:txBody>
                  <a:tcPr marL="38016" marR="38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spcAft>
                          <a:spcPts val="800"/>
                        </a:spcAft>
                      </a:pPr>
                      <a:r>
                        <a:rPr lang="en-ZA" sz="1050" dirty="0">
                          <a:effectLst/>
                          <a:latin typeface="+mj-lt"/>
                          <a:ea typeface="Calibri" panose="020F0502020204030204" pitchFamily="34" charset="0"/>
                          <a:cs typeface="Times New Roman" panose="02020603050405020304" pitchFamily="18" charset="0"/>
                        </a:rPr>
                        <a:t>Inability to attract, develop and retain the required/critical skills and competencies due to budget constraints</a:t>
                      </a:r>
                    </a:p>
                  </a:txBody>
                  <a:tcPr marL="38016" marR="38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171450" lvl="0" indent="-171450" algn="l">
                        <a:lnSpc>
                          <a:spcPct val="100000"/>
                        </a:lnSpc>
                        <a:spcAft>
                          <a:spcPts val="800"/>
                        </a:spcAft>
                        <a:buFont typeface="Arial" panose="020B0604020202020204" pitchFamily="34" charset="0"/>
                        <a:buChar char="•"/>
                      </a:pPr>
                      <a:r>
                        <a:rPr lang="en-ZA" sz="1050" dirty="0">
                          <a:effectLst/>
                          <a:latin typeface="+mj-lt"/>
                          <a:ea typeface="Calibri" panose="020F0502020204030204" pitchFamily="34" charset="0"/>
                          <a:cs typeface="Times New Roman" panose="02020603050405020304" pitchFamily="18" charset="0"/>
                        </a:rPr>
                        <a:t>Implement the Talent Management Framework (within budgetary constraints)</a:t>
                      </a:r>
                    </a:p>
                    <a:p>
                      <a:pPr marL="171450" lvl="0" indent="-171450" algn="l">
                        <a:lnSpc>
                          <a:spcPct val="100000"/>
                        </a:lnSpc>
                        <a:spcAft>
                          <a:spcPts val="800"/>
                        </a:spcAft>
                        <a:buFont typeface="Arial" panose="020B0604020202020204" pitchFamily="34" charset="0"/>
                        <a:buChar char="•"/>
                      </a:pPr>
                      <a:r>
                        <a:rPr lang="en-ZA" sz="1050" dirty="0">
                          <a:effectLst/>
                          <a:latin typeface="+mj-lt"/>
                          <a:ea typeface="Calibri" panose="020F0502020204030204" pitchFamily="34" charset="0"/>
                          <a:cs typeface="Times New Roman" panose="02020603050405020304" pitchFamily="18" charset="0"/>
                        </a:rPr>
                        <a:t>Implement the Human Resource Management Strategy (only funded components)</a:t>
                      </a:r>
                    </a:p>
                    <a:p>
                      <a:pPr marL="171450" lvl="0" indent="-171450" algn="l">
                        <a:lnSpc>
                          <a:spcPct val="100000"/>
                        </a:lnSpc>
                        <a:spcAft>
                          <a:spcPts val="800"/>
                        </a:spcAft>
                        <a:buFont typeface="Arial" panose="020B0604020202020204" pitchFamily="34" charset="0"/>
                        <a:buChar char="•"/>
                      </a:pPr>
                      <a:r>
                        <a:rPr lang="en-ZA" sz="1050" dirty="0">
                          <a:effectLst/>
                          <a:latin typeface="+mj-lt"/>
                          <a:ea typeface="Calibri" panose="020F0502020204030204" pitchFamily="34" charset="0"/>
                          <a:cs typeface="Times New Roman" panose="02020603050405020304" pitchFamily="18" charset="0"/>
                        </a:rPr>
                        <a:t>Conduct performance management training for line management</a:t>
                      </a:r>
                    </a:p>
                    <a:p>
                      <a:pPr marL="171450" lvl="0" indent="-171450" algn="l">
                        <a:lnSpc>
                          <a:spcPct val="100000"/>
                        </a:lnSpc>
                        <a:spcAft>
                          <a:spcPts val="800"/>
                        </a:spcAft>
                        <a:buFont typeface="Arial" panose="020B0604020202020204" pitchFamily="34" charset="0"/>
                        <a:buChar char="•"/>
                      </a:pPr>
                      <a:r>
                        <a:rPr lang="en-ZA" sz="1050" dirty="0">
                          <a:effectLst/>
                          <a:latin typeface="+mj-lt"/>
                          <a:ea typeface="Calibri" panose="020F0502020204030204" pitchFamily="34" charset="0"/>
                          <a:cs typeface="Times New Roman" panose="02020603050405020304" pitchFamily="18" charset="0"/>
                        </a:rPr>
                        <a:t>Develop an Industrial Management Plan </a:t>
                      </a:r>
                    </a:p>
                    <a:p>
                      <a:pPr marL="171450" lvl="0" indent="-171450" algn="l">
                        <a:lnSpc>
                          <a:spcPct val="100000"/>
                        </a:lnSpc>
                        <a:spcAft>
                          <a:spcPts val="800"/>
                        </a:spcAft>
                        <a:buFont typeface="Arial" panose="020B0604020202020204" pitchFamily="34" charset="0"/>
                        <a:buChar char="•"/>
                      </a:pPr>
                      <a:r>
                        <a:rPr lang="en-ZA" sz="1050" dirty="0">
                          <a:effectLst/>
                          <a:latin typeface="+mj-lt"/>
                          <a:ea typeface="Calibri" panose="020F0502020204030204" pitchFamily="34" charset="0"/>
                          <a:cs typeface="Times New Roman" panose="02020603050405020304" pitchFamily="18" charset="0"/>
                        </a:rPr>
                        <a:t>Reassign of functions to appropriately skilled individuals to ensure maximum utilisation and outputs from existing resources </a:t>
                      </a:r>
                    </a:p>
                    <a:p>
                      <a:pPr marL="171450" lvl="0" indent="-171450" algn="l">
                        <a:lnSpc>
                          <a:spcPct val="100000"/>
                        </a:lnSpc>
                        <a:spcAft>
                          <a:spcPts val="800"/>
                        </a:spcAft>
                        <a:buFont typeface="Arial" panose="020B0604020202020204" pitchFamily="34" charset="0"/>
                        <a:buChar char="•"/>
                      </a:pPr>
                      <a:r>
                        <a:rPr lang="en-ZA" sz="1050" dirty="0">
                          <a:effectLst/>
                          <a:latin typeface="+mj-lt"/>
                          <a:ea typeface="Calibri" panose="020F0502020204030204" pitchFamily="34" charset="0"/>
                          <a:cs typeface="Times New Roman" panose="02020603050405020304" pitchFamily="18" charset="0"/>
                        </a:rPr>
                        <a:t>Deliver relevant training as required by the organisation within the allocated budget. (Consider training interventions offered by full-time employees)</a:t>
                      </a:r>
                      <a:endParaRPr lang="en-ZA" sz="1050" dirty="0">
                        <a:solidFill>
                          <a:schemeClr val="tx1"/>
                        </a:solidFill>
                        <a:effectLst/>
                        <a:latin typeface="+mj-lt"/>
                        <a:ea typeface="MS PGothic" panose="020B0600070205080204" pitchFamily="34" charset="-128"/>
                        <a:cs typeface="Times New Roman" panose="02020603050405020304" pitchFamily="18" charset="0"/>
                      </a:endParaRPr>
                    </a:p>
                  </a:txBody>
                  <a:tcPr marL="38016" marR="38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87253864"/>
                  </a:ext>
                </a:extLst>
              </a:tr>
            </a:tbl>
          </a:graphicData>
        </a:graphic>
      </p:graphicFrame>
    </p:spTree>
    <p:extLst>
      <p:ext uri="{BB962C8B-B14F-4D97-AF65-F5344CB8AC3E}">
        <p14:creationId xmlns:p14="http://schemas.microsoft.com/office/powerpoint/2010/main" val="25545695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78CD9-9BE2-49FF-BF08-CB1C4958E708}"/>
              </a:ext>
            </a:extLst>
          </p:cNvPr>
          <p:cNvSpPr>
            <a:spLocks noGrp="1"/>
          </p:cNvSpPr>
          <p:nvPr>
            <p:ph type="title"/>
          </p:nvPr>
        </p:nvSpPr>
        <p:spPr>
          <a:xfrm>
            <a:off x="1197864" y="365123"/>
            <a:ext cx="6720840" cy="1325563"/>
          </a:xfrm>
        </p:spPr>
        <p:txBody>
          <a:bodyPr>
            <a:normAutofit/>
          </a:bodyPr>
          <a:lstStyle/>
          <a:p>
            <a:pPr algn="ctr"/>
            <a:r>
              <a:rPr lang="en-US" sz="3600" b="1" dirty="0">
                <a:solidFill>
                  <a:srgbClr val="002060"/>
                </a:solidFill>
                <a:latin typeface="Arial Narrow" panose="020B0606020202030204" pitchFamily="34" charset="0"/>
              </a:rPr>
              <a:t>2022/23 STRATEGIC RISK CONT…</a:t>
            </a:r>
            <a:endParaRPr lang="en-ZA" sz="3600" b="1" dirty="0">
              <a:solidFill>
                <a:srgbClr val="002060"/>
              </a:solidFill>
              <a:latin typeface="Arial Narrow" panose="020B0606020202030204" pitchFamily="34" charset="0"/>
            </a:endParaRPr>
          </a:p>
        </p:txBody>
      </p:sp>
      <p:sp>
        <p:nvSpPr>
          <p:cNvPr id="4" name="Slide Number Placeholder 3">
            <a:extLst>
              <a:ext uri="{FF2B5EF4-FFF2-40B4-BE49-F238E27FC236}">
                <a16:creationId xmlns:a16="http://schemas.microsoft.com/office/drawing/2014/main" id="{D157DDF2-3909-4EEC-B2B8-055B26C5A79F}"/>
              </a:ext>
            </a:extLst>
          </p:cNvPr>
          <p:cNvSpPr>
            <a:spLocks noGrp="1"/>
          </p:cNvSpPr>
          <p:nvPr>
            <p:ph type="sldNum" sz="quarter" idx="12"/>
          </p:nvPr>
        </p:nvSpPr>
        <p:spPr/>
        <p:txBody>
          <a:bodyPr/>
          <a:lstStyle/>
          <a:p>
            <a:fld id="{0C4DB43B-2450-41F4-875D-3A173E257EAA}" type="slidenum">
              <a:rPr lang="en-ZA" smtClean="0"/>
              <a:t>37</a:t>
            </a:fld>
            <a:endParaRPr lang="en-ZA" dirty="0"/>
          </a:p>
        </p:txBody>
      </p:sp>
      <p:graphicFrame>
        <p:nvGraphicFramePr>
          <p:cNvPr id="13" name="Content Placeholder 12">
            <a:extLst>
              <a:ext uri="{FF2B5EF4-FFF2-40B4-BE49-F238E27FC236}">
                <a16:creationId xmlns:a16="http://schemas.microsoft.com/office/drawing/2014/main" id="{433DB1FD-9742-4066-9623-885D583EEBCA}"/>
              </a:ext>
            </a:extLst>
          </p:cNvPr>
          <p:cNvGraphicFramePr>
            <a:graphicFrameLocks noGrp="1"/>
          </p:cNvGraphicFramePr>
          <p:nvPr>
            <p:ph idx="1"/>
            <p:extLst>
              <p:ext uri="{D42A27DB-BD31-4B8C-83A1-F6EECF244321}">
                <p14:modId xmlns:p14="http://schemas.microsoft.com/office/powerpoint/2010/main" val="4286865193"/>
              </p:ext>
            </p:extLst>
          </p:nvPr>
        </p:nvGraphicFramePr>
        <p:xfrm>
          <a:off x="30412" y="1565759"/>
          <a:ext cx="9003860" cy="4690722"/>
        </p:xfrm>
        <a:graphic>
          <a:graphicData uri="http://schemas.openxmlformats.org/drawingml/2006/table">
            <a:tbl>
              <a:tblPr firstRow="1" firstCol="1" bandRow="1"/>
              <a:tblGrid>
                <a:gridCol w="483123">
                  <a:extLst>
                    <a:ext uri="{9D8B030D-6E8A-4147-A177-3AD203B41FA5}">
                      <a16:colId xmlns:a16="http://schemas.microsoft.com/office/drawing/2014/main" val="386873094"/>
                    </a:ext>
                  </a:extLst>
                </a:gridCol>
                <a:gridCol w="1304204">
                  <a:extLst>
                    <a:ext uri="{9D8B030D-6E8A-4147-A177-3AD203B41FA5}">
                      <a16:colId xmlns:a16="http://schemas.microsoft.com/office/drawing/2014/main" val="74464253"/>
                    </a:ext>
                  </a:extLst>
                </a:gridCol>
                <a:gridCol w="1381446">
                  <a:extLst>
                    <a:ext uri="{9D8B030D-6E8A-4147-A177-3AD203B41FA5}">
                      <a16:colId xmlns:a16="http://schemas.microsoft.com/office/drawing/2014/main" val="1244639097"/>
                    </a:ext>
                  </a:extLst>
                </a:gridCol>
                <a:gridCol w="5835087">
                  <a:extLst>
                    <a:ext uri="{9D8B030D-6E8A-4147-A177-3AD203B41FA5}">
                      <a16:colId xmlns:a16="http://schemas.microsoft.com/office/drawing/2014/main" val="1168756066"/>
                    </a:ext>
                  </a:extLst>
                </a:gridCol>
              </a:tblGrid>
              <a:tr h="244146">
                <a:tc>
                  <a:txBody>
                    <a:bodyPr/>
                    <a:lstStyle/>
                    <a:p>
                      <a:pPr>
                        <a:lnSpc>
                          <a:spcPct val="150000"/>
                        </a:lnSpc>
                        <a:spcAft>
                          <a:spcPts val="800"/>
                        </a:spcAft>
                      </a:pPr>
                      <a:r>
                        <a:rPr lang="en-ZA" sz="1050" b="1">
                          <a:effectLst/>
                          <a:latin typeface="+mj-lt"/>
                          <a:ea typeface="Calibri" panose="020F0502020204030204" pitchFamily="34" charset="0"/>
                          <a:cs typeface="Times New Roman" panose="02020603050405020304" pitchFamily="18" charset="0"/>
                        </a:rPr>
                        <a:t>No</a:t>
                      </a:r>
                      <a:endParaRPr lang="en-ZA" sz="1050">
                        <a:effectLst/>
                        <a:latin typeface="+mj-lt"/>
                        <a:ea typeface="Calibri" panose="020F0502020204030204" pitchFamily="34" charset="0"/>
                        <a:cs typeface="Times New Roman" panose="02020603050405020304" pitchFamily="18" charset="0"/>
                      </a:endParaRPr>
                    </a:p>
                  </a:txBody>
                  <a:tcPr marL="38016" marR="380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E74B5"/>
                    </a:solidFill>
                  </a:tcPr>
                </a:tc>
                <a:tc>
                  <a:txBody>
                    <a:bodyPr/>
                    <a:lstStyle/>
                    <a:p>
                      <a:pPr>
                        <a:lnSpc>
                          <a:spcPct val="150000"/>
                        </a:lnSpc>
                        <a:spcAft>
                          <a:spcPts val="800"/>
                        </a:spcAft>
                      </a:pPr>
                      <a:r>
                        <a:rPr lang="en-ZA" sz="1050" b="1">
                          <a:solidFill>
                            <a:srgbClr val="000000"/>
                          </a:solidFill>
                          <a:effectLst/>
                          <a:latin typeface="+mj-lt"/>
                          <a:ea typeface="Calibri" panose="020F0502020204030204" pitchFamily="34" charset="0"/>
                          <a:cs typeface="Times New Roman" panose="02020603050405020304" pitchFamily="18" charset="0"/>
                        </a:rPr>
                        <a:t>Outcomes</a:t>
                      </a:r>
                      <a:endParaRPr lang="en-ZA" sz="1050">
                        <a:effectLst/>
                        <a:latin typeface="+mj-lt"/>
                        <a:ea typeface="Calibri" panose="020F0502020204030204" pitchFamily="34" charset="0"/>
                        <a:cs typeface="Times New Roman" panose="02020603050405020304" pitchFamily="18" charset="0"/>
                      </a:endParaRPr>
                    </a:p>
                  </a:txBody>
                  <a:tcPr marL="38016" marR="380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E74B5"/>
                    </a:solidFill>
                  </a:tcPr>
                </a:tc>
                <a:tc>
                  <a:txBody>
                    <a:bodyPr/>
                    <a:lstStyle/>
                    <a:p>
                      <a:pPr>
                        <a:lnSpc>
                          <a:spcPct val="150000"/>
                        </a:lnSpc>
                        <a:spcAft>
                          <a:spcPts val="800"/>
                        </a:spcAft>
                      </a:pPr>
                      <a:r>
                        <a:rPr lang="en-ZA" sz="1050" b="1">
                          <a:solidFill>
                            <a:srgbClr val="000000"/>
                          </a:solidFill>
                          <a:effectLst/>
                          <a:latin typeface="+mj-lt"/>
                          <a:ea typeface="Calibri" panose="020F0502020204030204" pitchFamily="34" charset="0"/>
                          <a:cs typeface="Times New Roman" panose="02020603050405020304" pitchFamily="18" charset="0"/>
                        </a:rPr>
                        <a:t>Key Risk</a:t>
                      </a:r>
                      <a:endParaRPr lang="en-ZA" sz="1050">
                        <a:effectLst/>
                        <a:latin typeface="+mj-lt"/>
                        <a:ea typeface="Calibri" panose="020F0502020204030204" pitchFamily="34" charset="0"/>
                        <a:cs typeface="Times New Roman" panose="02020603050405020304" pitchFamily="18" charset="0"/>
                      </a:endParaRPr>
                    </a:p>
                  </a:txBody>
                  <a:tcPr marL="38016" marR="380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E74B5"/>
                    </a:solidFill>
                  </a:tcPr>
                </a:tc>
                <a:tc>
                  <a:txBody>
                    <a:bodyPr/>
                    <a:lstStyle/>
                    <a:p>
                      <a:pPr>
                        <a:lnSpc>
                          <a:spcPct val="150000"/>
                        </a:lnSpc>
                        <a:spcAft>
                          <a:spcPts val="800"/>
                        </a:spcAft>
                      </a:pPr>
                      <a:r>
                        <a:rPr lang="en-ZA" sz="1050" b="1" dirty="0">
                          <a:solidFill>
                            <a:srgbClr val="000000"/>
                          </a:solidFill>
                          <a:effectLst/>
                          <a:latin typeface="+mj-lt"/>
                          <a:ea typeface="MS PGothic" panose="020B0600070205080204" pitchFamily="34" charset="-128"/>
                          <a:cs typeface="Calibri" panose="020F0502020204030204" pitchFamily="34" charset="0"/>
                        </a:rPr>
                        <a:t>Actions to improve management of the risk</a:t>
                      </a:r>
                      <a:endParaRPr lang="en-ZA" sz="1050" dirty="0">
                        <a:effectLst/>
                        <a:latin typeface="+mj-lt"/>
                        <a:ea typeface="MS PGothic" panose="020B0600070205080204" pitchFamily="34" charset="-128"/>
                        <a:cs typeface="Times New Roman" panose="02020603050405020304" pitchFamily="18" charset="0"/>
                      </a:endParaRPr>
                    </a:p>
                  </a:txBody>
                  <a:tcPr marL="38016" marR="380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E74B5"/>
                    </a:solidFill>
                  </a:tcPr>
                </a:tc>
                <a:extLst>
                  <a:ext uri="{0D108BD9-81ED-4DB2-BD59-A6C34878D82A}">
                    <a16:rowId xmlns:a16="http://schemas.microsoft.com/office/drawing/2014/main" val="3360651778"/>
                  </a:ext>
                </a:extLst>
              </a:tr>
              <a:tr h="1776108">
                <a:tc>
                  <a:txBody>
                    <a:bodyPr/>
                    <a:lstStyle/>
                    <a:p>
                      <a:pPr marL="0" lvl="0" indent="0" algn="just">
                        <a:lnSpc>
                          <a:spcPct val="100000"/>
                        </a:lnSpc>
                        <a:spcAft>
                          <a:spcPts val="800"/>
                        </a:spcAft>
                        <a:buFont typeface="+mj-lt"/>
                        <a:buNone/>
                      </a:pPr>
                      <a:r>
                        <a:rPr lang="en-ZA" sz="1050" dirty="0">
                          <a:effectLst/>
                          <a:latin typeface="+mj-lt"/>
                          <a:ea typeface="Calibri" panose="020F0502020204030204" pitchFamily="34" charset="0"/>
                          <a:cs typeface="Times New Roman" panose="02020603050405020304" pitchFamily="18" charset="0"/>
                        </a:rPr>
                        <a:t>5.  </a:t>
                      </a:r>
                    </a:p>
                    <a:p>
                      <a:pPr marL="0" lvl="0" indent="0" algn="just">
                        <a:lnSpc>
                          <a:spcPct val="100000"/>
                        </a:lnSpc>
                        <a:spcAft>
                          <a:spcPts val="800"/>
                        </a:spcAft>
                        <a:buFont typeface="+mj-lt"/>
                        <a:buNone/>
                      </a:pPr>
                      <a:endParaRPr lang="en-ZA" sz="1050" dirty="0">
                        <a:effectLst/>
                        <a:latin typeface="+mj-lt"/>
                        <a:ea typeface="Calibri" panose="020F0502020204030204" pitchFamily="34" charset="0"/>
                        <a:cs typeface="Times New Roman" panose="02020603050405020304" pitchFamily="18" charset="0"/>
                      </a:endParaRPr>
                    </a:p>
                    <a:p>
                      <a:pPr marL="0" lvl="0" indent="0" algn="just">
                        <a:lnSpc>
                          <a:spcPct val="100000"/>
                        </a:lnSpc>
                        <a:spcAft>
                          <a:spcPts val="800"/>
                        </a:spcAft>
                        <a:buFont typeface="+mj-lt"/>
                        <a:buNone/>
                      </a:pPr>
                      <a:endParaRPr lang="en-ZA" sz="1050" dirty="0">
                        <a:effectLst/>
                        <a:latin typeface="+mj-lt"/>
                        <a:ea typeface="Calibri" panose="020F0502020204030204" pitchFamily="34" charset="0"/>
                        <a:cs typeface="Times New Roman" panose="02020603050405020304" pitchFamily="18" charset="0"/>
                      </a:endParaRPr>
                    </a:p>
                    <a:p>
                      <a:pPr marL="0" lvl="0" indent="0" algn="just">
                        <a:lnSpc>
                          <a:spcPct val="100000"/>
                        </a:lnSpc>
                        <a:spcAft>
                          <a:spcPts val="800"/>
                        </a:spcAft>
                        <a:buFont typeface="+mj-lt"/>
                        <a:buNone/>
                      </a:pPr>
                      <a:endParaRPr lang="en-ZA" sz="1050" dirty="0">
                        <a:effectLst/>
                        <a:latin typeface="+mj-lt"/>
                        <a:ea typeface="Calibri" panose="020F0502020204030204" pitchFamily="34" charset="0"/>
                        <a:cs typeface="Times New Roman" panose="02020603050405020304" pitchFamily="18" charset="0"/>
                      </a:endParaRPr>
                    </a:p>
                    <a:p>
                      <a:pPr marL="0" lvl="0" indent="0" algn="just">
                        <a:lnSpc>
                          <a:spcPct val="100000"/>
                        </a:lnSpc>
                        <a:spcAft>
                          <a:spcPts val="800"/>
                        </a:spcAft>
                        <a:buFont typeface="+mj-lt"/>
                        <a:buNone/>
                      </a:pPr>
                      <a:endParaRPr lang="en-ZA" sz="1050" dirty="0">
                        <a:effectLst/>
                        <a:latin typeface="+mj-lt"/>
                        <a:ea typeface="Calibri" panose="020F0502020204030204" pitchFamily="34" charset="0"/>
                        <a:cs typeface="Times New Roman" panose="02020603050405020304" pitchFamily="18" charset="0"/>
                      </a:endParaRPr>
                    </a:p>
                  </a:txBody>
                  <a:tcPr marL="38016" marR="380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800"/>
                        </a:spcAft>
                      </a:pPr>
                      <a:r>
                        <a:rPr lang="en-ZA" sz="1050" dirty="0">
                          <a:effectLst/>
                          <a:latin typeface="+mj-lt"/>
                          <a:ea typeface="Calibri" panose="020F0502020204030204" pitchFamily="34" charset="0"/>
                          <a:cs typeface="Times New Roman" panose="02020603050405020304" pitchFamily="18" charset="0"/>
                        </a:rPr>
                        <a:t>Improved ICT Service quality</a:t>
                      </a:r>
                    </a:p>
                  </a:txBody>
                  <a:tcPr marL="38016" marR="380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800"/>
                        </a:spcAft>
                      </a:pPr>
                      <a:r>
                        <a:rPr lang="en-ZA" sz="1050" dirty="0">
                          <a:effectLst/>
                          <a:latin typeface="+mj-lt"/>
                          <a:ea typeface="Calibri" panose="020F0502020204030204" pitchFamily="34" charset="0"/>
                          <a:cs typeface="Times New Roman" panose="02020603050405020304" pitchFamily="18" charset="0"/>
                        </a:rPr>
                        <a:t>Increased exposure to cyber attacks</a:t>
                      </a:r>
                    </a:p>
                  </a:txBody>
                  <a:tcPr marL="38016" marR="380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171450" lvl="0" indent="-171450" algn="just">
                        <a:lnSpc>
                          <a:spcPct val="100000"/>
                        </a:lnSpc>
                        <a:buFont typeface="Arial" panose="020B0604020202020204" pitchFamily="34" charset="0"/>
                        <a:buChar char="•"/>
                      </a:pPr>
                      <a:r>
                        <a:rPr lang="en-ZA" sz="1050" dirty="0">
                          <a:effectLst/>
                          <a:latin typeface="+mj-lt"/>
                          <a:ea typeface="Calibri" panose="020F0502020204030204" pitchFamily="34" charset="0"/>
                          <a:cs typeface="Times New Roman" panose="02020603050405020304" pitchFamily="18" charset="0"/>
                        </a:rPr>
                        <a:t>Implement the 2022/23 activities on the ICT Strategy</a:t>
                      </a:r>
                    </a:p>
                    <a:p>
                      <a:pPr marL="171450" lvl="0" indent="-171450" algn="just">
                        <a:lnSpc>
                          <a:spcPct val="100000"/>
                        </a:lnSpc>
                        <a:buFont typeface="Arial" panose="020B0604020202020204" pitchFamily="34" charset="0"/>
                        <a:buChar char="•"/>
                      </a:pPr>
                      <a:r>
                        <a:rPr lang="en-ZA" sz="1050" dirty="0">
                          <a:effectLst/>
                          <a:latin typeface="+mj-lt"/>
                          <a:ea typeface="Calibri" panose="020F0502020204030204" pitchFamily="34" charset="0"/>
                          <a:cs typeface="Times New Roman" panose="02020603050405020304" pitchFamily="18" charset="0"/>
                        </a:rPr>
                        <a:t>Implement the Intune solution as part of Data Leakage Prevention</a:t>
                      </a:r>
                    </a:p>
                    <a:p>
                      <a:pPr marL="171450" lvl="0" indent="-171450" algn="just">
                        <a:lnSpc>
                          <a:spcPct val="100000"/>
                        </a:lnSpc>
                        <a:buFont typeface="Arial" panose="020B0604020202020204" pitchFamily="34" charset="0"/>
                        <a:buChar char="•"/>
                      </a:pPr>
                      <a:r>
                        <a:rPr lang="en-ZA" sz="1050" dirty="0">
                          <a:effectLst/>
                          <a:latin typeface="+mj-lt"/>
                          <a:ea typeface="Calibri" panose="020F0502020204030204" pitchFamily="34" charset="0"/>
                          <a:cs typeface="Times New Roman" panose="02020603050405020304" pitchFamily="18" charset="0"/>
                        </a:rPr>
                        <a:t>Develop and implement the Cyber Security Maturity Model Achievement Plan</a:t>
                      </a:r>
                    </a:p>
                    <a:p>
                      <a:pPr marL="171450" lvl="0" indent="-171450" algn="just">
                        <a:lnSpc>
                          <a:spcPct val="100000"/>
                        </a:lnSpc>
                        <a:buFont typeface="Arial" panose="020B0604020202020204" pitchFamily="34" charset="0"/>
                        <a:buChar char="•"/>
                      </a:pPr>
                      <a:r>
                        <a:rPr lang="en-ZA" sz="1050" dirty="0">
                          <a:effectLst/>
                          <a:latin typeface="+mj-lt"/>
                          <a:ea typeface="Calibri" panose="020F0502020204030204" pitchFamily="34" charset="0"/>
                          <a:cs typeface="Times New Roman" panose="02020603050405020304" pitchFamily="18" charset="0"/>
                        </a:rPr>
                        <a:t>Implement the ICT Security Policy and SOP</a:t>
                      </a:r>
                    </a:p>
                    <a:p>
                      <a:pPr marL="171450" lvl="0" indent="-171450" algn="just">
                        <a:lnSpc>
                          <a:spcPct val="100000"/>
                        </a:lnSpc>
                        <a:buFont typeface="Arial" panose="020B0604020202020204" pitchFamily="34" charset="0"/>
                        <a:buChar char="•"/>
                      </a:pPr>
                      <a:r>
                        <a:rPr lang="en-ZA" sz="1050" dirty="0">
                          <a:effectLst/>
                          <a:latin typeface="+mj-lt"/>
                          <a:ea typeface="Calibri" panose="020F0502020204030204" pitchFamily="34" charset="0"/>
                          <a:cs typeface="Times New Roman" panose="02020603050405020304" pitchFamily="18" charset="0"/>
                        </a:rPr>
                        <a:t>Review and enhance security governance and operational structures</a:t>
                      </a:r>
                    </a:p>
                    <a:p>
                      <a:pPr marL="171450" lvl="0" indent="-171450" algn="just">
                        <a:lnSpc>
                          <a:spcPct val="100000"/>
                        </a:lnSpc>
                        <a:buFont typeface="Arial" panose="020B0604020202020204" pitchFamily="34" charset="0"/>
                        <a:buChar char="•"/>
                      </a:pPr>
                      <a:r>
                        <a:rPr lang="en-ZA" sz="1050" dirty="0">
                          <a:effectLst/>
                          <a:latin typeface="+mj-lt"/>
                          <a:ea typeface="Calibri" panose="020F0502020204030204" pitchFamily="34" charset="0"/>
                          <a:cs typeface="Times New Roman" panose="02020603050405020304" pitchFamily="18" charset="0"/>
                        </a:rPr>
                        <a:t>Develop governance processes for data leakage dependent on the records management process for data classification (Phase 2 mitigation plans)</a:t>
                      </a:r>
                    </a:p>
                    <a:p>
                      <a:pPr marL="171450" lvl="0" indent="-171450" algn="just">
                        <a:lnSpc>
                          <a:spcPct val="100000"/>
                        </a:lnSpc>
                        <a:buFont typeface="Arial" panose="020B0604020202020204" pitchFamily="34" charset="0"/>
                        <a:buChar char="•"/>
                      </a:pPr>
                      <a:r>
                        <a:rPr lang="en-ZA" sz="1050" dirty="0">
                          <a:effectLst/>
                          <a:latin typeface="+mj-lt"/>
                          <a:ea typeface="Calibri" panose="020F0502020204030204" pitchFamily="34" charset="0"/>
                          <a:cs typeface="Times New Roman" panose="02020603050405020304" pitchFamily="18" charset="0"/>
                        </a:rPr>
                        <a:t>Engage with process owners on data classification </a:t>
                      </a:r>
                    </a:p>
                    <a:p>
                      <a:pPr marL="171450" lvl="0" indent="-171450" algn="just">
                        <a:lnSpc>
                          <a:spcPct val="100000"/>
                        </a:lnSpc>
                        <a:buFont typeface="Arial" panose="020B0604020202020204" pitchFamily="34" charset="0"/>
                        <a:buChar char="•"/>
                      </a:pPr>
                      <a:r>
                        <a:rPr lang="en-ZA" sz="1050" dirty="0">
                          <a:effectLst/>
                          <a:latin typeface="+mj-lt"/>
                          <a:ea typeface="Calibri" panose="020F0502020204030204" pitchFamily="34" charset="0"/>
                          <a:cs typeface="Times New Roman" panose="02020603050405020304" pitchFamily="18" charset="0"/>
                        </a:rPr>
                        <a:t>Develop and implement a Data leakage Plan (dependant on data classification)</a:t>
                      </a:r>
                      <a:endParaRPr lang="en-ZA" sz="1050" dirty="0">
                        <a:solidFill>
                          <a:schemeClr val="tx1"/>
                        </a:solidFill>
                        <a:effectLst/>
                        <a:latin typeface="+mj-lt"/>
                        <a:ea typeface="MS PGothic" panose="020B0600070205080204" pitchFamily="34" charset="-128"/>
                        <a:cs typeface="Times New Roman" panose="02020603050405020304" pitchFamily="18" charset="0"/>
                      </a:endParaRPr>
                    </a:p>
                  </a:txBody>
                  <a:tcPr marL="38016" marR="380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4111117"/>
                  </a:ext>
                </a:extLst>
              </a:tr>
              <a:tr h="2670468">
                <a:tc>
                  <a:txBody>
                    <a:bodyPr/>
                    <a:lstStyle/>
                    <a:p>
                      <a:pPr marL="0" marR="0" lvl="0" indent="0" algn="just" defTabSz="914400" rtl="0" eaLnBrk="1" fontAlgn="auto" latinLnBrk="0" hangingPunct="1">
                        <a:lnSpc>
                          <a:spcPct val="100000"/>
                        </a:lnSpc>
                        <a:spcBef>
                          <a:spcPts val="0"/>
                        </a:spcBef>
                        <a:spcAft>
                          <a:spcPts val="800"/>
                        </a:spcAft>
                        <a:buClrTx/>
                        <a:buSzTx/>
                        <a:buFont typeface="+mj-lt"/>
                        <a:buNone/>
                        <a:tabLst/>
                        <a:defRPr/>
                      </a:pPr>
                      <a:r>
                        <a:rPr lang="en-ZA" sz="1050" dirty="0">
                          <a:effectLst/>
                          <a:latin typeface="+mj-lt"/>
                          <a:ea typeface="Calibri" panose="020F0502020204030204" pitchFamily="34" charset="0"/>
                          <a:cs typeface="Times New Roman" panose="02020603050405020304" pitchFamily="18" charset="0"/>
                        </a:rPr>
                        <a:t>6.</a:t>
                      </a:r>
                    </a:p>
                    <a:p>
                      <a:pPr marL="0" lvl="0" indent="0" algn="just">
                        <a:lnSpc>
                          <a:spcPct val="100000"/>
                        </a:lnSpc>
                        <a:spcAft>
                          <a:spcPts val="800"/>
                        </a:spcAft>
                        <a:buFont typeface="+mj-lt"/>
                        <a:buNone/>
                      </a:pPr>
                      <a:endParaRPr lang="en-ZA" sz="1050" dirty="0">
                        <a:effectLst/>
                        <a:latin typeface="+mj-lt"/>
                        <a:ea typeface="Calibri" panose="020F0502020204030204" pitchFamily="34" charset="0"/>
                        <a:cs typeface="Times New Roman" panose="02020603050405020304" pitchFamily="18" charset="0"/>
                      </a:endParaRPr>
                    </a:p>
                  </a:txBody>
                  <a:tcPr marL="38016" marR="380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en-ZA" sz="1050" dirty="0">
                          <a:effectLst/>
                          <a:latin typeface="+mj-lt"/>
                          <a:ea typeface="Calibri" panose="020F0502020204030204" pitchFamily="34" charset="0"/>
                          <a:cs typeface="Times New Roman" panose="02020603050405020304" pitchFamily="18" charset="0"/>
                        </a:rPr>
                        <a:t>Optimised Governance level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800"/>
                        </a:spcAft>
                      </a:pPr>
                      <a:r>
                        <a:rPr lang="en-ZA" sz="1050" dirty="0">
                          <a:effectLst/>
                          <a:latin typeface="+mj-lt"/>
                          <a:ea typeface="Calibri" panose="020F0502020204030204" pitchFamily="34" charset="0"/>
                          <a:cs typeface="Times New Roman" panose="02020603050405020304" pitchFamily="18" charset="0"/>
                        </a:rPr>
                        <a:t>Negative Organisational reputation </a:t>
                      </a:r>
                    </a:p>
                  </a:txBody>
                  <a:tcPr marL="38016" marR="380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171450" lvl="0" indent="-171450" algn="just">
                        <a:lnSpc>
                          <a:spcPct val="100000"/>
                        </a:lnSpc>
                        <a:spcAft>
                          <a:spcPts val="800"/>
                        </a:spcAft>
                        <a:buFont typeface="Arial" panose="020B0604020202020204" pitchFamily="34" charset="0"/>
                        <a:buChar char="•"/>
                      </a:pPr>
                      <a:r>
                        <a:rPr lang="en-ZA" sz="1050" dirty="0">
                          <a:effectLst/>
                          <a:latin typeface="+mj-lt"/>
                          <a:ea typeface="Calibri" panose="020F0502020204030204" pitchFamily="34" charset="0"/>
                          <a:cs typeface="Times New Roman" panose="02020603050405020304" pitchFamily="18" charset="0"/>
                        </a:rPr>
                        <a:t>Conduct workshops nationally to embed the Communications Policy, Strategy, and SOP including the language and corporate identity aspects </a:t>
                      </a:r>
                    </a:p>
                    <a:p>
                      <a:pPr marL="171450" lvl="0" indent="-171450" algn="just">
                        <a:lnSpc>
                          <a:spcPct val="100000"/>
                        </a:lnSpc>
                        <a:spcAft>
                          <a:spcPts val="800"/>
                        </a:spcAft>
                        <a:buFont typeface="Arial" panose="020B0604020202020204" pitchFamily="34" charset="0"/>
                        <a:buChar char="•"/>
                      </a:pPr>
                      <a:r>
                        <a:rPr lang="en-ZA" sz="1050" dirty="0">
                          <a:effectLst/>
                          <a:latin typeface="+mj-lt"/>
                          <a:ea typeface="Calibri" panose="020F0502020204030204" pitchFamily="34" charset="0"/>
                          <a:cs typeface="Times New Roman" panose="02020603050405020304" pitchFamily="18" charset="0"/>
                        </a:rPr>
                        <a:t>Identify prominent radio stations/TV </a:t>
                      </a:r>
                    </a:p>
                    <a:p>
                      <a:pPr marL="171450" lvl="0" indent="-171450" algn="just">
                        <a:lnSpc>
                          <a:spcPct val="100000"/>
                        </a:lnSpc>
                        <a:spcAft>
                          <a:spcPts val="800"/>
                        </a:spcAft>
                        <a:buFont typeface="Arial" panose="020B0604020202020204" pitchFamily="34" charset="0"/>
                        <a:buChar char="•"/>
                      </a:pPr>
                      <a:r>
                        <a:rPr lang="en-ZA" sz="1050" dirty="0">
                          <a:effectLst/>
                          <a:latin typeface="+mj-lt"/>
                          <a:ea typeface="Calibri" panose="020F0502020204030204" pitchFamily="34" charset="0"/>
                          <a:cs typeface="Times New Roman" panose="02020603050405020304" pitchFamily="18" charset="0"/>
                        </a:rPr>
                        <a:t>Develop a poster on leakage of confidential information</a:t>
                      </a:r>
                    </a:p>
                    <a:p>
                      <a:pPr marL="171450" lvl="0" indent="-171450" algn="just">
                        <a:lnSpc>
                          <a:spcPct val="100000"/>
                        </a:lnSpc>
                        <a:spcAft>
                          <a:spcPts val="800"/>
                        </a:spcAft>
                        <a:buFont typeface="Arial" panose="020B0604020202020204" pitchFamily="34" charset="0"/>
                        <a:buChar char="•"/>
                      </a:pPr>
                      <a:r>
                        <a:rPr lang="en-ZA" sz="1050" dirty="0">
                          <a:effectLst/>
                          <a:latin typeface="+mj-lt"/>
                          <a:ea typeface="Calibri" panose="020F0502020204030204" pitchFamily="34" charset="0"/>
                          <a:cs typeface="Times New Roman" panose="02020603050405020304" pitchFamily="18" charset="0"/>
                        </a:rPr>
                        <a:t>Arrange for public relations refresher training (dependent on budget availability)</a:t>
                      </a:r>
                    </a:p>
                    <a:p>
                      <a:pPr marL="171450" lvl="0" indent="-171450" algn="just">
                        <a:lnSpc>
                          <a:spcPct val="100000"/>
                        </a:lnSpc>
                        <a:spcAft>
                          <a:spcPts val="800"/>
                        </a:spcAft>
                        <a:buFont typeface="Arial" panose="020B0604020202020204" pitchFamily="34" charset="0"/>
                        <a:buChar char="•"/>
                      </a:pPr>
                      <a:r>
                        <a:rPr lang="en-ZA" sz="1050" dirty="0">
                          <a:effectLst/>
                          <a:latin typeface="+mj-lt"/>
                          <a:ea typeface="Calibri" panose="020F0502020204030204" pitchFamily="34" charset="0"/>
                          <a:cs typeface="Times New Roman" panose="02020603050405020304" pitchFamily="18" charset="0"/>
                        </a:rPr>
                        <a:t>Create a database of multimedia production houses, monitor the database, and draft a response to the Director for his approval and submission to correct the incorrect submission</a:t>
                      </a:r>
                    </a:p>
                    <a:p>
                      <a:pPr marL="171450" lvl="0" indent="-171450" algn="just">
                        <a:lnSpc>
                          <a:spcPct val="100000"/>
                        </a:lnSpc>
                        <a:spcAft>
                          <a:spcPts val="800"/>
                        </a:spcAft>
                        <a:buFont typeface="Arial" panose="020B0604020202020204" pitchFamily="34" charset="0"/>
                        <a:buChar char="•"/>
                      </a:pPr>
                      <a:r>
                        <a:rPr lang="en-ZA" sz="1050" dirty="0">
                          <a:effectLst/>
                          <a:latin typeface="+mj-lt"/>
                          <a:ea typeface="Calibri" panose="020F0502020204030204" pitchFamily="34" charset="0"/>
                          <a:cs typeface="Times New Roman" panose="02020603050405020304" pitchFamily="18" charset="0"/>
                        </a:rPr>
                        <a:t>Identify the key/most prominent stakeholders that the CCMA must engage with and ensure that they are kept abreast of all the latest details about the CCMA, as and when the need arises</a:t>
                      </a:r>
                    </a:p>
                    <a:p>
                      <a:pPr marL="171450" lvl="0" indent="-171450" algn="just">
                        <a:lnSpc>
                          <a:spcPct val="100000"/>
                        </a:lnSpc>
                        <a:spcAft>
                          <a:spcPts val="800"/>
                        </a:spcAft>
                        <a:buFont typeface="Arial" panose="020B0604020202020204" pitchFamily="34" charset="0"/>
                        <a:buChar char="•"/>
                      </a:pPr>
                      <a:r>
                        <a:rPr lang="en-ZA" sz="1050" dirty="0">
                          <a:effectLst/>
                          <a:latin typeface="+mj-lt"/>
                          <a:ea typeface="Calibri" panose="020F0502020204030204" pitchFamily="34" charset="0"/>
                          <a:cs typeface="Times New Roman" panose="02020603050405020304" pitchFamily="18" charset="0"/>
                        </a:rPr>
                        <a:t>Ensure that communications are proactive (propose media advisories, media statement and staff address for example)</a:t>
                      </a:r>
                      <a:endParaRPr lang="en-ZA" sz="1050" dirty="0">
                        <a:effectLst/>
                        <a:latin typeface="+mj-lt"/>
                        <a:ea typeface="MS PGothic" panose="020B0600070205080204" pitchFamily="34" charset="-128"/>
                        <a:cs typeface="Times New Roman" panose="02020603050405020304" pitchFamily="18" charset="0"/>
                      </a:endParaRPr>
                    </a:p>
                  </a:txBody>
                  <a:tcPr marL="38016" marR="380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0573271"/>
                  </a:ext>
                </a:extLst>
              </a:tr>
            </a:tbl>
          </a:graphicData>
        </a:graphic>
      </p:graphicFrame>
    </p:spTree>
    <p:extLst>
      <p:ext uri="{BB962C8B-B14F-4D97-AF65-F5344CB8AC3E}">
        <p14:creationId xmlns:p14="http://schemas.microsoft.com/office/powerpoint/2010/main" val="15374990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C92E0-FED1-4DB2-A430-EECD05D53E30}"/>
              </a:ext>
            </a:extLst>
          </p:cNvPr>
          <p:cNvSpPr>
            <a:spLocks noGrp="1"/>
          </p:cNvSpPr>
          <p:nvPr>
            <p:ph type="title"/>
          </p:nvPr>
        </p:nvSpPr>
        <p:spPr>
          <a:xfrm>
            <a:off x="1179576" y="236395"/>
            <a:ext cx="6757416" cy="1198706"/>
          </a:xfrm>
        </p:spPr>
        <p:txBody>
          <a:bodyPr>
            <a:normAutofit/>
          </a:bodyPr>
          <a:lstStyle/>
          <a:p>
            <a:pPr algn="ctr"/>
            <a:r>
              <a:rPr lang="en-US" sz="3600" b="1" dirty="0">
                <a:solidFill>
                  <a:srgbClr val="002060"/>
                </a:solidFill>
                <a:latin typeface="Arial Narrow" panose="020B0606020202030204" pitchFamily="34" charset="0"/>
              </a:rPr>
              <a:t>2022/23 STRATEGIC RISK CONT…</a:t>
            </a:r>
            <a:endParaRPr lang="en-ZA" sz="3600" dirty="0">
              <a:solidFill>
                <a:srgbClr val="002060"/>
              </a:solidFill>
            </a:endParaRPr>
          </a:p>
        </p:txBody>
      </p:sp>
      <p:graphicFrame>
        <p:nvGraphicFramePr>
          <p:cNvPr id="5" name="Content Placeholder 4">
            <a:extLst>
              <a:ext uri="{FF2B5EF4-FFF2-40B4-BE49-F238E27FC236}">
                <a16:creationId xmlns:a16="http://schemas.microsoft.com/office/drawing/2014/main" id="{9F2AE87E-EE1D-4B41-84F1-144D5D32C5A3}"/>
              </a:ext>
            </a:extLst>
          </p:cNvPr>
          <p:cNvGraphicFramePr>
            <a:graphicFrameLocks noGrp="1"/>
          </p:cNvGraphicFramePr>
          <p:nvPr>
            <p:ph idx="1"/>
            <p:extLst>
              <p:ext uri="{D42A27DB-BD31-4B8C-83A1-F6EECF244321}">
                <p14:modId xmlns:p14="http://schemas.microsoft.com/office/powerpoint/2010/main" val="1598552709"/>
              </p:ext>
            </p:extLst>
          </p:nvPr>
        </p:nvGraphicFramePr>
        <p:xfrm>
          <a:off x="0" y="1589888"/>
          <a:ext cx="9061852" cy="4557106"/>
        </p:xfrm>
        <a:graphic>
          <a:graphicData uri="http://schemas.openxmlformats.org/drawingml/2006/table">
            <a:tbl>
              <a:tblPr firstRow="1" firstCol="1" bandRow="1"/>
              <a:tblGrid>
                <a:gridCol w="490077">
                  <a:extLst>
                    <a:ext uri="{9D8B030D-6E8A-4147-A177-3AD203B41FA5}">
                      <a16:colId xmlns:a16="http://schemas.microsoft.com/office/drawing/2014/main" val="1479019118"/>
                    </a:ext>
                  </a:extLst>
                </a:gridCol>
                <a:gridCol w="1281760">
                  <a:extLst>
                    <a:ext uri="{9D8B030D-6E8A-4147-A177-3AD203B41FA5}">
                      <a16:colId xmlns:a16="http://schemas.microsoft.com/office/drawing/2014/main" val="3328663948"/>
                    </a:ext>
                  </a:extLst>
                </a:gridCol>
                <a:gridCol w="1354064">
                  <a:extLst>
                    <a:ext uri="{9D8B030D-6E8A-4147-A177-3AD203B41FA5}">
                      <a16:colId xmlns:a16="http://schemas.microsoft.com/office/drawing/2014/main" val="1399395471"/>
                    </a:ext>
                  </a:extLst>
                </a:gridCol>
                <a:gridCol w="5935951">
                  <a:extLst>
                    <a:ext uri="{9D8B030D-6E8A-4147-A177-3AD203B41FA5}">
                      <a16:colId xmlns:a16="http://schemas.microsoft.com/office/drawing/2014/main" val="1277338785"/>
                    </a:ext>
                  </a:extLst>
                </a:gridCol>
              </a:tblGrid>
              <a:tr h="211052">
                <a:tc>
                  <a:txBody>
                    <a:bodyPr/>
                    <a:lstStyle/>
                    <a:p>
                      <a:pPr>
                        <a:lnSpc>
                          <a:spcPct val="150000"/>
                        </a:lnSpc>
                        <a:spcAft>
                          <a:spcPts val="800"/>
                        </a:spcAft>
                      </a:pPr>
                      <a:r>
                        <a:rPr lang="en-ZA" sz="1050" b="1" dirty="0">
                          <a:effectLst/>
                          <a:latin typeface="+mj-lt"/>
                          <a:ea typeface="Calibri" panose="020F0502020204030204" pitchFamily="34" charset="0"/>
                          <a:cs typeface="Times New Roman" panose="02020603050405020304" pitchFamily="18" charset="0"/>
                        </a:rPr>
                        <a:t>No</a:t>
                      </a:r>
                      <a:endParaRPr lang="en-ZA" sz="1050" dirty="0">
                        <a:effectLst/>
                        <a:latin typeface="+mj-lt"/>
                        <a:ea typeface="Calibri" panose="020F0502020204030204" pitchFamily="34" charset="0"/>
                        <a:cs typeface="Times New Roman" panose="02020603050405020304" pitchFamily="18" charset="0"/>
                      </a:endParaRPr>
                    </a:p>
                  </a:txBody>
                  <a:tcPr marL="18556" marR="18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nSpc>
                          <a:spcPct val="150000"/>
                        </a:lnSpc>
                        <a:spcAft>
                          <a:spcPts val="800"/>
                        </a:spcAft>
                      </a:pPr>
                      <a:r>
                        <a:rPr lang="en-ZA" sz="1050" b="1">
                          <a:solidFill>
                            <a:srgbClr val="000000"/>
                          </a:solidFill>
                          <a:effectLst/>
                          <a:latin typeface="+mj-lt"/>
                          <a:ea typeface="Calibri" panose="020F0502020204030204" pitchFamily="34" charset="0"/>
                          <a:cs typeface="Times New Roman" panose="02020603050405020304" pitchFamily="18" charset="0"/>
                        </a:rPr>
                        <a:t>Outcomes</a:t>
                      </a:r>
                      <a:endParaRPr lang="en-ZA" sz="1050">
                        <a:effectLst/>
                        <a:latin typeface="+mj-lt"/>
                        <a:ea typeface="Calibri" panose="020F0502020204030204" pitchFamily="34" charset="0"/>
                        <a:cs typeface="Times New Roman" panose="02020603050405020304" pitchFamily="18" charset="0"/>
                      </a:endParaRPr>
                    </a:p>
                  </a:txBody>
                  <a:tcPr marL="18556" marR="18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nSpc>
                          <a:spcPct val="150000"/>
                        </a:lnSpc>
                        <a:spcAft>
                          <a:spcPts val="800"/>
                        </a:spcAft>
                      </a:pPr>
                      <a:r>
                        <a:rPr lang="en-ZA" sz="1050" b="1">
                          <a:solidFill>
                            <a:srgbClr val="000000"/>
                          </a:solidFill>
                          <a:effectLst/>
                          <a:latin typeface="+mj-lt"/>
                          <a:ea typeface="Calibri" panose="020F0502020204030204" pitchFamily="34" charset="0"/>
                          <a:cs typeface="Times New Roman" panose="02020603050405020304" pitchFamily="18" charset="0"/>
                        </a:rPr>
                        <a:t>Key Risk</a:t>
                      </a:r>
                      <a:endParaRPr lang="en-ZA" sz="1050">
                        <a:effectLst/>
                        <a:latin typeface="+mj-lt"/>
                        <a:ea typeface="Calibri" panose="020F0502020204030204" pitchFamily="34" charset="0"/>
                        <a:cs typeface="Times New Roman" panose="02020603050405020304" pitchFamily="18" charset="0"/>
                      </a:endParaRPr>
                    </a:p>
                  </a:txBody>
                  <a:tcPr marL="18556" marR="18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nSpc>
                          <a:spcPct val="150000"/>
                        </a:lnSpc>
                        <a:spcAft>
                          <a:spcPts val="800"/>
                        </a:spcAft>
                      </a:pPr>
                      <a:r>
                        <a:rPr lang="en-ZA" sz="1050" b="1">
                          <a:solidFill>
                            <a:srgbClr val="000000"/>
                          </a:solidFill>
                          <a:effectLst/>
                          <a:latin typeface="+mj-lt"/>
                          <a:ea typeface="Times New Roman" panose="02020603050405020304" pitchFamily="18" charset="0"/>
                          <a:cs typeface="Calibri" panose="020F0502020204030204" pitchFamily="34" charset="0"/>
                        </a:rPr>
                        <a:t>Actions to improve management of the risk</a:t>
                      </a:r>
                      <a:endParaRPr lang="en-ZA" sz="1050">
                        <a:effectLst/>
                        <a:latin typeface="+mj-lt"/>
                        <a:ea typeface="Calibri" panose="020F0502020204030204" pitchFamily="34" charset="0"/>
                        <a:cs typeface="Times New Roman" panose="02020603050405020304" pitchFamily="18" charset="0"/>
                      </a:endParaRPr>
                    </a:p>
                  </a:txBody>
                  <a:tcPr marL="18556" marR="18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extLst>
                  <a:ext uri="{0D108BD9-81ED-4DB2-BD59-A6C34878D82A}">
                    <a16:rowId xmlns:a16="http://schemas.microsoft.com/office/drawing/2014/main" val="2455460626"/>
                  </a:ext>
                </a:extLst>
              </a:tr>
              <a:tr h="1153619">
                <a:tc>
                  <a:txBody>
                    <a:bodyPr/>
                    <a:lstStyle/>
                    <a:p>
                      <a:pPr marL="0" lvl="0" indent="0" algn="just">
                        <a:lnSpc>
                          <a:spcPct val="100000"/>
                        </a:lnSpc>
                        <a:spcAft>
                          <a:spcPts val="800"/>
                        </a:spcAft>
                        <a:buFont typeface="+mj-lt"/>
                        <a:buNone/>
                      </a:pPr>
                      <a:r>
                        <a:rPr lang="en-US" sz="1050" dirty="0">
                          <a:effectLst/>
                          <a:latin typeface="+mj-lt"/>
                          <a:ea typeface="Calibri" panose="020F0502020204030204" pitchFamily="34" charset="0"/>
                          <a:cs typeface="Times New Roman" panose="02020603050405020304" pitchFamily="18" charset="0"/>
                        </a:rPr>
                        <a:t>7</a:t>
                      </a:r>
                      <a:r>
                        <a:rPr lang="en-ZA" sz="1050" dirty="0">
                          <a:effectLst/>
                          <a:latin typeface="+mj-lt"/>
                          <a:ea typeface="Calibri" panose="020F0502020204030204" pitchFamily="34" charset="0"/>
                          <a:cs typeface="Times New Roman" panose="02020603050405020304" pitchFamily="18" charset="0"/>
                        </a:rPr>
                        <a:t>. </a:t>
                      </a:r>
                    </a:p>
                  </a:txBody>
                  <a:tcPr marL="18556" marR="18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800"/>
                        </a:spcAft>
                      </a:pPr>
                      <a:r>
                        <a:rPr lang="en-ZA" sz="1050" dirty="0">
                          <a:effectLst/>
                          <a:latin typeface="+mj-lt"/>
                          <a:ea typeface="Calibri" panose="020F0502020204030204" pitchFamily="34" charset="0"/>
                          <a:cs typeface="Times New Roman" panose="02020603050405020304" pitchFamily="18" charset="0"/>
                        </a:rPr>
                        <a:t>Effective essential services dispute management prevention and resolution</a:t>
                      </a:r>
                    </a:p>
                  </a:txBody>
                  <a:tcPr marL="18556" marR="18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800"/>
                        </a:spcAft>
                      </a:pPr>
                      <a:r>
                        <a:rPr lang="en-ZA" sz="1050" dirty="0">
                          <a:effectLst/>
                          <a:latin typeface="+mj-lt"/>
                          <a:ea typeface="Calibri" panose="020F0502020204030204" pitchFamily="34" charset="0"/>
                          <a:cs typeface="Times New Roman" panose="02020603050405020304" pitchFamily="18" charset="0"/>
                        </a:rPr>
                        <a:t>User non-compliance with Essential Services laws resulting in unprotected strikes.</a:t>
                      </a:r>
                    </a:p>
                  </a:txBody>
                  <a:tcPr marL="18556" marR="18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171450" lvl="0" indent="-171450" algn="just">
                        <a:lnSpc>
                          <a:spcPct val="100000"/>
                        </a:lnSpc>
                        <a:spcAft>
                          <a:spcPts val="0"/>
                        </a:spcAft>
                        <a:buFont typeface="Arial" panose="020B0604020202020204" pitchFamily="34" charset="0"/>
                        <a:buChar char="•"/>
                      </a:pPr>
                      <a:r>
                        <a:rPr lang="en-ZA" sz="1050" dirty="0">
                          <a:effectLst/>
                          <a:latin typeface="+mj-lt"/>
                          <a:ea typeface="Calibri" panose="020F0502020204030204" pitchFamily="34" charset="0"/>
                          <a:cs typeface="Times New Roman" panose="02020603050405020304" pitchFamily="18" charset="0"/>
                        </a:rPr>
                        <a:t>Conduct stakeholder engagements to increase awareness and promote compliance to the Essential Services Law</a:t>
                      </a:r>
                    </a:p>
                    <a:p>
                      <a:pPr marL="171450" lvl="0" indent="-171450" algn="just">
                        <a:lnSpc>
                          <a:spcPct val="100000"/>
                        </a:lnSpc>
                        <a:spcAft>
                          <a:spcPts val="0"/>
                        </a:spcAft>
                        <a:buFont typeface="Arial" panose="020B0604020202020204" pitchFamily="34" charset="0"/>
                        <a:buChar char="•"/>
                      </a:pPr>
                      <a:r>
                        <a:rPr lang="en-ZA" sz="1050" dirty="0">
                          <a:effectLst/>
                          <a:latin typeface="+mj-lt"/>
                          <a:ea typeface="Calibri" panose="020F0502020204030204" pitchFamily="34" charset="0"/>
                          <a:cs typeface="Times New Roman" panose="02020603050405020304" pitchFamily="18" charset="0"/>
                        </a:rPr>
                        <a:t>Strengthen relationships with Users that render essential services </a:t>
                      </a:r>
                    </a:p>
                    <a:p>
                      <a:pPr marL="171450" lvl="0" indent="-171450" algn="just">
                        <a:lnSpc>
                          <a:spcPct val="100000"/>
                        </a:lnSpc>
                        <a:spcAft>
                          <a:spcPts val="0"/>
                        </a:spcAft>
                        <a:buFont typeface="Arial" panose="020B0604020202020204" pitchFamily="34" charset="0"/>
                        <a:buChar char="•"/>
                      </a:pPr>
                      <a:r>
                        <a:rPr lang="en-ZA" sz="1050" dirty="0">
                          <a:effectLst/>
                          <a:latin typeface="+mj-lt"/>
                          <a:ea typeface="Calibri" panose="020F0502020204030204" pitchFamily="34" charset="0"/>
                          <a:cs typeface="Times New Roman" panose="02020603050405020304" pitchFamily="18" charset="0"/>
                        </a:rPr>
                        <a:t>Cooperate with the CCMA in managing conciliation outcomes in essential service disputes</a:t>
                      </a:r>
                    </a:p>
                    <a:p>
                      <a:pPr marL="171450" lvl="0" indent="-171450" algn="just">
                        <a:lnSpc>
                          <a:spcPct val="100000"/>
                        </a:lnSpc>
                        <a:spcAft>
                          <a:spcPts val="0"/>
                        </a:spcAft>
                        <a:buFont typeface="Arial" panose="020B0604020202020204" pitchFamily="34" charset="0"/>
                        <a:buChar char="•"/>
                      </a:pPr>
                      <a:r>
                        <a:rPr lang="en-ZA" sz="1050" dirty="0">
                          <a:effectLst/>
                          <a:latin typeface="+mj-lt"/>
                          <a:ea typeface="Calibri" panose="020F0502020204030204" pitchFamily="34" charset="0"/>
                          <a:cs typeface="Times New Roman" panose="02020603050405020304" pitchFamily="18" charset="0"/>
                        </a:rPr>
                        <a:t>Promote Minimum Service Agreements (MSA's) and determining minimums to be maintained (minimum services determinations/MSD's) where parties do not conclude MSA's</a:t>
                      </a:r>
                    </a:p>
                  </a:txBody>
                  <a:tcPr marL="18556" marR="18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970698"/>
                  </a:ext>
                </a:extLst>
              </a:tr>
              <a:tr h="1627006">
                <a:tc>
                  <a:txBody>
                    <a:bodyPr/>
                    <a:lstStyle/>
                    <a:p>
                      <a:pPr marL="0" lvl="0" indent="0" algn="just">
                        <a:lnSpc>
                          <a:spcPct val="100000"/>
                        </a:lnSpc>
                        <a:spcAft>
                          <a:spcPts val="800"/>
                        </a:spcAft>
                        <a:buFont typeface="+mj-lt"/>
                        <a:buNone/>
                      </a:pPr>
                      <a:r>
                        <a:rPr lang="en-US" sz="1050" dirty="0">
                          <a:effectLst/>
                          <a:latin typeface="+mj-lt"/>
                          <a:ea typeface="Calibri" panose="020F0502020204030204" pitchFamily="34" charset="0"/>
                          <a:cs typeface="Times New Roman" panose="02020603050405020304" pitchFamily="18" charset="0"/>
                        </a:rPr>
                        <a:t>8</a:t>
                      </a:r>
                      <a:r>
                        <a:rPr lang="en-ZA" sz="1050" dirty="0">
                          <a:effectLst/>
                          <a:latin typeface="+mj-lt"/>
                          <a:ea typeface="Calibri" panose="020F0502020204030204" pitchFamily="34" charset="0"/>
                          <a:cs typeface="Times New Roman" panose="02020603050405020304" pitchFamily="18" charset="0"/>
                        </a:rPr>
                        <a:t>. </a:t>
                      </a:r>
                    </a:p>
                  </a:txBody>
                  <a:tcPr marL="18556" marR="18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800"/>
                        </a:spcAft>
                      </a:pPr>
                      <a:r>
                        <a:rPr lang="en-ZA" sz="1050" dirty="0">
                          <a:effectLst/>
                          <a:latin typeface="+mj-lt"/>
                          <a:ea typeface="Calibri" panose="020F0502020204030204" pitchFamily="34" charset="0"/>
                          <a:cs typeface="Times New Roman" panose="02020603050405020304" pitchFamily="18" charset="0"/>
                        </a:rPr>
                        <a:t>Improved employee turn-over rate</a:t>
                      </a:r>
                    </a:p>
                  </a:txBody>
                  <a:tcPr marL="18556" marR="18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800"/>
                        </a:spcAft>
                      </a:pPr>
                      <a:r>
                        <a:rPr lang="en-ZA" sz="1050" dirty="0">
                          <a:effectLst/>
                          <a:latin typeface="+mj-lt"/>
                          <a:ea typeface="Calibri" panose="020F0502020204030204" pitchFamily="34" charset="0"/>
                          <a:cs typeface="Times New Roman" panose="02020603050405020304" pitchFamily="18" charset="0"/>
                        </a:rPr>
                        <a:t>The negative impact of the Global COVID-19 Pandemic on the CCMA </a:t>
                      </a:r>
                    </a:p>
                  </a:txBody>
                  <a:tcPr marL="18556" marR="18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171450" lvl="0" indent="-171450" algn="just">
                        <a:lnSpc>
                          <a:spcPct val="100000"/>
                        </a:lnSpc>
                        <a:spcAft>
                          <a:spcPts val="0"/>
                        </a:spcAft>
                        <a:buFont typeface="Arial" panose="020B0604020202020204" pitchFamily="34" charset="0"/>
                        <a:buChar char="•"/>
                      </a:pPr>
                      <a:r>
                        <a:rPr lang="en-ZA" sz="1050" dirty="0">
                          <a:effectLst/>
                          <a:latin typeface="+mj-lt"/>
                          <a:ea typeface="Calibri" panose="020F0502020204030204" pitchFamily="34" charset="0"/>
                          <a:cs typeface="Times New Roman" panose="02020603050405020304" pitchFamily="18" charset="0"/>
                        </a:rPr>
                        <a:t>Update the CCMA's Pandemic Response Plan and compliance to National Governments Disaster Management Regulations as and when regulatory changes occur</a:t>
                      </a:r>
                    </a:p>
                    <a:p>
                      <a:pPr marL="171450" lvl="0" indent="-171450" algn="just">
                        <a:lnSpc>
                          <a:spcPct val="100000"/>
                        </a:lnSpc>
                        <a:spcAft>
                          <a:spcPts val="0"/>
                        </a:spcAft>
                        <a:buFont typeface="Arial" panose="020B0604020202020204" pitchFamily="34" charset="0"/>
                        <a:buChar char="•"/>
                      </a:pPr>
                      <a:r>
                        <a:rPr lang="en-ZA" sz="1050" dirty="0">
                          <a:effectLst/>
                          <a:latin typeface="+mj-lt"/>
                          <a:ea typeface="Calibri" panose="020F0502020204030204" pitchFamily="34" charset="0"/>
                          <a:cs typeface="Times New Roman" panose="02020603050405020304" pitchFamily="18" charset="0"/>
                        </a:rPr>
                        <a:t>Utilise Careways to provide Wellness interventions within the scope of the contract</a:t>
                      </a:r>
                    </a:p>
                    <a:p>
                      <a:pPr marL="171450" lvl="0" indent="-171450" algn="just">
                        <a:lnSpc>
                          <a:spcPct val="100000"/>
                        </a:lnSpc>
                        <a:spcAft>
                          <a:spcPts val="0"/>
                        </a:spcAft>
                        <a:buFont typeface="Arial" panose="020B0604020202020204" pitchFamily="34" charset="0"/>
                        <a:buChar char="•"/>
                      </a:pPr>
                      <a:r>
                        <a:rPr lang="en-ZA" sz="1050" dirty="0">
                          <a:effectLst/>
                          <a:latin typeface="+mj-lt"/>
                          <a:ea typeface="Calibri" panose="020F0502020204030204" pitchFamily="34" charset="0"/>
                          <a:cs typeface="Times New Roman" panose="02020603050405020304" pitchFamily="18" charset="0"/>
                        </a:rPr>
                        <a:t>Utilise online/ virtual platforms to provide awareness of mental health issues to staff</a:t>
                      </a:r>
                    </a:p>
                    <a:p>
                      <a:pPr marL="171450" lvl="0" indent="-171450" algn="just">
                        <a:lnSpc>
                          <a:spcPct val="100000"/>
                        </a:lnSpc>
                        <a:spcAft>
                          <a:spcPts val="0"/>
                        </a:spcAft>
                        <a:buFont typeface="Arial" panose="020B0604020202020204" pitchFamily="34" charset="0"/>
                        <a:buChar char="•"/>
                      </a:pPr>
                      <a:r>
                        <a:rPr lang="en-ZA" sz="1050" dirty="0">
                          <a:effectLst/>
                          <a:latin typeface="+mj-lt"/>
                          <a:ea typeface="Calibri" panose="020F0502020204030204" pitchFamily="34" charset="0"/>
                          <a:cs typeface="Times New Roman" panose="02020603050405020304" pitchFamily="18" charset="0"/>
                        </a:rPr>
                        <a:t>Increase usage of virtual meeting platforms to mitigate against face-to-face transmission of the pandemic</a:t>
                      </a:r>
                    </a:p>
                    <a:p>
                      <a:pPr marL="171450" lvl="0" indent="-171450" algn="just">
                        <a:lnSpc>
                          <a:spcPct val="100000"/>
                        </a:lnSpc>
                        <a:spcAft>
                          <a:spcPts val="0"/>
                        </a:spcAft>
                        <a:buFont typeface="Arial" panose="020B0604020202020204" pitchFamily="34" charset="0"/>
                        <a:buChar char="•"/>
                      </a:pPr>
                      <a:r>
                        <a:rPr lang="en-ZA" sz="1050" dirty="0">
                          <a:effectLst/>
                          <a:latin typeface="+mj-lt"/>
                          <a:ea typeface="Calibri" panose="020F0502020204030204" pitchFamily="34" charset="0"/>
                          <a:cs typeface="Times New Roman" panose="02020603050405020304" pitchFamily="18" charset="0"/>
                        </a:rPr>
                        <a:t>Provide stress management and resilience webinars</a:t>
                      </a:r>
                    </a:p>
                    <a:p>
                      <a:pPr marL="171450" lvl="0" indent="-171450" algn="just">
                        <a:lnSpc>
                          <a:spcPct val="100000"/>
                        </a:lnSpc>
                        <a:spcAft>
                          <a:spcPts val="0"/>
                        </a:spcAft>
                        <a:buFont typeface="Arial" panose="020B0604020202020204" pitchFamily="34" charset="0"/>
                        <a:buChar char="•"/>
                      </a:pPr>
                      <a:r>
                        <a:rPr lang="en-ZA" sz="1050" dirty="0">
                          <a:effectLst/>
                          <a:latin typeface="+mj-lt"/>
                          <a:ea typeface="Calibri" panose="020F0502020204030204" pitchFamily="34" charset="0"/>
                          <a:cs typeface="Times New Roman" panose="02020603050405020304" pitchFamily="18" charset="0"/>
                        </a:rPr>
                        <a:t>Provide grief workshops</a:t>
                      </a:r>
                      <a:endParaRPr lang="en-ZA" sz="1050" dirty="0">
                        <a:solidFill>
                          <a:schemeClr val="tx1"/>
                        </a:solidFill>
                        <a:effectLst/>
                        <a:latin typeface="+mj-lt"/>
                        <a:ea typeface="Calibri" panose="020F0502020204030204" pitchFamily="34" charset="0"/>
                        <a:cs typeface="Times New Roman" panose="02020603050405020304" pitchFamily="18" charset="0"/>
                      </a:endParaRPr>
                    </a:p>
                  </a:txBody>
                  <a:tcPr marL="18556" marR="18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181248"/>
                  </a:ext>
                </a:extLst>
              </a:tr>
              <a:tr h="921199">
                <a:tc>
                  <a:txBody>
                    <a:bodyPr/>
                    <a:lstStyle/>
                    <a:p>
                      <a:pPr marL="0" lvl="0" indent="0" algn="just">
                        <a:lnSpc>
                          <a:spcPct val="100000"/>
                        </a:lnSpc>
                        <a:spcAft>
                          <a:spcPts val="800"/>
                        </a:spcAft>
                        <a:buFont typeface="+mj-lt"/>
                        <a:buNone/>
                      </a:pPr>
                      <a:r>
                        <a:rPr lang="en-US" sz="1050" dirty="0">
                          <a:effectLst/>
                          <a:latin typeface="+mj-lt"/>
                          <a:ea typeface="Calibri" panose="020F0502020204030204" pitchFamily="34" charset="0"/>
                          <a:cs typeface="Times New Roman" panose="02020603050405020304" pitchFamily="18" charset="0"/>
                        </a:rPr>
                        <a:t>9</a:t>
                      </a:r>
                      <a:r>
                        <a:rPr lang="en-ZA" sz="1050" dirty="0">
                          <a:effectLst/>
                          <a:latin typeface="+mj-lt"/>
                          <a:ea typeface="Calibri" panose="020F0502020204030204" pitchFamily="34" charset="0"/>
                          <a:cs typeface="Times New Roman" panose="02020603050405020304" pitchFamily="18" charset="0"/>
                        </a:rPr>
                        <a:t>. </a:t>
                      </a:r>
                    </a:p>
                  </a:txBody>
                  <a:tcPr marL="18556" marR="18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800"/>
                        </a:spcAft>
                      </a:pPr>
                      <a:r>
                        <a:rPr lang="en-ZA" sz="1050" dirty="0">
                          <a:effectLst/>
                          <a:latin typeface="+mj-lt"/>
                          <a:ea typeface="Calibri" panose="020F0502020204030204" pitchFamily="34" charset="0"/>
                          <a:cs typeface="Times New Roman" panose="02020603050405020304" pitchFamily="18" charset="0"/>
                        </a:rPr>
                        <a:t>Jobs Saved</a:t>
                      </a:r>
                    </a:p>
                    <a:p>
                      <a:pPr>
                        <a:lnSpc>
                          <a:spcPct val="100000"/>
                        </a:lnSpc>
                        <a:spcAft>
                          <a:spcPts val="800"/>
                        </a:spcAft>
                      </a:pPr>
                      <a:endParaRPr lang="en-ZA" sz="1050" dirty="0">
                        <a:effectLst/>
                        <a:latin typeface="+mj-lt"/>
                        <a:ea typeface="Calibri" panose="020F0502020204030204" pitchFamily="34" charset="0"/>
                        <a:cs typeface="Times New Roman" panose="02020603050405020304" pitchFamily="18" charset="0"/>
                      </a:endParaRPr>
                    </a:p>
                  </a:txBody>
                  <a:tcPr marL="18556" marR="18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800"/>
                        </a:spcAft>
                      </a:pPr>
                      <a:r>
                        <a:rPr lang="en-ZA" sz="1050" dirty="0">
                          <a:effectLst/>
                          <a:latin typeface="+mj-lt"/>
                          <a:ea typeface="Calibri" panose="020F0502020204030204" pitchFamily="34" charset="0"/>
                          <a:cs typeface="Times New Roman" panose="02020603050405020304" pitchFamily="18" charset="0"/>
                        </a:rPr>
                        <a:t>Inability to save jobs adversely affected in large scale retrenchments processes</a:t>
                      </a:r>
                    </a:p>
                  </a:txBody>
                  <a:tcPr marL="18556" marR="18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171450" lvl="0" indent="-171450" algn="l">
                        <a:lnSpc>
                          <a:spcPct val="100000"/>
                        </a:lnSpc>
                        <a:spcAft>
                          <a:spcPts val="0"/>
                        </a:spcAft>
                        <a:buFont typeface="Arial" panose="020B0604020202020204" pitchFamily="34" charset="0"/>
                        <a:buChar char="•"/>
                      </a:pPr>
                      <a:r>
                        <a:rPr lang="en-ZA" sz="1050" dirty="0">
                          <a:effectLst/>
                          <a:latin typeface="+mj-lt"/>
                          <a:ea typeface="Calibri" panose="020F0502020204030204" pitchFamily="34" charset="0"/>
                          <a:cs typeface="Times New Roman" panose="02020603050405020304" pitchFamily="18" charset="0"/>
                        </a:rPr>
                        <a:t>Implement post retrenchments monitoring processes</a:t>
                      </a:r>
                    </a:p>
                    <a:p>
                      <a:pPr marL="171450" lvl="0" indent="-171450" algn="l">
                        <a:lnSpc>
                          <a:spcPct val="100000"/>
                        </a:lnSpc>
                        <a:spcAft>
                          <a:spcPts val="0"/>
                        </a:spcAft>
                        <a:buFont typeface="Arial" panose="020B0604020202020204" pitchFamily="34" charset="0"/>
                        <a:buChar char="•"/>
                      </a:pPr>
                      <a:r>
                        <a:rPr lang="en-ZA" sz="1050" dirty="0">
                          <a:effectLst/>
                          <a:latin typeface="+mj-lt"/>
                          <a:ea typeface="Calibri" panose="020F0502020204030204" pitchFamily="34" charset="0"/>
                          <a:cs typeface="Times New Roman" panose="02020603050405020304" pitchFamily="18" charset="0"/>
                        </a:rPr>
                        <a:t>Collaborate with strategic partners on job savings</a:t>
                      </a:r>
                    </a:p>
                    <a:p>
                      <a:pPr marL="171450" lvl="0" indent="-171450" algn="l">
                        <a:lnSpc>
                          <a:spcPct val="100000"/>
                        </a:lnSpc>
                        <a:spcAft>
                          <a:spcPts val="0"/>
                        </a:spcAft>
                        <a:buFont typeface="Arial" panose="020B0604020202020204" pitchFamily="34" charset="0"/>
                        <a:buChar char="•"/>
                      </a:pPr>
                      <a:r>
                        <a:rPr lang="en-ZA" sz="1050" dirty="0">
                          <a:effectLst/>
                          <a:latin typeface="+mj-lt"/>
                          <a:ea typeface="Calibri" panose="020F0502020204030204" pitchFamily="34" charset="0"/>
                          <a:cs typeface="Times New Roman" panose="02020603050405020304" pitchFamily="18" charset="0"/>
                        </a:rPr>
                        <a:t>Conduct capacity building to respond to the needs of the labour market</a:t>
                      </a:r>
                      <a:endParaRPr lang="en-ZA" sz="1050" dirty="0">
                        <a:solidFill>
                          <a:schemeClr val="tx1"/>
                        </a:solidFill>
                        <a:effectLst/>
                        <a:latin typeface="+mj-lt"/>
                        <a:ea typeface="Calibri" panose="020F0502020204030204" pitchFamily="34" charset="0"/>
                        <a:cs typeface="Times New Roman" panose="02020603050405020304" pitchFamily="18" charset="0"/>
                      </a:endParaRPr>
                    </a:p>
                  </a:txBody>
                  <a:tcPr marL="18556" marR="18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395323"/>
                  </a:ext>
                </a:extLst>
              </a:tr>
              <a:tr h="212235">
                <a:tc>
                  <a:txBody>
                    <a:bodyPr/>
                    <a:lstStyle/>
                    <a:p>
                      <a:pPr marL="0" lvl="0" indent="0" algn="just">
                        <a:lnSpc>
                          <a:spcPct val="100000"/>
                        </a:lnSpc>
                        <a:spcAft>
                          <a:spcPts val="800"/>
                        </a:spcAft>
                        <a:buFont typeface="+mj-lt"/>
                        <a:buNone/>
                      </a:pPr>
                      <a:r>
                        <a:rPr lang="en-ZA" sz="1050" dirty="0">
                          <a:effectLst/>
                          <a:latin typeface="+mj-lt"/>
                          <a:ea typeface="Calibri" panose="020F0502020204030204" pitchFamily="34" charset="0"/>
                          <a:cs typeface="Times New Roman" panose="02020603050405020304" pitchFamily="18" charset="0"/>
                        </a:rPr>
                        <a:t>10. 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800"/>
                        </a:spcAft>
                      </a:pPr>
                      <a:r>
                        <a:rPr lang="en-ZA" sz="1050" dirty="0">
                          <a:effectLst/>
                          <a:latin typeface="+mj-lt"/>
                          <a:ea typeface="Calibri" panose="020F0502020204030204" pitchFamily="34" charset="0"/>
                          <a:cs typeface="Times New Roman" panose="02020603050405020304" pitchFamily="18" charset="0"/>
                        </a:rPr>
                        <a:t>Enhanced financial viability for organisational sustainability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800"/>
                        </a:spcAft>
                      </a:pPr>
                      <a:r>
                        <a:rPr lang="en-ZA" sz="1050" dirty="0">
                          <a:effectLst/>
                          <a:latin typeface="+mj-lt"/>
                          <a:ea typeface="Calibri" panose="020F0502020204030204" pitchFamily="34" charset="0"/>
                          <a:cs typeface="Times New Roman" panose="02020603050405020304" pitchFamily="18" charset="0"/>
                        </a:rPr>
                        <a:t>Insufficient financial resources to sustain organisational needs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171450" lvl="0" indent="-171450" algn="l">
                        <a:lnSpc>
                          <a:spcPct val="100000"/>
                        </a:lnSpc>
                        <a:spcAft>
                          <a:spcPts val="0"/>
                        </a:spcAft>
                        <a:buFont typeface="Arial" panose="020B0604020202020204" pitchFamily="34" charset="0"/>
                        <a:buChar char="•"/>
                      </a:pPr>
                      <a:r>
                        <a:rPr lang="en-ZA" sz="1050" dirty="0">
                          <a:effectLst/>
                          <a:latin typeface="+mj-lt"/>
                          <a:ea typeface="Calibri" panose="020F0502020204030204" pitchFamily="34" charset="0"/>
                          <a:cs typeface="Times New Roman" panose="02020603050405020304" pitchFamily="18" charset="0"/>
                        </a:rPr>
                        <a:t>Continuously review and monitoring of expenditure in line with the budget allocation. </a:t>
                      </a:r>
                      <a:endParaRPr lang="en-ZA" sz="1050" dirty="0">
                        <a:solidFill>
                          <a:schemeClr val="tx1"/>
                        </a:solidFill>
                        <a:effectLst/>
                        <a:latin typeface="+mj-lt"/>
                        <a:ea typeface="Calibri" panose="020F0502020204030204" pitchFamily="34" charset="0"/>
                        <a:cs typeface="Times New Roman" panose="02020603050405020304" pitchFamily="18" charset="0"/>
                      </a:endParaRPr>
                    </a:p>
                  </a:txBody>
                  <a:tcPr marL="18556" marR="185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7430835"/>
                  </a:ext>
                </a:extLst>
              </a:tr>
            </a:tbl>
          </a:graphicData>
        </a:graphic>
      </p:graphicFrame>
      <p:sp>
        <p:nvSpPr>
          <p:cNvPr id="4" name="Slide Number Placeholder 3">
            <a:extLst>
              <a:ext uri="{FF2B5EF4-FFF2-40B4-BE49-F238E27FC236}">
                <a16:creationId xmlns:a16="http://schemas.microsoft.com/office/drawing/2014/main" id="{5E7B0FD7-1F70-44D3-A660-75522E0E4782}"/>
              </a:ext>
            </a:extLst>
          </p:cNvPr>
          <p:cNvSpPr>
            <a:spLocks noGrp="1"/>
          </p:cNvSpPr>
          <p:nvPr>
            <p:ph type="sldNum" sz="quarter" idx="12"/>
          </p:nvPr>
        </p:nvSpPr>
        <p:spPr/>
        <p:txBody>
          <a:bodyPr/>
          <a:lstStyle/>
          <a:p>
            <a:fld id="{0C4DB43B-2450-41F4-875D-3A173E257EAA}" type="slidenum">
              <a:rPr lang="en-ZA" smtClean="0"/>
              <a:t>38</a:t>
            </a:fld>
            <a:endParaRPr lang="en-ZA" dirty="0"/>
          </a:p>
        </p:txBody>
      </p:sp>
    </p:spTree>
    <p:extLst>
      <p:ext uri="{BB962C8B-B14F-4D97-AF65-F5344CB8AC3E}">
        <p14:creationId xmlns:p14="http://schemas.microsoft.com/office/powerpoint/2010/main" val="1838650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D1264F4-C9B8-46A8-9259-060F6B6E989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4DB43B-2450-41F4-875D-3A173E257EAA}" type="slidenum">
              <a:rPr kumimoji="0" lang="en-ZA" sz="2000" b="0" i="0" u="none" strike="noStrike" kern="1200" cap="none" spc="0" normalizeH="0" baseline="0" noProof="0" smtClean="0">
                <a:ln w="0"/>
                <a:solidFill>
                  <a:prstClr val="white"/>
                </a:solidFill>
                <a:effectLst>
                  <a:outerShdw blurRad="38100" dist="19050" dir="2700000" algn="tl" rotWithShape="0">
                    <a:prstClr val="black">
                      <a:alpha val="40000"/>
                    </a:prstClr>
                  </a:outerShdw>
                </a:effectLst>
                <a:uLnTx/>
                <a:uFillTx/>
                <a:latin typeface="Arial Narrow" panose="020B0606020202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ZA" sz="20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Arial Narrow" panose="020B0606020202030204" pitchFamily="34" charset="0"/>
              <a:ea typeface="+mn-ea"/>
              <a:cs typeface="+mn-cs"/>
            </a:endParaRPr>
          </a:p>
        </p:txBody>
      </p:sp>
      <p:sp>
        <p:nvSpPr>
          <p:cNvPr id="4" name="Content Placeholder 2">
            <a:extLst>
              <a:ext uri="{FF2B5EF4-FFF2-40B4-BE49-F238E27FC236}">
                <a16:creationId xmlns:a16="http://schemas.microsoft.com/office/drawing/2014/main" id="{A5F95007-D6B0-441A-B612-0374727257B2}"/>
              </a:ext>
            </a:extLst>
          </p:cNvPr>
          <p:cNvSpPr txBox="1">
            <a:spLocks/>
          </p:cNvSpPr>
          <p:nvPr/>
        </p:nvSpPr>
        <p:spPr bwMode="auto">
          <a:xfrm>
            <a:off x="222557" y="3133110"/>
            <a:ext cx="8718550" cy="898115"/>
          </a:xfrm>
          <a:prstGeom prst="rect">
            <a:avLst/>
          </a:prstGeom>
          <a:solidFill>
            <a:schemeClr val="accent2">
              <a:lumMod val="60000"/>
              <a:lumOff val="40000"/>
            </a:schemeClr>
          </a:solidFill>
          <a:ln>
            <a:noFill/>
          </a:ln>
          <a:effectLst>
            <a:outerShdw blurRad="190500" dist="228600" dir="2700000" algn="ctr">
              <a:srgbClr val="000000">
                <a:alpha val="30000"/>
              </a:srgbClr>
            </a:outerShdw>
            <a:reflection blurRad="6350" stA="50000" endA="300" endPos="90000" dir="5400000" sy="-100000" algn="bl" rotWithShape="0"/>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pitchFamily="-111"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0" fontAlgn="base" latinLnBrk="0" hangingPunct="0">
              <a:lnSpc>
                <a:spcPct val="100000"/>
              </a:lnSpc>
              <a:spcBef>
                <a:spcPct val="20000"/>
              </a:spcBef>
              <a:spcAft>
                <a:spcPts val="1200"/>
              </a:spcAft>
              <a:buClrTx/>
              <a:buSzTx/>
              <a:buFont typeface="Arial" panose="020B0604020202020204" pitchFamily="34" charset="0"/>
              <a:buNone/>
              <a:tabLst/>
              <a:defRPr/>
            </a:pPr>
            <a:r>
              <a:rPr kumimoji="0" lang="en-US" altLang="en-US" sz="4000" b="1" i="0" u="none" strike="noStrike" kern="1200" cap="none" spc="0" normalizeH="0" baseline="0" noProof="0" dirty="0">
                <a:ln>
                  <a:noFill/>
                </a:ln>
                <a:solidFill>
                  <a:srgbClr val="213A72"/>
                </a:solidFill>
                <a:effectLst/>
                <a:uLnTx/>
                <a:uFillTx/>
                <a:latin typeface="Arial Narrow" panose="020B0606020202030204" pitchFamily="34" charset="0"/>
                <a:ea typeface="MS PGothic" panose="020B0600070205080204" pitchFamily="34" charset="-128"/>
                <a:cs typeface="Times New Roman" panose="02020603050405020304" pitchFamily="18" charset="0"/>
              </a:rPr>
              <a:t>RESOURCE ALLOCATION</a:t>
            </a:r>
            <a:endParaRPr kumimoji="0" lang="en-ZA" altLang="en-US" sz="4000" b="1" i="0" u="none" strike="noStrike" kern="1200" cap="none" spc="0" normalizeH="0" baseline="0" noProof="0" dirty="0">
              <a:ln>
                <a:noFill/>
              </a:ln>
              <a:solidFill>
                <a:srgbClr val="213A72"/>
              </a:solidFill>
              <a:effectLst/>
              <a:uLnTx/>
              <a:uFillTx/>
              <a:latin typeface="Arial Narrow" panose="020B0606020202030204" pitchFamily="34" charset="0"/>
              <a:ea typeface="MS PGothic" panose="020B0600070205080204" pitchFamily="34" charset="-128"/>
            </a:endParaRPr>
          </a:p>
          <a:p>
            <a:pPr marL="0" marR="0" lvl="0" indent="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ZA" altLang="en-US" sz="4000" b="0" i="0" u="none" strike="noStrike" kern="1200" cap="none" spc="0" normalizeH="0" baseline="0" noProof="0" dirty="0">
              <a:ln>
                <a:noFill/>
              </a:ln>
              <a:solidFill>
                <a:sysClr val="windowText" lastClr="000000"/>
              </a:solidFill>
              <a:effectLst/>
              <a:uLnTx/>
              <a:uFillTx/>
              <a:latin typeface="Calibri"/>
              <a:ea typeface="MS PGothic" panose="020B0600070205080204" pitchFamily="34" charset="-128"/>
            </a:endParaRPr>
          </a:p>
        </p:txBody>
      </p:sp>
    </p:spTree>
    <p:extLst>
      <p:ext uri="{BB962C8B-B14F-4D97-AF65-F5344CB8AC3E}">
        <p14:creationId xmlns:p14="http://schemas.microsoft.com/office/powerpoint/2010/main" val="3754286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solidFill>
                  <a:srgbClr val="002060"/>
                </a:solidFill>
                <a:latin typeface="Arial Narrow" panose="020B0606020202030204" pitchFamily="34" charset="0"/>
              </a:rPr>
              <a:t>E</a:t>
            </a:r>
            <a:r>
              <a:rPr lang="en-ZA" sz="3600" b="1" dirty="0">
                <a:solidFill>
                  <a:srgbClr val="002060"/>
                </a:solidFill>
                <a:latin typeface="Arial Narrow" panose="020B0606020202030204" pitchFamily="34" charset="0"/>
              </a:rPr>
              <a:t>NABLING LEGISLATION</a:t>
            </a:r>
          </a:p>
        </p:txBody>
      </p:sp>
      <p:graphicFrame>
        <p:nvGraphicFramePr>
          <p:cNvPr id="7" name="Content Placeholder 6"/>
          <p:cNvGraphicFramePr>
            <a:graphicFrameLocks noGrp="1"/>
          </p:cNvGraphicFramePr>
          <p:nvPr>
            <p:ph sz="quarter" idx="1"/>
          </p:nvPr>
        </p:nvGraphicFramePr>
        <p:xfrm>
          <a:off x="4247535" y="2212258"/>
          <a:ext cx="4515642" cy="3157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pPr fontAlgn="base">
              <a:spcBef>
                <a:spcPct val="0"/>
              </a:spcBef>
              <a:spcAft>
                <a:spcPct val="0"/>
              </a:spcAft>
              <a:defRPr/>
            </a:pPr>
            <a:fld id="{66F0A632-7DF3-4C0D-9ADD-FFBE1C7C22E6}" type="slidenum">
              <a:rPr lang="en-ZA" smtClean="0"/>
              <a:pPr fontAlgn="base">
                <a:spcBef>
                  <a:spcPct val="0"/>
                </a:spcBef>
                <a:spcAft>
                  <a:spcPct val="0"/>
                </a:spcAft>
                <a:defRPr/>
              </a:pPr>
              <a:t>4</a:t>
            </a:fld>
            <a:endParaRPr lang="en-ZA" dirty="0"/>
          </a:p>
        </p:txBody>
      </p:sp>
      <p:sp>
        <p:nvSpPr>
          <p:cNvPr id="3" name="TextBox 2"/>
          <p:cNvSpPr txBox="1"/>
          <p:nvPr/>
        </p:nvSpPr>
        <p:spPr>
          <a:xfrm>
            <a:off x="176981" y="1954148"/>
            <a:ext cx="3548968" cy="4216539"/>
          </a:xfrm>
          <a:prstGeom prst="rect">
            <a:avLst/>
          </a:prstGeom>
          <a:noFill/>
        </p:spPr>
        <p:txBody>
          <a:bodyPr wrap="square" rtlCol="0">
            <a:spAutoFit/>
          </a:bodyPr>
          <a:lstStyle/>
          <a:p>
            <a:pPr marL="285750" indent="-285750" algn="just" fontAlgn="base">
              <a:spcBef>
                <a:spcPct val="20000"/>
              </a:spcBef>
              <a:spcAft>
                <a:spcPct val="0"/>
              </a:spcAft>
              <a:buSzPct val="85000"/>
              <a:buFont typeface="Courier New" panose="02070309020205020404" pitchFamily="49" charset="0"/>
              <a:buChar char="o"/>
            </a:pPr>
            <a:r>
              <a:rPr lang="en-US" sz="2000" dirty="0">
                <a:latin typeface="Arial Narrow" panose="020B0606020202030204" pitchFamily="34" charset="0"/>
                <a:cs typeface="Arial" charset="0"/>
              </a:rPr>
              <a:t>The CCMA is a statutory body established in terms of Section 112 of the Labour Relations Act of 1995 (LRA), as amended.</a:t>
            </a:r>
          </a:p>
          <a:p>
            <a:pPr marL="285750" indent="-285750" algn="just" fontAlgn="base">
              <a:spcBef>
                <a:spcPct val="20000"/>
              </a:spcBef>
              <a:spcAft>
                <a:spcPct val="0"/>
              </a:spcAft>
              <a:buSzPct val="85000"/>
              <a:buFont typeface="Courier New" panose="02070309020205020404" pitchFamily="49" charset="0"/>
              <a:buChar char="o"/>
            </a:pPr>
            <a:endParaRPr lang="en-US" sz="2000" dirty="0">
              <a:latin typeface="Arial Narrow" panose="020B0606020202030204" pitchFamily="34" charset="0"/>
              <a:cs typeface="Arial" charset="0"/>
            </a:endParaRPr>
          </a:p>
          <a:p>
            <a:pPr marL="285750" indent="-285750" algn="just" fontAlgn="base">
              <a:spcBef>
                <a:spcPct val="20000"/>
              </a:spcBef>
              <a:spcAft>
                <a:spcPct val="0"/>
              </a:spcAft>
              <a:buSzPct val="85000"/>
              <a:buFont typeface="Courier New" panose="02070309020205020404" pitchFamily="49" charset="0"/>
              <a:buChar char="o"/>
            </a:pPr>
            <a:r>
              <a:rPr lang="en-US" sz="2000" dirty="0">
                <a:latin typeface="Arial Narrow" panose="020B0606020202030204" pitchFamily="34" charset="0"/>
                <a:cs typeface="Arial" charset="0"/>
              </a:rPr>
              <a:t>In terms of Section 113 of the LRA, the CCMA is independent of the State, any political party, trade union, employer, employers’ organisation, federation of trade unions or federation of employers’ organisations.</a:t>
            </a:r>
          </a:p>
        </p:txBody>
      </p:sp>
    </p:spTree>
    <p:extLst>
      <p:ext uri="{BB962C8B-B14F-4D97-AF65-F5344CB8AC3E}">
        <p14:creationId xmlns:p14="http://schemas.microsoft.com/office/powerpoint/2010/main" val="26832219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65889-3C39-4E86-B24A-FDFBF87BF88F}"/>
              </a:ext>
            </a:extLst>
          </p:cNvPr>
          <p:cNvSpPr>
            <a:spLocks noGrp="1"/>
          </p:cNvSpPr>
          <p:nvPr>
            <p:ph type="title"/>
          </p:nvPr>
        </p:nvSpPr>
        <p:spPr>
          <a:xfrm>
            <a:off x="1168400" y="365123"/>
            <a:ext cx="6794500" cy="1069977"/>
          </a:xfrm>
        </p:spPr>
        <p:txBody>
          <a:bodyPr>
            <a:normAutofit/>
          </a:bodyPr>
          <a:lstStyle/>
          <a:p>
            <a:pPr algn="ctr"/>
            <a:r>
              <a:rPr lang="en-US" sz="3200" b="1" dirty="0">
                <a:solidFill>
                  <a:srgbClr val="213A72"/>
                </a:solidFill>
                <a:latin typeface="Arial Narrow" panose="020B0606020202030204" pitchFamily="34" charset="0"/>
              </a:rPr>
              <a:t>SPENDING TRENDS PER PROGRAMME</a:t>
            </a:r>
            <a:endParaRPr lang="en-ZA" sz="3200" b="1" dirty="0">
              <a:solidFill>
                <a:srgbClr val="213A72"/>
              </a:solidFill>
              <a:latin typeface="Arial Narrow" panose="020B0606020202030204" pitchFamily="34" charset="0"/>
            </a:endParaRPr>
          </a:p>
        </p:txBody>
      </p:sp>
      <p:sp>
        <p:nvSpPr>
          <p:cNvPr id="4" name="Slide Number Placeholder 3">
            <a:extLst>
              <a:ext uri="{FF2B5EF4-FFF2-40B4-BE49-F238E27FC236}">
                <a16:creationId xmlns:a16="http://schemas.microsoft.com/office/drawing/2014/main" id="{3ACDD0D2-9102-48DF-9861-7C76D89FADE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4DB43B-2450-41F4-875D-3A173E257EAA}" type="slidenum">
              <a:rPr kumimoji="0" lang="en-ZA" sz="2000" b="0" i="0" u="none" strike="noStrike" kern="1200" cap="none" spc="0" normalizeH="0" baseline="0" noProof="0" smtClean="0">
                <a:ln w="0"/>
                <a:solidFill>
                  <a:prstClr val="white"/>
                </a:solidFill>
                <a:effectLst>
                  <a:outerShdw blurRad="38100" dist="19050" dir="2700000" algn="tl" rotWithShape="0">
                    <a:prstClr val="black">
                      <a:alpha val="40000"/>
                    </a:prstClr>
                  </a:outerShdw>
                </a:effectLst>
                <a:uLnTx/>
                <a:uFillTx/>
                <a:latin typeface="Arial Narrow" panose="020B0606020202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ZA" sz="20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Arial Narrow" panose="020B0606020202030204" pitchFamily="34" charset="0"/>
              <a:ea typeface="+mn-ea"/>
              <a:cs typeface="+mn-cs"/>
            </a:endParaRPr>
          </a:p>
        </p:txBody>
      </p:sp>
      <p:graphicFrame>
        <p:nvGraphicFramePr>
          <p:cNvPr id="7" name="Content Placeholder 6"/>
          <p:cNvGraphicFramePr>
            <a:graphicFrameLocks noGrp="1"/>
          </p:cNvGraphicFramePr>
          <p:nvPr>
            <p:ph idx="1"/>
          </p:nvPr>
        </p:nvGraphicFramePr>
        <p:xfrm>
          <a:off x="85728" y="1695451"/>
          <a:ext cx="9027859" cy="4561030"/>
        </p:xfrm>
        <a:graphic>
          <a:graphicData uri="http://schemas.openxmlformats.org/drawingml/2006/table">
            <a:tbl>
              <a:tblPr/>
              <a:tblGrid>
                <a:gridCol w="3324222">
                  <a:extLst>
                    <a:ext uri="{9D8B030D-6E8A-4147-A177-3AD203B41FA5}">
                      <a16:colId xmlns:a16="http://schemas.microsoft.com/office/drawing/2014/main" val="3050013165"/>
                    </a:ext>
                  </a:extLst>
                </a:gridCol>
                <a:gridCol w="903233">
                  <a:extLst>
                    <a:ext uri="{9D8B030D-6E8A-4147-A177-3AD203B41FA5}">
                      <a16:colId xmlns:a16="http://schemas.microsoft.com/office/drawing/2014/main" val="3508706580"/>
                    </a:ext>
                  </a:extLst>
                </a:gridCol>
                <a:gridCol w="743288">
                  <a:extLst>
                    <a:ext uri="{9D8B030D-6E8A-4147-A177-3AD203B41FA5}">
                      <a16:colId xmlns:a16="http://schemas.microsoft.com/office/drawing/2014/main" val="2669025210"/>
                    </a:ext>
                  </a:extLst>
                </a:gridCol>
                <a:gridCol w="801404">
                  <a:extLst>
                    <a:ext uri="{9D8B030D-6E8A-4147-A177-3AD203B41FA5}">
                      <a16:colId xmlns:a16="http://schemas.microsoft.com/office/drawing/2014/main" val="3602369460"/>
                    </a:ext>
                  </a:extLst>
                </a:gridCol>
                <a:gridCol w="1025848">
                  <a:extLst>
                    <a:ext uri="{9D8B030D-6E8A-4147-A177-3AD203B41FA5}">
                      <a16:colId xmlns:a16="http://schemas.microsoft.com/office/drawing/2014/main" val="1299062951"/>
                    </a:ext>
                  </a:extLst>
                </a:gridCol>
                <a:gridCol w="743288">
                  <a:extLst>
                    <a:ext uri="{9D8B030D-6E8A-4147-A177-3AD203B41FA5}">
                      <a16:colId xmlns:a16="http://schemas.microsoft.com/office/drawing/2014/main" val="1166498295"/>
                    </a:ext>
                  </a:extLst>
                </a:gridCol>
                <a:gridCol w="743288">
                  <a:extLst>
                    <a:ext uri="{9D8B030D-6E8A-4147-A177-3AD203B41FA5}">
                      <a16:colId xmlns:a16="http://schemas.microsoft.com/office/drawing/2014/main" val="2496392113"/>
                    </a:ext>
                  </a:extLst>
                </a:gridCol>
                <a:gridCol w="743288">
                  <a:extLst>
                    <a:ext uri="{9D8B030D-6E8A-4147-A177-3AD203B41FA5}">
                      <a16:colId xmlns:a16="http://schemas.microsoft.com/office/drawing/2014/main" val="1021365554"/>
                    </a:ext>
                  </a:extLst>
                </a:gridCol>
              </a:tblGrid>
              <a:tr h="811451">
                <a:tc rowSpan="3">
                  <a:txBody>
                    <a:bodyPr/>
                    <a:lstStyle/>
                    <a:p>
                      <a:pPr algn="ctr" rtl="0" fontAlgn="ctr"/>
                      <a:r>
                        <a:rPr lang="en-ZA" sz="1200" b="1" i="0" u="none" strike="noStrike" dirty="0">
                          <a:solidFill>
                            <a:srgbClr val="000000"/>
                          </a:solidFill>
                          <a:effectLst/>
                          <a:latin typeface="Arial Narrow" panose="020B0606020202030204" pitchFamily="34" charset="0"/>
                        </a:rPr>
                        <a:t>Programmes</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tc gridSpan="3">
                  <a:txBody>
                    <a:bodyPr/>
                    <a:lstStyle/>
                    <a:p>
                      <a:pPr algn="ctr" rtl="0" fontAlgn="ctr"/>
                      <a:r>
                        <a:rPr lang="en-ZA" sz="1200" b="1" i="0" u="none" strike="noStrike" dirty="0">
                          <a:solidFill>
                            <a:srgbClr val="000000"/>
                          </a:solidFill>
                          <a:effectLst/>
                          <a:latin typeface="Arial Narrow" panose="020B0606020202030204" pitchFamily="34" charset="0"/>
                        </a:rPr>
                        <a:t>Audited Outcome</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tc hMerge="1">
                  <a:txBody>
                    <a:bodyPr/>
                    <a:lstStyle/>
                    <a:p>
                      <a:endParaRPr lang="en-ZA"/>
                    </a:p>
                  </a:txBody>
                  <a:tcPr/>
                </a:tc>
                <a:tc hMerge="1">
                  <a:txBody>
                    <a:bodyPr/>
                    <a:lstStyle/>
                    <a:p>
                      <a:endParaRPr lang="en-ZA"/>
                    </a:p>
                  </a:txBody>
                  <a:tcPr/>
                </a:tc>
                <a:tc>
                  <a:txBody>
                    <a:bodyPr/>
                    <a:lstStyle/>
                    <a:p>
                      <a:pPr algn="ctr" rtl="0" fontAlgn="ctr"/>
                      <a:r>
                        <a:rPr lang="en-ZA" sz="1200" b="1" i="0" u="none" strike="noStrike" dirty="0">
                          <a:solidFill>
                            <a:srgbClr val="000000"/>
                          </a:solidFill>
                          <a:effectLst/>
                          <a:latin typeface="Arial Narrow" panose="020B0606020202030204" pitchFamily="34" charset="0"/>
                        </a:rPr>
                        <a:t>Approved Budget</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tc gridSpan="3">
                  <a:txBody>
                    <a:bodyPr/>
                    <a:lstStyle/>
                    <a:p>
                      <a:pPr algn="ctr" rtl="0" fontAlgn="ctr"/>
                      <a:r>
                        <a:rPr lang="en-ZA" sz="1200" b="1" i="0" u="none" strike="noStrike" dirty="0">
                          <a:solidFill>
                            <a:srgbClr val="000000"/>
                          </a:solidFill>
                          <a:effectLst/>
                          <a:latin typeface="Arial Narrow" panose="020B0606020202030204" pitchFamily="34" charset="0"/>
                        </a:rPr>
                        <a:t>Medium Term Estimates</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070208416"/>
                  </a:ext>
                </a:extLst>
              </a:tr>
              <a:tr h="351629">
                <a:tc vMerge="1">
                  <a:txBody>
                    <a:bodyPr/>
                    <a:lstStyle/>
                    <a:p>
                      <a:endParaRPr lang="en-ZA"/>
                    </a:p>
                  </a:txBody>
                  <a:tcPr/>
                </a:tc>
                <a:tc>
                  <a:txBody>
                    <a:bodyPr/>
                    <a:lstStyle/>
                    <a:p>
                      <a:pPr algn="ctr" rtl="0" fontAlgn="ctr"/>
                      <a:r>
                        <a:rPr lang="en-ZA" sz="1200" b="1" i="0" u="none" strike="noStrike">
                          <a:solidFill>
                            <a:srgbClr val="000000"/>
                          </a:solidFill>
                          <a:effectLst/>
                          <a:latin typeface="Arial Narrow" panose="020B0606020202030204" pitchFamily="34" charset="0"/>
                        </a:rPr>
                        <a:t>2018/19</a:t>
                      </a:r>
                    </a:p>
                  </a:txBody>
                  <a:tcPr marL="7620" marR="7620" marT="7620"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ZA" sz="1200" b="1" i="0" u="none" strike="noStrike">
                          <a:solidFill>
                            <a:srgbClr val="000000"/>
                          </a:solidFill>
                          <a:effectLst/>
                          <a:latin typeface="Arial Narrow" panose="020B0606020202030204" pitchFamily="34" charset="0"/>
                        </a:rPr>
                        <a:t>2019/20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ZA" sz="1200" b="1" i="0" u="none" strike="noStrike">
                          <a:solidFill>
                            <a:srgbClr val="000000"/>
                          </a:solidFill>
                          <a:effectLst/>
                          <a:latin typeface="Arial Narrow" panose="020B0606020202030204" pitchFamily="34" charset="0"/>
                        </a:rPr>
                        <a:t>2020/21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ZA" sz="1200" b="1" i="0" u="none" strike="noStrike">
                          <a:solidFill>
                            <a:srgbClr val="000000"/>
                          </a:solidFill>
                          <a:effectLst/>
                          <a:latin typeface="Arial Narrow" panose="020B0606020202030204" pitchFamily="34" charset="0"/>
                        </a:rPr>
                        <a:t>2021/22</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ZA" sz="1200" b="1" i="0" u="none" strike="noStrike" dirty="0">
                          <a:solidFill>
                            <a:srgbClr val="000000"/>
                          </a:solidFill>
                          <a:effectLst/>
                          <a:latin typeface="Arial Narrow" panose="020B0606020202030204" pitchFamily="34" charset="0"/>
                        </a:rPr>
                        <a:t>2022/23</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ZA" sz="1200" b="1" i="0" u="none" strike="noStrike">
                          <a:solidFill>
                            <a:srgbClr val="000000"/>
                          </a:solidFill>
                          <a:effectLst/>
                          <a:latin typeface="Arial Narrow" panose="020B0606020202030204" pitchFamily="34" charset="0"/>
                        </a:rPr>
                        <a:t>2023/24</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ZA" sz="1200" b="1" i="0" u="none" strike="noStrike">
                          <a:solidFill>
                            <a:srgbClr val="000000"/>
                          </a:solidFill>
                          <a:effectLst/>
                          <a:latin typeface="Arial Narrow" panose="020B0606020202030204" pitchFamily="34" charset="0"/>
                        </a:rPr>
                        <a:t>2024/25</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1283660202"/>
                  </a:ext>
                </a:extLst>
              </a:tr>
              <a:tr h="355010">
                <a:tc vMerge="1">
                  <a:txBody>
                    <a:bodyPr/>
                    <a:lstStyle/>
                    <a:p>
                      <a:endParaRPr lang="en-ZA"/>
                    </a:p>
                  </a:txBody>
                  <a:tcPr/>
                </a:tc>
                <a:tc>
                  <a:txBody>
                    <a:bodyPr/>
                    <a:lstStyle/>
                    <a:p>
                      <a:pPr algn="ctr" rtl="0" fontAlgn="ctr"/>
                      <a:r>
                        <a:rPr lang="en-ZA" sz="1200" b="1" i="0" u="none" strike="noStrike">
                          <a:solidFill>
                            <a:srgbClr val="000000"/>
                          </a:solidFill>
                          <a:effectLst/>
                          <a:latin typeface="Arial Narrow" panose="020B0606020202030204" pitchFamily="34" charset="0"/>
                        </a:rPr>
                        <a:t>R'000</a:t>
                      </a:r>
                    </a:p>
                  </a:txBody>
                  <a:tcPr marL="7620" marR="7620" marT="7620"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ZA" sz="1200" b="1" i="0" u="none" strike="noStrike">
                          <a:solidFill>
                            <a:srgbClr val="000000"/>
                          </a:solidFill>
                          <a:effectLst/>
                          <a:latin typeface="Arial Narrow" panose="020B0606020202030204" pitchFamily="34" charset="0"/>
                        </a:rPr>
                        <a:t>R'000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ZA" sz="1200" b="1" i="0" u="none" strike="noStrike">
                          <a:solidFill>
                            <a:srgbClr val="000000"/>
                          </a:solidFill>
                          <a:effectLst/>
                          <a:latin typeface="Arial Narrow" panose="020B0606020202030204" pitchFamily="34" charset="0"/>
                        </a:rPr>
                        <a:t>R'000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ZA" sz="1200" b="1" i="0" u="none" strike="noStrike">
                          <a:solidFill>
                            <a:srgbClr val="000000"/>
                          </a:solidFill>
                          <a:effectLst/>
                          <a:latin typeface="Arial Narrow" panose="020B0606020202030204" pitchFamily="34" charset="0"/>
                        </a:rPr>
                        <a:t>R'000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ZA" sz="1200" b="1" i="0" u="none" strike="noStrike" dirty="0">
                          <a:solidFill>
                            <a:srgbClr val="000000"/>
                          </a:solidFill>
                          <a:effectLst/>
                          <a:latin typeface="Arial Narrow" panose="020B0606020202030204" pitchFamily="34" charset="0"/>
                        </a:rPr>
                        <a:t>R'000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ZA" sz="1200" b="1" i="0" u="none" strike="noStrike">
                          <a:solidFill>
                            <a:srgbClr val="000000"/>
                          </a:solidFill>
                          <a:effectLst/>
                          <a:latin typeface="Arial Narrow" panose="020B0606020202030204" pitchFamily="34" charset="0"/>
                        </a:rPr>
                        <a:t>R'000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ZA" sz="1200" b="1" i="0" u="none" strike="noStrike">
                          <a:solidFill>
                            <a:srgbClr val="000000"/>
                          </a:solidFill>
                          <a:effectLst/>
                          <a:latin typeface="Arial Narrow" panose="020B0606020202030204" pitchFamily="34" charset="0"/>
                        </a:rPr>
                        <a:t>R'000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3410170009"/>
                  </a:ext>
                </a:extLst>
              </a:tr>
              <a:tr h="649160">
                <a:tc>
                  <a:txBody>
                    <a:bodyPr/>
                    <a:lstStyle/>
                    <a:p>
                      <a:pPr algn="just" rtl="0" fontAlgn="ctr"/>
                      <a:r>
                        <a:rPr lang="en-ZA" sz="1200" b="1" i="0" u="none" strike="noStrike">
                          <a:solidFill>
                            <a:srgbClr val="000000"/>
                          </a:solidFill>
                          <a:effectLst/>
                          <a:latin typeface="Arial Narrow" panose="020B0606020202030204" pitchFamily="34" charset="0"/>
                        </a:rPr>
                        <a:t>Administration</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ZA" sz="1200" b="0" i="0" u="none" strike="noStrike">
                          <a:solidFill>
                            <a:srgbClr val="000000"/>
                          </a:solidFill>
                          <a:effectLst/>
                          <a:latin typeface="Arial Narrow" panose="020B0606020202030204" pitchFamily="34" charset="0"/>
                        </a:rPr>
                        <a:t>485 109</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ZA" sz="1200" b="0" i="0" u="none" strike="noStrike">
                          <a:solidFill>
                            <a:srgbClr val="000000"/>
                          </a:solidFill>
                          <a:effectLst/>
                          <a:latin typeface="Arial Narrow" panose="020B0606020202030204" pitchFamily="34" charset="0"/>
                        </a:rPr>
                        <a:t>514 324</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ZA" sz="1200" b="0" i="0" u="none" strike="noStrike">
                          <a:solidFill>
                            <a:srgbClr val="000000"/>
                          </a:solidFill>
                          <a:effectLst/>
                          <a:latin typeface="Arial Narrow" panose="020B0606020202030204" pitchFamily="34" charset="0"/>
                        </a:rPr>
                        <a:t>200 209</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ZA" sz="1200" b="0" i="0" u="none" strike="noStrike">
                          <a:solidFill>
                            <a:srgbClr val="000000"/>
                          </a:solidFill>
                          <a:effectLst/>
                          <a:latin typeface="Arial Narrow" panose="020B0606020202030204" pitchFamily="34" charset="0"/>
                        </a:rPr>
                        <a:t>207 773</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ZA" sz="1200" b="0" i="0" u="none" strike="noStrike" dirty="0">
                          <a:solidFill>
                            <a:srgbClr val="000000"/>
                          </a:solidFill>
                          <a:effectLst/>
                          <a:latin typeface="Arial Narrow" panose="020B0606020202030204" pitchFamily="34" charset="0"/>
                        </a:rPr>
                        <a:t>228 532</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ZA" sz="1200" b="0" i="0" u="none" strike="noStrike">
                          <a:solidFill>
                            <a:srgbClr val="000000"/>
                          </a:solidFill>
                          <a:effectLst/>
                          <a:latin typeface="Arial Narrow" panose="020B0606020202030204" pitchFamily="34" charset="0"/>
                        </a:rPr>
                        <a:t>217 437</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ZA" sz="1200" b="0" i="0" u="none" strike="noStrike">
                          <a:solidFill>
                            <a:srgbClr val="000000"/>
                          </a:solidFill>
                          <a:effectLst/>
                          <a:latin typeface="Arial Narrow" panose="020B0606020202030204" pitchFamily="34" charset="0"/>
                        </a:rPr>
                        <a:t>227 101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1926555597"/>
                  </a:ext>
                </a:extLst>
              </a:tr>
              <a:tr h="581539">
                <a:tc>
                  <a:txBody>
                    <a:bodyPr/>
                    <a:lstStyle/>
                    <a:p>
                      <a:pPr algn="l" rtl="0" fontAlgn="ctr"/>
                      <a:r>
                        <a:rPr lang="en-US" sz="1200" b="1" i="0" u="none" strike="noStrike">
                          <a:solidFill>
                            <a:srgbClr val="000000"/>
                          </a:solidFill>
                          <a:effectLst/>
                          <a:latin typeface="Arial Narrow" panose="020B0606020202030204" pitchFamily="34" charset="0"/>
                        </a:rPr>
                        <a:t>Proactive and Relevant Labour Market Intervention</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ZA" sz="1200" b="0" i="0" u="none" strike="noStrike">
                          <a:solidFill>
                            <a:srgbClr val="000000"/>
                          </a:solidFill>
                          <a:effectLst/>
                          <a:latin typeface="Arial Narrow" panose="020B0606020202030204" pitchFamily="34" charset="0"/>
                        </a:rPr>
                        <a:t>27 192</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ZA" sz="1200" b="0" i="0" u="none" strike="noStrike">
                          <a:solidFill>
                            <a:srgbClr val="000000"/>
                          </a:solidFill>
                          <a:effectLst/>
                          <a:latin typeface="Arial Narrow" panose="020B0606020202030204" pitchFamily="34" charset="0"/>
                        </a:rPr>
                        <a:t>27 047</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ZA" sz="1200" b="0" i="0" u="none" strike="noStrike">
                          <a:solidFill>
                            <a:srgbClr val="000000"/>
                          </a:solidFill>
                          <a:effectLst/>
                          <a:latin typeface="Arial Narrow" panose="020B0606020202030204" pitchFamily="34" charset="0"/>
                        </a:rPr>
                        <a:t>12 155</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ZA" sz="1200" b="0" i="0" u="none" strike="noStrike">
                          <a:solidFill>
                            <a:srgbClr val="000000"/>
                          </a:solidFill>
                          <a:effectLst/>
                          <a:latin typeface="Arial Narrow" panose="020B0606020202030204" pitchFamily="34" charset="0"/>
                        </a:rPr>
                        <a:t>13 892</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ZA" sz="1200" b="0" i="0" u="none" strike="noStrike" dirty="0">
                          <a:solidFill>
                            <a:srgbClr val="000000"/>
                          </a:solidFill>
                          <a:effectLst/>
                          <a:latin typeface="Arial Narrow" panose="020B0606020202030204" pitchFamily="34" charset="0"/>
                        </a:rPr>
                        <a:t>16 350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ZA" sz="1200" b="0" i="0" u="none" strike="noStrike">
                          <a:solidFill>
                            <a:srgbClr val="000000"/>
                          </a:solidFill>
                          <a:effectLst/>
                          <a:latin typeface="Arial Narrow" panose="020B0606020202030204" pitchFamily="34" charset="0"/>
                        </a:rPr>
                        <a:t>14 546</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ZA" sz="1200" b="0" i="0" u="none" strike="noStrike">
                          <a:solidFill>
                            <a:srgbClr val="000000"/>
                          </a:solidFill>
                          <a:effectLst/>
                          <a:latin typeface="Arial Narrow" panose="020B0606020202030204" pitchFamily="34" charset="0"/>
                        </a:rPr>
                        <a:t>15 200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2167249638"/>
                  </a:ext>
                </a:extLst>
              </a:tr>
              <a:tr h="419250">
                <a:tc>
                  <a:txBody>
                    <a:bodyPr/>
                    <a:lstStyle/>
                    <a:p>
                      <a:pPr algn="l" rtl="0" fontAlgn="ctr"/>
                      <a:r>
                        <a:rPr lang="en-ZA" sz="1200" b="1" i="0" u="none" strike="noStrike">
                          <a:solidFill>
                            <a:srgbClr val="000000"/>
                          </a:solidFill>
                          <a:effectLst/>
                          <a:latin typeface="Arial Narrow" panose="020B0606020202030204" pitchFamily="34" charset="0"/>
                        </a:rPr>
                        <a:t>Special Interventions and Support</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ZA" sz="1200" b="0" i="0" u="none" strike="noStrike">
                          <a:solidFill>
                            <a:srgbClr val="000000"/>
                          </a:solidFill>
                          <a:effectLst/>
                          <a:latin typeface="Arial Narrow" panose="020B0606020202030204" pitchFamily="34" charset="0"/>
                        </a:rPr>
                        <a:t>16 244</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ZA" sz="1200" b="0" i="0" u="none" strike="noStrike">
                          <a:solidFill>
                            <a:srgbClr val="000000"/>
                          </a:solidFill>
                          <a:effectLst/>
                          <a:latin typeface="Arial Narrow" panose="020B0606020202030204" pitchFamily="34" charset="0"/>
                        </a:rPr>
                        <a:t>16 254</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ZA" sz="1200" b="0" i="0" u="none" strike="noStrike">
                          <a:solidFill>
                            <a:srgbClr val="000000"/>
                          </a:solidFill>
                          <a:effectLst/>
                          <a:latin typeface="Arial Narrow" panose="020B0606020202030204" pitchFamily="34" charset="0"/>
                        </a:rPr>
                        <a:t>14 401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ZA" sz="1200" b="0" i="0" u="none" strike="noStrike">
                          <a:solidFill>
                            <a:srgbClr val="000000"/>
                          </a:solidFill>
                          <a:effectLst/>
                          <a:latin typeface="Arial Narrow" panose="020B0606020202030204" pitchFamily="34" charset="0"/>
                        </a:rPr>
                        <a:t>16 426</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ZA" sz="1200" b="0" i="0" u="none" strike="noStrike" dirty="0">
                          <a:solidFill>
                            <a:srgbClr val="000000"/>
                          </a:solidFill>
                          <a:effectLst/>
                          <a:latin typeface="Arial Narrow" panose="020B0606020202030204" pitchFamily="34" charset="0"/>
                        </a:rPr>
                        <a:t>17 491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ZA" sz="1200" b="0" i="0" u="none" strike="noStrike">
                          <a:solidFill>
                            <a:srgbClr val="000000"/>
                          </a:solidFill>
                          <a:effectLst/>
                          <a:latin typeface="Arial Narrow" panose="020B0606020202030204" pitchFamily="34" charset="0"/>
                        </a:rPr>
                        <a:t>17 177</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ZA" sz="1200" b="0" i="0" u="none" strike="noStrike">
                          <a:solidFill>
                            <a:srgbClr val="000000"/>
                          </a:solidFill>
                          <a:effectLst/>
                          <a:latin typeface="Arial Narrow" panose="020B0606020202030204" pitchFamily="34" charset="0"/>
                        </a:rPr>
                        <a:t>17 949</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3645001075"/>
                  </a:ext>
                </a:extLst>
              </a:tr>
              <a:tr h="581539">
                <a:tc>
                  <a:txBody>
                    <a:bodyPr/>
                    <a:lstStyle/>
                    <a:p>
                      <a:pPr algn="l" rtl="0" fontAlgn="ctr"/>
                      <a:r>
                        <a:rPr lang="en-US" sz="1200" b="1" i="0" u="none" strike="noStrike">
                          <a:solidFill>
                            <a:srgbClr val="000000"/>
                          </a:solidFill>
                          <a:effectLst/>
                          <a:latin typeface="Arial Narrow" panose="020B0606020202030204" pitchFamily="34" charset="0"/>
                        </a:rPr>
                        <a:t>Efficient and Quality Dispute Resolution and Enforcement Services</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ZA" sz="1200" b="0" i="0" u="none" strike="noStrike">
                          <a:solidFill>
                            <a:srgbClr val="000000"/>
                          </a:solidFill>
                          <a:effectLst/>
                          <a:latin typeface="Arial Narrow" panose="020B0606020202030204" pitchFamily="34" charset="0"/>
                        </a:rPr>
                        <a:t>414 471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ZA" sz="1200" b="0" i="0" u="none" strike="noStrike">
                          <a:solidFill>
                            <a:srgbClr val="000000"/>
                          </a:solidFill>
                          <a:effectLst/>
                          <a:latin typeface="Arial Narrow" panose="020B0606020202030204" pitchFamily="34" charset="0"/>
                        </a:rPr>
                        <a:t>453 944</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ZA" sz="1200" b="0" i="0" u="none" strike="noStrike">
                          <a:solidFill>
                            <a:srgbClr val="000000"/>
                          </a:solidFill>
                          <a:effectLst/>
                          <a:latin typeface="Arial Narrow" panose="020B0606020202030204" pitchFamily="34" charset="0"/>
                        </a:rPr>
                        <a:t>690 401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ZA" sz="1200" b="0" i="0" u="none" strike="noStrike">
                          <a:solidFill>
                            <a:srgbClr val="000000"/>
                          </a:solidFill>
                          <a:effectLst/>
                          <a:latin typeface="Arial Narrow" panose="020B0606020202030204" pitchFamily="34" charset="0"/>
                        </a:rPr>
                        <a:t>733 102</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ZA" sz="1200" b="0" i="0" u="none" strike="noStrike" dirty="0">
                          <a:solidFill>
                            <a:srgbClr val="000000"/>
                          </a:solidFill>
                          <a:effectLst/>
                          <a:latin typeface="Arial Narrow" panose="020B0606020202030204" pitchFamily="34" charset="0"/>
                        </a:rPr>
                        <a:t>761 645</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ZA" sz="1200" b="0" i="0" u="none" strike="noStrike" dirty="0">
                          <a:solidFill>
                            <a:srgbClr val="000000"/>
                          </a:solidFill>
                          <a:effectLst/>
                          <a:latin typeface="Arial Narrow" panose="020B0606020202030204" pitchFamily="34" charset="0"/>
                        </a:rPr>
                        <a:t>775 313</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ZA" sz="1200" b="0" i="0" u="none" strike="noStrike">
                          <a:solidFill>
                            <a:srgbClr val="000000"/>
                          </a:solidFill>
                          <a:effectLst/>
                          <a:latin typeface="Arial Narrow" panose="020B0606020202030204" pitchFamily="34" charset="0"/>
                        </a:rPr>
                        <a:t>809 431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3861728995"/>
                  </a:ext>
                </a:extLst>
              </a:tr>
              <a:tr h="473347">
                <a:tc>
                  <a:txBody>
                    <a:bodyPr/>
                    <a:lstStyle/>
                    <a:p>
                      <a:pPr algn="l" rtl="0" fontAlgn="ctr"/>
                      <a:r>
                        <a:rPr lang="en-US" sz="1200" b="1" i="0" u="none" strike="noStrike">
                          <a:solidFill>
                            <a:srgbClr val="000000"/>
                          </a:solidFill>
                          <a:effectLst/>
                          <a:latin typeface="Arial Narrow" panose="020B0606020202030204" pitchFamily="34" charset="0"/>
                        </a:rPr>
                        <a:t>Effective Strategy Management and Governance</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ZA" sz="1200" b="0" i="0" u="none" strike="noStrike">
                          <a:solidFill>
                            <a:srgbClr val="000000"/>
                          </a:solidFill>
                          <a:effectLst/>
                          <a:latin typeface="Arial Narrow" panose="020B0606020202030204" pitchFamily="34" charset="0"/>
                        </a:rPr>
                        <a:t>37 511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ZA" sz="1200" b="0" i="0" u="none" strike="noStrike">
                          <a:solidFill>
                            <a:srgbClr val="000000"/>
                          </a:solidFill>
                          <a:effectLst/>
                          <a:latin typeface="Arial Narrow" panose="020B0606020202030204" pitchFamily="34" charset="0"/>
                        </a:rPr>
                        <a:t>42 294</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ZA" sz="1200" b="0" i="0" u="none" strike="noStrike">
                          <a:solidFill>
                            <a:srgbClr val="000000"/>
                          </a:solidFill>
                          <a:effectLst/>
                          <a:latin typeface="Arial Narrow" panose="020B0606020202030204" pitchFamily="34" charset="0"/>
                        </a:rPr>
                        <a:t>33 153</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ZA" sz="1200" b="0" i="0" u="none" strike="noStrike">
                          <a:solidFill>
                            <a:srgbClr val="000000"/>
                          </a:solidFill>
                          <a:effectLst/>
                          <a:latin typeface="Arial Narrow" panose="020B0606020202030204" pitchFamily="34" charset="0"/>
                        </a:rPr>
                        <a:t>35 306</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ZA" sz="1200" b="0" i="0" u="none" strike="noStrike">
                          <a:solidFill>
                            <a:srgbClr val="000000"/>
                          </a:solidFill>
                          <a:effectLst/>
                          <a:latin typeface="Arial Narrow" panose="020B0606020202030204" pitchFamily="34" charset="0"/>
                        </a:rPr>
                        <a:t>38 623</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ZA" sz="1200" b="0" i="0" u="none" strike="noStrike" dirty="0">
                          <a:solidFill>
                            <a:srgbClr val="000000"/>
                          </a:solidFill>
                          <a:effectLst/>
                          <a:latin typeface="Arial Narrow" panose="020B0606020202030204" pitchFamily="34" charset="0"/>
                        </a:rPr>
                        <a:t>35 771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ZA" sz="1200" b="0" i="0" u="none" strike="noStrike">
                          <a:solidFill>
                            <a:srgbClr val="000000"/>
                          </a:solidFill>
                          <a:effectLst/>
                          <a:latin typeface="Arial Narrow" panose="020B0606020202030204" pitchFamily="34" charset="0"/>
                        </a:rPr>
                        <a:t>37 380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3184881365"/>
                  </a:ext>
                </a:extLst>
              </a:tr>
              <a:tr h="338105">
                <a:tc>
                  <a:txBody>
                    <a:bodyPr/>
                    <a:lstStyle/>
                    <a:p>
                      <a:pPr algn="just" rtl="0" fontAlgn="ctr"/>
                      <a:r>
                        <a:rPr lang="en-ZA" sz="1200" b="1" i="0" u="none" strike="noStrike">
                          <a:solidFill>
                            <a:srgbClr val="000000"/>
                          </a:solidFill>
                          <a:effectLst/>
                          <a:latin typeface="Arial Narrow" panose="020B0606020202030204" pitchFamily="34" charset="0"/>
                        </a:rPr>
                        <a:t>Total</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ZA" sz="1200" b="1" i="0" u="none" strike="noStrike">
                          <a:solidFill>
                            <a:srgbClr val="000000"/>
                          </a:solidFill>
                          <a:effectLst/>
                          <a:latin typeface="Arial Narrow" panose="020B0606020202030204" pitchFamily="34" charset="0"/>
                        </a:rPr>
                        <a:t>980 527</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ZA" sz="1200" b="1" i="0" u="none" strike="noStrike">
                          <a:solidFill>
                            <a:srgbClr val="000000"/>
                          </a:solidFill>
                          <a:effectLst/>
                          <a:latin typeface="Arial Narrow" panose="020B0606020202030204" pitchFamily="34" charset="0"/>
                        </a:rPr>
                        <a:t>1 053 863</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ZA" sz="1200" b="1" i="0" u="none" strike="noStrike">
                          <a:solidFill>
                            <a:srgbClr val="000000"/>
                          </a:solidFill>
                          <a:effectLst/>
                          <a:latin typeface="Arial Narrow" panose="020B0606020202030204" pitchFamily="34" charset="0"/>
                        </a:rPr>
                        <a:t>950 319</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ZA" sz="1200" b="1" i="0" u="none" strike="noStrike">
                          <a:solidFill>
                            <a:srgbClr val="000000"/>
                          </a:solidFill>
                          <a:effectLst/>
                          <a:latin typeface="Arial Narrow" panose="020B0606020202030204" pitchFamily="34" charset="0"/>
                        </a:rPr>
                        <a:t>1 006 499</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ZA" sz="1200" b="1" i="0" u="none" strike="noStrike">
                          <a:solidFill>
                            <a:srgbClr val="000000"/>
                          </a:solidFill>
                          <a:effectLst/>
                          <a:latin typeface="Arial Narrow" panose="020B0606020202030204" pitchFamily="34" charset="0"/>
                        </a:rPr>
                        <a:t>1 062 641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ZA" sz="1200" b="1" i="0" u="none" strike="noStrike" dirty="0">
                          <a:solidFill>
                            <a:srgbClr val="000000"/>
                          </a:solidFill>
                          <a:effectLst/>
                          <a:latin typeface="Arial Narrow" panose="020B0606020202030204" pitchFamily="34" charset="0"/>
                        </a:rPr>
                        <a:t>1 060 244</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ZA" sz="1200" b="1" i="0" u="none" strike="noStrike" dirty="0">
                          <a:solidFill>
                            <a:srgbClr val="000000"/>
                          </a:solidFill>
                          <a:effectLst/>
                          <a:latin typeface="Arial Narrow" panose="020B0606020202030204" pitchFamily="34" charset="0"/>
                        </a:rPr>
                        <a:t>1 107 061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672360691"/>
                  </a:ext>
                </a:extLst>
              </a:tr>
            </a:tbl>
          </a:graphicData>
        </a:graphic>
      </p:graphicFrame>
    </p:spTree>
    <p:extLst>
      <p:ext uri="{BB962C8B-B14F-4D97-AF65-F5344CB8AC3E}">
        <p14:creationId xmlns:p14="http://schemas.microsoft.com/office/powerpoint/2010/main" val="8214915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1D7F5-C366-40C5-9526-667A3B8295BD}"/>
              </a:ext>
            </a:extLst>
          </p:cNvPr>
          <p:cNvSpPr>
            <a:spLocks noGrp="1"/>
          </p:cNvSpPr>
          <p:nvPr>
            <p:ph type="title"/>
          </p:nvPr>
        </p:nvSpPr>
        <p:spPr>
          <a:xfrm>
            <a:off x="1130300" y="236395"/>
            <a:ext cx="6807200" cy="576405"/>
          </a:xfrm>
        </p:spPr>
        <p:txBody>
          <a:bodyPr>
            <a:noAutofit/>
          </a:bodyPr>
          <a:lstStyle/>
          <a:p>
            <a:pPr algn="ctr"/>
            <a:r>
              <a:rPr lang="en-US" sz="3200" b="1" dirty="0">
                <a:solidFill>
                  <a:srgbClr val="213A72"/>
                </a:solidFill>
                <a:latin typeface="Arial Narrow" panose="020B0606020202030204" pitchFamily="34" charset="0"/>
              </a:rPr>
              <a:t/>
            </a:r>
            <a:br>
              <a:rPr lang="en-US" sz="3200" b="1" dirty="0">
                <a:solidFill>
                  <a:srgbClr val="213A72"/>
                </a:solidFill>
                <a:latin typeface="Arial Narrow" panose="020B0606020202030204" pitchFamily="34" charset="0"/>
              </a:rPr>
            </a:br>
            <a:r>
              <a:rPr lang="en-US" sz="3200" b="1" dirty="0">
                <a:solidFill>
                  <a:srgbClr val="213A72"/>
                </a:solidFill>
                <a:latin typeface="Arial Narrow" panose="020B0606020202030204" pitchFamily="34" charset="0"/>
              </a:rPr>
              <a:t>ECONOMIC CLASSIFICATION OVER THE MTEF PERIOD</a:t>
            </a:r>
            <a:endParaRPr lang="en-ZA" sz="3200" b="1" dirty="0">
              <a:solidFill>
                <a:srgbClr val="213A72"/>
              </a:solidFill>
              <a:latin typeface="Arial Narrow" panose="020B0606020202030204" pitchFamily="34" charset="0"/>
            </a:endParaRPr>
          </a:p>
        </p:txBody>
      </p:sp>
      <p:sp>
        <p:nvSpPr>
          <p:cNvPr id="4" name="Slide Number Placeholder 3">
            <a:extLst>
              <a:ext uri="{FF2B5EF4-FFF2-40B4-BE49-F238E27FC236}">
                <a16:creationId xmlns:a16="http://schemas.microsoft.com/office/drawing/2014/main" id="{5E5B02D2-7A96-46DE-94CF-6AE427BAA90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4DB43B-2450-41F4-875D-3A173E257EAA}" type="slidenum">
              <a:rPr kumimoji="0" lang="en-ZA" sz="2000" b="0" i="0" u="none" strike="noStrike" kern="1200" cap="none" spc="0" normalizeH="0" baseline="0" noProof="0" smtClean="0">
                <a:ln w="0"/>
                <a:solidFill>
                  <a:prstClr val="white"/>
                </a:solidFill>
                <a:effectLst>
                  <a:outerShdw blurRad="38100" dist="19050" dir="2700000" algn="tl" rotWithShape="0">
                    <a:prstClr val="black">
                      <a:alpha val="40000"/>
                    </a:prstClr>
                  </a:outerShdw>
                </a:effectLst>
                <a:uLnTx/>
                <a:uFillTx/>
                <a:latin typeface="Arial Narrow" panose="020B0606020202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ZA" sz="20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Arial Narrow" panose="020B0606020202030204" pitchFamily="34" charset="0"/>
              <a:ea typeface="+mn-ea"/>
              <a:cs typeface="+mn-cs"/>
            </a:endParaRPr>
          </a:p>
        </p:txBody>
      </p:sp>
      <p:graphicFrame>
        <p:nvGraphicFramePr>
          <p:cNvPr id="6" name="Content Placeholder 5"/>
          <p:cNvGraphicFramePr>
            <a:graphicFrameLocks noGrp="1"/>
          </p:cNvGraphicFramePr>
          <p:nvPr>
            <p:ph idx="1"/>
          </p:nvPr>
        </p:nvGraphicFramePr>
        <p:xfrm>
          <a:off x="4" y="1609722"/>
          <a:ext cx="9020170" cy="4646758"/>
        </p:xfrm>
        <a:graphic>
          <a:graphicData uri="http://schemas.openxmlformats.org/drawingml/2006/table">
            <a:tbl>
              <a:tblPr firstRow="1" bandRow="1"/>
              <a:tblGrid>
                <a:gridCol w="3548146">
                  <a:extLst>
                    <a:ext uri="{9D8B030D-6E8A-4147-A177-3AD203B41FA5}">
                      <a16:colId xmlns:a16="http://schemas.microsoft.com/office/drawing/2014/main" val="1265975514"/>
                    </a:ext>
                  </a:extLst>
                </a:gridCol>
                <a:gridCol w="756937">
                  <a:extLst>
                    <a:ext uri="{9D8B030D-6E8A-4147-A177-3AD203B41FA5}">
                      <a16:colId xmlns:a16="http://schemas.microsoft.com/office/drawing/2014/main" val="1371548463"/>
                    </a:ext>
                  </a:extLst>
                </a:gridCol>
                <a:gridCol w="756937">
                  <a:extLst>
                    <a:ext uri="{9D8B030D-6E8A-4147-A177-3AD203B41FA5}">
                      <a16:colId xmlns:a16="http://schemas.microsoft.com/office/drawing/2014/main" val="2791655581"/>
                    </a:ext>
                  </a:extLst>
                </a:gridCol>
                <a:gridCol w="756937">
                  <a:extLst>
                    <a:ext uri="{9D8B030D-6E8A-4147-A177-3AD203B41FA5}">
                      <a16:colId xmlns:a16="http://schemas.microsoft.com/office/drawing/2014/main" val="1513825765"/>
                    </a:ext>
                  </a:extLst>
                </a:gridCol>
                <a:gridCol w="930402">
                  <a:extLst>
                    <a:ext uri="{9D8B030D-6E8A-4147-A177-3AD203B41FA5}">
                      <a16:colId xmlns:a16="http://schemas.microsoft.com/office/drawing/2014/main" val="1754134096"/>
                    </a:ext>
                  </a:extLst>
                </a:gridCol>
                <a:gridCol w="756937">
                  <a:extLst>
                    <a:ext uri="{9D8B030D-6E8A-4147-A177-3AD203B41FA5}">
                      <a16:colId xmlns:a16="http://schemas.microsoft.com/office/drawing/2014/main" val="634917713"/>
                    </a:ext>
                  </a:extLst>
                </a:gridCol>
                <a:gridCol w="756937">
                  <a:extLst>
                    <a:ext uri="{9D8B030D-6E8A-4147-A177-3AD203B41FA5}">
                      <a16:colId xmlns:a16="http://schemas.microsoft.com/office/drawing/2014/main" val="2597374649"/>
                    </a:ext>
                  </a:extLst>
                </a:gridCol>
                <a:gridCol w="756937">
                  <a:extLst>
                    <a:ext uri="{9D8B030D-6E8A-4147-A177-3AD203B41FA5}">
                      <a16:colId xmlns:a16="http://schemas.microsoft.com/office/drawing/2014/main" val="2408883291"/>
                    </a:ext>
                  </a:extLst>
                </a:gridCol>
              </a:tblGrid>
              <a:tr h="438549">
                <a:tc>
                  <a:txBody>
                    <a:bodyPr/>
                    <a:lstStyle/>
                    <a:p>
                      <a:pPr algn="just" rtl="0" fontAlgn="ctr"/>
                      <a:r>
                        <a:rPr lang="en-ZA" sz="1000" b="1" i="0" u="none" strike="noStrike">
                          <a:solidFill>
                            <a:srgbClr val="000000"/>
                          </a:solidFill>
                          <a:effectLst/>
                          <a:latin typeface="Arial Narrow" panose="020B0606020202030204" pitchFamily="34" charset="0"/>
                        </a:rPr>
                        <a:t>Statement of Financial Performance</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tc gridSpan="3">
                  <a:txBody>
                    <a:bodyPr/>
                    <a:lstStyle/>
                    <a:p>
                      <a:pPr algn="ctr" rtl="0" fontAlgn="ctr"/>
                      <a:r>
                        <a:rPr lang="en-ZA" sz="1000" b="1" i="0" u="none" strike="noStrike" dirty="0">
                          <a:solidFill>
                            <a:srgbClr val="000000"/>
                          </a:solidFill>
                          <a:effectLst/>
                          <a:latin typeface="Arial Narrow" panose="020B0606020202030204" pitchFamily="34" charset="0"/>
                        </a:rPr>
                        <a:t>Audited Outcome</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tc hMerge="1">
                  <a:txBody>
                    <a:bodyPr/>
                    <a:lstStyle/>
                    <a:p>
                      <a:endParaRPr lang="en-ZA"/>
                    </a:p>
                  </a:txBody>
                  <a:tcPr/>
                </a:tc>
                <a:tc hMerge="1">
                  <a:txBody>
                    <a:bodyPr/>
                    <a:lstStyle/>
                    <a:p>
                      <a:endParaRPr lang="en-ZA"/>
                    </a:p>
                  </a:txBody>
                  <a:tcPr/>
                </a:tc>
                <a:tc>
                  <a:txBody>
                    <a:bodyPr/>
                    <a:lstStyle/>
                    <a:p>
                      <a:pPr algn="ctr" rtl="0" fontAlgn="ctr"/>
                      <a:r>
                        <a:rPr lang="en-ZA" sz="1000" b="1" i="0" u="none" strike="noStrike">
                          <a:solidFill>
                            <a:srgbClr val="000000"/>
                          </a:solidFill>
                          <a:effectLst/>
                          <a:latin typeface="Arial Narrow" panose="020B0606020202030204" pitchFamily="34" charset="0"/>
                        </a:rPr>
                        <a:t>Approved budget</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tc gridSpan="3">
                  <a:txBody>
                    <a:bodyPr/>
                    <a:lstStyle/>
                    <a:p>
                      <a:pPr algn="ctr" rtl="0" fontAlgn="ctr"/>
                      <a:r>
                        <a:rPr lang="en-ZA" sz="1000" b="1" i="0" u="none" strike="noStrike" dirty="0">
                          <a:solidFill>
                            <a:srgbClr val="000000"/>
                          </a:solidFill>
                          <a:effectLst/>
                          <a:latin typeface="Arial Narrow" panose="020B0606020202030204" pitchFamily="34" charset="0"/>
                        </a:rPr>
                        <a:t>Medium-term Estimate</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92570123"/>
                  </a:ext>
                </a:extLst>
              </a:tr>
              <a:tr h="242602">
                <a:tc>
                  <a:txBody>
                    <a:bodyPr/>
                    <a:lstStyle/>
                    <a:p>
                      <a:pPr algn="just" rtl="0" fontAlgn="ctr"/>
                      <a:r>
                        <a:rPr lang="en-ZA" sz="1000" b="1" i="0" u="none" strike="noStrike">
                          <a:solidFill>
                            <a:srgbClr val="000000"/>
                          </a:solidFill>
                          <a:effectLst/>
                          <a:latin typeface="Arial Narrow" panose="020B0606020202030204" pitchFamily="34" charset="0"/>
                        </a:rPr>
                        <a:t>Financial Year</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ZA" sz="1000" b="1" i="0" u="none" strike="noStrike">
                          <a:solidFill>
                            <a:srgbClr val="000000"/>
                          </a:solidFill>
                          <a:effectLst/>
                          <a:latin typeface="Arial Narrow" panose="020B0606020202030204" pitchFamily="34" charset="0"/>
                        </a:rPr>
                        <a:t>2018/19</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ZA" sz="1000" b="1" i="0" u="none" strike="noStrike">
                          <a:solidFill>
                            <a:srgbClr val="000000"/>
                          </a:solidFill>
                          <a:effectLst/>
                          <a:latin typeface="Arial Narrow" panose="020B0606020202030204" pitchFamily="34" charset="0"/>
                        </a:rPr>
                        <a:t>2019/20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ZA" sz="1000" b="1" i="0" u="none" strike="noStrike">
                          <a:solidFill>
                            <a:srgbClr val="000000"/>
                          </a:solidFill>
                          <a:effectLst/>
                          <a:latin typeface="Arial Narrow" panose="020B0606020202030204" pitchFamily="34" charset="0"/>
                        </a:rPr>
                        <a:t>2020/21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ZA" sz="1000" b="1" i="0" u="none" strike="noStrike">
                          <a:solidFill>
                            <a:srgbClr val="000000"/>
                          </a:solidFill>
                          <a:effectLst/>
                          <a:latin typeface="Arial Narrow" panose="020B0606020202030204" pitchFamily="34" charset="0"/>
                        </a:rPr>
                        <a:t>2021/22</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ZA" sz="1000" b="1" i="0" u="none" strike="noStrike">
                          <a:solidFill>
                            <a:srgbClr val="000000"/>
                          </a:solidFill>
                          <a:effectLst/>
                          <a:latin typeface="Arial Narrow" panose="020B0606020202030204" pitchFamily="34" charset="0"/>
                        </a:rPr>
                        <a:t>2022/23</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ZA" sz="1000" b="1" i="0" u="none" strike="noStrike">
                          <a:solidFill>
                            <a:srgbClr val="000000"/>
                          </a:solidFill>
                          <a:effectLst/>
                          <a:latin typeface="Arial Narrow" panose="020B0606020202030204" pitchFamily="34" charset="0"/>
                        </a:rPr>
                        <a:t>2023/24</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ZA" sz="1000" b="1" i="0" u="none" strike="noStrike">
                          <a:solidFill>
                            <a:srgbClr val="000000"/>
                          </a:solidFill>
                          <a:effectLst/>
                          <a:latin typeface="Arial Narrow" panose="020B0606020202030204" pitchFamily="34" charset="0"/>
                        </a:rPr>
                        <a:t>2024/25</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1412295149"/>
                  </a:ext>
                </a:extLst>
              </a:tr>
              <a:tr h="233271">
                <a:tc>
                  <a:txBody>
                    <a:bodyPr/>
                    <a:lstStyle/>
                    <a:p>
                      <a:pPr algn="just" rtl="0" fontAlgn="ctr"/>
                      <a:r>
                        <a:rPr lang="en-ZA" sz="1000" b="1" i="0" u="none" strike="noStrike">
                          <a:solidFill>
                            <a:srgbClr val="000000"/>
                          </a:solidFill>
                          <a:effectLst/>
                          <a:latin typeface="Arial Narrow" panose="020B0606020202030204" pitchFamily="34" charset="0"/>
                        </a:rPr>
                        <a:t> </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ZA" sz="1000" b="1" i="0" u="none" strike="noStrike">
                          <a:solidFill>
                            <a:srgbClr val="000000"/>
                          </a:solidFill>
                          <a:effectLst/>
                          <a:latin typeface="Arial Narrow" panose="020B0606020202030204" pitchFamily="34" charset="0"/>
                        </a:rPr>
                        <a:t>R'000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ZA" sz="1000" b="1" i="0" u="none" strike="noStrike">
                          <a:solidFill>
                            <a:srgbClr val="000000"/>
                          </a:solidFill>
                          <a:effectLst/>
                          <a:latin typeface="Arial Narrow" panose="020B0606020202030204" pitchFamily="34" charset="0"/>
                        </a:rPr>
                        <a:t>R'000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ZA" sz="1000" b="1" i="0" u="none" strike="noStrike">
                          <a:solidFill>
                            <a:srgbClr val="000000"/>
                          </a:solidFill>
                          <a:effectLst/>
                          <a:latin typeface="Arial Narrow" panose="020B0606020202030204" pitchFamily="34" charset="0"/>
                        </a:rPr>
                        <a:t>R'000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ZA" sz="1000" b="1" i="0" u="none" strike="noStrike">
                          <a:solidFill>
                            <a:srgbClr val="000000"/>
                          </a:solidFill>
                          <a:effectLst/>
                          <a:latin typeface="Arial Narrow" panose="020B0606020202030204" pitchFamily="34" charset="0"/>
                        </a:rPr>
                        <a:t>R'000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ZA" sz="1000" b="1" i="0" u="none" strike="noStrike">
                          <a:solidFill>
                            <a:srgbClr val="000000"/>
                          </a:solidFill>
                          <a:effectLst/>
                          <a:latin typeface="Arial Narrow" panose="020B0606020202030204" pitchFamily="34" charset="0"/>
                        </a:rPr>
                        <a:t>R'000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ZA" sz="1000" b="1" i="0" u="none" strike="noStrike">
                          <a:solidFill>
                            <a:srgbClr val="000000"/>
                          </a:solidFill>
                          <a:effectLst/>
                          <a:latin typeface="Arial Narrow" panose="020B0606020202030204" pitchFamily="34" charset="0"/>
                        </a:rPr>
                        <a:t>R'000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ZA" sz="1000" b="1" i="0" u="none" strike="noStrike">
                          <a:solidFill>
                            <a:srgbClr val="000000"/>
                          </a:solidFill>
                          <a:effectLst/>
                          <a:latin typeface="Arial Narrow" panose="020B0606020202030204" pitchFamily="34" charset="0"/>
                        </a:rPr>
                        <a:t>R'000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3220938039"/>
                  </a:ext>
                </a:extLst>
              </a:tr>
              <a:tr h="233271">
                <a:tc gridSpan="8">
                  <a:txBody>
                    <a:bodyPr/>
                    <a:lstStyle/>
                    <a:p>
                      <a:pPr algn="just" rtl="0" fontAlgn="ctr"/>
                      <a:r>
                        <a:rPr lang="en-ZA" sz="1000" b="1" i="0" u="none" strike="noStrike">
                          <a:solidFill>
                            <a:srgbClr val="000000"/>
                          </a:solidFill>
                          <a:effectLst/>
                          <a:latin typeface="Arial Narrow" panose="020B0606020202030204" pitchFamily="34" charset="0"/>
                        </a:rPr>
                        <a:t>Revenue</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197641489"/>
                  </a:ext>
                </a:extLst>
              </a:tr>
              <a:tr h="233271">
                <a:tc>
                  <a:txBody>
                    <a:bodyPr/>
                    <a:lstStyle/>
                    <a:p>
                      <a:pPr algn="l" rtl="0" fontAlgn="ctr"/>
                      <a:r>
                        <a:rPr lang="en-ZA" sz="1000" b="1" i="0" u="none" strike="noStrike">
                          <a:solidFill>
                            <a:srgbClr val="000000"/>
                          </a:solidFill>
                          <a:effectLst/>
                          <a:latin typeface="Arial Narrow" panose="020B0606020202030204" pitchFamily="34" charset="0"/>
                        </a:rPr>
                        <a:t>Transfers received</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ZA" sz="1000" b="0" i="0" u="none" strike="noStrike">
                          <a:solidFill>
                            <a:srgbClr val="000000"/>
                          </a:solidFill>
                          <a:effectLst/>
                          <a:latin typeface="Arial Narrow" panose="020B0606020202030204" pitchFamily="34" charset="0"/>
                        </a:rPr>
                        <a:t>963 066</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ZA" sz="1000" b="0" i="0" u="none" strike="noStrike">
                          <a:solidFill>
                            <a:srgbClr val="000000"/>
                          </a:solidFill>
                          <a:effectLst/>
                          <a:latin typeface="Arial Narrow" panose="020B0606020202030204" pitchFamily="34" charset="0"/>
                        </a:rPr>
                        <a:t>976 810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ZA" sz="1000" b="0" i="0" u="none" strike="noStrike">
                          <a:solidFill>
                            <a:srgbClr val="000000"/>
                          </a:solidFill>
                          <a:effectLst/>
                          <a:latin typeface="Arial Narrow" panose="020B0606020202030204" pitchFamily="34" charset="0"/>
                        </a:rPr>
                        <a:t>935 810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ZA" sz="1000" b="0" i="0" u="none" strike="noStrike">
                          <a:solidFill>
                            <a:srgbClr val="000000"/>
                          </a:solidFill>
                          <a:effectLst/>
                          <a:latin typeface="Arial Narrow" panose="020B0606020202030204" pitchFamily="34" charset="0"/>
                        </a:rPr>
                        <a:t>991 984</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ZA" sz="1000" b="0" i="0" u="none" strike="noStrike">
                          <a:solidFill>
                            <a:srgbClr val="000000"/>
                          </a:solidFill>
                          <a:effectLst/>
                          <a:latin typeface="Arial Narrow" panose="020B0606020202030204" pitchFamily="34" charset="0"/>
                        </a:rPr>
                        <a:t>1 046 293</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ZA" sz="1000" b="0" i="0" u="none" strike="noStrike">
                          <a:solidFill>
                            <a:srgbClr val="000000"/>
                          </a:solidFill>
                          <a:effectLst/>
                          <a:latin typeface="Arial Narrow" panose="020B0606020202030204" pitchFamily="34" charset="0"/>
                        </a:rPr>
                        <a:t>1051163</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ZA" sz="1000" b="0" i="0" u="none" strike="noStrike">
                          <a:solidFill>
                            <a:srgbClr val="000000"/>
                          </a:solidFill>
                          <a:effectLst/>
                          <a:latin typeface="Arial Narrow" panose="020B0606020202030204" pitchFamily="34" charset="0"/>
                        </a:rPr>
                        <a:t>1097574</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1101450243"/>
                  </a:ext>
                </a:extLst>
              </a:tr>
              <a:tr h="233271">
                <a:tc>
                  <a:txBody>
                    <a:bodyPr/>
                    <a:lstStyle/>
                    <a:p>
                      <a:pPr algn="l" rtl="0" fontAlgn="ctr"/>
                      <a:r>
                        <a:rPr lang="en-US" sz="1000" b="1" i="0" u="none" strike="noStrike">
                          <a:solidFill>
                            <a:srgbClr val="000000"/>
                          </a:solidFill>
                          <a:effectLst/>
                          <a:latin typeface="Arial Narrow" panose="020B0606020202030204" pitchFamily="34" charset="0"/>
                        </a:rPr>
                        <a:t>Other non-tax revenue (Interest from Investments)</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ZA" sz="1000" b="0" i="0" u="none" strike="noStrike">
                          <a:solidFill>
                            <a:srgbClr val="000000"/>
                          </a:solidFill>
                          <a:effectLst/>
                          <a:latin typeface="Arial Narrow" panose="020B0606020202030204" pitchFamily="34" charset="0"/>
                        </a:rPr>
                        <a:t>14 762</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ZA" sz="1000" b="0" i="0" u="none" strike="noStrike">
                          <a:solidFill>
                            <a:srgbClr val="000000"/>
                          </a:solidFill>
                          <a:effectLst/>
                          <a:latin typeface="Arial Narrow" panose="020B0606020202030204" pitchFamily="34" charset="0"/>
                        </a:rPr>
                        <a:t>13 420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ZA" sz="1000" b="0" i="0" u="none" strike="noStrike">
                          <a:solidFill>
                            <a:srgbClr val="000000"/>
                          </a:solidFill>
                          <a:effectLst/>
                          <a:latin typeface="Arial Narrow" panose="020B0606020202030204" pitchFamily="34" charset="0"/>
                        </a:rPr>
                        <a:t>5 654</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ZA" sz="1000" b="0" i="0" u="none" strike="noStrike">
                          <a:solidFill>
                            <a:srgbClr val="000000"/>
                          </a:solidFill>
                          <a:effectLst/>
                          <a:latin typeface="Arial Narrow" panose="020B0606020202030204" pitchFamily="34" charset="0"/>
                        </a:rPr>
                        <a:t>4 960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ZA" sz="1000" b="0" i="0" u="none" strike="noStrike">
                          <a:solidFill>
                            <a:srgbClr val="000000"/>
                          </a:solidFill>
                          <a:effectLst/>
                          <a:latin typeface="Arial Narrow" panose="020B0606020202030204" pitchFamily="34" charset="0"/>
                        </a:rPr>
                        <a:t>5 036</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ZA" sz="1000" b="0" i="0" u="none" strike="noStrike">
                          <a:solidFill>
                            <a:srgbClr val="000000"/>
                          </a:solidFill>
                          <a:effectLst/>
                          <a:latin typeface="Arial Narrow" panose="020B0606020202030204" pitchFamily="34" charset="0"/>
                        </a:rPr>
                        <a:t>5 056</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ZA" sz="1000" b="0" i="0" u="none" strike="noStrike">
                          <a:solidFill>
                            <a:srgbClr val="000000"/>
                          </a:solidFill>
                          <a:effectLst/>
                          <a:latin typeface="Arial Narrow" panose="020B0606020202030204" pitchFamily="34" charset="0"/>
                        </a:rPr>
                        <a:t>5 339</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1078038051"/>
                  </a:ext>
                </a:extLst>
              </a:tr>
              <a:tr h="233271">
                <a:tc>
                  <a:txBody>
                    <a:bodyPr/>
                    <a:lstStyle/>
                    <a:p>
                      <a:pPr algn="l" rtl="0" fontAlgn="ctr"/>
                      <a:r>
                        <a:rPr lang="en-ZA" sz="1000" b="1" i="0" u="none" strike="noStrike">
                          <a:solidFill>
                            <a:srgbClr val="000000"/>
                          </a:solidFill>
                          <a:effectLst/>
                          <a:latin typeface="Arial Narrow" panose="020B0606020202030204" pitchFamily="34" charset="0"/>
                        </a:rPr>
                        <a:t>Other Income</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ZA" sz="1000" b="0" i="0" u="none" strike="noStrike">
                          <a:solidFill>
                            <a:srgbClr val="000000"/>
                          </a:solidFill>
                          <a:effectLst/>
                          <a:latin typeface="Arial Narrow" panose="020B0606020202030204" pitchFamily="34" charset="0"/>
                        </a:rPr>
                        <a:t>8 684</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ZA" sz="1000" b="0" i="0" u="none" strike="noStrike">
                          <a:solidFill>
                            <a:srgbClr val="000000"/>
                          </a:solidFill>
                          <a:effectLst/>
                          <a:latin typeface="Arial Narrow" panose="020B0606020202030204" pitchFamily="34" charset="0"/>
                        </a:rPr>
                        <a:t>9 615</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ZA" sz="1000" b="0" i="0" u="none" strike="noStrike">
                          <a:solidFill>
                            <a:srgbClr val="000000"/>
                          </a:solidFill>
                          <a:effectLst/>
                          <a:latin typeface="Arial Narrow" panose="020B0606020202030204" pitchFamily="34" charset="0"/>
                        </a:rPr>
                        <a:t>13797</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ZA" sz="1000" b="0" i="0" u="none" strike="noStrike">
                          <a:solidFill>
                            <a:srgbClr val="000000"/>
                          </a:solidFill>
                          <a:effectLst/>
                          <a:latin typeface="Arial Narrow" panose="020B0606020202030204" pitchFamily="34" charset="0"/>
                        </a:rPr>
                        <a:t>9 555</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ZA" sz="1000" b="0" i="0" u="none" strike="noStrike">
                          <a:solidFill>
                            <a:srgbClr val="000000"/>
                          </a:solidFill>
                          <a:effectLst/>
                          <a:latin typeface="Arial Narrow" panose="020B0606020202030204" pitchFamily="34" charset="0"/>
                        </a:rPr>
                        <a:t>11 312</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ZA" sz="1000" b="0" i="0" u="none" strike="noStrike">
                          <a:solidFill>
                            <a:srgbClr val="000000"/>
                          </a:solidFill>
                          <a:effectLst/>
                          <a:latin typeface="Arial Narrow" panose="020B0606020202030204" pitchFamily="34" charset="0"/>
                        </a:rPr>
                        <a:t>4 025</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ZA" sz="1000" b="0" i="0" u="none" strike="noStrike">
                          <a:solidFill>
                            <a:srgbClr val="000000"/>
                          </a:solidFill>
                          <a:effectLst/>
                          <a:latin typeface="Arial Narrow" panose="020B0606020202030204" pitchFamily="34" charset="0"/>
                        </a:rPr>
                        <a:t>4 147</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1014708669"/>
                  </a:ext>
                </a:extLst>
              </a:tr>
              <a:tr h="233271">
                <a:tc>
                  <a:txBody>
                    <a:bodyPr/>
                    <a:lstStyle/>
                    <a:p>
                      <a:pPr algn="l" rtl="0" fontAlgn="ctr"/>
                      <a:r>
                        <a:rPr lang="en-ZA" sz="1000" b="1" i="0" u="none" strike="noStrike">
                          <a:solidFill>
                            <a:srgbClr val="000000"/>
                          </a:solidFill>
                          <a:effectLst/>
                          <a:latin typeface="Arial Narrow" panose="020B0606020202030204" pitchFamily="34" charset="0"/>
                        </a:rPr>
                        <a:t>Tax benefit</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ZA" sz="1000" b="0" i="0" u="none" strike="noStrike">
                          <a:solidFill>
                            <a:srgbClr val="000000"/>
                          </a:solidFill>
                          <a:effectLst/>
                          <a:latin typeface="Arial Narrow" panose="020B0606020202030204" pitchFamily="34" charset="0"/>
                        </a:rPr>
                        <a:t>-</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ZA" sz="1000" b="0" i="0" u="none" strike="noStrike">
                          <a:solidFill>
                            <a:srgbClr val="000000"/>
                          </a:solidFill>
                          <a:effectLst/>
                          <a:latin typeface="Arial Narrow" panose="020B0606020202030204" pitchFamily="34" charset="0"/>
                        </a:rPr>
                        <a:t>-</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ZA" sz="1000" b="0" i="0" u="none" strike="noStrike">
                          <a:solidFill>
                            <a:srgbClr val="000000"/>
                          </a:solidFill>
                          <a:effectLst/>
                          <a:latin typeface="Arial Narrow" panose="020B0606020202030204" pitchFamily="34" charset="0"/>
                        </a:rPr>
                        <a:t>-</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ZA" sz="1000" b="0" i="0" u="none" strike="noStrike">
                          <a:solidFill>
                            <a:srgbClr val="000000"/>
                          </a:solidFill>
                          <a:effectLst/>
                          <a:latin typeface="Arial Narrow" panose="020B0606020202030204" pitchFamily="34" charset="0"/>
                        </a:rPr>
                        <a:t>-</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ZA" sz="1000" b="0" i="0" u="none" strike="noStrike">
                          <a:solidFill>
                            <a:srgbClr val="000000"/>
                          </a:solidFill>
                          <a:effectLst/>
                          <a:latin typeface="Arial Narrow" panose="020B0606020202030204" pitchFamily="34" charset="0"/>
                        </a:rPr>
                        <a:t>-</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ZA" sz="1000" b="0" i="0" u="none" strike="noStrike">
                          <a:solidFill>
                            <a:srgbClr val="000000"/>
                          </a:solidFill>
                          <a:effectLst/>
                          <a:latin typeface="Arial Narrow" panose="020B0606020202030204" pitchFamily="34" charset="0"/>
                        </a:rPr>
                        <a:t>-</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ZA" sz="1000" b="0" i="0" u="none" strike="noStrike">
                          <a:solidFill>
                            <a:srgbClr val="000000"/>
                          </a:solidFill>
                          <a:effectLst/>
                          <a:latin typeface="Arial Narrow" panose="020B0606020202030204" pitchFamily="34" charset="0"/>
                        </a:rPr>
                        <a:t>-</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3712721339"/>
                  </a:ext>
                </a:extLst>
              </a:tr>
              <a:tr h="233271">
                <a:tc>
                  <a:txBody>
                    <a:bodyPr/>
                    <a:lstStyle/>
                    <a:p>
                      <a:pPr algn="l" rtl="0" fontAlgn="ctr"/>
                      <a:r>
                        <a:rPr lang="en-ZA" sz="1000" b="1" i="0" u="none" strike="noStrike">
                          <a:solidFill>
                            <a:srgbClr val="000000"/>
                          </a:solidFill>
                          <a:effectLst/>
                          <a:latin typeface="Arial Narrow" panose="020B0606020202030204" pitchFamily="34" charset="0"/>
                        </a:rPr>
                        <a:t>Outside shareholders Interest </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ZA" sz="1000" b="0" i="0" u="none" strike="noStrike">
                          <a:solidFill>
                            <a:srgbClr val="000000"/>
                          </a:solidFill>
                          <a:effectLst/>
                          <a:latin typeface="Arial Narrow" panose="020B0606020202030204" pitchFamily="34" charset="0"/>
                        </a:rPr>
                        <a:t>-</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ZA" sz="1000" b="0" i="0" u="none" strike="noStrike">
                          <a:solidFill>
                            <a:srgbClr val="000000"/>
                          </a:solidFill>
                          <a:effectLst/>
                          <a:latin typeface="Arial Narrow" panose="020B0606020202030204" pitchFamily="34" charset="0"/>
                        </a:rPr>
                        <a:t>-</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ZA" sz="1000" b="0" i="0" u="none" strike="noStrike">
                          <a:solidFill>
                            <a:srgbClr val="000000"/>
                          </a:solidFill>
                          <a:effectLst/>
                          <a:latin typeface="Arial Narrow" panose="020B0606020202030204" pitchFamily="34" charset="0"/>
                        </a:rPr>
                        <a:t>-</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ZA" sz="1000" b="0" i="0" u="none" strike="noStrike">
                          <a:solidFill>
                            <a:srgbClr val="000000"/>
                          </a:solidFill>
                          <a:effectLst/>
                          <a:latin typeface="Arial Narrow" panose="020B0606020202030204" pitchFamily="34" charset="0"/>
                        </a:rPr>
                        <a:t>-</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ZA" sz="1000" b="0" i="0" u="none" strike="noStrike">
                          <a:solidFill>
                            <a:srgbClr val="000000"/>
                          </a:solidFill>
                          <a:effectLst/>
                          <a:latin typeface="Arial Narrow" panose="020B0606020202030204" pitchFamily="34" charset="0"/>
                        </a:rPr>
                        <a:t>-</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ZA" sz="1000" b="0" i="0" u="none" strike="noStrike">
                          <a:solidFill>
                            <a:srgbClr val="000000"/>
                          </a:solidFill>
                          <a:effectLst/>
                          <a:latin typeface="Arial Narrow" panose="020B0606020202030204" pitchFamily="34" charset="0"/>
                        </a:rPr>
                        <a:t>-</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ZA" sz="1000" b="0" i="0" u="none" strike="noStrike">
                          <a:solidFill>
                            <a:srgbClr val="000000"/>
                          </a:solidFill>
                          <a:effectLst/>
                          <a:latin typeface="Arial Narrow" panose="020B0606020202030204" pitchFamily="34" charset="0"/>
                        </a:rPr>
                        <a:t>-</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1649510424"/>
                  </a:ext>
                </a:extLst>
              </a:tr>
              <a:tr h="233271">
                <a:tc>
                  <a:txBody>
                    <a:bodyPr/>
                    <a:lstStyle/>
                    <a:p>
                      <a:pPr algn="just" rtl="0" fontAlgn="ctr"/>
                      <a:r>
                        <a:rPr lang="en-ZA" sz="1000" b="1" i="0" u="none" strike="noStrike">
                          <a:solidFill>
                            <a:srgbClr val="000000"/>
                          </a:solidFill>
                          <a:effectLst/>
                          <a:latin typeface="Arial Narrow" panose="020B0606020202030204" pitchFamily="34" charset="0"/>
                        </a:rPr>
                        <a:t>Total revenue</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ZA" sz="1000" b="1" i="0" u="none" strike="noStrike">
                          <a:solidFill>
                            <a:srgbClr val="000000"/>
                          </a:solidFill>
                          <a:effectLst/>
                          <a:latin typeface="Arial Narrow" panose="020B0606020202030204" pitchFamily="34" charset="0"/>
                        </a:rPr>
                        <a:t>986 512</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ZA" sz="1000" b="1" i="0" u="none" strike="noStrike">
                          <a:solidFill>
                            <a:srgbClr val="000000"/>
                          </a:solidFill>
                          <a:effectLst/>
                          <a:latin typeface="Arial Narrow" panose="020B0606020202030204" pitchFamily="34" charset="0"/>
                        </a:rPr>
                        <a:t>999 845</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ZA" sz="1000" b="1" i="0" u="none" strike="noStrike">
                          <a:solidFill>
                            <a:srgbClr val="000000"/>
                          </a:solidFill>
                          <a:effectLst/>
                          <a:latin typeface="Arial Narrow" panose="020B0606020202030204" pitchFamily="34" charset="0"/>
                        </a:rPr>
                        <a:t>955 261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ZA" sz="1000" b="1" i="0" u="none" strike="noStrike">
                          <a:solidFill>
                            <a:srgbClr val="000000"/>
                          </a:solidFill>
                          <a:effectLst/>
                          <a:latin typeface="Arial Narrow" panose="020B0606020202030204" pitchFamily="34" charset="0"/>
                        </a:rPr>
                        <a:t>1 006 499</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ZA" sz="1000" b="1" i="0" u="none" strike="noStrike">
                          <a:solidFill>
                            <a:srgbClr val="000000"/>
                          </a:solidFill>
                          <a:effectLst/>
                          <a:latin typeface="Arial Narrow" panose="020B0606020202030204" pitchFamily="34" charset="0"/>
                        </a:rPr>
                        <a:t> 1 062 641 </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ZA" sz="1000" b="1" i="0" u="none" strike="noStrike">
                          <a:solidFill>
                            <a:srgbClr val="000000"/>
                          </a:solidFill>
                          <a:effectLst/>
                          <a:latin typeface="Arial Narrow" panose="020B0606020202030204" pitchFamily="34" charset="0"/>
                        </a:rPr>
                        <a:t> 1 060 244 </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ZA" sz="1000" b="1" i="0" u="none" strike="noStrike">
                          <a:solidFill>
                            <a:srgbClr val="000000"/>
                          </a:solidFill>
                          <a:effectLst/>
                          <a:latin typeface="Arial Narrow" panose="020B0606020202030204" pitchFamily="34" charset="0"/>
                        </a:rPr>
                        <a:t> 1 107 060 </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131486185"/>
                  </a:ext>
                </a:extLst>
              </a:tr>
              <a:tr h="233271">
                <a:tc gridSpan="8">
                  <a:txBody>
                    <a:bodyPr/>
                    <a:lstStyle/>
                    <a:p>
                      <a:pPr algn="just" rtl="0" fontAlgn="ctr"/>
                      <a:r>
                        <a:rPr lang="en-ZA" sz="1000" b="1" i="0" u="none" strike="noStrike">
                          <a:solidFill>
                            <a:srgbClr val="000000"/>
                          </a:solidFill>
                          <a:effectLst/>
                          <a:latin typeface="Arial Narrow" panose="020B0606020202030204" pitchFamily="34" charset="0"/>
                        </a:rPr>
                        <a:t>Expenses</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801998255"/>
                  </a:ext>
                </a:extLst>
              </a:tr>
              <a:tr h="233271">
                <a:tc>
                  <a:txBody>
                    <a:bodyPr/>
                    <a:lstStyle/>
                    <a:p>
                      <a:pPr algn="l" rtl="0" fontAlgn="ctr"/>
                      <a:r>
                        <a:rPr lang="en-ZA" sz="1000" b="1" i="0" u="none" strike="noStrike">
                          <a:solidFill>
                            <a:srgbClr val="000000"/>
                          </a:solidFill>
                          <a:effectLst/>
                          <a:latin typeface="Arial Narrow" panose="020B0606020202030204" pitchFamily="34" charset="0"/>
                        </a:rPr>
                        <a:t>Current expenses</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ZA" sz="1000" b="0" i="0" u="none" strike="noStrike">
                          <a:solidFill>
                            <a:srgbClr val="000000"/>
                          </a:solidFill>
                          <a:effectLst/>
                          <a:latin typeface="Arial Narrow" panose="020B0606020202030204" pitchFamily="34" charset="0"/>
                        </a:rPr>
                        <a:t>953 250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ZA" sz="1000" b="0" i="0" u="none" strike="noStrike">
                          <a:solidFill>
                            <a:srgbClr val="000000"/>
                          </a:solidFill>
                          <a:effectLst/>
                          <a:latin typeface="Arial Narrow" panose="020B0606020202030204" pitchFamily="34" charset="0"/>
                        </a:rPr>
                        <a:t>1 015 467</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ZA" sz="1000" b="0" i="0" u="none" strike="noStrike" dirty="0">
                          <a:solidFill>
                            <a:srgbClr val="000000"/>
                          </a:solidFill>
                          <a:effectLst/>
                          <a:latin typeface="Arial Narrow" panose="020B0606020202030204" pitchFamily="34" charset="0"/>
                        </a:rPr>
                        <a:t>918 268</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ZA" sz="1000" b="0" i="0" u="none" strike="noStrike">
                          <a:solidFill>
                            <a:srgbClr val="000000"/>
                          </a:solidFill>
                          <a:effectLst/>
                          <a:latin typeface="Arial Narrow" panose="020B0606020202030204" pitchFamily="34" charset="0"/>
                        </a:rPr>
                        <a:t>980 940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ZA" sz="1000" b="0" i="0" u="none" strike="noStrike">
                          <a:solidFill>
                            <a:srgbClr val="000000"/>
                          </a:solidFill>
                          <a:effectLst/>
                          <a:latin typeface="Arial Narrow" panose="020B0606020202030204" pitchFamily="34" charset="0"/>
                        </a:rPr>
                        <a:t>1 022 206</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ZA" sz="1000" b="0" i="0" u="none" strike="noStrike">
                          <a:solidFill>
                            <a:srgbClr val="000000"/>
                          </a:solidFill>
                          <a:effectLst/>
                          <a:latin typeface="Arial Narrow" panose="020B0606020202030204" pitchFamily="34" charset="0"/>
                        </a:rPr>
                        <a:t>1 034 954</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ZA" sz="1000" b="0" i="0" u="none" strike="noStrike">
                          <a:solidFill>
                            <a:srgbClr val="000000"/>
                          </a:solidFill>
                          <a:effectLst/>
                          <a:latin typeface="Arial Narrow" panose="020B0606020202030204" pitchFamily="34" charset="0"/>
                        </a:rPr>
                        <a:t>1 080 635</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324999472"/>
                  </a:ext>
                </a:extLst>
              </a:tr>
              <a:tr h="233271">
                <a:tc>
                  <a:txBody>
                    <a:bodyPr/>
                    <a:lstStyle/>
                    <a:p>
                      <a:pPr algn="l" rtl="0" fontAlgn="ctr"/>
                      <a:r>
                        <a:rPr lang="en-ZA" sz="1000" b="1" i="0" u="none" strike="noStrike">
                          <a:solidFill>
                            <a:srgbClr val="000000"/>
                          </a:solidFill>
                          <a:effectLst/>
                          <a:latin typeface="Arial Narrow" panose="020B0606020202030204" pitchFamily="34" charset="0"/>
                        </a:rPr>
                        <a:t>Compensation of employees</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ZA" sz="1000" b="0" i="0" u="none" strike="noStrike">
                          <a:solidFill>
                            <a:srgbClr val="000000"/>
                          </a:solidFill>
                          <a:effectLst/>
                          <a:latin typeface="Arial Narrow" panose="020B0606020202030204" pitchFamily="34" charset="0"/>
                        </a:rPr>
                        <a:t>520 985</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ZA" sz="1000" b="0" i="0" u="none" strike="noStrike">
                          <a:solidFill>
                            <a:srgbClr val="000000"/>
                          </a:solidFill>
                          <a:effectLst/>
                          <a:latin typeface="Arial Narrow" panose="020B0606020202030204" pitchFamily="34" charset="0"/>
                        </a:rPr>
                        <a:t>546 669</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ZA" sz="1000" b="0" i="0" u="none" strike="noStrike">
                          <a:solidFill>
                            <a:srgbClr val="000000"/>
                          </a:solidFill>
                          <a:effectLst/>
                          <a:latin typeface="Arial Narrow" panose="020B0606020202030204" pitchFamily="34" charset="0"/>
                        </a:rPr>
                        <a:t>591 273</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ZA" sz="1000" b="0" i="0" u="none" strike="noStrike">
                          <a:solidFill>
                            <a:srgbClr val="000000"/>
                          </a:solidFill>
                          <a:effectLst/>
                          <a:latin typeface="Arial Narrow" panose="020B0606020202030204" pitchFamily="34" charset="0"/>
                        </a:rPr>
                        <a:t>591 933</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ZA" sz="1000" b="0" i="0" u="none" strike="noStrike">
                          <a:solidFill>
                            <a:srgbClr val="000000"/>
                          </a:solidFill>
                          <a:effectLst/>
                          <a:latin typeface="Arial Narrow" panose="020B0606020202030204" pitchFamily="34" charset="0"/>
                        </a:rPr>
                        <a:t>608 926</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ZA" sz="1000" b="0" i="0" u="none" strike="noStrike">
                          <a:solidFill>
                            <a:srgbClr val="000000"/>
                          </a:solidFill>
                          <a:effectLst/>
                          <a:latin typeface="Arial Narrow" panose="020B0606020202030204" pitchFamily="34" charset="0"/>
                        </a:rPr>
                        <a:t>608 363</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ZA" sz="1000" b="0" i="0" u="none" strike="noStrike">
                          <a:solidFill>
                            <a:srgbClr val="000000"/>
                          </a:solidFill>
                          <a:effectLst/>
                          <a:latin typeface="Arial Narrow" panose="020B0606020202030204" pitchFamily="34" charset="0"/>
                        </a:rPr>
                        <a:t>635 755</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3263394042"/>
                  </a:ext>
                </a:extLst>
              </a:tr>
              <a:tr h="233271">
                <a:tc>
                  <a:txBody>
                    <a:bodyPr/>
                    <a:lstStyle/>
                    <a:p>
                      <a:pPr algn="l" rtl="0" fontAlgn="ctr"/>
                      <a:r>
                        <a:rPr lang="en-ZA" sz="1000" b="1" i="0" u="none" strike="noStrike">
                          <a:solidFill>
                            <a:srgbClr val="000000"/>
                          </a:solidFill>
                          <a:effectLst/>
                          <a:latin typeface="Arial Narrow" panose="020B0606020202030204" pitchFamily="34" charset="0"/>
                        </a:rPr>
                        <a:t>Goods and services</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ZA" sz="1000" b="0" i="0" u="none" strike="noStrike">
                          <a:solidFill>
                            <a:srgbClr val="000000"/>
                          </a:solidFill>
                          <a:effectLst/>
                          <a:latin typeface="Arial Narrow" panose="020B0606020202030204" pitchFamily="34" charset="0"/>
                        </a:rPr>
                        <a:t>432 265</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ZA" sz="1000" b="0" i="0" u="none" strike="noStrike">
                          <a:solidFill>
                            <a:srgbClr val="000000"/>
                          </a:solidFill>
                          <a:effectLst/>
                          <a:latin typeface="Arial Narrow" panose="020B0606020202030204" pitchFamily="34" charset="0"/>
                        </a:rPr>
                        <a:t>468 798</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ZA" sz="1000" b="0" i="0" u="none" strike="noStrike">
                          <a:solidFill>
                            <a:srgbClr val="000000"/>
                          </a:solidFill>
                          <a:effectLst/>
                          <a:latin typeface="Arial Narrow" panose="020B0606020202030204" pitchFamily="34" charset="0"/>
                        </a:rPr>
                        <a:t>326 995</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ZA" sz="1000" b="0" i="0" u="none" strike="noStrike">
                          <a:solidFill>
                            <a:srgbClr val="000000"/>
                          </a:solidFill>
                          <a:effectLst/>
                          <a:latin typeface="Arial Narrow" panose="020B0606020202030204" pitchFamily="34" charset="0"/>
                        </a:rPr>
                        <a:t>389 007</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ZA" sz="1000" b="0" i="0" u="none" strike="noStrike">
                          <a:solidFill>
                            <a:srgbClr val="000000"/>
                          </a:solidFill>
                          <a:effectLst/>
                          <a:latin typeface="Arial Narrow" panose="020B0606020202030204" pitchFamily="34" charset="0"/>
                        </a:rPr>
                        <a:t>413 280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ZA" sz="1000" b="0" i="0" u="none" strike="noStrike">
                          <a:solidFill>
                            <a:srgbClr val="000000"/>
                          </a:solidFill>
                          <a:effectLst/>
                          <a:latin typeface="Arial Narrow" panose="020B0606020202030204" pitchFamily="34" charset="0"/>
                        </a:rPr>
                        <a:t>426 591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ZA" sz="1000" b="0" i="0" u="none" strike="noStrike">
                          <a:solidFill>
                            <a:srgbClr val="000000"/>
                          </a:solidFill>
                          <a:effectLst/>
                          <a:latin typeface="Arial Narrow" panose="020B0606020202030204" pitchFamily="34" charset="0"/>
                        </a:rPr>
                        <a:t>444 880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3592240495"/>
                  </a:ext>
                </a:extLst>
              </a:tr>
              <a:tr h="233271">
                <a:tc>
                  <a:txBody>
                    <a:bodyPr/>
                    <a:lstStyle/>
                    <a:p>
                      <a:pPr algn="l" rtl="0" fontAlgn="ctr"/>
                      <a:r>
                        <a:rPr lang="en-ZA" sz="1000" b="1" i="0" u="none" strike="noStrike">
                          <a:solidFill>
                            <a:srgbClr val="000000"/>
                          </a:solidFill>
                          <a:effectLst/>
                          <a:latin typeface="Arial Narrow" panose="020B0606020202030204" pitchFamily="34" charset="0"/>
                        </a:rPr>
                        <a:t>Depreciation</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ZA" sz="1000" b="0" i="0" u="none" strike="noStrike">
                          <a:solidFill>
                            <a:srgbClr val="000000"/>
                          </a:solidFill>
                          <a:effectLst/>
                          <a:latin typeface="Arial Narrow" panose="020B0606020202030204" pitchFamily="34" charset="0"/>
                        </a:rPr>
                        <a:t>27 277</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ZA" sz="1000" b="0" i="0" u="none" strike="noStrike">
                          <a:solidFill>
                            <a:srgbClr val="000000"/>
                          </a:solidFill>
                          <a:effectLst/>
                          <a:latin typeface="Arial Narrow" panose="020B0606020202030204" pitchFamily="34" charset="0"/>
                        </a:rPr>
                        <a:t>31 486</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ZA" sz="1000" b="0" i="0" u="none" strike="noStrike">
                          <a:solidFill>
                            <a:srgbClr val="000000"/>
                          </a:solidFill>
                          <a:effectLst/>
                          <a:latin typeface="Arial Narrow" panose="020B0606020202030204" pitchFamily="34" charset="0"/>
                        </a:rPr>
                        <a:t>28 406</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ZA" sz="1000" b="0" i="0" u="none" strike="noStrike">
                          <a:solidFill>
                            <a:srgbClr val="000000"/>
                          </a:solidFill>
                          <a:effectLst/>
                          <a:latin typeface="Arial Narrow" panose="020B0606020202030204" pitchFamily="34" charset="0"/>
                        </a:rPr>
                        <a:t>21 359</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ZA" sz="1000" b="0" i="0" u="none" strike="noStrike">
                          <a:solidFill>
                            <a:srgbClr val="000000"/>
                          </a:solidFill>
                          <a:effectLst/>
                          <a:latin typeface="Arial Narrow" panose="020B0606020202030204" pitchFamily="34" charset="0"/>
                        </a:rPr>
                        <a:t>33 788</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ZA" sz="1000" b="0" i="0" u="none" strike="noStrike">
                          <a:solidFill>
                            <a:srgbClr val="000000"/>
                          </a:solidFill>
                          <a:effectLst/>
                          <a:latin typeface="Arial Narrow" panose="020B0606020202030204" pitchFamily="34" charset="0"/>
                        </a:rPr>
                        <a:t>20 717</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ZA" sz="1000" b="0" i="0" u="none" strike="noStrike">
                          <a:solidFill>
                            <a:srgbClr val="000000"/>
                          </a:solidFill>
                          <a:effectLst/>
                          <a:latin typeface="Arial Narrow" panose="020B0606020202030204" pitchFamily="34" charset="0"/>
                        </a:rPr>
                        <a:t>21 647</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1303337985"/>
                  </a:ext>
                </a:extLst>
              </a:tr>
              <a:tr h="233271">
                <a:tc>
                  <a:txBody>
                    <a:bodyPr/>
                    <a:lstStyle/>
                    <a:p>
                      <a:pPr algn="l" rtl="0" fontAlgn="ctr"/>
                      <a:r>
                        <a:rPr lang="en-US" sz="1000" b="1" i="0" u="none" strike="noStrike" dirty="0">
                          <a:solidFill>
                            <a:srgbClr val="000000"/>
                          </a:solidFill>
                          <a:effectLst/>
                          <a:latin typeface="Arial Narrow" panose="020B0606020202030204" pitchFamily="34" charset="0"/>
                        </a:rPr>
                        <a:t>Interest, dividends and rent on land</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ZA" sz="1000" b="0" i="0" u="none" strike="noStrike">
                          <a:solidFill>
                            <a:srgbClr val="000000"/>
                          </a:solidFill>
                          <a:effectLst/>
                          <a:latin typeface="Arial Narrow" panose="020B0606020202030204" pitchFamily="34" charset="0"/>
                        </a:rPr>
                        <a:t>-</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ZA" sz="1000" b="0" i="0" u="none" strike="noStrike">
                          <a:solidFill>
                            <a:srgbClr val="000000"/>
                          </a:solidFill>
                          <a:effectLst/>
                          <a:latin typeface="Arial Narrow" panose="020B0606020202030204" pitchFamily="34" charset="0"/>
                        </a:rPr>
                        <a:t>-</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ZA" sz="1000" b="0" i="0" u="none" strike="noStrike">
                          <a:solidFill>
                            <a:srgbClr val="000000"/>
                          </a:solidFill>
                          <a:effectLst/>
                          <a:latin typeface="Arial Narrow" panose="020B0606020202030204" pitchFamily="34" charset="0"/>
                        </a:rPr>
                        <a:t>-</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ZA" sz="1000" b="0" i="0" u="none" strike="noStrike">
                          <a:solidFill>
                            <a:srgbClr val="000000"/>
                          </a:solidFill>
                          <a:effectLst/>
                          <a:latin typeface="Arial Narrow" panose="020B0606020202030204" pitchFamily="34" charset="0"/>
                        </a:rPr>
                        <a:t>-</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ZA" sz="1000" b="0" i="0" u="none" strike="noStrike">
                          <a:solidFill>
                            <a:srgbClr val="000000"/>
                          </a:solidFill>
                          <a:effectLst/>
                          <a:latin typeface="Arial Narrow" panose="020B0606020202030204" pitchFamily="34" charset="0"/>
                        </a:rPr>
                        <a:t>-</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ZA" sz="1000" b="0" i="0" u="none" strike="noStrike">
                          <a:solidFill>
                            <a:srgbClr val="000000"/>
                          </a:solidFill>
                          <a:effectLst/>
                          <a:latin typeface="Arial Narrow" panose="020B0606020202030204" pitchFamily="34" charset="0"/>
                        </a:rPr>
                        <a:t>-</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ZA" sz="1000" b="0" i="0" u="none" strike="noStrike">
                          <a:solidFill>
                            <a:srgbClr val="000000"/>
                          </a:solidFill>
                          <a:effectLst/>
                          <a:latin typeface="Arial Narrow" panose="020B0606020202030204" pitchFamily="34" charset="0"/>
                        </a:rPr>
                        <a:t>-</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276702972"/>
                  </a:ext>
                </a:extLst>
              </a:tr>
              <a:tr h="233271">
                <a:tc>
                  <a:txBody>
                    <a:bodyPr/>
                    <a:lstStyle/>
                    <a:p>
                      <a:pPr algn="l" rtl="0" fontAlgn="ctr"/>
                      <a:r>
                        <a:rPr lang="en-ZA" sz="1000" b="1" i="0" u="none" strike="noStrike">
                          <a:solidFill>
                            <a:srgbClr val="000000"/>
                          </a:solidFill>
                          <a:effectLst/>
                          <a:latin typeface="Arial Narrow" panose="020B0606020202030204" pitchFamily="34" charset="0"/>
                        </a:rPr>
                        <a:t>Transfers and subsidies</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ZA" sz="1000" b="0" i="0" u="none" strike="noStrike">
                          <a:solidFill>
                            <a:srgbClr val="000000"/>
                          </a:solidFill>
                          <a:effectLst/>
                          <a:latin typeface="Arial Narrow" panose="020B0606020202030204" pitchFamily="34" charset="0"/>
                        </a:rPr>
                        <a:t>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ZA" sz="1000" b="0" i="0" u="none" strike="noStrike">
                          <a:solidFill>
                            <a:srgbClr val="000000"/>
                          </a:solidFill>
                          <a:effectLst/>
                          <a:latin typeface="Arial Narrow" panose="020B0606020202030204" pitchFamily="34" charset="0"/>
                        </a:rPr>
                        <a:t>6 910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ZA" sz="1000" b="0" i="0" u="none" strike="noStrike">
                          <a:solidFill>
                            <a:srgbClr val="000000"/>
                          </a:solidFill>
                          <a:effectLst/>
                          <a:latin typeface="Arial Narrow" panose="020B0606020202030204" pitchFamily="34" charset="0"/>
                        </a:rPr>
                        <a:t>3 645</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ZA" sz="1000" b="0" i="0" u="none" strike="noStrike">
                          <a:solidFill>
                            <a:srgbClr val="000000"/>
                          </a:solidFill>
                          <a:effectLst/>
                          <a:latin typeface="Arial Narrow" panose="020B0606020202030204" pitchFamily="34" charset="0"/>
                        </a:rPr>
                        <a:t>4 200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ZA" sz="1000" b="0" i="0" u="none" strike="noStrike">
                          <a:solidFill>
                            <a:srgbClr val="000000"/>
                          </a:solidFill>
                          <a:effectLst/>
                          <a:latin typeface="Arial Narrow" panose="020B0606020202030204" pitchFamily="34" charset="0"/>
                        </a:rPr>
                        <a:t>6 647</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ZA" sz="1000" b="0" i="0" u="none" strike="noStrike">
                          <a:solidFill>
                            <a:srgbClr val="000000"/>
                          </a:solidFill>
                          <a:effectLst/>
                          <a:latin typeface="Arial Narrow" panose="020B0606020202030204" pitchFamily="34" charset="0"/>
                        </a:rPr>
                        <a:t>4 573</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ZA" sz="1000" b="0" i="0" u="none" strike="noStrike">
                          <a:solidFill>
                            <a:srgbClr val="000000"/>
                          </a:solidFill>
                          <a:effectLst/>
                          <a:latin typeface="Arial Narrow" panose="020B0606020202030204" pitchFamily="34" charset="0"/>
                        </a:rPr>
                        <a:t>4 778</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2650613072"/>
                  </a:ext>
                </a:extLst>
              </a:tr>
              <a:tr h="233271">
                <a:tc>
                  <a:txBody>
                    <a:bodyPr/>
                    <a:lstStyle/>
                    <a:p>
                      <a:pPr algn="just" rtl="0" fontAlgn="ctr"/>
                      <a:r>
                        <a:rPr lang="en-ZA" sz="1000" b="1" i="0" u="none" strike="noStrike">
                          <a:solidFill>
                            <a:srgbClr val="000000"/>
                          </a:solidFill>
                          <a:effectLst/>
                          <a:latin typeface="Arial Narrow" panose="020B0606020202030204" pitchFamily="34" charset="0"/>
                        </a:rPr>
                        <a:t>Total expenses</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ZA" sz="1000" b="1" i="0" u="none" strike="noStrike">
                          <a:solidFill>
                            <a:srgbClr val="000000"/>
                          </a:solidFill>
                          <a:effectLst/>
                          <a:latin typeface="Arial Narrow" panose="020B0606020202030204" pitchFamily="34" charset="0"/>
                        </a:rPr>
                        <a:t>980 527</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ZA" sz="1000" b="1" i="0" u="none" strike="noStrike">
                          <a:solidFill>
                            <a:srgbClr val="000000"/>
                          </a:solidFill>
                          <a:effectLst/>
                          <a:latin typeface="Arial Narrow" panose="020B0606020202030204" pitchFamily="34" charset="0"/>
                        </a:rPr>
                        <a:t>1 053 863</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ZA" sz="1000" b="1" i="0" u="none" strike="noStrike">
                          <a:solidFill>
                            <a:srgbClr val="000000"/>
                          </a:solidFill>
                          <a:effectLst/>
                          <a:latin typeface="Arial Narrow" panose="020B0606020202030204" pitchFamily="34" charset="0"/>
                        </a:rPr>
                        <a:t>950 319</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ZA" sz="1000" b="1" i="0" u="none" strike="noStrike">
                          <a:solidFill>
                            <a:srgbClr val="000000"/>
                          </a:solidFill>
                          <a:effectLst/>
                          <a:latin typeface="Arial Narrow" panose="020B0606020202030204" pitchFamily="34" charset="0"/>
                        </a:rPr>
                        <a:t>1 006 499</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ZA" sz="1000" b="1" i="0" u="none" strike="noStrike">
                          <a:solidFill>
                            <a:srgbClr val="000000"/>
                          </a:solidFill>
                          <a:effectLst/>
                          <a:latin typeface="Arial Narrow" panose="020B0606020202030204" pitchFamily="34" charset="0"/>
                        </a:rPr>
                        <a:t> 1 062 641 </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ZA" sz="1000" b="1" i="0" u="none" strike="noStrike">
                          <a:solidFill>
                            <a:srgbClr val="000000"/>
                          </a:solidFill>
                          <a:effectLst/>
                          <a:latin typeface="Arial Narrow" panose="020B0606020202030204" pitchFamily="34" charset="0"/>
                        </a:rPr>
                        <a:t> 1 060 244 </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ZA" sz="1000" b="1" i="0" u="none" strike="noStrike">
                          <a:solidFill>
                            <a:srgbClr val="000000"/>
                          </a:solidFill>
                          <a:effectLst/>
                          <a:latin typeface="Arial Narrow" panose="020B0606020202030204" pitchFamily="34" charset="0"/>
                        </a:rPr>
                        <a:t> 1 107 060 </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4197397999"/>
                  </a:ext>
                </a:extLst>
              </a:tr>
              <a:tr h="233271">
                <a:tc>
                  <a:txBody>
                    <a:bodyPr/>
                    <a:lstStyle/>
                    <a:p>
                      <a:pPr algn="just" rtl="0" fontAlgn="ctr"/>
                      <a:r>
                        <a:rPr lang="en-ZA" sz="1000" b="1" i="0" u="none" strike="noStrike">
                          <a:solidFill>
                            <a:srgbClr val="000000"/>
                          </a:solidFill>
                          <a:effectLst/>
                          <a:latin typeface="Arial Narrow" panose="020B0606020202030204" pitchFamily="34" charset="0"/>
                        </a:rPr>
                        <a:t>Surplus/(Deficit)</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ZA" sz="1000" b="1" i="0" u="none" strike="noStrike">
                          <a:solidFill>
                            <a:srgbClr val="000000"/>
                          </a:solidFill>
                          <a:effectLst/>
                          <a:latin typeface="Arial Narrow" panose="020B0606020202030204" pitchFamily="34" charset="0"/>
                        </a:rPr>
                        <a:t>5 985</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ZA" sz="1000" b="1" i="0" u="none" strike="noStrike" dirty="0">
                          <a:solidFill>
                            <a:srgbClr val="000000"/>
                          </a:solidFill>
                          <a:effectLst/>
                          <a:latin typeface="Arial Narrow" panose="020B0606020202030204" pitchFamily="34" charset="0"/>
                        </a:rPr>
                        <a:t>(54 018)</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ZA" sz="1000" b="1" i="0" u="none" strike="noStrike" dirty="0">
                          <a:solidFill>
                            <a:srgbClr val="000000"/>
                          </a:solidFill>
                          <a:effectLst/>
                          <a:latin typeface="Arial Narrow" panose="020B0606020202030204" pitchFamily="34" charset="0"/>
                        </a:rPr>
                        <a:t>4942</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ZA" sz="1000" b="1" i="0" u="none" strike="noStrike">
                          <a:solidFill>
                            <a:srgbClr val="000000"/>
                          </a:solidFill>
                          <a:effectLst/>
                          <a:latin typeface="Arial Narrow" panose="020B0606020202030204" pitchFamily="34" charset="0"/>
                        </a:rPr>
                        <a:t>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ZA" sz="1000" b="1" i="0" u="none" strike="noStrike">
                          <a:solidFill>
                            <a:srgbClr val="000000"/>
                          </a:solidFill>
                          <a:effectLst/>
                          <a:latin typeface="Arial Narrow" panose="020B0606020202030204" pitchFamily="34" charset="0"/>
                        </a:rPr>
                        <a:t>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ZA" sz="1000" b="1" i="0" u="none" strike="noStrike">
                          <a:solidFill>
                            <a:srgbClr val="000000"/>
                          </a:solidFill>
                          <a:effectLst/>
                          <a:latin typeface="Arial Narrow" panose="020B0606020202030204" pitchFamily="34" charset="0"/>
                        </a:rPr>
                        <a:t>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ZA" sz="1000" b="1" i="0" u="none" strike="noStrike" dirty="0">
                          <a:solidFill>
                            <a:srgbClr val="000000"/>
                          </a:solidFill>
                          <a:effectLst/>
                          <a:latin typeface="Arial Narrow" panose="020B0606020202030204" pitchFamily="34" charset="0"/>
                        </a:rPr>
                        <a:t>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2191439436"/>
                  </a:ext>
                </a:extLst>
              </a:tr>
            </a:tbl>
          </a:graphicData>
        </a:graphic>
      </p:graphicFrame>
    </p:spTree>
    <p:extLst>
      <p:ext uri="{BB962C8B-B14F-4D97-AF65-F5344CB8AC3E}">
        <p14:creationId xmlns:p14="http://schemas.microsoft.com/office/powerpoint/2010/main" val="21964874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1D7F5-C366-40C5-9526-667A3B8295BD}"/>
              </a:ext>
            </a:extLst>
          </p:cNvPr>
          <p:cNvSpPr>
            <a:spLocks noGrp="1"/>
          </p:cNvSpPr>
          <p:nvPr>
            <p:ph type="title"/>
          </p:nvPr>
        </p:nvSpPr>
        <p:spPr>
          <a:xfrm>
            <a:off x="1390650" y="236395"/>
            <a:ext cx="6546850" cy="1182830"/>
          </a:xfrm>
        </p:spPr>
        <p:txBody>
          <a:bodyPr>
            <a:noAutofit/>
          </a:bodyPr>
          <a:lstStyle/>
          <a:p>
            <a:pPr algn="ctr"/>
            <a:r>
              <a:rPr lang="en-US" sz="3200" b="1" dirty="0">
                <a:solidFill>
                  <a:srgbClr val="213A72"/>
                </a:solidFill>
                <a:latin typeface="Arial Narrow" panose="020B0606020202030204" pitchFamily="34" charset="0"/>
              </a:rPr>
              <a:t/>
            </a:r>
            <a:br>
              <a:rPr lang="en-US" sz="3200" b="1" dirty="0">
                <a:solidFill>
                  <a:srgbClr val="213A72"/>
                </a:solidFill>
                <a:latin typeface="Arial Narrow" panose="020B0606020202030204" pitchFamily="34" charset="0"/>
              </a:rPr>
            </a:br>
            <a:r>
              <a:rPr lang="en-US" sz="3200" b="1" cap="small" dirty="0">
                <a:solidFill>
                  <a:srgbClr val="002060"/>
                </a:solidFill>
                <a:uFill>
                  <a:solidFill>
                    <a:srgbClr val="447644"/>
                  </a:solidFill>
                </a:uFill>
                <a:latin typeface="Arial Narrow" panose="020B0606020202030204" pitchFamily="34" charset="0"/>
                <a:cs typeface="Arial" panose="020B0604020202020204" pitchFamily="34" charset="0"/>
              </a:rPr>
              <a:t>SUMMARISED 2022/23 FINANCIAL OUTLOOK </a:t>
            </a:r>
            <a:endParaRPr lang="en-ZA" sz="3200" b="1" dirty="0">
              <a:solidFill>
                <a:srgbClr val="213A72"/>
              </a:solidFill>
              <a:latin typeface="Arial Narrow" panose="020B0606020202030204" pitchFamily="34" charset="0"/>
            </a:endParaRPr>
          </a:p>
        </p:txBody>
      </p:sp>
      <p:sp>
        <p:nvSpPr>
          <p:cNvPr id="4" name="Slide Number Placeholder 3">
            <a:extLst>
              <a:ext uri="{FF2B5EF4-FFF2-40B4-BE49-F238E27FC236}">
                <a16:creationId xmlns:a16="http://schemas.microsoft.com/office/drawing/2014/main" id="{5E5B02D2-7A96-46DE-94CF-6AE427BAA90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4DB43B-2450-41F4-875D-3A173E257EAA}" type="slidenum">
              <a:rPr kumimoji="0" lang="en-ZA" sz="2000" b="0" i="0" u="none" strike="noStrike" kern="1200" cap="none" spc="0" normalizeH="0" baseline="0" noProof="0" smtClean="0">
                <a:ln w="0"/>
                <a:solidFill>
                  <a:prstClr val="white"/>
                </a:solidFill>
                <a:effectLst>
                  <a:outerShdw blurRad="38100" dist="19050" dir="2700000" algn="tl" rotWithShape="0">
                    <a:prstClr val="black">
                      <a:alpha val="40000"/>
                    </a:prstClr>
                  </a:outerShdw>
                </a:effectLst>
                <a:uLnTx/>
                <a:uFillTx/>
                <a:latin typeface="Arial Narrow" panose="020B0606020202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ZA" sz="20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Arial Narrow" panose="020B0606020202030204" pitchFamily="34" charset="0"/>
              <a:ea typeface="+mn-ea"/>
              <a:cs typeface="+mn-cs"/>
            </a:endParaRPr>
          </a:p>
        </p:txBody>
      </p:sp>
      <p:sp>
        <p:nvSpPr>
          <p:cNvPr id="6" name="Content Placeholder 5">
            <a:extLst>
              <a:ext uri="{FF2B5EF4-FFF2-40B4-BE49-F238E27FC236}">
                <a16:creationId xmlns:a16="http://schemas.microsoft.com/office/drawing/2014/main" id="{9E3475FF-85D1-4D0B-856F-CD17766E21DC}"/>
              </a:ext>
            </a:extLst>
          </p:cNvPr>
          <p:cNvSpPr>
            <a:spLocks noGrp="1"/>
          </p:cNvSpPr>
          <p:nvPr>
            <p:ph idx="1"/>
          </p:nvPr>
        </p:nvSpPr>
        <p:spPr>
          <a:xfrm>
            <a:off x="51308" y="1592826"/>
            <a:ext cx="8936607" cy="4663655"/>
          </a:xfrm>
        </p:spPr>
        <p:txBody>
          <a:bodyPr>
            <a:normAutofit/>
          </a:bodyPr>
          <a:lstStyle/>
          <a:p>
            <a:pPr marL="285750" indent="-285750">
              <a:spcBef>
                <a:spcPts val="0"/>
              </a:spcBef>
            </a:pPr>
            <a:r>
              <a:rPr lang="en-US" sz="1600" dirty="0">
                <a:latin typeface="Arial Narrow" panose="020B0606020202030204" pitchFamily="34" charset="0"/>
              </a:rPr>
              <a:t>In preparation for the 2021 Estimates of National Expenditure (ENE), additional funding of R120 million over the MTEF period was made available to the entity as follows:</a:t>
            </a:r>
          </a:p>
          <a:p>
            <a:pPr marL="285750" indent="-285750">
              <a:spcBef>
                <a:spcPts val="0"/>
              </a:spcBef>
            </a:pPr>
            <a:endParaRPr lang="en-US" sz="1600" dirty="0">
              <a:cs typeface="Arial" panose="020B0604020202020204" pitchFamily="34" charset="0"/>
            </a:endParaRPr>
          </a:p>
          <a:p>
            <a:pPr marL="285750" indent="-285750">
              <a:spcBef>
                <a:spcPts val="0"/>
              </a:spcBef>
            </a:pPr>
            <a:endParaRPr lang="en-US" sz="1600" dirty="0">
              <a:cs typeface="Arial" panose="020B0604020202020204" pitchFamily="34" charset="0"/>
            </a:endParaRPr>
          </a:p>
          <a:p>
            <a:pPr marL="285750" indent="-285750">
              <a:spcBef>
                <a:spcPts val="0"/>
              </a:spcBef>
            </a:pPr>
            <a:endParaRPr lang="en-US" sz="1600" dirty="0">
              <a:cs typeface="Arial" panose="020B0604020202020204" pitchFamily="34" charset="0"/>
            </a:endParaRPr>
          </a:p>
          <a:p>
            <a:pPr marL="285750" indent="-285750">
              <a:spcBef>
                <a:spcPts val="0"/>
              </a:spcBef>
            </a:pPr>
            <a:endParaRPr lang="en-US" sz="1600" dirty="0">
              <a:cs typeface="Arial" panose="020B0604020202020204" pitchFamily="34" charset="0"/>
            </a:endParaRPr>
          </a:p>
          <a:p>
            <a:pPr marL="285750" indent="-285750">
              <a:spcBef>
                <a:spcPts val="0"/>
              </a:spcBef>
            </a:pPr>
            <a:endParaRPr lang="en-US" sz="1600" dirty="0">
              <a:cs typeface="Arial" panose="020B0604020202020204" pitchFamily="34" charset="0"/>
            </a:endParaRPr>
          </a:p>
          <a:p>
            <a:pPr marL="285750" indent="-285750">
              <a:spcBef>
                <a:spcPts val="0"/>
              </a:spcBef>
            </a:pPr>
            <a:endParaRPr lang="en-US" sz="1600" dirty="0">
              <a:cs typeface="Arial" panose="020B0604020202020204" pitchFamily="34" charset="0"/>
            </a:endParaRPr>
          </a:p>
          <a:p>
            <a:pPr marL="285750" indent="-285750">
              <a:spcBef>
                <a:spcPts val="0"/>
              </a:spcBef>
            </a:pPr>
            <a:endParaRPr lang="en-US" sz="1600" dirty="0">
              <a:cs typeface="Arial" panose="020B0604020202020204" pitchFamily="34" charset="0"/>
            </a:endParaRPr>
          </a:p>
          <a:p>
            <a:pPr marL="0" indent="0">
              <a:spcBef>
                <a:spcPts val="0"/>
              </a:spcBef>
              <a:buNone/>
            </a:pPr>
            <a:endParaRPr lang="en-US" sz="1600" dirty="0">
              <a:cs typeface="Arial" panose="020B0604020202020204" pitchFamily="34" charset="0"/>
            </a:endParaRPr>
          </a:p>
          <a:p>
            <a:pPr marL="0" indent="0">
              <a:spcBef>
                <a:spcPts val="0"/>
              </a:spcBef>
              <a:buNone/>
            </a:pPr>
            <a:endParaRPr lang="en-US" sz="1600" dirty="0">
              <a:cs typeface="Arial" panose="020B0604020202020204" pitchFamily="34" charset="0"/>
            </a:endParaRPr>
          </a:p>
          <a:p>
            <a:pPr marL="0" indent="0">
              <a:spcBef>
                <a:spcPts val="0"/>
              </a:spcBef>
              <a:buNone/>
            </a:pPr>
            <a:r>
              <a:rPr lang="en-US" sz="1600" dirty="0">
                <a:cs typeface="Arial" panose="020B0604020202020204" pitchFamily="34" charset="0"/>
              </a:rPr>
              <a:t> </a:t>
            </a:r>
          </a:p>
          <a:p>
            <a:pPr marL="0" indent="0">
              <a:spcBef>
                <a:spcPts val="0"/>
              </a:spcBef>
              <a:buNone/>
            </a:pPr>
            <a:endParaRPr lang="en-US" sz="1600" dirty="0">
              <a:cs typeface="Arial" panose="020B0604020202020204" pitchFamily="34" charset="0"/>
            </a:endParaRPr>
          </a:p>
        </p:txBody>
      </p:sp>
      <p:graphicFrame>
        <p:nvGraphicFramePr>
          <p:cNvPr id="3" name="Table 2"/>
          <p:cNvGraphicFramePr>
            <a:graphicFrameLocks noGrp="1"/>
          </p:cNvGraphicFramePr>
          <p:nvPr/>
        </p:nvGraphicFramePr>
        <p:xfrm>
          <a:off x="457200" y="2190751"/>
          <a:ext cx="8162925" cy="1800224"/>
        </p:xfrm>
        <a:graphic>
          <a:graphicData uri="http://schemas.openxmlformats.org/drawingml/2006/table">
            <a:tbl>
              <a:tblPr/>
              <a:tblGrid>
                <a:gridCol w="4409235">
                  <a:extLst>
                    <a:ext uri="{9D8B030D-6E8A-4147-A177-3AD203B41FA5}">
                      <a16:colId xmlns:a16="http://schemas.microsoft.com/office/drawing/2014/main" val="995240649"/>
                    </a:ext>
                  </a:extLst>
                </a:gridCol>
                <a:gridCol w="841949">
                  <a:extLst>
                    <a:ext uri="{9D8B030D-6E8A-4147-A177-3AD203B41FA5}">
                      <a16:colId xmlns:a16="http://schemas.microsoft.com/office/drawing/2014/main" val="394414641"/>
                    </a:ext>
                  </a:extLst>
                </a:gridCol>
                <a:gridCol w="841949">
                  <a:extLst>
                    <a:ext uri="{9D8B030D-6E8A-4147-A177-3AD203B41FA5}">
                      <a16:colId xmlns:a16="http://schemas.microsoft.com/office/drawing/2014/main" val="3183148208"/>
                    </a:ext>
                  </a:extLst>
                </a:gridCol>
                <a:gridCol w="1034896">
                  <a:extLst>
                    <a:ext uri="{9D8B030D-6E8A-4147-A177-3AD203B41FA5}">
                      <a16:colId xmlns:a16="http://schemas.microsoft.com/office/drawing/2014/main" val="1626288869"/>
                    </a:ext>
                  </a:extLst>
                </a:gridCol>
                <a:gridCol w="1034896">
                  <a:extLst>
                    <a:ext uri="{9D8B030D-6E8A-4147-A177-3AD203B41FA5}">
                      <a16:colId xmlns:a16="http://schemas.microsoft.com/office/drawing/2014/main" val="762579464"/>
                    </a:ext>
                  </a:extLst>
                </a:gridCol>
              </a:tblGrid>
              <a:tr h="295458">
                <a:tc rowSpan="2">
                  <a:txBody>
                    <a:bodyPr/>
                    <a:lstStyle/>
                    <a:p>
                      <a:pPr algn="just" rtl="0" fontAlgn="ctr"/>
                      <a:r>
                        <a:rPr lang="en-ZA" sz="1200" b="1" i="0" u="none" strike="noStrike" dirty="0">
                          <a:solidFill>
                            <a:srgbClr val="000000"/>
                          </a:solidFill>
                          <a:effectLst/>
                          <a:latin typeface="Arial Narrow" panose="020B0606020202030204" pitchFamily="34" charset="0"/>
                        </a:rPr>
                        <a:t> </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tc>
                  <a:txBody>
                    <a:bodyPr/>
                    <a:lstStyle/>
                    <a:p>
                      <a:pPr algn="ctr" rtl="0" fontAlgn="ctr"/>
                      <a:r>
                        <a:rPr lang="en-ZA" sz="1400" b="1" i="0" u="none" strike="noStrike" dirty="0">
                          <a:solidFill>
                            <a:srgbClr val="000000"/>
                          </a:solidFill>
                          <a:effectLst/>
                          <a:latin typeface="Arial Narrow" panose="020B0606020202030204" pitchFamily="34" charset="0"/>
                        </a:rPr>
                        <a:t>2021/22</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tc>
                  <a:txBody>
                    <a:bodyPr/>
                    <a:lstStyle/>
                    <a:p>
                      <a:pPr algn="ctr" rtl="0" fontAlgn="ctr"/>
                      <a:r>
                        <a:rPr lang="en-ZA" sz="1400" b="1" i="0" u="none" strike="noStrike">
                          <a:solidFill>
                            <a:srgbClr val="000000"/>
                          </a:solidFill>
                          <a:effectLst/>
                          <a:latin typeface="Arial Narrow" panose="020B0606020202030204" pitchFamily="34" charset="0"/>
                        </a:rPr>
                        <a:t>2022/23</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tc>
                  <a:txBody>
                    <a:bodyPr/>
                    <a:lstStyle/>
                    <a:p>
                      <a:pPr algn="ctr" rtl="0" fontAlgn="ctr"/>
                      <a:r>
                        <a:rPr lang="en-ZA" sz="1400" b="1" i="0" u="none" strike="noStrike">
                          <a:solidFill>
                            <a:srgbClr val="000000"/>
                          </a:solidFill>
                          <a:effectLst/>
                          <a:latin typeface="Arial Narrow" panose="020B0606020202030204" pitchFamily="34" charset="0"/>
                        </a:rPr>
                        <a:t>2023/24</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tc>
                  <a:txBody>
                    <a:bodyPr/>
                    <a:lstStyle/>
                    <a:p>
                      <a:pPr algn="ctr" rtl="0" fontAlgn="ctr"/>
                      <a:r>
                        <a:rPr lang="en-ZA" sz="1400" b="1" i="0" u="none" strike="noStrike">
                          <a:solidFill>
                            <a:srgbClr val="000000"/>
                          </a:solidFill>
                          <a:effectLst/>
                          <a:latin typeface="Arial Narrow" panose="020B0606020202030204" pitchFamily="34" charset="0"/>
                        </a:rPr>
                        <a:t>Total</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3847303609"/>
                  </a:ext>
                </a:extLst>
              </a:tr>
              <a:tr h="295458">
                <a:tc vMerge="1">
                  <a:txBody>
                    <a:bodyPr/>
                    <a:lstStyle/>
                    <a:p>
                      <a:endParaRPr lang="en-ZA"/>
                    </a:p>
                  </a:txBody>
                  <a:tcPr/>
                </a:tc>
                <a:tc>
                  <a:txBody>
                    <a:bodyPr/>
                    <a:lstStyle/>
                    <a:p>
                      <a:pPr algn="ctr" rtl="0" fontAlgn="ctr"/>
                      <a:r>
                        <a:rPr lang="en-ZA" sz="1200" b="1" i="0" u="none" strike="noStrike" dirty="0">
                          <a:solidFill>
                            <a:srgbClr val="000000"/>
                          </a:solidFill>
                          <a:effectLst/>
                          <a:latin typeface="Arial Narrow" panose="020B0606020202030204" pitchFamily="34" charset="0"/>
                        </a:rPr>
                        <a:t>R’000</a:t>
                      </a:r>
                    </a:p>
                  </a:txBody>
                  <a:tcPr marL="7620" marR="7620" marT="7620"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ZA" sz="1200" b="1" i="0" u="none" strike="noStrike" dirty="0">
                          <a:solidFill>
                            <a:srgbClr val="000000"/>
                          </a:solidFill>
                          <a:effectLst/>
                          <a:latin typeface="Arial Narrow" panose="020B0606020202030204" pitchFamily="34" charset="0"/>
                        </a:rPr>
                        <a:t>R’000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ZA" sz="1200" b="1" i="0" u="none" strike="noStrike" dirty="0">
                          <a:solidFill>
                            <a:srgbClr val="000000"/>
                          </a:solidFill>
                          <a:effectLst/>
                          <a:latin typeface="Arial Narrow" panose="020B0606020202030204" pitchFamily="34" charset="0"/>
                        </a:rPr>
                        <a:t>R’000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ZA" sz="1200" b="1" i="0" u="none" strike="noStrike" dirty="0">
                          <a:solidFill>
                            <a:srgbClr val="000000"/>
                          </a:solidFill>
                          <a:effectLst/>
                          <a:latin typeface="Arial Narrow" panose="020B0606020202030204" pitchFamily="34" charset="0"/>
                        </a:rPr>
                        <a:t>R’000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3470880741"/>
                  </a:ext>
                </a:extLst>
              </a:tr>
              <a:tr h="504091">
                <a:tc>
                  <a:txBody>
                    <a:bodyPr/>
                    <a:lstStyle/>
                    <a:p>
                      <a:pPr algn="just" rtl="0" fontAlgn="ctr"/>
                      <a:r>
                        <a:rPr lang="en-US" sz="1200" b="1" i="0" u="none" strike="noStrike" dirty="0">
                          <a:solidFill>
                            <a:srgbClr val="000000"/>
                          </a:solidFill>
                          <a:effectLst/>
                          <a:latin typeface="Arial Narrow" panose="020B0606020202030204" pitchFamily="34" charset="0"/>
                        </a:rPr>
                        <a:t>Initial</a:t>
                      </a:r>
                      <a:r>
                        <a:rPr lang="en-US" sz="1200" b="1" i="0" u="none" strike="noStrike" baseline="0" dirty="0">
                          <a:solidFill>
                            <a:srgbClr val="000000"/>
                          </a:solidFill>
                          <a:effectLst/>
                          <a:latin typeface="Arial Narrow" panose="020B0606020202030204" pitchFamily="34" charset="0"/>
                        </a:rPr>
                        <a:t> Government Grant Allocation</a:t>
                      </a:r>
                      <a:endParaRPr lang="en-ZA" sz="1200" b="1" i="0" u="none" strike="noStrike" dirty="0">
                        <a:solidFill>
                          <a:srgbClr val="000000"/>
                        </a:solidFill>
                        <a:effectLst/>
                        <a:latin typeface="Arial Narrow" panose="020B0606020202030204" pitchFamily="34"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rtl="0" fontAlgn="ctr"/>
                      <a:r>
                        <a:rPr lang="en-ZA" sz="1200" b="0" i="0" u="none" strike="noStrike" dirty="0">
                          <a:solidFill>
                            <a:srgbClr val="000000"/>
                          </a:solidFill>
                          <a:effectLst/>
                          <a:latin typeface="Arial Narrow" panose="020B0606020202030204" pitchFamily="34" charset="0"/>
                        </a:rPr>
                        <a:t>1 007 293</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ZA" sz="1200" b="0" i="0" u="none" strike="noStrike" dirty="0">
                          <a:solidFill>
                            <a:srgbClr val="000000"/>
                          </a:solidFill>
                          <a:effectLst/>
                          <a:latin typeface="Arial Narrow" panose="020B0606020202030204" pitchFamily="34" charset="0"/>
                        </a:rPr>
                        <a:t>1 011 163</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ZA" sz="1200" b="0" i="0" u="none" strike="noStrike" dirty="0">
                          <a:solidFill>
                            <a:srgbClr val="000000"/>
                          </a:solidFill>
                          <a:effectLst/>
                          <a:latin typeface="Arial Narrow" panose="020B0606020202030204" pitchFamily="34" charset="0"/>
                        </a:rPr>
                        <a:t>1 056 574</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ZA" sz="1200" b="0" i="0" u="none" strike="noStrike" dirty="0">
                          <a:solidFill>
                            <a:srgbClr val="000000"/>
                          </a:solidFill>
                          <a:effectLst/>
                          <a:latin typeface="Arial Narrow" panose="020B0606020202030204" pitchFamily="34" charset="0"/>
                        </a:rPr>
                        <a:t>3 075 030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1869412128"/>
                  </a:ext>
                </a:extLst>
              </a:tr>
              <a:tr h="295458">
                <a:tc>
                  <a:txBody>
                    <a:bodyPr/>
                    <a:lstStyle/>
                    <a:p>
                      <a:pPr algn="just" rtl="0" fontAlgn="ctr"/>
                      <a:r>
                        <a:rPr lang="en-ZA" sz="1200" b="1" i="0" u="none" strike="noStrike" dirty="0">
                          <a:solidFill>
                            <a:srgbClr val="000000"/>
                          </a:solidFill>
                          <a:effectLst/>
                          <a:latin typeface="Arial Narrow" panose="020B0606020202030204" pitchFamily="34" charset="0"/>
                        </a:rPr>
                        <a:t>Revised Government Grand Allocation</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rtl="0" fontAlgn="ctr"/>
                      <a:r>
                        <a:rPr lang="en-ZA" sz="1200" b="0" i="0" u="none" strike="noStrike">
                          <a:solidFill>
                            <a:srgbClr val="000000"/>
                          </a:solidFill>
                          <a:effectLst/>
                          <a:latin typeface="Arial Narrow" panose="020B0606020202030204" pitchFamily="34" charset="0"/>
                        </a:rPr>
                        <a:t>1 046 293</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ZA" sz="1200" b="0" i="0" u="none" strike="noStrike" dirty="0">
                          <a:solidFill>
                            <a:srgbClr val="000000"/>
                          </a:solidFill>
                          <a:effectLst/>
                          <a:latin typeface="Arial Narrow" panose="020B0606020202030204" pitchFamily="34" charset="0"/>
                        </a:rPr>
                        <a:t>1 051 163</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ZA" sz="1200" b="0" i="0" u="none" strike="noStrike" dirty="0">
                          <a:solidFill>
                            <a:srgbClr val="000000"/>
                          </a:solidFill>
                          <a:effectLst/>
                          <a:latin typeface="Arial Narrow" panose="020B0606020202030204" pitchFamily="34" charset="0"/>
                        </a:rPr>
                        <a:t>1 097 574</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ZA" sz="1200" b="0" i="0" u="none" strike="noStrike" dirty="0">
                          <a:solidFill>
                            <a:srgbClr val="000000"/>
                          </a:solidFill>
                          <a:effectLst/>
                          <a:latin typeface="Arial Narrow" panose="020B0606020202030204" pitchFamily="34" charset="0"/>
                        </a:rPr>
                        <a:t>3 195 030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2573104449"/>
                  </a:ext>
                </a:extLst>
              </a:tr>
              <a:tr h="409759">
                <a:tc>
                  <a:txBody>
                    <a:bodyPr/>
                    <a:lstStyle/>
                    <a:p>
                      <a:pPr algn="just" rtl="0" fontAlgn="ctr"/>
                      <a:r>
                        <a:rPr lang="en-ZA" sz="1200" b="1" i="0" u="none" strike="noStrike">
                          <a:solidFill>
                            <a:srgbClr val="000000"/>
                          </a:solidFill>
                          <a:effectLst/>
                          <a:latin typeface="Arial Narrow" panose="020B0606020202030204" pitchFamily="34" charset="0"/>
                        </a:rPr>
                        <a:t>Additional Grant Allocation</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rtl="0" fontAlgn="ctr"/>
                      <a:r>
                        <a:rPr lang="en-ZA" sz="1200" b="1" i="0" u="none" strike="noStrike">
                          <a:solidFill>
                            <a:srgbClr val="000000"/>
                          </a:solidFill>
                          <a:effectLst/>
                          <a:latin typeface="Arial Narrow" panose="020B0606020202030204" pitchFamily="34" charset="0"/>
                        </a:rPr>
                        <a:t>39 000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ZA" sz="1200" b="1" i="0" u="none" strike="noStrike" dirty="0">
                          <a:solidFill>
                            <a:srgbClr val="000000"/>
                          </a:solidFill>
                          <a:effectLst/>
                          <a:latin typeface="Arial Narrow" panose="020B0606020202030204" pitchFamily="34" charset="0"/>
                        </a:rPr>
                        <a:t>40 000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ZA" sz="1200" b="1" i="0" u="none" strike="noStrike" dirty="0">
                          <a:solidFill>
                            <a:srgbClr val="000000"/>
                          </a:solidFill>
                          <a:effectLst/>
                          <a:latin typeface="Arial Narrow" panose="020B0606020202030204" pitchFamily="34" charset="0"/>
                        </a:rPr>
                        <a:t>41 000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ZA" sz="1200" b="1" i="0" u="none" strike="noStrike" dirty="0">
                          <a:solidFill>
                            <a:srgbClr val="000000"/>
                          </a:solidFill>
                          <a:effectLst/>
                          <a:latin typeface="Arial Narrow" panose="020B0606020202030204" pitchFamily="34" charset="0"/>
                        </a:rPr>
                        <a:t>120 000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1374855051"/>
                  </a:ext>
                </a:extLst>
              </a:tr>
            </a:tbl>
          </a:graphicData>
        </a:graphic>
      </p:graphicFrame>
    </p:spTree>
    <p:extLst>
      <p:ext uri="{BB962C8B-B14F-4D97-AF65-F5344CB8AC3E}">
        <p14:creationId xmlns:p14="http://schemas.microsoft.com/office/powerpoint/2010/main" val="1332910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0562" y="141575"/>
            <a:ext cx="5502875" cy="1325563"/>
          </a:xfrm>
        </p:spPr>
        <p:txBody>
          <a:bodyPr>
            <a:normAutofit/>
          </a:bodyPr>
          <a:lstStyle/>
          <a:p>
            <a:pPr algn="ctr"/>
            <a:r>
              <a:rPr lang="en-US" sz="3600" b="1" dirty="0">
                <a:solidFill>
                  <a:srgbClr val="002060"/>
                </a:solidFill>
                <a:latin typeface="Arial Narrow" panose="020B0606020202030204" pitchFamily="34" charset="0"/>
              </a:rPr>
              <a:t>CONCLUDING REMARKS</a:t>
            </a:r>
            <a:endParaRPr lang="en-ZA" sz="3600" b="1" dirty="0">
              <a:solidFill>
                <a:srgbClr val="002060"/>
              </a:solidFill>
              <a:latin typeface="Arial Narrow" panose="020B0606020202030204" pitchFamily="34" charset="0"/>
            </a:endParaRPr>
          </a:p>
        </p:txBody>
      </p:sp>
      <p:pic>
        <p:nvPicPr>
          <p:cNvPr id="5" name="Content Placeholder 4"/>
          <p:cNvPicPr>
            <a:picLocks noGrp="1" noChangeAspect="1"/>
          </p:cNvPicPr>
          <p:nvPr>
            <p:ph idx="1"/>
          </p:nvPr>
        </p:nvPicPr>
        <p:blipFill>
          <a:blip r:embed="rId2"/>
          <a:stretch>
            <a:fillRect/>
          </a:stretch>
        </p:blipFill>
        <p:spPr>
          <a:xfrm>
            <a:off x="77777" y="1751438"/>
            <a:ext cx="1985922" cy="1390433"/>
          </a:xfrm>
          <a:prstGeom prst="rect">
            <a:avLst/>
          </a:prstGeom>
        </p:spPr>
      </p:pic>
      <p:sp>
        <p:nvSpPr>
          <p:cNvPr id="4" name="Slide Number Placeholder 3"/>
          <p:cNvSpPr>
            <a:spLocks noGrp="1"/>
          </p:cNvSpPr>
          <p:nvPr>
            <p:ph type="sldNum" sz="quarter" idx="12"/>
          </p:nvPr>
        </p:nvSpPr>
        <p:spPr/>
        <p:txBody>
          <a:bodyPr/>
          <a:lstStyle/>
          <a:p>
            <a:fld id="{0C4DB43B-2450-41F4-875D-3A173E257EAA}" type="slidenum">
              <a:rPr lang="en-ZA" smtClean="0"/>
              <a:t>43</a:t>
            </a:fld>
            <a:endParaRPr lang="en-ZA" dirty="0"/>
          </a:p>
        </p:txBody>
      </p:sp>
      <p:pic>
        <p:nvPicPr>
          <p:cNvPr id="3074" name="Picture 2" descr="The Top Challenges Faced by Small- and Mid-Size Agenc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092" y="3141871"/>
            <a:ext cx="1255202" cy="165286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Business Challenges - CEO Master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091" y="4611819"/>
            <a:ext cx="1854453" cy="164466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467294" y="1691907"/>
            <a:ext cx="7646294" cy="5047536"/>
          </a:xfrm>
          <a:prstGeom prst="rect">
            <a:avLst/>
          </a:prstGeom>
        </p:spPr>
        <p:txBody>
          <a:bodyPr wrap="square">
            <a:spAutoFit/>
          </a:bodyPr>
          <a:lstStyle/>
          <a:p>
            <a:pPr marL="171450" indent="-171450" algn="just">
              <a:buFont typeface="Arial" panose="020B0604020202020204" pitchFamily="34" charset="0"/>
              <a:buChar char="•"/>
            </a:pPr>
            <a:r>
              <a:rPr lang="en-ZA" sz="1400" dirty="0">
                <a:latin typeface="Arial Narrow" panose="020B0606020202030204" pitchFamily="34" charset="0"/>
                <a:ea typeface="Calibri" panose="020F0502020204030204" pitchFamily="34" charset="0"/>
                <a:cs typeface="Times New Roman" panose="02020603050405020304" pitchFamily="18" charset="0"/>
              </a:rPr>
              <a:t>The CCMA was challenged to continue service delivery during times of Covid-19 pandemic, balancing the constitutional right of social justice against the constitutional right of health and safety of the employees, users, and stakeholders.</a:t>
            </a:r>
            <a:r>
              <a:rPr lang="en-ZA" sz="1400" dirty="0">
                <a:latin typeface="Arial Narrow" panose="020B0606020202030204" pitchFamily="34" charset="0"/>
                <a:ea typeface="Batang"/>
                <a:cs typeface="Calibri" panose="020F0502020204030204" pitchFamily="34" charset="0"/>
              </a:rPr>
              <a:t> </a:t>
            </a:r>
          </a:p>
          <a:p>
            <a:pPr algn="just"/>
            <a:endParaRPr lang="en-ZA" sz="1400" dirty="0">
              <a:latin typeface="Arial Narrow" panose="020B0606020202030204" pitchFamily="34" charset="0"/>
              <a:ea typeface="Batang"/>
              <a:cs typeface="Calibri" panose="020F0502020204030204" pitchFamily="34" charset="0"/>
            </a:endParaRPr>
          </a:p>
          <a:p>
            <a:pPr marL="171450" indent="-171450" algn="just">
              <a:buFont typeface="Arial" panose="020B0604020202020204" pitchFamily="34" charset="0"/>
              <a:buChar char="•"/>
            </a:pPr>
            <a:r>
              <a:rPr lang="en-US" sz="1400" dirty="0">
                <a:latin typeface="Arial Narrow" panose="020B0606020202030204" pitchFamily="34" charset="0"/>
                <a:ea typeface="Batang"/>
                <a:cs typeface="Calibri" panose="020F0502020204030204" pitchFamily="34" charset="0"/>
              </a:rPr>
              <a:t>The national lockdown and the need to adhere to the regulations resulted in delays of capturing cases and negatively affected the ability of the Provinces to fully render the services to Users. </a:t>
            </a:r>
          </a:p>
          <a:p>
            <a:pPr algn="just"/>
            <a:endParaRPr lang="en-US" sz="1400" dirty="0">
              <a:latin typeface="Arial Narrow" panose="020B0606020202030204" pitchFamily="34" charset="0"/>
              <a:ea typeface="Batang"/>
              <a:cs typeface="Calibri" panose="020F0502020204030204" pitchFamily="34" charset="0"/>
            </a:endParaRPr>
          </a:p>
          <a:p>
            <a:pPr marL="171450" indent="-171450" algn="just">
              <a:buFont typeface="Arial" panose="020B0604020202020204" pitchFamily="34" charset="0"/>
              <a:buChar char="•"/>
            </a:pPr>
            <a:r>
              <a:rPr lang="en-US" sz="1400" dirty="0">
                <a:latin typeface="Arial Narrow" panose="020B0606020202030204" pitchFamily="34" charset="0"/>
                <a:ea typeface="Batang"/>
                <a:cs typeface="Calibri" panose="020F0502020204030204" pitchFamily="34" charset="0"/>
              </a:rPr>
              <a:t>The suspension of the utilisation of part-time Commissioners due to budget constraints also had an impact on the capacity of the CCMA to deal with all referrals received and impacted on turnaround of hearing arbitration. This factor did not negatively affect the statutory timeframes for rendering arbitration award, but the organisation took longer to hear and finalise arbitrations.</a:t>
            </a:r>
          </a:p>
          <a:p>
            <a:pPr marL="171450" indent="-171450" algn="just">
              <a:buFont typeface="Arial" panose="020B0604020202020204" pitchFamily="34" charset="0"/>
              <a:buChar char="•"/>
            </a:pPr>
            <a:endParaRPr lang="en-US" sz="1400" dirty="0">
              <a:latin typeface="Arial Narrow" panose="020B0606020202030204" pitchFamily="34" charset="0"/>
              <a:ea typeface="Batang"/>
              <a:cs typeface="Calibri" panose="020F0502020204030204" pitchFamily="34" charset="0"/>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Narrow" panose="020B0606020202030204" pitchFamily="34" charset="0"/>
                <a:ea typeface="Batang"/>
                <a:cs typeface="Calibri" panose="020F0502020204030204" pitchFamily="34" charset="0"/>
              </a:rPr>
              <a:t>There have been instances where a backlog of cases has been reported. While online platforms have been identified as an alternative to physical/face-to-face conduct and conducting virtual meetings and trainings, there was a challenge emanating from the fact that commissioners were not fully capacitated to utilise the online platforms.</a:t>
            </a:r>
          </a:p>
          <a:p>
            <a:pPr marR="0" lvl="0" algn="just" defTabSz="914400" rtl="0" eaLnBrk="1" fontAlgn="auto" latinLnBrk="0" hangingPunct="1">
              <a:lnSpc>
                <a:spcPct val="100000"/>
              </a:lnSpc>
              <a:spcBef>
                <a:spcPts val="0"/>
              </a:spcBef>
              <a:spcAft>
                <a:spcPts val="0"/>
              </a:spcAft>
              <a:buClrTx/>
              <a:buSzTx/>
              <a:tabLst/>
              <a:defRPr/>
            </a:pPr>
            <a:endParaRPr kumimoji="0" lang="en-ZA" sz="1400" b="0" i="0" u="none" strike="noStrike" kern="1200" cap="none" spc="0" normalizeH="0" baseline="0" noProof="0" dirty="0">
              <a:ln>
                <a:noFill/>
              </a:ln>
              <a:solidFill>
                <a:prstClr val="black"/>
              </a:solidFill>
              <a:effectLst/>
              <a:uLnTx/>
              <a:uFillTx/>
              <a:latin typeface="Arial Narrow" panose="020B0606020202030204" pitchFamily="34" charset="0"/>
              <a:ea typeface="Batang"/>
              <a:cs typeface="Calibri" panose="020F0502020204030204" pitchFamily="34" charset="0"/>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The limited financial resources negatively impacted the effective execution of the strategy and adequate response to the needs of the labour market, caseload management and sourcing of core talent resulting in a high vacancy rate for the CCMA. </a:t>
            </a:r>
          </a:p>
          <a:p>
            <a:pPr marL="171450" indent="-171450" algn="just">
              <a:buFont typeface="Arial" panose="020B0604020202020204" pitchFamily="34" charset="0"/>
              <a:buChar char="•"/>
            </a:pPr>
            <a:endParaRPr lang="en-US" sz="1400" dirty="0">
              <a:latin typeface="Arial Narrow" panose="020B0606020202030204" pitchFamily="34" charset="0"/>
              <a:ea typeface="Batang"/>
              <a:cs typeface="Calibri" panose="020F0502020204030204" pitchFamily="34" charset="0"/>
            </a:endParaRPr>
          </a:p>
          <a:p>
            <a:pPr marL="171450" indent="-171450" algn="just">
              <a:buFont typeface="Arial" panose="020B0604020202020204" pitchFamily="34" charset="0"/>
              <a:buChar char="•"/>
            </a:pPr>
            <a:endParaRPr lang="en-GB" sz="1400" dirty="0">
              <a:latin typeface="Arial Narrow" panose="020B0606020202030204" pitchFamily="34" charset="0"/>
              <a:ea typeface="Calibri" panose="020F0502020204030204" pitchFamily="34" charset="0"/>
              <a:cs typeface="Times New Roman" panose="02020603050405020304" pitchFamily="18" charset="0"/>
            </a:endParaRPr>
          </a:p>
          <a:p>
            <a:pPr marL="171450" indent="-171450" algn="just">
              <a:buFont typeface="Arial" panose="020B0604020202020204" pitchFamily="34" charset="0"/>
              <a:buChar char="•"/>
            </a:pPr>
            <a:endParaRPr lang="en-ZA" sz="1400" dirty="0">
              <a:latin typeface="Arial Narrow" panose="020B0606020202030204" pitchFamily="34" charset="0"/>
            </a:endParaRPr>
          </a:p>
        </p:txBody>
      </p:sp>
    </p:spTree>
    <p:extLst>
      <p:ext uri="{BB962C8B-B14F-4D97-AF65-F5344CB8AC3E}">
        <p14:creationId xmlns:p14="http://schemas.microsoft.com/office/powerpoint/2010/main" val="38693168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0562" y="141575"/>
            <a:ext cx="5502875" cy="1325563"/>
          </a:xfrm>
        </p:spPr>
        <p:txBody>
          <a:bodyPr>
            <a:normAutofit/>
          </a:bodyPr>
          <a:lstStyle/>
          <a:p>
            <a:pPr algn="ctr"/>
            <a:r>
              <a:rPr lang="en-US" sz="3600" b="1" dirty="0">
                <a:solidFill>
                  <a:srgbClr val="002060"/>
                </a:solidFill>
                <a:latin typeface="Arial Narrow" panose="020B0606020202030204" pitchFamily="34" charset="0"/>
              </a:rPr>
              <a:t>CONCLUDING REMARKS CONT…</a:t>
            </a:r>
            <a:endParaRPr lang="en-ZA" sz="3600" b="1" dirty="0">
              <a:solidFill>
                <a:srgbClr val="002060"/>
              </a:solidFill>
              <a:latin typeface="Arial Narrow" panose="020B0606020202030204" pitchFamily="34" charset="0"/>
            </a:endParaRPr>
          </a:p>
        </p:txBody>
      </p:sp>
      <p:pic>
        <p:nvPicPr>
          <p:cNvPr id="5" name="Content Placeholder 4"/>
          <p:cNvPicPr>
            <a:picLocks noGrp="1" noChangeAspect="1"/>
          </p:cNvPicPr>
          <p:nvPr>
            <p:ph idx="1"/>
          </p:nvPr>
        </p:nvPicPr>
        <p:blipFill>
          <a:blip r:embed="rId2"/>
          <a:stretch>
            <a:fillRect/>
          </a:stretch>
        </p:blipFill>
        <p:spPr>
          <a:xfrm>
            <a:off x="77777" y="1751438"/>
            <a:ext cx="1742785" cy="1390433"/>
          </a:xfrm>
          <a:prstGeom prst="rect">
            <a:avLst/>
          </a:prstGeom>
        </p:spPr>
      </p:pic>
      <p:sp>
        <p:nvSpPr>
          <p:cNvPr id="4" name="Slide Number Placeholder 3"/>
          <p:cNvSpPr>
            <a:spLocks noGrp="1"/>
          </p:cNvSpPr>
          <p:nvPr>
            <p:ph type="sldNum" sz="quarter" idx="12"/>
          </p:nvPr>
        </p:nvSpPr>
        <p:spPr/>
        <p:txBody>
          <a:bodyPr/>
          <a:lstStyle/>
          <a:p>
            <a:fld id="{0C4DB43B-2450-41F4-875D-3A173E257EAA}" type="slidenum">
              <a:rPr lang="en-ZA" smtClean="0"/>
              <a:t>44</a:t>
            </a:fld>
            <a:endParaRPr lang="en-ZA" dirty="0"/>
          </a:p>
        </p:txBody>
      </p:sp>
      <p:pic>
        <p:nvPicPr>
          <p:cNvPr id="3074" name="Picture 2" descr="The Top Challenges Faced by Small- and Mid-Size Agenc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092" y="3141871"/>
            <a:ext cx="1404058" cy="165286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Business Challenges - CEO Master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091" y="4611819"/>
            <a:ext cx="1854453" cy="164466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237990" y="1691907"/>
            <a:ext cx="7875598" cy="2462213"/>
          </a:xfrm>
          <a:prstGeom prst="rect">
            <a:avLst/>
          </a:prstGeom>
        </p:spPr>
        <p:txBody>
          <a:bodyPr wrap="square">
            <a:spAutoFit/>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Taking into consideration the demand for CCMA services and products by the labour market, it was important for the CCMA to consider how it will respond to these demands within a limited budget. </a:t>
            </a:r>
          </a:p>
          <a:p>
            <a:pPr marR="0" lvl="0" algn="just" defTabSz="914400" rtl="0" eaLnBrk="1" fontAlgn="auto" latinLnBrk="0" hangingPunct="1">
              <a:lnSpc>
                <a:spcPct val="100000"/>
              </a:lnSpc>
              <a:spcBef>
                <a:spcPts val="0"/>
              </a:spcBef>
              <a:spcAft>
                <a:spcPts val="0"/>
              </a:spcAft>
              <a:buClrTx/>
              <a:buSzTx/>
              <a:tabLst/>
              <a:defRPr/>
            </a:pPr>
            <a:endParaRPr kumimoji="0" lang="en-GB" sz="14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The Essential Services Committee continues to experience a limited buy-in on the conclusion of Minimum Service Agreement, particularly from the Public Service Bargaining Councils. Whilst the creation of MSAs and MSDs by the legislature restores the right to strike to those employees who conduct essential and maintenance services and who did not previously enjoy the right to strike, some unions look beyond the rights created by minimum service agreements/determinations and are more worried about the number of employees who can strike.</a:t>
            </a:r>
          </a:p>
          <a:p>
            <a:pPr marL="171450" indent="-171450" algn="just">
              <a:buFont typeface="Arial" panose="020B0604020202020204" pitchFamily="34" charset="0"/>
              <a:buChar char="•"/>
            </a:pPr>
            <a:endParaRPr lang="en-US" sz="1400" dirty="0">
              <a:latin typeface="Arial Narrow" panose="020B0606020202030204" pitchFamily="34" charset="0"/>
              <a:ea typeface="Batang"/>
              <a:cs typeface="Calibri" panose="020F0502020204030204" pitchFamily="34" charset="0"/>
            </a:endParaRPr>
          </a:p>
          <a:p>
            <a:pPr marL="171450" indent="-171450" algn="just">
              <a:buFont typeface="Arial" panose="020B0604020202020204" pitchFamily="34" charset="0"/>
              <a:buChar char="•"/>
            </a:pPr>
            <a:endParaRPr lang="en-GB" sz="1400" dirty="0">
              <a:latin typeface="Arial Narrow" panose="020B0606020202030204" pitchFamily="34" charset="0"/>
              <a:ea typeface="Calibri" panose="020F0502020204030204" pitchFamily="34" charset="0"/>
              <a:cs typeface="Times New Roman" panose="02020603050405020304" pitchFamily="18" charset="0"/>
            </a:endParaRPr>
          </a:p>
          <a:p>
            <a:pPr marL="171450" indent="-171450" algn="just">
              <a:buFont typeface="Arial" panose="020B0604020202020204" pitchFamily="34" charset="0"/>
              <a:buChar char="•"/>
            </a:pPr>
            <a:endParaRPr lang="en-ZA" sz="1400" dirty="0">
              <a:latin typeface="Arial Narrow" panose="020B0606020202030204" pitchFamily="34" charset="0"/>
            </a:endParaRPr>
          </a:p>
        </p:txBody>
      </p:sp>
    </p:spTree>
    <p:extLst>
      <p:ext uri="{BB962C8B-B14F-4D97-AF65-F5344CB8AC3E}">
        <p14:creationId xmlns:p14="http://schemas.microsoft.com/office/powerpoint/2010/main" val="19822412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b="1" dirty="0">
                <a:latin typeface="Arial Narrow" panose="020B0606020202030204" pitchFamily="34" charset="0"/>
              </a:rPr>
              <a:t>THANK YOU</a:t>
            </a:r>
          </a:p>
        </p:txBody>
      </p:sp>
      <p:pic>
        <p:nvPicPr>
          <p:cNvPr id="5" name="Content Placeholder 4"/>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0" y="2641600"/>
            <a:ext cx="9003471" cy="2955636"/>
          </a:xfrm>
        </p:spPr>
      </p:pic>
      <p:sp>
        <p:nvSpPr>
          <p:cNvPr id="3" name="Slide Number Placeholder 2"/>
          <p:cNvSpPr>
            <a:spLocks noGrp="1"/>
          </p:cNvSpPr>
          <p:nvPr>
            <p:ph type="sldNum" sz="quarter" idx="12"/>
          </p:nvPr>
        </p:nvSpPr>
        <p:spPr/>
        <p:txBody>
          <a:bodyPr/>
          <a:lstStyle/>
          <a:p>
            <a:fld id="{0C4DB43B-2450-41F4-875D-3A173E257EAA}" type="slidenum">
              <a:rPr lang="en-ZA" smtClean="0"/>
              <a:t>45</a:t>
            </a:fld>
            <a:endParaRPr lang="en-ZA" dirty="0"/>
          </a:p>
        </p:txBody>
      </p:sp>
    </p:spTree>
    <p:extLst>
      <p:ext uri="{BB962C8B-B14F-4D97-AF65-F5344CB8AC3E}">
        <p14:creationId xmlns:p14="http://schemas.microsoft.com/office/powerpoint/2010/main" val="1742025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734566" y="365123"/>
            <a:ext cx="5502875" cy="1036957"/>
          </a:xfrm>
        </p:spPr>
        <p:txBody>
          <a:bodyPr>
            <a:normAutofit/>
          </a:bodyPr>
          <a:lstStyle/>
          <a:p>
            <a:pPr algn="ctr"/>
            <a:r>
              <a:rPr lang="en-ZA" altLang="en-US" sz="3600" b="1" dirty="0">
                <a:solidFill>
                  <a:srgbClr val="002A6D"/>
                </a:solidFill>
                <a:latin typeface="Arial Narrow" panose="020B0606020202030204" pitchFamily="34" charset="0"/>
              </a:rPr>
              <a:t>MANDATORY FUNCTIONS</a:t>
            </a:r>
          </a:p>
        </p:txBody>
      </p:sp>
      <p:graphicFrame>
        <p:nvGraphicFramePr>
          <p:cNvPr id="6" name="Content Placeholder 5"/>
          <p:cNvGraphicFramePr>
            <a:graphicFrameLocks noGrp="1"/>
          </p:cNvGraphicFramePr>
          <p:nvPr>
            <p:ph sz="quarter" idx="1"/>
          </p:nvPr>
        </p:nvGraphicFramePr>
        <p:xfrm>
          <a:off x="320675" y="1502229"/>
          <a:ext cx="850265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484" name="Slide Number Placeholder 2"/>
          <p:cNvSpPr>
            <a:spLocks noGrp="1"/>
          </p:cNvSpPr>
          <p:nvPr>
            <p:ph type="sldNum" sz="quarter" idx="12"/>
          </p:nvPr>
        </p:nvSpPr>
        <p:spPr bwMode="auto">
          <a:xfrm>
            <a:off x="6804025" y="64309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5BC2580-3042-4AD7-B79C-8E77A0B0BAEB}" type="slidenum">
              <a:rPr lang="en-ZA" altLang="en-US" smtClean="0">
                <a:ea typeface="ＭＳ Ｐゴシック" panose="020B0600070205080204" pitchFamily="34" charset="-128"/>
              </a:rPr>
              <a:pPr/>
              <a:t>5</a:t>
            </a:fld>
            <a:endParaRPr lang="en-ZA" altLang="en-US">
              <a:ea typeface="ＭＳ Ｐゴシック" panose="020B0600070205080204" pitchFamily="34" charset="-128"/>
            </a:endParaRPr>
          </a:p>
        </p:txBody>
      </p:sp>
    </p:spTree>
    <p:extLst>
      <p:ext uri="{BB962C8B-B14F-4D97-AF65-F5344CB8AC3E}">
        <p14:creationId xmlns:p14="http://schemas.microsoft.com/office/powerpoint/2010/main" val="72920979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734038" y="288564"/>
            <a:ext cx="5856465" cy="810564"/>
          </a:xfrm>
        </p:spPr>
        <p:txBody>
          <a:bodyPr>
            <a:noAutofit/>
          </a:bodyPr>
          <a:lstStyle/>
          <a:p>
            <a:pPr algn="ctr" eaLnBrk="1" hangingPunct="1"/>
            <a:r>
              <a:rPr lang="en-ZA" altLang="en-US" sz="3600" b="1" dirty="0">
                <a:solidFill>
                  <a:srgbClr val="002A6D"/>
                </a:solidFill>
                <a:latin typeface="Arial Narrow" panose="020B0606020202030204" pitchFamily="34" charset="0"/>
              </a:rPr>
              <a:t>DISCRETIONARY FUNCTIONS </a:t>
            </a:r>
          </a:p>
        </p:txBody>
      </p:sp>
      <p:graphicFrame>
        <p:nvGraphicFramePr>
          <p:cNvPr id="5" name="Diagram 4"/>
          <p:cNvGraphicFramePr/>
          <p:nvPr/>
        </p:nvGraphicFramePr>
        <p:xfrm>
          <a:off x="165463" y="1584960"/>
          <a:ext cx="8826137" cy="46805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508" name="Slide Number Placeholder 2"/>
          <p:cNvSpPr>
            <a:spLocks noGrp="1"/>
          </p:cNvSpPr>
          <p:nvPr>
            <p:ph type="sldNum" sz="quarter" idx="12"/>
          </p:nvPr>
        </p:nvSpPr>
        <p:spPr bwMode="auto">
          <a:xfrm>
            <a:off x="6858000"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49DCAD1-8551-4C8E-98AA-02EA342F3521}" type="slidenum">
              <a:rPr lang="en-ZA" altLang="en-US" smtClean="0">
                <a:ea typeface="ＭＳ Ｐゴシック" panose="020B0600070205080204" pitchFamily="34" charset="-128"/>
              </a:rPr>
              <a:pPr/>
              <a:t>6</a:t>
            </a:fld>
            <a:endParaRPr lang="en-ZA" altLang="en-US">
              <a:ea typeface="ＭＳ Ｐゴシック" panose="020B0600070205080204" pitchFamily="34" charset="-128"/>
            </a:endParaRPr>
          </a:p>
        </p:txBody>
      </p:sp>
    </p:spTree>
    <p:extLst>
      <p:ext uri="{BB962C8B-B14F-4D97-AF65-F5344CB8AC3E}">
        <p14:creationId xmlns:p14="http://schemas.microsoft.com/office/powerpoint/2010/main" val="14551188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4440" y="365123"/>
            <a:ext cx="6659880" cy="1325563"/>
          </a:xfrm>
        </p:spPr>
        <p:txBody>
          <a:bodyPr>
            <a:normAutofit/>
          </a:bodyPr>
          <a:lstStyle/>
          <a:p>
            <a:pPr algn="ctr"/>
            <a:r>
              <a:rPr lang="en-ZA" altLang="en-US" sz="3600" b="1" dirty="0">
                <a:solidFill>
                  <a:srgbClr val="002060"/>
                </a:solidFill>
                <a:latin typeface="Arial Narrow" panose="020B0606020202030204" pitchFamily="34" charset="0"/>
              </a:rPr>
              <a:t>EMPLOYMENT LAW FRAMEWORK</a:t>
            </a:r>
            <a:endParaRPr lang="en-ZA" sz="3600" dirty="0">
              <a:solidFill>
                <a:srgbClr val="002060"/>
              </a:solidFill>
            </a:endParaRPr>
          </a:p>
        </p:txBody>
      </p:sp>
      <p:sp>
        <p:nvSpPr>
          <p:cNvPr id="4" name="Slide Number Placeholder 3"/>
          <p:cNvSpPr>
            <a:spLocks noGrp="1"/>
          </p:cNvSpPr>
          <p:nvPr>
            <p:ph type="sldNum" sz="quarter" idx="12"/>
          </p:nvPr>
        </p:nvSpPr>
        <p:spPr/>
        <p:txBody>
          <a:bodyPr/>
          <a:lstStyle/>
          <a:p>
            <a:fld id="{0C4DB43B-2450-41F4-875D-3A173E257EAA}" type="slidenum">
              <a:rPr lang="en-ZA" smtClean="0"/>
              <a:t>7</a:t>
            </a:fld>
            <a:endParaRPr lang="en-ZA" dirty="0"/>
          </a:p>
        </p:txBody>
      </p:sp>
      <p:sp>
        <p:nvSpPr>
          <p:cNvPr id="5" name="Content Placeholder 4"/>
          <p:cNvSpPr>
            <a:spLocks noGrp="1"/>
          </p:cNvSpPr>
          <p:nvPr>
            <p:ph idx="1"/>
          </p:nvPr>
        </p:nvSpPr>
        <p:spPr bwMode="auto">
          <a:xfrm>
            <a:off x="109566" y="1825625"/>
            <a:ext cx="4006158" cy="1588135"/>
          </a:xfrm>
          <a:prstGeom prst="rect">
            <a:avLst/>
          </a:prstGeom>
          <a:solidFill>
            <a:schemeClr val="accent2">
              <a:lumMod val="20000"/>
              <a:lumOff val="80000"/>
            </a:schemeClr>
          </a:solidFill>
          <a:ln w="9525" cap="flat" cmpd="sng" algn="ctr">
            <a:solidFill>
              <a:schemeClr val="accent2">
                <a:lumMod val="20000"/>
                <a:lumOff val="80000"/>
              </a:schemeClr>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ormAutofit/>
          </a:bodyPr>
          <a:lstStyle/>
          <a:p>
            <a:pPr marL="0" indent="0">
              <a:buNone/>
              <a:defRPr/>
            </a:pPr>
            <a:r>
              <a:rPr lang="en-ZA" sz="2400" b="1" dirty="0">
                <a:solidFill>
                  <a:srgbClr val="002060"/>
                </a:solidFill>
                <a:latin typeface="Arial Narrow" panose="020B0606020202030204" pitchFamily="34" charset="0"/>
              </a:rPr>
              <a:t>South African Constitution</a:t>
            </a:r>
          </a:p>
          <a:p>
            <a:pPr algn="ctr">
              <a:defRPr/>
            </a:pPr>
            <a:endParaRPr lang="en-ZA" sz="2400" b="1" dirty="0">
              <a:solidFill>
                <a:srgbClr val="002060"/>
              </a:solidFill>
              <a:latin typeface="Arial Narrow" panose="020B0606020202030204" pitchFamily="34" charset="0"/>
            </a:endParaRPr>
          </a:p>
        </p:txBody>
      </p:sp>
      <p:sp>
        <p:nvSpPr>
          <p:cNvPr id="6" name="Rectangle 5"/>
          <p:cNvSpPr/>
          <p:nvPr/>
        </p:nvSpPr>
        <p:spPr bwMode="auto">
          <a:xfrm>
            <a:off x="109566" y="4047684"/>
            <a:ext cx="4006158" cy="1549750"/>
          </a:xfrm>
          <a:prstGeom prst="rect">
            <a:avLst/>
          </a:prstGeom>
          <a:solidFill>
            <a:srgbClr val="99CCFF"/>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defRPr/>
            </a:pPr>
            <a:endParaRPr lang="en-ZA" sz="800" b="1" dirty="0">
              <a:solidFill>
                <a:srgbClr val="002060"/>
              </a:solidFill>
              <a:latin typeface="Arial Narrow" panose="020B0606020202030204" pitchFamily="34" charset="0"/>
            </a:endParaRPr>
          </a:p>
          <a:p>
            <a:pPr algn="ctr">
              <a:defRPr/>
            </a:pPr>
            <a:r>
              <a:rPr lang="en-ZA" sz="2400" b="1" dirty="0">
                <a:solidFill>
                  <a:srgbClr val="002060"/>
                </a:solidFill>
                <a:latin typeface="Arial Narrow" panose="020B0606020202030204" pitchFamily="34" charset="0"/>
              </a:rPr>
              <a:t>International Labour Organisation </a:t>
            </a:r>
          </a:p>
          <a:p>
            <a:pPr algn="ctr">
              <a:defRPr/>
            </a:pPr>
            <a:r>
              <a:rPr lang="en-ZA" sz="2400" b="1" dirty="0">
                <a:solidFill>
                  <a:srgbClr val="002060"/>
                </a:solidFill>
                <a:latin typeface="Arial Narrow" panose="020B0606020202030204" pitchFamily="34" charset="0"/>
              </a:rPr>
              <a:t>Policies and Conventions</a:t>
            </a:r>
          </a:p>
          <a:p>
            <a:pPr algn="ctr">
              <a:defRPr/>
            </a:pPr>
            <a:endParaRPr lang="en-ZA" sz="2400" b="1" dirty="0">
              <a:solidFill>
                <a:srgbClr val="002060"/>
              </a:solidFill>
              <a:latin typeface="Arial Narrow" panose="020B0606020202030204" pitchFamily="34" charset="0"/>
            </a:endParaRPr>
          </a:p>
        </p:txBody>
      </p:sp>
      <p:sp>
        <p:nvSpPr>
          <p:cNvPr id="7" name="Right Arrow 6"/>
          <p:cNvSpPr/>
          <p:nvPr/>
        </p:nvSpPr>
        <p:spPr>
          <a:xfrm>
            <a:off x="4115724" y="2324610"/>
            <a:ext cx="500062" cy="354013"/>
          </a:xfrm>
          <a:prstGeom prst="right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ZA"/>
          </a:p>
        </p:txBody>
      </p:sp>
      <p:sp>
        <p:nvSpPr>
          <p:cNvPr id="8" name="Right Arrow 7"/>
          <p:cNvSpPr/>
          <p:nvPr/>
        </p:nvSpPr>
        <p:spPr>
          <a:xfrm>
            <a:off x="4115724" y="4646346"/>
            <a:ext cx="500063" cy="352425"/>
          </a:xfrm>
          <a:prstGeom prst="right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ZA"/>
          </a:p>
        </p:txBody>
      </p:sp>
      <p:sp>
        <p:nvSpPr>
          <p:cNvPr id="9" name="Rectangle 8"/>
          <p:cNvSpPr/>
          <p:nvPr/>
        </p:nvSpPr>
        <p:spPr>
          <a:xfrm>
            <a:off x="4615786" y="1690686"/>
            <a:ext cx="247650" cy="4359275"/>
          </a:xfrm>
          <a:prstGeom prst="rect">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ZA"/>
          </a:p>
        </p:txBody>
      </p:sp>
      <p:sp>
        <p:nvSpPr>
          <p:cNvPr id="10" name="Right Arrow 9"/>
          <p:cNvSpPr/>
          <p:nvPr/>
        </p:nvSpPr>
        <p:spPr>
          <a:xfrm>
            <a:off x="4863435" y="1825625"/>
            <a:ext cx="644525" cy="352425"/>
          </a:xfrm>
          <a:prstGeom prst="right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ZA"/>
          </a:p>
        </p:txBody>
      </p:sp>
      <p:sp>
        <p:nvSpPr>
          <p:cNvPr id="11" name="Right Arrow 10"/>
          <p:cNvSpPr/>
          <p:nvPr/>
        </p:nvSpPr>
        <p:spPr>
          <a:xfrm>
            <a:off x="4863434" y="2502410"/>
            <a:ext cx="644525" cy="352425"/>
          </a:xfrm>
          <a:prstGeom prst="right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ZA"/>
          </a:p>
        </p:txBody>
      </p:sp>
      <p:sp>
        <p:nvSpPr>
          <p:cNvPr id="12" name="Right Arrow 11"/>
          <p:cNvSpPr/>
          <p:nvPr/>
        </p:nvSpPr>
        <p:spPr>
          <a:xfrm>
            <a:off x="4863434" y="3314134"/>
            <a:ext cx="644525" cy="352425"/>
          </a:xfrm>
          <a:prstGeom prst="right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ZA"/>
          </a:p>
        </p:txBody>
      </p:sp>
      <p:sp>
        <p:nvSpPr>
          <p:cNvPr id="13" name="Right Arrow 12"/>
          <p:cNvSpPr/>
          <p:nvPr/>
        </p:nvSpPr>
        <p:spPr>
          <a:xfrm>
            <a:off x="4863433" y="4125858"/>
            <a:ext cx="644525" cy="352425"/>
          </a:xfrm>
          <a:prstGeom prst="right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ZA"/>
          </a:p>
        </p:txBody>
      </p:sp>
      <p:sp>
        <p:nvSpPr>
          <p:cNvPr id="14" name="Right Arrow 13"/>
          <p:cNvSpPr/>
          <p:nvPr/>
        </p:nvSpPr>
        <p:spPr>
          <a:xfrm>
            <a:off x="4850048" y="4866583"/>
            <a:ext cx="644525" cy="352425"/>
          </a:xfrm>
          <a:prstGeom prst="right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ZA"/>
          </a:p>
        </p:txBody>
      </p:sp>
      <p:sp>
        <p:nvSpPr>
          <p:cNvPr id="15" name="Right Arrow 14"/>
          <p:cNvSpPr/>
          <p:nvPr/>
        </p:nvSpPr>
        <p:spPr>
          <a:xfrm>
            <a:off x="4867528" y="5607309"/>
            <a:ext cx="644525" cy="352425"/>
          </a:xfrm>
          <a:prstGeom prst="right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ZA"/>
          </a:p>
        </p:txBody>
      </p:sp>
      <p:sp>
        <p:nvSpPr>
          <p:cNvPr id="16" name="Rectangle 15"/>
          <p:cNvSpPr/>
          <p:nvPr/>
        </p:nvSpPr>
        <p:spPr bwMode="auto">
          <a:xfrm>
            <a:off x="5494573" y="1692414"/>
            <a:ext cx="3123230" cy="682368"/>
          </a:xfrm>
          <a:prstGeom prst="rect">
            <a:avLst/>
          </a:prstGeom>
          <a:solidFill>
            <a:schemeClr val="accent1"/>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endParaRPr lang="en-ZA" sz="2000" b="1" dirty="0">
              <a:solidFill>
                <a:srgbClr val="002060"/>
              </a:solidFill>
              <a:latin typeface="Arial Narrow" panose="020B0606020202030204" pitchFamily="34" charset="0"/>
            </a:endParaRPr>
          </a:p>
          <a:p>
            <a:pPr algn="ctr">
              <a:defRPr/>
            </a:pPr>
            <a:r>
              <a:rPr lang="en-ZA" sz="2000" b="1" dirty="0">
                <a:solidFill>
                  <a:srgbClr val="002060"/>
                </a:solidFill>
                <a:latin typeface="Arial Narrow" panose="020B0606020202030204" pitchFamily="34" charset="0"/>
              </a:rPr>
              <a:t>Labour Relations Act</a:t>
            </a:r>
          </a:p>
          <a:p>
            <a:pPr algn="ctr">
              <a:defRPr/>
            </a:pPr>
            <a:endParaRPr lang="en-ZA" sz="2000" b="1" dirty="0">
              <a:solidFill>
                <a:srgbClr val="002060"/>
              </a:solidFill>
              <a:latin typeface="Arial Narrow" panose="020B0606020202030204" pitchFamily="34" charset="0"/>
            </a:endParaRPr>
          </a:p>
        </p:txBody>
      </p:sp>
      <p:sp>
        <p:nvSpPr>
          <p:cNvPr id="17" name="Rectangle 16"/>
          <p:cNvSpPr/>
          <p:nvPr/>
        </p:nvSpPr>
        <p:spPr bwMode="auto">
          <a:xfrm>
            <a:off x="5507958" y="2439213"/>
            <a:ext cx="3123230" cy="682368"/>
          </a:xfrm>
          <a:prstGeom prst="rect">
            <a:avLst/>
          </a:prstGeom>
          <a:solidFill>
            <a:schemeClr val="accent1"/>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endParaRPr lang="en-ZA" sz="2000" b="1" dirty="0">
              <a:solidFill>
                <a:srgbClr val="002060"/>
              </a:solidFill>
              <a:latin typeface="Arial Narrow" panose="020B0606020202030204" pitchFamily="34" charset="0"/>
            </a:endParaRPr>
          </a:p>
          <a:p>
            <a:pPr algn="ctr">
              <a:defRPr/>
            </a:pPr>
            <a:r>
              <a:rPr lang="en-ZA" sz="2000" b="1" dirty="0">
                <a:solidFill>
                  <a:srgbClr val="002060"/>
                </a:solidFill>
                <a:latin typeface="Arial Narrow" panose="020B0606020202030204" pitchFamily="34" charset="0"/>
              </a:rPr>
              <a:t>National Minimum Wage  Act</a:t>
            </a:r>
          </a:p>
          <a:p>
            <a:pPr algn="ctr">
              <a:defRPr/>
            </a:pPr>
            <a:endParaRPr lang="en-ZA" sz="2000" b="1" dirty="0">
              <a:solidFill>
                <a:srgbClr val="002060"/>
              </a:solidFill>
              <a:latin typeface="Arial Narrow" panose="020B0606020202030204" pitchFamily="34" charset="0"/>
            </a:endParaRPr>
          </a:p>
        </p:txBody>
      </p:sp>
      <p:sp>
        <p:nvSpPr>
          <p:cNvPr id="18" name="Rectangle 17"/>
          <p:cNvSpPr/>
          <p:nvPr/>
        </p:nvSpPr>
        <p:spPr bwMode="auto">
          <a:xfrm>
            <a:off x="5494573" y="3152014"/>
            <a:ext cx="3131130" cy="676663"/>
          </a:xfrm>
          <a:prstGeom prst="rect">
            <a:avLst/>
          </a:prstGeom>
          <a:solidFill>
            <a:schemeClr val="accent1"/>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endParaRPr lang="en-ZA" sz="2000" b="1" dirty="0">
              <a:solidFill>
                <a:srgbClr val="002060"/>
              </a:solidFill>
              <a:latin typeface="Arial Narrow" panose="020B0606020202030204" pitchFamily="34" charset="0"/>
            </a:endParaRPr>
          </a:p>
          <a:p>
            <a:pPr algn="ctr">
              <a:defRPr/>
            </a:pPr>
            <a:r>
              <a:rPr lang="en-ZA" sz="2000" b="1" dirty="0">
                <a:solidFill>
                  <a:srgbClr val="002060"/>
                </a:solidFill>
                <a:latin typeface="Arial Narrow" panose="020B0606020202030204" pitchFamily="34" charset="0"/>
              </a:rPr>
              <a:t>Basic Conditions of Employment Act</a:t>
            </a:r>
          </a:p>
          <a:p>
            <a:pPr algn="ctr">
              <a:defRPr/>
            </a:pPr>
            <a:endParaRPr lang="en-ZA" sz="2000" b="1" dirty="0">
              <a:solidFill>
                <a:srgbClr val="002060"/>
              </a:solidFill>
              <a:latin typeface="Arial Narrow" panose="020B0606020202030204" pitchFamily="34" charset="0"/>
            </a:endParaRPr>
          </a:p>
        </p:txBody>
      </p:sp>
      <p:sp>
        <p:nvSpPr>
          <p:cNvPr id="19" name="Rectangle 18"/>
          <p:cNvSpPr/>
          <p:nvPr/>
        </p:nvSpPr>
        <p:spPr bwMode="auto">
          <a:xfrm>
            <a:off x="5507958" y="3873868"/>
            <a:ext cx="3117745" cy="705798"/>
          </a:xfrm>
          <a:prstGeom prst="rect">
            <a:avLst/>
          </a:prstGeom>
          <a:solidFill>
            <a:schemeClr val="accent1"/>
          </a:solidFill>
          <a:ln w="9525" cap="flat" cmpd="sng" algn="ctr">
            <a:solidFill>
              <a:schemeClr val="bg2"/>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endParaRPr lang="en-ZA" sz="2000" b="1" dirty="0">
              <a:solidFill>
                <a:srgbClr val="002060"/>
              </a:solidFill>
              <a:latin typeface="Arial Narrow" panose="020B0606020202030204" pitchFamily="34" charset="0"/>
            </a:endParaRPr>
          </a:p>
          <a:p>
            <a:pPr algn="ctr">
              <a:defRPr/>
            </a:pPr>
            <a:r>
              <a:rPr lang="en-ZA" sz="2000" b="1" dirty="0">
                <a:solidFill>
                  <a:srgbClr val="002060"/>
                </a:solidFill>
                <a:latin typeface="Arial Narrow" panose="020B0606020202030204" pitchFamily="34" charset="0"/>
              </a:rPr>
              <a:t>Employment Equity Act</a:t>
            </a:r>
          </a:p>
          <a:p>
            <a:pPr algn="ctr">
              <a:defRPr/>
            </a:pPr>
            <a:endParaRPr lang="en-ZA" sz="2000" b="1" dirty="0">
              <a:solidFill>
                <a:srgbClr val="002060"/>
              </a:solidFill>
              <a:latin typeface="Arial Narrow" panose="020B0606020202030204" pitchFamily="34" charset="0"/>
            </a:endParaRPr>
          </a:p>
        </p:txBody>
      </p:sp>
      <p:sp>
        <p:nvSpPr>
          <p:cNvPr id="20" name="Rectangle 19"/>
          <p:cNvSpPr/>
          <p:nvPr/>
        </p:nvSpPr>
        <p:spPr bwMode="auto">
          <a:xfrm>
            <a:off x="5510325" y="4663108"/>
            <a:ext cx="3115378" cy="686139"/>
          </a:xfrm>
          <a:prstGeom prst="rect">
            <a:avLst/>
          </a:prstGeom>
          <a:solidFill>
            <a:schemeClr val="accent1"/>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endParaRPr lang="en-ZA" sz="2000" b="1" dirty="0">
              <a:solidFill>
                <a:srgbClr val="002060"/>
              </a:solidFill>
              <a:latin typeface="Arial Narrow" panose="020B0606020202030204" pitchFamily="34" charset="0"/>
            </a:endParaRPr>
          </a:p>
          <a:p>
            <a:pPr algn="ctr">
              <a:defRPr/>
            </a:pPr>
            <a:r>
              <a:rPr lang="en-ZA" sz="2000" b="1" dirty="0">
                <a:solidFill>
                  <a:srgbClr val="002060"/>
                </a:solidFill>
                <a:latin typeface="Arial Narrow" panose="020B0606020202030204" pitchFamily="34" charset="0"/>
              </a:rPr>
              <a:t>Unemployment Insurance Act</a:t>
            </a:r>
          </a:p>
          <a:p>
            <a:pPr algn="ctr">
              <a:defRPr/>
            </a:pPr>
            <a:endParaRPr lang="en-ZA" sz="2000" b="1" dirty="0">
              <a:solidFill>
                <a:srgbClr val="002060"/>
              </a:solidFill>
              <a:latin typeface="Arial Narrow" panose="020B0606020202030204" pitchFamily="34" charset="0"/>
            </a:endParaRPr>
          </a:p>
        </p:txBody>
      </p:sp>
      <p:sp>
        <p:nvSpPr>
          <p:cNvPr id="21" name="Rectangle 20"/>
          <p:cNvSpPr/>
          <p:nvPr/>
        </p:nvSpPr>
        <p:spPr bwMode="auto">
          <a:xfrm>
            <a:off x="5516145" y="5432689"/>
            <a:ext cx="3117744" cy="783704"/>
          </a:xfrm>
          <a:prstGeom prst="rect">
            <a:avLst/>
          </a:prstGeom>
          <a:solidFill>
            <a:schemeClr val="accent1"/>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endParaRPr lang="en-ZA" sz="2000" b="1" dirty="0">
              <a:solidFill>
                <a:srgbClr val="002060"/>
              </a:solidFill>
              <a:latin typeface="Arial Narrow" panose="020B0606020202030204" pitchFamily="34" charset="0"/>
            </a:endParaRPr>
          </a:p>
          <a:p>
            <a:pPr algn="ctr">
              <a:defRPr/>
            </a:pPr>
            <a:r>
              <a:rPr lang="en-ZA" sz="2000" b="1" dirty="0">
                <a:solidFill>
                  <a:srgbClr val="002060"/>
                </a:solidFill>
                <a:latin typeface="Arial Narrow" panose="020B0606020202030204" pitchFamily="34" charset="0"/>
              </a:rPr>
              <a:t>Occupational Health and Safety Act</a:t>
            </a:r>
          </a:p>
          <a:p>
            <a:pPr algn="ctr">
              <a:defRPr/>
            </a:pPr>
            <a:endParaRPr lang="en-ZA" sz="2000" b="1" dirty="0">
              <a:solidFill>
                <a:srgbClr val="002060"/>
              </a:solidFill>
              <a:latin typeface="Arial Narrow" panose="020B0606020202030204" pitchFamily="34" charset="0"/>
            </a:endParaRPr>
          </a:p>
        </p:txBody>
      </p:sp>
    </p:spTree>
    <p:extLst>
      <p:ext uri="{BB962C8B-B14F-4D97-AF65-F5344CB8AC3E}">
        <p14:creationId xmlns:p14="http://schemas.microsoft.com/office/powerpoint/2010/main" val="130368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D1264F4-C9B8-46A8-9259-060F6B6E989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4DB43B-2450-41F4-875D-3A173E257EAA}" type="slidenum">
              <a:rPr kumimoji="0" lang="en-ZA" sz="2000" b="0" i="0" u="none" strike="noStrike" kern="1200" cap="none" spc="0" normalizeH="0" baseline="0" noProof="0" smtClean="0">
                <a:ln w="0"/>
                <a:solidFill>
                  <a:prstClr val="white"/>
                </a:solidFill>
                <a:effectLst>
                  <a:outerShdw blurRad="38100" dist="19050" dir="2700000" algn="tl" rotWithShape="0">
                    <a:prstClr val="black">
                      <a:alpha val="40000"/>
                    </a:prstClr>
                  </a:outerShdw>
                </a:effectLst>
                <a:uLnTx/>
                <a:uFillTx/>
                <a:latin typeface="Arial Narrow" panose="020B0606020202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ZA" sz="20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Arial Narrow" panose="020B0606020202030204" pitchFamily="34" charset="0"/>
              <a:ea typeface="+mn-ea"/>
              <a:cs typeface="+mn-cs"/>
            </a:endParaRPr>
          </a:p>
        </p:txBody>
      </p:sp>
      <p:sp>
        <p:nvSpPr>
          <p:cNvPr id="6" name="Content Placeholder 2">
            <a:extLst>
              <a:ext uri="{FF2B5EF4-FFF2-40B4-BE49-F238E27FC236}">
                <a16:creationId xmlns:a16="http://schemas.microsoft.com/office/drawing/2014/main" id="{31F5B566-7E3B-47AC-9F22-F6DEB0A7E0C6}"/>
              </a:ext>
            </a:extLst>
          </p:cNvPr>
          <p:cNvSpPr txBox="1">
            <a:spLocks/>
          </p:cNvSpPr>
          <p:nvPr/>
        </p:nvSpPr>
        <p:spPr bwMode="auto">
          <a:xfrm>
            <a:off x="30413" y="3055401"/>
            <a:ext cx="9113587" cy="1027072"/>
          </a:xfrm>
          <a:prstGeom prst="rect">
            <a:avLst/>
          </a:prstGeom>
          <a:ln/>
          <a:scene3d>
            <a:camera prst="orthographicFront"/>
            <a:lightRig rig="threePt" dir="t"/>
          </a:scene3d>
          <a:sp3d>
            <a:bevelT w="152400" h="50800" prst="softRound"/>
          </a:sp3d>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pitchFamily="-111"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Aft>
                <a:spcPts val="1200"/>
              </a:spcAft>
              <a:buNone/>
              <a:defRPr/>
            </a:pPr>
            <a:r>
              <a:rPr lang="en-US" sz="4000" b="1" dirty="0">
                <a:latin typeface="Arial Narrow" panose="020B0606020202030204" pitchFamily="34" charset="0"/>
              </a:rPr>
              <a:t>PART B: OUR STRATEGIC FOCUS</a:t>
            </a:r>
            <a:endParaRPr lang="en-ZA" sz="4000" b="1" dirty="0">
              <a:latin typeface="Arial Narrow" panose="020B0606020202030204" pitchFamily="34" charset="0"/>
            </a:endParaRPr>
          </a:p>
          <a:p>
            <a:pPr marL="0" marR="0" lvl="0" indent="0" algn="ctr" defTabSz="457200" rtl="0" eaLnBrk="0" fontAlgn="base" latinLnBrk="0" hangingPunct="0">
              <a:lnSpc>
                <a:spcPct val="100000"/>
              </a:lnSpc>
              <a:spcBef>
                <a:spcPct val="20000"/>
              </a:spcBef>
              <a:spcAft>
                <a:spcPts val="1200"/>
              </a:spcAft>
              <a:buClrTx/>
              <a:buSzTx/>
              <a:buFont typeface="Arial" panose="020B0604020202020204" pitchFamily="34" charset="0"/>
              <a:buNone/>
              <a:tabLst/>
              <a:defRPr/>
            </a:pPr>
            <a:endParaRPr kumimoji="0" lang="en-ZA" altLang="en-US" sz="4000" b="1" i="0" u="none" strike="noStrike" kern="1200" cap="none" spc="0" normalizeH="0" baseline="0" noProof="0" dirty="0">
              <a:ln>
                <a:noFill/>
              </a:ln>
              <a:effectLst/>
              <a:uLnTx/>
              <a:uFillTx/>
              <a:latin typeface="Arial Narrow" panose="020B0606020202030204" pitchFamily="34" charset="0"/>
              <a:ea typeface="MS PGothic" panose="020B0600070205080204" pitchFamily="34" charset="-128"/>
            </a:endParaRPr>
          </a:p>
        </p:txBody>
      </p:sp>
    </p:spTree>
    <p:extLst>
      <p:ext uri="{BB962C8B-B14F-4D97-AF65-F5344CB8AC3E}">
        <p14:creationId xmlns:p14="http://schemas.microsoft.com/office/powerpoint/2010/main" val="3281285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040" y="365123"/>
            <a:ext cx="6006164" cy="1325563"/>
          </a:xfrm>
        </p:spPr>
        <p:txBody>
          <a:bodyPr>
            <a:normAutofit/>
          </a:bodyPr>
          <a:lstStyle/>
          <a:p>
            <a:pPr algn="ctr"/>
            <a:r>
              <a:rPr lang="en-US" sz="3600" b="1" dirty="0">
                <a:solidFill>
                  <a:srgbClr val="002060"/>
                </a:solidFill>
                <a:latin typeface="Arial Narrow" panose="020B0606020202030204" pitchFamily="34" charset="0"/>
              </a:rPr>
              <a:t>THE IMVUSELELO STRATEGY MISSION AND VISION </a:t>
            </a:r>
            <a:endParaRPr lang="en-ZA" sz="3600" b="1" dirty="0">
              <a:solidFill>
                <a:srgbClr val="002060"/>
              </a:solidFill>
              <a:latin typeface="Arial Narrow" panose="020B060602020203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44920585"/>
              </p:ext>
            </p:extLst>
          </p:nvPr>
        </p:nvGraphicFramePr>
        <p:xfrm>
          <a:off x="628650" y="1799924"/>
          <a:ext cx="7870457" cy="43770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0C4DB43B-2450-41F4-875D-3A173E257EAA}" type="slidenum">
              <a:rPr lang="en-ZA" smtClean="0"/>
              <a:t>9</a:t>
            </a:fld>
            <a:endParaRPr lang="en-ZA" dirty="0"/>
          </a:p>
        </p:txBody>
      </p:sp>
    </p:spTree>
    <p:extLst>
      <p:ext uri="{BB962C8B-B14F-4D97-AF65-F5344CB8AC3E}">
        <p14:creationId xmlns:p14="http://schemas.microsoft.com/office/powerpoint/2010/main" val="36333306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MRXoh6ORrCEVS2Yj4fJkw"/>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24ECC13F4E48544BE87D11B41952591" ma:contentTypeVersion="1" ma:contentTypeDescription="Create a new document." ma:contentTypeScope="" ma:versionID="84a92d6551fab2da6224169657ba866c">
  <xsd:schema xmlns:xsd="http://www.w3.org/2001/XMLSchema" xmlns:xs="http://www.w3.org/2001/XMLSchema" xmlns:p="http://schemas.microsoft.com/office/2006/metadata/properties" xmlns:ns2="c94b8d86-41ce-4097-bcdc-74434641d499" targetNamespace="http://schemas.microsoft.com/office/2006/metadata/properties" ma:root="true" ma:fieldsID="ad73493de8f5587a10ed388e12c788a9" ns2:_="">
    <xsd:import namespace="c94b8d86-41ce-4097-bcdc-74434641d499"/>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4b8d86-41ce-4097-bcdc-74434641d49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132250-8F17-49D6-927E-B5A0110757FB}">
  <ds:schemaRefs>
    <ds:schemaRef ds:uri="http://purl.org/dc/dcmitype/"/>
    <ds:schemaRef ds:uri="http://purl.org/dc/terms/"/>
    <ds:schemaRef ds:uri="http://purl.org/dc/elements/1.1/"/>
    <ds:schemaRef ds:uri="http://schemas.microsoft.com/office/2006/documentManagement/types"/>
    <ds:schemaRef ds:uri="http://schemas.microsoft.com/office/infopath/2007/PartnerControls"/>
    <ds:schemaRef ds:uri="http://www.w3.org/XML/1998/namespace"/>
    <ds:schemaRef ds:uri="http://schemas.openxmlformats.org/package/2006/metadata/core-properties"/>
    <ds:schemaRef ds:uri="c94b8d86-41ce-4097-bcdc-74434641d499"/>
    <ds:schemaRef ds:uri="http://schemas.microsoft.com/office/2006/metadata/properties"/>
  </ds:schemaRefs>
</ds:datastoreItem>
</file>

<file path=customXml/itemProps2.xml><?xml version="1.0" encoding="utf-8"?>
<ds:datastoreItem xmlns:ds="http://schemas.openxmlformats.org/officeDocument/2006/customXml" ds:itemID="{E050D6B7-D9CF-4597-933A-4509E9A267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4b8d86-41ce-4097-bcdc-74434641d4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9AFF549-1DF4-469C-9C0C-E7E929C1257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11564</TotalTime>
  <Words>4959</Words>
  <Application>Microsoft Office PowerPoint</Application>
  <PresentationFormat>On-screen Show (4:3)</PresentationFormat>
  <Paragraphs>1149</Paragraphs>
  <Slides>45</Slides>
  <Notes>3</Notes>
  <HiddenSlides>0</HiddenSlides>
  <MMClips>0</MMClips>
  <ScaleCrop>false</ScaleCrop>
  <HeadingPairs>
    <vt:vector size="8" baseType="variant">
      <vt:variant>
        <vt:lpstr>Fonts Used</vt:lpstr>
      </vt:variant>
      <vt:variant>
        <vt:i4>14</vt:i4>
      </vt:variant>
      <vt:variant>
        <vt:lpstr>Theme</vt:lpstr>
      </vt:variant>
      <vt:variant>
        <vt:i4>2</vt:i4>
      </vt:variant>
      <vt:variant>
        <vt:lpstr>Embedded OLE Servers</vt:lpstr>
      </vt:variant>
      <vt:variant>
        <vt:i4>1</vt:i4>
      </vt:variant>
      <vt:variant>
        <vt:lpstr>Slide Titles</vt:lpstr>
      </vt:variant>
      <vt:variant>
        <vt:i4>45</vt:i4>
      </vt:variant>
    </vt:vector>
  </HeadingPairs>
  <TitlesOfParts>
    <vt:vector size="62" baseType="lpstr">
      <vt:lpstr>ＭＳ Ｐゴシック</vt:lpstr>
      <vt:lpstr>ＭＳ Ｐゴシック</vt:lpstr>
      <vt:lpstr>Acumin Pro</vt:lpstr>
      <vt:lpstr>Arial</vt:lpstr>
      <vt:lpstr>Arial Black</vt:lpstr>
      <vt:lpstr>Arial Narrow</vt:lpstr>
      <vt:lpstr>Batang</vt:lpstr>
      <vt:lpstr>Calibri</vt:lpstr>
      <vt:lpstr>Calibri Light</vt:lpstr>
      <vt:lpstr>Courier New</vt:lpstr>
      <vt:lpstr>Symbol</vt:lpstr>
      <vt:lpstr>Tahoma</vt:lpstr>
      <vt:lpstr>Times New Roman</vt:lpstr>
      <vt:lpstr>Wingdings</vt:lpstr>
      <vt:lpstr>Office Theme</vt:lpstr>
      <vt:lpstr>Custom Design</vt:lpstr>
      <vt:lpstr>think-cell Slide</vt:lpstr>
      <vt:lpstr>PowerPoint Presentation</vt:lpstr>
      <vt:lpstr>EXECUTIVE SUMMARY</vt:lpstr>
      <vt:lpstr>PowerPoint Presentation</vt:lpstr>
      <vt:lpstr>ENABLING LEGISLATION</vt:lpstr>
      <vt:lpstr>MANDATORY FUNCTIONS</vt:lpstr>
      <vt:lpstr>DISCRETIONARY FUNCTIONS </vt:lpstr>
      <vt:lpstr>EMPLOYMENT LAW FRAMEWORK</vt:lpstr>
      <vt:lpstr>PowerPoint Presentation</vt:lpstr>
      <vt:lpstr>THE IMVUSELELO STRATEGY MISSION AND VISION </vt:lpstr>
      <vt:lpstr>    STRATEGIC PILLARS </vt:lpstr>
      <vt:lpstr>THE IMVUSELELO STRATEGY STRATEGIC PROGRAMMES</vt:lpstr>
      <vt:lpstr>STRATEGIC INITIATIVES PER PROGRAMME</vt:lpstr>
      <vt:lpstr>STRATEGIC INITIATIVES PER PROGRAMME CONT…</vt:lpstr>
      <vt:lpstr>LINK BETWEEN THE STRATEGIC PILLARS, PROGRAMMES AND PRIORITIES</vt:lpstr>
      <vt:lpstr>PowerPoint Presentation</vt:lpstr>
      <vt:lpstr> EXTERNAL SITUATIONAL ANALYSIS </vt:lpstr>
      <vt:lpstr> EXTERNAL SITUATIONAL ANALYSIS CONT…  </vt:lpstr>
      <vt:lpstr>INTERNAL SITUATIONAL ANALYSIS </vt:lpstr>
      <vt:lpstr> INTERNAL SITUATIONAL ANALYSIS CONT… </vt:lpstr>
      <vt:lpstr> INTERNAL SITUATIONAL ANALYSIS CONT… </vt:lpstr>
      <vt:lpstr>DATA FORECASTS</vt:lpstr>
      <vt:lpstr>DATA FORECASTS CONT…</vt:lpstr>
      <vt:lpstr> PROJECTED PROVINCIAL DEMAND FOR CCMA SERVICES IN 2022/23 </vt:lpstr>
      <vt:lpstr>PESTEL ANALYSIS</vt:lpstr>
      <vt:lpstr>SWOT ANALYSIS</vt:lpstr>
      <vt:lpstr>PowerPoint Presentation</vt:lpstr>
      <vt:lpstr>PROGRAMME 1: ADMINISTRATION</vt:lpstr>
      <vt:lpstr>PROGRAMME 2: PROACTIVE AND RELEVANT LABOUR MARKET INTERVENTION (1/3)</vt:lpstr>
      <vt:lpstr>PROGRAMME 2: PROACTIVE AND RELEVANT LABOUR MARKET INTERVENTION (2/3)</vt:lpstr>
      <vt:lpstr>PROGRAMME 2: PROACTIVE AND RELEVANT LABOUR MARKET INTERVENTION (3/3)</vt:lpstr>
      <vt:lpstr>PROGRAMME 3: SPECIAL INTERVENTIONS AND SUPPORT</vt:lpstr>
      <vt:lpstr>PROGRAMME 4: EFFICIENT AND QUALITY DISPUTE RESOLUTION AND ENFORCEMENT SERVICES (1/3)</vt:lpstr>
      <vt:lpstr>PROGRAMME 4: EFFICIENT AND QUALITY DISPUTE RESOLUTION AND ENFORCEMENT SERVICES (2/3)</vt:lpstr>
      <vt:lpstr>PROGRAMME 4: EFFICIENT AND QUALITY DISPUTE RESOLUTION AND ENFORCEMENT SERVICES (3/3)</vt:lpstr>
      <vt:lpstr>PROGRAMME 5: EFFECTIVE STRATEGY MANAGEMENT AND GOVERNANCE</vt:lpstr>
      <vt:lpstr>2022/23 STRATEGIC RISKS</vt:lpstr>
      <vt:lpstr>2022/23 STRATEGIC RISK CONT…</vt:lpstr>
      <vt:lpstr>2022/23 STRATEGIC RISK CONT…</vt:lpstr>
      <vt:lpstr>PowerPoint Presentation</vt:lpstr>
      <vt:lpstr>SPENDING TRENDS PER PROGRAMME</vt:lpstr>
      <vt:lpstr> ECONOMIC CLASSIFICATION OVER THE MTEF PERIOD</vt:lpstr>
      <vt:lpstr> SUMMARISED 2022/23 FINANCIAL OUTLOOK </vt:lpstr>
      <vt:lpstr>CONCLUDING REMARKS</vt:lpstr>
      <vt:lpstr>CONCLUDING REMARKS CONT…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CCMA BRICs unit: Governance &amp; Strategy Department</dc:creator>
  <cp:lastModifiedBy>Zolani Sakasa</cp:lastModifiedBy>
  <cp:revision>380</cp:revision>
  <dcterms:created xsi:type="dcterms:W3CDTF">2018-09-03T16:57:49Z</dcterms:created>
  <dcterms:modified xsi:type="dcterms:W3CDTF">2022-03-18T15:10:55Z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0x010100724ECC13F4E48544BE87D11B41952591</vt:lpwstr>
  </property>
</Properties>
</file>