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24"/>
  </p:notesMasterIdLst>
  <p:sldIdLst>
    <p:sldId id="256" r:id="rId4"/>
    <p:sldId id="316" r:id="rId5"/>
    <p:sldId id="973" r:id="rId6"/>
    <p:sldId id="868" r:id="rId7"/>
    <p:sldId id="977" r:id="rId8"/>
    <p:sldId id="870" r:id="rId9"/>
    <p:sldId id="344" r:id="rId10"/>
    <p:sldId id="974" r:id="rId11"/>
    <p:sldId id="975" r:id="rId12"/>
    <p:sldId id="985" r:id="rId13"/>
    <p:sldId id="976" r:id="rId14"/>
    <p:sldId id="986" r:id="rId15"/>
    <p:sldId id="980" r:id="rId16"/>
    <p:sldId id="981" r:id="rId17"/>
    <p:sldId id="990" r:id="rId18"/>
    <p:sldId id="982" r:id="rId19"/>
    <p:sldId id="991" r:id="rId20"/>
    <p:sldId id="984" r:id="rId21"/>
    <p:sldId id="987" r:id="rId22"/>
    <p:sldId id="388"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031770-E5CC-C906-CE4F-3485DBAF0734}" name="Zizamele Mbambo" initials="ZM" userId="S::Zizamele.Mbambo@dmre.gov.za::b8891b03-3501-425a-b143-100f5d0173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qobile Khanyile" initials="NK" lastIdx="1" clrIdx="0">
    <p:extLst>
      <p:ext uri="{19B8F6BF-5375-455C-9EA6-DF929625EA0E}">
        <p15:presenceInfo xmlns:p15="http://schemas.microsoft.com/office/powerpoint/2012/main" userId="S::Nqobile.Khanyile@dmr.gov.za::c3d7e299-d174-477d-87be-b2050003b6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94249" autoAdjust="0"/>
  </p:normalViewPr>
  <p:slideViewPr>
    <p:cSldViewPr snapToGrid="0">
      <p:cViewPr varScale="1">
        <p:scale>
          <a:sx n="68" d="100"/>
          <a:sy n="68" d="100"/>
        </p:scale>
        <p:origin x="690" y="48"/>
      </p:cViewPr>
      <p:guideLst>
        <p:guide orient="horz" pos="2160"/>
        <p:guide pos="3840"/>
      </p:guideLst>
    </p:cSldViewPr>
  </p:slideViewPr>
  <p:outlineViewPr>
    <p:cViewPr>
      <p:scale>
        <a:sx n="33" d="100"/>
        <a:sy n="33" d="100"/>
      </p:scale>
      <p:origin x="0" y="-7968"/>
    </p:cViewPr>
  </p:outlin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0E4EB1D-218E-4E9E-8983-B1BA80ACA544}" type="datetimeFigureOut">
              <a:rPr lang="en-US" smtClean="0"/>
              <a:pPr/>
              <a:t>3/24/2022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5A4B587-D6A2-45A0-885C-DCAF2D40FB78}" type="slidenum">
              <a:rPr lang="en-US" smtClean="0"/>
              <a:pPr/>
              <a:t>‹#›</a:t>
            </a:fld>
            <a:endParaRPr lang="en-US"/>
          </a:p>
        </p:txBody>
      </p:sp>
    </p:spTree>
    <p:extLst>
      <p:ext uri="{BB962C8B-B14F-4D97-AF65-F5344CB8AC3E}">
        <p14:creationId xmlns:p14="http://schemas.microsoft.com/office/powerpoint/2010/main" val="114022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4B587-D6A2-45A0-885C-DCAF2D40FB78}" type="slidenum">
              <a:rPr lang="en-US" smtClean="0"/>
              <a:pPr/>
              <a:t>20</a:t>
            </a:fld>
            <a:endParaRPr lang="en-US"/>
          </a:p>
        </p:txBody>
      </p:sp>
    </p:spTree>
    <p:extLst>
      <p:ext uri="{BB962C8B-B14F-4D97-AF65-F5344CB8AC3E}">
        <p14:creationId xmlns:p14="http://schemas.microsoft.com/office/powerpoint/2010/main" val="3340611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47E6-0829-4A74-8C15-F3FD35809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CA7BB429-2E8F-4E0C-A44C-0CF90AAFA2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B54560A4-07CC-4F19-9E48-8E235B97BBD3}"/>
              </a:ext>
            </a:extLst>
          </p:cNvPr>
          <p:cNvSpPr>
            <a:spLocks noGrp="1"/>
          </p:cNvSpPr>
          <p:nvPr>
            <p:ph type="dt" sz="half" idx="10"/>
          </p:nvPr>
        </p:nvSpPr>
        <p:spPr/>
        <p:txBody>
          <a:bodyPr/>
          <a:lstStyle/>
          <a:p>
            <a:fld id="{8B8A470F-369F-4290-AE3C-6641B47163A0}" type="datetime1">
              <a:rPr lang="en-ZA" smtClean="0"/>
              <a:pPr/>
              <a:t>2022/03/24</a:t>
            </a:fld>
            <a:endParaRPr lang="en-ZA"/>
          </a:p>
        </p:txBody>
      </p:sp>
      <p:sp>
        <p:nvSpPr>
          <p:cNvPr id="5" name="Footer Placeholder 4">
            <a:extLst>
              <a:ext uri="{FF2B5EF4-FFF2-40B4-BE49-F238E27FC236}">
                <a16:creationId xmlns:a16="http://schemas.microsoft.com/office/drawing/2014/main" id="{CEFE646A-B0E3-4449-97CD-9265C7605A20}"/>
              </a:ext>
            </a:extLst>
          </p:cNvPr>
          <p:cNvSpPr>
            <a:spLocks noGrp="1"/>
          </p:cNvSpPr>
          <p:nvPr>
            <p:ph type="ftr" sz="quarter" idx="11"/>
          </p:nvPr>
        </p:nvSpPr>
        <p:spPr/>
        <p:txBody>
          <a:bodyPr/>
          <a:lstStyle/>
          <a:p>
            <a:r>
              <a:rPr lang="en-ZA"/>
              <a:t>Confindential</a:t>
            </a:r>
          </a:p>
        </p:txBody>
      </p:sp>
      <p:sp>
        <p:nvSpPr>
          <p:cNvPr id="6" name="Slide Number Placeholder 5">
            <a:extLst>
              <a:ext uri="{FF2B5EF4-FFF2-40B4-BE49-F238E27FC236}">
                <a16:creationId xmlns:a16="http://schemas.microsoft.com/office/drawing/2014/main" id="{1A166C1D-DDD1-4409-BEED-441EC5DB668A}"/>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400637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B8C9-5F07-4713-88F5-ADF9F3C84E8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ECA7005-19DE-45DF-8819-1B924DF39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57F1A46-068A-4CB7-A2DA-09D248E1BB77}"/>
              </a:ext>
            </a:extLst>
          </p:cNvPr>
          <p:cNvSpPr>
            <a:spLocks noGrp="1"/>
          </p:cNvSpPr>
          <p:nvPr>
            <p:ph type="dt" sz="half" idx="10"/>
          </p:nvPr>
        </p:nvSpPr>
        <p:spPr/>
        <p:txBody>
          <a:bodyPr/>
          <a:lstStyle/>
          <a:p>
            <a:fld id="{BE2648DB-C964-4C2B-BD88-8BCCE445EC2E}" type="datetime1">
              <a:rPr lang="en-ZA" smtClean="0"/>
              <a:pPr/>
              <a:t>2022/03/24</a:t>
            </a:fld>
            <a:endParaRPr lang="en-ZA"/>
          </a:p>
        </p:txBody>
      </p:sp>
      <p:sp>
        <p:nvSpPr>
          <p:cNvPr id="5" name="Footer Placeholder 4">
            <a:extLst>
              <a:ext uri="{FF2B5EF4-FFF2-40B4-BE49-F238E27FC236}">
                <a16:creationId xmlns:a16="http://schemas.microsoft.com/office/drawing/2014/main" id="{128A0739-1BAD-4DDE-B4B1-9FE5B7F7527A}"/>
              </a:ext>
            </a:extLst>
          </p:cNvPr>
          <p:cNvSpPr>
            <a:spLocks noGrp="1"/>
          </p:cNvSpPr>
          <p:nvPr>
            <p:ph type="ftr" sz="quarter" idx="11"/>
          </p:nvPr>
        </p:nvSpPr>
        <p:spPr/>
        <p:txBody>
          <a:bodyPr/>
          <a:lstStyle/>
          <a:p>
            <a:r>
              <a:rPr lang="en-ZA"/>
              <a:t>Confindential</a:t>
            </a:r>
          </a:p>
        </p:txBody>
      </p:sp>
      <p:sp>
        <p:nvSpPr>
          <p:cNvPr id="6" name="Slide Number Placeholder 5">
            <a:extLst>
              <a:ext uri="{FF2B5EF4-FFF2-40B4-BE49-F238E27FC236}">
                <a16:creationId xmlns:a16="http://schemas.microsoft.com/office/drawing/2014/main" id="{7113BCD1-2BF2-4CCF-9815-2F532AA672EC}"/>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421164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0FC3A4-C088-4482-9AB1-B9603D2E67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1FF32A35-283C-42CC-852F-B5871D8529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AC7D4CC-7B07-4CDE-9841-3E5C57F230E0}"/>
              </a:ext>
            </a:extLst>
          </p:cNvPr>
          <p:cNvSpPr>
            <a:spLocks noGrp="1"/>
          </p:cNvSpPr>
          <p:nvPr>
            <p:ph type="dt" sz="half" idx="10"/>
          </p:nvPr>
        </p:nvSpPr>
        <p:spPr/>
        <p:txBody>
          <a:bodyPr/>
          <a:lstStyle/>
          <a:p>
            <a:fld id="{DB37ED78-6E58-4215-A6CC-DEECDDB34AF4}" type="datetime1">
              <a:rPr lang="en-ZA" smtClean="0"/>
              <a:pPr/>
              <a:t>2022/03/24</a:t>
            </a:fld>
            <a:endParaRPr lang="en-ZA"/>
          </a:p>
        </p:txBody>
      </p:sp>
      <p:sp>
        <p:nvSpPr>
          <p:cNvPr id="5" name="Footer Placeholder 4">
            <a:extLst>
              <a:ext uri="{FF2B5EF4-FFF2-40B4-BE49-F238E27FC236}">
                <a16:creationId xmlns:a16="http://schemas.microsoft.com/office/drawing/2014/main" id="{7A41B420-052B-46B9-8ED4-147B51C52739}"/>
              </a:ext>
            </a:extLst>
          </p:cNvPr>
          <p:cNvSpPr>
            <a:spLocks noGrp="1"/>
          </p:cNvSpPr>
          <p:nvPr>
            <p:ph type="ftr" sz="quarter" idx="11"/>
          </p:nvPr>
        </p:nvSpPr>
        <p:spPr/>
        <p:txBody>
          <a:bodyPr/>
          <a:lstStyle/>
          <a:p>
            <a:r>
              <a:rPr lang="en-ZA"/>
              <a:t>Confindential</a:t>
            </a:r>
          </a:p>
        </p:txBody>
      </p:sp>
      <p:sp>
        <p:nvSpPr>
          <p:cNvPr id="6" name="Slide Number Placeholder 5">
            <a:extLst>
              <a:ext uri="{FF2B5EF4-FFF2-40B4-BE49-F238E27FC236}">
                <a16:creationId xmlns:a16="http://schemas.microsoft.com/office/drawing/2014/main" id="{E4ED89C9-467D-442C-A00F-764D2F873D96}"/>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370659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47E6-0829-4A74-8C15-F3FD35809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CA7BB429-2E8F-4E0C-A44C-0CF90AAFA2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B54560A4-07CC-4F19-9E48-8E235B97BBD3}"/>
              </a:ext>
            </a:extLst>
          </p:cNvPr>
          <p:cNvSpPr>
            <a:spLocks noGrp="1"/>
          </p:cNvSpPr>
          <p:nvPr>
            <p:ph type="dt" sz="half" idx="10"/>
          </p:nvPr>
        </p:nvSpPr>
        <p:spPr/>
        <p:txBody>
          <a:bodyPr/>
          <a:lstStyle/>
          <a:p>
            <a:fld id="{76B2E97A-4D74-4E25-96DE-83AB8D0CB5D9}" type="datetime1">
              <a:rPr lang="en-ZA" smtClean="0"/>
              <a:pPr/>
              <a:t>2022/03/24</a:t>
            </a:fld>
            <a:endParaRPr lang="en-ZA"/>
          </a:p>
        </p:txBody>
      </p:sp>
      <p:sp>
        <p:nvSpPr>
          <p:cNvPr id="5" name="Footer Placeholder 4">
            <a:extLst>
              <a:ext uri="{FF2B5EF4-FFF2-40B4-BE49-F238E27FC236}">
                <a16:creationId xmlns:a16="http://schemas.microsoft.com/office/drawing/2014/main" id="{CEFE646A-B0E3-4449-97CD-9265C7605A20}"/>
              </a:ext>
            </a:extLst>
          </p:cNvPr>
          <p:cNvSpPr>
            <a:spLocks noGrp="1"/>
          </p:cNvSpPr>
          <p:nvPr>
            <p:ph type="ftr" sz="quarter" idx="11"/>
          </p:nvPr>
        </p:nvSpPr>
        <p:spPr/>
        <p:txBody>
          <a:bodyPr/>
          <a:lstStyle/>
          <a:p>
            <a:r>
              <a:rPr lang="en-ZA"/>
              <a:t>Confindential</a:t>
            </a:r>
          </a:p>
        </p:txBody>
      </p:sp>
      <p:sp>
        <p:nvSpPr>
          <p:cNvPr id="6" name="Slide Number Placeholder 5">
            <a:extLst>
              <a:ext uri="{FF2B5EF4-FFF2-40B4-BE49-F238E27FC236}">
                <a16:creationId xmlns:a16="http://schemas.microsoft.com/office/drawing/2014/main" id="{1A166C1D-DDD1-4409-BEED-441EC5DB668A}"/>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3046667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6952F-8BA6-481F-A191-F8B72B1D3E1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0234F74-C535-43BE-AD57-B1C3C1B1C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EB2910F-23AC-49A0-879F-C853AFADB8CD}"/>
              </a:ext>
            </a:extLst>
          </p:cNvPr>
          <p:cNvSpPr>
            <a:spLocks noGrp="1"/>
          </p:cNvSpPr>
          <p:nvPr>
            <p:ph type="dt" sz="half" idx="10"/>
          </p:nvPr>
        </p:nvSpPr>
        <p:spPr/>
        <p:txBody>
          <a:bodyPr/>
          <a:lstStyle/>
          <a:p>
            <a:fld id="{3107B0D1-BBD2-41C8-BFC6-126B7BBDB82A}" type="datetime1">
              <a:rPr lang="en-ZA" smtClean="0"/>
              <a:pPr/>
              <a:t>2022/03/24</a:t>
            </a:fld>
            <a:endParaRPr lang="en-ZA"/>
          </a:p>
        </p:txBody>
      </p:sp>
      <p:sp>
        <p:nvSpPr>
          <p:cNvPr id="5" name="Footer Placeholder 4">
            <a:extLst>
              <a:ext uri="{FF2B5EF4-FFF2-40B4-BE49-F238E27FC236}">
                <a16:creationId xmlns:a16="http://schemas.microsoft.com/office/drawing/2014/main" id="{5AACB73B-378E-41FF-92F4-A7A1BBA52E0F}"/>
              </a:ext>
            </a:extLst>
          </p:cNvPr>
          <p:cNvSpPr>
            <a:spLocks noGrp="1"/>
          </p:cNvSpPr>
          <p:nvPr>
            <p:ph type="ftr" sz="quarter" idx="11"/>
          </p:nvPr>
        </p:nvSpPr>
        <p:spPr/>
        <p:txBody>
          <a:bodyPr/>
          <a:lstStyle/>
          <a:p>
            <a:r>
              <a:rPr lang="en-ZA"/>
              <a:t>Confindential</a:t>
            </a:r>
          </a:p>
        </p:txBody>
      </p:sp>
      <p:sp>
        <p:nvSpPr>
          <p:cNvPr id="6" name="Slide Number Placeholder 5">
            <a:extLst>
              <a:ext uri="{FF2B5EF4-FFF2-40B4-BE49-F238E27FC236}">
                <a16:creationId xmlns:a16="http://schemas.microsoft.com/office/drawing/2014/main" id="{7F17AF74-8177-4640-918E-E8662D4D9DB7}"/>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2334650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F4D8-B012-447B-B76F-4BF6DF7AD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64687EE2-3D28-47C7-A367-100130FF9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981D4F-5F6C-4597-BC48-B0414D4AE159}"/>
              </a:ext>
            </a:extLst>
          </p:cNvPr>
          <p:cNvSpPr>
            <a:spLocks noGrp="1"/>
          </p:cNvSpPr>
          <p:nvPr>
            <p:ph type="dt" sz="half" idx="10"/>
          </p:nvPr>
        </p:nvSpPr>
        <p:spPr/>
        <p:txBody>
          <a:bodyPr/>
          <a:lstStyle/>
          <a:p>
            <a:fld id="{E189524B-F98A-46EF-86FE-7C3E084E138A}" type="datetime1">
              <a:rPr lang="en-ZA" smtClean="0"/>
              <a:pPr/>
              <a:t>2022/03/24</a:t>
            </a:fld>
            <a:endParaRPr lang="en-ZA"/>
          </a:p>
        </p:txBody>
      </p:sp>
      <p:sp>
        <p:nvSpPr>
          <p:cNvPr id="5" name="Footer Placeholder 4">
            <a:extLst>
              <a:ext uri="{FF2B5EF4-FFF2-40B4-BE49-F238E27FC236}">
                <a16:creationId xmlns:a16="http://schemas.microsoft.com/office/drawing/2014/main" id="{40E2FA77-2CB1-41A7-8C31-5218C9AE464F}"/>
              </a:ext>
            </a:extLst>
          </p:cNvPr>
          <p:cNvSpPr>
            <a:spLocks noGrp="1"/>
          </p:cNvSpPr>
          <p:nvPr>
            <p:ph type="ftr" sz="quarter" idx="11"/>
          </p:nvPr>
        </p:nvSpPr>
        <p:spPr/>
        <p:txBody>
          <a:bodyPr/>
          <a:lstStyle/>
          <a:p>
            <a:r>
              <a:rPr lang="en-ZA"/>
              <a:t>Confindential</a:t>
            </a:r>
          </a:p>
        </p:txBody>
      </p:sp>
      <p:sp>
        <p:nvSpPr>
          <p:cNvPr id="6" name="Slide Number Placeholder 5">
            <a:extLst>
              <a:ext uri="{FF2B5EF4-FFF2-40B4-BE49-F238E27FC236}">
                <a16:creationId xmlns:a16="http://schemas.microsoft.com/office/drawing/2014/main" id="{C8BE2501-86E8-4D78-9895-73530501F894}"/>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52260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63D4-446F-4C41-9BD5-06CFD7AC5D6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C7B63BB-2563-49C9-A2E0-58ED07A0E5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02023206-94F7-4D31-9AEE-0E61E10E7F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6C44C4E-2E69-4A69-9BE2-E1C14F0A5CB6}"/>
              </a:ext>
            </a:extLst>
          </p:cNvPr>
          <p:cNvSpPr>
            <a:spLocks noGrp="1"/>
          </p:cNvSpPr>
          <p:nvPr>
            <p:ph type="dt" sz="half" idx="10"/>
          </p:nvPr>
        </p:nvSpPr>
        <p:spPr/>
        <p:txBody>
          <a:bodyPr/>
          <a:lstStyle/>
          <a:p>
            <a:fld id="{E2A8608C-207B-487B-9506-2C3756BB7D9A}" type="datetime1">
              <a:rPr lang="en-ZA" smtClean="0"/>
              <a:pPr/>
              <a:t>2022/03/24</a:t>
            </a:fld>
            <a:endParaRPr lang="en-ZA"/>
          </a:p>
        </p:txBody>
      </p:sp>
      <p:sp>
        <p:nvSpPr>
          <p:cNvPr id="6" name="Footer Placeholder 5">
            <a:extLst>
              <a:ext uri="{FF2B5EF4-FFF2-40B4-BE49-F238E27FC236}">
                <a16:creationId xmlns:a16="http://schemas.microsoft.com/office/drawing/2014/main" id="{2E41441D-59E3-4B9A-ACD3-DD10E2999931}"/>
              </a:ext>
            </a:extLst>
          </p:cNvPr>
          <p:cNvSpPr>
            <a:spLocks noGrp="1"/>
          </p:cNvSpPr>
          <p:nvPr>
            <p:ph type="ftr" sz="quarter" idx="11"/>
          </p:nvPr>
        </p:nvSpPr>
        <p:spPr/>
        <p:txBody>
          <a:bodyPr/>
          <a:lstStyle/>
          <a:p>
            <a:r>
              <a:rPr lang="en-ZA"/>
              <a:t>Confindential</a:t>
            </a:r>
          </a:p>
        </p:txBody>
      </p:sp>
      <p:sp>
        <p:nvSpPr>
          <p:cNvPr id="7" name="Slide Number Placeholder 6">
            <a:extLst>
              <a:ext uri="{FF2B5EF4-FFF2-40B4-BE49-F238E27FC236}">
                <a16:creationId xmlns:a16="http://schemas.microsoft.com/office/drawing/2014/main" id="{787F38A5-0750-48F3-8331-AEDE2482F559}"/>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3823007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3CD9-3115-4EF9-B1A3-4459C9A415D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FCB3910-D2AA-4A2F-9FA3-C35C8AE1F6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410843-D255-4D1A-B974-0C81902DBA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856D055-F9BB-4DDD-9BEE-54CF311109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E29268-F576-47A3-8871-AB9DC0E82A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4F67342-2EC6-491F-BE0E-17F36A30B4D0}"/>
              </a:ext>
            </a:extLst>
          </p:cNvPr>
          <p:cNvSpPr>
            <a:spLocks noGrp="1"/>
          </p:cNvSpPr>
          <p:nvPr>
            <p:ph type="dt" sz="half" idx="10"/>
          </p:nvPr>
        </p:nvSpPr>
        <p:spPr/>
        <p:txBody>
          <a:bodyPr/>
          <a:lstStyle/>
          <a:p>
            <a:fld id="{FCA0BFAA-7D7F-4BA0-B53C-7DC4B9B72FF1}" type="datetime1">
              <a:rPr lang="en-ZA" smtClean="0"/>
              <a:pPr/>
              <a:t>2022/03/24</a:t>
            </a:fld>
            <a:endParaRPr lang="en-ZA"/>
          </a:p>
        </p:txBody>
      </p:sp>
      <p:sp>
        <p:nvSpPr>
          <p:cNvPr id="8" name="Footer Placeholder 7">
            <a:extLst>
              <a:ext uri="{FF2B5EF4-FFF2-40B4-BE49-F238E27FC236}">
                <a16:creationId xmlns:a16="http://schemas.microsoft.com/office/drawing/2014/main" id="{B5493597-D2C1-41AD-A890-95BD50C4FAC2}"/>
              </a:ext>
            </a:extLst>
          </p:cNvPr>
          <p:cNvSpPr>
            <a:spLocks noGrp="1"/>
          </p:cNvSpPr>
          <p:nvPr>
            <p:ph type="ftr" sz="quarter" idx="11"/>
          </p:nvPr>
        </p:nvSpPr>
        <p:spPr/>
        <p:txBody>
          <a:bodyPr/>
          <a:lstStyle/>
          <a:p>
            <a:r>
              <a:rPr lang="en-ZA"/>
              <a:t>Confindential</a:t>
            </a:r>
          </a:p>
        </p:txBody>
      </p:sp>
      <p:sp>
        <p:nvSpPr>
          <p:cNvPr id="9" name="Slide Number Placeholder 8">
            <a:extLst>
              <a:ext uri="{FF2B5EF4-FFF2-40B4-BE49-F238E27FC236}">
                <a16:creationId xmlns:a16="http://schemas.microsoft.com/office/drawing/2014/main" id="{A3E92FD5-5F4F-4C8F-A0AA-5FA8F122A787}"/>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1510697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A9C6-E6E8-481E-8942-F8CA7B17FD0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BEE47EF2-2316-4F65-902B-F2B15238028C}"/>
              </a:ext>
            </a:extLst>
          </p:cNvPr>
          <p:cNvSpPr>
            <a:spLocks noGrp="1"/>
          </p:cNvSpPr>
          <p:nvPr>
            <p:ph type="dt" sz="half" idx="10"/>
          </p:nvPr>
        </p:nvSpPr>
        <p:spPr/>
        <p:txBody>
          <a:bodyPr/>
          <a:lstStyle/>
          <a:p>
            <a:fld id="{B5EFFE19-8BB5-419C-860A-4D17F48F01E9}" type="datetime1">
              <a:rPr lang="en-ZA" smtClean="0"/>
              <a:pPr/>
              <a:t>2022/03/24</a:t>
            </a:fld>
            <a:endParaRPr lang="en-ZA"/>
          </a:p>
        </p:txBody>
      </p:sp>
      <p:sp>
        <p:nvSpPr>
          <p:cNvPr id="4" name="Footer Placeholder 3">
            <a:extLst>
              <a:ext uri="{FF2B5EF4-FFF2-40B4-BE49-F238E27FC236}">
                <a16:creationId xmlns:a16="http://schemas.microsoft.com/office/drawing/2014/main" id="{763A4B20-144E-4046-9C91-309787456DDE}"/>
              </a:ext>
            </a:extLst>
          </p:cNvPr>
          <p:cNvSpPr>
            <a:spLocks noGrp="1"/>
          </p:cNvSpPr>
          <p:nvPr>
            <p:ph type="ftr" sz="quarter" idx="11"/>
          </p:nvPr>
        </p:nvSpPr>
        <p:spPr/>
        <p:txBody>
          <a:bodyPr/>
          <a:lstStyle/>
          <a:p>
            <a:r>
              <a:rPr lang="en-ZA"/>
              <a:t>Confindential</a:t>
            </a:r>
          </a:p>
        </p:txBody>
      </p:sp>
      <p:sp>
        <p:nvSpPr>
          <p:cNvPr id="5" name="Slide Number Placeholder 4">
            <a:extLst>
              <a:ext uri="{FF2B5EF4-FFF2-40B4-BE49-F238E27FC236}">
                <a16:creationId xmlns:a16="http://schemas.microsoft.com/office/drawing/2014/main" id="{ED8A7A22-EDE9-46C1-9716-33A1142E6EDC}"/>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4090606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8E683D-493E-4934-8827-E5B2D2E6071B}"/>
              </a:ext>
            </a:extLst>
          </p:cNvPr>
          <p:cNvSpPr>
            <a:spLocks noGrp="1"/>
          </p:cNvSpPr>
          <p:nvPr>
            <p:ph type="dt" sz="half" idx="10"/>
          </p:nvPr>
        </p:nvSpPr>
        <p:spPr/>
        <p:txBody>
          <a:bodyPr/>
          <a:lstStyle/>
          <a:p>
            <a:fld id="{BAE8AB72-76E0-450A-BBF7-DBD8E2448D49}" type="datetime1">
              <a:rPr lang="en-ZA" smtClean="0"/>
              <a:pPr/>
              <a:t>2022/03/24</a:t>
            </a:fld>
            <a:endParaRPr lang="en-ZA"/>
          </a:p>
        </p:txBody>
      </p:sp>
      <p:sp>
        <p:nvSpPr>
          <p:cNvPr id="3" name="Footer Placeholder 2">
            <a:extLst>
              <a:ext uri="{FF2B5EF4-FFF2-40B4-BE49-F238E27FC236}">
                <a16:creationId xmlns:a16="http://schemas.microsoft.com/office/drawing/2014/main" id="{9607A2B4-E164-4AD0-BF5F-8ACC9EC5249D}"/>
              </a:ext>
            </a:extLst>
          </p:cNvPr>
          <p:cNvSpPr>
            <a:spLocks noGrp="1"/>
          </p:cNvSpPr>
          <p:nvPr>
            <p:ph type="ftr" sz="quarter" idx="11"/>
          </p:nvPr>
        </p:nvSpPr>
        <p:spPr/>
        <p:txBody>
          <a:bodyPr/>
          <a:lstStyle/>
          <a:p>
            <a:r>
              <a:rPr lang="en-ZA"/>
              <a:t>Confindential</a:t>
            </a:r>
          </a:p>
        </p:txBody>
      </p:sp>
      <p:sp>
        <p:nvSpPr>
          <p:cNvPr id="4" name="Slide Number Placeholder 3">
            <a:extLst>
              <a:ext uri="{FF2B5EF4-FFF2-40B4-BE49-F238E27FC236}">
                <a16:creationId xmlns:a16="http://schemas.microsoft.com/office/drawing/2014/main" id="{C4253B74-EA1C-4DB1-8941-1B2714EA74B3}"/>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1270585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5375-FF3B-4ADA-A296-C2F9A5D0F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D29406C2-AD54-493D-A3BE-5F2DC630FB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6D9CA76-E679-4015-9066-855BA2397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82DC9-E6EA-47DC-A287-3ECE796432CF}"/>
              </a:ext>
            </a:extLst>
          </p:cNvPr>
          <p:cNvSpPr>
            <a:spLocks noGrp="1"/>
          </p:cNvSpPr>
          <p:nvPr>
            <p:ph type="dt" sz="half" idx="10"/>
          </p:nvPr>
        </p:nvSpPr>
        <p:spPr/>
        <p:txBody>
          <a:bodyPr/>
          <a:lstStyle/>
          <a:p>
            <a:fld id="{8F08EEEE-7A08-4710-B1D1-CD9044447540}" type="datetime1">
              <a:rPr lang="en-ZA" smtClean="0"/>
              <a:pPr/>
              <a:t>2022/03/24</a:t>
            </a:fld>
            <a:endParaRPr lang="en-ZA"/>
          </a:p>
        </p:txBody>
      </p:sp>
      <p:sp>
        <p:nvSpPr>
          <p:cNvPr id="6" name="Footer Placeholder 5">
            <a:extLst>
              <a:ext uri="{FF2B5EF4-FFF2-40B4-BE49-F238E27FC236}">
                <a16:creationId xmlns:a16="http://schemas.microsoft.com/office/drawing/2014/main" id="{494A2419-23AA-4884-BD73-5F0C8493E45E}"/>
              </a:ext>
            </a:extLst>
          </p:cNvPr>
          <p:cNvSpPr>
            <a:spLocks noGrp="1"/>
          </p:cNvSpPr>
          <p:nvPr>
            <p:ph type="ftr" sz="quarter" idx="11"/>
          </p:nvPr>
        </p:nvSpPr>
        <p:spPr/>
        <p:txBody>
          <a:bodyPr/>
          <a:lstStyle/>
          <a:p>
            <a:r>
              <a:rPr lang="en-ZA"/>
              <a:t>Confindential</a:t>
            </a:r>
          </a:p>
        </p:txBody>
      </p:sp>
      <p:sp>
        <p:nvSpPr>
          <p:cNvPr id="7" name="Slide Number Placeholder 6">
            <a:extLst>
              <a:ext uri="{FF2B5EF4-FFF2-40B4-BE49-F238E27FC236}">
                <a16:creationId xmlns:a16="http://schemas.microsoft.com/office/drawing/2014/main" id="{0310B6A0-C3AA-4BD9-84A8-00B0D0DBDCF3}"/>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278122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6952F-8BA6-481F-A191-F8B72B1D3E1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0234F74-C535-43BE-AD57-B1C3C1B1C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EB2910F-23AC-49A0-879F-C853AFADB8CD}"/>
              </a:ext>
            </a:extLst>
          </p:cNvPr>
          <p:cNvSpPr>
            <a:spLocks noGrp="1"/>
          </p:cNvSpPr>
          <p:nvPr>
            <p:ph type="dt" sz="half" idx="10"/>
          </p:nvPr>
        </p:nvSpPr>
        <p:spPr/>
        <p:txBody>
          <a:bodyPr/>
          <a:lstStyle/>
          <a:p>
            <a:fld id="{6F9D8E59-3951-4E01-89AB-2928F1D7B055}" type="datetime1">
              <a:rPr lang="en-ZA" smtClean="0"/>
              <a:pPr/>
              <a:t>2022/03/24</a:t>
            </a:fld>
            <a:endParaRPr lang="en-ZA"/>
          </a:p>
        </p:txBody>
      </p:sp>
      <p:sp>
        <p:nvSpPr>
          <p:cNvPr id="5" name="Footer Placeholder 4">
            <a:extLst>
              <a:ext uri="{FF2B5EF4-FFF2-40B4-BE49-F238E27FC236}">
                <a16:creationId xmlns:a16="http://schemas.microsoft.com/office/drawing/2014/main" id="{5AACB73B-378E-41FF-92F4-A7A1BBA52E0F}"/>
              </a:ext>
            </a:extLst>
          </p:cNvPr>
          <p:cNvSpPr>
            <a:spLocks noGrp="1"/>
          </p:cNvSpPr>
          <p:nvPr>
            <p:ph type="ftr" sz="quarter" idx="11"/>
          </p:nvPr>
        </p:nvSpPr>
        <p:spPr/>
        <p:txBody>
          <a:bodyPr/>
          <a:lstStyle/>
          <a:p>
            <a:r>
              <a:rPr lang="en-ZA"/>
              <a:t>Confindential</a:t>
            </a:r>
          </a:p>
        </p:txBody>
      </p:sp>
      <p:sp>
        <p:nvSpPr>
          <p:cNvPr id="6" name="Slide Number Placeholder 5">
            <a:extLst>
              <a:ext uri="{FF2B5EF4-FFF2-40B4-BE49-F238E27FC236}">
                <a16:creationId xmlns:a16="http://schemas.microsoft.com/office/drawing/2014/main" id="{7F17AF74-8177-4640-918E-E8662D4D9DB7}"/>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2339556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594A-4A41-4219-BA65-E3D9A57A3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EAE5DA00-E11C-4DD8-A7CB-6692341D2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32D3AF13-86BE-4AEF-8FD1-5B374CC0D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0ADD3-50FA-4CF6-9605-C3CD19F55A73}"/>
              </a:ext>
            </a:extLst>
          </p:cNvPr>
          <p:cNvSpPr>
            <a:spLocks noGrp="1"/>
          </p:cNvSpPr>
          <p:nvPr>
            <p:ph type="dt" sz="half" idx="10"/>
          </p:nvPr>
        </p:nvSpPr>
        <p:spPr/>
        <p:txBody>
          <a:bodyPr/>
          <a:lstStyle/>
          <a:p>
            <a:fld id="{A19B51C1-1BE0-43F5-879D-94BF2FBCFB97}" type="datetime1">
              <a:rPr lang="en-ZA" smtClean="0"/>
              <a:pPr/>
              <a:t>2022/03/24</a:t>
            </a:fld>
            <a:endParaRPr lang="en-ZA"/>
          </a:p>
        </p:txBody>
      </p:sp>
      <p:sp>
        <p:nvSpPr>
          <p:cNvPr id="6" name="Footer Placeholder 5">
            <a:extLst>
              <a:ext uri="{FF2B5EF4-FFF2-40B4-BE49-F238E27FC236}">
                <a16:creationId xmlns:a16="http://schemas.microsoft.com/office/drawing/2014/main" id="{D26DFECA-EAD3-4F3D-93A3-4F0A4223A19B}"/>
              </a:ext>
            </a:extLst>
          </p:cNvPr>
          <p:cNvSpPr>
            <a:spLocks noGrp="1"/>
          </p:cNvSpPr>
          <p:nvPr>
            <p:ph type="ftr" sz="quarter" idx="11"/>
          </p:nvPr>
        </p:nvSpPr>
        <p:spPr/>
        <p:txBody>
          <a:bodyPr/>
          <a:lstStyle/>
          <a:p>
            <a:r>
              <a:rPr lang="en-ZA"/>
              <a:t>Confindential</a:t>
            </a:r>
          </a:p>
        </p:txBody>
      </p:sp>
      <p:sp>
        <p:nvSpPr>
          <p:cNvPr id="7" name="Slide Number Placeholder 6">
            <a:extLst>
              <a:ext uri="{FF2B5EF4-FFF2-40B4-BE49-F238E27FC236}">
                <a16:creationId xmlns:a16="http://schemas.microsoft.com/office/drawing/2014/main" id="{3D500742-9E53-4771-A74D-9F48472F9BCD}"/>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1153795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B8C9-5F07-4713-88F5-ADF9F3C84E8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ECA7005-19DE-45DF-8819-1B924DF39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57F1A46-068A-4CB7-A2DA-09D248E1BB77}"/>
              </a:ext>
            </a:extLst>
          </p:cNvPr>
          <p:cNvSpPr>
            <a:spLocks noGrp="1"/>
          </p:cNvSpPr>
          <p:nvPr>
            <p:ph type="dt" sz="half" idx="10"/>
          </p:nvPr>
        </p:nvSpPr>
        <p:spPr/>
        <p:txBody>
          <a:bodyPr/>
          <a:lstStyle/>
          <a:p>
            <a:fld id="{2CD66793-097B-424F-B7E6-3065A9019156}" type="datetime1">
              <a:rPr lang="en-ZA" smtClean="0"/>
              <a:pPr/>
              <a:t>2022/03/24</a:t>
            </a:fld>
            <a:endParaRPr lang="en-ZA"/>
          </a:p>
        </p:txBody>
      </p:sp>
      <p:sp>
        <p:nvSpPr>
          <p:cNvPr id="5" name="Footer Placeholder 4">
            <a:extLst>
              <a:ext uri="{FF2B5EF4-FFF2-40B4-BE49-F238E27FC236}">
                <a16:creationId xmlns:a16="http://schemas.microsoft.com/office/drawing/2014/main" id="{128A0739-1BAD-4DDE-B4B1-9FE5B7F7527A}"/>
              </a:ext>
            </a:extLst>
          </p:cNvPr>
          <p:cNvSpPr>
            <a:spLocks noGrp="1"/>
          </p:cNvSpPr>
          <p:nvPr>
            <p:ph type="ftr" sz="quarter" idx="11"/>
          </p:nvPr>
        </p:nvSpPr>
        <p:spPr/>
        <p:txBody>
          <a:bodyPr/>
          <a:lstStyle/>
          <a:p>
            <a:r>
              <a:rPr lang="en-ZA"/>
              <a:t>Confindential</a:t>
            </a:r>
          </a:p>
        </p:txBody>
      </p:sp>
      <p:sp>
        <p:nvSpPr>
          <p:cNvPr id="6" name="Slide Number Placeholder 5">
            <a:extLst>
              <a:ext uri="{FF2B5EF4-FFF2-40B4-BE49-F238E27FC236}">
                <a16:creationId xmlns:a16="http://schemas.microsoft.com/office/drawing/2014/main" id="{7113BCD1-2BF2-4CCF-9815-2F532AA672EC}"/>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2816400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0FC3A4-C088-4482-9AB1-B9603D2E67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1FF32A35-283C-42CC-852F-B5871D8529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AC7D4CC-7B07-4CDE-9841-3E5C57F230E0}"/>
              </a:ext>
            </a:extLst>
          </p:cNvPr>
          <p:cNvSpPr>
            <a:spLocks noGrp="1"/>
          </p:cNvSpPr>
          <p:nvPr>
            <p:ph type="dt" sz="half" idx="10"/>
          </p:nvPr>
        </p:nvSpPr>
        <p:spPr/>
        <p:txBody>
          <a:bodyPr/>
          <a:lstStyle/>
          <a:p>
            <a:fld id="{672EAC32-12C4-4D6F-A715-89D7BFF8395F}" type="datetime1">
              <a:rPr lang="en-ZA" smtClean="0"/>
              <a:pPr/>
              <a:t>2022/03/24</a:t>
            </a:fld>
            <a:endParaRPr lang="en-ZA"/>
          </a:p>
        </p:txBody>
      </p:sp>
      <p:sp>
        <p:nvSpPr>
          <p:cNvPr id="5" name="Footer Placeholder 4">
            <a:extLst>
              <a:ext uri="{FF2B5EF4-FFF2-40B4-BE49-F238E27FC236}">
                <a16:creationId xmlns:a16="http://schemas.microsoft.com/office/drawing/2014/main" id="{7A41B420-052B-46B9-8ED4-147B51C52739}"/>
              </a:ext>
            </a:extLst>
          </p:cNvPr>
          <p:cNvSpPr>
            <a:spLocks noGrp="1"/>
          </p:cNvSpPr>
          <p:nvPr>
            <p:ph type="ftr" sz="quarter" idx="11"/>
          </p:nvPr>
        </p:nvSpPr>
        <p:spPr/>
        <p:txBody>
          <a:bodyPr/>
          <a:lstStyle/>
          <a:p>
            <a:r>
              <a:rPr lang="en-ZA"/>
              <a:t>Confindential</a:t>
            </a:r>
          </a:p>
        </p:txBody>
      </p:sp>
      <p:sp>
        <p:nvSpPr>
          <p:cNvPr id="6" name="Slide Number Placeholder 5">
            <a:extLst>
              <a:ext uri="{FF2B5EF4-FFF2-40B4-BE49-F238E27FC236}">
                <a16:creationId xmlns:a16="http://schemas.microsoft.com/office/drawing/2014/main" id="{E4ED89C9-467D-442C-A00F-764D2F873D96}"/>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2869054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47E6-0829-4A74-8C15-F3FD35809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CA7BB429-2E8F-4E0C-A44C-0CF90AAFA2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B54560A4-07CC-4F19-9E48-8E235B97BBD3}"/>
              </a:ext>
            </a:extLst>
          </p:cNvPr>
          <p:cNvSpPr>
            <a:spLocks noGrp="1"/>
          </p:cNvSpPr>
          <p:nvPr>
            <p:ph type="dt" sz="half" idx="10"/>
          </p:nvPr>
        </p:nvSpPr>
        <p:spPr/>
        <p:txBody>
          <a:bodyPr/>
          <a:lstStyle/>
          <a:p>
            <a:fld id="{2A6434C0-3FA5-4F29-9AC8-23689A7F31BB}" type="datetimeFigureOut">
              <a:rPr lang="en-ZA" smtClean="0"/>
              <a:pPr/>
              <a:t>2022/03/24</a:t>
            </a:fld>
            <a:endParaRPr lang="en-ZA"/>
          </a:p>
        </p:txBody>
      </p:sp>
      <p:sp>
        <p:nvSpPr>
          <p:cNvPr id="5" name="Footer Placeholder 4">
            <a:extLst>
              <a:ext uri="{FF2B5EF4-FFF2-40B4-BE49-F238E27FC236}">
                <a16:creationId xmlns:a16="http://schemas.microsoft.com/office/drawing/2014/main" id="{CEFE646A-B0E3-4449-97CD-9265C7605A2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A166C1D-DDD1-4409-BEED-441EC5DB668A}"/>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1133349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6952F-8BA6-481F-A191-F8B72B1D3E1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0234F74-C535-43BE-AD57-B1C3C1B1C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EB2910F-23AC-49A0-879F-C853AFADB8CD}"/>
              </a:ext>
            </a:extLst>
          </p:cNvPr>
          <p:cNvSpPr>
            <a:spLocks noGrp="1"/>
          </p:cNvSpPr>
          <p:nvPr>
            <p:ph type="dt" sz="half" idx="10"/>
          </p:nvPr>
        </p:nvSpPr>
        <p:spPr/>
        <p:txBody>
          <a:bodyPr/>
          <a:lstStyle/>
          <a:p>
            <a:fld id="{2A6434C0-3FA5-4F29-9AC8-23689A7F31BB}" type="datetimeFigureOut">
              <a:rPr lang="en-ZA" smtClean="0"/>
              <a:pPr/>
              <a:t>2022/03/24</a:t>
            </a:fld>
            <a:endParaRPr lang="en-ZA"/>
          </a:p>
        </p:txBody>
      </p:sp>
      <p:sp>
        <p:nvSpPr>
          <p:cNvPr id="5" name="Footer Placeholder 4">
            <a:extLst>
              <a:ext uri="{FF2B5EF4-FFF2-40B4-BE49-F238E27FC236}">
                <a16:creationId xmlns:a16="http://schemas.microsoft.com/office/drawing/2014/main" id="{5AACB73B-378E-41FF-92F4-A7A1BBA52E0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F17AF74-8177-4640-918E-E8662D4D9DB7}"/>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2620454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F4D8-B012-447B-B76F-4BF6DF7AD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64687EE2-3D28-47C7-A367-100130FF9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981D4F-5F6C-4597-BC48-B0414D4AE159}"/>
              </a:ext>
            </a:extLst>
          </p:cNvPr>
          <p:cNvSpPr>
            <a:spLocks noGrp="1"/>
          </p:cNvSpPr>
          <p:nvPr>
            <p:ph type="dt" sz="half" idx="10"/>
          </p:nvPr>
        </p:nvSpPr>
        <p:spPr/>
        <p:txBody>
          <a:bodyPr/>
          <a:lstStyle/>
          <a:p>
            <a:fld id="{2A6434C0-3FA5-4F29-9AC8-23689A7F31BB}" type="datetimeFigureOut">
              <a:rPr lang="en-ZA" smtClean="0"/>
              <a:pPr/>
              <a:t>2022/03/24</a:t>
            </a:fld>
            <a:endParaRPr lang="en-ZA"/>
          </a:p>
        </p:txBody>
      </p:sp>
      <p:sp>
        <p:nvSpPr>
          <p:cNvPr id="5" name="Footer Placeholder 4">
            <a:extLst>
              <a:ext uri="{FF2B5EF4-FFF2-40B4-BE49-F238E27FC236}">
                <a16:creationId xmlns:a16="http://schemas.microsoft.com/office/drawing/2014/main" id="{40E2FA77-2CB1-41A7-8C31-5218C9AE464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8BE2501-86E8-4D78-9895-73530501F894}"/>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1258969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63D4-446F-4C41-9BD5-06CFD7AC5D6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C7B63BB-2563-49C9-A2E0-58ED07A0E5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02023206-94F7-4D31-9AEE-0E61E10E7F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6C44C4E-2E69-4A69-9BE2-E1C14F0A5CB6}"/>
              </a:ext>
            </a:extLst>
          </p:cNvPr>
          <p:cNvSpPr>
            <a:spLocks noGrp="1"/>
          </p:cNvSpPr>
          <p:nvPr>
            <p:ph type="dt" sz="half" idx="10"/>
          </p:nvPr>
        </p:nvSpPr>
        <p:spPr/>
        <p:txBody>
          <a:bodyPr/>
          <a:lstStyle/>
          <a:p>
            <a:fld id="{2A6434C0-3FA5-4F29-9AC8-23689A7F31BB}" type="datetimeFigureOut">
              <a:rPr lang="en-ZA" smtClean="0"/>
              <a:pPr/>
              <a:t>2022/03/24</a:t>
            </a:fld>
            <a:endParaRPr lang="en-ZA"/>
          </a:p>
        </p:txBody>
      </p:sp>
      <p:sp>
        <p:nvSpPr>
          <p:cNvPr id="6" name="Footer Placeholder 5">
            <a:extLst>
              <a:ext uri="{FF2B5EF4-FFF2-40B4-BE49-F238E27FC236}">
                <a16:creationId xmlns:a16="http://schemas.microsoft.com/office/drawing/2014/main" id="{2E41441D-59E3-4B9A-ACD3-DD10E299993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87F38A5-0750-48F3-8331-AEDE2482F559}"/>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3003690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3CD9-3115-4EF9-B1A3-4459C9A415D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FCB3910-D2AA-4A2F-9FA3-C35C8AE1F6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410843-D255-4D1A-B974-0C81902DBA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856D055-F9BB-4DDD-9BEE-54CF311109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E29268-F576-47A3-8871-AB9DC0E82A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4F67342-2EC6-491F-BE0E-17F36A30B4D0}"/>
              </a:ext>
            </a:extLst>
          </p:cNvPr>
          <p:cNvSpPr>
            <a:spLocks noGrp="1"/>
          </p:cNvSpPr>
          <p:nvPr>
            <p:ph type="dt" sz="half" idx="10"/>
          </p:nvPr>
        </p:nvSpPr>
        <p:spPr/>
        <p:txBody>
          <a:bodyPr/>
          <a:lstStyle/>
          <a:p>
            <a:fld id="{2A6434C0-3FA5-4F29-9AC8-23689A7F31BB}" type="datetimeFigureOut">
              <a:rPr lang="en-ZA" smtClean="0"/>
              <a:pPr/>
              <a:t>2022/03/24</a:t>
            </a:fld>
            <a:endParaRPr lang="en-ZA"/>
          </a:p>
        </p:txBody>
      </p:sp>
      <p:sp>
        <p:nvSpPr>
          <p:cNvPr id="8" name="Footer Placeholder 7">
            <a:extLst>
              <a:ext uri="{FF2B5EF4-FFF2-40B4-BE49-F238E27FC236}">
                <a16:creationId xmlns:a16="http://schemas.microsoft.com/office/drawing/2014/main" id="{B5493597-D2C1-41AD-A890-95BD50C4FAC2}"/>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A3E92FD5-5F4F-4C8F-A0AA-5FA8F122A787}"/>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981736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A9C6-E6E8-481E-8942-F8CA7B17FD0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BEE47EF2-2316-4F65-902B-F2B15238028C}"/>
              </a:ext>
            </a:extLst>
          </p:cNvPr>
          <p:cNvSpPr>
            <a:spLocks noGrp="1"/>
          </p:cNvSpPr>
          <p:nvPr>
            <p:ph type="dt" sz="half" idx="10"/>
          </p:nvPr>
        </p:nvSpPr>
        <p:spPr/>
        <p:txBody>
          <a:bodyPr/>
          <a:lstStyle/>
          <a:p>
            <a:fld id="{2A6434C0-3FA5-4F29-9AC8-23689A7F31BB}" type="datetimeFigureOut">
              <a:rPr lang="en-ZA" smtClean="0"/>
              <a:pPr/>
              <a:t>2022/03/24</a:t>
            </a:fld>
            <a:endParaRPr lang="en-ZA"/>
          </a:p>
        </p:txBody>
      </p:sp>
      <p:sp>
        <p:nvSpPr>
          <p:cNvPr id="4" name="Footer Placeholder 3">
            <a:extLst>
              <a:ext uri="{FF2B5EF4-FFF2-40B4-BE49-F238E27FC236}">
                <a16:creationId xmlns:a16="http://schemas.microsoft.com/office/drawing/2014/main" id="{763A4B20-144E-4046-9C91-309787456DDE}"/>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ED8A7A22-EDE9-46C1-9716-33A1142E6EDC}"/>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3467355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8E683D-493E-4934-8827-E5B2D2E6071B}"/>
              </a:ext>
            </a:extLst>
          </p:cNvPr>
          <p:cNvSpPr>
            <a:spLocks noGrp="1"/>
          </p:cNvSpPr>
          <p:nvPr>
            <p:ph type="dt" sz="half" idx="10"/>
          </p:nvPr>
        </p:nvSpPr>
        <p:spPr/>
        <p:txBody>
          <a:bodyPr/>
          <a:lstStyle/>
          <a:p>
            <a:fld id="{2A6434C0-3FA5-4F29-9AC8-23689A7F31BB}" type="datetimeFigureOut">
              <a:rPr lang="en-ZA" smtClean="0"/>
              <a:pPr/>
              <a:t>2022/03/24</a:t>
            </a:fld>
            <a:endParaRPr lang="en-ZA"/>
          </a:p>
        </p:txBody>
      </p:sp>
      <p:sp>
        <p:nvSpPr>
          <p:cNvPr id="3" name="Footer Placeholder 2">
            <a:extLst>
              <a:ext uri="{FF2B5EF4-FFF2-40B4-BE49-F238E27FC236}">
                <a16:creationId xmlns:a16="http://schemas.microsoft.com/office/drawing/2014/main" id="{9607A2B4-E164-4AD0-BF5F-8ACC9EC5249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C4253B74-EA1C-4DB1-8941-1B2714EA74B3}"/>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2255186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F4D8-B012-447B-B76F-4BF6DF7AD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64687EE2-3D28-47C7-A367-100130FF9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981D4F-5F6C-4597-BC48-B0414D4AE159}"/>
              </a:ext>
            </a:extLst>
          </p:cNvPr>
          <p:cNvSpPr>
            <a:spLocks noGrp="1"/>
          </p:cNvSpPr>
          <p:nvPr>
            <p:ph type="dt" sz="half" idx="10"/>
          </p:nvPr>
        </p:nvSpPr>
        <p:spPr/>
        <p:txBody>
          <a:bodyPr/>
          <a:lstStyle/>
          <a:p>
            <a:fld id="{7D02C0B8-98EE-4889-A695-3DBD77A51027}" type="datetime1">
              <a:rPr lang="en-ZA" smtClean="0"/>
              <a:pPr/>
              <a:t>2022/03/24</a:t>
            </a:fld>
            <a:endParaRPr lang="en-ZA"/>
          </a:p>
        </p:txBody>
      </p:sp>
      <p:sp>
        <p:nvSpPr>
          <p:cNvPr id="5" name="Footer Placeholder 4">
            <a:extLst>
              <a:ext uri="{FF2B5EF4-FFF2-40B4-BE49-F238E27FC236}">
                <a16:creationId xmlns:a16="http://schemas.microsoft.com/office/drawing/2014/main" id="{40E2FA77-2CB1-41A7-8C31-5218C9AE464F}"/>
              </a:ext>
            </a:extLst>
          </p:cNvPr>
          <p:cNvSpPr>
            <a:spLocks noGrp="1"/>
          </p:cNvSpPr>
          <p:nvPr>
            <p:ph type="ftr" sz="quarter" idx="11"/>
          </p:nvPr>
        </p:nvSpPr>
        <p:spPr/>
        <p:txBody>
          <a:bodyPr/>
          <a:lstStyle/>
          <a:p>
            <a:r>
              <a:rPr lang="en-ZA"/>
              <a:t>Confindential</a:t>
            </a:r>
          </a:p>
        </p:txBody>
      </p:sp>
      <p:sp>
        <p:nvSpPr>
          <p:cNvPr id="6" name="Slide Number Placeholder 5">
            <a:extLst>
              <a:ext uri="{FF2B5EF4-FFF2-40B4-BE49-F238E27FC236}">
                <a16:creationId xmlns:a16="http://schemas.microsoft.com/office/drawing/2014/main" id="{C8BE2501-86E8-4D78-9895-73530501F894}"/>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4202301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5375-FF3B-4ADA-A296-C2F9A5D0F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D29406C2-AD54-493D-A3BE-5F2DC630FB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6D9CA76-E679-4015-9066-855BA2397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82DC9-E6EA-47DC-A287-3ECE796432CF}"/>
              </a:ext>
            </a:extLst>
          </p:cNvPr>
          <p:cNvSpPr>
            <a:spLocks noGrp="1"/>
          </p:cNvSpPr>
          <p:nvPr>
            <p:ph type="dt" sz="half" idx="10"/>
          </p:nvPr>
        </p:nvSpPr>
        <p:spPr/>
        <p:txBody>
          <a:bodyPr/>
          <a:lstStyle/>
          <a:p>
            <a:fld id="{2A6434C0-3FA5-4F29-9AC8-23689A7F31BB}" type="datetimeFigureOut">
              <a:rPr lang="en-ZA" smtClean="0"/>
              <a:pPr/>
              <a:t>2022/03/24</a:t>
            </a:fld>
            <a:endParaRPr lang="en-ZA"/>
          </a:p>
        </p:txBody>
      </p:sp>
      <p:sp>
        <p:nvSpPr>
          <p:cNvPr id="6" name="Footer Placeholder 5">
            <a:extLst>
              <a:ext uri="{FF2B5EF4-FFF2-40B4-BE49-F238E27FC236}">
                <a16:creationId xmlns:a16="http://schemas.microsoft.com/office/drawing/2014/main" id="{494A2419-23AA-4884-BD73-5F0C8493E45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310B6A0-C3AA-4BD9-84A8-00B0D0DBDCF3}"/>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2506928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594A-4A41-4219-BA65-E3D9A57A3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EAE5DA00-E11C-4DD8-A7CB-6692341D2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32D3AF13-86BE-4AEF-8FD1-5B374CC0D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0ADD3-50FA-4CF6-9605-C3CD19F55A73}"/>
              </a:ext>
            </a:extLst>
          </p:cNvPr>
          <p:cNvSpPr>
            <a:spLocks noGrp="1"/>
          </p:cNvSpPr>
          <p:nvPr>
            <p:ph type="dt" sz="half" idx="10"/>
          </p:nvPr>
        </p:nvSpPr>
        <p:spPr/>
        <p:txBody>
          <a:bodyPr/>
          <a:lstStyle/>
          <a:p>
            <a:fld id="{2A6434C0-3FA5-4F29-9AC8-23689A7F31BB}" type="datetimeFigureOut">
              <a:rPr lang="en-ZA" smtClean="0"/>
              <a:pPr/>
              <a:t>2022/03/24</a:t>
            </a:fld>
            <a:endParaRPr lang="en-ZA"/>
          </a:p>
        </p:txBody>
      </p:sp>
      <p:sp>
        <p:nvSpPr>
          <p:cNvPr id="6" name="Footer Placeholder 5">
            <a:extLst>
              <a:ext uri="{FF2B5EF4-FFF2-40B4-BE49-F238E27FC236}">
                <a16:creationId xmlns:a16="http://schemas.microsoft.com/office/drawing/2014/main" id="{D26DFECA-EAD3-4F3D-93A3-4F0A4223A19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D500742-9E53-4771-A74D-9F48472F9BCD}"/>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351320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B8C9-5F07-4713-88F5-ADF9F3C84E8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ECA7005-19DE-45DF-8819-1B924DF39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57F1A46-068A-4CB7-A2DA-09D248E1BB77}"/>
              </a:ext>
            </a:extLst>
          </p:cNvPr>
          <p:cNvSpPr>
            <a:spLocks noGrp="1"/>
          </p:cNvSpPr>
          <p:nvPr>
            <p:ph type="dt" sz="half" idx="10"/>
          </p:nvPr>
        </p:nvSpPr>
        <p:spPr/>
        <p:txBody>
          <a:bodyPr/>
          <a:lstStyle/>
          <a:p>
            <a:fld id="{2A6434C0-3FA5-4F29-9AC8-23689A7F31BB}" type="datetimeFigureOut">
              <a:rPr lang="en-ZA" smtClean="0"/>
              <a:pPr/>
              <a:t>2022/03/24</a:t>
            </a:fld>
            <a:endParaRPr lang="en-ZA"/>
          </a:p>
        </p:txBody>
      </p:sp>
      <p:sp>
        <p:nvSpPr>
          <p:cNvPr id="5" name="Footer Placeholder 4">
            <a:extLst>
              <a:ext uri="{FF2B5EF4-FFF2-40B4-BE49-F238E27FC236}">
                <a16:creationId xmlns:a16="http://schemas.microsoft.com/office/drawing/2014/main" id="{128A0739-1BAD-4DDE-B4B1-9FE5B7F7527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113BCD1-2BF2-4CCF-9815-2F532AA672EC}"/>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1358991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0FC3A4-C088-4482-9AB1-B9603D2E67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1FF32A35-283C-42CC-852F-B5871D8529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AC7D4CC-7B07-4CDE-9841-3E5C57F230E0}"/>
              </a:ext>
            </a:extLst>
          </p:cNvPr>
          <p:cNvSpPr>
            <a:spLocks noGrp="1"/>
          </p:cNvSpPr>
          <p:nvPr>
            <p:ph type="dt" sz="half" idx="10"/>
          </p:nvPr>
        </p:nvSpPr>
        <p:spPr/>
        <p:txBody>
          <a:bodyPr/>
          <a:lstStyle/>
          <a:p>
            <a:fld id="{2A6434C0-3FA5-4F29-9AC8-23689A7F31BB}" type="datetimeFigureOut">
              <a:rPr lang="en-ZA" smtClean="0"/>
              <a:pPr/>
              <a:t>2022/03/24</a:t>
            </a:fld>
            <a:endParaRPr lang="en-ZA"/>
          </a:p>
        </p:txBody>
      </p:sp>
      <p:sp>
        <p:nvSpPr>
          <p:cNvPr id="5" name="Footer Placeholder 4">
            <a:extLst>
              <a:ext uri="{FF2B5EF4-FFF2-40B4-BE49-F238E27FC236}">
                <a16:creationId xmlns:a16="http://schemas.microsoft.com/office/drawing/2014/main" id="{7A41B420-052B-46B9-8ED4-147B51C5273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4ED89C9-467D-442C-A00F-764D2F873D96}"/>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384588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63D4-446F-4C41-9BD5-06CFD7AC5D6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C7B63BB-2563-49C9-A2E0-58ED07A0E5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02023206-94F7-4D31-9AEE-0E61E10E7F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6C44C4E-2E69-4A69-9BE2-E1C14F0A5CB6}"/>
              </a:ext>
            </a:extLst>
          </p:cNvPr>
          <p:cNvSpPr>
            <a:spLocks noGrp="1"/>
          </p:cNvSpPr>
          <p:nvPr>
            <p:ph type="dt" sz="half" idx="10"/>
          </p:nvPr>
        </p:nvSpPr>
        <p:spPr/>
        <p:txBody>
          <a:bodyPr/>
          <a:lstStyle/>
          <a:p>
            <a:fld id="{41876B25-C96D-4F68-9876-790019B950FE}" type="datetime1">
              <a:rPr lang="en-ZA" smtClean="0"/>
              <a:pPr/>
              <a:t>2022/03/24</a:t>
            </a:fld>
            <a:endParaRPr lang="en-ZA"/>
          </a:p>
        </p:txBody>
      </p:sp>
      <p:sp>
        <p:nvSpPr>
          <p:cNvPr id="6" name="Footer Placeholder 5">
            <a:extLst>
              <a:ext uri="{FF2B5EF4-FFF2-40B4-BE49-F238E27FC236}">
                <a16:creationId xmlns:a16="http://schemas.microsoft.com/office/drawing/2014/main" id="{2E41441D-59E3-4B9A-ACD3-DD10E2999931}"/>
              </a:ext>
            </a:extLst>
          </p:cNvPr>
          <p:cNvSpPr>
            <a:spLocks noGrp="1"/>
          </p:cNvSpPr>
          <p:nvPr>
            <p:ph type="ftr" sz="quarter" idx="11"/>
          </p:nvPr>
        </p:nvSpPr>
        <p:spPr/>
        <p:txBody>
          <a:bodyPr/>
          <a:lstStyle/>
          <a:p>
            <a:r>
              <a:rPr lang="en-ZA"/>
              <a:t>Confindential</a:t>
            </a:r>
          </a:p>
        </p:txBody>
      </p:sp>
      <p:sp>
        <p:nvSpPr>
          <p:cNvPr id="7" name="Slide Number Placeholder 6">
            <a:extLst>
              <a:ext uri="{FF2B5EF4-FFF2-40B4-BE49-F238E27FC236}">
                <a16:creationId xmlns:a16="http://schemas.microsoft.com/office/drawing/2014/main" id="{787F38A5-0750-48F3-8331-AEDE2482F559}"/>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105943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3CD9-3115-4EF9-B1A3-4459C9A415D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FCB3910-D2AA-4A2F-9FA3-C35C8AE1F6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410843-D255-4D1A-B974-0C81902DBA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856D055-F9BB-4DDD-9BEE-54CF311109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E29268-F576-47A3-8871-AB9DC0E82A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4F67342-2EC6-491F-BE0E-17F36A30B4D0}"/>
              </a:ext>
            </a:extLst>
          </p:cNvPr>
          <p:cNvSpPr>
            <a:spLocks noGrp="1"/>
          </p:cNvSpPr>
          <p:nvPr>
            <p:ph type="dt" sz="half" idx="10"/>
          </p:nvPr>
        </p:nvSpPr>
        <p:spPr/>
        <p:txBody>
          <a:bodyPr/>
          <a:lstStyle/>
          <a:p>
            <a:fld id="{2CD28DEE-5020-4D6A-BF7B-C3BF70DB0776}" type="datetime1">
              <a:rPr lang="en-ZA" smtClean="0"/>
              <a:pPr/>
              <a:t>2022/03/24</a:t>
            </a:fld>
            <a:endParaRPr lang="en-ZA"/>
          </a:p>
        </p:txBody>
      </p:sp>
      <p:sp>
        <p:nvSpPr>
          <p:cNvPr id="8" name="Footer Placeholder 7">
            <a:extLst>
              <a:ext uri="{FF2B5EF4-FFF2-40B4-BE49-F238E27FC236}">
                <a16:creationId xmlns:a16="http://schemas.microsoft.com/office/drawing/2014/main" id="{B5493597-D2C1-41AD-A890-95BD50C4FAC2}"/>
              </a:ext>
            </a:extLst>
          </p:cNvPr>
          <p:cNvSpPr>
            <a:spLocks noGrp="1"/>
          </p:cNvSpPr>
          <p:nvPr>
            <p:ph type="ftr" sz="quarter" idx="11"/>
          </p:nvPr>
        </p:nvSpPr>
        <p:spPr/>
        <p:txBody>
          <a:bodyPr/>
          <a:lstStyle/>
          <a:p>
            <a:r>
              <a:rPr lang="en-ZA"/>
              <a:t>Confindential</a:t>
            </a:r>
          </a:p>
        </p:txBody>
      </p:sp>
      <p:sp>
        <p:nvSpPr>
          <p:cNvPr id="9" name="Slide Number Placeholder 8">
            <a:extLst>
              <a:ext uri="{FF2B5EF4-FFF2-40B4-BE49-F238E27FC236}">
                <a16:creationId xmlns:a16="http://schemas.microsoft.com/office/drawing/2014/main" id="{A3E92FD5-5F4F-4C8F-A0AA-5FA8F122A787}"/>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380456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A9C6-E6E8-481E-8942-F8CA7B17FD0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BEE47EF2-2316-4F65-902B-F2B15238028C}"/>
              </a:ext>
            </a:extLst>
          </p:cNvPr>
          <p:cNvSpPr>
            <a:spLocks noGrp="1"/>
          </p:cNvSpPr>
          <p:nvPr>
            <p:ph type="dt" sz="half" idx="10"/>
          </p:nvPr>
        </p:nvSpPr>
        <p:spPr/>
        <p:txBody>
          <a:bodyPr/>
          <a:lstStyle/>
          <a:p>
            <a:fld id="{066443E6-1963-4F59-A1F3-80792E6B2A73}" type="datetime1">
              <a:rPr lang="en-ZA" smtClean="0"/>
              <a:pPr/>
              <a:t>2022/03/24</a:t>
            </a:fld>
            <a:endParaRPr lang="en-ZA"/>
          </a:p>
        </p:txBody>
      </p:sp>
      <p:sp>
        <p:nvSpPr>
          <p:cNvPr id="4" name="Footer Placeholder 3">
            <a:extLst>
              <a:ext uri="{FF2B5EF4-FFF2-40B4-BE49-F238E27FC236}">
                <a16:creationId xmlns:a16="http://schemas.microsoft.com/office/drawing/2014/main" id="{763A4B20-144E-4046-9C91-309787456DDE}"/>
              </a:ext>
            </a:extLst>
          </p:cNvPr>
          <p:cNvSpPr>
            <a:spLocks noGrp="1"/>
          </p:cNvSpPr>
          <p:nvPr>
            <p:ph type="ftr" sz="quarter" idx="11"/>
          </p:nvPr>
        </p:nvSpPr>
        <p:spPr/>
        <p:txBody>
          <a:bodyPr/>
          <a:lstStyle/>
          <a:p>
            <a:r>
              <a:rPr lang="en-ZA"/>
              <a:t>Confindential</a:t>
            </a:r>
          </a:p>
        </p:txBody>
      </p:sp>
      <p:sp>
        <p:nvSpPr>
          <p:cNvPr id="5" name="Slide Number Placeholder 4">
            <a:extLst>
              <a:ext uri="{FF2B5EF4-FFF2-40B4-BE49-F238E27FC236}">
                <a16:creationId xmlns:a16="http://schemas.microsoft.com/office/drawing/2014/main" id="{ED8A7A22-EDE9-46C1-9716-33A1142E6EDC}"/>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11702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8E683D-493E-4934-8827-E5B2D2E6071B}"/>
              </a:ext>
            </a:extLst>
          </p:cNvPr>
          <p:cNvSpPr>
            <a:spLocks noGrp="1"/>
          </p:cNvSpPr>
          <p:nvPr>
            <p:ph type="dt" sz="half" idx="10"/>
          </p:nvPr>
        </p:nvSpPr>
        <p:spPr/>
        <p:txBody>
          <a:bodyPr/>
          <a:lstStyle/>
          <a:p>
            <a:fld id="{D478B40A-5DB9-43DA-9B5A-BFB15F72BD31}" type="datetime1">
              <a:rPr lang="en-ZA" smtClean="0"/>
              <a:pPr/>
              <a:t>2022/03/24</a:t>
            </a:fld>
            <a:endParaRPr lang="en-ZA"/>
          </a:p>
        </p:txBody>
      </p:sp>
      <p:sp>
        <p:nvSpPr>
          <p:cNvPr id="3" name="Footer Placeholder 2">
            <a:extLst>
              <a:ext uri="{FF2B5EF4-FFF2-40B4-BE49-F238E27FC236}">
                <a16:creationId xmlns:a16="http://schemas.microsoft.com/office/drawing/2014/main" id="{9607A2B4-E164-4AD0-BF5F-8ACC9EC5249D}"/>
              </a:ext>
            </a:extLst>
          </p:cNvPr>
          <p:cNvSpPr>
            <a:spLocks noGrp="1"/>
          </p:cNvSpPr>
          <p:nvPr>
            <p:ph type="ftr" sz="quarter" idx="11"/>
          </p:nvPr>
        </p:nvSpPr>
        <p:spPr/>
        <p:txBody>
          <a:bodyPr/>
          <a:lstStyle/>
          <a:p>
            <a:r>
              <a:rPr lang="en-ZA"/>
              <a:t>Confindential</a:t>
            </a:r>
          </a:p>
        </p:txBody>
      </p:sp>
      <p:sp>
        <p:nvSpPr>
          <p:cNvPr id="4" name="Slide Number Placeholder 3">
            <a:extLst>
              <a:ext uri="{FF2B5EF4-FFF2-40B4-BE49-F238E27FC236}">
                <a16:creationId xmlns:a16="http://schemas.microsoft.com/office/drawing/2014/main" id="{C4253B74-EA1C-4DB1-8941-1B2714EA74B3}"/>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330359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5375-FF3B-4ADA-A296-C2F9A5D0F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D29406C2-AD54-493D-A3BE-5F2DC630FB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6D9CA76-E679-4015-9066-855BA2397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82DC9-E6EA-47DC-A287-3ECE796432CF}"/>
              </a:ext>
            </a:extLst>
          </p:cNvPr>
          <p:cNvSpPr>
            <a:spLocks noGrp="1"/>
          </p:cNvSpPr>
          <p:nvPr>
            <p:ph type="dt" sz="half" idx="10"/>
          </p:nvPr>
        </p:nvSpPr>
        <p:spPr/>
        <p:txBody>
          <a:bodyPr/>
          <a:lstStyle/>
          <a:p>
            <a:fld id="{64298C0F-9417-4E20-9214-BE82F38DE43E}" type="datetime1">
              <a:rPr lang="en-ZA" smtClean="0"/>
              <a:pPr/>
              <a:t>2022/03/24</a:t>
            </a:fld>
            <a:endParaRPr lang="en-ZA"/>
          </a:p>
        </p:txBody>
      </p:sp>
      <p:sp>
        <p:nvSpPr>
          <p:cNvPr id="6" name="Footer Placeholder 5">
            <a:extLst>
              <a:ext uri="{FF2B5EF4-FFF2-40B4-BE49-F238E27FC236}">
                <a16:creationId xmlns:a16="http://schemas.microsoft.com/office/drawing/2014/main" id="{494A2419-23AA-4884-BD73-5F0C8493E45E}"/>
              </a:ext>
            </a:extLst>
          </p:cNvPr>
          <p:cNvSpPr>
            <a:spLocks noGrp="1"/>
          </p:cNvSpPr>
          <p:nvPr>
            <p:ph type="ftr" sz="quarter" idx="11"/>
          </p:nvPr>
        </p:nvSpPr>
        <p:spPr/>
        <p:txBody>
          <a:bodyPr/>
          <a:lstStyle/>
          <a:p>
            <a:r>
              <a:rPr lang="en-ZA"/>
              <a:t>Confindential</a:t>
            </a:r>
          </a:p>
        </p:txBody>
      </p:sp>
      <p:sp>
        <p:nvSpPr>
          <p:cNvPr id="7" name="Slide Number Placeholder 6">
            <a:extLst>
              <a:ext uri="{FF2B5EF4-FFF2-40B4-BE49-F238E27FC236}">
                <a16:creationId xmlns:a16="http://schemas.microsoft.com/office/drawing/2014/main" id="{0310B6A0-C3AA-4BD9-84A8-00B0D0DBDCF3}"/>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209816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594A-4A41-4219-BA65-E3D9A57A3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EAE5DA00-E11C-4DD8-A7CB-6692341D2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32D3AF13-86BE-4AEF-8FD1-5B374CC0D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0ADD3-50FA-4CF6-9605-C3CD19F55A73}"/>
              </a:ext>
            </a:extLst>
          </p:cNvPr>
          <p:cNvSpPr>
            <a:spLocks noGrp="1"/>
          </p:cNvSpPr>
          <p:nvPr>
            <p:ph type="dt" sz="half" idx="10"/>
          </p:nvPr>
        </p:nvSpPr>
        <p:spPr/>
        <p:txBody>
          <a:bodyPr/>
          <a:lstStyle/>
          <a:p>
            <a:fld id="{14FD4167-B7FF-42F4-9EA0-0E008547D66B}" type="datetime1">
              <a:rPr lang="en-ZA" smtClean="0"/>
              <a:pPr/>
              <a:t>2022/03/24</a:t>
            </a:fld>
            <a:endParaRPr lang="en-ZA"/>
          </a:p>
        </p:txBody>
      </p:sp>
      <p:sp>
        <p:nvSpPr>
          <p:cNvPr id="6" name="Footer Placeholder 5">
            <a:extLst>
              <a:ext uri="{FF2B5EF4-FFF2-40B4-BE49-F238E27FC236}">
                <a16:creationId xmlns:a16="http://schemas.microsoft.com/office/drawing/2014/main" id="{D26DFECA-EAD3-4F3D-93A3-4F0A4223A19B}"/>
              </a:ext>
            </a:extLst>
          </p:cNvPr>
          <p:cNvSpPr>
            <a:spLocks noGrp="1"/>
          </p:cNvSpPr>
          <p:nvPr>
            <p:ph type="ftr" sz="quarter" idx="11"/>
          </p:nvPr>
        </p:nvSpPr>
        <p:spPr/>
        <p:txBody>
          <a:bodyPr/>
          <a:lstStyle/>
          <a:p>
            <a:r>
              <a:rPr lang="en-ZA"/>
              <a:t>Confindential</a:t>
            </a:r>
          </a:p>
        </p:txBody>
      </p:sp>
      <p:sp>
        <p:nvSpPr>
          <p:cNvPr id="7" name="Slide Number Placeholder 6">
            <a:extLst>
              <a:ext uri="{FF2B5EF4-FFF2-40B4-BE49-F238E27FC236}">
                <a16:creationId xmlns:a16="http://schemas.microsoft.com/office/drawing/2014/main" id="{3D500742-9E53-4771-A74D-9F48472F9BCD}"/>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p14="http://schemas.microsoft.com/office/powerpoint/2010/main" val="405119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CFE0D-741B-4E2F-BBC7-079959E1D9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697F814-540D-4CD6-8A53-70061FF94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C066278-124A-411F-942F-B960223881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5A7C2-A0A6-4CEE-A984-4E91C0EC05A0}" type="datetime1">
              <a:rPr lang="en-ZA" smtClean="0"/>
              <a:pPr/>
              <a:t>2022/03/24</a:t>
            </a:fld>
            <a:endParaRPr lang="en-ZA"/>
          </a:p>
        </p:txBody>
      </p:sp>
      <p:sp>
        <p:nvSpPr>
          <p:cNvPr id="5" name="Footer Placeholder 4">
            <a:extLst>
              <a:ext uri="{FF2B5EF4-FFF2-40B4-BE49-F238E27FC236}">
                <a16:creationId xmlns:a16="http://schemas.microsoft.com/office/drawing/2014/main" id="{12224475-D3AC-4252-8EE7-8B6F71AB1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Confindential</a:t>
            </a:r>
          </a:p>
        </p:txBody>
      </p:sp>
      <p:sp>
        <p:nvSpPr>
          <p:cNvPr id="6" name="Slide Number Placeholder 5">
            <a:extLst>
              <a:ext uri="{FF2B5EF4-FFF2-40B4-BE49-F238E27FC236}">
                <a16:creationId xmlns:a16="http://schemas.microsoft.com/office/drawing/2014/main" id="{9C192DA0-9847-4610-B35F-786977101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D07FA-F1FA-499D-926C-C65FBF151797}" type="slidenum">
              <a:rPr lang="en-ZA" smtClean="0"/>
              <a:pPr/>
              <a:t>‹#›</a:t>
            </a:fld>
            <a:endParaRPr lang="en-ZA"/>
          </a:p>
        </p:txBody>
      </p:sp>
    </p:spTree>
    <p:extLst>
      <p:ext uri="{BB962C8B-B14F-4D97-AF65-F5344CB8AC3E}">
        <p14:creationId xmlns:p14="http://schemas.microsoft.com/office/powerpoint/2010/main" val="2898368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9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CFE0D-741B-4E2F-BBC7-079959E1D9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697F814-540D-4CD6-8A53-70061FF94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C066278-124A-411F-942F-B960223881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02488-E722-4333-9532-14EF1E64BF0B}" type="datetime1">
              <a:rPr lang="en-ZA" smtClean="0"/>
              <a:pPr/>
              <a:t>2022/03/24</a:t>
            </a:fld>
            <a:endParaRPr lang="en-ZA"/>
          </a:p>
        </p:txBody>
      </p:sp>
      <p:sp>
        <p:nvSpPr>
          <p:cNvPr id="5" name="Footer Placeholder 4">
            <a:extLst>
              <a:ext uri="{FF2B5EF4-FFF2-40B4-BE49-F238E27FC236}">
                <a16:creationId xmlns:a16="http://schemas.microsoft.com/office/drawing/2014/main" id="{12224475-D3AC-4252-8EE7-8B6F71AB1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Confindential</a:t>
            </a:r>
          </a:p>
        </p:txBody>
      </p:sp>
      <p:sp>
        <p:nvSpPr>
          <p:cNvPr id="6" name="Slide Number Placeholder 5">
            <a:extLst>
              <a:ext uri="{FF2B5EF4-FFF2-40B4-BE49-F238E27FC236}">
                <a16:creationId xmlns:a16="http://schemas.microsoft.com/office/drawing/2014/main" id="{9C192DA0-9847-4610-B35F-786977101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D07FA-F1FA-499D-926C-C65FBF151797}" type="slidenum">
              <a:rPr lang="en-ZA" smtClean="0"/>
              <a:pPr/>
              <a:t>‹#›</a:t>
            </a:fld>
            <a:endParaRPr lang="en-ZA"/>
          </a:p>
        </p:txBody>
      </p:sp>
    </p:spTree>
    <p:extLst>
      <p:ext uri="{BB962C8B-B14F-4D97-AF65-F5344CB8AC3E}">
        <p14:creationId xmlns:p14="http://schemas.microsoft.com/office/powerpoint/2010/main" val="3277109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CFE0D-741B-4E2F-BBC7-079959E1D9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697F814-540D-4CD6-8A53-70061FF94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C066278-124A-411F-942F-B960223881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434C0-3FA5-4F29-9AC8-23689A7F31BB}" type="datetimeFigureOut">
              <a:rPr lang="en-ZA" smtClean="0"/>
              <a:pPr/>
              <a:t>2022/03/24</a:t>
            </a:fld>
            <a:endParaRPr lang="en-ZA"/>
          </a:p>
        </p:txBody>
      </p:sp>
      <p:sp>
        <p:nvSpPr>
          <p:cNvPr id="5" name="Footer Placeholder 4">
            <a:extLst>
              <a:ext uri="{FF2B5EF4-FFF2-40B4-BE49-F238E27FC236}">
                <a16:creationId xmlns:a16="http://schemas.microsoft.com/office/drawing/2014/main" id="{12224475-D3AC-4252-8EE7-8B6F71AB1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9C192DA0-9847-4610-B35F-786977101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D07FA-F1FA-499D-926C-C65FBF151797}" type="slidenum">
              <a:rPr lang="en-ZA" smtClean="0"/>
              <a:pPr/>
              <a:t>‹#›</a:t>
            </a:fld>
            <a:endParaRPr lang="en-ZA"/>
          </a:p>
        </p:txBody>
      </p:sp>
    </p:spTree>
    <p:extLst>
      <p:ext uri="{BB962C8B-B14F-4D97-AF65-F5344CB8AC3E}">
        <p14:creationId xmlns:p14="http://schemas.microsoft.com/office/powerpoint/2010/main" val="990871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3.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E583C1-9938-44F7-9975-BCF10F2ABA0A}"/>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descr="Text&#10;&#10;Description automatically generated">
            <a:extLst>
              <a:ext uri="{FF2B5EF4-FFF2-40B4-BE49-F238E27FC236}">
                <a16:creationId xmlns:a16="http://schemas.microsoft.com/office/drawing/2014/main" id="{FB1323A7-E4DD-4394-A7F5-37144C64EE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8" name="Graphic 7">
            <a:extLst>
              <a:ext uri="{FF2B5EF4-FFF2-40B4-BE49-F238E27FC236}">
                <a16:creationId xmlns:a16="http://schemas.microsoft.com/office/drawing/2014/main" id="{2A778D4F-1A4E-4023-AC08-2FFC8D3D9188}"/>
              </a:ext>
            </a:extLst>
          </p:cNvPr>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11039061" y="5969956"/>
            <a:ext cx="1031245" cy="1006692"/>
          </a:xfrm>
          <a:prstGeom prst="rect">
            <a:avLst/>
          </a:prstGeom>
        </p:spPr>
      </p:pic>
    </p:spTree>
    <p:extLst>
      <p:ext uri="{BB962C8B-B14F-4D97-AF65-F5344CB8AC3E}">
        <p14:creationId xmlns:p14="http://schemas.microsoft.com/office/powerpoint/2010/main" val="407120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A9DFAEB-BC93-4AAA-BA70-951F540AA0EA}"/>
              </a:ext>
            </a:extLst>
          </p:cNvPr>
          <p:cNvSpPr>
            <a:spLocks noGrp="1"/>
          </p:cNvSpPr>
          <p:nvPr>
            <p:ph idx="1"/>
          </p:nvPr>
        </p:nvSpPr>
        <p:spPr>
          <a:xfrm>
            <a:off x="2369880" y="881539"/>
            <a:ext cx="9637241" cy="5133975"/>
          </a:xfrm>
        </p:spPr>
        <p:txBody>
          <a:bodyPr>
            <a:normAutofit/>
          </a:bodyPr>
          <a:lstStyle/>
          <a:p>
            <a:pPr marL="457200" lvl="1" indent="-457200" algn="just">
              <a:lnSpc>
                <a:spcPct val="150000"/>
              </a:lnSpc>
              <a:spcBef>
                <a:spcPts val="600"/>
              </a:spcBef>
              <a:defRPr/>
            </a:pPr>
            <a:r>
              <a:rPr lang="en-ZA" sz="2000" dirty="0">
                <a:latin typeface="Arial" panose="020B0604020202020204" pitchFamily="34" charset="0"/>
                <a:cs typeface="Arial" pitchFamily="34" charset="0"/>
              </a:rPr>
              <a:t>Protection of nuclear material is indeed one of the most effective ways of preventing or mitigating the catastrophic consequences that could result from terrorists gaining access to nuclear material.</a:t>
            </a:r>
            <a:endParaRPr lang="en-GB" sz="2000" dirty="0">
              <a:latin typeface="Arial" panose="020B0604020202020204" pitchFamily="34" charset="0"/>
              <a:cs typeface="Arial" pitchFamily="34" charset="0"/>
            </a:endParaRPr>
          </a:p>
          <a:p>
            <a:pPr marL="457200" lvl="1" indent="-457200" algn="just">
              <a:lnSpc>
                <a:spcPct val="150000"/>
              </a:lnSpc>
              <a:spcBef>
                <a:spcPts val="600"/>
              </a:spcBef>
              <a:defRPr/>
            </a:pPr>
            <a:r>
              <a:rPr lang="en-ZA" sz="2000" dirty="0">
                <a:latin typeface="Arial" panose="020B0604020202020204" pitchFamily="34" charset="0"/>
                <a:cs typeface="Arial" pitchFamily="34" charset="0"/>
              </a:rPr>
              <a:t>Security of nuclear facilities is also recognized as an important aspect that needs national and global attention.</a:t>
            </a:r>
          </a:p>
          <a:p>
            <a:pPr marL="457200" lvl="1" indent="-457200" algn="just">
              <a:lnSpc>
                <a:spcPct val="150000"/>
              </a:lnSpc>
              <a:spcBef>
                <a:spcPts val="600"/>
              </a:spcBef>
              <a:defRPr/>
            </a:pPr>
            <a:r>
              <a:rPr lang="en-ZA" sz="2000" dirty="0">
                <a:latin typeface="Arial" panose="020B0604020202020204" pitchFamily="34" charset="0"/>
                <a:cs typeface="Arial" pitchFamily="34" charset="0"/>
              </a:rPr>
              <a:t>Nuclear safety accidents at nuclear power plants and other nuclear facilities have demonstrated that the environmental and economic impact of these accidents can be severe.</a:t>
            </a:r>
          </a:p>
        </p:txBody>
      </p:sp>
      <p:sp>
        <p:nvSpPr>
          <p:cNvPr id="9" name="Title 1">
            <a:extLst>
              <a:ext uri="{FF2B5EF4-FFF2-40B4-BE49-F238E27FC236}">
                <a16:creationId xmlns:a16="http://schemas.microsoft.com/office/drawing/2014/main" id="{87CBFBF6-A511-423F-BB6E-11EFF662AC85}"/>
              </a:ext>
            </a:extLst>
          </p:cNvPr>
          <p:cNvSpPr txBox="1">
            <a:spLocks/>
          </p:cNvSpPr>
          <p:nvPr/>
        </p:nvSpPr>
        <p:spPr>
          <a:xfrm>
            <a:off x="2376516" y="1"/>
            <a:ext cx="9815484" cy="8424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altLang="en-US" sz="2800" b="1" dirty="0">
                <a:latin typeface="Arial" panose="020B0604020202020204" pitchFamily="34" charset="0"/>
                <a:cs typeface="Arial" panose="020B0604020202020204" pitchFamily="34" charset="0"/>
              </a:rPr>
              <a:t>Strategic Importance of the Amended CPPNM</a:t>
            </a:r>
            <a:endParaRPr lang="en-ZA" altLang="en-US" sz="2800" b="1" dirty="0">
              <a:latin typeface="Arial Narrow" panose="020B0606020202030204" pitchFamily="34" charset="0"/>
            </a:endParaRPr>
          </a:p>
        </p:txBody>
      </p:sp>
    </p:spTree>
    <p:extLst>
      <p:ext uri="{BB962C8B-B14F-4D97-AF65-F5344CB8AC3E}">
        <p14:creationId xmlns:p14="http://schemas.microsoft.com/office/powerpoint/2010/main" val="232740089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2765BFD-1EE7-4395-98E1-5EC45C526607}"/>
              </a:ext>
            </a:extLst>
          </p:cNvPr>
          <p:cNvSpPr>
            <a:spLocks noGrp="1"/>
          </p:cNvSpPr>
          <p:nvPr>
            <p:ph idx="1"/>
          </p:nvPr>
        </p:nvSpPr>
        <p:spPr>
          <a:xfrm>
            <a:off x="2376516" y="842487"/>
            <a:ext cx="9630605" cy="4568962"/>
          </a:xfrm>
        </p:spPr>
        <p:txBody>
          <a:bodyPr>
            <a:noAutofit/>
          </a:bodyPr>
          <a:lstStyle/>
          <a:p>
            <a:pPr algn="just">
              <a:lnSpc>
                <a:spcPct val="150000"/>
              </a:lnSpc>
              <a:defRPr/>
            </a:pPr>
            <a:r>
              <a:rPr lang="en-ZA" sz="2000" dirty="0">
                <a:latin typeface="Arial" pitchFamily="34" charset="0"/>
                <a:cs typeface="Arial" pitchFamily="34" charset="0"/>
              </a:rPr>
              <a:t>Protection of nuclear material and facilities involves a broad range of activities on the international level as well as in individual countries. </a:t>
            </a:r>
          </a:p>
          <a:p>
            <a:pPr algn="just">
              <a:lnSpc>
                <a:spcPct val="150000"/>
              </a:lnSpc>
              <a:defRPr/>
            </a:pPr>
            <a:r>
              <a:rPr lang="en-ZA" sz="2000" dirty="0">
                <a:latin typeface="Arial" pitchFamily="34" charset="0"/>
                <a:cs typeface="Arial" pitchFamily="34" charset="0"/>
              </a:rPr>
              <a:t>International law recognizes that each State has responsibility for implementing these measures and for providing adequate protection for the material in its possession.</a:t>
            </a:r>
          </a:p>
          <a:p>
            <a:pPr algn="just">
              <a:lnSpc>
                <a:spcPct val="150000"/>
              </a:lnSpc>
              <a:defRPr/>
            </a:pPr>
            <a:r>
              <a:rPr lang="en-ZA" sz="2000" dirty="0">
                <a:latin typeface="Arial" pitchFamily="34" charset="0"/>
                <a:cs typeface="Arial" pitchFamily="34" charset="0"/>
              </a:rPr>
              <a:t>At the same time, the international community has established a set of international arrangements that help to create and maintain the international nuclear security regime hence the importance of ratifying the amended CPPNM. </a:t>
            </a:r>
          </a:p>
          <a:p>
            <a:pPr marL="0" indent="0" algn="just">
              <a:buNone/>
              <a:defRPr/>
            </a:pPr>
            <a:endParaRPr lang="en-ZA" sz="2000" dirty="0">
              <a:solidFill>
                <a:srgbClr val="FF0000"/>
              </a:solidFill>
              <a:latin typeface="Arial" panose="020B0604020202020204" pitchFamily="34" charset="0"/>
              <a:cs typeface="Arial" panose="020B0604020202020204" pitchFamily="34" charset="0"/>
            </a:endParaRPr>
          </a:p>
          <a:p>
            <a:pPr algn="just">
              <a:defRPr/>
            </a:pPr>
            <a:endParaRPr lang="en-ZA" sz="2000" dirty="0">
              <a:latin typeface="Arial" panose="020B0604020202020204" pitchFamily="34" charset="0"/>
              <a:cs typeface="Arial" panose="020B0604020202020204" pitchFamily="34" charset="0"/>
            </a:endParaRPr>
          </a:p>
          <a:p>
            <a:pPr marL="0" indent="0" algn="just">
              <a:buFont typeface="Arial" panose="020B0604020202020204" pitchFamily="34" charset="0"/>
              <a:buNone/>
              <a:defRPr/>
            </a:pPr>
            <a:endParaRPr lang="en-ZA" sz="20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51745415-E11D-4C31-B2E6-B3ABE5BDE296}"/>
              </a:ext>
            </a:extLst>
          </p:cNvPr>
          <p:cNvSpPr txBox="1">
            <a:spLocks/>
          </p:cNvSpPr>
          <p:nvPr/>
        </p:nvSpPr>
        <p:spPr>
          <a:xfrm>
            <a:off x="2376516" y="1"/>
            <a:ext cx="9815484" cy="8424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altLang="en-US" sz="2800" b="1" dirty="0">
                <a:latin typeface="Arial" panose="020B0604020202020204" pitchFamily="34" charset="0"/>
                <a:cs typeface="Arial" panose="020B0604020202020204" pitchFamily="34" charset="0"/>
              </a:rPr>
              <a:t>Strategic Importance of the Amended CPPNM</a:t>
            </a:r>
            <a:endParaRPr lang="en-ZA" altLang="en-US" sz="2800" b="1" dirty="0">
              <a:latin typeface="Arial Narrow" panose="020B0606020202030204" pitchFamily="34" charset="0"/>
            </a:endParaRPr>
          </a:p>
        </p:txBody>
      </p:sp>
    </p:spTree>
    <p:extLst>
      <p:ext uri="{BB962C8B-B14F-4D97-AF65-F5344CB8AC3E}">
        <p14:creationId xmlns:p14="http://schemas.microsoft.com/office/powerpoint/2010/main" val="248463568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A9DFAEB-BC93-4AAA-BA70-951F540AA0EA}"/>
              </a:ext>
            </a:extLst>
          </p:cNvPr>
          <p:cNvSpPr>
            <a:spLocks noGrp="1"/>
          </p:cNvSpPr>
          <p:nvPr>
            <p:ph idx="1"/>
          </p:nvPr>
        </p:nvSpPr>
        <p:spPr>
          <a:xfrm>
            <a:off x="2369880" y="689549"/>
            <a:ext cx="9577279" cy="5246556"/>
          </a:xfrm>
        </p:spPr>
        <p:txBody>
          <a:bodyPr>
            <a:normAutofit fontScale="85000" lnSpcReduction="10000"/>
          </a:bodyPr>
          <a:lstStyle/>
          <a:p>
            <a:pPr marL="228600" lvl="1" algn="just">
              <a:lnSpc>
                <a:spcPct val="150000"/>
              </a:lnSpc>
              <a:spcBef>
                <a:spcPts val="1000"/>
              </a:spcBef>
              <a:defRPr/>
            </a:pPr>
            <a:r>
              <a:rPr lang="en-ZA" altLang="en-US" sz="1900" dirty="0">
                <a:latin typeface="Arial" pitchFamily="34" charset="0"/>
                <a:cs typeface="Arial" pitchFamily="34" charset="0"/>
              </a:rPr>
              <a:t>It is important to note that the international community support universalisation of the amendment to the CPPNM, which is regarded as an important step towards making the world more secure, by providing assurance that the same level of physical protection is applied throughout the world.</a:t>
            </a:r>
          </a:p>
          <a:p>
            <a:pPr marL="228600" lvl="1" algn="just">
              <a:lnSpc>
                <a:spcPct val="150000"/>
              </a:lnSpc>
              <a:spcBef>
                <a:spcPts val="1000"/>
              </a:spcBef>
              <a:defRPr/>
            </a:pPr>
            <a:r>
              <a:rPr lang="en-ZA" altLang="en-US" sz="1900" dirty="0">
                <a:latin typeface="Arial" pitchFamily="34" charset="0"/>
                <a:cs typeface="Arial" pitchFamily="34" charset="0"/>
              </a:rPr>
              <a:t>It is recommended that South Africa accept the Amended CPPNM, to:</a:t>
            </a:r>
          </a:p>
          <a:p>
            <a:pPr marL="539750" lvl="2" indent="-269875" algn="just">
              <a:lnSpc>
                <a:spcPct val="150000"/>
              </a:lnSpc>
              <a:spcBef>
                <a:spcPts val="1000"/>
              </a:spcBef>
              <a:buFont typeface="Courier New" panose="02070309020205020404" pitchFamily="49" charset="0"/>
              <a:buChar char="o"/>
              <a:defRPr/>
            </a:pPr>
            <a:r>
              <a:rPr lang="en-ZA" altLang="en-US" sz="1900" dirty="0">
                <a:latin typeface="Arial" pitchFamily="34" charset="0"/>
                <a:cs typeface="Arial" pitchFamily="34" charset="0"/>
              </a:rPr>
              <a:t>affirm its commitment to </a:t>
            </a:r>
            <a:r>
              <a:rPr lang="en-ZA" sz="1900" dirty="0">
                <a:latin typeface="Arial" pitchFamily="34" charset="0"/>
                <a:cs typeface="Arial" pitchFamily="34" charset="0"/>
              </a:rPr>
              <a:t>providing adequate protection for the nuclear facilities within the Republic and nuclear materials in domestic use, storage and transport; </a:t>
            </a:r>
          </a:p>
          <a:p>
            <a:pPr marL="539750" lvl="2" indent="-269875" algn="just">
              <a:lnSpc>
                <a:spcPct val="150000"/>
              </a:lnSpc>
              <a:spcBef>
                <a:spcPts val="1000"/>
              </a:spcBef>
              <a:buFont typeface="Courier New" panose="02070309020205020404" pitchFamily="49" charset="0"/>
              <a:buChar char="o"/>
              <a:defRPr/>
            </a:pPr>
            <a:r>
              <a:rPr lang="en-ZA" altLang="en-US" sz="1900" dirty="0">
                <a:latin typeface="Arial" pitchFamily="34" charset="0"/>
                <a:cs typeface="Arial" pitchFamily="34" charset="0"/>
              </a:rPr>
              <a:t>enable RSA to continue to its efforts in securing supply of energy, through the </a:t>
            </a:r>
            <a:r>
              <a:rPr lang="en-ZA" sz="1900" dirty="0">
                <a:latin typeface="Arial" pitchFamily="34" charset="0"/>
                <a:cs typeface="Arial" pitchFamily="34" charset="0"/>
              </a:rPr>
              <a:t>diversification of energy sources as envisaged in the IRP. This will, in part, entail allowing RSA to maintain co-operative relationships with nuclear material supplier states that are party to the Amended CPPNM; and </a:t>
            </a:r>
          </a:p>
          <a:p>
            <a:pPr marL="539750" lvl="2" indent="-269875" algn="just">
              <a:lnSpc>
                <a:spcPct val="150000"/>
              </a:lnSpc>
              <a:spcBef>
                <a:spcPts val="1000"/>
              </a:spcBef>
              <a:buFont typeface="Courier New" panose="02070309020205020404" pitchFamily="49" charset="0"/>
              <a:buChar char="o"/>
              <a:defRPr/>
            </a:pPr>
            <a:r>
              <a:rPr lang="en-ZA" altLang="en-US" sz="1900" dirty="0">
                <a:latin typeface="Arial" pitchFamily="34" charset="0"/>
                <a:cs typeface="Arial" pitchFamily="34" charset="0"/>
              </a:rPr>
              <a:t>give assurance to the International Community regarding the level of physical protection measures as stipulated in the Convention and enable RSA to continue to participate in international engagements on nuclear security.   </a:t>
            </a:r>
          </a:p>
          <a:p>
            <a:pPr marL="0" indent="0" algn="just">
              <a:buFont typeface="Arial" panose="020B0604020202020204" pitchFamily="34" charset="0"/>
              <a:buNone/>
              <a:defRPr/>
            </a:pPr>
            <a:endParaRPr lang="en-ZA" sz="2000" dirty="0"/>
          </a:p>
        </p:txBody>
      </p:sp>
      <p:sp>
        <p:nvSpPr>
          <p:cNvPr id="4" name="Title 1">
            <a:extLst>
              <a:ext uri="{FF2B5EF4-FFF2-40B4-BE49-F238E27FC236}">
                <a16:creationId xmlns:a16="http://schemas.microsoft.com/office/drawing/2014/main" id="{64AEB1AF-1B5D-48E7-B519-148E37C99203}"/>
              </a:ext>
            </a:extLst>
          </p:cNvPr>
          <p:cNvSpPr txBox="1">
            <a:spLocks/>
          </p:cNvSpPr>
          <p:nvPr/>
        </p:nvSpPr>
        <p:spPr>
          <a:xfrm>
            <a:off x="2376516" y="1"/>
            <a:ext cx="9815484" cy="8424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altLang="en-US" sz="2800" b="1" dirty="0">
                <a:latin typeface="Arial" panose="020B0604020202020204" pitchFamily="34" charset="0"/>
                <a:cs typeface="Arial" panose="020B0604020202020204" pitchFamily="34" charset="0"/>
              </a:rPr>
              <a:t>Strategic Importance of the Amended CPPNM</a:t>
            </a:r>
            <a:endParaRPr lang="en-ZA" altLang="en-US" sz="2800" b="1" dirty="0">
              <a:latin typeface="Arial Narrow" panose="020B0606020202030204" pitchFamily="34" charset="0"/>
            </a:endParaRPr>
          </a:p>
        </p:txBody>
      </p:sp>
    </p:spTree>
    <p:extLst>
      <p:ext uri="{BB962C8B-B14F-4D97-AF65-F5344CB8AC3E}">
        <p14:creationId xmlns:p14="http://schemas.microsoft.com/office/powerpoint/2010/main" val="3977065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FE17A46-88FB-47E1-AF78-B3691D693B7F}"/>
              </a:ext>
            </a:extLst>
          </p:cNvPr>
          <p:cNvSpPr>
            <a:spLocks noGrp="1"/>
          </p:cNvSpPr>
          <p:nvPr>
            <p:ph type="title"/>
          </p:nvPr>
        </p:nvSpPr>
        <p:spPr>
          <a:xfrm>
            <a:off x="2325305" y="0"/>
            <a:ext cx="9307513" cy="616449"/>
          </a:xfrm>
        </p:spPr>
        <p:txBody>
          <a:bodyPr>
            <a:normAutofit/>
          </a:bodyPr>
          <a:lstStyle/>
          <a:p>
            <a:r>
              <a:rPr lang="en-US" altLang="en-US" sz="2800" b="1" dirty="0">
                <a:latin typeface="Arial" panose="020B0604020202020204" pitchFamily="34" charset="0"/>
                <a:cs typeface="Arial" panose="020B0604020202020204" pitchFamily="34" charset="0"/>
              </a:rPr>
              <a:t>Status on the Ratification of the Amended CPPNM</a:t>
            </a:r>
            <a:endParaRPr lang="en-ZA" altLang="en-US" sz="2800" b="1" dirty="0">
              <a:latin typeface="Arial Narrow" panose="020B0606020202030204" pitchFamily="34" charset="0"/>
              <a:ea typeface="Times New Roman" panose="02020603050405020304" pitchFamily="18" charset="0"/>
              <a:cs typeface="Arial" panose="020B0604020202020204" pitchFamily="34" charset="0"/>
            </a:endParaRPr>
          </a:p>
        </p:txBody>
      </p:sp>
      <p:sp>
        <p:nvSpPr>
          <p:cNvPr id="6" name="Content Placeholder 2">
            <a:extLst>
              <a:ext uri="{FF2B5EF4-FFF2-40B4-BE49-F238E27FC236}">
                <a16:creationId xmlns:a16="http://schemas.microsoft.com/office/drawing/2014/main" id="{D9D7C4ED-B3FA-4F1D-9A5A-0D910FB8E554}"/>
              </a:ext>
            </a:extLst>
          </p:cNvPr>
          <p:cNvSpPr>
            <a:spLocks noGrp="1"/>
          </p:cNvSpPr>
          <p:nvPr>
            <p:ph idx="1"/>
          </p:nvPr>
        </p:nvSpPr>
        <p:spPr>
          <a:xfrm>
            <a:off x="2325305" y="616449"/>
            <a:ext cx="9681816" cy="5424754"/>
          </a:xfrm>
        </p:spPr>
        <p:txBody>
          <a:bodyPr>
            <a:noAutofit/>
          </a:bodyPr>
          <a:lstStyle/>
          <a:p>
            <a:pPr marL="228600" lvl="1" algn="just">
              <a:lnSpc>
                <a:spcPct val="140000"/>
              </a:lnSpc>
              <a:spcBef>
                <a:spcPts val="1000"/>
              </a:spcBef>
              <a:defRPr/>
            </a:pPr>
            <a:r>
              <a:rPr lang="en-GB" sz="1800" dirty="0">
                <a:latin typeface="Arial" pitchFamily="34" charset="0"/>
                <a:cs typeface="Arial" pitchFamily="34" charset="0"/>
              </a:rPr>
              <a:t>The Amended Convention entered into force in May 2016. </a:t>
            </a:r>
          </a:p>
          <a:p>
            <a:pPr marL="228600" lvl="1" algn="just">
              <a:lnSpc>
                <a:spcPct val="140000"/>
              </a:lnSpc>
              <a:spcBef>
                <a:spcPts val="1000"/>
              </a:spcBef>
              <a:defRPr/>
            </a:pPr>
            <a:r>
              <a:rPr lang="en-GB" sz="1800" dirty="0">
                <a:latin typeface="Arial" pitchFamily="34" charset="0"/>
                <a:cs typeface="Arial" pitchFamily="34" charset="0"/>
              </a:rPr>
              <a:t>In order for the Amended Convention to become binding on the Republic </a:t>
            </a:r>
            <a:r>
              <a:rPr lang="en-ZA" sz="1800" dirty="0">
                <a:latin typeface="Arial" pitchFamily="34" charset="0"/>
                <a:cs typeface="Arial" pitchFamily="34" charset="0"/>
              </a:rPr>
              <a:t>section 231(2) of the Constitution requires that it be approved by Parliament. </a:t>
            </a:r>
            <a:endParaRPr lang="en-GB" sz="1800" dirty="0">
              <a:latin typeface="Arial" pitchFamily="34" charset="0"/>
              <a:cs typeface="Arial" pitchFamily="34" charset="0"/>
            </a:endParaRPr>
          </a:p>
          <a:p>
            <a:pPr marL="228600" lvl="1" algn="just">
              <a:lnSpc>
                <a:spcPct val="140000"/>
              </a:lnSpc>
              <a:spcBef>
                <a:spcPts val="1000"/>
              </a:spcBef>
              <a:defRPr/>
            </a:pPr>
            <a:r>
              <a:rPr lang="en-ZA" sz="1800" dirty="0">
                <a:latin typeface="Arial" pitchFamily="34" charset="0"/>
                <a:cs typeface="Arial" pitchFamily="34" charset="0"/>
              </a:rPr>
              <a:t>The Department presented the Amended Convention to the Cabinet on 14 September 2021.</a:t>
            </a:r>
          </a:p>
          <a:p>
            <a:pPr marL="228600" lvl="1" algn="just">
              <a:lnSpc>
                <a:spcPct val="140000"/>
              </a:lnSpc>
              <a:spcBef>
                <a:spcPts val="1000"/>
              </a:spcBef>
              <a:defRPr/>
            </a:pPr>
            <a:r>
              <a:rPr lang="en-ZA" sz="1800" dirty="0">
                <a:latin typeface="Arial" pitchFamily="34" charset="0"/>
                <a:cs typeface="Arial" pitchFamily="34" charset="0"/>
              </a:rPr>
              <a:t>The Cabinet granted approval for the Amended Convention to be presented to Parliament in terms of section 231(2) of the Constitution.</a:t>
            </a:r>
          </a:p>
          <a:p>
            <a:pPr marL="228600" lvl="1" algn="just">
              <a:lnSpc>
                <a:spcPct val="140000"/>
              </a:lnSpc>
              <a:spcBef>
                <a:spcPts val="1000"/>
              </a:spcBef>
              <a:defRPr/>
            </a:pPr>
            <a:r>
              <a:rPr lang="en-US" sz="1800" dirty="0">
                <a:latin typeface="Arial" pitchFamily="34" charset="0"/>
                <a:cs typeface="Arial" pitchFamily="34" charset="0"/>
              </a:rPr>
              <a:t>The process to table Amended Convention in Parliament was not concluded during 5th Parliament and requires that presentation should be made to the 6th Parliament to </a:t>
            </a:r>
            <a:r>
              <a:rPr lang="en-US" sz="1800" dirty="0" err="1">
                <a:latin typeface="Arial" pitchFamily="34" charset="0"/>
                <a:cs typeface="Arial" pitchFamily="34" charset="0"/>
              </a:rPr>
              <a:t>finalise</a:t>
            </a:r>
            <a:r>
              <a:rPr lang="en-US" sz="1800" dirty="0">
                <a:latin typeface="Arial" pitchFamily="34" charset="0"/>
                <a:cs typeface="Arial" pitchFamily="34" charset="0"/>
              </a:rPr>
              <a:t> the ratification process.</a:t>
            </a:r>
          </a:p>
          <a:p>
            <a:pPr marL="228600" lvl="1" algn="just">
              <a:lnSpc>
                <a:spcPct val="140000"/>
              </a:lnSpc>
              <a:spcBef>
                <a:spcPts val="1000"/>
              </a:spcBef>
              <a:defRPr/>
            </a:pPr>
            <a:r>
              <a:rPr lang="en-US" sz="1800" dirty="0">
                <a:latin typeface="Arial" pitchFamily="34" charset="0"/>
                <a:cs typeface="Arial" pitchFamily="34" charset="0"/>
              </a:rPr>
              <a:t>It is therefore critical to table to Parliament for consideration, the acceptance and ratification of the Amendment to the Convention on Physical Protection of Nuclear Material. </a:t>
            </a:r>
          </a:p>
          <a:p>
            <a:pPr marL="0" lvl="1" indent="0" algn="just">
              <a:lnSpc>
                <a:spcPct val="120000"/>
              </a:lnSpc>
              <a:buFont typeface="Arial" panose="020B0604020202020204" pitchFamily="34" charset="0"/>
              <a:buNone/>
              <a:defRP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375280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A192E2-B6A1-43F7-937B-9EB219DDA7F4}"/>
              </a:ext>
            </a:extLst>
          </p:cNvPr>
          <p:cNvSpPr>
            <a:spLocks noGrp="1"/>
          </p:cNvSpPr>
          <p:nvPr>
            <p:ph type="title"/>
          </p:nvPr>
        </p:nvSpPr>
        <p:spPr>
          <a:xfrm>
            <a:off x="2323134" y="0"/>
            <a:ext cx="9307513" cy="657546"/>
          </a:xfrm>
        </p:spPr>
        <p:txBody>
          <a:bodyPr/>
          <a:lstStyle/>
          <a:p>
            <a:r>
              <a:rPr lang="en-US" altLang="en-US" sz="2800" b="1" dirty="0">
                <a:latin typeface="Arial" panose="020B0604020202020204" pitchFamily="34" charset="0"/>
                <a:cs typeface="Arial" panose="020B0604020202020204" pitchFamily="34" charset="0"/>
              </a:rPr>
              <a:t>Implementation Plan</a:t>
            </a:r>
            <a:endParaRPr lang="en-ZA" altLang="en-US" sz="2800" b="1" dirty="0">
              <a:latin typeface="Arial Narrow" panose="020B0606020202030204" pitchFamily="34" charset="0"/>
            </a:endParaRPr>
          </a:p>
        </p:txBody>
      </p:sp>
      <p:sp>
        <p:nvSpPr>
          <p:cNvPr id="6" name="Content Placeholder 2">
            <a:extLst>
              <a:ext uri="{FF2B5EF4-FFF2-40B4-BE49-F238E27FC236}">
                <a16:creationId xmlns:a16="http://schemas.microsoft.com/office/drawing/2014/main" id="{2CCE3330-82C1-4B5B-B5CC-3A14FE8ACC35}"/>
              </a:ext>
            </a:extLst>
          </p:cNvPr>
          <p:cNvSpPr>
            <a:spLocks noGrp="1"/>
          </p:cNvSpPr>
          <p:nvPr>
            <p:ph idx="1"/>
          </p:nvPr>
        </p:nvSpPr>
        <p:spPr>
          <a:xfrm>
            <a:off x="2323134" y="730770"/>
            <a:ext cx="9692613" cy="5130384"/>
          </a:xfrm>
        </p:spPr>
        <p:txBody>
          <a:bodyPr>
            <a:normAutofit fontScale="25000" lnSpcReduction="20000"/>
          </a:bodyPr>
          <a:lstStyle/>
          <a:p>
            <a:pPr marL="228600" lvl="1" algn="just">
              <a:lnSpc>
                <a:spcPct val="170000"/>
              </a:lnSpc>
              <a:spcBef>
                <a:spcPts val="600"/>
              </a:spcBef>
              <a:defRPr/>
            </a:pPr>
            <a:r>
              <a:rPr lang="en-ZA" sz="6400" dirty="0">
                <a:latin typeface="Arial" pitchFamily="34" charset="0"/>
                <a:cs typeface="Arial" pitchFamily="34" charset="0"/>
              </a:rPr>
              <a:t>The provisions of the Amendment to CPPNM will be implemented in accordance with the legislative process as stipulated in the Constitution of the Republic of South Africa.</a:t>
            </a:r>
          </a:p>
          <a:p>
            <a:pPr marL="228600" lvl="1" algn="just">
              <a:lnSpc>
                <a:spcPct val="170000"/>
              </a:lnSpc>
              <a:spcBef>
                <a:spcPts val="600"/>
              </a:spcBef>
              <a:defRPr/>
            </a:pPr>
            <a:r>
              <a:rPr lang="en-ZA" sz="6400" dirty="0">
                <a:latin typeface="Arial" pitchFamily="34" charset="0"/>
                <a:cs typeface="Arial" pitchFamily="34" charset="0"/>
              </a:rPr>
              <a:t>The implementation of Amended CPPNM provisions will be in accordance with the following:</a:t>
            </a:r>
          </a:p>
          <a:p>
            <a:pPr marL="228600" lvl="1" algn="just">
              <a:lnSpc>
                <a:spcPct val="170000"/>
              </a:lnSpc>
              <a:spcBef>
                <a:spcPts val="600"/>
              </a:spcBef>
              <a:defRPr/>
            </a:pPr>
            <a:r>
              <a:rPr lang="en-ZA" sz="6400" dirty="0">
                <a:latin typeface="Arial" pitchFamily="34" charset="0"/>
                <a:cs typeface="Arial" pitchFamily="34" charset="0"/>
              </a:rPr>
              <a:t>Nuclear Energy Act; 1999, (Act No. 46 of 1999)</a:t>
            </a:r>
          </a:p>
          <a:p>
            <a:pPr marL="228600" lvl="1" algn="just">
              <a:lnSpc>
                <a:spcPct val="170000"/>
              </a:lnSpc>
              <a:spcBef>
                <a:spcPts val="600"/>
              </a:spcBef>
              <a:defRPr/>
            </a:pPr>
            <a:r>
              <a:rPr lang="en-ZA" sz="6400" dirty="0">
                <a:latin typeface="Arial" pitchFamily="34" charset="0"/>
                <a:cs typeface="Arial" pitchFamily="34" charset="0"/>
              </a:rPr>
              <a:t>National Nuclear Regulator Act;</a:t>
            </a:r>
            <a:r>
              <a:rPr lang="en-US" altLang="ja-JP" sz="6400" dirty="0">
                <a:latin typeface="Arial" pitchFamily="34" charset="0"/>
                <a:cs typeface="Arial" pitchFamily="34" charset="0"/>
              </a:rPr>
              <a:t> 1999, (Act No. 47 of 1999)</a:t>
            </a:r>
          </a:p>
          <a:p>
            <a:pPr marL="228600" lvl="1" algn="just">
              <a:lnSpc>
                <a:spcPct val="170000"/>
              </a:lnSpc>
              <a:spcBef>
                <a:spcPts val="600"/>
              </a:spcBef>
              <a:defRPr/>
            </a:pPr>
            <a:r>
              <a:rPr lang="en-US" altLang="ja-JP" sz="6400" dirty="0">
                <a:latin typeface="Arial" pitchFamily="34" charset="0"/>
                <a:cs typeface="Arial" pitchFamily="34" charset="0"/>
              </a:rPr>
              <a:t>National Key Point Act; 1980, (Act No. 02 of 1980) </a:t>
            </a:r>
          </a:p>
          <a:p>
            <a:pPr marL="228600" lvl="1" algn="just">
              <a:lnSpc>
                <a:spcPct val="170000"/>
              </a:lnSpc>
              <a:spcBef>
                <a:spcPts val="600"/>
              </a:spcBef>
              <a:defRPr/>
            </a:pPr>
            <a:r>
              <a:rPr lang="en-US" altLang="ja-JP" sz="6400" dirty="0">
                <a:latin typeface="Arial" pitchFamily="34" charset="0"/>
                <a:cs typeface="Arial" pitchFamily="34" charset="0"/>
              </a:rPr>
              <a:t>Protection of Information Act; 1982, (Act No. 84 of 1982)</a:t>
            </a:r>
          </a:p>
          <a:p>
            <a:pPr marL="228600" lvl="1" algn="just">
              <a:lnSpc>
                <a:spcPct val="170000"/>
              </a:lnSpc>
              <a:spcBef>
                <a:spcPts val="600"/>
              </a:spcBef>
              <a:defRPr/>
            </a:pPr>
            <a:r>
              <a:rPr lang="en-GB" altLang="en-US" sz="6400" dirty="0">
                <a:latin typeface="Arial" pitchFamily="34" charset="0"/>
                <a:cs typeface="Arial" pitchFamily="34" charset="0"/>
              </a:rPr>
              <a:t>National Strategic Intelligence Act; 1994, (Act No. 39 of 1994)</a:t>
            </a:r>
          </a:p>
          <a:p>
            <a:pPr marL="228600" lvl="1" algn="just">
              <a:lnSpc>
                <a:spcPct val="170000"/>
              </a:lnSpc>
              <a:spcBef>
                <a:spcPts val="600"/>
              </a:spcBef>
              <a:defRPr/>
            </a:pPr>
            <a:r>
              <a:rPr lang="en-US" altLang="ja-JP" sz="6400" dirty="0">
                <a:latin typeface="Arial" pitchFamily="34" charset="0"/>
                <a:cs typeface="Arial" pitchFamily="34" charset="0"/>
              </a:rPr>
              <a:t>Protection of Constitutional Democracy Against Terrorist and related activities Act, 2004 (Act No. 33 of 2004)</a:t>
            </a:r>
          </a:p>
          <a:p>
            <a:pPr marL="228600" lvl="1" algn="just">
              <a:lnSpc>
                <a:spcPct val="170000"/>
              </a:lnSpc>
              <a:spcBef>
                <a:spcPts val="600"/>
              </a:spcBef>
              <a:defRPr/>
            </a:pPr>
            <a:r>
              <a:rPr lang="en-US" altLang="ja-JP" sz="6400" dirty="0">
                <a:latin typeface="Arial" pitchFamily="34" charset="0"/>
                <a:cs typeface="Arial" pitchFamily="34" charset="0"/>
              </a:rPr>
              <a:t>Minimum Information Security Standard document &amp; Design Basis Threat Document</a:t>
            </a:r>
          </a:p>
          <a:p>
            <a:pPr marL="228600" lvl="1" algn="just">
              <a:lnSpc>
                <a:spcPct val="170000"/>
              </a:lnSpc>
              <a:spcBef>
                <a:spcPts val="600"/>
              </a:spcBef>
              <a:defRPr/>
            </a:pPr>
            <a:r>
              <a:rPr lang="en-US" altLang="ja-JP" sz="6400" dirty="0">
                <a:latin typeface="Arial" pitchFamily="34" charset="0"/>
                <a:cs typeface="Arial" pitchFamily="34" charset="0"/>
              </a:rPr>
              <a:t>Any other relevant legislation.</a:t>
            </a:r>
            <a:endParaRPr lang="en-US" sz="6400" dirty="0">
              <a:latin typeface="Arial" pitchFamily="34" charset="0"/>
              <a:cs typeface="Arial" pitchFamily="34" charset="0"/>
            </a:endParaRPr>
          </a:p>
        </p:txBody>
      </p:sp>
    </p:spTree>
    <p:extLst>
      <p:ext uri="{BB962C8B-B14F-4D97-AF65-F5344CB8AC3E}">
        <p14:creationId xmlns:p14="http://schemas.microsoft.com/office/powerpoint/2010/main" val="426378755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A760F9-B3F8-475D-9710-14C3B5A4CFA6}"/>
              </a:ext>
            </a:extLst>
          </p:cNvPr>
          <p:cNvSpPr>
            <a:spLocks noGrp="1"/>
          </p:cNvSpPr>
          <p:nvPr>
            <p:ph type="title"/>
          </p:nvPr>
        </p:nvSpPr>
        <p:spPr>
          <a:xfrm>
            <a:off x="1676400" y="3285"/>
            <a:ext cx="10515600" cy="697771"/>
          </a:xfrm>
        </p:spPr>
        <p:txBody>
          <a:bodyPr>
            <a:normAutofit/>
          </a:bodyPr>
          <a:lstStyle/>
          <a:p>
            <a:r>
              <a:rPr lang="fr-FR" sz="2800" b="1" dirty="0">
                <a:latin typeface="Arial" panose="020B0604020202020204" pitchFamily="34" charset="0"/>
                <a:cs typeface="Arial" panose="020B0604020202020204" pitchFamily="34" charset="0"/>
              </a:rPr>
              <a:t>Risks/Risks Mitigation</a:t>
            </a:r>
            <a:endParaRPr lang="en-ZA" altLang="en-US" sz="28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FA36735-C8D4-4BF7-9668-346F512129FD}"/>
              </a:ext>
            </a:extLst>
          </p:cNvPr>
          <p:cNvSpPr>
            <a:spLocks noGrp="1"/>
          </p:cNvSpPr>
          <p:nvPr>
            <p:ph idx="1"/>
          </p:nvPr>
        </p:nvSpPr>
        <p:spPr>
          <a:xfrm>
            <a:off x="1676400" y="647271"/>
            <a:ext cx="10375692" cy="4993241"/>
          </a:xfrm>
        </p:spPr>
        <p:txBody>
          <a:bodyPr>
            <a:noAutofit/>
          </a:bodyPr>
          <a:lstStyle/>
          <a:p>
            <a:pPr algn="just">
              <a:lnSpc>
                <a:spcPct val="150000"/>
              </a:lnSpc>
              <a:defRPr/>
            </a:pPr>
            <a:r>
              <a:rPr lang="en-ZA" sz="2000" dirty="0">
                <a:latin typeface="Arial" pitchFamily="34" charset="0"/>
                <a:cs typeface="Arial" pitchFamily="34" charset="0"/>
              </a:rPr>
              <a:t>Not ratifying the Amended Convention will result in the following: </a:t>
            </a:r>
          </a:p>
          <a:p>
            <a:pPr lvl="1" indent="-415925" algn="just">
              <a:lnSpc>
                <a:spcPct val="150000"/>
              </a:lnSpc>
              <a:buFont typeface="Courier New" panose="02070309020205020404" pitchFamily="49" charset="0"/>
              <a:buChar char="o"/>
            </a:pPr>
            <a:r>
              <a:rPr lang="en-ZA" sz="1800" dirty="0">
                <a:latin typeface="Arial" panose="020B0604020202020204" pitchFamily="34" charset="0"/>
                <a:cs typeface="Arial" panose="020B0604020202020204" pitchFamily="34" charset="0"/>
              </a:rPr>
              <a:t>South Africa will not be contributing to the Priority 7 of the MTSF 2019-2024 that is Better Africa for all which is aimed at promoting regional, global integration and improved peace, security and stability on the continent. The Convention provides for cooperation between and among states to implement rapid measures to locate missing nuclear material and addressing consequences of radiological release.</a:t>
            </a:r>
          </a:p>
          <a:p>
            <a:pPr lvl="1" indent="-415925" algn="just">
              <a:lnSpc>
                <a:spcPct val="150000"/>
              </a:lnSpc>
              <a:buFont typeface="Courier New" panose="02070309020205020404" pitchFamily="49" charset="0"/>
              <a:buChar char="o"/>
            </a:pPr>
            <a:r>
              <a:rPr lang="en-ZA" sz="1800" dirty="0">
                <a:latin typeface="Arial" panose="020B0604020202020204" pitchFamily="34" charset="0"/>
                <a:cs typeface="Arial" panose="020B0604020202020204" pitchFamily="34" charset="0"/>
              </a:rPr>
              <a:t>South Africa will not be contributing to the Priority 2 of the MTSF 2019-2024 (Economic transformation and job creation) which is to secure supply of energy. Failure to ratify the Amended Convention can be limiting  as the suppliers of nuclear material may decide to do business with only state parties to the Amended CPPNM which will affect diversification of energy sources as envisaged in the IRP. </a:t>
            </a:r>
          </a:p>
        </p:txBody>
      </p:sp>
    </p:spTree>
    <p:extLst>
      <p:ext uri="{BB962C8B-B14F-4D97-AF65-F5344CB8AC3E}">
        <p14:creationId xmlns:p14="http://schemas.microsoft.com/office/powerpoint/2010/main" val="2809104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B1985B7-F7E2-4672-8021-05090C0916A7}"/>
              </a:ext>
            </a:extLst>
          </p:cNvPr>
          <p:cNvSpPr>
            <a:spLocks noGrp="1"/>
          </p:cNvSpPr>
          <p:nvPr>
            <p:ph type="title"/>
          </p:nvPr>
        </p:nvSpPr>
        <p:spPr>
          <a:xfrm>
            <a:off x="2378464" y="3285"/>
            <a:ext cx="9148972" cy="697771"/>
          </a:xfrm>
        </p:spPr>
        <p:txBody>
          <a:bodyPr>
            <a:normAutofit/>
          </a:bodyPr>
          <a:lstStyle/>
          <a:p>
            <a:r>
              <a:rPr lang="fr-FR" sz="2800" b="1" dirty="0">
                <a:latin typeface="Arial" panose="020B0604020202020204" pitchFamily="34" charset="0"/>
                <a:cs typeface="Arial" panose="020B0604020202020204" pitchFamily="34" charset="0"/>
              </a:rPr>
              <a:t>Risks/Risks Mitigation</a:t>
            </a:r>
            <a:endParaRPr lang="en-ZA" altLang="en-US" sz="2800" b="1"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EE168206-5FF0-46A1-98DB-34E856A9B025}"/>
              </a:ext>
            </a:extLst>
          </p:cNvPr>
          <p:cNvSpPr>
            <a:spLocks noGrp="1"/>
          </p:cNvSpPr>
          <p:nvPr>
            <p:ph idx="1"/>
          </p:nvPr>
        </p:nvSpPr>
        <p:spPr>
          <a:xfrm>
            <a:off x="2333491" y="701056"/>
            <a:ext cx="9673630" cy="5301878"/>
          </a:xfrm>
        </p:spPr>
        <p:txBody>
          <a:bodyPr>
            <a:noAutofit/>
          </a:bodyPr>
          <a:lstStyle/>
          <a:p>
            <a:pPr marL="285750" lvl="1" indent="-285750" algn="just">
              <a:lnSpc>
                <a:spcPct val="150000"/>
              </a:lnSpc>
            </a:pPr>
            <a:r>
              <a:rPr lang="en-US" altLang="en-US" sz="1700" dirty="0">
                <a:latin typeface="Arial" panose="020B0604020202020204" pitchFamily="34" charset="0"/>
                <a:cs typeface="Arial" panose="020B0604020202020204" pitchFamily="34" charset="0"/>
              </a:rPr>
              <a:t>Nuclear security is becoming a “pre-requisite” for cooperation in the peaceful use of nuclear energy, science and technology.</a:t>
            </a:r>
          </a:p>
          <a:p>
            <a:pPr marL="285750" lvl="1" indent="-285750" algn="just">
              <a:lnSpc>
                <a:spcPct val="150000"/>
              </a:lnSpc>
            </a:pPr>
            <a:r>
              <a:rPr lang="en-ZA" altLang="en-US" sz="1700" dirty="0">
                <a:latin typeface="Arial" panose="020B0604020202020204" pitchFamily="34" charset="0"/>
                <a:cs typeface="Arial" panose="020B0604020202020204" pitchFamily="34" charset="0"/>
              </a:rPr>
              <a:t>Individual supplier states may not supply RSA with Nuclear Material/equipment including fuel based on the fact that  RSA has not ratified the A/CPPNM; current nuclear installations such as Koeberg Nuclear Power Station (KNPS), Nuclear Technology Products (NTP), South African Fundamental Atomic Reactor Installation (SAFARI-1) rely on imported raw materials and may not have access to such for operations. Also the new envisaged nuclear installations such as Multi-Purpose Reactor (MPR), Nuclear New Build Programme (NNBP) and Central Interim Storage Facility (CISF) may be impacted. This will negatively impact the RSA economy.</a:t>
            </a:r>
          </a:p>
          <a:p>
            <a:pPr marL="285750" lvl="1" indent="-285750" algn="just">
              <a:lnSpc>
                <a:spcPct val="150000"/>
              </a:lnSpc>
            </a:pPr>
            <a:r>
              <a:rPr lang="en-ZA" altLang="en-US" sz="1700" dirty="0">
                <a:latin typeface="Arial" panose="020B0604020202020204" pitchFamily="34" charset="0"/>
                <a:cs typeface="Arial" panose="020B0604020202020204" pitchFamily="34" charset="0"/>
              </a:rPr>
              <a:t>If a Member State does not accede to the </a:t>
            </a:r>
            <a:r>
              <a:rPr lang="en-ZA" sz="1700" dirty="0">
                <a:latin typeface="Arial" panose="020B0604020202020204" pitchFamily="34" charset="0"/>
                <a:cs typeface="Arial" panose="020B0604020202020204" pitchFamily="34" charset="0"/>
              </a:rPr>
              <a:t>Amended Convention, it could be limited from participating in the CPPNM Review Conferences and other nuclear security events.</a:t>
            </a:r>
            <a:r>
              <a:rPr lang="en-ZA" altLang="en-US" sz="1700" dirty="0">
                <a:latin typeface="Arial" panose="020B0604020202020204" pitchFamily="34" charset="0"/>
                <a:cs typeface="Arial" panose="020B0604020202020204" pitchFamily="34" charset="0"/>
              </a:rPr>
              <a:t> </a:t>
            </a:r>
          </a:p>
          <a:p>
            <a:pPr marL="285750" lvl="1" indent="-285750" algn="just">
              <a:lnSpc>
                <a:spcPct val="150000"/>
              </a:lnSpc>
            </a:pPr>
            <a:r>
              <a:rPr lang="en-ZA" altLang="en-US" sz="1700" dirty="0">
                <a:latin typeface="Arial" panose="020B0604020202020204" pitchFamily="34" charset="0"/>
                <a:cs typeface="Arial" panose="020B0604020202020204" pitchFamily="34" charset="0"/>
              </a:rPr>
              <a:t>To mitigate the risks, it is crucial for RSA to ratify Amended CPPNM</a:t>
            </a:r>
          </a:p>
          <a:p>
            <a:pPr marL="342900" lvl="1" indent="-342900" algn="just"/>
            <a:endParaRPr lang="en-ZA" altLang="en-US" sz="2200" dirty="0">
              <a:latin typeface="Arial" panose="020B0604020202020204" pitchFamily="34" charset="0"/>
              <a:cs typeface="Arial" panose="020B0604020202020204" pitchFamily="34" charset="0"/>
            </a:endParaRPr>
          </a:p>
          <a:p>
            <a:pPr marL="0" lvl="1" indent="0" algn="just">
              <a:buNone/>
            </a:pPr>
            <a:endParaRPr lang="en-ZA" altLang="en-US" sz="2200" dirty="0">
              <a:cs typeface="Arial" panose="020B0604020202020204" pitchFamily="34" charset="0"/>
            </a:endParaRPr>
          </a:p>
          <a:p>
            <a:pPr marL="342900" lvl="1" indent="-342900" algn="just"/>
            <a:endParaRPr lang="en-ZA" altLang="en-US" sz="2200" dirty="0">
              <a:cs typeface="Arial" panose="020B0604020202020204" pitchFamily="34" charset="0"/>
            </a:endParaRPr>
          </a:p>
          <a:p>
            <a:pPr marL="342900" lvl="1" indent="-342900" algn="just"/>
            <a:endParaRPr lang="en-ZA" altLang="en-US" sz="2200" dirty="0">
              <a:cs typeface="Arial" panose="020B0604020202020204" pitchFamily="34" charset="0"/>
            </a:endParaRPr>
          </a:p>
        </p:txBody>
      </p:sp>
    </p:spTree>
    <p:extLst>
      <p:ext uri="{BB962C8B-B14F-4D97-AF65-F5344CB8AC3E}">
        <p14:creationId xmlns:p14="http://schemas.microsoft.com/office/powerpoint/2010/main" val="128013348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FD6C2CC-F19D-4428-836E-A5E901364870}"/>
              </a:ext>
            </a:extLst>
          </p:cNvPr>
          <p:cNvSpPr>
            <a:spLocks noGrp="1"/>
          </p:cNvSpPr>
          <p:nvPr>
            <p:ph idx="1"/>
          </p:nvPr>
        </p:nvSpPr>
        <p:spPr>
          <a:xfrm>
            <a:off x="2378464" y="852417"/>
            <a:ext cx="9567210" cy="4469091"/>
          </a:xfrm>
        </p:spPr>
        <p:txBody>
          <a:bodyPr>
            <a:noAutofit/>
          </a:bodyPr>
          <a:lstStyle/>
          <a:p>
            <a:pPr marL="228600" lvl="1" algn="just">
              <a:lnSpc>
                <a:spcPct val="150000"/>
              </a:lnSpc>
              <a:spcBef>
                <a:spcPts val="1000"/>
              </a:spcBef>
              <a:defRPr/>
            </a:pPr>
            <a:r>
              <a:rPr lang="en-US" sz="2000" dirty="0">
                <a:latin typeface="Arial" pitchFamily="34" charset="0"/>
                <a:cs typeface="Arial" pitchFamily="34" charset="0"/>
              </a:rPr>
              <a:t>The Amended CPPNM was submitted to both Department of Justice &amp; Constitutional Development (Office of the Chief State Law Advisor) and DIRCO (Office Chief State Law Advisors: International Law ) for advice. Both Departments confirmed that the provisions of the Amended Convention are consistent with the domestic laws of the Republic of South Africa and International Laws</a:t>
            </a:r>
          </a:p>
          <a:p>
            <a:pPr marL="228600" lvl="1" algn="just">
              <a:lnSpc>
                <a:spcPct val="150000"/>
              </a:lnSpc>
              <a:spcBef>
                <a:spcPts val="1000"/>
              </a:spcBef>
              <a:defRPr/>
            </a:pPr>
            <a:r>
              <a:rPr lang="en-US" sz="2000" dirty="0">
                <a:latin typeface="Arial" pitchFamily="34" charset="0"/>
                <a:cs typeface="Arial" pitchFamily="34" charset="0"/>
              </a:rPr>
              <a:t>The Department collaborated with other key stakeholders on matters of nuclear security  </a:t>
            </a:r>
          </a:p>
          <a:p>
            <a:pPr marL="342900" lvl="1" indent="-342900" algn="just"/>
            <a:endParaRPr lang="en-ZA" altLang="en-US" sz="2000" dirty="0">
              <a:cs typeface="Arial" panose="020B0604020202020204" pitchFamily="34" charset="0"/>
            </a:endParaRPr>
          </a:p>
        </p:txBody>
      </p:sp>
      <p:sp>
        <p:nvSpPr>
          <p:cNvPr id="6" name="Title 1">
            <a:extLst>
              <a:ext uri="{FF2B5EF4-FFF2-40B4-BE49-F238E27FC236}">
                <a16:creationId xmlns:a16="http://schemas.microsoft.com/office/drawing/2014/main" id="{29D7C412-3951-4DCC-9A48-CBF2AE46487A}"/>
              </a:ext>
            </a:extLst>
          </p:cNvPr>
          <p:cNvSpPr>
            <a:spLocks noGrp="1"/>
          </p:cNvSpPr>
          <p:nvPr>
            <p:ph type="title"/>
          </p:nvPr>
        </p:nvSpPr>
        <p:spPr>
          <a:xfrm>
            <a:off x="2378464" y="3285"/>
            <a:ext cx="9148972" cy="697771"/>
          </a:xfrm>
        </p:spPr>
        <p:txBody>
          <a:bodyPr>
            <a:normAutofit/>
          </a:bodyPr>
          <a:lstStyle/>
          <a:p>
            <a:r>
              <a:rPr lang="fr-FR" sz="2800" b="1" dirty="0">
                <a:latin typeface="Arial" panose="020B0604020202020204" pitchFamily="34" charset="0"/>
                <a:cs typeface="Arial" panose="020B0604020202020204" pitchFamily="34" charset="0"/>
              </a:rPr>
              <a:t>Consultation</a:t>
            </a:r>
            <a:endParaRPr lang="en-ZA"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01549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65DAE61-BEF1-493D-A2C4-2FC4F5F4CDDF}"/>
              </a:ext>
            </a:extLst>
          </p:cNvPr>
          <p:cNvSpPr>
            <a:spLocks noGrp="1"/>
          </p:cNvSpPr>
          <p:nvPr>
            <p:ph type="title"/>
          </p:nvPr>
        </p:nvSpPr>
        <p:spPr>
          <a:xfrm>
            <a:off x="2389150" y="-4609"/>
            <a:ext cx="9307513" cy="649186"/>
          </a:xfrm>
        </p:spPr>
        <p:txBody>
          <a:bodyPr>
            <a:normAutofit/>
          </a:bodyPr>
          <a:lstStyle/>
          <a:p>
            <a:pPr>
              <a:lnSpc>
                <a:spcPct val="100000"/>
              </a:lnSpc>
            </a:pPr>
            <a:r>
              <a:rPr lang="en-ZA" altLang="en-US" sz="2800" b="1" dirty="0">
                <a:latin typeface="Arial" panose="020B0604020202020204" pitchFamily="34" charset="0"/>
                <a:cs typeface="Arial" panose="020B0604020202020204" pitchFamily="34" charset="0"/>
              </a:rPr>
              <a:t>Recommendation</a:t>
            </a:r>
          </a:p>
        </p:txBody>
      </p:sp>
      <p:sp>
        <p:nvSpPr>
          <p:cNvPr id="7" name="Rectangle 6">
            <a:extLst>
              <a:ext uri="{FF2B5EF4-FFF2-40B4-BE49-F238E27FC236}">
                <a16:creationId xmlns:a16="http://schemas.microsoft.com/office/drawing/2014/main" id="{7269C23E-92E3-4DE5-B1A2-B0E5A2510911}"/>
              </a:ext>
            </a:extLst>
          </p:cNvPr>
          <p:cNvSpPr/>
          <p:nvPr/>
        </p:nvSpPr>
        <p:spPr>
          <a:xfrm>
            <a:off x="2389150" y="494677"/>
            <a:ext cx="9632961" cy="5575309"/>
          </a:xfrm>
          <a:prstGeom prst="rect">
            <a:avLst/>
          </a:prstGeom>
        </p:spPr>
        <p:txBody>
          <a:bodyPr wrap="square">
            <a:spAutoFit/>
          </a:bodyPr>
          <a:lstStyle/>
          <a:p>
            <a:pPr algn="just">
              <a:lnSpc>
                <a:spcPct val="150000"/>
              </a:lnSpc>
              <a:defRPr/>
            </a:pPr>
            <a:r>
              <a:rPr lang="en-US" sz="2000" dirty="0">
                <a:latin typeface="Arial" panose="020B0604020202020204" pitchFamily="34" charset="0"/>
                <a:cs typeface="Arial" panose="020B0604020202020204" pitchFamily="34" charset="0"/>
              </a:rPr>
              <a:t>It is recommended that the </a:t>
            </a:r>
            <a:r>
              <a:rPr lang="en-GB" altLang="en-US" sz="2000" dirty="0">
                <a:latin typeface="Arial" panose="020B0604020202020204" pitchFamily="34" charset="0"/>
                <a:cs typeface="Arial" panose="020B0604020202020204" pitchFamily="34" charset="0"/>
              </a:rPr>
              <a:t>Portfolio Committee on  Mineral Resources and Energy</a:t>
            </a:r>
            <a:r>
              <a:rPr lang="en-US" sz="2000" dirty="0">
                <a:latin typeface="Arial" panose="020B0604020202020204" pitchFamily="34" charset="0"/>
                <a:cs typeface="Arial" panose="020B0604020202020204" pitchFamily="34" charset="0"/>
              </a:rPr>
              <a:t>:</a:t>
            </a:r>
          </a:p>
          <a:p>
            <a:pPr marL="457200" indent="-457200" algn="just">
              <a:lnSpc>
                <a:spcPct val="15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Note that the Amended CPPNM was submitted to both Department of Justice &amp; Constitutional Development (Office of the Chief State Law Advisor) and DIRCO (Office Chief State Law Advisors: International Law) for advice. Both Departments confirmed that the provisions of the Amended Convention are consistent with the domestic laws of the Republic of South Africa and International Laws.  </a:t>
            </a:r>
          </a:p>
          <a:p>
            <a:pPr marL="457200" indent="-457200" algn="just">
              <a:lnSpc>
                <a:spcPct val="15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Note that Cabinet approved the Amended Convention to be tabled in Parliament in terms of section 231(2) of the Constitution.</a:t>
            </a:r>
          </a:p>
          <a:p>
            <a:pPr marL="457200" indent="-457200" algn="just">
              <a:lnSpc>
                <a:spcPct val="15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Support the acceptance and ratification of the Amendment to the Convention on the Physical Protection of Nuclear Material be tabled in Parliament in terms of section 231(2) of the Constitution.</a:t>
            </a:r>
          </a:p>
        </p:txBody>
      </p:sp>
    </p:spTree>
    <p:extLst>
      <p:ext uri="{BB962C8B-B14F-4D97-AF65-F5344CB8AC3E}">
        <p14:creationId xmlns:p14="http://schemas.microsoft.com/office/powerpoint/2010/main" val="18262873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FD6C2CC-F19D-4428-836E-A5E901364870}"/>
              </a:ext>
            </a:extLst>
          </p:cNvPr>
          <p:cNvSpPr>
            <a:spLocks noGrp="1"/>
          </p:cNvSpPr>
          <p:nvPr>
            <p:ph idx="1"/>
          </p:nvPr>
        </p:nvSpPr>
        <p:spPr>
          <a:xfrm>
            <a:off x="2327315" y="1077912"/>
            <a:ext cx="9724775" cy="4235699"/>
          </a:xfrm>
        </p:spPr>
        <p:txBody>
          <a:bodyPr>
            <a:normAutofit/>
          </a:bodyPr>
          <a:lstStyle/>
          <a:p>
            <a:pPr marL="342900" lvl="1" indent="-342900" algn="just">
              <a:lnSpc>
                <a:spcPct val="150000"/>
              </a:lnSpc>
            </a:pPr>
            <a:r>
              <a:rPr lang="en-ZA" sz="2000" b="1" dirty="0">
                <a:latin typeface="Arial" panose="020B0604020202020204" pitchFamily="34" charset="0"/>
                <a:cs typeface="Arial" panose="020B0604020202020204" pitchFamily="34" charset="0"/>
              </a:rPr>
              <a:t>Annexure A: </a:t>
            </a:r>
            <a:r>
              <a:rPr lang="en-ZA" sz="2000" dirty="0">
                <a:latin typeface="Arial" panose="020B0604020202020204" pitchFamily="34" charset="0"/>
                <a:cs typeface="Arial" panose="020B0604020202020204" pitchFamily="34" charset="0"/>
              </a:rPr>
              <a:t>The Amendment to the Convention on Physical Protection of Nuclear Material.</a:t>
            </a:r>
            <a:endParaRPr lang="en-ZA" altLang="en-US" sz="2000" dirty="0">
              <a:latin typeface="Arial" panose="020B0604020202020204" pitchFamily="34" charset="0"/>
              <a:cs typeface="Arial" panose="020B0604020202020204" pitchFamily="34" charset="0"/>
            </a:endParaRPr>
          </a:p>
          <a:p>
            <a:pPr marL="342900" lvl="1" indent="-342900" algn="just">
              <a:lnSpc>
                <a:spcPct val="150000"/>
              </a:lnSpc>
            </a:pPr>
            <a:r>
              <a:rPr lang="en-US" altLang="en-US" sz="2000" b="1" dirty="0">
                <a:latin typeface="Arial" panose="020B0604020202020204" pitchFamily="34" charset="0"/>
                <a:cs typeface="Arial" panose="020B0604020202020204" pitchFamily="34" charset="0"/>
              </a:rPr>
              <a:t>Annexure B: </a:t>
            </a:r>
            <a:r>
              <a:rPr lang="en-US" altLang="en-US" sz="2000" dirty="0">
                <a:latin typeface="Arial" panose="020B0604020202020204" pitchFamily="34" charset="0"/>
                <a:cs typeface="Arial" panose="020B0604020202020204" pitchFamily="34" charset="0"/>
              </a:rPr>
              <a:t>The Convention on Physical Protection of Nuclear Material.</a:t>
            </a:r>
            <a:endParaRPr lang="en-ZA" altLang="en-US" sz="2000" dirty="0">
              <a:latin typeface="Arial" panose="020B0604020202020204" pitchFamily="34" charset="0"/>
              <a:cs typeface="Arial" panose="020B0604020202020204" pitchFamily="34" charset="0"/>
            </a:endParaRPr>
          </a:p>
          <a:p>
            <a:pPr marL="342900" lvl="1" indent="-342900" algn="just"/>
            <a:endParaRPr lang="en-ZA" altLang="en-US" sz="2000" dirty="0">
              <a:cs typeface="Arial" panose="020B0604020202020204" pitchFamily="34" charset="0"/>
            </a:endParaRPr>
          </a:p>
        </p:txBody>
      </p:sp>
      <p:sp>
        <p:nvSpPr>
          <p:cNvPr id="11" name="Title 1">
            <a:extLst>
              <a:ext uri="{FF2B5EF4-FFF2-40B4-BE49-F238E27FC236}">
                <a16:creationId xmlns:a16="http://schemas.microsoft.com/office/drawing/2014/main" id="{E65DAE61-BEF1-493D-A2C4-2FC4F5F4CDDF}"/>
              </a:ext>
            </a:extLst>
          </p:cNvPr>
          <p:cNvSpPr>
            <a:spLocks noGrp="1"/>
          </p:cNvSpPr>
          <p:nvPr>
            <p:ph type="title"/>
          </p:nvPr>
        </p:nvSpPr>
        <p:spPr>
          <a:xfrm>
            <a:off x="2327316" y="0"/>
            <a:ext cx="9724776" cy="734518"/>
          </a:xfrm>
        </p:spPr>
        <p:txBody>
          <a:bodyPr>
            <a:normAutofit/>
          </a:bodyPr>
          <a:lstStyle/>
          <a:p>
            <a:r>
              <a:rPr lang="fr-FR" sz="2800" b="1" dirty="0">
                <a:latin typeface="Arial" panose="020B0604020202020204" pitchFamily="34" charset="0"/>
                <a:cs typeface="Arial" panose="020B0604020202020204" pitchFamily="34" charset="0"/>
              </a:rPr>
              <a:t>Annexures</a:t>
            </a:r>
            <a:endParaRPr lang="en-ZA"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699943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BF19B0-C4FF-40F4-91EB-D7C8523B0193}"/>
              </a:ext>
            </a:extLst>
          </p:cNvPr>
          <p:cNvSpPr>
            <a:spLocks noGrp="1"/>
          </p:cNvSpPr>
          <p:nvPr>
            <p:ph type="ctrTitle"/>
          </p:nvPr>
        </p:nvSpPr>
        <p:spPr>
          <a:xfrm>
            <a:off x="2278505" y="1469038"/>
            <a:ext cx="9817304" cy="2083633"/>
          </a:xfrm>
        </p:spPr>
        <p:txBody>
          <a:bodyPr>
            <a:normAutofit fontScale="90000"/>
          </a:bodyPr>
          <a:lstStyle/>
          <a:p>
            <a:pPr>
              <a:lnSpc>
                <a:spcPct val="150000"/>
              </a:lnSpc>
              <a:defRPr/>
            </a:pPr>
            <a:r>
              <a:rPr lang="en-US" sz="2800" b="1" dirty="0">
                <a:latin typeface="Arial" pitchFamily="34" charset="0"/>
                <a:ea typeface="Times New Roman"/>
                <a:cs typeface="Arial" pitchFamily="34" charset="0"/>
              </a:rPr>
              <a:t>PRESENTATION TO THE PORTFOLIO COMMITTEE </a:t>
            </a:r>
            <a:br>
              <a:rPr lang="en-US" sz="2800" b="1" dirty="0">
                <a:latin typeface="Arial" pitchFamily="34" charset="0"/>
                <a:ea typeface="Times New Roman"/>
                <a:cs typeface="Arial" pitchFamily="34" charset="0"/>
              </a:rPr>
            </a:br>
            <a:r>
              <a:rPr lang="en-US" sz="2800" b="1" dirty="0">
                <a:latin typeface="Arial" pitchFamily="34" charset="0"/>
                <a:ea typeface="Times New Roman"/>
                <a:cs typeface="Arial" pitchFamily="34" charset="0"/>
              </a:rPr>
              <a:t>TABLING OF ACCEPTANCE OF THE AMENDED CONVENTION ON PHYSICAL PROTECTION OF NUCLEAR MATERIAL (CPPNM) IN PARLIAMENT </a:t>
            </a:r>
            <a:endParaRPr lang="en-GB" sz="2800" b="1" dirty="0">
              <a:solidFill>
                <a:schemeClr val="accent6"/>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7E48ACA-CD24-47D6-B978-815B5FC4FD4F}"/>
              </a:ext>
            </a:extLst>
          </p:cNvPr>
          <p:cNvSpPr txBox="1"/>
          <p:nvPr/>
        </p:nvSpPr>
        <p:spPr>
          <a:xfrm>
            <a:off x="5756223" y="4465637"/>
            <a:ext cx="6339586" cy="1420325"/>
          </a:xfrm>
          <a:prstGeom prst="rect">
            <a:avLst/>
          </a:prstGeom>
          <a:noFill/>
        </p:spPr>
        <p:txBody>
          <a:bodyPr wrap="square">
            <a:spAutoFit/>
          </a:bodyPr>
          <a:lstStyle/>
          <a:p>
            <a:pPr>
              <a:lnSpc>
                <a:spcPct val="150000"/>
              </a:lnSpc>
            </a:pPr>
            <a:r>
              <a:rPr lang="en-US" sz="2000" b="1" dirty="0">
                <a:latin typeface="Arial" panose="020B0604020202020204" pitchFamily="34" charset="0"/>
                <a:ea typeface="Times New Roman"/>
                <a:cs typeface="Arial" pitchFamily="34" charset="0"/>
              </a:rPr>
              <a:t>Mr. Zizamele Mbambo  </a:t>
            </a:r>
            <a:br>
              <a:rPr lang="en-US" sz="2000" b="1" dirty="0">
                <a:latin typeface="Arial" panose="020B0604020202020204" pitchFamily="34" charset="0"/>
                <a:ea typeface="Times New Roman"/>
                <a:cs typeface="Arial" pitchFamily="34" charset="0"/>
              </a:rPr>
            </a:br>
            <a:r>
              <a:rPr lang="en-US" sz="2000" b="1" dirty="0">
                <a:latin typeface="Arial" panose="020B0604020202020204" pitchFamily="34" charset="0"/>
                <a:ea typeface="Times New Roman"/>
                <a:cs typeface="Arial" pitchFamily="34" charset="0"/>
              </a:rPr>
              <a:t>DDG: Nuclear Energy Regulation and Management </a:t>
            </a:r>
            <a:br>
              <a:rPr lang="en-US" sz="2000" b="1" dirty="0">
                <a:latin typeface="Arial" panose="020B0604020202020204" pitchFamily="34" charset="0"/>
                <a:ea typeface="Times New Roman"/>
                <a:cs typeface="Arial" pitchFamily="34" charset="0"/>
              </a:rPr>
            </a:br>
            <a:r>
              <a:rPr lang="en-ZA" sz="2000" b="1" dirty="0">
                <a:latin typeface="Arial" panose="020B0604020202020204" pitchFamily="34" charset="0"/>
                <a:cs typeface="Arial" panose="020B0604020202020204" pitchFamily="34" charset="0"/>
              </a:rPr>
              <a:t>22 March 2022</a:t>
            </a:r>
          </a:p>
        </p:txBody>
      </p:sp>
    </p:spTree>
    <p:extLst>
      <p:ext uri="{BB962C8B-B14F-4D97-AF65-F5344CB8AC3E}">
        <p14:creationId xmlns:p14="http://schemas.microsoft.com/office/powerpoint/2010/main" val="274614854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5" cstate="print">
            <a:extLst>
              <a:ext uri="{96DAC541-7B7A-43D3-8B79-37D633B846F1}">
                <asvg:svgBlip xmlns:asvg="http://schemas.microsoft.com/office/drawing/2016/SVG/main" r:embed="rId6"/>
              </a:ext>
            </a:extLst>
          </a:blip>
          <a:stretch>
            <a:fillRect/>
          </a:stretch>
        </p:blipFill>
        <p:spPr>
          <a:xfrm>
            <a:off x="11039061" y="5969956"/>
            <a:ext cx="1031245" cy="1006692"/>
          </a:xfrm>
          <a:prstGeom prst="rect">
            <a:avLst/>
          </a:prstGeom>
        </p:spPr>
      </p:pic>
      <p:sp>
        <p:nvSpPr>
          <p:cNvPr id="9" name="Content Placeholder 2">
            <a:extLst>
              <a:ext uri="{FF2B5EF4-FFF2-40B4-BE49-F238E27FC236}">
                <a16:creationId xmlns:a16="http://schemas.microsoft.com/office/drawing/2014/main" id="{60EDEB55-2A17-445B-B793-D2536F263E15}"/>
              </a:ext>
            </a:extLst>
          </p:cNvPr>
          <p:cNvSpPr txBox="1">
            <a:spLocks/>
          </p:cNvSpPr>
          <p:nvPr/>
        </p:nvSpPr>
        <p:spPr>
          <a:xfrm>
            <a:off x="2886334" y="1675151"/>
            <a:ext cx="8297862" cy="17538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00000"/>
              </a:lnSpc>
              <a:defRPr/>
            </a:pPr>
            <a:endParaRPr lang="en-US" altLang="en-US" sz="4400" b="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ctr">
              <a:lnSpc>
                <a:spcPct val="100000"/>
              </a:lnSpc>
              <a:defRPr/>
            </a:pPr>
            <a:r>
              <a:rPr lang="en-US" altLang="en-US" sz="4400" b="1" dirty="0">
                <a:solidFill>
                  <a:schemeClr val="tx1"/>
                </a:solidFill>
                <a:latin typeface="Arial" panose="020B0604020202020204" pitchFamily="34" charset="0"/>
                <a:ea typeface="Times New Roman" panose="02020603050405020304" pitchFamily="18" charset="0"/>
                <a:cs typeface="Arial" panose="020B0604020202020204" pitchFamily="34" charset="0"/>
              </a:rPr>
              <a:t>THANK YOU</a:t>
            </a:r>
          </a:p>
          <a:p>
            <a:pPr algn="just">
              <a:lnSpc>
                <a:spcPct val="100000"/>
              </a:lnSpc>
              <a:buFont typeface="Wingdings" panose="05000000000000000000" pitchFamily="2" charset="2"/>
              <a:buChar char="q"/>
              <a:defRPr/>
            </a:pPr>
            <a:endParaRPr lang="en-US" altLang="en-US" b="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buFont typeface="Wingdings" panose="05000000000000000000" pitchFamily="2" charset="2"/>
              <a:buChar char="q"/>
              <a:defRPr/>
            </a:pPr>
            <a:endParaRPr lang="en-US" altLang="en-US" b="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buFont typeface="Wingdings" panose="05000000000000000000" pitchFamily="2" charset="2"/>
              <a:buChar char="q"/>
              <a:defRPr/>
            </a:pPr>
            <a:endParaRPr lang="en-US" altLang="en-US" sz="4400" b="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5686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442145" y="192568"/>
            <a:ext cx="9238578" cy="452215"/>
          </a:xfrm>
        </p:spPr>
        <p:txBody>
          <a:bodyPr vert="horz" wrap="square" lIns="0" tIns="8930" rIns="0" bIns="0" numCol="1" rtlCol="0" anchor="t" anchorCtr="0" compatLnSpc="1">
            <a:prstTxWarp prst="textNoShape">
              <a:avLst/>
            </a:prstTxWarp>
            <a:spAutoFit/>
          </a:bodyPr>
          <a:lstStyle/>
          <a:p>
            <a:pPr marL="8929">
              <a:spcBef>
                <a:spcPts val="70"/>
              </a:spcBef>
              <a:defRPr/>
            </a:pPr>
            <a:r>
              <a:rPr lang="en-ZA" sz="3200" b="1" spc="-3" dirty="0">
                <a:latin typeface="Arial Narrow" panose="020B0606020202030204" pitchFamily="34" charset="0"/>
              </a:rPr>
              <a:t>Presentation</a:t>
            </a:r>
            <a:r>
              <a:rPr lang="en-ZA" sz="3200" b="1" spc="-60" dirty="0">
                <a:latin typeface="Arial Narrow" panose="020B0606020202030204" pitchFamily="34" charset="0"/>
              </a:rPr>
              <a:t> L</a:t>
            </a:r>
            <a:r>
              <a:rPr lang="en-ZA" sz="3200" b="1" dirty="0">
                <a:latin typeface="Arial Narrow" panose="020B0606020202030204" pitchFamily="34" charset="0"/>
              </a:rPr>
              <a:t>ayout</a:t>
            </a:r>
          </a:p>
        </p:txBody>
      </p:sp>
      <p:sp>
        <p:nvSpPr>
          <p:cNvPr id="4" name="Content Placeholder 2">
            <a:extLst>
              <a:ext uri="{FF2B5EF4-FFF2-40B4-BE49-F238E27FC236}">
                <a16:creationId xmlns:a16="http://schemas.microsoft.com/office/drawing/2014/main" id="{7A27D5A2-3D84-4C6B-8C30-386EE82E9B93}"/>
              </a:ext>
            </a:extLst>
          </p:cNvPr>
          <p:cNvSpPr>
            <a:spLocks noGrp="1"/>
          </p:cNvSpPr>
          <p:nvPr>
            <p:ph idx="1"/>
          </p:nvPr>
        </p:nvSpPr>
        <p:spPr>
          <a:xfrm>
            <a:off x="2442145" y="869633"/>
            <a:ext cx="9579966" cy="5066469"/>
          </a:xfrm>
        </p:spPr>
        <p:txBody>
          <a:bodyPr>
            <a:normAutofit lnSpcReduction="10000"/>
          </a:bodyPr>
          <a:lstStyle/>
          <a:p>
            <a:pPr marL="269875" lvl="1" indent="-269875" algn="just">
              <a:lnSpc>
                <a:spcPct val="150000"/>
              </a:lnSpc>
              <a:defRPr/>
            </a:pPr>
            <a:r>
              <a:rPr lang="en-US" sz="2000" dirty="0">
                <a:latin typeface="Arial" pitchFamily="34" charset="0"/>
                <a:cs typeface="Arial" pitchFamily="34" charset="0"/>
              </a:rPr>
              <a:t>Purpose</a:t>
            </a:r>
          </a:p>
          <a:p>
            <a:pPr marL="269875" lvl="1" indent="-269875" algn="just">
              <a:lnSpc>
                <a:spcPct val="150000"/>
              </a:lnSpc>
              <a:defRPr/>
            </a:pPr>
            <a:r>
              <a:rPr lang="en-US" sz="2000" dirty="0">
                <a:latin typeface="Arial" pitchFamily="34" charset="0"/>
                <a:cs typeface="Arial" pitchFamily="34" charset="0"/>
              </a:rPr>
              <a:t>Background of the </a:t>
            </a:r>
            <a:r>
              <a:rPr lang="en-US" sz="2000" dirty="0">
                <a:latin typeface="Arial" pitchFamily="34" charset="0"/>
                <a:ea typeface="Times New Roman"/>
                <a:cs typeface="Arial" pitchFamily="34" charset="0"/>
              </a:rPr>
              <a:t>Convention on Physical Protection of Nuclear Material (CPPNM)</a:t>
            </a:r>
          </a:p>
          <a:p>
            <a:pPr marL="269875" lvl="1" indent="-269875" algn="just">
              <a:lnSpc>
                <a:spcPct val="150000"/>
              </a:lnSpc>
              <a:defRPr/>
            </a:pPr>
            <a:r>
              <a:rPr lang="en-US" sz="2000" dirty="0">
                <a:latin typeface="Arial" pitchFamily="34" charset="0"/>
                <a:cs typeface="Arial" pitchFamily="34" charset="0"/>
              </a:rPr>
              <a:t>New Obligations on the Amended CPPNM</a:t>
            </a:r>
          </a:p>
          <a:p>
            <a:pPr marL="269875" lvl="1" indent="-269875" algn="just">
              <a:lnSpc>
                <a:spcPct val="150000"/>
              </a:lnSpc>
              <a:defRPr/>
            </a:pPr>
            <a:r>
              <a:rPr lang="en-US" sz="2000" dirty="0">
                <a:latin typeface="Arial" pitchFamily="34" charset="0"/>
                <a:cs typeface="Arial" pitchFamily="34" charset="0"/>
              </a:rPr>
              <a:t>Strategic Importance of the CPPNM</a:t>
            </a:r>
          </a:p>
          <a:p>
            <a:pPr marL="269875" lvl="1" indent="-269875" algn="just">
              <a:lnSpc>
                <a:spcPct val="150000"/>
              </a:lnSpc>
              <a:defRPr/>
            </a:pPr>
            <a:r>
              <a:rPr lang="en-US" sz="2000" dirty="0">
                <a:latin typeface="Arial" pitchFamily="34" charset="0"/>
                <a:cs typeface="Arial" pitchFamily="34" charset="0"/>
              </a:rPr>
              <a:t>Status on the Ratification of the CPPNM </a:t>
            </a:r>
          </a:p>
          <a:p>
            <a:pPr marL="269875" lvl="1" indent="-269875" algn="just">
              <a:lnSpc>
                <a:spcPct val="150000"/>
              </a:lnSpc>
              <a:defRPr/>
            </a:pPr>
            <a:r>
              <a:rPr lang="en-US" sz="2000" dirty="0">
                <a:latin typeface="Arial" pitchFamily="34" charset="0"/>
                <a:cs typeface="Arial" pitchFamily="34" charset="0"/>
              </a:rPr>
              <a:t>Implementation Plan</a:t>
            </a:r>
          </a:p>
          <a:p>
            <a:pPr marL="269875" lvl="1" indent="-269875" algn="just">
              <a:lnSpc>
                <a:spcPct val="150000"/>
              </a:lnSpc>
              <a:defRPr/>
            </a:pPr>
            <a:r>
              <a:rPr lang="en-US" sz="2000" dirty="0">
                <a:latin typeface="Arial" pitchFamily="34" charset="0"/>
                <a:cs typeface="Arial" pitchFamily="34" charset="0"/>
              </a:rPr>
              <a:t>Risks and Mitigation</a:t>
            </a:r>
          </a:p>
          <a:p>
            <a:pPr marL="269875" lvl="1" indent="-269875" algn="just">
              <a:lnSpc>
                <a:spcPct val="150000"/>
              </a:lnSpc>
              <a:defRPr/>
            </a:pPr>
            <a:r>
              <a:rPr lang="en-US" sz="2000" dirty="0">
                <a:latin typeface="Arial" pitchFamily="34" charset="0"/>
                <a:cs typeface="Arial" pitchFamily="34" charset="0"/>
              </a:rPr>
              <a:t>Consultation </a:t>
            </a:r>
          </a:p>
          <a:p>
            <a:pPr marL="269875" lvl="1" indent="-269875" algn="just">
              <a:lnSpc>
                <a:spcPct val="150000"/>
              </a:lnSpc>
              <a:defRPr/>
            </a:pPr>
            <a:r>
              <a:rPr lang="en-US" sz="2000" dirty="0">
                <a:latin typeface="Arial" pitchFamily="34" charset="0"/>
                <a:cs typeface="Arial" pitchFamily="34" charset="0"/>
              </a:rPr>
              <a:t>Recommendation</a:t>
            </a:r>
          </a:p>
          <a:p>
            <a:pPr marL="0" indent="0" algn="just">
              <a:lnSpc>
                <a:spcPct val="150000"/>
              </a:lnSpc>
              <a:buNone/>
              <a:defRPr/>
            </a:pPr>
            <a:endParaRPr lang="en-GB" sz="2600" dirty="0"/>
          </a:p>
          <a:p>
            <a:pPr marL="450850" indent="-450850" algn="just">
              <a:buFont typeface="Wingdings" panose="05000000000000000000" pitchFamily="2" charset="2"/>
              <a:buChar char="q"/>
              <a:defRPr/>
            </a:pPr>
            <a:endParaRPr lang="en-GB" sz="2600" dirty="0"/>
          </a:p>
          <a:p>
            <a:pPr marL="0" indent="0" algn="just">
              <a:buFont typeface="Arial" panose="020B0604020202020204" pitchFamily="34" charset="0"/>
              <a:buNone/>
              <a:defRPr/>
            </a:pPr>
            <a:endParaRPr lang="en-ZA" sz="2600" b="1" dirty="0"/>
          </a:p>
          <a:p>
            <a:pPr marL="0" indent="0" algn="just">
              <a:buFont typeface="Arial" panose="020B0604020202020204" pitchFamily="34" charset="0"/>
              <a:buNone/>
              <a:defRPr/>
            </a:pPr>
            <a:endParaRPr lang="en-ZA" dirty="0"/>
          </a:p>
        </p:txBody>
      </p:sp>
    </p:spTree>
    <p:extLst>
      <p:ext uri="{BB962C8B-B14F-4D97-AF65-F5344CB8AC3E}">
        <p14:creationId xmlns:p14="http://schemas.microsoft.com/office/powerpoint/2010/main" val="215752991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1023" y="1960242"/>
            <a:ext cx="8935713" cy="655436"/>
          </a:xfrm>
          <a:prstGeom prst="rect">
            <a:avLst/>
          </a:prstGeom>
        </p:spPr>
        <p:txBody>
          <a:bodyPr wrap="square">
            <a:spAutoFit/>
          </a:bodyPr>
          <a:lstStyle/>
          <a:p>
            <a:pPr marL="307524" marR="0" lvl="0" indent="-3075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22"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b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ZA" sz="193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6100DB8-1C46-4145-AED3-07910DD3A242}"/>
              </a:ext>
            </a:extLst>
          </p:cNvPr>
          <p:cNvSpPr>
            <a:spLocks noGrp="1"/>
          </p:cNvSpPr>
          <p:nvPr>
            <p:ph idx="1"/>
          </p:nvPr>
        </p:nvSpPr>
        <p:spPr>
          <a:xfrm>
            <a:off x="1678147" y="1115673"/>
            <a:ext cx="10284004" cy="3965993"/>
          </a:xfrm>
        </p:spPr>
        <p:txBody>
          <a:bodyPr>
            <a:normAutofit/>
          </a:bodyPr>
          <a:lstStyle/>
          <a:p>
            <a:pPr marL="177800" indent="-177800" algn="just">
              <a:lnSpc>
                <a:spcPct val="150000"/>
              </a:lnSpc>
              <a:buFont typeface="Arial" charset="0"/>
              <a:buChar char="•"/>
              <a:defRPr/>
            </a:pPr>
            <a:r>
              <a:rPr lang="en-GB" altLang="en-US" sz="2000" dirty="0">
                <a:latin typeface="Arial" panose="020B0604020202020204" pitchFamily="34" charset="0"/>
                <a:cs typeface="Arial" pitchFamily="34" charset="0"/>
              </a:rPr>
              <a:t>To apprise the Portfolio Committee on  Mineral Resources and Energy on the tabling  in Parliament the Acceptance and ratification of the </a:t>
            </a:r>
            <a:r>
              <a:rPr lang="en-US" sz="2000" dirty="0">
                <a:latin typeface="Arial" pitchFamily="34" charset="0"/>
                <a:cs typeface="Arial" pitchFamily="34" charset="0"/>
              </a:rPr>
              <a:t>Amendment to the Convention on the Physical Protection of Nuclear Material (CPPNM) </a:t>
            </a:r>
            <a:r>
              <a:rPr lang="en-US" altLang="en-US" sz="2000" dirty="0">
                <a:latin typeface="Arial" pitchFamily="34" charset="0"/>
                <a:cs typeface="Arial" pitchFamily="34" charset="0"/>
              </a:rPr>
              <a:t>in terms of section </a:t>
            </a:r>
            <a:r>
              <a:rPr lang="en-US" sz="2000" dirty="0">
                <a:latin typeface="Arial" pitchFamily="34" charset="0"/>
                <a:cs typeface="Arial" pitchFamily="34" charset="0"/>
              </a:rPr>
              <a:t>231</a:t>
            </a:r>
            <a:r>
              <a:rPr lang="en-US" altLang="en-US" sz="2000" dirty="0">
                <a:latin typeface="Arial" pitchFamily="34" charset="0"/>
                <a:cs typeface="Arial" pitchFamily="34" charset="0"/>
              </a:rPr>
              <a:t>(2) of the Constitution </a:t>
            </a:r>
            <a:r>
              <a:rPr lang="en-US" altLang="en-US" sz="2000" b="1" dirty="0">
                <a:latin typeface="Arial" pitchFamily="34" charset="0"/>
                <a:cs typeface="Arial" pitchFamily="34" charset="0"/>
              </a:rPr>
              <a:t>(Annexure A).</a:t>
            </a:r>
          </a:p>
          <a:p>
            <a:pPr marL="177800" indent="-177800" algn="just">
              <a:lnSpc>
                <a:spcPct val="150000"/>
              </a:lnSpc>
              <a:buFont typeface="Arial" charset="0"/>
              <a:buChar char="•"/>
              <a:defRPr/>
            </a:pPr>
            <a:r>
              <a:rPr lang="en-US" sz="2000" dirty="0">
                <a:latin typeface="Arial" panose="020B0604020202020204" pitchFamily="34" charset="0"/>
                <a:cs typeface="Arial" pitchFamily="34" charset="0"/>
              </a:rPr>
              <a:t>To recommend that the Portfolio Committee on Mineral Resources and Energy support the acceptance and ratification of the Amendment to the Convention on the Physical Protection of Nuclear Material be tabled in Parliament in terms of section 231(2) of the Constitution.</a:t>
            </a:r>
          </a:p>
          <a:p>
            <a:pPr marL="177800" indent="-177800" algn="just">
              <a:buFont typeface="Arial" charset="0"/>
              <a:buChar char="•"/>
              <a:defRPr/>
            </a:pPr>
            <a:endParaRPr lang="en-US" sz="2000" dirty="0">
              <a:latin typeface="Arial" panose="020B0604020202020204" pitchFamily="34" charset="0"/>
              <a:cs typeface="Arial" pitchFamily="34" charset="0"/>
            </a:endParaRPr>
          </a:p>
          <a:p>
            <a:pPr marL="450850" indent="-450850" algn="just">
              <a:buFont typeface="Wingdings" panose="05000000000000000000" pitchFamily="2" charset="2"/>
              <a:buChar char="q"/>
              <a:defRPr/>
            </a:pPr>
            <a:endParaRPr lang="en-GB" sz="2000" dirty="0">
              <a:latin typeface="Arial" panose="020B0604020202020204" pitchFamily="34" charset="0"/>
              <a:cs typeface="Arial" panose="020B0604020202020204" pitchFamily="34" charset="0"/>
            </a:endParaRPr>
          </a:p>
          <a:p>
            <a:pPr marL="450850" indent="-450850" algn="just">
              <a:buFont typeface="Wingdings" panose="05000000000000000000" pitchFamily="2" charset="2"/>
              <a:buChar char="q"/>
              <a:defRPr/>
            </a:pPr>
            <a:endParaRPr lang="en-GB" sz="2000" dirty="0">
              <a:latin typeface="Arial" panose="020B0604020202020204" pitchFamily="34" charset="0"/>
              <a:cs typeface="Arial" panose="020B0604020202020204" pitchFamily="34" charset="0"/>
            </a:endParaRPr>
          </a:p>
          <a:p>
            <a:pPr marL="0" indent="0" algn="just">
              <a:buFont typeface="Arial" panose="020B0604020202020204" pitchFamily="34" charset="0"/>
              <a:buNone/>
              <a:defRPr/>
            </a:pPr>
            <a:endParaRPr lang="en-ZA" sz="2000" b="1" dirty="0">
              <a:latin typeface="Arial" panose="020B0604020202020204" pitchFamily="34" charset="0"/>
              <a:cs typeface="Arial" panose="020B0604020202020204" pitchFamily="34" charset="0"/>
            </a:endParaRPr>
          </a:p>
          <a:p>
            <a:pPr marL="0" indent="0" algn="just">
              <a:buFont typeface="Arial" panose="020B0604020202020204" pitchFamily="34" charset="0"/>
              <a:buNone/>
              <a:defRPr/>
            </a:pPr>
            <a:endParaRPr lang="en-ZA" sz="2000"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AD4FD55C-6155-4A95-8FD7-CA416A073BFE}"/>
              </a:ext>
            </a:extLst>
          </p:cNvPr>
          <p:cNvSpPr>
            <a:spLocks noGrp="1"/>
          </p:cNvSpPr>
          <p:nvPr>
            <p:ph type="title"/>
          </p:nvPr>
        </p:nvSpPr>
        <p:spPr>
          <a:xfrm>
            <a:off x="1678147" y="136525"/>
            <a:ext cx="9307513" cy="655436"/>
          </a:xfrm>
        </p:spPr>
        <p:txBody>
          <a:bodyPr>
            <a:normAutofit/>
          </a:bodyPr>
          <a:lstStyle/>
          <a:p>
            <a:pPr marL="457200" indent="-457200"/>
            <a:r>
              <a:rPr lang="en-US" altLang="en-US" sz="3200" b="1" dirty="0">
                <a:latin typeface="Arial" panose="020B0604020202020204" pitchFamily="34" charset="0"/>
                <a:cs typeface="Arial" panose="020B0604020202020204" pitchFamily="34" charset="0"/>
              </a:rPr>
              <a:t>Purpose</a:t>
            </a:r>
          </a:p>
        </p:txBody>
      </p:sp>
    </p:spTree>
    <p:extLst>
      <p:ext uri="{BB962C8B-B14F-4D97-AF65-F5344CB8AC3E}">
        <p14:creationId xmlns:p14="http://schemas.microsoft.com/office/powerpoint/2010/main" val="3206311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1023" y="1960242"/>
            <a:ext cx="8935713" cy="655436"/>
          </a:xfrm>
          <a:prstGeom prst="rect">
            <a:avLst/>
          </a:prstGeom>
        </p:spPr>
        <p:txBody>
          <a:bodyPr wrap="square">
            <a:spAutoFit/>
          </a:bodyPr>
          <a:lstStyle/>
          <a:p>
            <a:pPr marL="307524" marR="0" lvl="0" indent="-3075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22"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b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ZA" sz="193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CE0EB878-BC61-4D45-B864-69988075D672}"/>
              </a:ext>
            </a:extLst>
          </p:cNvPr>
          <p:cNvSpPr>
            <a:spLocks noGrp="1"/>
          </p:cNvSpPr>
          <p:nvPr>
            <p:ph type="title"/>
          </p:nvPr>
        </p:nvSpPr>
        <p:spPr>
          <a:xfrm>
            <a:off x="1730001" y="82709"/>
            <a:ext cx="10461999" cy="655436"/>
          </a:xfrm>
        </p:spPr>
        <p:txBody>
          <a:bodyPr/>
          <a:lstStyle/>
          <a:p>
            <a:pPr marL="457200" indent="-457200"/>
            <a:r>
              <a:rPr lang="en-US" altLang="en-US" sz="2800" b="1" dirty="0">
                <a:latin typeface="Arial" panose="020B0604020202020204" pitchFamily="34" charset="0"/>
                <a:cs typeface="Arial" panose="020B0604020202020204" pitchFamily="34" charset="0"/>
              </a:rPr>
              <a:t>Background of the </a:t>
            </a:r>
            <a:r>
              <a:rPr lang="en-US" altLang="en-US" sz="2800" b="1" dirty="0">
                <a:latin typeface="Arial" panose="020B0604020202020204" pitchFamily="34" charset="0"/>
                <a:ea typeface="Times New Roman" panose="02020603050405020304" pitchFamily="18" charset="0"/>
                <a:cs typeface="Arial" panose="020B0604020202020204" pitchFamily="34" charset="0"/>
              </a:rPr>
              <a:t>Convention</a:t>
            </a:r>
          </a:p>
        </p:txBody>
      </p:sp>
      <p:sp>
        <p:nvSpPr>
          <p:cNvPr id="9" name="Content Placeholder 2">
            <a:extLst>
              <a:ext uri="{FF2B5EF4-FFF2-40B4-BE49-F238E27FC236}">
                <a16:creationId xmlns:a16="http://schemas.microsoft.com/office/drawing/2014/main" id="{89B1F292-855D-402D-9EA1-E645D6C12E0C}"/>
              </a:ext>
            </a:extLst>
          </p:cNvPr>
          <p:cNvSpPr>
            <a:spLocks noGrp="1"/>
          </p:cNvSpPr>
          <p:nvPr>
            <p:ph idx="1"/>
          </p:nvPr>
        </p:nvSpPr>
        <p:spPr>
          <a:xfrm>
            <a:off x="1731023" y="927032"/>
            <a:ext cx="10276098" cy="4454437"/>
          </a:xfrm>
        </p:spPr>
        <p:txBody>
          <a:bodyPr>
            <a:normAutofit/>
          </a:bodyPr>
          <a:lstStyle/>
          <a:p>
            <a:pPr marL="342900" lvl="1" indent="-342900" algn="just">
              <a:lnSpc>
                <a:spcPct val="150000"/>
              </a:lnSpc>
              <a:defRPr/>
            </a:pPr>
            <a:r>
              <a:rPr lang="en-ZA" sz="2000" dirty="0">
                <a:latin typeface="Arial" panose="020B0604020202020204" pitchFamily="34" charset="0"/>
                <a:cs typeface="Arial" pitchFamily="34" charset="0"/>
              </a:rPr>
              <a:t>The </a:t>
            </a:r>
            <a:r>
              <a:rPr lang="en-GB" sz="2000" dirty="0">
                <a:latin typeface="Arial" pitchFamily="34" charset="0"/>
                <a:cs typeface="Arial" pitchFamily="34" charset="0"/>
              </a:rPr>
              <a:t>Convention on Physical Protection of Nuclear Material (CPPNM) </a:t>
            </a:r>
            <a:r>
              <a:rPr lang="en-ZA" sz="2000" dirty="0">
                <a:latin typeface="Arial" panose="020B0604020202020204" pitchFamily="34" charset="0"/>
                <a:cs typeface="Arial" pitchFamily="34" charset="0"/>
              </a:rPr>
              <a:t>is the only legally binding international undertaking in the area of physical protection of nuclear material. </a:t>
            </a:r>
          </a:p>
          <a:p>
            <a:pPr marL="342900" lvl="1" indent="-342900" algn="just">
              <a:lnSpc>
                <a:spcPct val="150000"/>
              </a:lnSpc>
              <a:defRPr/>
            </a:pPr>
            <a:r>
              <a:rPr lang="en-ZA" sz="2000" dirty="0">
                <a:latin typeface="Arial" panose="020B0604020202020204" pitchFamily="34" charset="0"/>
                <a:cs typeface="Arial" pitchFamily="34" charset="0"/>
              </a:rPr>
              <a:t>The CPPNM was adopted in 1979 and entered into force in 1987.</a:t>
            </a:r>
            <a:endParaRPr lang="en-US" sz="2000" dirty="0">
              <a:latin typeface="Arial" pitchFamily="34" charset="0"/>
              <a:cs typeface="Arial" pitchFamily="34" charset="0"/>
            </a:endParaRPr>
          </a:p>
          <a:p>
            <a:pPr marL="342900" lvl="1" indent="-342900" algn="just">
              <a:lnSpc>
                <a:spcPct val="150000"/>
              </a:lnSpc>
              <a:defRPr/>
            </a:pPr>
            <a:r>
              <a:rPr lang="en-US" sz="2000" dirty="0">
                <a:latin typeface="Arial" pitchFamily="34" charset="0"/>
                <a:cs typeface="Arial" pitchFamily="34" charset="0"/>
              </a:rPr>
              <a:t>The Convention</a:t>
            </a:r>
            <a:r>
              <a:rPr lang="en-ZA" sz="2000" dirty="0">
                <a:latin typeface="Arial" panose="020B0604020202020204" pitchFamily="34" charset="0"/>
                <a:cs typeface="Arial" pitchFamily="34" charset="0"/>
              </a:rPr>
              <a:t> focuses on the physical protection of nuclear material used for peaceful purposes during international transport with the objective of preventing theft or unauthorized use of nuclear material (</a:t>
            </a:r>
            <a:r>
              <a:rPr lang="en-ZA" sz="2000" b="1" dirty="0">
                <a:latin typeface="Arial" pitchFamily="34" charset="0"/>
                <a:cs typeface="Arial" pitchFamily="34" charset="0"/>
              </a:rPr>
              <a:t>Annexure B</a:t>
            </a:r>
            <a:r>
              <a:rPr lang="en-ZA" sz="2000" dirty="0">
                <a:latin typeface="Arial" panose="020B0604020202020204" pitchFamily="34" charset="0"/>
                <a:cs typeface="Arial" pitchFamily="34" charset="0"/>
              </a:rPr>
              <a:t>)</a:t>
            </a:r>
            <a:r>
              <a:rPr lang="en-US" sz="2000" dirty="0">
                <a:latin typeface="Arial" pitchFamily="34" charset="0"/>
                <a:cs typeface="Arial" pitchFamily="34" charset="0"/>
              </a:rPr>
              <a:t>.</a:t>
            </a:r>
            <a:endParaRPr lang="en-GB" sz="2000" dirty="0">
              <a:latin typeface="Arial" panose="020B0604020202020204" pitchFamily="34" charset="0"/>
              <a:cs typeface="Arial" pitchFamily="34" charset="0"/>
            </a:endParaRPr>
          </a:p>
          <a:p>
            <a:pPr marL="0" indent="0" algn="just">
              <a:spcBef>
                <a:spcPts val="600"/>
              </a:spcBef>
              <a:buNone/>
              <a:defRPr/>
            </a:pPr>
            <a:endParaRPr lang="en-GB" sz="2000" dirty="0">
              <a:latin typeface="Arial" panose="020B0604020202020204" pitchFamily="34" charset="0"/>
              <a:cs typeface="Arial" pitchFamily="34" charset="0"/>
            </a:endParaRPr>
          </a:p>
          <a:p>
            <a:pPr marL="0" indent="0" algn="just">
              <a:spcBef>
                <a:spcPts val="600"/>
              </a:spcBef>
              <a:buFont typeface="Arial" panose="020B0604020202020204" pitchFamily="34" charset="0"/>
              <a:buNone/>
              <a:defRPr/>
            </a:pPr>
            <a:endParaRPr lang="en-ZA" sz="2000" b="1" dirty="0">
              <a:latin typeface="Arial" panose="020B0604020202020204" pitchFamily="34" charset="0"/>
              <a:cs typeface="Arial" panose="020B0604020202020204" pitchFamily="34" charset="0"/>
            </a:endParaRPr>
          </a:p>
          <a:p>
            <a:pPr marL="0" indent="0" algn="just">
              <a:spcBef>
                <a:spcPts val="600"/>
              </a:spcBef>
              <a:buFont typeface="Arial" panose="020B0604020202020204" pitchFamily="34" charset="0"/>
              <a:buNone/>
              <a:defRPr/>
            </a:pP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03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5444297-7545-44F6-AC69-543F5BD040C3}"/>
              </a:ext>
            </a:extLst>
          </p:cNvPr>
          <p:cNvSpPr>
            <a:spLocks noGrp="1"/>
          </p:cNvSpPr>
          <p:nvPr>
            <p:ph idx="1"/>
          </p:nvPr>
        </p:nvSpPr>
        <p:spPr>
          <a:xfrm>
            <a:off x="1691775" y="964162"/>
            <a:ext cx="10285366" cy="3847681"/>
          </a:xfrm>
        </p:spPr>
        <p:txBody>
          <a:bodyPr>
            <a:normAutofit/>
          </a:bodyPr>
          <a:lstStyle/>
          <a:p>
            <a:pPr algn="just">
              <a:lnSpc>
                <a:spcPct val="150000"/>
              </a:lnSpc>
              <a:defRPr/>
            </a:pPr>
            <a:r>
              <a:rPr lang="en-ZA" sz="2000" dirty="0">
                <a:latin typeface="Arial" pitchFamily="34" charset="0"/>
                <a:cs typeface="Arial" pitchFamily="34" charset="0"/>
              </a:rPr>
              <a:t>Key provisions of the Convention cover international transport of nuclear material as well as establishment of a list of offenses that involve nuclear material. </a:t>
            </a:r>
          </a:p>
          <a:p>
            <a:pPr algn="just">
              <a:lnSpc>
                <a:spcPct val="150000"/>
              </a:lnSpc>
              <a:defRPr/>
            </a:pPr>
            <a:r>
              <a:rPr lang="en-ZA" sz="2000" dirty="0">
                <a:latin typeface="Arial" pitchFamily="34" charset="0"/>
                <a:cs typeface="Arial" pitchFamily="34" charset="0"/>
              </a:rPr>
              <a:t>Member States undertake to make these offenses (e.g. possession, use or disposal of nuclear material without authorisation) punishable under their national Law (Article 7 of the original CPPNM). </a:t>
            </a:r>
          </a:p>
          <a:p>
            <a:pPr algn="just">
              <a:lnSpc>
                <a:spcPct val="150000"/>
              </a:lnSpc>
              <a:defRPr/>
            </a:pPr>
            <a:r>
              <a:rPr lang="en-US" sz="2000" dirty="0">
                <a:latin typeface="Arial" pitchFamily="34" charset="0"/>
                <a:cs typeface="Arial" pitchFamily="34" charset="0"/>
              </a:rPr>
              <a:t>South Africa </a:t>
            </a:r>
            <a:r>
              <a:rPr lang="en-GB" sz="2000" dirty="0">
                <a:latin typeface="Arial" pitchFamily="34" charset="0"/>
                <a:cs typeface="Arial" pitchFamily="34" charset="0"/>
              </a:rPr>
              <a:t>signed the </a:t>
            </a:r>
            <a:r>
              <a:rPr lang="en-ZA" sz="2000" dirty="0">
                <a:latin typeface="Arial" pitchFamily="34" charset="0"/>
                <a:cs typeface="Arial" pitchFamily="34" charset="0"/>
              </a:rPr>
              <a:t>CPPNM </a:t>
            </a:r>
            <a:r>
              <a:rPr lang="en-GB" sz="2000" dirty="0">
                <a:latin typeface="Arial" pitchFamily="34" charset="0"/>
                <a:cs typeface="Arial" pitchFamily="34" charset="0"/>
              </a:rPr>
              <a:t>in May 1981 and ratified it in September 2007.</a:t>
            </a:r>
          </a:p>
          <a:p>
            <a:pPr marL="0" indent="0" algn="just">
              <a:buNone/>
              <a:defRPr/>
            </a:pPr>
            <a:endParaRPr lang="en-GB" sz="2000" dirty="0">
              <a:latin typeface="Arial" pitchFamily="34" charset="0"/>
              <a:cs typeface="Arial" pitchFamily="34" charset="0"/>
            </a:endParaRPr>
          </a:p>
          <a:p>
            <a:pPr marL="0" indent="0" algn="just">
              <a:buFont typeface="Arial" panose="020B0604020202020204" pitchFamily="34" charset="0"/>
              <a:buNone/>
              <a:defRPr/>
            </a:pPr>
            <a:endParaRPr lang="en-ZA" sz="2000" b="1" dirty="0">
              <a:latin typeface="Arial" panose="020B0604020202020204" pitchFamily="34" charset="0"/>
              <a:cs typeface="Arial" panose="020B0604020202020204" pitchFamily="34" charset="0"/>
            </a:endParaRPr>
          </a:p>
          <a:p>
            <a:pPr marL="0" indent="0" algn="just">
              <a:buFont typeface="Arial" panose="020B0604020202020204" pitchFamily="34" charset="0"/>
              <a:buNone/>
              <a:defRPr/>
            </a:pPr>
            <a:endParaRPr lang="en-ZA" sz="20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4321EEA-21B9-444E-BF47-807D9E18BE26}"/>
              </a:ext>
            </a:extLst>
          </p:cNvPr>
          <p:cNvSpPr>
            <a:spLocks noGrp="1"/>
          </p:cNvSpPr>
          <p:nvPr>
            <p:ph type="title"/>
          </p:nvPr>
        </p:nvSpPr>
        <p:spPr>
          <a:xfrm>
            <a:off x="1691775" y="104931"/>
            <a:ext cx="9307513" cy="539646"/>
          </a:xfrm>
        </p:spPr>
        <p:txBody>
          <a:bodyPr/>
          <a:lstStyle/>
          <a:p>
            <a:pPr marL="457200" indent="-457200"/>
            <a:r>
              <a:rPr lang="en-US" altLang="en-US" sz="2800" b="1" dirty="0">
                <a:latin typeface="Arial" panose="020B0604020202020204" pitchFamily="34" charset="0"/>
                <a:cs typeface="Arial" panose="020B0604020202020204" pitchFamily="34" charset="0"/>
              </a:rPr>
              <a:t>Background of the </a:t>
            </a:r>
            <a:r>
              <a:rPr lang="en-US" altLang="en-US" sz="2800" b="1" dirty="0">
                <a:latin typeface="Arial" panose="020B0604020202020204" pitchFamily="34" charset="0"/>
                <a:ea typeface="Times New Roman" panose="02020603050405020304" pitchFamily="18" charset="0"/>
                <a:cs typeface="Arial" panose="020B0604020202020204" pitchFamily="34" charset="0"/>
              </a:rPr>
              <a:t>Convention</a:t>
            </a:r>
          </a:p>
        </p:txBody>
      </p:sp>
    </p:spTree>
    <p:extLst>
      <p:ext uri="{BB962C8B-B14F-4D97-AF65-F5344CB8AC3E}">
        <p14:creationId xmlns:p14="http://schemas.microsoft.com/office/powerpoint/2010/main" val="3959288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9288E24-0907-47D1-94CF-B6C28CA025CD}"/>
              </a:ext>
            </a:extLst>
          </p:cNvPr>
          <p:cNvSpPr>
            <a:spLocks noGrp="1"/>
          </p:cNvSpPr>
          <p:nvPr>
            <p:ph idx="1"/>
          </p:nvPr>
        </p:nvSpPr>
        <p:spPr>
          <a:xfrm>
            <a:off x="2381317" y="881540"/>
            <a:ext cx="9609124" cy="4230106"/>
          </a:xfrm>
        </p:spPr>
        <p:txBody>
          <a:bodyPr>
            <a:noAutofit/>
          </a:bodyPr>
          <a:lstStyle/>
          <a:p>
            <a:pPr marL="457200" lvl="1" indent="-457200" algn="just">
              <a:lnSpc>
                <a:spcPct val="150000"/>
              </a:lnSpc>
              <a:spcBef>
                <a:spcPts val="600"/>
              </a:spcBef>
              <a:defRPr/>
            </a:pPr>
            <a:r>
              <a:rPr lang="en-ZA" sz="2000" dirty="0">
                <a:latin typeface="Arial" panose="020B0604020202020204" pitchFamily="34" charset="0"/>
                <a:cs typeface="Arial" pitchFamily="34" charset="0"/>
              </a:rPr>
              <a:t>The 9/11 (11 September 2001) incident attack in the USA resulted in the following:</a:t>
            </a:r>
          </a:p>
          <a:p>
            <a:pPr marL="914400" lvl="2" indent="-457200" algn="just">
              <a:lnSpc>
                <a:spcPct val="150000"/>
              </a:lnSpc>
              <a:spcBef>
                <a:spcPts val="600"/>
              </a:spcBef>
              <a:buFont typeface="Courier New" panose="02070309020205020404" pitchFamily="49" charset="0"/>
              <a:buChar char="o"/>
              <a:defRPr/>
            </a:pPr>
            <a:r>
              <a:rPr lang="en-ZA" dirty="0">
                <a:latin typeface="Arial" panose="020B0604020202020204" pitchFamily="34" charset="0"/>
                <a:cs typeface="Arial" pitchFamily="34" charset="0"/>
              </a:rPr>
              <a:t>Increased  security concerns of large-scale terrorism for nuclear facilities</a:t>
            </a:r>
          </a:p>
          <a:p>
            <a:pPr marL="914400" lvl="2" indent="-457200" algn="just">
              <a:lnSpc>
                <a:spcPct val="150000"/>
              </a:lnSpc>
              <a:spcBef>
                <a:spcPts val="600"/>
              </a:spcBef>
              <a:buFont typeface="Courier New" panose="02070309020205020404" pitchFamily="49" charset="0"/>
              <a:buChar char="o"/>
              <a:defRPr/>
            </a:pPr>
            <a:r>
              <a:rPr lang="en-ZA" dirty="0">
                <a:latin typeface="Arial" panose="020B0604020202020204" pitchFamily="34" charset="0"/>
                <a:cs typeface="Arial" pitchFamily="34" charset="0"/>
              </a:rPr>
              <a:t>Prompted the initiation of the amendment, to expand the scope of the Convention considering terrorism as a threat to nuclear facilities, hence the amended convention of the physical protection of nuclear material.</a:t>
            </a:r>
          </a:p>
          <a:p>
            <a:pPr marL="342900" lvl="1" indent="-342900" algn="just">
              <a:lnSpc>
                <a:spcPct val="150000"/>
              </a:lnSpc>
              <a:spcBef>
                <a:spcPts val="600"/>
              </a:spcBef>
              <a:defRPr/>
            </a:pPr>
            <a:r>
              <a:rPr lang="en-GB" sz="2000" dirty="0">
                <a:latin typeface="Arial" panose="020B0604020202020204" pitchFamily="34" charset="0"/>
                <a:cs typeface="Arial" pitchFamily="34" charset="0"/>
              </a:rPr>
              <a:t>State Parties to the CPPNM adopted, by consensus, an amendment to the CPPNM to strengthen its provisions on 08 July 2005.</a:t>
            </a:r>
          </a:p>
          <a:p>
            <a:pPr marL="0" indent="0" algn="just">
              <a:spcBef>
                <a:spcPts val="600"/>
              </a:spcBef>
              <a:buNone/>
              <a:defRPr/>
            </a:pPr>
            <a:endParaRPr lang="en-GB" sz="2000" dirty="0">
              <a:latin typeface="Arial" panose="020B0604020202020204" pitchFamily="34" charset="0"/>
              <a:cs typeface="Arial" pitchFamily="34" charset="0"/>
            </a:endParaRPr>
          </a:p>
          <a:p>
            <a:pPr marL="0" indent="0" algn="just">
              <a:spcBef>
                <a:spcPts val="600"/>
              </a:spcBef>
              <a:buNone/>
              <a:defRPr/>
            </a:pPr>
            <a:endParaRPr lang="en-GB" sz="2000" dirty="0">
              <a:latin typeface="Arial" panose="020B0604020202020204" pitchFamily="34" charset="0"/>
              <a:cs typeface="Arial" pitchFamily="34" charset="0"/>
            </a:endParaRPr>
          </a:p>
          <a:p>
            <a:pPr marL="0" indent="0" algn="just">
              <a:spcBef>
                <a:spcPts val="600"/>
              </a:spcBef>
              <a:buFont typeface="Arial" panose="020B0604020202020204" pitchFamily="34" charset="0"/>
              <a:buNone/>
              <a:defRPr/>
            </a:pPr>
            <a:endParaRPr lang="en-ZA" sz="2000" b="1" dirty="0">
              <a:latin typeface="Arial" panose="020B0604020202020204" pitchFamily="34" charset="0"/>
              <a:cs typeface="Arial" panose="020B0604020202020204" pitchFamily="34" charset="0"/>
            </a:endParaRPr>
          </a:p>
          <a:p>
            <a:pPr marL="0" indent="0" algn="just">
              <a:spcBef>
                <a:spcPts val="600"/>
              </a:spcBef>
              <a:buFont typeface="Arial" panose="020B0604020202020204" pitchFamily="34" charset="0"/>
              <a:buNone/>
              <a:defRPr/>
            </a:pPr>
            <a:endParaRPr lang="en-ZA" sz="20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AC33FEB1-4905-4CFC-BF88-7FA9D623F13B}"/>
              </a:ext>
            </a:extLst>
          </p:cNvPr>
          <p:cNvSpPr>
            <a:spLocks noGrp="1"/>
          </p:cNvSpPr>
          <p:nvPr>
            <p:ph type="title"/>
          </p:nvPr>
        </p:nvSpPr>
        <p:spPr>
          <a:xfrm>
            <a:off x="2381317" y="0"/>
            <a:ext cx="9609124" cy="842486"/>
          </a:xfrm>
        </p:spPr>
        <p:txBody>
          <a:bodyPr/>
          <a:lstStyle/>
          <a:p>
            <a:pPr marL="457200" indent="-457200"/>
            <a:r>
              <a:rPr lang="en-US" altLang="en-US" sz="2800" b="1" dirty="0">
                <a:latin typeface="Arial" panose="020B0604020202020204" pitchFamily="34" charset="0"/>
                <a:cs typeface="Arial" panose="020B0604020202020204" pitchFamily="34" charset="0"/>
              </a:rPr>
              <a:t>Background of the </a:t>
            </a:r>
            <a:r>
              <a:rPr lang="en-US" altLang="en-US" sz="2800" b="1" dirty="0">
                <a:latin typeface="Arial" panose="020B0604020202020204" pitchFamily="34" charset="0"/>
                <a:ea typeface="Times New Roman" panose="02020603050405020304" pitchFamily="18" charset="0"/>
                <a:cs typeface="Arial" panose="020B0604020202020204" pitchFamily="34" charset="0"/>
              </a:rPr>
              <a:t>Convention</a:t>
            </a:r>
          </a:p>
        </p:txBody>
      </p:sp>
    </p:spTree>
    <p:extLst>
      <p:ext uri="{BB962C8B-B14F-4D97-AF65-F5344CB8AC3E}">
        <p14:creationId xmlns:p14="http://schemas.microsoft.com/office/powerpoint/2010/main" val="113224237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47C41FB-EE4D-4F61-A7B3-035681BB2EEF}"/>
              </a:ext>
            </a:extLst>
          </p:cNvPr>
          <p:cNvSpPr>
            <a:spLocks noGrp="1"/>
          </p:cNvSpPr>
          <p:nvPr>
            <p:ph idx="1"/>
          </p:nvPr>
        </p:nvSpPr>
        <p:spPr>
          <a:xfrm>
            <a:off x="2398426" y="742101"/>
            <a:ext cx="9620976" cy="5133975"/>
          </a:xfrm>
        </p:spPr>
        <p:txBody>
          <a:bodyPr>
            <a:noAutofit/>
          </a:bodyPr>
          <a:lstStyle/>
          <a:p>
            <a:pPr marL="457200" lvl="1" indent="-457200" algn="just">
              <a:lnSpc>
                <a:spcPct val="150000"/>
              </a:lnSpc>
              <a:spcBef>
                <a:spcPts val="600"/>
              </a:spcBef>
              <a:defRPr/>
            </a:pPr>
            <a:r>
              <a:rPr lang="en-ZA" sz="2000" dirty="0">
                <a:latin typeface="Arial" panose="020B0604020202020204" pitchFamily="34" charset="0"/>
                <a:cs typeface="Arial" pitchFamily="34" charset="0"/>
              </a:rPr>
              <a:t>The Amendment broadens the scope of the CPPNM to also include physical protection requirements for nuclear facilities and nuclear material in domestic use, storage and transport</a:t>
            </a:r>
            <a:r>
              <a:rPr lang="en-GB" sz="2000" dirty="0">
                <a:latin typeface="Arial" panose="020B0604020202020204" pitchFamily="34" charset="0"/>
                <a:cs typeface="Arial" pitchFamily="34" charset="0"/>
              </a:rPr>
              <a:t>. </a:t>
            </a:r>
          </a:p>
          <a:p>
            <a:pPr marL="457200" lvl="1" indent="-457200" algn="just">
              <a:lnSpc>
                <a:spcPct val="150000"/>
              </a:lnSpc>
              <a:spcBef>
                <a:spcPts val="600"/>
              </a:spcBef>
              <a:defRPr/>
            </a:pPr>
            <a:r>
              <a:rPr lang="en-GB" sz="2000" dirty="0">
                <a:latin typeface="Arial" panose="020B0604020202020204" pitchFamily="34" charset="0"/>
                <a:cs typeface="Arial" pitchFamily="34" charset="0"/>
              </a:rPr>
              <a:t>Amendment to CPPNM provides for expanded cooperation between and among States regarding rapid measures to locate and recover stolen or smuggled nuclear material, mitigate any radiological consequences of sabotage, prevent and combat related offences.</a:t>
            </a:r>
          </a:p>
          <a:p>
            <a:pPr marL="457200" lvl="1" indent="-457200" algn="just">
              <a:lnSpc>
                <a:spcPct val="150000"/>
              </a:lnSpc>
              <a:spcBef>
                <a:spcPts val="600"/>
              </a:spcBef>
              <a:defRPr/>
            </a:pPr>
            <a:r>
              <a:rPr lang="en-GB" sz="2000" dirty="0">
                <a:latin typeface="Arial" panose="020B0604020202020204" pitchFamily="34" charset="0"/>
                <a:cs typeface="Arial" pitchFamily="34" charset="0"/>
              </a:rPr>
              <a:t>The Convention also provides for the criminalisation of new and extended specified acts (Paragraph 9 – 10 of the amended CPPNM) </a:t>
            </a:r>
            <a:r>
              <a:rPr lang="en-GB" sz="2000" dirty="0" err="1">
                <a:latin typeface="Arial" panose="020B0604020202020204" pitchFamily="34" charset="0"/>
                <a:cs typeface="Arial" pitchFamily="34" charset="0"/>
              </a:rPr>
              <a:t>eg</a:t>
            </a:r>
            <a:r>
              <a:rPr lang="en-GB" sz="2000" dirty="0">
                <a:latin typeface="Arial" panose="020B0604020202020204" pitchFamily="34" charset="0"/>
                <a:cs typeface="Arial" pitchFamily="34" charset="0"/>
              </a:rPr>
              <a:t> import or export of nuclear material without authorisation; </a:t>
            </a:r>
            <a:r>
              <a:rPr lang="en-US" sz="2000" dirty="0">
                <a:latin typeface="Arial" panose="020B0604020202020204" pitchFamily="34" charset="0"/>
                <a:cs typeface="Arial" pitchFamily="34" charset="0"/>
              </a:rPr>
              <a:t> act directed against a nuclear facility, or interfering with the operation of a nuclear facility</a:t>
            </a:r>
            <a:r>
              <a:rPr lang="en-GB" sz="2000" dirty="0">
                <a:latin typeface="Arial" panose="020B0604020202020204" pitchFamily="34" charset="0"/>
                <a:cs typeface="Arial" pitchFamily="34" charset="0"/>
              </a:rPr>
              <a:t>.</a:t>
            </a:r>
            <a:endParaRPr lang="en-ZA" sz="2000" dirty="0">
              <a:latin typeface="Arial" panose="020B0604020202020204" pitchFamily="34" charset="0"/>
              <a:cs typeface="Arial" pitchFamily="34" charset="0"/>
            </a:endParaRPr>
          </a:p>
          <a:p>
            <a:pPr marL="342900" lvl="1" indent="-342900" algn="just">
              <a:defRPr/>
            </a:pPr>
            <a:endParaRPr lang="en-GB" sz="2000" dirty="0">
              <a:latin typeface="Arial" panose="020B0604020202020204" pitchFamily="34" charset="0"/>
              <a:cs typeface="Arial" panose="020B0604020202020204" pitchFamily="34" charset="0"/>
            </a:endParaRPr>
          </a:p>
          <a:p>
            <a:pPr marL="450850" indent="-450850" algn="just">
              <a:buFont typeface="Wingdings" panose="05000000000000000000" pitchFamily="2" charset="2"/>
              <a:buChar char="q"/>
              <a:defRPr/>
            </a:pPr>
            <a:endParaRPr lang="en-GB" sz="2000" dirty="0">
              <a:latin typeface="Arial" panose="020B0604020202020204" pitchFamily="34" charset="0"/>
              <a:cs typeface="Arial" panose="020B0604020202020204" pitchFamily="34" charset="0"/>
            </a:endParaRPr>
          </a:p>
          <a:p>
            <a:pPr marL="0" indent="0" algn="just">
              <a:buFont typeface="Arial" panose="020B0604020202020204" pitchFamily="34" charset="0"/>
              <a:buNone/>
              <a:defRPr/>
            </a:pPr>
            <a:endParaRPr lang="en-ZA" sz="2000" b="1" dirty="0">
              <a:latin typeface="Arial" panose="020B0604020202020204" pitchFamily="34" charset="0"/>
              <a:cs typeface="Arial" panose="020B0604020202020204" pitchFamily="34" charset="0"/>
            </a:endParaRPr>
          </a:p>
          <a:p>
            <a:pPr marL="0" indent="0" algn="just">
              <a:buFont typeface="Arial" panose="020B0604020202020204" pitchFamily="34" charset="0"/>
              <a:buNone/>
              <a:defRPr/>
            </a:pPr>
            <a:endParaRPr lang="en-ZA" sz="20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1C22476E-ADA0-44D5-BFD3-E238C22A9A8A}"/>
              </a:ext>
            </a:extLst>
          </p:cNvPr>
          <p:cNvSpPr>
            <a:spLocks noGrp="1"/>
          </p:cNvSpPr>
          <p:nvPr>
            <p:ph type="title"/>
          </p:nvPr>
        </p:nvSpPr>
        <p:spPr>
          <a:xfrm>
            <a:off x="2398426" y="22574"/>
            <a:ext cx="9307513" cy="695879"/>
          </a:xfrm>
        </p:spPr>
        <p:txBody>
          <a:bodyPr>
            <a:normAutofit/>
          </a:bodyPr>
          <a:lstStyle/>
          <a:p>
            <a:r>
              <a:rPr lang="en-ZA" altLang="en-US" sz="2800" b="1" dirty="0">
                <a:latin typeface="Arial" panose="020B0604020202020204" pitchFamily="34" charset="0"/>
                <a:cs typeface="Arial" panose="020B0604020202020204" pitchFamily="34" charset="0"/>
              </a:rPr>
              <a:t>New obligations for the Amended CPPNM</a:t>
            </a:r>
            <a:endParaRPr lang="en-ZA" altLang="en-US" sz="2800" b="1" dirty="0">
              <a:latin typeface="Arial Narrow" panose="020B0606020202030204" pitchFamily="34" charset="0"/>
            </a:endParaRPr>
          </a:p>
        </p:txBody>
      </p:sp>
    </p:spTree>
    <p:extLst>
      <p:ext uri="{BB962C8B-B14F-4D97-AF65-F5344CB8AC3E}">
        <p14:creationId xmlns:p14="http://schemas.microsoft.com/office/powerpoint/2010/main" val="139989707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4EFB5C1-4F5A-4322-9BCD-8F2A1C2724B3}"/>
              </a:ext>
            </a:extLst>
          </p:cNvPr>
          <p:cNvSpPr>
            <a:spLocks noGrp="1"/>
          </p:cNvSpPr>
          <p:nvPr>
            <p:ph idx="1"/>
          </p:nvPr>
        </p:nvSpPr>
        <p:spPr>
          <a:xfrm>
            <a:off x="2398426" y="859480"/>
            <a:ext cx="9653666" cy="5133975"/>
          </a:xfrm>
        </p:spPr>
        <p:txBody>
          <a:bodyPr>
            <a:normAutofit/>
          </a:bodyPr>
          <a:lstStyle/>
          <a:p>
            <a:pPr marL="457200" lvl="1" indent="-457200" algn="just">
              <a:lnSpc>
                <a:spcPct val="150000"/>
              </a:lnSpc>
              <a:spcBef>
                <a:spcPts val="600"/>
              </a:spcBef>
              <a:defRPr/>
            </a:pPr>
            <a:r>
              <a:rPr lang="en-ZA" sz="2000" dirty="0">
                <a:latin typeface="Arial" panose="020B0604020202020204" pitchFamily="34" charset="0"/>
                <a:cs typeface="Arial" pitchFamily="34" charset="0"/>
              </a:rPr>
              <a:t>It provides for the sharing of information on potential and actual attacks on nuclear material and facilities, and the provision of assistance if such attacks should occur.</a:t>
            </a:r>
          </a:p>
          <a:p>
            <a:pPr marL="457200" lvl="1" indent="-457200" algn="just">
              <a:lnSpc>
                <a:spcPct val="150000"/>
              </a:lnSpc>
              <a:spcBef>
                <a:spcPts val="600"/>
              </a:spcBef>
              <a:defRPr/>
            </a:pPr>
            <a:r>
              <a:rPr lang="en-ZA" sz="2000" dirty="0">
                <a:latin typeface="Arial" panose="020B0604020202020204" pitchFamily="34" charset="0"/>
                <a:cs typeface="Arial" pitchFamily="34" charset="0"/>
              </a:rPr>
              <a:t>It recognises the right of all States to develop and apply nuclear energy for peaceful purposes and their legitimate interests in the potential benefits to be derived from the peaceful application of nuclear energy.</a:t>
            </a:r>
          </a:p>
          <a:p>
            <a:pPr marL="457200" lvl="1" indent="-457200" algn="just">
              <a:lnSpc>
                <a:spcPct val="150000"/>
              </a:lnSpc>
              <a:spcBef>
                <a:spcPts val="600"/>
              </a:spcBef>
              <a:defRPr/>
            </a:pPr>
            <a:r>
              <a:rPr lang="en-ZA" sz="2000" dirty="0">
                <a:latin typeface="Arial" panose="020B0604020202020204" pitchFamily="34" charset="0"/>
                <a:cs typeface="Arial" pitchFamily="34" charset="0"/>
              </a:rPr>
              <a:t>The Amendment augments the national security of a State by providing a strengthened international framework which include the need to implement legislative, regulatory and administrative obligations</a:t>
            </a:r>
          </a:p>
          <a:p>
            <a:pPr marL="0" indent="0" algn="just">
              <a:buFont typeface="Arial" panose="020B0604020202020204" pitchFamily="34" charset="0"/>
              <a:buNone/>
              <a:defRPr/>
            </a:pPr>
            <a:endParaRPr lang="en-ZA" sz="2400" b="1" dirty="0">
              <a:latin typeface="Arial" panose="020B0604020202020204" pitchFamily="34" charset="0"/>
              <a:cs typeface="Arial" panose="020B0604020202020204" pitchFamily="34" charset="0"/>
            </a:endParaRPr>
          </a:p>
          <a:p>
            <a:pPr marL="0" indent="0" algn="just">
              <a:buFont typeface="Arial" panose="020B0604020202020204" pitchFamily="34" charset="0"/>
              <a:buNone/>
              <a:defRPr/>
            </a:pPr>
            <a:endParaRPr lang="en-ZA" sz="2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3A7EB1BD-9D61-4916-AB42-BC9A538B932D}"/>
              </a:ext>
            </a:extLst>
          </p:cNvPr>
          <p:cNvSpPr>
            <a:spLocks noGrp="1"/>
          </p:cNvSpPr>
          <p:nvPr>
            <p:ph type="title"/>
          </p:nvPr>
        </p:nvSpPr>
        <p:spPr>
          <a:xfrm>
            <a:off x="2398426" y="22574"/>
            <a:ext cx="9307513" cy="695879"/>
          </a:xfrm>
        </p:spPr>
        <p:txBody>
          <a:bodyPr>
            <a:normAutofit/>
          </a:bodyPr>
          <a:lstStyle/>
          <a:p>
            <a:r>
              <a:rPr lang="en-ZA" altLang="en-US" sz="2800" b="1" dirty="0">
                <a:latin typeface="Arial" panose="020B0604020202020204" pitchFamily="34" charset="0"/>
                <a:cs typeface="Arial" panose="020B0604020202020204" pitchFamily="34" charset="0"/>
              </a:rPr>
              <a:t>New obligations for the Amended CPPNM</a:t>
            </a:r>
            <a:endParaRPr lang="en-ZA" altLang="en-US" sz="2800" b="1" dirty="0">
              <a:latin typeface="Arial Narrow" panose="020B0606020202030204" pitchFamily="34" charset="0"/>
            </a:endParaRPr>
          </a:p>
        </p:txBody>
      </p:sp>
    </p:spTree>
    <p:extLst>
      <p:ext uri="{BB962C8B-B14F-4D97-AF65-F5344CB8AC3E}">
        <p14:creationId xmlns:p14="http://schemas.microsoft.com/office/powerpoint/2010/main" val="209775699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8282</TotalTime>
  <Words>1848</Words>
  <Application>Microsoft Office PowerPoint</Application>
  <PresentationFormat>Widescreen</PresentationFormat>
  <Paragraphs>108</Paragraphs>
  <Slides>20</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Arial Narrow</vt:lpstr>
      <vt:lpstr>Calibri</vt:lpstr>
      <vt:lpstr>Calibri Light</vt:lpstr>
      <vt:lpstr>Courier New</vt:lpstr>
      <vt:lpstr>Wingdings</vt:lpstr>
      <vt:lpstr>Office Theme</vt:lpstr>
      <vt:lpstr>1_Office Theme</vt:lpstr>
      <vt:lpstr>3_Office Theme</vt:lpstr>
      <vt:lpstr>PowerPoint Presentation</vt:lpstr>
      <vt:lpstr>PRESENTATION TO THE PORTFOLIO COMMITTEE  TABLING OF ACCEPTANCE OF THE AMENDED CONVENTION ON PHYSICAL PROTECTION OF NUCLEAR MATERIAL (CPPNM) IN PARLIAMENT </vt:lpstr>
      <vt:lpstr>Presentation Layout</vt:lpstr>
      <vt:lpstr>Purpose</vt:lpstr>
      <vt:lpstr>Background of the Convention</vt:lpstr>
      <vt:lpstr>Background of the Convention</vt:lpstr>
      <vt:lpstr>Background of the Convention</vt:lpstr>
      <vt:lpstr>New obligations for the Amended CPPNM</vt:lpstr>
      <vt:lpstr>New obligations for the Amended CPPNM</vt:lpstr>
      <vt:lpstr>PowerPoint Presentation</vt:lpstr>
      <vt:lpstr>PowerPoint Presentation</vt:lpstr>
      <vt:lpstr>PowerPoint Presentation</vt:lpstr>
      <vt:lpstr>Status on the Ratification of the Amended CPPNM</vt:lpstr>
      <vt:lpstr>Implementation Plan</vt:lpstr>
      <vt:lpstr>Risks/Risks Mitigation</vt:lpstr>
      <vt:lpstr>Risks/Risks Mitigation</vt:lpstr>
      <vt:lpstr>Consultation</vt:lpstr>
      <vt:lpstr>Recommendation</vt:lpstr>
      <vt:lpstr>Annexures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Msizi Nyalungu</dc:creator>
  <cp:lastModifiedBy>Sandile Mlonyeni</cp:lastModifiedBy>
  <cp:revision>357</cp:revision>
  <cp:lastPrinted>2022-03-15T14:37:08Z</cp:lastPrinted>
  <dcterms:created xsi:type="dcterms:W3CDTF">2020-05-28T19:48:51Z</dcterms:created>
  <dcterms:modified xsi:type="dcterms:W3CDTF">2022-03-24T09:09:44Z</dcterms:modified>
</cp:coreProperties>
</file>