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36" r:id="rId1"/>
    <p:sldMasterId id="2147483748" r:id="rId2"/>
  </p:sldMasterIdLst>
  <p:notesMasterIdLst>
    <p:notesMasterId r:id="rId17"/>
  </p:notesMasterIdLst>
  <p:handoutMasterIdLst>
    <p:handoutMasterId r:id="rId18"/>
  </p:handoutMasterIdLst>
  <p:sldIdLst>
    <p:sldId id="428" r:id="rId3"/>
    <p:sldId id="495" r:id="rId4"/>
    <p:sldId id="494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5" r:id="rId13"/>
    <p:sldId id="504" r:id="rId14"/>
    <p:sldId id="506" r:id="rId15"/>
    <p:sldId id="260" r:id="rId16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B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fld id="{0D307210-EE87-47AF-B317-3666956DEA2C}" type="datetimeFigureOut">
              <a:rPr lang="en-ZA"/>
              <a:pPr>
                <a:defRPr/>
              </a:pPr>
              <a:t>2022/03/23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AE184F-A756-49F2-AB3E-A5CD2546269E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2850903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fld id="{E196E0D1-57FE-42F4-836E-5E99DFD2CC6B}" type="datetimeFigureOut">
              <a:rPr lang="en-ZA"/>
              <a:pPr>
                <a:defRPr/>
              </a:pPr>
              <a:t>2022/03/23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54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4AC84A-ACA8-4032-89DF-242D42DDB6A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862167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FC92-F28B-4963-B9C9-40D3D43EC007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CB83-22B0-46E9-93F3-5F62F8A31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7067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0A523-71F2-4B85-8B2C-6C687C024FE1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A703-F719-4D79-AD29-285D288BD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3363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CD64-3511-4D3E-9FB6-86809FDE307C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4387-3DC8-49F7-990B-D02EEA7709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5165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AB681-C13B-491E-9587-E65895D281CA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F628E-4BB7-49A4-A64A-15639A2C7A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1785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1A0A-5873-4C5D-AFAF-A9B64BA3E249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C65A-506F-485F-A6B0-48970E095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6390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E0173-C9D2-49FF-8852-2D0596A9CF31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3BDF-956E-4CEB-93E8-14C1EF09FC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52767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D335-CF16-4A42-B458-A3258A33C740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782B-B03C-407D-B0E6-C921DE5C0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9634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BF0C-AFEC-4C0C-9BF1-A2A9B71338DF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CFE4-B9BC-4536-956C-CF602CB0A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16973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7C01-DAD4-4A68-8E5A-4F62B1CF02A6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E85C-96D4-4BB2-9E2A-C2430D001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45614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6AB5-79F9-403F-B58D-24A1A80CF51E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64E7C-0E22-49EE-8EB7-0B2F417E5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5549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533C-47BD-46CB-8E44-D087C3D7C49D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EBD2-25C3-46E3-BEBB-B09185163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343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E573B-04AC-4716-8239-F0DB6A8A1372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B881-178A-4747-9A92-463F0B5B3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745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49ED-1F10-4BA4-9653-05402E345566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1A21-92CC-435A-94F9-32CFCB275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4830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86C1D-C912-4FC2-8249-1DD043EAD801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DED7-B49C-4BFD-AF2B-F2F8855BD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22223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0ABA-8A70-4D21-877D-8A904DFCB3EE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F0E9-4961-4CE6-8428-4C02B457F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1252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90E2-B04E-4BBA-A5A9-678E0DABF1AC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D2A4-4909-47D7-BC2F-469FE21D8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487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50AC-36C2-4F22-AEF1-DE10B51C27B5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AA63-B28F-4381-AC66-C52E27926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101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61B1-B6DF-49C9-AEBD-7A61390FF63F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7A00-B015-4BEF-8610-CE459AB54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1512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C502-B13F-4431-A7E9-76C10A7BDB2E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A3CA-7D69-4661-BE13-A2550A319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4462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B086-874F-42B9-88E4-DB911D4FD562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D878-DFB2-47B6-9C61-3830D36EDB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357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C42-BB3F-4F90-B9B3-4FF30F681F7B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30C8-4259-425C-80D5-00E3E99EF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096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2468-561C-4361-82BF-DFF2C074811E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CC0-9756-42C1-A778-B07C49263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6084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54" charset="0"/>
                <a:ea typeface="ＭＳ Ｐゴシック" pitchFamily="54" charset="-128"/>
              </a:defRPr>
            </a:lvl1pPr>
          </a:lstStyle>
          <a:p>
            <a:pPr>
              <a:defRPr/>
            </a:pPr>
            <a:fld id="{1B7D9DCA-B030-42D4-8B11-153E5EE19667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54" charset="0"/>
                <a:ea typeface="ＭＳ Ｐゴシック" pitchFamily="54" charset="-128"/>
                <a:cs typeface="ＭＳ Ｐゴシック" pitchFamily="54" charset="-128"/>
              </a:defRPr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54" charset="0"/>
              </a:defRPr>
            </a:lvl1pPr>
          </a:lstStyle>
          <a:p>
            <a:pPr>
              <a:defRPr/>
            </a:pPr>
            <a:fld id="{19BC55D2-24C3-44CE-940E-3BE58797D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4" charset="-128"/>
          <a:cs typeface="ＭＳ Ｐゴシック" pitchFamily="5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4" charset="0"/>
          <a:ea typeface="ＭＳ Ｐゴシック" pitchFamily="54" charset="-128"/>
          <a:cs typeface="ＭＳ Ｐゴシック" pitchFamily="5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54" charset="-128"/>
          <a:cs typeface="ＭＳ Ｐゴシック" pitchFamily="5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2" charset="0"/>
                <a:ea typeface="ＭＳ Ｐゴシック" pitchFamily="32" charset="-128"/>
              </a:defRPr>
            </a:lvl1pPr>
          </a:lstStyle>
          <a:p>
            <a:pPr>
              <a:defRPr/>
            </a:pPr>
            <a:fld id="{E4766F1E-2F13-4F13-87AA-36A778ACE1A3}" type="datetime1">
              <a:rPr lang="en-US" altLang="en-US" smtClean="0"/>
              <a:pPr>
                <a:defRPr/>
              </a:pPr>
              <a:t>3/23/2022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2" charset="0"/>
                <a:ea typeface="ＭＳ Ｐゴシック" pitchFamily="32" charset="-128"/>
              </a:defRPr>
            </a:lvl1pPr>
          </a:lstStyle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2" charset="0"/>
                <a:ea typeface="ＭＳ Ｐゴシック" pitchFamily="32" charset="-128"/>
              </a:defRPr>
            </a:lvl1pPr>
          </a:lstStyle>
          <a:p>
            <a:pPr>
              <a:defRPr/>
            </a:pPr>
            <a:fld id="{95FA3073-27F5-48E0-A821-7CB1FED17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New_Powerpoint presentation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6"/>
          <p:cNvSpPr txBox="1">
            <a:spLocks/>
          </p:cNvSpPr>
          <p:nvPr/>
        </p:nvSpPr>
        <p:spPr bwMode="auto">
          <a:xfrm>
            <a:off x="381000" y="405830"/>
            <a:ext cx="8452337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b="1" dirty="0" smtClean="0"/>
              <a:t>			</a:t>
            </a:r>
            <a:r>
              <a:rPr lang="en-GB" sz="2400" b="1" dirty="0" smtClean="0"/>
              <a:t>Presentation to the SELECT </a:t>
            </a:r>
            <a:r>
              <a:rPr lang="en-GB" sz="2400" b="1" dirty="0"/>
              <a:t>Committee </a:t>
            </a:r>
            <a:endParaRPr lang="en-AU" sz="1700" dirty="0"/>
          </a:p>
          <a:p>
            <a:pPr algn="ctr" eaLnBrk="1" hangingPunct="1">
              <a:lnSpc>
                <a:spcPct val="90000"/>
              </a:lnSpc>
            </a:pPr>
            <a:r>
              <a:rPr lang="en-AU" sz="2800" dirty="0"/>
              <a:t>Draft National Labour Migration Policy for South Africa</a:t>
            </a:r>
          </a:p>
          <a:p>
            <a:pPr algn="ctr" eaLnBrk="1" hangingPunct="1">
              <a:lnSpc>
                <a:spcPct val="90000"/>
              </a:lnSpc>
            </a:pPr>
            <a:endParaRPr lang="en-AU" sz="1700" dirty="0"/>
          </a:p>
        </p:txBody>
      </p:sp>
      <p:sp>
        <p:nvSpPr>
          <p:cNvPr id="2053" name="Subtitle 17"/>
          <p:cNvSpPr txBox="1">
            <a:spLocks/>
          </p:cNvSpPr>
          <p:nvPr/>
        </p:nvSpPr>
        <p:spPr bwMode="auto">
          <a:xfrm>
            <a:off x="228600" y="2759073"/>
            <a:ext cx="1676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E0A5-75D9-4AAB-B96A-FB2DF98B6E1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4763" y="5913438"/>
            <a:ext cx="12509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Employment &amp; labo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308" y="5838825"/>
            <a:ext cx="27241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6893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(4) Labour migration from South Africa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dirty="0"/>
              <a:t>Undertake </a:t>
            </a:r>
            <a:r>
              <a:rPr lang="en-AU" sz="2200" u="sng" dirty="0"/>
              <a:t>data mapping</a:t>
            </a:r>
            <a:r>
              <a:rPr lang="en-AU" sz="2200" dirty="0"/>
              <a:t> of RSA migrant workers abroad, and invest in diaspora liaison &amp; outreach and sensitisation campaigns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Develop </a:t>
            </a:r>
            <a:r>
              <a:rPr lang="en-AU" sz="2200" u="sng" dirty="0"/>
              <a:t>incentives</a:t>
            </a:r>
            <a:r>
              <a:rPr lang="en-AU" sz="2200" dirty="0"/>
              <a:t> for RSA workers abroad to impart skills and invest in labour market and other initiatives in South Africa 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Implement suitable </a:t>
            </a:r>
            <a:r>
              <a:rPr lang="en-AU" sz="2200" u="sng" dirty="0"/>
              <a:t>overseas recruitment, facilitation and placement</a:t>
            </a:r>
            <a:r>
              <a:rPr lang="en-AU" sz="2200" dirty="0"/>
              <a:t> of South African work-seekers and their protection (including social protection) throughout the migration journey, including labour market and social reintegration upon return</a:t>
            </a:r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310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(4) Labour migration from South Africa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en-AU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DRAFT GUIDELINES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DEVELOPMENT OF A MODEL MIGRANT WELFARE PROGRAMME/SYSTEM FOR THE AFRICAN UNION, REGIONAL ECONOMIC COMMUNITIES AND AU MEMBER STATES (JLMP PROJECT)</a:t>
            </a:r>
          </a:p>
          <a:p>
            <a:pPr marL="0" indent="0" algn="ctr">
              <a:buNone/>
            </a:pPr>
            <a:r>
              <a:rPr lang="en-AU" sz="1500" b="1" dirty="0">
                <a:latin typeface="Calibri" panose="020F0502020204030204" pitchFamily="34" charset="0"/>
                <a:ea typeface="Calibri" panose="020F0502020204030204" pitchFamily="34" charset="0"/>
              </a:rPr>
              <a:t>September 2021</a:t>
            </a:r>
          </a:p>
          <a:p>
            <a:pPr marL="0" indent="0" algn="ctr">
              <a:buNone/>
            </a:pPr>
            <a:r>
              <a:rPr lang="en-AU" sz="1500" b="1" dirty="0">
                <a:latin typeface="Calibri" panose="020F0502020204030204" pitchFamily="34" charset="0"/>
              </a:rPr>
              <a:t>Table of Contents</a:t>
            </a:r>
          </a:p>
          <a:p>
            <a:pPr marL="0" indent="0">
              <a:buNone/>
            </a:pPr>
            <a:r>
              <a:rPr lang="en-AU" sz="1300" b="1" dirty="0"/>
              <a:t>I Background and Rationale</a:t>
            </a:r>
          </a:p>
          <a:p>
            <a:pPr marL="0" indent="0">
              <a:buNone/>
            </a:pPr>
            <a:r>
              <a:rPr lang="en-AU" sz="1300" dirty="0"/>
              <a:t>Rationale</a:t>
            </a:r>
          </a:p>
          <a:p>
            <a:pPr marL="0" indent="0">
              <a:buNone/>
            </a:pPr>
            <a:r>
              <a:rPr lang="en-AU" sz="1300" dirty="0"/>
              <a:t>Objectives of the Guidelines </a:t>
            </a:r>
          </a:p>
          <a:p>
            <a:pPr marL="0" indent="0">
              <a:buNone/>
            </a:pPr>
            <a:r>
              <a:rPr lang="en-AU" sz="1300" dirty="0"/>
              <a:t>Sources for the Guidelines</a:t>
            </a:r>
          </a:p>
          <a:p>
            <a:pPr marL="0" indent="0">
              <a:buNone/>
            </a:pPr>
            <a:r>
              <a:rPr lang="en-AU" sz="1300" dirty="0"/>
              <a:t>Guiding principles</a:t>
            </a:r>
          </a:p>
          <a:p>
            <a:pPr marL="0" indent="0">
              <a:buNone/>
            </a:pPr>
            <a:r>
              <a:rPr lang="en-AU" sz="1300" b="1" dirty="0"/>
              <a:t>II Establishment of a Migrant Welfare Programme (MWP)</a:t>
            </a:r>
          </a:p>
          <a:p>
            <a:pPr marL="0" indent="0">
              <a:buNone/>
            </a:pPr>
            <a:r>
              <a:rPr lang="en-AU" sz="1300" b="1" dirty="0"/>
              <a:t>III Insurance-based arrangements</a:t>
            </a:r>
          </a:p>
          <a:p>
            <a:pPr marL="0" indent="0">
              <a:buNone/>
            </a:pPr>
            <a:r>
              <a:rPr lang="en-AU" sz="1300" b="1" dirty="0"/>
              <a:t>IV Support Services</a:t>
            </a:r>
          </a:p>
          <a:p>
            <a:pPr marL="0" indent="0">
              <a:buNone/>
            </a:pPr>
            <a:r>
              <a:rPr lang="en-AU" sz="1300" b="1" dirty="0"/>
              <a:t>V Implementation</a:t>
            </a:r>
          </a:p>
          <a:p>
            <a:pPr marL="0" indent="0">
              <a:buNone/>
            </a:pPr>
            <a:r>
              <a:rPr lang="en-AU" sz="1300" dirty="0"/>
              <a:t>Regulations, institutions and operations</a:t>
            </a:r>
          </a:p>
          <a:p>
            <a:pPr marL="0" indent="0">
              <a:buNone/>
            </a:pPr>
            <a:r>
              <a:rPr lang="en-AU" sz="1300" dirty="0"/>
              <a:t>Roadmap for the establishment of a MWP</a:t>
            </a:r>
          </a:p>
          <a:p>
            <a:pPr marL="0" indent="0">
              <a:buNone/>
            </a:pPr>
            <a:r>
              <a:rPr lang="en-AU" sz="1300" dirty="0"/>
              <a:t>Strengthening the regulatory environment</a:t>
            </a:r>
          </a:p>
          <a:p>
            <a:pPr marL="0" indent="0">
              <a:buNone/>
            </a:pPr>
            <a:r>
              <a:rPr lang="en-AU" sz="1300" dirty="0"/>
              <a:t>Supportive arrangements</a:t>
            </a:r>
          </a:p>
          <a:p>
            <a:pPr marL="0" indent="0">
              <a:buNone/>
            </a:pPr>
            <a:r>
              <a:rPr lang="en-AU" sz="1300" dirty="0"/>
              <a:t>Annex: Key global and African instruments and policy frameworks</a:t>
            </a:r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150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Conclusions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marL="0" indent="0" algn="just">
              <a:buNone/>
            </a:pPr>
            <a:r>
              <a:rPr lang="en-AU" sz="2200" b="1" dirty="0"/>
              <a:t>Absence of a streamlined policy framework will </a:t>
            </a:r>
            <a:r>
              <a:rPr lang="en-AU" sz="2200" b="1" u="sng" dirty="0"/>
              <a:t>perpetuate</a:t>
            </a:r>
            <a:r>
              <a:rPr lang="en-AU" sz="2200" b="1" dirty="0"/>
              <a:t>: </a:t>
            </a:r>
          </a:p>
          <a:p>
            <a:pPr lvl="0" algn="just"/>
            <a:r>
              <a:rPr lang="en-AU" sz="2200" dirty="0"/>
              <a:t>A fragmented and inconsistent approach to labour migration </a:t>
            </a:r>
          </a:p>
          <a:p>
            <a:pPr lvl="0" algn="just"/>
            <a:r>
              <a:rPr lang="en-AU" sz="2200" dirty="0"/>
              <a:t>Non-aligned institutional frameworks</a:t>
            </a:r>
          </a:p>
          <a:p>
            <a:pPr lvl="0" algn="just"/>
            <a:r>
              <a:rPr lang="en-AU" sz="2200" dirty="0"/>
              <a:t>Irregular labour migration</a:t>
            </a:r>
          </a:p>
          <a:p>
            <a:pPr lvl="0" algn="just"/>
            <a:r>
              <a:rPr lang="en-AU" sz="2200" dirty="0"/>
              <a:t>Non-acquisition and -retention of critical skills</a:t>
            </a:r>
          </a:p>
          <a:p>
            <a:pPr lvl="0" algn="just"/>
            <a:r>
              <a:rPr lang="en-AU" sz="2200" dirty="0"/>
              <a:t>Insufficient regulatory frameworks, e.g., regarding recruitment; and</a:t>
            </a:r>
          </a:p>
          <a:p>
            <a:pPr lvl="0" algn="just"/>
            <a:r>
              <a:rPr lang="en-AU" sz="2200" dirty="0"/>
              <a:t>The absence of a framework for supporting and channelling South Africans in the diaspora or wanting to work abroad</a:t>
            </a:r>
          </a:p>
          <a:p>
            <a:pPr marL="0" indent="0" algn="just">
              <a:buNone/>
            </a:pPr>
            <a:r>
              <a:rPr lang="en-AU" sz="2200" b="1" dirty="0"/>
              <a:t>Two measures in particular need to be taken:</a:t>
            </a:r>
            <a:r>
              <a:rPr lang="en-AU" sz="2200" dirty="0"/>
              <a:t> </a:t>
            </a:r>
          </a:p>
          <a:p>
            <a:pPr lvl="0" algn="just"/>
            <a:r>
              <a:rPr lang="en-AU" sz="2200" dirty="0"/>
              <a:t>Firstly, comprehensive consultations, also within government</a:t>
            </a:r>
          </a:p>
          <a:p>
            <a:pPr algn="just"/>
            <a:r>
              <a:rPr lang="en-AU" sz="2200" dirty="0"/>
              <a:t>Secondly, draft legislation aimed at implementing the Policy, supported by an explanatory memorandum</a:t>
            </a:r>
            <a:endParaRPr lang="en-AU" sz="1000" dirty="0"/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4742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High-level roll-out plan</a:t>
            </a:r>
            <a:endParaRPr lang="en-Z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CED94BB-D20C-436E-AB3B-0C1BDD98F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9143125"/>
              </p:ext>
            </p:extLst>
          </p:nvPr>
        </p:nvGraphicFramePr>
        <p:xfrm>
          <a:off x="257908" y="1425764"/>
          <a:ext cx="8522678" cy="4904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4560">
                  <a:extLst>
                    <a:ext uri="{9D8B030D-6E8A-4147-A177-3AD203B41FA5}">
                      <a16:colId xmlns:a16="http://schemas.microsoft.com/office/drawing/2014/main" xmlns="" val="1324544592"/>
                    </a:ext>
                  </a:extLst>
                </a:gridCol>
                <a:gridCol w="1434059">
                  <a:extLst>
                    <a:ext uri="{9D8B030D-6E8A-4147-A177-3AD203B41FA5}">
                      <a16:colId xmlns:a16="http://schemas.microsoft.com/office/drawing/2014/main" xmlns="" val="1658641190"/>
                    </a:ext>
                  </a:extLst>
                </a:gridCol>
                <a:gridCol w="1434059">
                  <a:extLst>
                    <a:ext uri="{9D8B030D-6E8A-4147-A177-3AD203B41FA5}">
                      <a16:colId xmlns:a16="http://schemas.microsoft.com/office/drawing/2014/main" xmlns="" val="3587591414"/>
                    </a:ext>
                  </a:extLst>
                </a:gridCol>
              </a:tblGrid>
              <a:tr h="269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Action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Responsible Entity</a:t>
                      </a:r>
                      <a:endParaRPr lang="en-A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Timeframe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3076918658"/>
                  </a:ext>
                </a:extLst>
              </a:tr>
              <a:tr h="54577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1. Presentation of the final draft NLMP and proposed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Amendment Bill </a:t>
                      </a:r>
                      <a:r>
                        <a:rPr lang="en-ZA" sz="1200" dirty="0">
                          <a:effectLst/>
                          <a:latin typeface="+mn-lt"/>
                        </a:rPr>
                        <a:t>to the Employment Services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Board (ES Board) </a:t>
                      </a:r>
                      <a:r>
                        <a:rPr lang="en-ZA" sz="1200" dirty="0">
                          <a:effectLst/>
                          <a:latin typeface="+mn-lt"/>
                        </a:rPr>
                        <a:t>to give effect to the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policy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ES Board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April 2021</a:t>
                      </a:r>
                      <a:endParaRPr lang="en-AU" sz="12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2633107338"/>
                  </a:ext>
                </a:extLst>
              </a:tr>
              <a:tr h="4826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2. Presentation of the final draft NLMP and proposed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Amendment</a:t>
                      </a:r>
                      <a:r>
                        <a:rPr lang="en-ZA" sz="1200" baseline="0" dirty="0" smtClean="0">
                          <a:effectLst/>
                          <a:latin typeface="+mn-lt"/>
                        </a:rPr>
                        <a:t> Bill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dirty="0">
                          <a:effectLst/>
                          <a:latin typeface="+mn-lt"/>
                        </a:rPr>
                        <a:t>Employment Services Act (the Bill) to give effect to the policy to relevant Ministers for sign off 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DEL, DHA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May 2021</a:t>
                      </a:r>
                      <a:endParaRPr lang="en-AU" sz="12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2360771048"/>
                  </a:ext>
                </a:extLst>
              </a:tr>
              <a:tr h="4078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3. Securing internal government support of the Policy and Bill through the Inter-Ministerial Committee on Migration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(IMCM)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IMCM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May</a:t>
                      </a:r>
                      <a:r>
                        <a:rPr lang="en-ZA" sz="12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dirty="0">
                          <a:effectLst/>
                          <a:latin typeface="+mn-lt"/>
                        </a:rPr>
                        <a:t> 2021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2492145013"/>
                  </a:ext>
                </a:extLst>
              </a:tr>
              <a:tr h="4078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Conduct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socio economic impact assessment system on the Policy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Presidency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2021</a:t>
                      </a: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1324015769"/>
                  </a:ext>
                </a:extLst>
              </a:tr>
              <a:tr h="4078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 Interact with state law advisors to secure pre-certification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the Bill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 OSLA</a:t>
                      </a: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August/September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2449960063"/>
                  </a:ext>
                </a:extLst>
              </a:tr>
              <a:tr h="26983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Undertake Government 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Cluster’s 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consultations 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DG DEL</a:t>
                      </a: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Oct/Nov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3794145973"/>
                  </a:ext>
                </a:extLst>
              </a:tr>
              <a:tr h="3433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Presentation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Economic, Employment and Infrastructure Cabinet Committee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Minister</a:t>
                      </a: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1468562202"/>
                  </a:ext>
                </a:extLst>
              </a:tr>
              <a:tr h="3254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 issues and concerns outlined by Cabinet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</a:t>
                      </a: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 J21 – Jan 22</a:t>
                      </a: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4064274169"/>
                  </a:ext>
                </a:extLst>
              </a:tr>
              <a:tr h="3814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9. Presentation to Cabinet  Committee and Cabinet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DEL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 Feb 2022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1476425317"/>
                  </a:ext>
                </a:extLst>
              </a:tr>
              <a:tr h="3814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10. </a:t>
                      </a:r>
                      <a:r>
                        <a:rPr lang="en-ZA" sz="1200" dirty="0" smtClean="0">
                          <a:effectLst/>
                          <a:latin typeface="+mn-lt"/>
                        </a:rPr>
                        <a:t>Undertake Public</a:t>
                      </a:r>
                      <a:r>
                        <a:rPr lang="en-ZA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ZA" sz="1200" baseline="0" dirty="0">
                          <a:effectLst/>
                          <a:latin typeface="+mn-lt"/>
                        </a:rPr>
                        <a:t>Consultation and </a:t>
                      </a:r>
                      <a:r>
                        <a:rPr lang="en-ZA" sz="1200" baseline="0">
                          <a:effectLst/>
                          <a:latin typeface="+mn-lt"/>
                        </a:rPr>
                        <a:t>NEDLAC </a:t>
                      </a:r>
                      <a:r>
                        <a:rPr lang="en-ZA" sz="1200" baseline="0" smtClean="0">
                          <a:effectLst/>
                          <a:latin typeface="+mn-lt"/>
                        </a:rPr>
                        <a:t>consultations on </a:t>
                      </a:r>
                      <a:r>
                        <a:rPr lang="en-ZA" sz="1200" baseline="0" dirty="0">
                          <a:effectLst/>
                          <a:latin typeface="+mn-lt"/>
                        </a:rPr>
                        <a:t>the NLMP and Draft Bill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DEL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March-April  2022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856023214"/>
                  </a:ext>
                </a:extLst>
              </a:tr>
              <a:tr h="26983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11. Table final adjusted Policy and Bill to CABINET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Minister 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May 2022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3772017098"/>
                  </a:ext>
                </a:extLst>
              </a:tr>
              <a:tr h="3814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12. Referral of NEDLAC report and adjusted Policy and Bill to Parliament for consideration 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DEL</a:t>
                      </a:r>
                      <a:endParaRPr lang="en-A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</a:rPr>
                        <a:t>June  2022</a:t>
                      </a:r>
                      <a:endParaRPr lang="en-A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40" marR="60040" marT="0" marB="0"/>
                </a:tc>
                <a:extLst>
                  <a:ext uri="{0D108BD9-81ED-4DB2-BD59-A6C34878D82A}">
                    <a16:rowId xmlns:a16="http://schemas.microsoft.com/office/drawing/2014/main" xmlns="" val="234184068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2" charset="0"/>
              <a:ea typeface="ＭＳ Ｐゴシック" pitchFamily="32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7EC65A-506F-485F-A6B0-48970E0955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2" charset="0"/>
                <a:ea typeface="ＭＳ Ｐゴシック" pitchFamily="3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2" charset="0"/>
              <a:ea typeface="ＭＳ Ｐゴシック" pitchFamily="3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560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Extra3_3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 txBox="1">
            <a:spLocks/>
          </p:cNvSpPr>
          <p:nvPr/>
        </p:nvSpPr>
        <p:spPr bwMode="auto">
          <a:xfrm>
            <a:off x="6772275" y="4321175"/>
            <a:ext cx="22526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AB16"/>
                </a:solidFill>
                <a:latin typeface="Arial" charset="0"/>
                <a:cs typeface="Arial" charset="0"/>
              </a:rPr>
              <a:t>Thank </a:t>
            </a:r>
            <a:r>
              <a:rPr lang="en-US" altLang="en-US" sz="2000" b="1">
                <a:solidFill>
                  <a:schemeClr val="bg1"/>
                </a:solidFill>
                <a:latin typeface="Arial" charset="0"/>
                <a:cs typeface="Arial" charset="0"/>
              </a:rPr>
              <a:t>You</a:t>
            </a:r>
            <a:r>
              <a:rPr lang="en-US" altLang="en-US" sz="2000" b="1">
                <a:solidFill>
                  <a:srgbClr val="FFAB16"/>
                </a:solidFill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54" charset="0"/>
                <a:ea typeface="ＭＳ Ｐゴシック" pitchFamily="5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73B479-1850-4936-8D72-0C5FD82E214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SECRETE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Rationale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532"/>
          </a:xfrm>
        </p:spPr>
        <p:txBody>
          <a:bodyPr/>
          <a:lstStyle/>
          <a:p>
            <a:pPr algn="just"/>
            <a:r>
              <a:rPr lang="en-ZA" sz="2400" dirty="0"/>
              <a:t>South Africa’s labour migration policy should achieve a </a:t>
            </a:r>
            <a:r>
              <a:rPr lang="en-ZA" sz="2400" u="sng" dirty="0"/>
              <a:t>balance</a:t>
            </a:r>
            <a:r>
              <a:rPr lang="en-ZA" sz="2400" dirty="0"/>
              <a:t> between –</a:t>
            </a:r>
          </a:p>
          <a:p>
            <a:pPr lvl="1" algn="just"/>
            <a:r>
              <a:rPr lang="en-ZA" sz="2000" dirty="0"/>
              <a:t>SA </a:t>
            </a:r>
            <a:r>
              <a:rPr lang="en-ZA" sz="2000" u="sng" dirty="0"/>
              <a:t>population expectations</a:t>
            </a:r>
            <a:r>
              <a:rPr lang="en-ZA" sz="2000" dirty="0"/>
              <a:t> regarding accessibility to work for South Africans, given worsening unemployment and a perception that (undocumented) foreigners are distorting labour market access</a:t>
            </a:r>
          </a:p>
          <a:p>
            <a:pPr lvl="1" algn="just"/>
            <a:r>
              <a:rPr lang="en-ZA" sz="2000" dirty="0"/>
              <a:t>South Africa’s </a:t>
            </a:r>
            <a:r>
              <a:rPr lang="en-ZA" sz="2000" u="sng" dirty="0"/>
              <a:t>labour market needs</a:t>
            </a:r>
            <a:r>
              <a:rPr lang="en-ZA" sz="2000" dirty="0"/>
              <a:t>, in particular the need for critical skills not locally available</a:t>
            </a:r>
          </a:p>
          <a:p>
            <a:pPr lvl="1" algn="just"/>
            <a:r>
              <a:rPr lang="en-ZA" sz="2000" dirty="0"/>
              <a:t>The </a:t>
            </a:r>
            <a:r>
              <a:rPr lang="en-ZA" sz="2000" u="sng" dirty="0"/>
              <a:t>protection</a:t>
            </a:r>
            <a:r>
              <a:rPr lang="en-ZA" sz="2000" dirty="0"/>
              <a:t> of migrant workers and their families, in accordance with international standards and guidelines </a:t>
            </a:r>
          </a:p>
          <a:p>
            <a:pPr lvl="1" algn="just"/>
            <a:r>
              <a:rPr lang="en-ZA" sz="2000" u="sng" dirty="0"/>
              <a:t>Regional</a:t>
            </a:r>
            <a:r>
              <a:rPr lang="en-ZA" sz="2000" dirty="0"/>
              <a:t> integration and cooperation imperatives</a:t>
            </a:r>
          </a:p>
          <a:p>
            <a:pPr algn="just"/>
            <a:endParaRPr lang="en-ZA" sz="1000" u="sng" dirty="0"/>
          </a:p>
          <a:p>
            <a:pPr algn="just"/>
            <a:r>
              <a:rPr lang="en-ZA" sz="2400" u="sng" dirty="0"/>
              <a:t>Modern-day approach</a:t>
            </a:r>
            <a:r>
              <a:rPr lang="en-ZA" sz="2400" dirty="0"/>
              <a:t>: Harness the developmental potential of migration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0504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Rationale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6532"/>
          </a:xfrm>
        </p:spPr>
        <p:txBody>
          <a:bodyPr/>
          <a:lstStyle/>
          <a:p>
            <a:pPr algn="just"/>
            <a:r>
              <a:rPr lang="en-AU" sz="2200" u="sng" dirty="0"/>
              <a:t>Agreement</a:t>
            </a:r>
            <a:r>
              <a:rPr lang="en-AU" sz="2200" dirty="0"/>
              <a:t> at </a:t>
            </a:r>
            <a:r>
              <a:rPr lang="en-AU" sz="2200" u="sng" dirty="0"/>
              <a:t>SADC</a:t>
            </a:r>
            <a:r>
              <a:rPr lang="en-AU" sz="2200" dirty="0"/>
              <a:t> level to develop labour migration policies – Eswatini, Lesotho, Namibia, Seychelles and Zimbabwe have already done so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Need for </a:t>
            </a:r>
            <a:r>
              <a:rPr lang="en-AU" sz="2200" u="sng" dirty="0"/>
              <a:t>guidance</a:t>
            </a:r>
            <a:r>
              <a:rPr lang="en-AU" sz="2200" dirty="0"/>
              <a:t> to DEL, DHA and other government departments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Need to address </a:t>
            </a:r>
            <a:r>
              <a:rPr lang="en-AU" sz="2200" u="sng" dirty="0"/>
              <a:t>insufficient and absent policy frameworks</a:t>
            </a:r>
            <a:r>
              <a:rPr lang="en-AU" sz="2200" dirty="0"/>
              <a:t>, e.g., concerning recruitment, data requirements, labour migration to and from South Africa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Need to inform appropriate </a:t>
            </a:r>
            <a:r>
              <a:rPr lang="en-AU" sz="2200" u="sng" dirty="0"/>
              <a:t>legislative framework</a:t>
            </a:r>
            <a:r>
              <a:rPr lang="en-AU" sz="2200" dirty="0"/>
              <a:t> (to accompany the Policy), serving as a mandate for State interventions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Need to inform the </a:t>
            </a:r>
            <a:r>
              <a:rPr lang="en-AU" sz="2200" u="sng" dirty="0"/>
              <a:t>reconsideration</a:t>
            </a:r>
            <a:r>
              <a:rPr lang="en-AU" sz="2200" dirty="0"/>
              <a:t> of the current bilateral labour agreements</a:t>
            </a:r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SECRETE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3910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Migration context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u="sng" dirty="0"/>
              <a:t>Racially-oriented</a:t>
            </a:r>
            <a:r>
              <a:rPr lang="en-AU" sz="2200" dirty="0"/>
              <a:t> policy framework informed responses to labour migration in the previous political dispensation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Migrants constitute about 4% of the population and 7% of the labour force 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Especially since 2000, the influx largely of </a:t>
            </a:r>
            <a:r>
              <a:rPr lang="en-AU" sz="2200" u="sng" dirty="0"/>
              <a:t>undocumented migrant workers</a:t>
            </a:r>
            <a:r>
              <a:rPr lang="en-AU" sz="2200" dirty="0"/>
              <a:t> has increased dramatically in an ever-expanding range of sectors</a:t>
            </a:r>
          </a:p>
          <a:p>
            <a:pPr algn="just"/>
            <a:endParaRPr lang="en-AU" sz="1000" dirty="0"/>
          </a:p>
          <a:p>
            <a:pPr algn="just"/>
            <a:r>
              <a:rPr lang="en-AU" sz="2000" dirty="0"/>
              <a:t>Migrants are in particular concentred in </a:t>
            </a:r>
            <a:r>
              <a:rPr lang="en-AU" sz="2000" u="sng" dirty="0"/>
              <a:t>informal</a:t>
            </a:r>
            <a:r>
              <a:rPr lang="en-AU" sz="2000" dirty="0"/>
              <a:t> sector – a worrying trend</a:t>
            </a:r>
            <a:endParaRPr lang="en-AU" sz="2200" dirty="0"/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Several legal and policy responses have been developed – e.g., the Immigration Act, Refugees Act, White Paper on International Migration; special dispensation (regularisation) regimes</a:t>
            </a:r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6753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Guiding principles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dirty="0"/>
              <a:t>Alignment with </a:t>
            </a:r>
            <a:r>
              <a:rPr lang="en-AU" sz="2200" u="sng" dirty="0"/>
              <a:t>international and regional</a:t>
            </a:r>
            <a:r>
              <a:rPr lang="en-AU" sz="2200" dirty="0"/>
              <a:t> obligations, and guiding frameworks (SDGs; two Global Compacts) – at global, AU and SADC levels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Alignment with national </a:t>
            </a:r>
            <a:r>
              <a:rPr lang="en-AU" sz="2200" u="sng" dirty="0"/>
              <a:t>policy frameworks</a:t>
            </a:r>
            <a:r>
              <a:rPr lang="en-AU" sz="2200" dirty="0"/>
              <a:t> – e.g., National Development Plan 2030; White Paper on International Migration; draft Employment Policy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Alignment with </a:t>
            </a:r>
            <a:r>
              <a:rPr lang="en-AU" sz="2200" u="sng" dirty="0"/>
              <a:t>constitutional</a:t>
            </a:r>
            <a:r>
              <a:rPr lang="en-AU" sz="2200" dirty="0"/>
              <a:t> framework and its emphasis on human rights protection of migrants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Alignment (and adjustment) of </a:t>
            </a:r>
            <a:r>
              <a:rPr lang="en-AU" sz="2200" u="sng" dirty="0"/>
              <a:t>national legislation</a:t>
            </a:r>
            <a:r>
              <a:rPr lang="en-AU" sz="2200" dirty="0"/>
              <a:t> – in particular, the Employment Services 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3310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NLMP VISION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To give rise to efficient and effective Government leadership and intervention, supported by social partners and all major stakeholders, allowing for safe, orderly and regular migration for employment of highly, semi- and low-skilled workers to and from South Africa, in pursuit of the country’s national priorities</a:t>
            </a:r>
            <a:endParaRPr lang="en-AU" dirty="0"/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270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(1) Labour migration governance and management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dirty="0"/>
              <a:t>Adjust </a:t>
            </a:r>
            <a:r>
              <a:rPr lang="en-AU" sz="2200" u="sng" dirty="0"/>
              <a:t>DEL structures</a:t>
            </a:r>
            <a:r>
              <a:rPr lang="en-AU" sz="2200" dirty="0"/>
              <a:t> and enhance </a:t>
            </a:r>
            <a:r>
              <a:rPr lang="en-AU" sz="2200" u="sng" dirty="0"/>
              <a:t>DEL capacity</a:t>
            </a:r>
            <a:r>
              <a:rPr lang="en-AU" sz="2200" dirty="0"/>
              <a:t> to provide an extended labour migration service, also in relation to the placement of South Africans abroad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Invest in improved </a:t>
            </a:r>
            <a:r>
              <a:rPr lang="en-AU" sz="2200" u="sng" dirty="0"/>
              <a:t>inter-ministerial coordination</a:t>
            </a:r>
            <a:r>
              <a:rPr lang="en-AU" sz="2200" dirty="0"/>
              <a:t> and </a:t>
            </a:r>
            <a:r>
              <a:rPr lang="en-AU" sz="2200" u="sng" dirty="0"/>
              <a:t>integrated service delivery</a:t>
            </a:r>
            <a:r>
              <a:rPr lang="en-AU" sz="2200" dirty="0"/>
              <a:t>; DEL to be the </a:t>
            </a:r>
            <a:r>
              <a:rPr lang="en-AU" sz="2200" u="sng" dirty="0"/>
              <a:t>lead department</a:t>
            </a:r>
            <a:r>
              <a:rPr lang="en-AU" sz="2200" dirty="0"/>
              <a:t> for all labour migration aspects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Strengthen and utilise </a:t>
            </a:r>
            <a:r>
              <a:rPr lang="en-AU" sz="2200" u="sng" dirty="0"/>
              <a:t>social dialogue</a:t>
            </a:r>
            <a:r>
              <a:rPr lang="en-AU" sz="2200" dirty="0"/>
              <a:t> mechanisms to support South Africa’s labour migration responses</a:t>
            </a:r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8883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(2) Data for NMP monitoring and evaluation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dirty="0"/>
              <a:t>Coordinate </a:t>
            </a:r>
            <a:r>
              <a:rPr lang="en-AU" sz="2200" u="sng" dirty="0"/>
              <a:t>statistical and administrative</a:t>
            </a:r>
            <a:r>
              <a:rPr lang="en-AU" sz="2200" dirty="0"/>
              <a:t> labour migration data collection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Invest in a </a:t>
            </a:r>
            <a:r>
              <a:rPr lang="en-AU" sz="2200" u="sng" dirty="0"/>
              <a:t>joint structure</a:t>
            </a:r>
            <a:r>
              <a:rPr lang="en-AU" sz="2200" dirty="0"/>
              <a:t>, involving </a:t>
            </a:r>
            <a:r>
              <a:rPr lang="en-AU" sz="2200" dirty="0" err="1"/>
              <a:t>StatsSA</a:t>
            </a:r>
            <a:r>
              <a:rPr lang="en-AU" sz="2200" dirty="0"/>
              <a:t> and relevant government departments to achieve coordinated labour migration data analysis, dissemination, standardisation and disaggregation of indicators and to enhance partnership with academic institutions</a:t>
            </a:r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pPr algn="just"/>
            <a:endParaRPr lang="en-AU" sz="1000" dirty="0"/>
          </a:p>
          <a:p>
            <a:pPr algn="just"/>
            <a:endParaRPr lang="en-AU" sz="2200" dirty="0"/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1880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(3) Labour migration to South Africa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652"/>
            <a:ext cx="8229600" cy="4786532"/>
          </a:xfrm>
        </p:spPr>
        <p:txBody>
          <a:bodyPr/>
          <a:lstStyle/>
          <a:p>
            <a:pPr algn="just"/>
            <a:r>
              <a:rPr lang="en-AU" sz="2200" dirty="0"/>
              <a:t>Regulate and monitor </a:t>
            </a:r>
            <a:r>
              <a:rPr lang="en-AU" sz="2200" u="sng" dirty="0"/>
              <a:t>access to the RSA labour market</a:t>
            </a:r>
            <a:r>
              <a:rPr lang="en-AU" sz="2200" dirty="0"/>
              <a:t>, via a flexible quota system, a streamlined and seamless visa regime, and strong bi- and multilateral partnerships, also with SADC countries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Attract, retain and strengthen </a:t>
            </a:r>
            <a:r>
              <a:rPr lang="en-AU" sz="2200" u="sng" dirty="0"/>
              <a:t>skills</a:t>
            </a:r>
            <a:r>
              <a:rPr lang="en-AU" sz="2200" dirty="0"/>
              <a:t> and prioritise sectors requiring critical skills, via incentivised arrangements and skills transfer plans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Prevent fraudulent and unethical </a:t>
            </a:r>
            <a:r>
              <a:rPr lang="en-AU" sz="2200" u="sng" dirty="0"/>
              <a:t>recruitment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Enforce migrants’ </a:t>
            </a:r>
            <a:r>
              <a:rPr lang="en-AU" sz="2200" u="sng" dirty="0"/>
              <a:t>rights at work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Facilitate </a:t>
            </a:r>
            <a:r>
              <a:rPr lang="en-AU" sz="2200" u="sng" dirty="0"/>
              <a:t>social protection</a:t>
            </a:r>
            <a:r>
              <a:rPr lang="en-AU" sz="2200" dirty="0"/>
              <a:t> for migrant workers in RSA and access to compensation, also back in the country of origin</a:t>
            </a:r>
          </a:p>
          <a:p>
            <a:pPr algn="just"/>
            <a:endParaRPr lang="en-AU" sz="1000" dirty="0"/>
          </a:p>
          <a:p>
            <a:pPr algn="just"/>
            <a:r>
              <a:rPr lang="en-AU" sz="2200" dirty="0"/>
              <a:t>Support </a:t>
            </a:r>
            <a:r>
              <a:rPr lang="en-AU" sz="2200" u="sng" dirty="0"/>
              <a:t>SADC regional labour market</a:t>
            </a:r>
            <a:r>
              <a:rPr lang="en-AU" sz="2200" dirty="0"/>
              <a:t> initiatives, via ringfenced visa arrangements to the benefit of SADC citizens </a:t>
            </a:r>
          </a:p>
          <a:p>
            <a:endParaRPr lang="en-Z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C65A-506F-485F-A6B0-48970E09553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241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12804</TotalTime>
  <Words>1145</Words>
  <Application>Microsoft Office PowerPoint</Application>
  <PresentationFormat>On-screen Show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Slide 1</vt:lpstr>
      <vt:lpstr>Rationale</vt:lpstr>
      <vt:lpstr>Rationale</vt:lpstr>
      <vt:lpstr>Migration context</vt:lpstr>
      <vt:lpstr>Guiding principles</vt:lpstr>
      <vt:lpstr>NLMP VISION</vt:lpstr>
      <vt:lpstr>(1) Labour migration governance and management</vt:lpstr>
      <vt:lpstr>(2) Data for NMP monitoring and evaluation</vt:lpstr>
      <vt:lpstr>(3) Labour migration to South Africa</vt:lpstr>
      <vt:lpstr>(4) Labour migration from South Africa</vt:lpstr>
      <vt:lpstr>(4) Labour migration from South Africa</vt:lpstr>
      <vt:lpstr>Conclusions</vt:lpstr>
      <vt:lpstr>High-level roll-out plan</vt:lpstr>
      <vt:lpstr>Slide 14</vt:lpstr>
    </vt:vector>
  </TitlesOfParts>
  <Company>Dept Labour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CHIEF DIRECTORATE OF COMMUNICATION</dc:title>
  <dc:creator>..</dc:creator>
  <cp:lastModifiedBy>USER</cp:lastModifiedBy>
  <cp:revision>1204</cp:revision>
  <cp:lastPrinted>2021-11-24T08:05:43Z</cp:lastPrinted>
  <dcterms:created xsi:type="dcterms:W3CDTF">2011-10-12T13:20:57Z</dcterms:created>
  <dcterms:modified xsi:type="dcterms:W3CDTF">2022-03-23T08:25:31Z</dcterms:modified>
</cp:coreProperties>
</file>