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29"/>
  </p:notesMasterIdLst>
  <p:handoutMasterIdLst>
    <p:handoutMasterId r:id="rId30"/>
  </p:handoutMasterIdLst>
  <p:sldIdLst>
    <p:sldId id="562" r:id="rId6"/>
    <p:sldId id="257" r:id="rId7"/>
    <p:sldId id="784" r:id="rId8"/>
    <p:sldId id="713" r:id="rId9"/>
    <p:sldId id="712" r:id="rId10"/>
    <p:sldId id="714" r:id="rId11"/>
    <p:sldId id="547" r:id="rId12"/>
    <p:sldId id="548" r:id="rId13"/>
    <p:sldId id="549" r:id="rId14"/>
    <p:sldId id="550" r:id="rId15"/>
    <p:sldId id="551" r:id="rId16"/>
    <p:sldId id="791" r:id="rId17"/>
    <p:sldId id="788" r:id="rId18"/>
    <p:sldId id="793" r:id="rId19"/>
    <p:sldId id="794" r:id="rId20"/>
    <p:sldId id="795" r:id="rId21"/>
    <p:sldId id="796" r:id="rId22"/>
    <p:sldId id="797" r:id="rId23"/>
    <p:sldId id="715" r:id="rId24"/>
    <p:sldId id="777" r:id="rId25"/>
    <p:sldId id="799" r:id="rId26"/>
    <p:sldId id="525" r:id="rId27"/>
    <p:sldId id="798"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8E8"/>
    <a:srgbClr val="FFFFCC"/>
    <a:srgbClr val="FFFF99"/>
    <a:srgbClr val="FFCC99"/>
    <a:srgbClr val="F8F9DF"/>
    <a:srgbClr val="FAF0F0"/>
    <a:srgbClr val="F0C3A8"/>
    <a:srgbClr val="EBE9EB"/>
    <a:srgbClr val="843F06"/>
    <a:srgbClr val="004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638" autoAdjust="0"/>
  </p:normalViewPr>
  <p:slideViewPr>
    <p:cSldViewPr>
      <p:cViewPr varScale="1">
        <p:scale>
          <a:sx n="72" d="100"/>
          <a:sy n="72" d="100"/>
        </p:scale>
        <p:origin x="990"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 /><Relationship Id="rId13" Type="http://schemas.openxmlformats.org/officeDocument/2006/relationships/slide" Target="slides/slide8.xml" /><Relationship Id="rId18" Type="http://schemas.openxmlformats.org/officeDocument/2006/relationships/slide" Target="slides/slide13.xml" /><Relationship Id="rId26" Type="http://schemas.openxmlformats.org/officeDocument/2006/relationships/slide" Target="slides/slide21.xml" /><Relationship Id="rId3" Type="http://schemas.openxmlformats.org/officeDocument/2006/relationships/slideMaster" Target="slideMasters/slideMaster3.xml" /><Relationship Id="rId21" Type="http://schemas.openxmlformats.org/officeDocument/2006/relationships/slide" Target="slides/slide16.xml" /><Relationship Id="rId34" Type="http://schemas.openxmlformats.org/officeDocument/2006/relationships/tableStyles" Target="tableStyles.xml" /><Relationship Id="rId7" Type="http://schemas.openxmlformats.org/officeDocument/2006/relationships/slide" Target="slides/slide2.xml" /><Relationship Id="rId12" Type="http://schemas.openxmlformats.org/officeDocument/2006/relationships/slide" Target="slides/slide7.xml" /><Relationship Id="rId17" Type="http://schemas.openxmlformats.org/officeDocument/2006/relationships/slide" Target="slides/slide12.xml" /><Relationship Id="rId25" Type="http://schemas.openxmlformats.org/officeDocument/2006/relationships/slide" Target="slides/slide20.xml" /><Relationship Id="rId33"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slide" Target="slides/slide11.xml" /><Relationship Id="rId20" Type="http://schemas.openxmlformats.org/officeDocument/2006/relationships/slide" Target="slides/slide15.xml" /><Relationship Id="rId29" Type="http://schemas.openxmlformats.org/officeDocument/2006/relationships/notesMaster" Target="notesMasters/notesMaster1.xml" /><Relationship Id="rId1" Type="http://schemas.openxmlformats.org/officeDocument/2006/relationships/slideMaster" Target="slideMasters/slideMaster1.xml" /><Relationship Id="rId6" Type="http://schemas.openxmlformats.org/officeDocument/2006/relationships/slide" Target="slides/slide1.xml" /><Relationship Id="rId11" Type="http://schemas.openxmlformats.org/officeDocument/2006/relationships/slide" Target="slides/slide6.xml" /><Relationship Id="rId24" Type="http://schemas.openxmlformats.org/officeDocument/2006/relationships/slide" Target="slides/slide19.xml" /><Relationship Id="rId32" Type="http://schemas.openxmlformats.org/officeDocument/2006/relationships/viewProps" Target="viewProps.xml" /><Relationship Id="rId5" Type="http://schemas.openxmlformats.org/officeDocument/2006/relationships/slideMaster" Target="slideMasters/slideMaster5.xml" /><Relationship Id="rId15" Type="http://schemas.openxmlformats.org/officeDocument/2006/relationships/slide" Target="slides/slide10.xml" /><Relationship Id="rId23" Type="http://schemas.openxmlformats.org/officeDocument/2006/relationships/slide" Target="slides/slide18.xml" /><Relationship Id="rId28" Type="http://schemas.openxmlformats.org/officeDocument/2006/relationships/slide" Target="slides/slide23.xml" /><Relationship Id="rId10" Type="http://schemas.openxmlformats.org/officeDocument/2006/relationships/slide" Target="slides/slide5.xml" /><Relationship Id="rId19" Type="http://schemas.openxmlformats.org/officeDocument/2006/relationships/slide" Target="slides/slide14.xml" /><Relationship Id="rId31" Type="http://schemas.openxmlformats.org/officeDocument/2006/relationships/presProps" Target="presProps.xml" /><Relationship Id="rId4" Type="http://schemas.openxmlformats.org/officeDocument/2006/relationships/slideMaster" Target="slideMasters/slideMaster4.xml" /><Relationship Id="rId9" Type="http://schemas.openxmlformats.org/officeDocument/2006/relationships/slide" Target="slides/slide4.xml" /><Relationship Id="rId14" Type="http://schemas.openxmlformats.org/officeDocument/2006/relationships/slide" Target="slides/slide9.xml" /><Relationship Id="rId22" Type="http://schemas.openxmlformats.org/officeDocument/2006/relationships/slide" Target="slides/slide17.xml" /><Relationship Id="rId27" Type="http://schemas.openxmlformats.org/officeDocument/2006/relationships/slide" Target="slides/slide22.xml" /><Relationship Id="rId30" Type="http://schemas.openxmlformats.org/officeDocument/2006/relationships/handoutMaster" Target="handoutMasters/handoutMaster1.xml" /></Relationships>
</file>

<file path=ppt/charts/_rels/chart1.xml.rels><?xml version="1.0" encoding="UTF-8" standalone="yes"?>
<Relationships xmlns="http://schemas.openxmlformats.org/package/2006/relationships"><Relationship Id="rId1" Type="http://schemas.openxmlformats.org/officeDocument/2006/relationships/oleObject" Target="file:///C:\Users\CliffordM\Desktop\2015%2016%20Quarter%203%20performance.xlsx" TargetMode="External" /></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 /><Relationship Id="rId2" Type="http://schemas.microsoft.com/office/2011/relationships/chartColorStyle" Target="colors1.xml" /><Relationship Id="rId1" Type="http://schemas.microsoft.com/office/2011/relationships/chartStyle" Target="style1.xml" /><Relationship Id="rId4" Type="http://schemas.openxmlformats.org/officeDocument/2006/relationships/package" Target="../embeddings/Microsoft_Excel_Worksheet.xlsx" /></Relationships>
</file>

<file path=ppt/charts/_rels/chart3.xml.rels><?xml version="1.0" encoding="UTF-8" standalone="yes"?>
<Relationships xmlns="http://schemas.openxmlformats.org/package/2006/relationships"><Relationship Id="rId1" Type="http://schemas.openxmlformats.org/officeDocument/2006/relationships/oleObject" Target="file:///C:\Users\CliffordM\Desktop\2015%2016%20Quarter%203%20performance.xlsx" TargetMode="External" /></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 /><Relationship Id="rId2" Type="http://schemas.microsoft.com/office/2011/relationships/chartColorStyle" Target="colors2.xml" /><Relationship Id="rId1" Type="http://schemas.microsoft.com/office/2011/relationships/chartStyle" Target="style2.xml" /><Relationship Id="rId4" Type="http://schemas.openxmlformats.org/officeDocument/2006/relationships/oleObject" Target="file:///C:\Users\CliffordM\Desktop\WORK\WORK%202021\2%20Pie%20chart%20performance.xlsx" TargetMode="Externa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3.8887696733853325E-2"/>
          <c:y val="0"/>
          <c:w val="0.80026043168640648"/>
          <c:h val="1"/>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baseline="0"/>
              <a:t>2021/22 3rd  </a:t>
            </a:r>
            <a:r>
              <a:rPr lang="en-ZA"/>
              <a:t>Quarter</a:t>
            </a:r>
            <a:r>
              <a:rPr lang="en-ZA" baseline="0"/>
              <a:t> Performance</a:t>
            </a:r>
            <a:endParaRPr lang="en-ZA"/>
          </a:p>
        </c:rich>
      </c:tx>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rgbClr val="FF0000"/>
            </a:solidFill>
          </c:spPr>
          <c:dPt>
            <c:idx val="0"/>
            <c:bubble3D val="0"/>
            <c:spPr>
              <a:solidFill>
                <a:srgbClr val="00B050"/>
              </a:solidFill>
              <a:ln w="19050">
                <a:solidFill>
                  <a:schemeClr val="lt1"/>
                </a:solidFill>
              </a:ln>
              <a:effectLst/>
            </c:spPr>
            <c:extLst>
              <c:ext xmlns:c16="http://schemas.microsoft.com/office/drawing/2014/chart" uri="{C3380CC4-5D6E-409C-BE32-E72D297353CC}">
                <c16:uniqueId val="{00000001-BD4C-4699-9FBE-EAE587A44C30}"/>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BD4C-4699-9FBE-EAE587A44C30}"/>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1-BD4C-4699-9FBE-EAE587A44C30}"/>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BD4C-4699-9FBE-EAE587A44C3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Sheet1!$A$1:$A$2</c:f>
              <c:strCache>
                <c:ptCount val="2"/>
                <c:pt idx="0">
                  <c:v>Achieved</c:v>
                </c:pt>
                <c:pt idx="1">
                  <c:v>Not Achieved</c:v>
                </c:pt>
              </c:strCache>
            </c:strRef>
          </c:cat>
          <c:val>
            <c:numRef>
              <c:f>Sheet1!$B$1:$B$2</c:f>
              <c:numCache>
                <c:formatCode>0%</c:formatCode>
                <c:ptCount val="2"/>
                <c:pt idx="0">
                  <c:v>0.92</c:v>
                </c:pt>
                <c:pt idx="1">
                  <c:v>0.08</c:v>
                </c:pt>
              </c:numCache>
            </c:numRef>
          </c:val>
          <c:extLst>
            <c:ext xmlns:c16="http://schemas.microsoft.com/office/drawing/2014/chart" uri="{C3380CC4-5D6E-409C-BE32-E72D297353CC}">
              <c16:uniqueId val="{00000004-BD4C-4699-9FBE-EAE587A44C3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3.8887696733853325E-2"/>
          <c:y val="0"/>
          <c:w val="0.80026043168640648"/>
          <c:h val="1"/>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2021/22</a:t>
            </a:r>
            <a:r>
              <a:rPr lang="en-ZA" baseline="0"/>
              <a:t> NHTKL 3rd  Quarter Performance</a:t>
            </a:r>
            <a:endParaRPr lang="en-ZA"/>
          </a:p>
        </c:rich>
      </c:tx>
      <c:overlay val="0"/>
      <c:spPr>
        <a:noFill/>
        <a:ln>
          <a:solidFill>
            <a:schemeClr val="tx1"/>
          </a:solid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75"/>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5934843793523748"/>
          <c:y val="0.12964821247138286"/>
          <c:w val="0.65310258092738405"/>
          <c:h val="0.66745953630796151"/>
        </c:manualLayout>
      </c:layout>
      <c:pie3DChart>
        <c:varyColors val="1"/>
        <c:ser>
          <c:idx val="0"/>
          <c:order val="0"/>
          <c:spPr>
            <a:solidFill>
              <a:srgbClr val="FF0000"/>
            </a:solidFill>
          </c:spPr>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37BD-453E-9692-D780483562DF}"/>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37BD-453E-9692-D780483562DF}"/>
              </c:ext>
            </c:extLst>
          </c:dPt>
          <c:dLbls>
            <c:dLbl>
              <c:idx val="0"/>
              <c:layout>
                <c:manualLayout>
                  <c:x val="-6.3867016622921628E-3"/>
                  <c:y val="-0.42466936424613588"/>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BD-453E-9692-D780483562DF}"/>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37BD-453E-9692-D780483562DF}"/>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 Pie chart performance.xlsx]Sheet1'!$A$1:$A$2</c:f>
              <c:strCache>
                <c:ptCount val="1"/>
                <c:pt idx="0">
                  <c:v>Achieved</c:v>
                </c:pt>
              </c:strCache>
            </c:strRef>
          </c:cat>
          <c:val>
            <c:numRef>
              <c:f>'[2 Pie chart performance.xlsx]Sheet1'!$B$1:$B$2</c:f>
              <c:numCache>
                <c:formatCode>General</c:formatCode>
                <c:ptCount val="2"/>
                <c:pt idx="0" formatCode="0%">
                  <c:v>1</c:v>
                </c:pt>
              </c:numCache>
            </c:numRef>
          </c:val>
          <c:extLst>
            <c:ext xmlns:c16="http://schemas.microsoft.com/office/drawing/2014/chart" uri="{C3380CC4-5D6E-409C-BE32-E72D297353CC}">
              <c16:uniqueId val="{00000004-37BD-453E-9692-D780483562DF}"/>
            </c:ext>
          </c:extLst>
        </c:ser>
        <c:dLbls>
          <c:dLblPos val="bestFit"/>
          <c:showLegendKey val="0"/>
          <c:showVal val="1"/>
          <c:showCatName val="0"/>
          <c:showSerName val="0"/>
          <c:showPercent val="0"/>
          <c:showBubbleSize val="0"/>
          <c:showLeaderLines val="1"/>
        </c:dLbls>
      </c:pie3DChart>
      <c:spPr>
        <a:noFill/>
        <a:ln>
          <a:noFill/>
        </a:ln>
        <a:effectLst/>
      </c:spPr>
    </c:plotArea>
    <c:legend>
      <c:legendPos val="r"/>
      <c:legendEntry>
        <c:idx val="1"/>
        <c:delete val="1"/>
      </c:legendEntry>
      <c:layout>
        <c:manualLayout>
          <c:xMode val="edge"/>
          <c:yMode val="edge"/>
          <c:x val="0.81624387576552926"/>
          <c:y val="0.68239428404782732"/>
          <c:w val="0.16708945756780402"/>
          <c:h val="0.13562809857101196"/>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tx1"/>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7.e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BE720E83-C057-484F-A58D-5DA430282886}" type="datetimeFigureOut">
              <a:rPr lang="en-US" smtClean="0"/>
              <a:pPr/>
              <a:t>3/21/2022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82C72D5-C122-41BC-8088-AC6150DC635C}" type="slidenum">
              <a:rPr lang="en-US" smtClean="0"/>
              <a:pPr/>
              <a:t>‹#›</a:t>
            </a:fld>
            <a:endParaRPr lang="en-US"/>
          </a:p>
        </p:txBody>
      </p:sp>
    </p:spTree>
    <p:extLst>
      <p:ext uri="{BB962C8B-B14F-4D97-AF65-F5344CB8AC3E}">
        <p14:creationId xmlns:p14="http://schemas.microsoft.com/office/powerpoint/2010/main" val="220800626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840B421-9537-4CBC-AED3-E0511DA344AF}" type="datetimeFigureOut">
              <a:rPr lang="en-US" smtClean="0"/>
              <a:pPr/>
              <a:t>3/21/2022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43C67F1-5F38-43B4-BE32-77031127DA58}" type="slidenum">
              <a:rPr lang="en-ZA" smtClean="0"/>
              <a:pPr/>
              <a:t>‹#›</a:t>
            </a:fld>
            <a:endParaRPr lang="en-ZA"/>
          </a:p>
        </p:txBody>
      </p:sp>
    </p:spTree>
    <p:extLst>
      <p:ext uri="{BB962C8B-B14F-4D97-AF65-F5344CB8AC3E}">
        <p14:creationId xmlns:p14="http://schemas.microsoft.com/office/powerpoint/2010/main" val="98639288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ZA"/>
          </a:p>
        </p:txBody>
      </p:sp>
      <p:sp>
        <p:nvSpPr>
          <p:cNvPr id="4" name="Slide Number Placeholder 3"/>
          <p:cNvSpPr txBox="1"/>
          <p:nvPr/>
        </p:nvSpPr>
        <p:spPr>
          <a:xfrm>
            <a:off x="3884608" y="8685208"/>
            <a:ext cx="2971800" cy="458791"/>
          </a:xfrm>
          <a:prstGeom prst="rect">
            <a:avLst/>
          </a:prstGeom>
          <a:noFill/>
          <a:ln>
            <a:noFill/>
          </a:ln>
          <a:effectLst>
            <a:outerShdw dist="22997" dir="5400000" algn="tl">
              <a:srgbClr val="000000">
                <a:alpha val="35000"/>
              </a:srgbClr>
            </a:outerShdw>
          </a:effectLst>
        </p:spPr>
        <p:txBody>
          <a:bodyPr vert="horz" wrap="square" lIns="91440" tIns="45720" rIns="91440" bIns="45720" anchor="b" anchorCtr="0" compatLnSpc="1"/>
          <a:lstStyle/>
          <a:p>
            <a:pPr marL="0" marR="0" lvl="0" indent="0" algn="r" defTabSz="914400" rtl="0" eaLnBrk="0"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6CC0FAA5-17C8-45AD-B9F1-3D38F917985E}" type="slidenum">
              <a:rPr kumimoji="0" sz="1800" b="0" i="0" u="none" strike="noStrike" kern="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0"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a:t>
            </a:fld>
            <a:endParaRPr kumimoji="0" lang="en-ZA" sz="1200" b="0" i="0" u="none" strike="noStrike" kern="1200" cap="none" spc="0" normalizeH="0" baseline="0" noProof="0">
              <a:ln>
                <a:noFill/>
              </a:ln>
              <a:solidFill>
                <a:srgbClr val="000000"/>
              </a:solidFill>
              <a:effectLst/>
              <a:uLnTx/>
              <a:uFillTx/>
              <a:latin typeface="Arial" pitchFamily="34"/>
              <a:ea typeface="+mn-ea"/>
              <a:cs typeface="Arial" pitchFamily="34"/>
            </a:endParaRPr>
          </a:p>
        </p:txBody>
      </p:sp>
    </p:spTree>
    <p:extLst>
      <p:ext uri="{BB962C8B-B14F-4D97-AF65-F5344CB8AC3E}">
        <p14:creationId xmlns:p14="http://schemas.microsoft.com/office/powerpoint/2010/main" val="3324043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3783833-E169-4E42-B3E8-4263AFC1486D}" type="slidenum">
              <a:rPr kumimoji="0" lang="en-Z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ZA"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5608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267472F-8A0E-41CB-8E30-099D5A5CC834}" type="datetime3">
              <a:rPr lang="en-US" smtClean="0"/>
              <a:t>21 March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E341BE6-EA19-4F8C-B4FD-24CB913B2D06}" type="datetime3">
              <a:rPr lang="en-US" smtClean="0"/>
              <a:t>21 March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A637DCE8-0753-4705-A6E1-DE18580BBD84}" type="datetime3">
              <a:rPr lang="en-US" smtClean="0"/>
              <a:t>21 March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FBBAE63B-A583-48B7-A231-76CDCBD5E101}" type="datetime3">
              <a:rPr lang="en-US" smtClean="0"/>
              <a:t>21 March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78B274A-39EE-47F1-994F-E98DFBC59EDF}" type="slidenum">
              <a:rPr lang="en-US"/>
              <a:pPr>
                <a:defRPr/>
              </a:pPr>
              <a:t>‹#›</a:t>
            </a:fld>
            <a:endParaRPr lang="en-US"/>
          </a:p>
        </p:txBody>
      </p:sp>
    </p:spTree>
    <p:extLst>
      <p:ext uri="{BB962C8B-B14F-4D97-AF65-F5344CB8AC3E}">
        <p14:creationId xmlns:p14="http://schemas.microsoft.com/office/powerpoint/2010/main" val="2779549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03A2DD4E-C927-4FB3-9C61-0F44B0736DFE}" type="datetime3">
              <a:rPr lang="en-US" smtClean="0"/>
              <a:t>21 March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770F1A5-9059-44E0-B7CE-04372EC3016E}" type="slidenum">
              <a:rPr lang="en-US"/>
              <a:pPr>
                <a:defRPr/>
              </a:pPr>
              <a:t>‹#›</a:t>
            </a:fld>
            <a:endParaRPr lang="en-US"/>
          </a:p>
        </p:txBody>
      </p:sp>
    </p:spTree>
    <p:extLst>
      <p:ext uri="{BB962C8B-B14F-4D97-AF65-F5344CB8AC3E}">
        <p14:creationId xmlns:p14="http://schemas.microsoft.com/office/powerpoint/2010/main" val="2621201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66E8FD04-E672-471D-9BD8-DB0113FC9DD2}" type="datetime3">
              <a:rPr lang="en-US" smtClean="0"/>
              <a:t>21 March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C8E31BF-49A5-49FB-BC10-EFC15604DDE5}" type="slidenum">
              <a:rPr lang="en-US"/>
              <a:pPr>
                <a:defRPr/>
              </a:pPr>
              <a:t>‹#›</a:t>
            </a:fld>
            <a:endParaRPr lang="en-US"/>
          </a:p>
        </p:txBody>
      </p:sp>
    </p:spTree>
    <p:extLst>
      <p:ext uri="{BB962C8B-B14F-4D97-AF65-F5344CB8AC3E}">
        <p14:creationId xmlns:p14="http://schemas.microsoft.com/office/powerpoint/2010/main" val="920067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EAFB8760-9382-4F7E-BD87-AA6AE585B4E8}" type="datetime3">
              <a:rPr lang="en-US" smtClean="0"/>
              <a:t>21 March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5E81A215-F6F3-4436-9B6F-0DB0D9469437}" type="slidenum">
              <a:rPr lang="en-US"/>
              <a:pPr>
                <a:defRPr/>
              </a:pPr>
              <a:t>‹#›</a:t>
            </a:fld>
            <a:endParaRPr lang="en-US"/>
          </a:p>
        </p:txBody>
      </p:sp>
    </p:spTree>
    <p:extLst>
      <p:ext uri="{BB962C8B-B14F-4D97-AF65-F5344CB8AC3E}">
        <p14:creationId xmlns:p14="http://schemas.microsoft.com/office/powerpoint/2010/main" val="2261580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6A6E9E2D-3D84-40D7-8A96-CAA455E61021}" type="datetime3">
              <a:rPr lang="en-US" smtClean="0"/>
              <a:t>21 March 2022</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8011402F-C93A-4D6E-A9AF-BA287137DE2E}" type="slidenum">
              <a:rPr lang="en-US"/>
              <a:pPr>
                <a:defRPr/>
              </a:pPr>
              <a:t>‹#›</a:t>
            </a:fld>
            <a:endParaRPr lang="en-US"/>
          </a:p>
        </p:txBody>
      </p:sp>
    </p:spTree>
    <p:extLst>
      <p:ext uri="{BB962C8B-B14F-4D97-AF65-F5344CB8AC3E}">
        <p14:creationId xmlns:p14="http://schemas.microsoft.com/office/powerpoint/2010/main" val="3451749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56232EBD-CC3D-43BA-A907-AA47941F5E85}" type="datetime3">
              <a:rPr lang="en-US" smtClean="0"/>
              <a:t>21 March 2022</a:t>
            </a:fld>
            <a:endParaRPr 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9F47089E-A556-407B-91F6-7A908C82C16D}" type="slidenum">
              <a:rPr lang="en-US"/>
              <a:pPr>
                <a:defRPr/>
              </a:pPr>
              <a:t>‹#›</a:t>
            </a:fld>
            <a:endParaRPr lang="en-US"/>
          </a:p>
        </p:txBody>
      </p:sp>
    </p:spTree>
    <p:extLst>
      <p:ext uri="{BB962C8B-B14F-4D97-AF65-F5344CB8AC3E}">
        <p14:creationId xmlns:p14="http://schemas.microsoft.com/office/powerpoint/2010/main" val="12123503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9AD36F6D-3D9A-4601-A4F3-1C749C5ABC84}" type="datetime3">
              <a:rPr lang="en-US" smtClean="0"/>
              <a:t>21 March 2022</a:t>
            </a:fld>
            <a:endParaRPr lang="en-US"/>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vl1pPr>
          </a:lstStyle>
          <a:p>
            <a:pPr>
              <a:defRPr/>
            </a:pPr>
            <a:fld id="{7F95FBBE-87A0-4982-9216-9A1422EF8BE5}" type="slidenum">
              <a:rPr lang="en-US"/>
              <a:pPr>
                <a:defRPr/>
              </a:pPr>
              <a:t>‹#›</a:t>
            </a:fld>
            <a:endParaRPr lang="en-US"/>
          </a:p>
        </p:txBody>
      </p:sp>
    </p:spTree>
    <p:extLst>
      <p:ext uri="{BB962C8B-B14F-4D97-AF65-F5344CB8AC3E}">
        <p14:creationId xmlns:p14="http://schemas.microsoft.com/office/powerpoint/2010/main" val="2988484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8ED869ED-51EA-4439-8843-353DF881F301}" type="datetime3">
              <a:rPr lang="en-US" smtClean="0"/>
              <a:t>21 March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30D99724-492B-4B5C-A1A3-1727005C6771}" type="slidenum">
              <a:rPr lang="en-US"/>
              <a:pPr>
                <a:defRPr/>
              </a:pPr>
              <a:t>‹#›</a:t>
            </a:fld>
            <a:endParaRPr lang="en-US"/>
          </a:p>
        </p:txBody>
      </p:sp>
    </p:spTree>
    <p:extLst>
      <p:ext uri="{BB962C8B-B14F-4D97-AF65-F5344CB8AC3E}">
        <p14:creationId xmlns:p14="http://schemas.microsoft.com/office/powerpoint/2010/main" val="64995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E1BA287-22B1-46E6-AD67-B7A26B4B9FA5}" type="datetime3">
              <a:rPr lang="en-US" smtClean="0"/>
              <a:t>21 March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9D77F300-0360-4CB2-B572-9D8E3E7E1B00}" type="datetime3">
              <a:rPr lang="en-US" smtClean="0"/>
              <a:t>21 March 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B86968AB-FBE0-46D8-9B00-1C3ADF0FAB87}" type="slidenum">
              <a:rPr lang="en-US"/>
              <a:pPr>
                <a:defRPr/>
              </a:pPr>
              <a:t>‹#›</a:t>
            </a:fld>
            <a:endParaRPr lang="en-US"/>
          </a:p>
        </p:txBody>
      </p:sp>
    </p:spTree>
    <p:extLst>
      <p:ext uri="{BB962C8B-B14F-4D97-AF65-F5344CB8AC3E}">
        <p14:creationId xmlns:p14="http://schemas.microsoft.com/office/powerpoint/2010/main" val="2182869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6DDD68C9-A809-4B48-A861-BD36A16DF272}" type="datetime3">
              <a:rPr lang="en-US" smtClean="0"/>
              <a:t>21 March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E4B8A0F-5F1E-407D-9553-0F6D89D561F9}" type="slidenum">
              <a:rPr lang="en-US"/>
              <a:pPr>
                <a:defRPr/>
              </a:pPr>
              <a:t>‹#›</a:t>
            </a:fld>
            <a:endParaRPr lang="en-US"/>
          </a:p>
        </p:txBody>
      </p:sp>
    </p:spTree>
    <p:extLst>
      <p:ext uri="{BB962C8B-B14F-4D97-AF65-F5344CB8AC3E}">
        <p14:creationId xmlns:p14="http://schemas.microsoft.com/office/powerpoint/2010/main" val="1592853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F8497C56-9479-46EB-84FA-C29DF1B1058E}" type="datetime3">
              <a:rPr lang="en-US" smtClean="0"/>
              <a:t>21 March 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DBEF14E4-614F-4C02-A92F-8A85913E1E87}" type="slidenum">
              <a:rPr lang="en-US"/>
              <a:pPr>
                <a:defRPr/>
              </a:pPr>
              <a:t>‹#›</a:t>
            </a:fld>
            <a:endParaRPr lang="en-US"/>
          </a:p>
        </p:txBody>
      </p:sp>
    </p:spTree>
    <p:extLst>
      <p:ext uri="{BB962C8B-B14F-4D97-AF65-F5344CB8AC3E}">
        <p14:creationId xmlns:p14="http://schemas.microsoft.com/office/powerpoint/2010/main" val="7376401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AFDA2AF5-F6BE-4098-B288-BE693965DC00}"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CA097499-F540-47A3-908C-E5F60ADACF30}" type="slidenum">
              <a:rPr lang="en-US" altLang="en-US"/>
              <a:pPr>
                <a:defRPr/>
              </a:pPr>
              <a:t>‹#›</a:t>
            </a:fld>
            <a:endParaRPr lang="en-US" altLang="en-US"/>
          </a:p>
        </p:txBody>
      </p:sp>
    </p:spTree>
    <p:extLst>
      <p:ext uri="{BB962C8B-B14F-4D97-AF65-F5344CB8AC3E}">
        <p14:creationId xmlns:p14="http://schemas.microsoft.com/office/powerpoint/2010/main" val="23719992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BCA1DA5A-D363-492C-A83F-F093B2F94DCB}"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D9582490-A9BB-4F90-98A3-FE218222259A}" type="slidenum">
              <a:rPr lang="en-US" altLang="en-US"/>
              <a:pPr>
                <a:defRPr/>
              </a:pPr>
              <a:t>‹#›</a:t>
            </a:fld>
            <a:endParaRPr lang="en-US" altLang="en-US"/>
          </a:p>
        </p:txBody>
      </p:sp>
    </p:spTree>
    <p:extLst>
      <p:ext uri="{BB962C8B-B14F-4D97-AF65-F5344CB8AC3E}">
        <p14:creationId xmlns:p14="http://schemas.microsoft.com/office/powerpoint/2010/main" val="1374113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967790E3-E8CA-4F4D-9F49-0771849427B4}"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37F0DA2D-7F8B-4DF5-9B0F-81B8318C06E7}" type="slidenum">
              <a:rPr lang="en-US" altLang="en-US"/>
              <a:pPr>
                <a:defRPr/>
              </a:pPr>
              <a:t>‹#›</a:t>
            </a:fld>
            <a:endParaRPr lang="en-US" altLang="en-US"/>
          </a:p>
        </p:txBody>
      </p:sp>
    </p:spTree>
    <p:extLst>
      <p:ext uri="{BB962C8B-B14F-4D97-AF65-F5344CB8AC3E}">
        <p14:creationId xmlns:p14="http://schemas.microsoft.com/office/powerpoint/2010/main" val="349643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EF04AE6E-1558-44BE-B07D-9BD7D3F64806}" type="datetime3">
              <a:rPr lang="en-US" altLang="en-US" smtClean="0"/>
              <a:t>21 March 2022</a:t>
            </a:fld>
            <a:endParaRPr lang="en-US" altLang="en-US"/>
          </a:p>
        </p:txBody>
      </p:sp>
      <p:sp>
        <p:nvSpPr>
          <p:cNvPr id="6"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A0DB2D55-8E4A-4AFC-BD04-0A9EF70BCA83}" type="slidenum">
              <a:rPr lang="en-US" altLang="en-US"/>
              <a:pPr>
                <a:defRPr/>
              </a:pPr>
              <a:t>‹#›</a:t>
            </a:fld>
            <a:endParaRPr lang="en-US" altLang="en-US"/>
          </a:p>
        </p:txBody>
      </p:sp>
    </p:spTree>
    <p:extLst>
      <p:ext uri="{BB962C8B-B14F-4D97-AF65-F5344CB8AC3E}">
        <p14:creationId xmlns:p14="http://schemas.microsoft.com/office/powerpoint/2010/main" val="40801881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FCFE6532-CE7E-43E6-A5BE-43B3B9785023}" type="datetime3">
              <a:rPr lang="en-US" altLang="en-US" smtClean="0"/>
              <a:t>21 March 2022</a:t>
            </a:fld>
            <a:endParaRPr lang="en-US" altLang="en-US"/>
          </a:p>
        </p:txBody>
      </p:sp>
      <p:sp>
        <p:nvSpPr>
          <p:cNvPr id="8"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CE3A63AF-B965-4EEC-9B82-A5CCA2B6A65B}" type="slidenum">
              <a:rPr lang="en-US" altLang="en-US"/>
              <a:pPr>
                <a:defRPr/>
              </a:pPr>
              <a:t>‹#›</a:t>
            </a:fld>
            <a:endParaRPr lang="en-US" altLang="en-US"/>
          </a:p>
        </p:txBody>
      </p:sp>
    </p:spTree>
    <p:extLst>
      <p:ext uri="{BB962C8B-B14F-4D97-AF65-F5344CB8AC3E}">
        <p14:creationId xmlns:p14="http://schemas.microsoft.com/office/powerpoint/2010/main" val="1583862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79C09DD9-AF6F-478A-A3F3-AD4B94083F67}" type="datetime3">
              <a:rPr lang="en-US" altLang="en-US" smtClean="0"/>
              <a:t>21 March 2022</a:t>
            </a:fld>
            <a:endParaRPr lang="en-US" altLang="en-US"/>
          </a:p>
        </p:txBody>
      </p:sp>
      <p:sp>
        <p:nvSpPr>
          <p:cNvPr id="4"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59B38979-02CA-4F14-8B07-770971564115}" type="slidenum">
              <a:rPr lang="en-US" altLang="en-US"/>
              <a:pPr>
                <a:defRPr/>
              </a:pPr>
              <a:t>‹#›</a:t>
            </a:fld>
            <a:endParaRPr lang="en-US" altLang="en-US"/>
          </a:p>
        </p:txBody>
      </p:sp>
    </p:spTree>
    <p:extLst>
      <p:ext uri="{BB962C8B-B14F-4D97-AF65-F5344CB8AC3E}">
        <p14:creationId xmlns:p14="http://schemas.microsoft.com/office/powerpoint/2010/main" val="13480165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35DCD3E9-9345-42C8-B5BD-597162B6C378}" type="datetime3">
              <a:rPr lang="en-US" altLang="en-US" smtClean="0"/>
              <a:t>21 March 2022</a:t>
            </a:fld>
            <a:endParaRPr lang="en-US" altLang="en-US"/>
          </a:p>
        </p:txBody>
      </p:sp>
      <p:sp>
        <p:nvSpPr>
          <p:cNvPr id="3"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53283514-F600-4052-946E-A56193910B42}" type="slidenum">
              <a:rPr lang="en-US" altLang="en-US"/>
              <a:pPr>
                <a:defRPr/>
              </a:pPr>
              <a:t>‹#›</a:t>
            </a:fld>
            <a:endParaRPr lang="en-US" altLang="en-US"/>
          </a:p>
        </p:txBody>
      </p:sp>
    </p:spTree>
    <p:extLst>
      <p:ext uri="{BB962C8B-B14F-4D97-AF65-F5344CB8AC3E}">
        <p14:creationId xmlns:p14="http://schemas.microsoft.com/office/powerpoint/2010/main" val="103684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846A4-B623-41F5-BF9A-CC5162CFE38E}" type="datetime3">
              <a:rPr lang="en-US" smtClean="0"/>
              <a:t>21 March 2022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44774C12-EAF5-4638-961B-D01DBD3F5CBA}" type="datetime3">
              <a:rPr lang="en-US" altLang="en-US" smtClean="0"/>
              <a:t>21 March 2022</a:t>
            </a:fld>
            <a:endParaRPr lang="en-US" altLang="en-US"/>
          </a:p>
        </p:txBody>
      </p:sp>
      <p:sp>
        <p:nvSpPr>
          <p:cNvPr id="6"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DCD0A000-7C0D-4A00-84CB-F528F12FFAC1}" type="slidenum">
              <a:rPr lang="en-US" altLang="en-US"/>
              <a:pPr>
                <a:defRPr/>
              </a:pPr>
              <a:t>‹#›</a:t>
            </a:fld>
            <a:endParaRPr lang="en-US" altLang="en-US"/>
          </a:p>
        </p:txBody>
      </p:sp>
    </p:spTree>
    <p:extLst>
      <p:ext uri="{BB962C8B-B14F-4D97-AF65-F5344CB8AC3E}">
        <p14:creationId xmlns:p14="http://schemas.microsoft.com/office/powerpoint/2010/main" val="1904911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56263777-EC0A-4C96-839A-FA05400A292D}" type="datetime3">
              <a:rPr lang="en-US" altLang="en-US" smtClean="0"/>
              <a:t>21 March 2022</a:t>
            </a:fld>
            <a:endParaRPr lang="en-US" altLang="en-US"/>
          </a:p>
        </p:txBody>
      </p:sp>
      <p:sp>
        <p:nvSpPr>
          <p:cNvPr id="6"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1C0F194C-07A7-4E61-9396-BD2246C9088C}" type="slidenum">
              <a:rPr lang="en-US" altLang="en-US"/>
              <a:pPr>
                <a:defRPr/>
              </a:pPr>
              <a:t>‹#›</a:t>
            </a:fld>
            <a:endParaRPr lang="en-US" altLang="en-US"/>
          </a:p>
        </p:txBody>
      </p:sp>
    </p:spTree>
    <p:extLst>
      <p:ext uri="{BB962C8B-B14F-4D97-AF65-F5344CB8AC3E}">
        <p14:creationId xmlns:p14="http://schemas.microsoft.com/office/powerpoint/2010/main" val="1759541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F604B1B2-C4B1-4C89-BD9A-F4C4E454ABD9}"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5FF16750-37CB-4C4A-993E-6B14C797DB16}" type="slidenum">
              <a:rPr lang="en-US" altLang="en-US"/>
              <a:pPr>
                <a:defRPr/>
              </a:pPr>
              <a:t>‹#›</a:t>
            </a:fld>
            <a:endParaRPr lang="en-US" altLang="en-US"/>
          </a:p>
        </p:txBody>
      </p:sp>
    </p:spTree>
    <p:extLst>
      <p:ext uri="{BB962C8B-B14F-4D97-AF65-F5344CB8AC3E}">
        <p14:creationId xmlns:p14="http://schemas.microsoft.com/office/powerpoint/2010/main" val="809657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10"/>
          </p:nvPr>
        </p:nvSpPr>
        <p:spPr/>
        <p:txBody>
          <a:bodyPr/>
          <a:lstStyle>
            <a:lvl1pPr>
              <a:defRPr/>
            </a:lvl1pPr>
          </a:lstStyle>
          <a:p>
            <a:pPr>
              <a:defRPr/>
            </a:pPr>
            <a:fld id="{88F70537-B557-402D-8A49-776C533076FF}"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12"/>
          </p:nvPr>
        </p:nvSpPr>
        <p:spPr/>
        <p:txBody>
          <a:bodyPr/>
          <a:lstStyle>
            <a:lvl1pPr>
              <a:defRPr/>
            </a:lvl1pPr>
          </a:lstStyle>
          <a:p>
            <a:pPr>
              <a:defRPr/>
            </a:pPr>
            <a:fld id="{5056ACA9-25E7-44DA-8CB7-016B00832A02}" type="slidenum">
              <a:rPr lang="en-US" altLang="en-US"/>
              <a:pPr>
                <a:defRPr/>
              </a:pPr>
              <a:t>‹#›</a:t>
            </a:fld>
            <a:endParaRPr lang="en-US" altLang="en-US"/>
          </a:p>
        </p:txBody>
      </p:sp>
    </p:spTree>
    <p:extLst>
      <p:ext uri="{BB962C8B-B14F-4D97-AF65-F5344CB8AC3E}">
        <p14:creationId xmlns:p14="http://schemas.microsoft.com/office/powerpoint/2010/main" val="2855164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C9FE4F71-81D5-4443-8044-184E3B8179CD}" type="slidenum">
              <a:rPr lang="en-ZA" altLang="en-US"/>
              <a:pPr>
                <a:defRPr/>
              </a:pPr>
              <a:t>‹#›</a:t>
            </a:fld>
            <a:endParaRPr lang="en-ZA" altLang="en-US"/>
          </a:p>
        </p:txBody>
      </p:sp>
    </p:spTree>
    <p:extLst>
      <p:ext uri="{BB962C8B-B14F-4D97-AF65-F5344CB8AC3E}">
        <p14:creationId xmlns:p14="http://schemas.microsoft.com/office/powerpoint/2010/main" val="6234137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457200" y="908720"/>
            <a:ext cx="8229600" cy="5034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45CD2FF0-8A21-48D1-8860-A0D2A0A85CC4}" type="slidenum">
              <a:rPr lang="en-ZA" altLang="en-US"/>
              <a:pPr>
                <a:defRPr/>
              </a:pPr>
              <a:t>‹#›</a:t>
            </a:fld>
            <a:endParaRPr lang="en-ZA" altLang="en-US"/>
          </a:p>
        </p:txBody>
      </p:sp>
    </p:spTree>
    <p:extLst>
      <p:ext uri="{BB962C8B-B14F-4D97-AF65-F5344CB8AC3E}">
        <p14:creationId xmlns:p14="http://schemas.microsoft.com/office/powerpoint/2010/main" val="16306855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01F693E4-2E38-4D62-924E-6B7BC7CE20ED}" type="slidenum">
              <a:rPr lang="en-ZA" altLang="en-US"/>
              <a:pPr>
                <a:defRPr/>
              </a:pPr>
              <a:t>‹#›</a:t>
            </a:fld>
            <a:endParaRPr lang="en-ZA" altLang="en-US"/>
          </a:p>
        </p:txBody>
      </p:sp>
    </p:spTree>
    <p:extLst>
      <p:ext uri="{BB962C8B-B14F-4D97-AF65-F5344CB8AC3E}">
        <p14:creationId xmlns:p14="http://schemas.microsoft.com/office/powerpoint/2010/main" val="12169566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8720"/>
            <a:ext cx="4038600" cy="5034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8145DFB7-2C67-49F2-88BB-9E01E3BD8A04}" type="slidenum">
              <a:rPr lang="en-ZA" altLang="en-US"/>
              <a:pPr>
                <a:defRPr/>
              </a:pPr>
              <a:t>‹#›</a:t>
            </a:fld>
            <a:endParaRPr lang="en-ZA" altLang="en-US"/>
          </a:p>
        </p:txBody>
      </p:sp>
    </p:spTree>
    <p:extLst>
      <p:ext uri="{BB962C8B-B14F-4D97-AF65-F5344CB8AC3E}">
        <p14:creationId xmlns:p14="http://schemas.microsoft.com/office/powerpoint/2010/main" val="22684454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7544" y="9087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67544" y="1556792"/>
            <a:ext cx="4040188"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4008" y="9087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4008" y="1556792"/>
            <a:ext cx="4041775" cy="432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ZA"/>
          </a:p>
        </p:txBody>
      </p:sp>
      <p:sp>
        <p:nvSpPr>
          <p:cNvPr id="8" name="Slide Number Placeholder 5"/>
          <p:cNvSpPr>
            <a:spLocks noGrp="1"/>
          </p:cNvSpPr>
          <p:nvPr>
            <p:ph type="sldNum" sz="quarter" idx="11"/>
          </p:nvPr>
        </p:nvSpPr>
        <p:spPr/>
        <p:txBody>
          <a:bodyPr/>
          <a:lstStyle>
            <a:lvl1pPr>
              <a:defRPr/>
            </a:lvl1pPr>
          </a:lstStyle>
          <a:p>
            <a:pPr>
              <a:defRPr/>
            </a:pPr>
            <a:fld id="{E4474F73-9B1A-41D2-9407-4ECEDAF447E0}" type="slidenum">
              <a:rPr lang="en-ZA" altLang="en-US"/>
              <a:pPr>
                <a:defRPr/>
              </a:pPr>
              <a:t>‹#›</a:t>
            </a:fld>
            <a:endParaRPr lang="en-ZA" altLang="en-US"/>
          </a:p>
        </p:txBody>
      </p:sp>
    </p:spTree>
    <p:extLst>
      <p:ext uri="{BB962C8B-B14F-4D97-AF65-F5344CB8AC3E}">
        <p14:creationId xmlns:p14="http://schemas.microsoft.com/office/powerpoint/2010/main" val="7993135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ZA"/>
          </a:p>
        </p:txBody>
      </p:sp>
      <p:sp>
        <p:nvSpPr>
          <p:cNvPr id="4" name="Slide Number Placeholder 5"/>
          <p:cNvSpPr>
            <a:spLocks noGrp="1"/>
          </p:cNvSpPr>
          <p:nvPr>
            <p:ph type="sldNum" sz="quarter" idx="11"/>
          </p:nvPr>
        </p:nvSpPr>
        <p:spPr/>
        <p:txBody>
          <a:bodyPr/>
          <a:lstStyle>
            <a:lvl1pPr>
              <a:defRPr/>
            </a:lvl1pPr>
          </a:lstStyle>
          <a:p>
            <a:pPr>
              <a:defRPr/>
            </a:pPr>
            <a:fld id="{1573DAA0-0609-4F22-9394-B3B35071C387}" type="slidenum">
              <a:rPr lang="en-ZA" altLang="en-US"/>
              <a:pPr>
                <a:defRPr/>
              </a:pPr>
              <a:t>‹#›</a:t>
            </a:fld>
            <a:endParaRPr lang="en-ZA" altLang="en-US"/>
          </a:p>
        </p:txBody>
      </p:sp>
    </p:spTree>
    <p:extLst>
      <p:ext uri="{BB962C8B-B14F-4D97-AF65-F5344CB8AC3E}">
        <p14:creationId xmlns:p14="http://schemas.microsoft.com/office/powerpoint/2010/main" val="140476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505DCE1-A81A-4B6B-B657-A6B4964204DE}" type="datetime3">
              <a:rPr lang="en-US" smtClean="0"/>
              <a:t>21 March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ZA"/>
          </a:p>
        </p:txBody>
      </p:sp>
      <p:sp>
        <p:nvSpPr>
          <p:cNvPr id="3" name="Slide Number Placeholder 5"/>
          <p:cNvSpPr>
            <a:spLocks noGrp="1"/>
          </p:cNvSpPr>
          <p:nvPr>
            <p:ph type="sldNum" sz="quarter" idx="11"/>
          </p:nvPr>
        </p:nvSpPr>
        <p:spPr/>
        <p:txBody>
          <a:bodyPr/>
          <a:lstStyle>
            <a:lvl1pPr>
              <a:defRPr/>
            </a:lvl1pPr>
          </a:lstStyle>
          <a:p>
            <a:pPr>
              <a:defRPr/>
            </a:pPr>
            <a:fld id="{BD5F1248-BBD2-4A1D-8B8F-320F76C55B4A}" type="slidenum">
              <a:rPr lang="en-ZA" altLang="en-US"/>
              <a:pPr>
                <a:defRPr/>
              </a:pPr>
              <a:t>‹#›</a:t>
            </a:fld>
            <a:endParaRPr lang="en-ZA" altLang="en-US"/>
          </a:p>
        </p:txBody>
      </p:sp>
    </p:spTree>
    <p:extLst>
      <p:ext uri="{BB962C8B-B14F-4D97-AF65-F5344CB8AC3E}">
        <p14:creationId xmlns:p14="http://schemas.microsoft.com/office/powerpoint/2010/main" val="26167773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6762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1A37E19A-2840-4049-8265-67EC12F3C20B}" type="slidenum">
              <a:rPr lang="en-ZA" altLang="en-US"/>
              <a:pPr>
                <a:defRPr/>
              </a:pPr>
              <a:t>‹#›</a:t>
            </a:fld>
            <a:endParaRPr lang="en-ZA" altLang="en-US"/>
          </a:p>
        </p:txBody>
      </p:sp>
    </p:spTree>
    <p:extLst>
      <p:ext uri="{BB962C8B-B14F-4D97-AF65-F5344CB8AC3E}">
        <p14:creationId xmlns:p14="http://schemas.microsoft.com/office/powerpoint/2010/main" val="38341754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7259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ZA"/>
          </a:p>
        </p:txBody>
      </p:sp>
      <p:sp>
        <p:nvSpPr>
          <p:cNvPr id="6" name="Slide Number Placeholder 5"/>
          <p:cNvSpPr>
            <a:spLocks noGrp="1"/>
          </p:cNvSpPr>
          <p:nvPr>
            <p:ph type="sldNum" sz="quarter" idx="11"/>
          </p:nvPr>
        </p:nvSpPr>
        <p:spPr/>
        <p:txBody>
          <a:bodyPr/>
          <a:lstStyle>
            <a:lvl1pPr>
              <a:defRPr/>
            </a:lvl1pPr>
          </a:lstStyle>
          <a:p>
            <a:pPr>
              <a:defRPr/>
            </a:pPr>
            <a:fld id="{B8C7D605-5B8A-416A-BEB0-7143E7632DF1}" type="slidenum">
              <a:rPr lang="en-ZA" altLang="en-US"/>
              <a:pPr>
                <a:defRPr/>
              </a:pPr>
              <a:t>‹#›</a:t>
            </a:fld>
            <a:endParaRPr lang="en-ZA" altLang="en-US"/>
          </a:p>
        </p:txBody>
      </p:sp>
    </p:spTree>
    <p:extLst>
      <p:ext uri="{BB962C8B-B14F-4D97-AF65-F5344CB8AC3E}">
        <p14:creationId xmlns:p14="http://schemas.microsoft.com/office/powerpoint/2010/main" val="34798461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980729"/>
            <a:ext cx="8229600" cy="4968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E50A25F1-11BB-4B20-8470-5EC8DFA685E9}" type="slidenum">
              <a:rPr lang="en-ZA" altLang="en-US"/>
              <a:pPr>
                <a:defRPr/>
              </a:pPr>
              <a:t>‹#›</a:t>
            </a:fld>
            <a:endParaRPr lang="en-ZA" altLang="en-US"/>
          </a:p>
        </p:txBody>
      </p:sp>
    </p:spTree>
    <p:extLst>
      <p:ext uri="{BB962C8B-B14F-4D97-AF65-F5344CB8AC3E}">
        <p14:creationId xmlns:p14="http://schemas.microsoft.com/office/powerpoint/2010/main" val="36766559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7464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ZA"/>
          </a:p>
        </p:txBody>
      </p:sp>
      <p:sp>
        <p:nvSpPr>
          <p:cNvPr id="5" name="Slide Number Placeholder 5"/>
          <p:cNvSpPr>
            <a:spLocks noGrp="1"/>
          </p:cNvSpPr>
          <p:nvPr>
            <p:ph type="sldNum" sz="quarter" idx="11"/>
          </p:nvPr>
        </p:nvSpPr>
        <p:spPr/>
        <p:txBody>
          <a:bodyPr/>
          <a:lstStyle>
            <a:lvl1pPr>
              <a:defRPr/>
            </a:lvl1pPr>
          </a:lstStyle>
          <a:p>
            <a:pPr>
              <a:defRPr/>
            </a:pPr>
            <a:fld id="{FCB903EA-AF8F-4FDC-A749-6F282B99EEE0}" type="slidenum">
              <a:rPr lang="en-ZA" altLang="en-US"/>
              <a:pPr>
                <a:defRPr/>
              </a:pPr>
              <a:t>‹#›</a:t>
            </a:fld>
            <a:endParaRPr lang="en-ZA" altLang="en-US"/>
          </a:p>
        </p:txBody>
      </p:sp>
    </p:spTree>
    <p:extLst>
      <p:ext uri="{BB962C8B-B14F-4D97-AF65-F5344CB8AC3E}">
        <p14:creationId xmlns:p14="http://schemas.microsoft.com/office/powerpoint/2010/main" val="14020136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p:cNvSpPr>
            <a:spLocks noGrp="1"/>
          </p:cNvSpPr>
          <p:nvPr>
            <p:ph type="dt" sz="half" idx="10"/>
          </p:nvPr>
        </p:nvSpPr>
        <p:spPr/>
        <p:txBody>
          <a:bodyPr/>
          <a:lstStyle>
            <a:lvl1pPr defTabSz="914400">
              <a:defRPr/>
            </a:lvl1pPr>
          </a:lstStyle>
          <a:p>
            <a:pPr>
              <a:defRPr/>
            </a:pPr>
            <a:fld id="{A918A97D-F02F-41AA-BB61-8AFF0B2802BD}" type="datetime1">
              <a:rPr lang="en-US"/>
              <a:pPr>
                <a:defRPr/>
              </a:pPr>
              <a:t>3/21/2022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778B274A-39EE-47F1-994F-E98DFBC59EDF}" type="slidenum">
              <a:rPr lang="en-US"/>
              <a:pPr>
                <a:defRPr/>
              </a:pPr>
              <a:t>‹#›</a:t>
            </a:fld>
            <a:endParaRPr lang="en-US"/>
          </a:p>
        </p:txBody>
      </p:sp>
    </p:spTree>
    <p:extLst>
      <p:ext uri="{BB962C8B-B14F-4D97-AF65-F5344CB8AC3E}">
        <p14:creationId xmlns:p14="http://schemas.microsoft.com/office/powerpoint/2010/main" val="10438356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9034D7B3-F9B0-4F2F-9F4D-FD0DAB1F73C7}" type="datetime1">
              <a:rPr lang="en-US"/>
              <a:pPr>
                <a:defRPr/>
              </a:pPr>
              <a:t>3/21/2022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F770F1A5-9059-44E0-B7CE-04372EC3016E}" type="slidenum">
              <a:rPr lang="en-US"/>
              <a:pPr>
                <a:defRPr/>
              </a:pPr>
              <a:t>‹#›</a:t>
            </a:fld>
            <a:endParaRPr lang="en-US"/>
          </a:p>
        </p:txBody>
      </p:sp>
    </p:spTree>
    <p:extLst>
      <p:ext uri="{BB962C8B-B14F-4D97-AF65-F5344CB8AC3E}">
        <p14:creationId xmlns:p14="http://schemas.microsoft.com/office/powerpoint/2010/main" val="38668697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lvl1pPr defTabSz="914400">
              <a:defRPr/>
            </a:lvl1pPr>
          </a:lstStyle>
          <a:p>
            <a:pPr>
              <a:defRPr/>
            </a:pPr>
            <a:fld id="{DC6EA6FD-28AB-4972-8C97-A685CB61B47F}" type="datetime1">
              <a:rPr lang="en-US"/>
              <a:pPr>
                <a:defRPr/>
              </a:pPr>
              <a:t>3/21/2022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EC8E31BF-49A5-49FB-BC10-EFC15604DDE5}" type="slidenum">
              <a:rPr lang="en-US"/>
              <a:pPr>
                <a:defRPr/>
              </a:pPr>
              <a:t>‹#›</a:t>
            </a:fld>
            <a:endParaRPr lang="en-US"/>
          </a:p>
        </p:txBody>
      </p:sp>
    </p:spTree>
    <p:extLst>
      <p:ext uri="{BB962C8B-B14F-4D97-AF65-F5344CB8AC3E}">
        <p14:creationId xmlns:p14="http://schemas.microsoft.com/office/powerpoint/2010/main" val="37895267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p:cNvSpPr>
            <a:spLocks noGrp="1"/>
          </p:cNvSpPr>
          <p:nvPr>
            <p:ph type="dt" sz="half" idx="10"/>
          </p:nvPr>
        </p:nvSpPr>
        <p:spPr/>
        <p:txBody>
          <a:bodyPr/>
          <a:lstStyle>
            <a:lvl1pPr defTabSz="914400">
              <a:defRPr/>
            </a:lvl1pPr>
          </a:lstStyle>
          <a:p>
            <a:pPr>
              <a:defRPr/>
            </a:pPr>
            <a:fld id="{440FA1F6-7A14-4483-ADA7-0D5116F437EF}" type="datetime1">
              <a:rPr lang="en-US"/>
              <a:pPr>
                <a:defRPr/>
              </a:pPr>
              <a:t>3/21/2022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5E81A215-F6F3-4436-9B6F-0DB0D9469437}" type="slidenum">
              <a:rPr lang="en-US"/>
              <a:pPr>
                <a:defRPr/>
              </a:pPr>
              <a:t>‹#›</a:t>
            </a:fld>
            <a:endParaRPr lang="en-US"/>
          </a:p>
        </p:txBody>
      </p:sp>
    </p:spTree>
    <p:extLst>
      <p:ext uri="{BB962C8B-B14F-4D97-AF65-F5344CB8AC3E}">
        <p14:creationId xmlns:p14="http://schemas.microsoft.com/office/powerpoint/2010/main" val="17215729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p:cNvSpPr>
            <a:spLocks noGrp="1"/>
          </p:cNvSpPr>
          <p:nvPr>
            <p:ph type="dt" sz="half" idx="10"/>
          </p:nvPr>
        </p:nvSpPr>
        <p:spPr/>
        <p:txBody>
          <a:bodyPr/>
          <a:lstStyle>
            <a:lvl1pPr defTabSz="914400">
              <a:defRPr/>
            </a:lvl1pPr>
          </a:lstStyle>
          <a:p>
            <a:pPr>
              <a:defRPr/>
            </a:pPr>
            <a:fld id="{656699B4-DF62-4802-9FC7-115CADA8AAB6}" type="datetime1">
              <a:rPr lang="en-US"/>
              <a:pPr>
                <a:defRPr/>
              </a:pPr>
              <a:t>3/21/2022</a:t>
            </a:fld>
            <a:endParaRPr lang="en-US"/>
          </a:p>
        </p:txBody>
      </p:sp>
      <p:sp>
        <p:nvSpPr>
          <p:cNvPr id="8" name="Footer Placeholder 4"/>
          <p:cNvSpPr>
            <a:spLocks noGrp="1"/>
          </p:cNvSpPr>
          <p:nvPr>
            <p:ph type="ftr" sz="quarter" idx="11"/>
          </p:nvPr>
        </p:nvSpPr>
        <p:spPr/>
        <p:txBody>
          <a:bodyPr/>
          <a:lstStyle>
            <a:lvl1pPr defTabSz="914400">
              <a:defRPr/>
            </a:lvl1pPr>
          </a:lstStyle>
          <a:p>
            <a:pPr>
              <a:defRPr/>
            </a:pPr>
            <a:endParaRPr lang="en-US"/>
          </a:p>
        </p:txBody>
      </p:sp>
      <p:sp>
        <p:nvSpPr>
          <p:cNvPr id="9" name="Slide Number Placeholder 5"/>
          <p:cNvSpPr>
            <a:spLocks noGrp="1"/>
          </p:cNvSpPr>
          <p:nvPr>
            <p:ph type="sldNum" sz="quarter" idx="12"/>
          </p:nvPr>
        </p:nvSpPr>
        <p:spPr/>
        <p:txBody>
          <a:bodyPr/>
          <a:lstStyle>
            <a:lvl1pPr defTabSz="914400">
              <a:defRPr/>
            </a:lvl1pPr>
          </a:lstStyle>
          <a:p>
            <a:pPr>
              <a:defRPr/>
            </a:pPr>
            <a:fld id="{8011402F-C93A-4D6E-A9AF-BA287137DE2E}" type="slidenum">
              <a:rPr lang="en-US"/>
              <a:pPr>
                <a:defRPr/>
              </a:pPr>
              <a:t>‹#›</a:t>
            </a:fld>
            <a:endParaRPr lang="en-US"/>
          </a:p>
        </p:txBody>
      </p:sp>
    </p:spTree>
    <p:extLst>
      <p:ext uri="{BB962C8B-B14F-4D97-AF65-F5344CB8AC3E}">
        <p14:creationId xmlns:p14="http://schemas.microsoft.com/office/powerpoint/2010/main" val="211803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B335AC4-0280-4D44-94E9-92BBCF75AB0F}" type="datetime3">
              <a:rPr lang="en-US" smtClean="0"/>
              <a:t>21 March 2022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p:cNvSpPr>
            <a:spLocks noGrp="1"/>
          </p:cNvSpPr>
          <p:nvPr>
            <p:ph type="dt" sz="half" idx="10"/>
          </p:nvPr>
        </p:nvSpPr>
        <p:spPr/>
        <p:txBody>
          <a:bodyPr/>
          <a:lstStyle>
            <a:lvl1pPr defTabSz="914400">
              <a:defRPr/>
            </a:lvl1pPr>
          </a:lstStyle>
          <a:p>
            <a:pPr>
              <a:defRPr/>
            </a:pPr>
            <a:fld id="{50AA941A-DEA4-4E5C-AE22-20A6F64951E2}" type="datetime1">
              <a:rPr lang="en-US"/>
              <a:pPr>
                <a:defRPr/>
              </a:pPr>
              <a:t>3/21/2022</a:t>
            </a:fld>
            <a:endParaRPr lang="en-US"/>
          </a:p>
        </p:txBody>
      </p:sp>
      <p:sp>
        <p:nvSpPr>
          <p:cNvPr id="4" name="Footer Placeholder 4"/>
          <p:cNvSpPr>
            <a:spLocks noGrp="1"/>
          </p:cNvSpPr>
          <p:nvPr>
            <p:ph type="ftr" sz="quarter" idx="11"/>
          </p:nvPr>
        </p:nvSpPr>
        <p:spPr/>
        <p:txBody>
          <a:bodyPr/>
          <a:lstStyle>
            <a:lvl1pPr defTabSz="914400">
              <a:defRPr/>
            </a:lvl1pPr>
          </a:lstStyle>
          <a:p>
            <a:pPr>
              <a:defRPr/>
            </a:pPr>
            <a:endParaRPr lang="en-US"/>
          </a:p>
        </p:txBody>
      </p:sp>
      <p:sp>
        <p:nvSpPr>
          <p:cNvPr id="5" name="Slide Number Placeholder 5"/>
          <p:cNvSpPr>
            <a:spLocks noGrp="1"/>
          </p:cNvSpPr>
          <p:nvPr>
            <p:ph type="sldNum" sz="quarter" idx="12"/>
          </p:nvPr>
        </p:nvSpPr>
        <p:spPr/>
        <p:txBody>
          <a:bodyPr/>
          <a:lstStyle>
            <a:lvl1pPr defTabSz="914400">
              <a:defRPr/>
            </a:lvl1pPr>
          </a:lstStyle>
          <a:p>
            <a:pPr>
              <a:defRPr/>
            </a:pPr>
            <a:fld id="{9F47089E-A556-407B-91F6-7A908C82C16D}" type="slidenum">
              <a:rPr lang="en-US"/>
              <a:pPr>
                <a:defRPr/>
              </a:pPr>
              <a:t>‹#›</a:t>
            </a:fld>
            <a:endParaRPr lang="en-US"/>
          </a:p>
        </p:txBody>
      </p:sp>
    </p:spTree>
    <p:extLst>
      <p:ext uri="{BB962C8B-B14F-4D97-AF65-F5344CB8AC3E}">
        <p14:creationId xmlns:p14="http://schemas.microsoft.com/office/powerpoint/2010/main" val="3790430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a:defRPr/>
            </a:lvl1pPr>
          </a:lstStyle>
          <a:p>
            <a:pPr>
              <a:defRPr/>
            </a:pPr>
            <a:fld id="{6AE91B80-12B1-4F20-BA2E-D7F7FFA02F2A}" type="datetime1">
              <a:rPr lang="en-US"/>
              <a:pPr>
                <a:defRPr/>
              </a:pPr>
              <a:t>3/21/2022</a:t>
            </a:fld>
            <a:endParaRPr lang="en-US"/>
          </a:p>
        </p:txBody>
      </p:sp>
      <p:sp>
        <p:nvSpPr>
          <p:cNvPr id="3" name="Footer Placeholder 4"/>
          <p:cNvSpPr>
            <a:spLocks noGrp="1"/>
          </p:cNvSpPr>
          <p:nvPr>
            <p:ph type="ftr" sz="quarter" idx="11"/>
          </p:nvPr>
        </p:nvSpPr>
        <p:spPr/>
        <p:txBody>
          <a:bodyPr/>
          <a:lstStyle>
            <a:lvl1pPr defTabSz="914400">
              <a:defRPr/>
            </a:lvl1pPr>
          </a:lstStyle>
          <a:p>
            <a:pPr>
              <a:defRPr/>
            </a:pPr>
            <a:endParaRPr lang="en-US"/>
          </a:p>
        </p:txBody>
      </p:sp>
      <p:sp>
        <p:nvSpPr>
          <p:cNvPr id="4" name="Slide Number Placeholder 5"/>
          <p:cNvSpPr>
            <a:spLocks noGrp="1"/>
          </p:cNvSpPr>
          <p:nvPr>
            <p:ph type="sldNum" sz="quarter" idx="12"/>
          </p:nvPr>
        </p:nvSpPr>
        <p:spPr/>
        <p:txBody>
          <a:bodyPr/>
          <a:lstStyle>
            <a:lvl1pPr defTabSz="914400">
              <a:defRPr/>
            </a:lvl1pPr>
          </a:lstStyle>
          <a:p>
            <a:pPr>
              <a:defRPr/>
            </a:pPr>
            <a:fld id="{7F95FBBE-87A0-4982-9216-9A1422EF8BE5}" type="slidenum">
              <a:rPr lang="en-US"/>
              <a:pPr>
                <a:defRPr/>
              </a:pPr>
              <a:t>‹#›</a:t>
            </a:fld>
            <a:endParaRPr lang="en-US"/>
          </a:p>
        </p:txBody>
      </p:sp>
    </p:spTree>
    <p:extLst>
      <p:ext uri="{BB962C8B-B14F-4D97-AF65-F5344CB8AC3E}">
        <p14:creationId xmlns:p14="http://schemas.microsoft.com/office/powerpoint/2010/main" val="14804798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4035E358-2498-4C90-BF81-AAB4CB38EDA4}" type="datetime1">
              <a:rPr lang="en-US"/>
              <a:pPr>
                <a:defRPr/>
              </a:pPr>
              <a:t>3/21/2022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30D99724-492B-4B5C-A1A3-1727005C6771}" type="slidenum">
              <a:rPr lang="en-US"/>
              <a:pPr>
                <a:defRPr/>
              </a:pPr>
              <a:t>‹#›</a:t>
            </a:fld>
            <a:endParaRPr lang="en-US"/>
          </a:p>
        </p:txBody>
      </p:sp>
    </p:spTree>
    <p:extLst>
      <p:ext uri="{BB962C8B-B14F-4D97-AF65-F5344CB8AC3E}">
        <p14:creationId xmlns:p14="http://schemas.microsoft.com/office/powerpoint/2010/main" val="25358020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p:cNvSpPr>
            <a:spLocks noGrp="1"/>
          </p:cNvSpPr>
          <p:nvPr>
            <p:ph type="dt" sz="half" idx="10"/>
          </p:nvPr>
        </p:nvSpPr>
        <p:spPr/>
        <p:txBody>
          <a:bodyPr/>
          <a:lstStyle>
            <a:lvl1pPr defTabSz="914400">
              <a:defRPr/>
            </a:lvl1pPr>
          </a:lstStyle>
          <a:p>
            <a:pPr>
              <a:defRPr/>
            </a:pPr>
            <a:fld id="{AF482EFA-1A69-4C09-9B94-727E2AC70EFA}" type="datetime1">
              <a:rPr lang="en-US"/>
              <a:pPr>
                <a:defRPr/>
              </a:pPr>
              <a:t>3/21/2022</a:t>
            </a:fld>
            <a:endParaRPr lang="en-US"/>
          </a:p>
        </p:txBody>
      </p:sp>
      <p:sp>
        <p:nvSpPr>
          <p:cNvPr id="6" name="Footer Placeholder 4"/>
          <p:cNvSpPr>
            <a:spLocks noGrp="1"/>
          </p:cNvSpPr>
          <p:nvPr>
            <p:ph type="ftr" sz="quarter" idx="11"/>
          </p:nvPr>
        </p:nvSpPr>
        <p:spPr/>
        <p:txBody>
          <a:bodyPr/>
          <a:lstStyle>
            <a:lvl1pPr defTabSz="914400">
              <a:defRPr/>
            </a:lvl1pPr>
          </a:lstStyle>
          <a:p>
            <a:pPr>
              <a:defRPr/>
            </a:pPr>
            <a:endParaRPr lang="en-US"/>
          </a:p>
        </p:txBody>
      </p:sp>
      <p:sp>
        <p:nvSpPr>
          <p:cNvPr id="7" name="Slide Number Placeholder 5"/>
          <p:cNvSpPr>
            <a:spLocks noGrp="1"/>
          </p:cNvSpPr>
          <p:nvPr>
            <p:ph type="sldNum" sz="quarter" idx="12"/>
          </p:nvPr>
        </p:nvSpPr>
        <p:spPr/>
        <p:txBody>
          <a:bodyPr/>
          <a:lstStyle>
            <a:lvl1pPr defTabSz="914400">
              <a:defRPr/>
            </a:lvl1pPr>
          </a:lstStyle>
          <a:p>
            <a:pPr>
              <a:defRPr/>
            </a:pPr>
            <a:fld id="{B86968AB-FBE0-46D8-9B00-1C3ADF0FAB87}" type="slidenum">
              <a:rPr lang="en-US"/>
              <a:pPr>
                <a:defRPr/>
              </a:pPr>
              <a:t>‹#›</a:t>
            </a:fld>
            <a:endParaRPr lang="en-US"/>
          </a:p>
        </p:txBody>
      </p:sp>
    </p:spTree>
    <p:extLst>
      <p:ext uri="{BB962C8B-B14F-4D97-AF65-F5344CB8AC3E}">
        <p14:creationId xmlns:p14="http://schemas.microsoft.com/office/powerpoint/2010/main" val="1567397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C8569B87-729F-467A-AF2C-9F9613BD4B57}" type="datetime1">
              <a:rPr lang="en-US"/>
              <a:pPr>
                <a:defRPr/>
              </a:pPr>
              <a:t>3/21/2022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CE4B8A0F-5F1E-407D-9553-0F6D89D561F9}" type="slidenum">
              <a:rPr lang="en-US"/>
              <a:pPr>
                <a:defRPr/>
              </a:pPr>
              <a:t>‹#›</a:t>
            </a:fld>
            <a:endParaRPr lang="en-US"/>
          </a:p>
        </p:txBody>
      </p:sp>
    </p:spTree>
    <p:extLst>
      <p:ext uri="{BB962C8B-B14F-4D97-AF65-F5344CB8AC3E}">
        <p14:creationId xmlns:p14="http://schemas.microsoft.com/office/powerpoint/2010/main" val="4651678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p:cNvSpPr>
            <a:spLocks noGrp="1"/>
          </p:cNvSpPr>
          <p:nvPr>
            <p:ph type="dt" sz="half" idx="10"/>
          </p:nvPr>
        </p:nvSpPr>
        <p:spPr/>
        <p:txBody>
          <a:bodyPr/>
          <a:lstStyle>
            <a:lvl1pPr defTabSz="914400">
              <a:defRPr/>
            </a:lvl1pPr>
          </a:lstStyle>
          <a:p>
            <a:pPr>
              <a:defRPr/>
            </a:pPr>
            <a:fld id="{06DDEF55-5463-46C3-9B0E-1A84319D2717}" type="datetime1">
              <a:rPr lang="en-US"/>
              <a:pPr>
                <a:defRPr/>
              </a:pPr>
              <a:t>3/21/2022</a:t>
            </a:fld>
            <a:endParaRPr lang="en-US"/>
          </a:p>
        </p:txBody>
      </p:sp>
      <p:sp>
        <p:nvSpPr>
          <p:cNvPr id="5" name="Footer Placeholder 4"/>
          <p:cNvSpPr>
            <a:spLocks noGrp="1"/>
          </p:cNvSpPr>
          <p:nvPr>
            <p:ph type="ftr" sz="quarter" idx="11"/>
          </p:nvPr>
        </p:nvSpPr>
        <p:spPr/>
        <p:txBody>
          <a:bodyPr/>
          <a:lstStyle>
            <a:lvl1pPr defTabSz="91440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vl1pPr>
          </a:lstStyle>
          <a:p>
            <a:pPr>
              <a:defRPr/>
            </a:pPr>
            <a:fld id="{DBEF14E4-614F-4C02-A92F-8A85913E1E87}" type="slidenum">
              <a:rPr lang="en-US"/>
              <a:pPr>
                <a:defRPr/>
              </a:pPr>
              <a:t>‹#›</a:t>
            </a:fld>
            <a:endParaRPr lang="en-US"/>
          </a:p>
        </p:txBody>
      </p:sp>
    </p:spTree>
    <p:extLst>
      <p:ext uri="{BB962C8B-B14F-4D97-AF65-F5344CB8AC3E}">
        <p14:creationId xmlns:p14="http://schemas.microsoft.com/office/powerpoint/2010/main" val="141239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58A08AF6-A988-47E5-9708-32791EFCB1B9}" type="datetime3">
              <a:rPr lang="en-US" smtClean="0"/>
              <a:t>21 March 2022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873BD-8044-4447-850D-7B49B202804D}" type="datetime3">
              <a:rPr lang="en-US" smtClean="0"/>
              <a:t>21 March 2022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C87651-D810-4D82-BBA3-D15F54DE799A}" type="datetime3">
              <a:rPr lang="en-US" smtClean="0"/>
              <a:t>21 March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86E73-F83F-4164-9DDF-8F2128DBC44D}" type="datetime3">
              <a:rPr lang="en-US" smtClean="0"/>
              <a:t>21 March 2022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D0D842C-0817-46A4-B372-6416F4435F18}" type="slidenum">
              <a:rPr lang="en-ZA" smtClean="0"/>
              <a:pPr/>
              <a:t>‹#›</a:t>
            </a:fld>
            <a:endParaRPr lang="en-ZA"/>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13" Type="http://schemas.openxmlformats.org/officeDocument/2006/relationships/image" Target="../media/image1.jpeg"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theme" Target="../theme/theme3.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 /><Relationship Id="rId13" Type="http://schemas.openxmlformats.org/officeDocument/2006/relationships/image" Target="../media/image2.jpeg" /><Relationship Id="rId3" Type="http://schemas.openxmlformats.org/officeDocument/2006/relationships/slideLayout" Target="../slideLayouts/slideLayout36.xml" /><Relationship Id="rId7" Type="http://schemas.openxmlformats.org/officeDocument/2006/relationships/slideLayout" Target="../slideLayouts/slideLayout40.xml" /><Relationship Id="rId12" Type="http://schemas.openxmlformats.org/officeDocument/2006/relationships/theme" Target="../theme/theme4.xml" /><Relationship Id="rId2" Type="http://schemas.openxmlformats.org/officeDocument/2006/relationships/slideLayout" Target="../slideLayouts/slideLayout35.xml" /><Relationship Id="rId1" Type="http://schemas.openxmlformats.org/officeDocument/2006/relationships/slideLayout" Target="../slideLayouts/slideLayout34.xml" /><Relationship Id="rId6" Type="http://schemas.openxmlformats.org/officeDocument/2006/relationships/slideLayout" Target="../slideLayouts/slideLayout39.xml" /><Relationship Id="rId11" Type="http://schemas.openxmlformats.org/officeDocument/2006/relationships/slideLayout" Target="../slideLayouts/slideLayout44.xml" /><Relationship Id="rId5" Type="http://schemas.openxmlformats.org/officeDocument/2006/relationships/slideLayout" Target="../slideLayouts/slideLayout38.xml" /><Relationship Id="rId10" Type="http://schemas.openxmlformats.org/officeDocument/2006/relationships/slideLayout" Target="../slideLayouts/slideLayout43.xml" /><Relationship Id="rId4" Type="http://schemas.openxmlformats.org/officeDocument/2006/relationships/slideLayout" Target="../slideLayouts/slideLayout37.xml" /><Relationship Id="rId9" Type="http://schemas.openxmlformats.org/officeDocument/2006/relationships/slideLayout" Target="../slideLayouts/slideLayout42.xml" /></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 /><Relationship Id="rId3" Type="http://schemas.openxmlformats.org/officeDocument/2006/relationships/slideLayout" Target="../slideLayouts/slideLayout47.xml" /><Relationship Id="rId7" Type="http://schemas.openxmlformats.org/officeDocument/2006/relationships/slideLayout" Target="../slideLayouts/slideLayout51.xml" /><Relationship Id="rId12" Type="http://schemas.openxmlformats.org/officeDocument/2006/relationships/theme" Target="../theme/theme5.xml" /><Relationship Id="rId2" Type="http://schemas.openxmlformats.org/officeDocument/2006/relationships/slideLayout" Target="../slideLayouts/slideLayout46.xml" /><Relationship Id="rId1" Type="http://schemas.openxmlformats.org/officeDocument/2006/relationships/slideLayout" Target="../slideLayouts/slideLayout45.xml" /><Relationship Id="rId6" Type="http://schemas.openxmlformats.org/officeDocument/2006/relationships/slideLayout" Target="../slideLayouts/slideLayout50.xml" /><Relationship Id="rId11" Type="http://schemas.openxmlformats.org/officeDocument/2006/relationships/slideLayout" Target="../slideLayouts/slideLayout55.xml" /><Relationship Id="rId5" Type="http://schemas.openxmlformats.org/officeDocument/2006/relationships/slideLayout" Target="../slideLayouts/slideLayout49.xml" /><Relationship Id="rId10" Type="http://schemas.openxmlformats.org/officeDocument/2006/relationships/slideLayout" Target="../slideLayouts/slideLayout54.xml" /><Relationship Id="rId4" Type="http://schemas.openxmlformats.org/officeDocument/2006/relationships/slideLayout" Target="../slideLayouts/slideLayout48.xml" /><Relationship Id="rId9" Type="http://schemas.openxmlformats.org/officeDocument/2006/relationships/slideLayout" Target="../slideLayouts/slideLayout5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96CC8-B5CF-47C7-8B16-70BC388065C6}" type="datetime3">
              <a:rPr lang="en-US" smtClean="0"/>
              <a:t>21 March 2022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D842C-0817-46A4-B372-6416F4435F18}"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newsflash/>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a:solidFill>
                  <a:srgbClr val="898989"/>
                </a:solidFill>
                <a:latin typeface="Calibri" charset="0"/>
                <a:ea typeface="ＭＳ Ｐゴシック" charset="-128"/>
              </a:defRPr>
            </a:lvl1pPr>
          </a:lstStyle>
          <a:p>
            <a:pPr>
              <a:defRPr/>
            </a:pPr>
            <a:fld id="{BF238607-0473-48AA-AAAB-4177E3E131F0}" type="datetime3">
              <a:rPr lang="en-US" smtClean="0"/>
              <a:t>21 March 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a:solidFill>
                  <a:srgbClr val="898989"/>
                </a:solidFill>
                <a:latin typeface="Calibri" charset="0"/>
                <a:ea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charset="0"/>
                <a:ea typeface="ＭＳ Ｐゴシック" charset="-128"/>
              </a:defRPr>
            </a:lvl1pPr>
          </a:lstStyle>
          <a:p>
            <a:pPr>
              <a:defRPr/>
            </a:pPr>
            <a:fld id="{16FD2297-C81A-4C7F-9800-9BD047BEF05E}" type="slidenum">
              <a:rPr lang="en-US"/>
              <a:pPr>
                <a:defRPr/>
              </a:pPr>
              <a:t>‹#›</a:t>
            </a:fld>
            <a:endParaRPr lang="en-US"/>
          </a:p>
        </p:txBody>
      </p:sp>
    </p:spTree>
    <p:extLst>
      <p:ext uri="{BB962C8B-B14F-4D97-AF65-F5344CB8AC3E}">
        <p14:creationId xmlns:p14="http://schemas.microsoft.com/office/powerpoint/2010/main" val="161977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id="{C8BFB48D-79AC-4F6B-A412-9E6D80643CB4}"/>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7A7866AA-D14A-4FB6-AE2F-F359B8E45DFE}" type="datetime3">
              <a:rPr lang="en-US" altLang="en-US" smtClean="0"/>
              <a:t>21 March 2022</a:t>
            </a:fld>
            <a:endParaRPr lang="en-US" altLang="en-US"/>
          </a:p>
        </p:txBody>
      </p:sp>
      <p:sp>
        <p:nvSpPr>
          <p:cNvPr id="5" name="Footer Placeholder 4">
            <a:extLst>
              <a:ext uri="{FF2B5EF4-FFF2-40B4-BE49-F238E27FC236}">
                <a16:creationId xmlns:a16="http://schemas.microsoft.com/office/drawing/2014/main" id="{EA28F3A6-4426-42E9-826F-71BE984DC2D8}"/>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id="{99A30054-9A69-44B1-A0E1-14BF2649912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85D8C8EA-DBB0-4588-BEE5-50FCDB40277F}" type="slidenum">
              <a:rPr lang="en-US" altLang="en-US"/>
              <a:pPr>
                <a:defRPr/>
              </a:pPr>
              <a:t>‹#›</a:t>
            </a:fld>
            <a:endParaRPr lang="en-US" altLang="en-US"/>
          </a:p>
        </p:txBody>
      </p:sp>
    </p:spTree>
    <p:extLst>
      <p:ext uri="{BB962C8B-B14F-4D97-AF65-F5344CB8AC3E}">
        <p14:creationId xmlns:p14="http://schemas.microsoft.com/office/powerpoint/2010/main" val="25156392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908050"/>
            <a:ext cx="8229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Calibri" charset="0"/>
                <a:ea typeface="ＭＳ Ｐゴシック" charset="-128"/>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F4686083-AD9C-4A24-989A-D667DD149215}" type="slidenum">
              <a:rPr lang="en-ZA" altLang="en-US"/>
              <a:pPr>
                <a:defRPr/>
              </a:pPr>
              <a:t>‹#›</a:t>
            </a:fld>
            <a:endParaRPr lang="en-ZA" altLang="en-US"/>
          </a:p>
        </p:txBody>
      </p:sp>
    </p:spTree>
    <p:extLst>
      <p:ext uri="{BB962C8B-B14F-4D97-AF65-F5344CB8AC3E}">
        <p14:creationId xmlns:p14="http://schemas.microsoft.com/office/powerpoint/2010/main" val="1342565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457200"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Arial" pitchFamily="34" charset="0"/>
          <a:ea typeface="ＭＳ Ｐゴシック" charset="-128"/>
          <a:cs typeface="Arial" pitchFamily="34" charset="0"/>
        </a:defRPr>
      </a:lvl1pPr>
      <a:lvl2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pitchFamily="34"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ＭＳ Ｐゴシック"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ＭＳ Ｐゴシック"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ヒラギノ角ゴ Pro W3"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ヒラギノ角ゴ Pro W3"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a:solidFill>
                  <a:srgbClr val="898989"/>
                </a:solidFill>
                <a:latin typeface="Calibri" charset="0"/>
                <a:ea typeface="ＭＳ Ｐゴシック" charset="-128"/>
              </a:defRPr>
            </a:lvl1pPr>
          </a:lstStyle>
          <a:p>
            <a:pPr>
              <a:defRPr/>
            </a:pPr>
            <a:fld id="{F58BC3C0-2DCD-464A-87AA-67AE645DE753}" type="datetime1">
              <a:rPr lang="en-US"/>
              <a:pPr>
                <a:defRPr/>
              </a:pPr>
              <a:t>3/21/2022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a:solidFill>
                  <a:srgbClr val="898989"/>
                </a:solidFill>
                <a:latin typeface="Calibri" charset="0"/>
                <a:ea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latin typeface="Calibri" charset="0"/>
                <a:ea typeface="ＭＳ Ｐゴシック" charset="-128"/>
              </a:defRPr>
            </a:lvl1pPr>
          </a:lstStyle>
          <a:p>
            <a:pPr>
              <a:defRPr/>
            </a:pPr>
            <a:fld id="{16FD2297-C81A-4C7F-9800-9BD047BEF05E}" type="slidenum">
              <a:rPr lang="en-US"/>
              <a:pPr>
                <a:defRPr/>
              </a:pPr>
              <a:t>‹#›</a:t>
            </a:fld>
            <a:endParaRPr lang="en-US"/>
          </a:p>
        </p:txBody>
      </p:sp>
    </p:spTree>
    <p:extLst>
      <p:ext uri="{BB962C8B-B14F-4D97-AF65-F5344CB8AC3E}">
        <p14:creationId xmlns:p14="http://schemas.microsoft.com/office/powerpoint/2010/main" val="16031662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34.xml" /><Relationship Id="rId4" Type="http://schemas.openxmlformats.org/officeDocument/2006/relationships/image" Target="../media/image4.jpeg"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12.xml" /></Relationships>
</file>

<file path=ppt/slides/_rels/slide13.xml.rels><?xml version="1.0" encoding="UTF-8" standalone="yes"?>
<Relationships xmlns="http://schemas.openxmlformats.org/package/2006/relationships"><Relationship Id="rId3" Type="http://schemas.openxmlformats.org/officeDocument/2006/relationships/chart" Target="../charts/chart4.xml" /><Relationship Id="rId2" Type="http://schemas.openxmlformats.org/officeDocument/2006/relationships/chart" Target="../charts/chart3.xml" /><Relationship Id="rId1" Type="http://schemas.openxmlformats.org/officeDocument/2006/relationships/slideLayout" Target="../slideLayouts/slideLayout13.xml" /></Relationships>
</file>

<file path=ppt/slides/_rels/slide1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12.xml" /></Relationships>
</file>

<file path=ppt/slides/_rels/slide15.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35.xml" /></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 /><Relationship Id="rId2" Type="http://schemas.openxmlformats.org/officeDocument/2006/relationships/slideLayout" Target="../slideLayouts/slideLayout35.xml" /><Relationship Id="rId1" Type="http://schemas.openxmlformats.org/officeDocument/2006/relationships/vmlDrawing" Target="../drawings/vmlDrawing1.vml" /><Relationship Id="rId6" Type="http://schemas.openxmlformats.org/officeDocument/2006/relationships/image" Target="../media/image7.emf" /><Relationship Id="rId5" Type="http://schemas.openxmlformats.org/officeDocument/2006/relationships/package" Target="../embeddings/Microsoft_Excel_Worksheet1.xlsx" /><Relationship Id="rId4" Type="http://schemas.openxmlformats.org/officeDocument/2006/relationships/image" Target="../media/image8.jpeg"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 /></Relationships>
</file>

<file path=ppt/slides/_rels/slide2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3.xml" /></Relationships>
</file>

<file path=ppt/slides/_rels/slide2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3.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3" Type="http://schemas.openxmlformats.org/officeDocument/2006/relationships/chart" Target="../charts/chart2.xml" /><Relationship Id="rId2" Type="http://schemas.openxmlformats.org/officeDocument/2006/relationships/chart" Target="../charts/chart1.xml" /><Relationship Id="rId1" Type="http://schemas.openxmlformats.org/officeDocument/2006/relationships/slideLayout" Target="../slideLayouts/slideLayout46.xml" /></Relationships>
</file>

<file path=ppt/slides/_rels/slide5.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p:nvPr/>
        </p:nvSpPr>
        <p:spPr>
          <a:xfrm>
            <a:off x="0" y="2132856"/>
            <a:ext cx="9144000" cy="3624069"/>
          </a:xfrm>
          <a:prstGeom prst="rect">
            <a:avLst/>
          </a:prstGeom>
          <a:noFill/>
          <a:ln>
            <a:noFill/>
            <a:prstDash val="solid"/>
          </a:ln>
          <a:effectLst>
            <a:outerShdw dist="22997" dir="5400000" algn="tl">
              <a:srgbClr val="000000">
                <a:alpha val="35000"/>
              </a:srgbClr>
            </a:outerShdw>
          </a:effectLst>
        </p:spPr>
        <p:txBody>
          <a:bodyPr vert="horz" wrap="square" lIns="68580" tIns="34290" rIns="68580" bIns="34290" anchor="t" anchorCtr="1" compatLnSpc="1">
            <a:spAutoFit/>
          </a:bodyPr>
          <a:lstStyle/>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rPr>
              <a:t>DEPARTMENT OF TRADITIONAL AFFAIRS’ THIRD QUARTER PERFORMANCE INFORMATION AND FINANCIAL REPORT FOR THE 2021/22 FINANCIAL YEAR</a:t>
            </a: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endParaRPr>
          </a:p>
          <a:p>
            <a:pPr marL="0" marR="0" lvl="0" indent="0" algn="ctr" defTabSz="685800" rtl="0" eaLnBrk="0" fontAlgn="auto" latinLnBrk="0" hangingPunct="0">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en-ZA" sz="2100" b="1" i="0" u="none" strike="noStrike" kern="0" cap="none" spc="0" normalizeH="0" baseline="0" noProof="0" dirty="0">
                <a:ln>
                  <a:noFill/>
                </a:ln>
                <a:solidFill>
                  <a:srgbClr val="000000"/>
                </a:solidFill>
                <a:effectLst/>
                <a:uLnTx/>
                <a:uFillTx/>
                <a:latin typeface="Arial" pitchFamily="34"/>
                <a:ea typeface="ＭＳ Ｐゴシック" pitchFamily="34"/>
                <a:cs typeface="Arial" pitchFamily="34"/>
              </a:rPr>
              <a:t>22 MARCH 2022</a:t>
            </a:r>
          </a:p>
        </p:txBody>
      </p:sp>
      <p:sp>
        <p:nvSpPr>
          <p:cNvPr id="2" name="TextBox 1"/>
          <p:cNvSpPr txBox="1"/>
          <p:nvPr/>
        </p:nvSpPr>
        <p:spPr>
          <a:xfrm>
            <a:off x="0" y="1412776"/>
            <a:ext cx="9144000" cy="193899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ZA" alt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PORTFOLIO COMMITTEE ON COOPERATIVE GOVERNANCE AND TRADITIONAL AFFAIRS</a:t>
            </a:r>
            <a:endParaRPr kumimoji="0" lang="en-ZA"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p:txBody>
      </p:sp>
      <p:pic>
        <p:nvPicPr>
          <p:cNvPr id="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6165304"/>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raditional affairs logo.jpg"/>
          <p:cNvPicPr/>
          <p:nvPr/>
        </p:nvPicPr>
        <p:blipFill>
          <a:blip r:embed="rId4" cstate="print"/>
          <a:srcRect/>
          <a:stretch>
            <a:fillRect/>
          </a:stretch>
        </p:blipFill>
        <p:spPr bwMode="auto">
          <a:xfrm>
            <a:off x="2483768" y="712585"/>
            <a:ext cx="4032448" cy="1420271"/>
          </a:xfrm>
          <a:prstGeom prst="rect">
            <a:avLst/>
          </a:prstGeom>
          <a:noFill/>
        </p:spPr>
      </p:pic>
      <p:sp>
        <p:nvSpPr>
          <p:cNvPr id="3" name="TextBox 2">
            <a:extLst>
              <a:ext uri="{FF2B5EF4-FFF2-40B4-BE49-F238E27FC236}">
                <a16:creationId xmlns:a16="http://schemas.microsoft.com/office/drawing/2014/main" id="{DD7FAF18-6A00-4A0E-B948-BBC993F19009}"/>
              </a:ext>
            </a:extLst>
          </p:cNvPr>
          <p:cNvSpPr txBox="1"/>
          <p:nvPr/>
        </p:nvSpPr>
        <p:spPr>
          <a:xfrm>
            <a:off x="8604448" y="6309320"/>
            <a:ext cx="269626" cy="276999"/>
          </a:xfrm>
          <a:prstGeom prst="rect">
            <a:avLst/>
          </a:prstGeom>
          <a:noFill/>
        </p:spPr>
        <p:txBody>
          <a:bodyPr wrap="none" rtlCol="0">
            <a:spAutoFit/>
          </a:bodyPr>
          <a:lstStyle/>
          <a:p>
            <a:r>
              <a:rPr lang="en-GB" sz="1200" dirty="0"/>
              <a:t>1</a:t>
            </a:r>
            <a:endParaRPr lang="en-US" sz="1200" dirty="0"/>
          </a:p>
        </p:txBody>
      </p:sp>
    </p:spTree>
    <p:extLst>
      <p:ext uri="{BB962C8B-B14F-4D97-AF65-F5344CB8AC3E}">
        <p14:creationId xmlns:p14="http://schemas.microsoft.com/office/powerpoint/2010/main" val="3493868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10</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US" sz="2000" b="1" dirty="0"/>
              <a:t>3</a:t>
            </a:r>
            <a:r>
              <a:rPr lang="en-US" sz="2000" b="1" baseline="30000" dirty="0"/>
              <a:t>rd</a:t>
            </a:r>
            <a:r>
              <a:rPr lang="en-US" sz="2000" b="1" dirty="0"/>
              <a:t>  quarter performance for programme 3: </a:t>
            </a:r>
            <a:r>
              <a:rPr lang="en-US" sz="2000" b="1" dirty="0" err="1"/>
              <a:t>ISC..Cont</a:t>
            </a:r>
            <a:r>
              <a:rPr lang="en-US" sz="2000" b="1" dirty="0"/>
              <a:t>…</a:t>
            </a:r>
            <a:br>
              <a:rPr lang="en-ZA" sz="2800" dirty="0"/>
            </a:br>
            <a:endParaRPr lang="en-US" sz="2800" b="1" dirty="0">
              <a:effectLst/>
            </a:endParaRPr>
          </a:p>
        </p:txBody>
      </p:sp>
      <p:sp>
        <p:nvSpPr>
          <p:cNvPr id="6" name="Content Placeholder 2"/>
          <p:cNvSpPr txBox="1">
            <a:spLocks/>
          </p:cNvSpPr>
          <p:nvPr/>
        </p:nvSpPr>
        <p:spPr>
          <a:xfrm>
            <a:off x="261256" y="1054672"/>
            <a:ext cx="8712968" cy="5729386"/>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2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12</a:t>
            </a: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A359DC79-19D9-4234-ABEB-4223EE5BFFFE}"/>
              </a:ext>
            </a:extLst>
          </p:cNvPr>
          <p:cNvGraphicFramePr>
            <a:graphicFrameLocks noGrp="1"/>
          </p:cNvGraphicFramePr>
          <p:nvPr>
            <p:extLst>
              <p:ext uri="{D42A27DB-BD31-4B8C-83A1-F6EECF244321}">
                <p14:modId xmlns:p14="http://schemas.microsoft.com/office/powerpoint/2010/main" val="2353247013"/>
              </p:ext>
            </p:extLst>
          </p:nvPr>
        </p:nvGraphicFramePr>
        <p:xfrm>
          <a:off x="251520" y="692696"/>
          <a:ext cx="8803580" cy="5653941"/>
        </p:xfrm>
        <a:graphic>
          <a:graphicData uri="http://schemas.openxmlformats.org/drawingml/2006/table">
            <a:tbl>
              <a:tblPr firstRow="1" firstCol="1" bandRow="1"/>
              <a:tblGrid>
                <a:gridCol w="1236867">
                  <a:extLst>
                    <a:ext uri="{9D8B030D-6E8A-4147-A177-3AD203B41FA5}">
                      <a16:colId xmlns:a16="http://schemas.microsoft.com/office/drawing/2014/main" val="3179759585"/>
                    </a:ext>
                  </a:extLst>
                </a:gridCol>
                <a:gridCol w="1455137">
                  <a:extLst>
                    <a:ext uri="{9D8B030D-6E8A-4147-A177-3AD203B41FA5}">
                      <a16:colId xmlns:a16="http://schemas.microsoft.com/office/drawing/2014/main" val="3622545807"/>
                    </a:ext>
                  </a:extLst>
                </a:gridCol>
                <a:gridCol w="1419268">
                  <a:extLst>
                    <a:ext uri="{9D8B030D-6E8A-4147-A177-3AD203B41FA5}">
                      <a16:colId xmlns:a16="http://schemas.microsoft.com/office/drawing/2014/main" val="2076174199"/>
                    </a:ext>
                  </a:extLst>
                </a:gridCol>
                <a:gridCol w="1272736">
                  <a:extLst>
                    <a:ext uri="{9D8B030D-6E8A-4147-A177-3AD203B41FA5}">
                      <a16:colId xmlns:a16="http://schemas.microsoft.com/office/drawing/2014/main" val="1093757613"/>
                    </a:ext>
                  </a:extLst>
                </a:gridCol>
                <a:gridCol w="2104824">
                  <a:extLst>
                    <a:ext uri="{9D8B030D-6E8A-4147-A177-3AD203B41FA5}">
                      <a16:colId xmlns:a16="http://schemas.microsoft.com/office/drawing/2014/main" val="2540979452"/>
                    </a:ext>
                  </a:extLst>
                </a:gridCol>
                <a:gridCol w="1314748">
                  <a:extLst>
                    <a:ext uri="{9D8B030D-6E8A-4147-A177-3AD203B41FA5}">
                      <a16:colId xmlns:a16="http://schemas.microsoft.com/office/drawing/2014/main" val="3141657080"/>
                    </a:ext>
                  </a:extLst>
                </a:gridCol>
              </a:tblGrid>
              <a:tr h="622472">
                <a:tc>
                  <a:txBody>
                    <a:bodyPr/>
                    <a:lstStyle/>
                    <a:p>
                      <a:pPr marL="0" marR="0">
                        <a:lnSpc>
                          <a:spcPct val="115000"/>
                        </a:lnSpc>
                        <a:spcBef>
                          <a:spcPts val="0"/>
                        </a:spcBef>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65321577"/>
                  </a:ext>
                </a:extLst>
              </a:tr>
              <a:tr h="1889548">
                <a:tc>
                  <a:txBody>
                    <a:bodyPr/>
                    <a:lstStyle/>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Monitoring reports on the implementation of social cohesion programme by Provinces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Number of Provinces monitored on the implementation of social cohesion programme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8 Provinces consulted on the Social Cohesion Programme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indent="-12700" algn="just">
                        <a:lnSpc>
                          <a:spcPct val="115000"/>
                        </a:lnSpc>
                        <a:spcBef>
                          <a:spcPts val="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Approved Social Cohesion Programme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200">
                          <a:effectLst/>
                          <a:latin typeface="Arial" panose="020B0604020202020204" pitchFamily="34" charset="0"/>
                          <a:ea typeface="Calibri" panose="020F0502020204030204" pitchFamily="34" charset="0"/>
                          <a:cs typeface="Arial" panose="020B0604020202020204" pitchFamily="34" charset="0"/>
                        </a:rPr>
                        <a:t>4 provinces consulted on the Social Cohesion Programme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US" sz="1200">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a:solidFill>
                            <a:srgbClr val="FF0000"/>
                          </a:solidFill>
                          <a:effectLst/>
                          <a:latin typeface="Arial" panose="020B0604020202020204" pitchFamily="34" charset="0"/>
                          <a:ea typeface="Calibri" panose="020F0502020204030204" pitchFamily="34" charset="0"/>
                          <a:cs typeface="Arial" panose="020B0604020202020204" pitchFamily="34" charset="0"/>
                        </a:rPr>
                        <a:t>Not Achieved</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US" sz="1200">
                          <a:effectLst/>
                          <a:latin typeface="Arial" panose="020B0604020202020204" pitchFamily="34" charset="0"/>
                          <a:ea typeface="Calibri" panose="020F0502020204030204" pitchFamily="34" charset="0"/>
                          <a:cs typeface="Arial" panose="020B0604020202020204" pitchFamily="34" charset="0"/>
                        </a:rPr>
                        <a:t>Only 3 provinces were consulted</a:t>
                      </a:r>
                    </a:p>
                    <a:p>
                      <a:pPr marL="0" marR="0" algn="just">
                        <a:lnSpc>
                          <a:spcPct val="115000"/>
                        </a:lnSpc>
                        <a:spcBef>
                          <a:spcPts val="0"/>
                        </a:spcBef>
                        <a:spcAft>
                          <a:spcPts val="1000"/>
                        </a:spcAft>
                      </a:pPr>
                      <a:r>
                        <a:rPr lang="en-US" sz="120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b="1">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200" kern="1200">
                          <a:effectLst/>
                          <a:latin typeface="Arial" panose="020B0604020202020204" pitchFamily="34" charset="0"/>
                          <a:ea typeface="Calibri" panose="020F0502020204030204" pitchFamily="34" charset="0"/>
                          <a:cs typeface="Arial" panose="020B0604020202020204" pitchFamily="34" charset="0"/>
                        </a:rPr>
                        <a:t>The non- achievement of the target is attributed to the last-minute cancellation by one of the provinces.</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095043"/>
                  </a:ext>
                </a:extLst>
              </a:tr>
              <a:tr h="2990357">
                <a:tc>
                  <a:txBody>
                    <a:bodyPr/>
                    <a:lstStyle/>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South African indigenous languages promotion plan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GB" sz="1200">
                          <a:effectLst/>
                          <a:latin typeface="Arial" panose="020B0604020202020204" pitchFamily="34" charset="0"/>
                          <a:ea typeface="Calibri" panose="020F0502020204030204" pitchFamily="34" charset="0"/>
                          <a:cs typeface="Arial" panose="020B0604020202020204" pitchFamily="34" charset="0"/>
                        </a:rPr>
                        <a:t>Number of </a:t>
                      </a:r>
                      <a:r>
                        <a:rPr lang="en-ZA" sz="1200">
                          <a:effectLst/>
                          <a:latin typeface="Arial" panose="020B0604020202020204" pitchFamily="34" charset="0"/>
                          <a:ea typeface="Calibri" panose="020F0502020204030204" pitchFamily="34" charset="0"/>
                          <a:cs typeface="Arial" panose="020B0604020202020204" pitchFamily="34" charset="0"/>
                        </a:rPr>
                        <a:t>South African indigenous languages promotion plan developed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 </a:t>
                      </a:r>
                      <a:r>
                        <a:rPr lang="en-ZA" sz="1200" dirty="0">
                          <a:effectLst/>
                          <a:latin typeface="Arial" panose="020B0604020202020204" pitchFamily="34" charset="0"/>
                          <a:ea typeface="Calibri" panose="020F0502020204030204" pitchFamily="34" charset="0"/>
                          <a:cs typeface="Arial" panose="020B0604020202020204" pitchFamily="34" charset="0"/>
                        </a:rPr>
                        <a:t>South African indigenous language promotion plan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Develop concept document for promotion of South African Indigenous Languages</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1000"/>
                        </a:spcAft>
                      </a:pPr>
                      <a:r>
                        <a:rPr lang="en-GB" sz="1200" dirty="0">
                          <a:effectLst/>
                          <a:latin typeface="Arial" panose="020B0604020202020204" pitchFamily="34" charset="0"/>
                          <a:ea typeface="Calibri" panose="020F0502020204030204" pitchFamily="34" charset="0"/>
                          <a:cs typeface="Arial" panose="020B0604020202020204" pitchFamily="34" charset="0"/>
                        </a:rPr>
                        <a:t>Consultation Report on Indigenous languages promotion plan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A concept document for promotion of South African Indigenous Languages was developed</a:t>
                      </a:r>
                    </a:p>
                    <a:p>
                      <a:pPr marL="0" marR="0" algn="just">
                        <a:lnSpc>
                          <a:spcPct val="115000"/>
                        </a:lnSpc>
                        <a:spcBef>
                          <a:spcPts val="0"/>
                        </a:spcBef>
                        <a:spcAft>
                          <a:spcPts val="0"/>
                        </a:spcAft>
                      </a:pPr>
                      <a:r>
                        <a:rPr lang="en-US"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endParaRPr lang="en-US"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US" sz="1200" dirty="0">
                          <a:effectLst/>
                          <a:latin typeface="Arial" panose="020B0604020202020204" pitchFamily="34" charset="0"/>
                          <a:ea typeface="Calibri" panose="020F0502020204030204" pitchFamily="34" charset="0"/>
                          <a:cs typeface="Arial" panose="020B0604020202020204" pitchFamily="34" charset="0"/>
                        </a:rPr>
                        <a:t>A consultation report on Indigenous languages promotion plan was developed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N/A</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15000"/>
                        </a:lnSpc>
                        <a:spcBef>
                          <a:spcPts val="0"/>
                        </a:spcBef>
                        <a:spcAft>
                          <a:spcPts val="0"/>
                        </a:spcAft>
                      </a:pPr>
                      <a:r>
                        <a:rPr lang="en-US" sz="1200" kern="1200" dirty="0">
                          <a:solidFill>
                            <a:srgbClr val="000000"/>
                          </a:solidFill>
                          <a:effectLst/>
                          <a:latin typeface="Arial" panose="020B0604020202020204" pitchFamily="34" charset="0"/>
                          <a:ea typeface="+mn-ea"/>
                          <a:cs typeface="Arial" panose="020B0604020202020204" pitchFamily="34" charset="0"/>
                        </a:rPr>
                        <a:t>N/A</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81015"/>
                  </a:ext>
                </a:extLst>
              </a:tr>
            </a:tbl>
          </a:graphicData>
        </a:graphic>
      </p:graphicFrame>
    </p:spTree>
    <p:extLst>
      <p:ext uri="{BB962C8B-B14F-4D97-AF65-F5344CB8AC3E}">
        <p14:creationId xmlns:p14="http://schemas.microsoft.com/office/powerpoint/2010/main" val="1814249710"/>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8172400" y="5517233"/>
            <a:ext cx="648072" cy="5760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ZA" altLang="en-US" sz="140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13</a:t>
            </a: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US" sz="2000" b="1" dirty="0"/>
              <a:t>3</a:t>
            </a:r>
            <a:r>
              <a:rPr lang="en-US" sz="2000" b="1" baseline="30000" dirty="0"/>
              <a:t>rd</a:t>
            </a:r>
            <a:r>
              <a:rPr lang="en-US" sz="2000" b="1" dirty="0"/>
              <a:t>  quarter performance for programme 3: </a:t>
            </a:r>
            <a:r>
              <a:rPr lang="en-US" sz="2000" b="1" dirty="0" err="1"/>
              <a:t>ISC..Cont</a:t>
            </a:r>
            <a:r>
              <a:rPr lang="en-US" sz="2000" b="1" dirty="0"/>
              <a:t>…</a:t>
            </a:r>
            <a:br>
              <a:rPr lang="en-ZA" sz="2800" dirty="0"/>
            </a:br>
            <a:endParaRPr lang="en-US" sz="2800" b="1" dirty="0">
              <a:effectLst/>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882" y="5250434"/>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A359DC79-19D9-4234-ABEB-4223EE5BFFFE}"/>
              </a:ext>
            </a:extLst>
          </p:cNvPr>
          <p:cNvGraphicFramePr>
            <a:graphicFrameLocks noGrp="1"/>
          </p:cNvGraphicFramePr>
          <p:nvPr/>
        </p:nvGraphicFramePr>
        <p:xfrm>
          <a:off x="251520" y="692696"/>
          <a:ext cx="8803580" cy="2880320"/>
        </p:xfrm>
        <a:graphic>
          <a:graphicData uri="http://schemas.openxmlformats.org/drawingml/2006/table">
            <a:tbl>
              <a:tblPr firstRow="1" firstCol="1" bandRow="1"/>
              <a:tblGrid>
                <a:gridCol w="1236867">
                  <a:extLst>
                    <a:ext uri="{9D8B030D-6E8A-4147-A177-3AD203B41FA5}">
                      <a16:colId xmlns:a16="http://schemas.microsoft.com/office/drawing/2014/main" val="3179759585"/>
                    </a:ext>
                  </a:extLst>
                </a:gridCol>
                <a:gridCol w="1455137">
                  <a:extLst>
                    <a:ext uri="{9D8B030D-6E8A-4147-A177-3AD203B41FA5}">
                      <a16:colId xmlns:a16="http://schemas.microsoft.com/office/drawing/2014/main" val="3622545807"/>
                    </a:ext>
                  </a:extLst>
                </a:gridCol>
                <a:gridCol w="1419268">
                  <a:extLst>
                    <a:ext uri="{9D8B030D-6E8A-4147-A177-3AD203B41FA5}">
                      <a16:colId xmlns:a16="http://schemas.microsoft.com/office/drawing/2014/main" val="2076174199"/>
                    </a:ext>
                  </a:extLst>
                </a:gridCol>
                <a:gridCol w="1272736">
                  <a:extLst>
                    <a:ext uri="{9D8B030D-6E8A-4147-A177-3AD203B41FA5}">
                      <a16:colId xmlns:a16="http://schemas.microsoft.com/office/drawing/2014/main" val="1093757613"/>
                    </a:ext>
                  </a:extLst>
                </a:gridCol>
                <a:gridCol w="2104824">
                  <a:extLst>
                    <a:ext uri="{9D8B030D-6E8A-4147-A177-3AD203B41FA5}">
                      <a16:colId xmlns:a16="http://schemas.microsoft.com/office/drawing/2014/main" val="2540979452"/>
                    </a:ext>
                  </a:extLst>
                </a:gridCol>
                <a:gridCol w="1314748">
                  <a:extLst>
                    <a:ext uri="{9D8B030D-6E8A-4147-A177-3AD203B41FA5}">
                      <a16:colId xmlns:a16="http://schemas.microsoft.com/office/drawing/2014/main" val="3141657080"/>
                    </a:ext>
                  </a:extLst>
                </a:gridCol>
              </a:tblGrid>
              <a:tr h="780822">
                <a:tc>
                  <a:txBody>
                    <a:bodyPr/>
                    <a:lstStyle/>
                    <a:p>
                      <a:pPr marL="0" marR="0">
                        <a:lnSpc>
                          <a:spcPct val="115000"/>
                        </a:lnSpc>
                        <a:spcBef>
                          <a:spcPts val="0"/>
                        </a:spcBef>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65321577"/>
                  </a:ext>
                </a:extLst>
              </a:tr>
              <a:tr h="2099498">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Structures of traditional leaders trained on CIA</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Number of structures of traditional leaders trained on CIA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CIA training manual developed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GB" sz="1400">
                          <a:effectLst/>
                          <a:latin typeface="Arial" panose="020B0604020202020204" pitchFamily="34" charset="0"/>
                          <a:ea typeface="Calibri" panose="020F0502020204030204" pitchFamily="34" charset="0"/>
                          <a:cs typeface="Arial" panose="020B0604020202020204" pitchFamily="34" charset="0"/>
                        </a:rPr>
                        <a:t>Draft CIA training manual developed</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GB"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GB"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A draft CIA training manual was developed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kern="1200" dirty="0">
                          <a:solidFill>
                            <a:srgbClr val="000000"/>
                          </a:solidFill>
                          <a:effectLst/>
                          <a:latin typeface="Arial" panose="020B0604020202020204" pitchFamily="34" charset="0"/>
                          <a:ea typeface="+mn-ea"/>
                          <a:cs typeface="Arial" panose="020B0604020202020204" pitchFamily="34" charset="0"/>
                        </a:rPr>
                        <a:t>N/A</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095043"/>
                  </a:ext>
                </a:extLst>
              </a:tr>
            </a:tbl>
          </a:graphicData>
        </a:graphic>
      </p:graphicFrame>
    </p:spTree>
    <p:extLst>
      <p:ext uri="{BB962C8B-B14F-4D97-AF65-F5344CB8AC3E}">
        <p14:creationId xmlns:p14="http://schemas.microsoft.com/office/powerpoint/2010/main" val="3823561588"/>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9D24176-655D-4EAF-A16B-203DBBF80BD7}" type="datetime3">
              <a:rPr kumimoji="0" lang="en-US" sz="1200" b="0" i="0" u="none" strike="noStrike" kern="1200" cap="none" spc="0" normalizeH="0" baseline="0" noProof="0" smtClean="0">
                <a:ln>
                  <a:noFill/>
                </a:ln>
                <a:solidFill>
                  <a:srgbClr val="898989"/>
                </a:solidFill>
                <a:effectLst/>
                <a:uLnTx/>
                <a:uFillTx/>
                <a:latin typeface="Calibri" charset="0"/>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8B274A-39EE-47F1-994F-E98DFBC59EDF}" type="slidenum">
              <a:rPr kumimoji="0" lang="en-US" sz="1200" b="0" i="0" u="none" strike="noStrike" kern="1200" cap="none" spc="0" normalizeH="0" baseline="0" noProof="0" smtClean="0">
                <a:ln>
                  <a:noFill/>
                </a:ln>
                <a:solidFill>
                  <a:prstClr val="black"/>
                </a:solidFill>
                <a:effectLst/>
                <a:uLnTx/>
                <a:uFillTx/>
                <a:latin typeface="Calibri" charset="0"/>
                <a:ea typeface="ＭＳ Ｐゴシック"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charset="0"/>
              <a:ea typeface="ＭＳ Ｐゴシック" charset="-128"/>
              <a:cs typeface="+mn-cs"/>
            </a:endParaRPr>
          </a:p>
        </p:txBody>
      </p:sp>
      <p:sp>
        <p:nvSpPr>
          <p:cNvPr id="7" name="TextBox 6">
            <a:extLst>
              <a:ext uri="{FF2B5EF4-FFF2-40B4-BE49-F238E27FC236}">
                <a16:creationId xmlns:a16="http://schemas.microsoft.com/office/drawing/2014/main" id="{302F4841-4950-4A78-ACC0-9AC977803680}"/>
              </a:ext>
            </a:extLst>
          </p:cNvPr>
          <p:cNvSpPr txBox="1"/>
          <p:nvPr/>
        </p:nvSpPr>
        <p:spPr>
          <a:xfrm>
            <a:off x="666031" y="2107038"/>
            <a:ext cx="7498282" cy="2062103"/>
          </a:xfrm>
          <a:prstGeom prst="rect">
            <a:avLst/>
          </a:prstGeom>
          <a:noFill/>
        </p:spPr>
        <p:txBody>
          <a:bodyPr wrap="square" rtlCol="0">
            <a:spAutoFit/>
          </a:bodyPr>
          <a:lstStyle/>
          <a:p>
            <a:pPr marL="228600" algn="ctr">
              <a:tabLst>
                <a:tab pos="635000" algn="l"/>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Summary </a:t>
            </a:r>
            <a:r>
              <a:rPr lang="en-US" sz="3200" b="1" dirty="0">
                <a:solidFill>
                  <a:prstClr val="black"/>
                </a:solidFill>
                <a:latin typeface="Arial" panose="020B0604020202020204" pitchFamily="34" charset="0"/>
                <a:cs typeface="Arial" panose="020B0604020202020204" pitchFamily="34" charset="0"/>
              </a:rPr>
              <a:t>of the National House of Traditional &amp; Khoi-San Leaders (NHTKL) performance for the Third Quarter of 2021/2022 FY</a:t>
            </a:r>
            <a:endParaRPr kumimoji="0" lang="en-ZA" sz="2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775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type="title"/>
          </p:nvPr>
        </p:nvSpPr>
        <p:spPr>
          <a:xfrm>
            <a:off x="0" y="68408"/>
            <a:ext cx="9144000" cy="63976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rmAutofit fontScale="90000"/>
          </a:bodyPr>
          <a:lstStyle/>
          <a:p>
            <a:pPr>
              <a:defRPr/>
            </a:pPr>
            <a:r>
              <a:rPr lang="en-ZA" sz="2200" b="1" dirty="0">
                <a:ea typeface="MS PGothic" pitchFamily="34" charset="-128"/>
              </a:rPr>
              <a:t>SUMMARY OF OVERALL NHTKL PERFORMANCE FOR THE 3</a:t>
            </a:r>
            <a:r>
              <a:rPr lang="en-ZA" sz="2200" b="1" baseline="30000" dirty="0">
                <a:ea typeface="MS PGothic" pitchFamily="34" charset="-128"/>
              </a:rPr>
              <a:t>rd</a:t>
            </a:r>
            <a:r>
              <a:rPr lang="en-ZA" sz="2200" b="1" dirty="0">
                <a:ea typeface="MS PGothic" pitchFamily="34" charset="-128"/>
              </a:rPr>
              <a:t> QUARTER 2021/2022 FY </a:t>
            </a:r>
            <a:endParaRPr lang="en-ZA" sz="2200" dirty="0">
              <a:ea typeface="MS PGothic" pitchFamily="34" charset="-128"/>
            </a:endParaRPr>
          </a:p>
        </p:txBody>
      </p:sp>
      <p:graphicFrame>
        <p:nvGraphicFramePr>
          <p:cNvPr id="9" name="Chart 8"/>
          <p:cNvGraphicFramePr>
            <a:graphicFrameLocks/>
          </p:cNvGraphicFramePr>
          <p:nvPr/>
        </p:nvGraphicFramePr>
        <p:xfrm>
          <a:off x="0" y="620688"/>
          <a:ext cx="5292080" cy="3324383"/>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467AC3-F8A2-486E-998A-E9F51BABF5EB}" type="datetime1">
              <a:rPr kumimoji="0" lang="en-US" sz="1200" b="0" i="0" u="none" strike="noStrike" kern="1200" cap="none" spc="0" normalizeH="0" baseline="0" noProof="0" smtClean="0">
                <a:ln>
                  <a:noFill/>
                </a:ln>
                <a:solidFill>
                  <a:prstClr val="black">
                    <a:tint val="75000"/>
                  </a:prstClr>
                </a:solidFill>
                <a:effectLst/>
                <a:uLnTx/>
                <a:uFillTx/>
                <a:latin typeface="Calibri"/>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3/21/2022</a:t>
            </a:fld>
            <a:endParaRPr kumimoji="0" lang="en-ZA" sz="1200" b="0" i="0" u="none" strike="noStrike" kern="1200" cap="none" spc="0" normalizeH="0" baseline="0" noProof="0">
              <a:ln>
                <a:noFill/>
              </a:ln>
              <a:solidFill>
                <a:prstClr val="black">
                  <a:tint val="75000"/>
                </a:prstClr>
              </a:solidFill>
              <a:effectLst/>
              <a:uLnTx/>
              <a:uFillTx/>
              <a:latin typeface="Calibri"/>
              <a:ea typeface="ＭＳ Ｐゴシック" charset="-128"/>
              <a:cs typeface="+mn-cs"/>
            </a:endParaRPr>
          </a:p>
        </p:txBody>
      </p:sp>
      <p:sp>
        <p:nvSpPr>
          <p:cNvPr id="4" name="Slide Number Placeholder 3"/>
          <p:cNvSpPr>
            <a:spLocks noGrp="1"/>
          </p:cNvSpPr>
          <p:nvPr>
            <p:ph type="sldNum" sz="quarter" idx="12"/>
          </p:nvPr>
        </p:nvSpPr>
        <p:spPr>
          <a:xfrm>
            <a:off x="6600824" y="6362700"/>
            <a:ext cx="2085975" cy="35877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400" dirty="0">
                <a:solidFill>
                  <a:srgbClr val="1F497D"/>
                </a:solidFill>
                <a:latin typeface="Calibri"/>
              </a:rPr>
              <a:t>15</a:t>
            </a:r>
            <a:endParaRPr kumimoji="0" lang="en-ZA" sz="1400" b="0" i="0" u="none" strike="noStrike" kern="1200" cap="none" spc="0" normalizeH="0" baseline="0" noProof="0" dirty="0">
              <a:ln>
                <a:noFill/>
              </a:ln>
              <a:solidFill>
                <a:srgbClr val="1F497D"/>
              </a:solidFill>
              <a:effectLst/>
              <a:uLnTx/>
              <a:uFillTx/>
              <a:latin typeface="Calibri"/>
              <a:ea typeface="ＭＳ Ｐゴシック" charset="-128"/>
              <a:cs typeface="+mn-cs"/>
            </a:endParaRPr>
          </a:p>
        </p:txBody>
      </p:sp>
      <p:sp>
        <p:nvSpPr>
          <p:cNvPr id="12" name="Content Placeholder 2"/>
          <p:cNvSpPr>
            <a:spLocks noGrp="1"/>
          </p:cNvSpPr>
          <p:nvPr>
            <p:ph sz="quarter" idx="1"/>
          </p:nvPr>
        </p:nvSpPr>
        <p:spPr>
          <a:xfrm>
            <a:off x="5364088" y="1916830"/>
            <a:ext cx="3672408" cy="2918171"/>
          </a:xfrm>
        </p:spPr>
        <p:txBody>
          <a:bodyPr>
            <a:normAutofit/>
          </a:bodyPr>
          <a:lstStyle/>
          <a:p>
            <a:pPr marL="0" lvl="0" indent="0" algn="just">
              <a:buNone/>
              <a:defRPr/>
            </a:pPr>
            <a:r>
              <a:rPr kumimoji="0" lang="en-ZA" sz="1800" b="1" i="0" u="none" strike="noStrike" kern="1200" cap="none" spc="0" normalizeH="0" baseline="0" noProof="0" dirty="0">
                <a:ln>
                  <a:noFill/>
                </a:ln>
                <a:solidFill>
                  <a:prstClr val="black"/>
                </a:solidFill>
                <a:effectLst/>
                <a:uLnTx/>
                <a:uFillTx/>
                <a:latin typeface="Calibri"/>
                <a:ea typeface="MS PGothic" pitchFamily="34" charset="-128"/>
              </a:rPr>
              <a:t>The </a:t>
            </a:r>
            <a:r>
              <a:rPr lang="en-ZA" sz="1800" b="1" dirty="0">
                <a:ea typeface="MS PGothic" pitchFamily="34" charset="-128"/>
              </a:rPr>
              <a:t>NHTKL</a:t>
            </a:r>
            <a:r>
              <a:rPr lang="en-ZA" sz="1800" b="1" dirty="0">
                <a:solidFill>
                  <a:prstClr val="black"/>
                </a:solidFill>
                <a:latin typeface="Calibri"/>
                <a:ea typeface="MS PGothic" pitchFamily="34" charset="-128"/>
              </a:rPr>
              <a:t> </a:t>
            </a:r>
            <a:r>
              <a:rPr kumimoji="0" lang="en-ZA" sz="1800" b="1" i="0" u="none" strike="noStrike" kern="1200" cap="none" spc="0" normalizeH="0" baseline="0" noProof="0" dirty="0">
                <a:ln>
                  <a:noFill/>
                </a:ln>
                <a:solidFill>
                  <a:prstClr val="black"/>
                </a:solidFill>
                <a:effectLst/>
                <a:uLnTx/>
                <a:uFillTx/>
                <a:latin typeface="Calibri"/>
                <a:ea typeface="MS PGothic" pitchFamily="34" charset="-128"/>
              </a:rPr>
              <a:t>had 7 targets for the 3</a:t>
            </a:r>
            <a:r>
              <a:rPr kumimoji="0" lang="en-ZA" sz="1800" b="1" i="0" u="none" strike="noStrike" kern="1200" cap="none" spc="0" normalizeH="0" baseline="30000" noProof="0" dirty="0">
                <a:ln>
                  <a:noFill/>
                </a:ln>
                <a:solidFill>
                  <a:prstClr val="black"/>
                </a:solidFill>
                <a:effectLst/>
                <a:uLnTx/>
                <a:uFillTx/>
                <a:latin typeface="Calibri"/>
                <a:ea typeface="MS PGothic" pitchFamily="34" charset="-128"/>
              </a:rPr>
              <a:t>rd</a:t>
            </a:r>
            <a:r>
              <a:rPr kumimoji="0" lang="en-ZA" sz="1800" b="1" i="0" u="none" strike="noStrike" kern="1200" cap="none" spc="0" normalizeH="0" baseline="0" noProof="0" dirty="0">
                <a:ln>
                  <a:noFill/>
                </a:ln>
                <a:solidFill>
                  <a:prstClr val="black"/>
                </a:solidFill>
                <a:effectLst/>
                <a:uLnTx/>
                <a:uFillTx/>
                <a:latin typeface="Calibri"/>
                <a:ea typeface="MS PGothic" pitchFamily="34" charset="-128"/>
              </a:rPr>
              <a:t>   Quarter of 2021/2022, of which:</a:t>
            </a:r>
          </a:p>
          <a:p>
            <a:pPr marL="1143000" marR="0" lvl="2" indent="-2286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ZA" sz="1800" b="1" dirty="0">
                <a:solidFill>
                  <a:prstClr val="black"/>
                </a:solidFill>
                <a:latin typeface="Calibri"/>
                <a:ea typeface="MS PGothic" pitchFamily="34" charset="-128"/>
              </a:rPr>
              <a:t>7 of 7</a:t>
            </a:r>
            <a:r>
              <a:rPr kumimoji="0" lang="en-ZA" sz="1800" b="1" i="0" u="none" strike="noStrike" kern="1200" cap="none" spc="0" normalizeH="0" baseline="0" noProof="0" dirty="0">
                <a:ln>
                  <a:noFill/>
                </a:ln>
                <a:solidFill>
                  <a:prstClr val="black"/>
                </a:solidFill>
                <a:effectLst/>
                <a:uLnTx/>
                <a:uFillTx/>
                <a:latin typeface="Calibri"/>
                <a:ea typeface="MS PGothic" pitchFamily="34" charset="-128"/>
              </a:rPr>
              <a:t> (100%) of the targets were achieved  </a:t>
            </a:r>
          </a:p>
          <a:p>
            <a:pPr marL="0" indent="0">
              <a:buNone/>
              <a:defRPr/>
            </a:pPr>
            <a:endParaRPr lang="en-ZA" sz="1800" b="1" dirty="0">
              <a:ea typeface="MS PGothic" pitchFamily="34" charset="-128"/>
            </a:endParaRPr>
          </a:p>
        </p:txBody>
      </p:sp>
      <p:graphicFrame>
        <p:nvGraphicFramePr>
          <p:cNvPr id="10" name="Chart 9">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541428554"/>
              </p:ext>
            </p:extLst>
          </p:nvPr>
        </p:nvGraphicFramePr>
        <p:xfrm>
          <a:off x="251520" y="1916831"/>
          <a:ext cx="5112568" cy="29181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9928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395534" y="2628900"/>
            <a:ext cx="8496945" cy="1569660"/>
          </a:xfrm>
          <a:prstGeom prst="rect">
            <a:avLst/>
          </a:prstGeom>
          <a:noFill/>
        </p:spPr>
        <p:txBody>
          <a:bodyPr wrap="square" rtlCol="0">
            <a:spAutoFit/>
          </a:bodyPr>
          <a:lstStyle/>
          <a:p>
            <a:pPr marL="228600" marR="0" lvl="0" indent="0" algn="ctr" defTabSz="914400" rtl="0" eaLnBrk="1" fontAlgn="auto" latinLnBrk="0" hangingPunct="1">
              <a:lnSpc>
                <a:spcPct val="100000"/>
              </a:lnSpc>
              <a:spcBef>
                <a:spcPts val="0"/>
              </a:spcBef>
              <a:spcAft>
                <a:spcPts val="0"/>
              </a:spcAft>
              <a:buClrTx/>
              <a:buSzTx/>
              <a:buFontTx/>
              <a:buNone/>
              <a:tabLst>
                <a:tab pos="635000" algn="l"/>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2021/2022 NHTKL </a:t>
            </a:r>
            <a:r>
              <a:rPr lang="en-US" sz="3200" b="1" dirty="0">
                <a:solidFill>
                  <a:prstClr val="black"/>
                </a:solidFill>
                <a:latin typeface="Arial" panose="020B0604020202020204" pitchFamily="34" charset="0"/>
                <a:cs typeface="Arial" panose="020B0604020202020204" pitchFamily="34" charset="0"/>
              </a:rPr>
              <a:t>Q</a:t>
            </a:r>
            <a:r>
              <a:rPr kumimoji="0" lang="en-US" sz="32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uarter</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Three performance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82FEAA-C0FC-4D57-A9A7-F5FE4DC55D02}" type="datetime3">
              <a:rPr kumimoji="0" lang="en-US" sz="1200" b="0" i="0" u="none" strike="noStrike" kern="1200" cap="none" spc="0" normalizeH="0" baseline="0" noProof="0" smtClean="0">
                <a:ln>
                  <a:noFill/>
                </a:ln>
                <a:solidFill>
                  <a:srgbClr val="898989"/>
                </a:solidFill>
                <a:effectLst/>
                <a:uLnTx/>
                <a:uFillTx/>
                <a:latin typeface="Calibri" charset="0"/>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3"/>
          <p:cNvSpPr>
            <a:spLocks noGrp="1"/>
          </p:cNvSpPr>
          <p:nvPr>
            <p:ph type="sldNum" sz="quarter" idx="12"/>
          </p:nvPr>
        </p:nvSpPr>
        <p:spPr>
          <a:xfrm>
            <a:off x="6444208" y="6334125"/>
            <a:ext cx="2200275" cy="3873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rPr>
              <a:t>16</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1893419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15</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ZA" sz="1800" b="1" dirty="0">
                <a:solidFill>
                  <a:prstClr val="black"/>
                </a:solidFill>
                <a:latin typeface="Arial" panose="020B0604020202020204" pitchFamily="34" charset="0"/>
                <a:cs typeface="Arial" panose="020B0604020202020204" pitchFamily="34" charset="0"/>
              </a:rPr>
              <a:t>3</a:t>
            </a:r>
            <a:r>
              <a:rPr lang="en-ZA" sz="1800" b="1" baseline="30000" dirty="0">
                <a:solidFill>
                  <a:prstClr val="black"/>
                </a:solidFill>
                <a:latin typeface="Arial" panose="020B0604020202020204" pitchFamily="34" charset="0"/>
                <a:cs typeface="Arial" panose="020B0604020202020204" pitchFamily="34" charset="0"/>
              </a:rPr>
              <a:t>rd</a:t>
            </a:r>
            <a:r>
              <a:rPr lang="en-ZA" sz="1800" b="1" dirty="0">
                <a:solidFill>
                  <a:prstClr val="black"/>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Quarter Performance for ISC sub-programme: National House of Traditional and Khoi-San Leaders (NHTKL)</a:t>
            </a:r>
            <a:br>
              <a:rPr lang="en-ZA" sz="2800" dirty="0"/>
            </a:br>
            <a:endParaRPr lang="en-US" sz="2800" b="1" dirty="0">
              <a:effectLst/>
            </a:endParaRPr>
          </a:p>
        </p:txBody>
      </p:sp>
      <p:sp>
        <p:nvSpPr>
          <p:cNvPr id="6" name="Content Placeholder 2"/>
          <p:cNvSpPr txBox="1">
            <a:spLocks/>
          </p:cNvSpPr>
          <p:nvPr/>
        </p:nvSpPr>
        <p:spPr>
          <a:xfrm>
            <a:off x="261256" y="1154063"/>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1000" b="1" dirty="0">
                <a:solidFill>
                  <a:srgbClr val="1F497D">
                    <a:lumMod val="75000"/>
                  </a:srgbClr>
                </a:solidFill>
                <a:latin typeface="Arial" pitchFamily="34" charset="0"/>
                <a:cs typeface="Arial" pitchFamily="34" charset="0"/>
              </a:rPr>
              <a:t>17</a:t>
            </a:r>
            <a:endParaRPr kumimoji="0" lang="en-US" sz="10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4EB9CE48-E584-404B-ADAC-F551AACB17FE}"/>
              </a:ext>
            </a:extLst>
          </p:cNvPr>
          <p:cNvGraphicFramePr>
            <a:graphicFrameLocks noGrp="1"/>
          </p:cNvGraphicFramePr>
          <p:nvPr>
            <p:extLst>
              <p:ext uri="{D42A27DB-BD31-4B8C-83A1-F6EECF244321}">
                <p14:modId xmlns:p14="http://schemas.microsoft.com/office/powerpoint/2010/main" val="2441022268"/>
              </p:ext>
            </p:extLst>
          </p:nvPr>
        </p:nvGraphicFramePr>
        <p:xfrm>
          <a:off x="257176" y="692697"/>
          <a:ext cx="8797923" cy="6032234"/>
        </p:xfrm>
        <a:graphic>
          <a:graphicData uri="http://schemas.openxmlformats.org/drawingml/2006/table">
            <a:tbl>
              <a:tblPr firstRow="1" firstCol="1" bandRow="1"/>
              <a:tblGrid>
                <a:gridCol w="1532599">
                  <a:extLst>
                    <a:ext uri="{9D8B030D-6E8A-4147-A177-3AD203B41FA5}">
                      <a16:colId xmlns:a16="http://schemas.microsoft.com/office/drawing/2014/main" val="2882485810"/>
                    </a:ext>
                  </a:extLst>
                </a:gridCol>
                <a:gridCol w="1414073">
                  <a:extLst>
                    <a:ext uri="{9D8B030D-6E8A-4147-A177-3AD203B41FA5}">
                      <a16:colId xmlns:a16="http://schemas.microsoft.com/office/drawing/2014/main" val="2425447469"/>
                    </a:ext>
                  </a:extLst>
                </a:gridCol>
                <a:gridCol w="1512168">
                  <a:extLst>
                    <a:ext uri="{9D8B030D-6E8A-4147-A177-3AD203B41FA5}">
                      <a16:colId xmlns:a16="http://schemas.microsoft.com/office/drawing/2014/main" val="1204724443"/>
                    </a:ext>
                  </a:extLst>
                </a:gridCol>
                <a:gridCol w="1512168">
                  <a:extLst>
                    <a:ext uri="{9D8B030D-6E8A-4147-A177-3AD203B41FA5}">
                      <a16:colId xmlns:a16="http://schemas.microsoft.com/office/drawing/2014/main" val="388905644"/>
                    </a:ext>
                  </a:extLst>
                </a:gridCol>
                <a:gridCol w="1978794">
                  <a:extLst>
                    <a:ext uri="{9D8B030D-6E8A-4147-A177-3AD203B41FA5}">
                      <a16:colId xmlns:a16="http://schemas.microsoft.com/office/drawing/2014/main" val="12895958"/>
                    </a:ext>
                  </a:extLst>
                </a:gridCol>
                <a:gridCol w="848121">
                  <a:extLst>
                    <a:ext uri="{9D8B030D-6E8A-4147-A177-3AD203B41FA5}">
                      <a16:colId xmlns:a16="http://schemas.microsoft.com/office/drawing/2014/main" val="1083912947"/>
                    </a:ext>
                  </a:extLst>
                </a:gridCol>
              </a:tblGrid>
              <a:tr h="847087">
                <a:tc>
                  <a:txBody>
                    <a:bodyPr/>
                    <a:lstStyle/>
                    <a:p>
                      <a:pPr marL="0" marR="0">
                        <a:lnSpc>
                          <a:spcPct val="115000"/>
                        </a:lnSpc>
                        <a:spcBef>
                          <a:spcPts val="0"/>
                        </a:spcBef>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a:effectLst/>
                        <a:latin typeface="Calibri" panose="020F050202020403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36273166"/>
                  </a:ext>
                </a:extLst>
              </a:tr>
              <a:tr h="2275970">
                <a:tc rowSpan="2">
                  <a:txBody>
                    <a:bodyPr/>
                    <a:lstStyle/>
                    <a:p>
                      <a:pPr marL="0" marR="0" algn="just">
                        <a:lnSpc>
                          <a:spcPct val="115000"/>
                        </a:lnSpc>
                        <a:spcBef>
                          <a:spcPts val="0"/>
                        </a:spcBef>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Performance against organisation performance information and corporate and financial compliance management plan</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Performance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against organisational</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performance information Compliance Management Plan</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80% performance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against</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organisational</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performance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information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Compliance Management</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Plan</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Organisational Performance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Information and corporate and financial management compliance management plan developed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Organisational Performance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Information Compliance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Management Plan was developed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N/A</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N/A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669873"/>
                  </a:ext>
                </a:extLst>
              </a:tr>
              <a:tr h="290917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just">
                        <a:lnSpc>
                          <a:spcPct val="115000"/>
                        </a:lnSpc>
                        <a:spcBef>
                          <a:spcPts val="0"/>
                        </a:spcBef>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80% of actions in the organisation performance information and corporate and financial compliance management plan for the quarter implemented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0020" marR="0" algn="l">
                        <a:lnSpc>
                          <a:spcPct val="115000"/>
                        </a:lnSpc>
                        <a:spcBef>
                          <a:spcPts val="0"/>
                        </a:spcBef>
                        <a:spcAft>
                          <a:spcPts val="0"/>
                        </a:spcAft>
                      </a:pPr>
                      <a:r>
                        <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marL="160020" marR="0" algn="l">
                        <a:lnSpc>
                          <a:spcPct val="115000"/>
                        </a:lnSpc>
                        <a:spcBef>
                          <a:spcPts val="0"/>
                        </a:spcBef>
                        <a:spcAft>
                          <a:spcPts val="1000"/>
                        </a:spcAft>
                      </a:pPr>
                      <a:r>
                        <a:rPr lang="en-ZA" sz="1400" dirty="0">
                          <a:effectLst/>
                          <a:latin typeface="Arial" panose="020B0604020202020204" pitchFamily="34" charset="0"/>
                          <a:ea typeface="Calibri" panose="020F0502020204030204" pitchFamily="34" charset="0"/>
                          <a:cs typeface="Arial" panose="020B0604020202020204" pitchFamily="34" charset="0"/>
                        </a:rPr>
                        <a:t>80% of actions in the organisation performance information and corporate and financial compliance management plan for the quarter were implemented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30983442"/>
                  </a:ext>
                </a:extLst>
              </a:tr>
            </a:tbl>
          </a:graphicData>
        </a:graphic>
      </p:graphicFrame>
    </p:spTree>
    <p:extLst>
      <p:ext uri="{BB962C8B-B14F-4D97-AF65-F5344CB8AC3E}">
        <p14:creationId xmlns:p14="http://schemas.microsoft.com/office/powerpoint/2010/main" val="3679334215"/>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16</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ZA" sz="1800" b="1" dirty="0">
                <a:solidFill>
                  <a:prstClr val="black"/>
                </a:solidFill>
                <a:latin typeface="Arial" panose="020B0604020202020204" pitchFamily="34" charset="0"/>
                <a:cs typeface="Arial" panose="020B0604020202020204" pitchFamily="34" charset="0"/>
              </a:rPr>
              <a:t>3</a:t>
            </a:r>
            <a:r>
              <a:rPr lang="en-ZA" sz="1800" b="1" baseline="30000" dirty="0">
                <a:solidFill>
                  <a:prstClr val="black"/>
                </a:solidFill>
                <a:latin typeface="Arial" panose="020B0604020202020204" pitchFamily="34" charset="0"/>
                <a:cs typeface="Arial" panose="020B0604020202020204" pitchFamily="34" charset="0"/>
              </a:rPr>
              <a:t>rd</a:t>
            </a:r>
            <a:r>
              <a:rPr lang="en-ZA" sz="1800" b="1" dirty="0">
                <a:solidFill>
                  <a:prstClr val="black"/>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Quarter Performance for ISC sub-programme: NHTKL</a:t>
            </a:r>
            <a:r>
              <a:rPr lang="en-ZA" sz="1800" b="1" dirty="0">
                <a:solidFill>
                  <a:prstClr val="black"/>
                </a:solidFill>
                <a:latin typeface="Arial" panose="020B0604020202020204" pitchFamily="34" charset="0"/>
                <a:cs typeface="Arial" panose="020B0604020202020204" pitchFamily="34" charset="0"/>
              </a:rPr>
              <a:t>..Cont…</a:t>
            </a:r>
            <a:br>
              <a:rPr lang="en-ZA" sz="2800" dirty="0"/>
            </a:br>
            <a:endParaRPr lang="en-US" sz="2800" b="1" dirty="0">
              <a:effectLst/>
            </a:endParaRPr>
          </a:p>
        </p:txBody>
      </p:sp>
      <p:sp>
        <p:nvSpPr>
          <p:cNvPr id="6" name="Content Placeholder 2"/>
          <p:cNvSpPr txBox="1">
            <a:spLocks/>
          </p:cNvSpPr>
          <p:nvPr/>
        </p:nvSpPr>
        <p:spPr>
          <a:xfrm>
            <a:off x="261256" y="1154063"/>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r"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4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1400" dirty="0">
                <a:solidFill>
                  <a:srgbClr val="1F497D">
                    <a:lumMod val="75000"/>
                  </a:srgbClr>
                </a:solidFill>
                <a:latin typeface="Arial" pitchFamily="34" charset="0"/>
                <a:cs typeface="Arial" pitchFamily="34" charset="0"/>
              </a:rPr>
              <a:t>18</a:t>
            </a:r>
            <a:endParaRPr kumimoji="0" lang="en-US" sz="14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a:extLst>
              <a:ext uri="{FF2B5EF4-FFF2-40B4-BE49-F238E27FC236}">
                <a16:creationId xmlns:a16="http://schemas.microsoft.com/office/drawing/2014/main" id="{381BD2E6-7C85-4EDC-B81A-60007B1943D1}"/>
              </a:ext>
            </a:extLst>
          </p:cNvPr>
          <p:cNvGraphicFramePr>
            <a:graphicFrameLocks noGrp="1"/>
          </p:cNvGraphicFramePr>
          <p:nvPr>
            <p:extLst>
              <p:ext uri="{D42A27DB-BD31-4B8C-83A1-F6EECF244321}">
                <p14:modId xmlns:p14="http://schemas.microsoft.com/office/powerpoint/2010/main" val="3296042632"/>
              </p:ext>
            </p:extLst>
          </p:nvPr>
        </p:nvGraphicFramePr>
        <p:xfrm>
          <a:off x="352425" y="676276"/>
          <a:ext cx="8621800" cy="5329874"/>
        </p:xfrm>
        <a:graphic>
          <a:graphicData uri="http://schemas.openxmlformats.org/drawingml/2006/table">
            <a:tbl>
              <a:tblPr firstRow="1" firstCol="1" bandRow="1"/>
              <a:tblGrid>
                <a:gridCol w="1635454">
                  <a:extLst>
                    <a:ext uri="{9D8B030D-6E8A-4147-A177-3AD203B41FA5}">
                      <a16:colId xmlns:a16="http://schemas.microsoft.com/office/drawing/2014/main" val="2227421874"/>
                    </a:ext>
                  </a:extLst>
                </a:gridCol>
                <a:gridCol w="1094736">
                  <a:extLst>
                    <a:ext uri="{9D8B030D-6E8A-4147-A177-3AD203B41FA5}">
                      <a16:colId xmlns:a16="http://schemas.microsoft.com/office/drawing/2014/main" val="3772101823"/>
                    </a:ext>
                  </a:extLst>
                </a:gridCol>
                <a:gridCol w="1432323">
                  <a:extLst>
                    <a:ext uri="{9D8B030D-6E8A-4147-A177-3AD203B41FA5}">
                      <a16:colId xmlns:a16="http://schemas.microsoft.com/office/drawing/2014/main" val="1138223990"/>
                    </a:ext>
                  </a:extLst>
                </a:gridCol>
                <a:gridCol w="1841732">
                  <a:extLst>
                    <a:ext uri="{9D8B030D-6E8A-4147-A177-3AD203B41FA5}">
                      <a16:colId xmlns:a16="http://schemas.microsoft.com/office/drawing/2014/main" val="338754409"/>
                    </a:ext>
                  </a:extLst>
                </a:gridCol>
                <a:gridCol w="1531339">
                  <a:extLst>
                    <a:ext uri="{9D8B030D-6E8A-4147-A177-3AD203B41FA5}">
                      <a16:colId xmlns:a16="http://schemas.microsoft.com/office/drawing/2014/main" val="740903433"/>
                    </a:ext>
                  </a:extLst>
                </a:gridCol>
                <a:gridCol w="1086216">
                  <a:extLst>
                    <a:ext uri="{9D8B030D-6E8A-4147-A177-3AD203B41FA5}">
                      <a16:colId xmlns:a16="http://schemas.microsoft.com/office/drawing/2014/main" val="2632390058"/>
                    </a:ext>
                  </a:extLst>
                </a:gridCol>
              </a:tblGrid>
              <a:tr h="852933">
                <a:tc>
                  <a:txBody>
                    <a:bodyPr/>
                    <a:lstStyle/>
                    <a:p>
                      <a:pPr marL="0" marR="0">
                        <a:lnSpc>
                          <a:spcPct val="115000"/>
                        </a:lnSpc>
                        <a:spcBef>
                          <a:spcPts val="0"/>
                        </a:spcBef>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138061066"/>
                  </a:ext>
                </a:extLst>
              </a:tr>
              <a:tr h="4147001">
                <a:tc>
                  <a:txBody>
                    <a:bodyPr/>
                    <a:lstStyle/>
                    <a:p>
                      <a:pPr marL="0" marR="0">
                        <a:lnSpc>
                          <a:spcPct val="115000"/>
                        </a:lnSpc>
                        <a:spcBef>
                          <a:spcPts val="0"/>
                        </a:spcBef>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2021 NHTKL projects in the CIA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Number of 2021/22 NHTKL projects in the CIA implemented</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2 NHTKL projects in the CIA implemented: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kern="1200" dirty="0">
                          <a:solidFill>
                            <a:srgbClr val="000000"/>
                          </a:solidFill>
                          <a:effectLst/>
                          <a:latin typeface="Arial" panose="020B0604020202020204" pitchFamily="34" charset="0"/>
                          <a:ea typeface="+mn-ea"/>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ZA" sz="1200" dirty="0">
                          <a:effectLst/>
                          <a:latin typeface="Arial" panose="020B0604020202020204" pitchFamily="34" charset="0"/>
                          <a:ea typeface="Times New Roman" panose="02020603050405020304" pitchFamily="18" charset="0"/>
                          <a:cs typeface="Arial" panose="020B0604020202020204" pitchFamily="34" charset="0"/>
                        </a:rPr>
                        <a:t>Cultural practices viewed/considered as being against human rights.</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94615" marR="0">
                        <a:lnSpc>
                          <a:spcPct val="115000"/>
                        </a:lnSpc>
                        <a:spcBef>
                          <a:spcPts val="0"/>
                        </a:spcBef>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94615" marR="0">
                        <a:lnSpc>
                          <a:spcPct val="115000"/>
                        </a:lnSpc>
                        <a:spcBef>
                          <a:spcPts val="0"/>
                        </a:spcBef>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94615" marR="0">
                        <a:lnSpc>
                          <a:spcPct val="115000"/>
                        </a:lnSpc>
                        <a:spcBef>
                          <a:spcPts val="0"/>
                        </a:spcBef>
                        <a:spcAft>
                          <a:spcPts val="0"/>
                        </a:spcAft>
                      </a:pPr>
                      <a:r>
                        <a:rPr lang="en-ZA" sz="12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15000"/>
                        </a:lnSpc>
                        <a:spcBef>
                          <a:spcPts val="0"/>
                        </a:spcBef>
                        <a:spcAft>
                          <a:spcPts val="0"/>
                        </a:spcAft>
                        <a:buFont typeface="Wingdings" panose="05000000000000000000" pitchFamily="2" charset="2"/>
                        <a:buChar char=""/>
                      </a:pPr>
                      <a:r>
                        <a:rPr lang="en-ZA" sz="1200">
                          <a:effectLst/>
                          <a:latin typeface="Arial" panose="020B0604020202020204" pitchFamily="34" charset="0"/>
                          <a:ea typeface="Calibri" panose="020F0502020204030204" pitchFamily="34" charset="0"/>
                          <a:cs typeface="Arial" panose="020B0604020202020204" pitchFamily="34" charset="0"/>
                        </a:rPr>
                        <a:t>Develop draft minimum requirement for registration of Traditional Surgeons</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Arial" panose="020B0604020202020204" pitchFamily="34" charset="0"/>
                        </a:rPr>
                        <a:t> </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en-ZA" sz="1200">
                          <a:effectLst/>
                          <a:latin typeface="Arial" panose="020B0604020202020204" pitchFamily="34" charset="0"/>
                          <a:ea typeface="Calibri" panose="020F0502020204030204" pitchFamily="34" charset="0"/>
                          <a:cs typeface="Arial" panose="020B0604020202020204" pitchFamily="34" charset="0"/>
                        </a:rPr>
                        <a:t>Develop Educational material for all role players regarding initiation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en-ZA" sz="1200" dirty="0">
                          <a:effectLst/>
                          <a:latin typeface="Arial" panose="020B0604020202020204" pitchFamily="34" charset="0"/>
                          <a:ea typeface="Calibri" panose="020F0502020204030204" pitchFamily="34" charset="0"/>
                          <a:cs typeface="Arial" panose="020B0604020202020204" pitchFamily="34" charset="0"/>
                        </a:rPr>
                        <a:t>Draft Minimum Requirements for the registration of Traditional Surgeons were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b="1" dirty="0">
                        <a:effectLst/>
                        <a:latin typeface="Arial" panose="020B0604020202020204" pitchFamily="34" charset="0"/>
                        <a:ea typeface="Calibri" panose="020F0502020204030204" pitchFamily="34" charset="0"/>
                        <a:cs typeface="Arial" panose="020B0604020202020204" pitchFamily="34" charset="0"/>
                      </a:endParaRPr>
                    </a:p>
                    <a:p>
                      <a:pPr marL="16002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en-ZA" sz="1200" dirty="0">
                          <a:effectLst/>
                          <a:latin typeface="Arial" panose="020B0604020202020204" pitchFamily="34" charset="0"/>
                          <a:ea typeface="Calibri" panose="020F0502020204030204" pitchFamily="34" charset="0"/>
                          <a:cs typeface="Arial" panose="020B0604020202020204" pitchFamily="34" charset="0"/>
                        </a:rPr>
                        <a:t>Draft educational Guidelines on the Roles for different role players in  initiation were developed.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none</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29545"/>
                  </a:ext>
                </a:extLst>
              </a:tr>
            </a:tbl>
          </a:graphicData>
        </a:graphic>
      </p:graphicFrame>
    </p:spTree>
    <p:extLst>
      <p:ext uri="{BB962C8B-B14F-4D97-AF65-F5344CB8AC3E}">
        <p14:creationId xmlns:p14="http://schemas.microsoft.com/office/powerpoint/2010/main" val="1578991907"/>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17</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ZA" sz="1800" b="1" dirty="0">
                <a:solidFill>
                  <a:prstClr val="black"/>
                </a:solidFill>
                <a:latin typeface="Arial" panose="020B0604020202020204" pitchFamily="34" charset="0"/>
                <a:cs typeface="Arial" panose="020B0604020202020204" pitchFamily="34" charset="0"/>
              </a:rPr>
              <a:t>3</a:t>
            </a:r>
            <a:r>
              <a:rPr lang="en-ZA" sz="1800" b="1" baseline="30000" dirty="0">
                <a:solidFill>
                  <a:prstClr val="black"/>
                </a:solidFill>
                <a:latin typeface="Arial" panose="020B0604020202020204" pitchFamily="34" charset="0"/>
                <a:cs typeface="Arial" panose="020B0604020202020204" pitchFamily="34" charset="0"/>
              </a:rPr>
              <a:t>rd</a:t>
            </a:r>
            <a:r>
              <a:rPr lang="en-ZA" sz="1800" b="1" dirty="0">
                <a:solidFill>
                  <a:prstClr val="black"/>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Quarter Performance for ISC sub-programme: NHTKL</a:t>
            </a:r>
            <a:r>
              <a:rPr lang="en-ZA" sz="1800" b="1" dirty="0">
                <a:solidFill>
                  <a:prstClr val="black"/>
                </a:solidFill>
                <a:latin typeface="Arial" panose="020B0604020202020204" pitchFamily="34" charset="0"/>
                <a:cs typeface="Arial" panose="020B0604020202020204" pitchFamily="34" charset="0"/>
              </a:rPr>
              <a:t>..Cont…</a:t>
            </a:r>
            <a:br>
              <a:rPr lang="en-ZA" sz="2800" dirty="0"/>
            </a:br>
            <a:endParaRPr lang="en-US" sz="2800" b="1" dirty="0">
              <a:effectLst/>
            </a:endParaRPr>
          </a:p>
        </p:txBody>
      </p:sp>
      <p:sp>
        <p:nvSpPr>
          <p:cNvPr id="6" name="Content Placeholder 2"/>
          <p:cNvSpPr txBox="1">
            <a:spLocks/>
          </p:cNvSpPr>
          <p:nvPr/>
        </p:nvSpPr>
        <p:spPr>
          <a:xfrm>
            <a:off x="261257" y="836712"/>
            <a:ext cx="8712968" cy="5703937"/>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1200" dirty="0">
                <a:solidFill>
                  <a:srgbClr val="1F497D">
                    <a:lumMod val="75000"/>
                  </a:srgbClr>
                </a:solidFill>
                <a:latin typeface="Arial" pitchFamily="34" charset="0"/>
                <a:cs typeface="Arial" pitchFamily="34" charset="0"/>
              </a:rPr>
              <a:t>19</a:t>
            </a:r>
            <a:endParaRPr kumimoji="0" lang="en-US" sz="12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a:extLst>
              <a:ext uri="{FF2B5EF4-FFF2-40B4-BE49-F238E27FC236}">
                <a16:creationId xmlns:a16="http://schemas.microsoft.com/office/drawing/2014/main" id="{381BD2E6-7C85-4EDC-B81A-60007B1943D1}"/>
              </a:ext>
            </a:extLst>
          </p:cNvPr>
          <p:cNvGraphicFramePr>
            <a:graphicFrameLocks noGrp="1"/>
          </p:cNvGraphicFramePr>
          <p:nvPr>
            <p:extLst>
              <p:ext uri="{D42A27DB-BD31-4B8C-83A1-F6EECF244321}">
                <p14:modId xmlns:p14="http://schemas.microsoft.com/office/powerpoint/2010/main" val="2334255974"/>
              </p:ext>
            </p:extLst>
          </p:nvPr>
        </p:nvGraphicFramePr>
        <p:xfrm>
          <a:off x="251520" y="676276"/>
          <a:ext cx="8722705" cy="5401438"/>
        </p:xfrm>
        <a:graphic>
          <a:graphicData uri="http://schemas.openxmlformats.org/drawingml/2006/table">
            <a:tbl>
              <a:tblPr firstRow="1" firstCol="1" bandRow="1"/>
              <a:tblGrid>
                <a:gridCol w="1736359">
                  <a:extLst>
                    <a:ext uri="{9D8B030D-6E8A-4147-A177-3AD203B41FA5}">
                      <a16:colId xmlns:a16="http://schemas.microsoft.com/office/drawing/2014/main" val="2227421874"/>
                    </a:ext>
                  </a:extLst>
                </a:gridCol>
                <a:gridCol w="1094736">
                  <a:extLst>
                    <a:ext uri="{9D8B030D-6E8A-4147-A177-3AD203B41FA5}">
                      <a16:colId xmlns:a16="http://schemas.microsoft.com/office/drawing/2014/main" val="3772101823"/>
                    </a:ext>
                  </a:extLst>
                </a:gridCol>
                <a:gridCol w="1432323">
                  <a:extLst>
                    <a:ext uri="{9D8B030D-6E8A-4147-A177-3AD203B41FA5}">
                      <a16:colId xmlns:a16="http://schemas.microsoft.com/office/drawing/2014/main" val="1138223990"/>
                    </a:ext>
                  </a:extLst>
                </a:gridCol>
                <a:gridCol w="1841732">
                  <a:extLst>
                    <a:ext uri="{9D8B030D-6E8A-4147-A177-3AD203B41FA5}">
                      <a16:colId xmlns:a16="http://schemas.microsoft.com/office/drawing/2014/main" val="338754409"/>
                    </a:ext>
                  </a:extLst>
                </a:gridCol>
                <a:gridCol w="1531339">
                  <a:extLst>
                    <a:ext uri="{9D8B030D-6E8A-4147-A177-3AD203B41FA5}">
                      <a16:colId xmlns:a16="http://schemas.microsoft.com/office/drawing/2014/main" val="740903433"/>
                    </a:ext>
                  </a:extLst>
                </a:gridCol>
                <a:gridCol w="1086216">
                  <a:extLst>
                    <a:ext uri="{9D8B030D-6E8A-4147-A177-3AD203B41FA5}">
                      <a16:colId xmlns:a16="http://schemas.microsoft.com/office/drawing/2014/main" val="2632390058"/>
                    </a:ext>
                  </a:extLst>
                </a:gridCol>
              </a:tblGrid>
              <a:tr h="852933">
                <a:tc>
                  <a:txBody>
                    <a:bodyPr/>
                    <a:lstStyle/>
                    <a:p>
                      <a:pPr marL="0" marR="0">
                        <a:lnSpc>
                          <a:spcPct val="115000"/>
                        </a:lnSpc>
                        <a:spcBef>
                          <a:spcPts val="0"/>
                        </a:spcBef>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138061066"/>
                  </a:ext>
                </a:extLst>
              </a:tr>
              <a:tr h="4147001">
                <a:tc>
                  <a:txBody>
                    <a:bodyPr/>
                    <a:lstStyle/>
                    <a:p>
                      <a:pPr marL="0" marR="0">
                        <a:lnSpc>
                          <a:spcPct val="115000"/>
                        </a:lnSpc>
                        <a:spcBef>
                          <a:spcPts val="0"/>
                        </a:spcBef>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2021/22 NHTKL projects in the TKLA implemented</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Number of 2021/22 NHTKL projects in the TKLA implemented</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2 NHTKL projects in the TKLA implemented</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ZA" sz="1100" kern="1200" dirty="0">
                          <a:solidFill>
                            <a:srgbClr val="000000"/>
                          </a:solidFill>
                          <a:effectLst/>
                          <a:latin typeface="Arial" panose="020B0604020202020204" pitchFamily="34" charset="0"/>
                          <a:ea typeface="+mn-ea"/>
                          <a:cs typeface="Arial" panose="020B0604020202020204" pitchFamily="34" charset="0"/>
                        </a:rPr>
                        <a:t>Cultural practice viewed/considered as being against human rights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152400" marR="0" indent="-180340">
                        <a:lnSpc>
                          <a:spcPct val="115000"/>
                        </a:lnSpc>
                        <a:spcBef>
                          <a:spcPts val="0"/>
                        </a:spcBef>
                        <a:spcAft>
                          <a:spcPts val="0"/>
                        </a:spcAft>
                        <a:tabLst>
                          <a:tab pos="762000" algn="l"/>
                        </a:tabLst>
                      </a:pPr>
                      <a:r>
                        <a:rPr lang="en-ZA" sz="1100" kern="1200" dirty="0">
                          <a:solidFill>
                            <a:srgbClr val="000000"/>
                          </a:solidFill>
                          <a:effectLst/>
                          <a:latin typeface="Arial" panose="020B0604020202020204" pitchFamily="34" charset="0"/>
                          <a:ea typeface="+mn-ea"/>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152400" marR="0" indent="-180340">
                        <a:lnSpc>
                          <a:spcPct val="115000"/>
                        </a:lnSpc>
                        <a:spcBef>
                          <a:spcPts val="0"/>
                        </a:spcBef>
                        <a:spcAft>
                          <a:spcPts val="0"/>
                        </a:spcAft>
                        <a:tabLst>
                          <a:tab pos="762000" algn="l"/>
                        </a:tabLst>
                      </a:pPr>
                      <a:r>
                        <a:rPr lang="en-ZA" sz="1100" kern="1200" dirty="0">
                          <a:solidFill>
                            <a:srgbClr val="000000"/>
                          </a:solidFill>
                          <a:effectLst/>
                          <a:latin typeface="Arial" panose="020B0604020202020204" pitchFamily="34" charset="0"/>
                          <a:ea typeface="+mn-ea"/>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152400" marR="0" indent="-180340">
                        <a:lnSpc>
                          <a:spcPct val="115000"/>
                        </a:lnSpc>
                        <a:spcBef>
                          <a:spcPts val="0"/>
                        </a:spcBef>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 </a:t>
                      </a:r>
                    </a:p>
                    <a:p>
                      <a:pPr marL="152400" marR="0" indent="-180340">
                        <a:lnSpc>
                          <a:spcPct val="115000"/>
                        </a:lnSpc>
                        <a:spcBef>
                          <a:spcPts val="0"/>
                        </a:spcBef>
                        <a:spcAft>
                          <a:spcPts val="0"/>
                        </a:spcAft>
                      </a:pPr>
                      <a:endParaRPr lang="en-ZA" sz="1100" kern="1200" dirty="0">
                        <a:solidFill>
                          <a:srgbClr val="000000"/>
                        </a:solidFill>
                        <a:effectLst/>
                        <a:latin typeface="Arial" panose="020B0604020202020204" pitchFamily="34" charset="0"/>
                        <a:ea typeface="+mn-ea"/>
                        <a:cs typeface="Arial" panose="020B0604020202020204" pitchFamily="34" charset="0"/>
                      </a:endParaRPr>
                    </a:p>
                    <a:p>
                      <a:pPr marL="152400" marR="0" indent="-180340">
                        <a:lnSpc>
                          <a:spcPct val="115000"/>
                        </a:lnSpc>
                        <a:spcBef>
                          <a:spcPts val="0"/>
                        </a:spcBef>
                        <a:spcAft>
                          <a:spcPts val="0"/>
                        </a:spcAft>
                      </a:pPr>
                      <a:endParaRPr lang="en-ZA" sz="1100" kern="1200" dirty="0">
                        <a:solidFill>
                          <a:srgbClr val="000000"/>
                        </a:solidFill>
                        <a:effectLst/>
                        <a:latin typeface="Arial" panose="020B0604020202020204" pitchFamily="34" charset="0"/>
                        <a:ea typeface="+mn-ea"/>
                        <a:cs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r>
                        <a:rPr lang="en-ZA" sz="1100" dirty="0">
                          <a:effectLst/>
                          <a:latin typeface="Arial" panose="020B0604020202020204" pitchFamily="34" charset="0"/>
                          <a:ea typeface="Times New Roman" panose="02020603050405020304" pitchFamily="18" charset="0"/>
                          <a:cs typeface="Arial" panose="020B0604020202020204" pitchFamily="34" charset="0"/>
                        </a:rPr>
                        <a:t>Consultation of Kings/Queens and Principals TLS on Programmes of the NHTKL</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Wingdings" panose="05000000000000000000" pitchFamily="2" charset="2"/>
                        <a:buChar char=""/>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Identification of cultural practice viewed/considered as being against human rights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1 Consultation of Kings/Queens and Principal TL’s on programmes of the NHTKL</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Cultural practices viewed as against Human Rights were identified:</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Wingdings" panose="05000000000000000000" pitchFamily="2" charset="2"/>
                        <a:buChar char=""/>
                      </a:pPr>
                      <a:r>
                        <a:rPr lang="en-ZA" sz="1100" dirty="0">
                          <a:effectLst/>
                          <a:latin typeface="Arial" panose="020B0604020202020204" pitchFamily="34" charset="0"/>
                          <a:ea typeface="Calibri" panose="020F0502020204030204" pitchFamily="34" charset="0"/>
                          <a:cs typeface="Arial" panose="020B0604020202020204" pitchFamily="34" charset="0"/>
                        </a:rPr>
                        <a:t>Report on identified cultural practices viewed as harmful and against human rights was developed</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11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100" dirty="0">
                          <a:effectLst/>
                          <a:latin typeface="Arial" panose="020B0604020202020204" pitchFamily="34" charset="0"/>
                          <a:ea typeface="Calibri" panose="020F0502020204030204" pitchFamily="34" charset="0"/>
                          <a:cs typeface="Arial" panose="020B0604020202020204" pitchFamily="34" charset="0"/>
                        </a:rPr>
                        <a:t>Consultation with the Eastern Cape Kings and Principal traditional leader on </a:t>
                      </a:r>
                      <a:r>
                        <a:rPr lang="en-ZA" sz="1100" dirty="0" err="1">
                          <a:effectLst/>
                          <a:latin typeface="Arial" panose="020B0604020202020204" pitchFamily="34" charset="0"/>
                          <a:ea typeface="Calibri" panose="020F0502020204030204" pitchFamily="34" charset="0"/>
                          <a:cs typeface="Arial" panose="020B0604020202020204" pitchFamily="34" charset="0"/>
                        </a:rPr>
                        <a:t>InvestRural</a:t>
                      </a:r>
                      <a:r>
                        <a:rPr lang="en-ZA" sz="1100" dirty="0">
                          <a:effectLst/>
                          <a:latin typeface="Arial" panose="020B0604020202020204" pitchFamily="34" charset="0"/>
                          <a:ea typeface="Calibri" panose="020F0502020204030204" pitchFamily="34" charset="0"/>
                          <a:cs typeface="Arial" panose="020B0604020202020204" pitchFamily="34" charset="0"/>
                        </a:rPr>
                        <a:t> took place on 09 November 2021 in Mthatha</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GB" sz="1100" dirty="0">
                          <a:effectLst/>
                          <a:latin typeface="Arial" panose="020B0604020202020204" pitchFamily="34" charset="0"/>
                          <a:ea typeface="Calibri" panose="020F0502020204030204" pitchFamily="34" charset="0"/>
                          <a:cs typeface="Arial" panose="020B0604020202020204" pitchFamily="34" charset="0"/>
                        </a:rPr>
                        <a:t>N</a:t>
                      </a:r>
                      <a:r>
                        <a:rPr lang="en-US" sz="1100" dirty="0">
                          <a:effectLst/>
                          <a:latin typeface="Arial" panose="020B0604020202020204" pitchFamily="34" charset="0"/>
                          <a:ea typeface="Calibri" panose="020F0502020204030204" pitchFamily="34" charset="0"/>
                          <a:cs typeface="Arial" panose="020B0604020202020204" pitchFamily="34" charset="0"/>
                        </a:rPr>
                        <a:t>/A</a:t>
                      </a: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100" dirty="0">
                          <a:effectLst/>
                          <a:latin typeface="Arial" panose="020B0604020202020204" pitchFamily="34" charset="0"/>
                          <a:ea typeface="Calibri" panose="020F0502020204030204" pitchFamily="34" charset="0"/>
                          <a:cs typeface="Arial" panose="020B0604020202020204" pitchFamily="34" charset="0"/>
                        </a:rPr>
                        <a:t>N/A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29545"/>
                  </a:ext>
                </a:extLst>
              </a:tr>
            </a:tbl>
          </a:graphicData>
        </a:graphic>
      </p:graphicFrame>
    </p:spTree>
    <p:extLst>
      <p:ext uri="{BB962C8B-B14F-4D97-AF65-F5344CB8AC3E}">
        <p14:creationId xmlns:p14="http://schemas.microsoft.com/office/powerpoint/2010/main" val="1992959638"/>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120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18</a:t>
            </a:fld>
            <a:endParaRPr kumimoji="0" lang="en-ZA" altLang="en-US" sz="120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ZA" sz="1800" b="1" dirty="0">
                <a:solidFill>
                  <a:prstClr val="black"/>
                </a:solidFill>
                <a:latin typeface="Arial" panose="020B0604020202020204" pitchFamily="34" charset="0"/>
                <a:cs typeface="Arial" panose="020B0604020202020204" pitchFamily="34" charset="0"/>
              </a:rPr>
              <a:t>3</a:t>
            </a:r>
            <a:r>
              <a:rPr lang="en-ZA" sz="1800" b="1" baseline="30000" dirty="0">
                <a:solidFill>
                  <a:prstClr val="black"/>
                </a:solidFill>
                <a:latin typeface="Arial" panose="020B0604020202020204" pitchFamily="34" charset="0"/>
                <a:cs typeface="Arial" panose="020B0604020202020204" pitchFamily="34" charset="0"/>
              </a:rPr>
              <a:t>rd</a:t>
            </a:r>
            <a:r>
              <a:rPr lang="en-ZA" sz="1800" b="1" dirty="0">
                <a:solidFill>
                  <a:prstClr val="black"/>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Quarter Performance for ISC sub-programme: NHTKL</a:t>
            </a:r>
            <a:r>
              <a:rPr lang="en-ZA" sz="1800" b="1" dirty="0">
                <a:solidFill>
                  <a:prstClr val="black"/>
                </a:solidFill>
                <a:latin typeface="Arial" panose="020B0604020202020204" pitchFamily="34" charset="0"/>
                <a:cs typeface="Arial" panose="020B0604020202020204" pitchFamily="34" charset="0"/>
              </a:rPr>
              <a:t>..Cont…</a:t>
            </a:r>
            <a:br>
              <a:rPr lang="en-ZA" sz="2800" dirty="0"/>
            </a:br>
            <a:endParaRPr lang="en-US" sz="2800" b="1" dirty="0">
              <a:effectLst/>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Table 10">
            <a:extLst>
              <a:ext uri="{FF2B5EF4-FFF2-40B4-BE49-F238E27FC236}">
                <a16:creationId xmlns:a16="http://schemas.microsoft.com/office/drawing/2014/main" id="{381BD2E6-7C85-4EDC-B81A-60007B1943D1}"/>
              </a:ext>
            </a:extLst>
          </p:cNvPr>
          <p:cNvGraphicFramePr>
            <a:graphicFrameLocks noGrp="1"/>
          </p:cNvGraphicFramePr>
          <p:nvPr>
            <p:extLst>
              <p:ext uri="{D42A27DB-BD31-4B8C-83A1-F6EECF244321}">
                <p14:modId xmlns:p14="http://schemas.microsoft.com/office/powerpoint/2010/main" val="1629353873"/>
              </p:ext>
            </p:extLst>
          </p:nvPr>
        </p:nvGraphicFramePr>
        <p:xfrm>
          <a:off x="251520" y="676276"/>
          <a:ext cx="8722705" cy="4999934"/>
        </p:xfrm>
        <a:graphic>
          <a:graphicData uri="http://schemas.openxmlformats.org/drawingml/2006/table">
            <a:tbl>
              <a:tblPr firstRow="1" firstCol="1" bandRow="1"/>
              <a:tblGrid>
                <a:gridCol w="1736359">
                  <a:extLst>
                    <a:ext uri="{9D8B030D-6E8A-4147-A177-3AD203B41FA5}">
                      <a16:colId xmlns:a16="http://schemas.microsoft.com/office/drawing/2014/main" val="2227421874"/>
                    </a:ext>
                  </a:extLst>
                </a:gridCol>
                <a:gridCol w="1215969">
                  <a:extLst>
                    <a:ext uri="{9D8B030D-6E8A-4147-A177-3AD203B41FA5}">
                      <a16:colId xmlns:a16="http://schemas.microsoft.com/office/drawing/2014/main" val="3772101823"/>
                    </a:ext>
                  </a:extLst>
                </a:gridCol>
                <a:gridCol w="1440160">
                  <a:extLst>
                    <a:ext uri="{9D8B030D-6E8A-4147-A177-3AD203B41FA5}">
                      <a16:colId xmlns:a16="http://schemas.microsoft.com/office/drawing/2014/main" val="1138223990"/>
                    </a:ext>
                  </a:extLst>
                </a:gridCol>
                <a:gridCol w="1712662">
                  <a:extLst>
                    <a:ext uri="{9D8B030D-6E8A-4147-A177-3AD203B41FA5}">
                      <a16:colId xmlns:a16="http://schemas.microsoft.com/office/drawing/2014/main" val="338754409"/>
                    </a:ext>
                  </a:extLst>
                </a:gridCol>
                <a:gridCol w="1531339">
                  <a:extLst>
                    <a:ext uri="{9D8B030D-6E8A-4147-A177-3AD203B41FA5}">
                      <a16:colId xmlns:a16="http://schemas.microsoft.com/office/drawing/2014/main" val="740903433"/>
                    </a:ext>
                  </a:extLst>
                </a:gridCol>
                <a:gridCol w="1086216">
                  <a:extLst>
                    <a:ext uri="{9D8B030D-6E8A-4147-A177-3AD203B41FA5}">
                      <a16:colId xmlns:a16="http://schemas.microsoft.com/office/drawing/2014/main" val="2632390058"/>
                    </a:ext>
                  </a:extLst>
                </a:gridCol>
              </a:tblGrid>
              <a:tr h="852933">
                <a:tc>
                  <a:txBody>
                    <a:bodyPr/>
                    <a:lstStyle/>
                    <a:p>
                      <a:pPr marL="0" marR="0">
                        <a:lnSpc>
                          <a:spcPct val="115000"/>
                        </a:lnSpc>
                        <a:spcBef>
                          <a:spcPts val="0"/>
                        </a:spcBef>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US"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GB"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26311" marR="26311" marT="329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2138061066"/>
                  </a:ext>
                </a:extLst>
              </a:tr>
              <a:tr h="4147001">
                <a:tc>
                  <a:txBody>
                    <a:bodyPr/>
                    <a:lstStyle/>
                    <a:p>
                      <a:pPr marL="0" marR="0" algn="just">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Socio-economic development projects in traditional and Khoi-San communities implemented</a:t>
                      </a:r>
                    </a:p>
                    <a:p>
                      <a:pPr marL="0" marR="0">
                        <a:lnSpc>
                          <a:spcPct val="115000"/>
                        </a:lnSpc>
                        <a:spcBef>
                          <a:spcPts val="0"/>
                        </a:spcBef>
                        <a:spcAft>
                          <a:spcPts val="0"/>
                        </a:spcAft>
                      </a:pPr>
                      <a:r>
                        <a:rPr lang="en-ZA" sz="1400" kern="1200">
                          <a:solidFill>
                            <a:srgbClr val="000000"/>
                          </a:solidFill>
                          <a:effectLst/>
                          <a:latin typeface="Arial" panose="020B0604020202020204" pitchFamily="34" charset="0"/>
                          <a:ea typeface="+mn-ea"/>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Number of Socio-economic development projects promoted in traditional and Khoi-San communities</a:t>
                      </a:r>
                    </a:p>
                    <a:p>
                      <a:pPr marL="0" marR="0" algn="just">
                        <a:lnSpc>
                          <a:spcPct val="115000"/>
                        </a:lnSpc>
                        <a:spcBef>
                          <a:spcPts val="0"/>
                        </a:spcBef>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2 Socio-economic development projects promoted in traditional and Khoi-San communities:</a:t>
                      </a:r>
                    </a:p>
                    <a:p>
                      <a:pPr marL="342900" marR="0" lvl="0" indent="-342900" algn="just">
                        <a:lnSpc>
                          <a:spcPct val="115000"/>
                        </a:lnSpc>
                        <a:spcBef>
                          <a:spcPts val="0"/>
                        </a:spcBef>
                        <a:spcAft>
                          <a:spcPts val="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Women empowerment (webinar on GBVF)</a:t>
                      </a:r>
                    </a:p>
                    <a:p>
                      <a:pPr marL="342900" marR="0" lvl="0" indent="-342900" algn="just">
                        <a:lnSpc>
                          <a:spcPct val="115000"/>
                        </a:lnSpc>
                        <a:spcBef>
                          <a:spcPts val="0"/>
                        </a:spcBef>
                        <a:spcAft>
                          <a:spcPts val="1000"/>
                        </a:spcAft>
                        <a:buFont typeface="Wingdings" panose="05000000000000000000" pitchFamily="2"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Food Security</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 Socio-economic development project promoted in traditional and Khoi-San communities:</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Webinar on women empowerment on GBVF</a:t>
                      </a: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400" b="1">
                          <a:solidFill>
                            <a:srgbClr val="00B050"/>
                          </a:solidFill>
                          <a:effectLst/>
                          <a:latin typeface="Arial" panose="020B0604020202020204" pitchFamily="34" charset="0"/>
                          <a:ea typeface="Calibri" panose="020F0502020204030204" pitchFamily="34" charset="0"/>
                          <a:cs typeface="Arial" panose="020B0604020202020204" pitchFamily="34" charset="0"/>
                        </a:rPr>
                        <a:t>Achieved </a:t>
                      </a:r>
                      <a:endParaRPr lang="en-US" sz="14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The Webinar on Women empowerment on GBVF was successfully held on 15 December 2021. </a:t>
                      </a:r>
                      <a:endParaRPr lang="en-US" sz="14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400" b="1">
                          <a:solidFill>
                            <a:srgbClr val="00B050"/>
                          </a:solidFill>
                          <a:effectLst/>
                          <a:latin typeface="Arial" panose="020B0604020202020204" pitchFamily="34" charset="0"/>
                          <a:ea typeface="Calibri" panose="020F0502020204030204" pitchFamily="34" charset="0"/>
                          <a:cs typeface="Arial" panose="020B0604020202020204" pitchFamily="34" charset="0"/>
                        </a:rPr>
                        <a:t> </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N/A</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29545"/>
                  </a:ext>
                </a:extLst>
              </a:tr>
            </a:tbl>
          </a:graphicData>
        </a:graphic>
      </p:graphicFrame>
    </p:spTree>
    <p:extLst>
      <p:ext uri="{BB962C8B-B14F-4D97-AF65-F5344CB8AC3E}">
        <p14:creationId xmlns:p14="http://schemas.microsoft.com/office/powerpoint/2010/main" val="2458628101"/>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t>PART B </a:t>
            </a:r>
            <a:br>
              <a:rPr lang="en-ZA" dirty="0"/>
            </a:br>
            <a:br>
              <a:rPr lang="en-ZA" dirty="0"/>
            </a:br>
            <a:br>
              <a:rPr lang="en-ZA" dirty="0"/>
            </a:br>
            <a:r>
              <a:rPr lang="en-ZA" dirty="0"/>
              <a:t>2021/2022 Financial Performance</a:t>
            </a:r>
          </a:p>
        </p:txBody>
      </p:sp>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ZA"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4619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107504" y="44624"/>
            <a:ext cx="8928992" cy="336277"/>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lstStyle/>
          <a:p>
            <a:pPr>
              <a:defRPr/>
            </a:pPr>
            <a:r>
              <a:rPr lang="en-US" sz="1600" dirty="0">
                <a:effectLst/>
              </a:rPr>
              <a:t>PRESENTATION OUTLINE</a:t>
            </a:r>
          </a:p>
        </p:txBody>
      </p:sp>
      <p:sp>
        <p:nvSpPr>
          <p:cNvPr id="9" name="Content Placeholder 2"/>
          <p:cNvSpPr>
            <a:spLocks noGrp="1"/>
          </p:cNvSpPr>
          <p:nvPr>
            <p:ph idx="1"/>
          </p:nvPr>
        </p:nvSpPr>
        <p:spPr>
          <a:xfrm>
            <a:off x="45720" y="380900"/>
            <a:ext cx="8990776" cy="6072435"/>
          </a:xfrm>
          <a:solidFill>
            <a:schemeClr val="bg1"/>
          </a:solidFill>
          <a:ln>
            <a:solidFill>
              <a:srgbClr val="FFC000"/>
            </a:solidFill>
          </a:ln>
        </p:spPr>
        <p:txBody>
          <a:bodyPr>
            <a:noAutofit/>
          </a:bodyPr>
          <a:lstStyle/>
          <a:p>
            <a:pPr>
              <a:lnSpc>
                <a:spcPct val="150000"/>
              </a:lnSpc>
              <a:defRPr/>
            </a:pPr>
            <a:r>
              <a:rPr lang="en-ZA" sz="1400" b="1" dirty="0">
                <a:latin typeface="+mj-lt"/>
              </a:rPr>
              <a:t>Part A: </a:t>
            </a:r>
            <a:endParaRPr lang="en-ZA" sz="1400" dirty="0">
              <a:latin typeface="+mj-lt"/>
            </a:endParaRPr>
          </a:p>
          <a:p>
            <a:pPr lvl="1">
              <a:lnSpc>
                <a:spcPct val="150000"/>
              </a:lnSpc>
              <a:buFont typeface="Courier New" panose="02070309020205020404" pitchFamily="49" charset="0"/>
              <a:buChar char="o"/>
              <a:defRPr/>
            </a:pPr>
            <a:r>
              <a:rPr lang="en-ZA" altLang="en-US" sz="1400" dirty="0">
                <a:latin typeface="+mj-lt"/>
                <a:ea typeface="ＭＳ Ｐゴシック" panose="020B0600070205080204" pitchFamily="34" charset="-128"/>
              </a:rPr>
              <a:t>Summary of the Department of Traditional Affairs (DTA) Performance for the 3</a:t>
            </a:r>
            <a:r>
              <a:rPr lang="en-ZA" altLang="en-US" sz="1400" baseline="30000" dirty="0">
                <a:latin typeface="+mj-lt"/>
                <a:ea typeface="ＭＳ Ｐゴシック" panose="020B0600070205080204" pitchFamily="34" charset="-128"/>
              </a:rPr>
              <a:t>rd</a:t>
            </a:r>
            <a:r>
              <a:rPr lang="en-ZA" altLang="en-US" sz="1400" dirty="0">
                <a:latin typeface="+mj-lt"/>
                <a:ea typeface="ＭＳ Ｐゴシック" panose="020B0600070205080204" pitchFamily="34" charset="-128"/>
              </a:rPr>
              <a:t> Quarter of 2021/22 FY</a:t>
            </a:r>
          </a:p>
          <a:p>
            <a:pPr lvl="1">
              <a:lnSpc>
                <a:spcPct val="150000"/>
              </a:lnSpc>
              <a:buFont typeface="Courier New" panose="02070309020205020404" pitchFamily="49" charset="0"/>
              <a:buChar char="o"/>
              <a:defRPr/>
            </a:pPr>
            <a:r>
              <a:rPr kumimoji="0" lang="en-ZA" sz="1400" i="0" u="none" strike="noStrike" kern="1200" cap="none" spc="0" normalizeH="0" baseline="0" noProof="0" dirty="0">
                <a:ln>
                  <a:noFill/>
                </a:ln>
                <a:solidFill>
                  <a:prstClr val="black"/>
                </a:solidFill>
                <a:effectLst/>
                <a:uLnTx/>
                <a:uFillTx/>
                <a:latin typeface="+mj-lt"/>
                <a:ea typeface="MS PGothic" pitchFamily="34" charset="-128"/>
                <a:cs typeface="+mj-cs"/>
              </a:rPr>
              <a:t>Detailed 2021/22 DTA’s Quarter 3 Performance per Programme </a:t>
            </a:r>
          </a:p>
          <a:p>
            <a:pPr lvl="1">
              <a:lnSpc>
                <a:spcPct val="150000"/>
              </a:lnSpc>
              <a:buFont typeface="Courier New" panose="02070309020205020404" pitchFamily="49" charset="0"/>
              <a:buChar char="o"/>
              <a:defRPr/>
            </a:pPr>
            <a:r>
              <a:rPr lang="en-ZA" sz="1400" dirty="0">
                <a:solidFill>
                  <a:prstClr val="black"/>
                </a:solidFill>
                <a:latin typeface="+mj-lt"/>
                <a:ea typeface="MS PGothic" pitchFamily="34" charset="-128"/>
                <a:cs typeface="+mj-cs"/>
              </a:rPr>
              <a:t>Summary of the National House of Traditional and Khoi-San Leaders (NHTKL) Performance for the 3</a:t>
            </a:r>
            <a:r>
              <a:rPr lang="en-ZA" sz="1400" baseline="30000" dirty="0">
                <a:solidFill>
                  <a:prstClr val="black"/>
                </a:solidFill>
                <a:latin typeface="+mj-lt"/>
                <a:ea typeface="MS PGothic" pitchFamily="34" charset="-128"/>
                <a:cs typeface="+mj-cs"/>
              </a:rPr>
              <a:t>rd</a:t>
            </a:r>
            <a:r>
              <a:rPr lang="en-ZA" sz="1400" dirty="0">
                <a:solidFill>
                  <a:prstClr val="black"/>
                </a:solidFill>
                <a:latin typeface="+mj-lt"/>
                <a:ea typeface="MS PGothic" pitchFamily="34" charset="-128"/>
                <a:cs typeface="+mj-cs"/>
              </a:rPr>
              <a:t> Quarter of 2021/22 FY</a:t>
            </a:r>
          </a:p>
          <a:p>
            <a:pPr lvl="1">
              <a:lnSpc>
                <a:spcPct val="150000"/>
              </a:lnSpc>
              <a:buFont typeface="Courier New" panose="02070309020205020404" pitchFamily="49" charset="0"/>
              <a:buChar char="o"/>
              <a:defRPr/>
            </a:pPr>
            <a:r>
              <a:rPr lang="en-ZA" sz="1400" dirty="0">
                <a:solidFill>
                  <a:prstClr val="black"/>
                </a:solidFill>
                <a:latin typeface="+mj-lt"/>
                <a:ea typeface="MS PGothic" pitchFamily="34" charset="-128"/>
                <a:cs typeface="+mj-cs"/>
              </a:rPr>
              <a:t>Detailed 2021/22 NHTKL Quarter 3 Performance</a:t>
            </a:r>
            <a:endParaRPr kumimoji="0" lang="en-ZA" sz="1400" i="0" u="none" strike="noStrike" kern="1200" cap="none" spc="0" normalizeH="0" baseline="0" noProof="0" dirty="0">
              <a:ln>
                <a:noFill/>
              </a:ln>
              <a:solidFill>
                <a:prstClr val="black"/>
              </a:solidFill>
              <a:effectLst/>
              <a:uLnTx/>
              <a:uFillTx/>
              <a:latin typeface="+mj-lt"/>
              <a:ea typeface="MS PGothic" pitchFamily="34" charset="-128"/>
              <a:cs typeface="+mj-cs"/>
            </a:endParaRPr>
          </a:p>
          <a:p>
            <a:pPr>
              <a:lnSpc>
                <a:spcPct val="150000"/>
              </a:lnSpc>
              <a:defRPr/>
            </a:pPr>
            <a:r>
              <a:rPr lang="en-ZA" sz="1400" b="1" dirty="0">
                <a:latin typeface="+mj-lt"/>
              </a:rPr>
              <a:t>Part B: </a:t>
            </a:r>
          </a:p>
          <a:p>
            <a:pPr lvl="1">
              <a:lnSpc>
                <a:spcPct val="150000"/>
              </a:lnSpc>
              <a:buFont typeface="Courier New" panose="02070309020205020404" pitchFamily="49" charset="0"/>
              <a:buChar char="o"/>
              <a:defRPr/>
            </a:pPr>
            <a:r>
              <a:rPr lang="en-ZA" sz="1400" dirty="0">
                <a:latin typeface="+mj-lt"/>
              </a:rPr>
              <a:t>2021/22 Financial Performance</a:t>
            </a:r>
          </a:p>
          <a:p>
            <a:pPr>
              <a:lnSpc>
                <a:spcPct val="150000"/>
              </a:lnSpc>
            </a:pPr>
            <a:r>
              <a:rPr lang="en-ZA" altLang="en-US" sz="1400" b="1" dirty="0">
                <a:latin typeface="+mj-lt"/>
                <a:ea typeface="ＭＳ Ｐゴシック" panose="020B0600070205080204" pitchFamily="34" charset="-128"/>
              </a:rPr>
              <a:t>Part C:</a:t>
            </a:r>
            <a:r>
              <a:rPr lang="en-GB" sz="1400" dirty="0">
                <a:latin typeface="+mj-lt"/>
              </a:rPr>
              <a:t> </a:t>
            </a:r>
            <a:r>
              <a:rPr lang="en-GB" sz="1400" dirty="0"/>
              <a:t>Progress report on the implementation of the Committees recommendations in the 2021 </a:t>
            </a:r>
          </a:p>
          <a:p>
            <a:pPr marL="0" indent="0">
              <a:lnSpc>
                <a:spcPct val="150000"/>
              </a:lnSpc>
              <a:buNone/>
            </a:pPr>
            <a:r>
              <a:rPr lang="en-GB" sz="1400" dirty="0"/>
              <a:t>		Budget Vote Report</a:t>
            </a:r>
            <a:endParaRPr kumimoji="0" lang="en-ZA" altLang="en-US" sz="1400" b="1" i="0" u="none" strike="noStrike" kern="1200" cap="none" spc="0" normalizeH="0" baseline="0" noProof="0" dirty="0">
              <a:ln>
                <a:noFill/>
              </a:ln>
              <a:solidFill>
                <a:prstClr val="black"/>
              </a:solidFill>
              <a:effectLst/>
              <a:uLnTx/>
              <a:uFillTx/>
              <a:latin typeface="+mj-lt"/>
              <a:ea typeface="ＭＳ Ｐゴシック" panose="020B0600070205080204" pitchFamily="34" charset="-128"/>
              <a:cs typeface="Arial" pitchFamily="34" charset="0"/>
            </a:endParaRPr>
          </a:p>
          <a:p>
            <a:pPr>
              <a:lnSpc>
                <a:spcPct val="150000"/>
              </a:lnSpc>
            </a:pPr>
            <a:r>
              <a:rPr lang="en-ZA" altLang="en-US" sz="1400" b="1" dirty="0">
                <a:latin typeface="+mj-lt"/>
                <a:ea typeface="ＭＳ Ｐゴシック" panose="020B0600070205080204" pitchFamily="34" charset="-128"/>
              </a:rPr>
              <a:t>Recommendation</a:t>
            </a:r>
          </a:p>
          <a:p>
            <a:pPr>
              <a:lnSpc>
                <a:spcPct val="150000"/>
              </a:lnSpc>
              <a:defRPr/>
            </a:pPr>
            <a:endParaRPr lang="en-ZA" sz="2000" dirty="0"/>
          </a:p>
          <a:p>
            <a:pPr marL="0" indent="0">
              <a:lnSpc>
                <a:spcPct val="150000"/>
              </a:lnSpc>
              <a:buNone/>
              <a:defRPr/>
            </a:pPr>
            <a:endParaRPr lang="en-ZA" sz="2400" dirty="0"/>
          </a:p>
          <a:p>
            <a:pPr marL="0" indent="0">
              <a:buFont typeface="Arial" panose="020B0604020202020204" pitchFamily="34" charset="0"/>
              <a:buNone/>
              <a:defRPr/>
            </a:pPr>
            <a:endParaRPr lang="en-ZA" sz="2400" dirty="0"/>
          </a:p>
          <a:p>
            <a:pPr marL="0" indent="0">
              <a:buFont typeface="Arial" panose="020B0604020202020204" pitchFamily="34" charset="0"/>
              <a:buNone/>
              <a:defRPr/>
            </a:pPr>
            <a:endParaRPr lang="en-ZA" sz="2400" dirty="0"/>
          </a:p>
        </p:txBody>
      </p:sp>
      <p:pic>
        <p:nvPicPr>
          <p:cNvPr id="6"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7904" y="6213375"/>
            <a:ext cx="1428750" cy="5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panose="020B0604020202020204" pitchFamily="34" charset="0"/>
            </a:endParaRPr>
          </a:p>
        </p:txBody>
      </p:sp>
      <p:pic>
        <p:nvPicPr>
          <p:cNvPr id="7171" name="Picture 6" descr="dta 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itle 1"/>
          <p:cNvSpPr>
            <a:spLocks noGrp="1"/>
          </p:cNvSpPr>
          <p:nvPr>
            <p:ph type="title"/>
          </p:nvPr>
        </p:nvSpPr>
        <p:spPr>
          <a:xfrm>
            <a:off x="152400" y="69850"/>
            <a:ext cx="8858250" cy="792163"/>
          </a:xfrm>
        </p:spPr>
        <p:txBody>
          <a:bodyPr/>
          <a:lstStyle/>
          <a:p>
            <a:pPr algn="l">
              <a:defRPr/>
            </a:pPr>
            <a:r>
              <a:rPr lang="en-ZA" altLang="en-US" sz="2800" b="1" dirty="0">
                <a:effectLst>
                  <a:outerShdw blurRad="38100" dist="38100" dir="2700000" algn="tl">
                    <a:srgbClr val="000000">
                      <a:alpha val="43137"/>
                    </a:srgbClr>
                  </a:outerShdw>
                </a:effectLst>
                <a:latin typeface="Arial" panose="020B0604020202020204" pitchFamily="34" charset="0"/>
                <a:ea typeface="ＭＳ Ｐゴシック" panose="020B0600070205080204" pitchFamily="34" charset="-128"/>
                <a:cs typeface="Arial" panose="020B0604020202020204" pitchFamily="34" charset="0"/>
              </a:rPr>
              <a:t>Appropriation Statement per Programme and Economic Classification</a:t>
            </a:r>
          </a:p>
        </p:txBody>
      </p:sp>
      <p:graphicFrame>
        <p:nvGraphicFramePr>
          <p:cNvPr id="7173" name="Object 1"/>
          <p:cNvGraphicFramePr>
            <a:graphicFrameLocks noChangeAspect="1"/>
          </p:cNvGraphicFramePr>
          <p:nvPr/>
        </p:nvGraphicFramePr>
        <p:xfrm>
          <a:off x="152400" y="1268413"/>
          <a:ext cx="8596313" cy="4730750"/>
        </p:xfrm>
        <a:graphic>
          <a:graphicData uri="http://schemas.openxmlformats.org/presentationml/2006/ole">
            <mc:AlternateContent xmlns:mc="http://schemas.openxmlformats.org/markup-compatibility/2006">
              <mc:Choice xmlns:v="urn:schemas-microsoft-com:vml" Requires="v">
                <p:oleObj spid="_x0000_s1025" name="Worksheet" r:id="rId5" imgW="7419821" imgH="5134154" progId="Excel.Sheet.12">
                  <p:embed/>
                </p:oleObj>
              </mc:Choice>
              <mc:Fallback>
                <p:oleObj name="Worksheet" r:id="rId5" imgW="7419821" imgH="5134154" progId="Excel.Sheet.12">
                  <p:embed/>
                  <p:pic>
                    <p:nvPicPr>
                      <p:cNvPr id="7173" name="Object 1"/>
                      <p:cNvPicPr>
                        <a:picLocks noChangeAspect="1" noChangeArrowheads="1"/>
                      </p:cNvPicPr>
                      <p:nvPr/>
                    </p:nvPicPr>
                    <p:blipFill>
                      <a:blip r:embed="rId6"/>
                      <a:srcRect/>
                      <a:stretch>
                        <a:fillRect/>
                      </a:stretch>
                    </p:blipFill>
                    <p:spPr bwMode="auto">
                      <a:xfrm>
                        <a:off x="152400" y="1268413"/>
                        <a:ext cx="8596313" cy="4730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40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ZA" altLang="en-US" sz="140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0755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920880" cy="3214633"/>
          </a:xfrm>
          <a:noFill/>
        </p:spPr>
        <p:txBody>
          <a:bodyPr/>
          <a:lstStyle/>
          <a:p>
            <a:pPr>
              <a:defRPr/>
            </a:pPr>
            <a:r>
              <a:rPr lang="en-ZA" dirty="0"/>
              <a:t>PART C</a:t>
            </a:r>
            <a:br>
              <a:rPr lang="en-ZA" dirty="0"/>
            </a:br>
            <a:br>
              <a:rPr lang="en-ZA" dirty="0"/>
            </a:br>
            <a:br>
              <a:rPr lang="en-ZA" dirty="0"/>
            </a:br>
            <a:r>
              <a:rPr lang="en-GB" dirty="0"/>
              <a:t>Progress report on the implementation of the Committees recommendations in the 2021 Budget Vote Report</a:t>
            </a:r>
            <a:br>
              <a:rPr lang="en-GB" dirty="0"/>
            </a:br>
            <a:endParaRPr lang="en-ZA" dirty="0"/>
          </a:p>
        </p:txBody>
      </p:sp>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CD2FF0-8A21-48D1-8860-A0D2A0A85CC4}" type="slidenum">
              <a:rPr kumimoji="0" lang="en-ZA"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ZA"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28435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3188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179908" y="136526"/>
            <a:ext cx="8712572" cy="923330"/>
          </a:xfrm>
          <a:prstGeom prst="rect">
            <a:avLst/>
          </a:prstGeom>
          <a:noFill/>
        </p:spPr>
        <p:txBody>
          <a:bodyPr wrap="square" rtlCol="0">
            <a:spAutoFit/>
          </a:bodyPr>
          <a:lstStyle/>
          <a:p>
            <a:pPr lvl="0">
              <a:defRPr/>
            </a:pPr>
            <a:r>
              <a:rPr lang="en-GB" b="1" dirty="0">
                <a:latin typeface="Arial" panose="020B0604020202020204" pitchFamily="34" charset="0"/>
                <a:ea typeface="Times New Roman" panose="02020603050405020304" pitchFamily="18" charset="0"/>
              </a:rPr>
              <a:t>P</a:t>
            </a:r>
            <a:r>
              <a:rPr lang="en-GB" b="1" dirty="0">
                <a:effectLst/>
                <a:latin typeface="Arial" panose="020B0604020202020204" pitchFamily="34" charset="0"/>
                <a:ea typeface="Times New Roman" panose="02020603050405020304" pitchFamily="18" charset="0"/>
              </a:rPr>
              <a:t>rogress report on the implementation of the Committees recommendations in the 2021 Budget Vote Report:</a:t>
            </a:r>
          </a:p>
          <a:p>
            <a:pPr lvl="0">
              <a:defRPr/>
            </a:pPr>
            <a:endParaRPr lang="en-US" b="1" dirty="0">
              <a:solidFill>
                <a:prstClr val="black"/>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pPr>
              <a:defRPr/>
            </a:pPr>
            <a:fld id="{D6364A6D-0EBC-4903-8043-ABA10A7EDE44}" type="datetime3">
              <a:rPr lang="en-US" altLang="en-US" smtClean="0"/>
              <a:t>21 March 2022</a:t>
            </a:fld>
            <a:endParaRPr lang="en-US" altLang="en-US"/>
          </a:p>
        </p:txBody>
      </p:sp>
      <p:sp>
        <p:nvSpPr>
          <p:cNvPr id="4" name="Slide Number Placeholder 3"/>
          <p:cNvSpPr>
            <a:spLocks noGrp="1"/>
          </p:cNvSpPr>
          <p:nvPr>
            <p:ph type="sldNum" sz="quarter" idx="12"/>
          </p:nvPr>
        </p:nvSpPr>
        <p:spPr>
          <a:xfrm>
            <a:off x="6553200" y="5944931"/>
            <a:ext cx="2133600" cy="411420"/>
          </a:xfrm>
        </p:spPr>
        <p:txBody>
          <a:bodyPr/>
          <a:lstStyle/>
          <a:p>
            <a:pPr>
              <a:defRPr/>
            </a:pPr>
            <a:fld id="{CA097499-F540-47A3-908C-E5F60ADACF30}" type="slidenum">
              <a:rPr lang="en-US" altLang="en-US" smtClean="0">
                <a:solidFill>
                  <a:schemeClr val="tx1"/>
                </a:solidFill>
              </a:rPr>
              <a:pPr>
                <a:defRPr/>
              </a:pPr>
              <a:t>22</a:t>
            </a:fld>
            <a:endParaRPr lang="en-US" altLang="en-US" dirty="0">
              <a:solidFill>
                <a:schemeClr val="tx1"/>
              </a:solidFill>
            </a:endParaRPr>
          </a:p>
        </p:txBody>
      </p:sp>
      <p:graphicFrame>
        <p:nvGraphicFramePr>
          <p:cNvPr id="6" name="Table 5">
            <a:extLst>
              <a:ext uri="{FF2B5EF4-FFF2-40B4-BE49-F238E27FC236}">
                <a16:creationId xmlns:a16="http://schemas.microsoft.com/office/drawing/2014/main" id="{F4A04806-6043-494C-B0FC-936AA0C1EA99}"/>
              </a:ext>
            </a:extLst>
          </p:cNvPr>
          <p:cNvGraphicFramePr>
            <a:graphicFrameLocks noGrp="1"/>
          </p:cNvGraphicFramePr>
          <p:nvPr>
            <p:extLst>
              <p:ext uri="{D42A27DB-BD31-4B8C-83A1-F6EECF244321}">
                <p14:modId xmlns:p14="http://schemas.microsoft.com/office/powerpoint/2010/main" val="1970017354"/>
              </p:ext>
            </p:extLst>
          </p:nvPr>
        </p:nvGraphicFramePr>
        <p:xfrm>
          <a:off x="200024" y="836712"/>
          <a:ext cx="8712572" cy="5094656"/>
        </p:xfrm>
        <a:graphic>
          <a:graphicData uri="http://schemas.openxmlformats.org/drawingml/2006/table">
            <a:tbl>
              <a:tblPr firstRow="1" firstCol="1" bandRow="1"/>
              <a:tblGrid>
                <a:gridCol w="4593902">
                  <a:extLst>
                    <a:ext uri="{9D8B030D-6E8A-4147-A177-3AD203B41FA5}">
                      <a16:colId xmlns:a16="http://schemas.microsoft.com/office/drawing/2014/main" val="1940242566"/>
                    </a:ext>
                  </a:extLst>
                </a:gridCol>
                <a:gridCol w="4118670">
                  <a:extLst>
                    <a:ext uri="{9D8B030D-6E8A-4147-A177-3AD203B41FA5}">
                      <a16:colId xmlns:a16="http://schemas.microsoft.com/office/drawing/2014/main" val="3793845240"/>
                    </a:ext>
                  </a:extLst>
                </a:gridCol>
              </a:tblGrid>
              <a:tr h="41682">
                <a:tc>
                  <a:txBody>
                    <a:bodyPr/>
                    <a:lstStyle/>
                    <a:p>
                      <a:pPr marL="0" marR="0">
                        <a:spcBef>
                          <a:spcPts val="0"/>
                        </a:spcBef>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2020/21 Preliminary BRR Recommendations</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Progress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957727"/>
                  </a:ext>
                </a:extLst>
              </a:tr>
              <a:tr h="1758518">
                <a:tc>
                  <a:txBody>
                    <a:bodyPr/>
                    <a:lstStyle/>
                    <a:p>
                      <a:pPr marL="101600" marR="0" indent="-11430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1.All the Departments and entities reporting to the Committee must ensure consistent submission of Quarterly Performance information, irrespective of whether or not there is a pandemic. This is a legislative requirement.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The Department of Traditional Affairs (DTA) has consistently submitted its quarterly performance reports to the Portfolio Committee. The following DTAs quarterly performance reports were submitted to the Committee:</a:t>
                      </a:r>
                    </a:p>
                    <a:p>
                      <a:pPr marL="0" marR="0" algn="just">
                        <a:spcBef>
                          <a:spcPts val="0"/>
                        </a:spcBef>
                        <a:spcAft>
                          <a:spcPts val="0"/>
                        </a:spcAft>
                      </a:pPr>
                      <a:r>
                        <a:rPr lang="en-US" sz="1200" u="sng" dirty="0">
                          <a:effectLst/>
                          <a:latin typeface="Arial" panose="020B0604020202020204" pitchFamily="34" charset="0"/>
                          <a:ea typeface="Times New Roman" panose="02020603050405020304" pitchFamily="18" charset="0"/>
                          <a:cs typeface="Arial" panose="020B0604020202020204" pitchFamily="34" charset="0"/>
                        </a:rPr>
                        <a:t>13 July 2021-</a:t>
                      </a:r>
                      <a:r>
                        <a:rPr lang="en-US" sz="1200" dirty="0">
                          <a:effectLst/>
                          <a:latin typeface="Arial" panose="020B0604020202020204" pitchFamily="34" charset="0"/>
                          <a:ea typeface="Times New Roman" panose="02020603050405020304" pitchFamily="18" charset="0"/>
                          <a:cs typeface="Arial" panose="020B0604020202020204" pitchFamily="34" charset="0"/>
                        </a:rPr>
                        <a:t> 2020/21 3</a:t>
                      </a:r>
                      <a:r>
                        <a:rPr lang="en-US" sz="1200" baseline="30000" dirty="0">
                          <a:effectLst/>
                          <a:latin typeface="Arial" panose="020B0604020202020204" pitchFamily="34" charset="0"/>
                          <a:ea typeface="Times New Roman" panose="02020603050405020304" pitchFamily="18" charset="0"/>
                          <a:cs typeface="Arial" panose="020B0604020202020204" pitchFamily="34" charset="0"/>
                        </a:rPr>
                        <a:t>rd </a:t>
                      </a:r>
                      <a:r>
                        <a:rPr lang="en-US" sz="1200" dirty="0">
                          <a:effectLst/>
                          <a:latin typeface="Arial" panose="020B0604020202020204" pitchFamily="34" charset="0"/>
                          <a:ea typeface="Times New Roman" panose="02020603050405020304" pitchFamily="18" charset="0"/>
                          <a:cs typeface="Arial" panose="020B0604020202020204" pitchFamily="34" charset="0"/>
                        </a:rPr>
                        <a:t>and 4</a:t>
                      </a:r>
                      <a:r>
                        <a:rPr lang="en-US" sz="12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US" sz="1200" dirty="0">
                          <a:effectLst/>
                          <a:latin typeface="Arial" panose="020B0604020202020204" pitchFamily="34" charset="0"/>
                          <a:ea typeface="Times New Roman" panose="02020603050405020304" pitchFamily="18" charset="0"/>
                          <a:cs typeface="Arial" panose="020B0604020202020204" pitchFamily="34" charset="0"/>
                        </a:rPr>
                        <a:t> quarter performance information reports.</a:t>
                      </a:r>
                    </a:p>
                    <a:p>
                      <a:pPr marL="0" marR="0" algn="just">
                        <a:spcBef>
                          <a:spcPts val="0"/>
                        </a:spcBef>
                        <a:spcAft>
                          <a:spcPts val="0"/>
                        </a:spcAft>
                      </a:pPr>
                      <a:r>
                        <a:rPr lang="en-US" sz="1200" u="sng" dirty="0">
                          <a:effectLst/>
                          <a:latin typeface="Arial" panose="020B0604020202020204" pitchFamily="34" charset="0"/>
                          <a:ea typeface="Times New Roman" panose="02020603050405020304" pitchFamily="18" charset="0"/>
                          <a:cs typeface="Arial" panose="020B0604020202020204" pitchFamily="34" charset="0"/>
                        </a:rPr>
                        <a:t>10 August 2021-DTAs </a:t>
                      </a:r>
                      <a:r>
                        <a:rPr lang="en-US" sz="1200" dirty="0">
                          <a:effectLst/>
                          <a:latin typeface="Arial" panose="020B0604020202020204" pitchFamily="34" charset="0"/>
                          <a:ea typeface="Times New Roman" panose="02020603050405020304" pitchFamily="18" charset="0"/>
                          <a:cs typeface="Arial" panose="020B0604020202020204" pitchFamily="34" charset="0"/>
                        </a:rPr>
                        <a:t>2021/22 1</a:t>
                      </a:r>
                      <a:r>
                        <a:rPr lang="en-US" sz="1200" baseline="30000" dirty="0">
                          <a:effectLst/>
                          <a:latin typeface="Arial" panose="020B0604020202020204" pitchFamily="34" charset="0"/>
                          <a:ea typeface="Times New Roman" panose="02020603050405020304" pitchFamily="18" charset="0"/>
                          <a:cs typeface="Arial" panose="020B0604020202020204" pitchFamily="34" charset="0"/>
                        </a:rPr>
                        <a:t>st</a:t>
                      </a:r>
                      <a:r>
                        <a:rPr lang="en-US" sz="1200" dirty="0">
                          <a:effectLst/>
                          <a:latin typeface="Arial" panose="020B0604020202020204" pitchFamily="34" charset="0"/>
                          <a:ea typeface="Times New Roman" panose="02020603050405020304" pitchFamily="18" charset="0"/>
                          <a:cs typeface="Arial" panose="020B0604020202020204" pitchFamily="34" charset="0"/>
                        </a:rPr>
                        <a:t> quarter performance information report</a:t>
                      </a: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992236"/>
                  </a:ext>
                </a:extLst>
              </a:tr>
              <a:tr h="928488">
                <a:tc>
                  <a:txBody>
                    <a:bodyPr/>
                    <a:lstStyle/>
                    <a:p>
                      <a:pPr marL="101600" marR="0" indent="-11430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2.The Department of Traditional Affairs must consider arranging a session, within this quarter, to brief the Committee comprehensively on the key issues central to its mandate, so as to enable the Committee to engage the Department from a well-informed perspective.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The Department is ready to brief the Portfolio Committee on the key issues that are central to its mandate at the Committees earliest convenience.  </a:t>
                      </a: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3137516"/>
                  </a:ext>
                </a:extLst>
              </a:tr>
              <a:tr h="1296282">
                <a:tc>
                  <a:txBody>
                    <a:bodyPr/>
                    <a:lstStyle/>
                    <a:p>
                      <a:pPr marL="101600" marR="0" indent="-11430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3.The Department of Traditional Affairs must immediately furnish the Committee with the report on the finalisation and implementation of the Programme of Action (POA) on the Resolutions of the 2017 Traditional Leaders Indaba, as well as the Engagement Model between Government and the Institution of Traditional Leadership</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The DTA submitted the following reports to the Committee: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GB" sz="1200" u="sng" dirty="0">
                          <a:effectLst/>
                          <a:latin typeface="Arial" panose="020B0604020202020204" pitchFamily="34" charset="0"/>
                          <a:ea typeface="Times New Roman" panose="02020603050405020304" pitchFamily="18" charset="0"/>
                          <a:cs typeface="Arial" panose="020B0604020202020204" pitchFamily="34" charset="0"/>
                        </a:rPr>
                        <a:t>12 May 2021-</a:t>
                      </a:r>
                      <a:r>
                        <a:rPr lang="en-US" sz="1200" dirty="0">
                          <a:effectLst/>
                          <a:latin typeface="Arial" panose="020B0604020202020204" pitchFamily="34" charset="0"/>
                          <a:ea typeface="Calibri" panose="020F0502020204030204" pitchFamily="34" charset="0"/>
                          <a:cs typeface="Arial" panose="020B0604020202020204" pitchFamily="34" charset="0"/>
                        </a:rPr>
                        <a:t>POA on the resolutions of the 2017 traditional leadership indaba. </a:t>
                      </a:r>
                    </a:p>
                    <a:p>
                      <a:pPr marL="0" marR="0" algn="just">
                        <a:spcBef>
                          <a:spcPts val="0"/>
                        </a:spcBef>
                        <a:spcAft>
                          <a:spcPts val="0"/>
                        </a:spcAft>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GB" sz="1200" u="sng" dirty="0">
                          <a:effectLst/>
                          <a:latin typeface="Arial" panose="020B0604020202020204" pitchFamily="34" charset="0"/>
                          <a:ea typeface="Times New Roman" panose="02020603050405020304" pitchFamily="18" charset="0"/>
                          <a:cs typeface="Arial" panose="020B0604020202020204" pitchFamily="34" charset="0"/>
                        </a:rPr>
                        <a:t>10 August 2021-</a:t>
                      </a:r>
                      <a:r>
                        <a:rPr lang="en-GB" sz="1200" dirty="0">
                          <a:effectLst/>
                          <a:latin typeface="Arial" panose="020B0604020202020204" pitchFamily="34" charset="0"/>
                          <a:ea typeface="Times New Roman" panose="02020603050405020304" pitchFamily="18" charset="0"/>
                          <a:cs typeface="Arial" panose="020B0604020202020204" pitchFamily="34" charset="0"/>
                        </a:rPr>
                        <a:t>Engagement Model between Government and the Institution of Traditional Leadership</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04656"/>
                  </a:ext>
                </a:extLst>
              </a:tr>
              <a:tr h="928488">
                <a:tc>
                  <a:txBody>
                    <a:bodyPr/>
                    <a:lstStyle/>
                    <a:p>
                      <a:pPr marL="101600" marR="0" indent="-114300" algn="just">
                        <a:spcBef>
                          <a:spcPts val="0"/>
                        </a:spcBef>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4.The Department of Traditional Affairs must immediately furnish the Committee with the report on the resolutions emanating from the dialogue for women in traditional leadership reportedly held in Mpumalanga and the Gender-based violence workshop reportedly held in Limpopo</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u="sng" dirty="0">
                          <a:effectLst/>
                          <a:latin typeface="Arial" panose="020B0604020202020204" pitchFamily="34" charset="0"/>
                          <a:ea typeface="Calibri" panose="020F0502020204030204" pitchFamily="34" charset="0"/>
                          <a:cs typeface="Arial" panose="020B0604020202020204" pitchFamily="34" charset="0"/>
                        </a:rPr>
                        <a:t>12 May 2021- </a:t>
                      </a:r>
                      <a:r>
                        <a:rPr lang="en-US" sz="1200" dirty="0">
                          <a:effectLst/>
                          <a:latin typeface="Arial" panose="020B0604020202020204" pitchFamily="34" charset="0"/>
                          <a:ea typeface="Calibri" panose="020F0502020204030204" pitchFamily="34" charset="0"/>
                          <a:cs typeface="Arial" panose="020B0604020202020204" pitchFamily="34" charset="0"/>
                        </a:rPr>
                        <a:t>Report: dialogue for women that took place in Mpumalanga.</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1200" b="0" u="sng" dirty="0">
                          <a:effectLst/>
                          <a:latin typeface="Arial" panose="020B0604020202020204" pitchFamily="34" charset="0"/>
                          <a:ea typeface="Times New Roman" panose="02020603050405020304" pitchFamily="18" charset="0"/>
                          <a:cs typeface="Arial" panose="020B0604020202020204" pitchFamily="34" charset="0"/>
                        </a:rPr>
                        <a:t>13 July 2021-Report</a:t>
                      </a:r>
                      <a:r>
                        <a:rPr lang="en-US" sz="1200" b="0" dirty="0">
                          <a:effectLst/>
                          <a:latin typeface="Arial" panose="020B0604020202020204" pitchFamily="34" charset="0"/>
                          <a:ea typeface="Times New Roman" panose="02020603050405020304" pitchFamily="18" charset="0"/>
                          <a:cs typeface="Arial" panose="020B0604020202020204" pitchFamily="34" charset="0"/>
                        </a:rPr>
                        <a:t>:Resolutions GBV workshop-Limpopo.</a:t>
                      </a:r>
                    </a:p>
                  </a:txBody>
                  <a:tcPr marL="44664" marR="446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8217723"/>
                  </a:ext>
                </a:extLst>
              </a:tr>
            </a:tbl>
          </a:graphicData>
        </a:graphic>
      </p:graphicFrame>
    </p:spTree>
    <p:extLst>
      <p:ext uri="{BB962C8B-B14F-4D97-AF65-F5344CB8AC3E}">
        <p14:creationId xmlns:p14="http://schemas.microsoft.com/office/powerpoint/2010/main" val="1312659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0" y="908720"/>
            <a:ext cx="9144000" cy="6370975"/>
          </a:xfrm>
          <a:prstGeom prst="rect">
            <a:avLst/>
          </a:prstGeom>
          <a:noFill/>
        </p:spPr>
        <p:txBody>
          <a:bodyPr wrap="square" rtlCol="0">
            <a:spAutoFit/>
          </a:bodyPr>
          <a:lstStyle/>
          <a:p>
            <a:pPr lvl="0">
              <a:defRPr/>
            </a:pPr>
            <a:r>
              <a:rPr lang="en-ZA" sz="2800" b="1" dirty="0">
                <a:solidFill>
                  <a:prstClr val="black"/>
                </a:solidFill>
                <a:latin typeface="Arial" panose="020B0604020202020204" pitchFamily="34" charset="0"/>
                <a:cs typeface="Arial" panose="020B0604020202020204" pitchFamily="34" charset="0"/>
              </a:rPr>
              <a:t>Recommendation:</a:t>
            </a:r>
          </a:p>
          <a:p>
            <a:pPr lvl="0">
              <a:defRPr/>
            </a:pPr>
            <a:endParaRPr lang="en-ZA" sz="2000" dirty="0">
              <a:solidFill>
                <a:prstClr val="black"/>
              </a:solidFill>
              <a:latin typeface="Arial" panose="020B0604020202020204" pitchFamily="34" charset="0"/>
              <a:cs typeface="Arial" panose="020B0604020202020204" pitchFamily="34" charset="0"/>
            </a:endParaRPr>
          </a:p>
          <a:p>
            <a:pPr lvl="0">
              <a:defRPr/>
            </a:pPr>
            <a:r>
              <a:rPr lang="en-ZA" sz="2000" dirty="0">
                <a:solidFill>
                  <a:prstClr val="black"/>
                </a:solidFill>
                <a:latin typeface="Arial" panose="020B0604020202020204" pitchFamily="34" charset="0"/>
                <a:cs typeface="Arial" panose="020B0604020202020204" pitchFamily="34" charset="0"/>
              </a:rPr>
              <a:t>It is recommended that the Portfolio Committee notes:</a:t>
            </a:r>
          </a:p>
          <a:p>
            <a:pPr lvl="0">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r>
              <a:rPr lang="en-ZA" sz="2000" dirty="0">
                <a:solidFill>
                  <a:prstClr val="black"/>
                </a:solidFill>
                <a:latin typeface="Arial" panose="020B0604020202020204" pitchFamily="34" charset="0"/>
                <a:cs typeface="Arial" panose="020B0604020202020204" pitchFamily="34" charset="0"/>
              </a:rPr>
              <a:t>The Department of Traditional Affairs and the National House of Traditional and Khoi-San Leaders (NHTKL) 2021/2022 third quarter performance reports on pre-determined objectives; and</a:t>
            </a:r>
          </a:p>
          <a:p>
            <a:pPr marL="457200" lvl="0" indent="-457200" algn="just">
              <a:buFont typeface="+mj-lt"/>
              <a:buAutoNum type="alphaLcParenR"/>
              <a:defRPr/>
            </a:pPr>
            <a:r>
              <a:rPr lang="en-ZA" altLang="en-US" sz="2000" dirty="0">
                <a:latin typeface="Arial" panose="020B0604020202020204" pitchFamily="34" charset="0"/>
                <a:ea typeface="ＭＳ Ｐゴシック" panose="020B0600070205080204" pitchFamily="34" charset="-128"/>
                <a:cs typeface="Arial" panose="020B0604020202020204" pitchFamily="34" charset="0"/>
              </a:rPr>
              <a:t>The expenditure report for the period ended 31 December 2021.</a:t>
            </a:r>
          </a:p>
          <a:p>
            <a:pPr marL="457200" lvl="0" indent="-457200" algn="just">
              <a:buFont typeface="+mj-lt"/>
              <a:buAutoNum type="alphaLcParenR"/>
              <a:defRPr/>
            </a:pPr>
            <a:r>
              <a:rPr lang="en-GB" sz="2000" dirty="0">
                <a:solidFill>
                  <a:prstClr val="black"/>
                </a:solidFill>
                <a:latin typeface="Arial" panose="020B0604020202020204" pitchFamily="34" charset="0"/>
                <a:cs typeface="Arial" panose="020B0604020202020204" pitchFamily="34" charset="0"/>
              </a:rPr>
              <a:t>Progress report on the implementation of the Committee recommendations in the 2021 Budget Vote Report</a:t>
            </a:r>
            <a:endParaRPr lang="en-ZA" altLang="en-US"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altLang="en-US" sz="2000" dirty="0">
              <a:latin typeface="Arial" panose="020B0604020202020204" pitchFamily="34" charset="0"/>
              <a:ea typeface="ＭＳ Ｐゴシック" panose="020B0600070205080204" pitchFamily="34" charset="-128"/>
              <a:cs typeface="Arial" panose="020B0604020202020204" pitchFamily="34" charset="0"/>
            </a:endParaRPr>
          </a:p>
          <a:p>
            <a:pPr lvl="0" algn="just">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sz="2000" dirty="0">
              <a:solidFill>
                <a:prstClr val="black"/>
              </a:solidFill>
              <a:latin typeface="Arial" panose="020B0604020202020204" pitchFamily="34" charset="0"/>
              <a:cs typeface="Arial" panose="020B0604020202020204" pitchFamily="34" charset="0"/>
            </a:endParaRPr>
          </a:p>
          <a:p>
            <a:pPr lvl="0" algn="just">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sz="2000" dirty="0">
              <a:solidFill>
                <a:prstClr val="black"/>
              </a:solidFill>
              <a:latin typeface="Arial" panose="020B0604020202020204" pitchFamily="34" charset="0"/>
              <a:cs typeface="Arial" panose="020B0604020202020204" pitchFamily="34" charset="0"/>
            </a:endParaRPr>
          </a:p>
          <a:p>
            <a:pPr marL="457200" lvl="0" indent="-457200" algn="just">
              <a:buFont typeface="+mj-lt"/>
              <a:buAutoNum type="alphaLcParenR"/>
              <a:defRPr/>
            </a:pPr>
            <a:endParaRPr lang="en-ZA" sz="2000" dirty="0">
              <a:solidFill>
                <a:prstClr val="black"/>
              </a:solidFill>
              <a:latin typeface="Arial" panose="020B0604020202020204" pitchFamily="34" charset="0"/>
              <a:cs typeface="Arial" panose="020B0604020202020204" pitchFamily="34" charset="0"/>
            </a:endParaRPr>
          </a:p>
          <a:p>
            <a:pPr lvl="0" algn="just">
              <a:defRPr/>
            </a:pPr>
            <a:endParaRPr lang="en-ZA" sz="2000" b="1" dirty="0">
              <a:solidFill>
                <a:prstClr val="black"/>
              </a:solidFill>
              <a:latin typeface="Arial" panose="020B0604020202020204" pitchFamily="34" charset="0"/>
              <a:cs typeface="Arial" panose="020B0604020202020204" pitchFamily="34" charset="0"/>
            </a:endParaRPr>
          </a:p>
          <a:p>
            <a:pPr lvl="0" algn="just">
              <a:defRPr/>
            </a:pPr>
            <a:r>
              <a:rPr lang="en-ZA" sz="2000" b="1" dirty="0">
                <a:solidFill>
                  <a:prstClr val="black"/>
                </a:solidFill>
                <a:latin typeface="Arial" panose="020B0604020202020204" pitchFamily="34" charset="0"/>
                <a:cs typeface="Arial" panose="020B0604020202020204" pitchFamily="34" charset="0"/>
              </a:rPr>
              <a:t>End</a:t>
            </a:r>
            <a:endParaRPr lang="en-US" sz="2000" b="1" dirty="0">
              <a:solidFill>
                <a:prstClr val="black"/>
              </a:solidFill>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pPr>
              <a:defRPr/>
            </a:pPr>
            <a:fld id="{D6364A6D-0EBC-4903-8043-ABA10A7EDE44}" type="datetime3">
              <a:rPr lang="en-US" altLang="en-US" smtClean="0"/>
              <a:t>21 March 2022</a:t>
            </a:fld>
            <a:endParaRPr lang="en-US" altLang="en-US"/>
          </a:p>
        </p:txBody>
      </p:sp>
      <p:sp>
        <p:nvSpPr>
          <p:cNvPr id="4" name="Slide Number Placeholder 3"/>
          <p:cNvSpPr>
            <a:spLocks noGrp="1"/>
          </p:cNvSpPr>
          <p:nvPr>
            <p:ph type="sldNum" sz="quarter" idx="12"/>
          </p:nvPr>
        </p:nvSpPr>
        <p:spPr>
          <a:xfrm>
            <a:off x="6553200" y="5944931"/>
            <a:ext cx="2133600" cy="411420"/>
          </a:xfrm>
        </p:spPr>
        <p:txBody>
          <a:bodyPr/>
          <a:lstStyle/>
          <a:p>
            <a:pPr>
              <a:defRPr/>
            </a:pPr>
            <a:fld id="{CA097499-F540-47A3-908C-E5F60ADACF30}" type="slidenum">
              <a:rPr lang="en-US" altLang="en-US" smtClean="0">
                <a:solidFill>
                  <a:schemeClr val="tx1"/>
                </a:solidFill>
              </a:rPr>
              <a:pPr>
                <a:defRPr/>
              </a:pPr>
              <a:t>23</a:t>
            </a:fld>
            <a:endParaRPr lang="en-US" altLang="en-US" dirty="0">
              <a:solidFill>
                <a:schemeClr val="tx1"/>
              </a:solidFill>
            </a:endParaRPr>
          </a:p>
        </p:txBody>
      </p:sp>
    </p:spTree>
    <p:extLst>
      <p:ext uri="{BB962C8B-B14F-4D97-AF65-F5344CB8AC3E}">
        <p14:creationId xmlns:p14="http://schemas.microsoft.com/office/powerpoint/2010/main" val="1603934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457200" y="2636912"/>
            <a:ext cx="8579296"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PART 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2021/2022 </a:t>
            </a:r>
            <a:r>
              <a:rPr lang="en-US" sz="3200" b="1" u="sng" dirty="0">
                <a:solidFill>
                  <a:prstClr val="black"/>
                </a:solidFill>
                <a:latin typeface="Arial" panose="020B0604020202020204" pitchFamily="34" charset="0"/>
                <a:cs typeface="Arial" panose="020B0604020202020204" pitchFamily="34" charset="0"/>
              </a:rPr>
              <a:t>Third</a:t>
            </a:r>
            <a:r>
              <a:rPr kumimoji="0" lang="en-US" sz="320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Quarter </a:t>
            </a: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Performance per Programme </a:t>
            </a:r>
            <a:endParaRPr kumimoji="0" lang="en-ZA"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82FEAA-C0FC-4D57-A9A7-F5FE4DC55D02}" type="datetime3">
              <a:rPr kumimoji="0" lang="en-US" sz="1200" b="0" i="0" u="none" strike="noStrike" kern="1200" cap="none" spc="0" normalizeH="0" baseline="0" noProof="0" smtClean="0">
                <a:ln>
                  <a:noFill/>
                </a:ln>
                <a:solidFill>
                  <a:srgbClr val="898989"/>
                </a:solidFill>
                <a:effectLst/>
                <a:uLnTx/>
                <a:uFillTx/>
                <a:latin typeface="Calibri" charset="0"/>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3"/>
          <p:cNvSpPr>
            <a:spLocks noGrp="1"/>
          </p:cNvSpPr>
          <p:nvPr>
            <p:ph type="sldNum" sz="quarter" idx="12"/>
          </p:nvPr>
        </p:nvSpPr>
        <p:spPr>
          <a:xfrm>
            <a:off x="6341690" y="6077010"/>
            <a:ext cx="2200275" cy="3873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rPr>
              <a:t>4</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596863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noGrp="1"/>
          </p:cNvSpPr>
          <p:nvPr>
            <p:ph type="title"/>
          </p:nvPr>
        </p:nvSpPr>
        <p:spPr>
          <a:xfrm>
            <a:off x="0" y="-19074"/>
            <a:ext cx="9144000" cy="639762"/>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r>
              <a:rPr lang="en-ZA" sz="2000" b="1" dirty="0">
                <a:ea typeface="MS PGothic" pitchFamily="34" charset="-128"/>
              </a:rPr>
              <a:t>SUMMARY OF OVERALL DTA PERFORMANCE FOR THE 3</a:t>
            </a:r>
            <a:r>
              <a:rPr lang="en-ZA" sz="2000" b="1" baseline="30000" dirty="0">
                <a:ea typeface="MS PGothic" pitchFamily="34" charset="-128"/>
              </a:rPr>
              <a:t>rd</a:t>
            </a:r>
            <a:r>
              <a:rPr lang="en-ZA" sz="2000" b="1" dirty="0">
                <a:ea typeface="MS PGothic" pitchFamily="34" charset="-128"/>
              </a:rPr>
              <a:t> QUARTER OF 2021/2022 FY </a:t>
            </a:r>
            <a:endParaRPr lang="en-ZA" sz="2000" dirty="0">
              <a:ea typeface="MS PGothic" pitchFamily="34" charset="-128"/>
            </a:endParaRPr>
          </a:p>
        </p:txBody>
      </p:sp>
      <p:graphicFrame>
        <p:nvGraphicFramePr>
          <p:cNvPr id="9" name="Chart 8"/>
          <p:cNvGraphicFramePr>
            <a:graphicFrameLocks/>
          </p:cNvGraphicFramePr>
          <p:nvPr/>
        </p:nvGraphicFramePr>
        <p:xfrm>
          <a:off x="0" y="620688"/>
          <a:ext cx="5292080"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467AC3-F8A2-486E-998A-E9F51BABF5EB}" type="datetime1">
              <a:rPr kumimoji="0" lang="en-US" sz="1200" b="0" i="0" u="none" strike="noStrike" kern="1200" cap="none" spc="0" normalizeH="0" baseline="0" noProof="0" smtClean="0">
                <a:ln>
                  <a:noFill/>
                </a:ln>
                <a:solidFill>
                  <a:prstClr val="black">
                    <a:tint val="75000"/>
                  </a:prstClr>
                </a:solidFill>
                <a:effectLst/>
                <a:uLnTx/>
                <a:uFillTx/>
                <a:latin typeface="Calibri"/>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3/21/2022</a:t>
            </a:fld>
            <a:endParaRPr kumimoji="0" lang="en-ZA" sz="1200" b="0" i="0" u="none" strike="noStrike" kern="1200" cap="none" spc="0" normalizeH="0" baseline="0" noProof="0">
              <a:ln>
                <a:noFill/>
              </a:ln>
              <a:solidFill>
                <a:prstClr val="black">
                  <a:tint val="75000"/>
                </a:prstClr>
              </a:solidFill>
              <a:effectLst/>
              <a:uLnTx/>
              <a:uFillTx/>
              <a:latin typeface="Calibri"/>
              <a:ea typeface="ＭＳ Ｐゴシック"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i="0" u="none" strike="noStrike" kern="1200" cap="none" spc="0" normalizeH="0" baseline="0" noProof="0" dirty="0">
                <a:ln>
                  <a:noFill/>
                </a:ln>
                <a:solidFill>
                  <a:srgbClr val="1F497D"/>
                </a:solidFill>
                <a:effectLst/>
                <a:uLnTx/>
                <a:uFillTx/>
                <a:latin typeface="Calibri"/>
                <a:ea typeface="ＭＳ Ｐゴシック" charset="-128"/>
                <a:cs typeface="+mn-cs"/>
              </a:rPr>
              <a:t>5</a:t>
            </a:r>
          </a:p>
        </p:txBody>
      </p:sp>
      <p:sp>
        <p:nvSpPr>
          <p:cNvPr id="12" name="Content Placeholder 2"/>
          <p:cNvSpPr>
            <a:spLocks noGrp="1"/>
          </p:cNvSpPr>
          <p:nvPr>
            <p:ph sz="quarter" idx="1"/>
          </p:nvPr>
        </p:nvSpPr>
        <p:spPr>
          <a:xfrm>
            <a:off x="6008780" y="1433993"/>
            <a:ext cx="2811692" cy="3317721"/>
          </a:xfrm>
        </p:spPr>
        <p:txBody>
          <a:bodyPr>
            <a:normAutofit/>
          </a:bodyPr>
          <a:lstStyle/>
          <a:p>
            <a:pPr marL="0" indent="0" algn="just">
              <a:buNone/>
              <a:defRPr/>
            </a:pPr>
            <a:r>
              <a:rPr lang="en-ZA" sz="1800" b="1" dirty="0">
                <a:ea typeface="MS PGothic" pitchFamily="34" charset="-128"/>
              </a:rPr>
              <a:t>The Department had 12 targets for the 3</a:t>
            </a:r>
            <a:r>
              <a:rPr lang="en-ZA" sz="1800" b="1" baseline="30000" dirty="0">
                <a:ea typeface="MS PGothic" pitchFamily="34" charset="-128"/>
              </a:rPr>
              <a:t>rd</a:t>
            </a:r>
            <a:r>
              <a:rPr lang="en-ZA" sz="1800" b="1" dirty="0">
                <a:ea typeface="MS PGothic" pitchFamily="34" charset="-128"/>
              </a:rPr>
              <a:t>   Quarter of 2021/2022, of which:</a:t>
            </a:r>
          </a:p>
          <a:p>
            <a:pPr marL="0" indent="0">
              <a:buNone/>
              <a:defRPr/>
            </a:pPr>
            <a:endParaRPr lang="en-ZA" sz="1800" b="1" dirty="0">
              <a:ea typeface="MS PGothic" pitchFamily="34" charset="-128"/>
            </a:endParaRPr>
          </a:p>
          <a:p>
            <a:pPr lvl="2">
              <a:defRPr/>
            </a:pPr>
            <a:r>
              <a:rPr lang="en-ZA" sz="1800" b="1" dirty="0">
                <a:ea typeface="MS PGothic" pitchFamily="34" charset="-128"/>
              </a:rPr>
              <a:t>11 (92%) of the targets were achieved  </a:t>
            </a:r>
          </a:p>
          <a:p>
            <a:pPr lvl="2">
              <a:defRPr/>
            </a:pPr>
            <a:r>
              <a:rPr lang="en-ZA" sz="1800" b="1" dirty="0">
                <a:ea typeface="MS PGothic" pitchFamily="34" charset="-128"/>
              </a:rPr>
              <a:t>1 (8%) of the targets was not achieved</a:t>
            </a:r>
          </a:p>
          <a:p>
            <a:pPr marL="914400" lvl="2" indent="0">
              <a:buNone/>
              <a:defRPr/>
            </a:pPr>
            <a:endParaRPr lang="en-ZA" sz="1800" b="1" dirty="0">
              <a:ea typeface="MS PGothic" pitchFamily="34" charset="-128"/>
            </a:endParaRPr>
          </a:p>
        </p:txBody>
      </p:sp>
      <p:graphicFrame>
        <p:nvGraphicFramePr>
          <p:cNvPr id="10" name="Chart 9">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3724874934"/>
              </p:ext>
            </p:extLst>
          </p:nvPr>
        </p:nvGraphicFramePr>
        <p:xfrm>
          <a:off x="356659" y="1433994"/>
          <a:ext cx="5652120" cy="33177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5060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1507" name="Picture 6" descr="dta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077010"/>
            <a:ext cx="1905000" cy="664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1"/>
          <p:cNvSpPr>
            <a:spLocks noChangeArrowheads="1"/>
          </p:cNvSpPr>
          <p:nvPr/>
        </p:nvSpPr>
        <p:spPr bwMode="auto">
          <a:xfrm>
            <a:off x="630238" y="1112838"/>
            <a:ext cx="80645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457200" marR="0" lvl="1" indent="0" algn="just" defTabSz="457200" rtl="0" eaLnBrk="1" fontAlgn="base" latinLnBrk="0" hangingPunct="1">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just" defTabSz="457200" rtl="0" eaLnBrk="1" fontAlgn="base" latinLnBrk="0" hangingPunct="1">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TextBox 1"/>
          <p:cNvSpPr txBox="1"/>
          <p:nvPr/>
        </p:nvSpPr>
        <p:spPr>
          <a:xfrm flipH="1">
            <a:off x="395534" y="2628900"/>
            <a:ext cx="8496945"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2021/2022 </a:t>
            </a:r>
            <a:r>
              <a:rPr kumimoji="0" lang="en-US" sz="3200" b="1"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Quarter Three Performance per programme </a:t>
            </a:r>
            <a:endParaRPr kumimoji="0" lang="en-ZA" sz="32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282FEAA-C0FC-4D57-A9A7-F5FE4DC55D02}" type="datetime3">
              <a:rPr kumimoji="0" lang="en-US" sz="1200" b="0" i="0" u="none" strike="noStrike" kern="1200" cap="none" spc="0" normalizeH="0" baseline="0" noProof="0" smtClean="0">
                <a:ln>
                  <a:noFill/>
                </a:ln>
                <a:solidFill>
                  <a:srgbClr val="898989"/>
                </a:solidFill>
                <a:effectLst/>
                <a:uLnTx/>
                <a:uFillTx/>
                <a:latin typeface="Calibri" charset="0"/>
                <a:ea typeface="ＭＳ Ｐゴシック"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US" sz="1200" b="0" i="0" u="none" strike="noStrike" kern="1200" cap="none" spc="0" normalizeH="0" baseline="0" noProof="0">
              <a:ln>
                <a:noFill/>
              </a:ln>
              <a:solidFill>
                <a:srgbClr val="898989"/>
              </a:solidFill>
              <a:effectLst/>
              <a:uLnTx/>
              <a:uFillTx/>
              <a:latin typeface="Calibri" charset="0"/>
              <a:ea typeface="ＭＳ Ｐゴシック" charset="-128"/>
              <a:cs typeface="+mn-cs"/>
            </a:endParaRPr>
          </a:p>
        </p:txBody>
      </p:sp>
      <p:sp>
        <p:nvSpPr>
          <p:cNvPr id="4" name="Slide Number Placeholder 3"/>
          <p:cNvSpPr>
            <a:spLocks noGrp="1"/>
          </p:cNvSpPr>
          <p:nvPr>
            <p:ph type="sldNum" sz="quarter" idx="12"/>
          </p:nvPr>
        </p:nvSpPr>
        <p:spPr>
          <a:xfrm>
            <a:off x="6444208" y="6334125"/>
            <a:ext cx="2200275" cy="38735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Arial" panose="020B0604020202020204" pitchFamily="34" charset="0"/>
                <a:cs typeface="Arial" panose="020B0604020202020204" pitchFamily="34" charset="0"/>
              </a:rPr>
              <a:t>6</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324882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6</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70"/>
            <a:ext cx="8803580" cy="49081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defRPr/>
            </a:pPr>
            <a:br>
              <a:rPr lang="en-US" sz="2400" b="1" dirty="0"/>
            </a:br>
            <a:r>
              <a:rPr lang="en-US" sz="2400" b="1" dirty="0"/>
              <a:t>3</a:t>
            </a:r>
            <a:r>
              <a:rPr lang="en-US" sz="2400" b="1" baseline="30000" dirty="0"/>
              <a:t>rd</a:t>
            </a:r>
            <a:r>
              <a:rPr lang="en-US" sz="2400" b="1" dirty="0"/>
              <a:t>  quarter performance for programme 1: Administration </a:t>
            </a:r>
            <a:br>
              <a:rPr lang="en-ZA" sz="2800" dirty="0"/>
            </a:br>
            <a:endParaRPr lang="en-US" sz="2800" b="1" dirty="0">
              <a:effectLst/>
            </a:endParaRPr>
          </a:p>
        </p:txBody>
      </p:sp>
      <p:sp>
        <p:nvSpPr>
          <p:cNvPr id="6" name="Content Placeholder 2"/>
          <p:cNvSpPr txBox="1">
            <a:spLocks/>
          </p:cNvSpPr>
          <p:nvPr/>
        </p:nvSpPr>
        <p:spPr>
          <a:xfrm>
            <a:off x="313562" y="935700"/>
            <a:ext cx="8712968" cy="5515297"/>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2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7</a:t>
            </a: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nvGraphicFramePr>
        <p:xfrm>
          <a:off x="251521" y="692697"/>
          <a:ext cx="8837051" cy="5712393"/>
        </p:xfrm>
        <a:graphic>
          <a:graphicData uri="http://schemas.openxmlformats.org/drawingml/2006/table">
            <a:tbl>
              <a:tblPr firstRow="1" firstCol="1" bandRow="1"/>
              <a:tblGrid>
                <a:gridCol w="1368151">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807868">
                  <a:extLst>
                    <a:ext uri="{9D8B030D-6E8A-4147-A177-3AD203B41FA5}">
                      <a16:colId xmlns:a16="http://schemas.microsoft.com/office/drawing/2014/main" val="20004"/>
                    </a:ext>
                  </a:extLst>
                </a:gridCol>
                <a:gridCol w="1196536">
                  <a:extLst>
                    <a:ext uri="{9D8B030D-6E8A-4147-A177-3AD203B41FA5}">
                      <a16:colId xmlns:a16="http://schemas.microsoft.com/office/drawing/2014/main" val="20005"/>
                    </a:ext>
                  </a:extLst>
                </a:gridCol>
              </a:tblGrid>
              <a:tr h="1154743">
                <a:tc>
                  <a:txBody>
                    <a:bodyPr/>
                    <a:lstStyle/>
                    <a:p>
                      <a:pPr>
                        <a:lnSpc>
                          <a:spcPct val="115000"/>
                        </a:lnSpc>
                        <a:spcAft>
                          <a:spcPts val="0"/>
                        </a:spcAft>
                      </a:pPr>
                      <a:r>
                        <a:rPr lang="en-ZA" sz="1400" b="1">
                          <a:effectLst/>
                          <a:latin typeface="Arial" panose="020B0604020202020204" pitchFamily="34" charset="0"/>
                          <a:ea typeface="Times New Roman" panose="02020603050405020304" pitchFamily="18" charset="0"/>
                          <a:cs typeface="Arial" panose="020B0604020202020204" pitchFamily="34" charset="0"/>
                        </a:rPr>
                        <a:t>Outputs</a:t>
                      </a:r>
                      <a:endParaRPr lang="en-ZA" sz="140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ZA" sz="1400" b="1">
                          <a:effectLst/>
                          <a:latin typeface="Arial" panose="020B0604020202020204" pitchFamily="34" charset="0"/>
                          <a:ea typeface="Times New Roman" panose="02020603050405020304" pitchFamily="18" charset="0"/>
                          <a:cs typeface="Arial" panose="020B0604020202020204" pitchFamily="34" charset="0"/>
                        </a:rPr>
                        <a:t>Output Indicators </a:t>
                      </a:r>
                      <a:endParaRPr lang="en-ZA" sz="140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Annual Target</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2021-2022</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ZA" sz="1400" b="1" dirty="0">
                          <a:effectLst/>
                          <a:latin typeface="Arial" panose="020B0604020202020204" pitchFamily="34" charset="0"/>
                          <a:ea typeface="Times New Roman" panose="02020603050405020304" pitchFamily="18" charset="0"/>
                          <a:cs typeface="Arial" panose="020B0604020202020204" pitchFamily="34" charset="0"/>
                        </a:rPr>
                        <a:t>3</a:t>
                      </a:r>
                      <a:r>
                        <a:rPr lang="en-ZA" sz="1400" b="1" baseline="30000" dirty="0">
                          <a:effectLst/>
                          <a:latin typeface="Arial" panose="020B0604020202020204" pitchFamily="34" charset="0"/>
                          <a:ea typeface="Times New Roman" panose="02020603050405020304" pitchFamily="18" charset="0"/>
                          <a:cs typeface="Arial" panose="020B0604020202020204" pitchFamily="34" charset="0"/>
                        </a:rPr>
                        <a:t>rd</a:t>
                      </a:r>
                      <a:r>
                        <a:rPr lang="en-ZA" sz="1400" b="1" dirty="0">
                          <a:effectLst/>
                          <a:latin typeface="Arial" panose="020B0604020202020204" pitchFamily="34" charset="0"/>
                          <a:ea typeface="Times New Roman" panose="02020603050405020304" pitchFamily="18" charset="0"/>
                          <a:cs typeface="Arial" panose="020B0604020202020204" pitchFamily="34" charset="0"/>
                        </a:rPr>
                        <a:t>     Quarter Targets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US" sz="1400" b="1">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50000"/>
                        </a:lnSpc>
                        <a:spcAft>
                          <a:spcPts val="0"/>
                        </a:spcAft>
                      </a:pPr>
                      <a:r>
                        <a:rPr lang="en-GB" sz="1400" b="1">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0000"/>
                  </a:ext>
                </a:extLst>
              </a:tr>
              <a:tr h="2431267">
                <a:tc rowSpan="2">
                  <a:txBody>
                    <a:bodyPr/>
                    <a:lstStyle/>
                    <a:p>
                      <a:pPr algn="just">
                        <a:lnSpc>
                          <a:spcPct val="115000"/>
                        </a:lnSpc>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Performance</a:t>
                      </a:r>
                      <a:r>
                        <a:rPr lang="en-ZA" sz="1400" dirty="0">
                          <a:effectLst/>
                          <a:latin typeface="Arial" panose="020B0604020202020204" pitchFamily="34" charset="0"/>
                          <a:ea typeface="Times New Roman" panose="02020603050405020304" pitchFamily="18" charset="0"/>
                          <a:cs typeface="Arial" panose="020B0604020202020204" pitchFamily="34" charset="0"/>
                        </a:rPr>
                        <a:t> </a:t>
                      </a:r>
                      <a:r>
                        <a:rPr lang="en-ZA" sz="1400" kern="1200" dirty="0">
                          <a:solidFill>
                            <a:srgbClr val="000000"/>
                          </a:solidFill>
                          <a:effectLst/>
                          <a:latin typeface="Arial" panose="020B0604020202020204" pitchFamily="34" charset="0"/>
                          <a:ea typeface="+mn-ea"/>
                          <a:cs typeface="Arial" panose="020B0604020202020204" pitchFamily="34" charset="0"/>
                        </a:rPr>
                        <a:t>against</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Organisational performance</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Information</a:t>
                      </a:r>
                      <a:r>
                        <a:rPr lang="en-ZA" sz="1400" dirty="0">
                          <a:effectLst/>
                          <a:latin typeface="Arial" panose="020B0604020202020204" pitchFamily="34" charset="0"/>
                          <a:ea typeface="Times New Roman" panose="02020603050405020304" pitchFamily="18" charset="0"/>
                          <a:cs typeface="Arial" panose="020B0604020202020204" pitchFamily="34" charset="0"/>
                        </a:rPr>
                        <a:t> </a:t>
                      </a:r>
                      <a:r>
                        <a:rPr lang="en-ZA" sz="1400" kern="1200" dirty="0">
                          <a:solidFill>
                            <a:srgbClr val="000000"/>
                          </a:solidFill>
                          <a:effectLst/>
                          <a:latin typeface="Arial" panose="020B0604020202020204" pitchFamily="34" charset="0"/>
                          <a:ea typeface="+mn-ea"/>
                          <a:cs typeface="Arial" panose="020B0604020202020204" pitchFamily="34" charset="0"/>
                        </a:rPr>
                        <a:t>(OPIM)</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Compliance</a:t>
                      </a:r>
                      <a:r>
                        <a:rPr lang="en-ZA" sz="1400" dirty="0">
                          <a:effectLst/>
                          <a:latin typeface="Arial" panose="020B0604020202020204" pitchFamily="34" charset="0"/>
                          <a:ea typeface="Times New Roman" panose="02020603050405020304" pitchFamily="18" charset="0"/>
                          <a:cs typeface="Arial" panose="020B0604020202020204" pitchFamily="34" charset="0"/>
                        </a:rPr>
                        <a:t> </a:t>
                      </a:r>
                      <a:r>
                        <a:rPr lang="en-ZA" sz="1400" kern="1200" dirty="0">
                          <a:solidFill>
                            <a:srgbClr val="000000"/>
                          </a:solidFill>
                          <a:effectLst/>
                          <a:latin typeface="Arial" panose="020B0604020202020204" pitchFamily="34" charset="0"/>
                          <a:ea typeface="+mn-ea"/>
                          <a:cs typeface="Arial" panose="020B0604020202020204" pitchFamily="34" charset="0"/>
                        </a:rPr>
                        <a:t>Management</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kern="1200" dirty="0">
                          <a:solidFill>
                            <a:srgbClr val="000000"/>
                          </a:solidFill>
                          <a:effectLst/>
                          <a:latin typeface="Arial" panose="020B0604020202020204" pitchFamily="34" charset="0"/>
                          <a:ea typeface="+mn-ea"/>
                          <a:cs typeface="Arial" panose="020B0604020202020204" pitchFamily="34" charset="0"/>
                        </a:rPr>
                        <a:t>Plan</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performance</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against organisational</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Performance information (OPIM) Compliance Management Plan</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80% performance</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against</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organisational</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performance</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information (OPIM)</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Compliance Management</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Plan</a:t>
                      </a: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80% of actions in the Organisational Performance Information Compliance Management Plan for the quarter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80% of actions in the Organisational Performance Information Compliance Management Plan for the quarter were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N/A</a:t>
                      </a: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58604">
                <a:tc vMerge="1">
                  <a:txBody>
                    <a:bodyPr/>
                    <a:lstStyle/>
                    <a:p>
                      <a:pPr>
                        <a:lnSpc>
                          <a:spcPct val="115000"/>
                        </a:lnSpc>
                        <a:spcAft>
                          <a:spcPts val="0"/>
                        </a:spcAft>
                      </a:pPr>
                      <a:endParaRPr lang="en-ZA" sz="1000" dirty="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lnSpc>
                          <a:spcPct val="115000"/>
                        </a:lnSpc>
                        <a:spcAft>
                          <a:spcPts val="0"/>
                        </a:spcAft>
                      </a:pPr>
                      <a:endParaRPr lang="en-ZA" sz="1000" dirty="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ZA" sz="1000" dirty="0">
                        <a:effectLst/>
                        <a:latin typeface="Calibri" panose="020F0502020204030204" pitchFamily="34" charset="0"/>
                        <a:ea typeface="Calibri" panose="020F050202020403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80% of actions in</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CFM Compliance</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Management Plan for</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the quarter implemented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80% of actions in the CFM Compliance Management Plan for the quarter were implemented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N/A</a:t>
                      </a:r>
                    </a:p>
                    <a:p>
                      <a:pPr>
                        <a:lnSpc>
                          <a:spcPct val="115000"/>
                        </a:lnSpc>
                      </a:pPr>
                      <a:endParaRPr lang="en-ZA" sz="1400" dirty="0">
                        <a:effectLst/>
                        <a:latin typeface="Arial" panose="020B0604020202020204" pitchFamily="34" charset="0"/>
                        <a:cs typeface="Arial" panose="020B0604020202020204" pitchFamily="34" charset="0"/>
                      </a:endParaRPr>
                    </a:p>
                  </a:txBody>
                  <a:tcPr marL="65097" marR="65097" marT="815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6699799"/>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7</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70"/>
            <a:ext cx="8803580" cy="490816"/>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US" sz="2000" b="1" dirty="0"/>
              <a:t>3</a:t>
            </a:r>
            <a:r>
              <a:rPr lang="en-US" sz="2000" b="1" baseline="30000" dirty="0"/>
              <a:t>rd</a:t>
            </a:r>
            <a:r>
              <a:rPr lang="en-US" sz="2000" b="1" dirty="0"/>
              <a:t>  quarter performance for programme 2:Research,Policy and Legislation (RPL) </a:t>
            </a:r>
            <a:br>
              <a:rPr lang="en-ZA" sz="2800" dirty="0"/>
            </a:br>
            <a:endParaRPr lang="en-US" sz="2800" b="1" dirty="0">
              <a:effectLst/>
            </a:endParaRPr>
          </a:p>
        </p:txBody>
      </p:sp>
      <p:sp>
        <p:nvSpPr>
          <p:cNvPr id="6" name="Content Placeholder 2"/>
          <p:cNvSpPr txBox="1">
            <a:spLocks/>
          </p:cNvSpPr>
          <p:nvPr/>
        </p:nvSpPr>
        <p:spPr>
          <a:xfrm>
            <a:off x="251520" y="980728"/>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lvl="0" inden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1400" dirty="0">
                <a:solidFill>
                  <a:srgbClr val="1F497D">
                    <a:lumMod val="75000"/>
                  </a:srgbClr>
                </a:solidFill>
                <a:latin typeface="Arial" pitchFamily="34" charset="0"/>
                <a:cs typeface="Arial" pitchFamily="34" charset="0"/>
              </a:rPr>
              <a:t>8</a:t>
            </a:r>
            <a:endParaRPr kumimoji="0" lang="en-US" sz="1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endParaRPr kumimoji="0" lang="en-US" sz="14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a:extLst>
              <a:ext uri="{FF2B5EF4-FFF2-40B4-BE49-F238E27FC236}">
                <a16:creationId xmlns:a16="http://schemas.microsoft.com/office/drawing/2014/main" id="{58E25635-63CF-4C03-8160-63FA5681137A}"/>
              </a:ext>
            </a:extLst>
          </p:cNvPr>
          <p:cNvGraphicFramePr>
            <a:graphicFrameLocks noGrp="1"/>
          </p:cNvGraphicFramePr>
          <p:nvPr/>
        </p:nvGraphicFramePr>
        <p:xfrm>
          <a:off x="323528" y="975048"/>
          <a:ext cx="8640960" cy="4970926"/>
        </p:xfrm>
        <a:graphic>
          <a:graphicData uri="http://schemas.openxmlformats.org/drawingml/2006/table">
            <a:tbl>
              <a:tblPr firstRow="1" firstCol="1" bandRow="1"/>
              <a:tblGrid>
                <a:gridCol w="1533972">
                  <a:extLst>
                    <a:ext uri="{9D8B030D-6E8A-4147-A177-3AD203B41FA5}">
                      <a16:colId xmlns:a16="http://schemas.microsoft.com/office/drawing/2014/main" val="3179759585"/>
                    </a:ext>
                  </a:extLst>
                </a:gridCol>
                <a:gridCol w="1398598">
                  <a:extLst>
                    <a:ext uri="{9D8B030D-6E8A-4147-A177-3AD203B41FA5}">
                      <a16:colId xmlns:a16="http://schemas.microsoft.com/office/drawing/2014/main" val="3622545807"/>
                    </a:ext>
                  </a:extLst>
                </a:gridCol>
                <a:gridCol w="1174005">
                  <a:extLst>
                    <a:ext uri="{9D8B030D-6E8A-4147-A177-3AD203B41FA5}">
                      <a16:colId xmlns:a16="http://schemas.microsoft.com/office/drawing/2014/main" val="2076174199"/>
                    </a:ext>
                  </a:extLst>
                </a:gridCol>
                <a:gridCol w="1512596">
                  <a:extLst>
                    <a:ext uri="{9D8B030D-6E8A-4147-A177-3AD203B41FA5}">
                      <a16:colId xmlns:a16="http://schemas.microsoft.com/office/drawing/2014/main" val="1093757613"/>
                    </a:ext>
                  </a:extLst>
                </a:gridCol>
                <a:gridCol w="1847784">
                  <a:extLst>
                    <a:ext uri="{9D8B030D-6E8A-4147-A177-3AD203B41FA5}">
                      <a16:colId xmlns:a16="http://schemas.microsoft.com/office/drawing/2014/main" val="2540979452"/>
                    </a:ext>
                  </a:extLst>
                </a:gridCol>
                <a:gridCol w="1174005">
                  <a:extLst>
                    <a:ext uri="{9D8B030D-6E8A-4147-A177-3AD203B41FA5}">
                      <a16:colId xmlns:a16="http://schemas.microsoft.com/office/drawing/2014/main" val="3141657080"/>
                    </a:ext>
                  </a:extLst>
                </a:gridCol>
              </a:tblGrid>
              <a:tr h="907590">
                <a:tc>
                  <a:txBody>
                    <a:bodyPr/>
                    <a:lstStyle/>
                    <a:p>
                      <a:pPr marL="0" marR="0">
                        <a:lnSpc>
                          <a:spcPct val="115000"/>
                        </a:lnSpc>
                        <a:spcBef>
                          <a:spcPts val="0"/>
                        </a:spcBef>
                        <a:spcAft>
                          <a:spcPts val="0"/>
                        </a:spcAft>
                      </a:pPr>
                      <a:r>
                        <a:rPr lang="en-ZA" sz="1100" b="1">
                          <a:effectLst/>
                          <a:latin typeface="Arial" panose="020B0604020202020204" pitchFamily="34" charset="0"/>
                          <a:ea typeface="Times New Roman" panose="02020603050405020304" pitchFamily="18" charset="0"/>
                          <a:cs typeface="Arial" panose="020B0604020202020204" pitchFamily="34" charset="0"/>
                        </a:rPr>
                        <a:t>Outputs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1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1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65321577"/>
                  </a:ext>
                </a:extLst>
              </a:tr>
              <a:tr h="1806760">
                <a:tc>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2021/22 Report on implementation of the TKLA Five-Year Implementation Schedule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Number of 2021/22 projects/actions in the TKLA Five-Year Implementation Schedule implemented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ZA" sz="1400">
                          <a:effectLst/>
                          <a:latin typeface="Arial" panose="020B0604020202020204" pitchFamily="34" charset="0"/>
                          <a:ea typeface="Calibri" panose="020F0502020204030204" pitchFamily="34" charset="0"/>
                          <a:cs typeface="Arial" panose="020B0604020202020204" pitchFamily="34" charset="0"/>
                        </a:rPr>
                        <a:t>4 of 2021/22 projects/actions in the TKLA Five-Year Implementation Schedule implemented</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TKLA five-year Implementation Schedule approved</a:t>
                      </a: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tabLst>
                          <a:tab pos="1111885" algn="r"/>
                        </a:tabLst>
                      </a:pPr>
                      <a:r>
                        <a:rPr lang="en-US" sz="1400" dirty="0">
                          <a:effectLst/>
                          <a:latin typeface="Arial" panose="020B0604020202020204" pitchFamily="34" charset="0"/>
                          <a:ea typeface="Calibri" panose="020F0502020204030204" pitchFamily="34" charset="0"/>
                          <a:cs typeface="Arial" panose="020B0604020202020204" pitchFamily="34" charset="0"/>
                        </a:rPr>
                        <a:t>TKLA five-year implementation schedule was approved</a:t>
                      </a:r>
                    </a:p>
                    <a:p>
                      <a:pPr marL="0" marR="0" algn="just">
                        <a:lnSpc>
                          <a:spcPct val="115000"/>
                        </a:lnSpc>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 </a:t>
                      </a: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N/A</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095043"/>
                  </a:ext>
                </a:extLst>
              </a:tr>
              <a:tr h="1806760">
                <a:tc>
                  <a:txBody>
                    <a:bodyPr/>
                    <a:lstStyle/>
                    <a:p>
                      <a:pPr marL="0" marR="0" algn="just">
                        <a:lnSpc>
                          <a:spcPct val="115000"/>
                        </a:lnSpc>
                        <a:spcBef>
                          <a:spcPts val="0"/>
                        </a:spcBef>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2021/22 Report on implementation of the CIA Five-Year Implementation Schedule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510" marR="0" algn="just">
                        <a:lnSpc>
                          <a:spcPct val="115000"/>
                        </a:lnSpc>
                        <a:spcBef>
                          <a:spcPts val="0"/>
                        </a:spcBef>
                        <a:spcAft>
                          <a:spcPts val="0"/>
                        </a:spcAft>
                      </a:pPr>
                      <a:r>
                        <a:rPr lang="en-ZA" sz="1400">
                          <a:effectLst/>
                          <a:latin typeface="Arial" panose="020B0604020202020204" pitchFamily="34" charset="0"/>
                          <a:ea typeface="Calibri" panose="020F0502020204030204" pitchFamily="34" charset="0"/>
                          <a:cs typeface="Arial" panose="020B0604020202020204" pitchFamily="34" charset="0"/>
                        </a:rPr>
                        <a:t>Number of 2021/22 projects/actions in the CIA Five-Year Implementation Schedule implemented</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a:effectLst/>
                          <a:latin typeface="Arial" panose="020B0604020202020204" pitchFamily="34" charset="0"/>
                          <a:ea typeface="Calibri" panose="020F0502020204030204" pitchFamily="34" charset="0"/>
                          <a:cs typeface="Arial" panose="020B0604020202020204" pitchFamily="34" charset="0"/>
                        </a:rPr>
                        <a:t>3 </a:t>
                      </a:r>
                      <a:r>
                        <a:rPr lang="en-ZA" sz="1400">
                          <a:effectLst/>
                          <a:latin typeface="Arial" panose="020B0604020202020204" pitchFamily="34" charset="0"/>
                          <a:ea typeface="Calibri" panose="020F0502020204030204" pitchFamily="34" charset="0"/>
                          <a:cs typeface="Arial" panose="020B0604020202020204" pitchFamily="34" charset="0"/>
                        </a:rPr>
                        <a:t>of 2021/22 projects/actions in the CIA Five-Year Implementation Schedule implemented</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400">
                          <a:effectLst/>
                          <a:latin typeface="Arial" panose="020B0604020202020204" pitchFamily="34" charset="0"/>
                          <a:ea typeface="Calibri" panose="020F0502020204030204" pitchFamily="34" charset="0"/>
                          <a:cs typeface="Arial" panose="020B0604020202020204" pitchFamily="34" charset="0"/>
                        </a:rPr>
                        <a:t>CIA five-year Implementation Schedule approved</a:t>
                      </a: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4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sz="1400" dirty="0">
                          <a:effectLst/>
                          <a:latin typeface="Arial" panose="020B0604020202020204" pitchFamily="34" charset="0"/>
                          <a:ea typeface="Calibri" panose="020F0502020204030204" pitchFamily="34" charset="0"/>
                          <a:cs typeface="Arial" panose="020B0604020202020204" pitchFamily="34" charset="0"/>
                        </a:rPr>
                        <a:t>CIA five-year implementation schedule was approved</a:t>
                      </a: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N/A</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81015"/>
                  </a:ext>
                </a:extLst>
              </a:tr>
            </a:tbl>
          </a:graphicData>
        </a:graphic>
      </p:graphicFrame>
    </p:spTree>
    <p:extLst>
      <p:ext uri="{BB962C8B-B14F-4D97-AF65-F5344CB8AC3E}">
        <p14:creationId xmlns:p14="http://schemas.microsoft.com/office/powerpoint/2010/main" val="1710952229"/>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8</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33069"/>
            <a:ext cx="8803580" cy="63041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US" sz="2000" b="1" dirty="0"/>
              <a:t>3</a:t>
            </a:r>
            <a:r>
              <a:rPr lang="en-US" sz="2000" b="1" baseline="30000" dirty="0"/>
              <a:t>rd</a:t>
            </a:r>
            <a:r>
              <a:rPr lang="en-US" sz="2000" b="1" dirty="0"/>
              <a:t>  quarter performance for programme 3: Institutional Support and Coordination(ISC) </a:t>
            </a:r>
            <a:br>
              <a:rPr lang="en-ZA" sz="2800" dirty="0"/>
            </a:br>
            <a:endParaRPr lang="en-US" sz="2800" b="1" dirty="0">
              <a:effectLst/>
            </a:endParaRPr>
          </a:p>
        </p:txBody>
      </p:sp>
      <p:sp>
        <p:nvSpPr>
          <p:cNvPr id="6" name="Content Placeholder 2"/>
          <p:cNvSpPr txBox="1">
            <a:spLocks/>
          </p:cNvSpPr>
          <p:nvPr/>
        </p:nvSpPr>
        <p:spPr>
          <a:xfrm>
            <a:off x="261256" y="1054671"/>
            <a:ext cx="8712968" cy="5803329"/>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0"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kumimoji="0" lang="en-US" sz="11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10</a:t>
            </a: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A359DC79-19D9-4234-ABEB-4223EE5BFFFE}"/>
              </a:ext>
            </a:extLst>
          </p:cNvPr>
          <p:cNvGraphicFramePr>
            <a:graphicFrameLocks noGrp="1"/>
          </p:cNvGraphicFramePr>
          <p:nvPr>
            <p:extLst>
              <p:ext uri="{D42A27DB-BD31-4B8C-83A1-F6EECF244321}">
                <p14:modId xmlns:p14="http://schemas.microsoft.com/office/powerpoint/2010/main" val="2855830899"/>
              </p:ext>
            </p:extLst>
          </p:nvPr>
        </p:nvGraphicFramePr>
        <p:xfrm>
          <a:off x="332445" y="905695"/>
          <a:ext cx="8640960" cy="5603798"/>
        </p:xfrm>
        <a:graphic>
          <a:graphicData uri="http://schemas.openxmlformats.org/drawingml/2006/table">
            <a:tbl>
              <a:tblPr firstRow="1" firstCol="1" bandRow="1"/>
              <a:tblGrid>
                <a:gridCol w="1422303">
                  <a:extLst>
                    <a:ext uri="{9D8B030D-6E8A-4147-A177-3AD203B41FA5}">
                      <a16:colId xmlns:a16="http://schemas.microsoft.com/office/drawing/2014/main" val="3179759585"/>
                    </a:ext>
                  </a:extLst>
                </a:gridCol>
                <a:gridCol w="1420574">
                  <a:extLst>
                    <a:ext uri="{9D8B030D-6E8A-4147-A177-3AD203B41FA5}">
                      <a16:colId xmlns:a16="http://schemas.microsoft.com/office/drawing/2014/main" val="3622545807"/>
                    </a:ext>
                  </a:extLst>
                </a:gridCol>
                <a:gridCol w="1192451">
                  <a:extLst>
                    <a:ext uri="{9D8B030D-6E8A-4147-A177-3AD203B41FA5}">
                      <a16:colId xmlns:a16="http://schemas.microsoft.com/office/drawing/2014/main" val="2076174199"/>
                    </a:ext>
                  </a:extLst>
                </a:gridCol>
                <a:gridCol w="1536363">
                  <a:extLst>
                    <a:ext uri="{9D8B030D-6E8A-4147-A177-3AD203B41FA5}">
                      <a16:colId xmlns:a16="http://schemas.microsoft.com/office/drawing/2014/main" val="1093757613"/>
                    </a:ext>
                  </a:extLst>
                </a:gridCol>
                <a:gridCol w="1876818">
                  <a:extLst>
                    <a:ext uri="{9D8B030D-6E8A-4147-A177-3AD203B41FA5}">
                      <a16:colId xmlns:a16="http://schemas.microsoft.com/office/drawing/2014/main" val="2540979452"/>
                    </a:ext>
                  </a:extLst>
                </a:gridCol>
                <a:gridCol w="1192451">
                  <a:extLst>
                    <a:ext uri="{9D8B030D-6E8A-4147-A177-3AD203B41FA5}">
                      <a16:colId xmlns:a16="http://schemas.microsoft.com/office/drawing/2014/main" val="3141657080"/>
                    </a:ext>
                  </a:extLst>
                </a:gridCol>
              </a:tblGrid>
              <a:tr h="651097">
                <a:tc>
                  <a:txBody>
                    <a:bodyPr/>
                    <a:lstStyle/>
                    <a:p>
                      <a:pPr marL="0" marR="0">
                        <a:lnSpc>
                          <a:spcPct val="115000"/>
                        </a:lnSpc>
                        <a:spcBef>
                          <a:spcPts val="0"/>
                        </a:spcBef>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Outputs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65321577"/>
                  </a:ext>
                </a:extLst>
              </a:tr>
              <a:tr h="2291840">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Participation of Local Houses in government development </a:t>
                      </a:r>
                      <a:r>
                        <a:rPr lang="en-US" sz="1200" dirty="0" err="1">
                          <a:effectLst/>
                          <a:latin typeface="Arial" panose="020B0604020202020204" pitchFamily="34" charset="0"/>
                          <a:ea typeface="Calibri" panose="020F0502020204030204" pitchFamily="34" charset="0"/>
                          <a:cs typeface="Arial" panose="020B0604020202020204" pitchFamily="34" charset="0"/>
                        </a:rPr>
                        <a:t>programmes</a:t>
                      </a:r>
                      <a:r>
                        <a:rPr lang="en-US" sz="1200" dirty="0">
                          <a:effectLst/>
                          <a:latin typeface="Arial" panose="020B0604020202020204" pitchFamily="34" charset="0"/>
                          <a:ea typeface="Calibri" panose="020F0502020204030204" pitchFamily="34" charset="0"/>
                          <a:cs typeface="Arial" panose="020B0604020202020204" pitchFamily="34" charset="0"/>
                        </a:rPr>
                        <a:t> in terms of the District Development Model (DDM) monitored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Provinces monitored on the participation of Local Houses of Traditional Leaders in government development programmes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a:effectLst/>
                          <a:latin typeface="Arial" panose="020B0604020202020204" pitchFamily="34" charset="0"/>
                          <a:ea typeface="Calibri" panose="020F0502020204030204" pitchFamily="34" charset="0"/>
                          <a:cs typeface="Arial" panose="020B0604020202020204" pitchFamily="34" charset="0"/>
                        </a:rPr>
                        <a:t>7 Provinces monitored on the participation of Local Houses in government development programmes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7 Provinces monitored on the participation of Local Houses of Traditional Leaders in government development programmes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7 Provinces were monitored on the participation of Local Houses of Traditional Leaders in government development programmes in terms of the DDM</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N/A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095043"/>
                  </a:ext>
                </a:extLst>
              </a:tr>
              <a:tr h="2472585">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Implementation of the remodelled Agrarian Revolution Programme in traditional communities monitored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provinces monitored on the implementation of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8 provinces monitored on the implementation of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2 provinces monitored on the implementation of the Agrarian Revolution programme in traditional communities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The following 2 provinces were monitored on the implementation of the Agrarian Revolution programme in traditional communities:</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Mpumalanga and Northern Cape </a:t>
                      </a: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81015"/>
                  </a:ext>
                </a:extLst>
              </a:tr>
            </a:tbl>
          </a:graphicData>
        </a:graphic>
      </p:graphicFrame>
    </p:spTree>
    <p:extLst>
      <p:ext uri="{BB962C8B-B14F-4D97-AF65-F5344CB8AC3E}">
        <p14:creationId xmlns:p14="http://schemas.microsoft.com/office/powerpoint/2010/main" val="2811329899"/>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1"/>
          </p:nvPr>
        </p:nvSpPr>
        <p:spPr bwMode="auto">
          <a:xfrm>
            <a:off x="7885113" y="6099175"/>
            <a:ext cx="395287" cy="27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ヒラギノ角ゴ Pro W3"/>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fld id="{CEAB11A0-0268-43E3-A920-E97242BD7C75}" type="slidenum">
              <a:rPr kumimoji="0" lang="en-ZA" altLang="en-US" sz="2000" b="1"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pPr marL="0" marR="0" lvl="0" indent="0" algn="ctr" defTabSz="914400" rtl="0" eaLnBrk="1" fontAlgn="auto" latinLnBrk="0" hangingPunct="1">
                <a:lnSpc>
                  <a:spcPct val="100000"/>
                </a:lnSpc>
                <a:spcBef>
                  <a:spcPct val="0"/>
                </a:spcBef>
                <a:spcAft>
                  <a:spcPts val="0"/>
                </a:spcAft>
                <a:buClrTx/>
                <a:buSzTx/>
                <a:buFontTx/>
                <a:buNone/>
                <a:tabLst/>
                <a:defRPr/>
              </a:pPr>
              <a:t>9</a:t>
            </a:fld>
            <a:endParaRPr kumimoji="0" lang="en-ZA" altLang="en-US" sz="2000" b="1"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Title 1"/>
          <p:cNvSpPr txBox="1">
            <a:spLocks noGrp="1"/>
          </p:cNvSpPr>
          <p:nvPr>
            <p:ph type="title"/>
          </p:nvPr>
        </p:nvSpPr>
        <p:spPr>
          <a:xfrm>
            <a:off x="251520" y="126797"/>
            <a:ext cx="8803580" cy="484469"/>
          </a:xfrm>
          <a:solidFill>
            <a:srgbClr val="FFC000"/>
          </a:solidFill>
          <a:ln>
            <a:miter lim="800000"/>
            <a:headEnd/>
            <a:tailEnd/>
          </a:ln>
          <a:scene3d>
            <a:camera prst="orthographicFront">
              <a:rot lat="0" lon="0" rev="0"/>
            </a:camera>
            <a:lightRig rig="contrasting" dir="t">
              <a:rot lat="0" lon="0" rev="1500000"/>
            </a:lightRig>
          </a:scene3d>
          <a:sp3d prstMaterial="metal">
            <a:bevelT w="88900" h="88900"/>
          </a:sp3d>
        </p:spPr>
        <p:txBody>
          <a:bodyPr>
            <a:noAutofit/>
          </a:bodyPr>
          <a:lstStyle/>
          <a:p>
            <a:pPr algn="l">
              <a:defRPr/>
            </a:pPr>
            <a:br>
              <a:rPr lang="en-US" sz="2400" b="1" dirty="0"/>
            </a:br>
            <a:r>
              <a:rPr lang="en-US" sz="2000" b="1" dirty="0"/>
              <a:t>3</a:t>
            </a:r>
            <a:r>
              <a:rPr lang="en-US" sz="2000" b="1" baseline="30000" dirty="0"/>
              <a:t>rd</a:t>
            </a:r>
            <a:r>
              <a:rPr lang="en-US" sz="2000" b="1" dirty="0"/>
              <a:t>  quarter performance for programme 3: </a:t>
            </a:r>
            <a:r>
              <a:rPr lang="en-US" sz="2000" b="1" dirty="0" err="1"/>
              <a:t>ISC..Cont</a:t>
            </a:r>
            <a:r>
              <a:rPr lang="en-US" sz="2000" b="1" dirty="0"/>
              <a:t>…</a:t>
            </a:r>
            <a:br>
              <a:rPr lang="en-ZA" sz="2800" dirty="0"/>
            </a:br>
            <a:endParaRPr lang="en-US" sz="2800" b="1" dirty="0">
              <a:effectLst/>
            </a:endParaRPr>
          </a:p>
        </p:txBody>
      </p:sp>
      <p:sp>
        <p:nvSpPr>
          <p:cNvPr id="6" name="Content Placeholder 2"/>
          <p:cNvSpPr txBox="1">
            <a:spLocks/>
          </p:cNvSpPr>
          <p:nvPr/>
        </p:nvSpPr>
        <p:spPr>
          <a:xfrm>
            <a:off x="251520" y="1054671"/>
            <a:ext cx="8712968" cy="5408475"/>
          </a:xfrm>
          <a:prstGeom prst="rect">
            <a:avLst/>
          </a:prstGeom>
          <a:solidFill>
            <a:schemeClr val="bg1">
              <a:alpha val="79000"/>
            </a:schemeClr>
          </a:solidFill>
          <a:effectLst>
            <a:outerShdw blurRad="914400" dist="50800" dir="5400000" sx="117000" sy="117000" algn="ctr" rotWithShape="0">
              <a:schemeClr val="bg1">
                <a:alpha val="93000"/>
              </a:schemeClr>
            </a:outerShdw>
          </a:effectLst>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marR="0" lvl="0" indent="0" algn="just"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000" b="1" i="0" u="none" strike="noStrike" kern="1200" cap="none" spc="0" normalizeH="0" baseline="0" noProof="0" dirty="0">
              <a:ln>
                <a:noFill/>
              </a:ln>
              <a:solidFill>
                <a:srgbClr val="002060"/>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715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tabLst>
                <a:tab pos="635000" algn="l"/>
              </a:tabLst>
              <a:defRPr/>
            </a:pPr>
            <a:endParaRPr kumimoji="0" lang="en-US" sz="2000" b="1"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endPar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p>
          <a:p>
            <a:pPr marL="228600" marR="0" lvl="0" indent="0" algn="l" defTabSz="914400" rtl="0" eaLnBrk="1" fontAlgn="auto" latinLnBrk="0" hangingPunct="1">
              <a:lnSpc>
                <a:spcPct val="100000"/>
              </a:lnSpc>
              <a:spcBef>
                <a:spcPct val="20000"/>
              </a:spcBef>
              <a:spcAft>
                <a:spcPts val="0"/>
              </a:spcAft>
              <a:buClrTx/>
              <a:buSzTx/>
              <a:buFont typeface="Arial" pitchFamily="34" charset="0"/>
              <a:buNone/>
              <a:tabLst>
                <a:tab pos="635000" algn="l"/>
              </a:tabLst>
              <a:defRPr/>
            </a:pPr>
            <a:r>
              <a:rPr kumimoji="0" lang="en-US" sz="2400" b="1"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rPr>
              <a:t>										</a:t>
            </a:r>
            <a:r>
              <a:rPr lang="en-US" sz="1400" dirty="0">
                <a:solidFill>
                  <a:srgbClr val="1F497D">
                    <a:lumMod val="75000"/>
                  </a:srgbClr>
                </a:solidFill>
                <a:latin typeface="Arial" pitchFamily="34" charset="0"/>
                <a:cs typeface="Arial" pitchFamily="34" charset="0"/>
              </a:rPr>
              <a:t>11</a:t>
            </a:r>
            <a:endParaRPr kumimoji="0" lang="en-US" sz="1400" i="0" u="none" strike="noStrike" kern="1200" cap="none" spc="0" normalizeH="0" baseline="0" noProof="0" dirty="0">
              <a:ln>
                <a:noFill/>
              </a:ln>
              <a:solidFill>
                <a:srgbClr val="1F497D">
                  <a:lumMod val="75000"/>
                </a:srgbClr>
              </a:solidFill>
              <a:effectLst/>
              <a:uLnTx/>
              <a:uFillTx/>
              <a:latin typeface="Arial" pitchFamily="34" charset="0"/>
              <a:ea typeface="+mn-ea"/>
              <a:cs typeface="Arial" pitchFamily="34" charset="0"/>
            </a:endParaRPr>
          </a:p>
        </p:txBody>
      </p:sp>
      <p:sp>
        <p:nvSpPr>
          <p:cNvPr id="2" name="Date Placeholder 1"/>
          <p:cNvSpPr>
            <a:spLocks noGrp="1"/>
          </p:cNvSpPr>
          <p:nvPr>
            <p:ph type="dt" sz="half" idx="10"/>
          </p:nvPr>
        </p:nvSpPr>
        <p:spPr>
          <a:xfrm>
            <a:off x="440842" y="6784057"/>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18C22EA-BDB7-4E96-9129-03E221B60DF6}" type="datetime3">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 March 2022</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8" name="Picture 6" descr="dta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086476"/>
            <a:ext cx="19050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A359DC79-19D9-4234-ABEB-4223EE5BFFFE}"/>
              </a:ext>
            </a:extLst>
          </p:cNvPr>
          <p:cNvGraphicFramePr>
            <a:graphicFrameLocks noGrp="1"/>
          </p:cNvGraphicFramePr>
          <p:nvPr>
            <p:extLst>
              <p:ext uri="{D42A27DB-BD31-4B8C-83A1-F6EECF244321}">
                <p14:modId xmlns:p14="http://schemas.microsoft.com/office/powerpoint/2010/main" val="2153497463"/>
              </p:ext>
            </p:extLst>
          </p:nvPr>
        </p:nvGraphicFramePr>
        <p:xfrm>
          <a:off x="251520" y="611266"/>
          <a:ext cx="8803580" cy="6105852"/>
        </p:xfrm>
        <a:graphic>
          <a:graphicData uri="http://schemas.openxmlformats.org/drawingml/2006/table">
            <a:tbl>
              <a:tblPr firstRow="1" firstCol="1" bandRow="1"/>
              <a:tblGrid>
                <a:gridCol w="1236867">
                  <a:extLst>
                    <a:ext uri="{9D8B030D-6E8A-4147-A177-3AD203B41FA5}">
                      <a16:colId xmlns:a16="http://schemas.microsoft.com/office/drawing/2014/main" val="3179759585"/>
                    </a:ext>
                  </a:extLst>
                </a:gridCol>
                <a:gridCol w="1455137">
                  <a:extLst>
                    <a:ext uri="{9D8B030D-6E8A-4147-A177-3AD203B41FA5}">
                      <a16:colId xmlns:a16="http://schemas.microsoft.com/office/drawing/2014/main" val="3622545807"/>
                    </a:ext>
                  </a:extLst>
                </a:gridCol>
                <a:gridCol w="1419268">
                  <a:extLst>
                    <a:ext uri="{9D8B030D-6E8A-4147-A177-3AD203B41FA5}">
                      <a16:colId xmlns:a16="http://schemas.microsoft.com/office/drawing/2014/main" val="2076174199"/>
                    </a:ext>
                  </a:extLst>
                </a:gridCol>
                <a:gridCol w="1272736">
                  <a:extLst>
                    <a:ext uri="{9D8B030D-6E8A-4147-A177-3AD203B41FA5}">
                      <a16:colId xmlns:a16="http://schemas.microsoft.com/office/drawing/2014/main" val="1093757613"/>
                    </a:ext>
                  </a:extLst>
                </a:gridCol>
                <a:gridCol w="2536872">
                  <a:extLst>
                    <a:ext uri="{9D8B030D-6E8A-4147-A177-3AD203B41FA5}">
                      <a16:colId xmlns:a16="http://schemas.microsoft.com/office/drawing/2014/main" val="2540979452"/>
                    </a:ext>
                  </a:extLst>
                </a:gridCol>
                <a:gridCol w="882700">
                  <a:extLst>
                    <a:ext uri="{9D8B030D-6E8A-4147-A177-3AD203B41FA5}">
                      <a16:colId xmlns:a16="http://schemas.microsoft.com/office/drawing/2014/main" val="3141657080"/>
                    </a:ext>
                  </a:extLst>
                </a:gridCol>
              </a:tblGrid>
              <a:tr h="712239">
                <a:tc>
                  <a:txBody>
                    <a:bodyPr/>
                    <a:lstStyle/>
                    <a:p>
                      <a:pPr marL="0" marR="0">
                        <a:lnSpc>
                          <a:spcPct val="115000"/>
                        </a:lnSpc>
                        <a:spcBef>
                          <a:spcPts val="0"/>
                        </a:spcBef>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Outputs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Output Indicators </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50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Annual Target</a:t>
                      </a:r>
                      <a:endParaRPr lang="en-US" sz="1200">
                        <a:effectLst/>
                        <a:latin typeface="Arial" panose="020B060402020202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2021-2022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r>
                        <a:rPr lang="en-ZA" sz="1200" b="1" baseline="30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rd</a:t>
                      </a:r>
                      <a:r>
                        <a:rPr lang="en-ZA"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Quarter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US"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Actual performance against the quarterly targets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0" marR="0">
                        <a:lnSpc>
                          <a:spcPct val="115000"/>
                        </a:lnSpc>
                        <a:spcBef>
                          <a:spcPts val="0"/>
                        </a:spcBef>
                        <a:spcAft>
                          <a:spcPts val="0"/>
                        </a:spcAft>
                      </a:pPr>
                      <a:r>
                        <a:rPr lang="en-GB"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Reasons for Variance</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71593" marR="71593" marT="8964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065321577"/>
                  </a:ext>
                </a:extLst>
              </a:tr>
              <a:tr h="2548010">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Provinces monitored on the functionality of the LHTLs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Number of provinces monitored on the functionality of the LHTLs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8 Provinces monitored on the functionality of the LHTLs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4 Provinces monitored on the functionality of the Local Houses of Traditional Leaders</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tabLst>
                          <a:tab pos="1111885" algn="r"/>
                        </a:tabLst>
                      </a:pPr>
                      <a:r>
                        <a:rPr lang="en-US" sz="1200" b="1" dirty="0">
                          <a:solidFill>
                            <a:srgbClr val="00B050"/>
                          </a:solidFill>
                          <a:effectLst/>
                          <a:latin typeface="Arial" panose="020B0604020202020204" pitchFamily="34" charset="0"/>
                          <a:ea typeface="Calibri" panose="020F0502020204030204" pitchFamily="34" charset="0"/>
                          <a:cs typeface="Arial" panose="020B0604020202020204" pitchFamily="34" charset="0"/>
                        </a:rPr>
                        <a:t>Achieved</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Monitored the functionality of Local Houses in four (4) provinces as follows:</a:t>
                      </a:r>
                    </a:p>
                    <a:p>
                      <a:pPr marL="342900" marR="0" lvl="0" indent="-342900" algn="just">
                        <a:lnSpc>
                          <a:spcPct val="115000"/>
                        </a:lnSpc>
                        <a:spcBef>
                          <a:spcPts val="0"/>
                        </a:spcBef>
                        <a:spcAft>
                          <a:spcPts val="0"/>
                        </a:spcAft>
                        <a:buClr>
                          <a:srgbClr val="231F20"/>
                        </a:buClr>
                        <a:buSzPts val="1000"/>
                        <a:buFont typeface="Myriad Pro"/>
                        <a:buChar char="•"/>
                      </a:pPr>
                      <a:r>
                        <a:rPr lang="en-US" sz="1200" spc="-30" dirty="0">
                          <a:effectLst/>
                          <a:latin typeface="Arial" panose="020B0604020202020204" pitchFamily="34" charset="0"/>
                          <a:ea typeface="Myriad Pro"/>
                          <a:cs typeface="Arial" panose="020B0604020202020204" pitchFamily="34" charset="0"/>
                        </a:rPr>
                        <a:t>18 November 2021 – Limpopo</a:t>
                      </a:r>
                    </a:p>
                    <a:p>
                      <a:pPr marL="342900" marR="0" lvl="0" indent="-342900" algn="just">
                        <a:lnSpc>
                          <a:spcPct val="115000"/>
                        </a:lnSpc>
                        <a:spcBef>
                          <a:spcPts val="0"/>
                        </a:spcBef>
                        <a:spcAft>
                          <a:spcPts val="0"/>
                        </a:spcAft>
                        <a:buClr>
                          <a:srgbClr val="231F20"/>
                        </a:buClr>
                        <a:buSzPts val="1000"/>
                        <a:buFont typeface="Myriad Pro"/>
                        <a:buChar char="•"/>
                      </a:pPr>
                      <a:r>
                        <a:rPr lang="en-US" sz="1200" spc="-30" dirty="0">
                          <a:effectLst/>
                          <a:latin typeface="Arial" panose="020B0604020202020204" pitchFamily="34" charset="0"/>
                          <a:ea typeface="Myriad Pro"/>
                          <a:cs typeface="Arial" panose="020B0604020202020204" pitchFamily="34" charset="0"/>
                        </a:rPr>
                        <a:t>9 November 2021 – Free State</a:t>
                      </a:r>
                    </a:p>
                    <a:p>
                      <a:pPr marL="342900" marR="0" lvl="0" indent="-342900" algn="just">
                        <a:lnSpc>
                          <a:spcPct val="115000"/>
                        </a:lnSpc>
                        <a:spcBef>
                          <a:spcPts val="0"/>
                        </a:spcBef>
                        <a:spcAft>
                          <a:spcPts val="0"/>
                        </a:spcAft>
                        <a:buClr>
                          <a:srgbClr val="231F20"/>
                        </a:buClr>
                        <a:buSzPts val="1000"/>
                        <a:buFont typeface="Myriad Pro"/>
                        <a:buChar char="•"/>
                      </a:pPr>
                      <a:r>
                        <a:rPr lang="en-US" sz="1200" spc="-30" dirty="0">
                          <a:effectLst/>
                          <a:latin typeface="Arial" panose="020B0604020202020204" pitchFamily="34" charset="0"/>
                          <a:ea typeface="Myriad Pro"/>
                          <a:cs typeface="Arial" panose="020B0604020202020204" pitchFamily="34" charset="0"/>
                        </a:rPr>
                        <a:t>22 November 2021 – Northern Cape </a:t>
                      </a:r>
                    </a:p>
                    <a:p>
                      <a:pPr marL="342900" marR="0" lvl="0" indent="-342900" algn="just">
                        <a:lnSpc>
                          <a:spcPct val="115000"/>
                        </a:lnSpc>
                        <a:spcBef>
                          <a:spcPts val="0"/>
                        </a:spcBef>
                        <a:spcAft>
                          <a:spcPts val="0"/>
                        </a:spcAft>
                        <a:buClr>
                          <a:srgbClr val="231F20"/>
                        </a:buClr>
                        <a:buSzPts val="1000"/>
                        <a:buFont typeface="Myriad Pro"/>
                        <a:buChar char="•"/>
                      </a:pPr>
                      <a:r>
                        <a:rPr lang="en-US" sz="1200" spc="-30" dirty="0">
                          <a:effectLst/>
                          <a:latin typeface="Arial" panose="020B0604020202020204" pitchFamily="34" charset="0"/>
                          <a:ea typeface="Myriad Pro"/>
                          <a:cs typeface="Arial" panose="020B0604020202020204" pitchFamily="34" charset="0"/>
                        </a:rPr>
                        <a:t>9 December 2021 – North- West</a:t>
                      </a:r>
                    </a:p>
                    <a:p>
                      <a:pPr marL="342900" marR="0" lvl="0" indent="-342900" algn="just">
                        <a:lnSpc>
                          <a:spcPct val="115000"/>
                        </a:lnSpc>
                        <a:spcBef>
                          <a:spcPts val="0"/>
                        </a:spcBef>
                        <a:spcAft>
                          <a:spcPts val="0"/>
                        </a:spcAft>
                        <a:buClr>
                          <a:srgbClr val="231F20"/>
                        </a:buClr>
                        <a:buSzPts val="1000"/>
                        <a:buFont typeface="Myriad Pro"/>
                        <a:buChar char="•"/>
                      </a:pPr>
                      <a:r>
                        <a:rPr lang="en-US" sz="1200" spc="-30" dirty="0">
                          <a:effectLst/>
                          <a:latin typeface="Arial" panose="020B0604020202020204" pitchFamily="34" charset="0"/>
                          <a:ea typeface="Myriad Pro"/>
                          <a:cs typeface="Arial" panose="020B0604020202020204" pitchFamily="34" charset="0"/>
                        </a:rPr>
                        <a:t>18 January 2022 – Limpopo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N/A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095043"/>
                  </a:ext>
                </a:extLst>
              </a:tr>
              <a:tr h="2845603">
                <a:tc>
                  <a:txBody>
                    <a:bodyPr/>
                    <a:lstStyle/>
                    <a:p>
                      <a:pPr marL="0" marR="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Interventions in the integrated traditional and Khoi-San leadership support programme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a:effectLst/>
                          <a:latin typeface="Arial" panose="020B0604020202020204" pitchFamily="34" charset="0"/>
                          <a:ea typeface="Calibri" panose="020F0502020204030204" pitchFamily="34" charset="0"/>
                          <a:cs typeface="Arial" panose="020B0604020202020204" pitchFamily="34" charset="0"/>
                        </a:rPr>
                        <a:t>Number of interventions in the integrated traditional and Khoi-San leadership support programme implemented</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1 intervention in the integrated traditional and Khoi-San leadership support programme implemented: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 </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8 houses trained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on Gender Based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Violence and</a:t>
                      </a:r>
                    </a:p>
                    <a:p>
                      <a:pPr marL="0" marR="0" indent="-12700" algn="just">
                        <a:lnSpc>
                          <a:spcPct val="115000"/>
                        </a:lnSpc>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Femicide (GBVF)</a:t>
                      </a:r>
                    </a:p>
                    <a:p>
                      <a:pPr marL="0" marR="0" algn="just">
                        <a:lnSpc>
                          <a:spcPct val="115000"/>
                        </a:lnSpc>
                        <a:spcBef>
                          <a:spcPts val="0"/>
                        </a:spcBef>
                        <a:spcAft>
                          <a:spcPts val="0"/>
                        </a:spcAft>
                      </a:pPr>
                      <a:r>
                        <a:rPr lang="en-ZA" sz="1200" dirty="0">
                          <a:effectLst/>
                          <a:latin typeface="Arial" panose="020B0604020202020204" pitchFamily="34" charset="0"/>
                          <a:ea typeface="Calibri" panose="020F0502020204030204" pitchFamily="34" charset="0"/>
                          <a:cs typeface="Arial" panose="020B0604020202020204" pitchFamily="34" charset="0"/>
                        </a:rPr>
                        <a:t> </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Arial" panose="020B0604020202020204" pitchFamily="34" charset="0"/>
                        </a:rPr>
                        <a:t>3 houses trained on GBVF </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200" b="1"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Achieved</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15000"/>
                        </a:lnSpc>
                      </a:pPr>
                      <a:r>
                        <a:rPr lang="en-US" sz="1200" dirty="0">
                          <a:effectLst/>
                          <a:latin typeface="Arial" panose="020B0604020202020204" pitchFamily="34" charset="0"/>
                          <a:ea typeface="Times New Roman" panose="02020603050405020304" pitchFamily="18" charset="0"/>
                          <a:cs typeface="Arial" panose="020B0604020202020204" pitchFamily="34" charset="0"/>
                        </a:rPr>
                        <a:t>The following 3 houses were trained on GBVF:</a:t>
                      </a:r>
                    </a:p>
                    <a:p>
                      <a:pPr marL="342900" marR="0" lvl="0" indent="-34290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Northwest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Free State </a:t>
                      </a:r>
                    </a:p>
                    <a:p>
                      <a:pPr marL="342900" marR="0" lvl="0" indent="-34290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Limpopo</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76200" algn="just">
                        <a:lnSpc>
                          <a:spcPct val="115000"/>
                        </a:lnSpc>
                        <a:spcBef>
                          <a:spcPts val="0"/>
                        </a:spcBef>
                        <a:spcAft>
                          <a:spcPts val="0"/>
                        </a:spcAft>
                        <a:tabLst>
                          <a:tab pos="1144905" algn="l"/>
                        </a:tabLst>
                      </a:pPr>
                      <a:r>
                        <a:rPr lang="en-US" sz="1200" dirty="0">
                          <a:effectLst/>
                          <a:latin typeface="Arial" panose="020B0604020202020204" pitchFamily="34" charset="0"/>
                          <a:ea typeface="Calibri" panose="020F0502020204030204" pitchFamily="34" charset="0"/>
                          <a:cs typeface="Arial" panose="020B0604020202020204" pitchFamily="34" charset="0"/>
                        </a:rPr>
                        <a:t>N/A</a:t>
                      </a: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4881015"/>
                  </a:ext>
                </a:extLst>
              </a:tr>
            </a:tbl>
          </a:graphicData>
        </a:graphic>
      </p:graphicFrame>
    </p:spTree>
    <p:extLst>
      <p:ext uri="{BB962C8B-B14F-4D97-AF65-F5344CB8AC3E}">
        <p14:creationId xmlns:p14="http://schemas.microsoft.com/office/powerpoint/2010/main" val="498896303"/>
      </p:ext>
    </p:extLst>
  </p:cSld>
  <p:clrMapOvr>
    <a:masterClrMapping/>
  </p:clrMapOvr>
  <p:transition spd="slow">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eme 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10421</TotalTime>
  <Words>2474</Words>
  <Application>Microsoft Office PowerPoint</Application>
  <PresentationFormat>On-screen Show (4:3)</PresentationFormat>
  <Paragraphs>602</Paragraphs>
  <Slides>23</Slides>
  <Notes>2</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Office Theme</vt:lpstr>
      <vt:lpstr>DCoG</vt:lpstr>
      <vt:lpstr>1_DCoG</vt:lpstr>
      <vt:lpstr>Theme DCoG</vt:lpstr>
      <vt:lpstr>2_DCoG</vt:lpstr>
      <vt:lpstr>PowerPoint Presentation</vt:lpstr>
      <vt:lpstr>PRESENTATION OUTLINE</vt:lpstr>
      <vt:lpstr>PowerPoint Presentation</vt:lpstr>
      <vt:lpstr>SUMMARY OF OVERALL DTA PERFORMANCE FOR THE 3rd QUARTER OF 2021/2022 FY </vt:lpstr>
      <vt:lpstr>PowerPoint Presentation</vt:lpstr>
      <vt:lpstr> 3rd  quarter performance for programme 1: Administration  </vt:lpstr>
      <vt:lpstr> 3rd  quarter performance for programme 2:Research,Policy and Legislation (RPL)  </vt:lpstr>
      <vt:lpstr> 3rd  quarter performance for programme 3: Institutional Support and Coordination(ISC)  </vt:lpstr>
      <vt:lpstr> 3rd  quarter performance for programme 3: ISC..Cont… </vt:lpstr>
      <vt:lpstr> 3rd  quarter performance for programme 3: ISC..Cont… </vt:lpstr>
      <vt:lpstr> 3rd  quarter performance for programme 3: ISC..Cont… </vt:lpstr>
      <vt:lpstr>PowerPoint Presentation</vt:lpstr>
      <vt:lpstr>SUMMARY OF OVERALL NHTKL PERFORMANCE FOR THE 3rd QUARTER 2021/2022 FY </vt:lpstr>
      <vt:lpstr>PowerPoint Presentation</vt:lpstr>
      <vt:lpstr> 3rd Quarter Performance for ISC sub-programme: National House of Traditional and Khoi-San Leaders (NHTKL) </vt:lpstr>
      <vt:lpstr> 3rd Quarter Performance for ISC sub-programme: NHTKL..Cont… </vt:lpstr>
      <vt:lpstr> 3rd Quarter Performance for ISC sub-programme: NHTKL..Cont… </vt:lpstr>
      <vt:lpstr> 3rd Quarter Performance for ISC sub-programme: NHTKL..Cont… </vt:lpstr>
      <vt:lpstr>PART B    2021/2022 Financial Performance</vt:lpstr>
      <vt:lpstr>Appropriation Statement per Programme and Economic Classification</vt:lpstr>
      <vt:lpstr>PART C   Progress report on the implementation of the Committees recommendations in the 2021 Budget Vote Report </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dc:creator>
  <cp:lastModifiedBy>27713635505</cp:lastModifiedBy>
  <cp:revision>846</cp:revision>
  <cp:lastPrinted>2022-03-07T09:01:27Z</cp:lastPrinted>
  <dcterms:created xsi:type="dcterms:W3CDTF">2011-03-29T08:12:06Z</dcterms:created>
  <dcterms:modified xsi:type="dcterms:W3CDTF">2022-03-21T07:39:22Z</dcterms:modified>
</cp:coreProperties>
</file>