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5"/>
  </p:notesMasterIdLst>
  <p:sldIdLst>
    <p:sldId id="271" r:id="rId5"/>
    <p:sldId id="817" r:id="rId6"/>
    <p:sldId id="818" r:id="rId7"/>
    <p:sldId id="837" r:id="rId8"/>
    <p:sldId id="821" r:id="rId9"/>
    <p:sldId id="822" r:id="rId10"/>
    <p:sldId id="830" r:id="rId11"/>
    <p:sldId id="841" r:id="rId12"/>
    <p:sldId id="824" r:id="rId13"/>
    <p:sldId id="825" r:id="rId14"/>
    <p:sldId id="826" r:id="rId15"/>
    <p:sldId id="836" r:id="rId16"/>
    <p:sldId id="831" r:id="rId17"/>
    <p:sldId id="625" r:id="rId18"/>
    <p:sldId id="761" r:id="rId19"/>
    <p:sldId id="739" r:id="rId20"/>
    <p:sldId id="624" r:id="rId21"/>
    <p:sldId id="294" r:id="rId22"/>
    <p:sldId id="842" r:id="rId23"/>
    <p:sldId id="835" r:id="rId24"/>
  </p:sldIdLst>
  <p:sldSz cx="12192000" cy="6858000"/>
  <p:notesSz cx="6808788" cy="9940925"/>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opperplate Gothic Bold" panose="020E0705020206020404" pitchFamily="34" charset="0"/>
      <p:regular r:id="rId36"/>
    </p:embeddedFont>
    <p:embeddedFont>
      <p:font typeface="Gill Sans MT"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mza Zuma" initials="PZ" lastIdx="3" clrIdx="0">
    <p:extLst>
      <p:ext uri="{19B8F6BF-5375-455C-9EA6-DF929625EA0E}">
        <p15:presenceInfo xmlns:p15="http://schemas.microsoft.com/office/powerpoint/2012/main" userId="S::PumzaM@cogta.gov.za::08cf369d-41d6-4cce-a0bb-4813205284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606" autoAdjust="0"/>
  </p:normalViewPr>
  <p:slideViewPr>
    <p:cSldViewPr snapToGrid="0" snapToObjects="1">
      <p:cViewPr varScale="1">
        <p:scale>
          <a:sx n="59" d="100"/>
          <a:sy n="59"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font" Target="fonts/font1.fntdata" /><Relationship Id="rId39" Type="http://schemas.openxmlformats.org/officeDocument/2006/relationships/font" Target="fonts/font14.fntdata"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font" Target="fonts/font9.fntdata" /><Relationship Id="rId42"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notesMaster" Target="notesMasters/notesMaster1.xml" /><Relationship Id="rId33" Type="http://schemas.openxmlformats.org/officeDocument/2006/relationships/font" Target="fonts/font8.fntdata" /><Relationship Id="rId38" Type="http://schemas.openxmlformats.org/officeDocument/2006/relationships/font" Target="fonts/font13.fntdata"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font" Target="fonts/font4.fntdata" /><Relationship Id="rId41" Type="http://schemas.openxmlformats.org/officeDocument/2006/relationships/commentAuthors" Target="commentAuthor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font" Target="fonts/font7.fntdata" /><Relationship Id="rId37" Type="http://schemas.openxmlformats.org/officeDocument/2006/relationships/font" Target="fonts/font12.fntdata" /><Relationship Id="rId40" Type="http://schemas.openxmlformats.org/officeDocument/2006/relationships/font" Target="fonts/font15.fntdata" /><Relationship Id="rId45"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font" Target="fonts/font3.fntdata" /><Relationship Id="rId36" Type="http://schemas.openxmlformats.org/officeDocument/2006/relationships/font" Target="fonts/font11.fntdata"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font" Target="fonts/font6.fntdata" /><Relationship Id="rId44"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font" Target="fonts/font2.fntdata" /><Relationship Id="rId30" Type="http://schemas.openxmlformats.org/officeDocument/2006/relationships/font" Target="fonts/font5.fntdata" /><Relationship Id="rId35" Type="http://schemas.openxmlformats.org/officeDocument/2006/relationships/font" Target="fonts/font10.fntdata" /><Relationship Id="rId43"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ZA"/>
              <a:t>2021/22 Q3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solidFill>
              <a:srgbClr val="00B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D99C-47B6-BD9A-3AE78154C02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99C-47B6-BD9A-3AE78154C020}"/>
              </c:ext>
            </c:extLst>
          </c:dPt>
          <c:dLbls>
            <c:dLbl>
              <c:idx val="0"/>
              <c:layout>
                <c:manualLayout>
                  <c:x val="-0.17787926509186358"/>
                  <c:y val="-0.11515887150839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9C-47B6-BD9A-3AE78154C020}"/>
                </c:ext>
              </c:extLst>
            </c:dLbl>
            <c:dLbl>
              <c:idx val="1"/>
              <c:layout>
                <c:manualLayout>
                  <c:x val="0.13810434671275845"/>
                  <c:y val="0.1718172411041997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9C-47B6-BD9A-3AE78154C02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Report!$D$70:$E$70</c:f>
              <c:strCache>
                <c:ptCount val="2"/>
                <c:pt idx="0">
                  <c:v>Achieved</c:v>
                </c:pt>
                <c:pt idx="1">
                  <c:v>Not Achieved</c:v>
                </c:pt>
              </c:strCache>
            </c:strRef>
          </c:cat>
          <c:val>
            <c:numRef>
              <c:f>Report!$D$76:$E$76</c:f>
              <c:numCache>
                <c:formatCode>General</c:formatCode>
                <c:ptCount val="2"/>
                <c:pt idx="0">
                  <c:v>21</c:v>
                </c:pt>
                <c:pt idx="1">
                  <c:v>7</c:v>
                </c:pt>
              </c:numCache>
            </c:numRef>
          </c:val>
          <c:extLst>
            <c:ext xmlns:c16="http://schemas.microsoft.com/office/drawing/2014/chart" uri="{C3380CC4-5D6E-409C-BE32-E72D297353CC}">
              <c16:uniqueId val="{00000004-D99C-47B6-BD9A-3AE78154C02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vl1pPr>
          </a:lstStyle>
          <a:p>
            <a:fld id="{9598921E-5240-47AC-ABA1-CF04A509050C}" type="datetimeFigureOut">
              <a:rPr lang="en-US" smtClean="0"/>
              <a:t>3/21/2022</a:t>
            </a:fld>
            <a:endParaRPr lang="en-US"/>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322"/>
            <a:ext cx="2951217" cy="49760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3322"/>
            <a:ext cx="2951217" cy="497603"/>
          </a:xfrm>
          <a:prstGeom prst="rect">
            <a:avLst/>
          </a:prstGeom>
        </p:spPr>
        <p:txBody>
          <a:bodyPr vert="horz" lIns="91577" tIns="45789" rIns="91577" bIns="45789" rtlCol="0" anchor="b"/>
          <a:lstStyle>
            <a:lvl1pPr algn="r">
              <a:defRPr sz="1200"/>
            </a:lvl1pPr>
          </a:lstStyle>
          <a:p>
            <a:fld id="{C2ED799D-FD20-4854-BB59-BA053BE48D55}" type="slidenum">
              <a:rPr lang="en-US" smtClean="0"/>
              <a:t>‹#›</a:t>
            </a:fld>
            <a:endParaRPr lang="en-US"/>
          </a:p>
        </p:txBody>
      </p:sp>
    </p:spTree>
    <p:extLst>
      <p:ext uri="{BB962C8B-B14F-4D97-AF65-F5344CB8AC3E}">
        <p14:creationId xmlns:p14="http://schemas.microsoft.com/office/powerpoint/2010/main" val="16662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91FBC85-B4E3-40F1-AD4B-842FF612D0D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Master" Target="../slideMasters/slideMaster1.xml" /><Relationship Id="rId4" Type="http://schemas.openxmlformats.org/officeDocument/2006/relationships/image" Target="../media/image3.jp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1.jpg" /><Relationship Id="rId1" Type="http://schemas.openxmlformats.org/officeDocument/2006/relationships/slideMaster" Target="../slideMasters/slideMaster1.xml" /><Relationship Id="rId4" Type="http://schemas.openxmlformats.org/officeDocument/2006/relationships/image" Target="../media/image2.jp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5.jpg" /><Relationship Id="rId1" Type="http://schemas.openxmlformats.org/officeDocument/2006/relationships/slideMaster" Target="../slideMasters/slideMaster1.xml" /><Relationship Id="rId4" Type="http://schemas.openxmlformats.org/officeDocument/2006/relationships/image" Target="../media/image2.jpg"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514350" indent="-514350">
              <a:buFont typeface="+mj-lt"/>
              <a:buAutoNum type="arabicPeriod"/>
              <a:defRPr sz="2000">
                <a:latin typeface="Arial" panose="020B0604020202020204" pitchFamily="34" charset="0"/>
                <a:cs typeface="Arial" panose="020B0604020202020204" pitchFamily="34" charset="0"/>
              </a:defRPr>
            </a:lvl1pPr>
            <a:lvl2pPr marL="914400" indent="-457200">
              <a:buFont typeface="+mj-lt"/>
              <a:buAutoNum type="arabicPeriod"/>
              <a:defRPr sz="2000">
                <a:latin typeface="Arial" panose="020B0604020202020204" pitchFamily="34" charset="0"/>
                <a:cs typeface="Arial" panose="020B0604020202020204" pitchFamily="34" charset="0"/>
              </a:defRPr>
            </a:lvl2pPr>
            <a:lvl3pPr marL="1371600" indent="-457200">
              <a:buFont typeface="+mj-lt"/>
              <a:buAutoNum type="arabicPeriod"/>
              <a:defRPr sz="2000">
                <a:latin typeface="Arial" panose="020B0604020202020204" pitchFamily="34" charset="0"/>
                <a:cs typeface="Arial" panose="020B0604020202020204" pitchFamily="34" charset="0"/>
              </a:defRPr>
            </a:lvl3pPr>
            <a:lvl4pPr marL="1714500" indent="-342900">
              <a:buFont typeface="+mj-lt"/>
              <a:buAutoNum type="arabicPeriod"/>
              <a:defRPr sz="2000">
                <a:latin typeface="Arial" panose="020B0604020202020204" pitchFamily="34" charset="0"/>
                <a:cs typeface="Arial" panose="020B0604020202020204" pitchFamily="34" charset="0"/>
              </a:defRPr>
            </a:lvl4pPr>
            <a:lvl5pPr marL="2171700" indent="-342900">
              <a:buFont typeface="+mj-lt"/>
              <a:buAutoNum type="arabicPeriod"/>
              <a:defRPr sz="2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838200" y="330200"/>
            <a:ext cx="10642600" cy="787400"/>
          </a:xfrm>
        </p:spPr>
        <p:txBody>
          <a:bodyPr anchor="ctr">
            <a:noAutofit/>
          </a:bodyPr>
          <a:lstStyle>
            <a:lvl1pPr marL="0" indent="0" algn="ctr">
              <a:buNone/>
              <a:defRPr sz="2400" b="1">
                <a:solidFill>
                  <a:srgbClr val="F9671C"/>
                </a:solidFill>
                <a:latin typeface="Arial" panose="020B0604020202020204" pitchFamily="34" charset="0"/>
                <a:cs typeface="Arial" panose="020B0604020202020204" pitchFamily="34" charset="0"/>
              </a:defRPr>
            </a:lvl1pPr>
            <a:lvl2pPr marL="457200" indent="0">
              <a:buNone/>
              <a:defRPr sz="2400" b="1">
                <a:solidFill>
                  <a:srgbClr val="EF4718"/>
                </a:solidFill>
                <a:latin typeface="Arial" panose="020B0604020202020204" pitchFamily="34" charset="0"/>
                <a:cs typeface="Arial" panose="020B0604020202020204" pitchFamily="34" charset="0"/>
              </a:defRPr>
            </a:lvl2pPr>
            <a:lvl3pPr marL="914400" indent="0">
              <a:buNone/>
              <a:defRPr sz="2400" b="1">
                <a:solidFill>
                  <a:srgbClr val="EF4718"/>
                </a:solidFill>
                <a:latin typeface="Arial" panose="020B0604020202020204" pitchFamily="34" charset="0"/>
                <a:cs typeface="Arial" panose="020B0604020202020204" pitchFamily="34" charset="0"/>
              </a:defRPr>
            </a:lvl3pPr>
            <a:lvl4pPr marL="1371600" indent="0">
              <a:buNone/>
              <a:defRPr sz="2400" b="1">
                <a:solidFill>
                  <a:srgbClr val="EF4718"/>
                </a:solidFill>
                <a:latin typeface="Arial" panose="020B0604020202020204" pitchFamily="34" charset="0"/>
                <a:cs typeface="Arial" panose="020B0604020202020204" pitchFamily="34" charset="0"/>
              </a:defRPr>
            </a:lvl4pPr>
            <a:lvl5pPr marL="1828800" indent="0">
              <a:buNone/>
              <a:defRPr sz="2400" b="1">
                <a:solidFill>
                  <a:srgbClr val="EF4718"/>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094D009E-EFCA-4501-B85C-BF2CE8615924}"/>
              </a:ext>
            </a:extLst>
          </p:cNvPr>
          <p:cNvSpPr>
            <a:spLocks noGrp="1"/>
          </p:cNvSpPr>
          <p:nvPr>
            <p:ph type="sldNum" sz="quarter" idx="14"/>
          </p:nvPr>
        </p:nvSpPr>
        <p:spPr/>
        <p:txBody>
          <a:bodyPr/>
          <a:lstStyle>
            <a:lvl1pPr>
              <a:defRPr/>
            </a:lvl1pPr>
          </a:lstStyle>
          <a:p>
            <a:fld id="{8C898986-AE86-4277-B276-98D5924DE994}" type="slidenum">
              <a:rPr lang="en-ZA" altLang="en-US"/>
              <a:pPr/>
              <a:t>‹#›</a:t>
            </a:fld>
            <a:endParaRPr lang="en-ZA" altLang="en-US"/>
          </a:p>
        </p:txBody>
      </p:sp>
    </p:spTree>
    <p:extLst>
      <p:ext uri="{BB962C8B-B14F-4D97-AF65-F5344CB8AC3E}">
        <p14:creationId xmlns:p14="http://schemas.microsoft.com/office/powerpoint/2010/main" val="2888473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em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819330" y="2383469"/>
            <a:ext cx="8722974" cy="2799184"/>
          </a:xfrm>
        </p:spPr>
        <p:txBody>
          <a:bodyPr/>
          <a:lstStyle/>
          <a:p>
            <a:r>
              <a:rPr lang="en-US" dirty="0">
                <a:solidFill>
                  <a:srgbClr val="F9671C"/>
                </a:solidFill>
                <a:latin typeface="Arial" panose="020B0604020202020204" pitchFamily="34" charset="0"/>
                <a:sym typeface="Arial" panose="020B0604020202020204" pitchFamily="34" charset="0"/>
              </a:rPr>
              <a:t>PRESENTATION TO THE PORTFOLIO COMMITTEE ON COOPERATIVE GOVERNANCE AND TRADITIONAL AFFAIRS </a:t>
            </a:r>
          </a:p>
          <a:p>
            <a:r>
              <a:rPr lang="en-US" dirty="0">
                <a:solidFill>
                  <a:srgbClr val="F9671C"/>
                </a:solidFill>
                <a:latin typeface="Arial" panose="020B0604020202020204" pitchFamily="34" charset="0"/>
                <a:sym typeface="Arial" panose="020B0604020202020204" pitchFamily="34" charset="0"/>
              </a:rPr>
              <a:t>DCOG </a:t>
            </a:r>
            <a:r>
              <a:rPr lang="en-US" altLang="zh-CN" sz="2800" b="1" dirty="0">
                <a:solidFill>
                  <a:srgbClr val="F9671C"/>
                </a:solidFill>
                <a:latin typeface="Arial" panose="020B0604020202020204" pitchFamily="34" charset="0"/>
                <a:sym typeface="Arial" panose="020B0604020202020204" pitchFamily="34" charset="0"/>
              </a:rPr>
              <a:t>3</a:t>
            </a:r>
            <a:r>
              <a:rPr lang="en-US" altLang="zh-CN" sz="2800" b="1" baseline="30000" dirty="0">
                <a:solidFill>
                  <a:srgbClr val="F9671C"/>
                </a:solidFill>
                <a:latin typeface="Arial" panose="020B0604020202020204" pitchFamily="34" charset="0"/>
                <a:sym typeface="Arial" panose="020B0604020202020204" pitchFamily="34" charset="0"/>
              </a:rPr>
              <a:t>RD</a:t>
            </a:r>
            <a:r>
              <a:rPr lang="en-US" altLang="zh-CN" sz="2800" b="1" dirty="0">
                <a:solidFill>
                  <a:srgbClr val="F9671C"/>
                </a:solidFill>
                <a:latin typeface="Arial" panose="020B0604020202020204" pitchFamily="34" charset="0"/>
                <a:sym typeface="Arial" panose="020B0604020202020204" pitchFamily="34" charset="0"/>
              </a:rPr>
              <a:t> QUARTER  PERFORMANCE REPORT 2021/22 FY</a:t>
            </a:r>
            <a:endParaRPr lang="en-US"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1712056" y="5411755"/>
            <a:ext cx="8937523" cy="634482"/>
          </a:xfrm>
        </p:spPr>
        <p:txBody>
          <a:bodyPr/>
          <a:lstStyle/>
          <a:p>
            <a:r>
              <a:rPr lang="en-US" dirty="0"/>
              <a:t>22 March 2022</a:t>
            </a:r>
          </a:p>
          <a:p>
            <a:r>
              <a:rPr lang="en-US" dirty="0"/>
              <a:t>Presented by Ms. Avril Williamson- Director-General</a:t>
            </a:r>
          </a:p>
          <a:p>
            <a:endParaRPr lang="en-US" dirty="0"/>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3E6-9B66-424C-AF77-1A483FD2494F}"/>
              </a:ext>
            </a:extLst>
          </p:cNvPr>
          <p:cNvSpPr>
            <a:spLocks noGrp="1"/>
          </p:cNvSpPr>
          <p:nvPr>
            <p:ph type="title"/>
          </p:nvPr>
        </p:nvSpPr>
        <p:spPr>
          <a:xfrm>
            <a:off x="498684" y="109453"/>
            <a:ext cx="11205636" cy="413062"/>
          </a:xfrm>
        </p:spPr>
        <p:txBody>
          <a:bodyPr/>
          <a:lstStyle/>
          <a:p>
            <a:r>
              <a:rPr lang="en-US" sz="2000" b="1" dirty="0">
                <a:solidFill>
                  <a:schemeClr val="accent1"/>
                </a:solidFill>
              </a:rPr>
              <a:t>Local Government Support and Interventions- targets not achieved</a:t>
            </a:r>
            <a:endParaRPr lang="en-ZA" sz="2000" b="1" dirty="0">
              <a:solidFill>
                <a:schemeClr val="accent1"/>
              </a:solidFill>
            </a:endParaRPr>
          </a:p>
        </p:txBody>
      </p:sp>
      <p:graphicFrame>
        <p:nvGraphicFramePr>
          <p:cNvPr id="5" name="Table 5">
            <a:extLst>
              <a:ext uri="{FF2B5EF4-FFF2-40B4-BE49-F238E27FC236}">
                <a16:creationId xmlns:a16="http://schemas.microsoft.com/office/drawing/2014/main" id="{395BCF56-6CAC-4F1C-948D-F32DAD46B51F}"/>
              </a:ext>
            </a:extLst>
          </p:cNvPr>
          <p:cNvGraphicFramePr>
            <a:graphicFrameLocks noGrp="1"/>
          </p:cNvGraphicFramePr>
          <p:nvPr>
            <p:extLst>
              <p:ext uri="{D42A27DB-BD31-4B8C-83A1-F6EECF244321}">
                <p14:modId xmlns:p14="http://schemas.microsoft.com/office/powerpoint/2010/main" val="4127258556"/>
              </p:ext>
            </p:extLst>
          </p:nvPr>
        </p:nvGraphicFramePr>
        <p:xfrm>
          <a:off x="270436" y="514810"/>
          <a:ext cx="11921564" cy="6189435"/>
        </p:xfrm>
        <a:graphic>
          <a:graphicData uri="http://schemas.openxmlformats.org/drawingml/2006/table">
            <a:tbl>
              <a:tblPr firstRow="1" bandRow="1">
                <a:tableStyleId>{5940675A-B579-460E-94D1-54222C63F5DA}</a:tableStyleId>
              </a:tblPr>
              <a:tblGrid>
                <a:gridCol w="2440295">
                  <a:extLst>
                    <a:ext uri="{9D8B030D-6E8A-4147-A177-3AD203B41FA5}">
                      <a16:colId xmlns:a16="http://schemas.microsoft.com/office/drawing/2014/main" val="3392289455"/>
                    </a:ext>
                  </a:extLst>
                </a:gridCol>
                <a:gridCol w="4686300">
                  <a:extLst>
                    <a:ext uri="{9D8B030D-6E8A-4147-A177-3AD203B41FA5}">
                      <a16:colId xmlns:a16="http://schemas.microsoft.com/office/drawing/2014/main" val="944347301"/>
                    </a:ext>
                  </a:extLst>
                </a:gridCol>
                <a:gridCol w="4794969">
                  <a:extLst>
                    <a:ext uri="{9D8B030D-6E8A-4147-A177-3AD203B41FA5}">
                      <a16:colId xmlns:a16="http://schemas.microsoft.com/office/drawing/2014/main" val="3644360404"/>
                    </a:ext>
                  </a:extLst>
                </a:gridCol>
              </a:tblGrid>
              <a:tr h="345333">
                <a:tc>
                  <a:txBody>
                    <a:bodyPr/>
                    <a:lstStyle/>
                    <a:p>
                      <a:r>
                        <a:rPr lang="en-US" sz="1800" b="1" dirty="0">
                          <a:solidFill>
                            <a:schemeClr val="bg1"/>
                          </a:solidFill>
                        </a:rPr>
                        <a:t>Annual Target</a:t>
                      </a:r>
                      <a:endParaRPr lang="en-ZA" sz="1800" b="1" dirty="0">
                        <a:solidFill>
                          <a:schemeClr val="bg1"/>
                        </a:solidFill>
                      </a:endParaRPr>
                    </a:p>
                  </a:txBody>
                  <a:tcPr>
                    <a:solidFill>
                      <a:schemeClr val="accent4">
                        <a:lumMod val="75000"/>
                      </a:schemeClr>
                    </a:solidFill>
                  </a:tcPr>
                </a:tc>
                <a:tc>
                  <a:txBody>
                    <a:bodyPr/>
                    <a:lstStyle/>
                    <a:p>
                      <a:r>
                        <a:rPr lang="en-US" sz="1800" b="1" dirty="0">
                          <a:solidFill>
                            <a:schemeClr val="bg1"/>
                          </a:solidFill>
                        </a:rPr>
                        <a:t>Achievement </a:t>
                      </a:r>
                      <a:endParaRPr lang="en-ZA" sz="1800" b="1" dirty="0">
                        <a:solidFill>
                          <a:schemeClr val="bg1"/>
                        </a:solidFill>
                      </a:endParaRPr>
                    </a:p>
                  </a:txBody>
                  <a:tcPr>
                    <a:solidFill>
                      <a:schemeClr val="accent4">
                        <a:lumMod val="75000"/>
                      </a:schemeClr>
                    </a:solidFill>
                  </a:tcPr>
                </a:tc>
                <a:tc>
                  <a:txBody>
                    <a:bodyPr/>
                    <a:lstStyle/>
                    <a:p>
                      <a:r>
                        <a:rPr lang="en-US" sz="1800" b="1" dirty="0">
                          <a:solidFill>
                            <a:schemeClr val="bg1"/>
                          </a:solidFill>
                        </a:rPr>
                        <a:t>Reasons for Deviation</a:t>
                      </a:r>
                      <a:endParaRPr lang="en-ZA" sz="1800" b="1" dirty="0">
                        <a:solidFill>
                          <a:schemeClr val="bg1"/>
                        </a:solidFill>
                      </a:endParaRPr>
                    </a:p>
                  </a:txBody>
                  <a:tcPr>
                    <a:solidFill>
                      <a:schemeClr val="accent4">
                        <a:lumMod val="75000"/>
                      </a:schemeClr>
                    </a:solidFill>
                  </a:tcPr>
                </a:tc>
                <a:extLst>
                  <a:ext uri="{0D108BD9-81ED-4DB2-BD59-A6C34878D82A}">
                    <a16:rowId xmlns:a16="http://schemas.microsoft.com/office/drawing/2014/main" val="1121846303"/>
                  </a:ext>
                </a:extLst>
              </a:tr>
              <a:tr h="1697888">
                <a:tc>
                  <a:txBody>
                    <a:bodyPr/>
                    <a:lstStyle/>
                    <a:p>
                      <a:pPr algn="just"/>
                      <a:r>
                        <a:rPr lang="en-ZA" sz="1400" b="1" dirty="0"/>
                        <a:t>2.3</a:t>
                      </a:r>
                      <a:r>
                        <a:rPr lang="en-ZA" sz="1400" dirty="0"/>
                        <a:t>)</a:t>
                      </a:r>
                      <a:r>
                        <a:rPr lang="en-US" sz="1400" dirty="0"/>
                        <a:t> Integrated Monitoring Framework for DDM reporting developed by 31 March 2022</a:t>
                      </a:r>
                      <a:endParaRPr lang="en-ZA" sz="1400" dirty="0">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dirty="0">
                          <a:effectLst/>
                        </a:rPr>
                        <a:t>Not achieved</a:t>
                      </a:r>
                      <a:r>
                        <a:rPr lang="en-ZA" sz="1400" dirty="0">
                          <a:effectLst/>
                        </a:rPr>
                        <a:t>,</a:t>
                      </a:r>
                      <a:r>
                        <a:rPr lang="en-US" sz="1400" dirty="0">
                          <a:effectLst/>
                        </a:rPr>
                        <a:t> An initial Draft Framework  developed with the assistance of a service provider appointed by the DBSA was not ready for consultation with key stakeholders..</a:t>
                      </a:r>
                      <a:endParaRPr lang="en-ZA" sz="1400" dirty="0">
                        <a:effectLst/>
                        <a:latin typeface="Arial Narrow" panose="020B0606020202030204" pitchFamily="34" charset="0"/>
                        <a:ea typeface="Microsoft Sans Serif" panose="020B06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rPr>
                        <a:t>Agreement was reached with the DBSA that the services of an M&amp;E specialist, with the necessary experience and expertise would be obtained. Such an M&amp;E specialist was subsequently appointed by the DBSA to have a revised draft framework ready by the end of January 2022 for consultation with key role players in February 2022.</a:t>
                      </a:r>
                      <a:endParaRPr lang="en-ZA" sz="140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3451707286"/>
                  </a:ext>
                </a:extLst>
              </a:tr>
              <a:tr h="29675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effectLst/>
                        </a:rPr>
                        <a:t>2.4</a:t>
                      </a:r>
                      <a:r>
                        <a:rPr lang="en-US" sz="1400" b="0" dirty="0">
                          <a:effectLst/>
                        </a:rPr>
                        <a:t>) First release of the DDM IMS priority modules developed </a:t>
                      </a:r>
                      <a:endParaRPr lang="en-ZA" sz="1400" b="0" dirty="0">
                        <a:effectLst/>
                      </a:endParaRPr>
                    </a:p>
                    <a:p>
                      <a:endParaRPr lang="en-ZA"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effectLst/>
                        </a:rPr>
                        <a:t>Not achieved</a:t>
                      </a:r>
                      <a:r>
                        <a:rPr lang="en-US" sz="1400" b="0" dirty="0">
                          <a:effectLst/>
                        </a:rPr>
                        <a:t>, The solution development for the DDM IMS was put on hold from 28 June 2021 since the service provider failed to deliver the milestones that were agreed upon in the contract which included the 1st and 2nd quarter APP targets.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effectLst/>
                        </a:rPr>
                        <a:t>A new service provider has subsequently been appointed for the implementation of the IMS solution and a kick off meeting was held on the 2nd December 2021. The contractual documents are currently being finalised to enable the teams to commence work in January 2022. An IMS Project Steering Committee framework has been drafted and reviewed by members who will be responsible for the approval of the IMS products.</a:t>
                      </a:r>
                      <a:endParaRPr lang="en-ZA" sz="1400" b="0" dirty="0">
                        <a:effectLst/>
                        <a:latin typeface="Arial Narrow" panose="020B0606020202030204" pitchFamily="34" charset="0"/>
                        <a:ea typeface="Microsoft Sans Serif" panose="020B06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effectLst/>
                        </a:rPr>
                        <a:t>A new service provider has subsequently appointed through DBSA contract for the implementation of the IMS solution and a kick off meeting was held on the 2nd December 2021. The contractual documents are currently being finalised to enable the teams to commence work in January 2022. An IMS Project Steering Committee framework has been drafted and reviewed by members who will be responsible for the approval of the IMS products.</a:t>
                      </a:r>
                      <a:endParaRPr lang="en-ZA" sz="1400" b="0" dirty="0">
                        <a:effectLst/>
                        <a:latin typeface="Arial Narrow" panose="020B0606020202030204" pitchFamily="34" charset="0"/>
                        <a:ea typeface="Microsoft Sans Serif" panose="020B0604020202020204" pitchFamily="34" charset="0"/>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dk1"/>
                          </a:solidFill>
                          <a:effectLst/>
                        </a:rPr>
                        <a:t>The requirements analysis and prioritization with the relevant stakeholders, and sign-off of the documentation for the priority module(s), will occur in January 2022.</a:t>
                      </a:r>
                      <a:endParaRPr lang="en-ZA" sz="140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2632602508"/>
                  </a:ext>
                </a:extLst>
              </a:tr>
              <a:tr h="316555">
                <a:tc>
                  <a:txBody>
                    <a:bodyPr/>
                    <a:lstStyle/>
                    <a:p>
                      <a:pPr algn="l"/>
                      <a:r>
                        <a:rPr lang="en-US" sz="1400" b="1" dirty="0"/>
                        <a:t>2.9</a:t>
                      </a:r>
                      <a:r>
                        <a:rPr lang="en-US" sz="1400" dirty="0"/>
                        <a:t>) Report on priority water infrastructure projects identified, funded and included in DDM One-Plans by 31 March 20222.9</a:t>
                      </a:r>
                      <a:endParaRPr lang="en-ZA" sz="1400" dirty="0">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dirty="0">
                          <a:effectLst/>
                        </a:rPr>
                        <a:t>Not achieved</a:t>
                      </a:r>
                      <a:r>
                        <a:rPr lang="en-ZA" sz="1400" dirty="0">
                          <a:effectLst/>
                        </a:rPr>
                        <a:t>, </a:t>
                      </a:r>
                      <a:r>
                        <a:rPr lang="en-US" sz="1400" b="0" dirty="0">
                          <a:effectLst/>
                        </a:rPr>
                        <a:t>Draft report (Annexure A-C) available to be submitted to the Minister. A draft report is available with regard to MIG water projects per district.</a:t>
                      </a:r>
                      <a:endParaRPr lang="en-ZA" sz="1400" b="0" dirty="0">
                        <a:effectLst/>
                        <a:latin typeface="Arial Narrow" panose="020B0606020202030204" pitchFamily="34" charset="0"/>
                        <a:ea typeface="Microsoft Sans Serif" panose="020B06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rPr>
                        <a:t>Report to be submitted by end January 2022.</a:t>
                      </a:r>
                      <a:endParaRPr lang="en-ZA" sz="140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4144128649"/>
                  </a:ext>
                </a:extLst>
              </a:tr>
            </a:tbl>
          </a:graphicData>
        </a:graphic>
      </p:graphicFrame>
    </p:spTree>
    <p:extLst>
      <p:ext uri="{BB962C8B-B14F-4D97-AF65-F5344CB8AC3E}">
        <p14:creationId xmlns:p14="http://schemas.microsoft.com/office/powerpoint/2010/main" val="423371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5484-8451-49DB-8B56-56FEED1C712B}"/>
              </a:ext>
            </a:extLst>
          </p:cNvPr>
          <p:cNvSpPr>
            <a:spLocks noGrp="1"/>
          </p:cNvSpPr>
          <p:nvPr>
            <p:ph type="title"/>
          </p:nvPr>
        </p:nvSpPr>
        <p:spPr>
          <a:solidFill>
            <a:schemeClr val="bg1"/>
          </a:solidFill>
        </p:spPr>
        <p:txBody>
          <a:bodyPr/>
          <a:lstStyle/>
          <a:p>
            <a:r>
              <a:rPr lang="en-US" b="1" dirty="0">
                <a:solidFill>
                  <a:schemeClr val="accent4">
                    <a:lumMod val="75000"/>
                  </a:schemeClr>
                </a:solidFill>
              </a:rPr>
              <a:t>Institutional development</a:t>
            </a:r>
            <a:r>
              <a:rPr lang="en-US" sz="2400" b="1" dirty="0">
                <a:solidFill>
                  <a:schemeClr val="accent4">
                    <a:lumMod val="75000"/>
                  </a:schemeClr>
                </a:solidFill>
              </a:rPr>
              <a:t>-  TARGETS not achieved</a:t>
            </a:r>
            <a:endParaRPr lang="en-ZA" b="1" dirty="0">
              <a:solidFill>
                <a:schemeClr val="accent4">
                  <a:lumMod val="75000"/>
                </a:schemeClr>
              </a:solidFill>
            </a:endParaRPr>
          </a:p>
        </p:txBody>
      </p:sp>
      <p:graphicFrame>
        <p:nvGraphicFramePr>
          <p:cNvPr id="5" name="Table 5">
            <a:extLst>
              <a:ext uri="{FF2B5EF4-FFF2-40B4-BE49-F238E27FC236}">
                <a16:creationId xmlns:a16="http://schemas.microsoft.com/office/drawing/2014/main" id="{D29D59EB-F86B-4A08-8491-0AA458F24C81}"/>
              </a:ext>
            </a:extLst>
          </p:cNvPr>
          <p:cNvGraphicFramePr>
            <a:graphicFrameLocks noGrp="1"/>
          </p:cNvGraphicFramePr>
          <p:nvPr>
            <p:extLst>
              <p:ext uri="{D42A27DB-BD31-4B8C-83A1-F6EECF244321}">
                <p14:modId xmlns:p14="http://schemas.microsoft.com/office/powerpoint/2010/main" val="2793673371"/>
              </p:ext>
            </p:extLst>
          </p:nvPr>
        </p:nvGraphicFramePr>
        <p:xfrm>
          <a:off x="272382" y="681037"/>
          <a:ext cx="11647236" cy="5552388"/>
        </p:xfrm>
        <a:graphic>
          <a:graphicData uri="http://schemas.openxmlformats.org/drawingml/2006/table">
            <a:tbl>
              <a:tblPr firstRow="1" bandRow="1">
                <a:tableStyleId>{5940675A-B579-460E-94D1-54222C63F5DA}</a:tableStyleId>
              </a:tblPr>
              <a:tblGrid>
                <a:gridCol w="2503475">
                  <a:extLst>
                    <a:ext uri="{9D8B030D-6E8A-4147-A177-3AD203B41FA5}">
                      <a16:colId xmlns:a16="http://schemas.microsoft.com/office/drawing/2014/main" val="3017759835"/>
                    </a:ext>
                  </a:extLst>
                </a:gridCol>
                <a:gridCol w="4506686">
                  <a:extLst>
                    <a:ext uri="{9D8B030D-6E8A-4147-A177-3AD203B41FA5}">
                      <a16:colId xmlns:a16="http://schemas.microsoft.com/office/drawing/2014/main" val="197470712"/>
                    </a:ext>
                  </a:extLst>
                </a:gridCol>
                <a:gridCol w="4637075">
                  <a:extLst>
                    <a:ext uri="{9D8B030D-6E8A-4147-A177-3AD203B41FA5}">
                      <a16:colId xmlns:a16="http://schemas.microsoft.com/office/drawing/2014/main" val="58558565"/>
                    </a:ext>
                  </a:extLst>
                </a:gridCol>
              </a:tblGrid>
              <a:tr h="492708">
                <a:tc>
                  <a:txBody>
                    <a:bodyPr/>
                    <a:lstStyle/>
                    <a:p>
                      <a:r>
                        <a:rPr lang="en-US" sz="2000" b="1" dirty="0">
                          <a:solidFill>
                            <a:schemeClr val="bg1"/>
                          </a:solidFill>
                        </a:rPr>
                        <a:t>Annual Target</a:t>
                      </a:r>
                      <a:endParaRPr lang="en-ZA" sz="2000" b="1" dirty="0">
                        <a:solidFill>
                          <a:schemeClr val="bg1"/>
                        </a:solidFill>
                      </a:endParaRPr>
                    </a:p>
                  </a:txBody>
                  <a:tcPr>
                    <a:solidFill>
                      <a:schemeClr val="accent4">
                        <a:lumMod val="75000"/>
                      </a:schemeClr>
                    </a:solidFill>
                  </a:tcPr>
                </a:tc>
                <a:tc>
                  <a:txBody>
                    <a:bodyPr/>
                    <a:lstStyle/>
                    <a:p>
                      <a:r>
                        <a:rPr lang="en-US" sz="2000" b="1" dirty="0">
                          <a:solidFill>
                            <a:schemeClr val="bg1"/>
                          </a:solidFill>
                        </a:rPr>
                        <a:t>Achievement </a:t>
                      </a:r>
                      <a:endParaRPr lang="en-ZA" sz="2000" b="1" dirty="0">
                        <a:solidFill>
                          <a:schemeClr val="bg1"/>
                        </a:solidFill>
                      </a:endParaRPr>
                    </a:p>
                  </a:txBody>
                  <a:tcPr>
                    <a:solidFill>
                      <a:schemeClr val="accent4">
                        <a:lumMod val="75000"/>
                      </a:schemeClr>
                    </a:solidFill>
                  </a:tcPr>
                </a:tc>
                <a:tc>
                  <a:txBody>
                    <a:bodyPr/>
                    <a:lstStyle/>
                    <a:p>
                      <a:r>
                        <a:rPr lang="en-US" sz="2000" b="1" dirty="0">
                          <a:solidFill>
                            <a:schemeClr val="bg1"/>
                          </a:solidFill>
                        </a:rPr>
                        <a:t>Reasons for Deviation</a:t>
                      </a:r>
                      <a:endParaRPr lang="en-ZA" sz="2000" b="1" dirty="0">
                        <a:solidFill>
                          <a:schemeClr val="bg1"/>
                        </a:solidFill>
                      </a:endParaRPr>
                    </a:p>
                  </a:txBody>
                  <a:tcPr>
                    <a:solidFill>
                      <a:schemeClr val="accent4">
                        <a:lumMod val="75000"/>
                      </a:schemeClr>
                    </a:solidFill>
                  </a:tcPr>
                </a:tc>
                <a:extLst>
                  <a:ext uri="{0D108BD9-81ED-4DB2-BD59-A6C34878D82A}">
                    <a16:rowId xmlns:a16="http://schemas.microsoft.com/office/drawing/2014/main" val="3216798902"/>
                  </a:ext>
                </a:extLst>
              </a:tr>
              <a:tr h="2167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3.3</a:t>
                      </a:r>
                      <a:r>
                        <a:rPr lang="en-US" sz="1600" b="0" kern="1200" dirty="0">
                          <a:solidFill>
                            <a:schemeClr val="dk1"/>
                          </a:solidFill>
                          <a:effectLst/>
                        </a:rPr>
                        <a:t>) 52 municipalities with reduction of non-revenue electricity as a target in their SDBIPs.</a:t>
                      </a:r>
                      <a:endParaRPr lang="en-ZA" sz="1600" b="0" kern="1200" dirty="0">
                        <a:solidFill>
                          <a:schemeClr val="dk1"/>
                        </a:solidFill>
                        <a:effectLst/>
                        <a:latin typeface="Arial Narrow" panose="020B060602020203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rPr>
                        <a:t>Not achieved</a:t>
                      </a:r>
                      <a:r>
                        <a:rPr lang="en-ZA" sz="1600" b="0" kern="1200" dirty="0">
                          <a:solidFill>
                            <a:schemeClr val="dk1"/>
                          </a:solidFill>
                          <a:effectLst/>
                        </a:rPr>
                        <a:t>, </a:t>
                      </a:r>
                      <a:r>
                        <a:rPr lang="en-US" sz="1600" b="0" kern="1200" dirty="0">
                          <a:solidFill>
                            <a:schemeClr val="dk1"/>
                          </a:solidFill>
                          <a:effectLst/>
                        </a:rPr>
                        <a:t>29 Municipalities have included a target to reduce non-revenue electricity losses on their SDBIPs.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rPr>
                        <a:t>It is worth noting that even though in Q2 the target was met, This APP has been challenging from Q3 on non-revenue electricity has been met, it is going to be a challenge achieving Q4 target and annual target. This is mainly because the APP was crafted after the SDBIPs for 2021/22 were approved.</a:t>
                      </a:r>
                      <a:endParaRPr lang="en-ZA" sz="1600" b="0" kern="1200" dirty="0">
                        <a:solidFill>
                          <a:schemeClr val="dk1"/>
                        </a:solidFill>
                        <a:effectLst/>
                        <a:latin typeface="Arial Narrow" panose="020B060602020203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rPr>
                        <a:t>The plan is to use the upcoming budget review process to request information from municipalities that might relate to the target on reduction of NRE or any other plan to reduce the losses as this might be used as evidence that the municipalities have are considering the reduction of non-revenue losses. Furthermore, request the municipalities to include the target on reduction of NRE going forward.</a:t>
                      </a:r>
                      <a:endParaRPr lang="en-ZA" sz="1600" b="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2427598652"/>
                  </a:ext>
                </a:extLst>
              </a:tr>
              <a:tr h="2167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rPr>
                        <a:t>3.4</a:t>
                      </a:r>
                      <a:r>
                        <a:rPr lang="en-ZA" sz="1600" b="0" kern="1200" dirty="0">
                          <a:solidFill>
                            <a:schemeClr val="dk1"/>
                          </a:solidFill>
                          <a:effectLst/>
                        </a:rPr>
                        <a:t>) </a:t>
                      </a:r>
                      <a:r>
                        <a:rPr lang="en-US" sz="1600" b="0" kern="1200" dirty="0">
                          <a:solidFill>
                            <a:schemeClr val="dk1"/>
                          </a:solidFill>
                          <a:effectLst/>
                        </a:rPr>
                        <a:t>144 municipalities with reduction of non-revenue water as a target in their SDBIPs by June 2021.</a:t>
                      </a:r>
                      <a:endParaRPr lang="en-ZA" sz="1600" b="0" kern="1200" dirty="0">
                        <a:solidFill>
                          <a:schemeClr val="dk1"/>
                        </a:solidFill>
                        <a:effectLst/>
                        <a:latin typeface="Arial Narrow" panose="020B0606020202030204" pitchFamily="34" charset="0"/>
                        <a:ea typeface="+mn-ea"/>
                        <a:cs typeface="+mn-cs"/>
                      </a:endParaRPr>
                    </a:p>
                  </a:txBody>
                  <a:tcPr/>
                </a:tc>
                <a:tc>
                  <a:txBody>
                    <a:bodyPr/>
                    <a:lstStyle/>
                    <a:p>
                      <a:pPr algn="just"/>
                      <a:r>
                        <a:rPr lang="en-US" sz="1600" b="1" dirty="0"/>
                        <a:t>Not achieved</a:t>
                      </a:r>
                      <a:r>
                        <a:rPr lang="en-US" sz="1600" dirty="0"/>
                        <a:t>, 29 Municipalities have included a target to reduce non-revenue electricity losses on their SDBIPs.</a:t>
                      </a:r>
                    </a:p>
                    <a:p>
                      <a:pPr algn="just"/>
                      <a:r>
                        <a:rPr lang="en-US" sz="1600" dirty="0"/>
                        <a:t>It is worth noting that even though in Q2 the target was met, This APP has been challenging from Q3 on non-revenue electricity to meet and it is going to be a challenge achieving Q4 target and annual target. This is mainly because the APP was crafted after the SDBIPs for 2021/22 FY were approved.</a:t>
                      </a:r>
                      <a:endParaRPr lang="en-ZA" sz="1600" dirty="0">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t>The plan  is to use the upcoming budget review process to request information from municipalities that might relate to the target on reduction of NRW or any other plan to reduce the losses as this might be used as evidence that the municipalities have are considering the reduction of non-revenue losses. Furthermore, we will request the municipalities to include the target on reduction of Non-Revenue Water going forward.</a:t>
                      </a:r>
                      <a:endParaRPr lang="en-ZA" sz="1600" dirty="0">
                        <a:latin typeface="Arial Narrow" panose="020B0606020202030204" pitchFamily="34" charset="0"/>
                      </a:endParaRPr>
                    </a:p>
                  </a:txBody>
                  <a:tcPr/>
                </a:tc>
                <a:extLst>
                  <a:ext uri="{0D108BD9-81ED-4DB2-BD59-A6C34878D82A}">
                    <a16:rowId xmlns:a16="http://schemas.microsoft.com/office/drawing/2014/main" val="1079998096"/>
                  </a:ext>
                </a:extLst>
              </a:tr>
            </a:tbl>
          </a:graphicData>
        </a:graphic>
      </p:graphicFrame>
    </p:spTree>
    <p:extLst>
      <p:ext uri="{BB962C8B-B14F-4D97-AF65-F5344CB8AC3E}">
        <p14:creationId xmlns:p14="http://schemas.microsoft.com/office/powerpoint/2010/main" val="96007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E23F-F671-4616-A964-3D63B88600DE}"/>
              </a:ext>
            </a:extLst>
          </p:cNvPr>
          <p:cNvSpPr>
            <a:spLocks noGrp="1"/>
          </p:cNvSpPr>
          <p:nvPr>
            <p:ph type="title"/>
          </p:nvPr>
        </p:nvSpPr>
        <p:spPr>
          <a:xfrm>
            <a:off x="498684" y="109452"/>
            <a:ext cx="11205636" cy="568973"/>
          </a:xfrm>
          <a:solidFill>
            <a:schemeClr val="bg1"/>
          </a:solidFill>
        </p:spPr>
        <p:txBody>
          <a:bodyPr/>
          <a:lstStyle/>
          <a:p>
            <a:r>
              <a:rPr lang="en-US" sz="2000" b="1" dirty="0">
                <a:solidFill>
                  <a:schemeClr val="accent4">
                    <a:lumMod val="75000"/>
                  </a:schemeClr>
                </a:solidFill>
              </a:rPr>
              <a:t>Community WORK PROGRAMME</a:t>
            </a:r>
            <a:endParaRPr lang="en-ZA" sz="2000" b="1" dirty="0">
              <a:solidFill>
                <a:schemeClr val="accent4">
                  <a:lumMod val="75000"/>
                </a:schemeClr>
              </a:solidFill>
            </a:endParaRPr>
          </a:p>
        </p:txBody>
      </p:sp>
      <p:graphicFrame>
        <p:nvGraphicFramePr>
          <p:cNvPr id="5" name="Table 5">
            <a:extLst>
              <a:ext uri="{FF2B5EF4-FFF2-40B4-BE49-F238E27FC236}">
                <a16:creationId xmlns:a16="http://schemas.microsoft.com/office/drawing/2014/main" id="{76C705ED-F845-4B94-BA7B-A749710BB8CD}"/>
              </a:ext>
            </a:extLst>
          </p:cNvPr>
          <p:cNvGraphicFramePr>
            <a:graphicFrameLocks noGrp="1"/>
          </p:cNvGraphicFramePr>
          <p:nvPr>
            <p:extLst>
              <p:ext uri="{D42A27DB-BD31-4B8C-83A1-F6EECF244321}">
                <p14:modId xmlns:p14="http://schemas.microsoft.com/office/powerpoint/2010/main" val="2106150283"/>
              </p:ext>
            </p:extLst>
          </p:nvPr>
        </p:nvGraphicFramePr>
        <p:xfrm>
          <a:off x="128141" y="970623"/>
          <a:ext cx="11935717" cy="4632960"/>
        </p:xfrm>
        <a:graphic>
          <a:graphicData uri="http://schemas.openxmlformats.org/drawingml/2006/table">
            <a:tbl>
              <a:tblPr firstRow="1" bandRow="1">
                <a:tableStyleId>{5940675A-B579-460E-94D1-54222C63F5DA}</a:tableStyleId>
              </a:tblPr>
              <a:tblGrid>
                <a:gridCol w="3422358">
                  <a:extLst>
                    <a:ext uri="{9D8B030D-6E8A-4147-A177-3AD203B41FA5}">
                      <a16:colId xmlns:a16="http://schemas.microsoft.com/office/drawing/2014/main" val="2898724410"/>
                    </a:ext>
                  </a:extLst>
                </a:gridCol>
                <a:gridCol w="4761294">
                  <a:extLst>
                    <a:ext uri="{9D8B030D-6E8A-4147-A177-3AD203B41FA5}">
                      <a16:colId xmlns:a16="http://schemas.microsoft.com/office/drawing/2014/main" val="1414020281"/>
                    </a:ext>
                  </a:extLst>
                </a:gridCol>
                <a:gridCol w="3752065">
                  <a:extLst>
                    <a:ext uri="{9D8B030D-6E8A-4147-A177-3AD203B41FA5}">
                      <a16:colId xmlns:a16="http://schemas.microsoft.com/office/drawing/2014/main" val="2742372677"/>
                    </a:ext>
                  </a:extLst>
                </a:gridCol>
              </a:tblGrid>
              <a:tr h="385983">
                <a:tc>
                  <a:txBody>
                    <a:bodyPr/>
                    <a:lstStyle/>
                    <a:p>
                      <a:r>
                        <a:rPr lang="en-US" sz="2000" b="1" dirty="0">
                          <a:solidFill>
                            <a:schemeClr val="bg1"/>
                          </a:solidFill>
                        </a:rPr>
                        <a:t>Annual Target</a:t>
                      </a:r>
                      <a:endParaRPr lang="en-ZA" sz="2000" b="1" dirty="0">
                        <a:solidFill>
                          <a:schemeClr val="bg1"/>
                        </a:solidFill>
                      </a:endParaRPr>
                    </a:p>
                  </a:txBody>
                  <a:tcPr>
                    <a:solidFill>
                      <a:schemeClr val="accent4">
                        <a:lumMod val="75000"/>
                      </a:schemeClr>
                    </a:solidFill>
                  </a:tcPr>
                </a:tc>
                <a:tc>
                  <a:txBody>
                    <a:bodyPr/>
                    <a:lstStyle/>
                    <a:p>
                      <a:r>
                        <a:rPr lang="en-US" sz="2000" b="1" dirty="0">
                          <a:solidFill>
                            <a:schemeClr val="bg1"/>
                          </a:solidFill>
                        </a:rPr>
                        <a:t>Achievement </a:t>
                      </a:r>
                      <a:endParaRPr lang="en-ZA" sz="2000" b="1" dirty="0">
                        <a:solidFill>
                          <a:schemeClr val="bg1"/>
                        </a:solidFill>
                      </a:endParaRPr>
                    </a:p>
                  </a:txBody>
                  <a:tcPr>
                    <a:solidFill>
                      <a:schemeClr val="accent4">
                        <a:lumMod val="75000"/>
                      </a:schemeClr>
                    </a:solidFill>
                  </a:tcPr>
                </a:tc>
                <a:tc>
                  <a:txBody>
                    <a:bodyPr/>
                    <a:lstStyle/>
                    <a:p>
                      <a:r>
                        <a:rPr lang="en-US" sz="2000" b="1" dirty="0">
                          <a:solidFill>
                            <a:schemeClr val="bg1"/>
                          </a:solidFill>
                        </a:rPr>
                        <a:t>Reasons for Deviation</a:t>
                      </a:r>
                      <a:endParaRPr lang="en-ZA" sz="2000" b="1" dirty="0">
                        <a:solidFill>
                          <a:schemeClr val="bg1"/>
                        </a:solidFill>
                      </a:endParaRPr>
                    </a:p>
                  </a:txBody>
                  <a:tcPr>
                    <a:solidFill>
                      <a:schemeClr val="accent4">
                        <a:lumMod val="75000"/>
                      </a:schemeClr>
                    </a:solidFill>
                  </a:tcPr>
                </a:tc>
                <a:extLst>
                  <a:ext uri="{0D108BD9-81ED-4DB2-BD59-A6C34878D82A}">
                    <a16:rowId xmlns:a16="http://schemas.microsoft.com/office/drawing/2014/main" val="1393680801"/>
                  </a:ext>
                </a:extLst>
              </a:tr>
              <a:tr h="31500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rPr>
                        <a:t>5.2</a:t>
                      </a:r>
                      <a:r>
                        <a:rPr lang="en-ZA" sz="1600" kern="1200" dirty="0">
                          <a:solidFill>
                            <a:schemeClr val="dk1"/>
                          </a:solidFill>
                          <a:effectLst/>
                        </a:rPr>
                        <a:t>) </a:t>
                      </a:r>
                      <a:r>
                        <a:rPr lang="en-US" sz="1600" kern="1200" dirty="0">
                          <a:solidFill>
                            <a:schemeClr val="dk1"/>
                          </a:solidFill>
                          <a:effectLst/>
                        </a:rPr>
                        <a:t>25 000 CWP participants trained annually by 31 March 2022</a:t>
                      </a:r>
                      <a:endParaRPr lang="en-ZA" sz="1600" kern="1200" dirty="0">
                        <a:solidFill>
                          <a:schemeClr val="dk1"/>
                        </a:solidFill>
                        <a:effectLst/>
                        <a:latin typeface="Arial Narrow" panose="020B060602020203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dk1"/>
                          </a:solidFill>
                          <a:effectLst/>
                        </a:rPr>
                        <a:t>Not achieved</a:t>
                      </a:r>
                      <a:r>
                        <a:rPr lang="en-ZA" sz="1600" kern="1200" dirty="0">
                          <a:solidFill>
                            <a:schemeClr val="dk1"/>
                          </a:solidFill>
                          <a:effectLst/>
                        </a:rPr>
                        <a:t>, </a:t>
                      </a:r>
                      <a:r>
                        <a:rPr lang="en-US" sz="1600" kern="1200" dirty="0">
                          <a:solidFill>
                            <a:schemeClr val="dk1"/>
                          </a:solidFill>
                          <a:effectLst/>
                        </a:rPr>
                        <a:t>No participants were trained in Q3 using the CWP budget.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The current Implementing Agents (IAs) took over the implementation of CWP on the 1st of October 2021 (Q3). They could not start immediately with training procurement as they were still being introduced to the key CWP stakeholders like the Provinces; CWP Municipal Champions; Local Reference Committees (LRCs) etc. They were also busy with the closeout reports and handover processes as well as the re-contracting of site staff and re-registration of participants.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The Local Government Elections also delayed training as it was difficult to get LRCs to sit and endorse the reviewed Site Business before the elections.</a:t>
                      </a:r>
                      <a:endParaRPr lang="en-ZA" sz="1600" kern="1200" dirty="0">
                        <a:solidFill>
                          <a:schemeClr val="dk1"/>
                        </a:solidFill>
                        <a:effectLst/>
                        <a:latin typeface="Arial Narrow" panose="020B060602020203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A catch up plan will be drafted by mid January and more training will be done in Q4</a:t>
                      </a:r>
                      <a:endParaRPr lang="en-ZA" sz="160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2060658285"/>
                  </a:ext>
                </a:extLst>
              </a:tr>
            </a:tbl>
          </a:graphicData>
        </a:graphic>
      </p:graphicFrame>
    </p:spTree>
    <p:extLst>
      <p:ext uri="{BB962C8B-B14F-4D97-AF65-F5344CB8AC3E}">
        <p14:creationId xmlns:p14="http://schemas.microsoft.com/office/powerpoint/2010/main" val="92813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7B32E-689F-47A0-A04C-5E3C8D638165}"/>
              </a:ext>
            </a:extLst>
          </p:cNvPr>
          <p:cNvSpPr>
            <a:spLocks noGrp="1"/>
          </p:cNvSpPr>
          <p:nvPr>
            <p:ph type="body" sz="quarter" idx="13"/>
          </p:nvPr>
        </p:nvSpPr>
        <p:spPr/>
        <p:txBody>
          <a:bodyPr/>
          <a:lstStyle/>
          <a:p>
            <a:pPr>
              <a:defRPr/>
            </a:pPr>
            <a:r>
              <a:rPr lang="en-ZA" dirty="0"/>
              <a:t>PART B</a:t>
            </a:r>
            <a:br>
              <a:rPr lang="en-ZA" dirty="0"/>
            </a:br>
            <a:endParaRPr lang="en-ZA" dirty="0"/>
          </a:p>
          <a:p>
            <a:pPr>
              <a:defRPr/>
            </a:pPr>
            <a:r>
              <a:rPr lang="en-ZA" sz="2800" dirty="0"/>
              <a:t>FINANCIAL PERFORMANCE</a:t>
            </a:r>
          </a:p>
          <a:p>
            <a:endParaRPr lang="en-ZA" dirty="0"/>
          </a:p>
        </p:txBody>
      </p:sp>
    </p:spTree>
    <p:extLst>
      <p:ext uri="{BB962C8B-B14F-4D97-AF65-F5344CB8AC3E}">
        <p14:creationId xmlns:p14="http://schemas.microsoft.com/office/powerpoint/2010/main" val="212607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Expenditure as at the end of 3</a:t>
            </a:r>
            <a:r>
              <a:rPr lang="en-US" b="1" baseline="30000" dirty="0">
                <a:solidFill>
                  <a:srgbClr val="F9671C"/>
                </a:solidFill>
                <a:latin typeface="Arial" panose="020B0604020202020204" pitchFamily="34" charset="0"/>
                <a:cs typeface="Arial" panose="020B0604020202020204" pitchFamily="34" charset="0"/>
              </a:rPr>
              <a:t>rd</a:t>
            </a:r>
            <a:r>
              <a:rPr lang="en-US" b="1" dirty="0">
                <a:solidFill>
                  <a:srgbClr val="F9671C"/>
                </a:solidFill>
                <a:latin typeface="Arial" panose="020B0604020202020204" pitchFamily="34" charset="0"/>
                <a:cs typeface="Arial" panose="020B0604020202020204" pitchFamily="34" charset="0"/>
              </a:rPr>
              <a:t> quarter</a:t>
            </a:r>
            <a:endParaRPr lang="en-ZA" dirty="0"/>
          </a:p>
        </p:txBody>
      </p:sp>
      <p:pic>
        <p:nvPicPr>
          <p:cNvPr id="4" name="Picture 3">
            <a:extLst>
              <a:ext uri="{FF2B5EF4-FFF2-40B4-BE49-F238E27FC236}">
                <a16:creationId xmlns:a16="http://schemas.microsoft.com/office/drawing/2014/main" id="{2F756576-C330-49E9-844C-0B8D042F9441}"/>
              </a:ext>
            </a:extLst>
          </p:cNvPr>
          <p:cNvPicPr>
            <a:picLocks noChangeAspect="1"/>
          </p:cNvPicPr>
          <p:nvPr/>
        </p:nvPicPr>
        <p:blipFill>
          <a:blip r:embed="rId2"/>
          <a:stretch>
            <a:fillRect/>
          </a:stretch>
        </p:blipFill>
        <p:spPr>
          <a:xfrm>
            <a:off x="881238" y="681037"/>
            <a:ext cx="9671683" cy="2640661"/>
          </a:xfrm>
          <a:prstGeom prst="rect">
            <a:avLst/>
          </a:prstGeom>
        </p:spPr>
      </p:pic>
      <p:pic>
        <p:nvPicPr>
          <p:cNvPr id="3" name="Picture 2">
            <a:extLst>
              <a:ext uri="{FF2B5EF4-FFF2-40B4-BE49-F238E27FC236}">
                <a16:creationId xmlns:a16="http://schemas.microsoft.com/office/drawing/2014/main" id="{1D9536AD-91BD-493E-B044-75109716EE76}"/>
              </a:ext>
            </a:extLst>
          </p:cNvPr>
          <p:cNvPicPr>
            <a:picLocks noChangeAspect="1"/>
          </p:cNvPicPr>
          <p:nvPr/>
        </p:nvPicPr>
        <p:blipFill>
          <a:blip r:embed="rId3"/>
          <a:stretch>
            <a:fillRect/>
          </a:stretch>
        </p:blipFill>
        <p:spPr>
          <a:xfrm>
            <a:off x="881239" y="3409829"/>
            <a:ext cx="9671683" cy="2939750"/>
          </a:xfrm>
          <a:prstGeom prst="rect">
            <a:avLst/>
          </a:prstGeom>
        </p:spPr>
      </p:pic>
    </p:spTree>
    <p:extLst>
      <p:ext uri="{BB962C8B-B14F-4D97-AF65-F5344CB8AC3E}">
        <p14:creationId xmlns:p14="http://schemas.microsoft.com/office/powerpoint/2010/main" val="143898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cap="none" dirty="0">
                <a:solidFill>
                  <a:srgbClr val="F9671C"/>
                </a:solidFill>
                <a:latin typeface="Arial" panose="020B0604020202020204" pitchFamily="34" charset="0"/>
                <a:cs typeface="Arial" panose="020B0604020202020204" pitchFamily="34" charset="0"/>
              </a:rPr>
              <a:t>EXPENDITURE PER PROGRAMME EXCLUDING GRANTS AND ENTITIES AND THEIR GOODS AND SERVICES</a:t>
            </a:r>
          </a:p>
        </p:txBody>
      </p:sp>
      <p:pic>
        <p:nvPicPr>
          <p:cNvPr id="7" name="Picture 6">
            <a:extLst>
              <a:ext uri="{FF2B5EF4-FFF2-40B4-BE49-F238E27FC236}">
                <a16:creationId xmlns:a16="http://schemas.microsoft.com/office/drawing/2014/main" id="{3C535EA6-64CF-4FE8-A247-E41C9831AF02}"/>
              </a:ext>
            </a:extLst>
          </p:cNvPr>
          <p:cNvPicPr>
            <a:picLocks noChangeAspect="1"/>
          </p:cNvPicPr>
          <p:nvPr/>
        </p:nvPicPr>
        <p:blipFill>
          <a:blip r:embed="rId2"/>
          <a:stretch>
            <a:fillRect/>
          </a:stretch>
        </p:blipFill>
        <p:spPr>
          <a:xfrm>
            <a:off x="671805" y="901877"/>
            <a:ext cx="10904676" cy="5209674"/>
          </a:xfrm>
          <a:prstGeom prst="rect">
            <a:avLst/>
          </a:prstGeom>
        </p:spPr>
      </p:pic>
    </p:spTree>
    <p:extLst>
      <p:ext uri="{BB962C8B-B14F-4D97-AF65-F5344CB8AC3E}">
        <p14:creationId xmlns:p14="http://schemas.microsoft.com/office/powerpoint/2010/main" val="272003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STATE OF EXPENDITURE  ANALYSIS at the </a:t>
            </a:r>
            <a:r>
              <a:rPr lang="en-US" b="1" dirty="0" err="1">
                <a:solidFill>
                  <a:srgbClr val="F9671C"/>
                </a:solidFill>
                <a:latin typeface="Arial" panose="020B0604020202020204" pitchFamily="34" charset="0"/>
                <a:cs typeface="Arial" panose="020B0604020202020204" pitchFamily="34" charset="0"/>
              </a:rPr>
              <a:t>enD</a:t>
            </a:r>
            <a:r>
              <a:rPr lang="en-US" b="1" dirty="0">
                <a:solidFill>
                  <a:srgbClr val="F9671C"/>
                </a:solidFill>
                <a:latin typeface="Arial" panose="020B0604020202020204" pitchFamily="34" charset="0"/>
                <a:cs typeface="Arial" panose="020B0604020202020204" pitchFamily="34" charset="0"/>
              </a:rPr>
              <a:t> of 3</a:t>
            </a:r>
            <a:r>
              <a:rPr lang="en-US" b="1" baseline="30000" dirty="0">
                <a:solidFill>
                  <a:srgbClr val="F9671C"/>
                </a:solidFill>
                <a:latin typeface="Arial" panose="020B0604020202020204" pitchFamily="34" charset="0"/>
                <a:cs typeface="Arial" panose="020B0604020202020204" pitchFamily="34" charset="0"/>
              </a:rPr>
              <a:t>rd</a:t>
            </a:r>
            <a:r>
              <a:rPr lang="en-US" b="1" dirty="0">
                <a:solidFill>
                  <a:srgbClr val="F9671C"/>
                </a:solidFill>
                <a:latin typeface="Arial" panose="020B0604020202020204" pitchFamily="34" charset="0"/>
                <a:cs typeface="Arial" panose="020B0604020202020204" pitchFamily="34" charset="0"/>
              </a:rPr>
              <a:t> QUARTER</a:t>
            </a:r>
            <a:endParaRPr lang="en-ZA" dirty="0"/>
          </a:p>
        </p:txBody>
      </p:sp>
      <p:sp>
        <p:nvSpPr>
          <p:cNvPr id="3" name="Rectangle 2"/>
          <p:cNvSpPr/>
          <p:nvPr/>
        </p:nvSpPr>
        <p:spPr>
          <a:xfrm>
            <a:off x="498684" y="687678"/>
            <a:ext cx="11463820" cy="5312223"/>
          </a:xfrm>
          <a:prstGeom prst="rect">
            <a:avLst/>
          </a:prstGeom>
        </p:spPr>
        <p:txBody>
          <a:bodyPr wrap="square">
            <a:spAutoFit/>
          </a:bodyPr>
          <a:lstStyle/>
          <a:p>
            <a:pPr algn="just">
              <a:lnSpc>
                <a:spcPct val="107000"/>
              </a:lnSpc>
              <a:spcAft>
                <a:spcPts val="1200"/>
              </a:spcAft>
            </a:pPr>
            <a:r>
              <a:rPr lang="en-US" sz="1500" b="1" dirty="0">
                <a:ea typeface="Calibri" panose="020F0502020204030204" pitchFamily="34" charset="0"/>
                <a:cs typeface="Arial" panose="020B0604020202020204" pitchFamily="34" charset="0"/>
              </a:rPr>
              <a:t>COMPENSATION OF EMPLOYEES</a:t>
            </a:r>
          </a:p>
          <a:p>
            <a:pPr algn="just">
              <a:lnSpc>
                <a:spcPct val="107000"/>
              </a:lnSpc>
              <a:spcAft>
                <a:spcPts val="1200"/>
              </a:spcAft>
            </a:pPr>
            <a:r>
              <a:rPr lang="en-US" sz="1500" dirty="0">
                <a:ea typeface="Calibri" panose="020F0502020204030204" pitchFamily="34" charset="0"/>
                <a:cs typeface="Arial" panose="020B0604020202020204" pitchFamily="34" charset="0"/>
              </a:rPr>
              <a:t>The Department projected to spend R267.7 million on compensation of employees; however only R246.8 million (68.9%) was spent. This indicate that the Department has under spent by R20.9 million, which is 17.8 per cent less than the approved projected drawings.</a:t>
            </a:r>
          </a:p>
          <a:p>
            <a:pPr algn="just">
              <a:spcAft>
                <a:spcPts val="1200"/>
              </a:spcAft>
            </a:pPr>
            <a:r>
              <a:rPr lang="en-US" sz="1500" dirty="0">
                <a:ea typeface="Calibri" panose="020F0502020204030204" pitchFamily="34" charset="0"/>
                <a:cs typeface="Arial" panose="020B0604020202020204" pitchFamily="34" charset="0"/>
              </a:rPr>
              <a:t>The lower than anticipated spending is due to delays in:</a:t>
            </a:r>
          </a:p>
          <a:p>
            <a:pPr marL="285750" indent="-285750" algn="just">
              <a:spcAft>
                <a:spcPts val="600"/>
              </a:spcAft>
              <a:buFont typeface="Arial" panose="020B0604020202020204" pitchFamily="34" charset="0"/>
              <a:buChar char="•"/>
            </a:pPr>
            <a:r>
              <a:rPr lang="en-US" sz="1500" dirty="0">
                <a:ea typeface="Calibri" panose="020F0502020204030204" pitchFamily="34" charset="0"/>
                <a:cs typeface="Arial" panose="020B0604020202020204" pitchFamily="34" charset="0"/>
              </a:rPr>
              <a:t>The filling of vacant funded posts on staff turnover. (The vacancies are calculated for the remaining three months on the 2021/22 financial year), </a:t>
            </a:r>
          </a:p>
          <a:p>
            <a:pPr marL="285750" indent="-285750" algn="just">
              <a:spcAft>
                <a:spcPts val="600"/>
              </a:spcAft>
              <a:buFont typeface="Arial" panose="020B0604020202020204" pitchFamily="34" charset="0"/>
              <a:buChar char="•"/>
            </a:pPr>
            <a:r>
              <a:rPr lang="en-US" sz="1500" dirty="0">
                <a:ea typeface="Calibri" panose="020F0502020204030204" pitchFamily="34" charset="0"/>
                <a:cs typeface="Arial" panose="020B0604020202020204" pitchFamily="34" charset="0"/>
              </a:rPr>
              <a:t>The vacancies in the office of the Deputy Minister (DM) after his (Mr. Parks Tau) redeployment to Gauteng Provincial government which were only filled from October 2021 after the appointment of the new DM, Ms. Thembi Nkadimeng; and </a:t>
            </a:r>
          </a:p>
          <a:p>
            <a:pPr marL="285750" indent="-285750" algn="just">
              <a:buFont typeface="Arial" panose="020B0604020202020204" pitchFamily="34" charset="0"/>
              <a:buChar char="•"/>
            </a:pPr>
            <a:r>
              <a:rPr lang="en-US" sz="1500" dirty="0">
                <a:ea typeface="Calibri" panose="020F0502020204030204" pitchFamily="34" charset="0"/>
                <a:cs typeface="Arial" panose="020B0604020202020204" pitchFamily="34" charset="0"/>
              </a:rPr>
              <a:t>The outstanding payments for performance bonuses and pay progressions for SMSs.</a:t>
            </a:r>
          </a:p>
          <a:p>
            <a:pPr algn="just"/>
            <a:endParaRPr lang="en-US" sz="1500" dirty="0">
              <a:ea typeface="Calibri" panose="020F0502020204030204" pitchFamily="34" charset="0"/>
              <a:cs typeface="Arial" panose="020B0604020202020204" pitchFamily="34" charset="0"/>
            </a:endParaRPr>
          </a:p>
          <a:p>
            <a:pPr algn="just">
              <a:lnSpc>
                <a:spcPct val="107000"/>
              </a:lnSpc>
              <a:spcAft>
                <a:spcPts val="1200"/>
              </a:spcAft>
            </a:pPr>
            <a:r>
              <a:rPr lang="en-GB" sz="1500" b="1" dirty="0">
                <a:cs typeface="Arial" panose="020B0604020202020204" pitchFamily="34" charset="0"/>
              </a:rPr>
              <a:t>GOODS AND SERVICES</a:t>
            </a:r>
          </a:p>
          <a:p>
            <a:pPr algn="just"/>
            <a:r>
              <a:rPr lang="en-GB" sz="1500" dirty="0">
                <a:cs typeface="Arial" panose="020B0604020202020204" pitchFamily="34" charset="0"/>
              </a:rPr>
              <a:t>The Department has now spent R2.996 billion (83.1%) of the approved drawings/ planned expenditure of R3.610 billion (55.4%) on goods and services as at 31 December 2021. This indicates that the Department has spent R614 million (17.0%) less than planned expenditure/ approved drawings. The under spending is attributed to:</a:t>
            </a:r>
          </a:p>
          <a:p>
            <a:pPr algn="just"/>
            <a:endParaRPr lang="en-GB" sz="1500" dirty="0">
              <a:cs typeface="Arial" panose="020B0604020202020204" pitchFamily="34" charset="0"/>
            </a:endParaRPr>
          </a:p>
          <a:p>
            <a:pPr algn="just"/>
            <a:r>
              <a:rPr lang="en-GB" sz="1500" dirty="0">
                <a:cs typeface="Arial" panose="020B0604020202020204" pitchFamily="34" charset="0"/>
              </a:rPr>
              <a:t>DBSA Invoicing is generally slow as the Implementing Agent for the Department  on the DDM and IUDF and the delays in the implementation of the annual departmental Procurement Plan. The contracted of the NPO’s implementing CWP on behalf of the Department end in September 2021, which affected the procurement of materials because of the handover process that had to be completed to the new NPOs and clearing of the outstanding invoices.</a:t>
            </a:r>
          </a:p>
        </p:txBody>
      </p:sp>
    </p:spTree>
    <p:extLst>
      <p:ext uri="{BB962C8B-B14F-4D97-AF65-F5344CB8AC3E}">
        <p14:creationId xmlns:p14="http://schemas.microsoft.com/office/powerpoint/2010/main" val="228140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2021/22 STATE OF EXPENDITURE PER ENTITY</a:t>
            </a:r>
            <a:endParaRPr lang="en-ZA" dirty="0"/>
          </a:p>
        </p:txBody>
      </p:sp>
      <p:pic>
        <p:nvPicPr>
          <p:cNvPr id="4" name="Picture 3">
            <a:extLst>
              <a:ext uri="{FF2B5EF4-FFF2-40B4-BE49-F238E27FC236}">
                <a16:creationId xmlns:a16="http://schemas.microsoft.com/office/drawing/2014/main" id="{CF96C3C4-CF24-47A4-9068-7AA6DA1C3871}"/>
              </a:ext>
            </a:extLst>
          </p:cNvPr>
          <p:cNvPicPr>
            <a:picLocks noChangeAspect="1"/>
          </p:cNvPicPr>
          <p:nvPr/>
        </p:nvPicPr>
        <p:blipFill>
          <a:blip r:embed="rId2"/>
          <a:stretch>
            <a:fillRect/>
          </a:stretch>
        </p:blipFill>
        <p:spPr>
          <a:xfrm>
            <a:off x="366659" y="972273"/>
            <a:ext cx="11175250" cy="4942390"/>
          </a:xfrm>
          <a:prstGeom prst="rect">
            <a:avLst/>
          </a:prstGeom>
        </p:spPr>
      </p:pic>
    </p:spTree>
    <p:extLst>
      <p:ext uri="{BB962C8B-B14F-4D97-AF65-F5344CB8AC3E}">
        <p14:creationId xmlns:p14="http://schemas.microsoft.com/office/powerpoint/2010/main" val="382383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B4FDFF8-5B8B-4F68-B4FC-8AA7DDB91B99}"/>
              </a:ext>
            </a:extLst>
          </p:cNvPr>
          <p:cNvSpPr>
            <a:spLocks noGrp="1"/>
          </p:cNvSpPr>
          <p:nvPr>
            <p:ph type="body" sz="quarter" idx="13"/>
          </p:nvPr>
        </p:nvSpPr>
        <p:spPr/>
        <p:txBody>
          <a:bodyPr rtlCol="0"/>
          <a:lstStyle/>
          <a:p>
            <a:pPr>
              <a:defRPr/>
            </a:pPr>
            <a:r>
              <a:rPr lang="en-US" sz="3200" dirty="0">
                <a:effectLst>
                  <a:outerShdw blurRad="38100" dist="38100" dir="2700000" algn="tl">
                    <a:srgbClr val="C0C0C0"/>
                  </a:outerShdw>
                </a:effectLst>
                <a:ea typeface="ＭＳ Ｐゴシック" pitchFamily="34" charset="-128"/>
              </a:rPr>
              <a:t>RECOMMENDATIONS</a:t>
            </a:r>
            <a:endParaRPr lang="en-ZA" sz="3200" dirty="0"/>
          </a:p>
        </p:txBody>
      </p:sp>
      <p:sp>
        <p:nvSpPr>
          <p:cNvPr id="61443" name="Slide Number Placeholder 2">
            <a:extLst>
              <a:ext uri="{FF2B5EF4-FFF2-40B4-BE49-F238E27FC236}">
                <a16:creationId xmlns:a16="http://schemas.microsoft.com/office/drawing/2014/main" id="{AE9B2148-3FAD-420D-8988-FBAC84D27CF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None/>
            </a:pPr>
            <a:fld id="{F18BFA47-0DAE-425C-B967-2CDC97FE9DCB}" type="slidenum">
              <a:rPr lang="en-ZA" altLang="en-US" sz="1200">
                <a:solidFill>
                  <a:srgbClr val="898989"/>
                </a:solidFill>
              </a:rPr>
              <a:pPr>
                <a:lnSpc>
                  <a:spcPct val="100000"/>
                </a:lnSpc>
                <a:spcBef>
                  <a:spcPct val="0"/>
                </a:spcBef>
                <a:buNone/>
              </a:pPr>
              <a:t>18</a:t>
            </a:fld>
            <a:endParaRPr lang="en-ZA" altLang="en-US" sz="1200">
              <a:solidFill>
                <a:srgbClr val="898989"/>
              </a:solidFill>
            </a:endParaRPr>
          </a:p>
        </p:txBody>
      </p:sp>
      <p:sp>
        <p:nvSpPr>
          <p:cNvPr id="61444" name="Rectangle 1">
            <a:extLst>
              <a:ext uri="{FF2B5EF4-FFF2-40B4-BE49-F238E27FC236}">
                <a16:creationId xmlns:a16="http://schemas.microsoft.com/office/drawing/2014/main" id="{7D6C30DE-108D-4089-BC21-4E144DAE6583}"/>
              </a:ext>
            </a:extLst>
          </p:cNvPr>
          <p:cNvSpPr>
            <a:spLocks noChangeArrowheads="1"/>
          </p:cNvSpPr>
          <p:nvPr/>
        </p:nvSpPr>
        <p:spPr bwMode="auto">
          <a:xfrm>
            <a:off x="182880" y="1587500"/>
            <a:ext cx="11887200" cy="147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a:lnSpc>
                <a:spcPct val="150000"/>
              </a:lnSpc>
              <a:spcBef>
                <a:spcPct val="0"/>
              </a:spcBef>
              <a:spcAft>
                <a:spcPts val="1000"/>
              </a:spcAft>
              <a:buNone/>
            </a:pPr>
            <a:r>
              <a:rPr lang="en-ZA" altLang="en-US" sz="3200" dirty="0">
                <a:solidFill>
                  <a:srgbClr val="000000"/>
                </a:solidFill>
                <a:latin typeface="Arial" panose="020B0604020202020204" pitchFamily="34" charset="0"/>
                <a:ea typeface="PMingLiU" panose="020B0604030504040204" pitchFamily="18" charset="-120"/>
                <a:cs typeface="Arial" panose="020B0604020202020204" pitchFamily="34" charset="0"/>
              </a:rPr>
              <a:t>It is recommended that the Portfolio Committee note the quarter 3 performance report for the financial year </a:t>
            </a:r>
            <a:r>
              <a:rPr lang="en-ZA"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2021/22.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B4FDFF8-5B8B-4F68-B4FC-8AA7DDB91B99}"/>
              </a:ext>
            </a:extLst>
          </p:cNvPr>
          <p:cNvSpPr>
            <a:spLocks noGrp="1"/>
          </p:cNvSpPr>
          <p:nvPr>
            <p:ph type="body" sz="quarter" idx="13"/>
          </p:nvPr>
        </p:nvSpPr>
        <p:spPr/>
        <p:txBody>
          <a:bodyPr rtlCol="0"/>
          <a:lstStyle/>
          <a:p>
            <a:pPr>
              <a:defRPr/>
            </a:pPr>
            <a:r>
              <a:rPr lang="en-US" sz="3200" dirty="0">
                <a:effectLst>
                  <a:outerShdw blurRad="38100" dist="38100" dir="2700000" algn="tl">
                    <a:srgbClr val="C0C0C0"/>
                  </a:outerShdw>
                </a:effectLst>
                <a:ea typeface="ＭＳ Ｐゴシック" pitchFamily="34" charset="-128"/>
              </a:rPr>
              <a:t>Response to issues raised in the BRRR for 2020/21 and 2022/21</a:t>
            </a:r>
          </a:p>
        </p:txBody>
      </p:sp>
      <p:sp>
        <p:nvSpPr>
          <p:cNvPr id="61443" name="Slide Number Placeholder 2">
            <a:extLst>
              <a:ext uri="{FF2B5EF4-FFF2-40B4-BE49-F238E27FC236}">
                <a16:creationId xmlns:a16="http://schemas.microsoft.com/office/drawing/2014/main" id="{AE9B2148-3FAD-420D-8988-FBAC84D27CF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0000"/>
              </a:lnSpc>
              <a:spcBef>
                <a:spcPct val="0"/>
              </a:spcBef>
              <a:buNone/>
            </a:pPr>
            <a:fld id="{F18BFA47-0DAE-425C-B967-2CDC97FE9DCB}" type="slidenum">
              <a:rPr lang="en-ZA" altLang="en-US" sz="1200">
                <a:solidFill>
                  <a:srgbClr val="898989"/>
                </a:solidFill>
              </a:rPr>
              <a:pPr>
                <a:lnSpc>
                  <a:spcPct val="100000"/>
                </a:lnSpc>
                <a:spcBef>
                  <a:spcPct val="0"/>
                </a:spcBef>
                <a:buNone/>
              </a:pPr>
              <a:t>19</a:t>
            </a:fld>
            <a:endParaRPr lang="en-ZA" altLang="en-US" sz="1200">
              <a:solidFill>
                <a:srgbClr val="898989"/>
              </a:solidFill>
            </a:endParaRPr>
          </a:p>
        </p:txBody>
      </p:sp>
      <p:sp>
        <p:nvSpPr>
          <p:cNvPr id="61444" name="Rectangle 1">
            <a:extLst>
              <a:ext uri="{FF2B5EF4-FFF2-40B4-BE49-F238E27FC236}">
                <a16:creationId xmlns:a16="http://schemas.microsoft.com/office/drawing/2014/main" id="{7D6C30DE-108D-4089-BC21-4E144DAE6583}"/>
              </a:ext>
            </a:extLst>
          </p:cNvPr>
          <p:cNvSpPr>
            <a:spLocks noChangeArrowheads="1"/>
          </p:cNvSpPr>
          <p:nvPr/>
        </p:nvSpPr>
        <p:spPr bwMode="auto">
          <a:xfrm>
            <a:off x="304800" y="1894114"/>
            <a:ext cx="11887200"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a:lnSpc>
                <a:spcPct val="150000"/>
              </a:lnSpc>
              <a:spcBef>
                <a:spcPct val="0"/>
              </a:spcBef>
              <a:spcAft>
                <a:spcPts val="1000"/>
              </a:spcAft>
              <a:buNone/>
            </a:pPr>
            <a:r>
              <a:rPr lang="en-ZA" altLang="en-US" sz="3200" dirty="0">
                <a:solidFill>
                  <a:srgbClr val="000000"/>
                </a:solidFill>
                <a:latin typeface="Arial" panose="020B0604020202020204" pitchFamily="34" charset="0"/>
                <a:ea typeface="PMingLiU" panose="020B0604030504040204" pitchFamily="18" charset="-120"/>
                <a:cs typeface="Arial" panose="020B0604020202020204" pitchFamily="34" charset="0"/>
              </a:rPr>
              <a:t>See Annexure A of the word document titled </a:t>
            </a:r>
            <a:r>
              <a:rPr lang="en-US" altLang="en-US" sz="3200" dirty="0">
                <a:solidFill>
                  <a:srgbClr val="000000"/>
                </a:solidFill>
                <a:latin typeface="Arial" panose="020B0604020202020204" pitchFamily="34" charset="0"/>
                <a:ea typeface="PMingLiU" panose="020B0604030504040204" pitchFamily="18" charset="-120"/>
                <a:cs typeface="Arial" panose="020B0604020202020204" pitchFamily="34" charset="0"/>
              </a:rPr>
              <a:t>Response to issues raised in the BRRR for 2020/21 and 2022/21</a:t>
            </a:r>
          </a:p>
          <a:p>
            <a:pPr algn="just">
              <a:lnSpc>
                <a:spcPct val="150000"/>
              </a:lnSpc>
              <a:spcBef>
                <a:spcPct val="0"/>
              </a:spcBef>
              <a:spcAft>
                <a:spcPts val="1000"/>
              </a:spcAft>
              <a:buNone/>
            </a:pPr>
            <a:r>
              <a:rPr lang="en-ZA" altLang="en-US" sz="3200" dirty="0">
                <a:solidFill>
                  <a:srgbClr val="000000"/>
                </a:solidFill>
                <a:latin typeface="Arial" panose="020B0604020202020204" pitchFamily="34" charset="0"/>
                <a:ea typeface="PMingLiU" panose="020B0604030504040204" pitchFamily="18" charset="-120"/>
                <a:cs typeface="Arial" panose="020B0604020202020204" pitchFamily="34" charset="0"/>
              </a:rPr>
              <a:t>  </a:t>
            </a:r>
            <a:endParaRPr lang="en-ZA"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27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F9BC-563F-4717-82BD-64756A4FC4A4}"/>
              </a:ext>
            </a:extLst>
          </p:cNvPr>
          <p:cNvSpPr>
            <a:spLocks noGrp="1"/>
          </p:cNvSpPr>
          <p:nvPr>
            <p:ph type="title"/>
          </p:nvPr>
        </p:nvSpPr>
        <p:spPr/>
        <p:txBody>
          <a:bodyPr/>
          <a:lstStyle/>
          <a:p>
            <a:r>
              <a:rPr lang="en-US" altLang="zh-CN" sz="2400" b="1" dirty="0">
                <a:solidFill>
                  <a:schemeClr val="accent2"/>
                </a:solidFill>
                <a:ea typeface="MS PGothic" panose="020B0600070205080204" pitchFamily="34" charset="-128"/>
                <a:sym typeface="Arial" panose="020B0604020202020204" pitchFamily="34" charset="0"/>
              </a:rPr>
              <a:t>PRESENTATION OUTLINE </a:t>
            </a:r>
            <a:endParaRPr lang="en-ZA" dirty="0">
              <a:solidFill>
                <a:schemeClr val="accent2"/>
              </a:solidFill>
            </a:endParaRPr>
          </a:p>
        </p:txBody>
      </p:sp>
      <p:sp>
        <p:nvSpPr>
          <p:cNvPr id="4" name="Rectangle 2">
            <a:extLst>
              <a:ext uri="{FF2B5EF4-FFF2-40B4-BE49-F238E27FC236}">
                <a16:creationId xmlns:a16="http://schemas.microsoft.com/office/drawing/2014/main" id="{2571E745-311F-4203-8668-237C113BFB98}"/>
              </a:ext>
            </a:extLst>
          </p:cNvPr>
          <p:cNvSpPr>
            <a:spLocks noGrp="1" noChangeArrowheads="1"/>
          </p:cNvSpPr>
          <p:nvPr>
            <p:ph sz="half" idx="2"/>
          </p:nvPr>
        </p:nvSpPr>
        <p:spPr bwMode="auto">
          <a:xfrm>
            <a:off x="492918" y="1461502"/>
            <a:ext cx="11206163" cy="3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SimSun" panose="02010600030101010101" pitchFamily="2" charset="-122"/>
              </a:defRPr>
            </a:lvl1pPr>
            <a:lvl2pPr marL="800100" indent="-34290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buFontTx/>
              <a:buAutoNum type="arabicPeriod"/>
            </a:pPr>
            <a:r>
              <a:rPr lang="en-ZA" altLang="en-US" sz="2400" b="1" dirty="0"/>
              <a:t>Purpose </a:t>
            </a:r>
          </a:p>
          <a:p>
            <a:pPr algn="just">
              <a:lnSpc>
                <a:spcPct val="150000"/>
              </a:lnSpc>
              <a:buFontTx/>
              <a:buAutoNum type="arabicPeriod"/>
            </a:pPr>
            <a:r>
              <a:rPr lang="en-ZA" sz="2400" b="1" dirty="0"/>
              <a:t>Overview- Summary of performance</a:t>
            </a:r>
          </a:p>
          <a:p>
            <a:pPr algn="just">
              <a:lnSpc>
                <a:spcPct val="150000"/>
              </a:lnSpc>
              <a:buFontTx/>
              <a:buAutoNum type="arabicPeriod"/>
            </a:pPr>
            <a:r>
              <a:rPr lang="en-ZA" altLang="en-US" sz="2400" b="1" dirty="0"/>
              <a:t>Part A: DCOG Annual Performance Report for  2020/21 FY </a:t>
            </a:r>
          </a:p>
          <a:p>
            <a:pPr>
              <a:lnSpc>
                <a:spcPct val="150000"/>
              </a:lnSpc>
              <a:buFont typeface="Calibri Light" panose="020F0302020204030204" pitchFamily="34" charset="0"/>
              <a:buAutoNum type="arabicPeriod"/>
            </a:pPr>
            <a:r>
              <a:rPr lang="en-ZA" altLang="en-US" sz="2400" b="1" dirty="0"/>
              <a:t>Part B: DCOG Annual Financial Performance for  2020/21 FY </a:t>
            </a:r>
          </a:p>
          <a:p>
            <a:pPr>
              <a:lnSpc>
                <a:spcPct val="150000"/>
              </a:lnSpc>
              <a:buFont typeface="Calibri Light" panose="020F0302020204030204" pitchFamily="34" charset="0"/>
              <a:buAutoNum type="arabicPeriod"/>
            </a:pPr>
            <a:r>
              <a:rPr lang="en-ZA" sz="2400" b="1" dirty="0"/>
              <a:t>Response to issues raised in the BRRR for 2020/21 and 2022/21</a:t>
            </a:r>
            <a:endParaRPr lang="en-ZA" altLang="en-US" sz="2400" b="1" dirty="0"/>
          </a:p>
          <a:p>
            <a:pPr algn="just">
              <a:lnSpc>
                <a:spcPct val="150000"/>
              </a:lnSpc>
              <a:buFont typeface="Calibri Light" panose="020F0302020204030204" pitchFamily="34" charset="0"/>
              <a:buAutoNum type="arabicPeriod"/>
            </a:pPr>
            <a:r>
              <a:rPr lang="en-ZA" altLang="en-US" sz="2400" b="1" dirty="0"/>
              <a:t>Recommendations</a:t>
            </a:r>
          </a:p>
        </p:txBody>
      </p:sp>
    </p:spTree>
    <p:extLst>
      <p:ext uri="{BB962C8B-B14F-4D97-AF65-F5344CB8AC3E}">
        <p14:creationId xmlns:p14="http://schemas.microsoft.com/office/powerpoint/2010/main" val="169116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766A1-0E3A-4CC0-843F-11C3EB36FE87}"/>
              </a:ext>
            </a:extLst>
          </p:cNvPr>
          <p:cNvSpPr>
            <a:spLocks noGrp="1"/>
          </p:cNvSpPr>
          <p:nvPr>
            <p:ph type="body" sz="quarter" idx="13"/>
          </p:nvPr>
        </p:nvSpPr>
        <p:spPr/>
        <p:txBody>
          <a:bodyPr/>
          <a:lstStyle/>
          <a:p>
            <a:r>
              <a:rPr lang="en-US" dirty="0"/>
              <a:t>THANK YOU!</a:t>
            </a:r>
            <a:endParaRPr lang="en-ZA" dirty="0"/>
          </a:p>
        </p:txBody>
      </p:sp>
    </p:spTree>
    <p:extLst>
      <p:ext uri="{BB962C8B-B14F-4D97-AF65-F5344CB8AC3E}">
        <p14:creationId xmlns:p14="http://schemas.microsoft.com/office/powerpoint/2010/main" val="86615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5DB4-B553-4C87-B154-A1EE64D51AA0}"/>
              </a:ext>
            </a:extLst>
          </p:cNvPr>
          <p:cNvSpPr>
            <a:spLocks noGrp="1"/>
          </p:cNvSpPr>
          <p:nvPr>
            <p:ph type="title"/>
          </p:nvPr>
        </p:nvSpPr>
        <p:spPr/>
        <p:txBody>
          <a:bodyPr/>
          <a:lstStyle/>
          <a:p>
            <a:pPr algn="ctr"/>
            <a:r>
              <a:rPr lang="en-ZA" b="1" dirty="0">
                <a:solidFill>
                  <a:schemeClr val="accent2"/>
                </a:solidFill>
              </a:rPr>
              <a:t>PURPOSE</a:t>
            </a:r>
            <a:br>
              <a:rPr lang="en-ZA" b="1" dirty="0">
                <a:solidFill>
                  <a:schemeClr val="accent2"/>
                </a:solidFill>
              </a:rPr>
            </a:br>
            <a:endParaRPr lang="en-ZA" b="1" dirty="0">
              <a:solidFill>
                <a:schemeClr val="accent2"/>
              </a:solidFill>
            </a:endParaRPr>
          </a:p>
        </p:txBody>
      </p:sp>
      <p:sp>
        <p:nvSpPr>
          <p:cNvPr id="3" name="Content Placeholder 2">
            <a:extLst>
              <a:ext uri="{FF2B5EF4-FFF2-40B4-BE49-F238E27FC236}">
                <a16:creationId xmlns:a16="http://schemas.microsoft.com/office/drawing/2014/main" id="{86DD34EB-8727-4F42-82DB-0E7E47F9E897}"/>
              </a:ext>
            </a:extLst>
          </p:cNvPr>
          <p:cNvSpPr>
            <a:spLocks noGrp="1"/>
          </p:cNvSpPr>
          <p:nvPr>
            <p:ph sz="half" idx="2"/>
          </p:nvPr>
        </p:nvSpPr>
        <p:spPr>
          <a:xfrm>
            <a:off x="493182" y="1549433"/>
            <a:ext cx="11205636" cy="2449058"/>
          </a:xfrm>
        </p:spPr>
        <p:txBody>
          <a:bodyPr/>
          <a:lstStyle/>
          <a:p>
            <a:pPr marL="0" indent="0">
              <a:buNone/>
            </a:pPr>
            <a:r>
              <a:rPr lang="en-US" altLang="zh-CN" sz="3200" dirty="0">
                <a:latin typeface="Arial" panose="020B0604020202020204" pitchFamily="34" charset="0"/>
                <a:cs typeface="Arial" panose="020B0604020202020204" pitchFamily="34" charset="0"/>
              </a:rPr>
              <a:t>To present to the Portfolio Committee on Cooperative Governance and Traditional Affairs, Quarter 3  Performance for the Department of Cooperative Governance</a:t>
            </a:r>
            <a:endParaRPr lang="en-ZA" sz="3200" dirty="0"/>
          </a:p>
        </p:txBody>
      </p:sp>
    </p:spTree>
    <p:extLst>
      <p:ext uri="{BB962C8B-B14F-4D97-AF65-F5344CB8AC3E}">
        <p14:creationId xmlns:p14="http://schemas.microsoft.com/office/powerpoint/2010/main" val="101383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1797-A56E-4737-95F9-A7AED5319323}"/>
              </a:ext>
            </a:extLst>
          </p:cNvPr>
          <p:cNvSpPr>
            <a:spLocks noGrp="1"/>
          </p:cNvSpPr>
          <p:nvPr>
            <p:ph type="title"/>
          </p:nvPr>
        </p:nvSpPr>
        <p:spPr/>
        <p:txBody>
          <a:bodyPr/>
          <a:lstStyle/>
          <a:p>
            <a:r>
              <a:rPr lang="en-US" dirty="0"/>
              <a:t>Summary Dashboard Performance for quarter 3</a:t>
            </a:r>
            <a:endParaRPr lang="en-ZA" dirty="0"/>
          </a:p>
        </p:txBody>
      </p:sp>
      <p:graphicFrame>
        <p:nvGraphicFramePr>
          <p:cNvPr id="9" name="Chart 8">
            <a:extLst>
              <a:ext uri="{FF2B5EF4-FFF2-40B4-BE49-F238E27FC236}">
                <a16:creationId xmlns:a16="http://schemas.microsoft.com/office/drawing/2014/main" id="{C1BB9134-FFDE-40CA-9255-2A52BA74BD7A}"/>
              </a:ext>
            </a:extLst>
          </p:cNvPr>
          <p:cNvGraphicFramePr>
            <a:graphicFrameLocks/>
          </p:cNvGraphicFramePr>
          <p:nvPr>
            <p:extLst>
              <p:ext uri="{D42A27DB-BD31-4B8C-83A1-F6EECF244321}">
                <p14:modId xmlns:p14="http://schemas.microsoft.com/office/powerpoint/2010/main" val="3307537266"/>
              </p:ext>
            </p:extLst>
          </p:nvPr>
        </p:nvGraphicFramePr>
        <p:xfrm>
          <a:off x="190501" y="681037"/>
          <a:ext cx="5524500" cy="4040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B7892D75-2F58-45CE-B5B6-1669FBC6F554}"/>
              </a:ext>
            </a:extLst>
          </p:cNvPr>
          <p:cNvGraphicFramePr>
            <a:graphicFrameLocks noGrp="1"/>
          </p:cNvGraphicFramePr>
          <p:nvPr>
            <p:extLst>
              <p:ext uri="{D42A27DB-BD31-4B8C-83A1-F6EECF244321}">
                <p14:modId xmlns:p14="http://schemas.microsoft.com/office/powerpoint/2010/main" val="3352279935"/>
              </p:ext>
            </p:extLst>
          </p:nvPr>
        </p:nvGraphicFramePr>
        <p:xfrm>
          <a:off x="6023184" y="681037"/>
          <a:ext cx="5905499" cy="4040312"/>
        </p:xfrm>
        <a:graphic>
          <a:graphicData uri="http://schemas.openxmlformats.org/drawingml/2006/table">
            <a:tbl>
              <a:tblPr>
                <a:tableStyleId>{BC89EF96-8CEA-46FF-86C4-4CE0E7609802}</a:tableStyleId>
              </a:tblPr>
              <a:tblGrid>
                <a:gridCol w="1210141">
                  <a:extLst>
                    <a:ext uri="{9D8B030D-6E8A-4147-A177-3AD203B41FA5}">
                      <a16:colId xmlns:a16="http://schemas.microsoft.com/office/drawing/2014/main" val="2627542972"/>
                    </a:ext>
                  </a:extLst>
                </a:gridCol>
                <a:gridCol w="992911">
                  <a:extLst>
                    <a:ext uri="{9D8B030D-6E8A-4147-A177-3AD203B41FA5}">
                      <a16:colId xmlns:a16="http://schemas.microsoft.com/office/drawing/2014/main" val="914537212"/>
                    </a:ext>
                  </a:extLst>
                </a:gridCol>
                <a:gridCol w="1173441">
                  <a:extLst>
                    <a:ext uri="{9D8B030D-6E8A-4147-A177-3AD203B41FA5}">
                      <a16:colId xmlns:a16="http://schemas.microsoft.com/office/drawing/2014/main" val="527874067"/>
                    </a:ext>
                  </a:extLst>
                </a:gridCol>
                <a:gridCol w="1631824">
                  <a:extLst>
                    <a:ext uri="{9D8B030D-6E8A-4147-A177-3AD203B41FA5}">
                      <a16:colId xmlns:a16="http://schemas.microsoft.com/office/drawing/2014/main" val="3835684233"/>
                    </a:ext>
                  </a:extLst>
                </a:gridCol>
                <a:gridCol w="897182">
                  <a:extLst>
                    <a:ext uri="{9D8B030D-6E8A-4147-A177-3AD203B41FA5}">
                      <a16:colId xmlns:a16="http://schemas.microsoft.com/office/drawing/2014/main" val="436331323"/>
                    </a:ext>
                  </a:extLst>
                </a:gridCol>
              </a:tblGrid>
              <a:tr h="440432">
                <a:tc gridSpan="5">
                  <a:txBody>
                    <a:bodyPr/>
                    <a:lstStyle/>
                    <a:p>
                      <a:pPr algn="ctr">
                        <a:lnSpc>
                          <a:spcPct val="107000"/>
                        </a:lnSpc>
                        <a:spcAft>
                          <a:spcPts val="800"/>
                        </a:spcAft>
                      </a:pPr>
                      <a:r>
                        <a:rPr lang="en-US" sz="1800" b="1" dirty="0">
                          <a:effectLst/>
                          <a:latin typeface="+mn-lt"/>
                          <a:ea typeface="Calibri" panose="020F0502020204030204" pitchFamily="34" charset="0"/>
                          <a:cs typeface="Times New Roman" panose="02020603050405020304" pitchFamily="18" charset="0"/>
                        </a:rPr>
                        <a:t>Q3</a:t>
                      </a:r>
                      <a:endParaRPr lang="en-ZA" sz="1800" b="1"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pPr algn="ctr">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algn="ctr">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algn="ctr">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algn="ctr">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992433067"/>
                  </a:ext>
                </a:extLst>
              </a:tr>
              <a:tr h="628812">
                <a:tc>
                  <a:txBody>
                    <a:bodyPr/>
                    <a:lstStyle/>
                    <a:p>
                      <a:pPr algn="ctr">
                        <a:lnSpc>
                          <a:spcPct val="107000"/>
                        </a:lnSpc>
                        <a:spcAft>
                          <a:spcPts val="800"/>
                        </a:spcAft>
                      </a:pPr>
                      <a:r>
                        <a:rPr lang="en-ZA" sz="1800" dirty="0">
                          <a:effectLst/>
                          <a:latin typeface="+mn-lt"/>
                        </a:rPr>
                        <a:t>Branch</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en-ZA" sz="1800" dirty="0">
                          <a:effectLst/>
                          <a:latin typeface="+mn-lt"/>
                        </a:rPr>
                        <a:t>Total</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ZA" sz="1800" dirty="0">
                          <a:effectLst/>
                          <a:latin typeface="+mn-lt"/>
                        </a:rPr>
                        <a:t>Achieved</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ZA" sz="1800" dirty="0">
                          <a:effectLst/>
                          <a:latin typeface="+mn-lt"/>
                        </a:rPr>
                        <a:t>Not Achieved</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ZA" sz="1800" dirty="0">
                          <a:effectLst/>
                          <a:latin typeface="+mn-lt"/>
                        </a:rPr>
                        <a:t>%</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994556608"/>
                  </a:ext>
                </a:extLst>
              </a:tr>
              <a:tr h="495178">
                <a:tc>
                  <a:txBody>
                    <a:bodyPr/>
                    <a:lstStyle/>
                    <a:p>
                      <a:pPr algn="ctr">
                        <a:lnSpc>
                          <a:spcPct val="107000"/>
                        </a:lnSpc>
                        <a:spcAft>
                          <a:spcPts val="800"/>
                        </a:spcAft>
                      </a:pPr>
                      <a:r>
                        <a:rPr lang="en-US" sz="1800" dirty="0">
                          <a:effectLst/>
                          <a:latin typeface="+mn-lt"/>
                        </a:rPr>
                        <a:t>Admin</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latin typeface="+mn-lt"/>
                          <a:ea typeface="Calibri" panose="020F0502020204030204" pitchFamily="34" charset="0"/>
                          <a:cs typeface="Times New Roman" panose="02020603050405020304" pitchFamily="18" charset="0"/>
                        </a:rPr>
                        <a:t>5</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4</a:t>
                      </a:r>
                      <a:endParaRPr lang="en-ZA" sz="1800" kern="120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1</a:t>
                      </a:r>
                      <a:endParaRPr lang="en-ZA" sz="1800" kern="1200" dirty="0">
                        <a:solidFill>
                          <a:schemeClr val="tx1"/>
                        </a:solidFill>
                        <a:effectLst/>
                        <a:latin typeface="+mn-lt"/>
                        <a:ea typeface="+mn-ea"/>
                        <a:cs typeface="+mn-cs"/>
                      </a:endParaRPr>
                    </a:p>
                  </a:txBody>
                  <a:tcPr marL="9525" marR="9525" marT="9525" marB="0" anchor="b"/>
                </a:tc>
                <a:tc>
                  <a:txBody>
                    <a:bodyPr/>
                    <a:lstStyle/>
                    <a:p>
                      <a:pPr algn="ctr">
                        <a:lnSpc>
                          <a:spcPct val="107000"/>
                        </a:lnSpc>
                        <a:spcAft>
                          <a:spcPts val="800"/>
                        </a:spcAft>
                      </a:pPr>
                      <a:r>
                        <a:rPr lang="en-US" sz="1800" dirty="0">
                          <a:effectLst/>
                          <a:latin typeface="+mn-lt"/>
                        </a:rPr>
                        <a:t>80%</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717952255"/>
                  </a:ext>
                </a:extLst>
              </a:tr>
              <a:tr h="495178">
                <a:tc>
                  <a:txBody>
                    <a:bodyPr/>
                    <a:lstStyle/>
                    <a:p>
                      <a:pPr algn="ctr">
                        <a:lnSpc>
                          <a:spcPct val="107000"/>
                        </a:lnSpc>
                        <a:spcAft>
                          <a:spcPts val="800"/>
                        </a:spcAft>
                      </a:pPr>
                      <a:r>
                        <a:rPr lang="en-US" sz="1800" dirty="0">
                          <a:effectLst/>
                          <a:latin typeface="+mn-lt"/>
                        </a:rPr>
                        <a:t>LGSIM</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latin typeface="+mn-lt"/>
                        </a:rPr>
                        <a:t>9 </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6</a:t>
                      </a:r>
                      <a:endParaRPr lang="en-ZA" sz="1800" kern="120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3</a:t>
                      </a:r>
                      <a:endParaRPr lang="en-ZA" sz="1800" kern="1200" dirty="0">
                        <a:solidFill>
                          <a:schemeClr val="tx1"/>
                        </a:solidFill>
                        <a:effectLst/>
                        <a:latin typeface="+mn-lt"/>
                        <a:ea typeface="+mn-ea"/>
                        <a:cs typeface="+mn-cs"/>
                      </a:endParaRPr>
                    </a:p>
                  </a:txBody>
                  <a:tcPr marL="9525" marR="9525" marT="9525" marB="0" anchor="b"/>
                </a:tc>
                <a:tc>
                  <a:txBody>
                    <a:bodyPr/>
                    <a:lstStyle/>
                    <a:p>
                      <a:pPr algn="ctr">
                        <a:lnSpc>
                          <a:spcPct val="107000"/>
                        </a:lnSpc>
                        <a:spcAft>
                          <a:spcPts val="800"/>
                        </a:spcAft>
                      </a:pPr>
                      <a:r>
                        <a:rPr lang="en-US" sz="1800" dirty="0">
                          <a:effectLst/>
                          <a:latin typeface="+mn-lt"/>
                        </a:rPr>
                        <a:t>67%</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47517132"/>
                  </a:ext>
                </a:extLst>
              </a:tr>
              <a:tr h="495178">
                <a:tc>
                  <a:txBody>
                    <a:bodyPr/>
                    <a:lstStyle/>
                    <a:p>
                      <a:pPr algn="ctr">
                        <a:lnSpc>
                          <a:spcPct val="107000"/>
                        </a:lnSpc>
                        <a:spcAft>
                          <a:spcPts val="800"/>
                        </a:spcAft>
                      </a:pPr>
                      <a:r>
                        <a:rPr lang="en-US" sz="1800" dirty="0">
                          <a:effectLst/>
                          <a:latin typeface="+mn-lt"/>
                        </a:rPr>
                        <a:t>ID</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latin typeface="+mn-lt"/>
                          <a:ea typeface="Calibri" panose="020F0502020204030204" pitchFamily="34" charset="0"/>
                          <a:cs typeface="Times New Roman" panose="02020603050405020304" pitchFamily="18" charset="0"/>
                        </a:rPr>
                        <a:t>8</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6</a:t>
                      </a:r>
                      <a:endParaRPr lang="en-ZA" sz="1800" kern="120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2</a:t>
                      </a:r>
                      <a:endParaRPr lang="en-ZA" sz="1800" kern="1200" dirty="0">
                        <a:solidFill>
                          <a:schemeClr val="tx1"/>
                        </a:solidFill>
                        <a:effectLst/>
                        <a:latin typeface="+mn-lt"/>
                        <a:ea typeface="+mn-ea"/>
                        <a:cs typeface="+mn-cs"/>
                      </a:endParaRPr>
                    </a:p>
                  </a:txBody>
                  <a:tcPr marL="9525" marR="9525" marT="9525" marB="0" anchor="b"/>
                </a:tc>
                <a:tc>
                  <a:txBody>
                    <a:bodyPr/>
                    <a:lstStyle/>
                    <a:p>
                      <a:pPr algn="ctr">
                        <a:lnSpc>
                          <a:spcPct val="107000"/>
                        </a:lnSpc>
                        <a:spcAft>
                          <a:spcPts val="800"/>
                        </a:spcAft>
                      </a:pPr>
                      <a:r>
                        <a:rPr lang="en-US" sz="1800" dirty="0">
                          <a:effectLst/>
                          <a:latin typeface="+mn-lt"/>
                        </a:rPr>
                        <a:t>75%</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45298018"/>
                  </a:ext>
                </a:extLst>
              </a:tr>
              <a:tr h="495178">
                <a:tc>
                  <a:txBody>
                    <a:bodyPr/>
                    <a:lstStyle/>
                    <a:p>
                      <a:pPr algn="ctr">
                        <a:lnSpc>
                          <a:spcPct val="107000"/>
                        </a:lnSpc>
                        <a:spcAft>
                          <a:spcPts val="800"/>
                        </a:spcAft>
                      </a:pPr>
                      <a:r>
                        <a:rPr lang="en-US" sz="1800" dirty="0">
                          <a:effectLst/>
                          <a:latin typeface="+mn-lt"/>
                        </a:rPr>
                        <a:t>NDMC</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latin typeface="+mn-lt"/>
                          <a:ea typeface="Calibri" panose="020F0502020204030204" pitchFamily="34" charset="0"/>
                          <a:cs typeface="Times New Roman" panose="02020603050405020304" pitchFamily="18" charset="0"/>
                        </a:rPr>
                        <a:t>4</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4</a:t>
                      </a:r>
                      <a:endParaRPr lang="en-ZA" sz="1800" kern="120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0</a:t>
                      </a:r>
                      <a:endParaRPr lang="en-ZA" sz="1800" kern="1200" dirty="0">
                        <a:solidFill>
                          <a:schemeClr val="tx1"/>
                        </a:solidFill>
                        <a:effectLst/>
                        <a:latin typeface="+mn-lt"/>
                        <a:ea typeface="+mn-ea"/>
                        <a:cs typeface="+mn-cs"/>
                      </a:endParaRPr>
                    </a:p>
                  </a:txBody>
                  <a:tcPr marL="9525" marR="9525" marT="9525" marB="0" anchor="b"/>
                </a:tc>
                <a:tc>
                  <a:txBody>
                    <a:bodyPr/>
                    <a:lstStyle/>
                    <a:p>
                      <a:pPr algn="ctr">
                        <a:lnSpc>
                          <a:spcPct val="107000"/>
                        </a:lnSpc>
                        <a:spcAft>
                          <a:spcPts val="800"/>
                        </a:spcAft>
                      </a:pPr>
                      <a:r>
                        <a:rPr lang="en-US" sz="1800" dirty="0">
                          <a:effectLst/>
                          <a:latin typeface="+mn-lt"/>
                        </a:rPr>
                        <a:t>100%</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557921724"/>
                  </a:ext>
                </a:extLst>
              </a:tr>
              <a:tr h="495178">
                <a:tc>
                  <a:txBody>
                    <a:bodyPr/>
                    <a:lstStyle/>
                    <a:p>
                      <a:pPr algn="ctr">
                        <a:lnSpc>
                          <a:spcPct val="107000"/>
                        </a:lnSpc>
                        <a:spcAft>
                          <a:spcPts val="800"/>
                        </a:spcAft>
                      </a:pPr>
                      <a:r>
                        <a:rPr lang="en-US" sz="1800" dirty="0">
                          <a:effectLst/>
                          <a:latin typeface="+mn-lt"/>
                        </a:rPr>
                        <a:t>CWP</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dirty="0">
                          <a:effectLst/>
                          <a:latin typeface="+mn-lt"/>
                        </a:rPr>
                        <a:t>2 </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1</a:t>
                      </a:r>
                      <a:endParaRPr lang="en-ZA" sz="1800" kern="1200" dirty="0">
                        <a:solidFill>
                          <a:schemeClr val="tx1"/>
                        </a:solidFill>
                        <a:effectLst/>
                        <a:latin typeface="+mn-lt"/>
                        <a:ea typeface="+mn-ea"/>
                        <a:cs typeface="+mn-cs"/>
                      </a:endParaRPr>
                    </a:p>
                  </a:txBody>
                  <a:tcPr marL="9525" marR="9525" marT="9525" marB="0" anchor="b"/>
                </a:tc>
                <a:tc>
                  <a:txBody>
                    <a:bodyPr/>
                    <a:lstStyle/>
                    <a:p>
                      <a:pPr marL="0" algn="ctr" defTabSz="914400" rtl="0" eaLnBrk="1" latinLnBrk="0" hangingPunct="1">
                        <a:lnSpc>
                          <a:spcPct val="107000"/>
                        </a:lnSpc>
                        <a:spcAft>
                          <a:spcPts val="800"/>
                        </a:spcAft>
                      </a:pPr>
                      <a:r>
                        <a:rPr lang="en-US" sz="1800" kern="1200" dirty="0">
                          <a:solidFill>
                            <a:schemeClr val="tx1"/>
                          </a:solidFill>
                          <a:effectLst/>
                          <a:latin typeface="+mn-lt"/>
                          <a:ea typeface="+mn-ea"/>
                          <a:cs typeface="+mn-cs"/>
                        </a:rPr>
                        <a:t>1</a:t>
                      </a:r>
                      <a:endParaRPr lang="en-ZA" sz="1800" kern="1200" dirty="0">
                        <a:solidFill>
                          <a:schemeClr val="tx1"/>
                        </a:solidFill>
                        <a:effectLst/>
                        <a:latin typeface="+mn-lt"/>
                        <a:ea typeface="+mn-ea"/>
                        <a:cs typeface="+mn-cs"/>
                      </a:endParaRPr>
                    </a:p>
                  </a:txBody>
                  <a:tcPr marL="9525" marR="9525" marT="9525" marB="0" anchor="b"/>
                </a:tc>
                <a:tc>
                  <a:txBody>
                    <a:bodyPr/>
                    <a:lstStyle/>
                    <a:p>
                      <a:pPr algn="ctr">
                        <a:lnSpc>
                          <a:spcPct val="107000"/>
                        </a:lnSpc>
                        <a:spcAft>
                          <a:spcPts val="800"/>
                        </a:spcAft>
                      </a:pPr>
                      <a:r>
                        <a:rPr lang="en-US" sz="1800" dirty="0">
                          <a:effectLst/>
                          <a:latin typeface="+mn-lt"/>
                        </a:rPr>
                        <a:t>50%</a:t>
                      </a:r>
                      <a:endParaRPr lang="en-ZA" sz="2400"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95321204"/>
                  </a:ext>
                </a:extLst>
              </a:tr>
              <a:tr h="495178">
                <a:tc>
                  <a:txBody>
                    <a:bodyPr/>
                    <a:lstStyle/>
                    <a:p>
                      <a:pPr algn="ctr">
                        <a:lnSpc>
                          <a:spcPct val="107000"/>
                        </a:lnSpc>
                        <a:spcAft>
                          <a:spcPts val="800"/>
                        </a:spcAft>
                      </a:pPr>
                      <a:r>
                        <a:rPr lang="en-US" sz="1800" b="1" dirty="0">
                          <a:effectLst/>
                          <a:latin typeface="+mn-lt"/>
                        </a:rPr>
                        <a:t>TOTAL</a:t>
                      </a:r>
                      <a:endParaRPr lang="en-ZA" sz="2400" b="1"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b="1" dirty="0">
                          <a:effectLst/>
                          <a:latin typeface="+mn-lt"/>
                        </a:rPr>
                        <a:t>28 </a:t>
                      </a:r>
                      <a:endParaRPr lang="en-ZA" sz="2400" b="1"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b="1" dirty="0">
                          <a:effectLst/>
                          <a:latin typeface="+mn-lt"/>
                          <a:ea typeface="Calibri" panose="020F0502020204030204" pitchFamily="34" charset="0"/>
                          <a:cs typeface="Times New Roman" panose="02020603050405020304" pitchFamily="18" charset="0"/>
                        </a:rPr>
                        <a:t>21</a:t>
                      </a:r>
                      <a:endParaRPr lang="en-ZA" sz="2400" b="1"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b="1" dirty="0">
                          <a:effectLst/>
                          <a:latin typeface="+mn-lt"/>
                          <a:ea typeface="Calibri" panose="020F0502020204030204" pitchFamily="34" charset="0"/>
                          <a:cs typeface="Times New Roman" panose="02020603050405020304" pitchFamily="18" charset="0"/>
                        </a:rPr>
                        <a:t>7</a:t>
                      </a:r>
                      <a:endParaRPr lang="en-ZA" sz="2400" b="1" dirty="0">
                        <a:effectLst/>
                        <a:latin typeface="+mn-lt"/>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1800" b="1" dirty="0">
                          <a:effectLst/>
                          <a:latin typeface="+mn-lt"/>
                        </a:rPr>
                        <a:t>75%</a:t>
                      </a:r>
                      <a:endParaRPr lang="en-ZA" sz="2400" b="1"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558437985"/>
                  </a:ext>
                </a:extLst>
              </a:tr>
            </a:tbl>
          </a:graphicData>
        </a:graphic>
      </p:graphicFrame>
      <p:sp>
        <p:nvSpPr>
          <p:cNvPr id="10" name="Content Placeholder 9">
            <a:extLst>
              <a:ext uri="{FF2B5EF4-FFF2-40B4-BE49-F238E27FC236}">
                <a16:creationId xmlns:a16="http://schemas.microsoft.com/office/drawing/2014/main" id="{31253E5D-9AC6-4444-93B6-BA2E47AD473A}"/>
              </a:ext>
            </a:extLst>
          </p:cNvPr>
          <p:cNvSpPr txBox="1">
            <a:spLocks noGrp="1"/>
          </p:cNvSpPr>
          <p:nvPr>
            <p:ph sz="half" idx="2"/>
          </p:nvPr>
        </p:nvSpPr>
        <p:spPr>
          <a:xfrm>
            <a:off x="292100" y="5111029"/>
            <a:ext cx="5524500" cy="646331"/>
          </a:xfrm>
          <a:prstGeom prst="rect">
            <a:avLst/>
          </a:prstGeom>
          <a:noFill/>
        </p:spPr>
        <p:txBody>
          <a:bodyPr wrap="square">
            <a:spAutoFit/>
          </a:bodyPr>
          <a:lstStyle/>
          <a:p>
            <a:pPr marL="0" indent="0">
              <a:buNone/>
            </a:pPr>
            <a:r>
              <a:rPr lang="en-ZA" b="1" dirty="0">
                <a:latin typeface="Arial Narrow" panose="020B0606020202030204" pitchFamily="34" charset="0"/>
                <a:ea typeface="Calibri" panose="020F0502020204030204" pitchFamily="34" charset="0"/>
                <a:cs typeface="Arial" panose="020B0604020202020204" pitchFamily="34" charset="0"/>
              </a:rPr>
              <a:t>The performance </a:t>
            </a:r>
            <a:r>
              <a:rPr lang="en-ZA" sz="2000" b="1" dirty="0">
                <a:effectLst/>
                <a:latin typeface="Arial Narrow" panose="020B0606020202030204" pitchFamily="34" charset="0"/>
                <a:ea typeface="Calibri" panose="020F0502020204030204" pitchFamily="34" charset="0"/>
                <a:cs typeface="Arial" panose="020B0604020202020204" pitchFamily="34" charset="0"/>
              </a:rPr>
              <a:t>of the set targets</a:t>
            </a:r>
            <a:r>
              <a:rPr lang="en-ZA" b="1" dirty="0">
                <a:latin typeface="Arial Narrow" panose="020B0606020202030204" pitchFamily="34" charset="0"/>
                <a:ea typeface="Calibri" panose="020F0502020204030204" pitchFamily="34" charset="0"/>
                <a:cs typeface="Arial" panose="020B0604020202020204" pitchFamily="34" charset="0"/>
              </a:rPr>
              <a:t> has improved to 75%</a:t>
            </a:r>
            <a:r>
              <a:rPr lang="en-ZA" sz="2000" b="1" dirty="0">
                <a:effectLst/>
                <a:latin typeface="Arial Narrow" panose="020B0606020202030204" pitchFamily="34" charset="0"/>
                <a:ea typeface="Calibri" panose="020F0502020204030204" pitchFamily="34" charset="0"/>
                <a:cs typeface="Arial" panose="020B0604020202020204" pitchFamily="34" charset="0"/>
              </a:rPr>
              <a:t>  in Q3 compared to 60% in </a:t>
            </a:r>
            <a:r>
              <a:rPr lang="en-ZA" b="1" dirty="0">
                <a:latin typeface="Arial Narrow" panose="020B0606020202030204" pitchFamily="34" charset="0"/>
                <a:ea typeface="Calibri" panose="020F0502020204030204" pitchFamily="34" charset="0"/>
                <a:cs typeface="Arial" panose="020B0604020202020204" pitchFamily="34" charset="0"/>
              </a:rPr>
              <a:t>Q2</a:t>
            </a:r>
            <a:r>
              <a:rPr lang="en-ZA" sz="2000" b="1" dirty="0">
                <a:effectLst/>
                <a:latin typeface="Arial Narrow" panose="020B0606020202030204" pitchFamily="34" charset="0"/>
                <a:ea typeface="Calibri" panose="020F0502020204030204" pitchFamily="34" charset="0"/>
                <a:cs typeface="Arial" panose="020B0604020202020204" pitchFamily="34" charset="0"/>
              </a:rPr>
              <a:t>. </a:t>
            </a:r>
            <a:endParaRPr lang="en-ZA" sz="2000" b="1" dirty="0"/>
          </a:p>
        </p:txBody>
      </p:sp>
      <p:graphicFrame>
        <p:nvGraphicFramePr>
          <p:cNvPr id="7" name="Table 6">
            <a:extLst>
              <a:ext uri="{FF2B5EF4-FFF2-40B4-BE49-F238E27FC236}">
                <a16:creationId xmlns:a16="http://schemas.microsoft.com/office/drawing/2014/main" id="{F118DA48-F6E6-485C-B61E-649BE9157BCD}"/>
              </a:ext>
            </a:extLst>
          </p:cNvPr>
          <p:cNvGraphicFramePr>
            <a:graphicFrameLocks noGrp="1"/>
          </p:cNvGraphicFramePr>
          <p:nvPr>
            <p:extLst>
              <p:ext uri="{D42A27DB-BD31-4B8C-83A1-F6EECF244321}">
                <p14:modId xmlns:p14="http://schemas.microsoft.com/office/powerpoint/2010/main" val="4159228095"/>
              </p:ext>
            </p:extLst>
          </p:nvPr>
        </p:nvGraphicFramePr>
        <p:xfrm>
          <a:off x="6023184" y="4954389"/>
          <a:ext cx="5876715" cy="959613"/>
        </p:xfrm>
        <a:graphic>
          <a:graphicData uri="http://schemas.openxmlformats.org/drawingml/2006/table">
            <a:tbl>
              <a:tblPr>
                <a:tableStyleId>{BC89EF96-8CEA-46FF-86C4-4CE0E7609802}</a:tableStyleId>
              </a:tblPr>
              <a:tblGrid>
                <a:gridCol w="1958905">
                  <a:extLst>
                    <a:ext uri="{9D8B030D-6E8A-4147-A177-3AD203B41FA5}">
                      <a16:colId xmlns:a16="http://schemas.microsoft.com/office/drawing/2014/main" val="1185579881"/>
                    </a:ext>
                  </a:extLst>
                </a:gridCol>
                <a:gridCol w="1958905">
                  <a:extLst>
                    <a:ext uri="{9D8B030D-6E8A-4147-A177-3AD203B41FA5}">
                      <a16:colId xmlns:a16="http://schemas.microsoft.com/office/drawing/2014/main" val="1505669385"/>
                    </a:ext>
                  </a:extLst>
                </a:gridCol>
                <a:gridCol w="1958905">
                  <a:extLst>
                    <a:ext uri="{9D8B030D-6E8A-4147-A177-3AD203B41FA5}">
                      <a16:colId xmlns:a16="http://schemas.microsoft.com/office/drawing/2014/main" val="3603868096"/>
                    </a:ext>
                  </a:extLst>
                </a:gridCol>
              </a:tblGrid>
              <a:tr h="142240">
                <a:tc gridSpan="3">
                  <a:txBody>
                    <a:bodyPr/>
                    <a:lstStyle/>
                    <a:p>
                      <a:pPr algn="ctr">
                        <a:lnSpc>
                          <a:spcPct val="107000"/>
                        </a:lnSpc>
                        <a:spcAft>
                          <a:spcPts val="800"/>
                        </a:spcAft>
                      </a:pPr>
                      <a:r>
                        <a:rPr lang="en-ZA" sz="2000" b="1" dirty="0">
                          <a:effectLst/>
                        </a:rPr>
                        <a:t>Quarterly Comparison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endParaRPr lang="en-ZA"/>
                    </a:p>
                  </a:txBody>
                  <a:tcPr/>
                </a:tc>
                <a:tc hMerge="1">
                  <a:txBody>
                    <a:bodyPr/>
                    <a:lstStyle/>
                    <a:p>
                      <a:pPr algn="ctr">
                        <a:lnSpc>
                          <a:spcPct val="107000"/>
                        </a:lnSpc>
                        <a:spcAft>
                          <a:spcPts val="800"/>
                        </a:spcAft>
                      </a:pP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946356969"/>
                  </a:ext>
                </a:extLst>
              </a:tr>
              <a:tr h="142240">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Q1</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2000" b="1" dirty="0">
                          <a:effectLst/>
                        </a:rPr>
                        <a:t>Q2</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Q3</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991140777"/>
                  </a:ext>
                </a:extLst>
              </a:tr>
              <a:tr h="110490">
                <a:tc>
                  <a:txBody>
                    <a:bodyPr/>
                    <a:lstStyle/>
                    <a:p>
                      <a:pPr algn="ctr">
                        <a:lnSpc>
                          <a:spcPct val="107000"/>
                        </a:lnSpc>
                        <a:spcAft>
                          <a:spcPts val="800"/>
                        </a:spcAft>
                      </a:pPr>
                      <a:r>
                        <a:rPr lang="en-US" sz="2000" b="1">
                          <a:effectLst/>
                        </a:rPr>
                        <a:t>62%</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07000"/>
                        </a:lnSpc>
                        <a:spcAft>
                          <a:spcPts val="800"/>
                        </a:spcAft>
                      </a:pPr>
                      <a:r>
                        <a:rPr lang="en-US" sz="2000" b="1" dirty="0">
                          <a:effectLst/>
                        </a:rPr>
                        <a:t>60%</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1" dirty="0">
                          <a:effectLst/>
                          <a:latin typeface="+mn-lt"/>
                        </a:rPr>
                        <a:t>75%</a:t>
                      </a:r>
                      <a:endParaRPr lang="en-ZA" sz="2800" b="1" dirty="0">
                        <a:effectLst/>
                        <a:latin typeface="+mn-lt"/>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13837749"/>
                  </a:ext>
                </a:extLst>
              </a:tr>
            </a:tbl>
          </a:graphicData>
        </a:graphic>
      </p:graphicFrame>
    </p:spTree>
    <p:extLst>
      <p:ext uri="{BB962C8B-B14F-4D97-AF65-F5344CB8AC3E}">
        <p14:creationId xmlns:p14="http://schemas.microsoft.com/office/powerpoint/2010/main" val="213526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7B32E-689F-47A0-A04C-5E3C8D638165}"/>
              </a:ext>
            </a:extLst>
          </p:cNvPr>
          <p:cNvSpPr>
            <a:spLocks noGrp="1"/>
          </p:cNvSpPr>
          <p:nvPr>
            <p:ph type="body" sz="quarter" idx="13"/>
          </p:nvPr>
        </p:nvSpPr>
        <p:spPr/>
        <p:txBody>
          <a:bodyPr/>
          <a:lstStyle/>
          <a:p>
            <a:pPr>
              <a:defRPr/>
            </a:pPr>
            <a:r>
              <a:rPr lang="en-ZA" dirty="0"/>
              <a:t>PART A</a:t>
            </a:r>
            <a:br>
              <a:rPr lang="en-ZA" dirty="0"/>
            </a:br>
            <a:endParaRPr lang="en-ZA" dirty="0"/>
          </a:p>
          <a:p>
            <a:pPr>
              <a:defRPr/>
            </a:pPr>
            <a:r>
              <a:rPr lang="en-ZA" altLang="en-US" sz="3600" dirty="0"/>
              <a:t>ANNUAL PERFORMANCE INFORMATION REPORT FOR  2020/21 FY</a:t>
            </a:r>
            <a:endParaRPr lang="en-ZA" altLang="en-US" dirty="0">
              <a:sym typeface="Calibri Light" panose="020F0302020204030204" pitchFamily="34" charset="0"/>
            </a:endParaRPr>
          </a:p>
          <a:p>
            <a:endParaRPr lang="en-ZA" dirty="0"/>
          </a:p>
        </p:txBody>
      </p:sp>
    </p:spTree>
    <p:extLst>
      <p:ext uri="{BB962C8B-B14F-4D97-AF65-F5344CB8AC3E}">
        <p14:creationId xmlns:p14="http://schemas.microsoft.com/office/powerpoint/2010/main" val="333995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0884-5D76-484E-B9E4-BC3E69F0335C}"/>
              </a:ext>
            </a:extLst>
          </p:cNvPr>
          <p:cNvSpPr>
            <a:spLocks noGrp="1"/>
          </p:cNvSpPr>
          <p:nvPr>
            <p:ph type="title"/>
          </p:nvPr>
        </p:nvSpPr>
        <p:spPr>
          <a:xfrm>
            <a:off x="498684" y="10978"/>
            <a:ext cx="11205636" cy="382917"/>
          </a:xfrm>
        </p:spPr>
        <p:txBody>
          <a:bodyPr/>
          <a:lstStyle/>
          <a:p>
            <a:r>
              <a:rPr lang="en-US" sz="2000" b="1" dirty="0">
                <a:solidFill>
                  <a:schemeClr val="accent2"/>
                </a:solidFill>
              </a:rPr>
              <a:t>List of ACHIEVED targets per programme</a:t>
            </a:r>
            <a:endParaRPr lang="en-ZA" sz="2000" b="1" dirty="0">
              <a:solidFill>
                <a:schemeClr val="accent2"/>
              </a:solidFill>
              <a:highlight>
                <a:srgbClr val="FFFF00"/>
              </a:highlight>
            </a:endParaRPr>
          </a:p>
        </p:txBody>
      </p:sp>
      <p:graphicFrame>
        <p:nvGraphicFramePr>
          <p:cNvPr id="4" name="Table 4">
            <a:extLst>
              <a:ext uri="{FF2B5EF4-FFF2-40B4-BE49-F238E27FC236}">
                <a16:creationId xmlns:a16="http://schemas.microsoft.com/office/drawing/2014/main" id="{285EC7C6-6940-48A5-A70F-6256E9A267EB}"/>
              </a:ext>
            </a:extLst>
          </p:cNvPr>
          <p:cNvGraphicFramePr>
            <a:graphicFrameLocks noGrp="1"/>
          </p:cNvGraphicFramePr>
          <p:nvPr>
            <p:ph sz="half" idx="2"/>
            <p:extLst>
              <p:ext uri="{D42A27DB-BD31-4B8C-83A1-F6EECF244321}">
                <p14:modId xmlns:p14="http://schemas.microsoft.com/office/powerpoint/2010/main" val="174713784"/>
              </p:ext>
            </p:extLst>
          </p:nvPr>
        </p:nvGraphicFramePr>
        <p:xfrm>
          <a:off x="264942" y="558659"/>
          <a:ext cx="11703901" cy="4963465"/>
        </p:xfrm>
        <a:graphic>
          <a:graphicData uri="http://schemas.openxmlformats.org/drawingml/2006/table">
            <a:tbl>
              <a:tblPr firstRow="1" bandRow="1">
                <a:tableStyleId>{5940675A-B579-460E-94D1-54222C63F5DA}</a:tableStyleId>
              </a:tblPr>
              <a:tblGrid>
                <a:gridCol w="11703901">
                  <a:extLst>
                    <a:ext uri="{9D8B030D-6E8A-4147-A177-3AD203B41FA5}">
                      <a16:colId xmlns:a16="http://schemas.microsoft.com/office/drawing/2014/main" val="3644202206"/>
                    </a:ext>
                  </a:extLst>
                </a:gridCol>
              </a:tblGrid>
              <a:tr h="333369">
                <a:tc>
                  <a:txBody>
                    <a:bodyPr/>
                    <a:lstStyle/>
                    <a:p>
                      <a:pPr marL="0" algn="l" defTabSz="914400" rtl="0" eaLnBrk="1" latinLnBrk="0" hangingPunct="1"/>
                      <a:r>
                        <a:rPr lang="en-US" sz="2000" b="1" kern="1200" dirty="0">
                          <a:solidFill>
                            <a:schemeClr val="tx1"/>
                          </a:solidFill>
                          <a:latin typeface="Arial Narrow" panose="020B0606020202030204" pitchFamily="34" charset="0"/>
                          <a:ea typeface="+mn-ea"/>
                          <a:cs typeface="+mn-cs"/>
                        </a:rPr>
                        <a:t>ADMINISTRATION </a:t>
                      </a:r>
                      <a:endParaRPr lang="en-ZA" sz="2000" b="1"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988591895"/>
                  </a:ext>
                </a:extLst>
              </a:tr>
              <a:tr h="333369">
                <a:tc>
                  <a:txBody>
                    <a:bodyPr/>
                    <a:lstStyle/>
                    <a:p>
                      <a:r>
                        <a:rPr lang="en-US" sz="2000" kern="1200" dirty="0">
                          <a:solidFill>
                            <a:schemeClr val="tx1"/>
                          </a:solidFill>
                          <a:effectLst/>
                          <a:latin typeface="Arial Narrow" panose="020B0606020202030204" pitchFamily="34" charset="0"/>
                          <a:ea typeface="+mn-ea"/>
                          <a:cs typeface="+mn-cs"/>
                        </a:rPr>
                        <a:t>Q2 CSIP Progress report was presented to EXCO on 25 October 2021. </a:t>
                      </a:r>
                    </a:p>
                  </a:txBody>
                  <a:tcPr/>
                </a:tc>
                <a:extLst>
                  <a:ext uri="{0D108BD9-81ED-4DB2-BD59-A6C34878D82A}">
                    <a16:rowId xmlns:a16="http://schemas.microsoft.com/office/drawing/2014/main" val="3519361748"/>
                  </a:ext>
                </a:extLst>
              </a:tr>
              <a:tr h="333369">
                <a:tc>
                  <a:txBody>
                    <a:bodyPr/>
                    <a:lstStyle/>
                    <a:p>
                      <a:r>
                        <a:rPr lang="en-US" sz="2000" kern="1200" dirty="0">
                          <a:solidFill>
                            <a:schemeClr val="tx1"/>
                          </a:solidFill>
                          <a:effectLst/>
                          <a:latin typeface="Arial Narrow" panose="020B0606020202030204" pitchFamily="34" charset="0"/>
                          <a:ea typeface="+mn-ea"/>
                          <a:cs typeface="+mn-cs"/>
                        </a:rPr>
                        <a:t>34% implementation of CSIP as contained in progress report by 31 December 2021. </a:t>
                      </a:r>
                    </a:p>
                  </a:txBody>
                  <a:tcPr/>
                </a:tc>
                <a:extLst>
                  <a:ext uri="{0D108BD9-81ED-4DB2-BD59-A6C34878D82A}">
                    <a16:rowId xmlns:a16="http://schemas.microsoft.com/office/drawing/2014/main" val="616366531"/>
                  </a:ext>
                </a:extLst>
              </a:tr>
              <a:tr h="333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Arial Narrow" panose="020B0606020202030204" pitchFamily="34" charset="0"/>
                          <a:ea typeface="+mn-ea"/>
                          <a:cs typeface="+mn-cs"/>
                        </a:rPr>
                        <a:t>Q2 FMIP progress report was submitted to EXCO on 26 October 2021. </a:t>
                      </a:r>
                    </a:p>
                  </a:txBody>
                  <a:tcPr/>
                </a:tc>
                <a:extLst>
                  <a:ext uri="{0D108BD9-81ED-4DB2-BD59-A6C34878D82A}">
                    <a16:rowId xmlns:a16="http://schemas.microsoft.com/office/drawing/2014/main" val="2866170624"/>
                  </a:ext>
                </a:extLst>
              </a:tr>
              <a:tr h="403638">
                <a:tc>
                  <a:txBody>
                    <a:bodyPr/>
                    <a:lstStyle/>
                    <a:p>
                      <a:r>
                        <a:rPr lang="en-US" sz="2000" kern="1200" dirty="0">
                          <a:solidFill>
                            <a:schemeClr val="tx1"/>
                          </a:solidFill>
                          <a:effectLst/>
                          <a:latin typeface="Arial Narrow" panose="020B0606020202030204" pitchFamily="34" charset="0"/>
                          <a:ea typeface="+mn-ea"/>
                          <a:cs typeface="+mn-cs"/>
                        </a:rPr>
                        <a:t>30% implementation of FMIP as contained in progress report has been achieved.</a:t>
                      </a:r>
                    </a:p>
                  </a:txBody>
                  <a:tcPr/>
                </a:tc>
                <a:extLst>
                  <a:ext uri="{0D108BD9-81ED-4DB2-BD59-A6C34878D82A}">
                    <a16:rowId xmlns:a16="http://schemas.microsoft.com/office/drawing/2014/main" val="2650691291"/>
                  </a:ext>
                </a:extLst>
              </a:tr>
              <a:tr h="25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Arial Narrow" panose="020B0606020202030204" pitchFamily="34" charset="0"/>
                          <a:ea typeface="+mn-ea"/>
                          <a:cs typeface="+mn-cs"/>
                        </a:rPr>
                        <a:t>LOCAL GOVERNMENT SUPPORT AND INTERVENTIONS MANAGEMENT </a:t>
                      </a:r>
                      <a:endParaRPr lang="en-ZA" sz="2000" b="1"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3698901701"/>
                  </a:ext>
                </a:extLst>
              </a:tr>
              <a:tr h="4038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39 One Plans have been finalised (6 metros and 33 districts). </a:t>
                      </a:r>
                    </a:p>
                  </a:txBody>
                  <a:tcPr/>
                </a:tc>
                <a:extLst>
                  <a:ext uri="{0D108BD9-81ED-4DB2-BD59-A6C34878D82A}">
                    <a16:rowId xmlns:a16="http://schemas.microsoft.com/office/drawing/2014/main" val="2326129214"/>
                  </a:ext>
                </a:extLst>
              </a:tr>
              <a:tr h="3918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Draft report on the alignment of One Plans and IDPs finalized.</a:t>
                      </a:r>
                      <a:endParaRPr lang="en-ZA" sz="2000" dirty="0">
                        <a:latin typeface="Arial Narrow" panose="020B0606020202030204" pitchFamily="34" charset="0"/>
                      </a:endParaRPr>
                    </a:p>
                  </a:txBody>
                  <a:tcPr/>
                </a:tc>
                <a:extLst>
                  <a:ext uri="{0D108BD9-81ED-4DB2-BD59-A6C34878D82A}">
                    <a16:rowId xmlns:a16="http://schemas.microsoft.com/office/drawing/2014/main" val="1827740743"/>
                  </a:ext>
                </a:extLst>
              </a:tr>
              <a:tr h="371203">
                <a:tc>
                  <a:txBody>
                    <a:bodyPr/>
                    <a:lstStyle/>
                    <a:p>
                      <a:pPr algn="just"/>
                      <a:r>
                        <a:rPr lang="en-US" sz="2000" dirty="0">
                          <a:latin typeface="Arial Narrow" panose="020B0606020202030204" pitchFamily="34" charset="0"/>
                        </a:rPr>
                        <a:t>A draft report on the Integration of Economic Recovery/ Development Plans into the DDM has been developed</a:t>
                      </a:r>
                      <a:endParaRPr lang="en-ZA" sz="2000" dirty="0">
                        <a:latin typeface="Arial Narrow" panose="020B0606020202030204" pitchFamily="34" charset="0"/>
                      </a:endParaRPr>
                    </a:p>
                  </a:txBody>
                  <a:tcPr/>
                </a:tc>
                <a:extLst>
                  <a:ext uri="{0D108BD9-81ED-4DB2-BD59-A6C34878D82A}">
                    <a16:rowId xmlns:a16="http://schemas.microsoft.com/office/drawing/2014/main" val="3389500374"/>
                  </a:ext>
                </a:extLst>
              </a:tr>
              <a:tr h="317863">
                <a:tc>
                  <a:txBody>
                    <a:bodyPr/>
                    <a:lstStyle/>
                    <a:p>
                      <a:pPr algn="just"/>
                      <a:r>
                        <a:rPr lang="en-US" sz="2000" dirty="0">
                          <a:latin typeface="Arial Narrow" panose="020B0606020202030204" pitchFamily="34" charset="0"/>
                        </a:rPr>
                        <a:t>R7 billion (44%) of the 2021/22 MIG allocations was reported by municipalities as spent.</a:t>
                      </a:r>
                      <a:endParaRPr lang="en-ZA" sz="2000" dirty="0">
                        <a:latin typeface="Arial Narrow" panose="020B0606020202030204" pitchFamily="34" charset="0"/>
                      </a:endParaRPr>
                    </a:p>
                  </a:txBody>
                  <a:tcPr/>
                </a:tc>
                <a:extLst>
                  <a:ext uri="{0D108BD9-81ED-4DB2-BD59-A6C34878D82A}">
                    <a16:rowId xmlns:a16="http://schemas.microsoft.com/office/drawing/2014/main" val="2499296317"/>
                  </a:ext>
                </a:extLst>
              </a:tr>
              <a:tr h="297180">
                <a:tc>
                  <a:txBody>
                    <a:bodyPr/>
                    <a:lstStyle/>
                    <a:p>
                      <a:pPr algn="just"/>
                      <a:r>
                        <a:rPr lang="en-US" sz="2000" dirty="0">
                          <a:latin typeface="Arial Narrow" panose="020B0606020202030204" pitchFamily="34" charset="0"/>
                        </a:rPr>
                        <a:t>Draft One-Plan targets and indicators for three smart cities submitted to Minister by 15 December 2021</a:t>
                      </a:r>
                      <a:endParaRPr lang="en-ZA" sz="2000" dirty="0">
                        <a:latin typeface="Arial Narrow" panose="020B0606020202030204" pitchFamily="34" charset="0"/>
                      </a:endParaRPr>
                    </a:p>
                  </a:txBody>
                  <a:tcPr/>
                </a:tc>
                <a:extLst>
                  <a:ext uri="{0D108BD9-81ED-4DB2-BD59-A6C34878D82A}">
                    <a16:rowId xmlns:a16="http://schemas.microsoft.com/office/drawing/2014/main" val="3773221167"/>
                  </a:ext>
                </a:extLst>
              </a:tr>
              <a:tr h="589807">
                <a:tc>
                  <a:txBody>
                    <a:bodyPr/>
                    <a:lstStyle/>
                    <a:p>
                      <a:pPr algn="just"/>
                      <a:r>
                        <a:rPr lang="en-US" sz="2000" dirty="0">
                          <a:latin typeface="Arial Narrow" panose="020B0606020202030204" pitchFamily="34" charset="0"/>
                        </a:rPr>
                        <a:t>1 Section 139 Report on the implementation of Intervention Improvement Plans compiled and submitted. </a:t>
                      </a:r>
                      <a:endParaRPr lang="en-ZA" sz="2000" dirty="0">
                        <a:latin typeface="Arial Narrow" panose="020B0606020202030204" pitchFamily="34" charset="0"/>
                      </a:endParaRPr>
                    </a:p>
                  </a:txBody>
                  <a:tcPr/>
                </a:tc>
                <a:extLst>
                  <a:ext uri="{0D108BD9-81ED-4DB2-BD59-A6C34878D82A}">
                    <a16:rowId xmlns:a16="http://schemas.microsoft.com/office/drawing/2014/main" val="4078066962"/>
                  </a:ext>
                </a:extLst>
              </a:tr>
            </a:tbl>
          </a:graphicData>
        </a:graphic>
      </p:graphicFrame>
    </p:spTree>
    <p:extLst>
      <p:ext uri="{BB962C8B-B14F-4D97-AF65-F5344CB8AC3E}">
        <p14:creationId xmlns:p14="http://schemas.microsoft.com/office/powerpoint/2010/main" val="119849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0884-5D76-484E-B9E4-BC3E69F0335C}"/>
              </a:ext>
            </a:extLst>
          </p:cNvPr>
          <p:cNvSpPr>
            <a:spLocks noGrp="1"/>
          </p:cNvSpPr>
          <p:nvPr>
            <p:ph type="title"/>
          </p:nvPr>
        </p:nvSpPr>
        <p:spPr>
          <a:xfrm>
            <a:off x="498684" y="10978"/>
            <a:ext cx="11205636" cy="382917"/>
          </a:xfrm>
        </p:spPr>
        <p:txBody>
          <a:bodyPr/>
          <a:lstStyle/>
          <a:p>
            <a:r>
              <a:rPr lang="en-US" sz="2000" b="1" dirty="0">
                <a:solidFill>
                  <a:schemeClr val="accent2"/>
                </a:solidFill>
              </a:rPr>
              <a:t>List of ACHIEVED targets per programme continued</a:t>
            </a:r>
            <a:endParaRPr lang="en-ZA" sz="2000" b="1" dirty="0">
              <a:solidFill>
                <a:schemeClr val="accent2"/>
              </a:solidFill>
            </a:endParaRPr>
          </a:p>
        </p:txBody>
      </p:sp>
      <p:graphicFrame>
        <p:nvGraphicFramePr>
          <p:cNvPr id="4" name="Table 4">
            <a:extLst>
              <a:ext uri="{FF2B5EF4-FFF2-40B4-BE49-F238E27FC236}">
                <a16:creationId xmlns:a16="http://schemas.microsoft.com/office/drawing/2014/main" id="{285EC7C6-6940-48A5-A70F-6256E9A267EB}"/>
              </a:ext>
            </a:extLst>
          </p:cNvPr>
          <p:cNvGraphicFramePr>
            <a:graphicFrameLocks noGrp="1"/>
          </p:cNvGraphicFramePr>
          <p:nvPr>
            <p:ph sz="half" idx="2"/>
            <p:extLst>
              <p:ext uri="{D42A27DB-BD31-4B8C-83A1-F6EECF244321}">
                <p14:modId xmlns:p14="http://schemas.microsoft.com/office/powerpoint/2010/main" val="2700198623"/>
              </p:ext>
            </p:extLst>
          </p:nvPr>
        </p:nvGraphicFramePr>
        <p:xfrm>
          <a:off x="341587" y="397658"/>
          <a:ext cx="11508825" cy="4683264"/>
        </p:xfrm>
        <a:graphic>
          <a:graphicData uri="http://schemas.openxmlformats.org/drawingml/2006/table">
            <a:tbl>
              <a:tblPr firstRow="1" bandRow="1">
                <a:tableStyleId>{5940675A-B579-460E-94D1-54222C63F5DA}</a:tableStyleId>
              </a:tblPr>
              <a:tblGrid>
                <a:gridCol w="11508825">
                  <a:extLst>
                    <a:ext uri="{9D8B030D-6E8A-4147-A177-3AD203B41FA5}">
                      <a16:colId xmlns:a16="http://schemas.microsoft.com/office/drawing/2014/main" val="29694654"/>
                    </a:ext>
                  </a:extLst>
                </a:gridCol>
              </a:tblGrid>
              <a:tr h="351693">
                <a:tc>
                  <a:txBody>
                    <a:bodyPr/>
                    <a:lstStyle/>
                    <a:p>
                      <a:r>
                        <a:rPr lang="en-US" sz="2000" b="1" dirty="0">
                          <a:solidFill>
                            <a:schemeClr val="accent1"/>
                          </a:solidFill>
                        </a:rPr>
                        <a:t>Institutional Development </a:t>
                      </a:r>
                      <a:endParaRPr lang="en-ZA" sz="2000" b="1" dirty="0">
                        <a:solidFill>
                          <a:schemeClr val="accent1"/>
                        </a:solidFill>
                      </a:endParaRPr>
                    </a:p>
                  </a:txBody>
                  <a:tcPr/>
                </a:tc>
                <a:extLst>
                  <a:ext uri="{0D108BD9-81ED-4DB2-BD59-A6C34878D82A}">
                    <a16:rowId xmlns:a16="http://schemas.microsoft.com/office/drawing/2014/main" val="3520651588"/>
                  </a:ext>
                </a:extLst>
              </a:tr>
              <a:tr h="362216">
                <a:tc>
                  <a:txBody>
                    <a:bodyPr/>
                    <a:lstStyle/>
                    <a:p>
                      <a:pPr algn="just"/>
                      <a:r>
                        <a:rPr lang="en-US" sz="2000" kern="1200" dirty="0">
                          <a:solidFill>
                            <a:schemeClr val="tx1"/>
                          </a:solidFill>
                          <a:effectLst/>
                          <a:latin typeface="Arial Narrow" panose="020B0606020202030204" pitchFamily="34" charset="0"/>
                          <a:ea typeface="+mn-ea"/>
                          <a:cs typeface="+mn-cs"/>
                        </a:rPr>
                        <a:t>For the quarter under review consultations were conducted with the National Treasury and the South African Local Government Association (SALGA) to review and provide inputs on the Draft Municipal Financial Viability Assessment and Improvement Tool. The inputs from the consulted key stakeholders were considered and incorporated in the Draft Municipal Financial Viability Assessment and Improvement Tool. </a:t>
                      </a:r>
                      <a:endParaRPr lang="en-ZA" sz="2000" kern="1200" dirty="0">
                        <a:solidFill>
                          <a:schemeClr val="tx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552255554"/>
                  </a:ext>
                </a:extLst>
              </a:tr>
              <a:tr h="477024">
                <a:tc>
                  <a:txBody>
                    <a:bodyPr/>
                    <a:lstStyle/>
                    <a:p>
                      <a:pPr algn="just"/>
                      <a:r>
                        <a:rPr lang="en-US" sz="2000" kern="1200" dirty="0">
                          <a:solidFill>
                            <a:schemeClr val="tx1"/>
                          </a:solidFill>
                          <a:effectLst/>
                          <a:latin typeface="Arial Narrow" panose="020B0606020202030204" pitchFamily="34" charset="0"/>
                          <a:ea typeface="+mn-ea"/>
                          <a:cs typeface="+mn-cs"/>
                        </a:rPr>
                        <a:t>Quarterly report on support provided on preparations for the 2021 LGE was developed by 15 December 2021</a:t>
                      </a:r>
                      <a:endParaRPr lang="en-ZA" sz="2000" kern="1200" dirty="0">
                        <a:solidFill>
                          <a:schemeClr val="tx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3982988631"/>
                  </a:ext>
                </a:extLst>
              </a:tr>
              <a:tr h="0">
                <a:tc>
                  <a:txBody>
                    <a:bodyPr/>
                    <a:lstStyle/>
                    <a:p>
                      <a:pPr algn="just"/>
                      <a:r>
                        <a:rPr lang="en-US" sz="2000" kern="1200" dirty="0">
                          <a:solidFill>
                            <a:schemeClr val="tx1"/>
                          </a:solidFill>
                          <a:effectLst/>
                          <a:latin typeface="Arial Narrow" panose="020B0606020202030204" pitchFamily="34" charset="0"/>
                          <a:ea typeface="+mn-ea"/>
                          <a:cs typeface="+mn-cs"/>
                        </a:rPr>
                        <a:t>Draft Integrated Local Government Capacity Building Strategy developed.</a:t>
                      </a:r>
                    </a:p>
                  </a:txBody>
                  <a:tcPr/>
                </a:tc>
                <a:extLst>
                  <a:ext uri="{0D108BD9-81ED-4DB2-BD59-A6C34878D82A}">
                    <a16:rowId xmlns:a16="http://schemas.microsoft.com/office/drawing/2014/main" val="2775035753"/>
                  </a:ext>
                </a:extLst>
              </a:tr>
              <a:tr h="351693">
                <a:tc>
                  <a:txBody>
                    <a:bodyPr/>
                    <a:lstStyle/>
                    <a:p>
                      <a:pPr algn="just"/>
                      <a:r>
                        <a:rPr lang="en-ZA" sz="2000" kern="1200" dirty="0">
                          <a:solidFill>
                            <a:schemeClr val="tx1"/>
                          </a:solidFill>
                          <a:effectLst/>
                          <a:latin typeface="Arial Narrow" panose="020B0606020202030204" pitchFamily="34" charset="0"/>
                          <a:ea typeface="+mn-ea"/>
                          <a:cs typeface="+mn-cs"/>
                        </a:rPr>
                        <a:t>Stakeholder engagements undertaken and reports developed for Vhembe district ,Waterberg district, Sarah </a:t>
                      </a:r>
                      <a:r>
                        <a:rPr lang="en-ZA" sz="2000" kern="1200" dirty="0" err="1">
                          <a:solidFill>
                            <a:schemeClr val="tx1"/>
                          </a:solidFill>
                          <a:effectLst/>
                          <a:latin typeface="Arial Narrow" panose="020B0606020202030204" pitchFamily="34" charset="0"/>
                          <a:ea typeface="+mn-ea"/>
                          <a:cs typeface="+mn-cs"/>
                        </a:rPr>
                        <a:t>Baartman</a:t>
                      </a:r>
                      <a:r>
                        <a:rPr lang="en-ZA" sz="2000" kern="1200" dirty="0">
                          <a:solidFill>
                            <a:schemeClr val="tx1"/>
                          </a:solidFill>
                          <a:effectLst/>
                          <a:latin typeface="Arial Narrow" panose="020B0606020202030204" pitchFamily="34" charset="0"/>
                          <a:ea typeface="+mn-ea"/>
                          <a:cs typeface="+mn-cs"/>
                        </a:rPr>
                        <a:t> district, </a:t>
                      </a:r>
                      <a:r>
                        <a:rPr lang="en-ZA" sz="2000" kern="1200" dirty="0" err="1">
                          <a:solidFill>
                            <a:schemeClr val="tx1"/>
                          </a:solidFill>
                          <a:effectLst/>
                          <a:latin typeface="Arial Narrow" panose="020B0606020202030204" pitchFamily="34" charset="0"/>
                          <a:ea typeface="+mn-ea"/>
                          <a:cs typeface="+mn-cs"/>
                        </a:rPr>
                        <a:t>Thaba</a:t>
                      </a:r>
                      <a:r>
                        <a:rPr lang="en-ZA" sz="2000" kern="1200" dirty="0">
                          <a:solidFill>
                            <a:schemeClr val="tx1"/>
                          </a:solidFill>
                          <a:effectLst/>
                          <a:latin typeface="Arial Narrow" panose="020B0606020202030204" pitchFamily="34" charset="0"/>
                          <a:ea typeface="+mn-ea"/>
                          <a:cs typeface="+mn-cs"/>
                        </a:rPr>
                        <a:t> </a:t>
                      </a:r>
                      <a:r>
                        <a:rPr lang="en-ZA" sz="2000" kern="1200" dirty="0" err="1">
                          <a:solidFill>
                            <a:schemeClr val="tx1"/>
                          </a:solidFill>
                          <a:effectLst/>
                          <a:latin typeface="Arial Narrow" panose="020B0606020202030204" pitchFamily="34" charset="0"/>
                          <a:ea typeface="+mn-ea"/>
                          <a:cs typeface="+mn-cs"/>
                        </a:rPr>
                        <a:t>Chweu</a:t>
                      </a:r>
                      <a:r>
                        <a:rPr lang="en-ZA" sz="2000" kern="1200" dirty="0">
                          <a:solidFill>
                            <a:schemeClr val="tx1"/>
                          </a:solidFill>
                          <a:effectLst/>
                          <a:latin typeface="Arial Narrow" panose="020B0606020202030204" pitchFamily="34" charset="0"/>
                          <a:ea typeface="+mn-ea"/>
                          <a:cs typeface="+mn-cs"/>
                        </a:rPr>
                        <a:t> LM, EC IGR forum, WC Communicators Forum, EC Technical </a:t>
                      </a:r>
                      <a:r>
                        <a:rPr lang="en-ZA" sz="2000" kern="1200" dirty="0" err="1">
                          <a:solidFill>
                            <a:schemeClr val="tx1"/>
                          </a:solidFill>
                          <a:effectLst/>
                          <a:latin typeface="Arial Narrow" panose="020B0606020202030204" pitchFamily="34" charset="0"/>
                          <a:ea typeface="+mn-ea"/>
                          <a:cs typeface="+mn-cs"/>
                        </a:rPr>
                        <a:t>MuniMEC</a:t>
                      </a:r>
                      <a:r>
                        <a:rPr lang="en-ZA" sz="2000" kern="1200" dirty="0">
                          <a:solidFill>
                            <a:schemeClr val="tx1"/>
                          </a:solidFill>
                          <a:effectLst/>
                          <a:latin typeface="Arial Narrow" panose="020B0606020202030204" pitchFamily="34" charset="0"/>
                          <a:ea typeface="+mn-ea"/>
                          <a:cs typeface="+mn-cs"/>
                        </a:rPr>
                        <a:t>, Registering Property working group, </a:t>
                      </a:r>
                      <a:r>
                        <a:rPr lang="en-ZA" sz="2000" kern="1200" dirty="0" err="1">
                          <a:solidFill>
                            <a:schemeClr val="tx1"/>
                          </a:solidFill>
                          <a:effectLst/>
                          <a:latin typeface="Arial Narrow" panose="020B0606020202030204" pitchFamily="34" charset="0"/>
                          <a:ea typeface="+mn-ea"/>
                          <a:cs typeface="+mn-cs"/>
                        </a:rPr>
                        <a:t>Moqhaka</a:t>
                      </a:r>
                      <a:r>
                        <a:rPr lang="en-ZA" sz="2000" kern="1200" dirty="0">
                          <a:solidFill>
                            <a:schemeClr val="tx1"/>
                          </a:solidFill>
                          <a:effectLst/>
                          <a:latin typeface="Arial Narrow" panose="020B0606020202030204" pitchFamily="34" charset="0"/>
                          <a:ea typeface="+mn-ea"/>
                          <a:cs typeface="+mn-cs"/>
                        </a:rPr>
                        <a:t> LM, </a:t>
                      </a:r>
                      <a:r>
                        <a:rPr lang="en-ZA" sz="2000" kern="1200" dirty="0" err="1">
                          <a:solidFill>
                            <a:schemeClr val="tx1"/>
                          </a:solidFill>
                          <a:effectLst/>
                          <a:latin typeface="Arial Narrow" panose="020B0606020202030204" pitchFamily="34" charset="0"/>
                          <a:ea typeface="+mn-ea"/>
                          <a:cs typeface="+mn-cs"/>
                        </a:rPr>
                        <a:t>Mafube</a:t>
                      </a:r>
                      <a:r>
                        <a:rPr lang="en-ZA" sz="2000" kern="1200" dirty="0">
                          <a:solidFill>
                            <a:schemeClr val="tx1"/>
                          </a:solidFill>
                          <a:effectLst/>
                          <a:latin typeface="Arial Narrow" panose="020B0606020202030204" pitchFamily="34" charset="0"/>
                          <a:ea typeface="+mn-ea"/>
                          <a:cs typeface="+mn-cs"/>
                        </a:rPr>
                        <a:t> LM, </a:t>
                      </a:r>
                      <a:r>
                        <a:rPr lang="en-ZA" sz="2000" kern="1200" dirty="0" err="1">
                          <a:solidFill>
                            <a:schemeClr val="tx1"/>
                          </a:solidFill>
                          <a:effectLst/>
                          <a:latin typeface="Arial Narrow" panose="020B0606020202030204" pitchFamily="34" charset="0"/>
                          <a:ea typeface="+mn-ea"/>
                          <a:cs typeface="+mn-cs"/>
                        </a:rPr>
                        <a:t>Fezile</a:t>
                      </a:r>
                      <a:r>
                        <a:rPr lang="en-ZA" sz="2000" kern="1200" dirty="0">
                          <a:solidFill>
                            <a:schemeClr val="tx1"/>
                          </a:solidFill>
                          <a:effectLst/>
                          <a:latin typeface="Arial Narrow" panose="020B0606020202030204" pitchFamily="34" charset="0"/>
                          <a:ea typeface="+mn-ea"/>
                          <a:cs typeface="+mn-cs"/>
                        </a:rPr>
                        <a:t> </a:t>
                      </a:r>
                      <a:r>
                        <a:rPr lang="en-ZA" sz="2000" kern="1200" dirty="0" err="1">
                          <a:solidFill>
                            <a:schemeClr val="tx1"/>
                          </a:solidFill>
                          <a:effectLst/>
                          <a:latin typeface="Arial Narrow" panose="020B0606020202030204" pitchFamily="34" charset="0"/>
                          <a:ea typeface="+mn-ea"/>
                          <a:cs typeface="+mn-cs"/>
                        </a:rPr>
                        <a:t>Dabi</a:t>
                      </a:r>
                      <a:r>
                        <a:rPr lang="en-ZA" sz="2000" kern="1200" dirty="0">
                          <a:solidFill>
                            <a:schemeClr val="tx1"/>
                          </a:solidFill>
                          <a:effectLst/>
                          <a:latin typeface="Arial Narrow" panose="020B0606020202030204" pitchFamily="34" charset="0"/>
                          <a:ea typeface="+mn-ea"/>
                          <a:cs typeface="+mn-cs"/>
                        </a:rPr>
                        <a:t> district and Buffalo City metropolitan municipality.</a:t>
                      </a:r>
                    </a:p>
                  </a:txBody>
                  <a:tcPr/>
                </a:tc>
                <a:extLst>
                  <a:ext uri="{0D108BD9-81ED-4DB2-BD59-A6C34878D82A}">
                    <a16:rowId xmlns:a16="http://schemas.microsoft.com/office/drawing/2014/main" val="1083381322"/>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Three MPAC functionality reports were developed by 31 December 2021.</a:t>
                      </a:r>
                    </a:p>
                  </a:txBody>
                  <a:tcPr/>
                </a:tc>
                <a:extLst>
                  <a:ext uri="{0D108BD9-81ED-4DB2-BD59-A6C34878D82A}">
                    <a16:rowId xmlns:a16="http://schemas.microsoft.com/office/drawing/2014/main" val="662770109"/>
                  </a:ext>
                </a:extLst>
              </a:tr>
              <a:tr h="55283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Report on the implementation of actions to address issues raised by the AGSA in line section 134 of the MFMA developed and submitted to form part of section 48 report and/ state of local government report.</a:t>
                      </a:r>
                      <a:endParaRPr lang="en-ZA" sz="2000" dirty="0">
                        <a:latin typeface="Arial Narrow" panose="020B0606020202030204" pitchFamily="34" charset="0"/>
                      </a:endParaRPr>
                    </a:p>
                  </a:txBody>
                  <a:tcPr/>
                </a:tc>
                <a:extLst>
                  <a:ext uri="{0D108BD9-81ED-4DB2-BD59-A6C34878D82A}">
                    <a16:rowId xmlns:a16="http://schemas.microsoft.com/office/drawing/2014/main" val="1043394026"/>
                  </a:ext>
                </a:extLst>
              </a:tr>
            </a:tbl>
          </a:graphicData>
        </a:graphic>
      </p:graphicFrame>
    </p:spTree>
    <p:extLst>
      <p:ext uri="{BB962C8B-B14F-4D97-AF65-F5344CB8AC3E}">
        <p14:creationId xmlns:p14="http://schemas.microsoft.com/office/powerpoint/2010/main" val="356403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0884-5D76-484E-B9E4-BC3E69F0335C}"/>
              </a:ext>
            </a:extLst>
          </p:cNvPr>
          <p:cNvSpPr>
            <a:spLocks noGrp="1"/>
          </p:cNvSpPr>
          <p:nvPr>
            <p:ph type="title"/>
          </p:nvPr>
        </p:nvSpPr>
        <p:spPr>
          <a:xfrm>
            <a:off x="498684" y="10978"/>
            <a:ext cx="11205636" cy="382917"/>
          </a:xfrm>
        </p:spPr>
        <p:txBody>
          <a:bodyPr/>
          <a:lstStyle/>
          <a:p>
            <a:r>
              <a:rPr lang="en-US" sz="2000" b="1" dirty="0">
                <a:solidFill>
                  <a:schemeClr val="accent2"/>
                </a:solidFill>
              </a:rPr>
              <a:t>List of ACHIEVED targets per programme continued</a:t>
            </a:r>
            <a:endParaRPr lang="en-ZA" sz="2000" b="1" dirty="0">
              <a:solidFill>
                <a:schemeClr val="accent2"/>
              </a:solidFill>
            </a:endParaRPr>
          </a:p>
        </p:txBody>
      </p:sp>
      <p:graphicFrame>
        <p:nvGraphicFramePr>
          <p:cNvPr id="4" name="Table 4">
            <a:extLst>
              <a:ext uri="{FF2B5EF4-FFF2-40B4-BE49-F238E27FC236}">
                <a16:creationId xmlns:a16="http://schemas.microsoft.com/office/drawing/2014/main" id="{285EC7C6-6940-48A5-A70F-6256E9A267EB}"/>
              </a:ext>
            </a:extLst>
          </p:cNvPr>
          <p:cNvGraphicFramePr>
            <a:graphicFrameLocks noGrp="1"/>
          </p:cNvGraphicFramePr>
          <p:nvPr>
            <p:ph sz="half" idx="2"/>
            <p:extLst>
              <p:ext uri="{D42A27DB-BD31-4B8C-83A1-F6EECF244321}">
                <p14:modId xmlns:p14="http://schemas.microsoft.com/office/powerpoint/2010/main" val="2812609924"/>
              </p:ext>
            </p:extLst>
          </p:nvPr>
        </p:nvGraphicFramePr>
        <p:xfrm>
          <a:off x="246254" y="596901"/>
          <a:ext cx="11458066" cy="5604932"/>
        </p:xfrm>
        <a:graphic>
          <a:graphicData uri="http://schemas.openxmlformats.org/drawingml/2006/table">
            <a:tbl>
              <a:tblPr firstRow="1" bandRow="1">
                <a:tableStyleId>{5940675A-B579-460E-94D1-54222C63F5DA}</a:tableStyleId>
              </a:tblPr>
              <a:tblGrid>
                <a:gridCol w="11458066">
                  <a:extLst>
                    <a:ext uri="{9D8B030D-6E8A-4147-A177-3AD203B41FA5}">
                      <a16:colId xmlns:a16="http://schemas.microsoft.com/office/drawing/2014/main" val="29694654"/>
                    </a:ext>
                  </a:extLst>
                </a:gridCol>
              </a:tblGrid>
              <a:tr h="487149">
                <a:tc>
                  <a:txBody>
                    <a:bodyPr/>
                    <a:lstStyle/>
                    <a:p>
                      <a:r>
                        <a:rPr lang="en-US" b="1" dirty="0">
                          <a:solidFill>
                            <a:schemeClr val="accent1"/>
                          </a:solidFill>
                        </a:rPr>
                        <a:t>NATIONAL DISASTER MANAGEMENT CENTRE</a:t>
                      </a:r>
                      <a:endParaRPr lang="en-ZA" b="1" dirty="0">
                        <a:solidFill>
                          <a:schemeClr val="accent1"/>
                        </a:solidFill>
                      </a:endParaRPr>
                    </a:p>
                  </a:txBody>
                  <a:tcPr/>
                </a:tc>
                <a:extLst>
                  <a:ext uri="{0D108BD9-81ED-4DB2-BD59-A6C34878D82A}">
                    <a16:rowId xmlns:a16="http://schemas.microsoft.com/office/drawing/2014/main" val="3919725992"/>
                  </a:ext>
                </a:extLst>
              </a:tr>
              <a:tr h="770189">
                <a:tc>
                  <a:txBody>
                    <a:bodyPr/>
                    <a:lstStyle/>
                    <a:p>
                      <a:pPr algn="just"/>
                      <a:r>
                        <a:rPr lang="en-US" sz="2000" dirty="0">
                          <a:latin typeface="Arial Narrow" panose="020B0606020202030204" pitchFamily="34" charset="0"/>
                        </a:rPr>
                        <a:t>Two (2) district municipalities (</a:t>
                      </a:r>
                      <a:r>
                        <a:rPr lang="en-US" sz="2000" dirty="0" err="1">
                          <a:latin typeface="Arial Narrow" panose="020B0606020202030204" pitchFamily="34" charset="0"/>
                        </a:rPr>
                        <a:t>Umkhanyakude</a:t>
                      </a:r>
                      <a:r>
                        <a:rPr lang="en-US" sz="2000" dirty="0">
                          <a:latin typeface="Arial Narrow" panose="020B0606020202030204" pitchFamily="34" charset="0"/>
                        </a:rPr>
                        <a:t> and Ehlanzeni) in priority disaster areas were supported to prevent, prepare and mitigate disaster risks through applicable disaster management plans by 31 December 2021.</a:t>
                      </a:r>
                      <a:endParaRPr lang="en-ZA" sz="2000" dirty="0">
                        <a:latin typeface="Arial Narrow" panose="020B0606020202030204" pitchFamily="34" charset="0"/>
                      </a:endParaRPr>
                    </a:p>
                  </a:txBody>
                  <a:tcPr/>
                </a:tc>
                <a:extLst>
                  <a:ext uri="{0D108BD9-81ED-4DB2-BD59-A6C34878D82A}">
                    <a16:rowId xmlns:a16="http://schemas.microsoft.com/office/drawing/2014/main" val="635050136"/>
                  </a:ext>
                </a:extLst>
              </a:tr>
              <a:tr h="770189">
                <a:tc>
                  <a:txBody>
                    <a:bodyPr/>
                    <a:lstStyle/>
                    <a:p>
                      <a:pPr algn="just"/>
                      <a:r>
                        <a:rPr lang="en-US" sz="2000" dirty="0">
                          <a:latin typeface="Arial Narrow" panose="020B0606020202030204" pitchFamily="34" charset="0"/>
                        </a:rPr>
                        <a:t>A comprehensive presentation on the disaster funding arrangements was prepared and presented by the NDMC in the meeting of 17 November 2021 with DHS. A report was prepared and approved by the NDMC-HOC.</a:t>
                      </a:r>
                      <a:endParaRPr lang="en-ZA" sz="2000" dirty="0">
                        <a:latin typeface="Arial Narrow" panose="020B0606020202030204" pitchFamily="34" charset="0"/>
                      </a:endParaRPr>
                    </a:p>
                  </a:txBody>
                  <a:tcPr/>
                </a:tc>
                <a:extLst>
                  <a:ext uri="{0D108BD9-81ED-4DB2-BD59-A6C34878D82A}">
                    <a16:rowId xmlns:a16="http://schemas.microsoft.com/office/drawing/2014/main" val="1339508369"/>
                  </a:ext>
                </a:extLst>
              </a:tr>
              <a:tr h="10012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The performance and financial reports have been prepared and submitted to National Treasury as per the Division of Revenue Act. A comprehensive report on the disaster grant performance and expenditure for the Municipal and Provincial Disaster Relief Grants for quarter 3 has been prepared and approved by the Head of Centre.</a:t>
                      </a:r>
                      <a:endParaRPr lang="en-ZA" sz="2000" dirty="0">
                        <a:latin typeface="Arial Narrow" panose="020B0606020202030204" pitchFamily="34" charset="0"/>
                      </a:endParaRPr>
                    </a:p>
                  </a:txBody>
                  <a:tcPr/>
                </a:tc>
                <a:extLst>
                  <a:ext uri="{0D108BD9-81ED-4DB2-BD59-A6C34878D82A}">
                    <a16:rowId xmlns:a16="http://schemas.microsoft.com/office/drawing/2014/main" val="252151637"/>
                  </a:ext>
                </a:extLst>
              </a:tr>
              <a:tr h="864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An introductory letter was written to the Department of Health and a meeting was held through MS Teams with the Department of Health on 26 November 2021.</a:t>
                      </a:r>
                      <a:endParaRPr lang="en-ZA" sz="2000" dirty="0">
                        <a:latin typeface="Arial Narrow" panose="020B0606020202030204" pitchFamily="34" charset="0"/>
                      </a:endParaRPr>
                    </a:p>
                  </a:txBody>
                  <a:tcPr/>
                </a:tc>
                <a:extLst>
                  <a:ext uri="{0D108BD9-81ED-4DB2-BD59-A6C34878D82A}">
                    <a16:rowId xmlns:a16="http://schemas.microsoft.com/office/drawing/2014/main" val="186644900"/>
                  </a:ext>
                </a:extLst>
              </a:tr>
              <a:tr h="3546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1"/>
                          </a:solidFill>
                          <a:latin typeface="Arial Narrow" panose="020B0606020202030204" pitchFamily="34" charset="0"/>
                          <a:ea typeface="+mn-ea"/>
                          <a:cs typeface="+mn-cs"/>
                        </a:rPr>
                        <a:t>COMMUNITY WORK PROGRAMME </a:t>
                      </a:r>
                    </a:p>
                  </a:txBody>
                  <a:tcPr/>
                </a:tc>
                <a:extLst>
                  <a:ext uri="{0D108BD9-81ED-4DB2-BD59-A6C34878D82A}">
                    <a16:rowId xmlns:a16="http://schemas.microsoft.com/office/drawing/2014/main" val="1255856348"/>
                  </a:ext>
                </a:extLst>
              </a:tr>
              <a:tr h="864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Arial Narrow" panose="020B0606020202030204" pitchFamily="34" charset="0"/>
                        </a:rPr>
                        <a:t>251 221 people participating in the CWP programme by the 31December 2021. SITA is still busy processing the December 2021 Wage Bill Extract; The December 2021 Wage Bill Report is not yet available. The report will be available after all procedures have been completed.</a:t>
                      </a:r>
                      <a:endParaRPr lang="en-ZA" sz="2000" dirty="0">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2000" dirty="0">
                        <a:latin typeface="Arial Narrow" panose="020B0606020202030204" pitchFamily="34" charset="0"/>
                      </a:endParaRPr>
                    </a:p>
                  </a:txBody>
                  <a:tcPr/>
                </a:tc>
                <a:extLst>
                  <a:ext uri="{0D108BD9-81ED-4DB2-BD59-A6C34878D82A}">
                    <a16:rowId xmlns:a16="http://schemas.microsoft.com/office/drawing/2014/main" val="3148554801"/>
                  </a:ext>
                </a:extLst>
              </a:tr>
            </a:tbl>
          </a:graphicData>
        </a:graphic>
      </p:graphicFrame>
    </p:spTree>
    <p:extLst>
      <p:ext uri="{BB962C8B-B14F-4D97-AF65-F5344CB8AC3E}">
        <p14:creationId xmlns:p14="http://schemas.microsoft.com/office/powerpoint/2010/main" val="15217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3E6-9B66-424C-AF77-1A483FD2494F}"/>
              </a:ext>
            </a:extLst>
          </p:cNvPr>
          <p:cNvSpPr>
            <a:spLocks noGrp="1"/>
          </p:cNvSpPr>
          <p:nvPr>
            <p:ph type="title"/>
          </p:nvPr>
        </p:nvSpPr>
        <p:spPr/>
        <p:txBody>
          <a:bodyPr/>
          <a:lstStyle/>
          <a:p>
            <a:r>
              <a:rPr lang="en-US" b="1" dirty="0">
                <a:solidFill>
                  <a:schemeClr val="accent4">
                    <a:lumMod val="75000"/>
                  </a:schemeClr>
                </a:solidFill>
              </a:rPr>
              <a:t>Administration- targets not achieved</a:t>
            </a:r>
            <a:endParaRPr lang="en-ZA" b="1" dirty="0">
              <a:solidFill>
                <a:schemeClr val="accent4">
                  <a:lumMod val="75000"/>
                </a:schemeClr>
              </a:solidFill>
              <a:highlight>
                <a:srgbClr val="FFFF00"/>
              </a:highlight>
            </a:endParaRPr>
          </a:p>
        </p:txBody>
      </p:sp>
      <p:graphicFrame>
        <p:nvGraphicFramePr>
          <p:cNvPr id="5" name="Table 5">
            <a:extLst>
              <a:ext uri="{FF2B5EF4-FFF2-40B4-BE49-F238E27FC236}">
                <a16:creationId xmlns:a16="http://schemas.microsoft.com/office/drawing/2014/main" id="{672F6DFD-E13F-4649-9C09-424C5C5F35D7}"/>
              </a:ext>
            </a:extLst>
          </p:cNvPr>
          <p:cNvGraphicFramePr>
            <a:graphicFrameLocks noGrp="1"/>
          </p:cNvGraphicFramePr>
          <p:nvPr>
            <p:extLst>
              <p:ext uri="{D42A27DB-BD31-4B8C-83A1-F6EECF244321}">
                <p14:modId xmlns:p14="http://schemas.microsoft.com/office/powerpoint/2010/main" val="3617859153"/>
              </p:ext>
            </p:extLst>
          </p:nvPr>
        </p:nvGraphicFramePr>
        <p:xfrm>
          <a:off x="98903" y="899371"/>
          <a:ext cx="11994193" cy="2256727"/>
        </p:xfrm>
        <a:graphic>
          <a:graphicData uri="http://schemas.openxmlformats.org/drawingml/2006/table">
            <a:tbl>
              <a:tblPr firstRow="1" bandRow="1">
                <a:tableStyleId>{5940675A-B579-460E-94D1-54222C63F5DA}</a:tableStyleId>
              </a:tblPr>
              <a:tblGrid>
                <a:gridCol w="2595311">
                  <a:extLst>
                    <a:ext uri="{9D8B030D-6E8A-4147-A177-3AD203B41FA5}">
                      <a16:colId xmlns:a16="http://schemas.microsoft.com/office/drawing/2014/main" val="1275780118"/>
                    </a:ext>
                  </a:extLst>
                </a:gridCol>
                <a:gridCol w="3878125">
                  <a:extLst>
                    <a:ext uri="{9D8B030D-6E8A-4147-A177-3AD203B41FA5}">
                      <a16:colId xmlns:a16="http://schemas.microsoft.com/office/drawing/2014/main" val="2322588274"/>
                    </a:ext>
                  </a:extLst>
                </a:gridCol>
                <a:gridCol w="5520757">
                  <a:extLst>
                    <a:ext uri="{9D8B030D-6E8A-4147-A177-3AD203B41FA5}">
                      <a16:colId xmlns:a16="http://schemas.microsoft.com/office/drawing/2014/main" val="3831975864"/>
                    </a:ext>
                  </a:extLst>
                </a:gridCol>
              </a:tblGrid>
              <a:tr h="317209">
                <a:tc>
                  <a:txBody>
                    <a:bodyPr/>
                    <a:lstStyle/>
                    <a:p>
                      <a:r>
                        <a:rPr lang="en-US" sz="2400" b="1" dirty="0">
                          <a:solidFill>
                            <a:schemeClr val="bg1"/>
                          </a:solidFill>
                        </a:rPr>
                        <a:t>Annual Target</a:t>
                      </a:r>
                      <a:endParaRPr lang="en-ZA" sz="2400" b="1" dirty="0">
                        <a:solidFill>
                          <a:schemeClr val="bg1"/>
                        </a:solidFill>
                      </a:endParaRPr>
                    </a:p>
                  </a:txBody>
                  <a:tcPr>
                    <a:solidFill>
                      <a:schemeClr val="accent4">
                        <a:lumMod val="75000"/>
                      </a:schemeClr>
                    </a:solidFill>
                  </a:tcPr>
                </a:tc>
                <a:tc>
                  <a:txBody>
                    <a:bodyPr/>
                    <a:lstStyle/>
                    <a:p>
                      <a:r>
                        <a:rPr lang="en-US" sz="2400" b="1" dirty="0">
                          <a:solidFill>
                            <a:schemeClr val="bg1"/>
                          </a:solidFill>
                        </a:rPr>
                        <a:t>Achievement </a:t>
                      </a:r>
                      <a:endParaRPr lang="en-ZA" sz="2400" b="1" dirty="0">
                        <a:solidFill>
                          <a:schemeClr val="bg1"/>
                        </a:solidFill>
                      </a:endParaRPr>
                    </a:p>
                  </a:txBody>
                  <a:tcPr>
                    <a:solidFill>
                      <a:schemeClr val="accent4">
                        <a:lumMod val="75000"/>
                      </a:schemeClr>
                    </a:solidFill>
                  </a:tcPr>
                </a:tc>
                <a:tc>
                  <a:txBody>
                    <a:bodyPr/>
                    <a:lstStyle/>
                    <a:p>
                      <a:r>
                        <a:rPr lang="en-US" sz="2400" b="1" dirty="0">
                          <a:solidFill>
                            <a:schemeClr val="bg1"/>
                          </a:solidFill>
                        </a:rPr>
                        <a:t>Reasons for Deviation</a:t>
                      </a:r>
                      <a:endParaRPr lang="en-ZA" sz="2400" b="1" dirty="0">
                        <a:solidFill>
                          <a:schemeClr val="bg1"/>
                        </a:solidFill>
                      </a:endParaRPr>
                    </a:p>
                  </a:txBody>
                  <a:tcPr>
                    <a:solidFill>
                      <a:schemeClr val="accent4">
                        <a:lumMod val="75000"/>
                      </a:schemeClr>
                    </a:solidFill>
                  </a:tcPr>
                </a:tc>
                <a:extLst>
                  <a:ext uri="{0D108BD9-81ED-4DB2-BD59-A6C34878D82A}">
                    <a16:rowId xmlns:a16="http://schemas.microsoft.com/office/drawing/2014/main" val="3250398985"/>
                  </a:ext>
                </a:extLst>
              </a:tr>
              <a:tr h="1755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rPr>
                        <a:t>1.6) </a:t>
                      </a:r>
                      <a:r>
                        <a:rPr lang="en-US" sz="1800" b="0" kern="1200" dirty="0">
                          <a:solidFill>
                            <a:schemeClr val="tx1"/>
                          </a:solidFill>
                          <a:effectLst/>
                        </a:rPr>
                        <a:t>Percentage implementation of the Internal Audit Plan </a:t>
                      </a:r>
                      <a:endParaRPr lang="en-ZA" sz="1800" b="0" dirty="0">
                        <a:effectLst/>
                      </a:endParaRPr>
                    </a:p>
                    <a:p>
                      <a:pPr algn="just"/>
                      <a:endParaRPr lang="en-ZA" sz="1800" dirty="0">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effectLst/>
                        </a:rPr>
                        <a:t>Not Achieved</a:t>
                      </a:r>
                      <a:r>
                        <a:rPr lang="en-US" sz="1800" dirty="0">
                          <a:effectLst/>
                        </a:rPr>
                        <a:t>, 54% implementation of the Internal Audit plan has been achieved (14 out of the 26 yearly targets).</a:t>
                      </a:r>
                      <a:endParaRPr lang="en-ZA" sz="1800" dirty="0">
                        <a:effectLst/>
                        <a:latin typeface="Arial Narrow" panose="020B0606020202030204" pitchFamily="34" charset="0"/>
                        <a:ea typeface="Microsoft Sans Serif" panose="020B0604020202020204" pitchFamily="34" charset="0"/>
                        <a:cs typeface="Times New Roman" panose="02020603050405020304" pitchFamily="18" charset="0"/>
                      </a:endParaRPr>
                    </a:p>
                  </a:txBody>
                  <a:tcPr/>
                </a:tc>
                <a:tc>
                  <a:txBody>
                    <a:bodyPr/>
                    <a:lstStyle/>
                    <a:p>
                      <a:pPr marR="25400" algn="just">
                        <a:lnSpc>
                          <a:spcPct val="105000"/>
                        </a:lnSpc>
                      </a:pPr>
                      <a:r>
                        <a:rPr lang="en-US" sz="1800" dirty="0">
                          <a:effectLst/>
                        </a:rPr>
                        <a:t>The project started late in November 2021</a:t>
                      </a:r>
                    </a:p>
                    <a:p>
                      <a:pPr marR="25400" algn="just">
                        <a:lnSpc>
                          <a:spcPct val="105000"/>
                        </a:lnSpc>
                      </a:pPr>
                      <a:r>
                        <a:rPr lang="en-US" sz="1800" dirty="0">
                          <a:effectLst/>
                        </a:rPr>
                        <a:t>The panel of service provider have been appointed and started with audit work in December 2021. It is anticipated that two of the outstanding audits(cyber security &amp; CWP Site visits) will be finalized in Quarter 4.</a:t>
                      </a:r>
                      <a:endParaRPr lang="en-ZA" sz="1800" dirty="0">
                        <a:effectLst/>
                        <a:latin typeface="Arial Narrow" panose="020B0606020202030204" pitchFamily="34" charset="0"/>
                        <a:ea typeface="Microsoft Sans Serif" panose="020B0604020202020204" pitchFamily="34" charset="0"/>
                        <a:cs typeface="Times New Roman" panose="02020603050405020304" pitchFamily="18" charset="0"/>
                      </a:endParaRPr>
                    </a:p>
                  </a:txBody>
                  <a:tcPr/>
                </a:tc>
                <a:extLst>
                  <a:ext uri="{0D108BD9-81ED-4DB2-BD59-A6C34878D82A}">
                    <a16:rowId xmlns:a16="http://schemas.microsoft.com/office/drawing/2014/main" val="1622042192"/>
                  </a:ext>
                </a:extLst>
              </a:tr>
            </a:tbl>
          </a:graphicData>
        </a:graphic>
      </p:graphicFrame>
    </p:spTree>
    <p:extLst>
      <p:ext uri="{BB962C8B-B14F-4D97-AF65-F5344CB8AC3E}">
        <p14:creationId xmlns:p14="http://schemas.microsoft.com/office/powerpoint/2010/main" val="937222319"/>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A038743C60846B4A89D332FBF2229" ma:contentTypeVersion="14" ma:contentTypeDescription="Create a new document." ma:contentTypeScope="" ma:versionID="c7eacf054cc99c64394602ecb07f6493">
  <xsd:schema xmlns:xsd="http://www.w3.org/2001/XMLSchema" xmlns:xs="http://www.w3.org/2001/XMLSchema" xmlns:p="http://schemas.microsoft.com/office/2006/metadata/properties" xmlns:ns3="7283c138-033a-4ef7-af5d-ac384138c6f4" xmlns:ns4="3bb20e08-4927-4d43-83bc-d6588d1b0ae3" targetNamespace="http://schemas.microsoft.com/office/2006/metadata/properties" ma:root="true" ma:fieldsID="92224eb8815f70a315dbbc8a03a05348" ns3:_="" ns4:_="">
    <xsd:import namespace="7283c138-033a-4ef7-af5d-ac384138c6f4"/>
    <xsd:import namespace="3bb20e08-4927-4d43-83bc-d6588d1b0a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3c138-033a-4ef7-af5d-ac384138c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b20e08-4927-4d43-83bc-d6588d1b0ae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9146FA-559C-432E-B6DE-1F0EC3C83599}">
  <ds:schemaRefs>
    <ds:schemaRef ds:uri="http://schemas.microsoft.com/office/2006/metadata/contentType"/>
    <ds:schemaRef ds:uri="http://schemas.microsoft.com/office/2006/metadata/properties/metaAttributes"/>
    <ds:schemaRef ds:uri="http://www.w3.org/2000/xmlns/"/>
    <ds:schemaRef ds:uri="http://www.w3.org/2001/XMLSchema"/>
    <ds:schemaRef ds:uri="7283c138-033a-4ef7-af5d-ac384138c6f4"/>
    <ds:schemaRef ds:uri="3bb20e08-4927-4d43-83bc-d6588d1b0ae3"/>
  </ds:schemaRefs>
</ds:datastoreItem>
</file>

<file path=customXml/itemProps2.xml><?xml version="1.0" encoding="utf-8"?>
<ds:datastoreItem xmlns:ds="http://schemas.openxmlformats.org/officeDocument/2006/customXml" ds:itemID="{DE31C157-9E30-4464-B633-FD2A8350DEE3}">
  <ds:schemaRefs>
    <ds:schemaRef ds:uri="http://schemas.microsoft.com/sharepoint/v3/contenttype/forms"/>
  </ds:schemaRefs>
</ds:datastoreItem>
</file>

<file path=customXml/itemProps3.xml><?xml version="1.0" encoding="utf-8"?>
<ds:datastoreItem xmlns:ds="http://schemas.openxmlformats.org/officeDocument/2006/customXml" ds:itemID="{EAC4FA09-54D8-40C4-8E95-345392550324}">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TotalTime>8381</TotalTime>
  <Words>2121</Words>
  <Application>Microsoft Office PowerPoint</Application>
  <PresentationFormat>Widescreen</PresentationFormat>
  <Paragraphs>162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PRESENTATION OUTLINE </vt:lpstr>
      <vt:lpstr>PURPOSE </vt:lpstr>
      <vt:lpstr>Summary Dashboard Performance for quarter 3</vt:lpstr>
      <vt:lpstr>PowerPoint Presentation</vt:lpstr>
      <vt:lpstr>List of ACHIEVED targets per programme</vt:lpstr>
      <vt:lpstr>List of ACHIEVED targets per programme continued</vt:lpstr>
      <vt:lpstr>List of ACHIEVED targets per programme continued</vt:lpstr>
      <vt:lpstr>Administration- targets not achieved</vt:lpstr>
      <vt:lpstr>Local Government Support and Interventions- targets not achieved</vt:lpstr>
      <vt:lpstr>Institutional development-  TARGETS not achieved</vt:lpstr>
      <vt:lpstr>Community WORK PROGRAMME</vt:lpstr>
      <vt:lpstr>PowerPoint Presentation</vt:lpstr>
      <vt:lpstr>Expenditure as at the end of 3rd quarter</vt:lpstr>
      <vt:lpstr>EXPENDITURE PER PROGRAMME EXCLUDING GRANTS AND ENTITIES AND THEIR GOODS AND SERVICES</vt:lpstr>
      <vt:lpstr>STATE OF EXPENDITURE  ANALYSIS at the enD of 3rd QUARTER</vt:lpstr>
      <vt:lpstr>2021/22 STATE OF EXPENDITURE PER ENTITY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27713635505</cp:lastModifiedBy>
  <cp:revision>211</cp:revision>
  <cp:lastPrinted>2022-03-02T12:45:22Z</cp:lastPrinted>
  <dcterms:created xsi:type="dcterms:W3CDTF">2021-02-13T08:50:29Z</dcterms:created>
  <dcterms:modified xsi:type="dcterms:W3CDTF">2022-03-21T07:40:09Z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0x010100DA3A038743C60846B4A89D332FBF2229</vt:lpwstr>
  </property>
</Properties>
</file>