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73" d="100"/>
          <a:sy n="73" d="100"/>
        </p:scale>
        <p:origin x="-64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3/23/2022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1640" y="-118532"/>
            <a:ext cx="8001000" cy="2646947"/>
          </a:xfrm>
        </p:spPr>
        <p:txBody>
          <a:bodyPr>
            <a:normAutofit/>
          </a:bodyPr>
          <a:lstStyle/>
          <a:p>
            <a:pPr algn="ctr"/>
            <a:r>
              <a:rPr lang="en-ZA" b="1" dirty="0" smtClean="0">
                <a:latin typeface="Calibri" panose="020F0502020204030204" pitchFamily="34" charset="0"/>
                <a:cs typeface="Calibri" panose="020F0502020204030204" pitchFamily="34" charset="0"/>
              </a:rPr>
              <a:t>   </a:t>
            </a:r>
            <a:r>
              <a:rPr lang="en-GB" sz="2400" b="1" dirty="0">
                <a:latin typeface="Calibri" panose="020F0502020204030204" pitchFamily="34" charset="0"/>
                <a:cs typeface="Calibri" panose="020F0502020204030204" pitchFamily="34" charset="0"/>
              </a:rPr>
              <a:t>Once empowered, always empowered: </a:t>
            </a:r>
            <a:r>
              <a:rPr lang="en-GB" sz="2400" b="1" dirty="0" smtClean="0">
                <a:latin typeface="Calibri" panose="020F0502020204030204" pitchFamily="34" charset="0"/>
                <a:cs typeface="Calibri" panose="020F0502020204030204" pitchFamily="34" charset="0"/>
              </a:rPr>
              <a:t/>
            </a:r>
            <a:br>
              <a:rPr lang="en-GB" sz="2400" b="1" dirty="0" smtClean="0">
                <a:latin typeface="Calibri" panose="020F0502020204030204" pitchFamily="34" charset="0"/>
                <a:cs typeface="Calibri" panose="020F0502020204030204" pitchFamily="34" charset="0"/>
              </a:rPr>
            </a:br>
            <a:r>
              <a:rPr lang="en-GB" sz="2400" b="1" dirty="0" smtClean="0">
                <a:latin typeface="Calibri" panose="020F0502020204030204" pitchFamily="34" charset="0"/>
                <a:cs typeface="Calibri" panose="020F0502020204030204" pitchFamily="34" charset="0"/>
              </a:rPr>
              <a:t>UASA’s views with regards to the Mining Charter 3 </a:t>
            </a:r>
            <a:r>
              <a:rPr lang="en-GB" sz="2400" b="1" dirty="0">
                <a:latin typeface="Calibri" panose="020F0502020204030204" pitchFamily="34" charset="0"/>
                <a:cs typeface="Calibri" panose="020F0502020204030204" pitchFamily="34" charset="0"/>
              </a:rPr>
              <a:t/>
            </a:r>
            <a:br>
              <a:rPr lang="en-GB" sz="2400" b="1"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a:r>
            <a:br>
              <a:rPr lang="en-GB" sz="2400" dirty="0">
                <a:latin typeface="Calibri" panose="020F0502020204030204" pitchFamily="34" charset="0"/>
                <a:cs typeface="Calibri" panose="020F0502020204030204" pitchFamily="34" charset="0"/>
              </a:rPr>
            </a:br>
            <a:endParaRPr lang="en-ZA" sz="2400" b="1"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9937019" y="4592155"/>
            <a:ext cx="2012383" cy="2027129"/>
          </a:xfrm>
          <a:prstGeom prst="rect">
            <a:avLst/>
          </a:prstGeom>
          <a:effectLst>
            <a:glow rad="127000">
              <a:schemeClr val="accent1">
                <a:alpha val="41000"/>
              </a:schemeClr>
            </a:glow>
            <a:outerShdw blurRad="762000" dist="50800" dir="11160000" algn="ctr" rotWithShape="0">
              <a:srgbClr val="000000">
                <a:alpha val="46000"/>
              </a:srgbClr>
            </a:outerShdw>
          </a:effectLst>
        </p:spPr>
      </p:pic>
      <p:sp>
        <p:nvSpPr>
          <p:cNvPr id="3" name="Subtitle 2"/>
          <p:cNvSpPr>
            <a:spLocks noGrp="1"/>
          </p:cNvSpPr>
          <p:nvPr>
            <p:ph type="subTitle" idx="1"/>
          </p:nvPr>
        </p:nvSpPr>
        <p:spPr>
          <a:xfrm>
            <a:off x="1309855" y="2528415"/>
            <a:ext cx="9807324" cy="1912989"/>
          </a:xfrm>
        </p:spPr>
        <p:txBody>
          <a:bodyPr>
            <a:normAutofit/>
          </a:bodyPr>
          <a:lstStyle/>
          <a:p>
            <a:pPr algn="ctr"/>
            <a:r>
              <a:rPr lang="en-GB" sz="2400" dirty="0" smtClean="0">
                <a:solidFill>
                  <a:schemeClr val="bg1"/>
                </a:solidFill>
                <a:latin typeface="Calibri" panose="020F0502020204030204" pitchFamily="34" charset="0"/>
                <a:cs typeface="Calibri" panose="020F0502020204030204" pitchFamily="34" charset="0"/>
              </a:rPr>
              <a:t>Does the recent </a:t>
            </a:r>
            <a:r>
              <a:rPr lang="en-GB" sz="2400" dirty="0">
                <a:solidFill>
                  <a:schemeClr val="bg1"/>
                </a:solidFill>
                <a:latin typeface="Calibri" panose="020F0502020204030204" pitchFamily="34" charset="0"/>
                <a:cs typeface="Calibri" panose="020F0502020204030204" pitchFamily="34" charset="0"/>
              </a:rPr>
              <a:t>high court judgement set aside key provisions relating to Black empowerment in South </a:t>
            </a:r>
            <a:r>
              <a:rPr lang="en-GB" sz="2400" dirty="0" smtClean="0">
                <a:solidFill>
                  <a:schemeClr val="bg1"/>
                </a:solidFill>
                <a:latin typeface="Calibri" panose="020F0502020204030204" pitchFamily="34" charset="0"/>
                <a:cs typeface="Calibri" panose="020F0502020204030204" pitchFamily="34" charset="0"/>
              </a:rPr>
              <a:t>Africa’s </a:t>
            </a:r>
            <a:r>
              <a:rPr lang="en-GB" sz="2400" dirty="0">
                <a:solidFill>
                  <a:schemeClr val="bg1"/>
                </a:solidFill>
                <a:latin typeface="Calibri" panose="020F0502020204030204" pitchFamily="34" charset="0"/>
                <a:cs typeface="Calibri" panose="020F0502020204030204" pitchFamily="34" charset="0"/>
              </a:rPr>
              <a:t>Mining Charter </a:t>
            </a:r>
            <a:r>
              <a:rPr lang="en-GB" sz="2400" dirty="0" smtClean="0">
                <a:solidFill>
                  <a:schemeClr val="bg1"/>
                </a:solidFill>
                <a:latin typeface="Calibri" panose="020F0502020204030204" pitchFamily="34" charset="0"/>
                <a:cs typeface="Calibri" panose="020F0502020204030204" pitchFamily="34" charset="0"/>
              </a:rPr>
              <a:t>III?</a:t>
            </a:r>
            <a:endParaRPr lang="en-ZA" sz="2400" dirty="0" smtClean="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353750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937019" y="4592155"/>
            <a:ext cx="2012383" cy="2027129"/>
          </a:xfrm>
          <a:prstGeom prst="rect">
            <a:avLst/>
          </a:prstGeom>
          <a:effectLst>
            <a:glow rad="127000">
              <a:schemeClr val="accent1">
                <a:alpha val="41000"/>
              </a:schemeClr>
            </a:glow>
            <a:outerShdw blurRad="762000" dist="50800" dir="11160000" algn="ctr" rotWithShape="0">
              <a:srgbClr val="000000">
                <a:alpha val="46000"/>
              </a:srgbClr>
            </a:outerShdw>
          </a:effectLst>
        </p:spPr>
      </p:pic>
      <p:sp>
        <p:nvSpPr>
          <p:cNvPr id="3" name="Subtitle 2"/>
          <p:cNvSpPr>
            <a:spLocks noGrp="1"/>
          </p:cNvSpPr>
          <p:nvPr>
            <p:ph type="subTitle" idx="1"/>
          </p:nvPr>
        </p:nvSpPr>
        <p:spPr>
          <a:xfrm>
            <a:off x="828589" y="625417"/>
            <a:ext cx="9342105" cy="5628066"/>
          </a:xfrm>
        </p:spPr>
        <p:txBody>
          <a:bodyPr>
            <a:noAutofit/>
          </a:bodyPr>
          <a:lstStyle/>
          <a:p>
            <a:r>
              <a:rPr lang="en-GB" sz="2400" dirty="0">
                <a:solidFill>
                  <a:schemeClr val="bg1"/>
                </a:solidFill>
                <a:latin typeface="Calibri" panose="020F0502020204030204" pitchFamily="34" charset="0"/>
                <a:cs typeface="Calibri" panose="020F0502020204030204" pitchFamily="34" charset="0"/>
              </a:rPr>
              <a:t>South Africa is the world’s largest producer of platinum, and has built a legacy as one of the most productive mining countries in the world, but </a:t>
            </a:r>
            <a:r>
              <a:rPr lang="en-GB" sz="2400" dirty="0" smtClean="0">
                <a:solidFill>
                  <a:schemeClr val="bg1"/>
                </a:solidFill>
                <a:latin typeface="Calibri" panose="020F0502020204030204" pitchFamily="34" charset="0"/>
                <a:cs typeface="Calibri" panose="020F0502020204030204" pitchFamily="34" charset="0"/>
              </a:rPr>
              <a:t>the uncertainty with regards to legislation has caused that gold </a:t>
            </a:r>
            <a:r>
              <a:rPr lang="en-GB" sz="2400" dirty="0">
                <a:solidFill>
                  <a:schemeClr val="bg1"/>
                </a:solidFill>
                <a:latin typeface="Calibri" panose="020F0502020204030204" pitchFamily="34" charset="0"/>
                <a:cs typeface="Calibri" panose="020F0502020204030204" pitchFamily="34" charset="0"/>
              </a:rPr>
              <a:t>production has dwindled, with investment in exploration across the entire mining sector reaching an all-time low </a:t>
            </a:r>
            <a:r>
              <a:rPr lang="en-GB" sz="2400" dirty="0" smtClean="0">
                <a:solidFill>
                  <a:schemeClr val="bg1"/>
                </a:solidFill>
                <a:latin typeface="Calibri" panose="020F0502020204030204" pitchFamily="34" charset="0"/>
                <a:cs typeface="Calibri" panose="020F0502020204030204" pitchFamily="34" charset="0"/>
              </a:rPr>
              <a:t>off global</a:t>
            </a:r>
            <a:r>
              <a:rPr lang="en-GB" sz="2400" dirty="0">
                <a:solidFill>
                  <a:schemeClr val="bg1"/>
                </a:solidFill>
                <a:latin typeface="Calibri" panose="020F0502020204030204" pitchFamily="34" charset="0"/>
                <a:cs typeface="Calibri" panose="020F0502020204030204" pitchFamily="34" charset="0"/>
              </a:rPr>
              <a:t> </a:t>
            </a:r>
            <a:r>
              <a:rPr lang="en-GB" sz="2400" dirty="0" smtClean="0">
                <a:solidFill>
                  <a:schemeClr val="bg1"/>
                </a:solidFill>
                <a:latin typeface="Calibri" panose="020F0502020204030204" pitchFamily="34" charset="0"/>
                <a:cs typeface="Calibri" panose="020F0502020204030204" pitchFamily="34" charset="0"/>
              </a:rPr>
              <a:t>exploration</a:t>
            </a:r>
            <a:r>
              <a:rPr lang="en-GB" sz="2400" dirty="0">
                <a:solidFill>
                  <a:schemeClr val="bg1"/>
                </a:solidFill>
                <a:latin typeface="Calibri" panose="020F0502020204030204" pitchFamily="34" charset="0"/>
                <a:cs typeface="Calibri" panose="020F0502020204030204" pitchFamily="34" charset="0"/>
              </a:rPr>
              <a:t> </a:t>
            </a:r>
            <a:r>
              <a:rPr lang="en-GB" sz="2400" dirty="0" smtClean="0">
                <a:solidFill>
                  <a:schemeClr val="bg1"/>
                </a:solidFill>
                <a:latin typeface="Calibri" panose="020F0502020204030204" pitchFamily="34" charset="0"/>
                <a:cs typeface="Calibri" panose="020F0502020204030204" pitchFamily="34" charset="0"/>
              </a:rPr>
              <a:t>spend. </a:t>
            </a:r>
            <a:r>
              <a:rPr lang="en-GB" sz="2400" dirty="0">
                <a:solidFill>
                  <a:schemeClr val="bg1"/>
                </a:solidFill>
                <a:latin typeface="Calibri" panose="020F0502020204030204" pitchFamily="34" charset="0"/>
                <a:cs typeface="Calibri" panose="020F0502020204030204" pitchFamily="34" charset="0"/>
              </a:rPr>
              <a:t> </a:t>
            </a:r>
          </a:p>
          <a:p>
            <a:r>
              <a:rPr lang="en-GB" sz="2400" dirty="0" smtClean="0">
                <a:solidFill>
                  <a:schemeClr val="bg1"/>
                </a:solidFill>
                <a:latin typeface="Calibri" panose="020F0502020204030204" pitchFamily="34" charset="0"/>
                <a:cs typeface="Calibri" panose="020F0502020204030204" pitchFamily="34" charset="0"/>
              </a:rPr>
              <a:t>UASA is of the opinion that the regulatory </a:t>
            </a:r>
            <a:r>
              <a:rPr lang="en-GB" sz="2400" dirty="0">
                <a:solidFill>
                  <a:schemeClr val="bg1"/>
                </a:solidFill>
                <a:latin typeface="Calibri" panose="020F0502020204030204" pitchFamily="34" charset="0"/>
                <a:cs typeface="Calibri" panose="020F0502020204030204" pitchFamily="34" charset="0"/>
              </a:rPr>
              <a:t>uncertainty is </a:t>
            </a:r>
            <a:r>
              <a:rPr lang="en-GB" sz="2400" dirty="0" smtClean="0">
                <a:solidFill>
                  <a:schemeClr val="bg1"/>
                </a:solidFill>
                <a:latin typeface="Calibri" panose="020F0502020204030204" pitchFamily="34" charset="0"/>
                <a:cs typeface="Calibri" panose="020F0502020204030204" pitchFamily="34" charset="0"/>
              </a:rPr>
              <a:t>cited </a:t>
            </a:r>
            <a:r>
              <a:rPr lang="en-GB" sz="2400" dirty="0">
                <a:solidFill>
                  <a:schemeClr val="bg1"/>
                </a:solidFill>
                <a:latin typeface="Calibri" panose="020F0502020204030204" pitchFamily="34" charset="0"/>
                <a:cs typeface="Calibri" panose="020F0502020204030204" pitchFamily="34" charset="0"/>
              </a:rPr>
              <a:t>as </a:t>
            </a:r>
            <a:r>
              <a:rPr lang="en-GB" sz="2400" dirty="0" smtClean="0">
                <a:solidFill>
                  <a:schemeClr val="bg1"/>
                </a:solidFill>
                <a:latin typeface="Calibri" panose="020F0502020204030204" pitchFamily="34" charset="0"/>
                <a:cs typeface="Calibri" panose="020F0502020204030204" pitchFamily="34" charset="0"/>
              </a:rPr>
              <a:t>the reason </a:t>
            </a:r>
            <a:r>
              <a:rPr lang="en-GB" sz="2400" dirty="0">
                <a:solidFill>
                  <a:schemeClr val="bg1"/>
                </a:solidFill>
                <a:latin typeface="Calibri" panose="020F0502020204030204" pitchFamily="34" charset="0"/>
                <a:cs typeface="Calibri" panose="020F0502020204030204" pitchFamily="34" charset="0"/>
              </a:rPr>
              <a:t>for this fall in investment. Therefore, when the long-awaited South African </a:t>
            </a:r>
            <a:r>
              <a:rPr lang="en-GB" sz="2400" dirty="0" smtClean="0">
                <a:solidFill>
                  <a:schemeClr val="bg1"/>
                </a:solidFill>
                <a:latin typeface="Calibri" panose="020F0502020204030204" pitchFamily="34" charset="0"/>
                <a:cs typeface="Calibri" panose="020F0502020204030204" pitchFamily="34" charset="0"/>
              </a:rPr>
              <a:t>Mining Charter </a:t>
            </a:r>
            <a:r>
              <a:rPr lang="en-GB" sz="2400" dirty="0">
                <a:solidFill>
                  <a:schemeClr val="bg1"/>
                </a:solidFill>
                <a:latin typeface="Calibri" panose="020F0502020204030204" pitchFamily="34" charset="0"/>
                <a:cs typeface="Calibri" panose="020F0502020204030204" pitchFamily="34" charset="0"/>
              </a:rPr>
              <a:t>III, also known as the Broad-based Socio-economic Empowerment Charter for the Mining and Metals Industry, was first published in 2018, </a:t>
            </a:r>
            <a:r>
              <a:rPr lang="en-GB" sz="2400" dirty="0" smtClean="0">
                <a:solidFill>
                  <a:schemeClr val="bg1"/>
                </a:solidFill>
                <a:latin typeface="Calibri" panose="020F0502020204030204" pitchFamily="34" charset="0"/>
                <a:cs typeface="Calibri" panose="020F0502020204030204" pitchFamily="34" charset="0"/>
              </a:rPr>
              <a:t>UASA hoped that investor </a:t>
            </a:r>
            <a:r>
              <a:rPr lang="en-GB" sz="2400" dirty="0">
                <a:solidFill>
                  <a:schemeClr val="bg1"/>
                </a:solidFill>
                <a:latin typeface="Calibri" panose="020F0502020204030204" pitchFamily="34" charset="0"/>
                <a:cs typeface="Calibri" panose="020F0502020204030204" pitchFamily="34" charset="0"/>
              </a:rPr>
              <a:t>confidence would return to the </a:t>
            </a:r>
            <a:r>
              <a:rPr lang="en-GB" sz="2400" dirty="0" smtClean="0">
                <a:solidFill>
                  <a:schemeClr val="bg1"/>
                </a:solidFill>
                <a:latin typeface="Calibri" panose="020F0502020204030204" pitchFamily="34" charset="0"/>
                <a:cs typeface="Calibri" panose="020F0502020204030204" pitchFamily="34" charset="0"/>
              </a:rPr>
              <a:t>sector</a:t>
            </a:r>
            <a:r>
              <a:rPr lang="en-GB" sz="2400" dirty="0">
                <a:solidFill>
                  <a:schemeClr val="bg1"/>
                </a:solidFill>
                <a:latin typeface="Calibri" panose="020F0502020204030204" pitchFamily="34" charset="0"/>
                <a:cs typeface="Calibri" panose="020F0502020204030204" pitchFamily="34" charset="0"/>
              </a:rPr>
              <a:t> </a:t>
            </a:r>
            <a:r>
              <a:rPr lang="en-GB" sz="2400" dirty="0" smtClean="0">
                <a:solidFill>
                  <a:schemeClr val="bg1"/>
                </a:solidFill>
                <a:latin typeface="Calibri" panose="020F0502020204030204" pitchFamily="34" charset="0"/>
                <a:cs typeface="Calibri" panose="020F0502020204030204" pitchFamily="34" charset="0"/>
              </a:rPr>
              <a:t>and turn our Mining Industry in to a “Sun rise industry rather than a Sun Set Industry”</a:t>
            </a:r>
            <a:endParaRPr lang="en-GB" sz="2400" dirty="0">
              <a:solidFill>
                <a:schemeClr val="bg1"/>
              </a:solidFill>
              <a:latin typeface="Calibri" panose="020F0502020204030204" pitchFamily="34" charset="0"/>
              <a:cs typeface="Calibri" panose="020F0502020204030204" pitchFamily="34" charset="0"/>
            </a:endParaRPr>
          </a:p>
          <a:p>
            <a:endParaRPr lang="en-ZA" sz="2400" dirty="0" smtClean="0">
              <a:solidFill>
                <a:schemeClr val="bg1"/>
              </a:solidFill>
              <a:latin typeface="Calibri" panose="020F0502020204030204" pitchFamily="34" charset="0"/>
              <a:cs typeface="Calibri" panose="020F0502020204030204" pitchFamily="34" charset="0"/>
            </a:endParaRPr>
          </a:p>
          <a:p>
            <a:endParaRPr lang="en-ZA" sz="2400" dirty="0" smtClean="0">
              <a:solidFill>
                <a:schemeClr val="bg1"/>
              </a:solidFill>
              <a:latin typeface="Calibri" panose="020F0502020204030204" pitchFamily="34" charset="0"/>
              <a:cs typeface="Calibri" panose="020F0502020204030204" pitchFamily="34" charset="0"/>
            </a:endParaRPr>
          </a:p>
          <a:p>
            <a:endParaRPr lang="en-ZA" sz="2400" dirty="0" smtClean="0">
              <a:solidFill>
                <a:schemeClr val="bg1"/>
              </a:solidFill>
              <a:latin typeface="Calibri" panose="020F0502020204030204" pitchFamily="34" charset="0"/>
              <a:cs typeface="Calibri" panose="020F0502020204030204" pitchFamily="34" charset="0"/>
            </a:endParaRPr>
          </a:p>
          <a:p>
            <a:r>
              <a:rPr lang="en-ZA" sz="2400" dirty="0" smtClean="0">
                <a:solidFill>
                  <a:schemeClr val="bg1"/>
                </a:solidFill>
                <a:latin typeface="Calibri" panose="020F0502020204030204" pitchFamily="34" charset="0"/>
                <a:cs typeface="Calibri" panose="020F0502020204030204" pitchFamily="34" charset="0"/>
              </a:rPr>
              <a:t> </a:t>
            </a:r>
          </a:p>
          <a:p>
            <a:endParaRPr lang="en-ZA"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27399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937019" y="4592155"/>
            <a:ext cx="2012383" cy="2027129"/>
          </a:xfrm>
          <a:prstGeom prst="rect">
            <a:avLst/>
          </a:prstGeom>
          <a:effectLst>
            <a:glow rad="127000">
              <a:schemeClr val="accent1">
                <a:alpha val="41000"/>
              </a:schemeClr>
            </a:glow>
            <a:outerShdw blurRad="762000" dist="50800" dir="11160000" algn="ctr" rotWithShape="0">
              <a:srgbClr val="000000">
                <a:alpha val="46000"/>
              </a:srgbClr>
            </a:outerShdw>
          </a:effectLst>
        </p:spPr>
      </p:pic>
      <p:sp>
        <p:nvSpPr>
          <p:cNvPr id="3" name="Subtitle 2"/>
          <p:cNvSpPr>
            <a:spLocks noGrp="1"/>
          </p:cNvSpPr>
          <p:nvPr>
            <p:ph type="subTitle" idx="1"/>
          </p:nvPr>
        </p:nvSpPr>
        <p:spPr>
          <a:xfrm>
            <a:off x="794651" y="717151"/>
            <a:ext cx="9142368" cy="5314682"/>
          </a:xfrm>
        </p:spPr>
        <p:txBody>
          <a:bodyPr>
            <a:normAutofit/>
          </a:bodyPr>
          <a:lstStyle/>
          <a:p>
            <a:r>
              <a:rPr lang="en-GB" sz="2400" dirty="0">
                <a:solidFill>
                  <a:schemeClr val="bg1"/>
                </a:solidFill>
                <a:latin typeface="Calibri" panose="020F0502020204030204" pitchFamily="34" charset="0"/>
                <a:cs typeface="Calibri" panose="020F0502020204030204" pitchFamily="34" charset="0"/>
              </a:rPr>
              <a:t>Under the previous charter, 26% of company shares </a:t>
            </a:r>
            <a:r>
              <a:rPr lang="en-GB" sz="2400" dirty="0" smtClean="0">
                <a:solidFill>
                  <a:schemeClr val="bg1"/>
                </a:solidFill>
                <a:latin typeface="Calibri" panose="020F0502020204030204" pitchFamily="34" charset="0"/>
                <a:cs typeface="Calibri" panose="020F0502020204030204" pitchFamily="34" charset="0"/>
              </a:rPr>
              <a:t>was allocated as </a:t>
            </a:r>
            <a:r>
              <a:rPr lang="en-GB" sz="2400" dirty="0">
                <a:solidFill>
                  <a:schemeClr val="bg1"/>
                </a:solidFill>
                <a:latin typeface="Calibri" panose="020F0502020204030204" pitchFamily="34" charset="0"/>
                <a:cs typeface="Calibri" panose="020F0502020204030204" pitchFamily="34" charset="0"/>
              </a:rPr>
              <a:t>part of a Black empowerment agenda to counteract </a:t>
            </a:r>
            <a:r>
              <a:rPr lang="en-GB" sz="2400" dirty="0" smtClean="0">
                <a:solidFill>
                  <a:schemeClr val="bg1"/>
                </a:solidFill>
                <a:latin typeface="Calibri" panose="020F0502020204030204" pitchFamily="34" charset="0"/>
                <a:cs typeface="Calibri" panose="020F0502020204030204" pitchFamily="34" charset="0"/>
              </a:rPr>
              <a:t>the challenges of the past </a:t>
            </a:r>
            <a:r>
              <a:rPr lang="en-GB" sz="2400" dirty="0">
                <a:solidFill>
                  <a:schemeClr val="bg1"/>
                </a:solidFill>
                <a:latin typeface="Calibri" panose="020F0502020204030204" pitchFamily="34" charset="0"/>
                <a:cs typeface="Calibri" panose="020F0502020204030204" pitchFamily="34" charset="0"/>
              </a:rPr>
              <a:t>in South Africa. </a:t>
            </a:r>
            <a:r>
              <a:rPr lang="en-GB" sz="2400" dirty="0" smtClean="0">
                <a:solidFill>
                  <a:schemeClr val="bg1"/>
                </a:solidFill>
                <a:latin typeface="Calibri" panose="020F0502020204030204" pitchFamily="34" charset="0"/>
                <a:cs typeface="Calibri" panose="020F0502020204030204" pitchFamily="34" charset="0"/>
              </a:rPr>
              <a:t> Mining Charter 3 states </a:t>
            </a:r>
            <a:r>
              <a:rPr lang="en-GB" sz="2400" dirty="0">
                <a:solidFill>
                  <a:schemeClr val="bg1"/>
                </a:solidFill>
                <a:latin typeface="Calibri" panose="020F0502020204030204" pitchFamily="34" charset="0"/>
                <a:cs typeface="Calibri" panose="020F0502020204030204" pitchFamily="34" charset="0"/>
              </a:rPr>
              <a:t>that these should be held in perpetuity, </a:t>
            </a:r>
            <a:r>
              <a:rPr lang="en-GB" sz="2400" dirty="0" smtClean="0">
                <a:solidFill>
                  <a:schemeClr val="bg1"/>
                </a:solidFill>
                <a:latin typeface="Calibri" panose="020F0502020204030204" pitchFamily="34" charset="0"/>
                <a:cs typeface="Calibri" panose="020F0502020204030204" pitchFamily="34" charset="0"/>
              </a:rPr>
              <a:t>the technical implication of this meant that black-owned </a:t>
            </a:r>
            <a:r>
              <a:rPr lang="en-GB" sz="2400" dirty="0">
                <a:solidFill>
                  <a:schemeClr val="bg1"/>
                </a:solidFill>
                <a:latin typeface="Calibri" panose="020F0502020204030204" pitchFamily="34" charset="0"/>
                <a:cs typeface="Calibri" panose="020F0502020204030204" pitchFamily="34" charset="0"/>
              </a:rPr>
              <a:t>shared could only be sold on to other black citizens. </a:t>
            </a:r>
            <a:r>
              <a:rPr lang="en-GB" sz="2400" dirty="0" smtClean="0">
                <a:solidFill>
                  <a:schemeClr val="bg1"/>
                </a:solidFill>
                <a:latin typeface="Calibri" panose="020F0502020204030204" pitchFamily="34" charset="0"/>
                <a:cs typeface="Calibri" panose="020F0502020204030204" pitchFamily="34" charset="0"/>
              </a:rPr>
              <a:t>UASA has always held the view that this prevented the share holders to sell to the highest bidder.  This </a:t>
            </a:r>
            <a:r>
              <a:rPr lang="en-GB" sz="2400" dirty="0">
                <a:solidFill>
                  <a:schemeClr val="bg1"/>
                </a:solidFill>
                <a:latin typeface="Calibri" panose="020F0502020204030204" pitchFamily="34" charset="0"/>
                <a:cs typeface="Calibri" panose="020F0502020204030204" pitchFamily="34" charset="0"/>
              </a:rPr>
              <a:t>doubling down led </a:t>
            </a:r>
            <a:r>
              <a:rPr lang="en-GB" sz="2400" dirty="0" smtClean="0">
                <a:solidFill>
                  <a:schemeClr val="bg1"/>
                </a:solidFill>
                <a:latin typeface="Calibri" panose="020F0502020204030204" pitchFamily="34" charset="0"/>
                <a:cs typeface="Calibri" panose="020F0502020204030204" pitchFamily="34" charset="0"/>
              </a:rPr>
              <a:t>UASA, to </a:t>
            </a:r>
            <a:r>
              <a:rPr lang="en-GB" sz="2400" dirty="0">
                <a:solidFill>
                  <a:schemeClr val="bg1"/>
                </a:solidFill>
                <a:latin typeface="Calibri" panose="020F0502020204030204" pitchFamily="34" charset="0"/>
                <a:cs typeface="Calibri" panose="020F0502020204030204" pitchFamily="34" charset="0"/>
              </a:rPr>
              <a:t>declare the charter </a:t>
            </a:r>
            <a:r>
              <a:rPr lang="en-GB" sz="2400" dirty="0" smtClean="0">
                <a:solidFill>
                  <a:schemeClr val="bg1"/>
                </a:solidFill>
                <a:latin typeface="Calibri" panose="020F0502020204030204" pitchFamily="34" charset="0"/>
                <a:cs typeface="Calibri" panose="020F0502020204030204" pitchFamily="34" charset="0"/>
              </a:rPr>
              <a:t>to have </a:t>
            </a:r>
            <a:r>
              <a:rPr lang="en-GB" sz="2400" dirty="0">
                <a:solidFill>
                  <a:schemeClr val="bg1"/>
                </a:solidFill>
                <a:latin typeface="Calibri" panose="020F0502020204030204" pitchFamily="34" charset="0"/>
                <a:cs typeface="Calibri" panose="020F0502020204030204" pitchFamily="34" charset="0"/>
              </a:rPr>
              <a:t>the effect of ‘diluting shareholders and stifling investment in the sector.’</a:t>
            </a:r>
          </a:p>
          <a:p>
            <a:r>
              <a:rPr lang="en-GB" sz="2400" dirty="0" smtClean="0">
                <a:solidFill>
                  <a:schemeClr val="bg1"/>
                </a:solidFill>
                <a:latin typeface="Calibri" panose="020F0502020204030204" pitchFamily="34" charset="0"/>
                <a:cs typeface="Calibri" panose="020F0502020204030204" pitchFamily="34" charset="0"/>
              </a:rPr>
              <a:t>Mining charter 3 also </a:t>
            </a:r>
            <a:r>
              <a:rPr lang="en-GB" sz="2400" dirty="0">
                <a:solidFill>
                  <a:schemeClr val="bg1"/>
                </a:solidFill>
                <a:latin typeface="Calibri" panose="020F0502020204030204" pitchFamily="34" charset="0"/>
                <a:cs typeface="Calibri" panose="020F0502020204030204" pitchFamily="34" charset="0"/>
              </a:rPr>
              <a:t>required miners to buy 70% of goods and 80% of services from Black-owned companies, which many industry groups feel is unrealistic</a:t>
            </a:r>
            <a:r>
              <a:rPr lang="en-GB" sz="2400" dirty="0" smtClean="0">
                <a:solidFill>
                  <a:schemeClr val="bg1"/>
                </a:solidFill>
                <a:latin typeface="Calibri" panose="020F0502020204030204" pitchFamily="34" charset="0"/>
                <a:cs typeface="Calibri" panose="020F0502020204030204" pitchFamily="34" charset="0"/>
              </a:rPr>
              <a:t>.</a:t>
            </a:r>
            <a:endParaRPr lang="en-GB" sz="2400" dirty="0">
              <a:solidFill>
                <a:schemeClr val="bg1"/>
              </a:solidFill>
              <a:latin typeface="Calibri" panose="020F0502020204030204" pitchFamily="34" charset="0"/>
              <a:cs typeface="Calibri" panose="020F0502020204030204" pitchFamily="34" charset="0"/>
            </a:endParaRPr>
          </a:p>
          <a:p>
            <a:endParaRPr lang="en-ZA" sz="2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33757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937019" y="4592155"/>
            <a:ext cx="2012383" cy="2027129"/>
          </a:xfrm>
          <a:prstGeom prst="rect">
            <a:avLst/>
          </a:prstGeom>
          <a:effectLst>
            <a:glow rad="127000">
              <a:schemeClr val="accent1">
                <a:alpha val="41000"/>
              </a:schemeClr>
            </a:glow>
            <a:outerShdw blurRad="762000" dist="50800" dir="11160000" algn="ctr" rotWithShape="0">
              <a:srgbClr val="000000">
                <a:alpha val="46000"/>
              </a:srgbClr>
            </a:outerShdw>
          </a:effectLst>
        </p:spPr>
      </p:pic>
      <p:sp>
        <p:nvSpPr>
          <p:cNvPr id="6" name="Rectangle 1"/>
          <p:cNvSpPr>
            <a:spLocks noGrp="1" noChangeArrowheads="1"/>
          </p:cNvSpPr>
          <p:nvPr>
            <p:ph type="subTitle" idx="1"/>
          </p:nvPr>
        </p:nvSpPr>
        <p:spPr bwMode="auto">
          <a:xfrm>
            <a:off x="544040" y="343764"/>
            <a:ext cx="9931455" cy="59554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pPr>
            <a:r>
              <a:rPr lang="en-US" altLang="en-US" sz="2400" b="1" dirty="0" smtClean="0">
                <a:solidFill>
                  <a:schemeClr val="bg1"/>
                </a:solidFill>
                <a:latin typeface="Calibri" panose="020F0502020204030204" pitchFamily="34" charset="0"/>
                <a:cs typeface="Calibri" panose="020F0502020204030204" pitchFamily="34" charset="0"/>
              </a:rPr>
              <a:t>Legal </a:t>
            </a:r>
            <a:r>
              <a:rPr lang="en-US" altLang="en-US" sz="2400" b="1" dirty="0">
                <a:solidFill>
                  <a:schemeClr val="bg1"/>
                </a:solidFill>
                <a:latin typeface="Calibri" panose="020F0502020204030204" pitchFamily="34" charset="0"/>
                <a:cs typeface="Calibri" panose="020F0502020204030204" pitchFamily="34" charset="0"/>
              </a:rPr>
              <a:t>uncertainty</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chemeClr val="bg1"/>
                </a:solidFill>
                <a:latin typeface="Calibri" panose="020F0502020204030204" pitchFamily="34" charset="0"/>
                <a:cs typeface="Calibri" panose="020F0502020204030204" pitchFamily="34" charset="0"/>
              </a:rPr>
              <a:t>The difficulty the </a:t>
            </a:r>
            <a:r>
              <a:rPr lang="en-US" altLang="en-US" sz="2400" dirty="0" smtClean="0">
                <a:solidFill>
                  <a:schemeClr val="bg1"/>
                </a:solidFill>
                <a:latin typeface="Calibri" panose="020F0502020204030204" pitchFamily="34" charset="0"/>
                <a:cs typeface="Calibri" panose="020F0502020204030204" pitchFamily="34" charset="0"/>
              </a:rPr>
              <a:t>Investors  </a:t>
            </a:r>
            <a:r>
              <a:rPr lang="en-US" altLang="en-US" sz="2400" dirty="0">
                <a:solidFill>
                  <a:schemeClr val="bg1"/>
                </a:solidFill>
                <a:latin typeface="Calibri" panose="020F0502020204030204" pitchFamily="34" charset="0"/>
                <a:cs typeface="Calibri" panose="020F0502020204030204" pitchFamily="34" charset="0"/>
              </a:rPr>
              <a:t>had with the charter was that it contains sanctions –</a:t>
            </a:r>
          </a:p>
          <a:p>
            <a:pPr lvl="0" defTabSz="914400">
              <a:buClrTx/>
              <a:buSzTx/>
            </a:pPr>
            <a:r>
              <a:rPr lang="en-US" altLang="en-US" sz="2400" dirty="0">
                <a:solidFill>
                  <a:schemeClr val="bg1"/>
                </a:solidFill>
                <a:latin typeface="Calibri" panose="020F0502020204030204" pitchFamily="34" charset="0"/>
                <a:cs typeface="Calibri" panose="020F0502020204030204" pitchFamily="34" charset="0"/>
              </a:rPr>
              <a:t>specifically section 47 of the Mineral and Petroleum Resources Development Act 2002 (MPRDA), which allowed the Minister of Mineral </a:t>
            </a:r>
            <a:r>
              <a:rPr lang="en-US" altLang="en-US" sz="2400" dirty="0" smtClean="0">
                <a:solidFill>
                  <a:schemeClr val="bg1"/>
                </a:solidFill>
                <a:latin typeface="Calibri" panose="020F0502020204030204" pitchFamily="34" charset="0"/>
                <a:cs typeface="Calibri" panose="020F0502020204030204" pitchFamily="34" charset="0"/>
              </a:rPr>
              <a:t>Resources and Energy </a:t>
            </a:r>
            <a:r>
              <a:rPr lang="en-US" altLang="en-US" sz="2400" dirty="0">
                <a:solidFill>
                  <a:schemeClr val="bg1"/>
                </a:solidFill>
                <a:latin typeface="Calibri" panose="020F0502020204030204" pitchFamily="34" charset="0"/>
                <a:cs typeface="Calibri" panose="020F0502020204030204" pitchFamily="34" charset="0"/>
              </a:rPr>
              <a:t>to cancel a mining right if the terms of the charter are not adhered </a:t>
            </a:r>
            <a:r>
              <a:rPr lang="en-US" altLang="en-US" sz="2400" dirty="0" smtClean="0">
                <a:solidFill>
                  <a:schemeClr val="bg1"/>
                </a:solidFill>
                <a:latin typeface="Calibri" panose="020F0502020204030204" pitchFamily="34" charset="0"/>
                <a:cs typeface="Calibri" panose="020F0502020204030204" pitchFamily="34" charset="0"/>
              </a:rPr>
              <a:t>to.</a:t>
            </a:r>
          </a:p>
          <a:p>
            <a:pPr lvl="0" defTabSz="914400">
              <a:buClrTx/>
              <a:buSzTx/>
            </a:pPr>
            <a:endParaRPr lang="en-US" altLang="en-US" sz="2400" dirty="0" smtClean="0">
              <a:solidFill>
                <a:schemeClr val="bg1"/>
              </a:solidFill>
              <a:latin typeface="Calibri" panose="020F0502020204030204" pitchFamily="34" charset="0"/>
              <a:cs typeface="Calibri" panose="020F0502020204030204" pitchFamily="34" charset="0"/>
            </a:endParaRPr>
          </a:p>
          <a:p>
            <a:pPr lvl="0" defTabSz="914400">
              <a:buClrTx/>
              <a:buSzTx/>
            </a:pPr>
            <a:r>
              <a:rPr lang="en-US" altLang="en-US" sz="2400" b="1" dirty="0" smtClean="0">
                <a:solidFill>
                  <a:schemeClr val="bg1"/>
                </a:solidFill>
                <a:latin typeface="Calibri" panose="020F0502020204030204" pitchFamily="34" charset="0"/>
                <a:cs typeface="Calibri" panose="020F0502020204030204" pitchFamily="34" charset="0"/>
              </a:rPr>
              <a:t>The </a:t>
            </a:r>
            <a:r>
              <a:rPr lang="en-US" altLang="en-US" sz="2400" b="1" dirty="0">
                <a:solidFill>
                  <a:schemeClr val="bg1"/>
                </a:solidFill>
                <a:latin typeface="Calibri" panose="020F0502020204030204" pitchFamily="34" charset="0"/>
                <a:cs typeface="Calibri" panose="020F0502020204030204" pitchFamily="34" charset="0"/>
              </a:rPr>
              <a:t>main outcry from the sector was that the Charter is a policy document and not legislation, which are notably different</a:t>
            </a:r>
            <a:r>
              <a:rPr lang="en-US" altLang="en-US" sz="2400" b="1" dirty="0" smtClean="0">
                <a:solidFill>
                  <a:schemeClr val="bg1"/>
                </a:solidFill>
                <a:latin typeface="Calibri" panose="020F0502020204030204" pitchFamily="34" charset="0"/>
                <a:cs typeface="Calibri" panose="020F0502020204030204" pitchFamily="34" charset="0"/>
              </a:rPr>
              <a:t>.</a:t>
            </a:r>
          </a:p>
          <a:p>
            <a:pPr lvl="0" defTabSz="914400">
              <a:buClrTx/>
              <a:buSzTx/>
            </a:pPr>
            <a:endParaRPr lang="en-US" altLang="en-US" sz="2400" b="1" dirty="0">
              <a:solidFill>
                <a:schemeClr val="bg1"/>
              </a:solidFill>
              <a:latin typeface="Calibri" panose="020F0502020204030204" pitchFamily="34" charset="0"/>
              <a:cs typeface="Calibri" panose="020F0502020204030204" pitchFamily="34" charset="0"/>
            </a:endParaRPr>
          </a:p>
          <a:p>
            <a:pPr lvl="0" defTabSz="914400">
              <a:buClrTx/>
              <a:buSzTx/>
            </a:pPr>
            <a:r>
              <a:rPr lang="en-US" altLang="en-US" sz="2400" dirty="0">
                <a:solidFill>
                  <a:schemeClr val="bg1"/>
                </a:solidFill>
                <a:latin typeface="Calibri" panose="020F0502020204030204" pitchFamily="34" charset="0"/>
                <a:cs typeface="Calibri" panose="020F0502020204030204" pitchFamily="34" charset="0"/>
              </a:rPr>
              <a:t>This was also the notable finding of a lawsuit filed by the Minerals Council against The Minister of Mineral Resources and Energy, and thirteen others, including the South African Diamond and Precious Metal Regulator, </a:t>
            </a:r>
            <a:r>
              <a:rPr lang="en-US" altLang="en-US" sz="2400" dirty="0" smtClean="0">
                <a:solidFill>
                  <a:schemeClr val="bg1"/>
                </a:solidFill>
                <a:latin typeface="Calibri" panose="020F0502020204030204" pitchFamily="34" charset="0"/>
                <a:cs typeface="Calibri" panose="020F0502020204030204" pitchFamily="34" charset="0"/>
              </a:rPr>
              <a:t>Mining </a:t>
            </a:r>
            <a:r>
              <a:rPr lang="en-US" altLang="en-US" sz="2400" dirty="0">
                <a:solidFill>
                  <a:schemeClr val="bg1"/>
                </a:solidFill>
                <a:latin typeface="Calibri" panose="020F0502020204030204" pitchFamily="34" charset="0"/>
                <a:cs typeface="Calibri" panose="020F0502020204030204" pitchFamily="34" charset="0"/>
              </a:rPr>
              <a:t> Affected Communities United in Action, and Women Affected by </a:t>
            </a:r>
            <a:r>
              <a:rPr lang="en-US" altLang="en-US" sz="2400" dirty="0" smtClean="0">
                <a:solidFill>
                  <a:schemeClr val="bg1"/>
                </a:solidFill>
                <a:latin typeface="Calibri" panose="020F0502020204030204" pitchFamily="34" charset="0"/>
                <a:cs typeface="Calibri" panose="020F0502020204030204" pitchFamily="34" charset="0"/>
              </a:rPr>
              <a:t>Mining </a:t>
            </a:r>
            <a:r>
              <a:rPr lang="en-US" altLang="en-US" sz="2400" dirty="0">
                <a:solidFill>
                  <a:schemeClr val="bg1"/>
                </a:solidFill>
                <a:latin typeface="Calibri" panose="020F0502020204030204" pitchFamily="34" charset="0"/>
                <a:cs typeface="Calibri" panose="020F0502020204030204" pitchFamily="34" charset="0"/>
              </a:rPr>
              <a:t> United in Action. </a:t>
            </a:r>
          </a:p>
          <a:p>
            <a:pPr lvl="0" defTabSz="914400">
              <a:buClrTx/>
              <a:buSzTx/>
            </a:pPr>
            <a:endParaRPr lang="en-US" altLang="en-US" sz="2400" dirty="0">
              <a:solidFill>
                <a:schemeClr val="bg1"/>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xmlns="" val="3916566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937019" y="4592155"/>
            <a:ext cx="2012383" cy="2027129"/>
          </a:xfrm>
          <a:prstGeom prst="rect">
            <a:avLst/>
          </a:prstGeom>
          <a:effectLst>
            <a:glow rad="127000">
              <a:schemeClr val="accent1">
                <a:alpha val="41000"/>
              </a:schemeClr>
            </a:glow>
            <a:outerShdw blurRad="762000" dist="50800" dir="11160000" algn="ctr" rotWithShape="0">
              <a:srgbClr val="000000">
                <a:alpha val="46000"/>
              </a:srgbClr>
            </a:outerShdw>
          </a:effectLst>
        </p:spPr>
      </p:pic>
      <p:sp>
        <p:nvSpPr>
          <p:cNvPr id="6" name="Rectangle 1"/>
          <p:cNvSpPr>
            <a:spLocks noGrp="1" noChangeArrowheads="1"/>
          </p:cNvSpPr>
          <p:nvPr>
            <p:ph type="subTitle" idx="1"/>
          </p:nvPr>
        </p:nvSpPr>
        <p:spPr bwMode="auto">
          <a:xfrm>
            <a:off x="848840" y="427095"/>
            <a:ext cx="9665695" cy="57246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pPr>
            <a:r>
              <a:rPr lang="en-US" altLang="en-US" sz="1800" dirty="0">
                <a:solidFill>
                  <a:schemeClr val="bg1"/>
                </a:solidFill>
                <a:latin typeface="Calibri" panose="020F0502020204030204" pitchFamily="34" charset="0"/>
                <a:cs typeface="Calibri" panose="020F0502020204030204" pitchFamily="34" charset="0"/>
              </a:rPr>
              <a:t> </a:t>
            </a:r>
          </a:p>
          <a:p>
            <a:pPr lvl="0" defTabSz="914400">
              <a:buClrTx/>
              <a:buSzTx/>
            </a:pPr>
            <a:r>
              <a:rPr lang="en-US" altLang="en-US" sz="2400" dirty="0" smtClean="0">
                <a:solidFill>
                  <a:schemeClr val="bg1"/>
                </a:solidFill>
                <a:latin typeface="Calibri" panose="020F0502020204030204" pitchFamily="34" charset="0"/>
                <a:cs typeface="Calibri" panose="020F0502020204030204" pitchFamily="34" charset="0"/>
              </a:rPr>
              <a:t>UASA always held the same view of the Minerals Council who argued that the new charter created confusion around the level of enforcement that was allowed if companies were unable to comply with certain aspects, a point of particular importance, as the charter stated it was ‘effective immediately’. As such the Mineral Council asked for several provisions, including the procurement and continuation of shareholdings requirements, to be set aside. </a:t>
            </a:r>
          </a:p>
          <a:p>
            <a:pPr lvl="0" defTabSz="914400">
              <a:buClrTx/>
              <a:buSzTx/>
            </a:pPr>
            <a:endParaRPr lang="en-US" altLang="en-US" sz="2400" dirty="0" smtClean="0">
              <a:solidFill>
                <a:schemeClr val="bg1"/>
              </a:solidFill>
              <a:latin typeface="Calibri" panose="020F0502020204030204" pitchFamily="34" charset="0"/>
              <a:cs typeface="Calibri" panose="020F0502020204030204" pitchFamily="34" charset="0"/>
            </a:endParaRPr>
          </a:p>
          <a:p>
            <a:pPr lvl="0" defTabSz="914400">
              <a:buClrTx/>
              <a:buSzTx/>
            </a:pPr>
            <a:r>
              <a:rPr lang="en-US" altLang="en-US" sz="2400" b="1" dirty="0" smtClean="0">
                <a:solidFill>
                  <a:schemeClr val="bg1"/>
                </a:solidFill>
                <a:latin typeface="Calibri" panose="020F0502020204030204" pitchFamily="34" charset="0"/>
                <a:cs typeface="Calibri" panose="020F0502020204030204" pitchFamily="34" charset="0"/>
              </a:rPr>
              <a:t>On 21 September 2021, the Gauteng High Court delivered a unanimous judgment that the charter is policy and not legislation or subordinate legislation – as long contended by the Department of Mineral Resources and Energy (DMRE). Finding essentially that it does not empower the Minister to make law, the requested provisions were set aside.</a:t>
            </a:r>
          </a:p>
          <a:p>
            <a:pPr lvl="0" defTabSz="914400">
              <a:buClrTx/>
              <a:buSzTx/>
            </a:pPr>
            <a:r>
              <a:rPr lang="en-US" altLang="en-US" sz="2400" dirty="0" smtClean="0">
                <a:solidFill>
                  <a:schemeClr val="bg1"/>
                </a:solidFill>
                <a:latin typeface="Calibri" panose="020F0502020204030204" pitchFamily="34" charset="0"/>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dirty="0" smtClean="0">
              <a:ln>
                <a:noFill/>
              </a:ln>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957184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937019" y="4592155"/>
            <a:ext cx="2012383" cy="2027129"/>
          </a:xfrm>
          <a:prstGeom prst="rect">
            <a:avLst/>
          </a:prstGeom>
          <a:effectLst>
            <a:glow rad="127000">
              <a:schemeClr val="accent1">
                <a:alpha val="41000"/>
              </a:schemeClr>
            </a:glow>
            <a:outerShdw blurRad="762000" dist="50800" dir="11160000" algn="ctr" rotWithShape="0">
              <a:srgbClr val="000000">
                <a:alpha val="46000"/>
              </a:srgbClr>
            </a:outerShdw>
          </a:effectLst>
        </p:spPr>
      </p:pic>
      <p:sp>
        <p:nvSpPr>
          <p:cNvPr id="3" name="Subtitle 2"/>
          <p:cNvSpPr>
            <a:spLocks noGrp="1"/>
          </p:cNvSpPr>
          <p:nvPr>
            <p:ph type="subTitle" idx="1"/>
          </p:nvPr>
        </p:nvSpPr>
        <p:spPr>
          <a:xfrm>
            <a:off x="491029" y="862885"/>
            <a:ext cx="8987822" cy="5859887"/>
          </a:xfrm>
        </p:spPr>
        <p:txBody>
          <a:bodyPr/>
          <a:lstStyle/>
          <a:p>
            <a:endParaRPr lang="en-ZA" dirty="0" smtClean="0"/>
          </a:p>
          <a:p>
            <a:endParaRPr lang="en-ZA" dirty="0" smtClean="0"/>
          </a:p>
          <a:p>
            <a:endParaRPr lang="en-ZA" dirty="0"/>
          </a:p>
        </p:txBody>
      </p:sp>
      <p:sp>
        <p:nvSpPr>
          <p:cNvPr id="5" name="Rectangle 4"/>
          <p:cNvSpPr/>
          <p:nvPr/>
        </p:nvSpPr>
        <p:spPr>
          <a:xfrm>
            <a:off x="-213469" y="142265"/>
            <a:ext cx="9692320" cy="7048083"/>
          </a:xfrm>
          <a:prstGeom prst="rect">
            <a:avLst/>
          </a:prstGeom>
        </p:spPr>
        <p:txBody>
          <a:bodyPr wrap="square">
            <a:spAutoFit/>
          </a:bodyPr>
          <a:lstStyle/>
          <a:p>
            <a:pPr marL="1170305" algn="just">
              <a:spcAft>
                <a:spcPts val="0"/>
              </a:spcAft>
            </a:pPr>
            <a:r>
              <a:rPr lang="en-ZA" sz="2400" dirty="0">
                <a:solidFill>
                  <a:schemeClr val="bg1"/>
                </a:solidFill>
                <a:latin typeface="Calibri" panose="020F0502020204030204" pitchFamily="34" charset="0"/>
                <a:cs typeface="Calibri" panose="020F0502020204030204" pitchFamily="34" charset="0"/>
              </a:rPr>
              <a:t>In Conclusion the contested 2018 Mining Charter is not a binding instrument of law but instead a policy document, effectively underscoring the principle of “once empowered, always empowered” in the industry, as ruled by the High </a:t>
            </a:r>
            <a:r>
              <a:rPr lang="en-ZA" sz="2400" dirty="0" smtClean="0">
                <a:solidFill>
                  <a:schemeClr val="bg1"/>
                </a:solidFill>
                <a:latin typeface="Calibri" panose="020F0502020204030204" pitchFamily="34" charset="0"/>
                <a:cs typeface="Calibri" panose="020F0502020204030204" pitchFamily="34" charset="0"/>
              </a:rPr>
              <a:t>Court.</a:t>
            </a:r>
            <a:endParaRPr lang="en-ZA" sz="2400" dirty="0">
              <a:solidFill>
                <a:schemeClr val="bg1"/>
              </a:solidFill>
              <a:latin typeface="Calibri" panose="020F0502020204030204" pitchFamily="34" charset="0"/>
              <a:cs typeface="Calibri" panose="020F0502020204030204" pitchFamily="34" charset="0"/>
            </a:endParaRPr>
          </a:p>
          <a:p>
            <a:pPr marL="1170305" algn="just">
              <a:spcAft>
                <a:spcPts val="0"/>
              </a:spcAft>
            </a:pPr>
            <a:r>
              <a:rPr lang="en-ZA" sz="2400" dirty="0">
                <a:solidFill>
                  <a:schemeClr val="bg1"/>
                </a:solidFill>
                <a:latin typeface="Calibri" panose="020F0502020204030204" pitchFamily="34" charset="0"/>
                <a:cs typeface="Calibri" panose="020F0502020204030204" pitchFamily="34" charset="0"/>
              </a:rPr>
              <a:t> </a:t>
            </a:r>
          </a:p>
          <a:p>
            <a:pPr marL="1170305" algn="just">
              <a:spcAft>
                <a:spcPts val="0"/>
              </a:spcAft>
            </a:pPr>
            <a:r>
              <a:rPr lang="en-ZA" sz="2400" dirty="0">
                <a:solidFill>
                  <a:schemeClr val="bg1"/>
                </a:solidFill>
                <a:latin typeface="Calibri" panose="020F0502020204030204" pitchFamily="34" charset="0"/>
                <a:cs typeface="Calibri" panose="020F0502020204030204" pitchFamily="34" charset="0"/>
              </a:rPr>
              <a:t>While mining companies have long argued that the sweeping changes in the charter, including the need to refresh black ownership levels to 30% from 26% on transfers and renewals of mining rights, were detrimental to their business,  UASA believes a top-up to 30% would have been beneficial for our members.</a:t>
            </a:r>
          </a:p>
          <a:p>
            <a:pPr marL="1170305" algn="just">
              <a:spcAft>
                <a:spcPts val="0"/>
              </a:spcAft>
            </a:pPr>
            <a:r>
              <a:rPr lang="en-ZA" sz="2400" dirty="0">
                <a:solidFill>
                  <a:schemeClr val="bg1"/>
                </a:solidFill>
                <a:latin typeface="Calibri" panose="020F0502020204030204" pitchFamily="34" charset="0"/>
                <a:cs typeface="Calibri" panose="020F0502020204030204" pitchFamily="34" charset="0"/>
              </a:rPr>
              <a:t>However, we accept that the issue of “Once empower, always empower” has now been decided and welcome the ruling. It will certainly encourage foreign investment in South Africa. </a:t>
            </a:r>
          </a:p>
          <a:p>
            <a:pPr marL="1170305" algn="just">
              <a:spcAft>
                <a:spcPts val="0"/>
              </a:spcAft>
            </a:pPr>
            <a:r>
              <a:rPr lang="en-ZA" sz="2400" dirty="0">
                <a:solidFill>
                  <a:schemeClr val="bg1"/>
                </a:solidFill>
                <a:latin typeface="Calibri" panose="020F0502020204030204" pitchFamily="34" charset="0"/>
                <a:cs typeface="Calibri" panose="020F0502020204030204" pitchFamily="34" charset="0"/>
              </a:rPr>
              <a:t> </a:t>
            </a:r>
          </a:p>
          <a:p>
            <a:pPr marL="1170305" algn="just">
              <a:spcAft>
                <a:spcPts val="0"/>
              </a:spcAft>
            </a:pPr>
            <a:r>
              <a:rPr lang="en-ZA" sz="2400" dirty="0">
                <a:solidFill>
                  <a:schemeClr val="bg1"/>
                </a:solidFill>
                <a:latin typeface="Calibri" panose="020F0502020204030204" pitchFamily="34" charset="0"/>
                <a:cs typeface="Calibri" panose="020F0502020204030204" pitchFamily="34" charset="0"/>
              </a:rPr>
              <a:t>The ruling comes at the right time for the South African economy, especially after two </a:t>
            </a:r>
            <a:r>
              <a:rPr lang="en-ZA" sz="2400" dirty="0" smtClean="0">
                <a:solidFill>
                  <a:schemeClr val="bg1"/>
                </a:solidFill>
                <a:latin typeface="Calibri" panose="020F0502020204030204" pitchFamily="34" charset="0"/>
                <a:cs typeface="Calibri" panose="020F0502020204030204" pitchFamily="34" charset="0"/>
              </a:rPr>
              <a:t>years of Covid-19-related </a:t>
            </a:r>
            <a:r>
              <a:rPr lang="en-ZA" sz="2400" dirty="0">
                <a:solidFill>
                  <a:schemeClr val="bg1"/>
                </a:solidFill>
                <a:latin typeface="Calibri" panose="020F0502020204030204" pitchFamily="34" charset="0"/>
                <a:cs typeface="Calibri" panose="020F0502020204030204" pitchFamily="34" charset="0"/>
              </a:rPr>
              <a:t>lockdowns. </a:t>
            </a:r>
            <a:r>
              <a:rPr lang="en-ZA" sz="2400" dirty="0" smtClean="0">
                <a:solidFill>
                  <a:schemeClr val="bg1"/>
                </a:solidFill>
                <a:latin typeface="Calibri" panose="020F0502020204030204" pitchFamily="34" charset="0"/>
                <a:cs typeface="Calibri" panose="020F0502020204030204" pitchFamily="34" charset="0"/>
              </a:rPr>
              <a:t>This would allow </a:t>
            </a:r>
            <a:r>
              <a:rPr lang="en-ZA" sz="2400" dirty="0">
                <a:solidFill>
                  <a:schemeClr val="bg1"/>
                </a:solidFill>
                <a:latin typeface="Calibri" panose="020F0502020204030204" pitchFamily="34" charset="0"/>
                <a:cs typeface="Calibri" panose="020F0502020204030204" pitchFamily="34" charset="0"/>
              </a:rPr>
              <a:t>investors </a:t>
            </a:r>
            <a:r>
              <a:rPr lang="en-ZA" sz="2400" dirty="0" smtClean="0">
                <a:solidFill>
                  <a:schemeClr val="bg1"/>
                </a:solidFill>
                <a:latin typeface="Calibri" panose="020F0502020204030204" pitchFamily="34" charset="0"/>
                <a:cs typeface="Calibri" panose="020F0502020204030204" pitchFamily="34" charset="0"/>
              </a:rPr>
              <a:t>to conduct </a:t>
            </a:r>
            <a:r>
              <a:rPr lang="en-ZA" sz="2400" dirty="0">
                <a:solidFill>
                  <a:schemeClr val="bg1"/>
                </a:solidFill>
                <a:latin typeface="Calibri" panose="020F0502020204030204" pitchFamily="34" charset="0"/>
                <a:cs typeface="Calibri" panose="020F0502020204030204" pitchFamily="34" charset="0"/>
              </a:rPr>
              <a:t>their independent due diligence investigations in South Africa.  </a:t>
            </a:r>
            <a:endParaRPr lang="en-ZA" sz="2000" dirty="0">
              <a:solidFill>
                <a:schemeClr val="bg1"/>
              </a:solidFill>
              <a:latin typeface="Calibri" panose="020F0502020204030204" pitchFamily="34" charset="0"/>
              <a:cs typeface="Calibri" panose="020F0502020204030204" pitchFamily="34" charset="0"/>
            </a:endParaRPr>
          </a:p>
          <a:p>
            <a:pPr defTabSz="914400" eaLnBrk="0" fontAlgn="base" hangingPunct="0">
              <a:spcBef>
                <a:spcPct val="0"/>
              </a:spcBef>
              <a:spcAft>
                <a:spcPct val="0"/>
              </a:spcAft>
            </a:pPr>
            <a:r>
              <a:rPr lang="en-ZA" sz="200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xmlns="" val="189836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937019" y="4592155"/>
            <a:ext cx="2012383" cy="2027129"/>
          </a:xfrm>
          <a:prstGeom prst="rect">
            <a:avLst/>
          </a:prstGeom>
          <a:effectLst>
            <a:glow rad="127000">
              <a:schemeClr val="accent1">
                <a:alpha val="41000"/>
              </a:schemeClr>
            </a:glow>
            <a:outerShdw blurRad="762000" dist="50800" dir="11160000" algn="ctr" rotWithShape="0">
              <a:srgbClr val="000000">
                <a:alpha val="46000"/>
              </a:srgbClr>
            </a:outerShdw>
          </a:effectLst>
        </p:spPr>
      </p:pic>
      <p:sp>
        <p:nvSpPr>
          <p:cNvPr id="3" name="Subtitle 2"/>
          <p:cNvSpPr>
            <a:spLocks noGrp="1"/>
          </p:cNvSpPr>
          <p:nvPr>
            <p:ph type="subTitle" idx="1"/>
          </p:nvPr>
        </p:nvSpPr>
        <p:spPr>
          <a:xfrm>
            <a:off x="491029" y="862885"/>
            <a:ext cx="8987822" cy="5859887"/>
          </a:xfrm>
        </p:spPr>
        <p:txBody>
          <a:bodyPr/>
          <a:lstStyle/>
          <a:p>
            <a:endParaRPr lang="en-ZA" dirty="0" smtClean="0"/>
          </a:p>
          <a:p>
            <a:endParaRPr lang="en-ZA" dirty="0" smtClean="0"/>
          </a:p>
          <a:p>
            <a:endParaRPr lang="en-ZA" dirty="0"/>
          </a:p>
        </p:txBody>
      </p:sp>
      <p:sp>
        <p:nvSpPr>
          <p:cNvPr id="5" name="Rectangle 4"/>
          <p:cNvSpPr/>
          <p:nvPr/>
        </p:nvSpPr>
        <p:spPr>
          <a:xfrm>
            <a:off x="0" y="67840"/>
            <a:ext cx="9692320" cy="4524315"/>
          </a:xfrm>
          <a:prstGeom prst="rect">
            <a:avLst/>
          </a:prstGeom>
        </p:spPr>
        <p:txBody>
          <a:bodyPr wrap="square">
            <a:spAutoFit/>
          </a:bodyPr>
          <a:lstStyle/>
          <a:p>
            <a:pPr marL="1170305" algn="just">
              <a:spcAft>
                <a:spcPts val="0"/>
              </a:spcAft>
            </a:pPr>
            <a:r>
              <a:rPr lang="en-ZA" sz="2400" dirty="0" smtClean="0">
                <a:solidFill>
                  <a:schemeClr val="bg1"/>
                </a:solidFill>
                <a:latin typeface="Calibri" panose="020F0502020204030204" pitchFamily="34" charset="0"/>
                <a:cs typeface="Calibri" panose="020F0502020204030204" pitchFamily="34" charset="0"/>
              </a:rPr>
              <a:t>  </a:t>
            </a:r>
            <a:endParaRPr lang="en-ZA" sz="2400" dirty="0">
              <a:solidFill>
                <a:schemeClr val="bg1"/>
              </a:solidFill>
              <a:latin typeface="Calibri" panose="020F0502020204030204" pitchFamily="34" charset="0"/>
              <a:cs typeface="Calibri" panose="020F0502020204030204" pitchFamily="34" charset="0"/>
            </a:endParaRPr>
          </a:p>
          <a:p>
            <a:pPr marL="1170305" algn="just">
              <a:spcAft>
                <a:spcPts val="0"/>
              </a:spcAft>
            </a:pPr>
            <a:r>
              <a:rPr lang="en-ZA" sz="2400" dirty="0">
                <a:solidFill>
                  <a:schemeClr val="bg1"/>
                </a:solidFill>
                <a:latin typeface="Calibri" panose="020F0502020204030204" pitchFamily="34" charset="0"/>
                <a:cs typeface="Calibri" panose="020F0502020204030204" pitchFamily="34" charset="0"/>
              </a:rPr>
              <a:t> </a:t>
            </a:r>
          </a:p>
          <a:p>
            <a:pPr marL="1170305" algn="just">
              <a:spcAft>
                <a:spcPts val="0"/>
              </a:spcAft>
            </a:pPr>
            <a:r>
              <a:rPr lang="en-ZA" sz="2400" dirty="0">
                <a:solidFill>
                  <a:schemeClr val="bg1"/>
                </a:solidFill>
                <a:latin typeface="Calibri" panose="020F0502020204030204" pitchFamily="34" charset="0"/>
                <a:cs typeface="Calibri" panose="020F0502020204030204" pitchFamily="34" charset="0"/>
              </a:rPr>
              <a:t>The Department of Minerals </a:t>
            </a:r>
            <a:r>
              <a:rPr lang="en-ZA" sz="2400" dirty="0" smtClean="0">
                <a:solidFill>
                  <a:schemeClr val="bg1"/>
                </a:solidFill>
                <a:latin typeface="Calibri" panose="020F0502020204030204" pitchFamily="34" charset="0"/>
                <a:cs typeface="Calibri" panose="020F0502020204030204" pitchFamily="34" charset="0"/>
              </a:rPr>
              <a:t>and Energy can </a:t>
            </a:r>
            <a:r>
              <a:rPr lang="en-ZA" sz="2400" dirty="0">
                <a:solidFill>
                  <a:schemeClr val="bg1"/>
                </a:solidFill>
                <a:latin typeface="Calibri" panose="020F0502020204030204" pitchFamily="34" charset="0"/>
                <a:cs typeface="Calibri" panose="020F0502020204030204" pitchFamily="34" charset="0"/>
              </a:rPr>
              <a:t>now go ahead with the setting up of its electronic one-stop shop where future investors can apply for prospecting and mining licences at one department as the current system of different government departments is not conducive to business. </a:t>
            </a:r>
          </a:p>
          <a:p>
            <a:pPr marL="1170305" algn="just">
              <a:spcAft>
                <a:spcPts val="0"/>
              </a:spcAft>
            </a:pPr>
            <a:r>
              <a:rPr lang="en-ZA" sz="2400" dirty="0">
                <a:solidFill>
                  <a:schemeClr val="bg1"/>
                </a:solidFill>
                <a:latin typeface="Calibri" panose="020F0502020204030204" pitchFamily="34" charset="0"/>
                <a:cs typeface="Calibri" panose="020F0502020204030204" pitchFamily="34" charset="0"/>
              </a:rPr>
              <a:t> </a:t>
            </a:r>
          </a:p>
          <a:p>
            <a:pPr marL="1170305" algn="just">
              <a:spcAft>
                <a:spcPts val="0"/>
              </a:spcAft>
            </a:pPr>
            <a:r>
              <a:rPr lang="en-ZA" sz="2400" dirty="0">
                <a:solidFill>
                  <a:schemeClr val="bg1"/>
                </a:solidFill>
                <a:latin typeface="Calibri" panose="020F0502020204030204" pitchFamily="34" charset="0"/>
                <a:cs typeface="Calibri" panose="020F0502020204030204" pitchFamily="34" charset="0"/>
              </a:rPr>
              <a:t>The ruling will most definitely contribute to our vision that the mining industry is a sun </a:t>
            </a:r>
            <a:r>
              <a:rPr lang="en-ZA" sz="2400" dirty="0" smtClean="0">
                <a:solidFill>
                  <a:schemeClr val="bg1"/>
                </a:solidFill>
                <a:latin typeface="Calibri" panose="020F0502020204030204" pitchFamily="34" charset="0"/>
                <a:cs typeface="Calibri" panose="020F0502020204030204" pitchFamily="34" charset="0"/>
              </a:rPr>
              <a:t>rise </a:t>
            </a:r>
            <a:r>
              <a:rPr lang="en-ZA" sz="2400" dirty="0">
                <a:solidFill>
                  <a:schemeClr val="bg1"/>
                </a:solidFill>
                <a:latin typeface="Calibri" panose="020F0502020204030204" pitchFamily="34" charset="0"/>
                <a:cs typeface="Calibri" panose="020F0502020204030204" pitchFamily="34" charset="0"/>
              </a:rPr>
              <a:t>industry instead of a sunset industry.</a:t>
            </a:r>
          </a:p>
          <a:p>
            <a:pPr marL="1170305" algn="just">
              <a:spcAft>
                <a:spcPts val="0"/>
              </a:spcAft>
            </a:pPr>
            <a:endParaRPr lang="en-ZA" sz="2400" dirty="0">
              <a:solidFill>
                <a:schemeClr val="bg1"/>
              </a:solidFill>
              <a:latin typeface="Calibri" panose="020F0502020204030204" pitchFamily="34" charset="0"/>
              <a:cs typeface="Calibri" panose="020F0502020204030204" pitchFamily="34" charset="0"/>
            </a:endParaRPr>
          </a:p>
          <a:p>
            <a:pPr defTabSz="914400" eaLnBrk="0" fontAlgn="base" hangingPunct="0">
              <a:spcBef>
                <a:spcPct val="0"/>
              </a:spcBef>
              <a:spcAft>
                <a:spcPct val="0"/>
              </a:spcAft>
            </a:pPr>
            <a:r>
              <a:rPr lang="en-ZA" sz="240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xmlns="" val="284393082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438</TotalTime>
  <Words>230</Words>
  <Application>Microsoft Office PowerPoint</Application>
  <PresentationFormat>Custom</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Slice</vt:lpstr>
      <vt:lpstr>   Once empowered, always empowered:  UASA’s views with regards to the Mining Charter 3   </vt:lpstr>
      <vt:lpstr>Slide 2</vt:lpstr>
      <vt:lpstr>Slide 3</vt:lpstr>
      <vt:lpstr>Slide 4</vt:lpstr>
      <vt:lpstr>Slide 5</vt:lpstr>
      <vt:lpstr>Slide 6</vt:lpstr>
      <vt:lpstr>Slide 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 Swart</dc:creator>
  <cp:lastModifiedBy>USER</cp:lastModifiedBy>
  <cp:revision>57</cp:revision>
  <dcterms:created xsi:type="dcterms:W3CDTF">2017-07-10T12:28:19Z</dcterms:created>
  <dcterms:modified xsi:type="dcterms:W3CDTF">2022-03-23T07:03:13Z</dcterms:modified>
</cp:coreProperties>
</file>