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7" r:id="rId2"/>
    <p:sldId id="470" r:id="rId3"/>
    <p:sldId id="471" r:id="rId4"/>
    <p:sldId id="472" r:id="rId5"/>
    <p:sldId id="473" r:id="rId6"/>
    <p:sldId id="474" r:id="rId7"/>
    <p:sldId id="476" r:id="rId8"/>
    <p:sldId id="475" r:id="rId9"/>
    <p:sldId id="477" r:id="rId10"/>
    <p:sldId id="478" r:id="rId11"/>
    <p:sldId id="479" r:id="rId12"/>
    <p:sldId id="480" r:id="rId13"/>
    <p:sldId id="481" r:id="rId14"/>
    <p:sldId id="482" r:id="rId15"/>
    <p:sldId id="483" r:id="rId16"/>
    <p:sldId id="484" r:id="rId17"/>
    <p:sldId id="485" r:id="rId18"/>
    <p:sldId id="486" r:id="rId19"/>
    <p:sldId id="487" r:id="rId20"/>
    <p:sldId id="488" r:id="rId21"/>
    <p:sldId id="489" r:id="rId22"/>
    <p:sldId id="495" r:id="rId23"/>
    <p:sldId id="490" r:id="rId24"/>
    <p:sldId id="492" r:id="rId25"/>
    <p:sldId id="491" r:id="rId26"/>
    <p:sldId id="295"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6" autoAdjust="0"/>
    <p:restoredTop sz="85693" autoAdjust="0"/>
  </p:normalViewPr>
  <p:slideViewPr>
    <p:cSldViewPr snapToGrid="0">
      <p:cViewPr varScale="1">
        <p:scale>
          <a:sx n="72" d="100"/>
          <a:sy n="72" d="100"/>
        </p:scale>
        <p:origin x="6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52"/>
    </p:cViewPr>
  </p:sorterViewPr>
  <p:notesViewPr>
    <p:cSldViewPr snapToGrid="0">
      <p:cViewPr varScale="1">
        <p:scale>
          <a:sx n="45" d="100"/>
          <a:sy n="45" d="100"/>
        </p:scale>
        <p:origin x="3344"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ED464FA0-E022-4C58-B3BE-B9108C35BFAC}" type="datetimeFigureOut">
              <a:rPr lang="en-ZA" smtClean="0"/>
              <a:t>2022/03/15</a:t>
            </a:fld>
            <a:endParaRPr lang="en-ZA"/>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D79526D-19C0-4851-8FF2-FB4DE1AF76E6}" type="slidenum">
              <a:rPr lang="en-ZA" smtClean="0"/>
              <a:t>‹#›</a:t>
            </a:fld>
            <a:endParaRPr lang="en-ZA"/>
          </a:p>
        </p:txBody>
      </p:sp>
    </p:spTree>
    <p:extLst>
      <p:ext uri="{BB962C8B-B14F-4D97-AF65-F5344CB8AC3E}">
        <p14:creationId xmlns:p14="http://schemas.microsoft.com/office/powerpoint/2010/main" val="6574973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AB0134FA-BBFF-439F-A8BC-E942FFE435B0}" type="datetimeFigureOut">
              <a:rPr lang="en-ZA" smtClean="0"/>
              <a:t>2022/03/15</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FC312BA-8881-4D3D-A5B7-443B13EFC12F}" type="slidenum">
              <a:rPr lang="en-ZA" smtClean="0"/>
              <a:t>‹#›</a:t>
            </a:fld>
            <a:endParaRPr lang="en-ZA"/>
          </a:p>
        </p:txBody>
      </p:sp>
    </p:spTree>
    <p:extLst>
      <p:ext uri="{BB962C8B-B14F-4D97-AF65-F5344CB8AC3E}">
        <p14:creationId xmlns:p14="http://schemas.microsoft.com/office/powerpoint/2010/main" val="23481426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dirty="0"/>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 name="Slide Number Placeholder 1"/>
          <p:cNvSpPr>
            <a:spLocks noGrp="1"/>
          </p:cNvSpPr>
          <p:nvPr>
            <p:ph type="sldNum" sz="quarter" idx="10"/>
          </p:nvPr>
        </p:nvSpPr>
        <p:spPr/>
        <p:txBody>
          <a:bodyPr/>
          <a:lstStyle/>
          <a:p>
            <a:fld id="{0FC312BA-8881-4D3D-A5B7-443B13EFC12F}" type="slidenum">
              <a:rPr lang="en-ZA" smtClean="0"/>
              <a:t>1</a:t>
            </a:fld>
            <a:endParaRPr lang="en-ZA" dirty="0"/>
          </a:p>
        </p:txBody>
      </p:sp>
    </p:spTree>
    <p:extLst>
      <p:ext uri="{BB962C8B-B14F-4D97-AF65-F5344CB8AC3E}">
        <p14:creationId xmlns:p14="http://schemas.microsoft.com/office/powerpoint/2010/main" val="49858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587518" y="-13875384"/>
            <a:ext cx="11585944" cy="14692394"/>
          </a:xfrm>
          <a:prstGeom prst="rect">
            <a:avLst/>
          </a:prstGeom>
          <a:solidFill>
            <a:srgbClr val="FFFFFF"/>
          </a:solidFill>
          <a:ln w="9360">
            <a:solidFill>
              <a:srgbClr val="000000"/>
            </a:solidFill>
            <a:miter lim="800000"/>
            <a:headEnd/>
            <a:tailEnd/>
          </a:ln>
        </p:spPr>
        <p:txBody>
          <a:bodyPr wrap="none" lIns="91303" tIns="45651" rIns="91303" bIns="45651" anchor="ctr"/>
          <a:lstStyle/>
          <a:p>
            <a:pPr eaLnBrk="1" hangingPunct="1">
              <a:lnSpc>
                <a:spcPct val="98000"/>
              </a:lnSpc>
              <a:buClr>
                <a:srgbClr val="000000"/>
              </a:buClr>
              <a:buSzPct val="100000"/>
              <a:buFont typeface="Times New Roman" panose="02020603050405020304" pitchFamily="18" charset="0"/>
              <a:buNone/>
            </a:pPr>
            <a:endParaRPr lang="en-US"/>
          </a:p>
        </p:txBody>
      </p:sp>
      <p:sp>
        <p:nvSpPr>
          <p:cNvPr id="30723" name="Rectangle 2"/>
          <p:cNvSpPr>
            <a:spLocks noGrp="1" noChangeArrowheads="1"/>
          </p:cNvSpPr>
          <p:nvPr>
            <p:ph type="body"/>
          </p:nvPr>
        </p:nvSpPr>
        <p:spPr>
          <a:xfrm>
            <a:off x="673474" y="5108900"/>
            <a:ext cx="5378346" cy="48313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Slide Number Placeholder 1"/>
          <p:cNvSpPr>
            <a:spLocks noGrp="1"/>
          </p:cNvSpPr>
          <p:nvPr>
            <p:ph type="sldNum" sz="quarter" idx="10"/>
          </p:nvPr>
        </p:nvSpPr>
        <p:spPr/>
        <p:txBody>
          <a:bodyPr/>
          <a:lstStyle/>
          <a:p>
            <a:fld id="{0FC312BA-8881-4D3D-A5B7-443B13EFC12F}" type="slidenum">
              <a:rPr lang="en-ZA" smtClean="0"/>
              <a:t>26</a:t>
            </a:fld>
            <a:endParaRPr lang="en-ZA"/>
          </a:p>
        </p:txBody>
      </p:sp>
    </p:spTree>
    <p:extLst>
      <p:ext uri="{BB962C8B-B14F-4D97-AF65-F5344CB8AC3E}">
        <p14:creationId xmlns:p14="http://schemas.microsoft.com/office/powerpoint/2010/main" val="215844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D557CA-A823-414B-A5A7-D376E505D460}" type="datetime1">
              <a:rPr lang="en-ZA" smtClean="0"/>
              <a:t>2022/03/15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193388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CC865-A107-4CDF-874F-613A0B616D61}" type="datetime1">
              <a:rPr lang="en-ZA" smtClean="0"/>
              <a:t>2022/03/15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52559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EC66B-01B4-47D3-94D8-856BFEF03AF4}" type="datetime1">
              <a:rPr lang="en-ZA" smtClean="0"/>
              <a:t>2022/03/15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151646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40B03-3E78-4D42-A9D4-D581D2203828}" type="datetime1">
              <a:rPr lang="en-ZA" smtClean="0"/>
              <a:t>2022/03/15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9886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13B400-8397-4DCA-92AA-EE40F5117E1C}" type="datetime1">
              <a:rPr lang="en-ZA" smtClean="0"/>
              <a:t>2022/03/15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329396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59333C-5C55-49AF-9D74-EB5E65A82DD5}" type="datetime1">
              <a:rPr lang="en-ZA" smtClean="0"/>
              <a:t>2022/03/15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210249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165AB4-03C4-49BE-8DBA-2CD0CD05C87E}" type="datetime1">
              <a:rPr lang="en-ZA" smtClean="0"/>
              <a:t>2022/03/15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80415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A12B9F-EC36-4A03-AA79-5FDF85FA39DC}" type="datetime1">
              <a:rPr lang="en-ZA" smtClean="0"/>
              <a:t>2022/03/15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358008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42F7D-FFB2-4622-B454-56298884FFE5}" type="datetime1">
              <a:rPr lang="en-ZA" smtClean="0"/>
              <a:t>2022/03/15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1466287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058099-31BF-432C-A2ED-D372BE3DA85E}" type="datetime1">
              <a:rPr lang="en-ZA" smtClean="0"/>
              <a:t>2022/03/15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365781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956B27-17E3-4C2B-A255-7E39568800EF}" type="datetime1">
              <a:rPr lang="en-ZA" smtClean="0"/>
              <a:t>2022/03/15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04F4EC5-88AD-4ECA-84AC-34EECC3A4D54}" type="slidenum">
              <a:rPr lang="en-ZA" smtClean="0"/>
              <a:t>‹#›</a:t>
            </a:fld>
            <a:endParaRPr lang="en-ZA"/>
          </a:p>
        </p:txBody>
      </p:sp>
    </p:spTree>
    <p:extLst>
      <p:ext uri="{BB962C8B-B14F-4D97-AF65-F5344CB8AC3E}">
        <p14:creationId xmlns:p14="http://schemas.microsoft.com/office/powerpoint/2010/main" val="302096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7E048-ECD6-44D7-9EB0-7106F5672FD3}" type="datetime1">
              <a:rPr lang="en-ZA" smtClean="0"/>
              <a:t>2022/03/15</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F4EC5-88AD-4ECA-84AC-34EECC3A4D54}" type="slidenum">
              <a:rPr lang="en-ZA" smtClean="0"/>
              <a:t>‹#›</a:t>
            </a:fld>
            <a:endParaRPr lang="en-ZA"/>
          </a:p>
        </p:txBody>
      </p:sp>
    </p:spTree>
    <p:extLst>
      <p:ext uri="{BB962C8B-B14F-4D97-AF65-F5344CB8AC3E}">
        <p14:creationId xmlns:p14="http://schemas.microsoft.com/office/powerpoint/2010/main" val="3874594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Slide Number Placeholder 2"/>
          <p:cNvSpPr>
            <a:spLocks noGrp="1"/>
          </p:cNvSpPr>
          <p:nvPr>
            <p:ph type="sldNum" sz="quarter" idx="12"/>
          </p:nvPr>
        </p:nvSpPr>
        <p:spPr>
          <a:xfrm>
            <a:off x="6564275" y="6085162"/>
            <a:ext cx="20574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b="1">
                <a:solidFill>
                  <a:schemeClr val="tx1"/>
                </a:solidFill>
              </a:rPr>
              <a:pPr>
                <a:lnSpc>
                  <a:spcPct val="100000"/>
                </a:lnSpc>
                <a:spcBef>
                  <a:spcPct val="0"/>
                </a:spcBef>
                <a:buFont typeface="Times New Roman" panose="02020603050405020304" pitchFamily="18" charset="0"/>
                <a:buNone/>
              </a:pPr>
              <a:t>1</a:t>
            </a:fld>
            <a:endParaRPr lang="en-GB" sz="1200" b="1" dirty="0">
              <a:solidFill>
                <a:schemeClr val="tx1"/>
              </a:solidFill>
            </a:endParaRPr>
          </a:p>
        </p:txBody>
      </p:sp>
      <p:pic>
        <p:nvPicPr>
          <p:cNvPr id="29700" name="Picture 6" descr="C:\Documents and Settings\Philda.FSLGH4\Desktop\Design and Branding Materials\Dept LOGOS\logoc3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2933" y="5420878"/>
            <a:ext cx="2643188"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29609" y="233916"/>
            <a:ext cx="8601740" cy="5329128"/>
          </a:xfrm>
        </p:spPr>
        <p:txBody>
          <a:bodyPr>
            <a:normAutofit/>
          </a:bodyPr>
          <a:lstStyle/>
          <a:p>
            <a:pPr algn="ctr"/>
            <a:r>
              <a:rPr lang="en-US" sz="3600" b="1" dirty="0">
                <a:latin typeface="Times New Roman" panose="02020603050405020304" pitchFamily="18" charset="0"/>
                <a:cs typeface="Times New Roman" panose="02020603050405020304" pitchFamily="18" charset="0"/>
              </a:rPr>
              <a:t>SELECT COMMITTEE ON COOPORATIVE GOVERNANCE AND TRADITIONAL AFFAIRS</a:t>
            </a:r>
            <a:br>
              <a:rPr lang="en-US" sz="3600" b="1" dirty="0">
                <a:latin typeface="Times New Roman" panose="02020603050405020304" pitchFamily="18" charset="0"/>
                <a:cs typeface="Times New Roman" panose="02020603050405020304" pitchFamily="18" charset="0"/>
              </a:rPr>
            </a:br>
            <a:r>
              <a:rPr lang="en-US" sz="3600" b="1">
                <a:latin typeface="Times New Roman" panose="02020603050405020304" pitchFamily="18" charset="0"/>
                <a:cs typeface="Times New Roman" panose="02020603050405020304" pitchFamily="18" charset="0"/>
              </a:rPr>
              <a:t/>
            </a:r>
            <a:br>
              <a:rPr lang="en-US" sz="3600" b="1">
                <a:latin typeface="Times New Roman" panose="02020603050405020304" pitchFamily="18" charset="0"/>
                <a:cs typeface="Times New Roman" panose="02020603050405020304" pitchFamily="18" charset="0"/>
              </a:rPr>
            </a:br>
            <a:r>
              <a:rPr lang="en-US" sz="3600" b="1" smtClean="0">
                <a:latin typeface="Times New Roman" panose="02020603050405020304" pitchFamily="18" charset="0"/>
                <a:cs typeface="Times New Roman" panose="02020603050405020304" pitchFamily="18" charset="0"/>
              </a:rPr>
              <a:t>18 </a:t>
            </a:r>
            <a:r>
              <a:rPr lang="en-US" sz="3600" b="1" dirty="0">
                <a:latin typeface="Times New Roman" panose="02020603050405020304" pitchFamily="18" charset="0"/>
                <a:cs typeface="Times New Roman" panose="02020603050405020304" pitchFamily="18" charset="0"/>
              </a:rPr>
              <a:t>MARCH  2022</a:t>
            </a:r>
            <a:endParaRPr lang="en-ZA" sz="3600" b="1" dirty="0">
              <a:latin typeface="Times New Roman" panose="02020603050405020304" pitchFamily="18" charset="0"/>
              <a:cs typeface="Times New Roman" panose="02020603050405020304" pitchFamily="18" charset="0"/>
            </a:endParaRPr>
          </a:p>
        </p:txBody>
      </p:sp>
      <p:sp>
        <p:nvSpPr>
          <p:cNvPr id="6" name="Rectangle 4"/>
          <p:cNvSpPr>
            <a:spLocks noChangeArrowheads="1"/>
          </p:cNvSpPr>
          <p:nvPr/>
        </p:nvSpPr>
        <p:spPr bwMode="auto">
          <a:xfrm>
            <a:off x="7542836" y="4236599"/>
            <a:ext cx="656723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9211443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FA37-DBA9-40E1-96A9-269233CACA6E}"/>
              </a:ext>
            </a:extLst>
          </p:cNvPr>
          <p:cNvSpPr>
            <a:spLocks noGrp="1"/>
          </p:cNvSpPr>
          <p:nvPr>
            <p:ph type="title"/>
          </p:nvPr>
        </p:nvSpPr>
        <p:spPr/>
        <p:txBody>
          <a:bodyPr/>
          <a:lstStyle/>
          <a:p>
            <a:pPr algn="ctr"/>
            <a:r>
              <a:rPr lang="en-US" sz="4400" b="0" i="0" u="none" strike="noStrike" baseline="0" dirty="0">
                <a:latin typeface="Times New Roman" panose="02020603050405020304" pitchFamily="18" charset="0"/>
                <a:cs typeface="Times New Roman" panose="02020603050405020304" pitchFamily="18" charset="0"/>
              </a:rPr>
              <a:t>Status of the Intervention Team</a:t>
            </a:r>
            <a:endParaRPr lang="en-ZA"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4FA324B-4753-4722-B9D0-6F5EB83ABF6B}"/>
              </a:ext>
            </a:extLst>
          </p:cNvPr>
          <p:cNvSpPr>
            <a:spLocks noGrp="1"/>
          </p:cNvSpPr>
          <p:nvPr>
            <p:ph idx="1"/>
          </p:nvPr>
        </p:nvSpPr>
        <p:spPr/>
        <p:txBody>
          <a:bodyPr>
            <a:normAutofit fontScale="92500" lnSpcReduction="10000"/>
          </a:bodyPr>
          <a:lstStyle/>
          <a:p>
            <a:r>
              <a:rPr lang="en-US" sz="2600" dirty="0"/>
              <a:t>Intervention started in January 2020</a:t>
            </a:r>
          </a:p>
          <a:p>
            <a:r>
              <a:rPr lang="en-US" sz="2600" dirty="0"/>
              <a:t>5 members were appointed</a:t>
            </a:r>
          </a:p>
          <a:p>
            <a:r>
              <a:rPr lang="en-US" sz="2600" dirty="0"/>
              <a:t>Only 2 of those remained being </a:t>
            </a:r>
            <a:r>
              <a:rPr lang="en-US" sz="2600" dirty="0" err="1"/>
              <a:t>Messrs</a:t>
            </a:r>
            <a:r>
              <a:rPr lang="en-US" sz="2600" dirty="0"/>
              <a:t> Mofokeng and Mkaza</a:t>
            </a:r>
          </a:p>
          <a:p>
            <a:r>
              <a:rPr lang="en-US" sz="2600" dirty="0"/>
              <a:t>Mr Mofokeng left and Mr Mkaza was appointed as the Lead EXCO Representative</a:t>
            </a:r>
          </a:p>
          <a:p>
            <a:r>
              <a:rPr lang="en-US" sz="2600" dirty="0"/>
              <a:t>In May 2021 </a:t>
            </a:r>
            <a:r>
              <a:rPr lang="en-US" sz="2600" dirty="0" err="1"/>
              <a:t>Messrs</a:t>
            </a:r>
            <a:r>
              <a:rPr lang="en-US" sz="2600" dirty="0"/>
              <a:t> Mawonga and Ntoyi were appointed to join Mr Mkaza</a:t>
            </a:r>
          </a:p>
          <a:p>
            <a:r>
              <a:rPr lang="en-US" sz="2600" dirty="0"/>
              <a:t>The contract of Mr Ntoyi expires in May 2022 and that of </a:t>
            </a:r>
            <a:r>
              <a:rPr lang="en-US" sz="2600" dirty="0" err="1"/>
              <a:t>Messrs</a:t>
            </a:r>
            <a:r>
              <a:rPr lang="en-US" sz="2600" dirty="0"/>
              <a:t> Mkaza and Mawonga have been extended with three during which period the EXCO would consider extension for the whole year</a:t>
            </a:r>
          </a:p>
          <a:p>
            <a:endParaRPr lang="en-ZA" dirty="0"/>
          </a:p>
        </p:txBody>
      </p:sp>
      <p:sp>
        <p:nvSpPr>
          <p:cNvPr id="4" name="Slide Number Placeholder 3">
            <a:extLst>
              <a:ext uri="{FF2B5EF4-FFF2-40B4-BE49-F238E27FC236}">
                <a16:creationId xmlns:a16="http://schemas.microsoft.com/office/drawing/2014/main" id="{BBEC9C56-2EED-48F0-9674-0CD3AEC25909}"/>
              </a:ext>
            </a:extLst>
          </p:cNvPr>
          <p:cNvSpPr>
            <a:spLocks noGrp="1"/>
          </p:cNvSpPr>
          <p:nvPr>
            <p:ph type="sldNum" sz="quarter" idx="12"/>
          </p:nvPr>
        </p:nvSpPr>
        <p:spPr/>
        <p:txBody>
          <a:bodyPr/>
          <a:lstStyle/>
          <a:p>
            <a:fld id="{F04F4EC5-88AD-4ECA-84AC-34EECC3A4D54}" type="slidenum">
              <a:rPr lang="en-ZA" smtClean="0"/>
              <a:t>10</a:t>
            </a:fld>
            <a:endParaRPr lang="en-ZA"/>
          </a:p>
        </p:txBody>
      </p:sp>
    </p:spTree>
    <p:extLst>
      <p:ext uri="{BB962C8B-B14F-4D97-AF65-F5344CB8AC3E}">
        <p14:creationId xmlns:p14="http://schemas.microsoft.com/office/powerpoint/2010/main" val="396164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CFC01-1816-48EB-8DE1-307C77460B76}"/>
              </a:ext>
            </a:extLst>
          </p:cNvPr>
          <p:cNvSpPr>
            <a:spLocks noGrp="1"/>
          </p:cNvSpPr>
          <p:nvPr>
            <p:ph type="title"/>
          </p:nvPr>
        </p:nvSpPr>
        <p:spPr/>
        <p:txBody>
          <a:bodyPr>
            <a:normAutofit/>
          </a:bodyPr>
          <a:lstStyle/>
          <a:p>
            <a:r>
              <a:rPr lang="en-US" sz="4400" b="0" i="0" u="none" strike="noStrike" baseline="0" dirty="0">
                <a:latin typeface="Times New Roman" panose="02020603050405020304" pitchFamily="18" charset="0"/>
                <a:cs typeface="Times New Roman" panose="02020603050405020304" pitchFamily="18" charset="0"/>
              </a:rPr>
              <a:t>Recent developments in  Mangaung </a:t>
            </a:r>
            <a:r>
              <a:rPr lang="en-ZA" sz="4400" b="0" i="0" u="none" strike="noStrike" baseline="0" dirty="0">
                <a:latin typeface="Times New Roman" panose="02020603050405020304" pitchFamily="18" charset="0"/>
                <a:cs typeface="Times New Roman" panose="02020603050405020304" pitchFamily="18" charset="0"/>
              </a:rPr>
              <a:t>Metro and the impact</a:t>
            </a:r>
            <a:endParaRPr lang="en-ZA"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AFB698-2252-4F15-8FF2-2898CCA4F3E4}"/>
              </a:ext>
            </a:extLst>
          </p:cNvPr>
          <p:cNvSpPr>
            <a:spLocks noGrp="1"/>
          </p:cNvSpPr>
          <p:nvPr>
            <p:ph idx="1"/>
          </p:nvPr>
        </p:nvSpPr>
        <p:spPr/>
        <p:txBody>
          <a:bodyPr/>
          <a:lstStyle/>
          <a:p>
            <a:pPr marL="0" indent="0">
              <a:buNone/>
            </a:pPr>
            <a:endParaRPr lang="en-US" sz="2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Key events &amp; activities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Establishment of Metro Police</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Court Action on appointments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Council meeting held on 26 January 2022</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Impact of the Council resolutions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dirty="0"/>
          </a:p>
        </p:txBody>
      </p:sp>
      <p:sp>
        <p:nvSpPr>
          <p:cNvPr id="4" name="Slide Number Placeholder 3">
            <a:extLst>
              <a:ext uri="{FF2B5EF4-FFF2-40B4-BE49-F238E27FC236}">
                <a16:creationId xmlns:a16="http://schemas.microsoft.com/office/drawing/2014/main" id="{F145D291-4F9E-4192-8524-97A6E4B03D00}"/>
              </a:ext>
            </a:extLst>
          </p:cNvPr>
          <p:cNvSpPr>
            <a:spLocks noGrp="1"/>
          </p:cNvSpPr>
          <p:nvPr>
            <p:ph type="sldNum" sz="quarter" idx="12"/>
          </p:nvPr>
        </p:nvSpPr>
        <p:spPr/>
        <p:txBody>
          <a:bodyPr/>
          <a:lstStyle/>
          <a:p>
            <a:fld id="{F04F4EC5-88AD-4ECA-84AC-34EECC3A4D54}" type="slidenum">
              <a:rPr lang="en-ZA" smtClean="0"/>
              <a:t>11</a:t>
            </a:fld>
            <a:endParaRPr lang="en-ZA"/>
          </a:p>
        </p:txBody>
      </p:sp>
    </p:spTree>
    <p:extLst>
      <p:ext uri="{BB962C8B-B14F-4D97-AF65-F5344CB8AC3E}">
        <p14:creationId xmlns:p14="http://schemas.microsoft.com/office/powerpoint/2010/main" val="179223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8E52-92A8-4737-B6E4-6C3A23BB629A}"/>
              </a:ext>
            </a:extLst>
          </p:cNvPr>
          <p:cNvSpPr>
            <a:spLocks noGrp="1"/>
          </p:cNvSpPr>
          <p:nvPr>
            <p:ph type="title"/>
          </p:nvPr>
        </p:nvSpPr>
        <p:spPr>
          <a:xfrm>
            <a:off x="628650" y="365126"/>
            <a:ext cx="7886700" cy="975159"/>
          </a:xfrm>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r>
            <a:b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a:t>
            </a:r>
            <a: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id="{BEE5AB40-A7EB-4EA9-A6B6-A577C1EF89EA}"/>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The current developments emanate from the process followed in the attempt of establishing Metro Police for the municipality</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municipality resolved to establish Metro Police as far back as 2012</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Comprehensive process was followed to secure the necessary approvals from all relevant authorities such as SAPS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Approvals were granted subject to suspensive conditions such as the numbers of members of the Metro Police, the expenditure that could be incurred for operations, etc.</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400" dirty="0"/>
          </a:p>
        </p:txBody>
      </p:sp>
      <p:sp>
        <p:nvSpPr>
          <p:cNvPr id="4" name="Slide Number Placeholder 3">
            <a:extLst>
              <a:ext uri="{FF2B5EF4-FFF2-40B4-BE49-F238E27FC236}">
                <a16:creationId xmlns:a16="http://schemas.microsoft.com/office/drawing/2014/main" id="{DED7709B-032E-4ADA-9DC0-AD7D8F875745}"/>
              </a:ext>
            </a:extLst>
          </p:cNvPr>
          <p:cNvSpPr>
            <a:spLocks noGrp="1"/>
          </p:cNvSpPr>
          <p:nvPr>
            <p:ph type="sldNum" sz="quarter" idx="12"/>
          </p:nvPr>
        </p:nvSpPr>
        <p:spPr/>
        <p:txBody>
          <a:bodyPr/>
          <a:lstStyle/>
          <a:p>
            <a:fld id="{F04F4EC5-88AD-4ECA-84AC-34EECC3A4D54}" type="slidenum">
              <a:rPr lang="en-ZA" smtClean="0"/>
              <a:t>12</a:t>
            </a:fld>
            <a:endParaRPr lang="en-ZA"/>
          </a:p>
        </p:txBody>
      </p:sp>
    </p:spTree>
    <p:extLst>
      <p:ext uri="{BB962C8B-B14F-4D97-AF65-F5344CB8AC3E}">
        <p14:creationId xmlns:p14="http://schemas.microsoft.com/office/powerpoint/2010/main" val="3264824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F34AC-F311-4C80-A372-D3315F4FCF2A}"/>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sz="2800" i="1" dirty="0"/>
          </a:p>
        </p:txBody>
      </p:sp>
      <p:sp>
        <p:nvSpPr>
          <p:cNvPr id="3" name="Content Placeholder 2">
            <a:extLst>
              <a:ext uri="{FF2B5EF4-FFF2-40B4-BE49-F238E27FC236}">
                <a16:creationId xmlns:a16="http://schemas.microsoft.com/office/drawing/2014/main" id="{BE23A6B2-1B31-4561-9486-0A3DB2922BB8}"/>
              </a:ext>
            </a:extLst>
          </p:cNvPr>
          <p:cNvSpPr>
            <a:spLocks noGrp="1"/>
          </p:cNvSpPr>
          <p:nvPr>
            <p:ph idx="1"/>
          </p:nvPr>
        </p:nvSpPr>
        <p:spPr/>
        <p:txBody>
          <a:bodyPr>
            <a:normAutofit fontScale="92500"/>
          </a:bodyPr>
          <a:lstStyle/>
          <a:p>
            <a:r>
              <a:rPr lang="en-US" sz="2600" dirty="0">
                <a:effectLst/>
                <a:latin typeface="Calibri" panose="020F0502020204030204" pitchFamily="34" charset="0"/>
                <a:ea typeface="Calibri" panose="020F0502020204030204" pitchFamily="34" charset="0"/>
                <a:cs typeface="Times New Roman" panose="02020603050405020304" pitchFamily="18" charset="0"/>
              </a:rPr>
              <a:t>In 2020 the MEC for Police, Roads &amp; Transport  (Free State) gave the municipality approval to commence with the process of establishing the Metro Police – this was duly gazette</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In the preparation of the budget for 2020/2021 Financial Year the budget for Public Safety was shifted to Metro Police to allow for the establishment process</a:t>
            </a:r>
          </a:p>
          <a:p>
            <a:r>
              <a:rPr lang="en-US" sz="2600" dirty="0">
                <a:effectLst/>
                <a:latin typeface="Calibri" panose="020F0502020204030204" pitchFamily="34" charset="0"/>
                <a:ea typeface="Calibri" panose="020F0502020204030204" pitchFamily="34" charset="0"/>
                <a:cs typeface="Times New Roman" panose="02020603050405020304" pitchFamily="18" charset="0"/>
              </a:rPr>
              <a:t>The understanding then was that there would be no additional costs to be incurred, meaning the funds provided then would be kept as such and that the establishment process would be phased out throughout the Medium-Term Revenue &amp; Expenditure Framework (MTREF)</a:t>
            </a:r>
            <a:endParaRPr lang="en-ZA"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75B3B0E5-BE71-492E-B834-24FCA831BDC6}"/>
              </a:ext>
            </a:extLst>
          </p:cNvPr>
          <p:cNvSpPr>
            <a:spLocks noGrp="1"/>
          </p:cNvSpPr>
          <p:nvPr>
            <p:ph type="sldNum" sz="quarter" idx="12"/>
          </p:nvPr>
        </p:nvSpPr>
        <p:spPr/>
        <p:txBody>
          <a:bodyPr/>
          <a:lstStyle/>
          <a:p>
            <a:fld id="{F04F4EC5-88AD-4ECA-84AC-34EECC3A4D54}" type="slidenum">
              <a:rPr lang="en-ZA" smtClean="0"/>
              <a:t>13</a:t>
            </a:fld>
            <a:endParaRPr lang="en-ZA"/>
          </a:p>
        </p:txBody>
      </p:sp>
    </p:spTree>
    <p:extLst>
      <p:ext uri="{BB962C8B-B14F-4D97-AF65-F5344CB8AC3E}">
        <p14:creationId xmlns:p14="http://schemas.microsoft.com/office/powerpoint/2010/main" val="3503669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1F49E-DC23-466B-A34A-30B62013FB02}"/>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393C0709-DCF5-4664-B464-1C55372545C0}"/>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Preliminary processes were embarked upon, for instance procurement of all critical items for the launch as well as refurbishment of several buildings, branding of some fleet and placement and recruitment of personnel</a:t>
            </a:r>
          </a:p>
          <a:p>
            <a:r>
              <a:rPr lang="en-US" sz="2400" b="1" u="sng" dirty="0">
                <a:effectLst/>
                <a:latin typeface="Calibri" panose="020F0502020204030204" pitchFamily="34" charset="0"/>
                <a:ea typeface="Calibri" panose="020F0502020204030204" pitchFamily="34" charset="0"/>
                <a:cs typeface="Times New Roman" panose="02020603050405020304" pitchFamily="18" charset="0"/>
              </a:rPr>
              <a:t>In the placement and recruitment of personnel Council policies were not followed </a:t>
            </a:r>
            <a:r>
              <a:rPr lang="en-US" sz="2400" dirty="0">
                <a:effectLst/>
                <a:latin typeface="Calibri" panose="020F0502020204030204" pitchFamily="34" charset="0"/>
                <a:ea typeface="Calibri" panose="020F0502020204030204" pitchFamily="34" charset="0"/>
                <a:cs typeface="Times New Roman" panose="02020603050405020304" pitchFamily="18" charset="0"/>
              </a:rPr>
              <a:t>amongst which is the fact that personnel were appointed without the necessary authorization by the acting City Manager and concomitant ratification by the Lead Provincial EXCO Representative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This discrepancy came to the attention of the acting City Manager as well as NT and the Province (Free State)</a:t>
            </a:r>
            <a:endParaRPr lang="en-ZA" sz="2400" dirty="0"/>
          </a:p>
        </p:txBody>
      </p:sp>
      <p:sp>
        <p:nvSpPr>
          <p:cNvPr id="4" name="Slide Number Placeholder 3">
            <a:extLst>
              <a:ext uri="{FF2B5EF4-FFF2-40B4-BE49-F238E27FC236}">
                <a16:creationId xmlns:a16="http://schemas.microsoft.com/office/drawing/2014/main" id="{D4948F60-B9C1-41FC-A4DD-EDE68035B90B}"/>
              </a:ext>
            </a:extLst>
          </p:cNvPr>
          <p:cNvSpPr>
            <a:spLocks noGrp="1"/>
          </p:cNvSpPr>
          <p:nvPr>
            <p:ph type="sldNum" sz="quarter" idx="12"/>
          </p:nvPr>
        </p:nvSpPr>
        <p:spPr/>
        <p:txBody>
          <a:bodyPr/>
          <a:lstStyle/>
          <a:p>
            <a:fld id="{F04F4EC5-88AD-4ECA-84AC-34EECC3A4D54}" type="slidenum">
              <a:rPr lang="en-ZA" smtClean="0"/>
              <a:t>14</a:t>
            </a:fld>
            <a:endParaRPr lang="en-ZA"/>
          </a:p>
        </p:txBody>
      </p:sp>
    </p:spTree>
    <p:extLst>
      <p:ext uri="{BB962C8B-B14F-4D97-AF65-F5344CB8AC3E}">
        <p14:creationId xmlns:p14="http://schemas.microsoft.com/office/powerpoint/2010/main" val="288144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5921-C13D-43F5-AEB1-7095778F029B}"/>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4445D8F7-E6CA-4348-B423-1710B7A46E03}"/>
              </a:ext>
            </a:extLst>
          </p:cNvPr>
          <p:cNvSpPr>
            <a:spLocks noGrp="1"/>
          </p:cNvSpPr>
          <p:nvPr>
            <p:ph idx="1"/>
          </p:nvPr>
        </p:nvSpPr>
        <p:spPr/>
        <p:txBody>
          <a:bodyPr>
            <a:normAutofit fontScale="92500"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Given the serious financial challenges the municipality would be faced with NT wrote a letter to the acting City Manager advising that the process of establishment of the Metro Police should be suspended subject to certain conditions met amongst which was a detailed and comprehensive report on the entire process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Members of the public also weighed in on the matter and raised objections calling for the halting of the process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Lead Provincial EXCO Representative cautioned the acting City Manager to heed the advice of NT and suspend the process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process was suspended, and NT engaged with the acting City Manager, the Intervention Team and the Executive Management Team on this issue and it was unanimously agreed that the process be suspended</a:t>
            </a:r>
            <a:endParaRPr lang="en-ZA" sz="2400" dirty="0"/>
          </a:p>
        </p:txBody>
      </p:sp>
      <p:sp>
        <p:nvSpPr>
          <p:cNvPr id="4" name="Slide Number Placeholder 3">
            <a:extLst>
              <a:ext uri="{FF2B5EF4-FFF2-40B4-BE49-F238E27FC236}">
                <a16:creationId xmlns:a16="http://schemas.microsoft.com/office/drawing/2014/main" id="{BA543FC4-B43C-457D-96B0-B852E804A7AB}"/>
              </a:ext>
            </a:extLst>
          </p:cNvPr>
          <p:cNvSpPr>
            <a:spLocks noGrp="1"/>
          </p:cNvSpPr>
          <p:nvPr>
            <p:ph type="sldNum" sz="quarter" idx="12"/>
          </p:nvPr>
        </p:nvSpPr>
        <p:spPr/>
        <p:txBody>
          <a:bodyPr/>
          <a:lstStyle/>
          <a:p>
            <a:fld id="{F04F4EC5-88AD-4ECA-84AC-34EECC3A4D54}" type="slidenum">
              <a:rPr lang="en-ZA" smtClean="0"/>
              <a:t>15</a:t>
            </a:fld>
            <a:endParaRPr lang="en-ZA"/>
          </a:p>
        </p:txBody>
      </p:sp>
    </p:spTree>
    <p:extLst>
      <p:ext uri="{BB962C8B-B14F-4D97-AF65-F5344CB8AC3E}">
        <p14:creationId xmlns:p14="http://schemas.microsoft.com/office/powerpoint/2010/main" val="1223094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D748-25DB-44F8-9AFB-02CE0E503EE2}"/>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EF622062-3D42-435D-BCA6-766925773BAA}"/>
              </a:ext>
            </a:extLst>
          </p:cNvPr>
          <p:cNvSpPr>
            <a:spLocks noGrp="1"/>
          </p:cNvSpPr>
          <p:nvPr>
            <p:ph idx="1"/>
          </p:nvPr>
        </p:nvSpPr>
        <p:spPr/>
        <p:txBody>
          <a:bodyPr>
            <a:normAutofit/>
          </a:bodyPr>
          <a:lstStyle/>
          <a:p>
            <a:pPr marL="0" indent="0">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 Implications of the suspension of the process</a:t>
            </a: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All appointments made for Metro Police were to be rescinded by Court Order</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All decisions taken in relation to the establishment of Metro Police were to be reversed, e.g., all branded vehicles were to be rebranded to the original brand</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Traffic Officers who were now appointed as Metro Police were to revert to their original positions</a:t>
            </a:r>
          </a:p>
          <a:p>
            <a:pPr marL="0" indent="0">
              <a:buNone/>
            </a:pPr>
            <a:endParaRPr lang="en-ZA" sz="2400" dirty="0"/>
          </a:p>
        </p:txBody>
      </p:sp>
      <p:sp>
        <p:nvSpPr>
          <p:cNvPr id="4" name="Slide Number Placeholder 3">
            <a:extLst>
              <a:ext uri="{FF2B5EF4-FFF2-40B4-BE49-F238E27FC236}">
                <a16:creationId xmlns:a16="http://schemas.microsoft.com/office/drawing/2014/main" id="{ED5E2678-204E-488A-91C5-200BC52F90C4}"/>
              </a:ext>
            </a:extLst>
          </p:cNvPr>
          <p:cNvSpPr>
            <a:spLocks noGrp="1"/>
          </p:cNvSpPr>
          <p:nvPr>
            <p:ph type="sldNum" sz="quarter" idx="12"/>
          </p:nvPr>
        </p:nvSpPr>
        <p:spPr/>
        <p:txBody>
          <a:bodyPr/>
          <a:lstStyle/>
          <a:p>
            <a:fld id="{F04F4EC5-88AD-4ECA-84AC-34EECC3A4D54}" type="slidenum">
              <a:rPr lang="en-ZA" smtClean="0"/>
              <a:t>16</a:t>
            </a:fld>
            <a:endParaRPr lang="en-ZA"/>
          </a:p>
        </p:txBody>
      </p:sp>
    </p:spTree>
    <p:extLst>
      <p:ext uri="{BB962C8B-B14F-4D97-AF65-F5344CB8AC3E}">
        <p14:creationId xmlns:p14="http://schemas.microsoft.com/office/powerpoint/2010/main" val="111546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4864-1FBC-442D-9C18-401FA813182B}"/>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8B301412-8341-438C-A9B8-2C5C640B1D2A}"/>
              </a:ext>
            </a:extLst>
          </p:cNvPr>
          <p:cNvSpPr>
            <a:spLocks noGrp="1"/>
          </p:cNvSpPr>
          <p:nvPr>
            <p:ph idx="1"/>
          </p:nvPr>
        </p:nvSpPr>
        <p:spPr/>
        <p:txBody>
          <a:bodyPr>
            <a:normAutofit lnSpcReduction="10000"/>
          </a:bodyPr>
          <a:lstStyle/>
          <a:p>
            <a:pPr marL="0" indent="0">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Court Action on appointments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acting City Manager filed papers for the rescission of the appointments of the Metro Police personnel on 27 October 2021</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matter was heard on 30 November 2021</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Judgement was delivered on 15 December 2021</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Municipality lost the case on technicality revolving around the appointment of Mr More as the acting City Manager</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acting City Manager lodged an appeal against the judgement given the financial and other implications of it on the municipality</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400" dirty="0"/>
          </a:p>
        </p:txBody>
      </p:sp>
      <p:sp>
        <p:nvSpPr>
          <p:cNvPr id="4" name="Slide Number Placeholder 3">
            <a:extLst>
              <a:ext uri="{FF2B5EF4-FFF2-40B4-BE49-F238E27FC236}">
                <a16:creationId xmlns:a16="http://schemas.microsoft.com/office/drawing/2014/main" id="{9BD0F528-5DFF-4BB9-B4C9-2EA37566E23A}"/>
              </a:ext>
            </a:extLst>
          </p:cNvPr>
          <p:cNvSpPr>
            <a:spLocks noGrp="1"/>
          </p:cNvSpPr>
          <p:nvPr>
            <p:ph type="sldNum" sz="quarter" idx="12"/>
          </p:nvPr>
        </p:nvSpPr>
        <p:spPr/>
        <p:txBody>
          <a:bodyPr/>
          <a:lstStyle/>
          <a:p>
            <a:fld id="{F04F4EC5-88AD-4ECA-84AC-34EECC3A4D54}" type="slidenum">
              <a:rPr lang="en-ZA" smtClean="0"/>
              <a:t>17</a:t>
            </a:fld>
            <a:endParaRPr lang="en-ZA"/>
          </a:p>
        </p:txBody>
      </p:sp>
    </p:spTree>
    <p:extLst>
      <p:ext uri="{BB962C8B-B14F-4D97-AF65-F5344CB8AC3E}">
        <p14:creationId xmlns:p14="http://schemas.microsoft.com/office/powerpoint/2010/main" val="395354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BD3A-D70B-4063-A20A-DD40BDD36430}"/>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708E2D16-FE17-4CE4-8727-3240D0FA0FC5}"/>
              </a:ext>
            </a:extLst>
          </p:cNvPr>
          <p:cNvSpPr>
            <a:spLocks noGrp="1"/>
          </p:cNvSpPr>
          <p:nvPr>
            <p:ph idx="1"/>
          </p:nvPr>
        </p:nvSpPr>
        <p:spPr/>
        <p:txBody>
          <a:bodyPr>
            <a:normAutofit fontScale="925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Court Action on appointments </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(Contd.)</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acting City Manager lodged an appeal against the judgement given the financial and other implications of it on the municipality</a:t>
            </a:r>
          </a:p>
          <a:p>
            <a:pPr marL="457200" indent="-457200"/>
            <a:r>
              <a:rPr lang="en-US" sz="2400" dirty="0">
                <a:effectLst/>
                <a:latin typeface="Calibri" panose="020F0502020204030204" pitchFamily="34" charset="0"/>
                <a:ea typeface="Calibri" panose="020F0502020204030204" pitchFamily="34" charset="0"/>
                <a:cs typeface="Times New Roman" panose="02020603050405020304" pitchFamily="18" charset="0"/>
              </a:rPr>
              <a:t>The Lead Provincial EXCO Representative also deposed a confirmatory affidavit on the matter especially with regards to the extension of acting of Mr More. </a:t>
            </a:r>
          </a:p>
          <a:p>
            <a:pPr marL="457200" indent="-457200"/>
            <a:r>
              <a:rPr lang="en-US" sz="2400" dirty="0">
                <a:effectLst/>
                <a:latin typeface="Calibri" panose="020F0502020204030204" pitchFamily="34" charset="0"/>
                <a:ea typeface="Calibri" panose="020F0502020204030204" pitchFamily="34" charset="0"/>
                <a:cs typeface="Times New Roman" panose="02020603050405020304" pitchFamily="18" charset="0"/>
              </a:rPr>
              <a:t>The Representative wrote to the MEC requesting for his intervention as there would have been a lacuna as from the 1</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November 2021 had his acting not been extended</a:t>
            </a:r>
          </a:p>
          <a:p>
            <a:pPr marL="457200" indent="-457200"/>
            <a:r>
              <a:rPr lang="en-US" sz="2400" dirty="0">
                <a:latin typeface="Calibri" panose="020F0502020204030204" pitchFamily="34" charset="0"/>
                <a:ea typeface="Calibri" panose="020F0502020204030204" pitchFamily="34" charset="0"/>
                <a:cs typeface="Times New Roman" panose="02020603050405020304" pitchFamily="18" charset="0"/>
              </a:rPr>
              <a:t>Its critical to note that the acting City Manager filed for the rescission on 27 October 2021 meaning that the appointment by MEC is academic and of no consequence to the matter</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2400" dirty="0"/>
          </a:p>
        </p:txBody>
      </p:sp>
      <p:sp>
        <p:nvSpPr>
          <p:cNvPr id="4" name="Slide Number Placeholder 3">
            <a:extLst>
              <a:ext uri="{FF2B5EF4-FFF2-40B4-BE49-F238E27FC236}">
                <a16:creationId xmlns:a16="http://schemas.microsoft.com/office/drawing/2014/main" id="{4ACC831D-9A9B-411C-A41D-3AD46996107B}"/>
              </a:ext>
            </a:extLst>
          </p:cNvPr>
          <p:cNvSpPr>
            <a:spLocks noGrp="1"/>
          </p:cNvSpPr>
          <p:nvPr>
            <p:ph type="sldNum" sz="quarter" idx="12"/>
          </p:nvPr>
        </p:nvSpPr>
        <p:spPr/>
        <p:txBody>
          <a:bodyPr/>
          <a:lstStyle/>
          <a:p>
            <a:fld id="{F04F4EC5-88AD-4ECA-84AC-34EECC3A4D54}" type="slidenum">
              <a:rPr lang="en-ZA" smtClean="0"/>
              <a:t>18</a:t>
            </a:fld>
            <a:endParaRPr lang="en-ZA"/>
          </a:p>
        </p:txBody>
      </p:sp>
    </p:spTree>
    <p:extLst>
      <p:ext uri="{BB962C8B-B14F-4D97-AF65-F5344CB8AC3E}">
        <p14:creationId xmlns:p14="http://schemas.microsoft.com/office/powerpoint/2010/main" val="1976819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06DE-869C-48AE-AE97-3F71509C05F1}"/>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7DF2C4A2-5BB5-4B01-9B03-213A7E123F50}"/>
              </a:ext>
            </a:extLst>
          </p:cNvPr>
          <p:cNvSpPr>
            <a:spLocks noGrp="1"/>
          </p:cNvSpPr>
          <p:nvPr>
            <p:ph idx="1"/>
          </p:nvPr>
        </p:nvSpPr>
        <p:spPr/>
        <p:txBody>
          <a:bodyPr>
            <a:normAutofit/>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Council meeting held on 26 January 2022</a:t>
            </a:r>
          </a:p>
          <a:p>
            <a:pPr marL="0" indent="0">
              <a:buNone/>
            </a:pPr>
            <a:r>
              <a:rPr lang="en-ZA" sz="2400" dirty="0"/>
              <a:t>At the meeting Council resolved as follows:</a:t>
            </a:r>
          </a:p>
          <a:p>
            <a:pPr marL="0" indent="0">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“(a) That Mangaung Metropolitan Municipality will not engage with the case number 5171/2021 any further and that the notice of appeal be withdrawn as the Municipality has never appeared before court, furthermore Mr Sello More continue to hand in his affidavit by 4</a:t>
            </a:r>
            <a:r>
              <a:rPr lang="en-US" sz="2000" i="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February 2022 as per court order,</a:t>
            </a:r>
          </a:p>
          <a:p>
            <a:pPr marL="0" indent="0">
              <a:buNone/>
            </a:pPr>
            <a:r>
              <a:rPr lang="en-US" sz="2000" i="1" dirty="0">
                <a:latin typeface="Calibri" panose="020F0502020204030204" pitchFamily="34" charset="0"/>
                <a:cs typeface="Times New Roman" panose="02020603050405020304" pitchFamily="18" charset="0"/>
              </a:rPr>
              <a:t>(b)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That Mr Sello More return to his position as the HOD: Fleet and Waste Management</a:t>
            </a:r>
            <a:r>
              <a:rPr lang="en-US" sz="2400" i="1"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US" sz="2000" i="1" dirty="0">
                <a:latin typeface="Calibri" panose="020F0502020204030204" pitchFamily="34" charset="0"/>
                <a:cs typeface="Times New Roman" panose="02020603050405020304" pitchFamily="18" charset="0"/>
              </a:rPr>
              <a:t>(c)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That Council established the multi-party committee to investigate the events that led to the litigation and report back to Council within 21 days.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sz="2000" dirty="0"/>
          </a:p>
        </p:txBody>
      </p:sp>
      <p:sp>
        <p:nvSpPr>
          <p:cNvPr id="4" name="Slide Number Placeholder 3">
            <a:extLst>
              <a:ext uri="{FF2B5EF4-FFF2-40B4-BE49-F238E27FC236}">
                <a16:creationId xmlns:a16="http://schemas.microsoft.com/office/drawing/2014/main" id="{19379C18-7286-44AE-9D4E-95C62ED1FBB4}"/>
              </a:ext>
            </a:extLst>
          </p:cNvPr>
          <p:cNvSpPr>
            <a:spLocks noGrp="1"/>
          </p:cNvSpPr>
          <p:nvPr>
            <p:ph type="sldNum" sz="quarter" idx="12"/>
          </p:nvPr>
        </p:nvSpPr>
        <p:spPr/>
        <p:txBody>
          <a:bodyPr/>
          <a:lstStyle/>
          <a:p>
            <a:fld id="{F04F4EC5-88AD-4ECA-84AC-34EECC3A4D54}" type="slidenum">
              <a:rPr lang="en-ZA" smtClean="0"/>
              <a:t>19</a:t>
            </a:fld>
            <a:endParaRPr lang="en-ZA"/>
          </a:p>
        </p:txBody>
      </p:sp>
    </p:spTree>
    <p:extLst>
      <p:ext uri="{BB962C8B-B14F-4D97-AF65-F5344CB8AC3E}">
        <p14:creationId xmlns:p14="http://schemas.microsoft.com/office/powerpoint/2010/main" val="3113280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3C63-B82F-46B5-9A97-6D72A9B7F43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Nature of the Intervention</a:t>
            </a:r>
            <a:endParaRPr lang="en-ZA"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C2C56F2-02F0-4038-9AB3-793B6B3A804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Mangaung Metropolitan Municipality adopted a voluntary Financial Recovery Plan in July 2018 but failed to implement it</a:t>
            </a:r>
          </a:p>
          <a:p>
            <a:r>
              <a:rPr lang="en-US" dirty="0">
                <a:latin typeface="Times New Roman" panose="02020603050405020304" pitchFamily="18" charset="0"/>
                <a:cs typeface="Times New Roman" panose="02020603050405020304" pitchFamily="18" charset="0"/>
              </a:rPr>
              <a:t>Due to increasing failures in meeting its financial obligations, lack of compliance to legal requirements and deteriorating state of service delivery,</a:t>
            </a:r>
          </a:p>
          <a:p>
            <a:r>
              <a:rPr lang="en-US" dirty="0">
                <a:latin typeface="Times New Roman" panose="02020603050405020304" pitchFamily="18" charset="0"/>
                <a:cs typeface="Times New Roman" panose="02020603050405020304" pitchFamily="18" charset="0"/>
              </a:rPr>
              <a:t>The Metro was placed under section 139(5)(a) &amp; (c) by the Free State Provincial Government</a:t>
            </a:r>
            <a:endParaRPr lang="en-ZA"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18F2B3-38E7-4B19-A858-ABA85A41CDE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4F4EC5-88AD-4ECA-84AC-34EECC3A4D54}"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0569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7007-B965-4707-A2D9-F5B345D23A30}"/>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86BD4066-9DC7-4198-BA9E-9B6EABEF6678}"/>
              </a:ext>
            </a:extLst>
          </p:cNvPr>
          <p:cNvSpPr>
            <a:spLocks noGrp="1"/>
          </p:cNvSpPr>
          <p:nvPr>
            <p:ph idx="1"/>
          </p:nvPr>
        </p:nvSpPr>
        <p:spPr>
          <a:xfrm>
            <a:off x="628650" y="1813099"/>
            <a:ext cx="7886700" cy="4351338"/>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Council meeting held on 26 January 2022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i="1" dirty="0">
                <a:effectLst/>
                <a:latin typeface="Calibri" panose="020F0502020204030204" pitchFamily="34" charset="0"/>
                <a:ea typeface="Calibri" panose="020F0502020204030204" pitchFamily="34" charset="0"/>
                <a:cs typeface="Times New Roman" panose="02020603050405020304" pitchFamily="18" charset="0"/>
              </a:rPr>
              <a:t>The multi-party committee will comprise of the following </a:t>
            </a:r>
            <a:r>
              <a:rPr lang="en-US" sz="2400" i="1" dirty="0" err="1">
                <a:effectLst/>
                <a:latin typeface="Calibri" panose="020F0502020204030204" pitchFamily="34" charset="0"/>
                <a:ea typeface="Calibri" panose="020F0502020204030204" pitchFamily="34" charset="0"/>
                <a:cs typeface="Times New Roman" panose="02020603050405020304" pitchFamily="18" charset="0"/>
              </a:rPr>
              <a:t>Councillors</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namely: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ZA" dirty="0"/>
          </a:p>
        </p:txBody>
      </p:sp>
      <p:sp>
        <p:nvSpPr>
          <p:cNvPr id="4" name="Slide Number Placeholder 3">
            <a:extLst>
              <a:ext uri="{FF2B5EF4-FFF2-40B4-BE49-F238E27FC236}">
                <a16:creationId xmlns:a16="http://schemas.microsoft.com/office/drawing/2014/main" id="{39EE641B-F99E-4F3B-8BE0-079C07F8F26A}"/>
              </a:ext>
            </a:extLst>
          </p:cNvPr>
          <p:cNvSpPr>
            <a:spLocks noGrp="1"/>
          </p:cNvSpPr>
          <p:nvPr>
            <p:ph type="sldNum" sz="quarter" idx="12"/>
          </p:nvPr>
        </p:nvSpPr>
        <p:spPr/>
        <p:txBody>
          <a:bodyPr/>
          <a:lstStyle/>
          <a:p>
            <a:fld id="{F04F4EC5-88AD-4ECA-84AC-34EECC3A4D54}" type="slidenum">
              <a:rPr lang="en-ZA" smtClean="0"/>
              <a:t>20</a:t>
            </a:fld>
            <a:endParaRPr lang="en-ZA"/>
          </a:p>
        </p:txBody>
      </p:sp>
      <p:graphicFrame>
        <p:nvGraphicFramePr>
          <p:cNvPr id="5" name="Table 4">
            <a:extLst>
              <a:ext uri="{FF2B5EF4-FFF2-40B4-BE49-F238E27FC236}">
                <a16:creationId xmlns:a16="http://schemas.microsoft.com/office/drawing/2014/main" id="{DE8A125A-5081-43D2-A8E2-38259747EF6B}"/>
              </a:ext>
            </a:extLst>
          </p:cNvPr>
          <p:cNvGraphicFramePr>
            <a:graphicFrameLocks noGrp="1"/>
          </p:cNvGraphicFramePr>
          <p:nvPr>
            <p:extLst>
              <p:ext uri="{D42A27DB-BD31-4B8C-83A1-F6EECF244321}">
                <p14:modId xmlns:p14="http://schemas.microsoft.com/office/powerpoint/2010/main" val="295881234"/>
              </p:ext>
            </p:extLst>
          </p:nvPr>
        </p:nvGraphicFramePr>
        <p:xfrm>
          <a:off x="1277655" y="3162519"/>
          <a:ext cx="6288065" cy="2211907"/>
        </p:xfrm>
        <a:graphic>
          <a:graphicData uri="http://schemas.openxmlformats.org/drawingml/2006/table">
            <a:tbl>
              <a:tblPr firstRow="1" firstCol="1" bandRow="1">
                <a:tableStyleId>{5C22544A-7EE6-4342-B048-85BDC9FD1C3A}</a:tableStyleId>
              </a:tblPr>
              <a:tblGrid>
                <a:gridCol w="2095789">
                  <a:extLst>
                    <a:ext uri="{9D8B030D-6E8A-4147-A177-3AD203B41FA5}">
                      <a16:colId xmlns:a16="http://schemas.microsoft.com/office/drawing/2014/main" val="3070329616"/>
                    </a:ext>
                  </a:extLst>
                </a:gridCol>
                <a:gridCol w="2095789">
                  <a:extLst>
                    <a:ext uri="{9D8B030D-6E8A-4147-A177-3AD203B41FA5}">
                      <a16:colId xmlns:a16="http://schemas.microsoft.com/office/drawing/2014/main" val="2726710291"/>
                    </a:ext>
                  </a:extLst>
                </a:gridCol>
                <a:gridCol w="2096487">
                  <a:extLst>
                    <a:ext uri="{9D8B030D-6E8A-4147-A177-3AD203B41FA5}">
                      <a16:colId xmlns:a16="http://schemas.microsoft.com/office/drawing/2014/main" val="1980898669"/>
                    </a:ext>
                  </a:extLst>
                </a:gridCol>
              </a:tblGrid>
              <a:tr h="503091">
                <a:tc>
                  <a:txBody>
                    <a:bodyPr/>
                    <a:lstStyle/>
                    <a:p>
                      <a:r>
                        <a:rPr lang="en-US" sz="1800" dirty="0">
                          <a:effectLst/>
                        </a:rPr>
                        <a:t>Councillor CF </a:t>
                      </a:r>
                      <a:r>
                        <a:rPr lang="en-US" sz="1800" dirty="0" err="1">
                          <a:effectLst/>
                        </a:rPr>
                        <a:t>Rampai</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Councillor PL Seleke</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Councillor BJ Viviers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185943"/>
                  </a:ext>
                </a:extLst>
              </a:tr>
              <a:tr h="565987">
                <a:tc>
                  <a:txBody>
                    <a:bodyPr/>
                    <a:lstStyle/>
                    <a:p>
                      <a:r>
                        <a:rPr lang="en-US" sz="1800" dirty="0">
                          <a:effectLst/>
                        </a:rPr>
                        <a:t>Councillor D Leech</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Councillor GJ </a:t>
                      </a:r>
                      <a:r>
                        <a:rPr lang="en-US" sz="1800" dirty="0" err="1">
                          <a:effectLst/>
                        </a:rPr>
                        <a:t>Lipale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Councillor E Snyman van Deventer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2226901"/>
                  </a:ext>
                </a:extLst>
              </a:tr>
              <a:tr h="503091">
                <a:tc>
                  <a:txBody>
                    <a:bodyPr/>
                    <a:lstStyle/>
                    <a:p>
                      <a:r>
                        <a:rPr lang="en-US" sz="1800">
                          <a:effectLst/>
                        </a:rPr>
                        <a:t>Councillor JI Mokoena</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Councillor KE van Der Ross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Councillor PS Twala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4265882"/>
                  </a:ext>
                </a:extLst>
              </a:tr>
              <a:tr h="201706">
                <a:tc>
                  <a:txBody>
                    <a:bodyPr/>
                    <a:lstStyle/>
                    <a:p>
                      <a:r>
                        <a:rPr lang="en-US" sz="1800">
                          <a:effectLst/>
                        </a:rPr>
                        <a:t>Councillor A Qai</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Councillor PJ </a:t>
                      </a:r>
                      <a:r>
                        <a:rPr lang="en-US" sz="1800" dirty="0" err="1">
                          <a:effectLst/>
                        </a:rPr>
                        <a:t>Rampai</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800" dirty="0">
                          <a:effectLst/>
                        </a:rPr>
                        <a:t>Councillor Qondile Peter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2509820"/>
                  </a:ext>
                </a:extLst>
              </a:tr>
            </a:tbl>
          </a:graphicData>
        </a:graphic>
      </p:graphicFrame>
    </p:spTree>
    <p:extLst>
      <p:ext uri="{BB962C8B-B14F-4D97-AF65-F5344CB8AC3E}">
        <p14:creationId xmlns:p14="http://schemas.microsoft.com/office/powerpoint/2010/main" val="1898149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F8C5-012E-4377-81BA-97C32F9708C8}"/>
              </a:ext>
            </a:extLst>
          </p:cNvPr>
          <p:cNvSpPr>
            <a:spLocks noGrp="1"/>
          </p:cNvSpPr>
          <p:nvPr>
            <p:ph type="title"/>
          </p:nvPr>
        </p:nvSpPr>
        <p:spPr/>
        <p:txBody>
          <a:bodyPr/>
          <a:lstStyle/>
          <a:p>
            <a:pPr algn="ct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Establishment of Metro Police </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(Contd.)</a:t>
            </a:r>
            <a:endParaRPr lang="en-ZA" dirty="0"/>
          </a:p>
        </p:txBody>
      </p:sp>
      <p:sp>
        <p:nvSpPr>
          <p:cNvPr id="3" name="Content Placeholder 2">
            <a:extLst>
              <a:ext uri="{FF2B5EF4-FFF2-40B4-BE49-F238E27FC236}">
                <a16:creationId xmlns:a16="http://schemas.microsoft.com/office/drawing/2014/main" id="{E974D7C6-485A-478E-9B74-D45C17C1E814}"/>
              </a:ext>
            </a:extLst>
          </p:cNvPr>
          <p:cNvSpPr>
            <a:spLocks noGrp="1"/>
          </p:cNvSpPr>
          <p:nvPr>
            <p:ph idx="1"/>
          </p:nvPr>
        </p:nvSpPr>
        <p:spPr/>
        <p:txBody>
          <a:bodyPr/>
          <a:lstStyle/>
          <a:p>
            <a:pPr marL="0" indent="0">
              <a:buNone/>
            </a:pPr>
            <a:r>
              <a:rPr lang="en-US" sz="2400" i="1" dirty="0">
                <a:effectLst/>
                <a:latin typeface="Calibri" panose="020F0502020204030204" pitchFamily="34" charset="0"/>
                <a:ea typeface="Calibri" panose="020F0502020204030204" pitchFamily="34" charset="0"/>
                <a:cs typeface="Times New Roman" panose="02020603050405020304" pitchFamily="18" charset="0"/>
              </a:rPr>
              <a:t>(d) That Mr Teboho Maine be appointed as the Acting City Manager effective from 26 January 2022 until the vacant position of the City Manager is filled but not exceeding a period of three months.</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t>
            </a:r>
            <a:endParaRPr lang="en-ZA" dirty="0"/>
          </a:p>
        </p:txBody>
      </p:sp>
      <p:sp>
        <p:nvSpPr>
          <p:cNvPr id="4" name="Slide Number Placeholder 3">
            <a:extLst>
              <a:ext uri="{FF2B5EF4-FFF2-40B4-BE49-F238E27FC236}">
                <a16:creationId xmlns:a16="http://schemas.microsoft.com/office/drawing/2014/main" id="{AFE64EF4-C213-40FC-800F-68CEF7C85249}"/>
              </a:ext>
            </a:extLst>
          </p:cNvPr>
          <p:cNvSpPr>
            <a:spLocks noGrp="1"/>
          </p:cNvSpPr>
          <p:nvPr>
            <p:ph type="sldNum" sz="quarter" idx="12"/>
          </p:nvPr>
        </p:nvSpPr>
        <p:spPr/>
        <p:txBody>
          <a:bodyPr/>
          <a:lstStyle/>
          <a:p>
            <a:fld id="{F04F4EC5-88AD-4ECA-84AC-34EECC3A4D54}" type="slidenum">
              <a:rPr lang="en-ZA" smtClean="0"/>
              <a:t>21</a:t>
            </a:fld>
            <a:endParaRPr lang="en-ZA"/>
          </a:p>
        </p:txBody>
      </p:sp>
    </p:spTree>
    <p:extLst>
      <p:ext uri="{BB962C8B-B14F-4D97-AF65-F5344CB8AC3E}">
        <p14:creationId xmlns:p14="http://schemas.microsoft.com/office/powerpoint/2010/main" val="925036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9730-AC98-4298-A430-FA9138C2811E}"/>
              </a:ext>
            </a:extLst>
          </p:cNvPr>
          <p:cNvSpPr>
            <a:spLocks noGrp="1"/>
          </p:cNvSpPr>
          <p:nvPr>
            <p:ph type="title"/>
          </p:nvPr>
        </p:nvSpPr>
        <p:spPr/>
        <p:txBody>
          <a:bodyPr/>
          <a:lstStyle/>
          <a:p>
            <a:r>
              <a:rPr lang="en-US" dirty="0"/>
              <a:t>Provincial Court Process</a:t>
            </a:r>
            <a:endParaRPr lang="en-ZA" dirty="0"/>
          </a:p>
        </p:txBody>
      </p:sp>
      <p:sp>
        <p:nvSpPr>
          <p:cNvPr id="3" name="Content Placeholder 2">
            <a:extLst>
              <a:ext uri="{FF2B5EF4-FFF2-40B4-BE49-F238E27FC236}">
                <a16:creationId xmlns:a16="http://schemas.microsoft.com/office/drawing/2014/main" id="{50D82800-7F37-4760-8B96-37F04244161F}"/>
              </a:ext>
            </a:extLst>
          </p:cNvPr>
          <p:cNvSpPr>
            <a:spLocks noGrp="1"/>
          </p:cNvSpPr>
          <p:nvPr>
            <p:ph idx="1"/>
          </p:nvPr>
        </p:nvSpPr>
        <p:spPr/>
        <p:txBody>
          <a:bodyPr/>
          <a:lstStyle/>
          <a:p>
            <a:r>
              <a:rPr lang="en-US" dirty="0"/>
              <a:t>The MEC: COGTA filed an application for the a declaratory order on 04 February 2022</a:t>
            </a:r>
          </a:p>
          <a:p>
            <a:r>
              <a:rPr lang="en-US" dirty="0"/>
              <a:t>The Mangaung Metropolitan Municipality has also filed a notice to oppose the matter</a:t>
            </a:r>
          </a:p>
          <a:p>
            <a:r>
              <a:rPr lang="en-US" dirty="0"/>
              <a:t>It is expected that the case will be heard on 09 February 2022</a:t>
            </a:r>
            <a:endParaRPr lang="en-ZA" dirty="0"/>
          </a:p>
        </p:txBody>
      </p:sp>
      <p:sp>
        <p:nvSpPr>
          <p:cNvPr id="4" name="Slide Number Placeholder 3">
            <a:extLst>
              <a:ext uri="{FF2B5EF4-FFF2-40B4-BE49-F238E27FC236}">
                <a16:creationId xmlns:a16="http://schemas.microsoft.com/office/drawing/2014/main" id="{97F386AB-C77C-4D34-8B46-CFB0326F5F39}"/>
              </a:ext>
            </a:extLst>
          </p:cNvPr>
          <p:cNvSpPr>
            <a:spLocks noGrp="1"/>
          </p:cNvSpPr>
          <p:nvPr>
            <p:ph type="sldNum" sz="quarter" idx="12"/>
          </p:nvPr>
        </p:nvSpPr>
        <p:spPr/>
        <p:txBody>
          <a:bodyPr/>
          <a:lstStyle/>
          <a:p>
            <a:fld id="{F04F4EC5-88AD-4ECA-84AC-34EECC3A4D54}" type="slidenum">
              <a:rPr lang="en-ZA" smtClean="0"/>
              <a:t>22</a:t>
            </a:fld>
            <a:endParaRPr lang="en-ZA"/>
          </a:p>
        </p:txBody>
      </p:sp>
    </p:spTree>
    <p:extLst>
      <p:ext uri="{BB962C8B-B14F-4D97-AF65-F5344CB8AC3E}">
        <p14:creationId xmlns:p14="http://schemas.microsoft.com/office/powerpoint/2010/main" val="120527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2FF29-1730-4104-AAFB-03D05C12BC90}"/>
              </a:ext>
            </a:extLst>
          </p:cNvPr>
          <p:cNvSpPr>
            <a:spLocks noGrp="1"/>
          </p:cNvSpPr>
          <p:nvPr>
            <p:ph type="title"/>
          </p:nvPr>
        </p:nvSpPr>
        <p:spPr>
          <a:xfrm>
            <a:off x="628650" y="450937"/>
            <a:ext cx="7886700" cy="1195300"/>
          </a:xfrm>
        </p:spPr>
        <p:txBody>
          <a:bodyPr>
            <a:normAutofit/>
          </a:bodyPr>
          <a:lstStyle/>
          <a:p>
            <a:pPr marL="228600" marR="0" lvl="0" indent="-228600" defTabSz="914400" rtl="0" eaLnBrk="1" fontAlgn="auto" latinLnBrk="0" hangingPunct="1">
              <a:lnSpc>
                <a:spcPct val="90000"/>
              </a:lnSpc>
              <a:spcBef>
                <a:spcPts val="1000"/>
              </a:spcBef>
              <a:spcAft>
                <a:spcPts val="0"/>
              </a:spcAft>
              <a:tabLst/>
              <a:defRPr/>
            </a:pPr>
            <a:r>
              <a:rPr kumimoji="0" lang="en-US" sz="4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Impact of the Council resolutions</a:t>
            </a: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r>
            <a:b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br>
            <a:endParaRPr lang="en-ZA"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A30EEA6-C43B-4CE4-8E71-B05402211924}"/>
              </a:ext>
            </a:extLst>
          </p:cNvPr>
          <p:cNvSpPr>
            <a:spLocks noGrp="1"/>
          </p:cNvSpPr>
          <p:nvPr>
            <p:ph idx="1"/>
          </p:nvPr>
        </p:nvSpPr>
        <p:spPr/>
        <p:txBody>
          <a:bodyPr>
            <a:normAutofit lnSpcReduction="10000"/>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Withdrawal of the appeal has huge financial implications for the municipality, to wit, legal costs, retrospective salary payments to illegally appointed Metro Police personnel, increase in projected expenditure of Council on Metro Police, etc.</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All expenditure incurred thus far on the Case would be declared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unauthorised</a:t>
            </a:r>
            <a:r>
              <a:rPr lang="en-US" sz="2000" dirty="0">
                <a:effectLst/>
                <a:latin typeface="Calibri" panose="020F0502020204030204" pitchFamily="34" charset="0"/>
                <a:ea typeface="Calibri" panose="020F0502020204030204" pitchFamily="34" charset="0"/>
                <a:cs typeface="Times New Roman" panose="02020603050405020304" pitchFamily="18" charset="0"/>
              </a:rPr>
              <a:t>, irregular, fruitless and wasteful expenditure</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Increased financial obligations on the municipality thus defeating the objectives of the Financial Recovery Plan as per the current intervention in terms of Section 139(5)(a) &amp; (c)</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Need for budget adjustment to accommodate the additional costs required to cater for the Metro Police</a:t>
            </a:r>
          </a:p>
          <a:p>
            <a:r>
              <a:rPr lang="en-US" sz="2000" dirty="0">
                <a:latin typeface="Calibri" panose="020F0502020204030204" pitchFamily="34" charset="0"/>
                <a:ea typeface="Calibri" panose="020F0502020204030204" pitchFamily="34" charset="0"/>
                <a:cs typeface="Times New Roman" panose="02020603050405020304" pitchFamily="18" charset="0"/>
              </a:rPr>
              <a:t>Non-compliance with  good governance and laws regulating Council activities</a:t>
            </a:r>
          </a:p>
          <a:p>
            <a:r>
              <a:rPr lang="en-US" sz="2000" dirty="0">
                <a:latin typeface="Calibri" panose="020F0502020204030204" pitchFamily="34" charset="0"/>
                <a:ea typeface="Calibri" panose="020F0502020204030204" pitchFamily="34" charset="0"/>
                <a:cs typeface="Times New Roman" panose="02020603050405020304" pitchFamily="18" charset="0"/>
              </a:rPr>
              <a:t>Outright political interference in administrative processes</a:t>
            </a:r>
          </a:p>
          <a:p>
            <a:pPr marL="0" indent="0">
              <a:buNone/>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5418CD07-86C0-4EC5-9469-1F9FA388A9B4}"/>
              </a:ext>
            </a:extLst>
          </p:cNvPr>
          <p:cNvSpPr>
            <a:spLocks noGrp="1"/>
          </p:cNvSpPr>
          <p:nvPr>
            <p:ph type="sldNum" sz="quarter" idx="12"/>
          </p:nvPr>
        </p:nvSpPr>
        <p:spPr/>
        <p:txBody>
          <a:bodyPr/>
          <a:lstStyle/>
          <a:p>
            <a:fld id="{F04F4EC5-88AD-4ECA-84AC-34EECC3A4D54}" type="slidenum">
              <a:rPr lang="en-ZA" smtClean="0"/>
              <a:t>23</a:t>
            </a:fld>
            <a:endParaRPr lang="en-ZA"/>
          </a:p>
        </p:txBody>
      </p:sp>
    </p:spTree>
    <p:extLst>
      <p:ext uri="{BB962C8B-B14F-4D97-AF65-F5344CB8AC3E}">
        <p14:creationId xmlns:p14="http://schemas.microsoft.com/office/powerpoint/2010/main" val="3391092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3D66-A5AD-4972-8882-B2DED6718DC3}"/>
              </a:ext>
            </a:extLst>
          </p:cNvPr>
          <p:cNvSpPr>
            <a:spLocks noGrp="1"/>
          </p:cNvSpPr>
          <p:nvPr>
            <p:ph type="title"/>
          </p:nvPr>
        </p:nvSpPr>
        <p:spPr/>
        <p:txBody>
          <a:bodyPr/>
          <a:lstStyle/>
          <a:p>
            <a:pPr algn="ctr"/>
            <a:r>
              <a:rPr lang="en-US" dirty="0"/>
              <a:t>Conclusion</a:t>
            </a:r>
            <a:endParaRPr lang="en-ZA" dirty="0"/>
          </a:p>
        </p:txBody>
      </p:sp>
      <p:sp>
        <p:nvSpPr>
          <p:cNvPr id="3" name="Content Placeholder 2">
            <a:extLst>
              <a:ext uri="{FF2B5EF4-FFF2-40B4-BE49-F238E27FC236}">
                <a16:creationId xmlns:a16="http://schemas.microsoft.com/office/drawing/2014/main" id="{5CA9164D-C804-4FF6-81B7-6C485AC22775}"/>
              </a:ext>
            </a:extLst>
          </p:cNvPr>
          <p:cNvSpPr>
            <a:spLocks noGrp="1"/>
          </p:cNvSpPr>
          <p:nvPr>
            <p:ph idx="1"/>
          </p:nvPr>
        </p:nvSpPr>
        <p:spPr/>
        <p:txBody>
          <a:bodyPr>
            <a:normAutofit fontScale="92500" lnSpcReduction="10000"/>
          </a:bodyPr>
          <a:lstStyle/>
          <a:p>
            <a:r>
              <a:rPr lang="en-US" dirty="0"/>
              <a:t>It is critical to indicate that events of the past two months have caused political instability in the municipality</a:t>
            </a:r>
          </a:p>
          <a:p>
            <a:r>
              <a:rPr lang="en-US" dirty="0"/>
              <a:t>It has led to community </a:t>
            </a:r>
            <a:r>
              <a:rPr lang="en-US" dirty="0" err="1"/>
              <a:t>organisations</a:t>
            </a:r>
            <a:r>
              <a:rPr lang="en-US" dirty="0"/>
              <a:t> and formations to protest against the apparent deterioration of service delivery in their areas</a:t>
            </a:r>
          </a:p>
          <a:p>
            <a:r>
              <a:rPr lang="en-US" dirty="0"/>
              <a:t>Political instability and contestation has led to some unknown persons to storm into the Head Quarters of the municipality and attack employees on 07/02/2022</a:t>
            </a:r>
          </a:p>
          <a:p>
            <a:r>
              <a:rPr lang="en-US" dirty="0"/>
              <a:t>Similar or same group invaded the SCM building and forced employees to close down on the same day</a:t>
            </a:r>
            <a:endParaRPr lang="en-ZA" dirty="0"/>
          </a:p>
        </p:txBody>
      </p:sp>
      <p:sp>
        <p:nvSpPr>
          <p:cNvPr id="4" name="Slide Number Placeholder 3">
            <a:extLst>
              <a:ext uri="{FF2B5EF4-FFF2-40B4-BE49-F238E27FC236}">
                <a16:creationId xmlns:a16="http://schemas.microsoft.com/office/drawing/2014/main" id="{B1C8B382-35C3-46B3-A5BE-ED3CBE6D039E}"/>
              </a:ext>
            </a:extLst>
          </p:cNvPr>
          <p:cNvSpPr>
            <a:spLocks noGrp="1"/>
          </p:cNvSpPr>
          <p:nvPr>
            <p:ph type="sldNum" sz="quarter" idx="12"/>
          </p:nvPr>
        </p:nvSpPr>
        <p:spPr/>
        <p:txBody>
          <a:bodyPr/>
          <a:lstStyle/>
          <a:p>
            <a:fld id="{F04F4EC5-88AD-4ECA-84AC-34EECC3A4D54}" type="slidenum">
              <a:rPr lang="en-ZA" smtClean="0"/>
              <a:t>24</a:t>
            </a:fld>
            <a:endParaRPr lang="en-ZA"/>
          </a:p>
        </p:txBody>
      </p:sp>
    </p:spTree>
    <p:extLst>
      <p:ext uri="{BB962C8B-B14F-4D97-AF65-F5344CB8AC3E}">
        <p14:creationId xmlns:p14="http://schemas.microsoft.com/office/powerpoint/2010/main" val="2214973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7DF3C-A4B1-454F-B3F8-E78F5E45D5CB}"/>
              </a:ext>
            </a:extLst>
          </p:cNvPr>
          <p:cNvSpPr>
            <a:spLocks noGrp="1"/>
          </p:cNvSpPr>
          <p:nvPr>
            <p:ph type="title"/>
          </p:nvPr>
        </p:nvSpPr>
        <p:spPr/>
        <p:txBody>
          <a:bodyPr/>
          <a:lstStyle/>
          <a:p>
            <a:pPr algn="ctr"/>
            <a:r>
              <a:rPr lang="en-US" dirty="0"/>
              <a:t>Conclusion</a:t>
            </a:r>
            <a:endParaRPr lang="en-ZA" dirty="0"/>
          </a:p>
        </p:txBody>
      </p:sp>
      <p:sp>
        <p:nvSpPr>
          <p:cNvPr id="3" name="Content Placeholder 2">
            <a:extLst>
              <a:ext uri="{FF2B5EF4-FFF2-40B4-BE49-F238E27FC236}">
                <a16:creationId xmlns:a16="http://schemas.microsoft.com/office/drawing/2014/main" id="{49560FDF-610D-4771-8E72-D7F281956769}"/>
              </a:ext>
            </a:extLst>
          </p:cNvPr>
          <p:cNvSpPr>
            <a:spLocks noGrp="1"/>
          </p:cNvSpPr>
          <p:nvPr>
            <p:ph idx="1"/>
          </p:nvPr>
        </p:nvSpPr>
        <p:spPr/>
        <p:txBody>
          <a:bodyPr/>
          <a:lstStyle/>
          <a:p>
            <a:pPr marL="0" indent="0">
              <a:buNone/>
            </a:pPr>
            <a:endParaRPr lang="en-US" dirty="0"/>
          </a:p>
          <a:p>
            <a:r>
              <a:rPr lang="en-US" dirty="0"/>
              <a:t>It is also critical to note that this political instability has caused administrative paralysis and further deterioration in service delivery</a:t>
            </a:r>
          </a:p>
          <a:p>
            <a:r>
              <a:rPr lang="en-US" dirty="0"/>
              <a:t>Given this instability it is recommended that Section 139 (1)(b) of the Constitution of the Republic of South Africa, 1996 be invoked and applied with immediate effect.</a:t>
            </a:r>
            <a:endParaRPr lang="en-ZA" dirty="0"/>
          </a:p>
        </p:txBody>
      </p:sp>
      <p:sp>
        <p:nvSpPr>
          <p:cNvPr id="4" name="Slide Number Placeholder 3">
            <a:extLst>
              <a:ext uri="{FF2B5EF4-FFF2-40B4-BE49-F238E27FC236}">
                <a16:creationId xmlns:a16="http://schemas.microsoft.com/office/drawing/2014/main" id="{466412B0-5CB1-48C1-BD47-7E1EF9D420C3}"/>
              </a:ext>
            </a:extLst>
          </p:cNvPr>
          <p:cNvSpPr>
            <a:spLocks noGrp="1"/>
          </p:cNvSpPr>
          <p:nvPr>
            <p:ph type="sldNum" sz="quarter" idx="12"/>
          </p:nvPr>
        </p:nvSpPr>
        <p:spPr/>
        <p:txBody>
          <a:bodyPr/>
          <a:lstStyle/>
          <a:p>
            <a:fld id="{F04F4EC5-88AD-4ECA-84AC-34EECC3A4D54}" type="slidenum">
              <a:rPr lang="en-ZA" smtClean="0"/>
              <a:t>25</a:t>
            </a:fld>
            <a:endParaRPr lang="en-ZA"/>
          </a:p>
        </p:txBody>
      </p:sp>
    </p:spTree>
    <p:extLst>
      <p:ext uri="{BB962C8B-B14F-4D97-AF65-F5344CB8AC3E}">
        <p14:creationId xmlns:p14="http://schemas.microsoft.com/office/powerpoint/2010/main" val="3716441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idx="1"/>
          </p:nvPr>
        </p:nvSpPr>
        <p:spPr>
          <a:xfrm>
            <a:off x="628650" y="860079"/>
            <a:ext cx="7886700" cy="4512021"/>
          </a:xfrm>
        </p:spPr>
        <p:txBody>
          <a:bodyPr>
            <a:normAutofit/>
          </a:bodyPr>
          <a:lstStyle/>
          <a:p>
            <a:pPr algn="just" eaLnBrk="1" hangingPunct="1"/>
            <a:endParaRPr lang="en-US" sz="4800" b="1" dirty="0">
              <a:latin typeface="Times New Roman" panose="02020603050405020304" pitchFamily="18" charset="0"/>
              <a:cs typeface="Times New Roman" panose="02020603050405020304" pitchFamily="18" charset="0"/>
            </a:endParaRPr>
          </a:p>
          <a:p>
            <a:pPr marL="0" indent="0" algn="just" eaLnBrk="1" hangingPunct="1">
              <a:buNone/>
            </a:pPr>
            <a:endParaRPr lang="en-US" sz="4800" b="1" dirty="0">
              <a:latin typeface="Times New Roman" panose="02020603050405020304" pitchFamily="18" charset="0"/>
              <a:cs typeface="Times New Roman" panose="02020603050405020304" pitchFamily="18" charset="0"/>
            </a:endParaRPr>
          </a:p>
          <a:p>
            <a:pPr marL="0" indent="0" algn="ctr" eaLnBrk="1" hangingPunct="1">
              <a:buNone/>
            </a:pPr>
            <a:r>
              <a:rPr lang="en-US" sz="4800" b="1" dirty="0">
                <a:latin typeface="Times New Roman" panose="02020603050405020304" pitchFamily="18" charset="0"/>
                <a:cs typeface="Times New Roman" panose="02020603050405020304" pitchFamily="18" charset="0"/>
              </a:rPr>
              <a:t>Thank you</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8000"/>
              </a:lnSpc>
              <a:spcBef>
                <a:spcPts val="8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1pPr>
            <a:lvl2pPr>
              <a:lnSpc>
                <a:spcPct val="98000"/>
              </a:lnSpc>
              <a:spcBef>
                <a:spcPts val="7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2pPr>
            <a:lvl3pPr>
              <a:lnSpc>
                <a:spcPct val="98000"/>
              </a:lnSpc>
              <a:spcBef>
                <a:spcPts val="6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3pPr>
            <a:lvl4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4pPr>
            <a:lvl5pPr>
              <a:lnSpc>
                <a:spcPct val="98000"/>
              </a:lnSpc>
              <a:spcBef>
                <a:spcPts val="500"/>
              </a:spcBef>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lnSpc>
                <a:spcPct val="98000"/>
              </a:lnSpc>
              <a:spcBef>
                <a:spcPts val="500"/>
              </a:spcBef>
              <a:spcAft>
                <a:spcPct val="0"/>
              </a:spcAft>
              <a:buClr>
                <a:srgbClr val="000000"/>
              </a:buClr>
              <a:buSzPct val="100000"/>
              <a:buFont typeface="Times New Roman" panose="02020603050405020304"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Lucida Sans Unicode" panose="020B0602030504020204" pitchFamily="34" charset="0"/>
                <a:cs typeface="Lucida Sans Unicode" panose="020B0602030504020204" pitchFamily="34" charset="0"/>
              </a:defRPr>
            </a:lvl9pPr>
          </a:lstStyle>
          <a:p>
            <a:pPr>
              <a:lnSpc>
                <a:spcPct val="100000"/>
              </a:lnSpc>
              <a:spcBef>
                <a:spcPct val="0"/>
              </a:spcBef>
              <a:buFont typeface="Times New Roman" panose="02020603050405020304" pitchFamily="18" charset="0"/>
              <a:buNone/>
            </a:pPr>
            <a:fld id="{FC203BD2-3848-4CD9-991A-447C04A1C731}" type="slidenum">
              <a:rPr lang="en-GB" sz="1200">
                <a:solidFill>
                  <a:srgbClr val="898989"/>
                </a:solidFill>
              </a:rPr>
              <a:pPr>
                <a:lnSpc>
                  <a:spcPct val="100000"/>
                </a:lnSpc>
                <a:spcBef>
                  <a:spcPct val="0"/>
                </a:spcBef>
                <a:buFont typeface="Times New Roman" panose="02020603050405020304" pitchFamily="18" charset="0"/>
                <a:buNone/>
              </a:pPr>
              <a:t>26</a:t>
            </a:fld>
            <a:endParaRPr lang="en-GB" sz="1200">
              <a:solidFill>
                <a:srgbClr val="898989"/>
              </a:solidFill>
            </a:endParaRPr>
          </a:p>
        </p:txBody>
      </p:sp>
      <p:pic>
        <p:nvPicPr>
          <p:cNvPr id="29699" name="Picture 5" descr="gold holding shap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72188"/>
            <a:ext cx="91440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6992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6D81E-F296-4291-8348-9733283AE97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Phases of intervention</a:t>
            </a:r>
            <a:endParaRPr lang="en-ZA"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D42E3E-DADA-4D8B-8DE3-12DA21079BE8}"/>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Rescue Phase (8 – 12 months)</a:t>
            </a:r>
          </a:p>
          <a:p>
            <a:r>
              <a:rPr lang="en-US" dirty="0" err="1">
                <a:latin typeface="Times New Roman" panose="02020603050405020304" pitchFamily="18" charset="0"/>
                <a:cs typeface="Times New Roman" panose="02020603050405020304" pitchFamily="18" charset="0"/>
              </a:rPr>
              <a:t>Stabilisation</a:t>
            </a:r>
            <a:r>
              <a:rPr lang="en-US" dirty="0">
                <a:latin typeface="Times New Roman" panose="02020603050405020304" pitchFamily="18" charset="0"/>
                <a:cs typeface="Times New Roman" panose="02020603050405020304" pitchFamily="18" charset="0"/>
              </a:rPr>
              <a:t> Phase (12 – 24 months)</a:t>
            </a:r>
          </a:p>
          <a:p>
            <a:r>
              <a:rPr lang="en-US" dirty="0">
                <a:latin typeface="Times New Roman" panose="02020603050405020304" pitchFamily="18" charset="0"/>
                <a:cs typeface="Times New Roman" panose="02020603050405020304" pitchFamily="18" charset="0"/>
              </a:rPr>
              <a:t>Sustainability Phase 24 months and beyond)</a:t>
            </a:r>
            <a:endParaRPr lang="en-ZA"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04B8AB1-A373-418E-8A1D-E7CA534CC92D}"/>
              </a:ext>
            </a:extLst>
          </p:cNvPr>
          <p:cNvSpPr>
            <a:spLocks noGrp="1"/>
          </p:cNvSpPr>
          <p:nvPr>
            <p:ph type="sldNum" sz="quarter" idx="12"/>
          </p:nvPr>
        </p:nvSpPr>
        <p:spPr/>
        <p:txBody>
          <a:bodyPr/>
          <a:lstStyle/>
          <a:p>
            <a:fld id="{F04F4EC5-88AD-4ECA-84AC-34EECC3A4D54}" type="slidenum">
              <a:rPr lang="en-ZA" smtClean="0"/>
              <a:t>3</a:t>
            </a:fld>
            <a:endParaRPr lang="en-ZA"/>
          </a:p>
        </p:txBody>
      </p:sp>
    </p:spTree>
    <p:extLst>
      <p:ext uri="{BB962C8B-B14F-4D97-AF65-F5344CB8AC3E}">
        <p14:creationId xmlns:p14="http://schemas.microsoft.com/office/powerpoint/2010/main" val="416051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CF5D-0483-4CAF-A9FA-A6EB8F8E800E}"/>
              </a:ext>
            </a:extLst>
          </p:cNvPr>
          <p:cNvSpPr>
            <a:spLocks noGrp="1"/>
          </p:cNvSpPr>
          <p:nvPr>
            <p:ph type="title"/>
          </p:nvPr>
        </p:nvSpPr>
        <p:spPr>
          <a:xfrm>
            <a:off x="628650" y="365126"/>
            <a:ext cx="7886700" cy="931105"/>
          </a:xfrm>
        </p:spPr>
        <p:txBody>
          <a:bodyPr/>
          <a:lstStyle/>
          <a:p>
            <a:r>
              <a:rPr lang="en-US" dirty="0">
                <a:latin typeface="Times New Roman" panose="02020603050405020304" pitchFamily="18" charset="0"/>
                <a:cs typeface="Times New Roman" panose="02020603050405020304" pitchFamily="18" charset="0"/>
              </a:rPr>
              <a:t>Focus of each Phase</a:t>
            </a:r>
            <a:endParaRPr lang="en-ZA" dirty="0">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9226169B-E8EB-4006-9062-3CC074ACE550}"/>
              </a:ext>
            </a:extLst>
          </p:cNvPr>
          <p:cNvPicPr>
            <a:picLocks noGrp="1" noChangeAspect="1"/>
          </p:cNvPicPr>
          <p:nvPr>
            <p:ph idx="1"/>
          </p:nvPr>
        </p:nvPicPr>
        <p:blipFill>
          <a:blip r:embed="rId2"/>
          <a:stretch>
            <a:fillRect/>
          </a:stretch>
        </p:blipFill>
        <p:spPr>
          <a:xfrm>
            <a:off x="628650" y="1475851"/>
            <a:ext cx="2292222" cy="4566176"/>
          </a:xfrm>
        </p:spPr>
      </p:pic>
      <p:sp>
        <p:nvSpPr>
          <p:cNvPr id="4" name="Slide Number Placeholder 3">
            <a:extLst>
              <a:ext uri="{FF2B5EF4-FFF2-40B4-BE49-F238E27FC236}">
                <a16:creationId xmlns:a16="http://schemas.microsoft.com/office/drawing/2014/main" id="{3C9BD408-5B9E-4FBC-BC95-303CC9CFB6DF}"/>
              </a:ext>
            </a:extLst>
          </p:cNvPr>
          <p:cNvSpPr>
            <a:spLocks noGrp="1"/>
          </p:cNvSpPr>
          <p:nvPr>
            <p:ph type="sldNum" sz="quarter" idx="12"/>
          </p:nvPr>
        </p:nvSpPr>
        <p:spPr/>
        <p:txBody>
          <a:bodyPr/>
          <a:lstStyle/>
          <a:p>
            <a:fld id="{F04F4EC5-88AD-4ECA-84AC-34EECC3A4D54}" type="slidenum">
              <a:rPr lang="en-ZA" smtClean="0"/>
              <a:t>4</a:t>
            </a:fld>
            <a:endParaRPr lang="en-ZA"/>
          </a:p>
        </p:txBody>
      </p:sp>
      <p:grpSp>
        <p:nvGrpSpPr>
          <p:cNvPr id="10" name="Group 9">
            <a:extLst>
              <a:ext uri="{FF2B5EF4-FFF2-40B4-BE49-F238E27FC236}">
                <a16:creationId xmlns:a16="http://schemas.microsoft.com/office/drawing/2014/main" id="{6DADDE3D-C706-4273-8ACB-13ABC58B7C74}"/>
              </a:ext>
            </a:extLst>
          </p:cNvPr>
          <p:cNvGrpSpPr/>
          <p:nvPr/>
        </p:nvGrpSpPr>
        <p:grpSpPr>
          <a:xfrm>
            <a:off x="3081906" y="1475851"/>
            <a:ext cx="2980187" cy="562531"/>
            <a:chOff x="3213816" y="-208599"/>
            <a:chExt cx="2980187" cy="562531"/>
          </a:xfrm>
          <a:scene3d>
            <a:camera prst="orthographicFront"/>
            <a:lightRig rig="threePt" dir="t">
              <a:rot lat="0" lon="0" rev="7500000"/>
            </a:lightRig>
          </a:scene3d>
        </p:grpSpPr>
        <p:sp>
          <p:nvSpPr>
            <p:cNvPr id="14" name="Rectangle 13">
              <a:extLst>
                <a:ext uri="{FF2B5EF4-FFF2-40B4-BE49-F238E27FC236}">
                  <a16:creationId xmlns:a16="http://schemas.microsoft.com/office/drawing/2014/main" id="{2F3B9174-AF27-40B3-AAB0-E5E5F60B8A6C}"/>
                </a:ext>
              </a:extLst>
            </p:cNvPr>
            <p:cNvSpPr/>
            <p:nvPr/>
          </p:nvSpPr>
          <p:spPr>
            <a:xfrm>
              <a:off x="3213816" y="-208599"/>
              <a:ext cx="2980187" cy="562531"/>
            </a:xfrm>
            <a:prstGeom prst="rect">
              <a:avLst/>
            </a:prstGeom>
            <a:gradFill rotWithShape="1">
              <a:gsLst>
                <a:gs pos="0">
                  <a:srgbClr val="000000">
                    <a:hueOff val="5571487"/>
                    <a:satOff val="19812"/>
                    <a:lumOff val="44804"/>
                    <a:alphaOff val="0"/>
                    <a:satMod val="103000"/>
                    <a:lumMod val="102000"/>
                    <a:tint val="94000"/>
                  </a:srgbClr>
                </a:gs>
                <a:gs pos="50000">
                  <a:srgbClr val="000000">
                    <a:hueOff val="5571487"/>
                    <a:satOff val="19812"/>
                    <a:lumOff val="44804"/>
                    <a:alphaOff val="0"/>
                    <a:satMod val="110000"/>
                    <a:lumMod val="100000"/>
                    <a:shade val="100000"/>
                  </a:srgbClr>
                </a:gs>
                <a:gs pos="100000">
                  <a:srgbClr val="000000">
                    <a:hueOff val="5571487"/>
                    <a:satOff val="19812"/>
                    <a:lumOff val="44804"/>
                    <a:alphaOff val="0"/>
                    <a:lumMod val="99000"/>
                    <a:satMod val="120000"/>
                    <a:shade val="78000"/>
                  </a:srgbClr>
                </a:gs>
              </a:gsLst>
              <a:lin ang="5400000" scaled="0"/>
            </a:gradFill>
            <a:ln>
              <a:noFill/>
            </a:ln>
            <a:effectLst/>
            <a:sp3d prstMaterial="plastic">
              <a:bevelT w="127000" h="25400" prst="relaxedInset"/>
            </a:sp3d>
          </p:spPr>
        </p:sp>
        <p:sp>
          <p:nvSpPr>
            <p:cNvPr id="15" name="TextBox 14">
              <a:extLst>
                <a:ext uri="{FF2B5EF4-FFF2-40B4-BE49-F238E27FC236}">
                  <a16:creationId xmlns:a16="http://schemas.microsoft.com/office/drawing/2014/main" id="{7399A2CB-927A-49CE-964A-924DEC02305B}"/>
                </a:ext>
              </a:extLst>
            </p:cNvPr>
            <p:cNvSpPr txBox="1"/>
            <p:nvPr/>
          </p:nvSpPr>
          <p:spPr>
            <a:xfrm>
              <a:off x="3213816" y="-208599"/>
              <a:ext cx="2980187" cy="562531"/>
            </a:xfrm>
            <a:prstGeom prst="rect">
              <a:avLst/>
            </a:prstGeom>
            <a:noFill/>
            <a:ln>
              <a:noFill/>
            </a:ln>
            <a:effectLst/>
            <a:sp3d/>
          </p:spPr>
          <p:txBody>
            <a:bodyPr spcFirstLastPara="0" vert="horz" wrap="square" lIns="106680" tIns="60960" rIns="106680" bIns="60960"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Phase 2: Stabilisation Phase</a:t>
              </a:r>
              <a:endParaRPr kumimoji="0" lang="en-ZA" sz="15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p:txBody>
        </p:sp>
      </p:grpSp>
      <p:grpSp>
        <p:nvGrpSpPr>
          <p:cNvPr id="11" name="Group 10">
            <a:extLst>
              <a:ext uri="{FF2B5EF4-FFF2-40B4-BE49-F238E27FC236}">
                <a16:creationId xmlns:a16="http://schemas.microsoft.com/office/drawing/2014/main" id="{1BE29529-60B0-43D6-898D-3150CBFAA741}"/>
              </a:ext>
            </a:extLst>
          </p:cNvPr>
          <p:cNvGrpSpPr/>
          <p:nvPr/>
        </p:nvGrpSpPr>
        <p:grpSpPr>
          <a:xfrm>
            <a:off x="3027029" y="1947226"/>
            <a:ext cx="3089940" cy="5460177"/>
            <a:chOff x="3144505" y="287503"/>
            <a:chExt cx="3089940" cy="5460177"/>
          </a:xfrm>
          <a:scene3d>
            <a:camera prst="orthographicFront"/>
            <a:lightRig rig="threePt" dir="t">
              <a:rot lat="0" lon="0" rev="7500000"/>
            </a:lightRig>
          </a:scene3d>
        </p:grpSpPr>
        <p:sp>
          <p:nvSpPr>
            <p:cNvPr id="12" name="Rectangle 11">
              <a:extLst>
                <a:ext uri="{FF2B5EF4-FFF2-40B4-BE49-F238E27FC236}">
                  <a16:creationId xmlns:a16="http://schemas.microsoft.com/office/drawing/2014/main" id="{E8F018B3-BF8A-4330-9AF6-294250F9A703}"/>
                </a:ext>
              </a:extLst>
            </p:cNvPr>
            <p:cNvSpPr/>
            <p:nvPr/>
          </p:nvSpPr>
          <p:spPr>
            <a:xfrm>
              <a:off x="3173374" y="353931"/>
              <a:ext cx="3061071" cy="4897931"/>
            </a:xfrm>
            <a:prstGeom prst="rect">
              <a:avLst/>
            </a:prstGeom>
            <a:solidFill>
              <a:srgbClr val="000000">
                <a:tint val="40000"/>
                <a:alpha val="90000"/>
                <a:hueOff val="5577458"/>
                <a:satOff val="19029"/>
                <a:lumOff val="8139"/>
                <a:alphaOff val="0"/>
              </a:srgbClr>
            </a:solidFill>
            <a:ln w="6350" cap="flat" cmpd="sng" algn="ctr">
              <a:solidFill>
                <a:srgbClr val="000000">
                  <a:tint val="40000"/>
                  <a:alpha val="90000"/>
                  <a:hueOff val="5577458"/>
                  <a:satOff val="19029"/>
                  <a:lumOff val="8139"/>
                  <a:alphaOff val="0"/>
                </a:srgbClr>
              </a:solidFill>
              <a:prstDash val="solid"/>
              <a:miter lim="800000"/>
            </a:ln>
            <a:effectLst/>
            <a:sp3d extrusionH="190500" prstMaterial="dkEdge">
              <a:bevelT w="120650" h="38100" prst="relaxedInset"/>
              <a:bevelB w="120650" h="57150" prst="relaxedInset"/>
              <a:contourClr>
                <a:srgbClr val="FFFFFF"/>
              </a:contourClr>
            </a:sp3d>
          </p:spPr>
          <p:txBody>
            <a:bodyPr/>
            <a:lstStyle/>
            <a:p>
              <a:endParaRPr lang="en-ZA"/>
            </a:p>
          </p:txBody>
        </p:sp>
        <p:sp>
          <p:nvSpPr>
            <p:cNvPr id="13" name="TextBox 12">
              <a:extLst>
                <a:ext uri="{FF2B5EF4-FFF2-40B4-BE49-F238E27FC236}">
                  <a16:creationId xmlns:a16="http://schemas.microsoft.com/office/drawing/2014/main" id="{9F76AC26-0E72-4C35-B163-A2B8F537D953}"/>
                </a:ext>
              </a:extLst>
            </p:cNvPr>
            <p:cNvSpPr txBox="1"/>
            <p:nvPr/>
          </p:nvSpPr>
          <p:spPr>
            <a:xfrm>
              <a:off x="3144505" y="287503"/>
              <a:ext cx="3061071" cy="5460177"/>
            </a:xfrm>
            <a:prstGeom prst="rect">
              <a:avLst/>
            </a:prstGeom>
            <a:noFill/>
            <a:ln>
              <a:noFill/>
            </a:ln>
            <a:effectLst/>
            <a:sp3d/>
          </p:spPr>
          <p:txBody>
            <a:bodyPr spcFirstLastPara="0" vert="horz" wrap="square" lIns="80010" tIns="80010" rIns="106680" bIns="120015" numCol="1" spcCol="1270" anchor="t" anchorCtr="0">
              <a:noAutofit/>
            </a:bodyPr>
            <a:lstStyle/>
            <a:p>
              <a:pPr marL="114300" marR="0" lvl="1" indent="-114300" algn="l" defTabSz="666750" eaLnBrk="1" fontAlgn="auto" latinLnBrk="0" hangingPunct="1">
                <a:lnSpc>
                  <a:spcPct val="90000"/>
                </a:lnSpc>
                <a:spcBef>
                  <a:spcPct val="0"/>
                </a:spcBef>
                <a:spcAft>
                  <a:spcPct val="15000"/>
                </a:spcAft>
                <a:buClrTx/>
                <a:buSzTx/>
                <a:buFontTx/>
                <a:buChar char="•"/>
                <a:tabLst/>
                <a:defRPr/>
              </a:pPr>
              <a:r>
                <a:rPr kumimoji="0" lang="en-ZA" sz="1500" b="0" i="0"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Focus on cash, finances and financial management</a:t>
              </a:r>
            </a:p>
            <a:p>
              <a:pPr marL="114300" marR="0" lvl="1" indent="-114300" algn="l" defTabSz="666750" eaLnBrk="1" fontAlgn="auto" latinLnBrk="0" hangingPunct="1">
                <a:lnSpc>
                  <a:spcPct val="90000"/>
                </a:lnSpc>
                <a:spcBef>
                  <a:spcPct val="0"/>
                </a:spcBef>
                <a:spcAft>
                  <a:spcPct val="15000"/>
                </a:spcAft>
                <a:buClrTx/>
                <a:buSzTx/>
                <a:buFontTx/>
                <a:buChar char="•"/>
                <a:tabLst/>
                <a:defRPr/>
              </a:pPr>
              <a:r>
                <a:rPr kumimoji="0" lang="en-ZA" sz="1500" b="0" i="0"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Service delivery, governance and institutional matters perpetuating the financial crisis in the municipality:</a:t>
              </a:r>
            </a:p>
            <a:p>
              <a:pPr marL="114300" marR="0" lvl="1" indent="-114300" algn="l" defTabSz="666750" eaLnBrk="1" fontAlgn="auto" latinLnBrk="0" hangingPunct="1">
                <a:lnSpc>
                  <a:spcPct val="90000"/>
                </a:lnSpc>
                <a:spcBef>
                  <a:spcPct val="0"/>
                </a:spcBef>
                <a:spcAft>
                  <a:spcPct val="15000"/>
                </a:spcAft>
                <a:buClrTx/>
                <a:buSzTx/>
                <a:buFontTx/>
                <a:buChar char="•"/>
                <a:tabLst/>
                <a:defRPr/>
              </a:pPr>
              <a:endParaRPr kumimoji="0" lang="en-ZA" sz="1500" b="0" i="0"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endParaRPr>
            </a:p>
            <a:p>
              <a:pPr marL="114300" marR="0" lvl="1" indent="-114300" algn="l" defTabSz="66675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n-ZA" sz="1500" b="0" i="1"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Design of a fit for purpose organogram, </a:t>
              </a:r>
            </a:p>
            <a:p>
              <a:pPr marL="114300" marR="0" lvl="1" indent="-114300" algn="l" defTabSz="66675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n-ZA" sz="1500" b="0" i="1"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Address the repairs and maintenance</a:t>
              </a:r>
            </a:p>
            <a:p>
              <a:pPr marL="114300" marR="0" lvl="1" indent="-114300" algn="l" defTabSz="66675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n-ZA" sz="1500" b="0" i="1"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Renewal of infrastructure for the water and electricity network to reduce non-revenue losses </a:t>
              </a:r>
            </a:p>
            <a:p>
              <a:pPr marL="114300" marR="0" lvl="1" indent="-114300" algn="l" defTabSz="666750" eaLnBrk="1" fontAlgn="auto" latinLnBrk="0" hangingPunct="1">
                <a:lnSpc>
                  <a:spcPct val="90000"/>
                </a:lnSpc>
                <a:spcBef>
                  <a:spcPct val="0"/>
                </a:spcBef>
                <a:spcAft>
                  <a:spcPct val="15000"/>
                </a:spcAft>
                <a:buClrTx/>
                <a:buSzTx/>
                <a:buFont typeface="Wingdings" panose="05000000000000000000" pitchFamily="2" charset="2"/>
                <a:buChar char="ü"/>
                <a:tabLst/>
                <a:defRPr/>
              </a:pPr>
              <a:r>
                <a:rPr kumimoji="0" lang="en-ZA" sz="1500" b="0" i="1"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 Ensuring that the property valuation roll is updated and that all customers are billed according and other similar measures. </a:t>
              </a:r>
            </a:p>
          </p:txBody>
        </p:sp>
      </p:grpSp>
      <p:grpSp>
        <p:nvGrpSpPr>
          <p:cNvPr id="22" name="Group 21">
            <a:extLst>
              <a:ext uri="{FF2B5EF4-FFF2-40B4-BE49-F238E27FC236}">
                <a16:creationId xmlns:a16="http://schemas.microsoft.com/office/drawing/2014/main" id="{309DACE8-A69F-4506-8D86-158BB4CBE678}"/>
              </a:ext>
            </a:extLst>
          </p:cNvPr>
          <p:cNvGrpSpPr/>
          <p:nvPr/>
        </p:nvGrpSpPr>
        <p:grpSpPr>
          <a:xfrm>
            <a:off x="6469187" y="1475851"/>
            <a:ext cx="2499545" cy="562531"/>
            <a:chOff x="6530979" y="-208599"/>
            <a:chExt cx="2499545" cy="562531"/>
          </a:xfrm>
          <a:scene3d>
            <a:camera prst="orthographicFront"/>
            <a:lightRig rig="threePt" dir="t">
              <a:rot lat="0" lon="0" rev="7500000"/>
            </a:lightRig>
          </a:scene3d>
        </p:grpSpPr>
        <p:sp>
          <p:nvSpPr>
            <p:cNvPr id="26" name="Rectangle 25">
              <a:extLst>
                <a:ext uri="{FF2B5EF4-FFF2-40B4-BE49-F238E27FC236}">
                  <a16:creationId xmlns:a16="http://schemas.microsoft.com/office/drawing/2014/main" id="{43048E1B-B2E6-477D-8477-22FFAACB4523}"/>
                </a:ext>
              </a:extLst>
            </p:cNvPr>
            <p:cNvSpPr/>
            <p:nvPr/>
          </p:nvSpPr>
          <p:spPr>
            <a:xfrm>
              <a:off x="6530979" y="-208599"/>
              <a:ext cx="2499545" cy="562531"/>
            </a:xfrm>
            <a:prstGeom prst="rect">
              <a:avLst/>
            </a:prstGeom>
            <a:solidFill>
              <a:srgbClr val="333399"/>
            </a:solidFill>
            <a:ln>
              <a:solidFill>
                <a:srgbClr val="BBE0E3"/>
              </a:solidFill>
            </a:ln>
            <a:effectLst/>
            <a:sp3d prstMaterial="plastic">
              <a:bevelT w="127000" h="25400" prst="relaxedInset"/>
            </a:sp3d>
          </p:spPr>
        </p:sp>
        <p:sp>
          <p:nvSpPr>
            <p:cNvPr id="27" name="TextBox 26">
              <a:extLst>
                <a:ext uri="{FF2B5EF4-FFF2-40B4-BE49-F238E27FC236}">
                  <a16:creationId xmlns:a16="http://schemas.microsoft.com/office/drawing/2014/main" id="{1019BC4C-1B12-4188-8B15-03166A03A203}"/>
                </a:ext>
              </a:extLst>
            </p:cNvPr>
            <p:cNvSpPr txBox="1"/>
            <p:nvPr/>
          </p:nvSpPr>
          <p:spPr>
            <a:xfrm>
              <a:off x="6530979" y="-208599"/>
              <a:ext cx="2499545" cy="562531"/>
            </a:xfrm>
            <a:prstGeom prst="rect">
              <a:avLst/>
            </a:prstGeom>
            <a:noFill/>
            <a:ln>
              <a:noFill/>
            </a:ln>
            <a:effectLst/>
            <a:sp3d/>
          </p:spPr>
          <p:txBody>
            <a:bodyPr spcFirstLastPara="0" vert="horz" wrap="square" lIns="106680" tIns="60960" rIns="106680" bIns="60960" numCol="1" spcCol="1270" anchor="ctr" anchorCtr="0">
              <a:noAutofit/>
            </a:bodyPr>
            <a:lstStyle/>
            <a:p>
              <a:pPr marL="0" marR="0" lvl="0" indent="0" algn="ctr" defTabSz="666750" eaLnBrk="1" fontAlgn="auto" latinLnBrk="0" hangingPunct="1">
                <a:lnSpc>
                  <a:spcPct val="90000"/>
                </a:lnSpc>
                <a:spcBef>
                  <a:spcPct val="0"/>
                </a:spcBef>
                <a:spcAft>
                  <a:spcPct val="35000"/>
                </a:spcAft>
                <a:buClrTx/>
                <a:buSzTx/>
                <a:buFontTx/>
                <a:buNone/>
                <a:tabLst/>
                <a:defRPr/>
              </a:pPr>
              <a:r>
                <a:rPr kumimoji="0" lang="en-US" sz="15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Phase 3: Sustainability Phase</a:t>
              </a:r>
              <a:endParaRPr kumimoji="0" lang="en-ZA" sz="15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endParaRPr>
            </a:p>
          </p:txBody>
        </p:sp>
      </p:grpSp>
      <p:grpSp>
        <p:nvGrpSpPr>
          <p:cNvPr id="23" name="Group 22">
            <a:extLst>
              <a:ext uri="{FF2B5EF4-FFF2-40B4-BE49-F238E27FC236}">
                <a16:creationId xmlns:a16="http://schemas.microsoft.com/office/drawing/2014/main" id="{0CB44234-0257-4D44-B88E-7139C8A45528}"/>
              </a:ext>
            </a:extLst>
          </p:cNvPr>
          <p:cNvGrpSpPr/>
          <p:nvPr/>
        </p:nvGrpSpPr>
        <p:grpSpPr>
          <a:xfrm>
            <a:off x="6457950" y="2003165"/>
            <a:ext cx="2497637" cy="4897931"/>
            <a:chOff x="6519742" y="318715"/>
            <a:chExt cx="2497637" cy="4897931"/>
          </a:xfrm>
          <a:scene3d>
            <a:camera prst="orthographicFront"/>
            <a:lightRig rig="threePt" dir="t">
              <a:rot lat="0" lon="0" rev="7500000"/>
            </a:lightRig>
          </a:scene3d>
        </p:grpSpPr>
        <p:sp>
          <p:nvSpPr>
            <p:cNvPr id="24" name="Rectangle 23">
              <a:extLst>
                <a:ext uri="{FF2B5EF4-FFF2-40B4-BE49-F238E27FC236}">
                  <a16:creationId xmlns:a16="http://schemas.microsoft.com/office/drawing/2014/main" id="{F7D25D09-AE09-42CC-B7E0-8544B96C102F}"/>
                </a:ext>
              </a:extLst>
            </p:cNvPr>
            <p:cNvSpPr/>
            <p:nvPr/>
          </p:nvSpPr>
          <p:spPr>
            <a:xfrm>
              <a:off x="6519742" y="318715"/>
              <a:ext cx="2497637" cy="4897931"/>
            </a:xfrm>
            <a:prstGeom prst="rect">
              <a:avLst/>
            </a:prstGeom>
            <a:solidFill>
              <a:srgbClr val="000000">
                <a:tint val="40000"/>
                <a:alpha val="90000"/>
                <a:hueOff val="11154917"/>
                <a:satOff val="38059"/>
                <a:lumOff val="16277"/>
                <a:alphaOff val="0"/>
              </a:srgbClr>
            </a:solidFill>
            <a:ln w="6350" cap="flat" cmpd="sng" algn="ctr">
              <a:solidFill>
                <a:srgbClr val="000000">
                  <a:tint val="40000"/>
                  <a:alpha val="90000"/>
                  <a:hueOff val="11154917"/>
                  <a:satOff val="38059"/>
                  <a:lumOff val="16277"/>
                  <a:alphaOff val="0"/>
                </a:srgbClr>
              </a:solidFill>
              <a:prstDash val="solid"/>
              <a:miter lim="800000"/>
            </a:ln>
            <a:effectLst/>
            <a:sp3d extrusionH="190500" prstMaterial="dkEdge">
              <a:bevelT w="120650" h="38100" prst="relaxedInset"/>
              <a:bevelB w="120650" h="57150" prst="relaxedInset"/>
              <a:contourClr>
                <a:srgbClr val="FFFFFF"/>
              </a:contourClr>
            </a:sp3d>
          </p:spPr>
        </p:sp>
        <p:sp>
          <p:nvSpPr>
            <p:cNvPr id="25" name="TextBox 24">
              <a:extLst>
                <a:ext uri="{FF2B5EF4-FFF2-40B4-BE49-F238E27FC236}">
                  <a16:creationId xmlns:a16="http://schemas.microsoft.com/office/drawing/2014/main" id="{03DBA68D-53DA-4928-B371-B61F7C44D854}"/>
                </a:ext>
              </a:extLst>
            </p:cNvPr>
            <p:cNvSpPr txBox="1"/>
            <p:nvPr/>
          </p:nvSpPr>
          <p:spPr>
            <a:xfrm>
              <a:off x="6519742" y="318715"/>
              <a:ext cx="2497637" cy="4897931"/>
            </a:xfrm>
            <a:prstGeom prst="rect">
              <a:avLst/>
            </a:prstGeom>
            <a:noFill/>
            <a:ln>
              <a:noFill/>
            </a:ln>
            <a:effectLst/>
            <a:sp3d/>
          </p:spPr>
          <p:txBody>
            <a:bodyPr spcFirstLastPara="0" vert="horz" wrap="square" lIns="80010" tIns="80010" rIns="106680" bIns="120015" numCol="1" spcCol="1270" anchor="t" anchorCtr="0">
              <a:noAutofit/>
            </a:bodyPr>
            <a:lstStyle/>
            <a:p>
              <a:pPr marL="114300" marR="0" lvl="1" indent="-114300" algn="l" defTabSz="666750" eaLnBrk="1" fontAlgn="auto" latinLnBrk="0" hangingPunct="1">
                <a:lnSpc>
                  <a:spcPct val="90000"/>
                </a:lnSpc>
                <a:spcBef>
                  <a:spcPct val="0"/>
                </a:spcBef>
                <a:spcAft>
                  <a:spcPct val="15000"/>
                </a:spcAft>
                <a:buClrTx/>
                <a:buSzTx/>
                <a:buFontTx/>
                <a:buChar char="•"/>
                <a:tabLst/>
                <a:defRPr/>
              </a:pPr>
              <a:r>
                <a:rPr kumimoji="0" lang="en-ZA" sz="1500" b="0" i="0"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Focus on ensuring the implementation of good practice. </a:t>
              </a:r>
            </a:p>
            <a:p>
              <a:pPr marL="114300" marR="0" lvl="1" indent="-114300" algn="l" defTabSz="666750" eaLnBrk="1" fontAlgn="auto" latinLnBrk="0" hangingPunct="1">
                <a:lnSpc>
                  <a:spcPct val="90000"/>
                </a:lnSpc>
                <a:spcBef>
                  <a:spcPct val="0"/>
                </a:spcBef>
                <a:spcAft>
                  <a:spcPct val="15000"/>
                </a:spcAft>
                <a:buClrTx/>
                <a:buSzTx/>
                <a:buFontTx/>
                <a:buChar char="•"/>
                <a:tabLst/>
                <a:defRPr/>
              </a:pPr>
              <a:r>
                <a:rPr kumimoji="0" lang="en-ZA" sz="1500" b="0" i="0" u="none" strike="noStrike" kern="1200" cap="none" spc="0" normalizeH="0" baseline="0" noProof="0" dirty="0">
                  <a:ln>
                    <a:noFill/>
                  </a:ln>
                  <a:solidFill>
                    <a:srgbClr val="000000">
                      <a:hueOff val="0"/>
                      <a:satOff val="0"/>
                      <a:lumOff val="0"/>
                      <a:alphaOff val="0"/>
                    </a:srgbClr>
                  </a:solidFill>
                  <a:effectLst/>
                  <a:uLnTx/>
                  <a:uFillTx/>
                  <a:latin typeface="Century Gothic" panose="020B0502020202020204" pitchFamily="34" charset="0"/>
                  <a:ea typeface="+mn-ea"/>
                  <a:cs typeface="+mn-cs"/>
                </a:rPr>
                <a:t>Include indicators that give effect to the long-term financial sustainability of the municipality. </a:t>
              </a:r>
            </a:p>
          </p:txBody>
        </p:sp>
      </p:grpSp>
    </p:spTree>
    <p:extLst>
      <p:ext uri="{BB962C8B-B14F-4D97-AF65-F5344CB8AC3E}">
        <p14:creationId xmlns:p14="http://schemas.microsoft.com/office/powerpoint/2010/main" val="110463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4D7D5-C2DD-45AF-9EBD-0E9B556B5AF9}"/>
              </a:ext>
            </a:extLst>
          </p:cNvPr>
          <p:cNvSpPr>
            <a:spLocks noGrp="1"/>
          </p:cNvSpPr>
          <p:nvPr>
            <p:ph type="title"/>
          </p:nvPr>
        </p:nvSpPr>
        <p:spPr>
          <a:xfrm>
            <a:off x="628650" y="365127"/>
            <a:ext cx="7886700" cy="757618"/>
          </a:xfrm>
        </p:spPr>
        <p:txBody>
          <a:bodyPr/>
          <a:lstStyle/>
          <a:p>
            <a:r>
              <a:rPr lang="en-US" dirty="0">
                <a:latin typeface="Times New Roman" panose="02020603050405020304" pitchFamily="18" charset="0"/>
                <a:cs typeface="Times New Roman" panose="02020603050405020304" pitchFamily="18" charset="0"/>
              </a:rPr>
              <a:t>Rescue Phase - Progress</a:t>
            </a:r>
            <a:endParaRPr lang="en-ZA" dirty="0">
              <a:latin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E5C37687-F3A3-4CC7-A905-C62FFDBC38A7}"/>
              </a:ext>
            </a:extLst>
          </p:cNvPr>
          <p:cNvGraphicFramePr>
            <a:graphicFrameLocks noGrp="1"/>
          </p:cNvGraphicFramePr>
          <p:nvPr>
            <p:ph idx="1"/>
            <p:extLst>
              <p:ext uri="{D42A27DB-BD31-4B8C-83A1-F6EECF244321}">
                <p14:modId xmlns:p14="http://schemas.microsoft.com/office/powerpoint/2010/main" val="4161367646"/>
              </p:ext>
            </p:extLst>
          </p:nvPr>
        </p:nvGraphicFramePr>
        <p:xfrm>
          <a:off x="694481" y="1122745"/>
          <a:ext cx="7095281" cy="5806333"/>
        </p:xfrm>
        <a:graphic>
          <a:graphicData uri="http://schemas.openxmlformats.org/drawingml/2006/table">
            <a:tbl>
              <a:tblPr firstRow="1" bandRow="1">
                <a:tableStyleId>{5C22544A-7EE6-4342-B048-85BDC9FD1C3A}</a:tableStyleId>
              </a:tblPr>
              <a:tblGrid>
                <a:gridCol w="2523281">
                  <a:extLst>
                    <a:ext uri="{9D8B030D-6E8A-4147-A177-3AD203B41FA5}">
                      <a16:colId xmlns:a16="http://schemas.microsoft.com/office/drawing/2014/main" val="440745382"/>
                    </a:ext>
                  </a:extLst>
                </a:gridCol>
                <a:gridCol w="2511706">
                  <a:extLst>
                    <a:ext uri="{9D8B030D-6E8A-4147-A177-3AD203B41FA5}">
                      <a16:colId xmlns:a16="http://schemas.microsoft.com/office/drawing/2014/main" val="2567492862"/>
                    </a:ext>
                  </a:extLst>
                </a:gridCol>
                <a:gridCol w="2060294">
                  <a:extLst>
                    <a:ext uri="{9D8B030D-6E8A-4147-A177-3AD203B41FA5}">
                      <a16:colId xmlns:a16="http://schemas.microsoft.com/office/drawing/2014/main" val="3901774601"/>
                    </a:ext>
                  </a:extLst>
                </a:gridCol>
              </a:tblGrid>
              <a:tr h="562551">
                <a:tc>
                  <a:txBody>
                    <a:bodyPr/>
                    <a:lstStyle/>
                    <a:p>
                      <a:pPr algn="ctr"/>
                      <a:r>
                        <a:rPr lang="en-US" sz="2400" dirty="0"/>
                        <a:t>Target</a:t>
                      </a:r>
                      <a:endParaRPr lang="en-ZA" sz="2400" dirty="0"/>
                    </a:p>
                  </a:txBody>
                  <a:tcPr/>
                </a:tc>
                <a:tc>
                  <a:txBody>
                    <a:bodyPr/>
                    <a:lstStyle/>
                    <a:p>
                      <a:pPr algn="ctr"/>
                      <a:r>
                        <a:rPr lang="en-US" sz="2400" dirty="0"/>
                        <a:t>Progress</a:t>
                      </a:r>
                      <a:endParaRPr lang="en-ZA" sz="2400" dirty="0"/>
                    </a:p>
                  </a:txBody>
                  <a:tcPr/>
                </a:tc>
                <a:tc>
                  <a:txBody>
                    <a:bodyPr/>
                    <a:lstStyle/>
                    <a:p>
                      <a:pPr algn="ctr"/>
                      <a:r>
                        <a:rPr lang="en-US" sz="2400" dirty="0"/>
                        <a:t>Strategy</a:t>
                      </a:r>
                      <a:endParaRPr lang="en-ZA" sz="2400" dirty="0"/>
                    </a:p>
                  </a:txBody>
                  <a:tcPr/>
                </a:tc>
                <a:extLst>
                  <a:ext uri="{0D108BD9-81ED-4DB2-BD59-A6C34878D82A}">
                    <a16:rowId xmlns:a16="http://schemas.microsoft.com/office/drawing/2014/main" val="2215034137"/>
                  </a:ext>
                </a:extLst>
              </a:tr>
              <a:tr h="1081053">
                <a:tc>
                  <a:txBody>
                    <a:bodyPr/>
                    <a:lstStyle/>
                    <a:p>
                      <a:r>
                        <a:rPr lang="en-US" dirty="0"/>
                        <a:t>Funded Budget</a:t>
                      </a:r>
                      <a:endParaRPr lang="en-ZA" dirty="0"/>
                    </a:p>
                  </a:txBody>
                  <a:tcPr/>
                </a:tc>
                <a:tc>
                  <a:txBody>
                    <a:bodyPr/>
                    <a:lstStyle/>
                    <a:p>
                      <a:r>
                        <a:rPr lang="en-US" b="1" dirty="0"/>
                        <a:t>Achieved</a:t>
                      </a:r>
                      <a:r>
                        <a:rPr lang="en-US" dirty="0"/>
                        <a:t> – </a:t>
                      </a:r>
                      <a:r>
                        <a:rPr lang="en-US" sz="1600" i="1" dirty="0"/>
                        <a:t>Adjustment Budget (2019/2020); Budget(2020/2021); Budget (2021/2022)</a:t>
                      </a:r>
                      <a:endParaRPr lang="en-ZA" sz="1600" i="1" dirty="0"/>
                    </a:p>
                  </a:txBody>
                  <a:tcPr/>
                </a:tc>
                <a:tc>
                  <a:txBody>
                    <a:bodyPr/>
                    <a:lstStyle/>
                    <a:p>
                      <a:r>
                        <a:rPr lang="en-US" sz="1600" i="1" dirty="0"/>
                        <a:t>N/A</a:t>
                      </a:r>
                      <a:endParaRPr lang="en-ZA" sz="1600" i="1" dirty="0"/>
                    </a:p>
                  </a:txBody>
                  <a:tcPr/>
                </a:tc>
                <a:extLst>
                  <a:ext uri="{0D108BD9-81ED-4DB2-BD59-A6C34878D82A}">
                    <a16:rowId xmlns:a16="http://schemas.microsoft.com/office/drawing/2014/main" val="1515759982"/>
                  </a:ext>
                </a:extLst>
              </a:tr>
              <a:tr h="585657">
                <a:tc>
                  <a:txBody>
                    <a:bodyPr/>
                    <a:lstStyle/>
                    <a:p>
                      <a:r>
                        <a:rPr lang="en-US" dirty="0"/>
                        <a:t>Monitoring of cash and cash balances</a:t>
                      </a:r>
                      <a:endParaRPr lang="en-ZA" dirty="0"/>
                    </a:p>
                  </a:txBody>
                  <a:tcPr/>
                </a:tc>
                <a:tc>
                  <a:txBody>
                    <a:bodyPr/>
                    <a:lstStyle/>
                    <a:p>
                      <a:r>
                        <a:rPr lang="en-US" b="1" dirty="0"/>
                        <a:t>Achieved </a:t>
                      </a:r>
                      <a:r>
                        <a:rPr lang="en-US" dirty="0"/>
                        <a:t>– </a:t>
                      </a:r>
                      <a:r>
                        <a:rPr lang="en-US" sz="1600" i="1" dirty="0"/>
                        <a:t>Lead Exco Rep and CFO monitor these daily</a:t>
                      </a:r>
                      <a:endParaRPr lang="en-ZA" sz="1600" i="1" dirty="0"/>
                    </a:p>
                  </a:txBody>
                  <a:tcPr/>
                </a:tc>
                <a:tc>
                  <a:txBody>
                    <a:bodyPr/>
                    <a:lstStyle/>
                    <a:p>
                      <a:r>
                        <a:rPr lang="en-US" sz="1600" i="1" dirty="0"/>
                        <a:t>N/A</a:t>
                      </a:r>
                      <a:endParaRPr lang="en-ZA" sz="1600" i="1" dirty="0"/>
                    </a:p>
                  </a:txBody>
                  <a:tcPr/>
                </a:tc>
                <a:extLst>
                  <a:ext uri="{0D108BD9-81ED-4DB2-BD59-A6C34878D82A}">
                    <a16:rowId xmlns:a16="http://schemas.microsoft.com/office/drawing/2014/main" val="4193922052"/>
                  </a:ext>
                </a:extLst>
              </a:tr>
              <a:tr h="1220422">
                <a:tc>
                  <a:txBody>
                    <a:bodyPr/>
                    <a:lstStyle/>
                    <a:p>
                      <a:r>
                        <a:rPr lang="en-US" dirty="0"/>
                        <a:t>Cost containment measures</a:t>
                      </a:r>
                      <a:endParaRPr lang="en-ZA" dirty="0"/>
                    </a:p>
                  </a:txBody>
                  <a:tcPr/>
                </a:tc>
                <a:tc>
                  <a:txBody>
                    <a:bodyPr/>
                    <a:lstStyle/>
                    <a:p>
                      <a:r>
                        <a:rPr lang="en-US" b="1" dirty="0"/>
                        <a:t>Partially achieved </a:t>
                      </a:r>
                      <a:r>
                        <a:rPr lang="en-US" dirty="0"/>
                        <a:t>– </a:t>
                      </a:r>
                      <a:r>
                        <a:rPr lang="en-US" sz="1400" i="1" dirty="0"/>
                        <a:t>Directorates still continue to commit on expenditure on items that could have been dispensed with</a:t>
                      </a:r>
                      <a:endParaRPr lang="en-ZA" sz="1400" i="1" dirty="0"/>
                    </a:p>
                  </a:txBody>
                  <a:tcPr/>
                </a:tc>
                <a:tc>
                  <a:txBody>
                    <a:bodyPr/>
                    <a:lstStyle/>
                    <a:p>
                      <a:r>
                        <a:rPr lang="en-US" sz="1400" i="0" dirty="0"/>
                        <a:t>Consequence management is to be applied where the measures have not been applied as set</a:t>
                      </a:r>
                      <a:endParaRPr lang="en-ZA" sz="1400" i="0" dirty="0"/>
                    </a:p>
                  </a:txBody>
                  <a:tcPr/>
                </a:tc>
                <a:extLst>
                  <a:ext uri="{0D108BD9-81ED-4DB2-BD59-A6C34878D82A}">
                    <a16:rowId xmlns:a16="http://schemas.microsoft.com/office/drawing/2014/main" val="2881682335"/>
                  </a:ext>
                </a:extLst>
              </a:tr>
              <a:tr h="1905723">
                <a:tc>
                  <a:txBody>
                    <a:bodyPr/>
                    <a:lstStyle/>
                    <a:p>
                      <a:r>
                        <a:rPr lang="en-US" dirty="0"/>
                        <a:t>Improvement of debt collection rate</a:t>
                      </a:r>
                      <a:endParaRPr lang="en-ZA" dirty="0"/>
                    </a:p>
                  </a:txBody>
                  <a:tcPr/>
                </a:tc>
                <a:tc>
                  <a:txBody>
                    <a:bodyPr/>
                    <a:lstStyle/>
                    <a:p>
                      <a:r>
                        <a:rPr lang="en-US" dirty="0"/>
                        <a:t>Not achieved</a:t>
                      </a:r>
                      <a:endParaRPr lang="en-ZA" dirty="0"/>
                    </a:p>
                  </a:txBody>
                  <a:tcPr/>
                </a:tc>
                <a:tc>
                  <a:txBody>
                    <a:bodyPr/>
                    <a:lstStyle/>
                    <a:p>
                      <a:pPr marL="171450" indent="-171450">
                        <a:buFont typeface="Arial" panose="020B0604020202020204" pitchFamily="34" charset="0"/>
                        <a:buChar char="•"/>
                      </a:pPr>
                      <a:r>
                        <a:rPr lang="en-US" sz="1200" dirty="0"/>
                        <a:t>Revenue enhancement and credit control application is enforced; </a:t>
                      </a:r>
                    </a:p>
                    <a:p>
                      <a:pPr marL="171450" indent="-171450">
                        <a:buFont typeface="Arial" panose="020B0604020202020204" pitchFamily="34" charset="0"/>
                        <a:buChar char="•"/>
                      </a:pPr>
                      <a:r>
                        <a:rPr lang="en-US" sz="1200" dirty="0"/>
                        <a:t>Intervention Team &amp; CM and CFO  to engage with  business, various institutions and government departments;</a:t>
                      </a:r>
                    </a:p>
                    <a:p>
                      <a:pPr marL="171450" indent="-171450">
                        <a:buFont typeface="Arial" panose="020B0604020202020204" pitchFamily="34" charset="0"/>
                        <a:buChar char="•"/>
                      </a:pPr>
                      <a:r>
                        <a:rPr lang="en-US" sz="1200" dirty="0"/>
                        <a:t>Constant engagement with communities through various media and mechanisms</a:t>
                      </a:r>
                      <a:endParaRPr lang="en-ZA" sz="1200" dirty="0"/>
                    </a:p>
                  </a:txBody>
                  <a:tcPr/>
                </a:tc>
                <a:extLst>
                  <a:ext uri="{0D108BD9-81ED-4DB2-BD59-A6C34878D82A}">
                    <a16:rowId xmlns:a16="http://schemas.microsoft.com/office/drawing/2014/main" val="1876733203"/>
                  </a:ext>
                </a:extLst>
              </a:tr>
            </a:tbl>
          </a:graphicData>
        </a:graphic>
      </p:graphicFrame>
      <p:sp>
        <p:nvSpPr>
          <p:cNvPr id="4" name="Slide Number Placeholder 3">
            <a:extLst>
              <a:ext uri="{FF2B5EF4-FFF2-40B4-BE49-F238E27FC236}">
                <a16:creationId xmlns:a16="http://schemas.microsoft.com/office/drawing/2014/main" id="{FE5C4782-27BA-4898-9347-77A07DAE73B8}"/>
              </a:ext>
            </a:extLst>
          </p:cNvPr>
          <p:cNvSpPr>
            <a:spLocks noGrp="1"/>
          </p:cNvSpPr>
          <p:nvPr>
            <p:ph type="sldNum" sz="quarter" idx="12"/>
          </p:nvPr>
        </p:nvSpPr>
        <p:spPr/>
        <p:txBody>
          <a:bodyPr/>
          <a:lstStyle/>
          <a:p>
            <a:fld id="{F04F4EC5-88AD-4ECA-84AC-34EECC3A4D54}" type="slidenum">
              <a:rPr lang="en-ZA" smtClean="0"/>
              <a:t>5</a:t>
            </a:fld>
            <a:endParaRPr lang="en-ZA"/>
          </a:p>
        </p:txBody>
      </p:sp>
    </p:spTree>
    <p:extLst>
      <p:ext uri="{BB962C8B-B14F-4D97-AF65-F5344CB8AC3E}">
        <p14:creationId xmlns:p14="http://schemas.microsoft.com/office/powerpoint/2010/main" val="19502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D538B-9748-4316-B71D-7B57CAAC7A1F}"/>
              </a:ext>
            </a:extLst>
          </p:cNvPr>
          <p:cNvSpPr>
            <a:spLocks noGrp="1"/>
          </p:cNvSpPr>
          <p:nvPr>
            <p:ph type="title"/>
          </p:nvPr>
        </p:nvSpPr>
        <p:spPr/>
        <p:txBody>
          <a:bodyPr/>
          <a:lstStyle/>
          <a:p>
            <a:pPr algn="ctr"/>
            <a:r>
              <a:rPr lang="en-ZA" dirty="0">
                <a:latin typeface="Times New Roman" panose="02020603050405020304" pitchFamily="18" charset="0"/>
                <a:cs typeface="Times New Roman" panose="02020603050405020304" pitchFamily="18" charset="0"/>
              </a:rPr>
              <a:t>Rescue Phase – Progress </a:t>
            </a:r>
            <a:r>
              <a:rPr lang="en-ZA" sz="3200" i="1" dirty="0"/>
              <a:t>(Contd.)</a:t>
            </a:r>
          </a:p>
        </p:txBody>
      </p:sp>
      <p:graphicFrame>
        <p:nvGraphicFramePr>
          <p:cNvPr id="5" name="Table 5">
            <a:extLst>
              <a:ext uri="{FF2B5EF4-FFF2-40B4-BE49-F238E27FC236}">
                <a16:creationId xmlns:a16="http://schemas.microsoft.com/office/drawing/2014/main" id="{20FA573F-00B6-405C-BEE1-F7C06EE3EBEC}"/>
              </a:ext>
            </a:extLst>
          </p:cNvPr>
          <p:cNvGraphicFramePr>
            <a:graphicFrameLocks noGrp="1"/>
          </p:cNvGraphicFramePr>
          <p:nvPr>
            <p:ph idx="1"/>
            <p:extLst>
              <p:ext uri="{D42A27DB-BD31-4B8C-83A1-F6EECF244321}">
                <p14:modId xmlns:p14="http://schemas.microsoft.com/office/powerpoint/2010/main" val="3442081585"/>
              </p:ext>
            </p:extLst>
          </p:nvPr>
        </p:nvGraphicFramePr>
        <p:xfrm>
          <a:off x="628650" y="1825625"/>
          <a:ext cx="7886700" cy="43586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6579208"/>
                    </a:ext>
                  </a:extLst>
                </a:gridCol>
                <a:gridCol w="2628900">
                  <a:extLst>
                    <a:ext uri="{9D8B030D-6E8A-4147-A177-3AD203B41FA5}">
                      <a16:colId xmlns:a16="http://schemas.microsoft.com/office/drawing/2014/main" val="1111186596"/>
                    </a:ext>
                  </a:extLst>
                </a:gridCol>
                <a:gridCol w="2628900">
                  <a:extLst>
                    <a:ext uri="{9D8B030D-6E8A-4147-A177-3AD203B41FA5}">
                      <a16:colId xmlns:a16="http://schemas.microsoft.com/office/drawing/2014/main" val="1533728295"/>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Target</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Progress</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Strategy</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extLst>
                  <a:ext uri="{0D108BD9-81ED-4DB2-BD59-A6C34878D82A}">
                    <a16:rowId xmlns:a16="http://schemas.microsoft.com/office/drawing/2014/main" val="2933505516"/>
                  </a:ext>
                </a:extLst>
              </a:tr>
              <a:tr h="370840">
                <a:tc>
                  <a:txBody>
                    <a:bodyPr/>
                    <a:lstStyle/>
                    <a:p>
                      <a:r>
                        <a:rPr lang="en-US" dirty="0"/>
                        <a:t>Ring fencing of conditional grants</a:t>
                      </a:r>
                      <a:endParaRPr lang="en-ZA" dirty="0"/>
                    </a:p>
                  </a:txBody>
                  <a:tcPr/>
                </a:tc>
                <a:tc>
                  <a:txBody>
                    <a:bodyPr/>
                    <a:lstStyle/>
                    <a:p>
                      <a:r>
                        <a:rPr lang="en-US" b="1" dirty="0"/>
                        <a:t>Achieved</a:t>
                      </a:r>
                      <a:r>
                        <a:rPr lang="en-US" dirty="0"/>
                        <a:t> – </a:t>
                      </a:r>
                      <a:r>
                        <a:rPr lang="en-US" sz="1600" i="1" dirty="0"/>
                        <a:t>Intervention Team monitors down payments from grants carefully and daily</a:t>
                      </a:r>
                      <a:endParaRPr lang="en-ZA" sz="1600" i="1" dirty="0"/>
                    </a:p>
                  </a:txBody>
                  <a:tcPr/>
                </a:tc>
                <a:tc>
                  <a:txBody>
                    <a:bodyPr/>
                    <a:lstStyle/>
                    <a:p>
                      <a:r>
                        <a:rPr lang="en-US" sz="1600" i="0" dirty="0"/>
                        <a:t>Keep monitoring continuously</a:t>
                      </a:r>
                      <a:endParaRPr lang="en-ZA" sz="1600" i="0" dirty="0"/>
                    </a:p>
                  </a:txBody>
                  <a:tcPr/>
                </a:tc>
                <a:extLst>
                  <a:ext uri="{0D108BD9-81ED-4DB2-BD59-A6C34878D82A}">
                    <a16:rowId xmlns:a16="http://schemas.microsoft.com/office/drawing/2014/main" val="357351216"/>
                  </a:ext>
                </a:extLst>
              </a:tr>
              <a:tr h="370840">
                <a:tc>
                  <a:txBody>
                    <a:bodyPr/>
                    <a:lstStyle/>
                    <a:p>
                      <a:r>
                        <a:rPr lang="en-US" dirty="0"/>
                        <a:t>Ensuring that creditors are paid timeously and that negotiations are entered into to settle any outstanding debt</a:t>
                      </a:r>
                      <a:endParaRPr lang="en-ZA" dirty="0"/>
                    </a:p>
                  </a:txBody>
                  <a:tcPr/>
                </a:tc>
                <a:tc>
                  <a:txBody>
                    <a:bodyPr/>
                    <a:lstStyle/>
                    <a:p>
                      <a:r>
                        <a:rPr lang="en-US" b="1" dirty="0"/>
                        <a:t>Partially achieved</a:t>
                      </a:r>
                      <a:r>
                        <a:rPr lang="en-US" dirty="0"/>
                        <a:t> – </a:t>
                      </a:r>
                      <a:r>
                        <a:rPr lang="en-US" sz="1600" i="1" dirty="0"/>
                        <a:t>average period of payment of creditors is well over 160 days, however </a:t>
                      </a:r>
                      <a:r>
                        <a:rPr lang="en-US" sz="1600" b="1" i="1" dirty="0"/>
                        <a:t>large creditors </a:t>
                      </a:r>
                      <a:r>
                        <a:rPr lang="en-US" sz="1600" i="1" dirty="0"/>
                        <a:t>such as DBSA, Standard Bank, ABSA have been paid timeously since intervention started</a:t>
                      </a:r>
                      <a:endParaRPr lang="en-ZA" sz="1600" i="1" dirty="0"/>
                    </a:p>
                  </a:txBody>
                  <a:tcPr/>
                </a:tc>
                <a:tc>
                  <a:txBody>
                    <a:bodyPr/>
                    <a:lstStyle/>
                    <a:p>
                      <a:r>
                        <a:rPr lang="en-US" sz="1600" i="0" dirty="0"/>
                        <a:t>Intervention Team is considering integration of cash flow management with payment of creditors; Weekly meetings to be held with HODs to determine work to be done against invoices to be paid weekly; categorization of creditors and sequencing of payments</a:t>
                      </a:r>
                      <a:endParaRPr lang="en-ZA" sz="1600" i="0" dirty="0"/>
                    </a:p>
                  </a:txBody>
                  <a:tcPr/>
                </a:tc>
                <a:extLst>
                  <a:ext uri="{0D108BD9-81ED-4DB2-BD59-A6C34878D82A}">
                    <a16:rowId xmlns:a16="http://schemas.microsoft.com/office/drawing/2014/main" val="2213396562"/>
                  </a:ext>
                </a:extLst>
              </a:tr>
            </a:tbl>
          </a:graphicData>
        </a:graphic>
      </p:graphicFrame>
      <p:sp>
        <p:nvSpPr>
          <p:cNvPr id="4" name="Slide Number Placeholder 3">
            <a:extLst>
              <a:ext uri="{FF2B5EF4-FFF2-40B4-BE49-F238E27FC236}">
                <a16:creationId xmlns:a16="http://schemas.microsoft.com/office/drawing/2014/main" id="{36285B96-17D4-4F58-AF1B-A06B147997EC}"/>
              </a:ext>
            </a:extLst>
          </p:cNvPr>
          <p:cNvSpPr>
            <a:spLocks noGrp="1"/>
          </p:cNvSpPr>
          <p:nvPr>
            <p:ph type="sldNum" sz="quarter" idx="12"/>
          </p:nvPr>
        </p:nvSpPr>
        <p:spPr/>
        <p:txBody>
          <a:bodyPr/>
          <a:lstStyle/>
          <a:p>
            <a:fld id="{F04F4EC5-88AD-4ECA-84AC-34EECC3A4D54}" type="slidenum">
              <a:rPr lang="en-ZA" smtClean="0"/>
              <a:t>6</a:t>
            </a:fld>
            <a:endParaRPr lang="en-ZA"/>
          </a:p>
        </p:txBody>
      </p:sp>
    </p:spTree>
    <p:extLst>
      <p:ext uri="{BB962C8B-B14F-4D97-AF65-F5344CB8AC3E}">
        <p14:creationId xmlns:p14="http://schemas.microsoft.com/office/powerpoint/2010/main" val="263404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5399F-82EC-4129-877C-3BEE7570A04C}"/>
              </a:ext>
            </a:extLst>
          </p:cNvPr>
          <p:cNvSpPr>
            <a:spLocks noGrp="1"/>
          </p:cNvSpPr>
          <p:nvPr>
            <p:ph type="title"/>
          </p:nvPr>
        </p:nvSpPr>
        <p:spPr>
          <a:xfrm>
            <a:off x="628650" y="365127"/>
            <a:ext cx="7886700" cy="537082"/>
          </a:xfrm>
        </p:spPr>
        <p:txBody>
          <a:bodyPr>
            <a:normAutofit fontScale="90000"/>
          </a:bodyPr>
          <a:lstStyle/>
          <a:p>
            <a:pPr algn="ctr"/>
            <a:r>
              <a:rPr kumimoji="0" lang="en-ZA" sz="44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Rescue Phase – Progress </a:t>
            </a:r>
            <a:r>
              <a:rPr kumimoji="0" lang="en-ZA" sz="3200" b="0" i="1" u="none" strike="noStrike" kern="1200" cap="none" spc="0" normalizeH="0" baseline="0" noProof="0" dirty="0">
                <a:ln>
                  <a:noFill/>
                </a:ln>
                <a:solidFill>
                  <a:prstClr val="black"/>
                </a:solidFill>
                <a:effectLst/>
                <a:uLnTx/>
                <a:uFillTx/>
                <a:latin typeface="Calibri Light" panose="020F0302020204030204"/>
                <a:ea typeface="+mj-ea"/>
                <a:cs typeface="+mj-cs"/>
              </a:rPr>
              <a:t>(Contd.)</a:t>
            </a:r>
            <a:endParaRPr lang="en-ZA" dirty="0"/>
          </a:p>
        </p:txBody>
      </p:sp>
      <p:graphicFrame>
        <p:nvGraphicFramePr>
          <p:cNvPr id="5" name="Table 5">
            <a:extLst>
              <a:ext uri="{FF2B5EF4-FFF2-40B4-BE49-F238E27FC236}">
                <a16:creationId xmlns:a16="http://schemas.microsoft.com/office/drawing/2014/main" id="{FE9F247B-83AF-40B2-BAA4-F5A79C60F637}"/>
              </a:ext>
            </a:extLst>
          </p:cNvPr>
          <p:cNvGraphicFramePr>
            <a:graphicFrameLocks noGrp="1"/>
          </p:cNvGraphicFramePr>
          <p:nvPr>
            <p:ph idx="1"/>
            <p:extLst>
              <p:ext uri="{D42A27DB-BD31-4B8C-83A1-F6EECF244321}">
                <p14:modId xmlns:p14="http://schemas.microsoft.com/office/powerpoint/2010/main" val="1031340009"/>
              </p:ext>
            </p:extLst>
          </p:nvPr>
        </p:nvGraphicFramePr>
        <p:xfrm>
          <a:off x="613458" y="902209"/>
          <a:ext cx="7901892" cy="5974079"/>
        </p:xfrm>
        <a:graphic>
          <a:graphicData uri="http://schemas.openxmlformats.org/drawingml/2006/table">
            <a:tbl>
              <a:tblPr firstRow="1" bandRow="1">
                <a:tableStyleId>{5C22544A-7EE6-4342-B048-85BDC9FD1C3A}</a:tableStyleId>
              </a:tblPr>
              <a:tblGrid>
                <a:gridCol w="2644092">
                  <a:extLst>
                    <a:ext uri="{9D8B030D-6E8A-4147-A177-3AD203B41FA5}">
                      <a16:colId xmlns:a16="http://schemas.microsoft.com/office/drawing/2014/main" val="268465513"/>
                    </a:ext>
                  </a:extLst>
                </a:gridCol>
                <a:gridCol w="2628900">
                  <a:extLst>
                    <a:ext uri="{9D8B030D-6E8A-4147-A177-3AD203B41FA5}">
                      <a16:colId xmlns:a16="http://schemas.microsoft.com/office/drawing/2014/main" val="2152718141"/>
                    </a:ext>
                  </a:extLst>
                </a:gridCol>
                <a:gridCol w="2628900">
                  <a:extLst>
                    <a:ext uri="{9D8B030D-6E8A-4147-A177-3AD203B41FA5}">
                      <a16:colId xmlns:a16="http://schemas.microsoft.com/office/drawing/2014/main" val="660824044"/>
                    </a:ext>
                  </a:extLst>
                </a:gridCol>
              </a:tblGrid>
              <a:tr h="7826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Target</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pPr algn="ctr"/>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Progress</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pPr algn="ctr"/>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Strategy</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pPr algn="ctr"/>
                      <a:endParaRPr lang="en-ZA" dirty="0"/>
                    </a:p>
                  </a:txBody>
                  <a:tcPr/>
                </a:tc>
                <a:extLst>
                  <a:ext uri="{0D108BD9-81ED-4DB2-BD59-A6C34878D82A}">
                    <a16:rowId xmlns:a16="http://schemas.microsoft.com/office/drawing/2014/main" val="1404168085"/>
                  </a:ext>
                </a:extLst>
              </a:tr>
              <a:tr h="1434894">
                <a:tc>
                  <a:txBody>
                    <a:bodyPr/>
                    <a:lstStyle/>
                    <a:p>
                      <a:r>
                        <a:rPr lang="en-US" dirty="0">
                          <a:latin typeface="+mn-lt"/>
                          <a:cs typeface="Times New Roman" panose="02020603050405020304" pitchFamily="18" charset="0"/>
                        </a:rPr>
                        <a:t>Unauthorised</a:t>
                      </a:r>
                      <a:r>
                        <a:rPr lang="en-US" dirty="0">
                          <a:latin typeface="Times New Roman" panose="02020603050405020304" pitchFamily="18" charset="0"/>
                          <a:cs typeface="Times New Roman" panose="02020603050405020304" pitchFamily="18" charset="0"/>
                        </a:rPr>
                        <a:t>, Irregular, fruitless and wasteful expenditure</a:t>
                      </a:r>
                      <a:endParaRPr lang="en-ZA" dirty="0">
                        <a:latin typeface="Times New Roman" panose="02020603050405020304" pitchFamily="18" charset="0"/>
                        <a:cs typeface="Times New Roman" panose="02020603050405020304" pitchFamily="18" charset="0"/>
                      </a:endParaRPr>
                    </a:p>
                  </a:txBody>
                  <a:tcPr/>
                </a:tc>
                <a:tc>
                  <a:txBody>
                    <a:bodyPr/>
                    <a:lstStyle/>
                    <a:p>
                      <a:r>
                        <a:rPr lang="en-US" b="1" dirty="0"/>
                        <a:t>Partially achieved </a:t>
                      </a:r>
                      <a:r>
                        <a:rPr lang="en-US" dirty="0"/>
                        <a:t>– </a:t>
                      </a:r>
                      <a:r>
                        <a:rPr lang="en-US" sz="1600" i="1" dirty="0">
                          <a:latin typeface="Times New Roman" panose="02020603050405020304" pitchFamily="18" charset="0"/>
                          <a:cs typeface="Times New Roman" panose="02020603050405020304" pitchFamily="18" charset="0"/>
                        </a:rPr>
                        <a:t>significant reduction in UIFWE. Bulk of UIFWE is on non-cash items such as interest</a:t>
                      </a:r>
                      <a:endParaRPr lang="en-ZA" sz="1600" i="1" dirty="0">
                        <a:latin typeface="Times New Roman" panose="02020603050405020304" pitchFamily="18" charset="0"/>
                        <a:cs typeface="Times New Roman" panose="02020603050405020304" pitchFamily="18" charset="0"/>
                      </a:endParaRPr>
                    </a:p>
                  </a:txBody>
                  <a:tcPr/>
                </a:tc>
                <a:tc>
                  <a:txBody>
                    <a:bodyPr/>
                    <a:lstStyle/>
                    <a:p>
                      <a:r>
                        <a:rPr lang="en-US" sz="1600" dirty="0">
                          <a:latin typeface="+mn-lt"/>
                          <a:cs typeface="Times New Roman" panose="02020603050405020304" pitchFamily="18" charset="0"/>
                        </a:rPr>
                        <a:t>Section 32 investigations are to be conducted; consequence management to be applied consistently</a:t>
                      </a:r>
                      <a:endParaRPr lang="en-ZA" sz="1600" dirty="0">
                        <a:latin typeface="+mn-lt"/>
                        <a:cs typeface="Times New Roman" panose="02020603050405020304" pitchFamily="18" charset="0"/>
                      </a:endParaRPr>
                    </a:p>
                  </a:txBody>
                  <a:tcPr/>
                </a:tc>
                <a:extLst>
                  <a:ext uri="{0D108BD9-81ED-4DB2-BD59-A6C34878D82A}">
                    <a16:rowId xmlns:a16="http://schemas.microsoft.com/office/drawing/2014/main" val="1003278344"/>
                  </a:ext>
                </a:extLst>
              </a:tr>
              <a:tr h="2293476">
                <a:tc>
                  <a:txBody>
                    <a:bodyPr/>
                    <a:lstStyle/>
                    <a:p>
                      <a:r>
                        <a:rPr lang="en-US" sz="1800" b="0" i="0" u="none" strike="noStrike" baseline="0" dirty="0">
                          <a:solidFill>
                            <a:srgbClr val="000000"/>
                          </a:solidFill>
                        </a:rPr>
                        <a:t>Repair of all visible water losses and sewer spillages </a:t>
                      </a:r>
                    </a:p>
                    <a:p>
                      <a:endParaRPr lang="en-ZA" dirty="0"/>
                    </a:p>
                  </a:txBody>
                  <a:tcPr/>
                </a:tc>
                <a:tc>
                  <a:txBody>
                    <a:bodyPr/>
                    <a:lstStyle/>
                    <a:p>
                      <a:r>
                        <a:rPr lang="en-US" b="1" dirty="0"/>
                        <a:t>Not achieved </a:t>
                      </a:r>
                      <a:r>
                        <a:rPr lang="en-US" dirty="0"/>
                        <a:t>– </a:t>
                      </a:r>
                      <a:r>
                        <a:rPr lang="en-US" sz="1600" i="1" dirty="0"/>
                        <a:t>lack of tools of trade, lack of qualified technical and middle management staff, aging infrastructure, </a:t>
                      </a:r>
                      <a:r>
                        <a:rPr lang="en-US" sz="1600" i="1" dirty="0" err="1"/>
                        <a:t>etc</a:t>
                      </a:r>
                      <a:endParaRPr lang="en-ZA" sz="1600" i="1" dirty="0"/>
                    </a:p>
                  </a:txBody>
                  <a:tcPr/>
                </a:tc>
                <a:tc>
                  <a:txBody>
                    <a:bodyPr/>
                    <a:lstStyle/>
                    <a:p>
                      <a:r>
                        <a:rPr lang="en-US" sz="1600" dirty="0"/>
                        <a:t>Development of an implementable Water Conservation &amp; Demand Management; provision of adequate resources inclusive of funding in the Engineering Services Directorate; progressive budgetary provision </a:t>
                      </a:r>
                      <a:endParaRPr lang="en-ZA" sz="1600" dirty="0"/>
                    </a:p>
                  </a:txBody>
                  <a:tcPr/>
                </a:tc>
                <a:extLst>
                  <a:ext uri="{0D108BD9-81ED-4DB2-BD59-A6C34878D82A}">
                    <a16:rowId xmlns:a16="http://schemas.microsoft.com/office/drawing/2014/main" val="3035057390"/>
                  </a:ext>
                </a:extLst>
              </a:tr>
              <a:tr h="1455023">
                <a:tc>
                  <a:txBody>
                    <a:bodyPr/>
                    <a:lstStyle/>
                    <a:p>
                      <a:r>
                        <a:rPr lang="en-US" sz="1800" b="0" i="0" u="none" strike="noStrike" baseline="0" dirty="0">
                          <a:solidFill>
                            <a:srgbClr val="000000"/>
                          </a:solidFill>
                        </a:rPr>
                        <a:t>Road maintenance by focusing on the fixing or potholes, </a:t>
                      </a:r>
                      <a:r>
                        <a:rPr lang="en-US" sz="1800" b="0" i="0" u="none" strike="noStrike" baseline="0" dirty="0" err="1">
                          <a:solidFill>
                            <a:srgbClr val="000000"/>
                          </a:solidFill>
                        </a:rPr>
                        <a:t>kerbside</a:t>
                      </a:r>
                      <a:r>
                        <a:rPr lang="en-US" sz="1800" b="0" i="0" u="none" strike="noStrike" baseline="0" dirty="0">
                          <a:solidFill>
                            <a:srgbClr val="000000"/>
                          </a:solidFill>
                        </a:rPr>
                        <a:t> maintenance, and other visible issues </a:t>
                      </a:r>
                      <a:endParaRPr lang="en-ZA" dirty="0"/>
                    </a:p>
                  </a:txBody>
                  <a:tcPr/>
                </a:tc>
                <a:tc>
                  <a:txBody>
                    <a:bodyPr/>
                    <a:lstStyle/>
                    <a:p>
                      <a:r>
                        <a:rPr lang="en-US" b="1" dirty="0"/>
                        <a:t>Not achieved </a:t>
                      </a:r>
                      <a:r>
                        <a:rPr lang="en-US" dirty="0"/>
                        <a:t>- </a:t>
                      </a:r>
                      <a:r>
                        <a:rPr kumimoji="0" lang="en-US" sz="1600" b="0" i="1" u="none" strike="noStrike" kern="1200" cap="none" spc="0" normalizeH="0" baseline="0" noProof="0" dirty="0">
                          <a:ln>
                            <a:noFill/>
                          </a:ln>
                          <a:solidFill>
                            <a:prstClr val="black"/>
                          </a:solidFill>
                          <a:effectLst/>
                          <a:uLnTx/>
                          <a:uFillTx/>
                          <a:latin typeface="+mn-lt"/>
                          <a:ea typeface="+mn-ea"/>
                          <a:cs typeface="+mn-cs"/>
                        </a:rPr>
                        <a:t>lack of tools of trade, lack of qualified technical and middle management staff, aging infrastructure, </a:t>
                      </a:r>
                      <a:r>
                        <a:rPr kumimoji="0" lang="en-US" sz="1600" b="0" i="1" u="none" strike="noStrike" kern="1200" cap="none" spc="0" normalizeH="0" baseline="0" noProof="0" dirty="0" err="1">
                          <a:ln>
                            <a:noFill/>
                          </a:ln>
                          <a:solidFill>
                            <a:prstClr val="black"/>
                          </a:solidFill>
                          <a:effectLst/>
                          <a:uLnTx/>
                          <a:uFillTx/>
                          <a:latin typeface="+mn-lt"/>
                          <a:ea typeface="+mn-ea"/>
                          <a:cs typeface="+mn-cs"/>
                        </a:rPr>
                        <a:t>etc</a:t>
                      </a:r>
                      <a:endParaRPr lang="en-ZA" dirty="0"/>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Provision of adequate resources inclusive of funding in the Engineering Services Directorate; progressive budgetary provision </a:t>
                      </a:r>
                      <a:endParaRPr lang="en-ZA" dirty="0"/>
                    </a:p>
                  </a:txBody>
                  <a:tcPr/>
                </a:tc>
                <a:extLst>
                  <a:ext uri="{0D108BD9-81ED-4DB2-BD59-A6C34878D82A}">
                    <a16:rowId xmlns:a16="http://schemas.microsoft.com/office/drawing/2014/main" val="547961999"/>
                  </a:ext>
                </a:extLst>
              </a:tr>
            </a:tbl>
          </a:graphicData>
        </a:graphic>
      </p:graphicFrame>
      <p:sp>
        <p:nvSpPr>
          <p:cNvPr id="4" name="Slide Number Placeholder 3">
            <a:extLst>
              <a:ext uri="{FF2B5EF4-FFF2-40B4-BE49-F238E27FC236}">
                <a16:creationId xmlns:a16="http://schemas.microsoft.com/office/drawing/2014/main" id="{0959937B-EDDE-40A6-80C7-C88BDF39EC79}"/>
              </a:ext>
            </a:extLst>
          </p:cNvPr>
          <p:cNvSpPr>
            <a:spLocks noGrp="1"/>
          </p:cNvSpPr>
          <p:nvPr>
            <p:ph type="sldNum" sz="quarter" idx="12"/>
          </p:nvPr>
        </p:nvSpPr>
        <p:spPr/>
        <p:txBody>
          <a:bodyPr/>
          <a:lstStyle/>
          <a:p>
            <a:fld id="{F04F4EC5-88AD-4ECA-84AC-34EECC3A4D54}" type="slidenum">
              <a:rPr lang="en-ZA" smtClean="0"/>
              <a:t>7</a:t>
            </a:fld>
            <a:endParaRPr lang="en-ZA"/>
          </a:p>
        </p:txBody>
      </p:sp>
    </p:spTree>
    <p:extLst>
      <p:ext uri="{BB962C8B-B14F-4D97-AF65-F5344CB8AC3E}">
        <p14:creationId xmlns:p14="http://schemas.microsoft.com/office/powerpoint/2010/main" val="339040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20EA-8D6D-4B64-85D4-648C7D550516}"/>
              </a:ext>
            </a:extLst>
          </p:cNvPr>
          <p:cNvSpPr>
            <a:spLocks noGrp="1"/>
          </p:cNvSpPr>
          <p:nvPr>
            <p:ph type="title"/>
          </p:nvPr>
        </p:nvSpPr>
        <p:spPr/>
        <p:txBody>
          <a:bodyPr/>
          <a:lstStyle/>
          <a:p>
            <a:pPr algn="ctr"/>
            <a:r>
              <a:rPr kumimoji="0" lang="en-ZA" sz="40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Rescue Phase – Progress </a:t>
            </a:r>
            <a:r>
              <a:rPr kumimoji="0" lang="en-ZA" sz="2900" b="0" i="1" u="none" strike="noStrike" kern="1200" cap="none" spc="0" normalizeH="0" baseline="0" noProof="0" dirty="0">
                <a:ln>
                  <a:noFill/>
                </a:ln>
                <a:solidFill>
                  <a:prstClr val="black"/>
                </a:solidFill>
                <a:effectLst/>
                <a:uLnTx/>
                <a:uFillTx/>
                <a:latin typeface="Calibri Light" panose="020F0302020204030204"/>
                <a:ea typeface="+mj-ea"/>
                <a:cs typeface="+mj-cs"/>
              </a:rPr>
              <a:t>(Contd.)</a:t>
            </a:r>
            <a:endParaRPr lang="en-ZA" dirty="0">
              <a:latin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7190BF03-F47B-4171-8A55-63E8E7AE6948}"/>
              </a:ext>
            </a:extLst>
          </p:cNvPr>
          <p:cNvGraphicFramePr>
            <a:graphicFrameLocks noGrp="1"/>
          </p:cNvGraphicFramePr>
          <p:nvPr>
            <p:ph idx="1"/>
            <p:extLst>
              <p:ext uri="{D42A27DB-BD31-4B8C-83A1-F6EECF244321}">
                <p14:modId xmlns:p14="http://schemas.microsoft.com/office/powerpoint/2010/main" val="2173965435"/>
              </p:ext>
            </p:extLst>
          </p:nvPr>
        </p:nvGraphicFramePr>
        <p:xfrm>
          <a:off x="628650" y="1825625"/>
          <a:ext cx="7886700" cy="47548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528425750"/>
                    </a:ext>
                  </a:extLst>
                </a:gridCol>
                <a:gridCol w="2628900">
                  <a:extLst>
                    <a:ext uri="{9D8B030D-6E8A-4147-A177-3AD203B41FA5}">
                      <a16:colId xmlns:a16="http://schemas.microsoft.com/office/drawing/2014/main" val="2237643765"/>
                    </a:ext>
                  </a:extLst>
                </a:gridCol>
                <a:gridCol w="2628900">
                  <a:extLst>
                    <a:ext uri="{9D8B030D-6E8A-4147-A177-3AD203B41FA5}">
                      <a16:colId xmlns:a16="http://schemas.microsoft.com/office/drawing/2014/main" val="407126953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Target</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Progress</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Strategy</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pPr algn="ctr"/>
                      <a:endParaRPr lang="en-ZA" dirty="0"/>
                    </a:p>
                  </a:txBody>
                  <a:tcPr/>
                </a:tc>
                <a:extLst>
                  <a:ext uri="{0D108BD9-81ED-4DB2-BD59-A6C34878D82A}">
                    <a16:rowId xmlns:a16="http://schemas.microsoft.com/office/drawing/2014/main" val="1161789044"/>
                  </a:ext>
                </a:extLst>
              </a:tr>
              <a:tr h="370840">
                <a:tc>
                  <a:txBody>
                    <a:bodyPr/>
                    <a:lstStyle/>
                    <a:p>
                      <a:r>
                        <a:rPr lang="en-US" dirty="0"/>
                        <a:t>Removal of solid waste and general cleanliness of open spaces</a:t>
                      </a:r>
                      <a:endParaRPr lang="en-ZA" dirty="0"/>
                    </a:p>
                  </a:txBody>
                  <a:tcPr/>
                </a:tc>
                <a:tc>
                  <a:txBody>
                    <a:bodyPr/>
                    <a:lstStyle/>
                    <a:p>
                      <a:r>
                        <a:rPr lang="en-US" b="1" dirty="0"/>
                        <a:t>Not achieved </a:t>
                      </a:r>
                      <a:r>
                        <a:rPr lang="en-US" dirty="0"/>
                        <a:t>– </a:t>
                      </a:r>
                      <a:r>
                        <a:rPr lang="en-US" sz="1600" i="1" dirty="0"/>
                        <a:t>lack of tools of trade, lack of sufficient funds and other resources</a:t>
                      </a:r>
                      <a:endParaRPr lang="en-ZA" sz="1600" i="1" dirty="0"/>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Provision of adequate resources inclusive of funding; progressive annual budgetary provision</a:t>
                      </a:r>
                      <a:endParaRPr lang="en-ZA" dirty="0"/>
                    </a:p>
                  </a:txBody>
                  <a:tcPr/>
                </a:tc>
                <a:extLst>
                  <a:ext uri="{0D108BD9-81ED-4DB2-BD59-A6C34878D82A}">
                    <a16:rowId xmlns:a16="http://schemas.microsoft.com/office/drawing/2014/main" val="2917310290"/>
                  </a:ext>
                </a:extLst>
              </a:tr>
              <a:tr h="370840">
                <a:tc>
                  <a:txBody>
                    <a:bodyPr/>
                    <a:lstStyle/>
                    <a:p>
                      <a:r>
                        <a:rPr lang="en-US" sz="1800" b="0" i="0" u="none" strike="noStrike" baseline="0" dirty="0">
                          <a:solidFill>
                            <a:srgbClr val="000000"/>
                          </a:solidFill>
                          <a:latin typeface="Calibri" panose="020F0502020204030204" pitchFamily="34" charset="0"/>
                          <a:cs typeface="Calibri" panose="020F0502020204030204" pitchFamily="34" charset="0"/>
                        </a:rPr>
                        <a:t>Ensure that governance and oversight committees are appropriately constituted, functional and that their capacity is strengthened </a:t>
                      </a:r>
                    </a:p>
                    <a:p>
                      <a:endParaRPr lang="en-ZA" dirty="0"/>
                    </a:p>
                  </a:txBody>
                  <a:tcPr/>
                </a:tc>
                <a:tc>
                  <a:txBody>
                    <a:bodyPr/>
                    <a:lstStyle/>
                    <a:p>
                      <a:r>
                        <a:rPr lang="en-US" b="1" dirty="0"/>
                        <a:t>Achieved </a:t>
                      </a:r>
                      <a:r>
                        <a:rPr lang="en-US" dirty="0"/>
                        <a:t>– </a:t>
                      </a:r>
                      <a:r>
                        <a:rPr lang="en-US" sz="1600" i="1" dirty="0"/>
                        <a:t>MPAC and Audit Committee, section 80 Committee established and functional</a:t>
                      </a:r>
                      <a:endParaRPr lang="en-ZA" sz="1600" i="1" dirty="0"/>
                    </a:p>
                  </a:txBody>
                  <a:tcPr/>
                </a:tc>
                <a:tc>
                  <a:txBody>
                    <a:bodyPr/>
                    <a:lstStyle/>
                    <a:p>
                      <a:r>
                        <a:rPr lang="en-US" dirty="0"/>
                        <a:t>N/A</a:t>
                      </a:r>
                      <a:endParaRPr lang="en-ZA" dirty="0"/>
                    </a:p>
                  </a:txBody>
                  <a:tcPr/>
                </a:tc>
                <a:extLst>
                  <a:ext uri="{0D108BD9-81ED-4DB2-BD59-A6C34878D82A}">
                    <a16:rowId xmlns:a16="http://schemas.microsoft.com/office/drawing/2014/main" val="2050877147"/>
                  </a:ext>
                </a:extLst>
              </a:tr>
              <a:tr h="370840">
                <a:tc>
                  <a:txBody>
                    <a:bodyPr/>
                    <a:lstStyle/>
                    <a:p>
                      <a:r>
                        <a:rPr lang="en-US" sz="1800" b="0" i="0" u="none" strike="noStrike" baseline="0" dirty="0">
                          <a:solidFill>
                            <a:srgbClr val="000000"/>
                          </a:solidFill>
                        </a:rPr>
                        <a:t>Review the system of delegations </a:t>
                      </a:r>
                    </a:p>
                    <a:p>
                      <a:endParaRPr lang="en-ZA" dirty="0"/>
                    </a:p>
                  </a:txBody>
                  <a:tcPr/>
                </a:tc>
                <a:tc>
                  <a:txBody>
                    <a:bodyPr/>
                    <a:lstStyle/>
                    <a:p>
                      <a:r>
                        <a:rPr lang="en-US" b="1" dirty="0"/>
                        <a:t>Achieved </a:t>
                      </a:r>
                      <a:r>
                        <a:rPr lang="en-US" dirty="0"/>
                        <a:t>– </a:t>
                      </a:r>
                      <a:r>
                        <a:rPr lang="en-US" i="1" dirty="0"/>
                        <a:t>Approved by Council</a:t>
                      </a:r>
                      <a:endParaRPr lang="en-ZA" i="1" dirty="0"/>
                    </a:p>
                  </a:txBody>
                  <a:tcPr/>
                </a:tc>
                <a:tc>
                  <a:txBody>
                    <a:bodyPr/>
                    <a:lstStyle/>
                    <a:p>
                      <a:r>
                        <a:rPr lang="en-US" dirty="0"/>
                        <a:t>N/A</a:t>
                      </a:r>
                      <a:endParaRPr lang="en-ZA" dirty="0"/>
                    </a:p>
                  </a:txBody>
                  <a:tcPr/>
                </a:tc>
                <a:extLst>
                  <a:ext uri="{0D108BD9-81ED-4DB2-BD59-A6C34878D82A}">
                    <a16:rowId xmlns:a16="http://schemas.microsoft.com/office/drawing/2014/main" val="980767785"/>
                  </a:ext>
                </a:extLst>
              </a:tr>
            </a:tbl>
          </a:graphicData>
        </a:graphic>
      </p:graphicFrame>
      <p:sp>
        <p:nvSpPr>
          <p:cNvPr id="4" name="Slide Number Placeholder 3">
            <a:extLst>
              <a:ext uri="{FF2B5EF4-FFF2-40B4-BE49-F238E27FC236}">
                <a16:creationId xmlns:a16="http://schemas.microsoft.com/office/drawing/2014/main" id="{FBDFD58A-00C0-4C35-8FB5-BDC16F45BDEB}"/>
              </a:ext>
            </a:extLst>
          </p:cNvPr>
          <p:cNvSpPr>
            <a:spLocks noGrp="1"/>
          </p:cNvSpPr>
          <p:nvPr>
            <p:ph type="sldNum" sz="quarter" idx="12"/>
          </p:nvPr>
        </p:nvSpPr>
        <p:spPr/>
        <p:txBody>
          <a:bodyPr/>
          <a:lstStyle/>
          <a:p>
            <a:fld id="{F04F4EC5-88AD-4ECA-84AC-34EECC3A4D54}" type="slidenum">
              <a:rPr lang="en-ZA" smtClean="0"/>
              <a:t>8</a:t>
            </a:fld>
            <a:endParaRPr lang="en-ZA"/>
          </a:p>
        </p:txBody>
      </p:sp>
    </p:spTree>
    <p:extLst>
      <p:ext uri="{BB962C8B-B14F-4D97-AF65-F5344CB8AC3E}">
        <p14:creationId xmlns:p14="http://schemas.microsoft.com/office/powerpoint/2010/main" val="356025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AB7BF-7E2E-48C6-BCD0-47CDC077A5D8}"/>
              </a:ext>
            </a:extLst>
          </p:cNvPr>
          <p:cNvSpPr>
            <a:spLocks noGrp="1"/>
          </p:cNvSpPr>
          <p:nvPr>
            <p:ph type="title"/>
          </p:nvPr>
        </p:nvSpPr>
        <p:spPr/>
        <p:txBody>
          <a:bodyPr/>
          <a:lstStyle/>
          <a:p>
            <a:pPr algn="ctr"/>
            <a:r>
              <a:rPr kumimoji="0" lang="en-ZA" sz="40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Rescue Phase – Progress </a:t>
            </a:r>
            <a:r>
              <a:rPr kumimoji="0" lang="en-ZA" sz="2900" b="0" i="1" u="none" strike="noStrike" kern="1200" cap="none" spc="0" normalizeH="0" baseline="0" noProof="0" dirty="0">
                <a:ln>
                  <a:noFill/>
                </a:ln>
                <a:solidFill>
                  <a:prstClr val="black"/>
                </a:solidFill>
                <a:effectLst/>
                <a:uLnTx/>
                <a:uFillTx/>
                <a:latin typeface="Calibri Light" panose="020F0302020204030204"/>
                <a:ea typeface="+mj-ea"/>
                <a:cs typeface="+mj-cs"/>
              </a:rPr>
              <a:t>(Contd.)</a:t>
            </a:r>
            <a:endParaRPr lang="en-ZA" dirty="0"/>
          </a:p>
        </p:txBody>
      </p:sp>
      <p:graphicFrame>
        <p:nvGraphicFramePr>
          <p:cNvPr id="5" name="Table 5">
            <a:extLst>
              <a:ext uri="{FF2B5EF4-FFF2-40B4-BE49-F238E27FC236}">
                <a16:creationId xmlns:a16="http://schemas.microsoft.com/office/drawing/2014/main" id="{CD3DA65C-93DE-439D-9E00-5948B3BC5DD2}"/>
              </a:ext>
            </a:extLst>
          </p:cNvPr>
          <p:cNvGraphicFramePr>
            <a:graphicFrameLocks noGrp="1"/>
          </p:cNvGraphicFramePr>
          <p:nvPr>
            <p:ph idx="1"/>
            <p:extLst>
              <p:ext uri="{D42A27DB-BD31-4B8C-83A1-F6EECF244321}">
                <p14:modId xmlns:p14="http://schemas.microsoft.com/office/powerpoint/2010/main" val="26818205"/>
              </p:ext>
            </p:extLst>
          </p:nvPr>
        </p:nvGraphicFramePr>
        <p:xfrm>
          <a:off x="628650" y="1825625"/>
          <a:ext cx="7886700" cy="58623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068641"/>
                    </a:ext>
                  </a:extLst>
                </a:gridCol>
                <a:gridCol w="2628900">
                  <a:extLst>
                    <a:ext uri="{9D8B030D-6E8A-4147-A177-3AD203B41FA5}">
                      <a16:colId xmlns:a16="http://schemas.microsoft.com/office/drawing/2014/main" val="318158443"/>
                    </a:ext>
                  </a:extLst>
                </a:gridCol>
                <a:gridCol w="2628900">
                  <a:extLst>
                    <a:ext uri="{9D8B030D-6E8A-4147-A177-3AD203B41FA5}">
                      <a16:colId xmlns:a16="http://schemas.microsoft.com/office/drawing/2014/main" val="124933203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Target</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Progress</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rPr>
                        <a:t>Strategy</a:t>
                      </a:r>
                      <a:endParaRPr kumimoji="0" lang="en-ZA" sz="2400" b="1" i="0" u="none" strike="noStrike" kern="1200" cap="none" spc="0" normalizeH="0" baseline="0" noProof="0" dirty="0">
                        <a:ln>
                          <a:noFill/>
                        </a:ln>
                        <a:solidFill>
                          <a:prstClr val="white"/>
                        </a:solidFill>
                        <a:effectLst/>
                        <a:uLnTx/>
                        <a:uFillTx/>
                        <a:latin typeface="+mn-lt"/>
                        <a:ea typeface="+mn-ea"/>
                        <a:cs typeface="+mn-cs"/>
                      </a:endParaRPr>
                    </a:p>
                    <a:p>
                      <a:endParaRPr lang="en-ZA" dirty="0"/>
                    </a:p>
                  </a:txBody>
                  <a:tcPr/>
                </a:tc>
                <a:extLst>
                  <a:ext uri="{0D108BD9-81ED-4DB2-BD59-A6C34878D82A}">
                    <a16:rowId xmlns:a16="http://schemas.microsoft.com/office/drawing/2014/main" val="3063701976"/>
                  </a:ext>
                </a:extLst>
              </a:tr>
              <a:tr h="0">
                <a:tc>
                  <a:txBody>
                    <a:bodyPr/>
                    <a:lstStyle/>
                    <a:p>
                      <a:r>
                        <a:rPr lang="en-US" sz="1800" b="0" i="0" u="none" strike="noStrike" baseline="0" dirty="0">
                          <a:solidFill>
                            <a:srgbClr val="000000"/>
                          </a:solidFill>
                          <a:latin typeface="Calibri" panose="020F0502020204030204" pitchFamily="34" charset="0"/>
                          <a:cs typeface="Calibri" panose="020F0502020204030204" pitchFamily="34" charset="0"/>
                        </a:rPr>
                        <a:t>Audit committee is established to deal with the issues raised by the Auditor-General </a:t>
                      </a:r>
                    </a:p>
                    <a:p>
                      <a:endParaRPr lang="en-ZA" dirty="0"/>
                    </a:p>
                  </a:txBody>
                  <a:tcPr/>
                </a:tc>
                <a:tc>
                  <a:txBody>
                    <a:bodyPr/>
                    <a:lstStyle/>
                    <a:p>
                      <a:r>
                        <a:rPr lang="en-US" b="1" dirty="0"/>
                        <a:t>Achieved</a:t>
                      </a:r>
                      <a:r>
                        <a:rPr lang="en-US" dirty="0"/>
                        <a:t> – </a:t>
                      </a:r>
                      <a:r>
                        <a:rPr lang="en-US" sz="1600" i="1" dirty="0"/>
                        <a:t>Audit Committee is functional and effective</a:t>
                      </a:r>
                      <a:endParaRPr lang="en-ZA" sz="1600" i="1" dirty="0"/>
                    </a:p>
                  </a:txBody>
                  <a:tcPr/>
                </a:tc>
                <a:tc>
                  <a:txBody>
                    <a:bodyPr/>
                    <a:lstStyle/>
                    <a:p>
                      <a:r>
                        <a:rPr lang="en-US" i="1" dirty="0"/>
                        <a:t>N/A</a:t>
                      </a:r>
                      <a:endParaRPr lang="en-ZA" i="1" dirty="0"/>
                    </a:p>
                  </a:txBody>
                  <a:tcPr/>
                </a:tc>
                <a:extLst>
                  <a:ext uri="{0D108BD9-81ED-4DB2-BD59-A6C34878D82A}">
                    <a16:rowId xmlns:a16="http://schemas.microsoft.com/office/drawing/2014/main" val="2651566236"/>
                  </a:ext>
                </a:extLst>
              </a:tr>
              <a:tr h="370840">
                <a:tc>
                  <a:txBody>
                    <a:bodyPr/>
                    <a:lstStyle/>
                    <a:p>
                      <a:r>
                        <a:rPr lang="en-US" sz="1800" b="0" i="0" u="none" strike="noStrike" baseline="0" dirty="0" err="1">
                          <a:solidFill>
                            <a:srgbClr val="000000"/>
                          </a:solidFill>
                          <a:latin typeface="Calibri" panose="020F0502020204030204" pitchFamily="34" charset="0"/>
                          <a:cs typeface="Calibri" panose="020F0502020204030204" pitchFamily="34" charset="0"/>
                        </a:rPr>
                        <a:t>Prioritise</a:t>
                      </a:r>
                      <a:r>
                        <a:rPr lang="en-US" sz="1800" b="0" i="0" u="none" strike="noStrike" baseline="0" dirty="0">
                          <a:solidFill>
                            <a:srgbClr val="000000"/>
                          </a:solidFill>
                          <a:latin typeface="Calibri" panose="020F0502020204030204" pitchFamily="34" charset="0"/>
                          <a:cs typeface="Calibri" panose="020F0502020204030204" pitchFamily="34" charset="0"/>
                        </a:rPr>
                        <a:t> all litigation matters and update the litigation register </a:t>
                      </a:r>
                    </a:p>
                    <a:p>
                      <a:endParaRPr lang="en-ZA" dirty="0"/>
                    </a:p>
                  </a:txBody>
                  <a:tcPr/>
                </a:tc>
                <a:tc>
                  <a:txBody>
                    <a:bodyPr/>
                    <a:lstStyle/>
                    <a:p>
                      <a:r>
                        <a:rPr lang="en-US" b="1" dirty="0"/>
                        <a:t>Achieved</a:t>
                      </a:r>
                      <a:r>
                        <a:rPr lang="en-US" dirty="0"/>
                        <a:t> – </a:t>
                      </a:r>
                      <a:r>
                        <a:rPr lang="en-US" i="1" dirty="0"/>
                        <a:t>litigation register updated regularly</a:t>
                      </a:r>
                      <a:endParaRPr lang="en-ZA" i="1" dirty="0"/>
                    </a:p>
                  </a:txBody>
                  <a:tcPr/>
                </a:tc>
                <a:tc>
                  <a:txBody>
                    <a:bodyPr/>
                    <a:lstStyle/>
                    <a:p>
                      <a:r>
                        <a:rPr lang="en-US" i="1" dirty="0"/>
                        <a:t>N/A</a:t>
                      </a:r>
                      <a:endParaRPr lang="en-ZA" i="1" dirty="0"/>
                    </a:p>
                  </a:txBody>
                  <a:tcPr/>
                </a:tc>
                <a:extLst>
                  <a:ext uri="{0D108BD9-81ED-4DB2-BD59-A6C34878D82A}">
                    <a16:rowId xmlns:a16="http://schemas.microsoft.com/office/drawing/2014/main" val="631411519"/>
                  </a:ext>
                </a:extLst>
              </a:tr>
              <a:tr h="370840">
                <a:tc>
                  <a:txBody>
                    <a:bodyPr/>
                    <a:lstStyle/>
                    <a:p>
                      <a:r>
                        <a:rPr lang="en-US" sz="1800" b="0" i="0" u="none" strike="noStrike" baseline="0" dirty="0">
                          <a:solidFill>
                            <a:srgbClr val="000000"/>
                          </a:solidFill>
                        </a:rPr>
                        <a:t>Establish a disciplinary board to investigate and deal with issues of maladministration and fraud </a:t>
                      </a:r>
                    </a:p>
                    <a:p>
                      <a:endParaRPr lang="en-ZA" dirty="0"/>
                    </a:p>
                  </a:txBody>
                  <a:tcPr/>
                </a:tc>
                <a:tc>
                  <a:txBody>
                    <a:bodyPr/>
                    <a:lstStyle/>
                    <a:p>
                      <a:r>
                        <a:rPr lang="en-US" b="1" dirty="0"/>
                        <a:t>Achieved</a:t>
                      </a:r>
                      <a:r>
                        <a:rPr lang="en-US" dirty="0"/>
                        <a:t> – </a:t>
                      </a:r>
                      <a:r>
                        <a:rPr lang="en-US" sz="1600" i="1" dirty="0"/>
                        <a:t>Board has been established and functional</a:t>
                      </a:r>
                      <a:endParaRPr lang="en-ZA" sz="1600" i="1" dirty="0"/>
                    </a:p>
                  </a:txBody>
                  <a:tcPr/>
                </a:tc>
                <a:tc>
                  <a:txBody>
                    <a:bodyPr/>
                    <a:lstStyle/>
                    <a:p>
                      <a:r>
                        <a:rPr lang="en-US" i="1" dirty="0"/>
                        <a:t>N/A</a:t>
                      </a:r>
                      <a:endParaRPr lang="en-ZA" i="1" dirty="0"/>
                    </a:p>
                  </a:txBody>
                  <a:tcPr/>
                </a:tc>
                <a:extLst>
                  <a:ext uri="{0D108BD9-81ED-4DB2-BD59-A6C34878D82A}">
                    <a16:rowId xmlns:a16="http://schemas.microsoft.com/office/drawing/2014/main" val="2387819436"/>
                  </a:ext>
                </a:extLst>
              </a:tr>
              <a:tr h="370840">
                <a:tc>
                  <a:txBody>
                    <a:bodyPr/>
                    <a:lstStyle/>
                    <a:p>
                      <a:endParaRPr lang="en-ZA"/>
                    </a:p>
                  </a:txBody>
                  <a:tcPr/>
                </a:tc>
                <a:tc>
                  <a:txBody>
                    <a:bodyPr/>
                    <a:lstStyle/>
                    <a:p>
                      <a:endParaRPr lang="en-ZA"/>
                    </a:p>
                  </a:txBody>
                  <a:tcPr/>
                </a:tc>
                <a:tc>
                  <a:txBody>
                    <a:bodyPr/>
                    <a:lstStyle/>
                    <a:p>
                      <a:endParaRPr lang="en-ZA"/>
                    </a:p>
                  </a:txBody>
                  <a:tcPr/>
                </a:tc>
                <a:extLst>
                  <a:ext uri="{0D108BD9-81ED-4DB2-BD59-A6C34878D82A}">
                    <a16:rowId xmlns:a16="http://schemas.microsoft.com/office/drawing/2014/main" val="3498299350"/>
                  </a:ext>
                </a:extLst>
              </a:tr>
              <a:tr h="370840">
                <a:tc>
                  <a:txBody>
                    <a:bodyPr/>
                    <a:lstStyle/>
                    <a:p>
                      <a:endParaRPr lang="en-ZA"/>
                    </a:p>
                  </a:txBody>
                  <a:tcPr/>
                </a:tc>
                <a:tc>
                  <a:txBody>
                    <a:bodyPr/>
                    <a:lstStyle/>
                    <a:p>
                      <a:endParaRPr lang="en-ZA"/>
                    </a:p>
                  </a:txBody>
                  <a:tcPr/>
                </a:tc>
                <a:tc>
                  <a:txBody>
                    <a:bodyPr/>
                    <a:lstStyle/>
                    <a:p>
                      <a:endParaRPr lang="en-ZA" dirty="0"/>
                    </a:p>
                  </a:txBody>
                  <a:tcPr/>
                </a:tc>
                <a:extLst>
                  <a:ext uri="{0D108BD9-81ED-4DB2-BD59-A6C34878D82A}">
                    <a16:rowId xmlns:a16="http://schemas.microsoft.com/office/drawing/2014/main" val="2517714301"/>
                  </a:ext>
                </a:extLst>
              </a:tr>
            </a:tbl>
          </a:graphicData>
        </a:graphic>
      </p:graphicFrame>
      <p:sp>
        <p:nvSpPr>
          <p:cNvPr id="4" name="Slide Number Placeholder 3">
            <a:extLst>
              <a:ext uri="{FF2B5EF4-FFF2-40B4-BE49-F238E27FC236}">
                <a16:creationId xmlns:a16="http://schemas.microsoft.com/office/drawing/2014/main" id="{7AB260B2-7941-40D0-AE72-EC6564015A20}"/>
              </a:ext>
            </a:extLst>
          </p:cNvPr>
          <p:cNvSpPr>
            <a:spLocks noGrp="1"/>
          </p:cNvSpPr>
          <p:nvPr>
            <p:ph type="sldNum" sz="quarter" idx="12"/>
          </p:nvPr>
        </p:nvSpPr>
        <p:spPr/>
        <p:txBody>
          <a:bodyPr/>
          <a:lstStyle/>
          <a:p>
            <a:fld id="{F04F4EC5-88AD-4ECA-84AC-34EECC3A4D54}" type="slidenum">
              <a:rPr lang="en-ZA" smtClean="0"/>
              <a:t>9</a:t>
            </a:fld>
            <a:endParaRPr lang="en-ZA"/>
          </a:p>
        </p:txBody>
      </p:sp>
    </p:spTree>
    <p:extLst>
      <p:ext uri="{BB962C8B-B14F-4D97-AF65-F5344CB8AC3E}">
        <p14:creationId xmlns:p14="http://schemas.microsoft.com/office/powerpoint/2010/main" val="2521629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2242</TotalTime>
  <Words>2154</Words>
  <Application>Microsoft Office PowerPoint</Application>
  <PresentationFormat>On-screen Show (4:3)</PresentationFormat>
  <Paragraphs>214</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Century Gothic</vt:lpstr>
      <vt:lpstr>Lucida Sans Unicode</vt:lpstr>
      <vt:lpstr>Times New Roman</vt:lpstr>
      <vt:lpstr>Wingdings</vt:lpstr>
      <vt:lpstr>Office Theme</vt:lpstr>
      <vt:lpstr>SELECT COMMITTEE ON COOPORATIVE GOVERNANCE AND TRADITIONAL AFFAIRS  18 MARCH  2022</vt:lpstr>
      <vt:lpstr>Nature of the Intervention</vt:lpstr>
      <vt:lpstr>Phases of intervention</vt:lpstr>
      <vt:lpstr>Focus of each Phase</vt:lpstr>
      <vt:lpstr>Rescue Phase - Progress</vt:lpstr>
      <vt:lpstr>Rescue Phase – Progress (Contd.)</vt:lpstr>
      <vt:lpstr>Rescue Phase – Progress (Contd.)</vt:lpstr>
      <vt:lpstr>Rescue Phase – Progress (Contd.)</vt:lpstr>
      <vt:lpstr>Rescue Phase – Progress (Contd.)</vt:lpstr>
      <vt:lpstr>Status of the Intervention Team</vt:lpstr>
      <vt:lpstr>Recent developments in  Mangaung Metro and the impact</vt:lpstr>
      <vt:lpstr> Establishment of Metro Police </vt:lpstr>
      <vt:lpstr>Establishment of Metro Police (Contd.)</vt:lpstr>
      <vt:lpstr>Establishment of Metro Police (Contd.)</vt:lpstr>
      <vt:lpstr>Establishment of Metro Police (Contd.)</vt:lpstr>
      <vt:lpstr>Establishment of Metro Police (Contd.)</vt:lpstr>
      <vt:lpstr>Establishment of Metro Police (Contd.)</vt:lpstr>
      <vt:lpstr>Establishment of Metro Police (Contd.)</vt:lpstr>
      <vt:lpstr>Establishment of Metro Police (Contd.)</vt:lpstr>
      <vt:lpstr>Establishment of Metro Police (Contd.)</vt:lpstr>
      <vt:lpstr>Establishment of Metro Police (Contd.)</vt:lpstr>
      <vt:lpstr>Provincial Court Process</vt:lpstr>
      <vt:lpstr>Impact of the Council resolutions </vt:lpstr>
      <vt:lpstr>Conclusion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Annatjie</dc:creator>
  <cp:lastModifiedBy>Fuad Holliday</cp:lastModifiedBy>
  <cp:revision>198</cp:revision>
  <cp:lastPrinted>2019-02-26T07:07:41Z</cp:lastPrinted>
  <dcterms:created xsi:type="dcterms:W3CDTF">2018-05-23T19:16:01Z</dcterms:created>
  <dcterms:modified xsi:type="dcterms:W3CDTF">2022-03-15T17:43:20Z</dcterms:modified>
</cp:coreProperties>
</file>