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4" r:id="rId2"/>
    <p:sldId id="285" r:id="rId3"/>
    <p:sldId id="287" r:id="rId4"/>
    <p:sldId id="289" r:id="rId5"/>
    <p:sldId id="290" r:id="rId6"/>
    <p:sldId id="291" r:id="rId7"/>
    <p:sldId id="292" r:id="rId8"/>
    <p:sldId id="293" r:id="rId9"/>
    <p:sldId id="294" r:id="rId10"/>
    <p:sldId id="299" r:id="rId11"/>
    <p:sldId id="295" r:id="rId12"/>
    <p:sldId id="296" r:id="rId13"/>
    <p:sldId id="297" r:id="rId14"/>
    <p:sldId id="298"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D09E00"/>
    <a:srgbClr val="A50021"/>
    <a:srgbClr val="FF3300"/>
    <a:srgbClr val="00FFFF"/>
    <a:srgbClr val="33CC33"/>
    <a:srgbClr val="CC00CC"/>
    <a:srgbClr val="FFFF99"/>
    <a:srgbClr val="F9CBBD"/>
    <a:srgbClr val="FF00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8439" autoAdjust="0"/>
  </p:normalViewPr>
  <p:slideViewPr>
    <p:cSldViewPr>
      <p:cViewPr varScale="1">
        <p:scale>
          <a:sx n="64" d="100"/>
          <a:sy n="64" d="100"/>
        </p:scale>
        <p:origin x="-16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7"/>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697659-ACFC-44EA-B910-3327F166E714}" type="doc">
      <dgm:prSet loTypeId="urn:microsoft.com/office/officeart/2005/8/layout/radial5" loCatId="cycle" qsTypeId="urn:microsoft.com/office/officeart/2005/8/quickstyle/3d2" qsCatId="3D" csTypeId="urn:microsoft.com/office/officeart/2005/8/colors/accent6_1" csCatId="accent6" phldr="1"/>
      <dgm:spPr/>
      <dgm:t>
        <a:bodyPr/>
        <a:lstStyle/>
        <a:p>
          <a:endParaRPr lang="en-ZA"/>
        </a:p>
      </dgm:t>
    </dgm:pt>
    <dgm:pt modelId="{45DA1C4E-BA6B-4B75-B8DE-8A04CCC31392}">
      <dgm:prSet phldrT="[Text]"/>
      <dgm:spPr/>
      <dgm:t>
        <a:bodyPr/>
        <a:lstStyle/>
        <a:p>
          <a:r>
            <a:rPr lang="en-US" dirty="0" smtClean="0"/>
            <a:t>Mining Charter</a:t>
          </a:r>
          <a:endParaRPr lang="en-ZA" dirty="0"/>
        </a:p>
      </dgm:t>
    </dgm:pt>
    <dgm:pt modelId="{66527223-68DF-40C0-B9CB-6CA67A2F4829}" type="parTrans" cxnId="{8C95B5FE-C35E-4C6E-A286-C4616D5DD433}">
      <dgm:prSet/>
      <dgm:spPr/>
      <dgm:t>
        <a:bodyPr/>
        <a:lstStyle/>
        <a:p>
          <a:endParaRPr lang="en-ZA"/>
        </a:p>
      </dgm:t>
    </dgm:pt>
    <dgm:pt modelId="{BA32EC51-F0D2-4CDA-86FD-944EC370D160}" type="sibTrans" cxnId="{8C95B5FE-C35E-4C6E-A286-C4616D5DD433}">
      <dgm:prSet/>
      <dgm:spPr/>
      <dgm:t>
        <a:bodyPr/>
        <a:lstStyle/>
        <a:p>
          <a:endParaRPr lang="en-ZA"/>
        </a:p>
      </dgm:t>
    </dgm:pt>
    <dgm:pt modelId="{161C3C60-E669-479E-A9B4-91F63F2D26B0}">
      <dgm:prSet phldrT="[Text]"/>
      <dgm:spPr/>
      <dgm:t>
        <a:bodyPr/>
        <a:lstStyle/>
        <a:p>
          <a:r>
            <a:rPr lang="en-US" dirty="0" smtClean="0"/>
            <a:t>The Mining Charter </a:t>
          </a:r>
          <a:endParaRPr lang="en-ZA" dirty="0"/>
        </a:p>
      </dgm:t>
    </dgm:pt>
    <dgm:pt modelId="{4F5A58C4-6D5F-428E-A3D3-4309D43B804A}" type="parTrans" cxnId="{E36EAE17-C60C-4D94-8780-0848CBB3C352}">
      <dgm:prSet/>
      <dgm:spPr/>
      <dgm:t>
        <a:bodyPr/>
        <a:lstStyle/>
        <a:p>
          <a:endParaRPr lang="en-ZA" dirty="0"/>
        </a:p>
      </dgm:t>
    </dgm:pt>
    <dgm:pt modelId="{9963D75C-DCAE-41E4-90CF-9A48D07018A4}" type="sibTrans" cxnId="{E36EAE17-C60C-4D94-8780-0848CBB3C352}">
      <dgm:prSet/>
      <dgm:spPr/>
      <dgm:t>
        <a:bodyPr/>
        <a:lstStyle/>
        <a:p>
          <a:endParaRPr lang="en-ZA"/>
        </a:p>
      </dgm:t>
    </dgm:pt>
    <dgm:pt modelId="{F1FCCCFD-707B-4E6F-A3D6-5AFF2903BC88}">
      <dgm:prSet phldrT="[Text]"/>
      <dgm:spPr/>
      <dgm:t>
        <a:bodyPr/>
        <a:lstStyle/>
        <a:p>
          <a:r>
            <a:rPr lang="en-US" dirty="0" smtClean="0"/>
            <a:t>Achievements and Challenges </a:t>
          </a:r>
          <a:endParaRPr lang="en-ZA" dirty="0"/>
        </a:p>
      </dgm:t>
    </dgm:pt>
    <dgm:pt modelId="{8F35AFA8-1452-4CF4-B001-18850228DB91}" type="parTrans" cxnId="{F3653D3E-D7B2-4707-8CA6-F23F158EDCEC}">
      <dgm:prSet/>
      <dgm:spPr/>
      <dgm:t>
        <a:bodyPr/>
        <a:lstStyle/>
        <a:p>
          <a:endParaRPr lang="en-ZA" dirty="0"/>
        </a:p>
      </dgm:t>
    </dgm:pt>
    <dgm:pt modelId="{E4D2A0A3-FBEB-4498-80DC-5B618EEE2432}" type="sibTrans" cxnId="{F3653D3E-D7B2-4707-8CA6-F23F158EDCEC}">
      <dgm:prSet/>
      <dgm:spPr/>
      <dgm:t>
        <a:bodyPr/>
        <a:lstStyle/>
        <a:p>
          <a:endParaRPr lang="en-ZA"/>
        </a:p>
      </dgm:t>
    </dgm:pt>
    <dgm:pt modelId="{5AECB760-FA81-4E12-8C71-E0BBF28E5A97}">
      <dgm:prSet phldrT="[Text]"/>
      <dgm:spPr/>
      <dgm:t>
        <a:bodyPr/>
        <a:lstStyle/>
        <a:p>
          <a:r>
            <a:rPr lang="en-US" dirty="0" smtClean="0"/>
            <a:t>2018</a:t>
          </a:r>
        </a:p>
        <a:p>
          <a:r>
            <a:rPr lang="en-US" dirty="0" smtClean="0"/>
            <a:t>Mining Charter: Bone of contention  </a:t>
          </a:r>
          <a:endParaRPr lang="en-ZA" dirty="0"/>
        </a:p>
      </dgm:t>
    </dgm:pt>
    <dgm:pt modelId="{F9C13958-7A7D-4426-9396-9C152BFD75D4}" type="parTrans" cxnId="{4A0F2B9C-43E4-4B98-99F9-00D1B65F15D5}">
      <dgm:prSet/>
      <dgm:spPr/>
      <dgm:t>
        <a:bodyPr/>
        <a:lstStyle/>
        <a:p>
          <a:endParaRPr lang="en-ZA" dirty="0"/>
        </a:p>
      </dgm:t>
    </dgm:pt>
    <dgm:pt modelId="{5B700CD7-D9B3-434B-A9AB-0F131450474C}" type="sibTrans" cxnId="{4A0F2B9C-43E4-4B98-99F9-00D1B65F15D5}">
      <dgm:prSet/>
      <dgm:spPr/>
      <dgm:t>
        <a:bodyPr/>
        <a:lstStyle/>
        <a:p>
          <a:endParaRPr lang="en-ZA"/>
        </a:p>
      </dgm:t>
    </dgm:pt>
    <dgm:pt modelId="{9C3E9D07-C013-4EB1-9C52-E230BF4570AC}">
      <dgm:prSet phldrT="[Text]"/>
      <dgm:spPr/>
      <dgm:t>
        <a:bodyPr/>
        <a:lstStyle/>
        <a:p>
          <a:r>
            <a:rPr lang="en-US" dirty="0" smtClean="0"/>
            <a:t>Litigation </a:t>
          </a:r>
          <a:endParaRPr lang="en-ZA" dirty="0"/>
        </a:p>
      </dgm:t>
    </dgm:pt>
    <dgm:pt modelId="{2A39A52C-0D5A-4554-A93D-7EFD15087BDE}" type="parTrans" cxnId="{55F65BFA-4334-4D67-805C-D2DFDC4A5BF0}">
      <dgm:prSet/>
      <dgm:spPr/>
      <dgm:t>
        <a:bodyPr/>
        <a:lstStyle/>
        <a:p>
          <a:endParaRPr lang="en-ZA" dirty="0"/>
        </a:p>
      </dgm:t>
    </dgm:pt>
    <dgm:pt modelId="{F5169A37-1DB1-474C-A33A-5857761F2B08}" type="sibTrans" cxnId="{55F65BFA-4334-4D67-805C-D2DFDC4A5BF0}">
      <dgm:prSet/>
      <dgm:spPr/>
      <dgm:t>
        <a:bodyPr/>
        <a:lstStyle/>
        <a:p>
          <a:endParaRPr lang="en-ZA"/>
        </a:p>
      </dgm:t>
    </dgm:pt>
    <dgm:pt modelId="{AA2D7C4E-FFD2-4539-88AF-B3DF875AD25B}">
      <dgm:prSet phldrT="[Text]"/>
      <dgm:spPr/>
      <dgm:t>
        <a:bodyPr/>
        <a:lstStyle/>
        <a:p>
          <a:r>
            <a:rPr lang="en-US" dirty="0" smtClean="0"/>
            <a:t>Implication of the Judgement</a:t>
          </a:r>
          <a:endParaRPr lang="en-ZA" dirty="0"/>
        </a:p>
      </dgm:t>
    </dgm:pt>
    <dgm:pt modelId="{6D4C1BAB-A3BC-4A6E-933B-97849F63785E}" type="parTrans" cxnId="{CDED1D66-1633-4F2A-A31A-C91E9D4476F3}">
      <dgm:prSet/>
      <dgm:spPr/>
      <dgm:t>
        <a:bodyPr/>
        <a:lstStyle/>
        <a:p>
          <a:endParaRPr lang="en-ZA" dirty="0"/>
        </a:p>
      </dgm:t>
    </dgm:pt>
    <dgm:pt modelId="{FCB89E0E-1367-413D-909F-5CAC704B898E}" type="sibTrans" cxnId="{CDED1D66-1633-4F2A-A31A-C91E9D4476F3}">
      <dgm:prSet/>
      <dgm:spPr/>
      <dgm:t>
        <a:bodyPr/>
        <a:lstStyle/>
        <a:p>
          <a:endParaRPr lang="en-ZA"/>
        </a:p>
      </dgm:t>
    </dgm:pt>
    <dgm:pt modelId="{3ED3B25D-FAE4-4644-944F-5EE8292F3574}">
      <dgm:prSet phldrT="[Text]"/>
      <dgm:spPr/>
      <dgm:t>
        <a:bodyPr/>
        <a:lstStyle/>
        <a:p>
          <a:r>
            <a:rPr lang="en-US" dirty="0" smtClean="0"/>
            <a:t>NUM Position </a:t>
          </a:r>
          <a:endParaRPr lang="en-ZA" dirty="0"/>
        </a:p>
      </dgm:t>
    </dgm:pt>
    <dgm:pt modelId="{68CA4B40-7579-4EEE-B01E-F596ABB5DBC8}" type="parTrans" cxnId="{8EF93E22-9CBC-4548-90D0-D774398135A6}">
      <dgm:prSet/>
      <dgm:spPr/>
      <dgm:t>
        <a:bodyPr/>
        <a:lstStyle/>
        <a:p>
          <a:endParaRPr lang="en-ZA" dirty="0"/>
        </a:p>
      </dgm:t>
    </dgm:pt>
    <dgm:pt modelId="{B99D7C02-8E8C-4CB3-9CC8-9D2119ED5367}" type="sibTrans" cxnId="{8EF93E22-9CBC-4548-90D0-D774398135A6}">
      <dgm:prSet/>
      <dgm:spPr/>
      <dgm:t>
        <a:bodyPr/>
        <a:lstStyle/>
        <a:p>
          <a:endParaRPr lang="en-ZA"/>
        </a:p>
      </dgm:t>
    </dgm:pt>
    <dgm:pt modelId="{2A2EBD28-62D6-46D4-9CCD-108A9D148123}">
      <dgm:prSet phldrT="[Text]"/>
      <dgm:spPr/>
      <dgm:t>
        <a:bodyPr/>
        <a:lstStyle/>
        <a:p>
          <a:r>
            <a:rPr lang="en-US" dirty="0" smtClean="0"/>
            <a:t>Introduction and background</a:t>
          </a:r>
          <a:endParaRPr lang="en-ZA" dirty="0"/>
        </a:p>
      </dgm:t>
    </dgm:pt>
    <dgm:pt modelId="{2BD6C613-424F-4A27-9F02-F5AB6844B5E2}" type="parTrans" cxnId="{6272962A-419E-4953-B19D-FBFCEA5F4B8C}">
      <dgm:prSet/>
      <dgm:spPr/>
      <dgm:t>
        <a:bodyPr/>
        <a:lstStyle/>
        <a:p>
          <a:endParaRPr lang="en-ZA" dirty="0"/>
        </a:p>
      </dgm:t>
    </dgm:pt>
    <dgm:pt modelId="{3FDA0B65-9405-4D38-9AE4-D6EA904857DB}" type="sibTrans" cxnId="{6272962A-419E-4953-B19D-FBFCEA5F4B8C}">
      <dgm:prSet/>
      <dgm:spPr/>
      <dgm:t>
        <a:bodyPr/>
        <a:lstStyle/>
        <a:p>
          <a:endParaRPr lang="en-ZA"/>
        </a:p>
      </dgm:t>
    </dgm:pt>
    <dgm:pt modelId="{25D9754B-7052-40C9-AAFB-3A14040E12A0}">
      <dgm:prSet phldrT="[Text]"/>
      <dgm:spPr/>
      <dgm:t>
        <a:bodyPr/>
        <a:lstStyle/>
        <a:p>
          <a:r>
            <a:rPr lang="en-US" dirty="0" smtClean="0"/>
            <a:t>Conclusion </a:t>
          </a:r>
          <a:endParaRPr lang="en-ZA" dirty="0"/>
        </a:p>
      </dgm:t>
    </dgm:pt>
    <dgm:pt modelId="{BFFBA9F2-D245-445C-947C-BE17B31B47CA}" type="parTrans" cxnId="{75616BAE-C93C-4FC7-91ED-7DBB2AA8C051}">
      <dgm:prSet/>
      <dgm:spPr/>
      <dgm:t>
        <a:bodyPr/>
        <a:lstStyle/>
        <a:p>
          <a:endParaRPr lang="en-ZA" dirty="0"/>
        </a:p>
      </dgm:t>
    </dgm:pt>
    <dgm:pt modelId="{AB84F64E-BB06-4CA4-8FD8-5371E8ACF8D9}" type="sibTrans" cxnId="{75616BAE-C93C-4FC7-91ED-7DBB2AA8C051}">
      <dgm:prSet/>
      <dgm:spPr/>
      <dgm:t>
        <a:bodyPr/>
        <a:lstStyle/>
        <a:p>
          <a:endParaRPr lang="en-ZA"/>
        </a:p>
      </dgm:t>
    </dgm:pt>
    <dgm:pt modelId="{610D7ED1-E09F-4BF2-9550-F2E89EB8F161}" type="pres">
      <dgm:prSet presAssocID="{FF697659-ACFC-44EA-B910-3327F166E714}" presName="Name0" presStyleCnt="0">
        <dgm:presLayoutVars>
          <dgm:chMax val="1"/>
          <dgm:dir/>
          <dgm:animLvl val="ctr"/>
          <dgm:resizeHandles val="exact"/>
        </dgm:presLayoutVars>
      </dgm:prSet>
      <dgm:spPr/>
      <dgm:t>
        <a:bodyPr/>
        <a:lstStyle/>
        <a:p>
          <a:endParaRPr lang="en-ZA"/>
        </a:p>
      </dgm:t>
    </dgm:pt>
    <dgm:pt modelId="{C7A0B20D-624A-4983-91F8-CF779BADC024}" type="pres">
      <dgm:prSet presAssocID="{45DA1C4E-BA6B-4B75-B8DE-8A04CCC31392}" presName="centerShape" presStyleLbl="node0" presStyleIdx="0" presStyleCnt="1" custScaleX="115315"/>
      <dgm:spPr/>
      <dgm:t>
        <a:bodyPr/>
        <a:lstStyle/>
        <a:p>
          <a:endParaRPr lang="en-ZA"/>
        </a:p>
      </dgm:t>
    </dgm:pt>
    <dgm:pt modelId="{5810D4C5-AACE-43A0-ABEE-1C0ED8178B63}" type="pres">
      <dgm:prSet presAssocID="{2BD6C613-424F-4A27-9F02-F5AB6844B5E2}" presName="parTrans" presStyleLbl="sibTrans2D1" presStyleIdx="0" presStyleCnt="8"/>
      <dgm:spPr/>
      <dgm:t>
        <a:bodyPr/>
        <a:lstStyle/>
        <a:p>
          <a:endParaRPr lang="en-ZA"/>
        </a:p>
      </dgm:t>
    </dgm:pt>
    <dgm:pt modelId="{B752DE2E-9CDA-40CE-AA6D-E677C34899A3}" type="pres">
      <dgm:prSet presAssocID="{2BD6C613-424F-4A27-9F02-F5AB6844B5E2}" presName="connectorText" presStyleLbl="sibTrans2D1" presStyleIdx="0" presStyleCnt="8"/>
      <dgm:spPr/>
      <dgm:t>
        <a:bodyPr/>
        <a:lstStyle/>
        <a:p>
          <a:endParaRPr lang="en-ZA"/>
        </a:p>
      </dgm:t>
    </dgm:pt>
    <dgm:pt modelId="{9686F046-C365-4A1A-85AF-0FD476D5B432}" type="pres">
      <dgm:prSet presAssocID="{2A2EBD28-62D6-46D4-9CCD-108A9D148123}" presName="node" presStyleLbl="node1" presStyleIdx="0" presStyleCnt="8">
        <dgm:presLayoutVars>
          <dgm:bulletEnabled val="1"/>
        </dgm:presLayoutVars>
      </dgm:prSet>
      <dgm:spPr/>
      <dgm:t>
        <a:bodyPr/>
        <a:lstStyle/>
        <a:p>
          <a:endParaRPr lang="en-ZA"/>
        </a:p>
      </dgm:t>
    </dgm:pt>
    <dgm:pt modelId="{387B40A4-DD18-4693-937D-2D795F603BDD}" type="pres">
      <dgm:prSet presAssocID="{4F5A58C4-6D5F-428E-A3D3-4309D43B804A}" presName="parTrans" presStyleLbl="sibTrans2D1" presStyleIdx="1" presStyleCnt="8"/>
      <dgm:spPr/>
      <dgm:t>
        <a:bodyPr/>
        <a:lstStyle/>
        <a:p>
          <a:endParaRPr lang="en-ZA"/>
        </a:p>
      </dgm:t>
    </dgm:pt>
    <dgm:pt modelId="{EE425F7E-8844-4591-8C1C-5DA46465475F}" type="pres">
      <dgm:prSet presAssocID="{4F5A58C4-6D5F-428E-A3D3-4309D43B804A}" presName="connectorText" presStyleLbl="sibTrans2D1" presStyleIdx="1" presStyleCnt="8"/>
      <dgm:spPr/>
      <dgm:t>
        <a:bodyPr/>
        <a:lstStyle/>
        <a:p>
          <a:endParaRPr lang="en-ZA"/>
        </a:p>
      </dgm:t>
    </dgm:pt>
    <dgm:pt modelId="{ECEADC13-4E32-4FE5-9823-7C4039266504}" type="pres">
      <dgm:prSet presAssocID="{161C3C60-E669-479E-A9B4-91F63F2D26B0}" presName="node" presStyleLbl="node1" presStyleIdx="1" presStyleCnt="8" custScaleX="118094" custScaleY="100346">
        <dgm:presLayoutVars>
          <dgm:bulletEnabled val="1"/>
        </dgm:presLayoutVars>
      </dgm:prSet>
      <dgm:spPr/>
      <dgm:t>
        <a:bodyPr/>
        <a:lstStyle/>
        <a:p>
          <a:endParaRPr lang="en-ZA"/>
        </a:p>
      </dgm:t>
    </dgm:pt>
    <dgm:pt modelId="{B39980F4-50E2-48F0-AF24-F63936504712}" type="pres">
      <dgm:prSet presAssocID="{8F35AFA8-1452-4CF4-B001-18850228DB91}" presName="parTrans" presStyleLbl="sibTrans2D1" presStyleIdx="2" presStyleCnt="8"/>
      <dgm:spPr/>
      <dgm:t>
        <a:bodyPr/>
        <a:lstStyle/>
        <a:p>
          <a:endParaRPr lang="en-ZA"/>
        </a:p>
      </dgm:t>
    </dgm:pt>
    <dgm:pt modelId="{997A0AC9-F8E1-4678-88B2-28A169346A95}" type="pres">
      <dgm:prSet presAssocID="{8F35AFA8-1452-4CF4-B001-18850228DB91}" presName="connectorText" presStyleLbl="sibTrans2D1" presStyleIdx="2" presStyleCnt="8"/>
      <dgm:spPr/>
      <dgm:t>
        <a:bodyPr/>
        <a:lstStyle/>
        <a:p>
          <a:endParaRPr lang="en-ZA"/>
        </a:p>
      </dgm:t>
    </dgm:pt>
    <dgm:pt modelId="{6450ED5F-603B-47F8-916F-DCD4C470171D}" type="pres">
      <dgm:prSet presAssocID="{F1FCCCFD-707B-4E6F-A3D6-5AFF2903BC88}" presName="node" presStyleLbl="node1" presStyleIdx="2" presStyleCnt="8" custScaleX="115811" custScaleY="103993" custRadScaleRad="121162" custRadScaleInc="0">
        <dgm:presLayoutVars>
          <dgm:bulletEnabled val="1"/>
        </dgm:presLayoutVars>
      </dgm:prSet>
      <dgm:spPr/>
      <dgm:t>
        <a:bodyPr/>
        <a:lstStyle/>
        <a:p>
          <a:endParaRPr lang="en-ZA"/>
        </a:p>
      </dgm:t>
    </dgm:pt>
    <dgm:pt modelId="{1E22BE5D-8208-4D85-B020-58553647E92F}" type="pres">
      <dgm:prSet presAssocID="{F9C13958-7A7D-4426-9396-9C152BFD75D4}" presName="parTrans" presStyleLbl="sibTrans2D1" presStyleIdx="3" presStyleCnt="8"/>
      <dgm:spPr/>
      <dgm:t>
        <a:bodyPr/>
        <a:lstStyle/>
        <a:p>
          <a:endParaRPr lang="en-ZA"/>
        </a:p>
      </dgm:t>
    </dgm:pt>
    <dgm:pt modelId="{1EDD65AA-C190-422B-A58A-2CB87F5D6FB0}" type="pres">
      <dgm:prSet presAssocID="{F9C13958-7A7D-4426-9396-9C152BFD75D4}" presName="connectorText" presStyleLbl="sibTrans2D1" presStyleIdx="3" presStyleCnt="8"/>
      <dgm:spPr/>
      <dgm:t>
        <a:bodyPr/>
        <a:lstStyle/>
        <a:p>
          <a:endParaRPr lang="en-ZA"/>
        </a:p>
      </dgm:t>
    </dgm:pt>
    <dgm:pt modelId="{3CBC944E-0477-4468-BE04-D509653D5274}" type="pres">
      <dgm:prSet presAssocID="{5AECB760-FA81-4E12-8C71-E0BBF28E5A97}" presName="node" presStyleLbl="node1" presStyleIdx="3" presStyleCnt="8" custScaleX="112878" custRadScaleRad="109254" custRadScaleInc="-22275">
        <dgm:presLayoutVars>
          <dgm:bulletEnabled val="1"/>
        </dgm:presLayoutVars>
      </dgm:prSet>
      <dgm:spPr/>
      <dgm:t>
        <a:bodyPr/>
        <a:lstStyle/>
        <a:p>
          <a:endParaRPr lang="en-ZA"/>
        </a:p>
      </dgm:t>
    </dgm:pt>
    <dgm:pt modelId="{1E56B919-5296-4D1B-BB2F-7914D483B0A8}" type="pres">
      <dgm:prSet presAssocID="{2A39A52C-0D5A-4554-A93D-7EFD15087BDE}" presName="parTrans" presStyleLbl="sibTrans2D1" presStyleIdx="4" presStyleCnt="8"/>
      <dgm:spPr/>
      <dgm:t>
        <a:bodyPr/>
        <a:lstStyle/>
        <a:p>
          <a:endParaRPr lang="en-ZA"/>
        </a:p>
      </dgm:t>
    </dgm:pt>
    <dgm:pt modelId="{5AC0673D-C1DD-43A8-B446-B46EBA5E3DD6}" type="pres">
      <dgm:prSet presAssocID="{2A39A52C-0D5A-4554-A93D-7EFD15087BDE}" presName="connectorText" presStyleLbl="sibTrans2D1" presStyleIdx="4" presStyleCnt="8"/>
      <dgm:spPr/>
      <dgm:t>
        <a:bodyPr/>
        <a:lstStyle/>
        <a:p>
          <a:endParaRPr lang="en-ZA"/>
        </a:p>
      </dgm:t>
    </dgm:pt>
    <dgm:pt modelId="{011B35A4-5038-41C0-909E-6E525C3322E4}" type="pres">
      <dgm:prSet presAssocID="{9C3E9D07-C013-4EB1-9C52-E230BF4570AC}" presName="node" presStyleLbl="node1" presStyleIdx="4" presStyleCnt="8" custScaleX="116263" custScaleY="92337">
        <dgm:presLayoutVars>
          <dgm:bulletEnabled val="1"/>
        </dgm:presLayoutVars>
      </dgm:prSet>
      <dgm:spPr/>
      <dgm:t>
        <a:bodyPr/>
        <a:lstStyle/>
        <a:p>
          <a:endParaRPr lang="en-ZA"/>
        </a:p>
      </dgm:t>
    </dgm:pt>
    <dgm:pt modelId="{52D4F4BA-1511-4A0E-A885-83C9B7C62F8B}" type="pres">
      <dgm:prSet presAssocID="{6D4C1BAB-A3BC-4A6E-933B-97849F63785E}" presName="parTrans" presStyleLbl="sibTrans2D1" presStyleIdx="5" presStyleCnt="8"/>
      <dgm:spPr/>
      <dgm:t>
        <a:bodyPr/>
        <a:lstStyle/>
        <a:p>
          <a:endParaRPr lang="en-ZA"/>
        </a:p>
      </dgm:t>
    </dgm:pt>
    <dgm:pt modelId="{6E44A7D7-C640-468D-BA97-5C72AF32EE5A}" type="pres">
      <dgm:prSet presAssocID="{6D4C1BAB-A3BC-4A6E-933B-97849F63785E}" presName="connectorText" presStyleLbl="sibTrans2D1" presStyleIdx="5" presStyleCnt="8"/>
      <dgm:spPr/>
      <dgm:t>
        <a:bodyPr/>
        <a:lstStyle/>
        <a:p>
          <a:endParaRPr lang="en-ZA"/>
        </a:p>
      </dgm:t>
    </dgm:pt>
    <dgm:pt modelId="{4C62FFF3-73EA-4F0E-8F14-F5E2D6F3FBE9}" type="pres">
      <dgm:prSet presAssocID="{AA2D7C4E-FFD2-4539-88AF-B3DF875AD25B}" presName="node" presStyleLbl="node1" presStyleIdx="5" presStyleCnt="8">
        <dgm:presLayoutVars>
          <dgm:bulletEnabled val="1"/>
        </dgm:presLayoutVars>
      </dgm:prSet>
      <dgm:spPr/>
      <dgm:t>
        <a:bodyPr/>
        <a:lstStyle/>
        <a:p>
          <a:endParaRPr lang="en-ZA"/>
        </a:p>
      </dgm:t>
    </dgm:pt>
    <dgm:pt modelId="{20AD4D9C-F714-4244-96F9-E4B073AAFDC8}" type="pres">
      <dgm:prSet presAssocID="{68CA4B40-7579-4EEE-B01E-F596ABB5DBC8}" presName="parTrans" presStyleLbl="sibTrans2D1" presStyleIdx="6" presStyleCnt="8"/>
      <dgm:spPr/>
      <dgm:t>
        <a:bodyPr/>
        <a:lstStyle/>
        <a:p>
          <a:endParaRPr lang="en-ZA"/>
        </a:p>
      </dgm:t>
    </dgm:pt>
    <dgm:pt modelId="{60519560-59B3-472A-8230-0E2A166FBF1F}" type="pres">
      <dgm:prSet presAssocID="{68CA4B40-7579-4EEE-B01E-F596ABB5DBC8}" presName="connectorText" presStyleLbl="sibTrans2D1" presStyleIdx="6" presStyleCnt="8"/>
      <dgm:spPr/>
      <dgm:t>
        <a:bodyPr/>
        <a:lstStyle/>
        <a:p>
          <a:endParaRPr lang="en-ZA"/>
        </a:p>
      </dgm:t>
    </dgm:pt>
    <dgm:pt modelId="{1F1392DE-5618-4DD8-9508-ABFB9C930BBC}" type="pres">
      <dgm:prSet presAssocID="{3ED3B25D-FAE4-4644-944F-5EE8292F3574}" presName="node" presStyleLbl="node1" presStyleIdx="6" presStyleCnt="8">
        <dgm:presLayoutVars>
          <dgm:bulletEnabled val="1"/>
        </dgm:presLayoutVars>
      </dgm:prSet>
      <dgm:spPr/>
      <dgm:t>
        <a:bodyPr/>
        <a:lstStyle/>
        <a:p>
          <a:endParaRPr lang="en-ZA"/>
        </a:p>
      </dgm:t>
    </dgm:pt>
    <dgm:pt modelId="{2031637D-A958-47BF-9963-18446A3D6A28}" type="pres">
      <dgm:prSet presAssocID="{BFFBA9F2-D245-445C-947C-BE17B31B47CA}" presName="parTrans" presStyleLbl="sibTrans2D1" presStyleIdx="7" presStyleCnt="8"/>
      <dgm:spPr/>
      <dgm:t>
        <a:bodyPr/>
        <a:lstStyle/>
        <a:p>
          <a:endParaRPr lang="en-ZA"/>
        </a:p>
      </dgm:t>
    </dgm:pt>
    <dgm:pt modelId="{6C89F96D-496C-4164-AB45-A6153F42A88B}" type="pres">
      <dgm:prSet presAssocID="{BFFBA9F2-D245-445C-947C-BE17B31B47CA}" presName="connectorText" presStyleLbl="sibTrans2D1" presStyleIdx="7" presStyleCnt="8"/>
      <dgm:spPr/>
      <dgm:t>
        <a:bodyPr/>
        <a:lstStyle/>
        <a:p>
          <a:endParaRPr lang="en-ZA"/>
        </a:p>
      </dgm:t>
    </dgm:pt>
    <dgm:pt modelId="{8C7C8BE0-6E62-4CC0-A7E4-881BBD6DCEC5}" type="pres">
      <dgm:prSet presAssocID="{25D9754B-7052-40C9-AAFB-3A14040E12A0}" presName="node" presStyleLbl="node1" presStyleIdx="7" presStyleCnt="8">
        <dgm:presLayoutVars>
          <dgm:bulletEnabled val="1"/>
        </dgm:presLayoutVars>
      </dgm:prSet>
      <dgm:spPr/>
      <dgm:t>
        <a:bodyPr/>
        <a:lstStyle/>
        <a:p>
          <a:endParaRPr lang="en-ZA"/>
        </a:p>
      </dgm:t>
    </dgm:pt>
  </dgm:ptLst>
  <dgm:cxnLst>
    <dgm:cxn modelId="{A20BC087-136E-4088-8027-83C9DE99A26B}" type="presOf" srcId="{6D4C1BAB-A3BC-4A6E-933B-97849F63785E}" destId="{52D4F4BA-1511-4A0E-A885-83C9B7C62F8B}" srcOrd="0" destOrd="0" presId="urn:microsoft.com/office/officeart/2005/8/layout/radial5"/>
    <dgm:cxn modelId="{35B81365-33AC-4FA3-8A77-6024E4FC62C5}" type="presOf" srcId="{FF697659-ACFC-44EA-B910-3327F166E714}" destId="{610D7ED1-E09F-4BF2-9550-F2E89EB8F161}" srcOrd="0" destOrd="0" presId="urn:microsoft.com/office/officeart/2005/8/layout/radial5"/>
    <dgm:cxn modelId="{F426018C-A649-444E-A5B1-4B41AAAEA4BA}" type="presOf" srcId="{25D9754B-7052-40C9-AAFB-3A14040E12A0}" destId="{8C7C8BE0-6E62-4CC0-A7E4-881BBD6DCEC5}" srcOrd="0" destOrd="0" presId="urn:microsoft.com/office/officeart/2005/8/layout/radial5"/>
    <dgm:cxn modelId="{DC778A79-3CF9-47D5-8644-77E509EEB146}" type="presOf" srcId="{F9C13958-7A7D-4426-9396-9C152BFD75D4}" destId="{1EDD65AA-C190-422B-A58A-2CB87F5D6FB0}" srcOrd="1" destOrd="0" presId="urn:microsoft.com/office/officeart/2005/8/layout/radial5"/>
    <dgm:cxn modelId="{F5143339-A2BD-44F1-AD41-71235DCEB1A9}" type="presOf" srcId="{2A39A52C-0D5A-4554-A93D-7EFD15087BDE}" destId="{5AC0673D-C1DD-43A8-B446-B46EBA5E3DD6}" srcOrd="1" destOrd="0" presId="urn:microsoft.com/office/officeart/2005/8/layout/radial5"/>
    <dgm:cxn modelId="{75616BAE-C93C-4FC7-91ED-7DBB2AA8C051}" srcId="{45DA1C4E-BA6B-4B75-B8DE-8A04CCC31392}" destId="{25D9754B-7052-40C9-AAFB-3A14040E12A0}" srcOrd="7" destOrd="0" parTransId="{BFFBA9F2-D245-445C-947C-BE17B31B47CA}" sibTransId="{AB84F64E-BB06-4CA4-8FD8-5371E8ACF8D9}"/>
    <dgm:cxn modelId="{1D59941F-9FF7-4BB4-94D8-BF77CE5C5D12}" type="presOf" srcId="{2A2EBD28-62D6-46D4-9CCD-108A9D148123}" destId="{9686F046-C365-4A1A-85AF-0FD476D5B432}" srcOrd="0" destOrd="0" presId="urn:microsoft.com/office/officeart/2005/8/layout/radial5"/>
    <dgm:cxn modelId="{790AF562-168D-4A64-9AB7-DA88775C723F}" type="presOf" srcId="{8F35AFA8-1452-4CF4-B001-18850228DB91}" destId="{B39980F4-50E2-48F0-AF24-F63936504712}" srcOrd="0" destOrd="0" presId="urn:microsoft.com/office/officeart/2005/8/layout/radial5"/>
    <dgm:cxn modelId="{55F65BFA-4334-4D67-805C-D2DFDC4A5BF0}" srcId="{45DA1C4E-BA6B-4B75-B8DE-8A04CCC31392}" destId="{9C3E9D07-C013-4EB1-9C52-E230BF4570AC}" srcOrd="4" destOrd="0" parTransId="{2A39A52C-0D5A-4554-A93D-7EFD15087BDE}" sibTransId="{F5169A37-1DB1-474C-A33A-5857761F2B08}"/>
    <dgm:cxn modelId="{3019A1A6-1D52-475C-A80D-B98D4AA4D4DA}" type="presOf" srcId="{2BD6C613-424F-4A27-9F02-F5AB6844B5E2}" destId="{B752DE2E-9CDA-40CE-AA6D-E677C34899A3}" srcOrd="1" destOrd="0" presId="urn:microsoft.com/office/officeart/2005/8/layout/radial5"/>
    <dgm:cxn modelId="{AF99324E-82F9-43D4-9097-38B0657BD4A1}" type="presOf" srcId="{8F35AFA8-1452-4CF4-B001-18850228DB91}" destId="{997A0AC9-F8E1-4678-88B2-28A169346A95}" srcOrd="1" destOrd="0" presId="urn:microsoft.com/office/officeart/2005/8/layout/radial5"/>
    <dgm:cxn modelId="{D12C9BD2-573D-4344-9F3B-80D7C7658E7E}" type="presOf" srcId="{F9C13958-7A7D-4426-9396-9C152BFD75D4}" destId="{1E22BE5D-8208-4D85-B020-58553647E92F}" srcOrd="0" destOrd="0" presId="urn:microsoft.com/office/officeart/2005/8/layout/radial5"/>
    <dgm:cxn modelId="{B21867BE-F4A9-4F09-9B9A-29E16BDFED57}" type="presOf" srcId="{BFFBA9F2-D245-445C-947C-BE17B31B47CA}" destId="{2031637D-A958-47BF-9963-18446A3D6A28}" srcOrd="0" destOrd="0" presId="urn:microsoft.com/office/officeart/2005/8/layout/radial5"/>
    <dgm:cxn modelId="{56D39467-5C66-4F0E-B68E-1685A9036503}" type="presOf" srcId="{4F5A58C4-6D5F-428E-A3D3-4309D43B804A}" destId="{EE425F7E-8844-4591-8C1C-5DA46465475F}" srcOrd="1" destOrd="0" presId="urn:microsoft.com/office/officeart/2005/8/layout/radial5"/>
    <dgm:cxn modelId="{86990029-8684-428B-8225-8C2FC00A422E}" type="presOf" srcId="{45DA1C4E-BA6B-4B75-B8DE-8A04CCC31392}" destId="{C7A0B20D-624A-4983-91F8-CF779BADC024}" srcOrd="0" destOrd="0" presId="urn:microsoft.com/office/officeart/2005/8/layout/radial5"/>
    <dgm:cxn modelId="{1F755E01-4526-47DE-9F08-093BAAFD5466}" type="presOf" srcId="{AA2D7C4E-FFD2-4539-88AF-B3DF875AD25B}" destId="{4C62FFF3-73EA-4F0E-8F14-F5E2D6F3FBE9}" srcOrd="0" destOrd="0" presId="urn:microsoft.com/office/officeart/2005/8/layout/radial5"/>
    <dgm:cxn modelId="{64D2914C-7987-48FE-9D6F-E07908CF1520}" type="presOf" srcId="{F1FCCCFD-707B-4E6F-A3D6-5AFF2903BC88}" destId="{6450ED5F-603B-47F8-916F-DCD4C470171D}" srcOrd="0" destOrd="0" presId="urn:microsoft.com/office/officeart/2005/8/layout/radial5"/>
    <dgm:cxn modelId="{051DB5D3-6BD7-4332-9597-9B02EDC73207}" type="presOf" srcId="{161C3C60-E669-479E-A9B4-91F63F2D26B0}" destId="{ECEADC13-4E32-4FE5-9823-7C4039266504}" srcOrd="0" destOrd="0" presId="urn:microsoft.com/office/officeart/2005/8/layout/radial5"/>
    <dgm:cxn modelId="{7E8C3826-4854-43BF-A885-B5E74D26BDDA}" type="presOf" srcId="{68CA4B40-7579-4EEE-B01E-F596ABB5DBC8}" destId="{60519560-59B3-472A-8230-0E2A166FBF1F}" srcOrd="1" destOrd="0" presId="urn:microsoft.com/office/officeart/2005/8/layout/radial5"/>
    <dgm:cxn modelId="{6272962A-419E-4953-B19D-FBFCEA5F4B8C}" srcId="{45DA1C4E-BA6B-4B75-B8DE-8A04CCC31392}" destId="{2A2EBD28-62D6-46D4-9CCD-108A9D148123}" srcOrd="0" destOrd="0" parTransId="{2BD6C613-424F-4A27-9F02-F5AB6844B5E2}" sibTransId="{3FDA0B65-9405-4D38-9AE4-D6EA904857DB}"/>
    <dgm:cxn modelId="{208F614A-A43D-4A72-85C9-70F6FFB56E63}" type="presOf" srcId="{4F5A58C4-6D5F-428E-A3D3-4309D43B804A}" destId="{387B40A4-DD18-4693-937D-2D795F603BDD}" srcOrd="0" destOrd="0" presId="urn:microsoft.com/office/officeart/2005/8/layout/radial5"/>
    <dgm:cxn modelId="{F3653D3E-D7B2-4707-8CA6-F23F158EDCEC}" srcId="{45DA1C4E-BA6B-4B75-B8DE-8A04CCC31392}" destId="{F1FCCCFD-707B-4E6F-A3D6-5AFF2903BC88}" srcOrd="2" destOrd="0" parTransId="{8F35AFA8-1452-4CF4-B001-18850228DB91}" sibTransId="{E4D2A0A3-FBEB-4498-80DC-5B618EEE2432}"/>
    <dgm:cxn modelId="{F755CA8C-74BE-4C7E-B27F-C71712B542B8}" type="presOf" srcId="{5AECB760-FA81-4E12-8C71-E0BBF28E5A97}" destId="{3CBC944E-0477-4468-BE04-D509653D5274}" srcOrd="0" destOrd="0" presId="urn:microsoft.com/office/officeart/2005/8/layout/radial5"/>
    <dgm:cxn modelId="{7C80E8A0-D48E-42E5-B540-56EE8DEC75A0}" type="presOf" srcId="{2BD6C613-424F-4A27-9F02-F5AB6844B5E2}" destId="{5810D4C5-AACE-43A0-ABEE-1C0ED8178B63}" srcOrd="0" destOrd="0" presId="urn:microsoft.com/office/officeart/2005/8/layout/radial5"/>
    <dgm:cxn modelId="{2B0D94E8-5DD4-4A34-8748-3DF656E68E9F}" type="presOf" srcId="{3ED3B25D-FAE4-4644-944F-5EE8292F3574}" destId="{1F1392DE-5618-4DD8-9508-ABFB9C930BBC}" srcOrd="0" destOrd="0" presId="urn:microsoft.com/office/officeart/2005/8/layout/radial5"/>
    <dgm:cxn modelId="{E36EAE17-C60C-4D94-8780-0848CBB3C352}" srcId="{45DA1C4E-BA6B-4B75-B8DE-8A04CCC31392}" destId="{161C3C60-E669-479E-A9B4-91F63F2D26B0}" srcOrd="1" destOrd="0" parTransId="{4F5A58C4-6D5F-428E-A3D3-4309D43B804A}" sibTransId="{9963D75C-DCAE-41E4-90CF-9A48D07018A4}"/>
    <dgm:cxn modelId="{4A0F2B9C-43E4-4B98-99F9-00D1B65F15D5}" srcId="{45DA1C4E-BA6B-4B75-B8DE-8A04CCC31392}" destId="{5AECB760-FA81-4E12-8C71-E0BBF28E5A97}" srcOrd="3" destOrd="0" parTransId="{F9C13958-7A7D-4426-9396-9C152BFD75D4}" sibTransId="{5B700CD7-D9B3-434B-A9AB-0F131450474C}"/>
    <dgm:cxn modelId="{E663EC85-A380-418C-8F11-22CAF29B28E1}" type="presOf" srcId="{BFFBA9F2-D245-445C-947C-BE17B31B47CA}" destId="{6C89F96D-496C-4164-AB45-A6153F42A88B}" srcOrd="1" destOrd="0" presId="urn:microsoft.com/office/officeart/2005/8/layout/radial5"/>
    <dgm:cxn modelId="{8C95B5FE-C35E-4C6E-A286-C4616D5DD433}" srcId="{FF697659-ACFC-44EA-B910-3327F166E714}" destId="{45DA1C4E-BA6B-4B75-B8DE-8A04CCC31392}" srcOrd="0" destOrd="0" parTransId="{66527223-68DF-40C0-B9CB-6CA67A2F4829}" sibTransId="{BA32EC51-F0D2-4CDA-86FD-944EC370D160}"/>
    <dgm:cxn modelId="{08BD4940-21DA-422E-99C5-4E0E35CD6C54}" type="presOf" srcId="{9C3E9D07-C013-4EB1-9C52-E230BF4570AC}" destId="{011B35A4-5038-41C0-909E-6E525C3322E4}" srcOrd="0" destOrd="0" presId="urn:microsoft.com/office/officeart/2005/8/layout/radial5"/>
    <dgm:cxn modelId="{6EBD66A2-6CCC-4A46-BC92-E58979901915}" type="presOf" srcId="{6D4C1BAB-A3BC-4A6E-933B-97849F63785E}" destId="{6E44A7D7-C640-468D-BA97-5C72AF32EE5A}" srcOrd="1" destOrd="0" presId="urn:microsoft.com/office/officeart/2005/8/layout/radial5"/>
    <dgm:cxn modelId="{CDED1D66-1633-4F2A-A31A-C91E9D4476F3}" srcId="{45DA1C4E-BA6B-4B75-B8DE-8A04CCC31392}" destId="{AA2D7C4E-FFD2-4539-88AF-B3DF875AD25B}" srcOrd="5" destOrd="0" parTransId="{6D4C1BAB-A3BC-4A6E-933B-97849F63785E}" sibTransId="{FCB89E0E-1367-413D-909F-5CAC704B898E}"/>
    <dgm:cxn modelId="{8EF93E22-9CBC-4548-90D0-D774398135A6}" srcId="{45DA1C4E-BA6B-4B75-B8DE-8A04CCC31392}" destId="{3ED3B25D-FAE4-4644-944F-5EE8292F3574}" srcOrd="6" destOrd="0" parTransId="{68CA4B40-7579-4EEE-B01E-F596ABB5DBC8}" sibTransId="{B99D7C02-8E8C-4CB3-9CC8-9D2119ED5367}"/>
    <dgm:cxn modelId="{BB863686-5FCF-4491-9470-218F9F3A3F49}" type="presOf" srcId="{2A39A52C-0D5A-4554-A93D-7EFD15087BDE}" destId="{1E56B919-5296-4D1B-BB2F-7914D483B0A8}" srcOrd="0" destOrd="0" presId="urn:microsoft.com/office/officeart/2005/8/layout/radial5"/>
    <dgm:cxn modelId="{F23E5039-3377-4721-A4B7-917A7CCEE2E2}" type="presOf" srcId="{68CA4B40-7579-4EEE-B01E-F596ABB5DBC8}" destId="{20AD4D9C-F714-4244-96F9-E4B073AAFDC8}" srcOrd="0" destOrd="0" presId="urn:microsoft.com/office/officeart/2005/8/layout/radial5"/>
    <dgm:cxn modelId="{04E9E144-D596-40BC-8B05-2149AFB04D86}" type="presParOf" srcId="{610D7ED1-E09F-4BF2-9550-F2E89EB8F161}" destId="{C7A0B20D-624A-4983-91F8-CF779BADC024}" srcOrd="0" destOrd="0" presId="urn:microsoft.com/office/officeart/2005/8/layout/radial5"/>
    <dgm:cxn modelId="{524FC176-9274-402B-9581-B81B2381BD9A}" type="presParOf" srcId="{610D7ED1-E09F-4BF2-9550-F2E89EB8F161}" destId="{5810D4C5-AACE-43A0-ABEE-1C0ED8178B63}" srcOrd="1" destOrd="0" presId="urn:microsoft.com/office/officeart/2005/8/layout/radial5"/>
    <dgm:cxn modelId="{078AD406-410C-4CA6-9F97-E461122BD340}" type="presParOf" srcId="{5810D4C5-AACE-43A0-ABEE-1C0ED8178B63}" destId="{B752DE2E-9CDA-40CE-AA6D-E677C34899A3}" srcOrd="0" destOrd="0" presId="urn:microsoft.com/office/officeart/2005/8/layout/radial5"/>
    <dgm:cxn modelId="{6688ED78-72F6-4B67-8905-D5759D94E404}" type="presParOf" srcId="{610D7ED1-E09F-4BF2-9550-F2E89EB8F161}" destId="{9686F046-C365-4A1A-85AF-0FD476D5B432}" srcOrd="2" destOrd="0" presId="urn:microsoft.com/office/officeart/2005/8/layout/radial5"/>
    <dgm:cxn modelId="{B91E7C2C-2F9E-4BE2-B766-B9D325C10B24}" type="presParOf" srcId="{610D7ED1-E09F-4BF2-9550-F2E89EB8F161}" destId="{387B40A4-DD18-4693-937D-2D795F603BDD}" srcOrd="3" destOrd="0" presId="urn:microsoft.com/office/officeart/2005/8/layout/radial5"/>
    <dgm:cxn modelId="{75B76146-5B08-4B5C-B9D2-AF0E590DB7DA}" type="presParOf" srcId="{387B40A4-DD18-4693-937D-2D795F603BDD}" destId="{EE425F7E-8844-4591-8C1C-5DA46465475F}" srcOrd="0" destOrd="0" presId="urn:microsoft.com/office/officeart/2005/8/layout/radial5"/>
    <dgm:cxn modelId="{5E1A3269-73E8-4CF9-B6CE-A7F2D46D6492}" type="presParOf" srcId="{610D7ED1-E09F-4BF2-9550-F2E89EB8F161}" destId="{ECEADC13-4E32-4FE5-9823-7C4039266504}" srcOrd="4" destOrd="0" presId="urn:microsoft.com/office/officeart/2005/8/layout/radial5"/>
    <dgm:cxn modelId="{E07AD042-08DE-4EE1-98D6-54A86DF038FB}" type="presParOf" srcId="{610D7ED1-E09F-4BF2-9550-F2E89EB8F161}" destId="{B39980F4-50E2-48F0-AF24-F63936504712}" srcOrd="5" destOrd="0" presId="urn:microsoft.com/office/officeart/2005/8/layout/radial5"/>
    <dgm:cxn modelId="{736F4D7B-095E-40C6-B17A-BA0C0834625F}" type="presParOf" srcId="{B39980F4-50E2-48F0-AF24-F63936504712}" destId="{997A0AC9-F8E1-4678-88B2-28A169346A95}" srcOrd="0" destOrd="0" presId="urn:microsoft.com/office/officeart/2005/8/layout/radial5"/>
    <dgm:cxn modelId="{7553ECF4-DF3C-4650-8C32-4AF420FE2EB8}" type="presParOf" srcId="{610D7ED1-E09F-4BF2-9550-F2E89EB8F161}" destId="{6450ED5F-603B-47F8-916F-DCD4C470171D}" srcOrd="6" destOrd="0" presId="urn:microsoft.com/office/officeart/2005/8/layout/radial5"/>
    <dgm:cxn modelId="{D4BE8D76-AC02-4915-8F38-D93C92FD8DC7}" type="presParOf" srcId="{610D7ED1-E09F-4BF2-9550-F2E89EB8F161}" destId="{1E22BE5D-8208-4D85-B020-58553647E92F}" srcOrd="7" destOrd="0" presId="urn:microsoft.com/office/officeart/2005/8/layout/radial5"/>
    <dgm:cxn modelId="{197C16D6-C8F5-4B73-8335-FA6BC2DE8654}" type="presParOf" srcId="{1E22BE5D-8208-4D85-B020-58553647E92F}" destId="{1EDD65AA-C190-422B-A58A-2CB87F5D6FB0}" srcOrd="0" destOrd="0" presId="urn:microsoft.com/office/officeart/2005/8/layout/radial5"/>
    <dgm:cxn modelId="{5FAF96C3-7CB2-47C7-A9CA-3332E6AFADCB}" type="presParOf" srcId="{610D7ED1-E09F-4BF2-9550-F2E89EB8F161}" destId="{3CBC944E-0477-4468-BE04-D509653D5274}" srcOrd="8" destOrd="0" presId="urn:microsoft.com/office/officeart/2005/8/layout/radial5"/>
    <dgm:cxn modelId="{A976A72E-8B0E-4601-9281-BB120C19885B}" type="presParOf" srcId="{610D7ED1-E09F-4BF2-9550-F2E89EB8F161}" destId="{1E56B919-5296-4D1B-BB2F-7914D483B0A8}" srcOrd="9" destOrd="0" presId="urn:microsoft.com/office/officeart/2005/8/layout/radial5"/>
    <dgm:cxn modelId="{829BF4C0-CF3A-49FD-8523-7029A7082A86}" type="presParOf" srcId="{1E56B919-5296-4D1B-BB2F-7914D483B0A8}" destId="{5AC0673D-C1DD-43A8-B446-B46EBA5E3DD6}" srcOrd="0" destOrd="0" presId="urn:microsoft.com/office/officeart/2005/8/layout/radial5"/>
    <dgm:cxn modelId="{CE4CF38B-17AF-4AB3-B656-44049EFCCA7F}" type="presParOf" srcId="{610D7ED1-E09F-4BF2-9550-F2E89EB8F161}" destId="{011B35A4-5038-41C0-909E-6E525C3322E4}" srcOrd="10" destOrd="0" presId="urn:microsoft.com/office/officeart/2005/8/layout/radial5"/>
    <dgm:cxn modelId="{C0833B2E-18F2-48EC-A285-6C93D89130A2}" type="presParOf" srcId="{610D7ED1-E09F-4BF2-9550-F2E89EB8F161}" destId="{52D4F4BA-1511-4A0E-A885-83C9B7C62F8B}" srcOrd="11" destOrd="0" presId="urn:microsoft.com/office/officeart/2005/8/layout/radial5"/>
    <dgm:cxn modelId="{E6880DF7-4436-41FD-8CF1-49FF0EF2E660}" type="presParOf" srcId="{52D4F4BA-1511-4A0E-A885-83C9B7C62F8B}" destId="{6E44A7D7-C640-468D-BA97-5C72AF32EE5A}" srcOrd="0" destOrd="0" presId="urn:microsoft.com/office/officeart/2005/8/layout/radial5"/>
    <dgm:cxn modelId="{1A41872E-6AF6-4F73-AD33-E8B30F901531}" type="presParOf" srcId="{610D7ED1-E09F-4BF2-9550-F2E89EB8F161}" destId="{4C62FFF3-73EA-4F0E-8F14-F5E2D6F3FBE9}" srcOrd="12" destOrd="0" presId="urn:microsoft.com/office/officeart/2005/8/layout/radial5"/>
    <dgm:cxn modelId="{CEDDDF31-B064-403B-86E7-00DD961B5392}" type="presParOf" srcId="{610D7ED1-E09F-4BF2-9550-F2E89EB8F161}" destId="{20AD4D9C-F714-4244-96F9-E4B073AAFDC8}" srcOrd="13" destOrd="0" presId="urn:microsoft.com/office/officeart/2005/8/layout/radial5"/>
    <dgm:cxn modelId="{EDFC2754-ED79-4504-BA10-4DCEB8DE934E}" type="presParOf" srcId="{20AD4D9C-F714-4244-96F9-E4B073AAFDC8}" destId="{60519560-59B3-472A-8230-0E2A166FBF1F}" srcOrd="0" destOrd="0" presId="urn:microsoft.com/office/officeart/2005/8/layout/radial5"/>
    <dgm:cxn modelId="{5BAB3611-A7FA-4551-9FB2-5E56CA240509}" type="presParOf" srcId="{610D7ED1-E09F-4BF2-9550-F2E89EB8F161}" destId="{1F1392DE-5618-4DD8-9508-ABFB9C930BBC}" srcOrd="14" destOrd="0" presId="urn:microsoft.com/office/officeart/2005/8/layout/radial5"/>
    <dgm:cxn modelId="{28B03BB0-9702-4454-B293-B2DA0F80350B}" type="presParOf" srcId="{610D7ED1-E09F-4BF2-9550-F2E89EB8F161}" destId="{2031637D-A958-47BF-9963-18446A3D6A28}" srcOrd="15" destOrd="0" presId="urn:microsoft.com/office/officeart/2005/8/layout/radial5"/>
    <dgm:cxn modelId="{470828D2-BA1A-4B11-8CEF-ABE9E7D83432}" type="presParOf" srcId="{2031637D-A958-47BF-9963-18446A3D6A28}" destId="{6C89F96D-496C-4164-AB45-A6153F42A88B}" srcOrd="0" destOrd="0" presId="urn:microsoft.com/office/officeart/2005/8/layout/radial5"/>
    <dgm:cxn modelId="{3AC59862-7355-4A47-A584-964FA2EF6AC9}" type="presParOf" srcId="{610D7ED1-E09F-4BF2-9550-F2E89EB8F161}" destId="{8C7C8BE0-6E62-4CC0-A7E4-881BBD6DCEC5}" srcOrd="16" destOrd="0" presId="urn:microsoft.com/office/officeart/2005/8/layout/radial5"/>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A0B20D-624A-4983-91F8-CF779BADC024}">
      <dsp:nvSpPr>
        <dsp:cNvPr id="0" name=""/>
        <dsp:cNvSpPr/>
      </dsp:nvSpPr>
      <dsp:spPr>
        <a:xfrm>
          <a:off x="3588106" y="1900537"/>
          <a:ext cx="970242" cy="841384"/>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Mining Charter</a:t>
          </a:r>
          <a:endParaRPr lang="en-ZA" sz="1400" kern="1200" dirty="0"/>
        </a:p>
      </dsp:txBody>
      <dsp:txXfrm>
        <a:off x="3588106" y="1900537"/>
        <a:ext cx="970242" cy="841384"/>
      </dsp:txXfrm>
    </dsp:sp>
    <dsp:sp modelId="{5810D4C5-AACE-43A0-ABEE-1C0ED8178B63}">
      <dsp:nvSpPr>
        <dsp:cNvPr id="0" name=""/>
        <dsp:cNvSpPr/>
      </dsp:nvSpPr>
      <dsp:spPr>
        <a:xfrm rot="16200000">
          <a:off x="3854226" y="1356689"/>
          <a:ext cx="438001"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16200000">
        <a:off x="3854226" y="1356689"/>
        <a:ext cx="438001" cy="286070"/>
      </dsp:txXfrm>
    </dsp:sp>
    <dsp:sp modelId="{9686F046-C365-4A1A-85AF-0FD476D5B432}">
      <dsp:nvSpPr>
        <dsp:cNvPr id="0" name=""/>
        <dsp:cNvSpPr/>
      </dsp:nvSpPr>
      <dsp:spPr>
        <a:xfrm>
          <a:off x="3547362" y="22389"/>
          <a:ext cx="1051730" cy="105173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Introduction and background</a:t>
          </a:r>
          <a:endParaRPr lang="en-ZA" sz="1000" kern="1200" dirty="0"/>
        </a:p>
      </dsp:txBody>
      <dsp:txXfrm>
        <a:off x="3547362" y="22389"/>
        <a:ext cx="1051730" cy="1051730"/>
      </dsp:txXfrm>
    </dsp:sp>
    <dsp:sp modelId="{387B40A4-DD18-4693-937D-2D795F603BDD}">
      <dsp:nvSpPr>
        <dsp:cNvPr id="0" name=""/>
        <dsp:cNvSpPr/>
      </dsp:nvSpPr>
      <dsp:spPr>
        <a:xfrm rot="18900000">
          <a:off x="4449892" y="1601504"/>
          <a:ext cx="400050"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18900000">
        <a:off x="4449892" y="1601504"/>
        <a:ext cx="400050" cy="286070"/>
      </dsp:txXfrm>
    </dsp:sp>
    <dsp:sp modelId="{ECEADC13-4E32-4FE5-9823-7C4039266504}">
      <dsp:nvSpPr>
        <dsp:cNvPr id="0" name=""/>
        <dsp:cNvSpPr/>
      </dsp:nvSpPr>
      <dsp:spPr>
        <a:xfrm>
          <a:off x="4705895" y="539862"/>
          <a:ext cx="1242030" cy="1055369"/>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The Mining Charter </a:t>
          </a:r>
          <a:endParaRPr lang="en-ZA" sz="1000" kern="1200" dirty="0"/>
        </a:p>
      </dsp:txBody>
      <dsp:txXfrm>
        <a:off x="4705895" y="539862"/>
        <a:ext cx="1242030" cy="1055369"/>
      </dsp:txXfrm>
    </dsp:sp>
    <dsp:sp modelId="{B39980F4-50E2-48F0-AF24-F63936504712}">
      <dsp:nvSpPr>
        <dsp:cNvPr id="0" name=""/>
        <dsp:cNvSpPr/>
      </dsp:nvSpPr>
      <dsp:spPr>
        <a:xfrm>
          <a:off x="4790238" y="2178194"/>
          <a:ext cx="558642"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a:off x="4790238" y="2178194"/>
        <a:ext cx="558642" cy="286070"/>
      </dsp:txXfrm>
    </dsp:sp>
    <dsp:sp modelId="{6450ED5F-603B-47F8-916F-DCD4C470171D}">
      <dsp:nvSpPr>
        <dsp:cNvPr id="0" name=""/>
        <dsp:cNvSpPr/>
      </dsp:nvSpPr>
      <dsp:spPr>
        <a:xfrm>
          <a:off x="5612390" y="1774367"/>
          <a:ext cx="1218019" cy="1093725"/>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Achievements and Challenges </a:t>
          </a:r>
          <a:endParaRPr lang="en-ZA" sz="1000" kern="1200" dirty="0"/>
        </a:p>
      </dsp:txBody>
      <dsp:txXfrm>
        <a:off x="5612390" y="1774367"/>
        <a:ext cx="1218019" cy="1093725"/>
      </dsp:txXfrm>
    </dsp:sp>
    <dsp:sp modelId="{1E22BE5D-8208-4D85-B020-58553647E92F}">
      <dsp:nvSpPr>
        <dsp:cNvPr id="0" name=""/>
        <dsp:cNvSpPr/>
      </dsp:nvSpPr>
      <dsp:spPr>
        <a:xfrm rot="2399288">
          <a:off x="4519928" y="2757201"/>
          <a:ext cx="487246"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2399288">
        <a:off x="4519928" y="2757201"/>
        <a:ext cx="487246" cy="286070"/>
      </dsp:txXfrm>
    </dsp:sp>
    <dsp:sp modelId="{3CBC944E-0477-4468-BE04-D509653D5274}">
      <dsp:nvSpPr>
        <dsp:cNvPr id="0" name=""/>
        <dsp:cNvSpPr/>
      </dsp:nvSpPr>
      <dsp:spPr>
        <a:xfrm>
          <a:off x="4963763" y="3040167"/>
          <a:ext cx="1187172" cy="105173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2018</a:t>
          </a:r>
        </a:p>
        <a:p>
          <a:pPr lvl="0" algn="ctr" defTabSz="444500">
            <a:lnSpc>
              <a:spcPct val="90000"/>
            </a:lnSpc>
            <a:spcBef>
              <a:spcPct val="0"/>
            </a:spcBef>
            <a:spcAft>
              <a:spcPct val="35000"/>
            </a:spcAft>
          </a:pPr>
          <a:r>
            <a:rPr lang="en-US" sz="1000" kern="1200" dirty="0" smtClean="0"/>
            <a:t>Mining Charter: Bone of contention  </a:t>
          </a:r>
          <a:endParaRPr lang="en-ZA" sz="1000" kern="1200" dirty="0"/>
        </a:p>
      </dsp:txBody>
      <dsp:txXfrm>
        <a:off x="4963763" y="3040167"/>
        <a:ext cx="1187172" cy="1051730"/>
      </dsp:txXfrm>
    </dsp:sp>
    <dsp:sp modelId="{1E56B919-5296-4D1B-BB2F-7914D483B0A8}">
      <dsp:nvSpPr>
        <dsp:cNvPr id="0" name=""/>
        <dsp:cNvSpPr/>
      </dsp:nvSpPr>
      <dsp:spPr>
        <a:xfrm rot="5400000">
          <a:off x="3843548" y="3019243"/>
          <a:ext cx="459359"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5400000">
        <a:off x="3843548" y="3019243"/>
        <a:ext cx="459359" cy="286070"/>
      </dsp:txXfrm>
    </dsp:sp>
    <dsp:sp modelId="{011B35A4-5038-41C0-909E-6E525C3322E4}">
      <dsp:nvSpPr>
        <dsp:cNvPr id="0" name=""/>
        <dsp:cNvSpPr/>
      </dsp:nvSpPr>
      <dsp:spPr>
        <a:xfrm>
          <a:off x="3461841" y="3608637"/>
          <a:ext cx="1222773" cy="971136"/>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Litigation </a:t>
          </a:r>
          <a:endParaRPr lang="en-ZA" sz="1000" kern="1200" dirty="0"/>
        </a:p>
      </dsp:txBody>
      <dsp:txXfrm>
        <a:off x="3461841" y="3608637"/>
        <a:ext cx="1222773" cy="971136"/>
      </dsp:txXfrm>
    </dsp:sp>
    <dsp:sp modelId="{52D4F4BA-1511-4A0E-A885-83C9B7C62F8B}">
      <dsp:nvSpPr>
        <dsp:cNvPr id="0" name=""/>
        <dsp:cNvSpPr/>
      </dsp:nvSpPr>
      <dsp:spPr>
        <a:xfrm rot="8100000">
          <a:off x="3270480" y="2769569"/>
          <a:ext cx="422744"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8100000">
        <a:off x="3270480" y="2769569"/>
        <a:ext cx="422744" cy="286070"/>
      </dsp:txXfrm>
    </dsp:sp>
    <dsp:sp modelId="{4C62FFF3-73EA-4F0E-8F14-F5E2D6F3FBE9}">
      <dsp:nvSpPr>
        <dsp:cNvPr id="0" name=""/>
        <dsp:cNvSpPr/>
      </dsp:nvSpPr>
      <dsp:spPr>
        <a:xfrm>
          <a:off x="2293679" y="3049048"/>
          <a:ext cx="1051730" cy="105173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Implication of the Judgement</a:t>
          </a:r>
          <a:endParaRPr lang="en-ZA" sz="1000" kern="1200" dirty="0"/>
        </a:p>
      </dsp:txBody>
      <dsp:txXfrm>
        <a:off x="2293679" y="3049048"/>
        <a:ext cx="1051730" cy="1051730"/>
      </dsp:txXfrm>
    </dsp:sp>
    <dsp:sp modelId="{20AD4D9C-F714-4244-96F9-E4B073AAFDC8}">
      <dsp:nvSpPr>
        <dsp:cNvPr id="0" name=""/>
        <dsp:cNvSpPr/>
      </dsp:nvSpPr>
      <dsp:spPr>
        <a:xfrm rot="10800000">
          <a:off x="3016614" y="2178194"/>
          <a:ext cx="403854"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10800000">
        <a:off x="3016614" y="2178194"/>
        <a:ext cx="403854" cy="286070"/>
      </dsp:txXfrm>
    </dsp:sp>
    <dsp:sp modelId="{1F1392DE-5618-4DD8-9508-ABFB9C930BBC}">
      <dsp:nvSpPr>
        <dsp:cNvPr id="0" name=""/>
        <dsp:cNvSpPr/>
      </dsp:nvSpPr>
      <dsp:spPr>
        <a:xfrm>
          <a:off x="1774386" y="1795364"/>
          <a:ext cx="1051730" cy="105173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NUM Position </a:t>
          </a:r>
          <a:endParaRPr lang="en-ZA" sz="1000" kern="1200" dirty="0"/>
        </a:p>
      </dsp:txBody>
      <dsp:txXfrm>
        <a:off x="1774386" y="1795364"/>
        <a:ext cx="1051730" cy="1051730"/>
      </dsp:txXfrm>
    </dsp:sp>
    <dsp:sp modelId="{2031637D-A958-47BF-9963-18446A3D6A28}">
      <dsp:nvSpPr>
        <dsp:cNvPr id="0" name=""/>
        <dsp:cNvSpPr/>
      </dsp:nvSpPr>
      <dsp:spPr>
        <a:xfrm rot="13500000">
          <a:off x="3270480" y="1586819"/>
          <a:ext cx="422744" cy="286070"/>
        </a:xfrm>
        <a:prstGeom prst="rightArrow">
          <a:avLst>
            <a:gd name="adj1" fmla="val 60000"/>
            <a:gd name="adj2" fmla="val 50000"/>
          </a:avLst>
        </a:prstGeom>
        <a:solidFill>
          <a:schemeClr val="accent6">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dirty="0"/>
        </a:p>
      </dsp:txBody>
      <dsp:txXfrm rot="13500000">
        <a:off x="3270480" y="1586819"/>
        <a:ext cx="422744" cy="286070"/>
      </dsp:txXfrm>
    </dsp:sp>
    <dsp:sp modelId="{8C7C8BE0-6E62-4CC0-A7E4-881BBD6DCEC5}">
      <dsp:nvSpPr>
        <dsp:cNvPr id="0" name=""/>
        <dsp:cNvSpPr/>
      </dsp:nvSpPr>
      <dsp:spPr>
        <a:xfrm>
          <a:off x="2293679" y="541681"/>
          <a:ext cx="1051730" cy="1051730"/>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Conclusion </a:t>
          </a:r>
          <a:endParaRPr lang="en-ZA" sz="1000" kern="1200" dirty="0"/>
        </a:p>
      </dsp:txBody>
      <dsp:txXfrm>
        <a:off x="2293679" y="541681"/>
        <a:ext cx="1051730" cy="105173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6247" cy="496732"/>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defRPr sz="1200" dirty="0"/>
            </a:lvl1pPr>
          </a:lstStyle>
          <a:p>
            <a:pPr>
              <a:defRPr/>
            </a:pPr>
            <a:endParaRPr lang="en-US" dirty="0"/>
          </a:p>
        </p:txBody>
      </p:sp>
      <p:sp>
        <p:nvSpPr>
          <p:cNvPr id="32771" name="Rectangle 3"/>
          <p:cNvSpPr>
            <a:spLocks noGrp="1" noChangeArrowheads="1"/>
          </p:cNvSpPr>
          <p:nvPr>
            <p:ph type="dt" sz="quarter" idx="1"/>
          </p:nvPr>
        </p:nvSpPr>
        <p:spPr bwMode="auto">
          <a:xfrm>
            <a:off x="3849826" y="0"/>
            <a:ext cx="2946246" cy="496732"/>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a:defRPr sz="1200" dirty="0"/>
            </a:lvl1pPr>
          </a:lstStyle>
          <a:p>
            <a:pPr>
              <a:defRPr/>
            </a:pPr>
            <a:endParaRPr lang="en-US" dirty="0"/>
          </a:p>
        </p:txBody>
      </p:sp>
      <p:sp>
        <p:nvSpPr>
          <p:cNvPr id="32772" name="Rectangle 4"/>
          <p:cNvSpPr>
            <a:spLocks noGrp="1" noChangeArrowheads="1"/>
          </p:cNvSpPr>
          <p:nvPr>
            <p:ph type="ftr" sz="quarter" idx="2"/>
          </p:nvPr>
        </p:nvSpPr>
        <p:spPr bwMode="auto">
          <a:xfrm>
            <a:off x="0" y="9428309"/>
            <a:ext cx="2946247" cy="496731"/>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defRPr sz="1200" dirty="0"/>
            </a:lvl1pPr>
          </a:lstStyle>
          <a:p>
            <a:pPr>
              <a:defRPr/>
            </a:pPr>
            <a:endParaRPr lang="en-US" dirty="0"/>
          </a:p>
        </p:txBody>
      </p:sp>
      <p:sp>
        <p:nvSpPr>
          <p:cNvPr id="32773" name="Rectangle 5"/>
          <p:cNvSpPr>
            <a:spLocks noGrp="1" noChangeArrowheads="1"/>
          </p:cNvSpPr>
          <p:nvPr>
            <p:ph type="sldNum" sz="quarter" idx="3"/>
          </p:nvPr>
        </p:nvSpPr>
        <p:spPr bwMode="auto">
          <a:xfrm>
            <a:off x="3849826" y="9428309"/>
            <a:ext cx="2946246" cy="496731"/>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a:defRPr sz="1200"/>
            </a:lvl1pPr>
          </a:lstStyle>
          <a:p>
            <a:pPr>
              <a:defRPr/>
            </a:pPr>
            <a:fld id="{B1BABF56-5B0D-4509-B8E8-85D085B86931}" type="slidenum">
              <a:rPr lang="en-US"/>
              <a:pPr>
                <a:defRPr/>
              </a:pPr>
              <a:t>‹#›</a:t>
            </a:fld>
            <a:endParaRPr lang="en-US" dirty="0"/>
          </a:p>
        </p:txBody>
      </p:sp>
    </p:spTree>
    <p:extLst>
      <p:ext uri="{BB962C8B-B14F-4D97-AF65-F5344CB8AC3E}">
        <p14:creationId xmlns:p14="http://schemas.microsoft.com/office/powerpoint/2010/main" xmlns="" val="40504565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46247" cy="496732"/>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defRPr sz="1200" dirty="0"/>
            </a:lvl1pPr>
          </a:lstStyle>
          <a:p>
            <a:pPr>
              <a:defRPr/>
            </a:pPr>
            <a:endParaRPr lang="en-US" dirty="0"/>
          </a:p>
        </p:txBody>
      </p:sp>
      <p:sp>
        <p:nvSpPr>
          <p:cNvPr id="122883" name="Rectangle 3"/>
          <p:cNvSpPr>
            <a:spLocks noGrp="1" noChangeArrowheads="1"/>
          </p:cNvSpPr>
          <p:nvPr>
            <p:ph type="dt" idx="1"/>
          </p:nvPr>
        </p:nvSpPr>
        <p:spPr bwMode="auto">
          <a:xfrm>
            <a:off x="3849826" y="0"/>
            <a:ext cx="2946246" cy="496732"/>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lvl1pPr algn="r">
              <a:defRPr sz="1200" dirty="0"/>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885" name="Rectangle 5"/>
          <p:cNvSpPr>
            <a:spLocks noGrp="1" noChangeArrowheads="1"/>
          </p:cNvSpPr>
          <p:nvPr>
            <p:ph type="body" sz="quarter" idx="3"/>
          </p:nvPr>
        </p:nvSpPr>
        <p:spPr bwMode="auto">
          <a:xfrm>
            <a:off x="679288" y="4714953"/>
            <a:ext cx="5439101" cy="4467387"/>
          </a:xfrm>
          <a:prstGeom prst="rect">
            <a:avLst/>
          </a:prstGeom>
          <a:noFill/>
          <a:ln w="9525">
            <a:noFill/>
            <a:miter lim="800000"/>
            <a:headEnd/>
            <a:tailEnd/>
          </a:ln>
          <a:effectLst/>
        </p:spPr>
        <p:txBody>
          <a:bodyPr vert="horz" wrap="square" lIns="92108" tIns="46054" rIns="92108" bIns="460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886" name="Rectangle 6"/>
          <p:cNvSpPr>
            <a:spLocks noGrp="1" noChangeArrowheads="1"/>
          </p:cNvSpPr>
          <p:nvPr>
            <p:ph type="ftr" sz="quarter" idx="4"/>
          </p:nvPr>
        </p:nvSpPr>
        <p:spPr bwMode="auto">
          <a:xfrm>
            <a:off x="0" y="9428309"/>
            <a:ext cx="2946247" cy="496731"/>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defRPr sz="1200" dirty="0"/>
            </a:lvl1pPr>
          </a:lstStyle>
          <a:p>
            <a:pPr>
              <a:defRPr/>
            </a:pPr>
            <a:endParaRPr lang="en-US" dirty="0"/>
          </a:p>
        </p:txBody>
      </p:sp>
      <p:sp>
        <p:nvSpPr>
          <p:cNvPr id="122887" name="Rectangle 7"/>
          <p:cNvSpPr>
            <a:spLocks noGrp="1" noChangeArrowheads="1"/>
          </p:cNvSpPr>
          <p:nvPr>
            <p:ph type="sldNum" sz="quarter" idx="5"/>
          </p:nvPr>
        </p:nvSpPr>
        <p:spPr bwMode="auto">
          <a:xfrm>
            <a:off x="3849826" y="9428309"/>
            <a:ext cx="2946246" cy="496731"/>
          </a:xfrm>
          <a:prstGeom prst="rect">
            <a:avLst/>
          </a:prstGeom>
          <a:noFill/>
          <a:ln w="9525">
            <a:noFill/>
            <a:miter lim="800000"/>
            <a:headEnd/>
            <a:tailEnd/>
          </a:ln>
          <a:effectLst/>
        </p:spPr>
        <p:txBody>
          <a:bodyPr vert="horz" wrap="square" lIns="92108" tIns="46054" rIns="92108" bIns="46054" numCol="1" anchor="b" anchorCtr="0" compatLnSpc="1">
            <a:prstTxWarp prst="textNoShape">
              <a:avLst/>
            </a:prstTxWarp>
          </a:bodyPr>
          <a:lstStyle>
            <a:lvl1pPr algn="r">
              <a:defRPr sz="1200"/>
            </a:lvl1pPr>
          </a:lstStyle>
          <a:p>
            <a:pPr>
              <a:defRPr/>
            </a:pPr>
            <a:fld id="{84A7D7C1-FACA-4C9D-AE62-334E4B67B309}" type="slidenum">
              <a:rPr lang="en-US"/>
              <a:pPr>
                <a:defRPr/>
              </a:pPr>
              <a:t>‹#›</a:t>
            </a:fld>
            <a:endParaRPr lang="en-US" dirty="0"/>
          </a:p>
        </p:txBody>
      </p:sp>
    </p:spTree>
    <p:extLst>
      <p:ext uri="{BB962C8B-B14F-4D97-AF65-F5344CB8AC3E}">
        <p14:creationId xmlns:p14="http://schemas.microsoft.com/office/powerpoint/2010/main" xmlns="" val="1584451526"/>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dirty="0"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8374" indent="-287836" eaLnBrk="0" hangingPunct="0">
              <a:defRPr>
                <a:solidFill>
                  <a:schemeClr val="tx1"/>
                </a:solidFill>
                <a:latin typeface="Arial" charset="0"/>
                <a:cs typeface="Arial" charset="0"/>
              </a:defRPr>
            </a:lvl2pPr>
            <a:lvl3pPr marL="1151344" indent="-230269" eaLnBrk="0" hangingPunct="0">
              <a:defRPr>
                <a:solidFill>
                  <a:schemeClr val="tx1"/>
                </a:solidFill>
                <a:latin typeface="Arial" charset="0"/>
                <a:cs typeface="Arial" charset="0"/>
              </a:defRPr>
            </a:lvl3pPr>
            <a:lvl4pPr marL="1611881" indent="-230269" eaLnBrk="0" hangingPunct="0">
              <a:defRPr>
                <a:solidFill>
                  <a:schemeClr val="tx1"/>
                </a:solidFill>
                <a:latin typeface="Arial" charset="0"/>
                <a:cs typeface="Arial" charset="0"/>
              </a:defRPr>
            </a:lvl4pPr>
            <a:lvl5pPr marL="2072419" indent="-230269" eaLnBrk="0" hangingPunct="0">
              <a:defRPr>
                <a:solidFill>
                  <a:schemeClr val="tx1"/>
                </a:solidFill>
                <a:latin typeface="Arial" charset="0"/>
                <a:cs typeface="Arial" charset="0"/>
              </a:defRPr>
            </a:lvl5pPr>
            <a:lvl6pPr marL="2532957" indent="-230269" eaLnBrk="0" fontAlgn="base" hangingPunct="0">
              <a:spcBef>
                <a:spcPct val="0"/>
              </a:spcBef>
              <a:spcAft>
                <a:spcPct val="0"/>
              </a:spcAft>
              <a:defRPr>
                <a:solidFill>
                  <a:schemeClr val="tx1"/>
                </a:solidFill>
                <a:latin typeface="Arial" charset="0"/>
                <a:cs typeface="Arial" charset="0"/>
              </a:defRPr>
            </a:lvl6pPr>
            <a:lvl7pPr marL="2993494" indent="-230269" eaLnBrk="0" fontAlgn="base" hangingPunct="0">
              <a:spcBef>
                <a:spcPct val="0"/>
              </a:spcBef>
              <a:spcAft>
                <a:spcPct val="0"/>
              </a:spcAft>
              <a:defRPr>
                <a:solidFill>
                  <a:schemeClr val="tx1"/>
                </a:solidFill>
                <a:latin typeface="Arial" charset="0"/>
                <a:cs typeface="Arial" charset="0"/>
              </a:defRPr>
            </a:lvl7pPr>
            <a:lvl8pPr marL="3454032" indent="-230269" eaLnBrk="0" fontAlgn="base" hangingPunct="0">
              <a:spcBef>
                <a:spcPct val="0"/>
              </a:spcBef>
              <a:spcAft>
                <a:spcPct val="0"/>
              </a:spcAft>
              <a:defRPr>
                <a:solidFill>
                  <a:schemeClr val="tx1"/>
                </a:solidFill>
                <a:latin typeface="Arial" charset="0"/>
                <a:cs typeface="Arial" charset="0"/>
              </a:defRPr>
            </a:lvl8pPr>
            <a:lvl9pPr marL="3914569" indent="-230269" eaLnBrk="0" fontAlgn="base" hangingPunct="0">
              <a:spcBef>
                <a:spcPct val="0"/>
              </a:spcBef>
              <a:spcAft>
                <a:spcPct val="0"/>
              </a:spcAft>
              <a:defRPr>
                <a:solidFill>
                  <a:schemeClr val="tx1"/>
                </a:solidFill>
                <a:latin typeface="Arial" charset="0"/>
                <a:cs typeface="Arial" charset="0"/>
              </a:defRPr>
            </a:lvl9pPr>
          </a:lstStyle>
          <a:p>
            <a:pPr eaLnBrk="1" hangingPunct="1"/>
            <a:fld id="{246916E6-C47E-4626-80CC-7C9ABC24705E}" type="slidenum">
              <a:rPr lang="en-US" smtClean="0">
                <a:solidFill>
                  <a:prstClr val="black"/>
                </a:solidFill>
              </a:rPr>
              <a:pPr eaLnBrk="1" hangingPunct="1"/>
              <a:t>1</a:t>
            </a:fld>
            <a:endParaRPr lang="en-US" dirty="0" smtClean="0">
              <a:solidFill>
                <a:prstClr val="black"/>
              </a:solidFill>
            </a:endParaRPr>
          </a:p>
        </p:txBody>
      </p:sp>
      <p:sp>
        <p:nvSpPr>
          <p:cNvPr id="2" name="Header Placeholder 1"/>
          <p:cNvSpPr>
            <a:spLocks noGrp="1"/>
          </p:cNvSpPr>
          <p:nvPr>
            <p:ph type="hdr" sz="quarter" idx="10"/>
          </p:nvPr>
        </p:nvSpPr>
        <p:spPr/>
        <p:txBody>
          <a:bodyPr/>
          <a:lstStyle/>
          <a:p>
            <a:pPr>
              <a:defRP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4A7D7C1-FACA-4C9D-AE62-334E4B67B309}" type="slidenum">
              <a:rPr lang="en-US" smtClean="0"/>
              <a:pPr>
                <a:defRPr/>
              </a:pPr>
              <a:t>2</a:t>
            </a:fld>
            <a:endParaRPr lang="en-US" dirty="0"/>
          </a:p>
        </p:txBody>
      </p:sp>
    </p:spTree>
    <p:extLst>
      <p:ext uri="{BB962C8B-B14F-4D97-AF65-F5344CB8AC3E}">
        <p14:creationId xmlns:p14="http://schemas.microsoft.com/office/powerpoint/2010/main" xmlns="" val="2850273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4A7D7C1-FACA-4C9D-AE62-334E4B67B309}" type="slidenum">
              <a:rPr lang="en-US" smtClean="0"/>
              <a:pPr>
                <a:defRPr/>
              </a:pPr>
              <a:t>3</a:t>
            </a:fld>
            <a:endParaRPr lang="en-US" dirty="0"/>
          </a:p>
        </p:txBody>
      </p:sp>
    </p:spTree>
    <p:extLst>
      <p:ext uri="{BB962C8B-B14F-4D97-AF65-F5344CB8AC3E}">
        <p14:creationId xmlns:p14="http://schemas.microsoft.com/office/powerpoint/2010/main" xmlns="" val="2471151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4A7D7C1-FACA-4C9D-AE62-334E4B67B309}" type="slidenum">
              <a:rPr lang="en-US" smtClean="0"/>
              <a:pPr>
                <a:defRPr/>
              </a:pPr>
              <a:t>5</a:t>
            </a:fld>
            <a:endParaRPr lang="en-US" dirty="0"/>
          </a:p>
        </p:txBody>
      </p:sp>
    </p:spTree>
    <p:extLst>
      <p:ext uri="{BB962C8B-B14F-4D97-AF65-F5344CB8AC3E}">
        <p14:creationId xmlns:p14="http://schemas.microsoft.com/office/powerpoint/2010/main" xmlns="" val="2887657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84A7D7C1-FACA-4C9D-AE62-334E4B67B309}" type="slidenum">
              <a:rPr lang="en-US" smtClean="0"/>
              <a:pPr>
                <a:defRPr/>
              </a:pPr>
              <a:t>6</a:t>
            </a:fld>
            <a:endParaRPr lang="en-US" dirty="0"/>
          </a:p>
        </p:txBody>
      </p:sp>
    </p:spTree>
    <p:extLst>
      <p:ext uri="{BB962C8B-B14F-4D97-AF65-F5344CB8AC3E}">
        <p14:creationId xmlns:p14="http://schemas.microsoft.com/office/powerpoint/2010/main" xmlns="" val="2053027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799529-4A1C-4204-8307-1E106A58D5EE}" type="slidenum">
              <a:rPr lang="en-US"/>
              <a:pPr>
                <a:defRPr/>
              </a:pPr>
              <a:t>‹#›</a:t>
            </a:fld>
            <a:endParaRPr lang="en-US" dirty="0"/>
          </a:p>
        </p:txBody>
      </p:sp>
    </p:spTree>
    <p:extLst>
      <p:ext uri="{BB962C8B-B14F-4D97-AF65-F5344CB8AC3E}">
        <p14:creationId xmlns:p14="http://schemas.microsoft.com/office/powerpoint/2010/main" xmlns="" val="415329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92B6707-9E5A-4D17-B363-945E8FF53C1D}" type="slidenum">
              <a:rPr lang="en-US"/>
              <a:pPr>
                <a:defRPr/>
              </a:pPr>
              <a:t>‹#›</a:t>
            </a:fld>
            <a:endParaRPr lang="en-US" dirty="0"/>
          </a:p>
        </p:txBody>
      </p:sp>
    </p:spTree>
    <p:extLst>
      <p:ext uri="{BB962C8B-B14F-4D97-AF65-F5344CB8AC3E}">
        <p14:creationId xmlns:p14="http://schemas.microsoft.com/office/powerpoint/2010/main" xmlns="" val="209477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99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699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7057C29-CEF0-4D04-AE69-D8C2C5F5842C}" type="slidenum">
              <a:rPr lang="en-US"/>
              <a:pPr>
                <a:defRPr/>
              </a:pPr>
              <a:t>‹#›</a:t>
            </a:fld>
            <a:endParaRPr lang="en-US" dirty="0"/>
          </a:p>
        </p:txBody>
      </p:sp>
    </p:spTree>
    <p:extLst>
      <p:ext uri="{BB962C8B-B14F-4D97-AF65-F5344CB8AC3E}">
        <p14:creationId xmlns:p14="http://schemas.microsoft.com/office/powerpoint/2010/main" xmlns="" val="3968218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4478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1FE9EB-EE08-4BEA-8435-0059DD6FE478}" type="slidenum">
              <a:rPr lang="en-US"/>
              <a:pPr>
                <a:defRPr/>
              </a:pPr>
              <a:t>‹#›</a:t>
            </a:fld>
            <a:endParaRPr lang="en-US" dirty="0"/>
          </a:p>
        </p:txBody>
      </p:sp>
    </p:spTree>
    <p:extLst>
      <p:ext uri="{BB962C8B-B14F-4D97-AF65-F5344CB8AC3E}">
        <p14:creationId xmlns:p14="http://schemas.microsoft.com/office/powerpoint/2010/main" xmlns="" val="276111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EA5B886-A93C-4980-A666-8AD4A0ED4467}" type="slidenum">
              <a:rPr lang="en-US"/>
              <a:pPr>
                <a:defRPr/>
              </a:pPr>
              <a:t>‹#›</a:t>
            </a:fld>
            <a:endParaRPr lang="en-US" dirty="0"/>
          </a:p>
        </p:txBody>
      </p:sp>
    </p:spTree>
    <p:extLst>
      <p:ext uri="{BB962C8B-B14F-4D97-AF65-F5344CB8AC3E}">
        <p14:creationId xmlns:p14="http://schemas.microsoft.com/office/powerpoint/2010/main" xmlns="" val="226395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A086EE-D1D0-44F7-8F4D-E46D84D59F70}" type="slidenum">
              <a:rPr lang="en-US"/>
              <a:pPr>
                <a:defRPr/>
              </a:pPr>
              <a:t>‹#›</a:t>
            </a:fld>
            <a:endParaRPr lang="en-US" dirty="0"/>
          </a:p>
        </p:txBody>
      </p:sp>
    </p:spTree>
    <p:extLst>
      <p:ext uri="{BB962C8B-B14F-4D97-AF65-F5344CB8AC3E}">
        <p14:creationId xmlns:p14="http://schemas.microsoft.com/office/powerpoint/2010/main" xmlns="" val="91259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D51917A-6D1D-439D-97EF-CAEA78E8BEB5}" type="slidenum">
              <a:rPr lang="en-US"/>
              <a:pPr>
                <a:defRPr/>
              </a:pPr>
              <a:t>‹#›</a:t>
            </a:fld>
            <a:endParaRPr lang="en-US" dirty="0"/>
          </a:p>
        </p:txBody>
      </p:sp>
    </p:spTree>
    <p:extLst>
      <p:ext uri="{BB962C8B-B14F-4D97-AF65-F5344CB8AC3E}">
        <p14:creationId xmlns:p14="http://schemas.microsoft.com/office/powerpoint/2010/main" xmlns="" val="1250281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12227F5-2EAD-4395-910F-AEFC022EF4C0}" type="slidenum">
              <a:rPr lang="en-US"/>
              <a:pPr>
                <a:defRPr/>
              </a:pPr>
              <a:t>‹#›</a:t>
            </a:fld>
            <a:endParaRPr lang="en-US" dirty="0"/>
          </a:p>
        </p:txBody>
      </p:sp>
    </p:spTree>
    <p:extLst>
      <p:ext uri="{BB962C8B-B14F-4D97-AF65-F5344CB8AC3E}">
        <p14:creationId xmlns:p14="http://schemas.microsoft.com/office/powerpoint/2010/main" xmlns="" val="257610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F21C46-F97C-48C6-901F-6B855BC22249}" type="slidenum">
              <a:rPr lang="en-US"/>
              <a:pPr>
                <a:defRPr/>
              </a:pPr>
              <a:t>‹#›</a:t>
            </a:fld>
            <a:endParaRPr lang="en-US" dirty="0"/>
          </a:p>
        </p:txBody>
      </p:sp>
    </p:spTree>
    <p:extLst>
      <p:ext uri="{BB962C8B-B14F-4D97-AF65-F5344CB8AC3E}">
        <p14:creationId xmlns:p14="http://schemas.microsoft.com/office/powerpoint/2010/main" xmlns="" val="216998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916D18A-330A-4616-8FDE-311F695BAE8B}" type="slidenum">
              <a:rPr lang="en-US"/>
              <a:pPr>
                <a:defRPr/>
              </a:pPr>
              <a:t>‹#›</a:t>
            </a:fld>
            <a:endParaRPr lang="en-US" dirty="0"/>
          </a:p>
        </p:txBody>
      </p:sp>
    </p:spTree>
    <p:extLst>
      <p:ext uri="{BB962C8B-B14F-4D97-AF65-F5344CB8AC3E}">
        <p14:creationId xmlns:p14="http://schemas.microsoft.com/office/powerpoint/2010/main" xmlns="" val="340608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F16A6A7-62AF-431A-9B79-1C9B9C7AAF66}" type="slidenum">
              <a:rPr lang="en-US"/>
              <a:pPr>
                <a:defRPr/>
              </a:pPr>
              <a:t>‹#›</a:t>
            </a:fld>
            <a:endParaRPr lang="en-US" dirty="0"/>
          </a:p>
        </p:txBody>
      </p:sp>
    </p:spTree>
    <p:extLst>
      <p:ext uri="{BB962C8B-B14F-4D97-AF65-F5344CB8AC3E}">
        <p14:creationId xmlns:p14="http://schemas.microsoft.com/office/powerpoint/2010/main" xmlns="" val="35603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F5B0B64-5BF8-4171-9962-63D97333A6F5}" type="slidenum">
              <a:rPr lang="en-US"/>
              <a:pPr>
                <a:defRPr/>
              </a:pPr>
              <a:t>‹#›</a:t>
            </a:fld>
            <a:endParaRPr lang="en-US" dirty="0"/>
          </a:p>
        </p:txBody>
      </p:sp>
    </p:spTree>
    <p:extLst>
      <p:ext uri="{BB962C8B-B14F-4D97-AF65-F5344CB8AC3E}">
        <p14:creationId xmlns:p14="http://schemas.microsoft.com/office/powerpoint/2010/main" xmlns="" val="138664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478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0657E8-3583-41ED-8F35-B513C0D17090}" type="slidenum">
              <a:rPr lang="en-US"/>
              <a:pPr>
                <a:defRPr/>
              </a:pPr>
              <a:t>‹#›</a:t>
            </a:fld>
            <a:endParaRPr lang="en-US" dirty="0"/>
          </a:p>
        </p:txBody>
      </p:sp>
      <p:sp>
        <p:nvSpPr>
          <p:cNvPr id="1031" name="Rectangle 7" descr="NUM Banner1"/>
          <p:cNvSpPr>
            <a:spLocks noChangeArrowheads="1"/>
          </p:cNvSpPr>
          <p:nvPr userDrawn="1"/>
        </p:nvSpPr>
        <p:spPr bwMode="auto">
          <a:xfrm>
            <a:off x="0" y="0"/>
            <a:ext cx="9144000" cy="1284288"/>
          </a:xfrm>
          <a:prstGeom prst="rect">
            <a:avLst/>
          </a:prstGeom>
          <a:blipFill dpi="0" rotWithShape="1">
            <a:blip r:embed="rId14" cstate="print"/>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dirty="0"/>
          </a:p>
        </p:txBody>
      </p:sp>
      <p:sp>
        <p:nvSpPr>
          <p:cNvPr id="1032" name="Oval 8" descr="NUM"/>
          <p:cNvSpPr>
            <a:spLocks noChangeArrowheads="1"/>
          </p:cNvSpPr>
          <p:nvPr userDrawn="1"/>
        </p:nvSpPr>
        <p:spPr bwMode="auto">
          <a:xfrm>
            <a:off x="228600" y="0"/>
            <a:ext cx="1652588" cy="1395413"/>
          </a:xfrm>
          <a:prstGeom prst="ellipse">
            <a:avLst/>
          </a:prstGeom>
          <a:blipFill dpi="0" rotWithShape="1">
            <a:blip r:embed="rId15" cstate="print"/>
            <a:srcRect/>
            <a:stretch>
              <a:fillRect/>
            </a:stretch>
          </a:blip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23446"/>
            <a:ext cx="9144000" cy="6858000"/>
          </a:xfrm>
          <a:prstGeom prst="rect">
            <a:avLst/>
          </a:prstGeom>
          <a:noFill/>
          <a:ln w="9525" algn="ctr">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endParaRPr lang="en-US" sz="2400" dirty="0">
              <a:solidFill>
                <a:srgbClr val="000000"/>
              </a:solidFill>
              <a:latin typeface="Calibri" pitchFamily="34" charset="0"/>
            </a:endParaRPr>
          </a:p>
        </p:txBody>
      </p:sp>
      <p:sp>
        <p:nvSpPr>
          <p:cNvPr id="2052"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dirty="0">
              <a:solidFill>
                <a:srgbClr val="000000"/>
              </a:solidFill>
            </a:endParaRPr>
          </a:p>
        </p:txBody>
      </p:sp>
      <p:sp>
        <p:nvSpPr>
          <p:cNvPr id="4" name="Title 3"/>
          <p:cNvSpPr>
            <a:spLocks noGrp="1"/>
          </p:cNvSpPr>
          <p:nvPr>
            <p:ph type="ctrTitle"/>
          </p:nvPr>
        </p:nvSpPr>
        <p:spPr>
          <a:xfrm>
            <a:off x="228600" y="1828800"/>
            <a:ext cx="8686800" cy="1470025"/>
          </a:xfrm>
        </p:spPr>
        <p:txBody>
          <a:bodyPr/>
          <a:lstStyle/>
          <a:p>
            <a:r>
              <a:rPr lang="en-US" sz="3200" b="1" dirty="0" smtClean="0"/>
              <a:t>PC ON MINERAL AND ENERGY RESOURCES </a:t>
            </a:r>
            <a:endParaRPr lang="en-ZA" sz="3200" b="1" dirty="0"/>
          </a:p>
        </p:txBody>
      </p:sp>
      <p:sp>
        <p:nvSpPr>
          <p:cNvPr id="5" name="Subtitle 4"/>
          <p:cNvSpPr>
            <a:spLocks noGrp="1"/>
          </p:cNvSpPr>
          <p:nvPr>
            <p:ph type="subTitle" idx="1"/>
          </p:nvPr>
        </p:nvSpPr>
        <p:spPr>
          <a:xfrm>
            <a:off x="762000" y="3452446"/>
            <a:ext cx="8077200" cy="2567354"/>
          </a:xfrm>
        </p:spPr>
        <p:txBody>
          <a:bodyPr/>
          <a:lstStyle/>
          <a:p>
            <a:r>
              <a:rPr lang="en-US" sz="2400" b="1" dirty="0" smtClean="0">
                <a:solidFill>
                  <a:srgbClr val="C00000"/>
                </a:solidFill>
              </a:rPr>
              <a:t>PRESENTATION </a:t>
            </a:r>
          </a:p>
          <a:p>
            <a:r>
              <a:rPr lang="en-US" sz="2400" b="1" dirty="0" smtClean="0">
                <a:solidFill>
                  <a:srgbClr val="C00000"/>
                </a:solidFill>
              </a:rPr>
              <a:t>BY </a:t>
            </a:r>
          </a:p>
          <a:p>
            <a:r>
              <a:rPr lang="en-US" b="1" dirty="0" smtClean="0"/>
              <a:t>CDE JOSEPH MONTISETSE </a:t>
            </a:r>
            <a:endParaRPr lang="en-US" b="1" dirty="0"/>
          </a:p>
          <a:p>
            <a:r>
              <a:rPr lang="en-US" b="1" dirty="0" smtClean="0"/>
              <a:t>NUM PRESIDENT</a:t>
            </a:r>
          </a:p>
          <a:p>
            <a:endParaRPr lang="en-ZA" dirty="0"/>
          </a:p>
        </p:txBody>
      </p:sp>
    </p:spTree>
    <p:custDataLst>
      <p:tags r:id="rId1"/>
    </p:custDataLst>
    <p:extLst>
      <p:ext uri="{BB962C8B-B14F-4D97-AF65-F5344CB8AC3E}">
        <p14:creationId xmlns:p14="http://schemas.microsoft.com/office/powerpoint/2010/main" xmlns="" val="2800862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
            <a:ext cx="7543800" cy="1143000"/>
          </a:xfrm>
        </p:spPr>
        <p:txBody>
          <a:bodyPr/>
          <a:lstStyle/>
          <a:p>
            <a:r>
              <a:rPr lang="en-ZA" sz="3600" b="1" dirty="0">
                <a:solidFill>
                  <a:schemeClr val="bg1"/>
                </a:solidFill>
              </a:rPr>
              <a:t>IMPLICATIONS OF </a:t>
            </a:r>
            <a:r>
              <a:rPr lang="en-ZA" sz="3600" b="1" dirty="0" smtClean="0">
                <a:solidFill>
                  <a:schemeClr val="bg1"/>
                </a:solidFill>
              </a:rPr>
              <a:t>JUDGEMENT</a:t>
            </a:r>
            <a:br>
              <a:rPr lang="en-ZA" sz="3600" b="1" dirty="0" smtClean="0">
                <a:solidFill>
                  <a:schemeClr val="bg1"/>
                </a:solidFill>
              </a:rPr>
            </a:br>
            <a:r>
              <a:rPr lang="en-ZA" sz="3600" b="1" dirty="0" smtClean="0">
                <a:solidFill>
                  <a:schemeClr val="bg1"/>
                </a:solidFill>
              </a:rPr>
              <a:t>CONT… </a:t>
            </a:r>
            <a:endParaRPr lang="en-ZA" sz="3600" b="1" dirty="0">
              <a:solidFill>
                <a:schemeClr val="bg1"/>
              </a:solidFill>
            </a:endParaRPr>
          </a:p>
        </p:txBody>
      </p:sp>
      <p:sp>
        <p:nvSpPr>
          <p:cNvPr id="3" name="Content Placeholder 2"/>
          <p:cNvSpPr>
            <a:spLocks noGrp="1"/>
          </p:cNvSpPr>
          <p:nvPr>
            <p:ph idx="1"/>
          </p:nvPr>
        </p:nvSpPr>
        <p:spPr>
          <a:xfrm>
            <a:off x="152400" y="1447800"/>
            <a:ext cx="8839200" cy="4525963"/>
          </a:xfrm>
        </p:spPr>
        <p:txBody>
          <a:bodyPr/>
          <a:lstStyle/>
          <a:p>
            <a:pPr algn="just">
              <a:lnSpc>
                <a:spcPct val="150000"/>
              </a:lnSpc>
              <a:spcBef>
                <a:spcPts val="0"/>
              </a:spcBef>
              <a:buClr>
                <a:srgbClr val="C00000"/>
              </a:buClr>
              <a:buFont typeface="Wingdings" panose="05000000000000000000" pitchFamily="2" charset="2"/>
              <a:buChar char="Ø"/>
            </a:pPr>
            <a:r>
              <a:rPr lang="en-US" sz="1800" dirty="0"/>
              <a:t>Applications for renewal or transfer of mining rights shall not trigger a re-empowerment obligation on existing or new mining right holders</a:t>
            </a:r>
            <a:r>
              <a:rPr lang="en-US" sz="1800" dirty="0" smtClean="0"/>
              <a:t>.</a:t>
            </a:r>
          </a:p>
          <a:p>
            <a:pPr algn="just">
              <a:spcBef>
                <a:spcPts val="0"/>
              </a:spcBef>
              <a:buClr>
                <a:srgbClr val="C00000"/>
              </a:buClr>
              <a:buFont typeface="Wingdings" panose="05000000000000000000" pitchFamily="2" charset="2"/>
              <a:buChar char="Ø"/>
            </a:pPr>
            <a:endParaRPr lang="en-US" sz="1800" dirty="0"/>
          </a:p>
          <a:p>
            <a:pPr algn="just">
              <a:lnSpc>
                <a:spcPct val="150000"/>
              </a:lnSpc>
              <a:spcBef>
                <a:spcPts val="0"/>
              </a:spcBef>
              <a:buClr>
                <a:srgbClr val="C00000"/>
              </a:buClr>
              <a:buFont typeface="Wingdings" panose="05000000000000000000" pitchFamily="2" charset="2"/>
              <a:buChar char="Ø"/>
            </a:pPr>
            <a:r>
              <a:rPr lang="en-US" sz="1800" dirty="0"/>
              <a:t>The 5% carried interest distribution for communities and employees respectively, as well as the equity equivalent benefit requirement to host communities, have been reviewed and set aside</a:t>
            </a:r>
            <a:r>
              <a:rPr lang="en-US" sz="1800" dirty="0" smtClean="0"/>
              <a:t>.</a:t>
            </a:r>
          </a:p>
          <a:p>
            <a:pPr marL="0" indent="0" algn="just">
              <a:spcBef>
                <a:spcPts val="0"/>
              </a:spcBef>
              <a:buClr>
                <a:srgbClr val="C00000"/>
              </a:buClr>
              <a:buNone/>
            </a:pPr>
            <a:endParaRPr lang="en-US" sz="1800" dirty="0"/>
          </a:p>
          <a:p>
            <a:pPr algn="just">
              <a:lnSpc>
                <a:spcPct val="150000"/>
              </a:lnSpc>
              <a:spcBef>
                <a:spcPts val="0"/>
              </a:spcBef>
              <a:buClr>
                <a:srgbClr val="C00000"/>
              </a:buClr>
              <a:buFont typeface="Wingdings" panose="05000000000000000000" pitchFamily="2" charset="2"/>
              <a:buChar char="Ø"/>
            </a:pPr>
            <a:r>
              <a:rPr lang="en-US" sz="1800" dirty="0"/>
              <a:t>Provisions relating to employment equity, human resource development, mine community development and housing and living conditions remain intact, however it may be difficult to hold mining right holders accountable.</a:t>
            </a:r>
          </a:p>
          <a:p>
            <a:pPr marL="0" indent="0">
              <a:buClr>
                <a:srgbClr val="C00000"/>
              </a:buClr>
              <a:buNone/>
            </a:pPr>
            <a:endParaRPr lang="en-ZA" dirty="0"/>
          </a:p>
        </p:txBody>
      </p:sp>
      <p:sp>
        <p:nvSpPr>
          <p:cNvPr id="4" name="Slide Number Placeholder 3"/>
          <p:cNvSpPr>
            <a:spLocks noGrp="1"/>
          </p:cNvSpPr>
          <p:nvPr>
            <p:ph type="sldNum" sz="quarter" idx="12"/>
          </p:nvPr>
        </p:nvSpPr>
        <p:spPr/>
        <p:txBody>
          <a:bodyPr/>
          <a:lstStyle/>
          <a:p>
            <a:pPr>
              <a:defRPr/>
            </a:pPr>
            <a:fld id="{8EA5B886-A93C-4980-A666-8AD4A0ED4467}" type="slidenum">
              <a:rPr lang="en-US" smtClean="0"/>
              <a:pPr>
                <a:defRPr/>
              </a:pPr>
              <a:t>10</a:t>
            </a:fld>
            <a:endParaRPr lang="en-US" dirty="0"/>
          </a:p>
        </p:txBody>
      </p:sp>
    </p:spTree>
    <p:extLst>
      <p:ext uri="{BB962C8B-B14F-4D97-AF65-F5344CB8AC3E}">
        <p14:creationId xmlns:p14="http://schemas.microsoft.com/office/powerpoint/2010/main" xmlns="" val="186794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1143000"/>
          </a:xfrm>
        </p:spPr>
        <p:txBody>
          <a:bodyPr/>
          <a:lstStyle/>
          <a:p>
            <a:r>
              <a:rPr lang="en-US" dirty="0" smtClean="0"/>
              <a:t>	</a:t>
            </a:r>
            <a:r>
              <a:rPr lang="en-US" b="1" dirty="0" smtClean="0">
                <a:solidFill>
                  <a:schemeClr val="bg1"/>
                </a:solidFill>
              </a:rPr>
              <a:t>NUM POSITION </a:t>
            </a:r>
            <a:endParaRPr lang="en-ZA" b="1" dirty="0">
              <a:solidFill>
                <a:schemeClr val="bg1"/>
              </a:solidFill>
            </a:endParaRPr>
          </a:p>
        </p:txBody>
      </p:sp>
      <p:sp>
        <p:nvSpPr>
          <p:cNvPr id="3" name="Content Placeholder 2"/>
          <p:cNvSpPr>
            <a:spLocks noGrp="1"/>
          </p:cNvSpPr>
          <p:nvPr>
            <p:ph idx="1"/>
          </p:nvPr>
        </p:nvSpPr>
        <p:spPr>
          <a:xfrm>
            <a:off x="133350" y="1371600"/>
            <a:ext cx="8991600" cy="5486400"/>
          </a:xfrm>
        </p:spPr>
        <p:txBody>
          <a:bodyPr/>
          <a:lstStyle/>
          <a:p>
            <a:pPr>
              <a:lnSpc>
                <a:spcPct val="150000"/>
              </a:lnSpc>
              <a:buClr>
                <a:srgbClr val="C00000"/>
              </a:buClr>
              <a:buFont typeface="Wingdings" panose="05000000000000000000" pitchFamily="2" charset="2"/>
              <a:buChar char="Ø"/>
            </a:pPr>
            <a:r>
              <a:rPr lang="en-US" sz="1600" dirty="0"/>
              <a:t>Transformation and eradication of inequality in </a:t>
            </a:r>
            <a:r>
              <a:rPr lang="en-US" sz="1600" dirty="0" smtClean="0"/>
              <a:t>various economic </a:t>
            </a:r>
            <a:r>
              <a:rPr lang="en-US" sz="1600" dirty="0"/>
              <a:t>sectors </a:t>
            </a:r>
            <a:r>
              <a:rPr lang="en-US" sz="1600" dirty="0" smtClean="0"/>
              <a:t>are </a:t>
            </a:r>
            <a:r>
              <a:rPr lang="en-US" sz="1600" dirty="0"/>
              <a:t>fundamental values of the </a:t>
            </a:r>
            <a:r>
              <a:rPr lang="en-US" sz="1600" dirty="0" smtClean="0"/>
              <a:t>Constitution as enshrined </a:t>
            </a:r>
            <a:r>
              <a:rPr lang="en-US" sz="1600" dirty="0"/>
              <a:t>in the Freedom Charter </a:t>
            </a:r>
            <a:r>
              <a:rPr lang="en-US" sz="1600" dirty="0" smtClean="0"/>
              <a:t>as the </a:t>
            </a:r>
            <a:r>
              <a:rPr lang="en-US" sz="1600" dirty="0"/>
              <a:t>defining </a:t>
            </a:r>
            <a:r>
              <a:rPr lang="en-US" sz="1600" dirty="0" smtClean="0"/>
              <a:t>document </a:t>
            </a:r>
            <a:r>
              <a:rPr lang="en-US" sz="1600" dirty="0"/>
              <a:t>of our struggle.</a:t>
            </a:r>
          </a:p>
          <a:p>
            <a:pPr>
              <a:lnSpc>
                <a:spcPct val="150000"/>
              </a:lnSpc>
              <a:buClr>
                <a:srgbClr val="C00000"/>
              </a:buClr>
              <a:buFont typeface="Wingdings" panose="05000000000000000000" pitchFamily="2" charset="2"/>
              <a:buChar char="Ø"/>
            </a:pPr>
            <a:r>
              <a:rPr lang="en-US" sz="1600" dirty="0"/>
              <a:t>“We, the people of South Africa, </a:t>
            </a:r>
            <a:r>
              <a:rPr lang="en-US" sz="1600" dirty="0" smtClean="0"/>
              <a:t>recognize </a:t>
            </a:r>
            <a:r>
              <a:rPr lang="en-US" sz="1600" dirty="0"/>
              <a:t>the injustices of our past; </a:t>
            </a:r>
            <a:r>
              <a:rPr lang="en-US" sz="1600" dirty="0" smtClean="0"/>
              <a:t>Honor </a:t>
            </a:r>
            <a:r>
              <a:rPr lang="en-US" sz="1600" dirty="0"/>
              <a:t>those who suffered for justice and freedom in our land; Respect those who have worked to build and develop our country; Believe that South Africa belongs to all who live in it, united in our diversity”. </a:t>
            </a:r>
            <a:r>
              <a:rPr lang="en-US" sz="1600" dirty="0" smtClean="0"/>
              <a:t>Constitution (103 of 1996). </a:t>
            </a:r>
            <a:endParaRPr lang="en-US" sz="1600" dirty="0"/>
          </a:p>
          <a:p>
            <a:pPr>
              <a:lnSpc>
                <a:spcPct val="150000"/>
              </a:lnSpc>
              <a:buClr>
                <a:srgbClr val="C00000"/>
              </a:buClr>
              <a:buFont typeface="Wingdings" panose="05000000000000000000" pitchFamily="2" charset="2"/>
              <a:buChar char="Ø"/>
            </a:pPr>
            <a:r>
              <a:rPr lang="en-US" sz="1600" dirty="0" smtClean="0"/>
              <a:t>In </a:t>
            </a:r>
            <a:r>
              <a:rPr lang="en-US" sz="1600" dirty="0"/>
              <a:t>the </a:t>
            </a:r>
            <a:r>
              <a:rPr lang="en-US" sz="1600" dirty="0" smtClean="0"/>
              <a:t>mining </a:t>
            </a:r>
            <a:r>
              <a:rPr lang="en-US" sz="1600" dirty="0"/>
              <a:t>sector the government has made it quite clear that the sector has to be inclusive and, in particular, transfer equity and create opportunities for HDSAs to participate in various levels within the sector.</a:t>
            </a:r>
          </a:p>
          <a:p>
            <a:pPr>
              <a:lnSpc>
                <a:spcPct val="150000"/>
              </a:lnSpc>
              <a:buClr>
                <a:srgbClr val="C00000"/>
              </a:buClr>
              <a:buFont typeface="Wingdings" panose="05000000000000000000" pitchFamily="2" charset="2"/>
              <a:buChar char="Ø"/>
            </a:pPr>
            <a:r>
              <a:rPr lang="en-US" sz="1600" dirty="0" smtClean="0"/>
              <a:t>Mining </a:t>
            </a:r>
            <a:r>
              <a:rPr lang="en-US" sz="1600" dirty="0"/>
              <a:t>s</a:t>
            </a:r>
            <a:r>
              <a:rPr lang="en-US" sz="1600" dirty="0" smtClean="0"/>
              <a:t>ector transformation </a:t>
            </a:r>
            <a:r>
              <a:rPr lang="en-US" sz="1600" dirty="0"/>
              <a:t>can-not be achieved through the adoption of a Charter that has no binding effect or which merely serves as a guide for the Minister</a:t>
            </a:r>
            <a:r>
              <a:rPr lang="en-US" sz="1600" dirty="0" smtClean="0"/>
              <a:t>.</a:t>
            </a:r>
            <a:endParaRPr lang="en-US" sz="1200" dirty="0"/>
          </a:p>
          <a:p>
            <a:pPr>
              <a:lnSpc>
                <a:spcPct val="150000"/>
              </a:lnSpc>
              <a:buClr>
                <a:srgbClr val="C00000"/>
              </a:buClr>
              <a:buFont typeface="Wingdings" panose="05000000000000000000" pitchFamily="2" charset="2"/>
              <a:buChar char="Ø"/>
            </a:pPr>
            <a:r>
              <a:rPr lang="en-US" sz="1600" dirty="0" smtClean="0"/>
              <a:t>We  demand that DMRE should draft the amendment for the current legislation to ensure the effects of constitutional imperatives.</a:t>
            </a:r>
          </a:p>
        </p:txBody>
      </p:sp>
      <p:sp>
        <p:nvSpPr>
          <p:cNvPr id="4" name="Slide Number Placeholder 3"/>
          <p:cNvSpPr>
            <a:spLocks noGrp="1"/>
          </p:cNvSpPr>
          <p:nvPr>
            <p:ph type="sldNum" sz="quarter" idx="12"/>
          </p:nvPr>
        </p:nvSpPr>
        <p:spPr>
          <a:xfrm>
            <a:off x="7010400" y="6619875"/>
            <a:ext cx="2133600" cy="476250"/>
          </a:xfrm>
        </p:spPr>
        <p:txBody>
          <a:bodyPr/>
          <a:lstStyle/>
          <a:p>
            <a:pPr>
              <a:defRPr/>
            </a:pPr>
            <a:fld id="{8EA5B886-A93C-4980-A666-8AD4A0ED4467}" type="slidenum">
              <a:rPr lang="en-US" smtClean="0"/>
              <a:pPr>
                <a:defRPr/>
              </a:pPr>
              <a:t>11</a:t>
            </a:fld>
            <a:endParaRPr lang="en-US" dirty="0"/>
          </a:p>
        </p:txBody>
      </p:sp>
    </p:spTree>
    <p:extLst>
      <p:ext uri="{BB962C8B-B14F-4D97-AF65-F5344CB8AC3E}">
        <p14:creationId xmlns:p14="http://schemas.microsoft.com/office/powerpoint/2010/main" xmlns="" val="1401782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
            <a:ext cx="8382000" cy="1143000"/>
          </a:xfrm>
        </p:spPr>
        <p:txBody>
          <a:bodyPr/>
          <a:lstStyle/>
          <a:p>
            <a:r>
              <a:rPr lang="en-ZA" b="1" dirty="0" smtClean="0">
                <a:solidFill>
                  <a:schemeClr val="bg1"/>
                </a:solidFill>
              </a:rPr>
              <a:t>   NUM POSITION CONT… </a:t>
            </a:r>
            <a:endParaRPr lang="en-ZA" b="1" dirty="0">
              <a:solidFill>
                <a:schemeClr val="bg1"/>
              </a:solidFill>
            </a:endParaRPr>
          </a:p>
        </p:txBody>
      </p:sp>
      <p:sp>
        <p:nvSpPr>
          <p:cNvPr id="3" name="Content Placeholder 2"/>
          <p:cNvSpPr>
            <a:spLocks noGrp="1"/>
          </p:cNvSpPr>
          <p:nvPr>
            <p:ph idx="1"/>
          </p:nvPr>
        </p:nvSpPr>
        <p:spPr>
          <a:xfrm>
            <a:off x="152400" y="1295400"/>
            <a:ext cx="8839200" cy="5410200"/>
          </a:xfrm>
        </p:spPr>
        <p:txBody>
          <a:bodyPr/>
          <a:lstStyle/>
          <a:p>
            <a:pPr>
              <a:lnSpc>
                <a:spcPct val="150000"/>
              </a:lnSpc>
              <a:buClr>
                <a:srgbClr val="C00000"/>
              </a:buClr>
              <a:buFont typeface="Wingdings" panose="05000000000000000000" pitchFamily="2" charset="2"/>
              <a:buChar char="Ø"/>
            </a:pPr>
            <a:r>
              <a:rPr lang="en-US" sz="1600" dirty="0"/>
              <a:t>The Minister must be empowers as the state’s representative and custodian of the mineral resources to give effect to the objects of the MPRADA Act in ensuring equitable access,  ensuring meaningful expansion of opportunities for historically disadvantaged persons </a:t>
            </a:r>
          </a:p>
          <a:p>
            <a:pPr>
              <a:lnSpc>
                <a:spcPct val="150000"/>
              </a:lnSpc>
              <a:buClr>
                <a:srgbClr val="C00000"/>
              </a:buClr>
              <a:buFont typeface="Wingdings" panose="05000000000000000000" pitchFamily="2" charset="2"/>
              <a:buChar char="Ø"/>
            </a:pPr>
            <a:r>
              <a:rPr lang="en-US" sz="1600" dirty="0"/>
              <a:t>The Minister must hold to account  holders of mining and production rights  and ensure that mining contributes towards the socio-economic development of the areas in which they are operating. </a:t>
            </a:r>
          </a:p>
          <a:p>
            <a:pPr>
              <a:lnSpc>
                <a:spcPct val="150000"/>
              </a:lnSpc>
              <a:buClr>
                <a:srgbClr val="C00000"/>
              </a:buClr>
              <a:buFont typeface="Wingdings" panose="05000000000000000000" pitchFamily="2" charset="2"/>
              <a:buChar char="Ø"/>
            </a:pPr>
            <a:r>
              <a:rPr lang="en-US" sz="1600" dirty="0"/>
              <a:t>The Mining Charter must be capable to assist government and the mining industry to achieve transformation and breeds fertile ground for HDSAs to have meaningful participation within the mining industry</a:t>
            </a:r>
            <a:r>
              <a:rPr lang="en-US" sz="1600" dirty="0" smtClean="0"/>
              <a:t>.</a:t>
            </a:r>
          </a:p>
          <a:p>
            <a:pPr>
              <a:lnSpc>
                <a:spcPct val="150000"/>
              </a:lnSpc>
              <a:buClr>
                <a:srgbClr val="C00000"/>
              </a:buClr>
              <a:buFont typeface="Wingdings" panose="05000000000000000000" pitchFamily="2" charset="2"/>
              <a:buChar char="Ø"/>
            </a:pPr>
            <a:r>
              <a:rPr lang="en-US" sz="1600" dirty="0" smtClean="0"/>
              <a:t>Therefore, we call  upon the Portfolio Committee members to support the NUM in its call to review the MPRDA section 100 (2) (a) to empower the minister to hold those reluctant to transformation progress accountable </a:t>
            </a:r>
          </a:p>
          <a:p>
            <a:pPr>
              <a:lnSpc>
                <a:spcPct val="150000"/>
              </a:lnSpc>
              <a:buClr>
                <a:srgbClr val="C00000"/>
              </a:buClr>
              <a:buFont typeface="Wingdings" panose="05000000000000000000" pitchFamily="2" charset="2"/>
              <a:buChar char="Ø"/>
            </a:pPr>
            <a:r>
              <a:rPr lang="en-US" sz="1600" dirty="0" smtClean="0"/>
              <a:t>We, once more plead with the committee to join the NUM in its call to rewrite the Charter as “Regulation 100” of the MPRDA</a:t>
            </a:r>
            <a:endParaRPr lang="en-US" sz="1600" dirty="0"/>
          </a:p>
          <a:p>
            <a:pPr>
              <a:lnSpc>
                <a:spcPct val="150000"/>
              </a:lnSpc>
              <a:buClr>
                <a:srgbClr val="C00000"/>
              </a:buClr>
              <a:buFont typeface="Wingdings" panose="05000000000000000000" pitchFamily="2" charset="2"/>
              <a:buChar char="Ø"/>
            </a:pPr>
            <a:endParaRPr lang="en-ZA" sz="1600" dirty="0"/>
          </a:p>
        </p:txBody>
      </p:sp>
      <p:sp>
        <p:nvSpPr>
          <p:cNvPr id="4" name="Slide Number Placeholder 3"/>
          <p:cNvSpPr>
            <a:spLocks noGrp="1"/>
          </p:cNvSpPr>
          <p:nvPr>
            <p:ph type="sldNum" sz="quarter" idx="12"/>
          </p:nvPr>
        </p:nvSpPr>
        <p:spPr>
          <a:xfrm>
            <a:off x="6991350" y="6619875"/>
            <a:ext cx="2133600" cy="476250"/>
          </a:xfrm>
        </p:spPr>
        <p:txBody>
          <a:bodyPr/>
          <a:lstStyle/>
          <a:p>
            <a:pPr>
              <a:defRPr/>
            </a:pPr>
            <a:fld id="{8EA5B886-A93C-4980-A666-8AD4A0ED4467}" type="slidenum">
              <a:rPr lang="en-US" smtClean="0"/>
              <a:pPr>
                <a:defRPr/>
              </a:pPr>
              <a:t>12</a:t>
            </a:fld>
            <a:endParaRPr lang="en-US" dirty="0"/>
          </a:p>
        </p:txBody>
      </p:sp>
    </p:spTree>
    <p:extLst>
      <p:ext uri="{BB962C8B-B14F-4D97-AF65-F5344CB8AC3E}">
        <p14:creationId xmlns:p14="http://schemas.microsoft.com/office/powerpoint/2010/main" xmlns="" val="1645842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
            <a:ext cx="8229600" cy="1143000"/>
          </a:xfrm>
        </p:spPr>
        <p:txBody>
          <a:bodyPr/>
          <a:lstStyle/>
          <a:p>
            <a:r>
              <a:rPr lang="en-US" b="1" dirty="0" smtClean="0">
                <a:solidFill>
                  <a:schemeClr val="bg1"/>
                </a:solidFill>
              </a:rPr>
              <a:t>CONCLUSION</a:t>
            </a:r>
            <a:endParaRPr lang="en-ZA" b="1" dirty="0">
              <a:solidFill>
                <a:schemeClr val="bg1"/>
              </a:solidFill>
            </a:endParaRPr>
          </a:p>
        </p:txBody>
      </p:sp>
      <p:sp>
        <p:nvSpPr>
          <p:cNvPr id="3" name="Content Placeholder 2"/>
          <p:cNvSpPr>
            <a:spLocks noGrp="1"/>
          </p:cNvSpPr>
          <p:nvPr>
            <p:ph idx="1"/>
          </p:nvPr>
        </p:nvSpPr>
        <p:spPr>
          <a:xfrm>
            <a:off x="0" y="1295400"/>
            <a:ext cx="9144000" cy="5410200"/>
          </a:xfrm>
        </p:spPr>
        <p:txBody>
          <a:bodyPr/>
          <a:lstStyle/>
          <a:p>
            <a:pPr>
              <a:lnSpc>
                <a:spcPct val="150000"/>
              </a:lnSpc>
              <a:buClr>
                <a:srgbClr val="C00000"/>
              </a:buClr>
              <a:buFont typeface="Wingdings" panose="05000000000000000000" pitchFamily="2" charset="2"/>
              <a:buChar char="Ø"/>
            </a:pPr>
            <a:r>
              <a:rPr lang="en-US" sz="1600" dirty="0"/>
              <a:t>Trying to implement the judicially reviewed Mining Charter in line with the High Court Judgment </a:t>
            </a:r>
            <a:r>
              <a:rPr lang="en-US" sz="1600" dirty="0" smtClean="0"/>
              <a:t>should  be address legislatively </a:t>
            </a:r>
            <a:endParaRPr lang="en-US" sz="1600" dirty="0"/>
          </a:p>
          <a:p>
            <a:pPr>
              <a:lnSpc>
                <a:spcPct val="150000"/>
              </a:lnSpc>
              <a:buClr>
                <a:srgbClr val="C00000"/>
              </a:buClr>
              <a:buFont typeface="Wingdings" panose="05000000000000000000" pitchFamily="2" charset="2"/>
              <a:buChar char="Ø"/>
            </a:pPr>
            <a:r>
              <a:rPr lang="en-US" sz="1600" dirty="0"/>
              <a:t>The mining and minerals industry must be engaged robustly to encourage </a:t>
            </a:r>
            <a:r>
              <a:rPr lang="en-US" sz="1600" dirty="0" smtClean="0"/>
              <a:t> and support strides to achieve transformation</a:t>
            </a:r>
            <a:r>
              <a:rPr lang="en-US" sz="1600" dirty="0"/>
              <a:t>.</a:t>
            </a:r>
          </a:p>
          <a:p>
            <a:pPr>
              <a:lnSpc>
                <a:spcPct val="150000"/>
              </a:lnSpc>
              <a:buClr>
                <a:srgbClr val="C00000"/>
              </a:buClr>
              <a:buFont typeface="Wingdings" panose="05000000000000000000" pitchFamily="2" charset="2"/>
              <a:buChar char="Ø"/>
            </a:pPr>
            <a:r>
              <a:rPr lang="en-US" sz="1600" dirty="0"/>
              <a:t>The NUM </a:t>
            </a:r>
            <a:r>
              <a:rPr lang="en-US" sz="1600" dirty="0" smtClean="0"/>
              <a:t>as a stakeholder </a:t>
            </a:r>
            <a:r>
              <a:rPr lang="en-US" sz="1600" dirty="0"/>
              <a:t> </a:t>
            </a:r>
            <a:r>
              <a:rPr lang="en-US" sz="1600" dirty="0" smtClean="0"/>
              <a:t>supports the departments </a:t>
            </a:r>
            <a:r>
              <a:rPr lang="en-US" sz="1600" dirty="0"/>
              <a:t>efforts to develop </a:t>
            </a:r>
            <a:r>
              <a:rPr lang="en-US" sz="1600" dirty="0" smtClean="0"/>
              <a:t> policies and instruments </a:t>
            </a:r>
            <a:r>
              <a:rPr lang="en-US" sz="1600" dirty="0"/>
              <a:t> </a:t>
            </a:r>
            <a:r>
              <a:rPr lang="en-US" sz="1600" dirty="0" smtClean="0"/>
              <a:t>as a remedial posture to the court judgement in order to </a:t>
            </a:r>
            <a:r>
              <a:rPr lang="en-US" sz="1600" dirty="0"/>
              <a:t>achieve transformation and legal certainty.</a:t>
            </a:r>
          </a:p>
          <a:p>
            <a:pPr>
              <a:lnSpc>
                <a:spcPct val="150000"/>
              </a:lnSpc>
              <a:buClr>
                <a:srgbClr val="C00000"/>
              </a:buClr>
              <a:buFont typeface="Wingdings" panose="05000000000000000000" pitchFamily="2" charset="2"/>
              <a:buChar char="Ø"/>
            </a:pPr>
            <a:r>
              <a:rPr lang="en-US" sz="1600" dirty="0"/>
              <a:t>Dialogue and meaningful engagement among social partners should be </a:t>
            </a:r>
            <a:r>
              <a:rPr lang="en-US" sz="1600" dirty="0" smtClean="0"/>
              <a:t> broadly embraced </a:t>
            </a:r>
            <a:r>
              <a:rPr lang="en-US" sz="1600" dirty="0"/>
              <a:t>to find an amicable solution to the </a:t>
            </a:r>
            <a:r>
              <a:rPr lang="en-US" sz="1600" dirty="0" smtClean="0"/>
              <a:t>prevailing challenges </a:t>
            </a:r>
          </a:p>
          <a:p>
            <a:pPr>
              <a:lnSpc>
                <a:spcPct val="150000"/>
              </a:lnSpc>
              <a:buClr>
                <a:srgbClr val="C00000"/>
              </a:buClr>
              <a:buFont typeface="Wingdings" panose="05000000000000000000" pitchFamily="2" charset="2"/>
              <a:buChar char="Ø"/>
            </a:pPr>
            <a:r>
              <a:rPr lang="en-US" sz="1600" dirty="0" smtClean="0"/>
              <a:t>Attempts </a:t>
            </a:r>
            <a:r>
              <a:rPr lang="en-US" sz="1600" dirty="0"/>
              <a:t>by the Minerals Councils through the courts to force the government to revisit its radical economic transformation posture and to make concessions must be </a:t>
            </a:r>
            <a:r>
              <a:rPr lang="en-US" sz="1600" dirty="0" smtClean="0"/>
              <a:t>rejected and shamed as an act of non-cooperation to participate in transformation agenda. </a:t>
            </a:r>
          </a:p>
          <a:p>
            <a:pPr>
              <a:lnSpc>
                <a:spcPct val="150000"/>
              </a:lnSpc>
              <a:buClr>
                <a:srgbClr val="C00000"/>
              </a:buClr>
              <a:buFont typeface="Wingdings" panose="05000000000000000000" pitchFamily="2" charset="2"/>
              <a:buChar char="Ø"/>
            </a:pPr>
            <a:r>
              <a:rPr lang="en-US" sz="1600" dirty="0" smtClean="0"/>
              <a:t>We demand the establishment of the state owned mine where workers and communities can have stake to show case the privately owned mines that seek look for their own interest.</a:t>
            </a:r>
            <a:endParaRPr lang="en-US" sz="1600" dirty="0"/>
          </a:p>
          <a:p>
            <a:pPr>
              <a:lnSpc>
                <a:spcPct val="150000"/>
              </a:lnSpc>
              <a:buClr>
                <a:srgbClr val="C00000"/>
              </a:buClr>
              <a:buFont typeface="Wingdings" panose="05000000000000000000" pitchFamily="2" charset="2"/>
              <a:buChar char="Ø"/>
            </a:pPr>
            <a:endParaRPr lang="en-ZA" dirty="0"/>
          </a:p>
        </p:txBody>
      </p:sp>
      <p:sp>
        <p:nvSpPr>
          <p:cNvPr id="4" name="Slide Number Placeholder 3"/>
          <p:cNvSpPr>
            <a:spLocks noGrp="1"/>
          </p:cNvSpPr>
          <p:nvPr>
            <p:ph type="sldNum" sz="quarter" idx="12"/>
          </p:nvPr>
        </p:nvSpPr>
        <p:spPr>
          <a:xfrm>
            <a:off x="7010400" y="6381750"/>
            <a:ext cx="2133600" cy="476250"/>
          </a:xfrm>
        </p:spPr>
        <p:txBody>
          <a:bodyPr/>
          <a:lstStyle/>
          <a:p>
            <a:pPr>
              <a:defRPr/>
            </a:pPr>
            <a:fld id="{8EA5B886-A93C-4980-A666-8AD4A0ED4467}" type="slidenum">
              <a:rPr lang="en-US" smtClean="0"/>
              <a:pPr>
                <a:defRPr/>
              </a:pPr>
              <a:t>13</a:t>
            </a:fld>
            <a:endParaRPr lang="en-US" dirty="0"/>
          </a:p>
        </p:txBody>
      </p:sp>
    </p:spTree>
    <p:extLst>
      <p:ext uri="{BB962C8B-B14F-4D97-AF65-F5344CB8AC3E}">
        <p14:creationId xmlns:p14="http://schemas.microsoft.com/office/powerpoint/2010/main" xmlns="" val="2424043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0"/>
            <a:ext cx="7772400" cy="1470025"/>
          </a:xfrm>
        </p:spPr>
        <p:txBody>
          <a:bodyPr/>
          <a:lstStyle/>
          <a:p>
            <a:r>
              <a:rPr lang="en-US" b="1" dirty="0" smtClean="0">
                <a:solidFill>
                  <a:srgbClr val="C00000"/>
                </a:solidFill>
              </a:rPr>
              <a:t>THANK YOU </a:t>
            </a:r>
            <a:endParaRPr lang="en-ZA" b="1" dirty="0">
              <a:solidFill>
                <a:srgbClr val="C00000"/>
              </a:solidFill>
            </a:endParaRPr>
          </a:p>
        </p:txBody>
      </p:sp>
      <p:sp>
        <p:nvSpPr>
          <p:cNvPr id="4" name="Slide Number Placeholder 3"/>
          <p:cNvSpPr>
            <a:spLocks noGrp="1"/>
          </p:cNvSpPr>
          <p:nvPr>
            <p:ph type="sldNum" sz="quarter" idx="12"/>
          </p:nvPr>
        </p:nvSpPr>
        <p:spPr/>
        <p:txBody>
          <a:bodyPr/>
          <a:lstStyle/>
          <a:p>
            <a:pPr>
              <a:defRPr/>
            </a:pPr>
            <a:fld id="{C1799529-4A1C-4204-8307-1E106A58D5EE}" type="slidenum">
              <a:rPr lang="en-US" smtClean="0"/>
              <a:pPr>
                <a:defRPr/>
              </a:pPr>
              <a:t>14</a:t>
            </a:fld>
            <a:endParaRPr lang="en-US" dirty="0"/>
          </a:p>
        </p:txBody>
      </p:sp>
    </p:spTree>
    <p:extLst>
      <p:ext uri="{BB962C8B-B14F-4D97-AF65-F5344CB8AC3E}">
        <p14:creationId xmlns:p14="http://schemas.microsoft.com/office/powerpoint/2010/main" xmlns="" val="356032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8100"/>
            <a:ext cx="5943600" cy="1143000"/>
          </a:xfrm>
        </p:spPr>
        <p:txBody>
          <a:bodyPr/>
          <a:lstStyle/>
          <a:p>
            <a:r>
              <a:rPr lang="en-US" b="1" dirty="0" smtClean="0">
                <a:solidFill>
                  <a:schemeClr val="bg1"/>
                </a:solidFill>
              </a:rPr>
              <a:t>ROADMAP</a:t>
            </a:r>
            <a:endParaRPr lang="en-ZA"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98508906"/>
              </p:ext>
            </p:extLst>
          </p:nvPr>
        </p:nvGraphicFramePr>
        <p:xfrm>
          <a:off x="457200" y="1371600"/>
          <a:ext cx="8229600" cy="4602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EA5B886-A93C-4980-A666-8AD4A0ED4467}" type="slidenum">
              <a:rPr lang="en-US" smtClean="0"/>
              <a:pPr>
                <a:defRPr/>
              </a:pPr>
              <a:t>2</a:t>
            </a:fld>
            <a:endParaRPr lang="en-US" dirty="0"/>
          </a:p>
        </p:txBody>
      </p:sp>
    </p:spTree>
    <p:extLst>
      <p:ext uri="{BB962C8B-B14F-4D97-AF65-F5344CB8AC3E}">
        <p14:creationId xmlns:p14="http://schemas.microsoft.com/office/powerpoint/2010/main" xmlns="" val="16870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63000" cy="4953000"/>
          </a:xfrm>
        </p:spPr>
        <p:txBody>
          <a:bodyPr/>
          <a:lstStyle/>
          <a:p>
            <a:pPr algn="just">
              <a:buClr>
                <a:srgbClr val="C00000"/>
              </a:buClr>
              <a:buFont typeface="Wingdings" panose="05000000000000000000" pitchFamily="2" charset="2"/>
              <a:buChar char="Ø"/>
            </a:pPr>
            <a:r>
              <a:rPr lang="en-US" sz="1600" dirty="0"/>
              <a:t>The National Union of Mineworkers acknowledges the </a:t>
            </a:r>
            <a:r>
              <a:rPr lang="en-US" sz="1600" dirty="0" smtClean="0"/>
              <a:t>economic challenges that the country finds itself in and the detrimental effect that the situation has to our  </a:t>
            </a:r>
            <a:r>
              <a:rPr lang="en-US" sz="1600" dirty="0"/>
              <a:t>membership across the </a:t>
            </a:r>
            <a:r>
              <a:rPr lang="en-US" sz="1600" dirty="0" smtClean="0"/>
              <a:t>all  our organising industries. </a:t>
            </a:r>
          </a:p>
          <a:p>
            <a:pPr algn="just">
              <a:buClr>
                <a:srgbClr val="C00000"/>
              </a:buClr>
              <a:buFont typeface="Wingdings" panose="05000000000000000000" pitchFamily="2" charset="2"/>
              <a:buChar char="Ø"/>
            </a:pPr>
            <a:endParaRPr lang="en-US" sz="1600" dirty="0" smtClean="0"/>
          </a:p>
          <a:p>
            <a:pPr algn="just">
              <a:buClr>
                <a:srgbClr val="C00000"/>
              </a:buClr>
              <a:buFont typeface="Wingdings" panose="05000000000000000000" pitchFamily="2" charset="2"/>
              <a:buChar char="Ø"/>
            </a:pPr>
            <a:r>
              <a:rPr lang="en-US" sz="1600" dirty="0" smtClean="0"/>
              <a:t>The NUM has deliberated </a:t>
            </a:r>
            <a:r>
              <a:rPr lang="en-US" sz="1600" dirty="0"/>
              <a:t>and </a:t>
            </a:r>
            <a:r>
              <a:rPr lang="en-US" sz="1600" dirty="0" smtClean="0"/>
              <a:t>decisively took a </a:t>
            </a:r>
            <a:r>
              <a:rPr lang="en-US" sz="1600" dirty="0"/>
              <a:t>resolution to strengthen </a:t>
            </a:r>
            <a:r>
              <a:rPr lang="en-US" sz="1600" dirty="0" smtClean="0"/>
              <a:t>its  participatory role in government strides to redress </a:t>
            </a:r>
            <a:r>
              <a:rPr lang="en-US" sz="1600" dirty="0"/>
              <a:t>the apartheid legacy  </a:t>
            </a:r>
            <a:r>
              <a:rPr lang="en-US" sz="1600" dirty="0" smtClean="0"/>
              <a:t>to change the country’s socio- </a:t>
            </a:r>
            <a:r>
              <a:rPr lang="en-US" sz="1600" dirty="0"/>
              <a:t>economic front through active lead and </a:t>
            </a:r>
            <a:r>
              <a:rPr lang="en-US" sz="1600" dirty="0" smtClean="0"/>
              <a:t>mobilization </a:t>
            </a:r>
            <a:r>
              <a:rPr lang="en-US" sz="1600" dirty="0"/>
              <a:t>of resources towards achieving </a:t>
            </a:r>
            <a:r>
              <a:rPr lang="en-US" sz="1600" dirty="0" smtClean="0"/>
              <a:t>transformation.</a:t>
            </a:r>
          </a:p>
          <a:p>
            <a:pPr algn="just">
              <a:buClr>
                <a:srgbClr val="C00000"/>
              </a:buClr>
              <a:buFont typeface="Wingdings" panose="05000000000000000000" pitchFamily="2" charset="2"/>
              <a:buChar char="Ø"/>
            </a:pPr>
            <a:endParaRPr lang="en-US" sz="1600" dirty="0" smtClean="0"/>
          </a:p>
          <a:p>
            <a:pPr algn="just">
              <a:buClr>
                <a:srgbClr val="C00000"/>
              </a:buClr>
              <a:buFont typeface="Wingdings" panose="05000000000000000000" pitchFamily="2" charset="2"/>
              <a:buChar char="Ø"/>
            </a:pPr>
            <a:r>
              <a:rPr lang="en-US" sz="1600" dirty="0" smtClean="0"/>
              <a:t>The promulgation of the MPRDA in May 2004 with its amendments among many aims </a:t>
            </a:r>
            <a:r>
              <a:rPr lang="en-US" sz="1600" dirty="0"/>
              <a:t>to </a:t>
            </a:r>
            <a:r>
              <a:rPr lang="en-US" sz="1600" dirty="0" smtClean="0"/>
              <a:t>substantially </a:t>
            </a:r>
            <a:r>
              <a:rPr lang="en-US" sz="1600" dirty="0"/>
              <a:t>and meaningfully expand opportunities for historically disadvantaged persons, </a:t>
            </a:r>
            <a:r>
              <a:rPr lang="en-US" sz="1600" dirty="0" smtClean="0"/>
              <a:t>including </a:t>
            </a:r>
            <a:r>
              <a:rPr lang="en-US" sz="1600" dirty="0"/>
              <a:t>women and communities, to enter into and actively participate in the mineral and </a:t>
            </a:r>
            <a:r>
              <a:rPr lang="en-US" sz="1600" dirty="0" smtClean="0"/>
              <a:t>petroleum </a:t>
            </a:r>
            <a:r>
              <a:rPr lang="en-US" sz="1600" dirty="0"/>
              <a:t>industries and to benefit from the exploitation of the nation's mineral and petroleum </a:t>
            </a:r>
            <a:r>
              <a:rPr lang="en-US" sz="1600" dirty="0" smtClean="0"/>
              <a:t>resources.</a:t>
            </a:r>
          </a:p>
          <a:p>
            <a:pPr algn="just">
              <a:buClr>
                <a:srgbClr val="C00000"/>
              </a:buClr>
              <a:buFont typeface="Wingdings" panose="05000000000000000000" pitchFamily="2" charset="2"/>
              <a:buChar char="Ø"/>
            </a:pPr>
            <a:endParaRPr lang="en-US" sz="1600" dirty="0" smtClean="0"/>
          </a:p>
          <a:p>
            <a:pPr algn="just">
              <a:buClr>
                <a:srgbClr val="C00000"/>
              </a:buClr>
              <a:buFont typeface="Wingdings" panose="05000000000000000000" pitchFamily="2" charset="2"/>
              <a:buChar char="Ø"/>
            </a:pPr>
            <a:r>
              <a:rPr lang="en-US" sz="1600" dirty="0"/>
              <a:t>Subsequently, the Broad-Based </a:t>
            </a:r>
            <a:r>
              <a:rPr lang="en-US" sz="1600" dirty="0" smtClean="0"/>
              <a:t>Socio-Economic Empowerment </a:t>
            </a:r>
            <a:r>
              <a:rPr lang="en-US" sz="1600" dirty="0"/>
              <a:t>Charter for the Mining </a:t>
            </a:r>
            <a:r>
              <a:rPr lang="en-US" sz="1600" dirty="0" smtClean="0"/>
              <a:t>Industry (the Mining Charter</a:t>
            </a:r>
            <a:r>
              <a:rPr lang="en-US" sz="1600" dirty="0"/>
              <a:t>), which aims at ensuring greater participation </a:t>
            </a:r>
            <a:r>
              <a:rPr lang="en-US" sz="1600" dirty="0" smtClean="0"/>
              <a:t>of blacks </a:t>
            </a:r>
            <a:r>
              <a:rPr lang="en-US" sz="1600" dirty="0"/>
              <a:t>in the mining industry, was </a:t>
            </a:r>
            <a:r>
              <a:rPr lang="en-US" sz="1600" dirty="0" smtClean="0"/>
              <a:t>concluded. The document reflected </a:t>
            </a:r>
            <a:r>
              <a:rPr lang="en-US" sz="1600" dirty="0"/>
              <a:t>the </a:t>
            </a:r>
            <a:r>
              <a:rPr lang="en-US" sz="1600" dirty="0" smtClean="0"/>
              <a:t>industry stakeholders common positions.</a:t>
            </a:r>
            <a:endParaRPr lang="en-US" sz="1600" dirty="0"/>
          </a:p>
          <a:p>
            <a:pPr marL="0" indent="0" algn="r">
              <a:buNone/>
            </a:pPr>
            <a:r>
              <a:rPr lang="en-US" sz="1600" dirty="0" smtClean="0"/>
              <a:t>3</a:t>
            </a:r>
            <a:endParaRPr lang="en-US" sz="1600" dirty="0"/>
          </a:p>
          <a:p>
            <a:pPr algn="just">
              <a:buFont typeface="Arial" panose="020B0604020202020204" pitchFamily="34" charset="0"/>
              <a:buChar char="•"/>
            </a:pPr>
            <a:endParaRPr lang="en-US" sz="1600" dirty="0" smtClean="0"/>
          </a:p>
          <a:p>
            <a:pPr algn="just">
              <a:buFont typeface="Arial" panose="020B0604020202020204" pitchFamily="34" charset="0"/>
              <a:buChar char="•"/>
            </a:pPr>
            <a:endParaRPr lang="en-US" sz="1600" dirty="0"/>
          </a:p>
          <a:p>
            <a:pPr algn="just">
              <a:buFont typeface="Arial" panose="020B0604020202020204" pitchFamily="34" charset="0"/>
              <a:buChar char="•"/>
            </a:pPr>
            <a:endParaRPr lang="en-US" sz="1600" dirty="0" smtClean="0"/>
          </a:p>
          <a:p>
            <a:pPr algn="just">
              <a:buFont typeface="Arial" panose="020B0604020202020204" pitchFamily="34" charset="0"/>
              <a:buChar char="•"/>
            </a:pPr>
            <a:endParaRPr lang="en-US" sz="1600" dirty="0" smtClean="0"/>
          </a:p>
          <a:p>
            <a:pPr algn="just">
              <a:buFont typeface="Arial" panose="020B0604020202020204" pitchFamily="34" charset="0"/>
              <a:buChar char="•"/>
            </a:pPr>
            <a:endParaRPr lang="en-US" sz="2000" dirty="0" smtClean="0"/>
          </a:p>
          <a:p>
            <a:pPr algn="just">
              <a:buFont typeface="Arial" panose="020B0604020202020204" pitchFamily="34" charset="0"/>
              <a:buChar char="•"/>
            </a:pPr>
            <a:endParaRPr lang="en-ZA" sz="2000" dirty="0"/>
          </a:p>
        </p:txBody>
      </p:sp>
      <p:sp>
        <p:nvSpPr>
          <p:cNvPr id="5" name="Title 1"/>
          <p:cNvSpPr>
            <a:spLocks noGrp="1"/>
          </p:cNvSpPr>
          <p:nvPr>
            <p:ph type="title"/>
          </p:nvPr>
        </p:nvSpPr>
        <p:spPr>
          <a:xfrm>
            <a:off x="914400" y="19050"/>
            <a:ext cx="8229600" cy="1143000"/>
          </a:xfrm>
        </p:spPr>
        <p:txBody>
          <a:bodyPr/>
          <a:lstStyle/>
          <a:p>
            <a:r>
              <a:rPr lang="en-US" b="1" dirty="0" smtClean="0">
                <a:solidFill>
                  <a:schemeClr val="bg1"/>
                </a:solidFill>
              </a:rPr>
              <a:t>INTRODUCTION</a:t>
            </a:r>
            <a:r>
              <a:rPr lang="en-US" sz="3600" b="1" dirty="0" smtClean="0">
                <a:solidFill>
                  <a:schemeClr val="bg1"/>
                </a:solidFill>
              </a:rPr>
              <a:t>  </a:t>
            </a:r>
            <a:endParaRPr lang="en-ZA" sz="3600" b="1" dirty="0">
              <a:solidFill>
                <a:schemeClr val="bg1"/>
              </a:solidFill>
            </a:endParaRPr>
          </a:p>
        </p:txBody>
      </p:sp>
    </p:spTree>
    <p:extLst>
      <p:ext uri="{BB962C8B-B14F-4D97-AF65-F5344CB8AC3E}">
        <p14:creationId xmlns:p14="http://schemas.microsoft.com/office/powerpoint/2010/main" xmlns="" val="159697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620000" cy="685800"/>
          </a:xfrm>
        </p:spPr>
        <p:txBody>
          <a:bodyPr/>
          <a:lstStyle/>
          <a:p>
            <a:r>
              <a:rPr lang="en-ZA" b="1" dirty="0">
                <a:solidFill>
                  <a:schemeClr val="bg1"/>
                </a:solidFill>
              </a:rPr>
              <a:t>THE MINING CHARTER</a:t>
            </a:r>
          </a:p>
        </p:txBody>
      </p:sp>
      <p:sp>
        <p:nvSpPr>
          <p:cNvPr id="3" name="Content Placeholder 2"/>
          <p:cNvSpPr>
            <a:spLocks noGrp="1"/>
          </p:cNvSpPr>
          <p:nvPr>
            <p:ph sz="half" idx="1"/>
          </p:nvPr>
        </p:nvSpPr>
        <p:spPr>
          <a:xfrm>
            <a:off x="228600" y="1447800"/>
            <a:ext cx="4267200" cy="4876800"/>
          </a:xfrm>
        </p:spPr>
        <p:txBody>
          <a:bodyPr/>
          <a:lstStyle/>
          <a:p>
            <a:pPr marL="0" indent="0" algn="just">
              <a:lnSpc>
                <a:spcPct val="150000"/>
              </a:lnSpc>
              <a:spcBef>
                <a:spcPts val="0"/>
              </a:spcBef>
              <a:buNone/>
            </a:pPr>
            <a:r>
              <a:rPr lang="en-US" sz="1600" dirty="0" smtClean="0"/>
              <a:t>The Mining Charter was established through Section100(2)(a) of the MPRDA, concluded and signed by the mining stakeholders on the 1 October 2002 which provides for a Broad–Based Socio–Economic Empowerment Charter that will set the framework, targets and timeframe for effecting the entry of historically disadvantaged South Africans into the mining industry. </a:t>
            </a:r>
          </a:p>
          <a:p>
            <a:pPr marL="0" indent="0" algn="just">
              <a:buNone/>
            </a:pPr>
            <a:endParaRPr lang="en-US" sz="1600" dirty="0" smtClean="0"/>
          </a:p>
          <a:p>
            <a:pPr marL="0" indent="0" algn="just">
              <a:buNone/>
            </a:pPr>
            <a:endParaRPr lang="en-US" sz="1600" dirty="0" smtClean="0"/>
          </a:p>
          <a:p>
            <a:endParaRPr lang="en-ZA" sz="2000" dirty="0"/>
          </a:p>
        </p:txBody>
      </p:sp>
      <p:sp>
        <p:nvSpPr>
          <p:cNvPr id="4" name="Content Placeholder 3"/>
          <p:cNvSpPr>
            <a:spLocks noGrp="1"/>
          </p:cNvSpPr>
          <p:nvPr>
            <p:ph sz="half" idx="2"/>
          </p:nvPr>
        </p:nvSpPr>
        <p:spPr>
          <a:xfrm>
            <a:off x="4648200" y="1295400"/>
            <a:ext cx="4038600" cy="5181600"/>
          </a:xfrm>
        </p:spPr>
        <p:txBody>
          <a:bodyPr/>
          <a:lstStyle/>
          <a:p>
            <a:pPr marL="0" indent="0">
              <a:lnSpc>
                <a:spcPct val="150000"/>
              </a:lnSpc>
              <a:spcBef>
                <a:spcPts val="0"/>
              </a:spcBef>
              <a:buNone/>
            </a:pPr>
            <a:r>
              <a:rPr lang="en-US" sz="1600" b="1" dirty="0" smtClean="0">
                <a:solidFill>
                  <a:srgbClr val="C00000"/>
                </a:solidFill>
                <a:latin typeface="+mj-lt"/>
              </a:rPr>
              <a:t>ELEMENTS OF THE CHARTER</a:t>
            </a:r>
          </a:p>
          <a:p>
            <a:pPr>
              <a:lnSpc>
                <a:spcPct val="150000"/>
              </a:lnSpc>
              <a:spcBef>
                <a:spcPts val="0"/>
              </a:spcBef>
              <a:buClr>
                <a:srgbClr val="C00000"/>
              </a:buClr>
              <a:buFont typeface="Wingdings" panose="05000000000000000000" pitchFamily="2" charset="2"/>
              <a:buChar char="Ø"/>
            </a:pPr>
            <a:r>
              <a:rPr lang="en-US" sz="1600" dirty="0" smtClean="0">
                <a:latin typeface="+mj-lt"/>
              </a:rPr>
              <a:t> Ownership</a:t>
            </a:r>
          </a:p>
          <a:p>
            <a:pPr>
              <a:lnSpc>
                <a:spcPct val="150000"/>
              </a:lnSpc>
              <a:spcBef>
                <a:spcPts val="0"/>
              </a:spcBef>
              <a:buClr>
                <a:srgbClr val="A50021"/>
              </a:buClr>
              <a:buFont typeface="Wingdings" panose="05000000000000000000" pitchFamily="2" charset="2"/>
              <a:buChar char="Ø"/>
            </a:pPr>
            <a:r>
              <a:rPr lang="en-US" sz="1600" dirty="0" smtClean="0">
                <a:latin typeface="+mj-lt"/>
              </a:rPr>
              <a:t>Mineral Beneficiation (Equity Equivalent)</a:t>
            </a:r>
          </a:p>
          <a:p>
            <a:pPr>
              <a:lnSpc>
                <a:spcPct val="150000"/>
              </a:lnSpc>
              <a:spcBef>
                <a:spcPts val="0"/>
              </a:spcBef>
              <a:buClr>
                <a:srgbClr val="A50021"/>
              </a:buClr>
              <a:buFont typeface="Wingdings" panose="05000000000000000000" pitchFamily="2" charset="2"/>
              <a:buChar char="Ø"/>
            </a:pPr>
            <a:r>
              <a:rPr lang="en-US" sz="1600" dirty="0" smtClean="0">
                <a:latin typeface="+mj-lt"/>
              </a:rPr>
              <a:t>Procurement, supplier and Enterprise Development</a:t>
            </a:r>
          </a:p>
          <a:p>
            <a:pPr>
              <a:lnSpc>
                <a:spcPct val="150000"/>
              </a:lnSpc>
              <a:spcBef>
                <a:spcPts val="0"/>
              </a:spcBef>
              <a:buClr>
                <a:srgbClr val="A50021"/>
              </a:buClr>
              <a:buFont typeface="Wingdings" panose="05000000000000000000" pitchFamily="2" charset="2"/>
              <a:buChar char="Ø"/>
            </a:pPr>
            <a:r>
              <a:rPr lang="en-US" sz="1600" dirty="0" smtClean="0">
                <a:latin typeface="+mj-lt"/>
              </a:rPr>
              <a:t>Human Resources Development</a:t>
            </a:r>
          </a:p>
          <a:p>
            <a:pPr>
              <a:lnSpc>
                <a:spcPct val="150000"/>
              </a:lnSpc>
              <a:spcBef>
                <a:spcPts val="0"/>
              </a:spcBef>
              <a:buClr>
                <a:srgbClr val="A50021"/>
              </a:buClr>
              <a:buFont typeface="Wingdings" panose="05000000000000000000" pitchFamily="2" charset="2"/>
              <a:buChar char="Ø"/>
            </a:pPr>
            <a:r>
              <a:rPr lang="en-US" sz="1600" dirty="0" smtClean="0">
                <a:latin typeface="+mj-lt"/>
              </a:rPr>
              <a:t>Mine Community Development</a:t>
            </a:r>
          </a:p>
          <a:p>
            <a:pPr>
              <a:lnSpc>
                <a:spcPct val="150000"/>
              </a:lnSpc>
              <a:spcBef>
                <a:spcPts val="0"/>
              </a:spcBef>
              <a:buClr>
                <a:srgbClr val="A50021"/>
              </a:buClr>
              <a:buFont typeface="Wingdings" panose="05000000000000000000" pitchFamily="2" charset="2"/>
              <a:buChar char="Ø"/>
            </a:pPr>
            <a:r>
              <a:rPr lang="en-US" sz="1600" dirty="0" smtClean="0">
                <a:latin typeface="+mj-lt"/>
              </a:rPr>
              <a:t>Employment Equity</a:t>
            </a:r>
          </a:p>
          <a:p>
            <a:pPr>
              <a:lnSpc>
                <a:spcPct val="150000"/>
              </a:lnSpc>
              <a:spcBef>
                <a:spcPts val="0"/>
              </a:spcBef>
              <a:buClr>
                <a:srgbClr val="A50021"/>
              </a:buClr>
              <a:buFont typeface="Wingdings" panose="05000000000000000000" pitchFamily="2" charset="2"/>
              <a:buChar char="Ø"/>
            </a:pPr>
            <a:r>
              <a:rPr lang="en-US" sz="1600" dirty="0" smtClean="0">
                <a:latin typeface="+mj-lt"/>
              </a:rPr>
              <a:t>Housing and Living Conditions</a:t>
            </a:r>
          </a:p>
          <a:p>
            <a:pPr>
              <a:lnSpc>
                <a:spcPct val="150000"/>
              </a:lnSpc>
              <a:spcBef>
                <a:spcPts val="0"/>
              </a:spcBef>
              <a:buClr>
                <a:srgbClr val="A50021"/>
              </a:buClr>
              <a:buFont typeface="Wingdings" panose="05000000000000000000" pitchFamily="2" charset="2"/>
              <a:buChar char="Ø"/>
            </a:pPr>
            <a:r>
              <a:rPr lang="en-US" sz="1600" dirty="0" smtClean="0">
                <a:latin typeface="+mj-lt"/>
              </a:rPr>
              <a:t>Migrant Labour </a:t>
            </a:r>
          </a:p>
        </p:txBody>
      </p:sp>
      <p:sp>
        <p:nvSpPr>
          <p:cNvPr id="5" name="Slide Number Placeholder 4"/>
          <p:cNvSpPr>
            <a:spLocks noGrp="1"/>
          </p:cNvSpPr>
          <p:nvPr>
            <p:ph type="sldNum" sz="quarter" idx="12"/>
          </p:nvPr>
        </p:nvSpPr>
        <p:spPr>
          <a:xfrm>
            <a:off x="7010400" y="6362700"/>
            <a:ext cx="2133600" cy="476250"/>
          </a:xfrm>
        </p:spPr>
        <p:txBody>
          <a:bodyPr/>
          <a:lstStyle/>
          <a:p>
            <a:pPr>
              <a:defRPr/>
            </a:pPr>
            <a:fld id="{BD51917A-6D1D-439D-97EF-CAEA78E8BEB5}" type="slidenum">
              <a:rPr lang="en-US" smtClean="0"/>
              <a:pPr>
                <a:defRPr/>
              </a:pPr>
              <a:t>4</a:t>
            </a:fld>
            <a:endParaRPr lang="en-US" dirty="0"/>
          </a:p>
        </p:txBody>
      </p:sp>
    </p:spTree>
    <p:extLst>
      <p:ext uri="{BB962C8B-B14F-4D97-AF65-F5344CB8AC3E}">
        <p14:creationId xmlns:p14="http://schemas.microsoft.com/office/powerpoint/2010/main" xmlns="" val="93156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Effect transition="in" filter="fade">
                                      <p:cBhvr>
                                        <p:cTn id="56" dur="1000"/>
                                        <p:tgtEl>
                                          <p:spTgt spid="4">
                                            <p:txEl>
                                              <p:pRg st="6" end="6"/>
                                            </p:txEl>
                                          </p:spTgt>
                                        </p:tgtEl>
                                      </p:cBhvr>
                                    </p:animEffect>
                                    <p:anim calcmode="lin" valueType="num">
                                      <p:cBhvr>
                                        <p:cTn id="5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fade">
                                      <p:cBhvr>
                                        <p:cTn id="63" dur="1000"/>
                                        <p:tgtEl>
                                          <p:spTgt spid="4">
                                            <p:txEl>
                                              <p:pRg st="7" end="7"/>
                                            </p:txEl>
                                          </p:spTgt>
                                        </p:tgtEl>
                                      </p:cBhvr>
                                    </p:animEffect>
                                    <p:anim calcmode="lin" valueType="num">
                                      <p:cBhvr>
                                        <p:cTn id="6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8" end="8"/>
                                            </p:txEl>
                                          </p:spTgt>
                                        </p:tgtEl>
                                        <p:attrNameLst>
                                          <p:attrName>style.visibility</p:attrName>
                                        </p:attrNameLst>
                                      </p:cBhvr>
                                      <p:to>
                                        <p:strVal val="visible"/>
                                      </p:to>
                                    </p:set>
                                    <p:animEffect transition="in" filter="fade">
                                      <p:cBhvr>
                                        <p:cTn id="70" dur="1000"/>
                                        <p:tgtEl>
                                          <p:spTgt spid="4">
                                            <p:txEl>
                                              <p:pRg st="8" end="8"/>
                                            </p:txEl>
                                          </p:spTgt>
                                        </p:tgtEl>
                                      </p:cBhvr>
                                    </p:animEffect>
                                    <p:anim calcmode="lin" valueType="num">
                                      <p:cBhvr>
                                        <p:cTn id="7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
            <a:ext cx="7772400" cy="1143000"/>
          </a:xfrm>
        </p:spPr>
        <p:txBody>
          <a:bodyPr/>
          <a:lstStyle/>
          <a:p>
            <a:r>
              <a:rPr lang="en-US" b="1" dirty="0" smtClean="0">
                <a:solidFill>
                  <a:schemeClr val="bg1"/>
                </a:solidFill>
              </a:rPr>
              <a:t>ACHIEVEMENTS</a:t>
            </a:r>
            <a:r>
              <a:rPr lang="en-US" sz="3200" b="1" dirty="0" smtClean="0">
                <a:solidFill>
                  <a:schemeClr val="bg1"/>
                </a:solidFill>
              </a:rPr>
              <a:t>  </a:t>
            </a:r>
            <a:endParaRPr lang="en-ZA" sz="3200" b="1" dirty="0">
              <a:solidFill>
                <a:schemeClr val="bg1"/>
              </a:solidFill>
            </a:endParaRPr>
          </a:p>
        </p:txBody>
      </p:sp>
      <p:sp>
        <p:nvSpPr>
          <p:cNvPr id="3" name="Content Placeholder 2"/>
          <p:cNvSpPr>
            <a:spLocks noGrp="1"/>
          </p:cNvSpPr>
          <p:nvPr>
            <p:ph idx="1"/>
          </p:nvPr>
        </p:nvSpPr>
        <p:spPr>
          <a:xfrm>
            <a:off x="228600" y="1524000"/>
            <a:ext cx="8686800" cy="5029200"/>
          </a:xfrm>
        </p:spPr>
        <p:txBody>
          <a:bodyPr/>
          <a:lstStyle/>
          <a:p>
            <a:pPr marL="0" indent="0" algn="just">
              <a:buNone/>
            </a:pPr>
            <a:r>
              <a:rPr lang="en-US" sz="2000" dirty="0" smtClean="0"/>
              <a:t>Stakeholders </a:t>
            </a:r>
            <a:r>
              <a:rPr lang="en-US" sz="2000" dirty="0"/>
              <a:t>agreed to meet after five years to review </a:t>
            </a:r>
            <a:r>
              <a:rPr lang="en-US" sz="2000" dirty="0" smtClean="0"/>
              <a:t>the progress </a:t>
            </a:r>
            <a:r>
              <a:rPr lang="en-US" sz="2000" dirty="0"/>
              <a:t>and to determine what steps, if any, need to be made to achieve </a:t>
            </a:r>
            <a:r>
              <a:rPr lang="en-US" sz="2000" dirty="0" smtClean="0"/>
              <a:t>the objectives </a:t>
            </a:r>
            <a:r>
              <a:rPr lang="en-US" sz="2000" dirty="0"/>
              <a:t>of the Mining Charter</a:t>
            </a:r>
            <a:r>
              <a:rPr lang="en-US" sz="2000" dirty="0" smtClean="0"/>
              <a:t>.</a:t>
            </a:r>
          </a:p>
          <a:p>
            <a:pPr marL="0" indent="0" algn="just">
              <a:buNone/>
            </a:pPr>
            <a:endParaRPr lang="en-US" sz="2000" dirty="0" smtClean="0"/>
          </a:p>
          <a:p>
            <a:pPr algn="just">
              <a:lnSpc>
                <a:spcPct val="150000"/>
              </a:lnSpc>
              <a:spcBef>
                <a:spcPts val="0"/>
              </a:spcBef>
              <a:buClr>
                <a:srgbClr val="C00000"/>
              </a:buClr>
              <a:buFont typeface="Wingdings" panose="05000000000000000000" pitchFamily="2" charset="2"/>
              <a:buChar char="Ø"/>
            </a:pPr>
            <a:r>
              <a:rPr lang="en-US" sz="1600" dirty="0" smtClean="0"/>
              <a:t>We as the NUM are convinced that the transformative tool has a potential to achieve its objectives through its outlined elements </a:t>
            </a:r>
          </a:p>
          <a:p>
            <a:pPr algn="just">
              <a:lnSpc>
                <a:spcPct val="150000"/>
              </a:lnSpc>
              <a:spcBef>
                <a:spcPts val="0"/>
              </a:spcBef>
              <a:buClr>
                <a:srgbClr val="C00000"/>
              </a:buClr>
              <a:buFont typeface="Wingdings" panose="05000000000000000000" pitchFamily="2" charset="2"/>
              <a:buChar char="Ø"/>
            </a:pPr>
            <a:r>
              <a:rPr lang="en-US" sz="1600" dirty="0" smtClean="0"/>
              <a:t>Employment was increased steadily during the period of the introduction of the two peace of legislations (CHARTER and MPRDA)</a:t>
            </a:r>
          </a:p>
          <a:p>
            <a:pPr algn="just">
              <a:lnSpc>
                <a:spcPct val="150000"/>
              </a:lnSpc>
              <a:spcBef>
                <a:spcPts val="0"/>
              </a:spcBef>
              <a:buClr>
                <a:srgbClr val="C00000"/>
              </a:buClr>
              <a:buFont typeface="Wingdings" panose="05000000000000000000" pitchFamily="2" charset="2"/>
              <a:buChar char="Ø"/>
            </a:pPr>
            <a:r>
              <a:rPr lang="en-US" sz="1600" dirty="0" smtClean="0"/>
              <a:t>Workers and communities surrounding mining areas morale was lifted and there were more youth employment in the mining industry.</a:t>
            </a:r>
          </a:p>
          <a:p>
            <a:pPr algn="just">
              <a:lnSpc>
                <a:spcPct val="150000"/>
              </a:lnSpc>
              <a:spcBef>
                <a:spcPts val="0"/>
              </a:spcBef>
              <a:buClr>
                <a:srgbClr val="C00000"/>
              </a:buClr>
              <a:buFont typeface="Wingdings" panose="05000000000000000000" pitchFamily="2" charset="2"/>
              <a:buChar char="Ø"/>
            </a:pPr>
            <a:r>
              <a:rPr lang="en-US" sz="1600" dirty="0" smtClean="0"/>
              <a:t>We have seen diversity in management, workers and procurement opportunities were more open to everyone</a:t>
            </a:r>
          </a:p>
          <a:p>
            <a:pPr algn="just">
              <a:lnSpc>
                <a:spcPct val="150000"/>
              </a:lnSpc>
              <a:spcBef>
                <a:spcPts val="0"/>
              </a:spcBef>
              <a:buClr>
                <a:srgbClr val="C00000"/>
              </a:buClr>
              <a:buFont typeface="Wingdings" panose="05000000000000000000" pitchFamily="2" charset="2"/>
              <a:buChar char="Ø"/>
            </a:pPr>
            <a:r>
              <a:rPr lang="en-US" sz="1600" dirty="0" smtClean="0"/>
              <a:t>Employee Scheme dividends improved the life of some of the workers while some patiently waited.</a:t>
            </a:r>
          </a:p>
          <a:p>
            <a:pPr algn="just">
              <a:buClr>
                <a:srgbClr val="C00000"/>
              </a:buClr>
              <a:buFont typeface="Wingdings" panose="05000000000000000000" pitchFamily="2" charset="2"/>
              <a:buChar char="Ø"/>
            </a:pPr>
            <a:endParaRPr lang="en-US" sz="2000" dirty="0" smtClean="0"/>
          </a:p>
          <a:p>
            <a:pPr algn="just">
              <a:buClr>
                <a:srgbClr val="C00000"/>
              </a:buClr>
              <a:buFont typeface="Wingdings" panose="05000000000000000000" pitchFamily="2" charset="2"/>
              <a:buChar char="Ø"/>
            </a:pPr>
            <a:endParaRPr lang="en-US" sz="2000" dirty="0" smtClean="0"/>
          </a:p>
          <a:p>
            <a:pPr algn="just">
              <a:buClr>
                <a:srgbClr val="C00000"/>
              </a:buClr>
              <a:buFont typeface="Wingdings" panose="05000000000000000000" pitchFamily="2" charset="2"/>
              <a:buChar char="Ø"/>
            </a:pPr>
            <a:endParaRPr lang="en-US" sz="2000" dirty="0" smtClean="0"/>
          </a:p>
          <a:p>
            <a:pPr algn="just">
              <a:buClr>
                <a:srgbClr val="C00000"/>
              </a:buClr>
              <a:buFont typeface="Wingdings" panose="05000000000000000000" pitchFamily="2" charset="2"/>
              <a:buChar char="Ø"/>
            </a:pPr>
            <a:endParaRPr lang="en-ZA" sz="2000" dirty="0"/>
          </a:p>
        </p:txBody>
      </p:sp>
      <p:sp>
        <p:nvSpPr>
          <p:cNvPr id="4" name="Slide Number Placeholder 3"/>
          <p:cNvSpPr>
            <a:spLocks noGrp="1"/>
          </p:cNvSpPr>
          <p:nvPr>
            <p:ph type="sldNum" sz="quarter" idx="12"/>
          </p:nvPr>
        </p:nvSpPr>
        <p:spPr>
          <a:xfrm>
            <a:off x="7010400" y="6381750"/>
            <a:ext cx="2133600" cy="476250"/>
          </a:xfrm>
        </p:spPr>
        <p:txBody>
          <a:bodyPr/>
          <a:lstStyle/>
          <a:p>
            <a:pPr>
              <a:defRPr/>
            </a:pPr>
            <a:fld id="{8EA5B886-A93C-4980-A666-8AD4A0ED4467}" type="slidenum">
              <a:rPr lang="en-US" smtClean="0"/>
              <a:pPr>
                <a:defRPr/>
              </a:pPr>
              <a:t>5</a:t>
            </a:fld>
            <a:endParaRPr lang="en-US" dirty="0"/>
          </a:p>
        </p:txBody>
      </p:sp>
    </p:spTree>
    <p:extLst>
      <p:ext uri="{BB962C8B-B14F-4D97-AF65-F5344CB8AC3E}">
        <p14:creationId xmlns:p14="http://schemas.microsoft.com/office/powerpoint/2010/main" xmlns="" val="3821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b="1" dirty="0" smtClean="0">
                <a:solidFill>
                  <a:schemeClr val="bg1"/>
                </a:solidFill>
              </a:rPr>
              <a:t>CHALLENGES</a:t>
            </a:r>
            <a:endParaRPr lang="en-ZA" b="1" dirty="0">
              <a:solidFill>
                <a:schemeClr val="bg1"/>
              </a:solidFill>
            </a:endParaRPr>
          </a:p>
        </p:txBody>
      </p:sp>
      <p:sp>
        <p:nvSpPr>
          <p:cNvPr id="3" name="Content Placeholder 2"/>
          <p:cNvSpPr>
            <a:spLocks noGrp="1"/>
          </p:cNvSpPr>
          <p:nvPr>
            <p:ph idx="1"/>
          </p:nvPr>
        </p:nvSpPr>
        <p:spPr>
          <a:xfrm>
            <a:off x="304800" y="1371600"/>
            <a:ext cx="8686800" cy="5486400"/>
          </a:xfrm>
        </p:spPr>
        <p:txBody>
          <a:bodyPr/>
          <a:lstStyle/>
          <a:p>
            <a:pPr>
              <a:buClr>
                <a:srgbClr val="C00000"/>
              </a:buClr>
              <a:buFont typeface="Wingdings" panose="05000000000000000000" pitchFamily="2" charset="2"/>
              <a:buChar char="Ø"/>
            </a:pPr>
            <a:r>
              <a:rPr lang="en-US" sz="1800" dirty="0"/>
              <a:t>Non-compliance and failure of the Charter to achieve transformation objectives was not because of its shortcomings, but mainly because of ineffective </a:t>
            </a:r>
            <a:r>
              <a:rPr lang="en-US" sz="1800" dirty="0" smtClean="0"/>
              <a:t>implementation </a:t>
            </a:r>
            <a:r>
              <a:rPr lang="en-US" sz="1800" dirty="0"/>
              <a:t>and poor monitoring by the DMRE, recalcitrant mines and lack of </a:t>
            </a:r>
            <a:r>
              <a:rPr lang="en-US" sz="1800" dirty="0" smtClean="0"/>
              <a:t>consequence </a:t>
            </a:r>
            <a:r>
              <a:rPr lang="en-US" sz="1800" dirty="0"/>
              <a:t>management</a:t>
            </a:r>
            <a:r>
              <a:rPr lang="en-US" sz="1800" dirty="0" smtClean="0"/>
              <a:t>. </a:t>
            </a:r>
          </a:p>
          <a:p>
            <a:pPr marL="0" indent="0">
              <a:buClr>
                <a:srgbClr val="C00000"/>
              </a:buClr>
              <a:buNone/>
            </a:pPr>
            <a:endParaRPr lang="en-US" sz="1800" dirty="0" smtClean="0"/>
          </a:p>
          <a:p>
            <a:pPr>
              <a:buClr>
                <a:srgbClr val="C00000"/>
              </a:buClr>
              <a:buFont typeface="Wingdings" panose="05000000000000000000" pitchFamily="2" charset="2"/>
              <a:buChar char="Ø"/>
            </a:pPr>
            <a:r>
              <a:rPr lang="en-US" sz="1800" dirty="0" smtClean="0"/>
              <a:t>In order to address this weakness NUM propose the establishment of  Mine Advisory Body to monitor and enforce the compliance and implementation.</a:t>
            </a:r>
          </a:p>
          <a:p>
            <a:pPr marL="0" indent="0">
              <a:buClr>
                <a:srgbClr val="C00000"/>
              </a:buClr>
              <a:buNone/>
            </a:pPr>
            <a:endParaRPr lang="en-US" sz="1800" dirty="0"/>
          </a:p>
          <a:p>
            <a:pPr>
              <a:buClr>
                <a:srgbClr val="C00000"/>
              </a:buClr>
              <a:buFont typeface="Wingdings" panose="05000000000000000000" pitchFamily="2" charset="2"/>
              <a:buChar char="Ø"/>
            </a:pPr>
            <a:r>
              <a:rPr lang="en-US" sz="1800" dirty="0"/>
              <a:t>Unions and mining communities do not have financial resources to challenge each of operating mines in South Africa on each of the eight (8) components of the Mining Charter</a:t>
            </a:r>
            <a:r>
              <a:rPr lang="en-US" sz="1800" dirty="0" smtClean="0"/>
              <a:t>.</a:t>
            </a:r>
          </a:p>
          <a:p>
            <a:pPr marL="0" indent="0">
              <a:buClr>
                <a:srgbClr val="C00000"/>
              </a:buClr>
              <a:buNone/>
            </a:pPr>
            <a:endParaRPr lang="en-US" sz="1800" dirty="0"/>
          </a:p>
          <a:p>
            <a:pPr>
              <a:buClr>
                <a:srgbClr val="C00000"/>
              </a:buClr>
              <a:buFont typeface="Wingdings" panose="05000000000000000000" pitchFamily="2" charset="2"/>
              <a:buChar char="Ø"/>
            </a:pPr>
            <a:r>
              <a:rPr lang="en-US" sz="1800" dirty="0"/>
              <a:t>Concealment of Mining Charter and SLP information and technical incapacity are a hindrance to observance of compliance and enforcement of the Charter &amp; SLPs</a:t>
            </a:r>
            <a:r>
              <a:rPr lang="en-US" sz="1800" dirty="0" smtClean="0"/>
              <a:t>.</a:t>
            </a:r>
          </a:p>
          <a:p>
            <a:pPr marL="0" indent="0">
              <a:buClr>
                <a:srgbClr val="C00000"/>
              </a:buClr>
              <a:buNone/>
            </a:pPr>
            <a:endParaRPr lang="en-US" sz="1800" dirty="0"/>
          </a:p>
          <a:p>
            <a:pPr>
              <a:buClr>
                <a:srgbClr val="C00000"/>
              </a:buClr>
              <a:buFont typeface="Wingdings" panose="05000000000000000000" pitchFamily="2" charset="2"/>
              <a:buChar char="Ø"/>
            </a:pPr>
            <a:r>
              <a:rPr lang="en-US" sz="1800" dirty="0"/>
              <a:t>Consultation on content is done at minimal level and is sometimes a tick-box </a:t>
            </a:r>
            <a:r>
              <a:rPr lang="en-US" sz="1800" dirty="0" smtClean="0"/>
              <a:t>exercise</a:t>
            </a:r>
            <a:r>
              <a:rPr lang="en-US" sz="1800" dirty="0"/>
              <a:t>. </a:t>
            </a:r>
            <a:endParaRPr lang="en-ZA" sz="1800" dirty="0"/>
          </a:p>
        </p:txBody>
      </p:sp>
      <p:sp>
        <p:nvSpPr>
          <p:cNvPr id="4" name="Slide Number Placeholder 3"/>
          <p:cNvSpPr>
            <a:spLocks noGrp="1"/>
          </p:cNvSpPr>
          <p:nvPr>
            <p:ph type="sldNum" sz="quarter" idx="12"/>
          </p:nvPr>
        </p:nvSpPr>
        <p:spPr>
          <a:xfrm>
            <a:off x="7010400" y="6381750"/>
            <a:ext cx="2133600" cy="476250"/>
          </a:xfrm>
        </p:spPr>
        <p:txBody>
          <a:bodyPr/>
          <a:lstStyle/>
          <a:p>
            <a:pPr>
              <a:defRPr/>
            </a:pPr>
            <a:fld id="{8EA5B886-A93C-4980-A666-8AD4A0ED4467}" type="slidenum">
              <a:rPr lang="en-US" smtClean="0"/>
              <a:pPr>
                <a:defRPr/>
              </a:pPr>
              <a:t>6</a:t>
            </a:fld>
            <a:endParaRPr lang="en-US" dirty="0"/>
          </a:p>
        </p:txBody>
      </p:sp>
    </p:spTree>
    <p:extLst>
      <p:ext uri="{BB962C8B-B14F-4D97-AF65-F5344CB8AC3E}">
        <p14:creationId xmlns:p14="http://schemas.microsoft.com/office/powerpoint/2010/main" xmlns="" val="51180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52400"/>
            <a:ext cx="7315200" cy="1143000"/>
          </a:xfrm>
        </p:spPr>
        <p:txBody>
          <a:bodyPr/>
          <a:lstStyle/>
          <a:p>
            <a:r>
              <a:rPr lang="en-US" b="1" dirty="0" smtClean="0">
                <a:solidFill>
                  <a:schemeClr val="bg1"/>
                </a:solidFill>
              </a:rPr>
              <a:t>BONE OF CONTENTION </a:t>
            </a:r>
            <a:endParaRPr lang="en-ZA" b="1" dirty="0">
              <a:solidFill>
                <a:schemeClr val="bg1"/>
              </a:solidFill>
            </a:endParaRPr>
          </a:p>
        </p:txBody>
      </p:sp>
      <p:sp>
        <p:nvSpPr>
          <p:cNvPr id="3" name="Content Placeholder 2"/>
          <p:cNvSpPr>
            <a:spLocks noGrp="1"/>
          </p:cNvSpPr>
          <p:nvPr>
            <p:ph idx="1"/>
          </p:nvPr>
        </p:nvSpPr>
        <p:spPr>
          <a:xfrm>
            <a:off x="152400" y="1447800"/>
            <a:ext cx="8839200" cy="5410200"/>
          </a:xfrm>
        </p:spPr>
        <p:txBody>
          <a:bodyPr/>
          <a:lstStyle/>
          <a:p>
            <a:pPr>
              <a:buFont typeface="Wingdings" panose="05000000000000000000" pitchFamily="2" charset="2"/>
              <a:buChar char="Ø"/>
            </a:pPr>
            <a:r>
              <a:rPr lang="en-ZA" sz="2000" dirty="0" smtClean="0">
                <a:solidFill>
                  <a:srgbClr val="C00000"/>
                </a:solidFill>
              </a:rPr>
              <a:t>“Once empowered</a:t>
            </a:r>
            <a:r>
              <a:rPr lang="en-ZA" sz="2000" dirty="0">
                <a:solidFill>
                  <a:srgbClr val="C00000"/>
                </a:solidFill>
              </a:rPr>
              <a:t>, always </a:t>
            </a:r>
            <a:r>
              <a:rPr lang="en-ZA" sz="2000" dirty="0" smtClean="0">
                <a:solidFill>
                  <a:srgbClr val="C00000"/>
                </a:solidFill>
              </a:rPr>
              <a:t>empowered”</a:t>
            </a:r>
          </a:p>
          <a:p>
            <a:pPr marL="0" indent="0">
              <a:buNone/>
            </a:pPr>
            <a:endParaRPr lang="en-ZA" sz="2000" dirty="0" smtClean="0">
              <a:solidFill>
                <a:srgbClr val="C00000"/>
              </a:solidFill>
            </a:endParaRPr>
          </a:p>
          <a:p>
            <a:pPr>
              <a:buClr>
                <a:srgbClr val="C00000"/>
              </a:buClr>
              <a:buFont typeface="Wingdings" panose="05000000000000000000" pitchFamily="2" charset="2"/>
              <a:buChar char="Ø"/>
            </a:pPr>
            <a:r>
              <a:rPr lang="en-US" sz="2000" dirty="0" smtClean="0"/>
              <a:t>The Minerals Council contended that the 2010 and 2018 Mining Charters were a deviation from the original 2004 Mining Charter.</a:t>
            </a:r>
          </a:p>
          <a:p>
            <a:pPr marL="0" indent="0">
              <a:buClr>
                <a:srgbClr val="C00000"/>
              </a:buClr>
              <a:buNone/>
            </a:pPr>
            <a:endParaRPr lang="en-US" sz="2000" dirty="0" smtClean="0"/>
          </a:p>
          <a:p>
            <a:pPr>
              <a:buClr>
                <a:srgbClr val="C00000"/>
              </a:buClr>
              <a:buFont typeface="Wingdings" panose="05000000000000000000" pitchFamily="2" charset="2"/>
              <a:buChar char="Ø"/>
            </a:pPr>
            <a:r>
              <a:rPr lang="en-US" sz="2000" dirty="0" smtClean="0"/>
              <a:t>The </a:t>
            </a:r>
            <a:r>
              <a:rPr lang="en-US" sz="2000" dirty="0"/>
              <a:t>2010 and 2018 Mining Charters repealed the 2004 Mining Charter and for the first time adopted a prescriptive approach by </a:t>
            </a:r>
            <a:r>
              <a:rPr lang="en-US" sz="2000" dirty="0" smtClean="0"/>
              <a:t>imposing </a:t>
            </a:r>
            <a:r>
              <a:rPr lang="en-US" sz="2000" dirty="0"/>
              <a:t>sanctions for non-compliance. </a:t>
            </a:r>
            <a:endParaRPr lang="en-US" sz="2000" dirty="0" smtClean="0"/>
          </a:p>
          <a:p>
            <a:pPr marL="0" indent="0">
              <a:buClr>
                <a:srgbClr val="C00000"/>
              </a:buClr>
              <a:buNone/>
            </a:pPr>
            <a:endParaRPr lang="en-US" sz="2000" dirty="0" smtClean="0"/>
          </a:p>
          <a:p>
            <a:pPr>
              <a:buClr>
                <a:srgbClr val="C00000"/>
              </a:buClr>
              <a:buFont typeface="Wingdings" panose="05000000000000000000" pitchFamily="2" charset="2"/>
              <a:buChar char="Ø"/>
            </a:pPr>
            <a:r>
              <a:rPr lang="en-US" sz="2000" dirty="0"/>
              <a:t>The </a:t>
            </a:r>
            <a:r>
              <a:rPr lang="en-US" sz="2000" dirty="0" smtClean="0"/>
              <a:t>2018 </a:t>
            </a:r>
            <a:r>
              <a:rPr lang="en-US" sz="2000" dirty="0"/>
              <a:t>charter states that </a:t>
            </a:r>
            <a:r>
              <a:rPr lang="en-US" sz="2000" dirty="0" smtClean="0"/>
              <a:t>the 26% HDSA shareholding </a:t>
            </a:r>
            <a:r>
              <a:rPr lang="en-US" sz="2000" dirty="0"/>
              <a:t>should be held in perpetuity, meaning black-owned shared could only be sold on to other black citizens. </a:t>
            </a:r>
            <a:endParaRPr lang="en-US" sz="2000" dirty="0" smtClean="0"/>
          </a:p>
          <a:p>
            <a:pPr marL="0" indent="0">
              <a:buClr>
                <a:srgbClr val="C00000"/>
              </a:buClr>
              <a:buNone/>
            </a:pPr>
            <a:endParaRPr lang="en-US" sz="2000" dirty="0" smtClean="0"/>
          </a:p>
          <a:p>
            <a:pPr>
              <a:buClr>
                <a:srgbClr val="C00000"/>
              </a:buClr>
              <a:buFont typeface="Wingdings" panose="05000000000000000000" pitchFamily="2" charset="2"/>
              <a:buChar char="Ø"/>
            </a:pPr>
            <a:r>
              <a:rPr lang="en-US" sz="2000" dirty="0"/>
              <a:t>The </a:t>
            </a:r>
            <a:r>
              <a:rPr lang="en-US" sz="2000" dirty="0" smtClean="0"/>
              <a:t>2018 charter </a:t>
            </a:r>
            <a:r>
              <a:rPr lang="en-US" sz="2000" dirty="0"/>
              <a:t>also required </a:t>
            </a:r>
            <a:r>
              <a:rPr lang="en-US" sz="2000" dirty="0" smtClean="0"/>
              <a:t>mines </a:t>
            </a:r>
            <a:r>
              <a:rPr lang="en-US" sz="2000" dirty="0"/>
              <a:t>to buy 70% of goods and 80% of services from Black-owned </a:t>
            </a:r>
            <a:r>
              <a:rPr lang="en-US" sz="2000" dirty="0" smtClean="0"/>
              <a:t>companies.</a:t>
            </a:r>
          </a:p>
          <a:p>
            <a:pPr>
              <a:buClr>
                <a:srgbClr val="C00000"/>
              </a:buClr>
              <a:buFont typeface="Wingdings" panose="05000000000000000000" pitchFamily="2" charset="2"/>
              <a:buChar char="Ø"/>
            </a:pPr>
            <a:endParaRPr lang="en-US" sz="2000" dirty="0" smtClean="0"/>
          </a:p>
          <a:p>
            <a:pPr>
              <a:buClr>
                <a:srgbClr val="C00000"/>
              </a:buClr>
              <a:buFont typeface="Wingdings" panose="05000000000000000000" pitchFamily="2" charset="2"/>
              <a:buChar char="Ø"/>
            </a:pPr>
            <a:endParaRPr lang="en-US" sz="2000" dirty="0" smtClean="0"/>
          </a:p>
          <a:p>
            <a:pPr>
              <a:buFont typeface="Wingdings" panose="05000000000000000000" pitchFamily="2" charset="2"/>
              <a:buChar char="Ø"/>
            </a:pPr>
            <a:endParaRPr lang="en-ZA" sz="2000" dirty="0"/>
          </a:p>
        </p:txBody>
      </p:sp>
      <p:sp>
        <p:nvSpPr>
          <p:cNvPr id="4" name="Slide Number Placeholder 3"/>
          <p:cNvSpPr>
            <a:spLocks noGrp="1"/>
          </p:cNvSpPr>
          <p:nvPr>
            <p:ph type="sldNum" sz="quarter" idx="12"/>
          </p:nvPr>
        </p:nvSpPr>
        <p:spPr>
          <a:xfrm>
            <a:off x="7010400" y="6381750"/>
            <a:ext cx="2133600" cy="476250"/>
          </a:xfrm>
        </p:spPr>
        <p:txBody>
          <a:bodyPr/>
          <a:lstStyle/>
          <a:p>
            <a:pPr>
              <a:defRPr/>
            </a:pPr>
            <a:fld id="{8EA5B886-A93C-4980-A666-8AD4A0ED4467}" type="slidenum">
              <a:rPr lang="en-US" smtClean="0"/>
              <a:pPr>
                <a:defRPr/>
              </a:pPr>
              <a:t>7</a:t>
            </a:fld>
            <a:endParaRPr lang="en-US" dirty="0"/>
          </a:p>
        </p:txBody>
      </p:sp>
    </p:spTree>
    <p:extLst>
      <p:ext uri="{BB962C8B-B14F-4D97-AF65-F5344CB8AC3E}">
        <p14:creationId xmlns:p14="http://schemas.microsoft.com/office/powerpoint/2010/main" xmlns="" val="30630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05900" cy="990600"/>
          </a:xfrm>
        </p:spPr>
        <p:txBody>
          <a:bodyPr/>
          <a:lstStyle/>
          <a:p>
            <a:r>
              <a:rPr lang="en-ZA" sz="4000" b="1" dirty="0" smtClean="0">
                <a:solidFill>
                  <a:schemeClr val="bg1"/>
                </a:solidFill>
              </a:rPr>
              <a:t>LITIGATION </a:t>
            </a:r>
            <a:endParaRPr lang="en-ZA" b="1" dirty="0">
              <a:solidFill>
                <a:schemeClr val="bg1"/>
              </a:solidFill>
            </a:endParaRPr>
          </a:p>
        </p:txBody>
      </p:sp>
      <p:sp>
        <p:nvSpPr>
          <p:cNvPr id="3" name="Content Placeholder 2"/>
          <p:cNvSpPr>
            <a:spLocks noGrp="1"/>
          </p:cNvSpPr>
          <p:nvPr>
            <p:ph idx="1"/>
          </p:nvPr>
        </p:nvSpPr>
        <p:spPr>
          <a:xfrm>
            <a:off x="0" y="1295400"/>
            <a:ext cx="8991600" cy="5334000"/>
          </a:xfrm>
        </p:spPr>
        <p:txBody>
          <a:bodyPr/>
          <a:lstStyle/>
          <a:p>
            <a:pPr algn="just">
              <a:lnSpc>
                <a:spcPct val="150000"/>
              </a:lnSpc>
              <a:spcBef>
                <a:spcPts val="0"/>
              </a:spcBef>
              <a:buClr>
                <a:srgbClr val="C00000"/>
              </a:buClr>
              <a:buFont typeface="Wingdings" panose="05000000000000000000" pitchFamily="2" charset="2"/>
              <a:buChar char="Ø"/>
            </a:pPr>
            <a:r>
              <a:rPr lang="en-US" sz="1600" dirty="0"/>
              <a:t>T</a:t>
            </a:r>
            <a:r>
              <a:rPr lang="en-US" sz="1600" dirty="0" smtClean="0"/>
              <a:t>he </a:t>
            </a:r>
            <a:r>
              <a:rPr lang="en-US" sz="1600" dirty="0"/>
              <a:t>court had to decide on the legal nature of the 2018 Mining Charter and whether the Minister was enabled by the MPRDA to make legally binding requirements on applicants for mining rights. </a:t>
            </a:r>
            <a:endParaRPr lang="en-US" sz="1600" dirty="0" smtClean="0"/>
          </a:p>
          <a:p>
            <a:pPr algn="just">
              <a:lnSpc>
                <a:spcPct val="150000"/>
              </a:lnSpc>
              <a:spcBef>
                <a:spcPts val="0"/>
              </a:spcBef>
              <a:buClr>
                <a:srgbClr val="C00000"/>
              </a:buClr>
              <a:buFont typeface="Wingdings" panose="05000000000000000000" pitchFamily="2" charset="2"/>
              <a:buChar char="Ø"/>
            </a:pPr>
            <a:r>
              <a:rPr lang="en-US" sz="1600" dirty="0" smtClean="0"/>
              <a:t>the </a:t>
            </a:r>
            <a:r>
              <a:rPr lang="en-US" sz="1600" dirty="0"/>
              <a:t>High Court concluded that the MPRDA does not empower the Minister to make law. In other words, the 2018 Mining Charter is not binding </a:t>
            </a:r>
            <a:r>
              <a:rPr lang="en-US" sz="1600" dirty="0" smtClean="0"/>
              <a:t>subordinate </a:t>
            </a:r>
            <a:r>
              <a:rPr lang="en-US" sz="1600" dirty="0"/>
              <a:t>legislation but only an instrument of policy. </a:t>
            </a:r>
            <a:endParaRPr lang="en-US" sz="1600" dirty="0" smtClean="0"/>
          </a:p>
          <a:p>
            <a:pPr algn="just">
              <a:lnSpc>
                <a:spcPct val="150000"/>
              </a:lnSpc>
              <a:spcBef>
                <a:spcPts val="0"/>
              </a:spcBef>
              <a:buClr>
                <a:srgbClr val="C00000"/>
              </a:buClr>
              <a:buFont typeface="Wingdings" panose="05000000000000000000" pitchFamily="2" charset="2"/>
              <a:buChar char="Ø"/>
            </a:pPr>
            <a:r>
              <a:rPr lang="en-US" sz="1600" dirty="0" smtClean="0"/>
              <a:t>As </a:t>
            </a:r>
            <a:r>
              <a:rPr lang="en-US" sz="1600" dirty="0"/>
              <a:t>a result, some of the </a:t>
            </a:r>
            <a:r>
              <a:rPr lang="en-US" sz="1600" dirty="0" smtClean="0"/>
              <a:t>provisions </a:t>
            </a:r>
            <a:r>
              <a:rPr lang="en-US" sz="1600" dirty="0"/>
              <a:t>of the 2018 Mining Charter, which the Minister had considered as binding, were set aside by the court</a:t>
            </a:r>
            <a:r>
              <a:rPr lang="en-US" sz="1600" dirty="0" smtClean="0"/>
              <a:t>.</a:t>
            </a:r>
          </a:p>
          <a:p>
            <a:pPr algn="just">
              <a:lnSpc>
                <a:spcPct val="150000"/>
              </a:lnSpc>
              <a:spcBef>
                <a:spcPts val="0"/>
              </a:spcBef>
              <a:buClr>
                <a:srgbClr val="C00000"/>
              </a:buClr>
              <a:buFont typeface="Wingdings" panose="05000000000000000000" pitchFamily="2" charset="2"/>
              <a:buChar char="Ø"/>
            </a:pPr>
            <a:r>
              <a:rPr lang="en-US" sz="1600" dirty="0" smtClean="0"/>
              <a:t>The </a:t>
            </a:r>
            <a:r>
              <a:rPr lang="en-US" sz="1600" dirty="0"/>
              <a:t>important aspect emanating from the judgement include-recognition of the </a:t>
            </a:r>
            <a:r>
              <a:rPr lang="en-US" sz="1600" dirty="0">
                <a:solidFill>
                  <a:srgbClr val="C00000"/>
                </a:solidFill>
              </a:rPr>
              <a:t>‘Once Empowered Always Empowered’ </a:t>
            </a:r>
            <a:r>
              <a:rPr lang="en-US" sz="1600" dirty="0" smtClean="0">
                <a:solidFill>
                  <a:srgbClr val="C00000"/>
                </a:solidFill>
              </a:rPr>
              <a:t>principle’.</a:t>
            </a:r>
          </a:p>
          <a:p>
            <a:pPr algn="just">
              <a:lnSpc>
                <a:spcPct val="150000"/>
              </a:lnSpc>
              <a:spcBef>
                <a:spcPts val="0"/>
              </a:spcBef>
              <a:buClr>
                <a:srgbClr val="C00000"/>
              </a:buClr>
              <a:buFont typeface="Wingdings" panose="05000000000000000000" pitchFamily="2" charset="2"/>
              <a:buChar char="Ø"/>
            </a:pPr>
            <a:r>
              <a:rPr lang="en-US" sz="1600" dirty="0" smtClean="0"/>
              <a:t>This </a:t>
            </a:r>
            <a:r>
              <a:rPr lang="en-US" sz="1600" dirty="0"/>
              <a:t>removes the re-empowerment obligation on existing mining right holders upon renewal or transfer of rights. </a:t>
            </a:r>
            <a:endParaRPr lang="en-US" sz="1600" dirty="0" smtClean="0"/>
          </a:p>
          <a:p>
            <a:pPr algn="just">
              <a:lnSpc>
                <a:spcPct val="150000"/>
              </a:lnSpc>
              <a:spcBef>
                <a:spcPts val="0"/>
              </a:spcBef>
              <a:buClr>
                <a:srgbClr val="C00000"/>
              </a:buClr>
              <a:buFont typeface="Wingdings" panose="05000000000000000000" pitchFamily="2" charset="2"/>
              <a:buChar char="Ø"/>
            </a:pPr>
            <a:r>
              <a:rPr lang="en-US" sz="1600" dirty="0"/>
              <a:t>In addition, the removal of procurement, supplier and enterprise development targets, and no penalty and enforcement provisions for non-compliance. </a:t>
            </a:r>
            <a:endParaRPr lang="en-US" sz="1600" dirty="0" smtClean="0"/>
          </a:p>
          <a:p>
            <a:pPr lvl="1" algn="just">
              <a:buClr>
                <a:srgbClr val="C00000"/>
              </a:buClr>
              <a:buFont typeface="Wingdings" panose="05000000000000000000" pitchFamily="2" charset="2"/>
              <a:buChar char="Ø"/>
            </a:pPr>
            <a:endParaRPr lang="en-US" sz="1200" dirty="0" smtClean="0"/>
          </a:p>
          <a:p>
            <a:pPr algn="just">
              <a:buClr>
                <a:srgbClr val="C00000"/>
              </a:buClr>
              <a:buFont typeface="Wingdings" panose="05000000000000000000" pitchFamily="2" charset="2"/>
              <a:buChar char="Ø"/>
            </a:pPr>
            <a:endParaRPr lang="en-ZA" sz="1600" dirty="0"/>
          </a:p>
        </p:txBody>
      </p:sp>
      <p:sp>
        <p:nvSpPr>
          <p:cNvPr id="4" name="Slide Number Placeholder 3"/>
          <p:cNvSpPr>
            <a:spLocks noGrp="1"/>
          </p:cNvSpPr>
          <p:nvPr>
            <p:ph type="sldNum" sz="quarter" idx="12"/>
          </p:nvPr>
        </p:nvSpPr>
        <p:spPr>
          <a:xfrm>
            <a:off x="6991350" y="6619875"/>
            <a:ext cx="2133600" cy="476250"/>
          </a:xfrm>
        </p:spPr>
        <p:txBody>
          <a:bodyPr/>
          <a:lstStyle/>
          <a:p>
            <a:pPr>
              <a:defRPr/>
            </a:pPr>
            <a:fld id="{8EA5B886-A93C-4980-A666-8AD4A0ED4467}" type="slidenum">
              <a:rPr lang="en-US" smtClean="0"/>
              <a:pPr>
                <a:defRPr/>
              </a:pPr>
              <a:t>8</a:t>
            </a:fld>
            <a:endParaRPr lang="en-US" dirty="0"/>
          </a:p>
        </p:txBody>
      </p:sp>
    </p:spTree>
    <p:extLst>
      <p:ext uri="{BB962C8B-B14F-4D97-AF65-F5344CB8AC3E}">
        <p14:creationId xmlns:p14="http://schemas.microsoft.com/office/powerpoint/2010/main" xmlns="" val="109914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
            <a:ext cx="8001000" cy="1143000"/>
          </a:xfrm>
        </p:spPr>
        <p:txBody>
          <a:bodyPr/>
          <a:lstStyle/>
          <a:p>
            <a:r>
              <a:rPr lang="en-ZA" sz="3200" b="1" dirty="0" smtClean="0">
                <a:solidFill>
                  <a:schemeClr val="bg1"/>
                </a:solidFill>
              </a:rPr>
              <a:t>IMPLICATIONS OF JUDGEMENT </a:t>
            </a:r>
            <a:endParaRPr lang="en-ZA" sz="3200" b="1" dirty="0">
              <a:solidFill>
                <a:schemeClr val="bg1"/>
              </a:solidFill>
            </a:endParaRPr>
          </a:p>
        </p:txBody>
      </p:sp>
      <p:sp>
        <p:nvSpPr>
          <p:cNvPr id="3" name="Content Placeholder 2"/>
          <p:cNvSpPr>
            <a:spLocks noGrp="1"/>
          </p:cNvSpPr>
          <p:nvPr>
            <p:ph idx="1"/>
          </p:nvPr>
        </p:nvSpPr>
        <p:spPr>
          <a:xfrm>
            <a:off x="38100" y="1371600"/>
            <a:ext cx="9105900" cy="5257800"/>
          </a:xfrm>
        </p:spPr>
        <p:txBody>
          <a:bodyPr/>
          <a:lstStyle/>
          <a:p>
            <a:pPr>
              <a:lnSpc>
                <a:spcPct val="150000"/>
              </a:lnSpc>
              <a:spcBef>
                <a:spcPts val="0"/>
              </a:spcBef>
              <a:buClr>
                <a:srgbClr val="C00000"/>
              </a:buClr>
              <a:buFont typeface="Wingdings" panose="05000000000000000000" pitchFamily="2" charset="2"/>
              <a:buChar char="Ø"/>
            </a:pPr>
            <a:r>
              <a:rPr lang="en-US" sz="1800" dirty="0"/>
              <a:t>clause 2.2 of the Mining Charter dealing with this element has been reviewed and set </a:t>
            </a:r>
            <a:r>
              <a:rPr lang="en-US" sz="1800" dirty="0" smtClean="0"/>
              <a:t>aside:</a:t>
            </a:r>
          </a:p>
          <a:p>
            <a:pPr marL="0" indent="0">
              <a:spcBef>
                <a:spcPts val="0"/>
              </a:spcBef>
              <a:buClr>
                <a:srgbClr val="C00000"/>
              </a:buClr>
              <a:buNone/>
            </a:pPr>
            <a:endParaRPr lang="en-US" sz="1800" dirty="0" smtClean="0"/>
          </a:p>
          <a:p>
            <a:pPr>
              <a:lnSpc>
                <a:spcPct val="150000"/>
              </a:lnSpc>
              <a:spcBef>
                <a:spcPts val="0"/>
              </a:spcBef>
              <a:buClr>
                <a:srgbClr val="C00000"/>
              </a:buClr>
              <a:buFont typeface="Wingdings" panose="05000000000000000000" pitchFamily="2" charset="2"/>
              <a:buChar char="Ø"/>
            </a:pPr>
            <a:r>
              <a:rPr lang="en-US" sz="1800" dirty="0"/>
              <a:t>Mining right holders are not legally obliged to achieve targets in relation to inclusive procurement and supplier and enterprise development</a:t>
            </a:r>
            <a:r>
              <a:rPr lang="en-US" sz="1800" dirty="0" smtClean="0"/>
              <a:t>.</a:t>
            </a:r>
          </a:p>
          <a:p>
            <a:pPr>
              <a:spcBef>
                <a:spcPts val="0"/>
              </a:spcBef>
              <a:buClr>
                <a:srgbClr val="C00000"/>
              </a:buClr>
              <a:buFont typeface="Wingdings" panose="05000000000000000000" pitchFamily="2" charset="2"/>
              <a:buChar char="Ø"/>
            </a:pPr>
            <a:endParaRPr lang="en-US" sz="1800" dirty="0" smtClean="0"/>
          </a:p>
          <a:p>
            <a:pPr>
              <a:lnSpc>
                <a:spcPct val="150000"/>
              </a:lnSpc>
              <a:spcBef>
                <a:spcPts val="0"/>
              </a:spcBef>
              <a:buClr>
                <a:srgbClr val="C00000"/>
              </a:buClr>
              <a:buFont typeface="Wingdings" panose="05000000000000000000" pitchFamily="2" charset="2"/>
              <a:buChar char="Ø"/>
            </a:pPr>
            <a:r>
              <a:rPr lang="en-US" sz="1800" dirty="0"/>
              <a:t>Clauses relating to existing or new licenses and permits issued in terms of the Diamonds Act, 1986 and the Precious Metals Act, 2005, have been reviewed and set aside</a:t>
            </a:r>
            <a:r>
              <a:rPr lang="en-US" sz="1800" dirty="0" smtClean="0"/>
              <a:t>.</a:t>
            </a:r>
          </a:p>
          <a:p>
            <a:pPr marL="0" indent="0">
              <a:spcBef>
                <a:spcPts val="0"/>
              </a:spcBef>
              <a:buClr>
                <a:srgbClr val="C00000"/>
              </a:buClr>
              <a:buNone/>
            </a:pPr>
            <a:endParaRPr lang="en-US" sz="1800" dirty="0" smtClean="0"/>
          </a:p>
          <a:p>
            <a:pPr>
              <a:lnSpc>
                <a:spcPct val="150000"/>
              </a:lnSpc>
              <a:spcBef>
                <a:spcPts val="0"/>
              </a:spcBef>
              <a:buClr>
                <a:srgbClr val="C00000"/>
              </a:buClr>
              <a:buFont typeface="Wingdings" panose="05000000000000000000" pitchFamily="2" charset="2"/>
              <a:buChar char="Ø"/>
            </a:pPr>
            <a:r>
              <a:rPr lang="en-US" sz="1800" dirty="0" smtClean="0"/>
              <a:t>The 26</a:t>
            </a:r>
            <a:r>
              <a:rPr lang="en-US" sz="1800" dirty="0"/>
              <a:t>% HDSA ownership target by existing mining right holders, shall be recognized for the duration of the mining right, even where the HDSA shareholding subsequently falls below the 26% threshold.</a:t>
            </a:r>
          </a:p>
          <a:p>
            <a:pPr marL="0" indent="0">
              <a:buNone/>
            </a:pPr>
            <a:endParaRPr lang="en-ZA" dirty="0"/>
          </a:p>
        </p:txBody>
      </p:sp>
      <p:sp>
        <p:nvSpPr>
          <p:cNvPr id="4" name="Slide Number Placeholder 3"/>
          <p:cNvSpPr>
            <a:spLocks noGrp="1"/>
          </p:cNvSpPr>
          <p:nvPr>
            <p:ph type="sldNum" sz="quarter" idx="12"/>
          </p:nvPr>
        </p:nvSpPr>
        <p:spPr>
          <a:xfrm>
            <a:off x="7010400" y="6572250"/>
            <a:ext cx="2133600" cy="285750"/>
          </a:xfrm>
        </p:spPr>
        <p:txBody>
          <a:bodyPr/>
          <a:lstStyle/>
          <a:p>
            <a:pPr>
              <a:defRPr/>
            </a:pPr>
            <a:fld id="{8EA5B886-A93C-4980-A666-8AD4A0ED4467}" type="slidenum">
              <a:rPr lang="en-US" smtClean="0"/>
              <a:pPr>
                <a:defRPr/>
              </a:pPr>
              <a:t>9</a:t>
            </a:fld>
            <a:endParaRPr lang="en-US" dirty="0"/>
          </a:p>
        </p:txBody>
      </p:sp>
    </p:spTree>
    <p:extLst>
      <p:ext uri="{BB962C8B-B14F-4D97-AF65-F5344CB8AC3E}">
        <p14:creationId xmlns:p14="http://schemas.microsoft.com/office/powerpoint/2010/main" xmlns="" val="374165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WalkingDowntheHallway.p3d 0"/>
  <p:tag name="POWER3D OPTIONS" val="Medium "/>
  <p:tag name="POWER3D IMAGE0" val="pwrtrans.tga"/>
  <p:tag name="POWER3D SOUND" val="Walking Down the Hallway"/>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5819</TotalTime>
  <Words>1559</Words>
  <Application>Microsoft Office PowerPoint</Application>
  <PresentationFormat>On-screen Show (4:3)</PresentationFormat>
  <Paragraphs>130</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PC ON MINERAL AND ENERGY RESOURCES </vt:lpstr>
      <vt:lpstr>ROADMAP</vt:lpstr>
      <vt:lpstr>INTRODUCTION  </vt:lpstr>
      <vt:lpstr>THE MINING CHARTER</vt:lpstr>
      <vt:lpstr>ACHIEVEMENTS  </vt:lpstr>
      <vt:lpstr>CHALLENGES</vt:lpstr>
      <vt:lpstr>BONE OF CONTENTION </vt:lpstr>
      <vt:lpstr>LITIGATION </vt:lpstr>
      <vt:lpstr>IMPLICATIONS OF JUDGEMENT </vt:lpstr>
      <vt:lpstr>IMPLICATIONS OF JUDGEMENT CONT… </vt:lpstr>
      <vt:lpstr> NUM POSITION </vt:lpstr>
      <vt:lpstr>   NUM POSITION CONT… </vt:lpstr>
      <vt:lpstr>CONCLUSION</vt:lpstr>
      <vt:lpstr>THANK YOU </vt:lpstr>
    </vt:vector>
  </TitlesOfParts>
  <Company>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Job Matsepe</dc:creator>
  <cp:lastModifiedBy>USER</cp:lastModifiedBy>
  <cp:revision>211</cp:revision>
  <cp:lastPrinted>2021-03-24T14:59:30Z</cp:lastPrinted>
  <dcterms:created xsi:type="dcterms:W3CDTF">2010-05-23T20:25:17Z</dcterms:created>
  <dcterms:modified xsi:type="dcterms:W3CDTF">2022-03-23T07:01:32Z</dcterms:modified>
</cp:coreProperties>
</file>