
<file path=[Content_Types].xml><?xml version="1.0" encoding="utf-8"?>
<Types xmlns="http://schemas.openxmlformats.org/package/2006/content-types">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charts/chart7.xml" ContentType="application/vnd.openxmlformats-officedocument.drawingml.chart+xml"/>
  <Override PartName="/ppt/tags/tag34.xml" ContentType="application/vnd.openxmlformats-officedocument.presentationml.tags+xml"/>
  <Override PartName="/ppt/tags/tag52.xml" ContentType="application/vnd.openxmlformats-officedocument.presentationml.tags+xml"/>
  <Default Extension="xlsx" ContentType="application/vnd.openxmlformats-officedocument.spreadsheetml.sheet"/>
  <Override PartName="/ppt/tags/tag12.xml" ContentType="application/vnd.openxmlformats-officedocument.presentationml.tags+xml"/>
  <Override PartName="/ppt/charts/chart3.xml" ContentType="application/vnd.openxmlformats-officedocument.drawingml.chart+xml"/>
  <Override PartName="/ppt/tags/tag23.xml" ContentType="application/vnd.openxmlformats-officedocument.presentationml.tags+xml"/>
  <Override PartName="/ppt/charts/chart5.xml" ContentType="application/vnd.openxmlformats-officedocument.drawingml.chart+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charts/chart8.xml" ContentType="application/vnd.openxmlformats-officedocument.drawingml.chart+xml"/>
  <Override PartName="/ppt/charts/chart12.xml" ContentType="application/vnd.openxmlformats-officedocument.drawingml.chart+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charts/chart6.xml" ContentType="application/vnd.openxmlformats-officedocument.drawingml.chart+xml"/>
  <Override PartName="/ppt/charts/chart10.xml" ContentType="application/vnd.openxmlformats-officedocument.drawingml.chart+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4"/>
  </p:sldMasterIdLst>
  <p:notesMasterIdLst>
    <p:notesMasterId r:id="rId29"/>
  </p:notesMasterIdLst>
  <p:handoutMasterIdLst>
    <p:handoutMasterId r:id="rId30"/>
  </p:handoutMasterIdLst>
  <p:sldIdLst>
    <p:sldId id="657" r:id="rId5"/>
    <p:sldId id="666" r:id="rId6"/>
    <p:sldId id="671" r:id="rId7"/>
    <p:sldId id="672" r:id="rId8"/>
    <p:sldId id="306" r:id="rId9"/>
    <p:sldId id="665" r:id="rId10"/>
    <p:sldId id="673" r:id="rId11"/>
    <p:sldId id="674" r:id="rId12"/>
    <p:sldId id="351" r:id="rId13"/>
    <p:sldId id="329" r:id="rId14"/>
    <p:sldId id="647" r:id="rId15"/>
    <p:sldId id="651" r:id="rId16"/>
    <p:sldId id="654" r:id="rId17"/>
    <p:sldId id="655" r:id="rId18"/>
    <p:sldId id="649" r:id="rId19"/>
    <p:sldId id="668" r:id="rId20"/>
    <p:sldId id="660" r:id="rId21"/>
    <p:sldId id="669" r:id="rId22"/>
    <p:sldId id="670" r:id="rId23"/>
    <p:sldId id="659" r:id="rId24"/>
    <p:sldId id="658" r:id="rId25"/>
    <p:sldId id="661" r:id="rId26"/>
    <p:sldId id="663" r:id="rId27"/>
    <p:sldId id="297" r:id="rId28"/>
  </p:sldIdLst>
  <p:sldSz cx="13823950" cy="7775575"/>
  <p:notesSz cx="6797675" cy="9926638"/>
  <p:defaultTextStyle>
    <a:defPPr>
      <a:defRPr lang="en-US"/>
    </a:defPPr>
    <a:lvl1pPr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1pPr>
    <a:lvl2pPr marL="498475" indent="-41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2pPr>
    <a:lvl3pPr marL="998538" indent="-84138"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3pPr>
    <a:lvl4pPr marL="1498600" indent="-127000"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4pPr>
    <a:lvl5pPr marL="1997075" indent="-168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5pPr>
    <a:lvl6pPr marL="2286000" algn="l" defTabSz="914400" rtl="0" eaLnBrk="1" latinLnBrk="0" hangingPunct="1">
      <a:defRPr sz="1900" kern="1200">
        <a:solidFill>
          <a:schemeClr val="tx1"/>
        </a:solidFill>
        <a:latin typeface="Arial" panose="020B0604020202020204" pitchFamily="34" charset="0"/>
        <a:ea typeface="+mn-ea"/>
        <a:cs typeface="+mn-cs"/>
      </a:defRPr>
    </a:lvl6pPr>
    <a:lvl7pPr marL="2743200" algn="l" defTabSz="914400" rtl="0" eaLnBrk="1" latinLnBrk="0" hangingPunct="1">
      <a:defRPr sz="1900" kern="1200">
        <a:solidFill>
          <a:schemeClr val="tx1"/>
        </a:solidFill>
        <a:latin typeface="Arial" panose="020B0604020202020204" pitchFamily="34" charset="0"/>
        <a:ea typeface="+mn-ea"/>
        <a:cs typeface="+mn-cs"/>
      </a:defRPr>
    </a:lvl7pPr>
    <a:lvl8pPr marL="3200400" algn="l" defTabSz="914400" rtl="0" eaLnBrk="1" latinLnBrk="0" hangingPunct="1">
      <a:defRPr sz="1900" kern="1200">
        <a:solidFill>
          <a:schemeClr val="tx1"/>
        </a:solidFill>
        <a:latin typeface="Arial" panose="020B0604020202020204" pitchFamily="34" charset="0"/>
        <a:ea typeface="+mn-ea"/>
        <a:cs typeface="+mn-cs"/>
      </a:defRPr>
    </a:lvl8pPr>
    <a:lvl9pPr marL="3657600" algn="l" defTabSz="914400" rtl="0" eaLnBrk="1" latinLnBrk="0" hangingPunct="1">
      <a:defRPr sz="1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315" userDrawn="1">
          <p15:clr>
            <a:srgbClr val="A4A3A4"/>
          </p15:clr>
        </p15:guide>
        <p15:guide id="2" pos="4355" userDrawn="1">
          <p15:clr>
            <a:srgbClr val="A4A3A4"/>
          </p15:clr>
        </p15:guide>
        <p15:guide id="3" pos="340" userDrawn="1">
          <p15:clr>
            <a:srgbClr val="A4A3A4"/>
          </p15:clr>
        </p15:guide>
        <p15:guide id="4" pos="8320" userDrawn="1">
          <p15:clr>
            <a:srgbClr val="A4A3A4"/>
          </p15:clr>
        </p15:guide>
        <p15:guide id="5" orient="horz" pos="4593" userDrawn="1">
          <p15:clr>
            <a:srgbClr val="A4A3A4"/>
          </p15:clr>
        </p15:guide>
        <p15:guide id="6" orient="horz" pos="294" userDrawn="1">
          <p15:clr>
            <a:srgbClr val="A4A3A4"/>
          </p15:clr>
        </p15:guide>
        <p15:guide id="7" pos="545" userDrawn="1">
          <p15:clr>
            <a:srgbClr val="A4A3A4"/>
          </p15:clr>
        </p15:guide>
        <p15:guide id="8" pos="8148" userDrawn="1">
          <p15:clr>
            <a:srgbClr val="A4A3A4"/>
          </p15:clr>
        </p15:guide>
        <p15:guide id="9" orient="horz" pos="296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9A6"/>
    <a:srgbClr val="E543D2"/>
    <a:srgbClr val="E1585F"/>
    <a:srgbClr val="6BABE5"/>
    <a:srgbClr val="2CD5C4"/>
    <a:srgbClr val="DE7C00"/>
    <a:srgbClr val="FED141"/>
    <a:srgbClr val="71CC98"/>
    <a:srgbClr val="00AD69"/>
    <a:srgbClr val="0C23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2997" autoAdjust="0"/>
  </p:normalViewPr>
  <p:slideViewPr>
    <p:cSldViewPr snapToGrid="0" showGuides="1">
      <p:cViewPr varScale="1">
        <p:scale>
          <a:sx n="60" d="100"/>
          <a:sy n="60" d="100"/>
        </p:scale>
        <p:origin x="-840" y="-78"/>
      </p:cViewPr>
      <p:guideLst>
        <p:guide orient="horz" pos="1315"/>
        <p:guide orient="horz" pos="4593"/>
        <p:guide orient="horz" pos="294"/>
        <p:guide orient="horz" pos="2967"/>
        <p:guide pos="4355"/>
        <p:guide pos="340"/>
        <p:guide pos="8320"/>
        <p:guide pos="545"/>
        <p:guide pos="8148"/>
      </p:guideLst>
    </p:cSldViewPr>
  </p:slideViewPr>
  <p:notesTextViewPr>
    <p:cViewPr>
      <p:scale>
        <a:sx n="1" d="1"/>
        <a:sy n="1" d="1"/>
      </p:scale>
      <p:origin x="0" y="0"/>
    </p:cViewPr>
  </p:notesTextViewPr>
  <p:notesViewPr>
    <p:cSldViewPr snapToGrid="0">
      <p:cViewPr varScale="1">
        <p:scale>
          <a:sx n="72" d="100"/>
          <a:sy n="72" d="100"/>
        </p:scale>
        <p:origin x="217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5.1174496644295304E-2"/>
          <c:y val="2.3162583518930954E-2"/>
          <c:w val="0.89807046979865768"/>
          <c:h val="0.95367483296213829"/>
        </c:manualLayout>
      </c:layout>
      <c:pieChart>
        <c:ser>
          <c:idx val="0"/>
          <c:order val="0"/>
          <c:dPt>
            <c:idx val="0"/>
            <c:spPr>
              <a:solidFill>
                <a:schemeClr val="accent3"/>
              </a:solidFill>
              <a:ln>
                <a:noFill/>
              </a:ln>
            </c:spPr>
            <c:extLst xmlns:c16r2="http://schemas.microsoft.com/office/drawing/2015/06/chart">
              <c:ext xmlns:c16="http://schemas.microsoft.com/office/drawing/2014/chart" uri="{C3380CC4-5D6E-409C-BE32-E72D297353CC}">
                <c16:uniqueId val="{00000001-962E-4BE3-A3E6-16E1FADBA15E}"/>
              </c:ext>
            </c:extLst>
          </c:dPt>
          <c:dPt>
            <c:idx val="1"/>
            <c:spPr>
              <a:solidFill>
                <a:schemeClr val="accent1"/>
              </a:solidFill>
              <a:ln w="38100" algn="ctr">
                <a:solidFill>
                  <a:srgbClr val="FFFFFF"/>
                </a:solidFill>
                <a:prstDash val="solid"/>
              </a:ln>
            </c:spPr>
            <c:extLst xmlns:c16r2="http://schemas.microsoft.com/office/drawing/2015/06/chart">
              <c:ext xmlns:c16="http://schemas.microsoft.com/office/drawing/2014/chart" uri="{C3380CC4-5D6E-409C-BE32-E72D297353CC}">
                <c16:uniqueId val="{00000003-962E-4BE3-A3E6-16E1FADBA15E}"/>
              </c:ext>
            </c:extLst>
          </c:dPt>
          <c:dPt>
            <c:idx val="2"/>
            <c:spPr>
              <a:solidFill>
                <a:schemeClr val="accent2"/>
              </a:solidFill>
              <a:ln w="38100" algn="ctr">
                <a:solidFill>
                  <a:srgbClr val="FFFFFF"/>
                </a:solidFill>
                <a:prstDash val="solid"/>
              </a:ln>
            </c:spPr>
            <c:extLst xmlns:c16r2="http://schemas.microsoft.com/office/drawing/2015/06/chart">
              <c:ext xmlns:c16="http://schemas.microsoft.com/office/drawing/2014/chart" uri="{C3380CC4-5D6E-409C-BE32-E72D297353CC}">
                <c16:uniqueId val="{00000005-962E-4BE3-A3E6-16E1FADBA15E}"/>
              </c:ext>
            </c:extLst>
          </c:dPt>
          <c:dLbls>
            <c:dLbl>
              <c:idx val="0"/>
              <c:layout>
                <c:manualLayout>
                  <c:x val="0.18471110533301519"/>
                  <c:y val="0.14692953165143743"/>
                </c:manualLayout>
              </c:layout>
              <c:numFmt formatCode="#,##0.0&quot;%&quot;;&quot;-&quot;#,##0.0&quot;%&quot;" sourceLinked="0"/>
              <c:spPr>
                <a:noFill/>
                <a:ln>
                  <a:noFill/>
                </a:ln>
              </c:spPr>
              <c:txPr>
                <a:bodyPr wrap="none"/>
                <a:lstStyle/>
                <a:p>
                  <a:pPr>
                    <a:defRPr lang="en-US" sz="2000">
                      <a:solidFill>
                        <a:schemeClr val="bg1"/>
                      </a:solidFill>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2E-4BE3-A3E6-16E1FADBA15E}"/>
                </c:ext>
              </c:extLst>
            </c:dLbl>
            <c:dLbl>
              <c:idx val="2"/>
              <c:layout>
                <c:manualLayout>
                  <c:x val="0.10561839675278055"/>
                  <c:y val="-0.16057131857512136"/>
                </c:manualLayout>
              </c:layout>
              <c:numFmt formatCode="#,##0.0&quot;%&quot;;&quot;-&quot;#,##0.0&quot;%&quot;" sourceLinked="0"/>
              <c:spPr>
                <a:noFill/>
                <a:ln>
                  <a:noFill/>
                </a:ln>
              </c:spPr>
              <c:txPr>
                <a:bodyPr wrap="none"/>
                <a:lstStyle/>
                <a:p>
                  <a:pPr>
                    <a:defRPr lang="en-US" sz="2000">
                      <a:solidFill>
                        <a:schemeClr val="bg1"/>
                      </a:solidFill>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62E-4BE3-A3E6-16E1FADBA15E}"/>
                </c:ext>
              </c:extLst>
            </c:dLbl>
            <c:delete val="1"/>
            <c:spPr>
              <a:noFill/>
              <a:ln>
                <a:noFill/>
              </a:ln>
              <a:effectLst/>
            </c:spPr>
            <c:txPr>
              <a:bodyPr wrap="square" lIns="38100" tIns="19050" rIns="38100" bIns="19050" anchor="ctr">
                <a:spAutoFit/>
              </a:bodyPr>
              <a:lstStyle/>
              <a:p>
                <a:pPr>
                  <a:defRPr sz="2000">
                    <a:highlight>
                      <a:srgbClr val="00FFFF"/>
                    </a:highlight>
                  </a:defRPr>
                </a:pPr>
                <a:endParaRPr lang="en-US"/>
              </a:p>
            </c:txPr>
            <c:extLst xmlns:c16r2="http://schemas.microsoft.com/office/drawing/2015/06/chart">
              <c:ext xmlns:c15="http://schemas.microsoft.com/office/drawing/2012/chart" uri="{CE6537A1-D6FC-4f65-9D91-7224C49458BB}"/>
            </c:extLst>
          </c:dLbls>
          <c:val>
            <c:numRef>
              <c:f>Sheet1!$A$1:$A$3</c:f>
              <c:numCache>
                <c:formatCode>General</c:formatCode>
                <c:ptCount val="3"/>
                <c:pt idx="0">
                  <c:v>7.5</c:v>
                </c:pt>
                <c:pt idx="1">
                  <c:v>9.4</c:v>
                </c:pt>
                <c:pt idx="2">
                  <c:v>22.3</c:v>
                </c:pt>
              </c:numCache>
            </c:numRef>
          </c:val>
          <c:extLst xmlns:c16r2="http://schemas.microsoft.com/office/drawing/2015/06/chart">
            <c:ext xmlns:c16="http://schemas.microsoft.com/office/drawing/2014/chart" uri="{C3380CC4-5D6E-409C-BE32-E72D297353CC}">
              <c16:uniqueId val="{00000006-962E-4BE3-A3E6-16E1FADBA15E}"/>
            </c:ext>
          </c:extLst>
        </c:ser>
        <c:dLbls/>
        <c:firstSliceAng val="291"/>
      </c:pieChart>
    </c:plotArea>
    <c:dispBlanksAs val="zero"/>
    <c:showDLblsOverMax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4551333872271621E-2"/>
          <c:y val="0"/>
          <c:w val="0.95796281325788202"/>
          <c:h val="0.95796281325788202"/>
        </c:manualLayout>
      </c:layout>
      <c:pieChart>
        <c:ser>
          <c:idx val="0"/>
          <c:order val="0"/>
          <c:dPt>
            <c:idx val="0"/>
            <c:spPr>
              <a:solidFill>
                <a:schemeClr val="accent1"/>
              </a:solidFill>
              <a:ln>
                <a:noFill/>
              </a:ln>
            </c:spPr>
            <c:extLst xmlns:c16r2="http://schemas.microsoft.com/office/drawing/2015/06/chart">
              <c:ext xmlns:c16="http://schemas.microsoft.com/office/drawing/2014/chart" uri="{C3380CC4-5D6E-409C-BE32-E72D297353CC}">
                <c16:uniqueId val="{00000001-3188-40D7-B58E-DE318CE3F980}"/>
              </c:ext>
            </c:extLst>
          </c:dPt>
          <c:dPt>
            <c:idx val="1"/>
            <c:spPr>
              <a:solidFill>
                <a:schemeClr val="accent2"/>
              </a:solidFill>
              <a:ln>
                <a:noFill/>
              </a:ln>
            </c:spPr>
            <c:extLst xmlns:c16r2="http://schemas.microsoft.com/office/drawing/2015/06/chart">
              <c:ext xmlns:c16="http://schemas.microsoft.com/office/drawing/2014/chart" uri="{C3380CC4-5D6E-409C-BE32-E72D297353CC}">
                <c16:uniqueId val="{00000003-3188-40D7-B58E-DE318CE3F980}"/>
              </c:ext>
            </c:extLst>
          </c:dPt>
          <c:dPt>
            <c:idx val="2"/>
            <c:spPr>
              <a:solidFill>
                <a:schemeClr val="accent3"/>
              </a:solidFill>
              <a:ln>
                <a:noFill/>
              </a:ln>
            </c:spPr>
            <c:extLst xmlns:c16r2="http://schemas.microsoft.com/office/drawing/2015/06/chart">
              <c:ext xmlns:c16="http://schemas.microsoft.com/office/drawing/2014/chart" uri="{C3380CC4-5D6E-409C-BE32-E72D297353CC}">
                <c16:uniqueId val="{00000005-3188-40D7-B58E-DE318CE3F980}"/>
              </c:ext>
            </c:extLst>
          </c:dPt>
          <c:dPt>
            <c:idx val="3"/>
            <c:spPr>
              <a:solidFill>
                <a:schemeClr val="accent4"/>
              </a:solidFill>
              <a:ln>
                <a:noFill/>
              </a:ln>
            </c:spPr>
            <c:extLst xmlns:c16r2="http://schemas.microsoft.com/office/drawing/2015/06/chart">
              <c:ext xmlns:c16="http://schemas.microsoft.com/office/drawing/2014/chart" uri="{C3380CC4-5D6E-409C-BE32-E72D297353CC}">
                <c16:uniqueId val="{00000007-3188-40D7-B58E-DE318CE3F980}"/>
              </c:ext>
            </c:extLst>
          </c:dPt>
          <c:dPt>
            <c:idx val="4"/>
            <c:spPr>
              <a:noFill/>
              <a:ln>
                <a:noFill/>
              </a:ln>
            </c:spPr>
            <c:extLst xmlns:c16r2="http://schemas.microsoft.com/office/drawing/2015/06/chart">
              <c:ext xmlns:c16="http://schemas.microsoft.com/office/drawing/2014/chart" uri="{C3380CC4-5D6E-409C-BE32-E72D297353CC}">
                <c16:uniqueId val="{00000009-3188-40D7-B58E-DE318CE3F980}"/>
              </c:ext>
            </c:extLst>
          </c:dPt>
          <c:dPt>
            <c:idx val="5"/>
            <c:spPr>
              <a:noFill/>
              <a:ln>
                <a:noFill/>
              </a:ln>
            </c:spPr>
            <c:extLst xmlns:c16r2="http://schemas.microsoft.com/office/drawing/2015/06/chart">
              <c:ext xmlns:c16="http://schemas.microsoft.com/office/drawing/2014/chart" uri="{C3380CC4-5D6E-409C-BE32-E72D297353CC}">
                <c16:uniqueId val="{0000000B-3188-40D7-B58E-DE318CE3F980}"/>
              </c:ext>
            </c:extLst>
          </c:dPt>
          <c:dPt>
            <c:idx val="6"/>
            <c:spPr>
              <a:noFill/>
              <a:ln>
                <a:noFill/>
              </a:ln>
            </c:spPr>
            <c:extLst xmlns:c16r2="http://schemas.microsoft.com/office/drawing/2015/06/chart">
              <c:ext xmlns:c16="http://schemas.microsoft.com/office/drawing/2014/chart" uri="{C3380CC4-5D6E-409C-BE32-E72D297353CC}">
                <c16:uniqueId val="{0000000D-3188-40D7-B58E-DE318CE3F980}"/>
              </c:ext>
            </c:extLst>
          </c:dPt>
          <c:dPt>
            <c:idx val="7"/>
            <c:spPr>
              <a:noFill/>
              <a:ln>
                <a:noFill/>
              </a:ln>
            </c:spPr>
            <c:extLst xmlns:c16r2="http://schemas.microsoft.com/office/drawing/2015/06/chart">
              <c:ext xmlns:c16="http://schemas.microsoft.com/office/drawing/2014/chart" uri="{C3380CC4-5D6E-409C-BE32-E72D297353CC}">
                <c16:uniqueId val="{0000000F-3188-40D7-B58E-DE318CE3F980}"/>
              </c:ext>
            </c:extLst>
          </c:dPt>
          <c:dLbls>
            <c:dLbl>
              <c:idx val="0"/>
              <c:layout>
                <c:manualLayout>
                  <c:x val="-0.19300523314556572"/>
                  <c:y val="9.929834903771291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88-40D7-B58E-DE318CE3F980}"/>
                </c:ext>
              </c:extLst>
            </c:dLbl>
            <c:dLbl>
              <c:idx val="1"/>
              <c:layout>
                <c:manualLayout>
                  <c:x val="-5.970950158106425E-2"/>
                  <c:y val="-4.4139932910634103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88-40D7-B58E-DE318CE3F980}"/>
                </c:ext>
              </c:extLst>
            </c:dLbl>
            <c:dLbl>
              <c:idx val="2"/>
              <c:layout>
                <c:manualLayout>
                  <c:x val="-0.11312064340917291"/>
                  <c:y val="-5.88223797822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188-40D7-B58E-DE318CE3F980}"/>
                </c:ext>
              </c:extLst>
            </c:dLbl>
            <c:dLbl>
              <c:idx val="3"/>
              <c:layout>
                <c:manualLayout>
                  <c:x val="0.2748408748238132"/>
                  <c:y val="-0.13160152633113437"/>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188-40D7-B58E-DE318CE3F980}"/>
                </c:ext>
              </c:extLst>
            </c:dLbl>
            <c:delete val="1"/>
            <c:spPr>
              <a:noFill/>
              <a:ln>
                <a:noFill/>
              </a:ln>
              <a:effectLst/>
            </c:spPr>
            <c:txPr>
              <a:bodyPr wrap="square" lIns="38100" tIns="19050" rIns="38100" bIns="19050" anchor="ctr">
                <a:spAutoFit/>
              </a:bodyPr>
              <a:lstStyle/>
              <a:p>
                <a:pPr>
                  <a:defRPr sz="1200"/>
                </a:pPr>
                <a:endParaRPr lang="en-US"/>
              </a:p>
            </c:txPr>
            <c:extLst xmlns:c16r2="http://schemas.microsoft.com/office/drawing/2015/06/chart">
              <c:ext xmlns:c15="http://schemas.microsoft.com/office/drawing/2012/chart" uri="{CE6537A1-D6FC-4f65-9D91-7224C49458BB}"/>
            </c:extLst>
          </c:dLbls>
          <c:val>
            <c:numRef>
              <c:f>Sheet1!$A$1:$A$8</c:f>
              <c:numCache>
                <c:formatCode>General</c:formatCode>
                <c:ptCount val="8"/>
                <c:pt idx="0">
                  <c:v>28.999999999999993</c:v>
                </c:pt>
                <c:pt idx="1">
                  <c:v>3</c:v>
                </c:pt>
                <c:pt idx="2">
                  <c:v>4</c:v>
                </c:pt>
                <c:pt idx="3">
                  <c:v>47</c:v>
                </c:pt>
                <c:pt idx="4">
                  <c:v>9</c:v>
                </c:pt>
                <c:pt idx="5">
                  <c:v>1</c:v>
                </c:pt>
                <c:pt idx="6">
                  <c:v>2</c:v>
                </c:pt>
                <c:pt idx="7">
                  <c:v>5</c:v>
                </c:pt>
              </c:numCache>
            </c:numRef>
          </c:val>
          <c:extLst xmlns:c16r2="http://schemas.microsoft.com/office/drawing/2015/06/chart">
            <c:ext xmlns:c16="http://schemas.microsoft.com/office/drawing/2014/chart" uri="{C3380CC4-5D6E-409C-BE32-E72D297353CC}">
              <c16:uniqueId val="{00000010-3188-40D7-B58E-DE318CE3F980}"/>
            </c:ext>
          </c:extLst>
        </c:ser>
        <c:dLbls/>
        <c:firstSliceAng val="0"/>
      </c:pieChart>
    </c:plotArea>
    <c:dispBlanksAs val="zero"/>
    <c:showDLblsOverMax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123839009287926E-2"/>
          <c:y val="2.0147229755908568E-2"/>
          <c:w val="0.95859133126934992"/>
          <c:h val="0.95970554048818313"/>
        </c:manualLayout>
      </c:layout>
      <c:pieChart>
        <c:ser>
          <c:idx val="0"/>
          <c:order val="0"/>
          <c:spPr>
            <a:effectLst/>
          </c:spPr>
          <c:dPt>
            <c:idx val="0"/>
            <c:spPr>
              <a:noFill/>
              <a:ln>
                <a:noFill/>
              </a:ln>
              <a:effectLst/>
            </c:spPr>
            <c:extLst xmlns:c16r2="http://schemas.microsoft.com/office/drawing/2015/06/chart">
              <c:ext xmlns:c16="http://schemas.microsoft.com/office/drawing/2014/chart" uri="{C3380CC4-5D6E-409C-BE32-E72D297353CC}">
                <c16:uniqueId val="{00000001-34C3-48A1-AC10-E0EBF64D3D55}"/>
              </c:ext>
            </c:extLst>
          </c:dPt>
          <c:dPt>
            <c:idx val="1"/>
            <c:spPr>
              <a:noFill/>
              <a:ln>
                <a:noFill/>
              </a:ln>
              <a:effectLst/>
            </c:spPr>
            <c:extLst xmlns:c16r2="http://schemas.microsoft.com/office/drawing/2015/06/chart">
              <c:ext xmlns:c16="http://schemas.microsoft.com/office/drawing/2014/chart" uri="{C3380CC4-5D6E-409C-BE32-E72D297353CC}">
                <c16:uniqueId val="{00000003-34C3-48A1-AC10-E0EBF64D3D55}"/>
              </c:ext>
            </c:extLst>
          </c:dPt>
          <c:dPt>
            <c:idx val="2"/>
            <c:spPr>
              <a:noFill/>
              <a:ln>
                <a:noFill/>
              </a:ln>
              <a:effectLst/>
            </c:spPr>
            <c:extLst xmlns:c16r2="http://schemas.microsoft.com/office/drawing/2015/06/chart">
              <c:ext xmlns:c16="http://schemas.microsoft.com/office/drawing/2014/chart" uri="{C3380CC4-5D6E-409C-BE32-E72D297353CC}">
                <c16:uniqueId val="{00000005-34C3-48A1-AC10-E0EBF64D3D55}"/>
              </c:ext>
            </c:extLst>
          </c:dPt>
          <c:dPt>
            <c:idx val="3"/>
            <c:spPr>
              <a:noFill/>
              <a:ln>
                <a:noFill/>
              </a:ln>
              <a:effectLst/>
            </c:spPr>
            <c:extLst xmlns:c16r2="http://schemas.microsoft.com/office/drawing/2015/06/chart">
              <c:ext xmlns:c16="http://schemas.microsoft.com/office/drawing/2014/chart" uri="{C3380CC4-5D6E-409C-BE32-E72D297353CC}">
                <c16:uniqueId val="{00000007-34C3-48A1-AC10-E0EBF64D3D55}"/>
              </c:ext>
            </c:extLst>
          </c:dPt>
          <c:dPt>
            <c:idx val="4"/>
            <c:spPr>
              <a:solidFill>
                <a:schemeClr val="accent1"/>
              </a:solidFill>
              <a:ln>
                <a:noFill/>
              </a:ln>
              <a:effectLst/>
            </c:spPr>
            <c:extLst xmlns:c16r2="http://schemas.microsoft.com/office/drawing/2015/06/chart">
              <c:ext xmlns:c16="http://schemas.microsoft.com/office/drawing/2014/chart" uri="{C3380CC4-5D6E-409C-BE32-E72D297353CC}">
                <c16:uniqueId val="{00000009-34C3-48A1-AC10-E0EBF64D3D55}"/>
              </c:ext>
            </c:extLst>
          </c:dPt>
          <c:dPt>
            <c:idx val="5"/>
            <c:spPr>
              <a:solidFill>
                <a:schemeClr val="accent2"/>
              </a:solidFill>
              <a:ln>
                <a:noFill/>
              </a:ln>
              <a:effectLst/>
            </c:spPr>
            <c:extLst xmlns:c16r2="http://schemas.microsoft.com/office/drawing/2015/06/chart">
              <c:ext xmlns:c16="http://schemas.microsoft.com/office/drawing/2014/chart" uri="{C3380CC4-5D6E-409C-BE32-E72D297353CC}">
                <c16:uniqueId val="{0000000B-34C3-48A1-AC10-E0EBF64D3D55}"/>
              </c:ext>
            </c:extLst>
          </c:dPt>
          <c:dPt>
            <c:idx val="6"/>
            <c:spPr>
              <a:solidFill>
                <a:schemeClr val="accent3"/>
              </a:solidFill>
              <a:ln>
                <a:noFill/>
              </a:ln>
              <a:effectLst/>
            </c:spPr>
            <c:extLst xmlns:c16r2="http://schemas.microsoft.com/office/drawing/2015/06/chart">
              <c:ext xmlns:c16="http://schemas.microsoft.com/office/drawing/2014/chart" uri="{C3380CC4-5D6E-409C-BE32-E72D297353CC}">
                <c16:uniqueId val="{0000000D-34C3-48A1-AC10-E0EBF64D3D55}"/>
              </c:ext>
            </c:extLst>
          </c:dPt>
          <c:dPt>
            <c:idx val="7"/>
            <c:spPr>
              <a:solidFill>
                <a:schemeClr val="accent4"/>
              </a:solidFill>
              <a:ln>
                <a:noFill/>
              </a:ln>
              <a:effectLst/>
            </c:spPr>
            <c:extLst xmlns:c16r2="http://schemas.microsoft.com/office/drawing/2015/06/chart">
              <c:ext xmlns:c16="http://schemas.microsoft.com/office/drawing/2014/chart" uri="{C3380CC4-5D6E-409C-BE32-E72D297353CC}">
                <c16:uniqueId val="{0000000F-34C3-48A1-AC10-E0EBF64D3D55}"/>
              </c:ext>
            </c:extLst>
          </c:dPt>
          <c:dLbls>
            <c:dLbl>
              <c:idx val="4"/>
              <c:layout>
                <c:manualLayout>
                  <c:x val="8.2344094919684543E-2"/>
                  <c:y val="0.10524032557833869"/>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4C3-48A1-AC10-E0EBF64D3D55}"/>
                </c:ext>
              </c:extLst>
            </c:dLbl>
            <c:dLbl>
              <c:idx val="5"/>
              <c:layout>
                <c:manualLayout>
                  <c:x val="9.3821473166838906E-2"/>
                  <c:y val="0.1019784134147845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4C3-48A1-AC10-E0EBF64D3D55}"/>
                </c:ext>
              </c:extLst>
            </c:dLbl>
            <c:dLbl>
              <c:idx val="6"/>
              <c:layout>
                <c:manualLayout>
                  <c:x val="7.707282786108402E-2"/>
                  <c:y val="5.438846254099082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4C3-48A1-AC10-E0EBF64D3D55}"/>
                </c:ext>
              </c:extLst>
            </c:dLbl>
            <c:dLbl>
              <c:idx val="7"/>
              <c:layout>
                <c:manualLayout>
                  <c:x val="2.8677035139075959E-2"/>
                  <c:y val="2.698581594323719E-2"/>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4C3-48A1-AC10-E0EBF64D3D55}"/>
                </c:ext>
              </c:extLst>
            </c:dLbl>
            <c:delete val="1"/>
            <c:spPr>
              <a:noFill/>
              <a:ln>
                <a:noFill/>
              </a:ln>
              <a:effectLst/>
            </c:spPr>
            <c:txPr>
              <a:bodyPr wrap="square" lIns="38100" tIns="19050" rIns="38100" bIns="19050" anchor="ctr">
                <a:spAutoFit/>
              </a:bodyPr>
              <a:lstStyle/>
              <a:p>
                <a:pPr>
                  <a:defRPr sz="1200"/>
                </a:pPr>
                <a:endParaRPr lang="en-US"/>
              </a:p>
            </c:txPr>
            <c:extLst xmlns:c16r2="http://schemas.microsoft.com/office/drawing/2015/06/chart">
              <c:ext xmlns:c15="http://schemas.microsoft.com/office/drawing/2012/chart" uri="{CE6537A1-D6FC-4f65-9D91-7224C49458BB}"/>
            </c:extLst>
          </c:dLbls>
          <c:val>
            <c:numRef>
              <c:f>Sheet1!$A$1:$A$8</c:f>
              <c:numCache>
                <c:formatCode>General</c:formatCode>
                <c:ptCount val="8"/>
                <c:pt idx="0">
                  <c:v>26</c:v>
                </c:pt>
                <c:pt idx="1">
                  <c:v>2</c:v>
                </c:pt>
                <c:pt idx="2">
                  <c:v>5</c:v>
                </c:pt>
                <c:pt idx="3">
                  <c:v>42</c:v>
                </c:pt>
                <c:pt idx="4">
                  <c:v>15</c:v>
                </c:pt>
                <c:pt idx="5">
                  <c:v>3</c:v>
                </c:pt>
                <c:pt idx="6">
                  <c:v>3</c:v>
                </c:pt>
                <c:pt idx="7">
                  <c:v>4</c:v>
                </c:pt>
              </c:numCache>
            </c:numRef>
          </c:val>
          <c:extLst xmlns:c16r2="http://schemas.microsoft.com/office/drawing/2015/06/chart">
            <c:ext xmlns:c16="http://schemas.microsoft.com/office/drawing/2014/chart" uri="{C3380CC4-5D6E-409C-BE32-E72D297353CC}">
              <c16:uniqueId val="{00000010-34C3-48A1-AC10-E0EBF64D3D55}"/>
            </c:ext>
          </c:extLst>
        </c:ser>
        <c:dLbls/>
        <c:firstSliceAng val="0"/>
      </c:pieChart>
    </c:plotArea>
    <c:dispBlanksAs val="zero"/>
    <c:showDLblsOverMax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993136859103752E-2"/>
          <c:y val="2.1018593371059009E-2"/>
          <c:w val="0.95680258377069027"/>
          <c:h val="0.95796281325788202"/>
        </c:manualLayout>
      </c:layout>
      <c:pieChart>
        <c:ser>
          <c:idx val="0"/>
          <c:order val="0"/>
          <c:spPr>
            <a:effectLst/>
          </c:spPr>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1F59-4153-9BC2-C40F7B342FAA}"/>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1F59-4153-9BC2-C40F7B342FAA}"/>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1F59-4153-9BC2-C40F7B342FAA}"/>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1F59-4153-9BC2-C40F7B342FAA}"/>
              </c:ext>
            </c:extLst>
          </c:dPt>
          <c:dPt>
            <c:idx val="4"/>
            <c:spPr>
              <a:noFill/>
              <a:ln>
                <a:noFill/>
              </a:ln>
              <a:effectLst/>
            </c:spPr>
            <c:extLst xmlns:c16r2="http://schemas.microsoft.com/office/drawing/2015/06/chart">
              <c:ext xmlns:c16="http://schemas.microsoft.com/office/drawing/2014/chart" uri="{C3380CC4-5D6E-409C-BE32-E72D297353CC}">
                <c16:uniqueId val="{00000009-1F59-4153-9BC2-C40F7B342FAA}"/>
              </c:ext>
            </c:extLst>
          </c:dPt>
          <c:dPt>
            <c:idx val="5"/>
            <c:spPr>
              <a:noFill/>
              <a:ln>
                <a:noFill/>
              </a:ln>
              <a:effectLst/>
            </c:spPr>
            <c:extLst xmlns:c16r2="http://schemas.microsoft.com/office/drawing/2015/06/chart">
              <c:ext xmlns:c16="http://schemas.microsoft.com/office/drawing/2014/chart" uri="{C3380CC4-5D6E-409C-BE32-E72D297353CC}">
                <c16:uniqueId val="{0000000B-1F59-4153-9BC2-C40F7B342FAA}"/>
              </c:ext>
            </c:extLst>
          </c:dPt>
          <c:dPt>
            <c:idx val="6"/>
            <c:spPr>
              <a:noFill/>
              <a:ln>
                <a:noFill/>
              </a:ln>
              <a:effectLst/>
            </c:spPr>
            <c:extLst xmlns:c16r2="http://schemas.microsoft.com/office/drawing/2015/06/chart">
              <c:ext xmlns:c16="http://schemas.microsoft.com/office/drawing/2014/chart" uri="{C3380CC4-5D6E-409C-BE32-E72D297353CC}">
                <c16:uniqueId val="{0000000D-1F59-4153-9BC2-C40F7B342FAA}"/>
              </c:ext>
            </c:extLst>
          </c:dPt>
          <c:dPt>
            <c:idx val="7"/>
            <c:spPr>
              <a:noFill/>
              <a:ln>
                <a:noFill/>
              </a:ln>
              <a:effectLst/>
            </c:spPr>
            <c:extLst xmlns:c16r2="http://schemas.microsoft.com/office/drawing/2015/06/chart">
              <c:ext xmlns:c16="http://schemas.microsoft.com/office/drawing/2014/chart" uri="{C3380CC4-5D6E-409C-BE32-E72D297353CC}">
                <c16:uniqueId val="{0000000F-1F59-4153-9BC2-C40F7B342FAA}"/>
              </c:ext>
            </c:extLst>
          </c:dPt>
          <c:dLbls>
            <c:dLbl>
              <c:idx val="0"/>
              <c:layout>
                <c:manualLayout>
                  <c:x val="-0.1525802863407556"/>
                  <c:y val="0.10283986530786317"/>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F59-4153-9BC2-C40F7B342FAA}"/>
                </c:ext>
              </c:extLst>
            </c:dLbl>
            <c:dLbl>
              <c:idx val="1"/>
              <c:layout>
                <c:manualLayout>
                  <c:x val="0.19781994348001616"/>
                  <c:y val="2.5060630557801136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59-4153-9BC2-C40F7B342FAA}"/>
                </c:ext>
              </c:extLst>
            </c:dLbl>
            <c:dLbl>
              <c:idx val="2"/>
              <c:layout>
                <c:manualLayout>
                  <c:x val="0.18409366168752525"/>
                  <c:y val="6.6289409862570717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59-4153-9BC2-C40F7B342FAA}"/>
                </c:ext>
              </c:extLst>
            </c:dLbl>
            <c:dLbl>
              <c:idx val="3"/>
              <c:layout>
                <c:manualLayout>
                  <c:x val="0.14078924488611974"/>
                  <c:y val="-0.1086583826577365"/>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59-4153-9BC2-C40F7B342FAA}"/>
                </c:ext>
              </c:extLst>
            </c:dLbl>
            <c:delete val="1"/>
            <c:spPr>
              <a:noFill/>
              <a:ln>
                <a:noFill/>
              </a:ln>
              <a:effectLst/>
            </c:spPr>
            <c:txPr>
              <a:bodyPr wrap="square" lIns="38100" tIns="19050" rIns="38100" bIns="19050" anchor="ctr">
                <a:spAutoFit/>
              </a:bodyPr>
              <a:lstStyle/>
              <a:p>
                <a:pPr>
                  <a:defRPr sz="1200"/>
                </a:pPr>
                <a:endParaRPr lang="en-US"/>
              </a:p>
            </c:txPr>
            <c:extLst xmlns:c16r2="http://schemas.microsoft.com/office/drawing/2015/06/chart">
              <c:ext xmlns:c15="http://schemas.microsoft.com/office/drawing/2012/chart" uri="{CE6537A1-D6FC-4f65-9D91-7224C49458BB}"/>
            </c:extLst>
          </c:dLbls>
          <c:val>
            <c:numRef>
              <c:f>Sheet1!$A$1:$A$8</c:f>
              <c:numCache>
                <c:formatCode>General</c:formatCode>
                <c:ptCount val="8"/>
                <c:pt idx="0">
                  <c:v>26</c:v>
                </c:pt>
                <c:pt idx="1">
                  <c:v>2</c:v>
                </c:pt>
                <c:pt idx="2">
                  <c:v>5</c:v>
                </c:pt>
                <c:pt idx="3">
                  <c:v>42</c:v>
                </c:pt>
                <c:pt idx="4">
                  <c:v>15</c:v>
                </c:pt>
                <c:pt idx="5">
                  <c:v>3</c:v>
                </c:pt>
                <c:pt idx="6">
                  <c:v>3</c:v>
                </c:pt>
                <c:pt idx="7">
                  <c:v>4</c:v>
                </c:pt>
              </c:numCache>
            </c:numRef>
          </c:val>
          <c:extLst xmlns:c16r2="http://schemas.microsoft.com/office/drawing/2015/06/chart">
            <c:ext xmlns:c16="http://schemas.microsoft.com/office/drawing/2014/chart" uri="{C3380CC4-5D6E-409C-BE32-E72D297353CC}">
              <c16:uniqueId val="{00000010-1F59-4153-9BC2-C40F7B342FAA}"/>
            </c:ext>
          </c:extLst>
        </c:ser>
        <c:dLbls/>
        <c:firstSliceAng val="0"/>
      </c:pieChart>
    </c:plotArea>
    <c:dispBlanksAs val="zero"/>
    <c:showDLblsOverMax val="1"/>
  </c:chart>
  <c:spPr>
    <a:effectLst/>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0397711651970415E-3"/>
          <c:y val="2.9833614804122721E-2"/>
          <c:w val="0.97296594749155174"/>
          <c:h val="0.94033275960986784"/>
        </c:manualLayout>
      </c:layout>
      <c:barChart>
        <c:barDir val="col"/>
        <c:grouping val="stacked"/>
        <c:ser>
          <c:idx val="0"/>
          <c:order val="0"/>
          <c:spPr>
            <a:solidFill>
              <a:schemeClr val="accent1"/>
            </a:solidFill>
            <a:ln>
              <a:noFill/>
            </a:ln>
          </c:spPr>
          <c:val>
            <c:numRef>
              <c:f>Sheet1!$A$1:$B$1</c:f>
              <c:numCache>
                <c:formatCode>General</c:formatCode>
                <c:ptCount val="2"/>
                <c:pt idx="0">
                  <c:v>5</c:v>
                </c:pt>
                <c:pt idx="1">
                  <c:v>4.8</c:v>
                </c:pt>
              </c:numCache>
            </c:numRef>
          </c:val>
          <c:extLst xmlns:c16r2="http://schemas.microsoft.com/office/drawing/2015/06/chart">
            <c:ext xmlns:c16="http://schemas.microsoft.com/office/drawing/2014/chart" uri="{C3380CC4-5D6E-409C-BE32-E72D297353CC}">
              <c16:uniqueId val="{00000000-226B-4D87-B895-9A810D265A05}"/>
            </c:ext>
          </c:extLst>
        </c:ser>
        <c:dLbls/>
        <c:gapWidth val="80"/>
        <c:overlap val="100"/>
        <c:axId val="121679872"/>
        <c:axId val="121681408"/>
      </c:barChart>
      <c:catAx>
        <c:axId val="121679872"/>
        <c:scaling>
          <c:orientation val="minMax"/>
        </c:scaling>
        <c:axPos val="b"/>
        <c:majorGridlines>
          <c:spPr>
            <a:ln>
              <a:noFill/>
            </a:ln>
          </c:spPr>
        </c:majorGridlines>
        <c:majorTickMark val="none"/>
        <c:tickLblPos val="none"/>
        <c:spPr>
          <a:ln w="9525" algn="ctr">
            <a:solidFill>
              <a:schemeClr val="tx1"/>
            </a:solidFill>
            <a:prstDash val="solid"/>
          </a:ln>
        </c:spPr>
        <c:crossAx val="121681408"/>
        <c:crosses val="min"/>
        <c:lblAlgn val="ctr"/>
        <c:lblOffset val="100"/>
      </c:catAx>
      <c:valAx>
        <c:axId val="121681408"/>
        <c:scaling>
          <c:orientation val="minMax"/>
          <c:max val="5.5"/>
          <c:min val="0"/>
        </c:scaling>
        <c:delete val="1"/>
        <c:axPos val="l"/>
        <c:numFmt formatCode="General" sourceLinked="1"/>
        <c:tickLblPos val="none"/>
        <c:crossAx val="121679872"/>
        <c:crosses val="min"/>
        <c:crossBetween val="between"/>
      </c:valAx>
    </c:plotArea>
    <c:dispBlanksAs val="gap"/>
    <c:showDLblsOverMax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7.0317782285327932E-3"/>
          <c:y val="2.7926960257787327E-2"/>
          <c:w val="0.9859364435429343"/>
          <c:h val="0.86680988184747598"/>
        </c:manualLayout>
      </c:layout>
      <c:barChart>
        <c:barDir val="col"/>
        <c:grouping val="stacked"/>
        <c:ser>
          <c:idx val="0"/>
          <c:order val="0"/>
          <c:spPr>
            <a:solidFill>
              <a:schemeClr val="accent1"/>
            </a:solidFill>
            <a:ln>
              <a:noFill/>
            </a:ln>
          </c:spPr>
          <c:val>
            <c:numRef>
              <c:f>Sheet1!$A$1:$I$1</c:f>
              <c:numCache>
                <c:formatCode>General</c:formatCode>
                <c:ptCount val="9"/>
                <c:pt idx="0">
                  <c:v>43.7</c:v>
                </c:pt>
                <c:pt idx="1">
                  <c:v>28.4</c:v>
                </c:pt>
                <c:pt idx="2">
                  <c:v>8.7000000000000011</c:v>
                </c:pt>
                <c:pt idx="3">
                  <c:v>8.2000000000000011</c:v>
                </c:pt>
                <c:pt idx="4">
                  <c:v>5</c:v>
                </c:pt>
                <c:pt idx="5">
                  <c:v>1.7999999999999996</c:v>
                </c:pt>
                <c:pt idx="6">
                  <c:v>1.7999999999999996</c:v>
                </c:pt>
                <c:pt idx="7">
                  <c:v>1.5</c:v>
                </c:pt>
                <c:pt idx="8">
                  <c:v>1</c:v>
                </c:pt>
              </c:numCache>
            </c:numRef>
          </c:val>
          <c:extLst xmlns:c16r2="http://schemas.microsoft.com/office/drawing/2015/06/chart">
            <c:ext xmlns:c16="http://schemas.microsoft.com/office/drawing/2014/chart" uri="{C3380CC4-5D6E-409C-BE32-E72D297353CC}">
              <c16:uniqueId val="{00000000-9478-4091-AE40-E6585FBC1967}"/>
            </c:ext>
          </c:extLst>
        </c:ser>
        <c:dLbls/>
        <c:gapWidth val="80"/>
        <c:overlap val="100"/>
        <c:axId val="121967360"/>
        <c:axId val="121968896"/>
      </c:barChart>
      <c:catAx>
        <c:axId val="121967360"/>
        <c:scaling>
          <c:orientation val="minMax"/>
        </c:scaling>
        <c:axPos val="b"/>
        <c:majorGridlines>
          <c:spPr>
            <a:ln>
              <a:noFill/>
            </a:ln>
          </c:spPr>
        </c:majorGridlines>
        <c:majorTickMark val="none"/>
        <c:tickLblPos val="none"/>
        <c:spPr>
          <a:ln w="9525" algn="ctr">
            <a:solidFill>
              <a:schemeClr val="tx1"/>
            </a:solidFill>
            <a:prstDash val="solid"/>
          </a:ln>
        </c:spPr>
        <c:crossAx val="121968896"/>
        <c:crosses val="min"/>
        <c:lblAlgn val="ctr"/>
        <c:lblOffset val="100"/>
      </c:catAx>
      <c:valAx>
        <c:axId val="121968896"/>
        <c:scaling>
          <c:orientation val="minMax"/>
          <c:max val="43.7"/>
          <c:min val="0"/>
        </c:scaling>
        <c:delete val="1"/>
        <c:axPos val="l"/>
        <c:numFmt formatCode="General" sourceLinked="1"/>
        <c:tickLblPos val="none"/>
        <c:crossAx val="121967360"/>
        <c:crosses val="min"/>
        <c:crossBetween val="between"/>
      </c:valAx>
      <c:spPr>
        <a:ln>
          <a:noFill/>
        </a:ln>
      </c:spPr>
    </c:plotArea>
    <c:dispBlanksAs val="gap"/>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9749335358906193E-2"/>
          <c:y val="3.0110017371163873E-2"/>
          <c:w val="0.96050132928218768"/>
          <c:h val="0.93977996525767227"/>
        </c:manualLayout>
      </c:layout>
      <c:barChart>
        <c:barDir val="col"/>
        <c:grouping val="stacked"/>
        <c:ser>
          <c:idx val="0"/>
          <c:order val="0"/>
          <c:spPr>
            <a:solidFill>
              <a:schemeClr val="accent1"/>
            </a:solidFill>
            <a:ln>
              <a:noFill/>
            </a:ln>
          </c:spPr>
          <c:val>
            <c:numRef>
              <c:f>Sheet1!$A$1:$B$1</c:f>
              <c:numCache>
                <c:formatCode>General</c:formatCode>
                <c:ptCount val="2"/>
                <c:pt idx="0">
                  <c:v>40</c:v>
                </c:pt>
                <c:pt idx="1">
                  <c:v>75.400000000000006</c:v>
                </c:pt>
              </c:numCache>
            </c:numRef>
          </c:val>
          <c:extLst xmlns:c16r2="http://schemas.microsoft.com/office/drawing/2015/06/chart">
            <c:ext xmlns:c16="http://schemas.microsoft.com/office/drawing/2014/chart" uri="{C3380CC4-5D6E-409C-BE32-E72D297353CC}">
              <c16:uniqueId val="{00000000-DC2A-4A43-AC8F-BECB33FD5050}"/>
            </c:ext>
          </c:extLst>
        </c:ser>
        <c:dLbls/>
        <c:gapWidth val="80"/>
        <c:overlap val="100"/>
        <c:axId val="114012160"/>
        <c:axId val="114013696"/>
      </c:barChart>
      <c:catAx>
        <c:axId val="114012160"/>
        <c:scaling>
          <c:orientation val="minMax"/>
        </c:scaling>
        <c:axPos val="b"/>
        <c:majorGridlines>
          <c:spPr>
            <a:ln>
              <a:noFill/>
            </a:ln>
          </c:spPr>
        </c:majorGridlines>
        <c:majorTickMark val="none"/>
        <c:tickLblPos val="none"/>
        <c:spPr>
          <a:ln w="9525" algn="ctr">
            <a:solidFill>
              <a:schemeClr val="tx1"/>
            </a:solidFill>
            <a:prstDash val="solid"/>
          </a:ln>
        </c:spPr>
        <c:crossAx val="114013696"/>
        <c:crosses val="min"/>
        <c:lblAlgn val="ctr"/>
        <c:lblOffset val="100"/>
      </c:catAx>
      <c:valAx>
        <c:axId val="114013696"/>
        <c:scaling>
          <c:orientation val="minMax"/>
          <c:max val="79"/>
          <c:min val="0"/>
        </c:scaling>
        <c:delete val="1"/>
        <c:axPos val="l"/>
        <c:numFmt formatCode="General" sourceLinked="1"/>
        <c:tickLblPos val="none"/>
        <c:crossAx val="114012160"/>
        <c:crosses val="min"/>
        <c:crossBetween val="between"/>
      </c:valAx>
    </c:plotArea>
    <c:dispBlanksAs val="gap"/>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833333333333336E-2"/>
          <c:y val="3.0110017371163873E-2"/>
          <c:w val="0.95833333333333337"/>
          <c:h val="0.93977996525767227"/>
        </c:manualLayout>
      </c:layout>
      <c:barChart>
        <c:barDir val="col"/>
        <c:grouping val="stacked"/>
        <c:ser>
          <c:idx val="0"/>
          <c:order val="0"/>
          <c:spPr>
            <a:solidFill>
              <a:schemeClr val="accent2"/>
            </a:solidFill>
            <a:ln>
              <a:noFill/>
            </a:ln>
          </c:spPr>
          <c:val>
            <c:numRef>
              <c:f>Sheet1!$A$1:$B$1</c:f>
              <c:numCache>
                <c:formatCode>General</c:formatCode>
                <c:ptCount val="2"/>
                <c:pt idx="0">
                  <c:v>70</c:v>
                </c:pt>
                <c:pt idx="1">
                  <c:v>75.099999999999994</c:v>
                </c:pt>
              </c:numCache>
            </c:numRef>
          </c:val>
          <c:extLst xmlns:c16r2="http://schemas.microsoft.com/office/drawing/2015/06/chart">
            <c:ext xmlns:c16="http://schemas.microsoft.com/office/drawing/2014/chart" uri="{C3380CC4-5D6E-409C-BE32-E72D297353CC}">
              <c16:uniqueId val="{00000000-0A0F-42AE-BB56-664DF5404E97}"/>
            </c:ext>
          </c:extLst>
        </c:ser>
        <c:dLbls/>
        <c:gapWidth val="80"/>
        <c:overlap val="100"/>
        <c:axId val="114135424"/>
        <c:axId val="114136960"/>
      </c:barChart>
      <c:catAx>
        <c:axId val="114135424"/>
        <c:scaling>
          <c:orientation val="minMax"/>
        </c:scaling>
        <c:axPos val="b"/>
        <c:majorGridlines>
          <c:spPr>
            <a:ln>
              <a:noFill/>
            </a:ln>
          </c:spPr>
        </c:majorGridlines>
        <c:majorTickMark val="none"/>
        <c:tickLblPos val="none"/>
        <c:spPr>
          <a:ln w="9525" algn="ctr">
            <a:solidFill>
              <a:schemeClr val="tx1"/>
            </a:solidFill>
            <a:prstDash val="solid"/>
          </a:ln>
        </c:spPr>
        <c:crossAx val="114136960"/>
        <c:crosses val="min"/>
        <c:lblAlgn val="ctr"/>
        <c:lblOffset val="100"/>
      </c:catAx>
      <c:valAx>
        <c:axId val="114136960"/>
        <c:scaling>
          <c:orientation val="minMax"/>
          <c:max val="79"/>
          <c:min val="0"/>
        </c:scaling>
        <c:delete val="1"/>
        <c:axPos val="l"/>
        <c:numFmt formatCode="General" sourceLinked="1"/>
        <c:tickLblPos val="none"/>
        <c:crossAx val="114135424"/>
        <c:crosses val="min"/>
        <c:crossBetween val="between"/>
      </c:valAx>
    </c:plotArea>
    <c:dispBlanksAs val="gap"/>
    <c:showDLblsOverMax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711899791231736E-2"/>
          <c:y val="3.0110017371163873E-2"/>
          <c:w val="0.95657620041753655"/>
          <c:h val="0.93977996525767227"/>
        </c:manualLayout>
      </c:layout>
      <c:barChart>
        <c:barDir val="col"/>
        <c:grouping val="stacked"/>
        <c:ser>
          <c:idx val="0"/>
          <c:order val="0"/>
          <c:spPr>
            <a:solidFill>
              <a:schemeClr val="accent3"/>
            </a:solidFill>
            <a:ln>
              <a:noFill/>
            </a:ln>
          </c:spPr>
          <c:val>
            <c:numRef>
              <c:f>Sheet1!$A$1:$B$1</c:f>
              <c:numCache>
                <c:formatCode>General</c:formatCode>
                <c:ptCount val="2"/>
                <c:pt idx="0">
                  <c:v>50</c:v>
                </c:pt>
                <c:pt idx="1">
                  <c:v>79</c:v>
                </c:pt>
              </c:numCache>
            </c:numRef>
          </c:val>
          <c:extLst xmlns:c16r2="http://schemas.microsoft.com/office/drawing/2015/06/chart">
            <c:ext xmlns:c16="http://schemas.microsoft.com/office/drawing/2014/chart" uri="{C3380CC4-5D6E-409C-BE32-E72D297353CC}">
              <c16:uniqueId val="{00000000-AA5D-4959-B13C-D649A8BDCF17}"/>
            </c:ext>
          </c:extLst>
        </c:ser>
        <c:dLbls/>
        <c:gapWidth val="80"/>
        <c:overlap val="100"/>
        <c:axId val="114259456"/>
        <c:axId val="114260992"/>
      </c:barChart>
      <c:catAx>
        <c:axId val="114259456"/>
        <c:scaling>
          <c:orientation val="minMax"/>
        </c:scaling>
        <c:axPos val="b"/>
        <c:majorGridlines>
          <c:spPr>
            <a:ln>
              <a:noFill/>
            </a:ln>
          </c:spPr>
        </c:majorGridlines>
        <c:majorTickMark val="none"/>
        <c:tickLblPos val="none"/>
        <c:spPr>
          <a:ln w="9525" algn="ctr">
            <a:solidFill>
              <a:schemeClr val="tx1"/>
            </a:solidFill>
            <a:prstDash val="solid"/>
          </a:ln>
        </c:spPr>
        <c:crossAx val="114260992"/>
        <c:crosses val="min"/>
        <c:lblAlgn val="ctr"/>
        <c:lblOffset val="100"/>
      </c:catAx>
      <c:valAx>
        <c:axId val="114260992"/>
        <c:scaling>
          <c:orientation val="minMax"/>
          <c:max val="79"/>
          <c:min val="0"/>
        </c:scaling>
        <c:delete val="1"/>
        <c:axPos val="l"/>
        <c:numFmt formatCode="General" sourceLinked="1"/>
        <c:tickLblPos val="none"/>
        <c:crossAx val="114259456"/>
        <c:crosses val="min"/>
        <c:crossBetween val="between"/>
      </c:valAx>
    </c:plotArea>
    <c:dispBlanksAs val="gap"/>
    <c:showDLblsOverMax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908725371934053E-2"/>
          <c:y val="2.1018593371059009E-2"/>
          <c:w val="0.9529553679131485"/>
          <c:h val="0.95796281325788202"/>
        </c:manualLayout>
      </c:layout>
      <c:pieChart>
        <c:ser>
          <c:idx val="0"/>
          <c:order val="0"/>
          <c:dPt>
            <c:idx val="0"/>
            <c:spPr>
              <a:solidFill>
                <a:schemeClr val="accent1"/>
              </a:solidFill>
              <a:ln>
                <a:noFill/>
              </a:ln>
            </c:spPr>
            <c:extLst xmlns:c16r2="http://schemas.microsoft.com/office/drawing/2015/06/chart">
              <c:ext xmlns:c16="http://schemas.microsoft.com/office/drawing/2014/chart" uri="{C3380CC4-5D6E-409C-BE32-E72D297353CC}">
                <c16:uniqueId val="{00000001-DB07-4FB8-8D7A-63BE005C2EED}"/>
              </c:ext>
            </c:extLst>
          </c:dPt>
          <c:dPt>
            <c:idx val="1"/>
            <c:spPr>
              <a:solidFill>
                <a:schemeClr val="accent2"/>
              </a:solidFill>
              <a:ln>
                <a:noFill/>
              </a:ln>
            </c:spPr>
            <c:extLst xmlns:c16r2="http://schemas.microsoft.com/office/drawing/2015/06/chart">
              <c:ext xmlns:c16="http://schemas.microsoft.com/office/drawing/2014/chart" uri="{C3380CC4-5D6E-409C-BE32-E72D297353CC}">
                <c16:uniqueId val="{00000003-DB07-4FB8-8D7A-63BE005C2EED}"/>
              </c:ext>
            </c:extLst>
          </c:dPt>
          <c:dPt>
            <c:idx val="2"/>
            <c:spPr>
              <a:solidFill>
                <a:schemeClr val="accent3"/>
              </a:solidFill>
              <a:ln>
                <a:noFill/>
              </a:ln>
            </c:spPr>
            <c:extLst xmlns:c16r2="http://schemas.microsoft.com/office/drawing/2015/06/chart">
              <c:ext xmlns:c16="http://schemas.microsoft.com/office/drawing/2014/chart" uri="{C3380CC4-5D6E-409C-BE32-E72D297353CC}">
                <c16:uniqueId val="{00000005-DB07-4FB8-8D7A-63BE005C2EED}"/>
              </c:ext>
            </c:extLst>
          </c:dPt>
          <c:dPt>
            <c:idx val="3"/>
            <c:spPr>
              <a:solidFill>
                <a:schemeClr val="accent4"/>
              </a:solidFill>
              <a:ln>
                <a:noFill/>
              </a:ln>
            </c:spPr>
            <c:extLst xmlns:c16r2="http://schemas.microsoft.com/office/drawing/2015/06/chart">
              <c:ext xmlns:c16="http://schemas.microsoft.com/office/drawing/2014/chart" uri="{C3380CC4-5D6E-409C-BE32-E72D297353CC}">
                <c16:uniqueId val="{00000007-DB07-4FB8-8D7A-63BE005C2EED}"/>
              </c:ext>
            </c:extLst>
          </c:dPt>
          <c:dPt>
            <c:idx val="4"/>
            <c:spPr>
              <a:noFill/>
              <a:ln>
                <a:noFill/>
              </a:ln>
            </c:spPr>
            <c:extLst xmlns:c16r2="http://schemas.microsoft.com/office/drawing/2015/06/chart">
              <c:ext xmlns:c16="http://schemas.microsoft.com/office/drawing/2014/chart" uri="{C3380CC4-5D6E-409C-BE32-E72D297353CC}">
                <c16:uniqueId val="{00000009-DB07-4FB8-8D7A-63BE005C2EED}"/>
              </c:ext>
            </c:extLst>
          </c:dPt>
          <c:dPt>
            <c:idx val="5"/>
            <c:spPr>
              <a:noFill/>
              <a:ln>
                <a:noFill/>
              </a:ln>
            </c:spPr>
            <c:extLst xmlns:c16r2="http://schemas.microsoft.com/office/drawing/2015/06/chart">
              <c:ext xmlns:c16="http://schemas.microsoft.com/office/drawing/2014/chart" uri="{C3380CC4-5D6E-409C-BE32-E72D297353CC}">
                <c16:uniqueId val="{0000000B-DB07-4FB8-8D7A-63BE005C2EED}"/>
              </c:ext>
            </c:extLst>
          </c:dPt>
          <c:dPt>
            <c:idx val="6"/>
            <c:spPr>
              <a:noFill/>
              <a:ln>
                <a:noFill/>
              </a:ln>
            </c:spPr>
            <c:extLst xmlns:c16r2="http://schemas.microsoft.com/office/drawing/2015/06/chart">
              <c:ext xmlns:c16="http://schemas.microsoft.com/office/drawing/2014/chart" uri="{C3380CC4-5D6E-409C-BE32-E72D297353CC}">
                <c16:uniqueId val="{0000000D-DB07-4FB8-8D7A-63BE005C2EED}"/>
              </c:ext>
            </c:extLst>
          </c:dPt>
          <c:dPt>
            <c:idx val="7"/>
            <c:spPr>
              <a:noFill/>
              <a:ln>
                <a:noFill/>
              </a:ln>
            </c:spPr>
            <c:extLst xmlns:c16r2="http://schemas.microsoft.com/office/drawing/2015/06/chart">
              <c:ext xmlns:c16="http://schemas.microsoft.com/office/drawing/2014/chart" uri="{C3380CC4-5D6E-409C-BE32-E72D297353CC}">
                <c16:uniqueId val="{0000000F-DB07-4FB8-8D7A-63BE005C2EED}"/>
              </c:ext>
            </c:extLst>
          </c:dPt>
          <c:dLbls>
            <c:dLbl>
              <c:idx val="0"/>
              <c:layout>
                <c:manualLayout>
                  <c:x val="-0.12242728643142756"/>
                  <c:y val="3.5005276931720981E-3"/>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B07-4FB8-8D7A-63BE005C2EED}"/>
                </c:ext>
              </c:extLst>
            </c:dLbl>
            <c:dLbl>
              <c:idx val="1"/>
              <c:layout>
                <c:manualLayout>
                  <c:x val="2.3579037479894037E-3"/>
                  <c:y val="-5.6933692701285225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B07-4FB8-8D7A-63BE005C2EED}"/>
                </c:ext>
              </c:extLst>
            </c:dLbl>
            <c:dLbl>
              <c:idx val="3"/>
              <c:layout>
                <c:manualLayout>
                  <c:x val="0.14833392137502233"/>
                  <c:y val="-0.10605542019496446"/>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B07-4FB8-8D7A-63BE005C2EED}"/>
                </c:ext>
              </c:extLst>
            </c:dLbl>
            <c:delete val="1"/>
            <c:spPr>
              <a:noFill/>
              <a:ln>
                <a:noFill/>
              </a:ln>
              <a:effectLst/>
            </c:spPr>
            <c:txPr>
              <a:bodyPr wrap="square" lIns="38100" tIns="19050" rIns="38100" bIns="19050" anchor="ctr">
                <a:spAutoFit/>
              </a:bodyPr>
              <a:lstStyle/>
              <a:p>
                <a:pPr>
                  <a:defRPr sz="1200"/>
                </a:pPr>
                <a:endParaRPr lang="en-US"/>
              </a:p>
            </c:txPr>
            <c:extLst xmlns:c16r2="http://schemas.microsoft.com/office/drawing/2015/06/chart">
              <c:ext xmlns:c15="http://schemas.microsoft.com/office/drawing/2012/chart" uri="{CE6537A1-D6FC-4f65-9D91-7224C49458BB}"/>
            </c:extLst>
          </c:dLbls>
          <c:val>
            <c:numRef>
              <c:f>Sheet1!$A$1:$A$8</c:f>
              <c:numCache>
                <c:formatCode>General</c:formatCode>
                <c:ptCount val="8"/>
                <c:pt idx="0">
                  <c:v>48</c:v>
                </c:pt>
                <c:pt idx="1">
                  <c:v>3</c:v>
                </c:pt>
                <c:pt idx="2">
                  <c:v>0</c:v>
                </c:pt>
                <c:pt idx="3">
                  <c:v>30</c:v>
                </c:pt>
                <c:pt idx="4">
                  <c:v>14.000000000000002</c:v>
                </c:pt>
                <c:pt idx="5">
                  <c:v>1</c:v>
                </c:pt>
                <c:pt idx="6">
                  <c:v>0</c:v>
                </c:pt>
                <c:pt idx="7">
                  <c:v>4</c:v>
                </c:pt>
              </c:numCache>
            </c:numRef>
          </c:val>
          <c:extLst xmlns:c16r2="http://schemas.microsoft.com/office/drawing/2015/06/chart">
            <c:ext xmlns:c16="http://schemas.microsoft.com/office/drawing/2014/chart" uri="{C3380CC4-5D6E-409C-BE32-E72D297353CC}">
              <c16:uniqueId val="{00000010-DB07-4FB8-8D7A-63BE005C2EED}"/>
            </c:ext>
          </c:extLst>
        </c:ser>
        <c:dLbls/>
        <c:firstSliceAng val="0"/>
      </c:pieChart>
    </c:plotArea>
    <c:dispBlanksAs val="zero"/>
    <c:showDLblsOverMax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758483033932126E-2"/>
          <c:y val="2.0758483033932126E-2"/>
          <c:w val="0.95848303393213552"/>
          <c:h val="0.95848303393213552"/>
        </c:manualLayout>
      </c:layout>
      <c:pieChart>
        <c:ser>
          <c:idx val="0"/>
          <c:order val="0"/>
          <c:dPt>
            <c:idx val="0"/>
            <c:spPr>
              <a:noFill/>
              <a:ln>
                <a:noFill/>
              </a:ln>
            </c:spPr>
            <c:extLst xmlns:c16r2="http://schemas.microsoft.com/office/drawing/2015/06/chart">
              <c:ext xmlns:c16="http://schemas.microsoft.com/office/drawing/2014/chart" uri="{C3380CC4-5D6E-409C-BE32-E72D297353CC}">
                <c16:uniqueId val="{00000001-F1BC-470C-873F-8712CA618DB3}"/>
              </c:ext>
            </c:extLst>
          </c:dPt>
          <c:dPt>
            <c:idx val="1"/>
            <c:spPr>
              <a:noFill/>
              <a:ln>
                <a:noFill/>
              </a:ln>
            </c:spPr>
            <c:extLst xmlns:c16r2="http://schemas.microsoft.com/office/drawing/2015/06/chart">
              <c:ext xmlns:c16="http://schemas.microsoft.com/office/drawing/2014/chart" uri="{C3380CC4-5D6E-409C-BE32-E72D297353CC}">
                <c16:uniqueId val="{00000003-F1BC-470C-873F-8712CA618DB3}"/>
              </c:ext>
            </c:extLst>
          </c:dPt>
          <c:dPt>
            <c:idx val="2"/>
            <c:spPr>
              <a:noFill/>
              <a:ln>
                <a:noFill/>
              </a:ln>
            </c:spPr>
            <c:extLst xmlns:c16r2="http://schemas.microsoft.com/office/drawing/2015/06/chart">
              <c:ext xmlns:c16="http://schemas.microsoft.com/office/drawing/2014/chart" uri="{C3380CC4-5D6E-409C-BE32-E72D297353CC}">
                <c16:uniqueId val="{00000005-F1BC-470C-873F-8712CA618DB3}"/>
              </c:ext>
            </c:extLst>
          </c:dPt>
          <c:dPt>
            <c:idx val="3"/>
            <c:spPr>
              <a:noFill/>
              <a:ln>
                <a:noFill/>
              </a:ln>
            </c:spPr>
            <c:extLst xmlns:c16r2="http://schemas.microsoft.com/office/drawing/2015/06/chart">
              <c:ext xmlns:c16="http://schemas.microsoft.com/office/drawing/2014/chart" uri="{C3380CC4-5D6E-409C-BE32-E72D297353CC}">
                <c16:uniqueId val="{00000007-F1BC-470C-873F-8712CA618DB3}"/>
              </c:ext>
            </c:extLst>
          </c:dPt>
          <c:dPt>
            <c:idx val="4"/>
            <c:spPr>
              <a:solidFill>
                <a:schemeClr val="accent1"/>
              </a:solidFill>
              <a:ln>
                <a:noFill/>
              </a:ln>
            </c:spPr>
            <c:extLst xmlns:c16r2="http://schemas.microsoft.com/office/drawing/2015/06/chart">
              <c:ext xmlns:c16="http://schemas.microsoft.com/office/drawing/2014/chart" uri="{C3380CC4-5D6E-409C-BE32-E72D297353CC}">
                <c16:uniqueId val="{00000009-F1BC-470C-873F-8712CA618DB3}"/>
              </c:ext>
            </c:extLst>
          </c:dPt>
          <c:dPt>
            <c:idx val="5"/>
            <c:spPr>
              <a:solidFill>
                <a:schemeClr val="accent2"/>
              </a:solidFill>
              <a:ln>
                <a:noFill/>
              </a:ln>
            </c:spPr>
            <c:extLst xmlns:c16r2="http://schemas.microsoft.com/office/drawing/2015/06/chart">
              <c:ext xmlns:c16="http://schemas.microsoft.com/office/drawing/2014/chart" uri="{C3380CC4-5D6E-409C-BE32-E72D297353CC}">
                <c16:uniqueId val="{0000000B-F1BC-470C-873F-8712CA618DB3}"/>
              </c:ext>
            </c:extLst>
          </c:dPt>
          <c:dPt>
            <c:idx val="6"/>
            <c:spPr>
              <a:solidFill>
                <a:schemeClr val="accent3"/>
              </a:solidFill>
              <a:ln>
                <a:noFill/>
              </a:ln>
            </c:spPr>
            <c:extLst xmlns:c16r2="http://schemas.microsoft.com/office/drawing/2015/06/chart">
              <c:ext xmlns:c16="http://schemas.microsoft.com/office/drawing/2014/chart" uri="{C3380CC4-5D6E-409C-BE32-E72D297353CC}">
                <c16:uniqueId val="{0000000D-F1BC-470C-873F-8712CA618DB3}"/>
              </c:ext>
            </c:extLst>
          </c:dPt>
          <c:dPt>
            <c:idx val="7"/>
            <c:spPr>
              <a:solidFill>
                <a:schemeClr val="accent4"/>
              </a:solidFill>
              <a:ln>
                <a:noFill/>
              </a:ln>
            </c:spPr>
            <c:extLst xmlns:c16r2="http://schemas.microsoft.com/office/drawing/2015/06/chart">
              <c:ext xmlns:c16="http://schemas.microsoft.com/office/drawing/2014/chart" uri="{C3380CC4-5D6E-409C-BE32-E72D297353CC}">
                <c16:uniqueId val="{0000000F-F1BC-470C-873F-8712CA618DB3}"/>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1BC-470C-873F-8712CA618DB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BC-470C-873F-8712CA618DB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1BC-470C-873F-8712CA618DB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1BC-470C-873F-8712CA618DB3}"/>
                </c:ext>
              </c:extLst>
            </c:dLbl>
            <c:dLbl>
              <c:idx val="4"/>
              <c:layout>
                <c:manualLayout>
                  <c:x val="0.16803550891957669"/>
                  <c:y val="0.1251853601856722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BC-470C-873F-8712CA618DB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1BC-470C-873F-8712CA618DB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1BC-470C-873F-8712CA618DB3}"/>
                </c:ext>
              </c:extLst>
            </c:dLbl>
            <c:dLbl>
              <c:idx val="7"/>
              <c:layout>
                <c:manualLayout>
                  <c:x val="4.7023910349561826E-2"/>
                  <c:y val="6.7410559067121928E-2"/>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BC-470C-873F-8712CA618DB3}"/>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val>
            <c:numRef>
              <c:f>Sheet1!$A$1:$A$8</c:f>
              <c:numCache>
                <c:formatCode>General</c:formatCode>
                <c:ptCount val="8"/>
                <c:pt idx="0">
                  <c:v>48</c:v>
                </c:pt>
                <c:pt idx="1">
                  <c:v>3</c:v>
                </c:pt>
                <c:pt idx="2">
                  <c:v>0</c:v>
                </c:pt>
                <c:pt idx="3">
                  <c:v>30</c:v>
                </c:pt>
                <c:pt idx="4">
                  <c:v>14.000000000000002</c:v>
                </c:pt>
                <c:pt idx="5">
                  <c:v>1</c:v>
                </c:pt>
                <c:pt idx="6">
                  <c:v>0</c:v>
                </c:pt>
                <c:pt idx="7">
                  <c:v>4</c:v>
                </c:pt>
              </c:numCache>
            </c:numRef>
          </c:val>
          <c:extLst xmlns:c16r2="http://schemas.microsoft.com/office/drawing/2015/06/chart">
            <c:ext xmlns:c16="http://schemas.microsoft.com/office/drawing/2014/chart" uri="{C3380CC4-5D6E-409C-BE32-E72D297353CC}">
              <c16:uniqueId val="{00000010-F1BC-470C-873F-8712CA618DB3}"/>
            </c:ext>
          </c:extLst>
        </c:ser>
        <c:dLbls/>
        <c:firstSliceAng val="0"/>
      </c:pieChart>
    </c:plotArea>
    <c:dispBlanksAs val="zero"/>
    <c:showDLblsOverMax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018593371059009E-2"/>
          <c:y val="2.1018593371059009E-2"/>
          <c:w val="0.95796281325788202"/>
          <c:h val="0.95796281325788202"/>
        </c:manualLayout>
      </c:layout>
      <c:pieChart>
        <c:ser>
          <c:idx val="0"/>
          <c:order val="0"/>
          <c:dPt>
            <c:idx val="0"/>
            <c:spPr>
              <a:solidFill>
                <a:schemeClr val="accent1"/>
              </a:solidFill>
              <a:ln>
                <a:noFill/>
              </a:ln>
            </c:spPr>
            <c:extLst xmlns:c16r2="http://schemas.microsoft.com/office/drawing/2015/06/chart">
              <c:ext xmlns:c16="http://schemas.microsoft.com/office/drawing/2014/chart" uri="{C3380CC4-5D6E-409C-BE32-E72D297353CC}">
                <c16:uniqueId val="{00000001-EB56-455B-B821-8810D85A6724}"/>
              </c:ext>
            </c:extLst>
          </c:dPt>
          <c:dPt>
            <c:idx val="1"/>
            <c:spPr>
              <a:solidFill>
                <a:schemeClr val="accent2"/>
              </a:solidFill>
              <a:ln>
                <a:noFill/>
              </a:ln>
            </c:spPr>
            <c:extLst xmlns:c16r2="http://schemas.microsoft.com/office/drawing/2015/06/chart">
              <c:ext xmlns:c16="http://schemas.microsoft.com/office/drawing/2014/chart" uri="{C3380CC4-5D6E-409C-BE32-E72D297353CC}">
                <c16:uniqueId val="{00000003-EB56-455B-B821-8810D85A6724}"/>
              </c:ext>
            </c:extLst>
          </c:dPt>
          <c:dPt>
            <c:idx val="2"/>
            <c:spPr>
              <a:solidFill>
                <a:schemeClr val="accent3"/>
              </a:solidFill>
              <a:ln>
                <a:noFill/>
              </a:ln>
            </c:spPr>
            <c:extLst xmlns:c16r2="http://schemas.microsoft.com/office/drawing/2015/06/chart">
              <c:ext xmlns:c16="http://schemas.microsoft.com/office/drawing/2014/chart" uri="{C3380CC4-5D6E-409C-BE32-E72D297353CC}">
                <c16:uniqueId val="{00000005-EB56-455B-B821-8810D85A6724}"/>
              </c:ext>
            </c:extLst>
          </c:dPt>
          <c:dPt>
            <c:idx val="3"/>
            <c:spPr>
              <a:solidFill>
                <a:schemeClr val="accent4"/>
              </a:solidFill>
              <a:ln>
                <a:noFill/>
              </a:ln>
            </c:spPr>
            <c:extLst xmlns:c16r2="http://schemas.microsoft.com/office/drawing/2015/06/chart">
              <c:ext xmlns:c16="http://schemas.microsoft.com/office/drawing/2014/chart" uri="{C3380CC4-5D6E-409C-BE32-E72D297353CC}">
                <c16:uniqueId val="{00000007-EB56-455B-B821-8810D85A6724}"/>
              </c:ext>
            </c:extLst>
          </c:dPt>
          <c:dPt>
            <c:idx val="4"/>
            <c:spPr>
              <a:noFill/>
              <a:ln>
                <a:noFill/>
              </a:ln>
            </c:spPr>
            <c:extLst xmlns:c16r2="http://schemas.microsoft.com/office/drawing/2015/06/chart">
              <c:ext xmlns:c16="http://schemas.microsoft.com/office/drawing/2014/chart" uri="{C3380CC4-5D6E-409C-BE32-E72D297353CC}">
                <c16:uniqueId val="{00000009-EB56-455B-B821-8810D85A6724}"/>
              </c:ext>
            </c:extLst>
          </c:dPt>
          <c:dPt>
            <c:idx val="5"/>
            <c:spPr>
              <a:noFill/>
              <a:ln>
                <a:noFill/>
              </a:ln>
            </c:spPr>
            <c:extLst xmlns:c16r2="http://schemas.microsoft.com/office/drawing/2015/06/chart">
              <c:ext xmlns:c16="http://schemas.microsoft.com/office/drawing/2014/chart" uri="{C3380CC4-5D6E-409C-BE32-E72D297353CC}">
                <c16:uniqueId val="{0000000B-EB56-455B-B821-8810D85A6724}"/>
              </c:ext>
            </c:extLst>
          </c:dPt>
          <c:dPt>
            <c:idx val="6"/>
            <c:spPr>
              <a:noFill/>
              <a:ln>
                <a:noFill/>
              </a:ln>
            </c:spPr>
            <c:extLst xmlns:c16r2="http://schemas.microsoft.com/office/drawing/2015/06/chart">
              <c:ext xmlns:c16="http://schemas.microsoft.com/office/drawing/2014/chart" uri="{C3380CC4-5D6E-409C-BE32-E72D297353CC}">
                <c16:uniqueId val="{0000000D-EB56-455B-B821-8810D85A6724}"/>
              </c:ext>
            </c:extLst>
          </c:dPt>
          <c:dPt>
            <c:idx val="7"/>
            <c:spPr>
              <a:noFill/>
              <a:ln>
                <a:noFill/>
              </a:ln>
            </c:spPr>
            <c:extLst xmlns:c16r2="http://schemas.microsoft.com/office/drawing/2015/06/chart">
              <c:ext xmlns:c16="http://schemas.microsoft.com/office/drawing/2014/chart" uri="{C3380CC4-5D6E-409C-BE32-E72D297353CC}">
                <c16:uniqueId val="{0000000F-EB56-455B-B821-8810D85A6724}"/>
              </c:ext>
            </c:extLst>
          </c:dPt>
          <c:dLbls>
            <c:dLbl>
              <c:idx val="0"/>
              <c:layout>
                <c:manualLayout>
                  <c:x val="-0.17382460073061307"/>
                  <c:y val="8.6274988464900199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56-455B-B821-8810D85A6724}"/>
                </c:ext>
              </c:extLst>
            </c:dLbl>
            <c:dLbl>
              <c:idx val="1"/>
              <c:layout>
                <c:manualLayout>
                  <c:x val="-0.10177188957593544"/>
                  <c:y val="-7.6902176685607782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56-455B-B821-8810D85A6724}"/>
                </c:ext>
              </c:extLst>
            </c:dLbl>
            <c:dLbl>
              <c:idx val="3"/>
              <c:layout>
                <c:manualLayout>
                  <c:x val="0.20470730322026734"/>
                  <c:y val="-0.13152167710714427"/>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B56-455B-B821-8810D85A6724}"/>
                </c:ext>
              </c:extLst>
            </c:dLbl>
            <c:delete val="1"/>
            <c:spPr>
              <a:noFill/>
              <a:ln>
                <a:noFill/>
              </a:ln>
              <a:effectLst/>
            </c:spPr>
            <c:txPr>
              <a:bodyPr wrap="square" lIns="38100" tIns="19050" rIns="38100" bIns="19050" anchor="ctr">
                <a:spAutoFit/>
              </a:bodyPr>
              <a:lstStyle/>
              <a:p>
                <a:pPr>
                  <a:defRPr sz="1200"/>
                </a:pPr>
                <a:endParaRPr lang="en-US"/>
              </a:p>
            </c:txPr>
            <c:extLst xmlns:c16r2="http://schemas.microsoft.com/office/drawing/2015/06/chart">
              <c:ext xmlns:c15="http://schemas.microsoft.com/office/drawing/2012/chart" uri="{CE6537A1-D6FC-4f65-9D91-7224C49458BB}"/>
            </c:extLst>
          </c:dLbls>
          <c:val>
            <c:numRef>
              <c:f>Sheet1!$A$1:$A$8</c:f>
              <c:numCache>
                <c:formatCode>General</c:formatCode>
                <c:ptCount val="8"/>
                <c:pt idx="0">
                  <c:v>32</c:v>
                </c:pt>
                <c:pt idx="1">
                  <c:v>4</c:v>
                </c:pt>
                <c:pt idx="2">
                  <c:v>2</c:v>
                </c:pt>
                <c:pt idx="3">
                  <c:v>39</c:v>
                </c:pt>
                <c:pt idx="4">
                  <c:v>13</c:v>
                </c:pt>
                <c:pt idx="5">
                  <c:v>1</c:v>
                </c:pt>
                <c:pt idx="6">
                  <c:v>1</c:v>
                </c:pt>
                <c:pt idx="7">
                  <c:v>9</c:v>
                </c:pt>
              </c:numCache>
            </c:numRef>
          </c:val>
          <c:extLst xmlns:c16r2="http://schemas.microsoft.com/office/drawing/2015/06/chart">
            <c:ext xmlns:c16="http://schemas.microsoft.com/office/drawing/2014/chart" uri="{C3380CC4-5D6E-409C-BE32-E72D297353CC}">
              <c16:uniqueId val="{00000010-EB56-455B-B821-8810D85A6724}"/>
            </c:ext>
          </c:extLst>
        </c:ser>
        <c:dLbls/>
        <c:firstSliceAng val="0"/>
      </c:pieChart>
    </c:plotArea>
    <c:dispBlanksAs val="zero"/>
    <c:showDLblsOverMax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81665332265813E-2"/>
          <c:y val="2.081665332265813E-2"/>
          <c:w val="0.95836669335468372"/>
          <c:h val="0.95836669335468372"/>
        </c:manualLayout>
      </c:layout>
      <c:pieChart>
        <c:ser>
          <c:idx val="0"/>
          <c:order val="0"/>
          <c:dPt>
            <c:idx val="0"/>
            <c:spPr>
              <a:noFill/>
              <a:ln>
                <a:noFill/>
              </a:ln>
            </c:spPr>
            <c:extLst xmlns:c16r2="http://schemas.microsoft.com/office/drawing/2015/06/chart">
              <c:ext xmlns:c16="http://schemas.microsoft.com/office/drawing/2014/chart" uri="{C3380CC4-5D6E-409C-BE32-E72D297353CC}">
                <c16:uniqueId val="{00000001-58D2-45E3-A9AF-B97CA4D97DBD}"/>
              </c:ext>
            </c:extLst>
          </c:dPt>
          <c:dPt>
            <c:idx val="1"/>
            <c:spPr>
              <a:noFill/>
              <a:ln>
                <a:noFill/>
              </a:ln>
            </c:spPr>
            <c:extLst xmlns:c16r2="http://schemas.microsoft.com/office/drawing/2015/06/chart">
              <c:ext xmlns:c16="http://schemas.microsoft.com/office/drawing/2014/chart" uri="{C3380CC4-5D6E-409C-BE32-E72D297353CC}">
                <c16:uniqueId val="{00000003-58D2-45E3-A9AF-B97CA4D97DBD}"/>
              </c:ext>
            </c:extLst>
          </c:dPt>
          <c:dPt>
            <c:idx val="2"/>
            <c:spPr>
              <a:noFill/>
              <a:ln>
                <a:noFill/>
              </a:ln>
            </c:spPr>
            <c:extLst xmlns:c16r2="http://schemas.microsoft.com/office/drawing/2015/06/chart">
              <c:ext xmlns:c16="http://schemas.microsoft.com/office/drawing/2014/chart" uri="{C3380CC4-5D6E-409C-BE32-E72D297353CC}">
                <c16:uniqueId val="{00000005-58D2-45E3-A9AF-B97CA4D97DBD}"/>
              </c:ext>
            </c:extLst>
          </c:dPt>
          <c:dPt>
            <c:idx val="3"/>
            <c:spPr>
              <a:noFill/>
              <a:ln>
                <a:noFill/>
              </a:ln>
            </c:spPr>
            <c:extLst xmlns:c16r2="http://schemas.microsoft.com/office/drawing/2015/06/chart">
              <c:ext xmlns:c16="http://schemas.microsoft.com/office/drawing/2014/chart" uri="{C3380CC4-5D6E-409C-BE32-E72D297353CC}">
                <c16:uniqueId val="{00000007-58D2-45E3-A9AF-B97CA4D97DBD}"/>
              </c:ext>
            </c:extLst>
          </c:dPt>
          <c:dPt>
            <c:idx val="4"/>
            <c:spPr>
              <a:solidFill>
                <a:schemeClr val="accent1"/>
              </a:solidFill>
              <a:ln>
                <a:noFill/>
              </a:ln>
            </c:spPr>
            <c:extLst xmlns:c16r2="http://schemas.microsoft.com/office/drawing/2015/06/chart">
              <c:ext xmlns:c16="http://schemas.microsoft.com/office/drawing/2014/chart" uri="{C3380CC4-5D6E-409C-BE32-E72D297353CC}">
                <c16:uniqueId val="{00000009-58D2-45E3-A9AF-B97CA4D97DBD}"/>
              </c:ext>
            </c:extLst>
          </c:dPt>
          <c:dPt>
            <c:idx val="5"/>
            <c:spPr>
              <a:solidFill>
                <a:schemeClr val="accent2"/>
              </a:solidFill>
              <a:ln>
                <a:noFill/>
              </a:ln>
            </c:spPr>
            <c:extLst xmlns:c16r2="http://schemas.microsoft.com/office/drawing/2015/06/chart">
              <c:ext xmlns:c16="http://schemas.microsoft.com/office/drawing/2014/chart" uri="{C3380CC4-5D6E-409C-BE32-E72D297353CC}">
                <c16:uniqueId val="{0000000B-58D2-45E3-A9AF-B97CA4D97DBD}"/>
              </c:ext>
            </c:extLst>
          </c:dPt>
          <c:dPt>
            <c:idx val="6"/>
            <c:spPr>
              <a:solidFill>
                <a:schemeClr val="accent3"/>
              </a:solidFill>
              <a:ln>
                <a:noFill/>
              </a:ln>
            </c:spPr>
            <c:extLst xmlns:c16r2="http://schemas.microsoft.com/office/drawing/2015/06/chart">
              <c:ext xmlns:c16="http://schemas.microsoft.com/office/drawing/2014/chart" uri="{C3380CC4-5D6E-409C-BE32-E72D297353CC}">
                <c16:uniqueId val="{0000000D-58D2-45E3-A9AF-B97CA4D97DBD}"/>
              </c:ext>
            </c:extLst>
          </c:dPt>
          <c:dPt>
            <c:idx val="7"/>
            <c:spPr>
              <a:solidFill>
                <a:schemeClr val="accent4"/>
              </a:solidFill>
              <a:ln>
                <a:noFill/>
              </a:ln>
            </c:spPr>
            <c:extLst xmlns:c16r2="http://schemas.microsoft.com/office/drawing/2015/06/chart">
              <c:ext xmlns:c16="http://schemas.microsoft.com/office/drawing/2014/chart" uri="{C3380CC4-5D6E-409C-BE32-E72D297353CC}">
                <c16:uniqueId val="{0000000F-58D2-45E3-A9AF-B97CA4D97DBD}"/>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8D2-45E3-A9AF-B97CA4D97DB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8D2-45E3-A9AF-B97CA4D97DB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8D2-45E3-A9AF-B97CA4D97DB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8D2-45E3-A9AF-B97CA4D97DBD}"/>
                </c:ext>
              </c:extLst>
            </c:dLbl>
            <c:dLbl>
              <c:idx val="4"/>
              <c:spPr>
                <a:noFill/>
                <a:ln>
                  <a:noFill/>
                </a:ln>
                <a:effectLst/>
              </c:spPr>
              <c:txPr>
                <a:bodyPr wrap="square" lIns="38100" tIns="19050" rIns="38100" bIns="19050" anchor="ctr">
                  <a:spAutoFit/>
                </a:bodyPr>
                <a:lstStyle/>
                <a:p>
                  <a:pPr>
                    <a:defRPr>
                      <a:solidFill>
                        <a:schemeClr val="bg1"/>
                      </a:solidFill>
                    </a:defRPr>
                  </a:pPr>
                  <a:endParaRPr lang="en-US"/>
                </a:p>
              </c:txPr>
            </c:dLbl>
            <c:spPr>
              <a:noFill/>
              <a:ln>
                <a:noFill/>
              </a:ln>
              <a:effectLst/>
            </c:spPr>
            <c:showPercent val="1"/>
            <c:showLeaderLines val="1"/>
            <c:extLst xmlns:c16r2="http://schemas.microsoft.com/office/drawing/2015/06/chart">
              <c:ext xmlns:c15="http://schemas.microsoft.com/office/drawing/2012/chart" uri="{CE6537A1-D6FC-4f65-9D91-7224C49458BB}"/>
            </c:extLst>
          </c:dLbls>
          <c:val>
            <c:numRef>
              <c:f>Sheet1!$A$1:$A$8</c:f>
              <c:numCache>
                <c:formatCode>General</c:formatCode>
                <c:ptCount val="8"/>
                <c:pt idx="0">
                  <c:v>32</c:v>
                </c:pt>
                <c:pt idx="1">
                  <c:v>4</c:v>
                </c:pt>
                <c:pt idx="2">
                  <c:v>2</c:v>
                </c:pt>
                <c:pt idx="3">
                  <c:v>39</c:v>
                </c:pt>
                <c:pt idx="4">
                  <c:v>13</c:v>
                </c:pt>
                <c:pt idx="5">
                  <c:v>1</c:v>
                </c:pt>
                <c:pt idx="6">
                  <c:v>1</c:v>
                </c:pt>
                <c:pt idx="7">
                  <c:v>9</c:v>
                </c:pt>
              </c:numCache>
            </c:numRef>
          </c:val>
          <c:extLst xmlns:c16r2="http://schemas.microsoft.com/office/drawing/2015/06/chart">
            <c:ext xmlns:c16="http://schemas.microsoft.com/office/drawing/2014/chart" uri="{C3380CC4-5D6E-409C-BE32-E72D297353CC}">
              <c16:uniqueId val="{00000010-58D2-45E3-A9AF-B97CA4D97DBD}"/>
            </c:ext>
          </c:extLst>
        </c:ser>
        <c:dLbls/>
        <c:firstSliceAng val="0"/>
      </c:pieChart>
    </c:plotArea>
    <c:dispBlanksAs val="zero"/>
    <c:showDLblsOverMax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0147229755908568E-2"/>
          <c:y val="2.0147229755908568E-2"/>
          <c:w val="0.95970554048818313"/>
          <c:h val="0.95970554048818313"/>
        </c:manualLayout>
      </c:layout>
      <c:pieChart>
        <c:ser>
          <c:idx val="0"/>
          <c:order val="0"/>
          <c:dPt>
            <c:idx val="0"/>
            <c:spPr>
              <a:noFill/>
              <a:ln>
                <a:noFill/>
              </a:ln>
            </c:spPr>
            <c:extLst xmlns:c16r2="http://schemas.microsoft.com/office/drawing/2015/06/chart">
              <c:ext xmlns:c16="http://schemas.microsoft.com/office/drawing/2014/chart" uri="{C3380CC4-5D6E-409C-BE32-E72D297353CC}">
                <c16:uniqueId val="{00000001-E733-4FED-92EC-5CBFF020438B}"/>
              </c:ext>
            </c:extLst>
          </c:dPt>
          <c:dPt>
            <c:idx val="1"/>
            <c:spPr>
              <a:noFill/>
              <a:ln>
                <a:noFill/>
              </a:ln>
            </c:spPr>
            <c:extLst xmlns:c16r2="http://schemas.microsoft.com/office/drawing/2015/06/chart">
              <c:ext xmlns:c16="http://schemas.microsoft.com/office/drawing/2014/chart" uri="{C3380CC4-5D6E-409C-BE32-E72D297353CC}">
                <c16:uniqueId val="{00000003-E733-4FED-92EC-5CBFF020438B}"/>
              </c:ext>
            </c:extLst>
          </c:dPt>
          <c:dPt>
            <c:idx val="2"/>
            <c:spPr>
              <a:noFill/>
              <a:ln>
                <a:noFill/>
              </a:ln>
            </c:spPr>
            <c:extLst xmlns:c16r2="http://schemas.microsoft.com/office/drawing/2015/06/chart">
              <c:ext xmlns:c16="http://schemas.microsoft.com/office/drawing/2014/chart" uri="{C3380CC4-5D6E-409C-BE32-E72D297353CC}">
                <c16:uniqueId val="{00000005-E733-4FED-92EC-5CBFF020438B}"/>
              </c:ext>
            </c:extLst>
          </c:dPt>
          <c:dPt>
            <c:idx val="3"/>
            <c:spPr>
              <a:noFill/>
              <a:ln>
                <a:noFill/>
              </a:ln>
            </c:spPr>
            <c:extLst xmlns:c16r2="http://schemas.microsoft.com/office/drawing/2015/06/chart">
              <c:ext xmlns:c16="http://schemas.microsoft.com/office/drawing/2014/chart" uri="{C3380CC4-5D6E-409C-BE32-E72D297353CC}">
                <c16:uniqueId val="{00000007-E733-4FED-92EC-5CBFF020438B}"/>
              </c:ext>
            </c:extLst>
          </c:dPt>
          <c:dPt>
            <c:idx val="4"/>
            <c:spPr>
              <a:solidFill>
                <a:schemeClr val="accent1"/>
              </a:solidFill>
              <a:ln>
                <a:noFill/>
              </a:ln>
            </c:spPr>
            <c:extLst xmlns:c16r2="http://schemas.microsoft.com/office/drawing/2015/06/chart">
              <c:ext xmlns:c16="http://schemas.microsoft.com/office/drawing/2014/chart" uri="{C3380CC4-5D6E-409C-BE32-E72D297353CC}">
                <c16:uniqueId val="{00000009-E733-4FED-92EC-5CBFF020438B}"/>
              </c:ext>
            </c:extLst>
          </c:dPt>
          <c:dPt>
            <c:idx val="5"/>
            <c:spPr>
              <a:solidFill>
                <a:schemeClr val="accent2"/>
              </a:solidFill>
              <a:ln>
                <a:noFill/>
              </a:ln>
            </c:spPr>
            <c:extLst xmlns:c16r2="http://schemas.microsoft.com/office/drawing/2015/06/chart">
              <c:ext xmlns:c16="http://schemas.microsoft.com/office/drawing/2014/chart" uri="{C3380CC4-5D6E-409C-BE32-E72D297353CC}">
                <c16:uniqueId val="{0000000B-E733-4FED-92EC-5CBFF020438B}"/>
              </c:ext>
            </c:extLst>
          </c:dPt>
          <c:dPt>
            <c:idx val="6"/>
            <c:spPr>
              <a:solidFill>
                <a:schemeClr val="accent3"/>
              </a:solidFill>
              <a:ln>
                <a:noFill/>
              </a:ln>
            </c:spPr>
            <c:extLst xmlns:c16r2="http://schemas.microsoft.com/office/drawing/2015/06/chart">
              <c:ext xmlns:c16="http://schemas.microsoft.com/office/drawing/2014/chart" uri="{C3380CC4-5D6E-409C-BE32-E72D297353CC}">
                <c16:uniqueId val="{0000000D-E733-4FED-92EC-5CBFF020438B}"/>
              </c:ext>
            </c:extLst>
          </c:dPt>
          <c:dPt>
            <c:idx val="7"/>
            <c:spPr>
              <a:solidFill>
                <a:schemeClr val="accent4"/>
              </a:solidFill>
              <a:ln>
                <a:noFill/>
              </a:ln>
            </c:spPr>
            <c:extLst xmlns:c16r2="http://schemas.microsoft.com/office/drawing/2015/06/chart">
              <c:ext xmlns:c16="http://schemas.microsoft.com/office/drawing/2014/chart" uri="{C3380CC4-5D6E-409C-BE32-E72D297353CC}">
                <c16:uniqueId val="{0000000F-E733-4FED-92EC-5CBFF020438B}"/>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733-4FED-92EC-5CBFF020438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733-4FED-92EC-5CBFF020438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733-4FED-92EC-5CBFF020438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733-4FED-92EC-5CBFF020438B}"/>
                </c:ext>
              </c:extLst>
            </c:dLbl>
            <c:dLbl>
              <c:idx val="4"/>
              <c:layout>
                <c:manualLayout>
                  <c:x val="0.13583414314324038"/>
                  <c:y val="6.7708678828081834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733-4FED-92EC-5CBFF020438B}"/>
                </c:ext>
              </c:extLst>
            </c:dLbl>
            <c:dLbl>
              <c:idx val="5"/>
              <c:layout>
                <c:manualLayout>
                  <c:x val="-4.0924300357095137E-3"/>
                  <c:y val="1.6646090534979431E-2"/>
                </c:manualLayout>
              </c:layout>
              <c:tx>
                <c:rich>
                  <a:bodyPr/>
                  <a:lstStyle/>
                  <a:p>
                    <a:fld id="{E2F4021A-6139-4DFB-BE43-2D858D168A74}" type="VALUE">
                      <a:rPr lang="en-US" smtClean="0"/>
                      <a:pPr/>
                      <a:t>[VALUE]</a:t>
                    </a:fld>
                    <a:r>
                      <a:rPr lang="en-US" dirty="0"/>
                      <a:t>%</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E733-4FED-92EC-5CBFF020438B}"/>
                </c:ext>
              </c:extLst>
            </c:dLbl>
            <c:dLbl>
              <c:idx val="6"/>
              <c:layout>
                <c:manualLayout>
                  <c:x val="7.9749544230953186E-3"/>
                  <c:y val="-2.8506234260794787E-2"/>
                </c:manualLayout>
              </c:layout>
              <c:tx>
                <c:rich>
                  <a:bodyPr/>
                  <a:lstStyle/>
                  <a:p>
                    <a:fld id="{362185E3-212D-4A77-856A-ED1B9945EA12}" type="VALUE">
                      <a:rPr lang="en-US" smtClean="0"/>
                      <a:pPr/>
                      <a:t>[VALUE]</a:t>
                    </a:fld>
                    <a:r>
                      <a:rPr lang="en-US"/>
                      <a:t>%</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D-E733-4FED-92EC-5CBFF020438B}"/>
                </c:ext>
              </c:extLst>
            </c:dLbl>
            <c:dLbl>
              <c:idx val="7"/>
              <c:layout>
                <c:manualLayout>
                  <c:x val="4.0049997700164194E-2"/>
                  <c:y val="9.1470732755973228E-2"/>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n-US"/>
                </a:p>
              </c:txPr>
              <c:dLblPos val="bestFit"/>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733-4FED-92EC-5CBFF020438B}"/>
                </c:ext>
              </c:extLst>
            </c:dLbl>
            <c:spPr>
              <a:noFill/>
              <a:ln>
                <a:noFill/>
              </a:ln>
              <a:effectLst/>
            </c:spPr>
            <c:txPr>
              <a:bodyPr wrap="square" lIns="38100" tIns="19050" rIns="38100" bIns="19050" anchor="ctr">
                <a:spAutoFit/>
              </a:bodyPr>
              <a:lstStyle/>
              <a:p>
                <a:pPr>
                  <a:defRPr sz="1200"/>
                </a:pPr>
                <a:endParaRPr lang="en-US"/>
              </a:p>
            </c:txPr>
            <c:showVal val="1"/>
            <c:showLeaderLines val="1"/>
            <c:extLst xmlns:c16r2="http://schemas.microsoft.com/office/drawing/2015/06/chart">
              <c:ext xmlns:c15="http://schemas.microsoft.com/office/drawing/2012/chart" uri="{CE6537A1-D6FC-4f65-9D91-7224C49458BB}"/>
            </c:extLst>
          </c:dLbls>
          <c:val>
            <c:numRef>
              <c:f>Sheet1!$A$1:$A$8</c:f>
              <c:numCache>
                <c:formatCode>General</c:formatCode>
                <c:ptCount val="8"/>
                <c:pt idx="0">
                  <c:v>28.999999999999993</c:v>
                </c:pt>
                <c:pt idx="1">
                  <c:v>3</c:v>
                </c:pt>
                <c:pt idx="2">
                  <c:v>4</c:v>
                </c:pt>
                <c:pt idx="3">
                  <c:v>47</c:v>
                </c:pt>
                <c:pt idx="4">
                  <c:v>9</c:v>
                </c:pt>
                <c:pt idx="5">
                  <c:v>1</c:v>
                </c:pt>
                <c:pt idx="6">
                  <c:v>2</c:v>
                </c:pt>
                <c:pt idx="7">
                  <c:v>5</c:v>
                </c:pt>
              </c:numCache>
            </c:numRef>
          </c:val>
          <c:extLst xmlns:c16r2="http://schemas.microsoft.com/office/drawing/2015/06/chart">
            <c:ext xmlns:c16="http://schemas.microsoft.com/office/drawing/2014/chart" uri="{C3380CC4-5D6E-409C-BE32-E72D297353CC}">
              <c16:uniqueId val="{00000010-E733-4FED-92EC-5CBFF020438B}"/>
            </c:ext>
          </c:extLst>
        </c:ser>
        <c:dLbls/>
        <c:firstSliceAng val="0"/>
      </c:pieChart>
    </c:plotArea>
    <c:dispBlanksAs val="zero"/>
    <c:showDLblsOverMax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B21A8-78C1-4697-B523-5FF626E7AA3B}" type="doc">
      <dgm:prSet loTypeId="urn:microsoft.com/office/officeart/2005/8/layout/matrix3" loCatId="matrix" qsTypeId="urn:microsoft.com/office/officeart/2005/8/quickstyle/simple4" qsCatId="simple" csTypeId="urn:microsoft.com/office/officeart/2005/8/colors/accent3_2" csCatId="accent3" phldr="1"/>
      <dgm:spPr/>
      <dgm:t>
        <a:bodyPr/>
        <a:lstStyle/>
        <a:p>
          <a:endParaRPr lang="en-US"/>
        </a:p>
      </dgm:t>
    </dgm:pt>
    <dgm:pt modelId="{C9A694C7-79C3-4AB9-A0D9-01ECCA2C31FF}">
      <dgm:prSet custT="1"/>
      <dgm:spPr>
        <a:solidFill>
          <a:schemeClr val="accent2"/>
        </a:solidFill>
      </dgm:spPr>
      <dgm:t>
        <a:bodyPr lIns="36000" tIns="36000" rIns="36000" bIns="36000"/>
        <a:lstStyle/>
        <a:p>
          <a:r>
            <a:rPr lang="en-ZA" sz="2000" dirty="0">
              <a:effectLst/>
              <a:latin typeface="Arial" panose="020B0604020202020204" pitchFamily="34" charset="0"/>
              <a:ea typeface="Arial" panose="020B0604020202020204" pitchFamily="34" charset="0"/>
              <a:cs typeface="Arial" panose="020B0604020202020204" pitchFamily="34" charset="0"/>
            </a:rPr>
            <a:t>The reference to “compliance” in the gazetted Charter and “non-compliance” as a breach of the MPRDA and references to ss93, 47, 98 and 99.</a:t>
          </a:r>
          <a:endParaRPr lang="en-US" sz="2000" dirty="0"/>
        </a:p>
      </dgm:t>
    </dgm:pt>
    <dgm:pt modelId="{A687C360-8981-42D5-B28E-E92A135A9634}" type="parTrans" cxnId="{E199D14B-22CA-4050-BD51-156990AD4695}">
      <dgm:prSet/>
      <dgm:spPr/>
      <dgm:t>
        <a:bodyPr/>
        <a:lstStyle/>
        <a:p>
          <a:endParaRPr lang="en-US"/>
        </a:p>
      </dgm:t>
    </dgm:pt>
    <dgm:pt modelId="{1181D982-C229-4559-A435-85FB258F9E1D}" type="sibTrans" cxnId="{E199D14B-22CA-4050-BD51-156990AD4695}">
      <dgm:prSet/>
      <dgm:spPr/>
      <dgm:t>
        <a:bodyPr/>
        <a:lstStyle/>
        <a:p>
          <a:endParaRPr lang="en-US"/>
        </a:p>
      </dgm:t>
    </dgm:pt>
    <dgm:pt modelId="{AC554CCB-B20E-49BB-9375-5DD66BC9EFA9}">
      <dgm:prSet custT="1"/>
      <dgm:spPr>
        <a:solidFill>
          <a:schemeClr val="accent3"/>
        </a:solidFill>
      </dgm:spPr>
      <dgm:t>
        <a:bodyPr lIns="36000" tIns="36000" rIns="36000" bIns="36000"/>
        <a:lstStyle/>
        <a:p>
          <a:r>
            <a:rPr lang="en-ZA" sz="2000" dirty="0">
              <a:effectLst/>
              <a:latin typeface="Arial" panose="020B0604020202020204" pitchFamily="34" charset="0"/>
              <a:ea typeface="Arial" panose="020B0604020202020204" pitchFamily="34" charset="0"/>
              <a:cs typeface="Arial" panose="020B0604020202020204" pitchFamily="34" charset="0"/>
            </a:rPr>
            <a:t>The non-recognition of continuing consequences of historical transactions on transfers in paragraph 2.1.1.4.</a:t>
          </a:r>
          <a:endParaRPr lang="en-US" sz="2000" dirty="0"/>
        </a:p>
      </dgm:t>
    </dgm:pt>
    <dgm:pt modelId="{29F17382-4129-4D9A-BF9B-257F7E63D8B4}" type="parTrans" cxnId="{CA7E25FE-EE0A-4E33-8A5D-1060FD89CC2A}">
      <dgm:prSet/>
      <dgm:spPr/>
      <dgm:t>
        <a:bodyPr/>
        <a:lstStyle/>
        <a:p>
          <a:endParaRPr lang="en-US"/>
        </a:p>
      </dgm:t>
    </dgm:pt>
    <dgm:pt modelId="{A9DC779E-187C-457A-861C-591EDEA0AA16}" type="sibTrans" cxnId="{CA7E25FE-EE0A-4E33-8A5D-1060FD89CC2A}">
      <dgm:prSet/>
      <dgm:spPr/>
      <dgm:t>
        <a:bodyPr/>
        <a:lstStyle/>
        <a:p>
          <a:endParaRPr lang="en-US"/>
        </a:p>
      </dgm:t>
    </dgm:pt>
    <dgm:pt modelId="{356C0A86-DB62-4C5D-BEF8-E777967E845A}">
      <dgm:prSet custT="1"/>
      <dgm:spPr>
        <a:solidFill>
          <a:schemeClr val="accent1"/>
        </a:solidFill>
      </dgm:spPr>
      <dgm:t>
        <a:bodyPr lIns="36000" tIns="36000" rIns="36000" bIns="36000"/>
        <a:lstStyle/>
        <a:p>
          <a:r>
            <a:rPr lang="en-ZA" sz="2000" dirty="0">
              <a:effectLst/>
              <a:latin typeface="Arial" panose="020B0604020202020204" pitchFamily="34" charset="0"/>
              <a:ea typeface="Arial" panose="020B0604020202020204" pitchFamily="34" charset="0"/>
              <a:cs typeface="Arial" panose="020B0604020202020204" pitchFamily="34" charset="0"/>
            </a:rPr>
            <a:t>Requirements that dilute the recognition of continuing consequences of historical transactions on the (past/future) disposal of shares by BEE shareholders in paragraph 2.1.6.</a:t>
          </a:r>
          <a:endParaRPr lang="en-US" sz="2000" dirty="0"/>
        </a:p>
      </dgm:t>
    </dgm:pt>
    <dgm:pt modelId="{851EE827-DAA3-47D1-A5EB-7393B1ECBDD0}" type="parTrans" cxnId="{B5EE5D73-AC96-4BBE-A2FE-6420AB6B7194}">
      <dgm:prSet/>
      <dgm:spPr/>
      <dgm:t>
        <a:bodyPr/>
        <a:lstStyle/>
        <a:p>
          <a:endParaRPr lang="en-US"/>
        </a:p>
      </dgm:t>
    </dgm:pt>
    <dgm:pt modelId="{1A801995-75A6-4873-B422-4D61AC7AC18F}" type="sibTrans" cxnId="{B5EE5D73-AC96-4BBE-A2FE-6420AB6B7194}">
      <dgm:prSet/>
      <dgm:spPr/>
      <dgm:t>
        <a:bodyPr/>
        <a:lstStyle/>
        <a:p>
          <a:endParaRPr lang="en-US"/>
        </a:p>
      </dgm:t>
    </dgm:pt>
    <dgm:pt modelId="{55E52861-9CE8-4B41-BD3B-FE28D4B9EA93}">
      <dgm:prSet custT="1"/>
      <dgm:spPr>
        <a:solidFill>
          <a:schemeClr val="accent4"/>
        </a:solidFill>
      </dgm:spPr>
      <dgm:t>
        <a:bodyPr lIns="36000" tIns="36000" rIns="36000" bIns="36000"/>
        <a:lstStyle/>
        <a:p>
          <a:r>
            <a:rPr lang="en-ZA" sz="2000" dirty="0">
              <a:effectLst/>
              <a:latin typeface="Arial" panose="020B0604020202020204" pitchFamily="34" charset="0"/>
              <a:ea typeface="Arial" panose="020B0604020202020204" pitchFamily="34" charset="0"/>
              <a:cs typeface="Arial" panose="020B0604020202020204" pitchFamily="34" charset="0"/>
            </a:rPr>
            <a:t>The non-recognition of continuing consequences on renewals and top up to 30% in paragraph 2.1.1.5.</a:t>
          </a:r>
          <a:endParaRPr lang="en-US" sz="2000" dirty="0">
            <a:solidFill>
              <a:schemeClr val="tx1"/>
            </a:solidFill>
          </a:endParaRPr>
        </a:p>
      </dgm:t>
    </dgm:pt>
    <dgm:pt modelId="{CAB830AB-318A-421F-883B-9EDE944508A5}" type="parTrans" cxnId="{EA47A889-8A2B-432D-821E-266E95E994DD}">
      <dgm:prSet/>
      <dgm:spPr/>
      <dgm:t>
        <a:bodyPr/>
        <a:lstStyle/>
        <a:p>
          <a:endParaRPr lang="en-US"/>
        </a:p>
      </dgm:t>
    </dgm:pt>
    <dgm:pt modelId="{3C78F8EB-30D7-4F1F-84F4-FC5A8C126D86}" type="sibTrans" cxnId="{EA47A889-8A2B-432D-821E-266E95E994DD}">
      <dgm:prSet/>
      <dgm:spPr/>
      <dgm:t>
        <a:bodyPr/>
        <a:lstStyle/>
        <a:p>
          <a:endParaRPr lang="en-US"/>
        </a:p>
      </dgm:t>
    </dgm:pt>
    <dgm:pt modelId="{04CE1263-4041-4AB8-8C5E-8FCDDE700EDC}" type="pres">
      <dgm:prSet presAssocID="{B9FB21A8-78C1-4697-B523-5FF626E7AA3B}" presName="matrix" presStyleCnt="0">
        <dgm:presLayoutVars>
          <dgm:chMax val="1"/>
          <dgm:dir/>
          <dgm:resizeHandles val="exact"/>
        </dgm:presLayoutVars>
      </dgm:prSet>
      <dgm:spPr/>
      <dgm:t>
        <a:bodyPr/>
        <a:lstStyle/>
        <a:p>
          <a:endParaRPr lang="en-US"/>
        </a:p>
      </dgm:t>
    </dgm:pt>
    <dgm:pt modelId="{8887FC60-4670-4F03-9B0B-0A72D6981483}" type="pres">
      <dgm:prSet presAssocID="{B9FB21A8-78C1-4697-B523-5FF626E7AA3B}" presName="diamond" presStyleLbl="bgShp" presStyleIdx="0" presStyleCnt="1" custScaleX="132920" custLinFactNeighborX="-10643"/>
      <dgm:spPr>
        <a:solidFill>
          <a:schemeClr val="tx2"/>
        </a:solidFill>
      </dgm:spPr>
    </dgm:pt>
    <dgm:pt modelId="{21659C41-4C60-4310-9865-4AC7D646AEAD}" type="pres">
      <dgm:prSet presAssocID="{B9FB21A8-78C1-4697-B523-5FF626E7AA3B}" presName="quad1" presStyleLbl="node1" presStyleIdx="0" presStyleCnt="4" custScaleX="160837" custScaleY="97901" custLinFactNeighborX="-58253">
        <dgm:presLayoutVars>
          <dgm:chMax val="0"/>
          <dgm:chPref val="0"/>
          <dgm:bulletEnabled val="1"/>
        </dgm:presLayoutVars>
      </dgm:prSet>
      <dgm:spPr/>
      <dgm:t>
        <a:bodyPr/>
        <a:lstStyle/>
        <a:p>
          <a:endParaRPr lang="en-US"/>
        </a:p>
      </dgm:t>
    </dgm:pt>
    <dgm:pt modelId="{755EDA46-620E-49F0-B156-997EB7ED3C6E}" type="pres">
      <dgm:prSet presAssocID="{B9FB21A8-78C1-4697-B523-5FF626E7AA3B}" presName="quad2" presStyleLbl="node1" presStyleIdx="1" presStyleCnt="4" custScaleX="160837" custScaleY="97901" custLinFactNeighborX="4231">
        <dgm:presLayoutVars>
          <dgm:chMax val="0"/>
          <dgm:chPref val="0"/>
          <dgm:bulletEnabled val="1"/>
        </dgm:presLayoutVars>
      </dgm:prSet>
      <dgm:spPr/>
      <dgm:t>
        <a:bodyPr/>
        <a:lstStyle/>
        <a:p>
          <a:endParaRPr lang="en-US"/>
        </a:p>
      </dgm:t>
    </dgm:pt>
    <dgm:pt modelId="{F55ACE00-3598-4D4A-A672-240AA4042A57}" type="pres">
      <dgm:prSet presAssocID="{B9FB21A8-78C1-4697-B523-5FF626E7AA3B}" presName="quad3" presStyleLbl="node1" presStyleIdx="2" presStyleCnt="4" custScaleX="160837" custScaleY="97901" custLinFactNeighborX="-58253">
        <dgm:presLayoutVars>
          <dgm:chMax val="0"/>
          <dgm:chPref val="0"/>
          <dgm:bulletEnabled val="1"/>
        </dgm:presLayoutVars>
      </dgm:prSet>
      <dgm:spPr/>
      <dgm:t>
        <a:bodyPr/>
        <a:lstStyle/>
        <a:p>
          <a:endParaRPr lang="en-US"/>
        </a:p>
      </dgm:t>
    </dgm:pt>
    <dgm:pt modelId="{A6F12C02-7EF1-44E2-AC81-3E69C54B1D8D}" type="pres">
      <dgm:prSet presAssocID="{B9FB21A8-78C1-4697-B523-5FF626E7AA3B}" presName="quad4" presStyleLbl="node1" presStyleIdx="3" presStyleCnt="4" custScaleX="160837" custScaleY="97901" custLinFactNeighborX="5242">
        <dgm:presLayoutVars>
          <dgm:chMax val="0"/>
          <dgm:chPref val="0"/>
          <dgm:bulletEnabled val="1"/>
        </dgm:presLayoutVars>
      </dgm:prSet>
      <dgm:spPr/>
      <dgm:t>
        <a:bodyPr/>
        <a:lstStyle/>
        <a:p>
          <a:endParaRPr lang="en-US"/>
        </a:p>
      </dgm:t>
    </dgm:pt>
  </dgm:ptLst>
  <dgm:cxnLst>
    <dgm:cxn modelId="{CA7E25FE-EE0A-4E33-8A5D-1060FD89CC2A}" srcId="{B9FB21A8-78C1-4697-B523-5FF626E7AA3B}" destId="{AC554CCB-B20E-49BB-9375-5DD66BC9EFA9}" srcOrd="1" destOrd="0" parTransId="{29F17382-4129-4D9A-BF9B-257F7E63D8B4}" sibTransId="{A9DC779E-187C-457A-861C-591EDEA0AA16}"/>
    <dgm:cxn modelId="{EA47A889-8A2B-432D-821E-266E95E994DD}" srcId="{B9FB21A8-78C1-4697-B523-5FF626E7AA3B}" destId="{55E52861-9CE8-4B41-BD3B-FE28D4B9EA93}" srcOrd="3" destOrd="0" parTransId="{CAB830AB-318A-421F-883B-9EDE944508A5}" sibTransId="{3C78F8EB-30D7-4F1F-84F4-FC5A8C126D86}"/>
    <dgm:cxn modelId="{34A3FBE3-8644-40A6-9F4B-C72C25DD64C0}" type="presOf" srcId="{356C0A86-DB62-4C5D-BEF8-E777967E845A}" destId="{F55ACE00-3598-4D4A-A672-240AA4042A57}" srcOrd="0" destOrd="0" presId="urn:microsoft.com/office/officeart/2005/8/layout/matrix3"/>
    <dgm:cxn modelId="{E199D14B-22CA-4050-BD51-156990AD4695}" srcId="{B9FB21A8-78C1-4697-B523-5FF626E7AA3B}" destId="{C9A694C7-79C3-4AB9-A0D9-01ECCA2C31FF}" srcOrd="0" destOrd="0" parTransId="{A687C360-8981-42D5-B28E-E92A135A9634}" sibTransId="{1181D982-C229-4559-A435-85FB258F9E1D}"/>
    <dgm:cxn modelId="{A257392B-27FE-4FDD-A04E-B62E00301704}" type="presOf" srcId="{AC554CCB-B20E-49BB-9375-5DD66BC9EFA9}" destId="{755EDA46-620E-49F0-B156-997EB7ED3C6E}" srcOrd="0" destOrd="0" presId="urn:microsoft.com/office/officeart/2005/8/layout/matrix3"/>
    <dgm:cxn modelId="{F62CF0BE-48CD-48DA-B093-FDA56F499D36}" type="presOf" srcId="{B9FB21A8-78C1-4697-B523-5FF626E7AA3B}" destId="{04CE1263-4041-4AB8-8C5E-8FCDDE700EDC}" srcOrd="0" destOrd="0" presId="urn:microsoft.com/office/officeart/2005/8/layout/matrix3"/>
    <dgm:cxn modelId="{B5EE5D73-AC96-4BBE-A2FE-6420AB6B7194}" srcId="{B9FB21A8-78C1-4697-B523-5FF626E7AA3B}" destId="{356C0A86-DB62-4C5D-BEF8-E777967E845A}" srcOrd="2" destOrd="0" parTransId="{851EE827-DAA3-47D1-A5EB-7393B1ECBDD0}" sibTransId="{1A801995-75A6-4873-B422-4D61AC7AC18F}"/>
    <dgm:cxn modelId="{3291B17A-5841-41EB-8D3B-CBE283CBC573}" type="presOf" srcId="{C9A694C7-79C3-4AB9-A0D9-01ECCA2C31FF}" destId="{21659C41-4C60-4310-9865-4AC7D646AEAD}" srcOrd="0" destOrd="0" presId="urn:microsoft.com/office/officeart/2005/8/layout/matrix3"/>
    <dgm:cxn modelId="{F2CADA91-7945-4856-A96F-D6E3B486BAD4}" type="presOf" srcId="{55E52861-9CE8-4B41-BD3B-FE28D4B9EA93}" destId="{A6F12C02-7EF1-44E2-AC81-3E69C54B1D8D}" srcOrd="0" destOrd="0" presId="urn:microsoft.com/office/officeart/2005/8/layout/matrix3"/>
    <dgm:cxn modelId="{4B6B0DA3-685E-4500-9DBE-1FF5F294CFE3}" type="presParOf" srcId="{04CE1263-4041-4AB8-8C5E-8FCDDE700EDC}" destId="{8887FC60-4670-4F03-9B0B-0A72D6981483}" srcOrd="0" destOrd="0" presId="urn:microsoft.com/office/officeart/2005/8/layout/matrix3"/>
    <dgm:cxn modelId="{2CE79A8E-4264-4517-A68D-610489B6EE47}" type="presParOf" srcId="{04CE1263-4041-4AB8-8C5E-8FCDDE700EDC}" destId="{21659C41-4C60-4310-9865-4AC7D646AEAD}" srcOrd="1" destOrd="0" presId="urn:microsoft.com/office/officeart/2005/8/layout/matrix3"/>
    <dgm:cxn modelId="{DD46F799-89B9-42BC-B946-3F5F03CDFA87}" type="presParOf" srcId="{04CE1263-4041-4AB8-8C5E-8FCDDE700EDC}" destId="{755EDA46-620E-49F0-B156-997EB7ED3C6E}" srcOrd="2" destOrd="0" presId="urn:microsoft.com/office/officeart/2005/8/layout/matrix3"/>
    <dgm:cxn modelId="{2E629101-34BD-4E59-B822-8644C4173467}" type="presParOf" srcId="{04CE1263-4041-4AB8-8C5E-8FCDDE700EDC}" destId="{F55ACE00-3598-4D4A-A672-240AA4042A57}" srcOrd="3" destOrd="0" presId="urn:microsoft.com/office/officeart/2005/8/layout/matrix3"/>
    <dgm:cxn modelId="{8E04EC2A-6BF2-4690-B374-89794A33FABA}" type="presParOf" srcId="{04CE1263-4041-4AB8-8C5E-8FCDDE700EDC}" destId="{A6F12C02-7EF1-44E2-AC81-3E69C54B1D8D}"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839B905-B40D-4ACC-8493-2224854E5D4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A68A9748-7C86-42DC-AC72-FE0FA202C41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19491A-17E5-47F1-A6E8-063C1A864FB8}" type="datetimeFigureOut">
              <a:rPr lang="en-ZA" smtClean="0"/>
              <a:pPr/>
              <a:t>2022/03/23</a:t>
            </a:fld>
            <a:endParaRPr lang="en-ZA"/>
          </a:p>
        </p:txBody>
      </p:sp>
      <p:sp>
        <p:nvSpPr>
          <p:cNvPr id="4" name="Footer Placeholder 3">
            <a:extLst>
              <a:ext uri="{FF2B5EF4-FFF2-40B4-BE49-F238E27FC236}">
                <a16:creationId xmlns:a16="http://schemas.microsoft.com/office/drawing/2014/main" xmlns="" id="{08E892F8-A731-419E-A3EB-DBA4BA26E0EA}"/>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102B4472-266B-4F53-87C5-4888DC60666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C3CDB02-BC65-413C-AFD2-72D6214122A0}" type="slidenum">
              <a:rPr lang="en-ZA" smtClean="0"/>
              <a:pPr/>
              <a:t>‹#›</a:t>
            </a:fld>
            <a:endParaRPr lang="en-ZA"/>
          </a:p>
        </p:txBody>
      </p:sp>
    </p:spTree>
    <p:extLst>
      <p:ext uri="{BB962C8B-B14F-4D97-AF65-F5344CB8AC3E}">
        <p14:creationId xmlns:p14="http://schemas.microsoft.com/office/powerpoint/2010/main" xmlns="" val="3366599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4449E-7ADD-45CA-873C-86F602CE56D4}" type="datetimeFigureOut">
              <a:rPr lang="en-ZA" smtClean="0"/>
              <a:pPr/>
              <a:t>2022/03/23</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03B3F5-6737-4332-ABA7-089A19549D36}" type="slidenum">
              <a:rPr lang="en-ZA" smtClean="0"/>
              <a:pPr/>
              <a:t>‹#›</a:t>
            </a:fld>
            <a:endParaRPr lang="en-ZA"/>
          </a:p>
        </p:txBody>
      </p:sp>
    </p:spTree>
    <p:extLst>
      <p:ext uri="{BB962C8B-B14F-4D97-AF65-F5344CB8AC3E}">
        <p14:creationId xmlns:p14="http://schemas.microsoft.com/office/powerpoint/2010/main" xmlns="" val="24372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603B3F5-6737-4332-ABA7-089A19549D36}" type="slidenum">
              <a:rPr lang="en-ZA" smtClean="0"/>
              <a:pPr/>
              <a:t>4</a:t>
            </a:fld>
            <a:endParaRPr lang="en-ZA"/>
          </a:p>
        </p:txBody>
      </p:sp>
    </p:spTree>
    <p:extLst>
      <p:ext uri="{BB962C8B-B14F-4D97-AF65-F5344CB8AC3E}">
        <p14:creationId xmlns:p14="http://schemas.microsoft.com/office/powerpoint/2010/main" xmlns="" val="2593901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descr="A person wearing a blue hat&#10;&#10;Description automatically generated">
            <a:extLst>
              <a:ext uri="{FF2B5EF4-FFF2-40B4-BE49-F238E27FC236}">
                <a16:creationId xmlns:a16="http://schemas.microsoft.com/office/drawing/2014/main" xmlns="" id="{BEEAA3FC-8FBB-4EE2-9455-73086F607C50}"/>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13822680" cy="5327904"/>
          </a:xfrm>
          <a:prstGeom prst="rect">
            <a:avLst/>
          </a:prstGeom>
        </p:spPr>
      </p:pic>
      <p:sp>
        <p:nvSpPr>
          <p:cNvPr id="19" name="Rectangle 18"/>
          <p:cNvSpPr/>
          <p:nvPr userDrawn="1"/>
        </p:nvSpPr>
        <p:spPr>
          <a:xfrm>
            <a:off x="-25377" y="5184501"/>
            <a:ext cx="11225190" cy="26096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48FBAEF-FAD0-4DF0-9BC9-BBF5E539E0CF}" type="slidenum">
              <a:rPr lang="en-ZA" smtClean="0"/>
              <a:pPr>
                <a:defRPr/>
              </a:pPr>
              <a:t>‹#›</a:t>
            </a:fld>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lnSpc>
                <a:spcPct val="100000"/>
              </a:lnSpc>
              <a:spcBef>
                <a:spcPts val="300"/>
              </a:spcBef>
              <a:defRPr sz="3200">
                <a:solidFill>
                  <a:schemeClr val="bg1"/>
                </a:solidFill>
              </a:defRPr>
            </a:lvl1pPr>
          </a:lstStyle>
          <a:p>
            <a:r>
              <a:rPr lang="en-US" dirty="0"/>
              <a:t>Click to edit Master title style</a:t>
            </a:r>
          </a:p>
        </p:txBody>
      </p:sp>
      <p:grpSp>
        <p:nvGrpSpPr>
          <p:cNvPr id="20" name="Group 19"/>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21" name="Rectangle 20"/>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3" name="Rectangle 22"/>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9" name="Rectangle 28"/>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30" name="Rectangle 29"/>
          <p:cNvSpPr/>
          <p:nvPr userDrawn="1"/>
        </p:nvSpPr>
        <p:spPr>
          <a:xfrm>
            <a:off x="11085040" y="5184497"/>
            <a:ext cx="2769505"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894882" y="6697887"/>
            <a:ext cx="9065742" cy="669205"/>
          </a:xfrm>
        </p:spPr>
        <p:txBody>
          <a:bodyPr anchor="b" anchorCtr="0">
            <a:normAutofit/>
          </a:bodyPr>
          <a:lstStyle>
            <a:lvl1pPr marL="0" indent="0">
              <a:lnSpc>
                <a:spcPct val="100000"/>
              </a:lnSpc>
              <a:spcBef>
                <a:spcPts val="0"/>
              </a:spcBef>
              <a:buFontTx/>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xmlns="" val="2247904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xmlns=""/>
              </a:ext>
            </a:extLst>
          </a:blip>
          <a:srcRect t="7751"/>
          <a:stretch/>
        </p:blipFill>
        <p:spPr>
          <a:xfrm>
            <a:off x="3" y="-30997"/>
            <a:ext cx="13823947" cy="6271086"/>
          </a:xfrm>
          <a:prstGeom prst="rect">
            <a:avLst/>
          </a:prstGeom>
        </p:spPr>
      </p:pic>
      <p:sp>
        <p:nvSpPr>
          <p:cNvPr id="19" name="Rectangle 18"/>
          <p:cNvSpPr/>
          <p:nvPr userDrawn="1"/>
        </p:nvSpPr>
        <p:spPr>
          <a:xfrm>
            <a:off x="-25377" y="5184501"/>
            <a:ext cx="11225190" cy="257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48FBAEF-FAD0-4DF0-9BC9-BBF5E539E0CF}" type="slidenum">
              <a:rPr lang="en-ZA" smtClean="0"/>
              <a:pPr>
                <a:defRPr/>
              </a:pPr>
              <a:t>‹#›</a:t>
            </a:fld>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grpSp>
        <p:nvGrpSpPr>
          <p:cNvPr id="20" name="Group 19"/>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21" name="Rectangle 20"/>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3" name="Rectangle 22"/>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9" name="Rectangle 28"/>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30" name="Rectangle 29"/>
          <p:cNvSpPr/>
          <p:nvPr userDrawn="1"/>
        </p:nvSpPr>
        <p:spPr>
          <a:xfrm>
            <a:off x="11085041" y="5184497"/>
            <a:ext cx="2726500"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894882" y="6480175"/>
            <a:ext cx="9065742" cy="669205"/>
          </a:xfrm>
        </p:spPr>
        <p:txBody>
          <a:bodyPr anchor="b" anchorCtr="0"/>
          <a:lstStyle>
            <a:lvl1pPr marL="0" indent="0">
              <a:buFontTx/>
              <a:buNone/>
              <a:defRPr sz="2028">
                <a:solidFill>
                  <a:schemeClr val="bg1"/>
                </a:solidFill>
              </a:defRPr>
            </a:lvl1pPr>
          </a:lstStyle>
          <a:p>
            <a:pPr lvl="0"/>
            <a:r>
              <a:rPr lang="en-US" dirty="0"/>
              <a:t>Click to edit Master text styles</a:t>
            </a:r>
          </a:p>
        </p:txBody>
      </p:sp>
      <p:sp>
        <p:nvSpPr>
          <p:cNvPr id="25" name="TextBox 24"/>
          <p:cNvSpPr txBox="1"/>
          <p:nvPr userDrawn="1"/>
        </p:nvSpPr>
        <p:spPr>
          <a:xfrm>
            <a:off x="10221116" y="4792080"/>
            <a:ext cx="3098901" cy="261610"/>
          </a:xfrm>
          <a:prstGeom prst="rect">
            <a:avLst/>
          </a:prstGeom>
          <a:noFill/>
        </p:spPr>
        <p:txBody>
          <a:bodyPr wrap="square" rtlCol="0">
            <a:spAutoFit/>
          </a:bodyPr>
          <a:lstStyle/>
          <a:p>
            <a:pPr algn="r"/>
            <a:r>
              <a:rPr lang="it-IT" sz="1100" b="0" i="0" u="none" strike="noStrike" kern="1200" baseline="0" dirty="0">
                <a:solidFill>
                  <a:schemeClr val="bg1"/>
                </a:solidFill>
                <a:latin typeface="Arial" panose="020B0604020202020204" pitchFamily="34" charset="0"/>
                <a:ea typeface="+mn-ea"/>
                <a:cs typeface="+mn-cs"/>
              </a:rPr>
              <a:t>Impala Platinum</a:t>
            </a:r>
          </a:p>
        </p:txBody>
      </p:sp>
    </p:spTree>
    <p:extLst>
      <p:ext uri="{BB962C8B-B14F-4D97-AF65-F5344CB8AC3E}">
        <p14:creationId xmlns:p14="http://schemas.microsoft.com/office/powerpoint/2010/main" xmlns="" val="90560225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2022/03/23</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2" name="TextBox 11"/>
          <p:cNvSpPr txBox="1"/>
          <p:nvPr userDrawn="1"/>
        </p:nvSpPr>
        <p:spPr>
          <a:xfrm>
            <a:off x="10469888" y="7133778"/>
            <a:ext cx="481222" cy="246221"/>
          </a:xfrm>
          <a:prstGeom prst="rect">
            <a:avLst/>
          </a:prstGeom>
          <a:noFill/>
        </p:spPr>
        <p:txBody>
          <a:bodyPr wrap="none" rtlCol="0">
            <a:spAutoFit/>
          </a:bodyPr>
          <a:lstStyle/>
          <a:p>
            <a:r>
              <a:rPr lang="en-US" sz="1000" dirty="0"/>
              <a:t>Page</a:t>
            </a:r>
            <a:endParaRPr lang="en-ZA" sz="1000" dirty="0"/>
          </a:p>
        </p:txBody>
      </p:sp>
      <p:grpSp>
        <p:nvGrpSpPr>
          <p:cNvPr id="13" name="Group 12"/>
          <p:cNvGrpSpPr/>
          <p:nvPr userDrawn="1"/>
        </p:nvGrpSpPr>
        <p:grpSpPr>
          <a:xfrm>
            <a:off x="-19102" y="7187463"/>
            <a:ext cx="10393329" cy="144000"/>
            <a:chOff x="2627313" y="1295400"/>
            <a:chExt cx="8280400" cy="179388"/>
          </a:xfrm>
          <a:effectLst/>
        </p:grpSpPr>
        <p:sp>
          <p:nvSpPr>
            <p:cNvPr id="14" name="Rectangle 13"/>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xmlns="" val="11104140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2022/03/23</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2" name="TextBox 11"/>
          <p:cNvSpPr txBox="1"/>
          <p:nvPr userDrawn="1"/>
        </p:nvSpPr>
        <p:spPr>
          <a:xfrm>
            <a:off x="10469888" y="7133778"/>
            <a:ext cx="481222" cy="246221"/>
          </a:xfrm>
          <a:prstGeom prst="rect">
            <a:avLst/>
          </a:prstGeom>
          <a:noFill/>
        </p:spPr>
        <p:txBody>
          <a:bodyPr wrap="none" rtlCol="0">
            <a:spAutoFit/>
          </a:bodyPr>
          <a:lstStyle/>
          <a:p>
            <a:r>
              <a:rPr lang="en-US" sz="1000" dirty="0"/>
              <a:t>Page</a:t>
            </a:r>
            <a:endParaRPr lang="en-ZA" sz="1000" dirty="0"/>
          </a:p>
        </p:txBody>
      </p:sp>
      <p:grpSp>
        <p:nvGrpSpPr>
          <p:cNvPr id="13" name="Group 12"/>
          <p:cNvGrpSpPr/>
          <p:nvPr userDrawn="1"/>
        </p:nvGrpSpPr>
        <p:grpSpPr>
          <a:xfrm>
            <a:off x="-19102" y="7187463"/>
            <a:ext cx="10393329" cy="144000"/>
            <a:chOff x="2627313" y="1295400"/>
            <a:chExt cx="8280400" cy="179388"/>
          </a:xfrm>
          <a:effectLst/>
        </p:grpSpPr>
        <p:sp>
          <p:nvSpPr>
            <p:cNvPr id="14" name="Rectangle 13"/>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87185" y="6599975"/>
            <a:ext cx="976792" cy="682228"/>
          </a:xfrm>
          <a:prstGeom prst="rect">
            <a:avLst/>
          </a:prstGeom>
        </p:spPr>
      </p:pic>
      <p:sp>
        <p:nvSpPr>
          <p:cNvPr id="9" name="Rectangle 8">
            <a:extLst>
              <a:ext uri="{FF2B5EF4-FFF2-40B4-BE49-F238E27FC236}">
                <a16:creationId xmlns:a16="http://schemas.microsoft.com/office/drawing/2014/main" xmlns="" id="{B6E528C9-BE66-417D-B1BA-2C7F8C52C608}"/>
              </a:ext>
            </a:extLst>
          </p:cNvPr>
          <p:cNvSpPr/>
          <p:nvPr userDrawn="1"/>
        </p:nvSpPr>
        <p:spPr>
          <a:xfrm>
            <a:off x="11513127" y="6331527"/>
            <a:ext cx="2310823" cy="144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8806004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9" name="Rectangle 18"/>
          <p:cNvSpPr/>
          <p:nvPr userDrawn="1"/>
        </p:nvSpPr>
        <p:spPr>
          <a:xfrm>
            <a:off x="-25377" y="5184501"/>
            <a:ext cx="11225190" cy="257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7" name="Rectangle 6"/>
          <p:cNvSpPr/>
          <p:nvPr userDrawn="1"/>
        </p:nvSpPr>
        <p:spPr>
          <a:xfrm>
            <a:off x="-24142" y="0"/>
            <a:ext cx="13848091" cy="5363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48FBAEF-FAD0-4DF0-9BC9-BBF5E539E0CF}" type="slidenum">
              <a:rPr lang="en-ZA" smtClean="0"/>
              <a:pPr>
                <a:defRPr/>
              </a:pPr>
              <a:t>‹#›</a:t>
            </a:fld>
            <a:endParaRPr lang="en-ZA"/>
          </a:p>
        </p:txBody>
      </p:sp>
      <p:sp>
        <p:nvSpPr>
          <p:cNvPr id="2" name="Title 1"/>
          <p:cNvSpPr>
            <a:spLocks noGrp="1"/>
          </p:cNvSpPr>
          <p:nvPr>
            <p:ph type="ctrTitle"/>
          </p:nvPr>
        </p:nvSpPr>
        <p:spPr>
          <a:xfrm>
            <a:off x="889271" y="883305"/>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18" name="Text Placeholder 17"/>
          <p:cNvSpPr>
            <a:spLocks noGrp="1"/>
          </p:cNvSpPr>
          <p:nvPr>
            <p:ph type="body" sz="quarter" idx="13"/>
          </p:nvPr>
        </p:nvSpPr>
        <p:spPr>
          <a:xfrm>
            <a:off x="894882" y="5719043"/>
            <a:ext cx="9065742" cy="1430337"/>
          </a:xfrm>
        </p:spPr>
        <p:txBody>
          <a:bodyPr anchor="b" anchorCtr="0"/>
          <a:lstStyle>
            <a:lvl1pPr marL="0" indent="0">
              <a:spcBef>
                <a:spcPts val="300"/>
              </a:spcBef>
              <a:buFontTx/>
              <a:buNone/>
              <a:defRPr sz="2028">
                <a:solidFill>
                  <a:schemeClr val="bg1"/>
                </a:solidFill>
              </a:defRPr>
            </a:lvl1pPr>
          </a:lstStyle>
          <a:p>
            <a:pPr lvl="0"/>
            <a:r>
              <a:rPr lang="en-US" dirty="0"/>
              <a:t>Click to edit Master text styles</a:t>
            </a:r>
          </a:p>
        </p:txBody>
      </p:sp>
      <p:sp>
        <p:nvSpPr>
          <p:cNvPr id="3" name="Subtitle 2"/>
          <p:cNvSpPr>
            <a:spLocks noGrp="1"/>
          </p:cNvSpPr>
          <p:nvPr>
            <p:ph type="subTitle" idx="1"/>
          </p:nvPr>
        </p:nvSpPr>
        <p:spPr>
          <a:xfrm>
            <a:off x="889274" y="2071869"/>
            <a:ext cx="10310539" cy="1327310"/>
          </a:xfrm>
        </p:spPr>
        <p:txBody>
          <a:bodyPr anchor="t" anchorCtr="0"/>
          <a:lstStyle>
            <a:lvl1pPr marL="0" indent="0" algn="l">
              <a:buNone/>
              <a:defRPr sz="2028">
                <a:solidFill>
                  <a:schemeClr val="bg1"/>
                </a:solidFill>
              </a:defRPr>
            </a:lvl1pPr>
            <a:lvl2pPr marL="656986" indent="0" algn="ctr">
              <a:buNone/>
              <a:defRPr sz="2874"/>
            </a:lvl2pPr>
            <a:lvl3pPr marL="1313973" indent="0" algn="ctr">
              <a:buNone/>
              <a:defRPr sz="2587"/>
            </a:lvl3pPr>
            <a:lvl4pPr marL="1970959" indent="0" algn="ctr">
              <a:buNone/>
              <a:defRPr sz="2299"/>
            </a:lvl4pPr>
            <a:lvl5pPr marL="2627945" indent="0" algn="ctr">
              <a:buNone/>
              <a:defRPr sz="2299"/>
            </a:lvl5pPr>
            <a:lvl6pPr marL="3284932" indent="0" algn="ctr">
              <a:buNone/>
              <a:defRPr sz="2299"/>
            </a:lvl6pPr>
            <a:lvl7pPr marL="3941918" indent="0" algn="ctr">
              <a:buNone/>
              <a:defRPr sz="2299"/>
            </a:lvl7pPr>
            <a:lvl8pPr marL="4598905" indent="0" algn="ctr">
              <a:buNone/>
              <a:defRPr sz="2299"/>
            </a:lvl8pPr>
            <a:lvl9pPr marL="5255891" indent="0" algn="ctr">
              <a:buNone/>
              <a:defRPr sz="2299"/>
            </a:lvl9pPr>
          </a:lstStyle>
          <a:p>
            <a:r>
              <a:rPr lang="en-US" dirty="0"/>
              <a:t>Click to edit Master subtitle style</a:t>
            </a:r>
          </a:p>
        </p:txBody>
      </p:sp>
      <p:grpSp>
        <p:nvGrpSpPr>
          <p:cNvPr id="20" name="Group 19"/>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21" name="Rectangle 20"/>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3" name="Rectangle 22"/>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9" name="Rectangle 28"/>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30" name="Rectangle 29"/>
          <p:cNvSpPr/>
          <p:nvPr userDrawn="1"/>
        </p:nvSpPr>
        <p:spPr>
          <a:xfrm>
            <a:off x="11085041" y="5184497"/>
            <a:ext cx="2726500"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Tree>
    <p:extLst>
      <p:ext uri="{BB962C8B-B14F-4D97-AF65-F5344CB8AC3E}">
        <p14:creationId xmlns:p14="http://schemas.microsoft.com/office/powerpoint/2010/main" xmlns="" val="4140759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14" name="Rectangle 13"/>
          <p:cNvSpPr/>
          <p:nvPr userDrawn="1"/>
        </p:nvSpPr>
        <p:spPr>
          <a:xfrm>
            <a:off x="-24142" y="-1"/>
            <a:ext cx="13848091" cy="7775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2022/03/23</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6" name="Group 15"/>
          <p:cNvGrpSpPr/>
          <p:nvPr userDrawn="1"/>
        </p:nvGrpSpPr>
        <p:grpSpPr>
          <a:xfrm>
            <a:off x="-19103" y="7187463"/>
            <a:ext cx="10368000" cy="144000"/>
            <a:chOff x="2627313" y="1295400"/>
            <a:chExt cx="6221319" cy="179388"/>
          </a:xfrm>
          <a:effectLst/>
        </p:grpSpPr>
        <p:sp>
          <p:nvSpPr>
            <p:cNvPr id="17" name="Rectangle 16"/>
            <p:cNvSpPr/>
            <p:nvPr userDrawn="1"/>
          </p:nvSpPr>
          <p:spPr>
            <a:xfrm>
              <a:off x="6778532"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9" name="Rectangle 18"/>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9771646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4" name="Rectangle 13"/>
          <p:cNvSpPr/>
          <p:nvPr userDrawn="1"/>
        </p:nvSpPr>
        <p:spPr>
          <a:xfrm>
            <a:off x="-24142" y="-1"/>
            <a:ext cx="13848091"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2022/03/23</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6" name="Group 15"/>
          <p:cNvGrpSpPr/>
          <p:nvPr userDrawn="1"/>
        </p:nvGrpSpPr>
        <p:grpSpPr>
          <a:xfrm>
            <a:off x="-19102" y="7187463"/>
            <a:ext cx="10393329" cy="144000"/>
            <a:chOff x="2627313" y="1295400"/>
            <a:chExt cx="8280400" cy="179388"/>
          </a:xfrm>
          <a:effectLst/>
        </p:grpSpPr>
        <p:sp>
          <p:nvSpPr>
            <p:cNvPr id="17" name="Rectangle 16"/>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8" name="Rectangle 17"/>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9" name="Rectangle 18"/>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820815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2022/03/23</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spTree>
    <p:extLst>
      <p:ext uri="{BB962C8B-B14F-4D97-AF65-F5344CB8AC3E}">
        <p14:creationId xmlns:p14="http://schemas.microsoft.com/office/powerpoint/2010/main" xmlns="" val="909299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xmlns=""/>
              </a:ext>
            </a:extLst>
          </a:blip>
          <a:srcRect t="5682"/>
          <a:stretch/>
        </p:blipFill>
        <p:spPr>
          <a:xfrm>
            <a:off x="2" y="-30998"/>
            <a:ext cx="13867110" cy="6431803"/>
          </a:xfrm>
          <a:prstGeom prst="rect">
            <a:avLst/>
          </a:prstGeom>
        </p:spPr>
      </p:pic>
      <p:sp>
        <p:nvSpPr>
          <p:cNvPr id="19" name="Rectangle 18"/>
          <p:cNvSpPr/>
          <p:nvPr userDrawn="1"/>
        </p:nvSpPr>
        <p:spPr>
          <a:xfrm>
            <a:off x="-25377" y="5184501"/>
            <a:ext cx="11225190" cy="2576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48FBAEF-FAD0-4DF0-9BC9-BBF5E539E0CF}" type="slidenum">
              <a:rPr lang="en-ZA" smtClean="0"/>
              <a:pPr>
                <a:defRPr/>
              </a:pPr>
              <a:t>‹#›</a:t>
            </a:fld>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grpSp>
        <p:nvGrpSpPr>
          <p:cNvPr id="20" name="Group 19"/>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21" name="Rectangle 20"/>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3" name="Rectangle 22"/>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9" name="Rectangle 28"/>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30" name="Rectangle 29"/>
          <p:cNvSpPr/>
          <p:nvPr userDrawn="1"/>
        </p:nvSpPr>
        <p:spPr>
          <a:xfrm>
            <a:off x="11085041" y="5184497"/>
            <a:ext cx="2726500"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25" name="TextBox 24"/>
          <p:cNvSpPr txBox="1"/>
          <p:nvPr userDrawn="1"/>
        </p:nvSpPr>
        <p:spPr>
          <a:xfrm>
            <a:off x="10221116" y="4792080"/>
            <a:ext cx="3098901" cy="261610"/>
          </a:xfrm>
          <a:prstGeom prst="rect">
            <a:avLst/>
          </a:prstGeom>
          <a:noFill/>
        </p:spPr>
        <p:txBody>
          <a:bodyPr wrap="square" rtlCol="0">
            <a:spAutoFit/>
          </a:bodyPr>
          <a:lstStyle/>
          <a:p>
            <a:pPr algn="r"/>
            <a:r>
              <a:rPr lang="it-IT" sz="1100" b="0" i="0" u="none" strike="noStrike" kern="1200" baseline="0" dirty="0">
                <a:solidFill>
                  <a:schemeClr val="bg1"/>
                </a:solidFill>
                <a:latin typeface="Arial" panose="020B0604020202020204" pitchFamily="34" charset="0"/>
                <a:ea typeface="+mn-ea"/>
                <a:cs typeface="+mn-cs"/>
              </a:rPr>
              <a:t>Impala Platinum</a:t>
            </a:r>
          </a:p>
        </p:txBody>
      </p:sp>
      <p:graphicFrame>
        <p:nvGraphicFramePr>
          <p:cNvPr id="17" name="Table 16"/>
          <p:cNvGraphicFramePr>
            <a:graphicFrameLocks noGrp="1"/>
          </p:cNvGraphicFramePr>
          <p:nvPr userDrawn="1">
            <p:extLst>
              <p:ext uri="{D42A27DB-BD31-4B8C-83A1-F6EECF244321}">
                <p14:modId xmlns:p14="http://schemas.microsoft.com/office/powerpoint/2010/main" xmlns="" val="4204735491"/>
              </p:ext>
            </p:extLst>
          </p:nvPr>
        </p:nvGraphicFramePr>
        <p:xfrm>
          <a:off x="890965" y="6566344"/>
          <a:ext cx="9452979" cy="576000"/>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gridCol w="2412000">
                  <a:extLst>
                    <a:ext uri="{9D8B030D-6E8A-4147-A177-3AD203B41FA5}">
                      <a16:colId xmlns:a16="http://schemas.microsoft.com/office/drawing/2014/main" xmlns="" val="20001"/>
                    </a:ext>
                  </a:extLst>
                </a:gridCol>
                <a:gridCol w="5492979">
                  <a:extLst>
                    <a:ext uri="{9D8B030D-6E8A-4147-A177-3AD203B41FA5}">
                      <a16:colId xmlns:a16="http://schemas.microsoft.com/office/drawing/2014/main" xmlns="" val="20002"/>
                    </a:ext>
                  </a:extLst>
                </a:gridCol>
              </a:tblGrid>
              <a:tr h="288000">
                <a:tc>
                  <a:txBody>
                    <a:bodyPr/>
                    <a:lstStyle/>
                    <a:p>
                      <a:r>
                        <a:rPr lang="en-ZA" sz="1200" b="1" dirty="0">
                          <a:solidFill>
                            <a:schemeClr val="accent5"/>
                          </a:solidFill>
                        </a:rPr>
                        <a:t>T</a:t>
                      </a:r>
                      <a:r>
                        <a:rPr lang="en-ZA" sz="1200" b="0" dirty="0"/>
                        <a:t> +27 11 498 7100 </a:t>
                      </a:r>
                    </a:p>
                  </a:txBody>
                  <a:tcPr marL="0" marR="456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E</a:t>
                      </a:r>
                      <a:r>
                        <a:rPr lang="en-ZA" sz="1200" b="0" dirty="0"/>
                        <a:t> info@mineralscouncil.org.za </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W</a:t>
                      </a:r>
                      <a:r>
                        <a:rPr lang="en-ZA" sz="1200" b="0" dirty="0"/>
                        <a:t> www.mineralscouncil.org.za</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000">
                <a:tc gridSpan="3">
                  <a:txBody>
                    <a:bodyPr/>
                    <a:lstStyle/>
                    <a:p>
                      <a:r>
                        <a:rPr lang="en-ZA" sz="1200" b="0" dirty="0">
                          <a:solidFill>
                            <a:schemeClr val="bg1"/>
                          </a:solidFill>
                        </a:rPr>
                        <a:t>5 Hollard Street, Johannesburg, 2001, PO Box 61809, Marshalltown 2107</a:t>
                      </a:r>
                    </a:p>
                  </a:txBody>
                  <a:tcPr marL="0" marR="456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1038724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_Thank_you_slide">
    <p:bg>
      <p:bgPr>
        <a:solidFill>
          <a:schemeClr val="tx2"/>
        </a:solidFill>
        <a:effectLst/>
      </p:bgPr>
    </p:bg>
    <p:spTree>
      <p:nvGrpSpPr>
        <p:cNvPr id="1" name=""/>
        <p:cNvGrpSpPr/>
        <p:nvPr/>
      </p:nvGrpSpPr>
      <p:grpSpPr>
        <a:xfrm>
          <a:off x="0" y="0"/>
          <a:ext cx="0" cy="0"/>
          <a:chOff x="0" y="0"/>
          <a:chExt cx="0" cy="0"/>
        </a:xfrm>
      </p:grpSpPr>
      <p:sp>
        <p:nvSpPr>
          <p:cNvPr id="8" name="Rectangle 7"/>
          <p:cNvSpPr/>
          <p:nvPr userDrawn="1"/>
        </p:nvSpPr>
        <p:spPr>
          <a:xfrm>
            <a:off x="-25377" y="5184501"/>
            <a:ext cx="11225190" cy="2576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 name="Title 1"/>
          <p:cNvSpPr>
            <a:spLocks noGrp="1"/>
          </p:cNvSpPr>
          <p:nvPr>
            <p:ph type="title"/>
          </p:nvPr>
        </p:nvSpPr>
        <p:spPr>
          <a:xfrm>
            <a:off x="889272" y="880575"/>
            <a:ext cx="12045678" cy="2193406"/>
          </a:xfrm>
        </p:spPr>
        <p:txBody>
          <a:bodyPr lIns="0" rIns="0" anchor="t" anchorCtr="0">
            <a:normAutofit/>
          </a:bodyPr>
          <a:lstStyle>
            <a:lvl1pPr>
              <a:defRPr sz="44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89272" y="5629722"/>
            <a:ext cx="11923156" cy="1700906"/>
          </a:xfrm>
        </p:spPr>
        <p:txBody>
          <a:bodyPr/>
          <a:lstStyle>
            <a:lvl1pPr marL="0" indent="0">
              <a:buNone/>
              <a:defRPr sz="2281">
                <a:solidFill>
                  <a:schemeClr val="bg1"/>
                </a:solidFill>
              </a:defRPr>
            </a:lvl1pPr>
            <a:lvl2pPr marL="656986" indent="0">
              <a:buNone/>
              <a:defRPr sz="2874">
                <a:solidFill>
                  <a:schemeClr val="tx1">
                    <a:tint val="75000"/>
                  </a:schemeClr>
                </a:solidFill>
              </a:defRPr>
            </a:lvl2pPr>
            <a:lvl3pPr marL="1313973" indent="0">
              <a:buNone/>
              <a:defRPr sz="2587">
                <a:solidFill>
                  <a:schemeClr val="tx1">
                    <a:tint val="75000"/>
                  </a:schemeClr>
                </a:solidFill>
              </a:defRPr>
            </a:lvl3pPr>
            <a:lvl4pPr marL="1970959" indent="0">
              <a:buNone/>
              <a:defRPr sz="2299">
                <a:solidFill>
                  <a:schemeClr val="tx1">
                    <a:tint val="75000"/>
                  </a:schemeClr>
                </a:solidFill>
              </a:defRPr>
            </a:lvl4pPr>
            <a:lvl5pPr marL="2627945" indent="0">
              <a:buNone/>
              <a:defRPr sz="2299">
                <a:solidFill>
                  <a:schemeClr val="tx1">
                    <a:tint val="75000"/>
                  </a:schemeClr>
                </a:solidFill>
              </a:defRPr>
            </a:lvl5pPr>
            <a:lvl6pPr marL="3284932" indent="0">
              <a:buNone/>
              <a:defRPr sz="2299">
                <a:solidFill>
                  <a:schemeClr val="tx1">
                    <a:tint val="75000"/>
                  </a:schemeClr>
                </a:solidFill>
              </a:defRPr>
            </a:lvl6pPr>
            <a:lvl7pPr marL="3941918" indent="0">
              <a:buNone/>
              <a:defRPr sz="2299">
                <a:solidFill>
                  <a:schemeClr val="tx1">
                    <a:tint val="75000"/>
                  </a:schemeClr>
                </a:solidFill>
              </a:defRPr>
            </a:lvl7pPr>
            <a:lvl8pPr marL="4598905" indent="0">
              <a:buNone/>
              <a:defRPr sz="2299">
                <a:solidFill>
                  <a:schemeClr val="tx1">
                    <a:tint val="75000"/>
                  </a:schemeClr>
                </a:solidFill>
              </a:defRPr>
            </a:lvl8pPr>
            <a:lvl9pPr marL="5255891" indent="0">
              <a:buNone/>
              <a:defRPr sz="229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8057D649-47CC-4D35-8549-9F99812F0FB6}" type="datetime1">
              <a:rPr lang="en-ZA" smtClean="0"/>
              <a:pPr>
                <a:defRPr/>
              </a:pPr>
              <a:t>2022/03/23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pPr>
              <a:defRPr/>
            </a:pPr>
            <a:fld id="{D2F82939-98C5-47A4-97A7-9EFA4A757B93}" type="slidenum">
              <a:rPr lang="en-ZA" smtClean="0"/>
              <a:pPr>
                <a:defRPr/>
              </a:pPr>
              <a:t>‹#›</a:t>
            </a:fld>
            <a:endParaRPr lang="en-ZA"/>
          </a:p>
        </p:txBody>
      </p:sp>
      <p:grpSp>
        <p:nvGrpSpPr>
          <p:cNvPr id="18" name="Group 17"/>
          <p:cNvGrpSpPr/>
          <p:nvPr userDrawn="1"/>
        </p:nvGrpSpPr>
        <p:grpSpPr>
          <a:xfrm>
            <a:off x="-19103" y="5184498"/>
            <a:ext cx="11124000" cy="179388"/>
            <a:chOff x="2627313" y="1295400"/>
            <a:chExt cx="8280400" cy="179388"/>
          </a:xfrm>
          <a:effectLst>
            <a:outerShdw blurRad="38100" dist="25400" dir="5400000" algn="t" rotWithShape="0">
              <a:prstClr val="black">
                <a:alpha val="25000"/>
              </a:prstClr>
            </a:outerShdw>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graphicFrame>
        <p:nvGraphicFramePr>
          <p:cNvPr id="7" name="Table 6"/>
          <p:cNvGraphicFramePr>
            <a:graphicFrameLocks noGrp="1"/>
          </p:cNvGraphicFramePr>
          <p:nvPr userDrawn="1"/>
        </p:nvGraphicFramePr>
        <p:xfrm>
          <a:off x="890965" y="6611314"/>
          <a:ext cx="9215966" cy="576000"/>
        </p:xfrm>
        <a:graphic>
          <a:graphicData uri="http://schemas.openxmlformats.org/drawingml/2006/table">
            <a:tbl>
              <a:tblPr firstRow="1" bandRow="1">
                <a:tableStyleId>{5C22544A-7EE6-4342-B048-85BDC9FD1C3A}</a:tableStyleId>
              </a:tblPr>
              <a:tblGrid>
                <a:gridCol w="1604262">
                  <a:extLst>
                    <a:ext uri="{9D8B030D-6E8A-4147-A177-3AD203B41FA5}">
                      <a16:colId xmlns:a16="http://schemas.microsoft.com/office/drawing/2014/main" xmlns="" val="20000"/>
                    </a:ext>
                  </a:extLst>
                </a:gridCol>
                <a:gridCol w="2309248">
                  <a:extLst>
                    <a:ext uri="{9D8B030D-6E8A-4147-A177-3AD203B41FA5}">
                      <a16:colId xmlns:a16="http://schemas.microsoft.com/office/drawing/2014/main" xmlns="" val="20001"/>
                    </a:ext>
                  </a:extLst>
                </a:gridCol>
                <a:gridCol w="5302456">
                  <a:extLst>
                    <a:ext uri="{9D8B030D-6E8A-4147-A177-3AD203B41FA5}">
                      <a16:colId xmlns:a16="http://schemas.microsoft.com/office/drawing/2014/main" xmlns="" val="20002"/>
                    </a:ext>
                  </a:extLst>
                </a:gridCol>
              </a:tblGrid>
              <a:tr h="288000">
                <a:tc>
                  <a:txBody>
                    <a:bodyPr/>
                    <a:lstStyle/>
                    <a:p>
                      <a:r>
                        <a:rPr lang="en-ZA" sz="1200" b="1" dirty="0">
                          <a:solidFill>
                            <a:schemeClr val="accent5"/>
                          </a:solidFill>
                        </a:rPr>
                        <a:t>T</a:t>
                      </a:r>
                      <a:r>
                        <a:rPr lang="en-ZA" sz="1200" b="0" dirty="0"/>
                        <a:t> +27 11 498 7100 </a:t>
                      </a:r>
                    </a:p>
                  </a:txBody>
                  <a:tcPr marL="0" marR="456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6BABE5"/>
                          </a:solidFill>
                          <a:effectLst/>
                          <a:uLnTx/>
                          <a:uFillTx/>
                          <a:latin typeface="+mn-lt"/>
                          <a:ea typeface="+mn-ea"/>
                          <a:cs typeface="+mn-cs"/>
                        </a:rPr>
                        <a:t>E</a:t>
                      </a:r>
                      <a:r>
                        <a:rPr kumimoji="0" lang="en-ZA" sz="1200" b="0" i="0" u="none" strike="noStrike" kern="1200" cap="none" spc="0" normalizeH="0" baseline="0" noProof="0" dirty="0">
                          <a:ln>
                            <a:noFill/>
                          </a:ln>
                          <a:solidFill>
                            <a:srgbClr val="FFFFFF"/>
                          </a:solidFill>
                          <a:effectLst/>
                          <a:uLnTx/>
                          <a:uFillTx/>
                          <a:latin typeface="+mn-lt"/>
                          <a:ea typeface="+mn-ea"/>
                          <a:cs typeface="+mn-cs"/>
                        </a:rPr>
                        <a:t> info@mineralscouncil.org.za </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W</a:t>
                      </a:r>
                      <a:r>
                        <a:rPr lang="en-ZA" sz="1200" b="0" dirty="0"/>
                        <a:t> www.mineralscouncil.org.za</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000">
                <a:tc gridSpan="3">
                  <a:txBody>
                    <a:bodyPr/>
                    <a:lstStyle/>
                    <a:p>
                      <a:r>
                        <a:rPr lang="en-ZA" sz="1200" b="0" dirty="0">
                          <a:solidFill>
                            <a:schemeClr val="bg1"/>
                          </a:solidFill>
                        </a:rPr>
                        <a:t>5 Hollard Street, Johannesburg, 2001, PO Box 61809, Marshalltown 2107</a:t>
                      </a:r>
                    </a:p>
                  </a:txBody>
                  <a:tcPr marL="0" marR="456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3" name="Rectangle 22"/>
          <p:cNvSpPr/>
          <p:nvPr userDrawn="1"/>
        </p:nvSpPr>
        <p:spPr>
          <a:xfrm>
            <a:off x="11085041" y="5184497"/>
            <a:ext cx="2726500" cy="25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Tree>
    <p:extLst>
      <p:ext uri="{BB962C8B-B14F-4D97-AF65-F5344CB8AC3E}">
        <p14:creationId xmlns:p14="http://schemas.microsoft.com/office/powerpoint/2010/main" xmlns="" val="9458423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0" y="457200"/>
            <a:ext cx="12045949" cy="1008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99886" y="1474788"/>
            <a:ext cx="12035063" cy="58292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0396" y="7206807"/>
            <a:ext cx="3110389" cy="413977"/>
          </a:xfrm>
          <a:prstGeom prst="rect">
            <a:avLst/>
          </a:prstGeom>
        </p:spPr>
        <p:txBody>
          <a:bodyPr vert="horz" lIns="91440" tIns="45720" rIns="91440" bIns="45720" rtlCol="0" anchor="ctr"/>
          <a:lstStyle>
            <a:lvl1pPr algn="l">
              <a:defRPr sz="1361">
                <a:solidFill>
                  <a:schemeClr val="tx1">
                    <a:tint val="75000"/>
                  </a:schemeClr>
                </a:solidFill>
              </a:defRPr>
            </a:lvl1pPr>
          </a:lstStyle>
          <a:p>
            <a:pPr>
              <a:defRPr/>
            </a:pPr>
            <a:fld id="{0898C3ED-75E8-447A-A68D-498B4D33806C}" type="datetime1">
              <a:rPr lang="en-ZA" smtClean="0"/>
              <a:pPr>
                <a:defRPr/>
              </a:pPr>
              <a:t>2022/03/23</a:t>
            </a:fld>
            <a:endParaRPr lang="en-ZA"/>
          </a:p>
        </p:txBody>
      </p:sp>
      <p:sp>
        <p:nvSpPr>
          <p:cNvPr id="5" name="Footer Placeholder 4"/>
          <p:cNvSpPr>
            <a:spLocks noGrp="1"/>
          </p:cNvSpPr>
          <p:nvPr>
            <p:ph type="ftr" sz="quarter" idx="3"/>
          </p:nvPr>
        </p:nvSpPr>
        <p:spPr>
          <a:xfrm>
            <a:off x="4579184" y="7206807"/>
            <a:ext cx="466558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pPr>
              <a:defRPr/>
            </a:pPr>
            <a:endParaRPr lang="en-ZA"/>
          </a:p>
        </p:txBody>
      </p:sp>
      <p:sp>
        <p:nvSpPr>
          <p:cNvPr id="6" name="Slide Number Placeholder 5"/>
          <p:cNvSpPr>
            <a:spLocks noGrp="1"/>
          </p:cNvSpPr>
          <p:nvPr>
            <p:ph type="sldNum" sz="quarter" idx="4"/>
          </p:nvPr>
        </p:nvSpPr>
        <p:spPr>
          <a:xfrm>
            <a:off x="8887181" y="7051016"/>
            <a:ext cx="2249097" cy="413977"/>
          </a:xfrm>
          <a:prstGeom prst="rect">
            <a:avLst/>
          </a:prstGeom>
        </p:spPr>
        <p:txBody>
          <a:bodyPr vert="horz" lIns="91440" tIns="45720" rIns="91440" bIns="45720" rtlCol="0" anchor="ctr"/>
          <a:lstStyle>
            <a:lvl1pPr algn="r">
              <a:defRPr sz="1000">
                <a:solidFill>
                  <a:schemeClr val="tx1"/>
                </a:solidFill>
              </a:defRPr>
            </a:lvl1pPr>
          </a:lstStyle>
          <a:p>
            <a:pPr>
              <a:defRPr/>
            </a:pPr>
            <a:fld id="{1C1E5FBA-1F83-4AF6-B167-432E06894ECF}" type="slidenum">
              <a:rPr lang="en-ZA" smtClean="0"/>
              <a:pPr>
                <a:defRPr/>
              </a:pPr>
              <a:t>‹#›</a:t>
            </a:fld>
            <a:endParaRPr lang="en-ZA" dirty="0"/>
          </a:p>
        </p:txBody>
      </p:sp>
    </p:spTree>
    <p:extLst>
      <p:ext uri="{BB962C8B-B14F-4D97-AF65-F5344CB8AC3E}">
        <p14:creationId xmlns:p14="http://schemas.microsoft.com/office/powerpoint/2010/main" xmlns="" val="3544501440"/>
      </p:ext>
    </p:extLst>
  </p:cSld>
  <p:clrMap bg1="lt1" tx1="dk1" bg2="lt2" tx2="dk2" accent1="accent1" accent2="accent2" accent3="accent3" accent4="accent4" accent5="accent5" accent6="accent6" hlink="hlink" folHlink="folHlink"/>
  <p:sldLayoutIdLst>
    <p:sldLayoutId id="2147483797" r:id="rId1"/>
    <p:sldLayoutId id="2147483772" r:id="rId2"/>
    <p:sldLayoutId id="2147483827" r:id="rId3"/>
    <p:sldLayoutId id="2147483784" r:id="rId4"/>
    <p:sldLayoutId id="2147483829" r:id="rId5"/>
    <p:sldLayoutId id="2147483791" r:id="rId6"/>
    <p:sldLayoutId id="2147483792" r:id="rId7"/>
    <p:sldLayoutId id="2147483790" r:id="rId8"/>
    <p:sldLayoutId id="2147483798" r:id="rId9"/>
    <p:sldLayoutId id="2147483830" r:id="rId10"/>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l" defTabSz="1036747"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353" userDrawn="1">
          <p15:clr>
            <a:srgbClr val="F26B43"/>
          </p15:clr>
        </p15:guide>
        <p15:guide id="2" orient="horz" pos="2449" userDrawn="1">
          <p15:clr>
            <a:srgbClr val="F26B43"/>
          </p15:clr>
        </p15:guide>
        <p15:guide id="3" pos="1106" userDrawn="1">
          <p15:clr>
            <a:srgbClr val="F26B43"/>
          </p15:clr>
        </p15:guide>
        <p15:guide id="4" orient="horz" pos="816" userDrawn="1">
          <p15:clr>
            <a:srgbClr val="F26B43"/>
          </p15:clr>
        </p15:guide>
        <p15:guide id="5" orient="horz" pos="929" userDrawn="1">
          <p15:clr>
            <a:srgbClr val="F26B43"/>
          </p15:clr>
        </p15:guide>
        <p15:guide id="6" pos="7586" userDrawn="1">
          <p15:clr>
            <a:srgbClr val="F26B43"/>
          </p15:clr>
        </p15:guide>
        <p15:guide id="7" pos="2153" userDrawn="1">
          <p15:clr>
            <a:srgbClr val="F26B43"/>
          </p15:clr>
        </p15:guide>
        <p15:guide id="8" pos="3262" userDrawn="1">
          <p15:clr>
            <a:srgbClr val="F26B43"/>
          </p15:clr>
        </p15:guide>
        <p15:guide id="9" pos="5418" userDrawn="1">
          <p15:clr>
            <a:srgbClr val="F26B43"/>
          </p15:clr>
        </p15:guide>
        <p15:guide id="10" pos="6524" userDrawn="1">
          <p15:clr>
            <a:srgbClr val="F26B43"/>
          </p15:clr>
        </p15:guide>
        <p15:guide id="11" orient="horz" pos="4082" userDrawn="1">
          <p15:clr>
            <a:srgbClr val="F26B43"/>
          </p15:clr>
        </p15:guide>
        <p15:guide id="12" pos="905" userDrawn="1">
          <p15:clr>
            <a:srgbClr val="F26B43"/>
          </p15:clr>
        </p15:guide>
        <p15:guide id="13" pos="560" userDrawn="1">
          <p15:clr>
            <a:srgbClr val="F26B43"/>
          </p15:clr>
        </p15:guide>
        <p15:guide id="14" orient="horz" pos="3265" userDrawn="1">
          <p15:clr>
            <a:srgbClr val="F26B43"/>
          </p15:clr>
        </p15:guide>
        <p15:guide id="15" orient="horz" pos="1633" userDrawn="1">
          <p15:clr>
            <a:srgbClr val="F26B43"/>
          </p15:clr>
        </p15:guide>
        <p15:guide id="16" orient="horz" pos="288" userDrawn="1">
          <p15:clr>
            <a:srgbClr val="F26B43"/>
          </p15:clr>
        </p15:guide>
        <p15:guide id="17" orient="horz" pos="4601" userDrawn="1">
          <p15:clr>
            <a:srgbClr val="F26B43"/>
          </p15:clr>
        </p15:guide>
        <p15:guide id="18" pos="359" userDrawn="1">
          <p15:clr>
            <a:srgbClr val="F26B43"/>
          </p15:clr>
        </p15:guide>
        <p15:guide id="19" pos="8335" userDrawn="1">
          <p15:clr>
            <a:srgbClr val="F26B43"/>
          </p15:clr>
        </p15:guide>
        <p15:guide id="20" pos="8148" userDrawn="1">
          <p15:clr>
            <a:srgbClr val="F26B43"/>
          </p15:clr>
        </p15:guide>
        <p15:guide id="21" pos="70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chart" Target="../charts/chart3.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chart" Target="../charts/chart2.xml"/><Relationship Id="rId2" Type="http://schemas.openxmlformats.org/officeDocument/2006/relationships/tags" Target="../tags/tag9.xml"/><Relationship Id="rId16"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chart" Target="../charts/chart4.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1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chart" Target="../charts/chart8.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chart" Target="../charts/chart7.xml"/><Relationship Id="rId17" Type="http://schemas.openxmlformats.org/officeDocument/2006/relationships/chart" Target="../charts/chart12.xml"/><Relationship Id="rId2" Type="http://schemas.openxmlformats.org/officeDocument/2006/relationships/tags" Target="../tags/tag24.xml"/><Relationship Id="rId16" Type="http://schemas.openxmlformats.org/officeDocument/2006/relationships/chart" Target="../charts/chart1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chart" Target="../charts/chart6.xml"/><Relationship Id="rId5" Type="http://schemas.openxmlformats.org/officeDocument/2006/relationships/tags" Target="../tags/tag27.xml"/><Relationship Id="rId15" Type="http://schemas.openxmlformats.org/officeDocument/2006/relationships/chart" Target="../charts/chart10.xml"/><Relationship Id="rId10" Type="http://schemas.openxmlformats.org/officeDocument/2006/relationships/chart" Target="../charts/chart5.xml"/><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chart" Target="../charts/chart13.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chart" Target="../charts/chart14.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2C6EAD3-2F72-4062-B8AD-66032594F5B0}" type="slidenum">
              <a:rPr lang="en-ZA" smtClean="0"/>
              <a:pPr>
                <a:defRPr/>
              </a:pPr>
              <a:t>1</a:t>
            </a:fld>
            <a:endParaRPr lang="en-ZA"/>
          </a:p>
        </p:txBody>
      </p:sp>
      <p:sp>
        <p:nvSpPr>
          <p:cNvPr id="7" name="Slide Number Placeholder 3">
            <a:extLst>
              <a:ext uri="{FF2B5EF4-FFF2-40B4-BE49-F238E27FC236}">
                <a16:creationId xmlns:a16="http://schemas.microsoft.com/office/drawing/2014/main" xmlns="" id="{FE2A730F-2E94-4EFB-98F8-7DC5C07058DC}"/>
              </a:ext>
            </a:extLst>
          </p:cNvPr>
          <p:cNvSpPr txBox="1">
            <a:spLocks/>
          </p:cNvSpPr>
          <p:nvPr/>
        </p:nvSpPr>
        <p:spPr>
          <a:xfrm>
            <a:off x="8887181" y="7051016"/>
            <a:ext cx="2249097" cy="413977"/>
          </a:xfrm>
          <a:prstGeom prst="rect">
            <a:avLst/>
          </a:prstGeom>
        </p:spPr>
        <p:txBody>
          <a:bodyPr vert="horz" lIns="91440" tIns="45720" rIns="91440" bIns="45720" rtlCol="0" anchor="ctr"/>
          <a:lstStyle>
            <a:defPPr>
              <a:defRPr lang="en-US"/>
            </a:defPPr>
            <a:lvl1pPr algn="r" defTabSz="998538" rtl="0" eaLnBrk="0" fontAlgn="base" hangingPunct="0">
              <a:spcBef>
                <a:spcPct val="0"/>
              </a:spcBef>
              <a:spcAft>
                <a:spcPct val="0"/>
              </a:spcAft>
              <a:defRPr sz="1000" kern="1200">
                <a:solidFill>
                  <a:schemeClr val="bg1"/>
                </a:solidFill>
                <a:latin typeface="Arial" panose="020B0604020202020204" pitchFamily="34" charset="0"/>
                <a:ea typeface="+mn-ea"/>
                <a:cs typeface="+mn-cs"/>
              </a:defRPr>
            </a:lvl1pPr>
            <a:lvl2pPr marL="498475" indent="-41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2pPr>
            <a:lvl3pPr marL="998538" indent="-84138"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3pPr>
            <a:lvl4pPr marL="1498600" indent="-127000"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4pPr>
            <a:lvl5pPr marL="1997075" indent="-168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5pPr>
            <a:lvl6pPr marL="2286000" algn="l" defTabSz="914400" rtl="0" eaLnBrk="1" latinLnBrk="0" hangingPunct="1">
              <a:defRPr sz="1900" kern="1200">
                <a:solidFill>
                  <a:schemeClr val="tx1"/>
                </a:solidFill>
                <a:latin typeface="Arial" panose="020B0604020202020204" pitchFamily="34" charset="0"/>
                <a:ea typeface="+mn-ea"/>
                <a:cs typeface="+mn-cs"/>
              </a:defRPr>
            </a:lvl6pPr>
            <a:lvl7pPr marL="2743200" algn="l" defTabSz="914400" rtl="0" eaLnBrk="1" latinLnBrk="0" hangingPunct="1">
              <a:defRPr sz="1900" kern="1200">
                <a:solidFill>
                  <a:schemeClr val="tx1"/>
                </a:solidFill>
                <a:latin typeface="Arial" panose="020B0604020202020204" pitchFamily="34" charset="0"/>
                <a:ea typeface="+mn-ea"/>
                <a:cs typeface="+mn-cs"/>
              </a:defRPr>
            </a:lvl7pPr>
            <a:lvl8pPr marL="3200400" algn="l" defTabSz="914400" rtl="0" eaLnBrk="1" latinLnBrk="0" hangingPunct="1">
              <a:defRPr sz="1900" kern="1200">
                <a:solidFill>
                  <a:schemeClr val="tx1"/>
                </a:solidFill>
                <a:latin typeface="Arial" panose="020B0604020202020204" pitchFamily="34" charset="0"/>
                <a:ea typeface="+mn-ea"/>
                <a:cs typeface="+mn-cs"/>
              </a:defRPr>
            </a:lvl8pPr>
            <a:lvl9pPr marL="3657600" algn="l" defTabSz="914400" rtl="0" eaLnBrk="1" latinLnBrk="0" hangingPunct="1">
              <a:defRPr sz="1900" kern="1200">
                <a:solidFill>
                  <a:schemeClr val="tx1"/>
                </a:solidFill>
                <a:latin typeface="Arial" panose="020B0604020202020204" pitchFamily="34" charset="0"/>
                <a:ea typeface="+mn-ea"/>
                <a:cs typeface="+mn-cs"/>
              </a:defRPr>
            </a:lvl9pPr>
          </a:lstStyle>
          <a:p>
            <a:pPr>
              <a:defRPr/>
            </a:pPr>
            <a:fld id="{32C6EAD3-2F72-4062-B8AD-66032594F5B0}" type="slidenum">
              <a:rPr lang="en-ZA" smtClean="0"/>
              <a:pPr>
                <a:defRPr/>
              </a:pPr>
              <a:t>1</a:t>
            </a:fld>
            <a:endParaRPr lang="en-ZA"/>
          </a:p>
        </p:txBody>
      </p:sp>
      <p:sp>
        <p:nvSpPr>
          <p:cNvPr id="8" name="Title 4">
            <a:extLst>
              <a:ext uri="{FF2B5EF4-FFF2-40B4-BE49-F238E27FC236}">
                <a16:creationId xmlns:a16="http://schemas.microsoft.com/office/drawing/2014/main" xmlns="" id="{D637B4B4-17F7-4CF0-816B-97020882A534}"/>
              </a:ext>
            </a:extLst>
          </p:cNvPr>
          <p:cNvSpPr>
            <a:spLocks noGrp="1"/>
          </p:cNvSpPr>
          <p:nvPr>
            <p:ph type="ctrTitle"/>
          </p:nvPr>
        </p:nvSpPr>
        <p:spPr>
          <a:xfrm>
            <a:off x="889271" y="5687774"/>
            <a:ext cx="10310541" cy="1628403"/>
          </a:xfrm>
        </p:spPr>
        <p:txBody>
          <a:bodyPr>
            <a:normAutofit/>
          </a:bodyPr>
          <a:lstStyle/>
          <a:p>
            <a:r>
              <a:rPr lang="en-ZA" cap="all" dirty="0">
                <a:solidFill>
                  <a:srgbClr val="FFFFFF"/>
                </a:solidFill>
              </a:rPr>
              <a:t>Mining charter judgement and The State of Transformation </a:t>
            </a:r>
            <a:br>
              <a:rPr lang="en-ZA" cap="all" dirty="0">
                <a:solidFill>
                  <a:srgbClr val="FFFFFF"/>
                </a:solidFill>
              </a:rPr>
            </a:br>
            <a:r>
              <a:rPr lang="en-ZA" cap="all" dirty="0">
                <a:solidFill>
                  <a:srgbClr val="FFFFFF"/>
                </a:solidFill>
              </a:rPr>
              <a:t>for the Mining industry 2021</a:t>
            </a:r>
            <a:endParaRPr lang="en-ZA" dirty="0"/>
          </a:p>
        </p:txBody>
      </p:sp>
      <p:sp>
        <p:nvSpPr>
          <p:cNvPr id="9" name="Text Placeholder 5">
            <a:extLst>
              <a:ext uri="{FF2B5EF4-FFF2-40B4-BE49-F238E27FC236}">
                <a16:creationId xmlns:a16="http://schemas.microsoft.com/office/drawing/2014/main" xmlns="" id="{777C8251-1BC0-4146-B89C-EAFDFD3C43C7}"/>
              </a:ext>
            </a:extLst>
          </p:cNvPr>
          <p:cNvSpPr>
            <a:spLocks noGrp="1"/>
          </p:cNvSpPr>
          <p:nvPr>
            <p:ph type="body" sz="quarter" idx="13"/>
          </p:nvPr>
        </p:nvSpPr>
        <p:spPr>
          <a:xfrm>
            <a:off x="894882" y="6697887"/>
            <a:ext cx="9065742" cy="669205"/>
          </a:xfrm>
        </p:spPr>
        <p:txBody>
          <a:bodyPr>
            <a:normAutofit/>
          </a:bodyPr>
          <a:lstStyle/>
          <a:p>
            <a:pPr>
              <a:spcBef>
                <a:spcPts val="0"/>
              </a:spcBef>
            </a:pPr>
            <a:r>
              <a:rPr lang="en-ZA" sz="2000" dirty="0"/>
              <a:t>18 March 2022</a:t>
            </a:r>
          </a:p>
        </p:txBody>
      </p:sp>
    </p:spTree>
    <p:extLst>
      <p:ext uri="{BB962C8B-B14F-4D97-AF65-F5344CB8AC3E}">
        <p14:creationId xmlns:p14="http://schemas.microsoft.com/office/powerpoint/2010/main" xmlns="" val="344421249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D49F473-8FD2-42C8-A991-BF3B9032B620}"/>
              </a:ext>
            </a:extLst>
          </p:cNvPr>
          <p:cNvSpPr>
            <a:spLocks noGrp="1"/>
          </p:cNvSpPr>
          <p:nvPr>
            <p:ph type="title"/>
          </p:nvPr>
        </p:nvSpPr>
        <p:spPr>
          <a:xfrm>
            <a:off x="703100" y="310582"/>
            <a:ext cx="12002247" cy="603818"/>
          </a:xfrm>
        </p:spPr>
        <p:txBody>
          <a:bodyPr/>
          <a:lstStyle/>
          <a:p>
            <a:r>
              <a:rPr lang="en-ZA" dirty="0"/>
              <a:t>Transformation Progress Report 2019 – based on mc2010</a:t>
            </a:r>
          </a:p>
        </p:txBody>
      </p:sp>
      <p:sp>
        <p:nvSpPr>
          <p:cNvPr id="4" name="Slide Number Placeholder 3">
            <a:extLst>
              <a:ext uri="{FF2B5EF4-FFF2-40B4-BE49-F238E27FC236}">
                <a16:creationId xmlns:a16="http://schemas.microsoft.com/office/drawing/2014/main" xmlns="" id="{04B9DB7F-6FE3-46B1-BACB-E16361890D65}"/>
              </a:ext>
            </a:extLst>
          </p:cNvPr>
          <p:cNvSpPr>
            <a:spLocks noGrp="1"/>
          </p:cNvSpPr>
          <p:nvPr>
            <p:ph type="sldNum" sz="quarter" idx="12"/>
          </p:nvPr>
        </p:nvSpPr>
        <p:spPr/>
        <p:txBody>
          <a:bodyPr/>
          <a:lstStyle/>
          <a:p>
            <a:pPr>
              <a:defRPr/>
            </a:pPr>
            <a:fld id="{32C6EAD3-2F72-4062-B8AD-66032594F5B0}" type="slidenum">
              <a:rPr lang="en-ZA" smtClean="0"/>
              <a:pPr>
                <a:defRPr/>
              </a:pPr>
              <a:t>10</a:t>
            </a:fld>
            <a:endParaRPr lang="en-ZA"/>
          </a:p>
        </p:txBody>
      </p:sp>
      <p:graphicFrame>
        <p:nvGraphicFramePr>
          <p:cNvPr id="8" name="Object 7">
            <a:extLst>
              <a:ext uri="{FF2B5EF4-FFF2-40B4-BE49-F238E27FC236}">
                <a16:creationId xmlns:a16="http://schemas.microsoft.com/office/drawing/2014/main" xmlns="" id="{A9836B24-9505-407A-80C9-542704F51BD7}"/>
              </a:ext>
            </a:extLst>
          </p:cNvPr>
          <p:cNvGraphicFramePr>
            <a:graphicFrameLocks noChangeAspect="1"/>
          </p:cNvGraphicFramePr>
          <p:nvPr>
            <p:extLst>
              <p:ext uri="{D42A27DB-BD31-4B8C-83A1-F6EECF244321}">
                <p14:modId xmlns:p14="http://schemas.microsoft.com/office/powerpoint/2010/main" xmlns="" val="6711253"/>
              </p:ext>
            </p:extLst>
          </p:nvPr>
        </p:nvGraphicFramePr>
        <p:xfrm>
          <a:off x="2454275" y="815975"/>
          <a:ext cx="8912225" cy="6143625"/>
        </p:xfrm>
        <a:graphic>
          <a:graphicData uri="http://schemas.openxmlformats.org/presentationml/2006/ole">
            <p:oleObj spid="_x0000_s1027" name="Worksheet" r:id="rId3" imgW="11569544" imgH="7975646" progId="Excel.Sheet.12">
              <p:embed/>
            </p:oleObj>
          </a:graphicData>
        </a:graphic>
      </p:graphicFrame>
    </p:spTree>
    <p:extLst>
      <p:ext uri="{BB962C8B-B14F-4D97-AF65-F5344CB8AC3E}">
        <p14:creationId xmlns:p14="http://schemas.microsoft.com/office/powerpoint/2010/main" xmlns="" val="34744840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906248E-95B3-4EEE-9AB3-E07C806F1AF2}"/>
              </a:ext>
            </a:extLst>
          </p:cNvPr>
          <p:cNvSpPr>
            <a:spLocks noGrp="1"/>
          </p:cNvSpPr>
          <p:nvPr>
            <p:ph type="title"/>
          </p:nvPr>
        </p:nvSpPr>
        <p:spPr>
          <a:xfrm>
            <a:off x="696489" y="300787"/>
            <a:ext cx="12617657" cy="1008000"/>
          </a:xfrm>
        </p:spPr>
        <p:txBody>
          <a:bodyPr/>
          <a:lstStyle/>
          <a:p>
            <a:r>
              <a:rPr lang="en-US" dirty="0"/>
              <a:t>The weighted average HDSA ownership was</a:t>
            </a:r>
            <a:r>
              <a:rPr lang="en-US" b="0" dirty="0"/>
              <a:t> </a:t>
            </a:r>
            <a:r>
              <a:rPr lang="en-US" dirty="0"/>
              <a:t>39.2%</a:t>
            </a:r>
            <a:r>
              <a:rPr lang="en-US" baseline="30000" dirty="0"/>
              <a:t>1</a:t>
            </a:r>
            <a:endParaRPr lang="en-ZA" dirty="0"/>
          </a:p>
        </p:txBody>
      </p:sp>
      <p:sp>
        <p:nvSpPr>
          <p:cNvPr id="4" name="Slide Number Placeholder 3">
            <a:extLst>
              <a:ext uri="{FF2B5EF4-FFF2-40B4-BE49-F238E27FC236}">
                <a16:creationId xmlns:a16="http://schemas.microsoft.com/office/drawing/2014/main" xmlns="" id="{3FD9C895-488D-4C20-B885-9A30730F2A51}"/>
              </a:ext>
            </a:extLst>
          </p:cNvPr>
          <p:cNvSpPr>
            <a:spLocks noGrp="1"/>
          </p:cNvSpPr>
          <p:nvPr>
            <p:ph type="sldNum" sz="quarter" idx="12"/>
          </p:nvPr>
        </p:nvSpPr>
        <p:spPr/>
        <p:txBody>
          <a:bodyPr/>
          <a:lstStyle/>
          <a:p>
            <a:pPr>
              <a:defRPr/>
            </a:pPr>
            <a:fld id="{32C6EAD3-2F72-4062-B8AD-66032594F5B0}" type="slidenum">
              <a:rPr lang="en-ZA" smtClean="0"/>
              <a:pPr>
                <a:defRPr/>
              </a:pPr>
              <a:t>11</a:t>
            </a:fld>
            <a:endParaRPr lang="en-ZA"/>
          </a:p>
        </p:txBody>
      </p:sp>
      <p:graphicFrame>
        <p:nvGraphicFramePr>
          <p:cNvPr id="22" name="Chart 21">
            <a:extLst>
              <a:ext uri="{FF2B5EF4-FFF2-40B4-BE49-F238E27FC236}">
                <a16:creationId xmlns:a16="http://schemas.microsoft.com/office/drawing/2014/main" xmlns="" id="{7ABFB128-77D8-4143-8C60-DA94D3BDAA90}"/>
              </a:ext>
            </a:extLst>
          </p:cNvPr>
          <p:cNvGraphicFramePr/>
          <p:nvPr>
            <p:custDataLst>
              <p:tags r:id="rId1"/>
            </p:custDataLst>
            <p:extLst>
              <p:ext uri="{D42A27DB-BD31-4B8C-83A1-F6EECF244321}">
                <p14:modId xmlns:p14="http://schemas.microsoft.com/office/powerpoint/2010/main" xmlns="" val="3796927878"/>
              </p:ext>
            </p:extLst>
          </p:nvPr>
        </p:nvGraphicFramePr>
        <p:xfrm>
          <a:off x="4793791" y="1867593"/>
          <a:ext cx="3469177" cy="3266906"/>
        </p:xfrm>
        <a:graphic>
          <a:graphicData uri="http://schemas.openxmlformats.org/drawingml/2006/chart">
            <c:chart xmlns:c="http://schemas.openxmlformats.org/drawingml/2006/chart" xmlns:r="http://schemas.openxmlformats.org/officeDocument/2006/relationships" r:id="rId9"/>
          </a:graphicData>
        </a:graphic>
      </p:graphicFrame>
      <p:sp>
        <p:nvSpPr>
          <p:cNvPr id="26" name="Rectangle 25">
            <a:extLst>
              <a:ext uri="{FF2B5EF4-FFF2-40B4-BE49-F238E27FC236}">
                <a16:creationId xmlns:a16="http://schemas.microsoft.com/office/drawing/2014/main" xmlns="" id="{AAAC6293-9B64-43AB-B5D4-B1F09A2C0B4A}"/>
              </a:ext>
            </a:extLst>
          </p:cNvPr>
          <p:cNvSpPr/>
          <p:nvPr>
            <p:custDataLst>
              <p:tags r:id="rId2"/>
            </p:custDataLst>
          </p:nvPr>
        </p:nvSpPr>
        <p:spPr bwMode="auto">
          <a:xfrm>
            <a:off x="7673323" y="5248508"/>
            <a:ext cx="252000" cy="252000"/>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27" name="Rectangle 26">
            <a:extLst>
              <a:ext uri="{FF2B5EF4-FFF2-40B4-BE49-F238E27FC236}">
                <a16:creationId xmlns:a16="http://schemas.microsoft.com/office/drawing/2014/main" xmlns="" id="{492FFF98-BE95-46E9-A28E-5C794DF7CD66}"/>
              </a:ext>
            </a:extLst>
          </p:cNvPr>
          <p:cNvSpPr/>
          <p:nvPr>
            <p:custDataLst>
              <p:tags r:id="rId3"/>
            </p:custDataLst>
          </p:nvPr>
        </p:nvSpPr>
        <p:spPr bwMode="auto">
          <a:xfrm>
            <a:off x="6008642" y="5248508"/>
            <a:ext cx="252000" cy="252000"/>
          </a:xfrm>
          <a:prstGeom prst="rect">
            <a:avLst/>
          </a:prstGeom>
          <a:solidFill>
            <a:schemeClr val="accent1"/>
          </a:solidFill>
          <a:ln w="381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28" name="Rectangle 27">
            <a:extLst>
              <a:ext uri="{FF2B5EF4-FFF2-40B4-BE49-F238E27FC236}">
                <a16:creationId xmlns:a16="http://schemas.microsoft.com/office/drawing/2014/main" xmlns="" id="{C56A47A4-41FC-4765-BFD4-4BDA2E6A41BF}"/>
              </a:ext>
            </a:extLst>
          </p:cNvPr>
          <p:cNvSpPr/>
          <p:nvPr>
            <p:custDataLst>
              <p:tags r:id="rId4"/>
            </p:custDataLst>
          </p:nvPr>
        </p:nvSpPr>
        <p:spPr bwMode="auto">
          <a:xfrm>
            <a:off x="4042883" y="5248508"/>
            <a:ext cx="252000" cy="252000"/>
          </a:xfrm>
          <a:prstGeom prst="rect">
            <a:avLst/>
          </a:prstGeom>
          <a:solidFill>
            <a:schemeClr val="accent2"/>
          </a:solidFill>
          <a:ln w="381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29" name="Text Placeholder 2">
            <a:extLst>
              <a:ext uri="{FF2B5EF4-FFF2-40B4-BE49-F238E27FC236}">
                <a16:creationId xmlns:a16="http://schemas.microsoft.com/office/drawing/2014/main" xmlns="" id="{37E11052-0512-4F9A-88AB-C51C0D884271}"/>
              </a:ext>
            </a:extLst>
          </p:cNvPr>
          <p:cNvSpPr>
            <a:spLocks noGrp="1"/>
          </p:cNvSpPr>
          <p:nvPr>
            <p:custDataLst>
              <p:tags r:id="rId5"/>
            </p:custDataLst>
          </p:nvPr>
        </p:nvSpPr>
        <p:spPr bwMode="auto">
          <a:xfrm>
            <a:off x="4348550" y="5248508"/>
            <a:ext cx="1307783" cy="55000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spcBef>
                <a:spcPct val="0"/>
              </a:spcBef>
              <a:buNone/>
            </a:pPr>
            <a:r>
              <a:rPr lang="en-ZA" altLang="en-US" sz="1400" dirty="0"/>
              <a:t>BEE </a:t>
            </a:r>
          </a:p>
          <a:p>
            <a:pPr marL="0" indent="0">
              <a:spcBef>
                <a:spcPct val="0"/>
              </a:spcBef>
              <a:buNone/>
            </a:pPr>
            <a:r>
              <a:rPr lang="en-ZA" altLang="en-US" sz="1400" dirty="0"/>
              <a:t>Entrepreneurs</a:t>
            </a:r>
            <a:endParaRPr lang="en-ZA" sz="1400" dirty="0">
              <a:sym typeface="+mn-lt"/>
            </a:endParaRPr>
          </a:p>
        </p:txBody>
      </p:sp>
      <p:sp>
        <p:nvSpPr>
          <p:cNvPr id="30" name="Text Placeholder 2">
            <a:extLst>
              <a:ext uri="{FF2B5EF4-FFF2-40B4-BE49-F238E27FC236}">
                <a16:creationId xmlns:a16="http://schemas.microsoft.com/office/drawing/2014/main" xmlns="" id="{14CF6DDB-6185-4E4B-993F-C4EB9FE6D0DB}"/>
              </a:ext>
            </a:extLst>
          </p:cNvPr>
          <p:cNvSpPr>
            <a:spLocks noGrp="1"/>
          </p:cNvSpPr>
          <p:nvPr>
            <p:custDataLst>
              <p:tags r:id="rId6"/>
            </p:custDataLst>
          </p:nvPr>
        </p:nvSpPr>
        <p:spPr bwMode="auto">
          <a:xfrm>
            <a:off x="6328875" y="5248508"/>
            <a:ext cx="1145602" cy="34744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spcBef>
                <a:spcPct val="0"/>
              </a:spcBef>
              <a:buNone/>
            </a:pPr>
            <a:fld id="{1FB3BCDA-4C7E-4D90-899D-4AF465FCC8DD}" type="datetime'''''''Co''''''''mm''u''''''ni''''''''t''''i''''''''e''s'''">
              <a:rPr lang="en-ZA" altLang="en-US" sz="1400"/>
              <a:pPr marL="0" indent="0">
                <a:spcBef>
                  <a:spcPct val="0"/>
                </a:spcBef>
                <a:buNone/>
              </a:pPr>
              <a:t>Communities</a:t>
            </a:fld>
            <a:endParaRPr lang="en-ZA" sz="1400" dirty="0">
              <a:sym typeface="+mn-lt"/>
            </a:endParaRPr>
          </a:p>
        </p:txBody>
      </p:sp>
      <p:sp>
        <p:nvSpPr>
          <p:cNvPr id="31" name="Text Placeholder 2">
            <a:extLst>
              <a:ext uri="{FF2B5EF4-FFF2-40B4-BE49-F238E27FC236}">
                <a16:creationId xmlns:a16="http://schemas.microsoft.com/office/drawing/2014/main" xmlns="" id="{EE58AEF7-1E17-4873-8A62-670EE3E0B511}"/>
              </a:ext>
            </a:extLst>
          </p:cNvPr>
          <p:cNvSpPr>
            <a:spLocks noGrp="1"/>
          </p:cNvSpPr>
          <p:nvPr>
            <p:custDataLst>
              <p:tags r:id="rId7"/>
            </p:custDataLst>
          </p:nvPr>
        </p:nvSpPr>
        <p:spPr bwMode="auto">
          <a:xfrm>
            <a:off x="8003345" y="5248508"/>
            <a:ext cx="2158331" cy="596536"/>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spcBef>
                <a:spcPct val="0"/>
              </a:spcBef>
              <a:buNone/>
            </a:pPr>
            <a:fld id="{4EAB13B6-7538-4B85-AA74-81A1DA43D32F}" type="datetime'''''''''E''''''m''''''''plo''''''''''''y''''e''''e''s'''">
              <a:rPr lang="en-ZA" altLang="en-US" sz="1400" smtClean="0"/>
              <a:pPr marL="0" indent="0">
                <a:spcBef>
                  <a:spcPct val="0"/>
                </a:spcBef>
                <a:buNone/>
              </a:pPr>
              <a:t>Employees</a:t>
            </a:fld>
            <a:endParaRPr lang="en-ZA" altLang="en-US" sz="1400" dirty="0"/>
          </a:p>
        </p:txBody>
      </p:sp>
      <p:sp>
        <p:nvSpPr>
          <p:cNvPr id="34" name="Rectangle 33">
            <a:extLst>
              <a:ext uri="{FF2B5EF4-FFF2-40B4-BE49-F238E27FC236}">
                <a16:creationId xmlns:a16="http://schemas.microsoft.com/office/drawing/2014/main" xmlns="" id="{CDB8C9A6-E8D8-4558-931F-17642184A314}"/>
              </a:ext>
            </a:extLst>
          </p:cNvPr>
          <p:cNvSpPr/>
          <p:nvPr/>
        </p:nvSpPr>
        <p:spPr>
          <a:xfrm>
            <a:off x="3624853" y="1353105"/>
            <a:ext cx="6431266" cy="44247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35" name="TextBox 34">
            <a:extLst>
              <a:ext uri="{FF2B5EF4-FFF2-40B4-BE49-F238E27FC236}">
                <a16:creationId xmlns:a16="http://schemas.microsoft.com/office/drawing/2014/main" xmlns="" id="{0A637D90-A82C-40DF-A825-3E67BAED3783}"/>
              </a:ext>
            </a:extLst>
          </p:cNvPr>
          <p:cNvSpPr txBox="1"/>
          <p:nvPr/>
        </p:nvSpPr>
        <p:spPr>
          <a:xfrm>
            <a:off x="3697412" y="1421416"/>
            <a:ext cx="6396810" cy="369332"/>
          </a:xfrm>
          <a:prstGeom prst="rect">
            <a:avLst/>
          </a:prstGeom>
          <a:noFill/>
        </p:spPr>
        <p:txBody>
          <a:bodyPr wrap="square" rtlCol="0">
            <a:spAutoFit/>
          </a:bodyPr>
          <a:lstStyle/>
          <a:p>
            <a:r>
              <a:rPr lang="en-ZA" sz="1800" b="1" dirty="0"/>
              <a:t>HDSA ownership: </a:t>
            </a:r>
            <a:r>
              <a:rPr lang="en-ZA" sz="1800" dirty="0"/>
              <a:t>recognisable beneficiaries, 2018</a:t>
            </a:r>
          </a:p>
        </p:txBody>
      </p:sp>
      <p:sp>
        <p:nvSpPr>
          <p:cNvPr id="37" name="Rectangle 36">
            <a:extLst>
              <a:ext uri="{FF2B5EF4-FFF2-40B4-BE49-F238E27FC236}">
                <a16:creationId xmlns:a16="http://schemas.microsoft.com/office/drawing/2014/main" xmlns="" id="{DAEF7330-8363-4A87-8746-BEE17A0B5FD0}"/>
              </a:ext>
            </a:extLst>
          </p:cNvPr>
          <p:cNvSpPr/>
          <p:nvPr/>
        </p:nvSpPr>
        <p:spPr>
          <a:xfrm>
            <a:off x="3594000" y="5842451"/>
            <a:ext cx="6474854" cy="4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BEE entrepreneurs account for the biggest share of HDSA ownership</a:t>
            </a:r>
          </a:p>
        </p:txBody>
      </p:sp>
      <p:sp>
        <p:nvSpPr>
          <p:cNvPr id="42" name="TextBox 41">
            <a:extLst>
              <a:ext uri="{FF2B5EF4-FFF2-40B4-BE49-F238E27FC236}">
                <a16:creationId xmlns:a16="http://schemas.microsoft.com/office/drawing/2014/main" xmlns="" id="{5388D22A-9BB9-425F-B9AB-52BEB484EF33}"/>
              </a:ext>
            </a:extLst>
          </p:cNvPr>
          <p:cNvSpPr txBox="1"/>
          <p:nvPr/>
        </p:nvSpPr>
        <p:spPr>
          <a:xfrm>
            <a:off x="571575" y="6555185"/>
            <a:ext cx="12771444" cy="526911"/>
          </a:xfrm>
          <a:prstGeom prst="rect">
            <a:avLst/>
          </a:prstGeom>
          <a:solidFill>
            <a:schemeClr val="tx2"/>
          </a:solidFill>
        </p:spPr>
        <p:txBody>
          <a:bodyPr wrap="square" rtlCol="0">
            <a:noAutofit/>
          </a:bodyPr>
          <a:lstStyle/>
          <a:p>
            <a:pPr algn="ctr"/>
            <a:r>
              <a:rPr lang="en-GB" sz="2400" dirty="0">
                <a:solidFill>
                  <a:schemeClr val="bg1"/>
                </a:solidFill>
                <a:latin typeface="+mj-lt"/>
              </a:rPr>
              <a:t>Average HDSA ownership exceeds the minimum 26% target as per the Mining Charter 2010</a:t>
            </a:r>
          </a:p>
        </p:txBody>
      </p:sp>
      <p:sp>
        <p:nvSpPr>
          <p:cNvPr id="47" name="TextBox 46">
            <a:extLst>
              <a:ext uri="{FF2B5EF4-FFF2-40B4-BE49-F238E27FC236}">
                <a16:creationId xmlns:a16="http://schemas.microsoft.com/office/drawing/2014/main" xmlns="" id="{32C63C70-887B-409B-8D68-9393695E7554}"/>
              </a:ext>
            </a:extLst>
          </p:cNvPr>
          <p:cNvSpPr txBox="1"/>
          <p:nvPr/>
        </p:nvSpPr>
        <p:spPr>
          <a:xfrm>
            <a:off x="336423" y="7328576"/>
            <a:ext cx="11552655" cy="461665"/>
          </a:xfrm>
          <a:prstGeom prst="rect">
            <a:avLst/>
          </a:prstGeom>
          <a:noFill/>
        </p:spPr>
        <p:txBody>
          <a:bodyPr wrap="square" rtlCol="0">
            <a:spAutoFit/>
          </a:bodyPr>
          <a:lstStyle/>
          <a:p>
            <a:r>
              <a:rPr lang="en-ZA" sz="800" dirty="0"/>
              <a:t>Source: Minerals Council</a:t>
            </a:r>
          </a:p>
          <a:p>
            <a:pPr marL="228576" indent="-228576">
              <a:buAutoNum type="arabicPeriod"/>
            </a:pPr>
            <a:r>
              <a:rPr lang="en-ZA" sz="800" dirty="0"/>
              <a:t>% HDSA ownership weighted on employee numbers  </a:t>
            </a:r>
          </a:p>
          <a:p>
            <a:pPr marL="228576" indent="-228576">
              <a:buFontTx/>
              <a:buAutoNum type="arabicPeriod"/>
            </a:pPr>
            <a:r>
              <a:rPr lang="en-ZA" sz="800" i="1" dirty="0"/>
              <a:t>Community shareholding has a high contribution from Royal Bafokeng Holdings (100%), Anglo American Platinum (16.8%), Impala Platinum (21.9%) and African Rainbow Mineral’s Iron Ore and Manganese operations (34.3%) </a:t>
            </a:r>
          </a:p>
        </p:txBody>
      </p:sp>
      <p:sp>
        <p:nvSpPr>
          <p:cNvPr id="24" name="Rectangle 23">
            <a:extLst>
              <a:ext uri="{FF2B5EF4-FFF2-40B4-BE49-F238E27FC236}">
                <a16:creationId xmlns:a16="http://schemas.microsoft.com/office/drawing/2014/main" xmlns="" id="{201ABD03-BDBD-49A2-89DC-CEA26384BC7B}"/>
              </a:ext>
            </a:extLst>
          </p:cNvPr>
          <p:cNvSpPr/>
          <p:nvPr/>
        </p:nvSpPr>
        <p:spPr>
          <a:xfrm>
            <a:off x="6809882" y="2375878"/>
            <a:ext cx="77789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9.4%</a:t>
            </a:r>
            <a:endParaRPr lang="en-ZA" sz="2000" dirty="0"/>
          </a:p>
        </p:txBody>
      </p:sp>
    </p:spTree>
    <p:extLst>
      <p:ext uri="{BB962C8B-B14F-4D97-AF65-F5344CB8AC3E}">
        <p14:creationId xmlns:p14="http://schemas.microsoft.com/office/powerpoint/2010/main" xmlns="" val="37722980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6F00A68-36ED-4CD8-961A-8596F7CF51B2}"/>
              </a:ext>
            </a:extLst>
          </p:cNvPr>
          <p:cNvSpPr>
            <a:spLocks noGrp="1"/>
          </p:cNvSpPr>
          <p:nvPr>
            <p:ph type="title"/>
          </p:nvPr>
        </p:nvSpPr>
        <p:spPr>
          <a:xfrm>
            <a:off x="447263" y="240487"/>
            <a:ext cx="12045949" cy="1008000"/>
          </a:xfrm>
        </p:spPr>
        <p:txBody>
          <a:bodyPr/>
          <a:lstStyle/>
          <a:p>
            <a:r>
              <a:rPr lang="en-US" dirty="0"/>
              <a:t>Overall proportional procurement expenditure on BEE </a:t>
            </a:r>
            <a:br>
              <a:rPr lang="en-US" dirty="0"/>
            </a:br>
            <a:r>
              <a:rPr lang="en-US" dirty="0"/>
              <a:t>entities exceeded targets set out in Mining Charter 2010</a:t>
            </a:r>
            <a:endParaRPr lang="en-ZA" dirty="0"/>
          </a:p>
        </p:txBody>
      </p:sp>
      <p:sp>
        <p:nvSpPr>
          <p:cNvPr id="4" name="Slide Number Placeholder 3">
            <a:extLst>
              <a:ext uri="{FF2B5EF4-FFF2-40B4-BE49-F238E27FC236}">
                <a16:creationId xmlns:a16="http://schemas.microsoft.com/office/drawing/2014/main" xmlns="" id="{720E2857-6724-47E2-BE33-C6F9EBEC92CD}"/>
              </a:ext>
            </a:extLst>
          </p:cNvPr>
          <p:cNvSpPr>
            <a:spLocks noGrp="1"/>
          </p:cNvSpPr>
          <p:nvPr>
            <p:ph type="sldNum" sz="quarter" idx="12"/>
          </p:nvPr>
        </p:nvSpPr>
        <p:spPr/>
        <p:txBody>
          <a:bodyPr/>
          <a:lstStyle/>
          <a:p>
            <a:pPr>
              <a:defRPr/>
            </a:pPr>
            <a:fld id="{32C6EAD3-2F72-4062-B8AD-66032594F5B0}" type="slidenum">
              <a:rPr lang="en-ZA" smtClean="0"/>
              <a:pPr>
                <a:defRPr/>
              </a:pPr>
              <a:t>12</a:t>
            </a:fld>
            <a:endParaRPr lang="en-ZA"/>
          </a:p>
        </p:txBody>
      </p:sp>
      <p:graphicFrame>
        <p:nvGraphicFramePr>
          <p:cNvPr id="5" name="Chart 4">
            <a:extLst>
              <a:ext uri="{FF2B5EF4-FFF2-40B4-BE49-F238E27FC236}">
                <a16:creationId xmlns:a16="http://schemas.microsoft.com/office/drawing/2014/main" xmlns="" id="{63ADAC25-2C46-47E8-AFE3-49DDD94C0CEB}"/>
              </a:ext>
            </a:extLst>
          </p:cNvPr>
          <p:cNvGraphicFramePr/>
          <p:nvPr>
            <p:custDataLst>
              <p:tags r:id="rId1"/>
            </p:custDataLst>
            <p:extLst>
              <p:ext uri="{D42A27DB-BD31-4B8C-83A1-F6EECF244321}">
                <p14:modId xmlns:p14="http://schemas.microsoft.com/office/powerpoint/2010/main" xmlns="" val="4063831911"/>
              </p:ext>
            </p:extLst>
          </p:nvPr>
        </p:nvGraphicFramePr>
        <p:xfrm>
          <a:off x="415000" y="2315922"/>
          <a:ext cx="4179887" cy="2506973"/>
        </p:xfrm>
        <a:graphic>
          <a:graphicData uri="http://schemas.openxmlformats.org/drawingml/2006/chart">
            <c:chart xmlns:c="http://schemas.openxmlformats.org/drawingml/2006/chart" xmlns:r="http://schemas.openxmlformats.org/officeDocument/2006/relationships" r:id="rId17"/>
          </a:graphicData>
        </a:graphic>
      </p:graphicFrame>
      <p:sp>
        <p:nvSpPr>
          <p:cNvPr id="9" name="Text Placeholder 2">
            <a:extLst>
              <a:ext uri="{FF2B5EF4-FFF2-40B4-BE49-F238E27FC236}">
                <a16:creationId xmlns:a16="http://schemas.microsoft.com/office/drawing/2014/main" xmlns="" id="{2447A770-C278-4F27-B04D-BD19512C207A}"/>
              </a:ext>
            </a:extLst>
          </p:cNvPr>
          <p:cNvSpPr>
            <a:spLocks noGrp="1"/>
          </p:cNvSpPr>
          <p:nvPr>
            <p:custDataLst>
              <p:tags r:id="rId2"/>
            </p:custDataLst>
          </p:nvPr>
        </p:nvSpPr>
        <p:spPr bwMode="auto">
          <a:xfrm>
            <a:off x="728000" y="4844490"/>
            <a:ext cx="1475448" cy="986927"/>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400" dirty="0"/>
              <a:t>2010</a:t>
            </a:r>
          </a:p>
          <a:p>
            <a:pPr marL="0" indent="0" algn="ctr">
              <a:spcBef>
                <a:spcPct val="0"/>
              </a:spcBef>
              <a:buNone/>
            </a:pPr>
            <a:r>
              <a:rPr lang="en-ZA" altLang="en-US" sz="1400" dirty="0"/>
              <a:t>Mining Charter target – </a:t>
            </a:r>
          </a:p>
          <a:p>
            <a:pPr marL="0" indent="0" algn="ctr">
              <a:spcBef>
                <a:spcPct val="0"/>
              </a:spcBef>
              <a:buNone/>
            </a:pPr>
            <a:r>
              <a:rPr lang="en-ZA" sz="1400" dirty="0">
                <a:sym typeface="+mn-lt"/>
              </a:rPr>
              <a:t>Capital goods</a:t>
            </a:r>
          </a:p>
        </p:txBody>
      </p:sp>
      <p:sp>
        <p:nvSpPr>
          <p:cNvPr id="12" name="Text Placeholder 2">
            <a:extLst>
              <a:ext uri="{FF2B5EF4-FFF2-40B4-BE49-F238E27FC236}">
                <a16:creationId xmlns:a16="http://schemas.microsoft.com/office/drawing/2014/main" xmlns="" id="{C9E3A6F2-A73C-40D2-AD27-B1B9AE5ADB7B}"/>
              </a:ext>
            </a:extLst>
          </p:cNvPr>
          <p:cNvSpPr>
            <a:spLocks noGrp="1"/>
          </p:cNvSpPr>
          <p:nvPr>
            <p:custDataLst>
              <p:tags r:id="rId3"/>
            </p:custDataLst>
          </p:nvPr>
        </p:nvSpPr>
        <p:spPr bwMode="auto">
          <a:xfrm>
            <a:off x="2854907" y="4844490"/>
            <a:ext cx="1277550" cy="6381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400" dirty="0"/>
              <a:t>2018</a:t>
            </a:r>
          </a:p>
          <a:p>
            <a:pPr marL="0" indent="0" algn="ctr">
              <a:spcBef>
                <a:spcPct val="0"/>
              </a:spcBef>
              <a:buNone/>
            </a:pPr>
            <a:r>
              <a:rPr lang="en-ZA" sz="1400" dirty="0">
                <a:sym typeface="+mn-lt"/>
              </a:rPr>
              <a:t>Capital goods</a:t>
            </a:r>
          </a:p>
          <a:p>
            <a:pPr marL="0" indent="0" algn="ctr">
              <a:spcBef>
                <a:spcPct val="0"/>
              </a:spcBef>
              <a:buNone/>
            </a:pPr>
            <a:r>
              <a:rPr lang="en-ZA" sz="1400" dirty="0">
                <a:sym typeface="+mn-lt"/>
              </a:rPr>
              <a:t>performance</a:t>
            </a:r>
          </a:p>
        </p:txBody>
      </p:sp>
      <p:sp>
        <p:nvSpPr>
          <p:cNvPr id="13" name="Text Placeholder 2">
            <a:extLst>
              <a:ext uri="{FF2B5EF4-FFF2-40B4-BE49-F238E27FC236}">
                <a16:creationId xmlns:a16="http://schemas.microsoft.com/office/drawing/2014/main" xmlns="" id="{80C84165-D380-4B50-9C57-B44F92449B3E}"/>
              </a:ext>
            </a:extLst>
          </p:cNvPr>
          <p:cNvSpPr>
            <a:spLocks noGrp="1"/>
          </p:cNvSpPr>
          <p:nvPr>
            <p:custDataLst>
              <p:tags r:id="rId4"/>
            </p:custDataLst>
          </p:nvPr>
        </p:nvSpPr>
        <p:spPr bwMode="gray">
          <a:xfrm>
            <a:off x="1313396" y="3301052"/>
            <a:ext cx="554038"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600" dirty="0">
                <a:sym typeface="+mn-lt"/>
              </a:rPr>
              <a:t>40.0%</a:t>
            </a:r>
            <a:endParaRPr lang="en-ZA" sz="1600" dirty="0">
              <a:sym typeface="+mn-lt"/>
            </a:endParaRPr>
          </a:p>
        </p:txBody>
      </p:sp>
      <p:sp>
        <p:nvSpPr>
          <p:cNvPr id="14" name="Text Placeholder 2">
            <a:extLst>
              <a:ext uri="{FF2B5EF4-FFF2-40B4-BE49-F238E27FC236}">
                <a16:creationId xmlns:a16="http://schemas.microsoft.com/office/drawing/2014/main" xmlns="" id="{12C51887-F9D9-4C8C-93D9-CF3A1CF70643}"/>
              </a:ext>
            </a:extLst>
          </p:cNvPr>
          <p:cNvSpPr>
            <a:spLocks noGrp="1"/>
          </p:cNvSpPr>
          <p:nvPr>
            <p:custDataLst>
              <p:tags r:id="rId5"/>
            </p:custDataLst>
          </p:nvPr>
        </p:nvSpPr>
        <p:spPr bwMode="gray">
          <a:xfrm>
            <a:off x="3216663" y="2247649"/>
            <a:ext cx="554038"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600" dirty="0"/>
              <a:t>75.4%</a:t>
            </a:r>
            <a:endParaRPr lang="en-ZA" sz="1600" dirty="0">
              <a:sym typeface="+mn-lt"/>
            </a:endParaRPr>
          </a:p>
        </p:txBody>
      </p:sp>
      <p:graphicFrame>
        <p:nvGraphicFramePr>
          <p:cNvPr id="16" name="Chart 15">
            <a:extLst>
              <a:ext uri="{FF2B5EF4-FFF2-40B4-BE49-F238E27FC236}">
                <a16:creationId xmlns:a16="http://schemas.microsoft.com/office/drawing/2014/main" xmlns="" id="{936CB28B-4BE4-4BF2-A7AC-5C665DD61D54}"/>
              </a:ext>
            </a:extLst>
          </p:cNvPr>
          <p:cNvGraphicFramePr/>
          <p:nvPr>
            <p:custDataLst>
              <p:tags r:id="rId6"/>
            </p:custDataLst>
            <p:extLst>
              <p:ext uri="{D42A27DB-BD31-4B8C-83A1-F6EECF244321}">
                <p14:modId xmlns:p14="http://schemas.microsoft.com/office/powerpoint/2010/main" xmlns="" val="1884188215"/>
              </p:ext>
            </p:extLst>
          </p:nvPr>
        </p:nvGraphicFramePr>
        <p:xfrm>
          <a:off x="4947312" y="2315922"/>
          <a:ext cx="3962400" cy="2506973"/>
        </p:xfrm>
        <a:graphic>
          <a:graphicData uri="http://schemas.openxmlformats.org/drawingml/2006/chart">
            <c:chart xmlns:c="http://schemas.openxmlformats.org/drawingml/2006/chart" xmlns:r="http://schemas.openxmlformats.org/officeDocument/2006/relationships" r:id="rId18"/>
          </a:graphicData>
        </a:graphic>
      </p:graphicFrame>
      <p:sp>
        <p:nvSpPr>
          <p:cNvPr id="20" name="Text Placeholder 2">
            <a:extLst>
              <a:ext uri="{FF2B5EF4-FFF2-40B4-BE49-F238E27FC236}">
                <a16:creationId xmlns:a16="http://schemas.microsoft.com/office/drawing/2014/main" xmlns="" id="{C395FB2D-5603-4ABB-A99F-A91DB3C73361}"/>
              </a:ext>
            </a:extLst>
          </p:cNvPr>
          <p:cNvSpPr>
            <a:spLocks noGrp="1"/>
          </p:cNvSpPr>
          <p:nvPr>
            <p:custDataLst>
              <p:tags r:id="rId7"/>
            </p:custDataLst>
          </p:nvPr>
        </p:nvSpPr>
        <p:spPr bwMode="auto">
          <a:xfrm>
            <a:off x="5161926" y="4844490"/>
            <a:ext cx="1604625" cy="1012969"/>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400" dirty="0"/>
              <a:t>2010</a:t>
            </a:r>
          </a:p>
          <a:p>
            <a:pPr marL="0" indent="0" algn="ctr">
              <a:spcBef>
                <a:spcPct val="0"/>
              </a:spcBef>
              <a:buNone/>
            </a:pPr>
            <a:r>
              <a:rPr lang="en-ZA" sz="1400" dirty="0">
                <a:sym typeface="+mn-lt"/>
              </a:rPr>
              <a:t>Mining Charter target </a:t>
            </a:r>
            <a:r>
              <a:rPr lang="en-ZA" altLang="en-US" sz="1400" dirty="0"/>
              <a:t>–</a:t>
            </a:r>
            <a:endParaRPr lang="en-ZA" sz="1400" dirty="0">
              <a:sym typeface="+mn-lt"/>
            </a:endParaRPr>
          </a:p>
          <a:p>
            <a:pPr marL="0" indent="0" algn="ctr">
              <a:spcBef>
                <a:spcPct val="0"/>
              </a:spcBef>
              <a:buNone/>
            </a:pPr>
            <a:r>
              <a:rPr lang="en-ZA" sz="1400" dirty="0">
                <a:sym typeface="+mn-lt"/>
              </a:rPr>
              <a:t>Services</a:t>
            </a:r>
          </a:p>
        </p:txBody>
      </p:sp>
      <p:sp>
        <p:nvSpPr>
          <p:cNvPr id="21" name="Text Placeholder 2">
            <a:extLst>
              <a:ext uri="{FF2B5EF4-FFF2-40B4-BE49-F238E27FC236}">
                <a16:creationId xmlns:a16="http://schemas.microsoft.com/office/drawing/2014/main" xmlns="" id="{B4B69E19-A1B9-4198-8A2F-D8EF803157FE}"/>
              </a:ext>
            </a:extLst>
          </p:cNvPr>
          <p:cNvSpPr>
            <a:spLocks noGrp="1"/>
          </p:cNvSpPr>
          <p:nvPr>
            <p:custDataLst>
              <p:tags r:id="rId8"/>
            </p:custDataLst>
          </p:nvPr>
        </p:nvSpPr>
        <p:spPr bwMode="gray">
          <a:xfrm>
            <a:off x="5687219" y="2433348"/>
            <a:ext cx="554038"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600" dirty="0">
                <a:sym typeface="+mn-lt"/>
              </a:rPr>
              <a:t>70.0%</a:t>
            </a:r>
            <a:endParaRPr lang="en-ZA" sz="1600" dirty="0">
              <a:sym typeface="+mn-lt"/>
            </a:endParaRPr>
          </a:p>
        </p:txBody>
      </p:sp>
      <p:sp>
        <p:nvSpPr>
          <p:cNvPr id="22" name="Text Placeholder 2">
            <a:extLst>
              <a:ext uri="{FF2B5EF4-FFF2-40B4-BE49-F238E27FC236}">
                <a16:creationId xmlns:a16="http://schemas.microsoft.com/office/drawing/2014/main" xmlns="" id="{3D4D39CE-4611-4485-859D-6C90596D3FE3}"/>
              </a:ext>
            </a:extLst>
          </p:cNvPr>
          <p:cNvSpPr>
            <a:spLocks noGrp="1"/>
          </p:cNvSpPr>
          <p:nvPr>
            <p:custDataLst>
              <p:tags r:id="rId9"/>
            </p:custDataLst>
          </p:nvPr>
        </p:nvSpPr>
        <p:spPr bwMode="auto">
          <a:xfrm>
            <a:off x="7276354" y="4844490"/>
            <a:ext cx="1136650" cy="938486"/>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400" dirty="0"/>
              <a:t>2018</a:t>
            </a:r>
          </a:p>
          <a:p>
            <a:pPr marL="0" indent="0" algn="ctr">
              <a:spcBef>
                <a:spcPct val="0"/>
              </a:spcBef>
              <a:buNone/>
            </a:pPr>
            <a:r>
              <a:rPr lang="en-ZA" sz="1400" dirty="0">
                <a:sym typeface="+mn-lt"/>
              </a:rPr>
              <a:t>Services</a:t>
            </a:r>
          </a:p>
          <a:p>
            <a:pPr marL="0" indent="0" algn="ctr">
              <a:spcBef>
                <a:spcPct val="0"/>
              </a:spcBef>
              <a:buNone/>
            </a:pPr>
            <a:r>
              <a:rPr lang="en-ZA" sz="1400" dirty="0">
                <a:sym typeface="+mn-lt"/>
              </a:rPr>
              <a:t>performance</a:t>
            </a:r>
          </a:p>
        </p:txBody>
      </p:sp>
      <p:sp>
        <p:nvSpPr>
          <p:cNvPr id="25" name="Text Placeholder 2">
            <a:extLst>
              <a:ext uri="{FF2B5EF4-FFF2-40B4-BE49-F238E27FC236}">
                <a16:creationId xmlns:a16="http://schemas.microsoft.com/office/drawing/2014/main" xmlns="" id="{71F60707-8F18-4125-BAB6-47E3A88F19C3}"/>
              </a:ext>
            </a:extLst>
          </p:cNvPr>
          <p:cNvSpPr>
            <a:spLocks noGrp="1"/>
          </p:cNvSpPr>
          <p:nvPr>
            <p:custDataLst>
              <p:tags r:id="rId10"/>
            </p:custDataLst>
          </p:nvPr>
        </p:nvSpPr>
        <p:spPr bwMode="gray">
          <a:xfrm>
            <a:off x="7652554" y="2116840"/>
            <a:ext cx="554038" cy="37567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600" dirty="0"/>
              <a:t>75.1%</a:t>
            </a:r>
            <a:endParaRPr lang="en-ZA" sz="1600" dirty="0">
              <a:sym typeface="+mn-lt"/>
            </a:endParaRPr>
          </a:p>
        </p:txBody>
      </p:sp>
      <p:graphicFrame>
        <p:nvGraphicFramePr>
          <p:cNvPr id="27" name="Chart 26">
            <a:extLst>
              <a:ext uri="{FF2B5EF4-FFF2-40B4-BE49-F238E27FC236}">
                <a16:creationId xmlns:a16="http://schemas.microsoft.com/office/drawing/2014/main" xmlns="" id="{01934B74-F859-4C8C-8EB8-377E313FD0ED}"/>
              </a:ext>
            </a:extLst>
          </p:cNvPr>
          <p:cNvGraphicFramePr/>
          <p:nvPr>
            <p:custDataLst>
              <p:tags r:id="rId11"/>
            </p:custDataLst>
            <p:extLst>
              <p:ext uri="{D42A27DB-BD31-4B8C-83A1-F6EECF244321}">
                <p14:modId xmlns:p14="http://schemas.microsoft.com/office/powerpoint/2010/main" xmlns="" val="3821781235"/>
              </p:ext>
            </p:extLst>
          </p:nvPr>
        </p:nvGraphicFramePr>
        <p:xfrm>
          <a:off x="9435175" y="2315922"/>
          <a:ext cx="3802062" cy="2506973"/>
        </p:xfrm>
        <a:graphic>
          <a:graphicData uri="http://schemas.openxmlformats.org/drawingml/2006/chart">
            <c:chart xmlns:c="http://schemas.openxmlformats.org/drawingml/2006/chart" xmlns:r="http://schemas.openxmlformats.org/officeDocument/2006/relationships" r:id="rId19"/>
          </a:graphicData>
        </a:graphic>
      </p:graphicFrame>
      <p:sp>
        <p:nvSpPr>
          <p:cNvPr id="32" name="Text Placeholder 2">
            <a:extLst>
              <a:ext uri="{FF2B5EF4-FFF2-40B4-BE49-F238E27FC236}">
                <a16:creationId xmlns:a16="http://schemas.microsoft.com/office/drawing/2014/main" xmlns="" id="{2D4A668B-0B2B-422E-B85C-AF2B9017746B}"/>
              </a:ext>
            </a:extLst>
          </p:cNvPr>
          <p:cNvSpPr>
            <a:spLocks noGrp="1"/>
          </p:cNvSpPr>
          <p:nvPr>
            <p:custDataLst>
              <p:tags r:id="rId12"/>
            </p:custDataLst>
          </p:nvPr>
        </p:nvSpPr>
        <p:spPr bwMode="auto">
          <a:xfrm>
            <a:off x="9812999" y="4844490"/>
            <a:ext cx="1433043" cy="1012969"/>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400" dirty="0"/>
              <a:t>2010 </a:t>
            </a:r>
          </a:p>
          <a:p>
            <a:pPr marL="0" indent="0" algn="ctr">
              <a:spcBef>
                <a:spcPct val="0"/>
              </a:spcBef>
              <a:buNone/>
            </a:pPr>
            <a:r>
              <a:rPr lang="en-ZA" altLang="en-US" sz="1400" dirty="0"/>
              <a:t>Mining Charter target –</a:t>
            </a:r>
          </a:p>
          <a:p>
            <a:pPr marL="0" indent="0" algn="ctr">
              <a:spcBef>
                <a:spcPct val="0"/>
              </a:spcBef>
              <a:buNone/>
            </a:pPr>
            <a:r>
              <a:rPr lang="en-ZA" sz="1400" dirty="0">
                <a:sym typeface="+mn-lt"/>
              </a:rPr>
              <a:t>Consumables</a:t>
            </a:r>
          </a:p>
        </p:txBody>
      </p:sp>
      <p:sp>
        <p:nvSpPr>
          <p:cNvPr id="34" name="Text Placeholder 2">
            <a:extLst>
              <a:ext uri="{FF2B5EF4-FFF2-40B4-BE49-F238E27FC236}">
                <a16:creationId xmlns:a16="http://schemas.microsoft.com/office/drawing/2014/main" xmlns="" id="{91D89AFF-5A0D-4A7E-AA19-72B256F31317}"/>
              </a:ext>
            </a:extLst>
          </p:cNvPr>
          <p:cNvSpPr>
            <a:spLocks noGrp="1"/>
          </p:cNvSpPr>
          <p:nvPr>
            <p:custDataLst>
              <p:tags r:id="rId13"/>
            </p:custDataLst>
          </p:nvPr>
        </p:nvSpPr>
        <p:spPr bwMode="auto">
          <a:xfrm>
            <a:off x="11693158" y="4844490"/>
            <a:ext cx="1096963" cy="72980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400" dirty="0"/>
              <a:t>2018</a:t>
            </a:r>
          </a:p>
          <a:p>
            <a:pPr marL="0" indent="0" algn="ctr">
              <a:spcBef>
                <a:spcPct val="0"/>
              </a:spcBef>
              <a:buNone/>
            </a:pPr>
            <a:r>
              <a:rPr lang="en-ZA" sz="1400" dirty="0">
                <a:sym typeface="+mn-lt"/>
              </a:rPr>
              <a:t>Consumables performance</a:t>
            </a:r>
          </a:p>
        </p:txBody>
      </p:sp>
      <p:sp>
        <p:nvSpPr>
          <p:cNvPr id="35" name="Text Placeholder 2">
            <a:extLst>
              <a:ext uri="{FF2B5EF4-FFF2-40B4-BE49-F238E27FC236}">
                <a16:creationId xmlns:a16="http://schemas.microsoft.com/office/drawing/2014/main" xmlns="" id="{2B5C0F3C-4558-42B3-A800-CBDB3CE5E830}"/>
              </a:ext>
            </a:extLst>
          </p:cNvPr>
          <p:cNvSpPr>
            <a:spLocks noGrp="1"/>
          </p:cNvSpPr>
          <p:nvPr>
            <p:custDataLst>
              <p:tags r:id="rId14"/>
            </p:custDataLst>
          </p:nvPr>
        </p:nvSpPr>
        <p:spPr bwMode="gray">
          <a:xfrm>
            <a:off x="10252501" y="2893925"/>
            <a:ext cx="554038" cy="328796"/>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600" dirty="0">
                <a:sym typeface="+mn-lt"/>
              </a:rPr>
              <a:t>50.0%</a:t>
            </a:r>
            <a:endParaRPr lang="en-ZA" sz="1600" dirty="0">
              <a:sym typeface="+mn-lt"/>
            </a:endParaRPr>
          </a:p>
        </p:txBody>
      </p:sp>
      <p:sp>
        <p:nvSpPr>
          <p:cNvPr id="36" name="Text Placeholder 2">
            <a:extLst>
              <a:ext uri="{FF2B5EF4-FFF2-40B4-BE49-F238E27FC236}">
                <a16:creationId xmlns:a16="http://schemas.microsoft.com/office/drawing/2014/main" xmlns="" id="{3A508776-14BD-4D32-B1AB-5E9088638B52}"/>
              </a:ext>
            </a:extLst>
          </p:cNvPr>
          <p:cNvSpPr>
            <a:spLocks noGrp="1"/>
          </p:cNvSpPr>
          <p:nvPr>
            <p:custDataLst>
              <p:tags r:id="rId15"/>
            </p:custDataLst>
          </p:nvPr>
        </p:nvSpPr>
        <p:spPr bwMode="gray">
          <a:xfrm>
            <a:off x="11964620" y="2045525"/>
            <a:ext cx="554038" cy="338554"/>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algn="ctr">
              <a:spcBef>
                <a:spcPct val="0"/>
              </a:spcBef>
              <a:buNone/>
            </a:pPr>
            <a:r>
              <a:rPr lang="en-ZA" altLang="en-US" sz="1600" dirty="0"/>
              <a:t>79.0%</a:t>
            </a:r>
            <a:endParaRPr lang="en-ZA" sz="1600" dirty="0">
              <a:sym typeface="+mn-lt"/>
            </a:endParaRPr>
          </a:p>
        </p:txBody>
      </p:sp>
      <p:sp>
        <p:nvSpPr>
          <p:cNvPr id="38" name="Rectangle 37">
            <a:extLst>
              <a:ext uri="{FF2B5EF4-FFF2-40B4-BE49-F238E27FC236}">
                <a16:creationId xmlns:a16="http://schemas.microsoft.com/office/drawing/2014/main" xmlns="" id="{44800852-F688-4033-90CD-2E4A76AF1433}"/>
              </a:ext>
            </a:extLst>
          </p:cNvPr>
          <p:cNvSpPr/>
          <p:nvPr/>
        </p:nvSpPr>
        <p:spPr>
          <a:xfrm>
            <a:off x="388386" y="1324230"/>
            <a:ext cx="4231898" cy="4530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9" name="Rectangle 38">
            <a:extLst>
              <a:ext uri="{FF2B5EF4-FFF2-40B4-BE49-F238E27FC236}">
                <a16:creationId xmlns:a16="http://schemas.microsoft.com/office/drawing/2014/main" xmlns="" id="{20DD7B50-929E-44B5-BBC5-E1170B3507AB}"/>
              </a:ext>
            </a:extLst>
          </p:cNvPr>
          <p:cNvSpPr/>
          <p:nvPr/>
        </p:nvSpPr>
        <p:spPr>
          <a:xfrm>
            <a:off x="4777167" y="1324230"/>
            <a:ext cx="4231898" cy="45305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p>
        </p:txBody>
      </p:sp>
      <p:sp>
        <p:nvSpPr>
          <p:cNvPr id="40" name="Rectangle 39">
            <a:extLst>
              <a:ext uri="{FF2B5EF4-FFF2-40B4-BE49-F238E27FC236}">
                <a16:creationId xmlns:a16="http://schemas.microsoft.com/office/drawing/2014/main" xmlns="" id="{BF4C242D-186D-48F4-A4DE-ED8A5531562A}"/>
              </a:ext>
            </a:extLst>
          </p:cNvPr>
          <p:cNvSpPr/>
          <p:nvPr/>
        </p:nvSpPr>
        <p:spPr>
          <a:xfrm>
            <a:off x="9165948" y="1324230"/>
            <a:ext cx="4231898" cy="453053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ZA" dirty="0"/>
          </a:p>
        </p:txBody>
      </p:sp>
      <p:sp>
        <p:nvSpPr>
          <p:cNvPr id="41" name="TextBox 40">
            <a:extLst>
              <a:ext uri="{FF2B5EF4-FFF2-40B4-BE49-F238E27FC236}">
                <a16:creationId xmlns:a16="http://schemas.microsoft.com/office/drawing/2014/main" xmlns="" id="{04815CE8-ED0B-4E14-9B69-BC37595531D6}"/>
              </a:ext>
            </a:extLst>
          </p:cNvPr>
          <p:cNvSpPr txBox="1"/>
          <p:nvPr/>
        </p:nvSpPr>
        <p:spPr>
          <a:xfrm>
            <a:off x="447263" y="1398979"/>
            <a:ext cx="4014646" cy="338554"/>
          </a:xfrm>
          <a:prstGeom prst="rect">
            <a:avLst/>
          </a:prstGeom>
          <a:noFill/>
        </p:spPr>
        <p:txBody>
          <a:bodyPr wrap="square" rtlCol="0">
            <a:spAutoFit/>
          </a:bodyPr>
          <a:lstStyle/>
          <a:p>
            <a:r>
              <a:rPr lang="en-ZA" sz="1600" b="1" dirty="0"/>
              <a:t>Capital Goods</a:t>
            </a:r>
            <a:r>
              <a:rPr lang="en-ZA" sz="1600" dirty="0"/>
              <a:t> procurement 2018 (%)</a:t>
            </a:r>
          </a:p>
        </p:txBody>
      </p:sp>
      <p:cxnSp>
        <p:nvCxnSpPr>
          <p:cNvPr id="42" name="Straight Connector 41">
            <a:extLst>
              <a:ext uri="{FF2B5EF4-FFF2-40B4-BE49-F238E27FC236}">
                <a16:creationId xmlns:a16="http://schemas.microsoft.com/office/drawing/2014/main" xmlns="" id="{8BE108C3-169A-4A06-AAF6-30D6781CA495}"/>
              </a:ext>
            </a:extLst>
          </p:cNvPr>
          <p:cNvCxnSpPr/>
          <p:nvPr/>
        </p:nvCxnSpPr>
        <p:spPr>
          <a:xfrm>
            <a:off x="388386" y="1757068"/>
            <a:ext cx="42318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7F74B50-E692-43FD-895E-6AFD714F1769}"/>
              </a:ext>
            </a:extLst>
          </p:cNvPr>
          <p:cNvCxnSpPr/>
          <p:nvPr/>
        </p:nvCxnSpPr>
        <p:spPr>
          <a:xfrm>
            <a:off x="4777167" y="1757068"/>
            <a:ext cx="42318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7839AC8-A7AB-427A-9B4E-0639E96D38DE}"/>
              </a:ext>
            </a:extLst>
          </p:cNvPr>
          <p:cNvCxnSpPr/>
          <p:nvPr/>
        </p:nvCxnSpPr>
        <p:spPr>
          <a:xfrm>
            <a:off x="9165948" y="1757068"/>
            <a:ext cx="423189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DC96F184-934C-4C7C-AD79-0FBEAF1F28E8}"/>
              </a:ext>
            </a:extLst>
          </p:cNvPr>
          <p:cNvSpPr txBox="1"/>
          <p:nvPr/>
        </p:nvSpPr>
        <p:spPr>
          <a:xfrm>
            <a:off x="4824000" y="1398979"/>
            <a:ext cx="4014646" cy="338554"/>
          </a:xfrm>
          <a:prstGeom prst="rect">
            <a:avLst/>
          </a:prstGeom>
          <a:noFill/>
        </p:spPr>
        <p:txBody>
          <a:bodyPr wrap="square" rtlCol="0">
            <a:spAutoFit/>
          </a:bodyPr>
          <a:lstStyle/>
          <a:p>
            <a:r>
              <a:rPr lang="en-ZA" sz="1600" b="1" dirty="0"/>
              <a:t>Services</a:t>
            </a:r>
            <a:r>
              <a:rPr lang="en-ZA" sz="1600" dirty="0"/>
              <a:t> procurement 2018 (%)</a:t>
            </a:r>
          </a:p>
        </p:txBody>
      </p:sp>
      <p:sp>
        <p:nvSpPr>
          <p:cNvPr id="46" name="TextBox 45">
            <a:extLst>
              <a:ext uri="{FF2B5EF4-FFF2-40B4-BE49-F238E27FC236}">
                <a16:creationId xmlns:a16="http://schemas.microsoft.com/office/drawing/2014/main" xmlns="" id="{EE09284D-A958-4098-BD45-9ED49D9019C8}"/>
              </a:ext>
            </a:extLst>
          </p:cNvPr>
          <p:cNvSpPr txBox="1"/>
          <p:nvPr/>
        </p:nvSpPr>
        <p:spPr>
          <a:xfrm>
            <a:off x="9287536" y="1398979"/>
            <a:ext cx="4014646" cy="338554"/>
          </a:xfrm>
          <a:prstGeom prst="rect">
            <a:avLst/>
          </a:prstGeom>
          <a:noFill/>
        </p:spPr>
        <p:txBody>
          <a:bodyPr wrap="square" rtlCol="0">
            <a:spAutoFit/>
          </a:bodyPr>
          <a:lstStyle/>
          <a:p>
            <a:r>
              <a:rPr lang="en-ZA" sz="1600" b="1" dirty="0"/>
              <a:t>Consumables</a:t>
            </a:r>
            <a:r>
              <a:rPr lang="en-ZA" sz="1600" dirty="0"/>
              <a:t> procurement 2018 (%)</a:t>
            </a:r>
          </a:p>
        </p:txBody>
      </p:sp>
      <p:sp>
        <p:nvSpPr>
          <p:cNvPr id="47" name="TextBox 46">
            <a:extLst>
              <a:ext uri="{FF2B5EF4-FFF2-40B4-BE49-F238E27FC236}">
                <a16:creationId xmlns:a16="http://schemas.microsoft.com/office/drawing/2014/main" xmlns="" id="{17655B11-2CD3-4E44-AA48-F5BC112A63BE}"/>
              </a:ext>
            </a:extLst>
          </p:cNvPr>
          <p:cNvSpPr txBox="1"/>
          <p:nvPr/>
        </p:nvSpPr>
        <p:spPr>
          <a:xfrm>
            <a:off x="447263" y="1833082"/>
            <a:ext cx="3165476" cy="338554"/>
          </a:xfrm>
          <a:prstGeom prst="rect">
            <a:avLst/>
          </a:prstGeom>
          <a:noFill/>
        </p:spPr>
        <p:txBody>
          <a:bodyPr wrap="square" rtlCol="0">
            <a:spAutoFit/>
          </a:bodyPr>
          <a:lstStyle/>
          <a:p>
            <a:r>
              <a:rPr lang="en-ZA" sz="1600" b="1" dirty="0"/>
              <a:t>Total Spend: R16.9 billion</a:t>
            </a:r>
          </a:p>
        </p:txBody>
      </p:sp>
      <p:sp>
        <p:nvSpPr>
          <p:cNvPr id="48" name="TextBox 47">
            <a:extLst>
              <a:ext uri="{FF2B5EF4-FFF2-40B4-BE49-F238E27FC236}">
                <a16:creationId xmlns:a16="http://schemas.microsoft.com/office/drawing/2014/main" xmlns="" id="{2E3CA59F-E2DF-4284-A9AD-8EE7709C7453}"/>
              </a:ext>
            </a:extLst>
          </p:cNvPr>
          <p:cNvSpPr txBox="1"/>
          <p:nvPr/>
        </p:nvSpPr>
        <p:spPr>
          <a:xfrm>
            <a:off x="4824000" y="1833082"/>
            <a:ext cx="2983985" cy="338554"/>
          </a:xfrm>
          <a:prstGeom prst="rect">
            <a:avLst/>
          </a:prstGeom>
          <a:noFill/>
        </p:spPr>
        <p:txBody>
          <a:bodyPr wrap="square" rtlCol="0">
            <a:spAutoFit/>
          </a:bodyPr>
          <a:lstStyle/>
          <a:p>
            <a:r>
              <a:rPr lang="en-ZA" sz="1600" b="1" dirty="0"/>
              <a:t>Total Spend: R45.5 billion</a:t>
            </a:r>
          </a:p>
        </p:txBody>
      </p:sp>
      <p:sp>
        <p:nvSpPr>
          <p:cNvPr id="49" name="TextBox 48">
            <a:extLst>
              <a:ext uri="{FF2B5EF4-FFF2-40B4-BE49-F238E27FC236}">
                <a16:creationId xmlns:a16="http://schemas.microsoft.com/office/drawing/2014/main" xmlns="" id="{20EEDD62-67B5-4899-A689-2699AD0FBAE1}"/>
              </a:ext>
            </a:extLst>
          </p:cNvPr>
          <p:cNvSpPr txBox="1"/>
          <p:nvPr/>
        </p:nvSpPr>
        <p:spPr>
          <a:xfrm>
            <a:off x="9287536" y="1833082"/>
            <a:ext cx="3808413" cy="338554"/>
          </a:xfrm>
          <a:prstGeom prst="rect">
            <a:avLst/>
          </a:prstGeom>
          <a:noFill/>
        </p:spPr>
        <p:txBody>
          <a:bodyPr wrap="square" rtlCol="0">
            <a:spAutoFit/>
          </a:bodyPr>
          <a:lstStyle/>
          <a:p>
            <a:r>
              <a:rPr lang="en-ZA" sz="1600" b="1" dirty="0"/>
              <a:t>Total Spend: R45.3 billion</a:t>
            </a:r>
          </a:p>
        </p:txBody>
      </p:sp>
      <p:sp>
        <p:nvSpPr>
          <p:cNvPr id="50" name="Rectangle 49">
            <a:extLst>
              <a:ext uri="{FF2B5EF4-FFF2-40B4-BE49-F238E27FC236}">
                <a16:creationId xmlns:a16="http://schemas.microsoft.com/office/drawing/2014/main" xmlns="" id="{9A8A0BBB-96F6-4DC8-A59E-2AABF13CA7F4}"/>
              </a:ext>
            </a:extLst>
          </p:cNvPr>
          <p:cNvSpPr/>
          <p:nvPr/>
        </p:nvSpPr>
        <p:spPr>
          <a:xfrm>
            <a:off x="376844" y="5938814"/>
            <a:ext cx="4231898" cy="630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Capital Goods procurement score achieved exceeds the Mining Charter 2010 target</a:t>
            </a:r>
          </a:p>
        </p:txBody>
      </p:sp>
      <p:sp>
        <p:nvSpPr>
          <p:cNvPr id="51" name="Rectangle 50">
            <a:extLst>
              <a:ext uri="{FF2B5EF4-FFF2-40B4-BE49-F238E27FC236}">
                <a16:creationId xmlns:a16="http://schemas.microsoft.com/office/drawing/2014/main" xmlns="" id="{B6C29C1B-8D64-45D4-9077-40959BBC9676}"/>
              </a:ext>
            </a:extLst>
          </p:cNvPr>
          <p:cNvSpPr/>
          <p:nvPr/>
        </p:nvSpPr>
        <p:spPr>
          <a:xfrm>
            <a:off x="4782170" y="5938814"/>
            <a:ext cx="4231898" cy="63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Services procurement score achieved exceeds the Mining Charter 2010 target</a:t>
            </a:r>
          </a:p>
        </p:txBody>
      </p:sp>
      <p:sp>
        <p:nvSpPr>
          <p:cNvPr id="52" name="Rectangle 51">
            <a:extLst>
              <a:ext uri="{FF2B5EF4-FFF2-40B4-BE49-F238E27FC236}">
                <a16:creationId xmlns:a16="http://schemas.microsoft.com/office/drawing/2014/main" xmlns="" id="{62482015-415B-4EB2-A1B4-AAB9EFB4052D}"/>
              </a:ext>
            </a:extLst>
          </p:cNvPr>
          <p:cNvSpPr/>
          <p:nvPr/>
        </p:nvSpPr>
        <p:spPr>
          <a:xfrm>
            <a:off x="9176833" y="5938814"/>
            <a:ext cx="4231898" cy="617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Consumables procurement score achieved exceeds the Mining Charter 2010 target</a:t>
            </a:r>
          </a:p>
        </p:txBody>
      </p:sp>
      <p:sp>
        <p:nvSpPr>
          <p:cNvPr id="53" name="TextBox 52">
            <a:extLst>
              <a:ext uri="{FF2B5EF4-FFF2-40B4-BE49-F238E27FC236}">
                <a16:creationId xmlns:a16="http://schemas.microsoft.com/office/drawing/2014/main" xmlns="" id="{8C332D27-1877-4051-A556-7E7C2AB1D0CE}"/>
              </a:ext>
            </a:extLst>
          </p:cNvPr>
          <p:cNvSpPr txBox="1"/>
          <p:nvPr/>
        </p:nvSpPr>
        <p:spPr>
          <a:xfrm>
            <a:off x="376844" y="6625319"/>
            <a:ext cx="13021002" cy="447190"/>
          </a:xfrm>
          <a:prstGeom prst="rect">
            <a:avLst/>
          </a:prstGeom>
          <a:solidFill>
            <a:schemeClr val="tx2"/>
          </a:solidFill>
        </p:spPr>
        <p:txBody>
          <a:bodyPr wrap="square" rtlCol="0">
            <a:noAutofit/>
          </a:bodyPr>
          <a:lstStyle/>
          <a:p>
            <a:pPr algn="ctr"/>
            <a:r>
              <a:rPr lang="en-GB" sz="1800" dirty="0">
                <a:solidFill>
                  <a:schemeClr val="bg1"/>
                </a:solidFill>
                <a:latin typeface="+mj-lt"/>
              </a:rPr>
              <a:t>BEE spend on consumables increased by 11% from R40.7bn in 2016 to R45.3bn in 2018</a:t>
            </a:r>
          </a:p>
        </p:txBody>
      </p:sp>
    </p:spTree>
    <p:extLst>
      <p:ext uri="{BB962C8B-B14F-4D97-AF65-F5344CB8AC3E}">
        <p14:creationId xmlns:p14="http://schemas.microsoft.com/office/powerpoint/2010/main" xmlns="" val="28145707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xmlns="" id="{015FFF6F-C404-4177-A40D-DFB2FF3EB78D}"/>
              </a:ext>
            </a:extLst>
          </p:cNvPr>
          <p:cNvGraphicFramePr/>
          <p:nvPr>
            <p:custDataLst>
              <p:tags r:id="rId1"/>
            </p:custDataLst>
            <p:extLst>
              <p:ext uri="{D42A27DB-BD31-4B8C-83A1-F6EECF244321}">
                <p14:modId xmlns:p14="http://schemas.microsoft.com/office/powerpoint/2010/main" xmlns="" val="1898407762"/>
              </p:ext>
            </p:extLst>
          </p:nvPr>
        </p:nvGraphicFramePr>
        <p:xfrm>
          <a:off x="10305832" y="2327154"/>
          <a:ext cx="2672713" cy="265874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a:extLst>
              <a:ext uri="{FF2B5EF4-FFF2-40B4-BE49-F238E27FC236}">
                <a16:creationId xmlns:a16="http://schemas.microsoft.com/office/drawing/2014/main" xmlns="" id="{F63E5491-9500-46DA-8B60-21271234DBB3}"/>
              </a:ext>
            </a:extLst>
          </p:cNvPr>
          <p:cNvGraphicFramePr/>
          <p:nvPr>
            <p:custDataLst>
              <p:tags r:id="rId2"/>
            </p:custDataLst>
            <p:extLst>
              <p:ext uri="{D42A27DB-BD31-4B8C-83A1-F6EECF244321}">
                <p14:modId xmlns:p14="http://schemas.microsoft.com/office/powerpoint/2010/main" xmlns="" val="3009820837"/>
              </p:ext>
            </p:extLst>
          </p:nvPr>
        </p:nvGraphicFramePr>
        <p:xfrm>
          <a:off x="10212113" y="2180046"/>
          <a:ext cx="2692056" cy="269205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hart 28">
            <a:extLst>
              <a:ext uri="{FF2B5EF4-FFF2-40B4-BE49-F238E27FC236}">
                <a16:creationId xmlns:a16="http://schemas.microsoft.com/office/drawing/2014/main" xmlns="" id="{F975CE72-0CDA-4A6A-87C6-AA3ACDC016BF}"/>
              </a:ext>
            </a:extLst>
          </p:cNvPr>
          <p:cNvGraphicFramePr/>
          <p:nvPr>
            <p:custDataLst>
              <p:tags r:id="rId3"/>
            </p:custDataLst>
            <p:extLst>
              <p:ext uri="{D42A27DB-BD31-4B8C-83A1-F6EECF244321}">
                <p14:modId xmlns:p14="http://schemas.microsoft.com/office/powerpoint/2010/main" xmlns="" val="2215635014"/>
              </p:ext>
            </p:extLst>
          </p:nvPr>
        </p:nvGraphicFramePr>
        <p:xfrm>
          <a:off x="7187431" y="2338250"/>
          <a:ext cx="2646271" cy="264627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27">
            <a:extLst>
              <a:ext uri="{FF2B5EF4-FFF2-40B4-BE49-F238E27FC236}">
                <a16:creationId xmlns:a16="http://schemas.microsoft.com/office/drawing/2014/main" xmlns="" id="{DBD21B55-851B-4ED1-9DB2-E12945763E87}"/>
              </a:ext>
            </a:extLst>
          </p:cNvPr>
          <p:cNvGraphicFramePr/>
          <p:nvPr>
            <p:custDataLst>
              <p:tags r:id="rId4"/>
            </p:custDataLst>
            <p:extLst>
              <p:ext uri="{D42A27DB-BD31-4B8C-83A1-F6EECF244321}">
                <p14:modId xmlns:p14="http://schemas.microsoft.com/office/powerpoint/2010/main" xmlns="" val="616220275"/>
              </p:ext>
            </p:extLst>
          </p:nvPr>
        </p:nvGraphicFramePr>
        <p:xfrm>
          <a:off x="7114105" y="2259306"/>
          <a:ext cx="2671943" cy="267194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 name="Chart 10">
            <a:extLst>
              <a:ext uri="{FF2B5EF4-FFF2-40B4-BE49-F238E27FC236}">
                <a16:creationId xmlns:a16="http://schemas.microsoft.com/office/drawing/2014/main" xmlns="" id="{2C31507B-D460-4263-B57C-A88DF03E95B7}"/>
              </a:ext>
            </a:extLst>
          </p:cNvPr>
          <p:cNvGraphicFramePr/>
          <p:nvPr>
            <p:custDataLst>
              <p:tags r:id="rId5"/>
            </p:custDataLst>
            <p:extLst>
              <p:ext uri="{D42A27DB-BD31-4B8C-83A1-F6EECF244321}">
                <p14:modId xmlns:p14="http://schemas.microsoft.com/office/powerpoint/2010/main" xmlns="" val="3025329502"/>
              </p:ext>
            </p:extLst>
          </p:nvPr>
        </p:nvGraphicFramePr>
        <p:xfrm>
          <a:off x="3966098" y="1911443"/>
          <a:ext cx="2739326" cy="32562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 name="Chart 13">
            <a:extLst>
              <a:ext uri="{FF2B5EF4-FFF2-40B4-BE49-F238E27FC236}">
                <a16:creationId xmlns:a16="http://schemas.microsoft.com/office/drawing/2014/main" xmlns="" id="{923448E6-D71C-412E-B1AC-AE7BCE9151C4}"/>
              </a:ext>
            </a:extLst>
          </p:cNvPr>
          <p:cNvGraphicFramePr/>
          <p:nvPr>
            <p:custDataLst>
              <p:tags r:id="rId6"/>
            </p:custDataLst>
            <p:extLst>
              <p:ext uri="{D42A27DB-BD31-4B8C-83A1-F6EECF244321}">
                <p14:modId xmlns:p14="http://schemas.microsoft.com/office/powerpoint/2010/main" xmlns="" val="785449836"/>
              </p:ext>
            </p:extLst>
          </p:nvPr>
        </p:nvGraphicFramePr>
        <p:xfrm>
          <a:off x="4107545" y="2183502"/>
          <a:ext cx="2625763" cy="312121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 name="Chart 6">
            <a:extLst>
              <a:ext uri="{FF2B5EF4-FFF2-40B4-BE49-F238E27FC236}">
                <a16:creationId xmlns:a16="http://schemas.microsoft.com/office/drawing/2014/main" xmlns="" id="{B9A36EA1-7BC5-4AA9-81E7-5C3BC777B46B}"/>
              </a:ext>
            </a:extLst>
          </p:cNvPr>
          <p:cNvGraphicFramePr/>
          <p:nvPr>
            <p:custDataLst>
              <p:tags r:id="rId7"/>
            </p:custDataLst>
            <p:extLst>
              <p:ext uri="{D42A27DB-BD31-4B8C-83A1-F6EECF244321}">
                <p14:modId xmlns:p14="http://schemas.microsoft.com/office/powerpoint/2010/main" xmlns="" val="2493630399"/>
              </p:ext>
            </p:extLst>
          </p:nvPr>
        </p:nvGraphicFramePr>
        <p:xfrm>
          <a:off x="861336" y="2214819"/>
          <a:ext cx="2711682" cy="270853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 name="Chart 7">
            <a:extLst>
              <a:ext uri="{FF2B5EF4-FFF2-40B4-BE49-F238E27FC236}">
                <a16:creationId xmlns:a16="http://schemas.microsoft.com/office/drawing/2014/main" xmlns="" id="{AB6649D3-FC34-457F-9227-028D27223D6F}"/>
              </a:ext>
            </a:extLst>
          </p:cNvPr>
          <p:cNvGraphicFramePr/>
          <p:nvPr>
            <p:custDataLst>
              <p:tags r:id="rId8"/>
            </p:custDataLst>
            <p:extLst>
              <p:ext uri="{D42A27DB-BD31-4B8C-83A1-F6EECF244321}">
                <p14:modId xmlns:p14="http://schemas.microsoft.com/office/powerpoint/2010/main" xmlns="" val="2632666261"/>
              </p:ext>
            </p:extLst>
          </p:nvPr>
        </p:nvGraphicFramePr>
        <p:xfrm>
          <a:off x="1008097" y="2369077"/>
          <a:ext cx="2599396" cy="2596247"/>
        </p:xfrm>
        <a:graphic>
          <a:graphicData uri="http://schemas.openxmlformats.org/drawingml/2006/chart">
            <c:chart xmlns:c="http://schemas.openxmlformats.org/drawingml/2006/chart" xmlns:r="http://schemas.openxmlformats.org/officeDocument/2006/relationships" r:id="rId17"/>
          </a:graphicData>
        </a:graphic>
      </p:graphicFrame>
      <p:sp>
        <p:nvSpPr>
          <p:cNvPr id="6" name="Content Placeholder 5">
            <a:extLst>
              <a:ext uri="{FF2B5EF4-FFF2-40B4-BE49-F238E27FC236}">
                <a16:creationId xmlns:a16="http://schemas.microsoft.com/office/drawing/2014/main" xmlns="" id="{2EAEE54E-5388-49C1-AB3B-312FCFB8D792}"/>
              </a:ext>
            </a:extLst>
          </p:cNvPr>
          <p:cNvSpPr>
            <a:spLocks noGrp="1"/>
          </p:cNvSpPr>
          <p:nvPr>
            <p:ph idx="1"/>
          </p:nvPr>
        </p:nvSpPr>
        <p:spPr>
          <a:xfrm>
            <a:off x="932062" y="6005853"/>
            <a:ext cx="12368302" cy="1298234"/>
          </a:xfrm>
        </p:spPr>
        <p:txBody>
          <a:bodyPr>
            <a:normAutofit/>
          </a:bodyPr>
          <a:lstStyle/>
          <a:p>
            <a:r>
              <a:rPr lang="en-ZA" sz="1800" dirty="0"/>
              <a:t>Females are underrepresented across all management categories</a:t>
            </a:r>
          </a:p>
          <a:p>
            <a:r>
              <a:rPr lang="en-ZA" sz="1800" dirty="0"/>
              <a:t>White males still dominate strategic positions (Top 38% and Senior Management 47%)</a:t>
            </a:r>
          </a:p>
          <a:p>
            <a:endParaRPr lang="en-ZA" sz="1800" dirty="0"/>
          </a:p>
        </p:txBody>
      </p:sp>
      <p:sp>
        <p:nvSpPr>
          <p:cNvPr id="5" name="Title 4">
            <a:extLst>
              <a:ext uri="{FF2B5EF4-FFF2-40B4-BE49-F238E27FC236}">
                <a16:creationId xmlns:a16="http://schemas.microsoft.com/office/drawing/2014/main" xmlns="" id="{B46EF35D-717C-491A-93C6-C661955EEA58}"/>
              </a:ext>
            </a:extLst>
          </p:cNvPr>
          <p:cNvSpPr>
            <a:spLocks noGrp="1"/>
          </p:cNvSpPr>
          <p:nvPr>
            <p:ph type="title"/>
          </p:nvPr>
        </p:nvSpPr>
        <p:spPr>
          <a:xfrm>
            <a:off x="658385" y="300618"/>
            <a:ext cx="12703171" cy="769836"/>
          </a:xfrm>
        </p:spPr>
        <p:txBody>
          <a:bodyPr/>
          <a:lstStyle/>
          <a:p>
            <a:r>
              <a:rPr lang="en-ZA" dirty="0"/>
              <a:t>gender and race representation at all management levels</a:t>
            </a:r>
          </a:p>
        </p:txBody>
      </p:sp>
      <p:sp>
        <p:nvSpPr>
          <p:cNvPr id="4" name="Slide Number Placeholder 3">
            <a:extLst>
              <a:ext uri="{FF2B5EF4-FFF2-40B4-BE49-F238E27FC236}">
                <a16:creationId xmlns:a16="http://schemas.microsoft.com/office/drawing/2014/main" xmlns="" id="{37B121B5-A4E8-457C-9A16-0CB0776DA8CA}"/>
              </a:ext>
            </a:extLst>
          </p:cNvPr>
          <p:cNvSpPr>
            <a:spLocks noGrp="1"/>
          </p:cNvSpPr>
          <p:nvPr>
            <p:ph type="sldNum" sz="quarter" idx="12"/>
          </p:nvPr>
        </p:nvSpPr>
        <p:spPr/>
        <p:txBody>
          <a:bodyPr/>
          <a:lstStyle/>
          <a:p>
            <a:pPr>
              <a:defRPr/>
            </a:pPr>
            <a:fld id="{32C6EAD3-2F72-4062-B8AD-66032594F5B0}" type="slidenum">
              <a:rPr lang="en-ZA" smtClean="0"/>
              <a:pPr>
                <a:defRPr/>
              </a:pPr>
              <a:t>13</a:t>
            </a:fld>
            <a:endParaRPr lang="en-ZA"/>
          </a:p>
        </p:txBody>
      </p:sp>
      <p:sp>
        <p:nvSpPr>
          <p:cNvPr id="17" name="TextBox 16">
            <a:extLst>
              <a:ext uri="{FF2B5EF4-FFF2-40B4-BE49-F238E27FC236}">
                <a16:creationId xmlns:a16="http://schemas.microsoft.com/office/drawing/2014/main" xmlns="" id="{A7C1BDFB-EA77-45A9-A441-7E09127800FF}"/>
              </a:ext>
            </a:extLst>
          </p:cNvPr>
          <p:cNvSpPr txBox="1"/>
          <p:nvPr/>
        </p:nvSpPr>
        <p:spPr>
          <a:xfrm>
            <a:off x="1008097" y="1470406"/>
            <a:ext cx="2276192" cy="338554"/>
          </a:xfrm>
          <a:prstGeom prst="rect">
            <a:avLst/>
          </a:prstGeom>
          <a:noFill/>
        </p:spPr>
        <p:txBody>
          <a:bodyPr wrap="square" rtlCol="0">
            <a:spAutoFit/>
          </a:bodyP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1" i="0" strike="noStrike" kern="1200" cap="none" spc="0" normalizeH="0" baseline="0" noProof="0" dirty="0">
                <a:ln>
                  <a:noFill/>
                </a:ln>
                <a:solidFill>
                  <a:prstClr val="black"/>
                </a:solidFill>
                <a:effectLst/>
                <a:uLnTx/>
                <a:uFillTx/>
                <a:latin typeface="Arial" panose="020B0604020202020204" pitchFamily="34" charset="0"/>
                <a:ea typeface="+mn-ea"/>
                <a:cs typeface="+mn-cs"/>
              </a:rPr>
              <a:t>Top </a:t>
            </a:r>
            <a:r>
              <a:rPr lang="en-ZA" sz="1600" b="1" dirty="0">
                <a:solidFill>
                  <a:prstClr val="black"/>
                </a:solidFill>
              </a:rPr>
              <a:t>M</a:t>
            </a:r>
            <a:r>
              <a:rPr kumimoji="0" lang="en-ZA" sz="1600" b="1" i="0" strike="noStrike" kern="1200" cap="none" spc="0" normalizeH="0" baseline="0" noProof="0" dirty="0" err="1">
                <a:ln>
                  <a:noFill/>
                </a:ln>
                <a:solidFill>
                  <a:prstClr val="black"/>
                </a:solidFill>
                <a:effectLst/>
                <a:uLnTx/>
                <a:uFillTx/>
                <a:latin typeface="Arial" panose="020B0604020202020204" pitchFamily="34" charset="0"/>
                <a:ea typeface="+mn-ea"/>
                <a:cs typeface="+mn-cs"/>
              </a:rPr>
              <a:t>anagement</a:t>
            </a:r>
            <a:r>
              <a:rPr kumimoji="0" lang="en-ZA" sz="1600" b="1"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18" name="TextBox 17">
            <a:extLst>
              <a:ext uri="{FF2B5EF4-FFF2-40B4-BE49-F238E27FC236}">
                <a16:creationId xmlns:a16="http://schemas.microsoft.com/office/drawing/2014/main" xmlns="" id="{27A02360-C1A8-4E9B-B06D-3DD9FC34FF37}"/>
              </a:ext>
            </a:extLst>
          </p:cNvPr>
          <p:cNvSpPr txBox="1"/>
          <p:nvPr/>
        </p:nvSpPr>
        <p:spPr>
          <a:xfrm>
            <a:off x="3630460" y="1470406"/>
            <a:ext cx="3494818" cy="338554"/>
          </a:xfrm>
          <a:prstGeom prst="rect">
            <a:avLst/>
          </a:prstGeom>
          <a:noFill/>
        </p:spPr>
        <p:txBody>
          <a:bodyPr wrap="square" rtlCol="0">
            <a:spAutoFit/>
          </a:bodyP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1" i="0" strike="noStrike" kern="1200" cap="none" spc="0" normalizeH="0" baseline="0" noProof="0" dirty="0">
                <a:ln>
                  <a:noFill/>
                </a:ln>
                <a:solidFill>
                  <a:prstClr val="black"/>
                </a:solidFill>
                <a:effectLst/>
                <a:uLnTx/>
                <a:uFillTx/>
                <a:latin typeface="Arial" panose="020B0604020202020204" pitchFamily="34" charset="0"/>
                <a:ea typeface="+mn-ea"/>
                <a:cs typeface="+mn-cs"/>
              </a:rPr>
              <a:t>Senior </a:t>
            </a:r>
            <a:r>
              <a:rPr lang="en-ZA" sz="1600" b="1" dirty="0">
                <a:solidFill>
                  <a:prstClr val="black"/>
                </a:solidFill>
              </a:rPr>
              <a:t>M</a:t>
            </a:r>
            <a:r>
              <a:rPr kumimoji="0" lang="en-ZA" sz="1600" b="1" i="0" strike="noStrike" kern="1200" cap="none" spc="0" normalizeH="0" baseline="0" noProof="0" dirty="0" err="1">
                <a:ln>
                  <a:noFill/>
                </a:ln>
                <a:solidFill>
                  <a:prstClr val="black"/>
                </a:solidFill>
                <a:effectLst/>
                <a:uLnTx/>
                <a:uFillTx/>
                <a:latin typeface="Arial" panose="020B0604020202020204" pitchFamily="34" charset="0"/>
                <a:ea typeface="+mn-ea"/>
                <a:cs typeface="+mn-cs"/>
              </a:rPr>
              <a:t>anagement</a:t>
            </a:r>
            <a:r>
              <a:rPr kumimoji="0" lang="en-ZA" sz="1600" b="1"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xmlns="" id="{D6A4A9E7-850A-4FF8-9205-5D629658C4A7}"/>
              </a:ext>
            </a:extLst>
          </p:cNvPr>
          <p:cNvSpPr txBox="1"/>
          <p:nvPr/>
        </p:nvSpPr>
        <p:spPr>
          <a:xfrm>
            <a:off x="2883116" y="1953394"/>
            <a:ext cx="869950"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[376]</a:t>
            </a:r>
          </a:p>
        </p:txBody>
      </p:sp>
      <p:sp>
        <p:nvSpPr>
          <p:cNvPr id="30" name="TextBox 29">
            <a:extLst>
              <a:ext uri="{FF2B5EF4-FFF2-40B4-BE49-F238E27FC236}">
                <a16:creationId xmlns:a16="http://schemas.microsoft.com/office/drawing/2014/main" xmlns="" id="{5F32A831-CE72-4D93-8C82-01AD33BD2D8B}"/>
              </a:ext>
            </a:extLst>
          </p:cNvPr>
          <p:cNvSpPr txBox="1"/>
          <p:nvPr/>
        </p:nvSpPr>
        <p:spPr>
          <a:xfrm>
            <a:off x="6717295" y="1470406"/>
            <a:ext cx="3494818" cy="338554"/>
          </a:xfrm>
          <a:prstGeom prst="rect">
            <a:avLst/>
          </a:prstGeom>
          <a:noFill/>
        </p:spPr>
        <p:txBody>
          <a:bodyPr wrap="square" rtlCol="0">
            <a:spAutoFit/>
          </a:bodyP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1" i="0" strike="noStrike" kern="1200" cap="none" spc="0" normalizeH="0" baseline="0" noProof="0" dirty="0">
                <a:ln>
                  <a:noFill/>
                </a:ln>
                <a:solidFill>
                  <a:prstClr val="black"/>
                </a:solidFill>
                <a:effectLst/>
                <a:uLnTx/>
                <a:uFillTx/>
                <a:latin typeface="Arial" panose="020B0604020202020204" pitchFamily="34" charset="0"/>
                <a:ea typeface="+mn-ea"/>
                <a:cs typeface="+mn-cs"/>
              </a:rPr>
              <a:t>Middle Management </a:t>
            </a:r>
          </a:p>
        </p:txBody>
      </p:sp>
      <p:grpSp>
        <p:nvGrpSpPr>
          <p:cNvPr id="49" name="Group 48">
            <a:extLst>
              <a:ext uri="{FF2B5EF4-FFF2-40B4-BE49-F238E27FC236}">
                <a16:creationId xmlns:a16="http://schemas.microsoft.com/office/drawing/2014/main" xmlns="" id="{74842620-E8DA-46B8-8A62-99A8FCEBCE6A}"/>
              </a:ext>
            </a:extLst>
          </p:cNvPr>
          <p:cNvGrpSpPr/>
          <p:nvPr/>
        </p:nvGrpSpPr>
        <p:grpSpPr>
          <a:xfrm>
            <a:off x="2256642" y="5208489"/>
            <a:ext cx="10381560" cy="400110"/>
            <a:chOff x="2901781" y="1178369"/>
            <a:chExt cx="10381560" cy="400110"/>
          </a:xfrm>
        </p:grpSpPr>
        <p:sp>
          <p:nvSpPr>
            <p:cNvPr id="39" name="Rectangle 38">
              <a:extLst>
                <a:ext uri="{FF2B5EF4-FFF2-40B4-BE49-F238E27FC236}">
                  <a16:creationId xmlns:a16="http://schemas.microsoft.com/office/drawing/2014/main" xmlns="" id="{82880A77-01D3-4E78-9381-DD7AE1B5C59C}"/>
                </a:ext>
              </a:extLst>
            </p:cNvPr>
            <p:cNvSpPr/>
            <p:nvPr/>
          </p:nvSpPr>
          <p:spPr>
            <a:xfrm>
              <a:off x="2901781" y="1303650"/>
              <a:ext cx="235885" cy="17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xmlns="" id="{383AD654-1936-49A8-87CF-B1A8703532C2}"/>
                </a:ext>
              </a:extLst>
            </p:cNvPr>
            <p:cNvSpPr txBox="1"/>
            <p:nvPr/>
          </p:nvSpPr>
          <p:spPr>
            <a:xfrm>
              <a:off x="3121696" y="1261525"/>
              <a:ext cx="829862"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African</a:t>
              </a:r>
            </a:p>
          </p:txBody>
        </p:sp>
        <p:sp>
          <p:nvSpPr>
            <p:cNvPr id="41" name="Rectangle 40">
              <a:extLst>
                <a:ext uri="{FF2B5EF4-FFF2-40B4-BE49-F238E27FC236}">
                  <a16:creationId xmlns:a16="http://schemas.microsoft.com/office/drawing/2014/main" xmlns="" id="{1E54EF1F-5444-480E-A986-0869E17E26BE}"/>
                </a:ext>
              </a:extLst>
            </p:cNvPr>
            <p:cNvSpPr/>
            <p:nvPr/>
          </p:nvSpPr>
          <p:spPr>
            <a:xfrm>
              <a:off x="4504968" y="1319918"/>
              <a:ext cx="235885" cy="1734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xmlns="" id="{3884F488-47CC-498A-8C66-584762224459}"/>
                </a:ext>
              </a:extLst>
            </p:cNvPr>
            <p:cNvSpPr txBox="1"/>
            <p:nvPr/>
          </p:nvSpPr>
          <p:spPr>
            <a:xfrm>
              <a:off x="4761277" y="1268152"/>
              <a:ext cx="974231"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Coloured</a:t>
              </a:r>
            </a:p>
          </p:txBody>
        </p:sp>
        <p:sp>
          <p:nvSpPr>
            <p:cNvPr id="43" name="Rectangle 42">
              <a:extLst>
                <a:ext uri="{FF2B5EF4-FFF2-40B4-BE49-F238E27FC236}">
                  <a16:creationId xmlns:a16="http://schemas.microsoft.com/office/drawing/2014/main" xmlns="" id="{8C14B48A-9543-434C-BE0D-F1DBD086FDC3}"/>
                </a:ext>
              </a:extLst>
            </p:cNvPr>
            <p:cNvSpPr/>
            <p:nvPr/>
          </p:nvSpPr>
          <p:spPr>
            <a:xfrm>
              <a:off x="6044606" y="1320583"/>
              <a:ext cx="235885" cy="173467"/>
            </a:xfrm>
            <a:prstGeom prst="rect">
              <a:avLst/>
            </a:prstGeom>
            <a:solidFill>
              <a:srgbClr val="00A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xmlns="" id="{F9AFFAA6-6A9F-4A2A-ABBD-597F452F8C7B}"/>
                </a:ext>
              </a:extLst>
            </p:cNvPr>
            <p:cNvSpPr txBox="1"/>
            <p:nvPr/>
          </p:nvSpPr>
          <p:spPr>
            <a:xfrm>
              <a:off x="6300915" y="1269695"/>
              <a:ext cx="761931"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Indian</a:t>
              </a:r>
            </a:p>
          </p:txBody>
        </p:sp>
        <p:sp>
          <p:nvSpPr>
            <p:cNvPr id="45" name="Rectangle 44">
              <a:extLst>
                <a:ext uri="{FF2B5EF4-FFF2-40B4-BE49-F238E27FC236}">
                  <a16:creationId xmlns:a16="http://schemas.microsoft.com/office/drawing/2014/main" xmlns="" id="{64DD989A-A611-4D33-AD4D-C2B38BD7C38E}"/>
                </a:ext>
              </a:extLst>
            </p:cNvPr>
            <p:cNvSpPr/>
            <p:nvPr/>
          </p:nvSpPr>
          <p:spPr>
            <a:xfrm>
              <a:off x="7403254" y="1310964"/>
              <a:ext cx="235885" cy="1734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xmlns="" id="{E20CC97D-6E05-47D1-BC26-13D1F4007642}"/>
                </a:ext>
              </a:extLst>
            </p:cNvPr>
            <p:cNvSpPr txBox="1"/>
            <p:nvPr/>
          </p:nvSpPr>
          <p:spPr>
            <a:xfrm>
              <a:off x="7693432" y="1259795"/>
              <a:ext cx="1268143"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White</a:t>
              </a:r>
              <a:r>
                <a:rPr kumimoji="0" lang="en-ZA" sz="1400" b="1" i="0"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1</a:t>
              </a:r>
            </a:p>
          </p:txBody>
        </p:sp>
        <p:sp>
          <p:nvSpPr>
            <p:cNvPr id="47" name="TextBox 46">
              <a:extLst>
                <a:ext uri="{FF2B5EF4-FFF2-40B4-BE49-F238E27FC236}">
                  <a16:creationId xmlns:a16="http://schemas.microsoft.com/office/drawing/2014/main" xmlns="" id="{5D0DBAAC-1B66-45F3-8D3D-D2ED6017349E}"/>
                </a:ext>
              </a:extLst>
            </p:cNvPr>
            <p:cNvSpPr txBox="1"/>
            <p:nvPr/>
          </p:nvSpPr>
          <p:spPr>
            <a:xfrm>
              <a:off x="9183395" y="1178369"/>
              <a:ext cx="401492" cy="400110"/>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48" name="TextBox 47">
              <a:extLst>
                <a:ext uri="{FF2B5EF4-FFF2-40B4-BE49-F238E27FC236}">
                  <a16:creationId xmlns:a16="http://schemas.microsoft.com/office/drawing/2014/main" xmlns="" id="{730C1C75-B73B-4F65-90F3-5EF82A7AC7AA}"/>
                </a:ext>
              </a:extLst>
            </p:cNvPr>
            <p:cNvSpPr txBox="1"/>
            <p:nvPr/>
          </p:nvSpPr>
          <p:spPr>
            <a:xfrm>
              <a:off x="9529489" y="1269695"/>
              <a:ext cx="3753852"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of employees per category </a:t>
              </a:r>
            </a:p>
          </p:txBody>
        </p:sp>
      </p:grpSp>
      <p:sp>
        <p:nvSpPr>
          <p:cNvPr id="50" name="TextBox 49">
            <a:extLst>
              <a:ext uri="{FF2B5EF4-FFF2-40B4-BE49-F238E27FC236}">
                <a16:creationId xmlns:a16="http://schemas.microsoft.com/office/drawing/2014/main" xmlns="" id="{AD4125CA-CAF0-48D5-95B9-E0119E48AF72}"/>
              </a:ext>
            </a:extLst>
          </p:cNvPr>
          <p:cNvSpPr txBox="1"/>
          <p:nvPr/>
        </p:nvSpPr>
        <p:spPr>
          <a:xfrm>
            <a:off x="3330993" y="4199456"/>
            <a:ext cx="869950"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Male</a:t>
            </a:r>
          </a:p>
        </p:txBody>
      </p:sp>
      <p:sp>
        <p:nvSpPr>
          <p:cNvPr id="51" name="TextBox 50">
            <a:extLst>
              <a:ext uri="{FF2B5EF4-FFF2-40B4-BE49-F238E27FC236}">
                <a16:creationId xmlns:a16="http://schemas.microsoft.com/office/drawing/2014/main" xmlns="" id="{AF6BB967-A42E-433C-9B77-0301E288DEA9}"/>
              </a:ext>
            </a:extLst>
          </p:cNvPr>
          <p:cNvSpPr txBox="1"/>
          <p:nvPr/>
        </p:nvSpPr>
        <p:spPr>
          <a:xfrm>
            <a:off x="845405" y="2038893"/>
            <a:ext cx="1071563"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Female</a:t>
            </a:r>
          </a:p>
        </p:txBody>
      </p:sp>
      <p:sp>
        <p:nvSpPr>
          <p:cNvPr id="52" name="TextBox 51">
            <a:extLst>
              <a:ext uri="{FF2B5EF4-FFF2-40B4-BE49-F238E27FC236}">
                <a16:creationId xmlns:a16="http://schemas.microsoft.com/office/drawing/2014/main" xmlns="" id="{610DA35F-BA2D-4FA1-9067-4B4704F86AEB}"/>
              </a:ext>
            </a:extLst>
          </p:cNvPr>
          <p:cNvSpPr txBox="1"/>
          <p:nvPr/>
        </p:nvSpPr>
        <p:spPr>
          <a:xfrm>
            <a:off x="9866738" y="1470406"/>
            <a:ext cx="3494818" cy="338554"/>
          </a:xfrm>
          <a:prstGeom prst="rect">
            <a:avLst/>
          </a:prstGeom>
          <a:noFill/>
        </p:spPr>
        <p:txBody>
          <a:bodyPr wrap="square" rtlCol="0">
            <a:spAutoFit/>
          </a:bodyP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1" i="0" strike="noStrike" kern="1200" cap="none" spc="0" normalizeH="0" baseline="0" noProof="0" dirty="0">
                <a:ln>
                  <a:noFill/>
                </a:ln>
                <a:solidFill>
                  <a:prstClr val="black"/>
                </a:solidFill>
                <a:effectLst/>
                <a:uLnTx/>
                <a:uFillTx/>
                <a:latin typeface="Arial" panose="020B0604020202020204" pitchFamily="34" charset="0"/>
                <a:ea typeface="+mn-ea"/>
                <a:cs typeface="+mn-cs"/>
              </a:rPr>
              <a:t>Junior Management </a:t>
            </a:r>
          </a:p>
        </p:txBody>
      </p:sp>
      <p:sp>
        <p:nvSpPr>
          <p:cNvPr id="53" name="TextBox 52">
            <a:extLst>
              <a:ext uri="{FF2B5EF4-FFF2-40B4-BE49-F238E27FC236}">
                <a16:creationId xmlns:a16="http://schemas.microsoft.com/office/drawing/2014/main" xmlns="" id="{24C8CA04-C81B-4AFB-A05D-8C5E0267A3CC}"/>
              </a:ext>
            </a:extLst>
          </p:cNvPr>
          <p:cNvSpPr txBox="1"/>
          <p:nvPr/>
        </p:nvSpPr>
        <p:spPr>
          <a:xfrm>
            <a:off x="6004805" y="1981625"/>
            <a:ext cx="869950"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[959]</a:t>
            </a:r>
          </a:p>
        </p:txBody>
      </p:sp>
      <p:sp>
        <p:nvSpPr>
          <p:cNvPr id="54" name="TextBox 53">
            <a:extLst>
              <a:ext uri="{FF2B5EF4-FFF2-40B4-BE49-F238E27FC236}">
                <a16:creationId xmlns:a16="http://schemas.microsoft.com/office/drawing/2014/main" xmlns="" id="{9B7D4C32-9282-49D3-8D5B-9F5C9C2AA4BC}"/>
              </a:ext>
            </a:extLst>
          </p:cNvPr>
          <p:cNvSpPr txBox="1"/>
          <p:nvPr/>
        </p:nvSpPr>
        <p:spPr>
          <a:xfrm>
            <a:off x="6497227" y="4199456"/>
            <a:ext cx="869950"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Male</a:t>
            </a:r>
          </a:p>
        </p:txBody>
      </p:sp>
      <p:sp>
        <p:nvSpPr>
          <p:cNvPr id="55" name="TextBox 54">
            <a:extLst>
              <a:ext uri="{FF2B5EF4-FFF2-40B4-BE49-F238E27FC236}">
                <a16:creationId xmlns:a16="http://schemas.microsoft.com/office/drawing/2014/main" xmlns="" id="{583AC796-99F8-407A-AE32-89BFB980C7D1}"/>
              </a:ext>
            </a:extLst>
          </p:cNvPr>
          <p:cNvSpPr txBox="1"/>
          <p:nvPr/>
        </p:nvSpPr>
        <p:spPr>
          <a:xfrm>
            <a:off x="3564653" y="2046828"/>
            <a:ext cx="1071563"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Female</a:t>
            </a:r>
          </a:p>
        </p:txBody>
      </p:sp>
      <p:sp>
        <p:nvSpPr>
          <p:cNvPr id="56" name="TextBox 55">
            <a:extLst>
              <a:ext uri="{FF2B5EF4-FFF2-40B4-BE49-F238E27FC236}">
                <a16:creationId xmlns:a16="http://schemas.microsoft.com/office/drawing/2014/main" xmlns="" id="{16E1356D-1DC8-4229-BA5C-3B2BBA96F690}"/>
              </a:ext>
            </a:extLst>
          </p:cNvPr>
          <p:cNvSpPr txBox="1"/>
          <p:nvPr/>
        </p:nvSpPr>
        <p:spPr>
          <a:xfrm>
            <a:off x="9597621" y="4199456"/>
            <a:ext cx="869950"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Male</a:t>
            </a:r>
          </a:p>
        </p:txBody>
      </p:sp>
      <p:sp>
        <p:nvSpPr>
          <p:cNvPr id="57" name="TextBox 56">
            <a:extLst>
              <a:ext uri="{FF2B5EF4-FFF2-40B4-BE49-F238E27FC236}">
                <a16:creationId xmlns:a16="http://schemas.microsoft.com/office/drawing/2014/main" xmlns="" id="{65C75D61-79D1-4551-9E15-0178CEE7871D}"/>
              </a:ext>
            </a:extLst>
          </p:cNvPr>
          <p:cNvSpPr txBox="1"/>
          <p:nvPr/>
        </p:nvSpPr>
        <p:spPr>
          <a:xfrm>
            <a:off x="7087643" y="2046828"/>
            <a:ext cx="1071563"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Female</a:t>
            </a:r>
          </a:p>
        </p:txBody>
      </p:sp>
      <p:sp>
        <p:nvSpPr>
          <p:cNvPr id="58" name="TextBox 57">
            <a:extLst>
              <a:ext uri="{FF2B5EF4-FFF2-40B4-BE49-F238E27FC236}">
                <a16:creationId xmlns:a16="http://schemas.microsoft.com/office/drawing/2014/main" xmlns="" id="{3253B405-D30D-4C2E-B5D8-7CE31713C3E6}"/>
              </a:ext>
            </a:extLst>
          </p:cNvPr>
          <p:cNvSpPr txBox="1"/>
          <p:nvPr/>
        </p:nvSpPr>
        <p:spPr>
          <a:xfrm>
            <a:off x="12748884" y="4199456"/>
            <a:ext cx="869950"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Male</a:t>
            </a:r>
          </a:p>
        </p:txBody>
      </p:sp>
      <p:sp>
        <p:nvSpPr>
          <p:cNvPr id="59" name="TextBox 58">
            <a:extLst>
              <a:ext uri="{FF2B5EF4-FFF2-40B4-BE49-F238E27FC236}">
                <a16:creationId xmlns:a16="http://schemas.microsoft.com/office/drawing/2014/main" xmlns="" id="{AAC400B6-31CB-46C7-8145-6E1A9D53D2B9}"/>
              </a:ext>
            </a:extLst>
          </p:cNvPr>
          <p:cNvSpPr txBox="1"/>
          <p:nvPr/>
        </p:nvSpPr>
        <p:spPr>
          <a:xfrm>
            <a:off x="10064715" y="2025150"/>
            <a:ext cx="1071563" cy="307777"/>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Female</a:t>
            </a:r>
          </a:p>
        </p:txBody>
      </p:sp>
      <p:sp>
        <p:nvSpPr>
          <p:cNvPr id="60" name="TextBox 59">
            <a:extLst>
              <a:ext uri="{FF2B5EF4-FFF2-40B4-BE49-F238E27FC236}">
                <a16:creationId xmlns:a16="http://schemas.microsoft.com/office/drawing/2014/main" xmlns="" id="{30A2AC9E-1307-427D-B19F-0FCA3DA7EBF8}"/>
              </a:ext>
            </a:extLst>
          </p:cNvPr>
          <p:cNvSpPr txBox="1"/>
          <p:nvPr/>
        </p:nvSpPr>
        <p:spPr>
          <a:xfrm>
            <a:off x="10894607" y="2066252"/>
            <a:ext cx="670780" cy="276999"/>
          </a:xfrm>
          <a:prstGeom prst="rect">
            <a:avLst/>
          </a:prstGeom>
          <a:noFill/>
        </p:spPr>
        <p:txBody>
          <a:bodyPr wrap="square" rtlCol="0">
            <a:spAutoFit/>
          </a:bodyPr>
          <a:lstStyle/>
          <a:p>
            <a:r>
              <a:rPr lang="en-ZA" sz="1200" dirty="0"/>
              <a:t>1%</a:t>
            </a:r>
          </a:p>
        </p:txBody>
      </p:sp>
      <p:sp>
        <p:nvSpPr>
          <p:cNvPr id="61" name="TextBox 60">
            <a:extLst>
              <a:ext uri="{FF2B5EF4-FFF2-40B4-BE49-F238E27FC236}">
                <a16:creationId xmlns:a16="http://schemas.microsoft.com/office/drawing/2014/main" xmlns="" id="{72C83C31-FF47-46F0-B110-C38949E0B908}"/>
              </a:ext>
            </a:extLst>
          </p:cNvPr>
          <p:cNvSpPr txBox="1"/>
          <p:nvPr/>
        </p:nvSpPr>
        <p:spPr>
          <a:xfrm>
            <a:off x="9360363" y="4445589"/>
            <a:ext cx="670780" cy="276999"/>
          </a:xfrm>
          <a:prstGeom prst="rect">
            <a:avLst/>
          </a:prstGeom>
          <a:noFill/>
        </p:spPr>
        <p:txBody>
          <a:bodyPr wrap="square" rtlCol="0">
            <a:spAutoFit/>
          </a:bodyPr>
          <a:lstStyle/>
          <a:p>
            <a:r>
              <a:rPr lang="en-ZA" sz="1200" dirty="0"/>
              <a:t>2%</a:t>
            </a:r>
          </a:p>
        </p:txBody>
      </p:sp>
      <p:sp>
        <p:nvSpPr>
          <p:cNvPr id="62" name="TextBox 61">
            <a:extLst>
              <a:ext uri="{FF2B5EF4-FFF2-40B4-BE49-F238E27FC236}">
                <a16:creationId xmlns:a16="http://schemas.microsoft.com/office/drawing/2014/main" xmlns="" id="{839B5CDC-AF9E-4C38-9CA1-058C1699FEC0}"/>
              </a:ext>
            </a:extLst>
          </p:cNvPr>
          <p:cNvSpPr txBox="1"/>
          <p:nvPr/>
        </p:nvSpPr>
        <p:spPr>
          <a:xfrm>
            <a:off x="9062473" y="1998689"/>
            <a:ext cx="869950"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[5,134]</a:t>
            </a:r>
          </a:p>
        </p:txBody>
      </p:sp>
      <p:sp>
        <p:nvSpPr>
          <p:cNvPr id="63" name="TextBox 62">
            <a:extLst>
              <a:ext uri="{FF2B5EF4-FFF2-40B4-BE49-F238E27FC236}">
                <a16:creationId xmlns:a16="http://schemas.microsoft.com/office/drawing/2014/main" xmlns="" id="{46EFCC85-290F-430C-AAB0-3E2F0ED6CD3C}"/>
              </a:ext>
            </a:extLst>
          </p:cNvPr>
          <p:cNvSpPr txBox="1"/>
          <p:nvPr/>
        </p:nvSpPr>
        <p:spPr>
          <a:xfrm>
            <a:off x="11982568" y="2004900"/>
            <a:ext cx="1265038"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[22,117]</a:t>
            </a:r>
          </a:p>
        </p:txBody>
      </p:sp>
      <p:sp>
        <p:nvSpPr>
          <p:cNvPr id="64" name="TextBox 63">
            <a:extLst>
              <a:ext uri="{FF2B5EF4-FFF2-40B4-BE49-F238E27FC236}">
                <a16:creationId xmlns:a16="http://schemas.microsoft.com/office/drawing/2014/main" xmlns="" id="{3932F26F-C6F9-4E6F-8006-C74B7830037C}"/>
              </a:ext>
            </a:extLst>
          </p:cNvPr>
          <p:cNvSpPr txBox="1"/>
          <p:nvPr/>
        </p:nvSpPr>
        <p:spPr>
          <a:xfrm>
            <a:off x="766161" y="7388861"/>
            <a:ext cx="10365654"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Sources: Minerals Council 2018 data submission</a:t>
            </a:r>
          </a:p>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 White males includes foreign nationals</a:t>
            </a:r>
          </a:p>
        </p:txBody>
      </p:sp>
      <p:sp>
        <p:nvSpPr>
          <p:cNvPr id="65" name="Rectangle 64">
            <a:extLst>
              <a:ext uri="{FF2B5EF4-FFF2-40B4-BE49-F238E27FC236}">
                <a16:creationId xmlns:a16="http://schemas.microsoft.com/office/drawing/2014/main" xmlns="" id="{F352B2CD-A613-4D42-9FC2-33D888F45723}"/>
              </a:ext>
            </a:extLst>
          </p:cNvPr>
          <p:cNvSpPr/>
          <p:nvPr/>
        </p:nvSpPr>
        <p:spPr>
          <a:xfrm>
            <a:off x="625161" y="1353115"/>
            <a:ext cx="12886123" cy="442469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cxnSp>
        <p:nvCxnSpPr>
          <p:cNvPr id="67" name="Straight Connector 66">
            <a:extLst>
              <a:ext uri="{FF2B5EF4-FFF2-40B4-BE49-F238E27FC236}">
                <a16:creationId xmlns:a16="http://schemas.microsoft.com/office/drawing/2014/main" xmlns="" id="{65F17E74-5E1C-4F77-84AB-313F8E8F4713}"/>
              </a:ext>
            </a:extLst>
          </p:cNvPr>
          <p:cNvCxnSpPr/>
          <p:nvPr/>
        </p:nvCxnSpPr>
        <p:spPr>
          <a:xfrm>
            <a:off x="617288" y="1808960"/>
            <a:ext cx="1292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41788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027C8074-29A6-43BF-923C-A1A1A4483B40}"/>
              </a:ext>
            </a:extLst>
          </p:cNvPr>
          <p:cNvSpPr>
            <a:spLocks noGrp="1"/>
          </p:cNvSpPr>
          <p:nvPr>
            <p:ph idx="1"/>
          </p:nvPr>
        </p:nvSpPr>
        <p:spPr>
          <a:xfrm>
            <a:off x="7738219" y="2583103"/>
            <a:ext cx="5305802" cy="1925263"/>
          </a:xfrm>
        </p:spPr>
        <p:txBody>
          <a:bodyPr>
            <a:normAutofit/>
          </a:bodyPr>
          <a:lstStyle/>
          <a:p>
            <a:r>
              <a:rPr lang="en-ZA" sz="1800" dirty="0"/>
              <a:t>2018 HRD spend was R3.3 billion, which is 4.8% of the annual HDSA payroll of R 67.6 billion incurred by the mining right holders</a:t>
            </a:r>
          </a:p>
          <a:p>
            <a:endParaRPr lang="en-ZA" sz="1800" dirty="0"/>
          </a:p>
          <a:p>
            <a:r>
              <a:rPr lang="en-ZA" sz="1800" dirty="0"/>
              <a:t>70% of mining right holders analysed comply </a:t>
            </a:r>
            <a:br>
              <a:rPr lang="en-ZA" sz="1800" dirty="0"/>
            </a:br>
            <a:r>
              <a:rPr lang="en-ZA" sz="1800" dirty="0"/>
              <a:t>with the HRD expenditure target</a:t>
            </a:r>
          </a:p>
          <a:p>
            <a:endParaRPr lang="en-ZA" sz="1800" dirty="0"/>
          </a:p>
        </p:txBody>
      </p:sp>
      <p:sp>
        <p:nvSpPr>
          <p:cNvPr id="3" name="Title 2">
            <a:extLst>
              <a:ext uri="{FF2B5EF4-FFF2-40B4-BE49-F238E27FC236}">
                <a16:creationId xmlns:a16="http://schemas.microsoft.com/office/drawing/2014/main" xmlns="" id="{D09B0F78-A4D2-4460-8DA3-86A80CDED7A4}"/>
              </a:ext>
            </a:extLst>
          </p:cNvPr>
          <p:cNvSpPr>
            <a:spLocks noGrp="1"/>
          </p:cNvSpPr>
          <p:nvPr>
            <p:ph type="title"/>
          </p:nvPr>
        </p:nvSpPr>
        <p:spPr>
          <a:xfrm>
            <a:off x="766006" y="310582"/>
            <a:ext cx="12045949" cy="822575"/>
          </a:xfrm>
        </p:spPr>
        <p:txBody>
          <a:bodyPr>
            <a:noAutofit/>
          </a:bodyPr>
          <a:lstStyle/>
          <a:p>
            <a:r>
              <a:rPr lang="en-US" sz="2800" dirty="0"/>
              <a:t>HRD EXPENDITURE OF 4.8% OF ANNUAL HDSA PAYROLL</a:t>
            </a:r>
            <a:endParaRPr lang="en-ZA" sz="2800" dirty="0"/>
          </a:p>
        </p:txBody>
      </p:sp>
      <p:sp>
        <p:nvSpPr>
          <p:cNvPr id="4" name="Slide Number Placeholder 3">
            <a:extLst>
              <a:ext uri="{FF2B5EF4-FFF2-40B4-BE49-F238E27FC236}">
                <a16:creationId xmlns:a16="http://schemas.microsoft.com/office/drawing/2014/main" xmlns="" id="{1361CAD7-1C23-4829-B3D5-B12D0C389CB8}"/>
              </a:ext>
            </a:extLst>
          </p:cNvPr>
          <p:cNvSpPr>
            <a:spLocks noGrp="1"/>
          </p:cNvSpPr>
          <p:nvPr>
            <p:ph type="sldNum" sz="quarter" idx="12"/>
          </p:nvPr>
        </p:nvSpPr>
        <p:spPr/>
        <p:txBody>
          <a:bodyPr/>
          <a:lstStyle/>
          <a:p>
            <a:pPr>
              <a:defRPr/>
            </a:pPr>
            <a:fld id="{32C6EAD3-2F72-4062-B8AD-66032594F5B0}" type="slidenum">
              <a:rPr lang="en-ZA" smtClean="0"/>
              <a:pPr>
                <a:defRPr/>
              </a:pPr>
              <a:t>14</a:t>
            </a:fld>
            <a:endParaRPr lang="en-ZA" dirty="0"/>
          </a:p>
        </p:txBody>
      </p:sp>
      <p:graphicFrame>
        <p:nvGraphicFramePr>
          <p:cNvPr id="6" name="Chart 5">
            <a:extLst>
              <a:ext uri="{FF2B5EF4-FFF2-40B4-BE49-F238E27FC236}">
                <a16:creationId xmlns:a16="http://schemas.microsoft.com/office/drawing/2014/main" xmlns="" id="{A057302F-AFD2-4AF6-94B6-AB136C5BCD83}"/>
              </a:ext>
            </a:extLst>
          </p:cNvPr>
          <p:cNvGraphicFramePr/>
          <p:nvPr>
            <p:custDataLst>
              <p:tags r:id="rId1"/>
            </p:custDataLst>
            <p:extLst>
              <p:ext uri="{D42A27DB-BD31-4B8C-83A1-F6EECF244321}">
                <p14:modId xmlns:p14="http://schemas.microsoft.com/office/powerpoint/2010/main" xmlns="" val="3434908136"/>
              </p:ext>
            </p:extLst>
          </p:nvPr>
        </p:nvGraphicFramePr>
        <p:xfrm>
          <a:off x="982054" y="2711597"/>
          <a:ext cx="6107113" cy="186711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 Placeholder 2">
            <a:extLst>
              <a:ext uri="{FF2B5EF4-FFF2-40B4-BE49-F238E27FC236}">
                <a16:creationId xmlns:a16="http://schemas.microsoft.com/office/drawing/2014/main" xmlns="" id="{D56DCC20-D931-4275-BD9D-DF35F29FD32E}"/>
              </a:ext>
            </a:extLst>
          </p:cNvPr>
          <p:cNvSpPr>
            <a:spLocks noGrp="1"/>
          </p:cNvSpPr>
          <p:nvPr>
            <p:custDataLst>
              <p:tags r:id="rId2"/>
            </p:custDataLst>
          </p:nvPr>
        </p:nvSpPr>
        <p:spPr bwMode="gray">
          <a:xfrm>
            <a:off x="2296716" y="3167277"/>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800" b="0" i="0" u="none" strike="noStrike" kern="1200" cap="none" spc="0" normalizeH="0" baseline="0" noProof="0" dirty="0">
                <a:ln>
                  <a:noFill/>
                </a:ln>
                <a:solidFill>
                  <a:schemeClr val="bg1"/>
                </a:solidFill>
                <a:effectLst/>
                <a:uLnTx/>
                <a:uFillTx/>
                <a:latin typeface="Arial" panose="020B0604020202020204"/>
                <a:ea typeface="+mn-ea"/>
                <a:cs typeface="+mn-cs"/>
                <a:sym typeface="+mn-lt"/>
              </a:rPr>
              <a:t>5.0%</a:t>
            </a:r>
            <a:endParaRPr kumimoji="0" lang="en-ZA" sz="1800" b="0" i="0" u="none" strike="noStrike" kern="1200" cap="none" spc="0" normalizeH="0" baseline="0" noProof="0" dirty="0">
              <a:ln>
                <a:noFill/>
              </a:ln>
              <a:solidFill>
                <a:schemeClr val="bg1"/>
              </a:solidFill>
              <a:effectLst/>
              <a:uLnTx/>
              <a:uFillTx/>
              <a:latin typeface="Arial" panose="020B0604020202020204"/>
              <a:ea typeface="+mn-ea"/>
              <a:cs typeface="+mn-cs"/>
              <a:sym typeface="+mn-lt"/>
            </a:endParaRPr>
          </a:p>
        </p:txBody>
      </p:sp>
      <p:sp>
        <p:nvSpPr>
          <p:cNvPr id="8" name="Text Placeholder 2">
            <a:extLst>
              <a:ext uri="{FF2B5EF4-FFF2-40B4-BE49-F238E27FC236}">
                <a16:creationId xmlns:a16="http://schemas.microsoft.com/office/drawing/2014/main" xmlns="" id="{5C9CA6CB-B94E-4049-8D97-F4717DBDD6F4}"/>
              </a:ext>
            </a:extLst>
          </p:cNvPr>
          <p:cNvSpPr>
            <a:spLocks noGrp="1"/>
          </p:cNvSpPr>
          <p:nvPr>
            <p:custDataLst>
              <p:tags r:id="rId3"/>
            </p:custDataLst>
          </p:nvPr>
        </p:nvSpPr>
        <p:spPr bwMode="auto">
          <a:xfrm>
            <a:off x="4079620" y="4598863"/>
            <a:ext cx="2832354" cy="897879"/>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2018 HRD spend as % </a:t>
            </a:r>
          </a:p>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of HDSA payroll</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9" name="Text Placeholder 2">
            <a:extLst>
              <a:ext uri="{FF2B5EF4-FFF2-40B4-BE49-F238E27FC236}">
                <a16:creationId xmlns:a16="http://schemas.microsoft.com/office/drawing/2014/main" xmlns="" id="{3CF876F9-E5B4-487B-8D42-B6FCEB0E0E17}"/>
              </a:ext>
            </a:extLst>
          </p:cNvPr>
          <p:cNvSpPr>
            <a:spLocks noGrp="1"/>
          </p:cNvSpPr>
          <p:nvPr>
            <p:custDataLst>
              <p:tags r:id="rId4"/>
            </p:custDataLst>
          </p:nvPr>
        </p:nvSpPr>
        <p:spPr bwMode="gray">
          <a:xfrm>
            <a:off x="5203366" y="3214221"/>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800" b="0" i="0" u="none" strike="noStrike" kern="1200" cap="none" spc="0" normalizeH="0" baseline="0" noProof="0" dirty="0">
                <a:ln>
                  <a:noFill/>
                </a:ln>
                <a:solidFill>
                  <a:schemeClr val="bg1"/>
                </a:solidFill>
                <a:effectLst/>
                <a:uLnTx/>
                <a:uFillTx/>
                <a:latin typeface="Arial" panose="020B0604020202020204"/>
                <a:ea typeface="+mn-ea"/>
                <a:cs typeface="+mn-cs"/>
                <a:sym typeface="+mn-lt"/>
              </a:rPr>
              <a:t>4.8%</a:t>
            </a:r>
            <a:endParaRPr kumimoji="0" lang="en-ZA" sz="1800" b="0" i="0" u="none" strike="noStrike" kern="1200" cap="none" spc="0" normalizeH="0" baseline="0" noProof="0" dirty="0">
              <a:ln>
                <a:noFill/>
              </a:ln>
              <a:solidFill>
                <a:schemeClr val="bg1"/>
              </a:solidFill>
              <a:effectLst/>
              <a:uLnTx/>
              <a:uFillTx/>
              <a:latin typeface="Arial" panose="020B0604020202020204"/>
              <a:ea typeface="+mn-ea"/>
              <a:cs typeface="+mn-cs"/>
              <a:sym typeface="+mn-lt"/>
            </a:endParaRPr>
          </a:p>
        </p:txBody>
      </p:sp>
      <p:sp>
        <p:nvSpPr>
          <p:cNvPr id="10" name="Rectangle 9">
            <a:extLst>
              <a:ext uri="{FF2B5EF4-FFF2-40B4-BE49-F238E27FC236}">
                <a16:creationId xmlns:a16="http://schemas.microsoft.com/office/drawing/2014/main" xmlns="" id="{FA440914-DB7C-414C-B5A2-DDD02185A5F5}"/>
              </a:ext>
            </a:extLst>
          </p:cNvPr>
          <p:cNvSpPr/>
          <p:nvPr/>
        </p:nvSpPr>
        <p:spPr>
          <a:xfrm>
            <a:off x="790165" y="1801375"/>
            <a:ext cx="6368432" cy="3483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xmlns="" id="{16FC60CA-03EA-4562-991B-5ED5A8964B77}"/>
              </a:ext>
            </a:extLst>
          </p:cNvPr>
          <p:cNvSpPr txBox="1"/>
          <p:nvPr/>
        </p:nvSpPr>
        <p:spPr>
          <a:xfrm>
            <a:off x="802102" y="1912183"/>
            <a:ext cx="5669493" cy="369332"/>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sz="1680" b="0" i="0" u="none" strike="noStrike" kern="1200" spc="0" baseline="0">
                <a:solidFill>
                  <a:prstClr val="black"/>
                </a:solidFill>
                <a:latin typeface="+mn-lt"/>
                <a:ea typeface="+mn-ea"/>
                <a:cs typeface="+mn-cs"/>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HRD expenditure as % of annual HDSA payroll</a:t>
            </a:r>
          </a:p>
        </p:txBody>
      </p:sp>
      <p:cxnSp>
        <p:nvCxnSpPr>
          <p:cNvPr id="12" name="Straight Connector 11">
            <a:extLst>
              <a:ext uri="{FF2B5EF4-FFF2-40B4-BE49-F238E27FC236}">
                <a16:creationId xmlns:a16="http://schemas.microsoft.com/office/drawing/2014/main" xmlns="" id="{DB77BC0C-863C-424B-A7EF-010FE6221092}"/>
              </a:ext>
            </a:extLst>
          </p:cNvPr>
          <p:cNvCxnSpPr>
            <a:cxnSpLocks/>
          </p:cNvCxnSpPr>
          <p:nvPr/>
        </p:nvCxnSpPr>
        <p:spPr>
          <a:xfrm>
            <a:off x="779929" y="2357000"/>
            <a:ext cx="637866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2F518D5-D3E8-4696-A609-091971D8BF91}"/>
              </a:ext>
            </a:extLst>
          </p:cNvPr>
          <p:cNvSpPr txBox="1"/>
          <p:nvPr/>
        </p:nvSpPr>
        <p:spPr>
          <a:xfrm>
            <a:off x="802102" y="2404419"/>
            <a:ext cx="3187150"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Total HRD spend: R3.3 billion</a:t>
            </a:r>
          </a:p>
        </p:txBody>
      </p:sp>
      <p:sp>
        <p:nvSpPr>
          <p:cNvPr id="14" name="TextBox 13">
            <a:extLst>
              <a:ext uri="{FF2B5EF4-FFF2-40B4-BE49-F238E27FC236}">
                <a16:creationId xmlns:a16="http://schemas.microsoft.com/office/drawing/2014/main" xmlns="" id="{46DD5727-F0CD-4A26-B6D8-8504DCD3C4AE}"/>
              </a:ext>
            </a:extLst>
          </p:cNvPr>
          <p:cNvSpPr txBox="1"/>
          <p:nvPr/>
        </p:nvSpPr>
        <p:spPr>
          <a:xfrm>
            <a:off x="4130491" y="2404419"/>
            <a:ext cx="3187150" cy="338554"/>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 payroll: R67.6 billion</a:t>
            </a:r>
          </a:p>
        </p:txBody>
      </p:sp>
      <p:sp>
        <p:nvSpPr>
          <p:cNvPr id="15" name="Text Placeholder 2">
            <a:extLst>
              <a:ext uri="{FF2B5EF4-FFF2-40B4-BE49-F238E27FC236}">
                <a16:creationId xmlns:a16="http://schemas.microsoft.com/office/drawing/2014/main" xmlns="" id="{0632B23E-674D-4001-9F57-1848446BCA97}"/>
              </a:ext>
            </a:extLst>
          </p:cNvPr>
          <p:cNvSpPr>
            <a:spLocks noGrp="1"/>
          </p:cNvSpPr>
          <p:nvPr/>
        </p:nvSpPr>
        <p:spPr bwMode="auto">
          <a:xfrm>
            <a:off x="1051089" y="4598863"/>
            <a:ext cx="2626100" cy="897879"/>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Mining Charter 2010 </a:t>
            </a:r>
            <a:r>
              <a:rPr lang="en-ZA" altLang="en-US" sz="1400" dirty="0">
                <a:solidFill>
                  <a:prstClr val="black"/>
                </a:solidFill>
                <a:latin typeface="Arial" panose="020B0604020202020204"/>
              </a:rPr>
              <a:t>t</a:t>
            </a:r>
            <a:r>
              <a:rPr kumimoji="0" lang="en-ZA" alt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arget</a:t>
            </a: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HRD spend % of HDSA payroll</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9" name="Rectangle 18">
            <a:extLst>
              <a:ext uri="{FF2B5EF4-FFF2-40B4-BE49-F238E27FC236}">
                <a16:creationId xmlns:a16="http://schemas.microsoft.com/office/drawing/2014/main" xmlns="" id="{7B65AB56-5924-421B-9D0C-98C3AECFABA7}"/>
              </a:ext>
            </a:extLst>
          </p:cNvPr>
          <p:cNvSpPr/>
          <p:nvPr/>
        </p:nvSpPr>
        <p:spPr>
          <a:xfrm>
            <a:off x="7561026" y="1804077"/>
            <a:ext cx="5642069" cy="3483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1883454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365B40C-B979-49D5-8910-AEC61834D245}"/>
              </a:ext>
            </a:extLst>
          </p:cNvPr>
          <p:cNvSpPr>
            <a:spLocks noGrp="1"/>
          </p:cNvSpPr>
          <p:nvPr>
            <p:ph type="title"/>
          </p:nvPr>
        </p:nvSpPr>
        <p:spPr>
          <a:xfrm>
            <a:off x="889000" y="302124"/>
            <a:ext cx="12045949" cy="722549"/>
          </a:xfrm>
        </p:spPr>
        <p:txBody>
          <a:bodyPr>
            <a:normAutofit/>
          </a:bodyPr>
          <a:lstStyle/>
          <a:p>
            <a:r>
              <a:rPr lang="en-ZA" dirty="0"/>
              <a:t>MINE Community Development programmes </a:t>
            </a:r>
          </a:p>
        </p:txBody>
      </p:sp>
      <p:sp>
        <p:nvSpPr>
          <p:cNvPr id="4" name="Slide Number Placeholder 3">
            <a:extLst>
              <a:ext uri="{FF2B5EF4-FFF2-40B4-BE49-F238E27FC236}">
                <a16:creationId xmlns:a16="http://schemas.microsoft.com/office/drawing/2014/main" xmlns="" id="{5879BCC4-17D8-445E-A366-412A11E3C06D}"/>
              </a:ext>
            </a:extLst>
          </p:cNvPr>
          <p:cNvSpPr>
            <a:spLocks noGrp="1"/>
          </p:cNvSpPr>
          <p:nvPr>
            <p:ph type="sldNum" sz="quarter" idx="12"/>
          </p:nvPr>
        </p:nvSpPr>
        <p:spPr/>
        <p:txBody>
          <a:bodyPr/>
          <a:lstStyle/>
          <a:p>
            <a:pPr>
              <a:defRPr/>
            </a:pPr>
            <a:fld id="{32C6EAD3-2F72-4062-B8AD-66032594F5B0}" type="slidenum">
              <a:rPr lang="en-ZA" smtClean="0"/>
              <a:pPr>
                <a:defRPr/>
              </a:pPr>
              <a:t>15</a:t>
            </a:fld>
            <a:endParaRPr lang="en-ZA"/>
          </a:p>
        </p:txBody>
      </p:sp>
      <p:sp>
        <p:nvSpPr>
          <p:cNvPr id="5" name="Rectangle 4">
            <a:extLst>
              <a:ext uri="{FF2B5EF4-FFF2-40B4-BE49-F238E27FC236}">
                <a16:creationId xmlns:a16="http://schemas.microsoft.com/office/drawing/2014/main" xmlns="" id="{2D6C224D-7A26-4FCF-BB21-2E9421F32D3A}"/>
              </a:ext>
            </a:extLst>
          </p:cNvPr>
          <p:cNvSpPr/>
          <p:nvPr/>
        </p:nvSpPr>
        <p:spPr>
          <a:xfrm>
            <a:off x="889000" y="1353945"/>
            <a:ext cx="11857944" cy="4742055"/>
          </a:xfrm>
          <a:prstGeom prst="rect">
            <a:avLst/>
          </a:prstGeom>
          <a:ln w="63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endParaRPr kumimoji="0" lang="en-ZA" sz="1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xmlns="" id="{CDF9BD7A-4394-4479-A811-1279577B7E42}"/>
              </a:ext>
            </a:extLst>
          </p:cNvPr>
          <p:cNvCxnSpPr>
            <a:cxnSpLocks/>
          </p:cNvCxnSpPr>
          <p:nvPr/>
        </p:nvCxnSpPr>
        <p:spPr>
          <a:xfrm>
            <a:off x="889028" y="1869219"/>
            <a:ext cx="1184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9035872-BBB8-4193-914F-1F8C454F5C3D}"/>
              </a:ext>
            </a:extLst>
          </p:cNvPr>
          <p:cNvSpPr txBox="1"/>
          <p:nvPr/>
        </p:nvSpPr>
        <p:spPr>
          <a:xfrm>
            <a:off x="960508" y="1424723"/>
            <a:ext cx="11404600" cy="400110"/>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Key impact MCD programmes (by total spend % contribution)</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8" name="Chart 7">
            <a:extLst>
              <a:ext uri="{FF2B5EF4-FFF2-40B4-BE49-F238E27FC236}">
                <a16:creationId xmlns:a16="http://schemas.microsoft.com/office/drawing/2014/main" xmlns="" id="{1DBCC32E-B85B-459E-95C8-BD7723724DD3}"/>
              </a:ext>
            </a:extLst>
          </p:cNvPr>
          <p:cNvGraphicFramePr/>
          <p:nvPr>
            <p:custDataLst>
              <p:tags r:id="rId1"/>
            </p:custDataLst>
            <p:extLst>
              <p:ext uri="{D42A27DB-BD31-4B8C-83A1-F6EECF244321}">
                <p14:modId xmlns:p14="http://schemas.microsoft.com/office/powerpoint/2010/main" xmlns="" val="2064410340"/>
              </p:ext>
            </p:extLst>
          </p:nvPr>
        </p:nvGraphicFramePr>
        <p:xfrm>
          <a:off x="877888" y="2192430"/>
          <a:ext cx="11739562" cy="2955925"/>
        </p:xfrm>
        <a:graphic>
          <a:graphicData uri="http://schemas.openxmlformats.org/drawingml/2006/chart">
            <c:chart xmlns:c="http://schemas.openxmlformats.org/drawingml/2006/chart" xmlns:r="http://schemas.openxmlformats.org/officeDocument/2006/relationships" r:id="rId21"/>
          </a:graphicData>
        </a:graphic>
      </p:graphicFrame>
      <p:sp>
        <p:nvSpPr>
          <p:cNvPr id="9" name="Text Placeholder 2">
            <a:extLst>
              <a:ext uri="{FF2B5EF4-FFF2-40B4-BE49-F238E27FC236}">
                <a16:creationId xmlns:a16="http://schemas.microsoft.com/office/drawing/2014/main" xmlns="" id="{90488B4E-C655-4ABF-9A8C-E6E28E8846BC}"/>
              </a:ext>
            </a:extLst>
          </p:cNvPr>
          <p:cNvSpPr>
            <a:spLocks noGrp="1"/>
          </p:cNvSpPr>
          <p:nvPr>
            <p:custDataLst>
              <p:tags r:id="rId2"/>
            </p:custDataLst>
          </p:nvPr>
        </p:nvSpPr>
        <p:spPr bwMode="auto">
          <a:xfrm>
            <a:off x="3717925" y="4918168"/>
            <a:ext cx="9144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0BF3E3D-AE0F-475C-A20B-26846F9B3AE7}" type="datetime'''''E''d''u''c''''a''''''''t''''''''''''''''i''''on'">
              <a:rPr kumimoji="0" lang="en-ZA" alt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Education</a:t>
            </a:fld>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0" name="Text Placeholder 2">
            <a:extLst>
              <a:ext uri="{FF2B5EF4-FFF2-40B4-BE49-F238E27FC236}">
                <a16:creationId xmlns:a16="http://schemas.microsoft.com/office/drawing/2014/main" xmlns="" id="{0D7F77A0-BA96-4691-8806-021DC94BE5B3}"/>
              </a:ext>
            </a:extLst>
          </p:cNvPr>
          <p:cNvSpPr>
            <a:spLocks noGrp="1"/>
          </p:cNvSpPr>
          <p:nvPr>
            <p:custDataLst>
              <p:tags r:id="rId3"/>
            </p:custDataLst>
          </p:nvPr>
        </p:nvSpPr>
        <p:spPr bwMode="auto">
          <a:xfrm>
            <a:off x="996950" y="4918168"/>
            <a:ext cx="121285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824DB86-B9C5-4155-ADA8-771996162523}" type="datetime'I''''''n''f''''ra''s''''''''''tru''''''''''ct''u''''''re'">
              <a:rPr kumimoji="0" lang="en-ZA" alt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Infrastructure</a:t>
            </a:fld>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1" name="Text Placeholder 2">
            <a:extLst>
              <a:ext uri="{FF2B5EF4-FFF2-40B4-BE49-F238E27FC236}">
                <a16:creationId xmlns:a16="http://schemas.microsoft.com/office/drawing/2014/main" xmlns="" id="{9A92FCC9-2C4F-4CCE-9370-06CB1416D2E3}"/>
              </a:ext>
            </a:extLst>
          </p:cNvPr>
          <p:cNvSpPr>
            <a:spLocks noGrp="1"/>
          </p:cNvSpPr>
          <p:nvPr>
            <p:custDataLst>
              <p:tags r:id="rId4"/>
            </p:custDataLst>
          </p:nvPr>
        </p:nvSpPr>
        <p:spPr bwMode="auto">
          <a:xfrm>
            <a:off x="2578100" y="4918168"/>
            <a:ext cx="623888"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E63CA5F-431D-427B-9E11-1E4580EA5E50}" type="datetime'''O''''''''''''''the''r''''''''''''''''''''''s'''''">
              <a:rPr kumimoji="0" lang="en-ZA" alt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Others</a:t>
            </a:fld>
            <a:r>
              <a:rPr kumimoji="0" lang="en-ZA" altLang="en-US" sz="1400" b="0" i="0" u="none" strike="noStrike" kern="1200" cap="none" spc="0" normalizeH="0" baseline="30000" noProof="0" dirty="0">
                <a:ln>
                  <a:noFill/>
                </a:ln>
                <a:solidFill>
                  <a:prstClr val="black"/>
                </a:solidFill>
                <a:effectLst/>
                <a:uLnTx/>
                <a:uFillTx/>
                <a:latin typeface="Arial" panose="020B0604020202020204"/>
                <a:ea typeface="+mn-ea"/>
                <a:cs typeface="+mn-cs"/>
              </a:rPr>
              <a:t>1</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2" name="Text Placeholder 2">
            <a:extLst>
              <a:ext uri="{FF2B5EF4-FFF2-40B4-BE49-F238E27FC236}">
                <a16:creationId xmlns:a16="http://schemas.microsoft.com/office/drawing/2014/main" xmlns="" id="{F4D00B0A-550F-4578-9938-5A7F519A71E4}"/>
              </a:ext>
            </a:extLst>
          </p:cNvPr>
          <p:cNvSpPr>
            <a:spLocks noGrp="1"/>
          </p:cNvSpPr>
          <p:nvPr>
            <p:custDataLst>
              <p:tags r:id="rId5"/>
            </p:custDataLst>
          </p:nvPr>
        </p:nvSpPr>
        <p:spPr bwMode="auto">
          <a:xfrm>
            <a:off x="11395075" y="4918168"/>
            <a:ext cx="993775" cy="48895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Sport &amp; recreation</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3" name="Text Placeholder 2">
            <a:extLst>
              <a:ext uri="{FF2B5EF4-FFF2-40B4-BE49-F238E27FC236}">
                <a16:creationId xmlns:a16="http://schemas.microsoft.com/office/drawing/2014/main" xmlns="" id="{EC3F1C2C-115C-4270-B033-7718E59550DA}"/>
              </a:ext>
            </a:extLst>
          </p:cNvPr>
          <p:cNvSpPr>
            <a:spLocks noGrp="1"/>
          </p:cNvSpPr>
          <p:nvPr>
            <p:custDataLst>
              <p:tags r:id="rId6"/>
            </p:custDataLst>
          </p:nvPr>
        </p:nvSpPr>
        <p:spPr bwMode="auto">
          <a:xfrm>
            <a:off x="4857750" y="4918168"/>
            <a:ext cx="1208088" cy="48895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Enterprise development</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4" name="Text Placeholder 2">
            <a:extLst>
              <a:ext uri="{FF2B5EF4-FFF2-40B4-BE49-F238E27FC236}">
                <a16:creationId xmlns:a16="http://schemas.microsoft.com/office/drawing/2014/main" xmlns="" id="{0B629E62-405F-4B5D-962C-FA957EEA6DF8}"/>
              </a:ext>
            </a:extLst>
          </p:cNvPr>
          <p:cNvSpPr>
            <a:spLocks noGrp="1"/>
          </p:cNvSpPr>
          <p:nvPr>
            <p:custDataLst>
              <p:tags r:id="rId7"/>
            </p:custDataLst>
          </p:nvPr>
        </p:nvSpPr>
        <p:spPr bwMode="auto">
          <a:xfrm>
            <a:off x="6143625" y="4918168"/>
            <a:ext cx="1208088" cy="48895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squar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Skills development</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5" name="Text Placeholder 2">
            <a:extLst>
              <a:ext uri="{FF2B5EF4-FFF2-40B4-BE49-F238E27FC236}">
                <a16:creationId xmlns:a16="http://schemas.microsoft.com/office/drawing/2014/main" xmlns="" id="{47DD890C-6B68-46B8-AEA2-F27F3441BF98}"/>
              </a:ext>
            </a:extLst>
          </p:cNvPr>
          <p:cNvSpPr>
            <a:spLocks noGrp="1"/>
          </p:cNvSpPr>
          <p:nvPr>
            <p:custDataLst>
              <p:tags r:id="rId8"/>
            </p:custDataLst>
          </p:nvPr>
        </p:nvSpPr>
        <p:spPr bwMode="gray">
          <a:xfrm>
            <a:off x="11631613" y="4503830"/>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1.0%</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6" name="Text Placeholder 2">
            <a:extLst>
              <a:ext uri="{FF2B5EF4-FFF2-40B4-BE49-F238E27FC236}">
                <a16:creationId xmlns:a16="http://schemas.microsoft.com/office/drawing/2014/main" xmlns="" id="{A4BCA6D9-300A-4EDE-A9F5-8598BE661541}"/>
              </a:ext>
            </a:extLst>
          </p:cNvPr>
          <p:cNvSpPr>
            <a:spLocks noGrp="1"/>
          </p:cNvSpPr>
          <p:nvPr>
            <p:custDataLst>
              <p:tags r:id="rId9"/>
            </p:custDataLst>
          </p:nvPr>
        </p:nvSpPr>
        <p:spPr bwMode="auto">
          <a:xfrm>
            <a:off x="7424738" y="4918168"/>
            <a:ext cx="1220788"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a:ea typeface="+mn-ea"/>
                <a:cs typeface="+mn-cs"/>
              </a:rPr>
              <a:t>Job creation</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7" name="Text Placeholder 2">
            <a:extLst>
              <a:ext uri="{FF2B5EF4-FFF2-40B4-BE49-F238E27FC236}">
                <a16:creationId xmlns:a16="http://schemas.microsoft.com/office/drawing/2014/main" xmlns="" id="{4C6D1844-681A-4C55-8A2C-56DCA6857046}"/>
              </a:ext>
            </a:extLst>
          </p:cNvPr>
          <p:cNvSpPr>
            <a:spLocks noGrp="1"/>
          </p:cNvSpPr>
          <p:nvPr>
            <p:custDataLst>
              <p:tags r:id="rId10"/>
            </p:custDataLst>
          </p:nvPr>
        </p:nvSpPr>
        <p:spPr bwMode="auto">
          <a:xfrm>
            <a:off x="10029825" y="4918168"/>
            <a:ext cx="1152525"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11A2E7-478F-4A45-8225-C4D31ACC728B}" type="datetime'''Envi''ro''''''''n''''m''''''en''''''''''t'''''''''''">
              <a:rPr kumimoji="0" lang="en-ZA" alt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Environment</a:t>
            </a:fld>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8" name="Text Placeholder 2">
            <a:extLst>
              <a:ext uri="{FF2B5EF4-FFF2-40B4-BE49-F238E27FC236}">
                <a16:creationId xmlns:a16="http://schemas.microsoft.com/office/drawing/2014/main" xmlns="" id="{821BA578-6DB9-457C-BD82-E28C0AD9BEBA}"/>
              </a:ext>
            </a:extLst>
          </p:cNvPr>
          <p:cNvSpPr>
            <a:spLocks noGrp="1"/>
          </p:cNvSpPr>
          <p:nvPr>
            <p:custDataLst>
              <p:tags r:id="rId11"/>
            </p:custDataLst>
          </p:nvPr>
        </p:nvSpPr>
        <p:spPr bwMode="gray">
          <a:xfrm>
            <a:off x="1287463" y="2005105"/>
            <a:ext cx="633413"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43.7%</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9" name="Text Placeholder 2">
            <a:extLst>
              <a:ext uri="{FF2B5EF4-FFF2-40B4-BE49-F238E27FC236}">
                <a16:creationId xmlns:a16="http://schemas.microsoft.com/office/drawing/2014/main" xmlns="" id="{97CAA854-7450-40D7-AD1C-379A2B62DE6D}"/>
              </a:ext>
            </a:extLst>
          </p:cNvPr>
          <p:cNvSpPr>
            <a:spLocks noGrp="1"/>
          </p:cNvSpPr>
          <p:nvPr>
            <p:custDataLst>
              <p:tags r:id="rId12"/>
            </p:custDataLst>
          </p:nvPr>
        </p:nvSpPr>
        <p:spPr bwMode="gray">
          <a:xfrm>
            <a:off x="2573338" y="2906805"/>
            <a:ext cx="633413"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28.4%</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0" name="Text Placeholder 2">
            <a:extLst>
              <a:ext uri="{FF2B5EF4-FFF2-40B4-BE49-F238E27FC236}">
                <a16:creationId xmlns:a16="http://schemas.microsoft.com/office/drawing/2014/main" xmlns="" id="{2E9ED8CC-5EFB-4E7B-B5F4-AA82B494ED3F}"/>
              </a:ext>
            </a:extLst>
          </p:cNvPr>
          <p:cNvSpPr>
            <a:spLocks noGrp="1"/>
          </p:cNvSpPr>
          <p:nvPr>
            <p:custDataLst>
              <p:tags r:id="rId13"/>
            </p:custDataLst>
          </p:nvPr>
        </p:nvSpPr>
        <p:spPr bwMode="gray">
          <a:xfrm>
            <a:off x="5200650" y="4106955"/>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8.2%</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1" name="Text Placeholder 2">
            <a:extLst>
              <a:ext uri="{FF2B5EF4-FFF2-40B4-BE49-F238E27FC236}">
                <a16:creationId xmlns:a16="http://schemas.microsoft.com/office/drawing/2014/main" xmlns="" id="{80A742C0-C74C-4402-A3D5-46A2CE659D48}"/>
              </a:ext>
            </a:extLst>
          </p:cNvPr>
          <p:cNvSpPr>
            <a:spLocks noGrp="1"/>
          </p:cNvSpPr>
          <p:nvPr>
            <p:custDataLst>
              <p:tags r:id="rId14"/>
            </p:custDataLst>
          </p:nvPr>
        </p:nvSpPr>
        <p:spPr bwMode="gray">
          <a:xfrm>
            <a:off x="3914775" y="4075205"/>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8.7%</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2" name="Text Placeholder 2">
            <a:extLst>
              <a:ext uri="{FF2B5EF4-FFF2-40B4-BE49-F238E27FC236}">
                <a16:creationId xmlns:a16="http://schemas.microsoft.com/office/drawing/2014/main" xmlns="" id="{AE218903-E8A0-42DB-834D-8BA01639C9A3}"/>
              </a:ext>
            </a:extLst>
          </p:cNvPr>
          <p:cNvSpPr>
            <a:spLocks noGrp="1"/>
          </p:cNvSpPr>
          <p:nvPr>
            <p:custDataLst>
              <p:tags r:id="rId15"/>
            </p:custDataLst>
          </p:nvPr>
        </p:nvSpPr>
        <p:spPr bwMode="gray">
          <a:xfrm>
            <a:off x="6486525" y="4273643"/>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5.0%</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3" name="Text Placeholder 2">
            <a:extLst>
              <a:ext uri="{FF2B5EF4-FFF2-40B4-BE49-F238E27FC236}">
                <a16:creationId xmlns:a16="http://schemas.microsoft.com/office/drawing/2014/main" xmlns="" id="{C7BFEED6-BF71-456A-8F52-D48833B43575}"/>
              </a:ext>
            </a:extLst>
          </p:cNvPr>
          <p:cNvSpPr>
            <a:spLocks noGrp="1"/>
          </p:cNvSpPr>
          <p:nvPr>
            <p:custDataLst>
              <p:tags r:id="rId16"/>
            </p:custDataLst>
          </p:nvPr>
        </p:nvSpPr>
        <p:spPr bwMode="gray">
          <a:xfrm>
            <a:off x="7773988" y="4465730"/>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1.8%</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4" name="Text Placeholder 2">
            <a:extLst>
              <a:ext uri="{FF2B5EF4-FFF2-40B4-BE49-F238E27FC236}">
                <a16:creationId xmlns:a16="http://schemas.microsoft.com/office/drawing/2014/main" xmlns="" id="{FCC1CF14-0078-48D2-AD44-8CF851E8EC8D}"/>
              </a:ext>
            </a:extLst>
          </p:cNvPr>
          <p:cNvSpPr>
            <a:spLocks noGrp="1"/>
          </p:cNvSpPr>
          <p:nvPr>
            <p:custDataLst>
              <p:tags r:id="rId17"/>
            </p:custDataLst>
          </p:nvPr>
        </p:nvSpPr>
        <p:spPr bwMode="gray">
          <a:xfrm>
            <a:off x="10345738" y="4484780"/>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1.5%</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5" name="Text Placeholder 2">
            <a:extLst>
              <a:ext uri="{FF2B5EF4-FFF2-40B4-BE49-F238E27FC236}">
                <a16:creationId xmlns:a16="http://schemas.microsoft.com/office/drawing/2014/main" xmlns="" id="{350BFB53-7FD9-4310-843B-40AF43154CCF}"/>
              </a:ext>
            </a:extLst>
          </p:cNvPr>
          <p:cNvSpPr>
            <a:spLocks noGrp="1"/>
          </p:cNvSpPr>
          <p:nvPr>
            <p:custDataLst>
              <p:tags r:id="rId18"/>
            </p:custDataLst>
          </p:nvPr>
        </p:nvSpPr>
        <p:spPr bwMode="auto">
          <a:xfrm>
            <a:off x="8993188" y="4918168"/>
            <a:ext cx="655638"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2325688" marR="0" indent="-2589213" algn="l" defTabSz="914400" rtl="0" eaLnBrk="1" fontAlgn="auto" latinLnBrk="0" hangingPunct="1">
              <a:lnSpc>
                <a:spcPct val="100000"/>
              </a:lnSpc>
              <a:spcBef>
                <a:spcPts val="300"/>
              </a:spcBef>
              <a:spcAft>
                <a:spcPts val="0"/>
              </a:spcAft>
              <a:buClrTx/>
              <a:buSzTx/>
              <a:buFontTx/>
              <a:buNone/>
              <a:tabLst/>
              <a:defRPr sz="1600" b="1" kern="1200" baseline="0">
                <a:solidFill>
                  <a:schemeClr val="tx1"/>
                </a:solidFill>
                <a:latin typeface="+mn-lt"/>
                <a:ea typeface="+mn-ea"/>
                <a:cs typeface="+mn-cs"/>
              </a:defRPr>
            </a:lvl1pPr>
            <a:lvl2pPr marL="180975" marR="0" indent="-180975"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2pPr>
            <a:lvl3pPr marL="36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3pPr>
            <a:lvl4pPr marL="540000" marR="0" indent="-180000" algn="l" defTabSz="914400" rtl="0" eaLnBrk="1" fontAlgn="auto" latinLnBrk="0" hangingPunct="1">
              <a:lnSpc>
                <a:spcPct val="100000"/>
              </a:lnSpc>
              <a:spcBef>
                <a:spcPts val="300"/>
              </a:spcBef>
              <a:spcAft>
                <a:spcPts val="0"/>
              </a:spcAft>
              <a:buClr>
                <a:srgbClr val="808080"/>
              </a:buClr>
              <a:buSzTx/>
              <a:buFont typeface="Wingdings" pitchFamily="2" charset="2"/>
              <a:buChar char="§"/>
              <a:tabLst/>
              <a:defRPr sz="1600" kern="1200">
                <a:solidFill>
                  <a:schemeClr val="tx1"/>
                </a:solidFill>
                <a:latin typeface="+mn-lt"/>
                <a:ea typeface="+mn-ea"/>
                <a:cs typeface="+mn-cs"/>
              </a:defRPr>
            </a:lvl4pPr>
            <a:lvl5pPr marL="720000" marR="0" indent="-180000" algn="l" defTabSz="914400" rtl="0" eaLnBrk="1" fontAlgn="auto" latinLnBrk="0" hangingPunct="1">
              <a:lnSpc>
                <a:spcPct val="100000"/>
              </a:lnSpc>
              <a:spcBef>
                <a:spcPts val="300"/>
              </a:spcBef>
              <a:spcAft>
                <a:spcPts val="0"/>
              </a:spcAft>
              <a:buClr>
                <a:srgbClr val="808080"/>
              </a:buClr>
              <a:buSzTx/>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C5A350-431E-429D-915E-46DC30631689}" type="datetime'H''''''e''''''''a''''''''''''''lt''h'''''''''''' '''''''''''''">
              <a:rPr kumimoji="0" lang="en-ZA" alt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Health </a:t>
            </a:fld>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6" name="Text Placeholder 2">
            <a:extLst>
              <a:ext uri="{FF2B5EF4-FFF2-40B4-BE49-F238E27FC236}">
                <a16:creationId xmlns:a16="http://schemas.microsoft.com/office/drawing/2014/main" xmlns="" id="{1657ABB0-0DDD-4ED0-9959-DE6643D4E477}"/>
              </a:ext>
            </a:extLst>
          </p:cNvPr>
          <p:cNvSpPr>
            <a:spLocks noGrp="1"/>
          </p:cNvSpPr>
          <p:nvPr>
            <p:custDataLst>
              <p:tags r:id="rId19"/>
            </p:custDataLst>
          </p:nvPr>
        </p:nvSpPr>
        <p:spPr bwMode="gray">
          <a:xfrm>
            <a:off x="9059863" y="4465730"/>
            <a:ext cx="520700" cy="2444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8575" tIns="0" rIns="28575" bIns="0" numCol="1" spcCol="0" rtlCol="0" anchor="b" anchorCtr="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marR="0" lvl="0" indent="0" algn="ctr" defTabSz="10367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a:ea typeface="+mn-ea"/>
                <a:cs typeface="+mn-cs"/>
              </a:rPr>
              <a:t>1.6%</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27" name="Rectangle 26">
            <a:extLst>
              <a:ext uri="{FF2B5EF4-FFF2-40B4-BE49-F238E27FC236}">
                <a16:creationId xmlns:a16="http://schemas.microsoft.com/office/drawing/2014/main" xmlns="" id="{82459F0D-BC7D-4F19-817C-E18D0F9B11D8}"/>
              </a:ext>
            </a:extLst>
          </p:cNvPr>
          <p:cNvSpPr/>
          <p:nvPr/>
        </p:nvSpPr>
        <p:spPr>
          <a:xfrm>
            <a:off x="111005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R576m</a:t>
            </a:r>
          </a:p>
        </p:txBody>
      </p:sp>
      <p:sp>
        <p:nvSpPr>
          <p:cNvPr id="28" name="Rectangle 27">
            <a:extLst>
              <a:ext uri="{FF2B5EF4-FFF2-40B4-BE49-F238E27FC236}">
                <a16:creationId xmlns:a16="http://schemas.microsoft.com/office/drawing/2014/main" xmlns="" id="{66CC9EA8-F991-4BCC-BB95-6DCC5A191A25}"/>
              </a:ext>
            </a:extLst>
          </p:cNvPr>
          <p:cNvSpPr/>
          <p:nvPr/>
        </p:nvSpPr>
        <p:spPr>
          <a:xfrm>
            <a:off x="241432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R375m</a:t>
            </a:r>
          </a:p>
        </p:txBody>
      </p:sp>
      <p:sp>
        <p:nvSpPr>
          <p:cNvPr id="29" name="Rectangle 28">
            <a:extLst>
              <a:ext uri="{FF2B5EF4-FFF2-40B4-BE49-F238E27FC236}">
                <a16:creationId xmlns:a16="http://schemas.microsoft.com/office/drawing/2014/main" xmlns="" id="{A74192E3-360E-462E-B3B8-7AD824A43926}"/>
              </a:ext>
            </a:extLst>
          </p:cNvPr>
          <p:cNvSpPr/>
          <p:nvPr/>
        </p:nvSpPr>
        <p:spPr>
          <a:xfrm>
            <a:off x="370589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R115m</a:t>
            </a:r>
          </a:p>
        </p:txBody>
      </p:sp>
      <p:sp>
        <p:nvSpPr>
          <p:cNvPr id="30" name="Rectangle 29">
            <a:extLst>
              <a:ext uri="{FF2B5EF4-FFF2-40B4-BE49-F238E27FC236}">
                <a16:creationId xmlns:a16="http://schemas.microsoft.com/office/drawing/2014/main" xmlns="" id="{49FDC881-2348-47F4-A633-9EF8327401A7}"/>
              </a:ext>
            </a:extLst>
          </p:cNvPr>
          <p:cNvSpPr/>
          <p:nvPr/>
        </p:nvSpPr>
        <p:spPr>
          <a:xfrm>
            <a:off x="499746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R109m</a:t>
            </a:r>
          </a:p>
        </p:txBody>
      </p:sp>
      <p:sp>
        <p:nvSpPr>
          <p:cNvPr id="31" name="Rectangle 30">
            <a:extLst>
              <a:ext uri="{FF2B5EF4-FFF2-40B4-BE49-F238E27FC236}">
                <a16:creationId xmlns:a16="http://schemas.microsoft.com/office/drawing/2014/main" xmlns="" id="{C84ECA4C-9610-433A-B5B4-6CB1D3706321}"/>
              </a:ext>
            </a:extLst>
          </p:cNvPr>
          <p:cNvSpPr/>
          <p:nvPr/>
        </p:nvSpPr>
        <p:spPr>
          <a:xfrm>
            <a:off x="622553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R66m</a:t>
            </a:r>
          </a:p>
        </p:txBody>
      </p:sp>
      <p:sp>
        <p:nvSpPr>
          <p:cNvPr id="32" name="Rectangle 31">
            <a:extLst>
              <a:ext uri="{FF2B5EF4-FFF2-40B4-BE49-F238E27FC236}">
                <a16:creationId xmlns:a16="http://schemas.microsoft.com/office/drawing/2014/main" xmlns="" id="{8365D834-8EAF-4482-9CDA-F72AD1D80415}"/>
              </a:ext>
            </a:extLst>
          </p:cNvPr>
          <p:cNvSpPr/>
          <p:nvPr/>
        </p:nvSpPr>
        <p:spPr>
          <a:xfrm>
            <a:off x="758060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R23m</a:t>
            </a:r>
          </a:p>
        </p:txBody>
      </p:sp>
      <p:sp>
        <p:nvSpPr>
          <p:cNvPr id="33" name="Rectangle 32">
            <a:extLst>
              <a:ext uri="{FF2B5EF4-FFF2-40B4-BE49-F238E27FC236}">
                <a16:creationId xmlns:a16="http://schemas.microsoft.com/office/drawing/2014/main" xmlns="" id="{6A1DE1B6-05D3-436B-900E-740D876703ED}"/>
              </a:ext>
            </a:extLst>
          </p:cNvPr>
          <p:cNvSpPr/>
          <p:nvPr/>
        </p:nvSpPr>
        <p:spPr>
          <a:xfrm>
            <a:off x="888487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R23m</a:t>
            </a:r>
          </a:p>
        </p:txBody>
      </p:sp>
      <p:sp>
        <p:nvSpPr>
          <p:cNvPr id="34" name="Rectangle 33">
            <a:extLst>
              <a:ext uri="{FF2B5EF4-FFF2-40B4-BE49-F238E27FC236}">
                <a16:creationId xmlns:a16="http://schemas.microsoft.com/office/drawing/2014/main" xmlns="" id="{D7B8EFB0-4523-4EE9-AC8D-0858DAF0B904}"/>
              </a:ext>
            </a:extLst>
          </p:cNvPr>
          <p:cNvSpPr/>
          <p:nvPr/>
        </p:nvSpPr>
        <p:spPr>
          <a:xfrm>
            <a:off x="1020184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R19m</a:t>
            </a:r>
          </a:p>
        </p:txBody>
      </p:sp>
      <p:sp>
        <p:nvSpPr>
          <p:cNvPr id="35" name="Rectangle 34">
            <a:extLst>
              <a:ext uri="{FF2B5EF4-FFF2-40B4-BE49-F238E27FC236}">
                <a16:creationId xmlns:a16="http://schemas.microsoft.com/office/drawing/2014/main" xmlns="" id="{88BA211F-D77C-4D57-878B-3F880A759EC4}"/>
              </a:ext>
            </a:extLst>
          </p:cNvPr>
          <p:cNvSpPr/>
          <p:nvPr/>
        </p:nvSpPr>
        <p:spPr>
          <a:xfrm>
            <a:off x="11468016" y="5457918"/>
            <a:ext cx="922492" cy="488950"/>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a:ea typeface="+mn-ea"/>
                <a:cs typeface="+mn-cs"/>
              </a:rPr>
              <a:t>R13m</a:t>
            </a:r>
          </a:p>
        </p:txBody>
      </p:sp>
      <p:sp>
        <p:nvSpPr>
          <p:cNvPr id="36" name="TextBox 35">
            <a:extLst>
              <a:ext uri="{FF2B5EF4-FFF2-40B4-BE49-F238E27FC236}">
                <a16:creationId xmlns:a16="http://schemas.microsoft.com/office/drawing/2014/main" xmlns="" id="{39F6684B-8FA6-47E1-B986-EF9210DB871B}"/>
              </a:ext>
            </a:extLst>
          </p:cNvPr>
          <p:cNvSpPr txBox="1"/>
          <p:nvPr/>
        </p:nvSpPr>
        <p:spPr>
          <a:xfrm>
            <a:off x="877888" y="6172884"/>
            <a:ext cx="11898312" cy="646331"/>
          </a:xfrm>
          <a:prstGeom prst="rect">
            <a:avLst/>
          </a:prstGeom>
          <a:solidFill>
            <a:schemeClr val="tx2"/>
          </a:solidFill>
        </p:spPr>
        <p:txBody>
          <a:bodyPr wrap="square" rtlCol="0">
            <a:spAutoFit/>
          </a:bodyPr>
          <a:lstStyle/>
          <a:p>
            <a:pPr marL="0" marR="0" lvl="0" indent="0" algn="ctr" defTabSz="998538" rtl="0" eaLnBrk="0" fontAlgn="base" latinLnBrk="0" hangingPunct="0">
              <a:lnSpc>
                <a:spcPct val="100000"/>
              </a:lnSpc>
              <a:spcBef>
                <a:spcPct val="0"/>
              </a:spcBef>
              <a:spcAft>
                <a:spcPct val="0"/>
              </a:spcAft>
              <a:buClrTx/>
              <a:buSzTx/>
              <a:buFontTx/>
              <a:buNone/>
              <a:tabLst/>
              <a:defRPr/>
            </a:pPr>
            <a:r>
              <a:rPr kumimoji="0" lang="en-GB" sz="18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Mine communities have expressed the need for further long term job creation, environmental and health programmes. </a:t>
            </a:r>
            <a:r>
              <a:rPr lang="en-GB" sz="1800" dirty="0">
                <a:solidFill>
                  <a:srgbClr val="FFFFFF"/>
                </a:solidFill>
              </a:rPr>
              <a:t>C</a:t>
            </a:r>
            <a:r>
              <a:rPr kumimoji="0" lang="en-GB" sz="180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ompanies</a:t>
            </a:r>
            <a:r>
              <a:rPr kumimoji="0" lang="en-GB" sz="18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may need to </a:t>
            </a:r>
            <a:r>
              <a:rPr kumimoji="0" lang="en-GB" sz="180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reprioritise their expenditure and </a:t>
            </a:r>
            <a:r>
              <a:rPr kumimoji="0" lang="en-GB" sz="18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spend more on such programmes</a:t>
            </a:r>
            <a:endParaRPr kumimoji="0" lang="en-ZA" sz="180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xmlns="" id="{5103D896-06AF-483F-8315-050CEA698997}"/>
              </a:ext>
            </a:extLst>
          </p:cNvPr>
          <p:cNvSpPr txBox="1"/>
          <p:nvPr/>
        </p:nvSpPr>
        <p:spPr>
          <a:xfrm>
            <a:off x="877887" y="7435943"/>
            <a:ext cx="9151937" cy="246221"/>
          </a:xfrm>
          <a:prstGeom prst="rect">
            <a:avLst/>
          </a:prstGeom>
          <a:noFill/>
        </p:spPr>
        <p:txBody>
          <a:bodyPr wrap="square" rtlCol="0">
            <a:spAutoFit/>
          </a:bodyPr>
          <a:lstStyle/>
          <a:p>
            <a:pPr marL="0" marR="0" lvl="0" indent="0" algn="l" defTabSz="998538"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1. Other programmes include unspecified programmes, dividend distributions, trust funds, donations, general funding, contributions and religious programmes </a:t>
            </a:r>
            <a:endParaRPr kumimoji="0" lang="en-ZA" sz="1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1616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A9ABB39-42AD-456E-8C53-35793A6354E9}"/>
              </a:ext>
            </a:extLst>
          </p:cNvPr>
          <p:cNvSpPr>
            <a:spLocks noGrp="1"/>
          </p:cNvSpPr>
          <p:nvPr>
            <p:ph type="title"/>
          </p:nvPr>
        </p:nvSpPr>
        <p:spPr>
          <a:xfrm>
            <a:off x="889000" y="348916"/>
            <a:ext cx="12045949" cy="637674"/>
          </a:xfrm>
        </p:spPr>
        <p:txBody>
          <a:bodyPr/>
          <a:lstStyle/>
          <a:p>
            <a:r>
              <a:rPr lang="en-US" sz="2800" dirty="0"/>
              <a:t>FACTS AND FIGURES ON Transformation OF MINING INDUSTRY</a:t>
            </a:r>
            <a:endParaRPr lang="en-ZA" dirty="0"/>
          </a:p>
        </p:txBody>
      </p:sp>
      <p:sp>
        <p:nvSpPr>
          <p:cNvPr id="4" name="Slide Number Placeholder 3">
            <a:extLst>
              <a:ext uri="{FF2B5EF4-FFF2-40B4-BE49-F238E27FC236}">
                <a16:creationId xmlns:a16="http://schemas.microsoft.com/office/drawing/2014/main" xmlns="" id="{704BDF49-ABC1-4216-8DA2-33C3EEA9905F}"/>
              </a:ext>
            </a:extLst>
          </p:cNvPr>
          <p:cNvSpPr>
            <a:spLocks noGrp="1"/>
          </p:cNvSpPr>
          <p:nvPr>
            <p:ph type="sldNum" sz="quarter" idx="12"/>
          </p:nvPr>
        </p:nvSpPr>
        <p:spPr/>
        <p:txBody>
          <a:bodyPr/>
          <a:lstStyle/>
          <a:p>
            <a:pPr>
              <a:defRPr/>
            </a:pPr>
            <a:fld id="{32C6EAD3-2F72-4062-B8AD-66032594F5B0}" type="slidenum">
              <a:rPr lang="en-ZA" smtClean="0"/>
              <a:pPr>
                <a:defRPr/>
              </a:pPr>
              <a:t>16</a:t>
            </a:fld>
            <a:endParaRPr lang="en-ZA"/>
          </a:p>
        </p:txBody>
      </p:sp>
      <p:graphicFrame>
        <p:nvGraphicFramePr>
          <p:cNvPr id="6" name="Table 6">
            <a:extLst>
              <a:ext uri="{FF2B5EF4-FFF2-40B4-BE49-F238E27FC236}">
                <a16:creationId xmlns:a16="http://schemas.microsoft.com/office/drawing/2014/main" xmlns="" id="{47976B8F-51D4-4706-B48A-15C3A08446E4}"/>
              </a:ext>
            </a:extLst>
          </p:cNvPr>
          <p:cNvGraphicFramePr>
            <a:graphicFrameLocks noGrp="1"/>
          </p:cNvGraphicFramePr>
          <p:nvPr>
            <p:ph idx="1"/>
            <p:extLst>
              <p:ext uri="{D42A27DB-BD31-4B8C-83A1-F6EECF244321}">
                <p14:modId xmlns:p14="http://schemas.microsoft.com/office/powerpoint/2010/main" xmlns="" val="1406597365"/>
              </p:ext>
            </p:extLst>
          </p:nvPr>
        </p:nvGraphicFramePr>
        <p:xfrm>
          <a:off x="1047175" y="3545816"/>
          <a:ext cx="12034830" cy="3291840"/>
        </p:xfrm>
        <a:graphic>
          <a:graphicData uri="http://schemas.openxmlformats.org/drawingml/2006/table">
            <a:tbl>
              <a:tblPr firstRow="1" bandRow="1">
                <a:tableStyleId>{5C22544A-7EE6-4342-B048-85BDC9FD1C3A}</a:tableStyleId>
              </a:tblPr>
              <a:tblGrid>
                <a:gridCol w="1203483">
                  <a:extLst>
                    <a:ext uri="{9D8B030D-6E8A-4147-A177-3AD203B41FA5}">
                      <a16:colId xmlns:a16="http://schemas.microsoft.com/office/drawing/2014/main" xmlns="" val="462664012"/>
                    </a:ext>
                  </a:extLst>
                </a:gridCol>
                <a:gridCol w="1203483">
                  <a:extLst>
                    <a:ext uri="{9D8B030D-6E8A-4147-A177-3AD203B41FA5}">
                      <a16:colId xmlns:a16="http://schemas.microsoft.com/office/drawing/2014/main" xmlns="" val="556798010"/>
                    </a:ext>
                  </a:extLst>
                </a:gridCol>
                <a:gridCol w="1203483">
                  <a:extLst>
                    <a:ext uri="{9D8B030D-6E8A-4147-A177-3AD203B41FA5}">
                      <a16:colId xmlns:a16="http://schemas.microsoft.com/office/drawing/2014/main" xmlns="" val="1679429635"/>
                    </a:ext>
                  </a:extLst>
                </a:gridCol>
                <a:gridCol w="1203483">
                  <a:extLst>
                    <a:ext uri="{9D8B030D-6E8A-4147-A177-3AD203B41FA5}">
                      <a16:colId xmlns:a16="http://schemas.microsoft.com/office/drawing/2014/main" xmlns="" val="2843953724"/>
                    </a:ext>
                  </a:extLst>
                </a:gridCol>
                <a:gridCol w="1203483">
                  <a:extLst>
                    <a:ext uri="{9D8B030D-6E8A-4147-A177-3AD203B41FA5}">
                      <a16:colId xmlns:a16="http://schemas.microsoft.com/office/drawing/2014/main" xmlns="" val="3666437729"/>
                    </a:ext>
                  </a:extLst>
                </a:gridCol>
                <a:gridCol w="1253910">
                  <a:extLst>
                    <a:ext uri="{9D8B030D-6E8A-4147-A177-3AD203B41FA5}">
                      <a16:colId xmlns:a16="http://schemas.microsoft.com/office/drawing/2014/main" xmlns="" val="220622358"/>
                    </a:ext>
                  </a:extLst>
                </a:gridCol>
                <a:gridCol w="1153056">
                  <a:extLst>
                    <a:ext uri="{9D8B030D-6E8A-4147-A177-3AD203B41FA5}">
                      <a16:colId xmlns:a16="http://schemas.microsoft.com/office/drawing/2014/main" xmlns="" val="3680730221"/>
                    </a:ext>
                  </a:extLst>
                </a:gridCol>
                <a:gridCol w="1031344">
                  <a:extLst>
                    <a:ext uri="{9D8B030D-6E8A-4147-A177-3AD203B41FA5}">
                      <a16:colId xmlns:a16="http://schemas.microsoft.com/office/drawing/2014/main" xmlns="" val="611164704"/>
                    </a:ext>
                  </a:extLst>
                </a:gridCol>
                <a:gridCol w="1193800">
                  <a:extLst>
                    <a:ext uri="{9D8B030D-6E8A-4147-A177-3AD203B41FA5}">
                      <a16:colId xmlns:a16="http://schemas.microsoft.com/office/drawing/2014/main" xmlns="" val="258008701"/>
                    </a:ext>
                  </a:extLst>
                </a:gridCol>
                <a:gridCol w="1385305">
                  <a:extLst>
                    <a:ext uri="{9D8B030D-6E8A-4147-A177-3AD203B41FA5}">
                      <a16:colId xmlns:a16="http://schemas.microsoft.com/office/drawing/2014/main" xmlns="" val="4033903105"/>
                    </a:ext>
                  </a:extLst>
                </a:gridCol>
              </a:tblGrid>
              <a:tr h="370840">
                <a:tc>
                  <a:txBody>
                    <a:bodyPr/>
                    <a:lstStyle/>
                    <a:p>
                      <a:r>
                        <a:rPr lang="en-US" sz="1400" b="1" dirty="0"/>
                        <a:t>CAT 4</a:t>
                      </a:r>
                      <a:endParaRPr lang="en-ZA" sz="1400" b="1" dirty="0"/>
                    </a:p>
                  </a:txBody>
                  <a:tcPr/>
                </a:tc>
                <a:tc>
                  <a:txBody>
                    <a:bodyPr/>
                    <a:lstStyle/>
                    <a:p>
                      <a:endParaRPr lang="en-ZA" sz="1400" dirty="0"/>
                    </a:p>
                  </a:txBody>
                  <a:tcPr/>
                </a:tc>
                <a:tc>
                  <a:txBody>
                    <a:bodyPr/>
                    <a:lstStyle/>
                    <a:p>
                      <a:endParaRPr lang="en-ZA" sz="1400" dirty="0"/>
                    </a:p>
                  </a:txBody>
                  <a:tcPr/>
                </a:tc>
                <a:tc>
                  <a:txBody>
                    <a:bodyPr/>
                    <a:lstStyle/>
                    <a:p>
                      <a:endParaRPr lang="en-ZA" sz="1400" dirty="0"/>
                    </a:p>
                  </a:txBody>
                  <a:tcPr/>
                </a:tc>
                <a:tc>
                  <a:txBody>
                    <a:bodyPr/>
                    <a:lstStyle/>
                    <a:p>
                      <a:endParaRPr lang="en-ZA" sz="1400"/>
                    </a:p>
                  </a:txBody>
                  <a:tcPr/>
                </a:tc>
                <a:tc>
                  <a:txBody>
                    <a:bodyPr/>
                    <a:lstStyle/>
                    <a:p>
                      <a:endParaRPr lang="en-ZA" sz="1400"/>
                    </a:p>
                  </a:txBody>
                  <a:tcPr/>
                </a:tc>
                <a:tc gridSpan="2">
                  <a:txBody>
                    <a:bodyPr/>
                    <a:lstStyle/>
                    <a:p>
                      <a:r>
                        <a:rPr lang="en-US" sz="1400" dirty="0"/>
                        <a:t>Monthly Benefits</a:t>
                      </a:r>
                      <a:endParaRPr lang="en-ZA" sz="1400" dirty="0"/>
                    </a:p>
                  </a:txBody>
                  <a:tcPr/>
                </a:tc>
                <a:tc hMerge="1">
                  <a:txBody>
                    <a:bodyPr/>
                    <a:lstStyle/>
                    <a:p>
                      <a:endParaRPr lang="en-ZA" dirty="0"/>
                    </a:p>
                  </a:txBody>
                  <a:tcPr/>
                </a:tc>
                <a:tc>
                  <a:txBody>
                    <a:bodyPr/>
                    <a:lstStyle/>
                    <a:p>
                      <a:r>
                        <a:rPr lang="en-US" sz="1400" dirty="0"/>
                        <a:t>Additional</a:t>
                      </a:r>
                      <a:endParaRPr lang="en-ZA" sz="1400" dirty="0"/>
                    </a:p>
                  </a:txBody>
                  <a:tcPr/>
                </a:tc>
                <a:tc>
                  <a:txBody>
                    <a:bodyPr/>
                    <a:lstStyle/>
                    <a:p>
                      <a:r>
                        <a:rPr lang="en-US" sz="1400" dirty="0"/>
                        <a:t>Total Monthly Guaranteed Pay</a:t>
                      </a:r>
                      <a:endParaRPr lang="en-ZA" sz="1400" dirty="0"/>
                    </a:p>
                  </a:txBody>
                  <a:tcPr/>
                </a:tc>
                <a:extLst>
                  <a:ext uri="{0D108BD9-81ED-4DB2-BD59-A6C34878D82A}">
                    <a16:rowId xmlns:a16="http://schemas.microsoft.com/office/drawing/2014/main" xmlns="" val="959586808"/>
                  </a:ext>
                </a:extLst>
              </a:tr>
              <a:tr h="370840">
                <a:tc>
                  <a:txBody>
                    <a:bodyPr/>
                    <a:lstStyle/>
                    <a:p>
                      <a:r>
                        <a:rPr lang="en-US" sz="1200" b="1" dirty="0"/>
                        <a:t>Entry Level</a:t>
                      </a:r>
                      <a:endParaRPr lang="en-ZA" sz="1200" b="1" dirty="0"/>
                    </a:p>
                  </a:txBody>
                  <a:tcPr>
                    <a:solidFill>
                      <a:srgbClr val="FFFF00"/>
                    </a:solidFill>
                  </a:tcPr>
                </a:tc>
                <a:tc>
                  <a:txBody>
                    <a:bodyPr/>
                    <a:lstStyle/>
                    <a:p>
                      <a:r>
                        <a:rPr lang="en-US" sz="1200" b="1" dirty="0"/>
                        <a:t>Basic Pay</a:t>
                      </a:r>
                      <a:endParaRPr lang="en-ZA" sz="1200" b="1" dirty="0"/>
                    </a:p>
                  </a:txBody>
                  <a:tcPr>
                    <a:solidFill>
                      <a:srgbClr val="FFFF00"/>
                    </a:solidFill>
                  </a:tcPr>
                </a:tc>
                <a:tc>
                  <a:txBody>
                    <a:bodyPr/>
                    <a:lstStyle/>
                    <a:p>
                      <a:r>
                        <a:rPr lang="en-US" sz="1200" b="1" dirty="0"/>
                        <a:t>Holiday Leave Allowance / 13</a:t>
                      </a:r>
                      <a:r>
                        <a:rPr lang="en-US" sz="1200" b="1" baseline="30000" dirty="0"/>
                        <a:t>th</a:t>
                      </a:r>
                      <a:r>
                        <a:rPr lang="en-US" sz="1200" b="1" dirty="0"/>
                        <a:t> Cheque</a:t>
                      </a:r>
                      <a:endParaRPr lang="en-ZA" sz="1200" b="1" dirty="0"/>
                    </a:p>
                  </a:txBody>
                  <a:tcPr>
                    <a:solidFill>
                      <a:srgbClr val="FFFF00"/>
                    </a:solidFill>
                  </a:tcPr>
                </a:tc>
                <a:tc>
                  <a:txBody>
                    <a:bodyPr/>
                    <a:lstStyle/>
                    <a:p>
                      <a:r>
                        <a:rPr lang="en-US" sz="1200" b="1" dirty="0"/>
                        <a:t>Living Out Allowance</a:t>
                      </a:r>
                      <a:endParaRPr lang="en-ZA" sz="1200" b="1" dirty="0"/>
                    </a:p>
                  </a:txBody>
                  <a:tcPr>
                    <a:solidFill>
                      <a:srgbClr val="FFFF00"/>
                    </a:solidFill>
                  </a:tcPr>
                </a:tc>
                <a:tc>
                  <a:txBody>
                    <a:bodyPr/>
                    <a:lstStyle/>
                    <a:p>
                      <a:r>
                        <a:rPr lang="en-US" sz="1200" b="1" dirty="0"/>
                        <a:t>Other Allowances</a:t>
                      </a:r>
                      <a:endParaRPr lang="en-ZA" sz="1200" b="1" dirty="0"/>
                    </a:p>
                  </a:txBody>
                  <a:tcPr>
                    <a:solidFill>
                      <a:srgbClr val="FFFF00"/>
                    </a:solidFill>
                  </a:tcPr>
                </a:tc>
                <a:tc>
                  <a:txBody>
                    <a:bodyPr/>
                    <a:lstStyle/>
                    <a:p>
                      <a:r>
                        <a:rPr lang="en-US" sz="1200" b="1" dirty="0"/>
                        <a:t>Total Remuneration</a:t>
                      </a:r>
                      <a:endParaRPr lang="en-ZA" sz="1200" b="1" dirty="0"/>
                    </a:p>
                  </a:txBody>
                  <a:tcPr>
                    <a:solidFill>
                      <a:srgbClr val="FFFF00"/>
                    </a:solidFill>
                  </a:tcPr>
                </a:tc>
                <a:tc>
                  <a:txBody>
                    <a:bodyPr/>
                    <a:lstStyle/>
                    <a:p>
                      <a:r>
                        <a:rPr lang="en-US" sz="1200" b="1" dirty="0"/>
                        <a:t>Estimated Medical</a:t>
                      </a:r>
                      <a:endParaRPr lang="en-ZA" sz="1200" b="1" dirty="0"/>
                    </a:p>
                  </a:txBody>
                  <a:tcPr>
                    <a:solidFill>
                      <a:srgbClr val="FFFF00"/>
                    </a:solidFill>
                  </a:tcPr>
                </a:tc>
                <a:tc>
                  <a:txBody>
                    <a:bodyPr/>
                    <a:lstStyle/>
                    <a:p>
                      <a:r>
                        <a:rPr lang="en-US" sz="1200" b="1" dirty="0"/>
                        <a:t>Employer Provident / Retirement</a:t>
                      </a:r>
                      <a:endParaRPr lang="en-ZA" sz="1200" b="1" dirty="0"/>
                    </a:p>
                  </a:txBody>
                  <a:tcPr>
                    <a:solidFill>
                      <a:srgbClr val="FFFF00"/>
                    </a:solidFill>
                  </a:tcPr>
                </a:tc>
                <a:tc>
                  <a:txBody>
                    <a:bodyPr/>
                    <a:lstStyle/>
                    <a:p>
                      <a:r>
                        <a:rPr lang="en-US" sz="1200" b="1" dirty="0"/>
                        <a:t>Average Overtime</a:t>
                      </a:r>
                      <a:endParaRPr lang="en-ZA" sz="1200" b="1" dirty="0"/>
                    </a:p>
                  </a:txBody>
                  <a:tcPr>
                    <a:solidFill>
                      <a:srgbClr val="FFFF00"/>
                    </a:solidFill>
                  </a:tcPr>
                </a:tc>
                <a:tc>
                  <a:txBody>
                    <a:bodyPr/>
                    <a:lstStyle/>
                    <a:p>
                      <a:endParaRPr lang="en-ZA" sz="1200" b="1" dirty="0"/>
                    </a:p>
                  </a:txBody>
                  <a:tcPr>
                    <a:solidFill>
                      <a:srgbClr val="FFFF00"/>
                    </a:solidFill>
                  </a:tcPr>
                </a:tc>
                <a:extLst>
                  <a:ext uri="{0D108BD9-81ED-4DB2-BD59-A6C34878D82A}">
                    <a16:rowId xmlns:a16="http://schemas.microsoft.com/office/drawing/2014/main" xmlns="" val="4164375041"/>
                  </a:ext>
                </a:extLst>
              </a:tr>
              <a:tr h="37084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en-US" sz="1200" b="1" dirty="0"/>
                        <a:t>Average PGM Underground</a:t>
                      </a:r>
                      <a:endParaRPr lang="en-ZA" sz="1200" b="1" dirty="0"/>
                    </a:p>
                    <a:p>
                      <a:pPr marL="0" marR="0" lvl="0" indent="0" algn="l" defTabSz="1036747" rtl="0" eaLnBrk="1" fontAlgn="auto" latinLnBrk="0" hangingPunct="1">
                        <a:lnSpc>
                          <a:spcPct val="100000"/>
                        </a:lnSpc>
                        <a:spcBef>
                          <a:spcPts val="0"/>
                        </a:spcBef>
                        <a:spcAft>
                          <a:spcPts val="0"/>
                        </a:spcAft>
                        <a:buClrTx/>
                        <a:buSzTx/>
                        <a:buFontTx/>
                        <a:buNone/>
                        <a:tabLst/>
                        <a:defRPr/>
                      </a:pPr>
                      <a:endParaRPr lang="en-ZA" sz="1200" b="1" dirty="0"/>
                    </a:p>
                  </a:txBody>
                  <a:tcPr/>
                </a:tc>
                <a:tc>
                  <a:txBody>
                    <a:bodyPr/>
                    <a:lstStyle/>
                    <a:p>
                      <a:pPr algn="r"/>
                      <a:r>
                        <a:rPr lang="en-US" sz="1200" b="1" dirty="0"/>
                        <a:t>13 065</a:t>
                      </a:r>
                      <a:endParaRPr lang="en-ZA" sz="1200" b="1" dirty="0"/>
                    </a:p>
                  </a:txBody>
                  <a:tcPr/>
                </a:tc>
                <a:tc>
                  <a:txBody>
                    <a:bodyPr/>
                    <a:lstStyle/>
                    <a:p>
                      <a:pPr algn="r"/>
                      <a:r>
                        <a:rPr lang="en-US" sz="1200" b="1" dirty="0"/>
                        <a:t>1 088</a:t>
                      </a:r>
                      <a:endParaRPr lang="en-ZA" sz="1200" b="1" dirty="0"/>
                    </a:p>
                  </a:txBody>
                  <a:tcPr/>
                </a:tc>
                <a:tc>
                  <a:txBody>
                    <a:bodyPr/>
                    <a:lstStyle/>
                    <a:p>
                      <a:pPr algn="r"/>
                      <a:r>
                        <a:rPr lang="en-US" sz="1200" b="1" dirty="0"/>
                        <a:t>2 560</a:t>
                      </a:r>
                      <a:endParaRPr lang="en-ZA" sz="1200" b="1" dirty="0"/>
                    </a:p>
                  </a:txBody>
                  <a:tcPr/>
                </a:tc>
                <a:tc>
                  <a:txBody>
                    <a:bodyPr/>
                    <a:lstStyle/>
                    <a:p>
                      <a:pPr algn="r"/>
                      <a:r>
                        <a:rPr lang="en-US" sz="1200" b="1" dirty="0"/>
                        <a:t>-</a:t>
                      </a:r>
                      <a:endParaRPr lang="en-ZA" sz="1200" b="1" dirty="0"/>
                    </a:p>
                  </a:txBody>
                  <a:tcPr/>
                </a:tc>
                <a:tc>
                  <a:txBody>
                    <a:bodyPr/>
                    <a:lstStyle/>
                    <a:p>
                      <a:pPr algn="r"/>
                      <a:r>
                        <a:rPr lang="en-US" sz="1200" b="1" dirty="0"/>
                        <a:t>16 803</a:t>
                      </a:r>
                      <a:endParaRPr lang="en-ZA" sz="1200" b="1" dirty="0"/>
                    </a:p>
                  </a:txBody>
                  <a:tcPr/>
                </a:tc>
                <a:tc>
                  <a:txBody>
                    <a:bodyPr/>
                    <a:lstStyle/>
                    <a:p>
                      <a:pPr algn="r"/>
                      <a:r>
                        <a:rPr lang="en-US" sz="1200" b="1" dirty="0"/>
                        <a:t>595</a:t>
                      </a:r>
                      <a:endParaRPr lang="en-ZA" sz="1200" b="1" dirty="0"/>
                    </a:p>
                  </a:txBody>
                  <a:tcPr/>
                </a:tc>
                <a:tc>
                  <a:txBody>
                    <a:bodyPr/>
                    <a:lstStyle/>
                    <a:p>
                      <a:pPr algn="r"/>
                      <a:r>
                        <a:rPr lang="en-US" sz="1200" b="1" dirty="0"/>
                        <a:t>1 234</a:t>
                      </a:r>
                      <a:endParaRPr lang="en-ZA" sz="1200" b="1" dirty="0"/>
                    </a:p>
                  </a:txBody>
                  <a:tcPr/>
                </a:tc>
                <a:tc>
                  <a:txBody>
                    <a:bodyPr/>
                    <a:lstStyle/>
                    <a:p>
                      <a:pPr algn="r"/>
                      <a:r>
                        <a:rPr lang="en-US" sz="1200" b="1" dirty="0"/>
                        <a:t>-</a:t>
                      </a:r>
                      <a:endParaRPr lang="en-ZA" sz="1200" b="1" dirty="0"/>
                    </a:p>
                  </a:txBody>
                  <a:tcPr/>
                </a:tc>
                <a:tc>
                  <a:txBody>
                    <a:bodyPr/>
                    <a:lstStyle/>
                    <a:p>
                      <a:pPr algn="r"/>
                      <a:r>
                        <a:rPr lang="en-US" sz="1200" b="1" dirty="0"/>
                        <a:t>18 632</a:t>
                      </a:r>
                      <a:endParaRPr lang="en-ZA" sz="1200" b="1" dirty="0"/>
                    </a:p>
                  </a:txBody>
                  <a:tcPr/>
                </a:tc>
                <a:extLst>
                  <a:ext uri="{0D108BD9-81ED-4DB2-BD59-A6C34878D82A}">
                    <a16:rowId xmlns:a16="http://schemas.microsoft.com/office/drawing/2014/main" xmlns="" val="1036574074"/>
                  </a:ext>
                </a:extLst>
              </a:tr>
              <a:tr h="37084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en-US" sz="1200" b="1" dirty="0"/>
                        <a:t>Average Gold Underground</a:t>
                      </a:r>
                      <a:endParaRPr lang="en-ZA" sz="1200" b="1" dirty="0"/>
                    </a:p>
                    <a:p>
                      <a:endParaRPr lang="en-ZA" sz="1200" b="1" dirty="0"/>
                    </a:p>
                  </a:txBody>
                  <a:tcPr/>
                </a:tc>
                <a:tc>
                  <a:txBody>
                    <a:bodyPr/>
                    <a:lstStyle/>
                    <a:p>
                      <a:pPr algn="r"/>
                      <a:r>
                        <a:rPr lang="en-US" sz="1200" b="1" dirty="0"/>
                        <a:t>9 752</a:t>
                      </a:r>
                      <a:endParaRPr lang="en-ZA" sz="1200" b="1" dirty="0"/>
                    </a:p>
                  </a:txBody>
                  <a:tcPr/>
                </a:tc>
                <a:tc>
                  <a:txBody>
                    <a:bodyPr/>
                    <a:lstStyle/>
                    <a:p>
                      <a:pPr algn="r"/>
                      <a:r>
                        <a:rPr lang="en-US" sz="1200" b="1" dirty="0"/>
                        <a:t>812</a:t>
                      </a:r>
                      <a:endParaRPr lang="en-ZA" sz="1200" b="1" dirty="0"/>
                    </a:p>
                  </a:txBody>
                  <a:tcPr/>
                </a:tc>
                <a:tc>
                  <a:txBody>
                    <a:bodyPr/>
                    <a:lstStyle/>
                    <a:p>
                      <a:pPr algn="r"/>
                      <a:r>
                        <a:rPr lang="en-US" sz="1200" b="1" dirty="0"/>
                        <a:t>2 700</a:t>
                      </a:r>
                      <a:endParaRPr lang="en-ZA" sz="1200" b="1" dirty="0"/>
                    </a:p>
                  </a:txBody>
                  <a:tcPr/>
                </a:tc>
                <a:tc>
                  <a:txBody>
                    <a:bodyPr/>
                    <a:lstStyle/>
                    <a:p>
                      <a:pPr algn="r"/>
                      <a:r>
                        <a:rPr lang="en-US" sz="1200" b="1" dirty="0"/>
                        <a:t>517</a:t>
                      </a:r>
                      <a:endParaRPr lang="en-ZA" sz="1200" b="1" dirty="0"/>
                    </a:p>
                  </a:txBody>
                  <a:tcPr/>
                </a:tc>
                <a:tc>
                  <a:txBody>
                    <a:bodyPr/>
                    <a:lstStyle/>
                    <a:p>
                      <a:pPr algn="r"/>
                      <a:r>
                        <a:rPr lang="en-US" sz="1200" b="1" dirty="0"/>
                        <a:t>13 781</a:t>
                      </a:r>
                      <a:endParaRPr lang="en-ZA" sz="1200" b="1" dirty="0"/>
                    </a:p>
                  </a:txBody>
                  <a:tcPr/>
                </a:tc>
                <a:tc>
                  <a:txBody>
                    <a:bodyPr/>
                    <a:lstStyle/>
                    <a:p>
                      <a:pPr algn="r"/>
                      <a:r>
                        <a:rPr lang="en-US" sz="1200" b="1" dirty="0"/>
                        <a:t>1 263</a:t>
                      </a:r>
                      <a:endParaRPr lang="en-ZA" sz="1200" b="1" dirty="0"/>
                    </a:p>
                  </a:txBody>
                  <a:tcPr/>
                </a:tc>
                <a:tc>
                  <a:txBody>
                    <a:bodyPr/>
                    <a:lstStyle/>
                    <a:p>
                      <a:pPr algn="r"/>
                      <a:r>
                        <a:rPr lang="en-US" sz="1200" b="1" dirty="0"/>
                        <a:t>1 617</a:t>
                      </a:r>
                      <a:endParaRPr lang="en-ZA" sz="1200" b="1" dirty="0"/>
                    </a:p>
                  </a:txBody>
                  <a:tcPr/>
                </a:tc>
                <a:tc>
                  <a:txBody>
                    <a:bodyPr/>
                    <a:lstStyle/>
                    <a:p>
                      <a:pPr algn="r"/>
                      <a:r>
                        <a:rPr lang="en-US" sz="1200" b="1" dirty="0"/>
                        <a:t>1 153</a:t>
                      </a:r>
                      <a:endParaRPr lang="en-ZA" sz="1200" b="1" dirty="0"/>
                    </a:p>
                  </a:txBody>
                  <a:tcPr/>
                </a:tc>
                <a:tc>
                  <a:txBody>
                    <a:bodyPr/>
                    <a:lstStyle/>
                    <a:p>
                      <a:pPr algn="r"/>
                      <a:r>
                        <a:rPr lang="en-US" sz="1200" b="1" dirty="0"/>
                        <a:t>17 814</a:t>
                      </a:r>
                      <a:endParaRPr lang="en-ZA" sz="1200" b="1" dirty="0"/>
                    </a:p>
                  </a:txBody>
                  <a:tcPr/>
                </a:tc>
                <a:extLst>
                  <a:ext uri="{0D108BD9-81ED-4DB2-BD59-A6C34878D82A}">
                    <a16:rowId xmlns:a16="http://schemas.microsoft.com/office/drawing/2014/main" xmlns="" val="4090350435"/>
                  </a:ext>
                </a:extLst>
              </a:tr>
              <a:tr h="370840">
                <a:tc>
                  <a:txBody>
                    <a:bodyPr/>
                    <a:lstStyle/>
                    <a:p>
                      <a:pPr marL="0" marR="0" lvl="0" indent="0" algn="l" defTabSz="1036747" rtl="0" eaLnBrk="1" fontAlgn="auto" latinLnBrk="0" hangingPunct="1">
                        <a:lnSpc>
                          <a:spcPct val="100000"/>
                        </a:lnSpc>
                        <a:spcBef>
                          <a:spcPts val="0"/>
                        </a:spcBef>
                        <a:spcAft>
                          <a:spcPts val="0"/>
                        </a:spcAft>
                        <a:buClrTx/>
                        <a:buSzTx/>
                        <a:buFontTx/>
                        <a:buNone/>
                        <a:tabLst/>
                        <a:defRPr/>
                      </a:pPr>
                      <a:r>
                        <a:rPr lang="en-US" sz="1200" b="1" dirty="0"/>
                        <a:t>Average Coal Underground</a:t>
                      </a:r>
                      <a:endParaRPr lang="en-ZA" sz="1200" b="1" dirty="0"/>
                    </a:p>
                  </a:txBody>
                  <a:tcPr/>
                </a:tc>
                <a:tc>
                  <a:txBody>
                    <a:bodyPr/>
                    <a:lstStyle/>
                    <a:p>
                      <a:pPr algn="r"/>
                      <a:r>
                        <a:rPr lang="en-US" sz="1200" b="1" dirty="0"/>
                        <a:t>11 921</a:t>
                      </a:r>
                      <a:endParaRPr lang="en-ZA" sz="1200" b="1" dirty="0"/>
                    </a:p>
                  </a:txBody>
                  <a:tcPr/>
                </a:tc>
                <a:tc>
                  <a:txBody>
                    <a:bodyPr/>
                    <a:lstStyle/>
                    <a:p>
                      <a:pPr algn="r"/>
                      <a:r>
                        <a:rPr lang="en-US" sz="1200" b="1" dirty="0"/>
                        <a:t>993</a:t>
                      </a:r>
                      <a:endParaRPr lang="en-ZA" sz="1200" b="1" dirty="0"/>
                    </a:p>
                  </a:txBody>
                  <a:tcPr/>
                </a:tc>
                <a:tc>
                  <a:txBody>
                    <a:bodyPr/>
                    <a:lstStyle/>
                    <a:p>
                      <a:pPr algn="r"/>
                      <a:r>
                        <a:rPr lang="en-US" sz="1200" b="1" dirty="0"/>
                        <a:t>5 500</a:t>
                      </a:r>
                      <a:endParaRPr lang="en-ZA" sz="1200" b="1" dirty="0"/>
                    </a:p>
                  </a:txBody>
                  <a:tcPr/>
                </a:tc>
                <a:tc>
                  <a:txBody>
                    <a:bodyPr/>
                    <a:lstStyle/>
                    <a:p>
                      <a:pPr algn="r"/>
                      <a:r>
                        <a:rPr lang="en-US" sz="1200" b="1" dirty="0"/>
                        <a:t>1 311</a:t>
                      </a:r>
                      <a:endParaRPr lang="en-ZA" sz="1200" b="1" dirty="0"/>
                    </a:p>
                  </a:txBody>
                  <a:tcPr/>
                </a:tc>
                <a:tc>
                  <a:txBody>
                    <a:bodyPr/>
                    <a:lstStyle/>
                    <a:p>
                      <a:pPr algn="r"/>
                      <a:r>
                        <a:rPr lang="en-US" sz="1200" b="1" dirty="0"/>
                        <a:t>19 726</a:t>
                      </a:r>
                      <a:endParaRPr lang="en-ZA" sz="1200" b="1" dirty="0"/>
                    </a:p>
                  </a:txBody>
                  <a:tcPr/>
                </a:tc>
                <a:tc>
                  <a:txBody>
                    <a:bodyPr/>
                    <a:lstStyle/>
                    <a:p>
                      <a:pPr algn="r"/>
                      <a:r>
                        <a:rPr lang="en-US" sz="1200" b="1" dirty="0"/>
                        <a:t>3 500</a:t>
                      </a:r>
                      <a:endParaRPr lang="en-ZA" sz="1200" b="1" dirty="0"/>
                    </a:p>
                  </a:txBody>
                  <a:tcPr/>
                </a:tc>
                <a:tc>
                  <a:txBody>
                    <a:bodyPr/>
                    <a:lstStyle/>
                    <a:p>
                      <a:pPr algn="r"/>
                      <a:r>
                        <a:rPr lang="en-US" sz="1200" b="1" dirty="0"/>
                        <a:t>1 788</a:t>
                      </a:r>
                      <a:endParaRPr lang="en-ZA" sz="1200" b="1" dirty="0"/>
                    </a:p>
                  </a:txBody>
                  <a:tcPr/>
                </a:tc>
                <a:tc>
                  <a:txBody>
                    <a:bodyPr/>
                    <a:lstStyle/>
                    <a:p>
                      <a:pPr algn="r"/>
                      <a:r>
                        <a:rPr lang="en-US" sz="1200" b="1" dirty="0"/>
                        <a:t>-</a:t>
                      </a:r>
                      <a:endParaRPr lang="en-ZA" sz="1200" b="1" dirty="0"/>
                    </a:p>
                  </a:txBody>
                  <a:tcPr/>
                </a:tc>
                <a:tc>
                  <a:txBody>
                    <a:bodyPr/>
                    <a:lstStyle/>
                    <a:p>
                      <a:pPr algn="r"/>
                      <a:r>
                        <a:rPr lang="en-US" sz="1200" b="1" dirty="0"/>
                        <a:t>25 014</a:t>
                      </a:r>
                      <a:endParaRPr lang="en-ZA" sz="1200" b="1" dirty="0"/>
                    </a:p>
                  </a:txBody>
                  <a:tcPr/>
                </a:tc>
                <a:extLst>
                  <a:ext uri="{0D108BD9-81ED-4DB2-BD59-A6C34878D82A}">
                    <a16:rowId xmlns:a16="http://schemas.microsoft.com/office/drawing/2014/main" xmlns="" val="1942596027"/>
                  </a:ext>
                </a:extLst>
              </a:tr>
            </a:tbl>
          </a:graphicData>
        </a:graphic>
      </p:graphicFrame>
      <p:sp>
        <p:nvSpPr>
          <p:cNvPr id="10" name="Content Placeholder 1">
            <a:extLst>
              <a:ext uri="{FF2B5EF4-FFF2-40B4-BE49-F238E27FC236}">
                <a16:creationId xmlns:a16="http://schemas.microsoft.com/office/drawing/2014/main" xmlns="" id="{3CFACC35-C7B2-4527-8DBF-279C9712FA03}"/>
              </a:ext>
            </a:extLst>
          </p:cNvPr>
          <p:cNvSpPr txBox="1">
            <a:spLocks/>
          </p:cNvSpPr>
          <p:nvPr/>
        </p:nvSpPr>
        <p:spPr>
          <a:xfrm>
            <a:off x="894443" y="1047059"/>
            <a:ext cx="12340294" cy="2438287"/>
          </a:xfrm>
          <a:prstGeom prst="rect">
            <a:avLst/>
          </a:prstGeom>
        </p:spPr>
        <p:txBody>
          <a:bodyPr vert="horz" lIns="0" tIns="0" rIns="0" bIns="0" rtlCol="0">
            <a:noAutofit/>
          </a:bodyPr>
          <a:lstStyle>
            <a:lvl1pPr marL="25918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fontAlgn="auto">
              <a:spcAft>
                <a:spcPts val="0"/>
              </a:spcAft>
            </a:pPr>
            <a:r>
              <a:rPr lang="en-US" dirty="0"/>
              <a:t>7 out of the top 15 richest black South Africans made their money from mining and 5 of them are still in mining. </a:t>
            </a:r>
          </a:p>
          <a:p>
            <a:pPr fontAlgn="auto">
              <a:spcAft>
                <a:spcPts val="0"/>
              </a:spcAft>
            </a:pPr>
            <a:r>
              <a:rPr lang="en-US" dirty="0"/>
              <a:t>Hostels were converted into single occupancy rooms or family units. </a:t>
            </a:r>
          </a:p>
          <a:p>
            <a:pPr fontAlgn="auto">
              <a:spcAft>
                <a:spcPts val="0"/>
              </a:spcAft>
            </a:pPr>
            <a:r>
              <a:rPr lang="en-US" dirty="0"/>
              <a:t>Over 60% of our member company employees receive a Living Out Allowance and almost 10% participate in a home ownership scheme.</a:t>
            </a:r>
          </a:p>
          <a:p>
            <a:pPr fontAlgn="auto">
              <a:spcAft>
                <a:spcPts val="0"/>
              </a:spcAft>
            </a:pPr>
            <a:r>
              <a:rPr lang="en-US" dirty="0"/>
              <a:t>The Total Guaranteed Monthly Pay of entry level unionized underground mine workers ranges from R17,800</a:t>
            </a:r>
            <a:r>
              <a:rPr lang="en-US" b="1" dirty="0"/>
              <a:t> </a:t>
            </a:r>
            <a:r>
              <a:rPr lang="en-US" dirty="0"/>
              <a:t>to R25,000.</a:t>
            </a:r>
          </a:p>
        </p:txBody>
      </p:sp>
    </p:spTree>
    <p:extLst>
      <p:ext uri="{BB962C8B-B14F-4D97-AF65-F5344CB8AC3E}">
        <p14:creationId xmlns:p14="http://schemas.microsoft.com/office/powerpoint/2010/main" xmlns="" val="42736461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3ADFE3C-90E8-47F4-9DB1-E902309F3B20}"/>
              </a:ext>
            </a:extLst>
          </p:cNvPr>
          <p:cNvSpPr>
            <a:spLocks noGrp="1"/>
          </p:cNvSpPr>
          <p:nvPr>
            <p:ph idx="1"/>
          </p:nvPr>
        </p:nvSpPr>
        <p:spPr>
          <a:xfrm>
            <a:off x="899886" y="1474788"/>
            <a:ext cx="12035063" cy="4793665"/>
          </a:xfrm>
        </p:spPr>
        <p:txBody>
          <a:bodyPr>
            <a:normAutofit/>
          </a:bodyPr>
          <a:lstStyle/>
          <a:p>
            <a:r>
              <a:rPr lang="en-US" sz="2400" dirty="0"/>
              <a:t>Lack of standarised reporting templates for MC2018</a:t>
            </a:r>
          </a:p>
          <a:p>
            <a:r>
              <a:rPr lang="en-US" sz="2400" dirty="0"/>
              <a:t>Lack of clarity on aspects of MC2018 and Implementation Guidelines. </a:t>
            </a:r>
          </a:p>
          <a:p>
            <a:r>
              <a:rPr lang="en-US" sz="2400" dirty="0"/>
              <a:t>No guidance has been provided by DMRE in the form of a standardized reporting template</a:t>
            </a:r>
            <a:r>
              <a:rPr lang="en-US" sz="2400" b="1" dirty="0"/>
              <a:t> </a:t>
            </a:r>
            <a:r>
              <a:rPr lang="en-US" sz="2400" dirty="0"/>
              <a:t>since January 2019, therefore mining industry reports as per its interpretation.</a:t>
            </a:r>
          </a:p>
          <a:p>
            <a:r>
              <a:rPr lang="en-US" sz="2400" dirty="0"/>
              <a:t>DMRE Regional Managers interpreting MC2018 differently and therefore request different data.</a:t>
            </a:r>
          </a:p>
          <a:p>
            <a:r>
              <a:rPr lang="en-ZA" sz="2400" dirty="0">
                <a:effectLst/>
                <a:ea typeface="Calibri" panose="020F0502020204030204" pitchFamily="34" charset="0"/>
                <a:cs typeface="Times New Roman" panose="02020603050405020304" pitchFamily="18" charset="0"/>
              </a:rPr>
              <a:t>DMRE’s state of readiness to process annual reports and provide BEE scorecards </a:t>
            </a:r>
            <a:r>
              <a:rPr lang="en-US" sz="2400" dirty="0"/>
              <a:t>–refusal to allow independent verification and transparency</a:t>
            </a:r>
            <a:r>
              <a:rPr lang="en-ZA" sz="2400" dirty="0">
                <a:effectLst/>
                <a:ea typeface="Calibri" panose="020F0502020204030204" pitchFamily="34" charset="0"/>
                <a:cs typeface="Times New Roman" panose="02020603050405020304" pitchFamily="18" charset="0"/>
              </a:rPr>
              <a:t>.</a:t>
            </a:r>
          </a:p>
          <a:p>
            <a:r>
              <a:rPr lang="en-ZA" sz="2400" dirty="0">
                <a:ea typeface="Calibri" panose="020F0502020204030204" pitchFamily="34" charset="0"/>
                <a:cs typeface="Times New Roman" panose="02020603050405020304" pitchFamily="18" charset="0"/>
              </a:rPr>
              <a:t>Licencing issues</a:t>
            </a:r>
            <a:endParaRPr lang="en-ZA" sz="2400" dirty="0">
              <a:effectLst/>
              <a:ea typeface="Calibri" panose="020F0502020204030204" pitchFamily="34" charset="0"/>
              <a:cs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xmlns="" id="{0A9ABB39-42AD-456E-8C53-35793A6354E9}"/>
              </a:ext>
            </a:extLst>
          </p:cNvPr>
          <p:cNvSpPr>
            <a:spLocks noGrp="1"/>
          </p:cNvSpPr>
          <p:nvPr>
            <p:ph type="title"/>
          </p:nvPr>
        </p:nvSpPr>
        <p:spPr>
          <a:xfrm>
            <a:off x="889000" y="348915"/>
            <a:ext cx="12045949" cy="1008000"/>
          </a:xfrm>
        </p:spPr>
        <p:txBody>
          <a:bodyPr/>
          <a:lstStyle/>
          <a:p>
            <a:r>
              <a:rPr lang="en-US" sz="2800" dirty="0"/>
              <a:t>Challenges relating to Transformation</a:t>
            </a:r>
            <a:br>
              <a:rPr lang="en-US" sz="2800" dirty="0"/>
            </a:br>
            <a:endParaRPr lang="en-ZA" dirty="0"/>
          </a:p>
        </p:txBody>
      </p:sp>
      <p:sp>
        <p:nvSpPr>
          <p:cNvPr id="4" name="Slide Number Placeholder 3">
            <a:extLst>
              <a:ext uri="{FF2B5EF4-FFF2-40B4-BE49-F238E27FC236}">
                <a16:creationId xmlns:a16="http://schemas.microsoft.com/office/drawing/2014/main" xmlns="" id="{704BDF49-ABC1-4216-8DA2-33C3EEA9905F}"/>
              </a:ext>
            </a:extLst>
          </p:cNvPr>
          <p:cNvSpPr>
            <a:spLocks noGrp="1"/>
          </p:cNvSpPr>
          <p:nvPr>
            <p:ph type="sldNum" sz="quarter" idx="12"/>
          </p:nvPr>
        </p:nvSpPr>
        <p:spPr/>
        <p:txBody>
          <a:bodyPr/>
          <a:lstStyle/>
          <a:p>
            <a:pPr>
              <a:defRPr/>
            </a:pPr>
            <a:fld id="{32C6EAD3-2F72-4062-B8AD-66032594F5B0}" type="slidenum">
              <a:rPr lang="en-ZA" smtClean="0"/>
              <a:pPr>
                <a:defRPr/>
              </a:pPr>
              <a:t>17</a:t>
            </a:fld>
            <a:endParaRPr lang="en-ZA"/>
          </a:p>
        </p:txBody>
      </p:sp>
    </p:spTree>
    <p:extLst>
      <p:ext uri="{BB962C8B-B14F-4D97-AF65-F5344CB8AC3E}">
        <p14:creationId xmlns:p14="http://schemas.microsoft.com/office/powerpoint/2010/main" xmlns="" val="34490101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3ADFE3C-90E8-47F4-9DB1-E902309F3B20}"/>
              </a:ext>
            </a:extLst>
          </p:cNvPr>
          <p:cNvSpPr>
            <a:spLocks noGrp="1"/>
          </p:cNvSpPr>
          <p:nvPr>
            <p:ph idx="1"/>
          </p:nvPr>
        </p:nvSpPr>
        <p:spPr/>
        <p:txBody>
          <a:bodyPr>
            <a:normAutofit/>
          </a:bodyPr>
          <a:lstStyle/>
          <a:p>
            <a:r>
              <a:rPr lang="en-US" sz="2400" dirty="0"/>
              <a:t>Junior and emerging miners comprise of smaller and mid-tier producers with an annual turnover of up to R500 million.</a:t>
            </a:r>
          </a:p>
          <a:p>
            <a:r>
              <a:rPr lang="en-US" sz="2400" dirty="0"/>
              <a:t>They also comprise of exploration and mine development companies</a:t>
            </a:r>
          </a:p>
          <a:p>
            <a:r>
              <a:rPr lang="en-US" sz="2400" dirty="0"/>
              <a:t>Many are BEE entities</a:t>
            </a:r>
          </a:p>
          <a:p>
            <a:r>
              <a:rPr lang="en-US" sz="2400" dirty="0"/>
              <a:t>In 2019:</a:t>
            </a:r>
          </a:p>
          <a:p>
            <a:pPr lvl="1"/>
            <a:r>
              <a:rPr lang="en-US" sz="2400" dirty="0"/>
              <a:t>Juniors generated R54 billion in revenue,</a:t>
            </a:r>
          </a:p>
          <a:p>
            <a:pPr lvl="1"/>
            <a:r>
              <a:rPr lang="en-US" sz="2400" dirty="0"/>
              <a:t>Spent R55 billion in wages and procurement, and</a:t>
            </a:r>
          </a:p>
          <a:p>
            <a:pPr lvl="1"/>
            <a:r>
              <a:rPr lang="en-US" sz="2400" dirty="0"/>
              <a:t>Directly employed over 40,000 workers</a:t>
            </a:r>
          </a:p>
          <a:p>
            <a:r>
              <a:rPr lang="en-US" sz="2400" dirty="0"/>
              <a:t>Junior miners held an estimated 685 mining licenses in 414 entities in 2018</a:t>
            </a:r>
          </a:p>
          <a:p>
            <a:r>
              <a:rPr lang="en-US" sz="2400" dirty="0"/>
              <a:t>Junior and emerging miners are involved in almost all mineral commodities with the majority in industrial minerals, followed by  coal, diamonds, iron ore, gold, chrome and PGMs</a:t>
            </a:r>
          </a:p>
          <a:p>
            <a:endParaRPr lang="en-ZA" dirty="0"/>
          </a:p>
        </p:txBody>
      </p:sp>
      <p:sp>
        <p:nvSpPr>
          <p:cNvPr id="3" name="Title 2">
            <a:extLst>
              <a:ext uri="{FF2B5EF4-FFF2-40B4-BE49-F238E27FC236}">
                <a16:creationId xmlns:a16="http://schemas.microsoft.com/office/drawing/2014/main" xmlns="" id="{0A9ABB39-42AD-456E-8C53-35793A6354E9}"/>
              </a:ext>
            </a:extLst>
          </p:cNvPr>
          <p:cNvSpPr>
            <a:spLocks noGrp="1"/>
          </p:cNvSpPr>
          <p:nvPr>
            <p:ph type="title"/>
          </p:nvPr>
        </p:nvSpPr>
        <p:spPr>
          <a:xfrm>
            <a:off x="889000" y="348915"/>
            <a:ext cx="12045949" cy="1008000"/>
          </a:xfrm>
        </p:spPr>
        <p:txBody>
          <a:bodyPr/>
          <a:lstStyle/>
          <a:p>
            <a:r>
              <a:rPr lang="en-US" dirty="0"/>
              <a:t>TRANSFORMATION THROUGH SUPPORTING JUNIOR AND EMERGING MINING</a:t>
            </a:r>
            <a:endParaRPr lang="en-ZA" dirty="0"/>
          </a:p>
        </p:txBody>
      </p:sp>
      <p:sp>
        <p:nvSpPr>
          <p:cNvPr id="4" name="Slide Number Placeholder 3">
            <a:extLst>
              <a:ext uri="{FF2B5EF4-FFF2-40B4-BE49-F238E27FC236}">
                <a16:creationId xmlns:a16="http://schemas.microsoft.com/office/drawing/2014/main" xmlns="" id="{704BDF49-ABC1-4216-8DA2-33C3EEA9905F}"/>
              </a:ext>
            </a:extLst>
          </p:cNvPr>
          <p:cNvSpPr>
            <a:spLocks noGrp="1"/>
          </p:cNvSpPr>
          <p:nvPr>
            <p:ph type="sldNum" sz="quarter" idx="12"/>
          </p:nvPr>
        </p:nvSpPr>
        <p:spPr/>
        <p:txBody>
          <a:bodyPr/>
          <a:lstStyle/>
          <a:p>
            <a:pPr>
              <a:defRPr/>
            </a:pPr>
            <a:fld id="{32C6EAD3-2F72-4062-B8AD-66032594F5B0}" type="slidenum">
              <a:rPr lang="en-ZA" smtClean="0"/>
              <a:pPr>
                <a:defRPr/>
              </a:pPr>
              <a:t>18</a:t>
            </a:fld>
            <a:endParaRPr lang="en-ZA"/>
          </a:p>
        </p:txBody>
      </p:sp>
    </p:spTree>
    <p:extLst>
      <p:ext uri="{BB962C8B-B14F-4D97-AF65-F5344CB8AC3E}">
        <p14:creationId xmlns:p14="http://schemas.microsoft.com/office/powerpoint/2010/main" xmlns="" val="5417258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3ADFE3C-90E8-47F4-9DB1-E902309F3B20}"/>
              </a:ext>
            </a:extLst>
          </p:cNvPr>
          <p:cNvSpPr>
            <a:spLocks noGrp="1"/>
          </p:cNvSpPr>
          <p:nvPr>
            <p:ph idx="1"/>
          </p:nvPr>
        </p:nvSpPr>
        <p:spPr/>
        <p:txBody>
          <a:bodyPr>
            <a:normAutofit/>
          </a:bodyPr>
          <a:lstStyle/>
          <a:p>
            <a:r>
              <a:rPr lang="en-US" sz="2400" dirty="0"/>
              <a:t>Research conducted by the Minerals Council in 2019 into the Junior sector found that:</a:t>
            </a:r>
          </a:p>
          <a:p>
            <a:pPr lvl="1"/>
            <a:r>
              <a:rPr lang="en-US" sz="2400" dirty="0"/>
              <a:t>64% cited the regulatory environment as not being conducive for success</a:t>
            </a:r>
          </a:p>
          <a:p>
            <a:pPr lvl="1"/>
            <a:r>
              <a:rPr lang="en-US" sz="2400" dirty="0"/>
              <a:t>23% of respondents cited the lack of funding as a major impediment</a:t>
            </a:r>
          </a:p>
          <a:p>
            <a:pPr lvl="1"/>
            <a:r>
              <a:rPr lang="en-US" sz="2400" dirty="0"/>
              <a:t>Of particular concern was the long delays in the granting of mining and exploration rights and transfers because of the lack of an efficient cadastre system</a:t>
            </a:r>
          </a:p>
          <a:p>
            <a:r>
              <a:rPr lang="en-US" sz="2400" dirty="0"/>
              <a:t>The Minerals Council supports Emerging Miners through the Junior and Emerging Miners Desk and the Leadership Forum</a:t>
            </a:r>
          </a:p>
          <a:p>
            <a:r>
              <a:rPr lang="en-US" sz="2400" dirty="0"/>
              <a:t>In 2021 Junior and Emerging companies  make up 45% of the Minerals Council membership</a:t>
            </a:r>
          </a:p>
          <a:p>
            <a:r>
              <a:rPr lang="en-US" sz="2400" dirty="0"/>
              <a:t>New entrants, in particular BEE entrants, are essential for the growth, transformation  and development of the industry</a:t>
            </a:r>
          </a:p>
          <a:p>
            <a:pPr marL="0" indent="0">
              <a:buNone/>
            </a:pPr>
            <a:endParaRPr lang="en-ZA" dirty="0"/>
          </a:p>
        </p:txBody>
      </p:sp>
      <p:sp>
        <p:nvSpPr>
          <p:cNvPr id="3" name="Title 2">
            <a:extLst>
              <a:ext uri="{FF2B5EF4-FFF2-40B4-BE49-F238E27FC236}">
                <a16:creationId xmlns:a16="http://schemas.microsoft.com/office/drawing/2014/main" xmlns="" id="{0A9ABB39-42AD-456E-8C53-35793A6354E9}"/>
              </a:ext>
            </a:extLst>
          </p:cNvPr>
          <p:cNvSpPr>
            <a:spLocks noGrp="1"/>
          </p:cNvSpPr>
          <p:nvPr>
            <p:ph type="title"/>
          </p:nvPr>
        </p:nvSpPr>
        <p:spPr>
          <a:xfrm>
            <a:off x="889000" y="348915"/>
            <a:ext cx="12045949" cy="1008000"/>
          </a:xfrm>
        </p:spPr>
        <p:txBody>
          <a:bodyPr/>
          <a:lstStyle/>
          <a:p>
            <a:r>
              <a:rPr lang="en-US" sz="2800" dirty="0"/>
              <a:t>TRANSFORMATION THROUGH SUPPORTING JUNIOR AND EMERGING MINING Continued</a:t>
            </a:r>
            <a:endParaRPr lang="en-ZA" dirty="0"/>
          </a:p>
        </p:txBody>
      </p:sp>
      <p:sp>
        <p:nvSpPr>
          <p:cNvPr id="4" name="Slide Number Placeholder 3">
            <a:extLst>
              <a:ext uri="{FF2B5EF4-FFF2-40B4-BE49-F238E27FC236}">
                <a16:creationId xmlns:a16="http://schemas.microsoft.com/office/drawing/2014/main" xmlns="" id="{704BDF49-ABC1-4216-8DA2-33C3EEA9905F}"/>
              </a:ext>
            </a:extLst>
          </p:cNvPr>
          <p:cNvSpPr>
            <a:spLocks noGrp="1"/>
          </p:cNvSpPr>
          <p:nvPr>
            <p:ph type="sldNum" sz="quarter" idx="12"/>
          </p:nvPr>
        </p:nvSpPr>
        <p:spPr/>
        <p:txBody>
          <a:bodyPr/>
          <a:lstStyle/>
          <a:p>
            <a:pPr>
              <a:defRPr/>
            </a:pPr>
            <a:fld id="{32C6EAD3-2F72-4062-B8AD-66032594F5B0}" type="slidenum">
              <a:rPr lang="en-ZA" smtClean="0"/>
              <a:pPr>
                <a:defRPr/>
              </a:pPr>
              <a:t>19</a:t>
            </a:fld>
            <a:endParaRPr lang="en-ZA"/>
          </a:p>
        </p:txBody>
      </p:sp>
    </p:spTree>
    <p:extLst>
      <p:ext uri="{BB962C8B-B14F-4D97-AF65-F5344CB8AC3E}">
        <p14:creationId xmlns:p14="http://schemas.microsoft.com/office/powerpoint/2010/main" xmlns="" val="13968926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30F8C15-BE6B-4FFA-8B98-F21640479AEA}"/>
              </a:ext>
            </a:extLst>
          </p:cNvPr>
          <p:cNvSpPr>
            <a:spLocks noGrp="1"/>
          </p:cNvSpPr>
          <p:nvPr>
            <p:ph type="title"/>
          </p:nvPr>
        </p:nvSpPr>
        <p:spPr/>
        <p:txBody>
          <a:bodyPr>
            <a:normAutofit/>
          </a:bodyPr>
          <a:lstStyle/>
          <a:p>
            <a:r>
              <a:rPr lang="en-ZA" dirty="0"/>
              <a:t>KEY POINTS </a:t>
            </a:r>
          </a:p>
        </p:txBody>
      </p:sp>
      <p:sp>
        <p:nvSpPr>
          <p:cNvPr id="2" name="Content Placeholder 1">
            <a:extLst>
              <a:ext uri="{FF2B5EF4-FFF2-40B4-BE49-F238E27FC236}">
                <a16:creationId xmlns:a16="http://schemas.microsoft.com/office/drawing/2014/main" xmlns="" id="{D5A953C0-71BD-44AB-AED8-7EC374D37888}"/>
              </a:ext>
            </a:extLst>
          </p:cNvPr>
          <p:cNvSpPr>
            <a:spLocks noGrp="1"/>
          </p:cNvSpPr>
          <p:nvPr>
            <p:ph idx="1"/>
          </p:nvPr>
        </p:nvSpPr>
        <p:spPr>
          <a:xfrm>
            <a:off x="637674" y="1855694"/>
            <a:ext cx="12657221" cy="4689485"/>
          </a:xfrm>
        </p:spPr>
        <p:txBody>
          <a:bodyPr>
            <a:normAutofit/>
          </a:bodyPr>
          <a:lstStyle/>
          <a:p>
            <a:pPr marL="285750" indent="-285750">
              <a:spcBef>
                <a:spcPts val="0"/>
              </a:spcBef>
              <a:buFont typeface="Arial" panose="020B0604020202020204" pitchFamily="34" charset="0"/>
              <a:buChar char="•"/>
            </a:pPr>
            <a:r>
              <a:rPr lang="en-US" sz="3200" dirty="0"/>
              <a:t>The Basis for the Legal Challenge – Reviewing certain provisions of MC2018 – majority of MC2018 untouched</a:t>
            </a:r>
          </a:p>
          <a:p>
            <a:pPr marL="285750" indent="-285750">
              <a:spcBef>
                <a:spcPts val="0"/>
              </a:spcBef>
              <a:buFont typeface="Arial" panose="020B0604020202020204" pitchFamily="34" charset="0"/>
              <a:buChar char="•"/>
            </a:pPr>
            <a:r>
              <a:rPr lang="en-US" sz="3200" dirty="0"/>
              <a:t>The Judgement does NOT mean the end of Transformation, the Mining Industry is still very Committed to Transformation.</a:t>
            </a:r>
          </a:p>
          <a:p>
            <a:pPr marL="285750" indent="-285750">
              <a:spcBef>
                <a:spcPts val="0"/>
              </a:spcBef>
              <a:buFont typeface="Arial" panose="020B0604020202020204" pitchFamily="34" charset="0"/>
              <a:buChar char="•"/>
            </a:pPr>
            <a:r>
              <a:rPr lang="en-US" sz="3200" dirty="0"/>
              <a:t>The Minister has Always had Powers to Enforce Transformation Through the MPRDA.</a:t>
            </a:r>
            <a:endParaRPr lang="en-ZA" sz="3200" dirty="0"/>
          </a:p>
        </p:txBody>
      </p:sp>
      <p:sp>
        <p:nvSpPr>
          <p:cNvPr id="4" name="Slide Number Placeholder 3">
            <a:extLst>
              <a:ext uri="{FF2B5EF4-FFF2-40B4-BE49-F238E27FC236}">
                <a16:creationId xmlns:a16="http://schemas.microsoft.com/office/drawing/2014/main" xmlns="" id="{5B150694-A9BE-4745-AFAF-46C8332DA5A2}"/>
              </a:ext>
            </a:extLst>
          </p:cNvPr>
          <p:cNvSpPr>
            <a:spLocks noGrp="1"/>
          </p:cNvSpPr>
          <p:nvPr>
            <p:ph type="sldNum" sz="quarter" idx="12"/>
          </p:nvPr>
        </p:nvSpPr>
        <p:spPr/>
        <p:txBody>
          <a:bodyPr/>
          <a:lstStyle/>
          <a:p>
            <a:pPr>
              <a:defRPr/>
            </a:pPr>
            <a:fld id="{32C6EAD3-2F72-4062-B8AD-66032594F5B0}" type="slidenum">
              <a:rPr lang="en-ZA" smtClean="0"/>
              <a:pPr>
                <a:defRPr/>
              </a:pPr>
              <a:t>2</a:t>
            </a:fld>
            <a:endParaRPr lang="en-ZA"/>
          </a:p>
        </p:txBody>
      </p:sp>
    </p:spTree>
    <p:extLst>
      <p:ext uri="{BB962C8B-B14F-4D97-AF65-F5344CB8AC3E}">
        <p14:creationId xmlns:p14="http://schemas.microsoft.com/office/powerpoint/2010/main" xmlns="" val="3272075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9043640-6B77-44CD-9AED-CDBA8AE306A6}"/>
              </a:ext>
            </a:extLst>
          </p:cNvPr>
          <p:cNvSpPr>
            <a:spLocks noGrp="1"/>
          </p:cNvSpPr>
          <p:nvPr>
            <p:ph type="title"/>
          </p:nvPr>
        </p:nvSpPr>
        <p:spPr>
          <a:xfrm>
            <a:off x="876969" y="314042"/>
            <a:ext cx="12045949" cy="708642"/>
          </a:xfrm>
        </p:spPr>
        <p:txBody>
          <a:bodyPr>
            <a:noAutofit/>
          </a:bodyPr>
          <a:lstStyle/>
          <a:p>
            <a:r>
              <a:rPr lang="en-US" dirty="0"/>
              <a:t>The JUDICAL REVIEW – A FEW CRITICAL ASPECTS of MC2018</a:t>
            </a:r>
            <a:endParaRPr lang="en-ZA" dirty="0"/>
          </a:p>
        </p:txBody>
      </p:sp>
      <p:sp>
        <p:nvSpPr>
          <p:cNvPr id="4" name="Slide Number Placeholder 3">
            <a:extLst>
              <a:ext uri="{FF2B5EF4-FFF2-40B4-BE49-F238E27FC236}">
                <a16:creationId xmlns:a16="http://schemas.microsoft.com/office/drawing/2014/main" xmlns="" id="{B7BE15E6-FB36-4DE9-838F-29EE38472055}"/>
              </a:ext>
            </a:extLst>
          </p:cNvPr>
          <p:cNvSpPr>
            <a:spLocks noGrp="1"/>
          </p:cNvSpPr>
          <p:nvPr>
            <p:ph type="sldNum" sz="quarter" idx="12"/>
          </p:nvPr>
        </p:nvSpPr>
        <p:spPr/>
        <p:txBody>
          <a:bodyPr/>
          <a:lstStyle/>
          <a:p>
            <a:pPr>
              <a:defRPr/>
            </a:pPr>
            <a:fld id="{32C6EAD3-2F72-4062-B8AD-66032594F5B0}" type="slidenum">
              <a:rPr lang="en-ZA" smtClean="0"/>
              <a:pPr>
                <a:defRPr/>
              </a:pPr>
              <a:t>20</a:t>
            </a:fld>
            <a:endParaRPr lang="en-ZA"/>
          </a:p>
        </p:txBody>
      </p:sp>
      <p:graphicFrame>
        <p:nvGraphicFramePr>
          <p:cNvPr id="5" name="Content Placeholder 1">
            <a:extLst>
              <a:ext uri="{FF2B5EF4-FFF2-40B4-BE49-F238E27FC236}">
                <a16:creationId xmlns:a16="http://schemas.microsoft.com/office/drawing/2014/main" xmlns="" id="{FF472C26-BCA2-4B57-B6A5-70B5FDB867E6}"/>
              </a:ext>
            </a:extLst>
          </p:cNvPr>
          <p:cNvGraphicFramePr>
            <a:graphicFrameLocks/>
          </p:cNvGraphicFramePr>
          <p:nvPr>
            <p:extLst>
              <p:ext uri="{D42A27DB-BD31-4B8C-83A1-F6EECF244321}">
                <p14:modId xmlns:p14="http://schemas.microsoft.com/office/powerpoint/2010/main" xmlns="" val="3471837259"/>
              </p:ext>
            </p:extLst>
          </p:nvPr>
        </p:nvGraphicFramePr>
        <p:xfrm>
          <a:off x="2200441" y="1171861"/>
          <a:ext cx="9277685" cy="5879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06049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011FB2B-0D19-4D06-90AD-D0AA89D977ED}"/>
              </a:ext>
            </a:extLst>
          </p:cNvPr>
          <p:cNvSpPr>
            <a:spLocks noGrp="1"/>
          </p:cNvSpPr>
          <p:nvPr>
            <p:ph type="sldNum" sz="quarter" idx="12"/>
          </p:nvPr>
        </p:nvSpPr>
        <p:spPr>
          <a:xfrm>
            <a:off x="8887181" y="7051019"/>
            <a:ext cx="2249097" cy="413977"/>
          </a:xfrm>
        </p:spPr>
        <p:txBody>
          <a:bodyPr/>
          <a:lstStyle/>
          <a:p>
            <a:pPr>
              <a:defRPr/>
            </a:pPr>
            <a:fld id="{32C6EAD3-2F72-4062-B8AD-66032594F5B0}" type="slidenum">
              <a:rPr lang="en-ZA" smtClean="0"/>
              <a:pPr>
                <a:defRPr/>
              </a:pPr>
              <a:t>21</a:t>
            </a:fld>
            <a:endParaRPr lang="en-ZA"/>
          </a:p>
        </p:txBody>
      </p:sp>
      <p:sp>
        <p:nvSpPr>
          <p:cNvPr id="5" name="Diamond 4">
            <a:extLst>
              <a:ext uri="{FF2B5EF4-FFF2-40B4-BE49-F238E27FC236}">
                <a16:creationId xmlns:a16="http://schemas.microsoft.com/office/drawing/2014/main" xmlns="" id="{13AD88BC-F5B2-422D-8032-4306B01BEAF0}"/>
              </a:ext>
            </a:extLst>
          </p:cNvPr>
          <p:cNvSpPr/>
          <p:nvPr/>
        </p:nvSpPr>
        <p:spPr>
          <a:xfrm>
            <a:off x="2595620" y="1164777"/>
            <a:ext cx="7814572" cy="5879155"/>
          </a:xfrm>
          <a:prstGeom prst="diamond">
            <a:avLst/>
          </a:prstGeom>
          <a:solidFill>
            <a:schemeClr val="tx2"/>
          </a:solidFill>
        </p:spPr>
        <p:style>
          <a:lnRef idx="0">
            <a:schemeClr val="accent3">
              <a:hueOff val="0"/>
              <a:satOff val="0"/>
              <a:lumOff val="0"/>
              <a:alphaOff val="0"/>
            </a:schemeClr>
          </a:lnRef>
          <a:fillRef idx="1">
            <a:scrgbClr r="0" g="0" b="0"/>
          </a:fillRef>
          <a:effectRef idx="2">
            <a:schemeClr val="accent3">
              <a:tint val="4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xmlns="" id="{5DB75C50-CED8-4DD8-A296-5A7B2AC6EFE3}"/>
              </a:ext>
            </a:extLst>
          </p:cNvPr>
          <p:cNvGrpSpPr/>
          <p:nvPr/>
        </p:nvGrpSpPr>
        <p:grpSpPr>
          <a:xfrm>
            <a:off x="2750541" y="1723296"/>
            <a:ext cx="3687784" cy="2244743"/>
            <a:chOff x="224662" y="558519"/>
            <a:chExt cx="3687784" cy="2244743"/>
          </a:xfrm>
        </p:grpSpPr>
        <p:sp>
          <p:nvSpPr>
            <p:cNvPr id="16" name="Rectangle: Rounded Corners 15">
              <a:extLst>
                <a:ext uri="{FF2B5EF4-FFF2-40B4-BE49-F238E27FC236}">
                  <a16:creationId xmlns:a16="http://schemas.microsoft.com/office/drawing/2014/main" xmlns="" id="{E2B88C7E-317A-446E-9091-F21192067CF6}"/>
                </a:ext>
              </a:extLst>
            </p:cNvPr>
            <p:cNvSpPr/>
            <p:nvPr/>
          </p:nvSpPr>
          <p:spPr>
            <a:xfrm>
              <a:off x="224662" y="558519"/>
              <a:ext cx="3687784" cy="2244743"/>
            </a:xfrm>
            <a:prstGeom prst="roundRect">
              <a:avLst/>
            </a:prstGeom>
            <a:solidFill>
              <a:schemeClr val="accent2"/>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7" name="Rectangle: Rounded Corners 5">
              <a:extLst>
                <a:ext uri="{FF2B5EF4-FFF2-40B4-BE49-F238E27FC236}">
                  <a16:creationId xmlns:a16="http://schemas.microsoft.com/office/drawing/2014/main" xmlns="" id="{C7F59C26-E265-4D9A-AA28-101F3A968104}"/>
                </a:ext>
              </a:extLst>
            </p:cNvPr>
            <p:cNvSpPr txBox="1"/>
            <p:nvPr/>
          </p:nvSpPr>
          <p:spPr>
            <a:xfrm>
              <a:off x="334241" y="668098"/>
              <a:ext cx="3468626" cy="202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grpSp>
      <p:grpSp>
        <p:nvGrpSpPr>
          <p:cNvPr id="7" name="Group 6">
            <a:extLst>
              <a:ext uri="{FF2B5EF4-FFF2-40B4-BE49-F238E27FC236}">
                <a16:creationId xmlns:a16="http://schemas.microsoft.com/office/drawing/2014/main" xmlns="" id="{80BA7F41-0582-4B1E-A46E-66F18023EF49}"/>
              </a:ext>
            </a:extLst>
          </p:cNvPr>
          <p:cNvGrpSpPr/>
          <p:nvPr/>
        </p:nvGrpSpPr>
        <p:grpSpPr>
          <a:xfrm>
            <a:off x="6652463" y="1723296"/>
            <a:ext cx="3687784" cy="2244743"/>
            <a:chOff x="4126584" y="558519"/>
            <a:chExt cx="3687784" cy="2244743"/>
          </a:xfrm>
        </p:grpSpPr>
        <p:sp>
          <p:nvSpPr>
            <p:cNvPr id="14" name="Rectangle: Rounded Corners 13">
              <a:extLst>
                <a:ext uri="{FF2B5EF4-FFF2-40B4-BE49-F238E27FC236}">
                  <a16:creationId xmlns:a16="http://schemas.microsoft.com/office/drawing/2014/main" xmlns="" id="{70A93A86-2341-421A-83D1-581D495A3005}"/>
                </a:ext>
              </a:extLst>
            </p:cNvPr>
            <p:cNvSpPr/>
            <p:nvPr/>
          </p:nvSpPr>
          <p:spPr>
            <a:xfrm>
              <a:off x="4126584" y="558519"/>
              <a:ext cx="3687784" cy="2244743"/>
            </a:xfrm>
            <a:prstGeom prst="roundRect">
              <a:avLst/>
            </a:prstGeom>
            <a:solidFill>
              <a:schemeClr val="accent3"/>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5" name="Rectangle: Rounded Corners 7">
              <a:extLst>
                <a:ext uri="{FF2B5EF4-FFF2-40B4-BE49-F238E27FC236}">
                  <a16:creationId xmlns:a16="http://schemas.microsoft.com/office/drawing/2014/main" xmlns="" id="{9C6425F1-C817-4CF9-9D5C-B80D0BB75783}"/>
                </a:ext>
              </a:extLst>
            </p:cNvPr>
            <p:cNvSpPr txBox="1"/>
            <p:nvPr/>
          </p:nvSpPr>
          <p:spPr>
            <a:xfrm>
              <a:off x="4236163" y="668098"/>
              <a:ext cx="3468626" cy="202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a:r>
                <a:rPr lang="en-ZA" sz="2000" dirty="0">
                  <a:effectLst/>
                  <a:latin typeface="Arial" panose="020B0604020202020204" pitchFamily="34" charset="0"/>
                  <a:ea typeface="Arial" panose="020B0604020202020204" pitchFamily="34" charset="0"/>
                </a:rPr>
                <a:t>The retention of the local content requirement for capital goods. </a:t>
              </a:r>
            </a:p>
          </p:txBody>
        </p:sp>
      </p:grpSp>
      <p:grpSp>
        <p:nvGrpSpPr>
          <p:cNvPr id="8" name="Group 7">
            <a:extLst>
              <a:ext uri="{FF2B5EF4-FFF2-40B4-BE49-F238E27FC236}">
                <a16:creationId xmlns:a16="http://schemas.microsoft.com/office/drawing/2014/main" xmlns="" id="{2B255535-0256-42FA-BA89-CA4665221546}"/>
              </a:ext>
            </a:extLst>
          </p:cNvPr>
          <p:cNvGrpSpPr/>
          <p:nvPr/>
        </p:nvGrpSpPr>
        <p:grpSpPr>
          <a:xfrm>
            <a:off x="2750541" y="4192541"/>
            <a:ext cx="3687784" cy="2244743"/>
            <a:chOff x="224662" y="3027764"/>
            <a:chExt cx="3687784" cy="2244743"/>
          </a:xfrm>
        </p:grpSpPr>
        <p:sp>
          <p:nvSpPr>
            <p:cNvPr id="12" name="Rectangle: Rounded Corners 11">
              <a:extLst>
                <a:ext uri="{FF2B5EF4-FFF2-40B4-BE49-F238E27FC236}">
                  <a16:creationId xmlns:a16="http://schemas.microsoft.com/office/drawing/2014/main" xmlns="" id="{A3969500-D9D1-44CF-A2D7-58AD6A4B3262}"/>
                </a:ext>
              </a:extLst>
            </p:cNvPr>
            <p:cNvSpPr/>
            <p:nvPr/>
          </p:nvSpPr>
          <p:spPr>
            <a:xfrm>
              <a:off x="224662" y="3027764"/>
              <a:ext cx="3687784" cy="2244743"/>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Rectangle: Rounded Corners 9">
              <a:extLst>
                <a:ext uri="{FF2B5EF4-FFF2-40B4-BE49-F238E27FC236}">
                  <a16:creationId xmlns:a16="http://schemas.microsoft.com/office/drawing/2014/main" xmlns="" id="{D64550BF-9FAD-4182-BF39-F46851E7FF0D}"/>
                </a:ext>
              </a:extLst>
            </p:cNvPr>
            <p:cNvSpPr txBox="1"/>
            <p:nvPr/>
          </p:nvSpPr>
          <p:spPr>
            <a:xfrm>
              <a:off x="334241" y="3137343"/>
              <a:ext cx="3468626" cy="202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a:r>
                <a:rPr lang="en-ZA" sz="2000" dirty="0">
                  <a:effectLst/>
                  <a:latin typeface="Arial" panose="020B0604020202020204" pitchFamily="34" charset="0"/>
                  <a:ea typeface="Arial" panose="020B0604020202020204" pitchFamily="34" charset="0"/>
                  <a:cs typeface="Arial" panose="020B0604020202020204" pitchFamily="34" charset="0"/>
                </a:rPr>
                <a:t>Clarifications relating to the new provisions for Junior Miners, as the provisions are welcome but unclear.</a:t>
              </a:r>
              <a:endParaRPr lang="en-ZA" sz="20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xmlns="" id="{8920FDEA-A49A-44DD-AA84-6CB206FC0AFC}"/>
              </a:ext>
            </a:extLst>
          </p:cNvPr>
          <p:cNvGrpSpPr/>
          <p:nvPr/>
        </p:nvGrpSpPr>
        <p:grpSpPr>
          <a:xfrm>
            <a:off x="6675644" y="4192541"/>
            <a:ext cx="3687784" cy="2244743"/>
            <a:chOff x="4149765" y="3027764"/>
            <a:chExt cx="3687784" cy="2244743"/>
          </a:xfrm>
        </p:grpSpPr>
        <p:sp>
          <p:nvSpPr>
            <p:cNvPr id="10" name="Rectangle: Rounded Corners 9">
              <a:extLst>
                <a:ext uri="{FF2B5EF4-FFF2-40B4-BE49-F238E27FC236}">
                  <a16:creationId xmlns:a16="http://schemas.microsoft.com/office/drawing/2014/main" xmlns="" id="{D7052739-132D-451B-AE5E-EFC20A2E227F}"/>
                </a:ext>
              </a:extLst>
            </p:cNvPr>
            <p:cNvSpPr/>
            <p:nvPr/>
          </p:nvSpPr>
          <p:spPr>
            <a:xfrm>
              <a:off x="4149765" y="3027764"/>
              <a:ext cx="3687784" cy="2244743"/>
            </a:xfrm>
            <a:prstGeom prst="roundRect">
              <a:avLst/>
            </a:pr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1" name="Rectangle: Rounded Corners 11">
              <a:extLst>
                <a:ext uri="{FF2B5EF4-FFF2-40B4-BE49-F238E27FC236}">
                  <a16:creationId xmlns:a16="http://schemas.microsoft.com/office/drawing/2014/main" xmlns="" id="{79A13BCB-52D4-4957-9F1A-AB4511B38110}"/>
                </a:ext>
              </a:extLst>
            </p:cNvPr>
            <p:cNvSpPr txBox="1"/>
            <p:nvPr/>
          </p:nvSpPr>
          <p:spPr>
            <a:xfrm>
              <a:off x="4259344" y="3137343"/>
              <a:ext cx="3468626" cy="202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a:r>
                <a:rPr lang="en-ZA" sz="2000" dirty="0">
                  <a:effectLst/>
                  <a:latin typeface="Arial" panose="020B0604020202020204" pitchFamily="34" charset="0"/>
                  <a:ea typeface="Arial" panose="020B0604020202020204" pitchFamily="34" charset="0"/>
                  <a:cs typeface="Arial" panose="020B0604020202020204" pitchFamily="34" charset="0"/>
                </a:rPr>
                <a:t>The application of the Charter to licences granted under the Precious Metals Act and Diamonds Act.</a:t>
              </a:r>
              <a:endParaRPr lang="en-ZA" sz="2000" dirty="0">
                <a:effectLst/>
                <a:latin typeface="Arial" panose="020B0604020202020204" pitchFamily="34" charset="0"/>
                <a:ea typeface="Arial" panose="020B0604020202020204" pitchFamily="34" charset="0"/>
                <a:cs typeface="Times New Roman" panose="02020603050405020304" pitchFamily="18" charset="0"/>
              </a:endParaRPr>
            </a:p>
          </p:txBody>
        </p:sp>
      </p:grpSp>
      <p:sp>
        <p:nvSpPr>
          <p:cNvPr id="21" name="TextBox 20">
            <a:extLst>
              <a:ext uri="{FF2B5EF4-FFF2-40B4-BE49-F238E27FC236}">
                <a16:creationId xmlns:a16="http://schemas.microsoft.com/office/drawing/2014/main" xmlns="" id="{4355CB59-A161-4278-A244-0A12E299BDDA}"/>
              </a:ext>
            </a:extLst>
          </p:cNvPr>
          <p:cNvSpPr txBox="1"/>
          <p:nvPr/>
        </p:nvSpPr>
        <p:spPr>
          <a:xfrm>
            <a:off x="2866660" y="1989844"/>
            <a:ext cx="3462086" cy="1631216"/>
          </a:xfrm>
          <a:prstGeom prst="rect">
            <a:avLst/>
          </a:prstGeom>
          <a:noFill/>
        </p:spPr>
        <p:txBody>
          <a:bodyPr wrap="square">
            <a:spAutoFit/>
          </a:bodyPr>
          <a:lstStyle/>
          <a:p>
            <a:pPr algn="ctr"/>
            <a:r>
              <a:rPr lang="en-ZA" sz="2000" dirty="0">
                <a:solidFill>
                  <a:schemeClr val="bg1"/>
                </a:solidFill>
                <a:effectLst/>
                <a:latin typeface="Arial" panose="020B0604020202020204" pitchFamily="34" charset="0"/>
                <a:ea typeface="Arial" panose="020B0604020202020204" pitchFamily="34" charset="0"/>
                <a:cs typeface="Arial" panose="020B0604020202020204" pitchFamily="34" charset="0"/>
              </a:rPr>
              <a:t>The ring-fencing of the Ownership and Mine Community Development elements, requiring 100% compliance at all times. </a:t>
            </a:r>
            <a:endParaRPr lang="en-ZA"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4" name="Title 2">
            <a:extLst>
              <a:ext uri="{FF2B5EF4-FFF2-40B4-BE49-F238E27FC236}">
                <a16:creationId xmlns:a16="http://schemas.microsoft.com/office/drawing/2014/main" xmlns="" id="{00A5FA4B-D8E0-4584-9780-76B222753C8E}"/>
              </a:ext>
            </a:extLst>
          </p:cNvPr>
          <p:cNvSpPr>
            <a:spLocks noGrp="1"/>
          </p:cNvSpPr>
          <p:nvPr>
            <p:ph type="title"/>
          </p:nvPr>
        </p:nvSpPr>
        <p:spPr>
          <a:xfrm>
            <a:off x="876969" y="314042"/>
            <a:ext cx="12045949" cy="708642"/>
          </a:xfrm>
        </p:spPr>
        <p:txBody>
          <a:bodyPr/>
          <a:lstStyle/>
          <a:p>
            <a:r>
              <a:rPr lang="en-US" dirty="0"/>
              <a:t>The JUDICAL REVIEW – A FEW CRITICAL ASPECTS of MC2018</a:t>
            </a:r>
            <a:endParaRPr lang="en-ZA" dirty="0"/>
          </a:p>
        </p:txBody>
      </p:sp>
    </p:spTree>
    <p:extLst>
      <p:ext uri="{BB962C8B-B14F-4D97-AF65-F5344CB8AC3E}">
        <p14:creationId xmlns:p14="http://schemas.microsoft.com/office/powerpoint/2010/main" xmlns="" val="21767327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3ADFE3C-90E8-47F4-9DB1-E902309F3B20}"/>
              </a:ext>
            </a:extLst>
          </p:cNvPr>
          <p:cNvSpPr>
            <a:spLocks noGrp="1"/>
          </p:cNvSpPr>
          <p:nvPr>
            <p:ph idx="1"/>
          </p:nvPr>
        </p:nvSpPr>
        <p:spPr>
          <a:xfrm>
            <a:off x="661570" y="1484168"/>
            <a:ext cx="12500808" cy="680430"/>
          </a:xfrm>
        </p:spPr>
        <p:txBody>
          <a:bodyPr>
            <a:normAutofit lnSpcReduction="10000"/>
          </a:bodyPr>
          <a:lstStyle/>
          <a:p>
            <a:pPr marL="0" indent="0" algn="ctr">
              <a:buNone/>
            </a:pPr>
            <a:r>
              <a:rPr lang="en-ZA" sz="2400" b="1" dirty="0"/>
              <a:t>A </a:t>
            </a:r>
            <a:r>
              <a:rPr lang="en-ZA" sz="2400" b="1" dirty="0">
                <a:solidFill>
                  <a:schemeClr val="tx1"/>
                </a:solidFill>
              </a:rPr>
              <a:t>Full Bench of the  Gauteng High Court reviewed MC2018, proclaimed and set aside the following clauses.</a:t>
            </a:r>
          </a:p>
          <a:p>
            <a:endParaRPr lang="en-ZA" dirty="0"/>
          </a:p>
        </p:txBody>
      </p:sp>
      <p:sp>
        <p:nvSpPr>
          <p:cNvPr id="3" name="Title 2">
            <a:extLst>
              <a:ext uri="{FF2B5EF4-FFF2-40B4-BE49-F238E27FC236}">
                <a16:creationId xmlns:a16="http://schemas.microsoft.com/office/drawing/2014/main" xmlns="" id="{0A9ABB39-42AD-456E-8C53-35793A6354E9}"/>
              </a:ext>
            </a:extLst>
          </p:cNvPr>
          <p:cNvSpPr>
            <a:spLocks noGrp="1"/>
          </p:cNvSpPr>
          <p:nvPr>
            <p:ph type="title"/>
          </p:nvPr>
        </p:nvSpPr>
        <p:spPr>
          <a:xfrm>
            <a:off x="888999" y="320375"/>
            <a:ext cx="12045949" cy="1008000"/>
          </a:xfrm>
        </p:spPr>
        <p:txBody>
          <a:bodyPr/>
          <a:lstStyle/>
          <a:p>
            <a:r>
              <a:rPr lang="en-US" sz="2800" dirty="0"/>
              <a:t>THE JUDGEMENT – OUTCOMES AND IMPLICATIONS</a:t>
            </a:r>
            <a:br>
              <a:rPr lang="en-US" sz="2800" dirty="0"/>
            </a:br>
            <a:endParaRPr lang="en-ZA" dirty="0"/>
          </a:p>
        </p:txBody>
      </p:sp>
      <p:sp>
        <p:nvSpPr>
          <p:cNvPr id="4" name="Slide Number Placeholder 3">
            <a:extLst>
              <a:ext uri="{FF2B5EF4-FFF2-40B4-BE49-F238E27FC236}">
                <a16:creationId xmlns:a16="http://schemas.microsoft.com/office/drawing/2014/main" xmlns="" id="{704BDF49-ABC1-4216-8DA2-33C3EEA9905F}"/>
              </a:ext>
            </a:extLst>
          </p:cNvPr>
          <p:cNvSpPr>
            <a:spLocks noGrp="1"/>
          </p:cNvSpPr>
          <p:nvPr>
            <p:ph type="sldNum" sz="quarter" idx="12"/>
          </p:nvPr>
        </p:nvSpPr>
        <p:spPr/>
        <p:txBody>
          <a:bodyPr/>
          <a:lstStyle/>
          <a:p>
            <a:pPr>
              <a:defRPr/>
            </a:pPr>
            <a:fld id="{32C6EAD3-2F72-4062-B8AD-66032594F5B0}" type="slidenum">
              <a:rPr lang="en-ZA" smtClean="0"/>
              <a:pPr>
                <a:defRPr/>
              </a:pPr>
              <a:t>22</a:t>
            </a:fld>
            <a:endParaRPr lang="en-ZA"/>
          </a:p>
        </p:txBody>
      </p:sp>
      <p:sp>
        <p:nvSpPr>
          <p:cNvPr id="5" name="Rectangle 4">
            <a:extLst>
              <a:ext uri="{FF2B5EF4-FFF2-40B4-BE49-F238E27FC236}">
                <a16:creationId xmlns:a16="http://schemas.microsoft.com/office/drawing/2014/main" xmlns="" id="{8A54CE14-0656-45B2-B69E-FB02F6C9E3B4}"/>
              </a:ext>
            </a:extLst>
          </p:cNvPr>
          <p:cNvSpPr/>
          <p:nvPr/>
        </p:nvSpPr>
        <p:spPr>
          <a:xfrm>
            <a:off x="263352" y="2650601"/>
            <a:ext cx="3153617" cy="17048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The Mining Charter </a:t>
            </a:r>
          </a:p>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dirty="0">
                <a:solidFill>
                  <a:schemeClr val="bg1"/>
                </a:solidFill>
              </a:rPr>
              <a:t>is</a:t>
            </a:r>
            <a:r>
              <a:rPr lang="en-US" sz="2000" b="1" dirty="0">
                <a:solidFill>
                  <a:schemeClr val="bg1"/>
                </a:solidFill>
              </a:rPr>
              <a:t> </a:t>
            </a:r>
            <a:r>
              <a:rPr lang="en-US" sz="2000" b="0" dirty="0">
                <a:solidFill>
                  <a:schemeClr val="bg1"/>
                </a:solidFill>
              </a:rPr>
              <a:t>a policy document </a:t>
            </a:r>
          </a:p>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not legislation.</a:t>
            </a:r>
          </a:p>
          <a:p>
            <a:pPr marL="0" marR="0" lvl="0" indent="0" algn="ctr" defTabSz="1036747"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p:txBody>
      </p:sp>
      <p:sp>
        <p:nvSpPr>
          <p:cNvPr id="7" name="Rectangle 6">
            <a:extLst>
              <a:ext uri="{FF2B5EF4-FFF2-40B4-BE49-F238E27FC236}">
                <a16:creationId xmlns:a16="http://schemas.microsoft.com/office/drawing/2014/main" xmlns="" id="{465C2186-2BA8-4B08-BFB8-FC34F77D30CD}"/>
              </a:ext>
            </a:extLst>
          </p:cNvPr>
          <p:cNvSpPr/>
          <p:nvPr/>
        </p:nvSpPr>
        <p:spPr>
          <a:xfrm>
            <a:off x="3648237" y="2650601"/>
            <a:ext cx="3153617" cy="17048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Section 100(2) </a:t>
            </a:r>
          </a:p>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dirty="0">
                <a:solidFill>
                  <a:schemeClr val="bg1"/>
                </a:solidFill>
              </a:rPr>
              <a:t>of the MPRDA does not empower the Minister to make la</a:t>
            </a:r>
            <a:r>
              <a:rPr lang="en-US" sz="1800" dirty="0">
                <a:solidFill>
                  <a:schemeClr val="bg1"/>
                </a:solidFill>
              </a:rPr>
              <a:t>w.</a:t>
            </a:r>
            <a:endParaRPr lang="en-US" sz="1800" b="0" dirty="0">
              <a:solidFill>
                <a:schemeClr val="bg1"/>
              </a:solidFill>
            </a:endParaRPr>
          </a:p>
        </p:txBody>
      </p:sp>
      <p:sp>
        <p:nvSpPr>
          <p:cNvPr id="8" name="Rectangle 7">
            <a:extLst>
              <a:ext uri="{FF2B5EF4-FFF2-40B4-BE49-F238E27FC236}">
                <a16:creationId xmlns:a16="http://schemas.microsoft.com/office/drawing/2014/main" xmlns="" id="{C4DD0A7F-09B9-486C-84FD-CB6FBD795753}"/>
              </a:ext>
            </a:extLst>
          </p:cNvPr>
          <p:cNvSpPr/>
          <p:nvPr/>
        </p:nvSpPr>
        <p:spPr>
          <a:xfrm>
            <a:off x="7033122" y="2650601"/>
            <a:ext cx="3153617" cy="17048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No penalty or enforcement </a:t>
            </a:r>
          </a:p>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dirty="0">
                <a:solidFill>
                  <a:schemeClr val="bg1"/>
                </a:solidFill>
              </a:rPr>
              <a:t>for non-compliance with the Mining Charter.</a:t>
            </a:r>
            <a:endParaRPr lang="en-US" sz="1800" b="0" dirty="0">
              <a:solidFill>
                <a:schemeClr val="bg1"/>
              </a:solidFill>
            </a:endParaRPr>
          </a:p>
        </p:txBody>
      </p:sp>
      <p:sp>
        <p:nvSpPr>
          <p:cNvPr id="9" name="Rectangle 8">
            <a:extLst>
              <a:ext uri="{FF2B5EF4-FFF2-40B4-BE49-F238E27FC236}">
                <a16:creationId xmlns:a16="http://schemas.microsoft.com/office/drawing/2014/main" xmlns="" id="{B7C1ED4D-64AA-42A4-8EFC-D4CE4EDDE6AD}"/>
              </a:ext>
            </a:extLst>
          </p:cNvPr>
          <p:cNvSpPr/>
          <p:nvPr/>
        </p:nvSpPr>
        <p:spPr>
          <a:xfrm>
            <a:off x="10418007" y="2650601"/>
            <a:ext cx="3153617" cy="17048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Transfers and Renewals </a:t>
            </a:r>
            <a:r>
              <a:rPr lang="en-US" sz="2000" dirty="0">
                <a:solidFill>
                  <a:schemeClr val="bg1"/>
                </a:solidFill>
              </a:rPr>
              <a:t>get recognition of continuing consequence of historical transactions.</a:t>
            </a:r>
          </a:p>
        </p:txBody>
      </p:sp>
      <p:sp>
        <p:nvSpPr>
          <p:cNvPr id="10" name="Rectangle 9">
            <a:extLst>
              <a:ext uri="{FF2B5EF4-FFF2-40B4-BE49-F238E27FC236}">
                <a16:creationId xmlns:a16="http://schemas.microsoft.com/office/drawing/2014/main" xmlns="" id="{F3BCE3E1-F7E9-4DDF-B46A-8047AEFC3751}"/>
              </a:ext>
            </a:extLst>
          </p:cNvPr>
          <p:cNvSpPr/>
          <p:nvPr/>
        </p:nvSpPr>
        <p:spPr>
          <a:xfrm>
            <a:off x="3637213" y="4850808"/>
            <a:ext cx="3153617" cy="17048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Clause 2.2 set aside </a:t>
            </a:r>
          </a:p>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dirty="0">
                <a:solidFill>
                  <a:schemeClr val="bg1"/>
                </a:solidFill>
              </a:rPr>
              <a:t>Inclusive Procurement, ESD, Local Content, R&amp;D and Processing of Samples.</a:t>
            </a:r>
          </a:p>
        </p:txBody>
      </p:sp>
      <p:sp>
        <p:nvSpPr>
          <p:cNvPr id="11" name="Rectangle 10">
            <a:extLst>
              <a:ext uri="{FF2B5EF4-FFF2-40B4-BE49-F238E27FC236}">
                <a16:creationId xmlns:a16="http://schemas.microsoft.com/office/drawing/2014/main" xmlns="" id="{F01DABED-2A03-458B-8A2C-3766030B57E0}"/>
              </a:ext>
            </a:extLst>
          </p:cNvPr>
          <p:cNvSpPr/>
          <p:nvPr/>
        </p:nvSpPr>
        <p:spPr>
          <a:xfrm>
            <a:off x="7033121" y="4850808"/>
            <a:ext cx="3153617" cy="17048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dirty="0">
                <a:solidFill>
                  <a:schemeClr val="bg1"/>
                </a:solidFill>
              </a:rPr>
              <a:t>Licenses and permits granted under Diamonds Act and Precious Metals Act </a:t>
            </a:r>
            <a:r>
              <a:rPr lang="en-US" sz="2000" b="1" dirty="0">
                <a:solidFill>
                  <a:schemeClr val="bg1"/>
                </a:solidFill>
              </a:rPr>
              <a:t>need not comply with Mining Charter.</a:t>
            </a:r>
          </a:p>
        </p:txBody>
      </p:sp>
      <p:sp>
        <p:nvSpPr>
          <p:cNvPr id="12" name="Rectangle 11">
            <a:extLst>
              <a:ext uri="{FF2B5EF4-FFF2-40B4-BE49-F238E27FC236}">
                <a16:creationId xmlns:a16="http://schemas.microsoft.com/office/drawing/2014/main" xmlns="" id="{BC2E175A-E898-4ABB-950D-DF4A80AA66F8}"/>
              </a:ext>
            </a:extLst>
          </p:cNvPr>
          <p:cNvSpPr/>
          <p:nvPr/>
        </p:nvSpPr>
        <p:spPr>
          <a:xfrm>
            <a:off x="10418006" y="4850808"/>
            <a:ext cx="3153617" cy="17048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ZA" sz="1800" b="1" dirty="0">
                <a:solidFill>
                  <a:schemeClr val="bg1"/>
                </a:solidFill>
                <a:effectLst/>
                <a:latin typeface="Arial" panose="020B0604020202020204" pitchFamily="34" charset="0"/>
                <a:ea typeface="Arial" panose="020B0604020202020204" pitchFamily="34" charset="0"/>
                <a:cs typeface="Arial" panose="020B0604020202020204" pitchFamily="34" charset="0"/>
              </a:rPr>
              <a:t>The ring-fencing and 100% compliance of Ownership and Mine Community Development </a:t>
            </a:r>
            <a:r>
              <a:rPr lang="en-ZA" sz="1800" dirty="0">
                <a:solidFill>
                  <a:schemeClr val="bg1"/>
                </a:solidFill>
                <a:effectLst/>
                <a:latin typeface="Arial" panose="020B0604020202020204" pitchFamily="34" charset="0"/>
                <a:ea typeface="Arial" panose="020B0604020202020204" pitchFamily="34" charset="0"/>
                <a:cs typeface="Arial" panose="020B0604020202020204" pitchFamily="34" charset="0"/>
              </a:rPr>
              <a:t>was set aside. </a:t>
            </a:r>
            <a:endParaRPr lang="en-US" sz="1800" b="0" dirty="0">
              <a:solidFill>
                <a:schemeClr val="bg1"/>
              </a:solidFill>
            </a:endParaRPr>
          </a:p>
        </p:txBody>
      </p:sp>
      <p:sp>
        <p:nvSpPr>
          <p:cNvPr id="13" name="Rectangle 12">
            <a:extLst>
              <a:ext uri="{FF2B5EF4-FFF2-40B4-BE49-F238E27FC236}">
                <a16:creationId xmlns:a16="http://schemas.microsoft.com/office/drawing/2014/main" xmlns="" id="{7C2474CB-C7E1-4D99-88F4-329448DE1912}"/>
              </a:ext>
            </a:extLst>
          </p:cNvPr>
          <p:cNvSpPr/>
          <p:nvPr/>
        </p:nvSpPr>
        <p:spPr>
          <a:xfrm>
            <a:off x="252327" y="4850808"/>
            <a:ext cx="3153617" cy="17048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6747" rtl="0" eaLnBrk="1" fontAlgn="auto" latinLnBrk="0" hangingPunct="1">
              <a:lnSpc>
                <a:spcPct val="100000"/>
              </a:lnSpc>
              <a:spcBef>
                <a:spcPts val="0"/>
              </a:spcBef>
              <a:spcAft>
                <a:spcPts val="0"/>
              </a:spcAft>
              <a:buClrTx/>
              <a:buSzTx/>
              <a:buFontTx/>
              <a:buNone/>
              <a:tabLst/>
              <a:defRPr/>
            </a:pPr>
            <a:r>
              <a:rPr lang="en-US" sz="2000" dirty="0">
                <a:solidFill>
                  <a:schemeClr val="bg1"/>
                </a:solidFill>
              </a:rPr>
              <a:t>New mining rights must have a minimum of 30% BEE shareholding </a:t>
            </a:r>
            <a:r>
              <a:rPr lang="en-US" sz="2000" b="1" dirty="0">
                <a:solidFill>
                  <a:schemeClr val="bg1"/>
                </a:solidFill>
              </a:rPr>
              <a:t>(distribution of 30% determined by parties).</a:t>
            </a:r>
          </a:p>
        </p:txBody>
      </p:sp>
    </p:spTree>
    <p:extLst>
      <p:ext uri="{BB962C8B-B14F-4D97-AF65-F5344CB8AC3E}">
        <p14:creationId xmlns:p14="http://schemas.microsoft.com/office/powerpoint/2010/main" xmlns="" val="21348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3ADFE3C-90E8-47F4-9DB1-E902309F3B20}"/>
              </a:ext>
            </a:extLst>
          </p:cNvPr>
          <p:cNvSpPr>
            <a:spLocks noGrp="1"/>
          </p:cNvSpPr>
          <p:nvPr>
            <p:ph idx="1"/>
          </p:nvPr>
        </p:nvSpPr>
        <p:spPr>
          <a:xfrm>
            <a:off x="312654" y="1034716"/>
            <a:ext cx="13198642" cy="6112042"/>
          </a:xfrm>
          <a:solidFill>
            <a:schemeClr val="accent1"/>
          </a:solidFill>
        </p:spPr>
        <p:txBody>
          <a:bodyPr numCol="2">
            <a:normAutofit fontScale="92500" lnSpcReduction="10000"/>
          </a:bodyPr>
          <a:lstStyle/>
          <a:p>
            <a:pPr marL="1032723" lvl="1" indent="-514350">
              <a:buFont typeface="+mj-lt"/>
              <a:buAutoNum type="arabicPeriod"/>
            </a:pPr>
            <a:endParaRPr lang="en-US" b="1" dirty="0">
              <a:solidFill>
                <a:schemeClr val="bg1"/>
              </a:solidFill>
            </a:endParaRPr>
          </a:p>
          <a:p>
            <a:pPr marL="1032723" lvl="1" indent="-514350">
              <a:buFont typeface="+mj-lt"/>
              <a:buAutoNum type="arabicPeriod"/>
            </a:pPr>
            <a:r>
              <a:rPr lang="en-US" sz="2200" b="1" dirty="0">
                <a:solidFill>
                  <a:schemeClr val="bg1"/>
                </a:solidFill>
              </a:rPr>
              <a:t>Continue engagements with DMRE </a:t>
            </a:r>
            <a:r>
              <a:rPr lang="en-US" sz="2200" dirty="0">
                <a:solidFill>
                  <a:schemeClr val="bg1"/>
                </a:solidFill>
              </a:rPr>
              <a:t>– The industry is committed to Transformation and the Judgement did not change that. Our view has always been that Charters are policy instruments, so nothing has changed in terms of how we implement MC2018. </a:t>
            </a:r>
          </a:p>
          <a:p>
            <a:pPr marL="1032723" lvl="1" indent="-514350">
              <a:buFont typeface="+mj-lt"/>
              <a:buAutoNum type="arabicPeriod"/>
            </a:pPr>
            <a:endParaRPr kumimoji="0" lang="en-US" sz="22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1032723" lvl="1" indent="-514350">
              <a:buFont typeface="+mj-lt"/>
              <a:buAutoNum type="arabicPeriod"/>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The Minister is authorised to impose terms and conditions on mining rights when granted. If the holder fails to comply, the Minister has recourse to sanction non-compliance in terms of the Act.</a:t>
            </a:r>
            <a:endParaRPr lang="en-US" sz="2200" dirty="0">
              <a:solidFill>
                <a:schemeClr val="bg1"/>
              </a:solidFill>
            </a:endParaRPr>
          </a:p>
          <a:p>
            <a:pPr marL="1032723" lvl="1" indent="-514350">
              <a:buFont typeface="+mj-lt"/>
              <a:buAutoNum type="arabicPeriod"/>
            </a:pPr>
            <a:endParaRPr lang="en-US" sz="2200" dirty="0">
              <a:solidFill>
                <a:schemeClr val="bg1"/>
              </a:solidFill>
            </a:endParaRPr>
          </a:p>
          <a:p>
            <a:pPr marL="1032723" lvl="1" indent="-514350">
              <a:buFont typeface="+mj-lt"/>
              <a:buAutoNum type="arabicPeriod"/>
            </a:pPr>
            <a:r>
              <a:rPr lang="en-US" sz="2200" b="1" dirty="0">
                <a:solidFill>
                  <a:schemeClr val="bg1"/>
                </a:solidFill>
              </a:rPr>
              <a:t>The industry will continue to implement and aim for the targets set under clause 2.2 in MC2018 </a:t>
            </a:r>
            <a:r>
              <a:rPr lang="en-US" sz="2200" dirty="0">
                <a:solidFill>
                  <a:schemeClr val="bg1"/>
                </a:solidFill>
              </a:rPr>
              <a:t>(all HDSA, Women, Youth and BEE Compliant company targets) – excluding local content targets. Local Content and SA Manufacturing targets still need further engagements with all stakeholders (DTIC, DMRE, Suppliers).</a:t>
            </a:r>
          </a:p>
          <a:p>
            <a:pPr marL="1032723" lvl="1" indent="-514350">
              <a:buFont typeface="+mj-lt"/>
              <a:buAutoNum type="arabicPeriod"/>
            </a:pPr>
            <a:endParaRPr lang="en-US" sz="2200" dirty="0">
              <a:solidFill>
                <a:schemeClr val="bg1"/>
              </a:solidFill>
            </a:endParaRPr>
          </a:p>
          <a:p>
            <a:pPr marL="1032723" lvl="1" indent="-514350">
              <a:buFont typeface="+mj-lt"/>
              <a:buAutoNum type="arabicPeriod"/>
            </a:pPr>
            <a:endParaRPr lang="en-US" sz="2200" b="1" dirty="0">
              <a:solidFill>
                <a:schemeClr val="bg1"/>
              </a:solidFill>
            </a:endParaRPr>
          </a:p>
          <a:p>
            <a:pPr marL="1032723" lvl="1" indent="-514350">
              <a:buFont typeface="+mj-lt"/>
              <a:buAutoNum type="arabicPeriod"/>
            </a:pPr>
            <a:r>
              <a:rPr lang="en-US" sz="2200" b="1" dirty="0">
                <a:solidFill>
                  <a:schemeClr val="bg1"/>
                </a:solidFill>
              </a:rPr>
              <a:t>Transformation Beyond Compliance Series</a:t>
            </a:r>
            <a:r>
              <a:rPr lang="en-US" sz="2200" dirty="0">
                <a:solidFill>
                  <a:schemeClr val="bg1"/>
                </a:solidFill>
              </a:rPr>
              <a:t>. The Minerals Council held 5 webinars (3 hrs. each) with internal and external stakeholders in 2021. Recently it held a workshop with the Office Bearers and another half day workshop with industry Transformation managers. It will report back to the DMRE, PPC and all relevant stakeholders in 2022.</a:t>
            </a:r>
          </a:p>
          <a:p>
            <a:pPr marL="1032723" lvl="1" indent="-514350">
              <a:buFont typeface="+mj-lt"/>
              <a:buAutoNum type="arabicPeriod"/>
            </a:pPr>
            <a:endParaRPr lang="en-US" sz="2200" dirty="0">
              <a:solidFill>
                <a:schemeClr val="bg1"/>
              </a:solidFill>
            </a:endParaRPr>
          </a:p>
          <a:p>
            <a:pPr marL="1032723" lvl="1" indent="-514350">
              <a:buFont typeface="+mj-lt"/>
              <a:buAutoNum type="arabicPeriod"/>
            </a:pPr>
            <a:r>
              <a:rPr lang="en-US" sz="2200" dirty="0">
                <a:solidFill>
                  <a:schemeClr val="bg1"/>
                </a:solidFill>
              </a:rPr>
              <a:t>Establishment of a </a:t>
            </a:r>
            <a:r>
              <a:rPr lang="en-US" sz="2200" b="1" dirty="0">
                <a:solidFill>
                  <a:schemeClr val="bg1"/>
                </a:solidFill>
              </a:rPr>
              <a:t>Mining Industry Transformation Council </a:t>
            </a:r>
            <a:r>
              <a:rPr lang="en-US" sz="2200" dirty="0">
                <a:solidFill>
                  <a:schemeClr val="bg1"/>
                </a:solidFill>
              </a:rPr>
              <a:t>– with all stakeholders to discuss Transformation on a quarterly basis and not just before a Mining Charter “expires”. </a:t>
            </a:r>
          </a:p>
          <a:p>
            <a:pPr marL="1032723" lvl="1" indent="-514350">
              <a:buFont typeface="+mj-lt"/>
              <a:buAutoNum type="arabicPeriod"/>
            </a:pPr>
            <a:endParaRPr lang="en-US" sz="2200" dirty="0">
              <a:solidFill>
                <a:schemeClr val="bg1"/>
              </a:solidFill>
            </a:endParaRPr>
          </a:p>
          <a:p>
            <a:pPr marL="1032723" lvl="1" indent="-514350">
              <a:buFont typeface="+mj-lt"/>
              <a:buAutoNum type="arabicPeriod"/>
            </a:pPr>
            <a:r>
              <a:rPr lang="en-ZA" sz="2200" dirty="0">
                <a:solidFill>
                  <a:schemeClr val="bg1"/>
                </a:solidFill>
                <a:ea typeface="Calibri" panose="020F0502020204030204" pitchFamily="34" charset="0"/>
                <a:cs typeface="Times New Roman" panose="02020603050405020304" pitchFamily="18" charset="0"/>
              </a:rPr>
              <a:t>Continue to request that the </a:t>
            </a:r>
            <a:r>
              <a:rPr lang="en-ZA" sz="2200" b="1" dirty="0">
                <a:solidFill>
                  <a:schemeClr val="bg1"/>
                </a:solidFill>
                <a:ea typeface="Calibri" panose="020F0502020204030204" pitchFamily="34" charset="0"/>
                <a:cs typeface="Times New Roman" panose="02020603050405020304" pitchFamily="18" charset="0"/>
              </a:rPr>
              <a:t>DMRE provide standardised reporting templates, p</a:t>
            </a:r>
            <a:r>
              <a:rPr lang="en-ZA" sz="2200" b="1" dirty="0">
                <a:solidFill>
                  <a:schemeClr val="bg1"/>
                </a:solidFill>
                <a:effectLst/>
                <a:ea typeface="Calibri" panose="020F0502020204030204" pitchFamily="34" charset="0"/>
                <a:cs typeface="Times New Roman" panose="02020603050405020304" pitchFamily="18" charset="0"/>
              </a:rPr>
              <a:t>rocess annual reports and provide BEE scorecards</a:t>
            </a:r>
            <a:r>
              <a:rPr lang="en-ZA" dirty="0">
                <a:solidFill>
                  <a:schemeClr val="bg1"/>
                </a:solidFill>
                <a:effectLst/>
                <a:ea typeface="Calibri" panose="020F0502020204030204" pitchFamily="34" charset="0"/>
                <a:cs typeface="Times New Roman" panose="02020603050405020304" pitchFamily="18" charset="0"/>
              </a:rPr>
              <a:t>.</a:t>
            </a:r>
          </a:p>
        </p:txBody>
      </p:sp>
      <p:sp>
        <p:nvSpPr>
          <p:cNvPr id="3" name="Title 2">
            <a:extLst>
              <a:ext uri="{FF2B5EF4-FFF2-40B4-BE49-F238E27FC236}">
                <a16:creationId xmlns:a16="http://schemas.microsoft.com/office/drawing/2014/main" xmlns="" id="{0A9ABB39-42AD-456E-8C53-35793A6354E9}"/>
              </a:ext>
            </a:extLst>
          </p:cNvPr>
          <p:cNvSpPr>
            <a:spLocks noGrp="1"/>
          </p:cNvSpPr>
          <p:nvPr>
            <p:ph type="title"/>
          </p:nvPr>
        </p:nvSpPr>
        <p:spPr>
          <a:xfrm>
            <a:off x="889001" y="256655"/>
            <a:ext cx="12045949" cy="1008000"/>
          </a:xfrm>
        </p:spPr>
        <p:txBody>
          <a:bodyPr/>
          <a:lstStyle/>
          <a:p>
            <a:r>
              <a:rPr lang="en-US" sz="2800" dirty="0"/>
              <a:t>PROPOSED WAY FORWARD</a:t>
            </a:r>
            <a:br>
              <a:rPr lang="en-US" sz="2800" dirty="0"/>
            </a:br>
            <a:endParaRPr lang="en-ZA" dirty="0"/>
          </a:p>
        </p:txBody>
      </p:sp>
      <p:sp>
        <p:nvSpPr>
          <p:cNvPr id="4" name="Slide Number Placeholder 3">
            <a:extLst>
              <a:ext uri="{FF2B5EF4-FFF2-40B4-BE49-F238E27FC236}">
                <a16:creationId xmlns:a16="http://schemas.microsoft.com/office/drawing/2014/main" xmlns="" id="{704BDF49-ABC1-4216-8DA2-33C3EEA9905F}"/>
              </a:ext>
            </a:extLst>
          </p:cNvPr>
          <p:cNvSpPr>
            <a:spLocks noGrp="1"/>
          </p:cNvSpPr>
          <p:nvPr>
            <p:ph type="sldNum" sz="quarter" idx="12"/>
          </p:nvPr>
        </p:nvSpPr>
        <p:spPr/>
        <p:txBody>
          <a:bodyPr/>
          <a:lstStyle/>
          <a:p>
            <a:pPr>
              <a:defRPr/>
            </a:pPr>
            <a:fld id="{32C6EAD3-2F72-4062-B8AD-66032594F5B0}" type="slidenum">
              <a:rPr lang="en-ZA" smtClean="0"/>
              <a:pPr>
                <a:defRPr/>
              </a:pPr>
              <a:t>23</a:t>
            </a:fld>
            <a:endParaRPr lang="en-ZA"/>
          </a:p>
        </p:txBody>
      </p:sp>
    </p:spTree>
    <p:extLst>
      <p:ext uri="{BB962C8B-B14F-4D97-AF65-F5344CB8AC3E}">
        <p14:creationId xmlns:p14="http://schemas.microsoft.com/office/powerpoint/2010/main" xmlns="" val="27089540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ZA" dirty="0"/>
              <a:t>Thank you</a:t>
            </a:r>
          </a:p>
        </p:txBody>
      </p:sp>
    </p:spTree>
    <p:extLst>
      <p:ext uri="{BB962C8B-B14F-4D97-AF65-F5344CB8AC3E}">
        <p14:creationId xmlns:p14="http://schemas.microsoft.com/office/powerpoint/2010/main" xmlns="" val="9297121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825" y="313832"/>
            <a:ext cx="12116802" cy="800514"/>
          </a:xfrm>
        </p:spPr>
        <p:txBody>
          <a:bodyPr>
            <a:normAutofit/>
          </a:bodyPr>
          <a:lstStyle/>
          <a:p>
            <a:r>
              <a:rPr lang="en-ZA" dirty="0"/>
              <a:t>The BASIS FOR THE LEGAL CHALLENGE – Reviewing the Mining Charter  2018</a:t>
            </a:r>
          </a:p>
        </p:txBody>
      </p:sp>
      <p:sp>
        <p:nvSpPr>
          <p:cNvPr id="2" name="Rectangle 1">
            <a:extLst>
              <a:ext uri="{FF2B5EF4-FFF2-40B4-BE49-F238E27FC236}">
                <a16:creationId xmlns:a16="http://schemas.microsoft.com/office/drawing/2014/main" xmlns="" id="{7DBD2F3E-21FE-43F7-960F-1530FE77D79D}"/>
              </a:ext>
            </a:extLst>
          </p:cNvPr>
          <p:cNvSpPr/>
          <p:nvPr/>
        </p:nvSpPr>
        <p:spPr>
          <a:xfrm>
            <a:off x="359606" y="1483537"/>
            <a:ext cx="3099820" cy="170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b="1" dirty="0">
              <a:solidFill>
                <a:schemeClr val="bg1"/>
              </a:solidFill>
            </a:endParaRPr>
          </a:p>
          <a:p>
            <a:pPr algn="r"/>
            <a:r>
              <a:rPr lang="en-US" sz="1800" b="1" dirty="0">
                <a:solidFill>
                  <a:schemeClr val="bg1"/>
                </a:solidFill>
              </a:rPr>
              <a:t>The MPRDA </a:t>
            </a:r>
          </a:p>
          <a:p>
            <a:pPr algn="r"/>
            <a:r>
              <a:rPr lang="en-US" sz="1800" b="0" dirty="0">
                <a:solidFill>
                  <a:schemeClr val="bg1"/>
                </a:solidFill>
              </a:rPr>
              <a:t>is the principal act </a:t>
            </a:r>
          </a:p>
          <a:p>
            <a:pPr algn="r"/>
            <a:r>
              <a:rPr lang="en-US" sz="1800" b="0" dirty="0">
                <a:solidFill>
                  <a:schemeClr val="bg1"/>
                </a:solidFill>
              </a:rPr>
              <a:t>regulating the</a:t>
            </a:r>
          </a:p>
          <a:p>
            <a:pPr algn="r"/>
            <a:r>
              <a:rPr lang="en-US" sz="1800" b="0" dirty="0">
                <a:solidFill>
                  <a:schemeClr val="bg1"/>
                </a:solidFill>
              </a:rPr>
              <a:t> mining industry</a:t>
            </a:r>
          </a:p>
          <a:p>
            <a:pPr algn="r"/>
            <a:endParaRPr lang="en-US" sz="2000" b="0" dirty="0">
              <a:solidFill>
                <a:schemeClr val="bg1"/>
              </a:solidFill>
            </a:endParaRPr>
          </a:p>
        </p:txBody>
      </p:sp>
      <p:pic>
        <p:nvPicPr>
          <p:cNvPr id="6" name="Picture 5">
            <a:extLst>
              <a:ext uri="{FF2B5EF4-FFF2-40B4-BE49-F238E27FC236}">
                <a16:creationId xmlns:a16="http://schemas.microsoft.com/office/drawing/2014/main" xmlns="" id="{45E35D51-62AF-4206-9CA5-D17BACB9CA06}"/>
              </a:ext>
            </a:extLst>
          </p:cNvPr>
          <p:cNvPicPr>
            <a:picLocks noChangeAspect="1"/>
          </p:cNvPicPr>
          <p:nvPr/>
        </p:nvPicPr>
        <p:blipFill>
          <a:blip r:embed="rId2"/>
          <a:stretch>
            <a:fillRect/>
          </a:stretch>
        </p:blipFill>
        <p:spPr>
          <a:xfrm>
            <a:off x="566825" y="1852727"/>
            <a:ext cx="835224" cy="804742"/>
          </a:xfrm>
          <a:prstGeom prst="rect">
            <a:avLst/>
          </a:prstGeom>
        </p:spPr>
      </p:pic>
      <p:sp>
        <p:nvSpPr>
          <p:cNvPr id="13" name="Rectangle 12">
            <a:extLst>
              <a:ext uri="{FF2B5EF4-FFF2-40B4-BE49-F238E27FC236}">
                <a16:creationId xmlns:a16="http://schemas.microsoft.com/office/drawing/2014/main" xmlns="" id="{C1FEFE3B-CF80-427D-990C-8F92C9735A50}"/>
              </a:ext>
            </a:extLst>
          </p:cNvPr>
          <p:cNvSpPr/>
          <p:nvPr/>
        </p:nvSpPr>
        <p:spPr>
          <a:xfrm>
            <a:off x="299446" y="4768160"/>
            <a:ext cx="3153617" cy="17048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036747"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The Mining Charter</a:t>
            </a:r>
          </a:p>
          <a:p>
            <a:pPr marL="0" marR="0" lvl="0" indent="0" algn="r" defTabSz="1036747" rtl="0" eaLnBrk="1" fontAlgn="auto" latinLnBrk="0" hangingPunct="1">
              <a:lnSpc>
                <a:spcPct val="100000"/>
              </a:lnSpc>
              <a:spcBef>
                <a:spcPts val="0"/>
              </a:spcBef>
              <a:spcAft>
                <a:spcPts val="0"/>
              </a:spcAft>
              <a:buClrTx/>
              <a:buSzTx/>
              <a:buFontTx/>
              <a:buNone/>
              <a:tabLst/>
              <a:defRPr/>
            </a:pPr>
            <a:r>
              <a:rPr lang="en-US" sz="1800" dirty="0">
                <a:solidFill>
                  <a:schemeClr val="bg1"/>
                </a:solidFill>
              </a:rPr>
              <a:t>i</a:t>
            </a:r>
            <a:r>
              <a:rPr lang="en-US" sz="1800" b="0" dirty="0">
                <a:solidFill>
                  <a:schemeClr val="bg1"/>
                </a:solidFill>
              </a:rPr>
              <a:t>s a policy document </a:t>
            </a:r>
          </a:p>
          <a:p>
            <a:pPr marL="0" marR="0" lvl="0" indent="0" algn="r" defTabSz="1036747"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not legislation</a:t>
            </a:r>
          </a:p>
        </p:txBody>
      </p:sp>
      <p:sp>
        <p:nvSpPr>
          <p:cNvPr id="14" name="Rectangle 13" descr="Contract">
            <a:extLst>
              <a:ext uri="{FF2B5EF4-FFF2-40B4-BE49-F238E27FC236}">
                <a16:creationId xmlns:a16="http://schemas.microsoft.com/office/drawing/2014/main" xmlns="" id="{C80D7CB2-7955-4BB7-AB42-A4391AFF0FFC}"/>
              </a:ext>
            </a:extLst>
          </p:cNvPr>
          <p:cNvSpPr/>
          <p:nvPr/>
        </p:nvSpPr>
        <p:spPr>
          <a:xfrm>
            <a:off x="346692" y="5148245"/>
            <a:ext cx="944653" cy="944653"/>
          </a:xfrm>
          <a:prstGeom prst="rect">
            <a:avLst/>
          </a:prstGeom>
          <a:blipFill>
            <a:blip r:embed="rId3" cstate="print">
              <a:biLevel thresh="50000"/>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8" name="Arrow: Right 7">
            <a:extLst>
              <a:ext uri="{FF2B5EF4-FFF2-40B4-BE49-F238E27FC236}">
                <a16:creationId xmlns:a16="http://schemas.microsoft.com/office/drawing/2014/main" xmlns="" id="{40D8042D-FFB1-433C-8FB7-624F11618634}"/>
              </a:ext>
            </a:extLst>
          </p:cNvPr>
          <p:cNvSpPr/>
          <p:nvPr/>
        </p:nvSpPr>
        <p:spPr>
          <a:xfrm rot="5400000">
            <a:off x="1317467" y="3642136"/>
            <a:ext cx="932075" cy="76291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xmlns="" id="{07549950-0AE9-47AD-BB61-AF2302141173}"/>
              </a:ext>
            </a:extLst>
          </p:cNvPr>
          <p:cNvSpPr/>
          <p:nvPr/>
        </p:nvSpPr>
        <p:spPr>
          <a:xfrm>
            <a:off x="4051461" y="1483537"/>
            <a:ext cx="3997665" cy="498944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r>
              <a:rPr lang="en-US" sz="2000" dirty="0"/>
              <a:t>The Charter proceeded from a fatally incorrect premise that it is a legislative instrument which could impose legal obligations on mining right holders in conflict with and in addition to that as set out in the MPRDA and its regulations. </a:t>
            </a:r>
          </a:p>
          <a:p>
            <a:pPr algn="ctr"/>
            <a:endParaRPr lang="en-US" sz="2000" dirty="0"/>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
        <p:nvSpPr>
          <p:cNvPr id="19" name="Rectangle 18">
            <a:extLst>
              <a:ext uri="{FF2B5EF4-FFF2-40B4-BE49-F238E27FC236}">
                <a16:creationId xmlns:a16="http://schemas.microsoft.com/office/drawing/2014/main" xmlns="" id="{5020EA4B-A624-41EB-977D-496074356ECA}"/>
              </a:ext>
            </a:extLst>
          </p:cNvPr>
          <p:cNvSpPr/>
          <p:nvPr/>
        </p:nvSpPr>
        <p:spPr>
          <a:xfrm>
            <a:off x="8576690" y="1483537"/>
            <a:ext cx="4224920" cy="498944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r>
              <a:rPr lang="en-US" sz="2000" dirty="0"/>
              <a:t>The Minister was of the view that he had power to make law via the Mining Charter 2018.</a:t>
            </a:r>
          </a:p>
          <a:p>
            <a:pPr algn="ctr"/>
            <a:endParaRPr lang="en-US" sz="2000" dirty="0"/>
          </a:p>
          <a:p>
            <a:pPr algn="ctr"/>
            <a:r>
              <a:rPr lang="en-US" sz="2000" dirty="0"/>
              <a:t>The attempt by the Minister to create legal obligations through the Charter also led to contradictions between what was stated in the Charter compared to what is incorporated in the MPRDA as well as other legislation such as the Diamonds and Precious Metals Act.</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Tree>
    <p:extLst>
      <p:ext uri="{BB962C8B-B14F-4D97-AF65-F5344CB8AC3E}">
        <p14:creationId xmlns:p14="http://schemas.microsoft.com/office/powerpoint/2010/main" xmlns="" val="17541977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825" y="289769"/>
            <a:ext cx="12116802" cy="800514"/>
          </a:xfrm>
        </p:spPr>
        <p:txBody>
          <a:bodyPr>
            <a:normAutofit/>
          </a:bodyPr>
          <a:lstStyle/>
          <a:p>
            <a:r>
              <a:rPr lang="en-US" dirty="0"/>
              <a:t>L</a:t>
            </a:r>
            <a:r>
              <a:rPr lang="en-ZA" dirty="0" err="1"/>
              <a:t>egislative</a:t>
            </a:r>
            <a:r>
              <a:rPr lang="en-ZA" dirty="0"/>
              <a:t> avenues available to the minister</a:t>
            </a:r>
          </a:p>
        </p:txBody>
      </p:sp>
      <p:pic>
        <p:nvPicPr>
          <p:cNvPr id="6" name="Picture 5">
            <a:extLst>
              <a:ext uri="{FF2B5EF4-FFF2-40B4-BE49-F238E27FC236}">
                <a16:creationId xmlns:a16="http://schemas.microsoft.com/office/drawing/2014/main" xmlns="" id="{45E35D51-62AF-4206-9CA5-D17BACB9CA06}"/>
              </a:ext>
            </a:extLst>
          </p:cNvPr>
          <p:cNvPicPr>
            <a:picLocks noChangeAspect="1"/>
          </p:cNvPicPr>
          <p:nvPr/>
        </p:nvPicPr>
        <p:blipFill>
          <a:blip r:embed="rId3"/>
          <a:stretch>
            <a:fillRect/>
          </a:stretch>
        </p:blipFill>
        <p:spPr>
          <a:xfrm>
            <a:off x="566825" y="1852727"/>
            <a:ext cx="835224" cy="804742"/>
          </a:xfrm>
          <a:prstGeom prst="rect">
            <a:avLst/>
          </a:prstGeom>
        </p:spPr>
      </p:pic>
      <p:sp>
        <p:nvSpPr>
          <p:cNvPr id="14" name="Rectangle 13" descr="Contract">
            <a:extLst>
              <a:ext uri="{FF2B5EF4-FFF2-40B4-BE49-F238E27FC236}">
                <a16:creationId xmlns:a16="http://schemas.microsoft.com/office/drawing/2014/main" xmlns="" id="{C80D7CB2-7955-4BB7-AB42-A4391AFF0FFC}"/>
              </a:ext>
            </a:extLst>
          </p:cNvPr>
          <p:cNvSpPr/>
          <p:nvPr/>
        </p:nvSpPr>
        <p:spPr>
          <a:xfrm>
            <a:off x="346692" y="5148245"/>
            <a:ext cx="944653" cy="944653"/>
          </a:xfrm>
          <a:prstGeom prst="rect">
            <a:avLst/>
          </a:prstGeom>
          <a:blipFill>
            <a:blip r:embed="rId4" cstate="print">
              <a:biLevel thresh="50000"/>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xmlns="" id="{07549950-0AE9-47AD-BB61-AF2302141173}"/>
              </a:ext>
            </a:extLst>
          </p:cNvPr>
          <p:cNvSpPr/>
          <p:nvPr/>
        </p:nvSpPr>
        <p:spPr>
          <a:xfrm>
            <a:off x="538226" y="1215191"/>
            <a:ext cx="3095311" cy="525779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r>
              <a:rPr lang="en-US" sz="1800" b="1" dirty="0"/>
              <a:t>s</a:t>
            </a:r>
          </a:p>
          <a:p>
            <a:pPr algn="ctr"/>
            <a:endParaRPr lang="en-US" sz="1800" b="1" dirty="0"/>
          </a:p>
          <a:p>
            <a:pPr algn="ctr"/>
            <a:endParaRPr lang="en-US" sz="1800" b="1" dirty="0"/>
          </a:p>
          <a:p>
            <a:pPr algn="ctr"/>
            <a:endParaRPr lang="en-US" sz="1800" b="1" dirty="0"/>
          </a:p>
          <a:p>
            <a:pPr algn="ctr"/>
            <a:endParaRPr lang="en-US" sz="1800" b="1" dirty="0"/>
          </a:p>
          <a:p>
            <a:pPr algn="ctr"/>
            <a:r>
              <a:rPr lang="en-US" sz="2000" dirty="0"/>
              <a:t>The Judgement does not mean that there is no longer any obligation on mining right holders to transform – the judgement in fact re-emphasized the transformation objective.</a:t>
            </a:r>
          </a:p>
          <a:p>
            <a:pPr algn="ctr"/>
            <a:endParaRPr lang="en-US" sz="2000" dirty="0"/>
          </a:p>
          <a:p>
            <a:pPr algn="ctr"/>
            <a:r>
              <a:rPr lang="en-US" sz="2000" dirty="0"/>
              <a:t>Minerals right holders are free to achieve transformation in other ways as well, provided it is achieved.</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
        <p:nvSpPr>
          <p:cNvPr id="19" name="Rectangle 18">
            <a:extLst>
              <a:ext uri="{FF2B5EF4-FFF2-40B4-BE49-F238E27FC236}">
                <a16:creationId xmlns:a16="http://schemas.microsoft.com/office/drawing/2014/main" xmlns="" id="{5020EA4B-A624-41EB-977D-496074356ECA}"/>
              </a:ext>
            </a:extLst>
          </p:cNvPr>
          <p:cNvSpPr/>
          <p:nvPr/>
        </p:nvSpPr>
        <p:spPr>
          <a:xfrm>
            <a:off x="3825072" y="1215191"/>
            <a:ext cx="3814982" cy="525779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r>
              <a:rPr lang="en-US" sz="2000" dirty="0"/>
              <a:t>The Minister is authorized to impose terms and conditions on mining rights when granted. In this regard, sec 23(6) of the MPRDA provides, amongst others that the mining right is subject to “the terms and conditions stated in the right.”</a:t>
            </a:r>
          </a:p>
          <a:p>
            <a:pPr algn="ctr"/>
            <a:endParaRPr lang="en-US" sz="2000" dirty="0"/>
          </a:p>
          <a:p>
            <a:pPr algn="ctr"/>
            <a:r>
              <a:rPr lang="en-US" sz="2000" dirty="0"/>
              <a:t>After the grant of the right, the holder has the obligation to report on the compliance – sec 25(2)(h) and 28(2)(c). </a:t>
            </a:r>
          </a:p>
          <a:p>
            <a:pPr algn="ctr"/>
            <a:r>
              <a:rPr lang="en-US" sz="2000" dirty="0"/>
              <a:t>DMRE does site inspections and audits. </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
        <p:nvSpPr>
          <p:cNvPr id="10" name="Rectangle 9">
            <a:extLst>
              <a:ext uri="{FF2B5EF4-FFF2-40B4-BE49-F238E27FC236}">
                <a16:creationId xmlns:a16="http://schemas.microsoft.com/office/drawing/2014/main" xmlns="" id="{F488EF91-D178-4E01-B5CD-261032938920}"/>
              </a:ext>
            </a:extLst>
          </p:cNvPr>
          <p:cNvSpPr/>
          <p:nvPr/>
        </p:nvSpPr>
        <p:spPr>
          <a:xfrm>
            <a:off x="7831589" y="1215190"/>
            <a:ext cx="5645669" cy="525779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r>
              <a:rPr lang="en-US" sz="2000" dirty="0"/>
              <a:t>Both these sections deal with compliance in relation to sec 2(d) expansion of opportunities for historically disadvantaged persons and 2(f) employment and social and economic welfare of the Charter as well as the Social and Labour Plan.</a:t>
            </a:r>
          </a:p>
          <a:p>
            <a:pPr algn="ctr"/>
            <a:endParaRPr lang="en-US" sz="2000" dirty="0"/>
          </a:p>
          <a:p>
            <a:pPr algn="ctr"/>
            <a:r>
              <a:rPr lang="en-US" sz="2000" dirty="0"/>
              <a:t>Social and Labour Plans are obligatory and deal with Mine Community Development, HRD, Procurement, Skills Dev, etc. are reviewed every 5 years and reported on annually.</a:t>
            </a:r>
          </a:p>
          <a:p>
            <a:pPr algn="ctr"/>
            <a:endParaRPr lang="en-US" sz="2000" dirty="0"/>
          </a:p>
          <a:p>
            <a:pPr algn="ctr"/>
            <a:r>
              <a:rPr lang="en-US" sz="2000" dirty="0"/>
              <a:t>If the holder fails to comply with the terms and conditions of its right or its obligations in terms of the Act, the Minister does have recourse to sanction non-compliance in terms of the Act.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Tree>
    <p:extLst>
      <p:ext uri="{BB962C8B-B14F-4D97-AF65-F5344CB8AC3E}">
        <p14:creationId xmlns:p14="http://schemas.microsoft.com/office/powerpoint/2010/main" xmlns="" val="12198218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30F8C15-BE6B-4FFA-8B98-F21640479AEA}"/>
              </a:ext>
            </a:extLst>
          </p:cNvPr>
          <p:cNvSpPr>
            <a:spLocks noGrp="1"/>
          </p:cNvSpPr>
          <p:nvPr>
            <p:ph type="title"/>
          </p:nvPr>
        </p:nvSpPr>
        <p:spPr/>
        <p:txBody>
          <a:bodyPr>
            <a:normAutofit/>
          </a:bodyPr>
          <a:lstStyle/>
          <a:p>
            <a:r>
              <a:rPr lang="en-ZA" dirty="0"/>
              <a:t>Agenda </a:t>
            </a:r>
          </a:p>
        </p:txBody>
      </p:sp>
      <p:sp>
        <p:nvSpPr>
          <p:cNvPr id="2" name="Content Placeholder 1">
            <a:extLst>
              <a:ext uri="{FF2B5EF4-FFF2-40B4-BE49-F238E27FC236}">
                <a16:creationId xmlns:a16="http://schemas.microsoft.com/office/drawing/2014/main" xmlns="" id="{D5A953C0-71BD-44AB-AED8-7EC374D37888}"/>
              </a:ext>
            </a:extLst>
          </p:cNvPr>
          <p:cNvSpPr>
            <a:spLocks noGrp="1"/>
          </p:cNvSpPr>
          <p:nvPr>
            <p:ph idx="1"/>
          </p:nvPr>
        </p:nvSpPr>
        <p:spPr>
          <a:xfrm>
            <a:off x="637674" y="1855694"/>
            <a:ext cx="12657221" cy="4689485"/>
          </a:xfrm>
        </p:spPr>
        <p:txBody>
          <a:bodyPr>
            <a:normAutofit/>
          </a:bodyPr>
          <a:lstStyle/>
          <a:p>
            <a:pPr marL="285750" indent="-285750">
              <a:spcBef>
                <a:spcPts val="0"/>
              </a:spcBef>
              <a:buFont typeface="Arial" panose="020B0604020202020204" pitchFamily="34" charset="0"/>
              <a:buChar char="•"/>
            </a:pPr>
            <a:r>
              <a:rPr lang="en-US" sz="3200" dirty="0"/>
              <a:t>Mining’s Total Contribution to the SA economy</a:t>
            </a:r>
          </a:p>
          <a:p>
            <a:pPr marL="285750" indent="-285750">
              <a:spcBef>
                <a:spcPts val="0"/>
              </a:spcBef>
              <a:buFont typeface="Arial" panose="020B0604020202020204" pitchFamily="34" charset="0"/>
              <a:buChar char="•"/>
            </a:pPr>
            <a:r>
              <a:rPr lang="en-US" sz="3200" dirty="0"/>
              <a:t>From Mining Charter 2004 to Mining Charter 2018</a:t>
            </a:r>
          </a:p>
          <a:p>
            <a:pPr marL="285750" indent="-285750">
              <a:spcBef>
                <a:spcPts val="0"/>
              </a:spcBef>
              <a:buFont typeface="Arial" panose="020B0604020202020204" pitchFamily="34" charset="0"/>
              <a:buChar char="•"/>
            </a:pPr>
            <a:r>
              <a:rPr lang="en-US" sz="3200" dirty="0"/>
              <a:t>Transformation Progress Report – 2019</a:t>
            </a:r>
          </a:p>
          <a:p>
            <a:pPr marL="285750" indent="-285750">
              <a:spcBef>
                <a:spcPts val="0"/>
              </a:spcBef>
              <a:buFont typeface="Arial" panose="020B0604020202020204" pitchFamily="34" charset="0"/>
              <a:buChar char="•"/>
            </a:pPr>
            <a:r>
              <a:rPr lang="en-US" sz="3200" dirty="0"/>
              <a:t>Facts and Figures on Transformation of the Mining Industry</a:t>
            </a:r>
          </a:p>
          <a:p>
            <a:pPr marL="285750" indent="-285750">
              <a:spcBef>
                <a:spcPts val="0"/>
              </a:spcBef>
              <a:buFont typeface="Arial" panose="020B0604020202020204" pitchFamily="34" charset="0"/>
              <a:buChar char="•"/>
            </a:pPr>
            <a:r>
              <a:rPr lang="en-US" sz="3200" dirty="0"/>
              <a:t>Challenges relating to Transformation</a:t>
            </a:r>
          </a:p>
          <a:p>
            <a:pPr marL="285750" indent="-285750">
              <a:spcBef>
                <a:spcPts val="0"/>
              </a:spcBef>
              <a:buFont typeface="Arial" panose="020B0604020202020204" pitchFamily="34" charset="0"/>
              <a:buChar char="•"/>
            </a:pPr>
            <a:r>
              <a:rPr lang="en-US" sz="3200" dirty="0"/>
              <a:t>Transformation through supporting Junior and Emerging Mining</a:t>
            </a:r>
          </a:p>
          <a:p>
            <a:pPr marL="285750" indent="-285750">
              <a:spcBef>
                <a:spcPts val="0"/>
              </a:spcBef>
              <a:buFont typeface="Arial" panose="020B0604020202020204" pitchFamily="34" charset="0"/>
              <a:buChar char="•"/>
            </a:pPr>
            <a:r>
              <a:rPr lang="en-US" sz="3200" dirty="0"/>
              <a:t>The Judicial Review March 2019 -  a few critical aspects of MC2018</a:t>
            </a:r>
          </a:p>
          <a:p>
            <a:pPr marL="285750" indent="-285750">
              <a:spcBef>
                <a:spcPts val="0"/>
              </a:spcBef>
              <a:buFont typeface="Arial" panose="020B0604020202020204" pitchFamily="34" charset="0"/>
              <a:buChar char="•"/>
            </a:pPr>
            <a:r>
              <a:rPr lang="en-US" sz="3200" dirty="0"/>
              <a:t>The Judgement – outcomes and implications </a:t>
            </a:r>
          </a:p>
          <a:p>
            <a:pPr marL="285750" indent="-285750">
              <a:spcBef>
                <a:spcPts val="0"/>
              </a:spcBef>
              <a:buFont typeface="Arial" panose="020B0604020202020204" pitchFamily="34" charset="0"/>
              <a:buChar char="•"/>
            </a:pPr>
            <a:r>
              <a:rPr lang="en-US" sz="3200" dirty="0"/>
              <a:t>Proposed way forward</a:t>
            </a:r>
            <a:endParaRPr lang="en-ZA" sz="3200" dirty="0"/>
          </a:p>
        </p:txBody>
      </p:sp>
      <p:sp>
        <p:nvSpPr>
          <p:cNvPr id="4" name="Slide Number Placeholder 3">
            <a:extLst>
              <a:ext uri="{FF2B5EF4-FFF2-40B4-BE49-F238E27FC236}">
                <a16:creationId xmlns:a16="http://schemas.microsoft.com/office/drawing/2014/main" xmlns="" id="{5B150694-A9BE-4745-AFAF-46C8332DA5A2}"/>
              </a:ext>
            </a:extLst>
          </p:cNvPr>
          <p:cNvSpPr>
            <a:spLocks noGrp="1"/>
          </p:cNvSpPr>
          <p:nvPr>
            <p:ph type="sldNum" sz="quarter" idx="12"/>
          </p:nvPr>
        </p:nvSpPr>
        <p:spPr/>
        <p:txBody>
          <a:bodyPr/>
          <a:lstStyle/>
          <a:p>
            <a:pPr>
              <a:defRPr/>
            </a:pPr>
            <a:fld id="{32C6EAD3-2F72-4062-B8AD-66032594F5B0}" type="slidenum">
              <a:rPr lang="en-ZA" smtClean="0"/>
              <a:pPr>
                <a:defRPr/>
              </a:pPr>
              <a:t>5</a:t>
            </a:fld>
            <a:endParaRPr lang="en-ZA"/>
          </a:p>
        </p:txBody>
      </p:sp>
    </p:spTree>
    <p:extLst>
      <p:ext uri="{BB962C8B-B14F-4D97-AF65-F5344CB8AC3E}">
        <p14:creationId xmlns:p14="http://schemas.microsoft.com/office/powerpoint/2010/main" xmlns="" val="28255727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09B0F78-A4D2-4460-8DA3-86A80CDED7A4}"/>
              </a:ext>
            </a:extLst>
          </p:cNvPr>
          <p:cNvSpPr>
            <a:spLocks noGrp="1"/>
          </p:cNvSpPr>
          <p:nvPr>
            <p:ph type="title"/>
          </p:nvPr>
        </p:nvSpPr>
        <p:spPr>
          <a:xfrm>
            <a:off x="766006" y="310582"/>
            <a:ext cx="12045949" cy="822575"/>
          </a:xfrm>
        </p:spPr>
        <p:txBody>
          <a:bodyPr>
            <a:noAutofit/>
          </a:bodyPr>
          <a:lstStyle/>
          <a:p>
            <a:r>
              <a:rPr lang="en-US" dirty="0"/>
              <a:t>Mining’s total contribution to the SA Economy -  2021</a:t>
            </a:r>
            <a:r>
              <a:rPr lang="en-US" sz="2800" dirty="0"/>
              <a:t/>
            </a:r>
            <a:br>
              <a:rPr lang="en-US" sz="2800" dirty="0"/>
            </a:br>
            <a:endParaRPr lang="en-ZA" sz="2800" dirty="0"/>
          </a:p>
        </p:txBody>
      </p:sp>
      <p:sp>
        <p:nvSpPr>
          <p:cNvPr id="4" name="Slide Number Placeholder 3">
            <a:extLst>
              <a:ext uri="{FF2B5EF4-FFF2-40B4-BE49-F238E27FC236}">
                <a16:creationId xmlns:a16="http://schemas.microsoft.com/office/drawing/2014/main" xmlns="" id="{1361CAD7-1C23-4829-B3D5-B12D0C389CB8}"/>
              </a:ext>
            </a:extLst>
          </p:cNvPr>
          <p:cNvSpPr>
            <a:spLocks noGrp="1"/>
          </p:cNvSpPr>
          <p:nvPr>
            <p:ph type="sldNum" sz="quarter" idx="12"/>
          </p:nvPr>
        </p:nvSpPr>
        <p:spPr/>
        <p:txBody>
          <a:bodyPr/>
          <a:lstStyle/>
          <a:p>
            <a:pPr>
              <a:defRPr/>
            </a:pPr>
            <a:fld id="{32C6EAD3-2F72-4062-B8AD-66032594F5B0}" type="slidenum">
              <a:rPr lang="en-ZA" smtClean="0"/>
              <a:pPr>
                <a:defRPr/>
              </a:pPr>
              <a:t>6</a:t>
            </a:fld>
            <a:endParaRPr lang="en-ZA" dirty="0"/>
          </a:p>
        </p:txBody>
      </p:sp>
      <p:sp>
        <p:nvSpPr>
          <p:cNvPr id="12" name="TextBox 11">
            <a:extLst>
              <a:ext uri="{FF2B5EF4-FFF2-40B4-BE49-F238E27FC236}">
                <a16:creationId xmlns:a16="http://schemas.microsoft.com/office/drawing/2014/main" xmlns="" id="{A66F0A79-591F-4648-BC47-C61AA3A0CA2D}"/>
              </a:ext>
            </a:extLst>
          </p:cNvPr>
          <p:cNvSpPr txBox="1"/>
          <p:nvPr/>
        </p:nvSpPr>
        <p:spPr>
          <a:xfrm>
            <a:off x="519952" y="1133157"/>
            <a:ext cx="10040470" cy="5156091"/>
          </a:xfrm>
          <a:prstGeom prst="rect">
            <a:avLst/>
          </a:prstGeom>
          <a:noFill/>
        </p:spPr>
        <p:txBody>
          <a:bodyPr wrap="square">
            <a:spAutoFit/>
          </a:bodyPr>
          <a:lstStyle/>
          <a:p>
            <a:pPr>
              <a:lnSpc>
                <a:spcPct val="107000"/>
              </a:lnSpc>
              <a:spcAft>
                <a:spcPts val="8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Direct GDP contribution:		</a:t>
            </a:r>
            <a:r>
              <a:rPr lang="en-ZA" sz="2000" b="1" dirty="0">
                <a:solidFill>
                  <a:srgbClr val="0039A6"/>
                </a:solidFill>
                <a:effectLst/>
                <a:latin typeface="Arial" panose="020B0604020202020204" pitchFamily="34" charset="0"/>
                <a:ea typeface="Calibri" panose="020F0502020204030204" pitchFamily="34" charset="0"/>
                <a:cs typeface="Times New Roman" panose="02020603050405020304" pitchFamily="18" charset="0"/>
              </a:rPr>
              <a:t>2021:	R </a:t>
            </a:r>
            <a:r>
              <a:rPr lang="en-ZA" sz="2000" b="1" dirty="0">
                <a:solidFill>
                  <a:srgbClr val="0039A6"/>
                </a:solidFill>
                <a:effectLst/>
                <a:latin typeface="Arial" panose="020B0604020202020204" pitchFamily="34" charset="0"/>
                <a:ea typeface="Times New Roman" panose="02020603050405020304" pitchFamily="18" charset="0"/>
                <a:cs typeface="Times New Roman" panose="02020603050405020304" pitchFamily="18" charset="0"/>
              </a:rPr>
              <a:t>480,992 billion, Up 11,8%</a:t>
            </a:r>
            <a:endParaRPr lang="en-ZA" sz="2000" b="1"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2020:	R 353,222 billion, Down -11,9%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contribution to GDP:		2020:	7,1%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 prices at Factor costs)	</a:t>
            </a:r>
            <a:r>
              <a:rPr lang="en-ZA" sz="2000" b="1" dirty="0">
                <a:solidFill>
                  <a:srgbClr val="0039A6"/>
                </a:solidFill>
                <a:cs typeface="Times New Roman" panose="02020603050405020304" pitchFamily="18" charset="0"/>
              </a:rPr>
              <a:t>2021:	8,7%</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Primary Sales:		2020:	R 609,101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2021:	R 845,966 billion</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Minerals Exports:			2020:	R 577,031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2021:	R 841,603 billion</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Employment:			2020:	453 585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2021:	459 000 (</a:t>
            </a:r>
            <a:r>
              <a:rPr lang="en-ZA" sz="2000" b="1" dirty="0" err="1">
                <a:solidFill>
                  <a:srgbClr val="0039A6"/>
                </a:solidFill>
                <a:cs typeface="Times New Roman" panose="02020603050405020304" pitchFamily="18" charset="0"/>
              </a:rPr>
              <a:t>est</a:t>
            </a:r>
            <a:r>
              <a:rPr lang="en-ZA" sz="2000" b="1" dirty="0">
                <a:solidFill>
                  <a:srgbClr val="0039A6"/>
                </a:solidFill>
                <a:cs typeface="Times New Roman" panose="02020603050405020304" pitchFamily="18" charset="0"/>
              </a:rPr>
              <a:t>)</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 Earnings:		2020:	R 131,76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(SARB)				</a:t>
            </a:r>
            <a:r>
              <a:rPr lang="en-ZA" sz="2000" b="1" dirty="0">
                <a:solidFill>
                  <a:srgbClr val="0039A6"/>
                </a:solidFill>
                <a:cs typeface="Times New Roman" panose="02020603050405020304" pitchFamily="18" charset="0"/>
              </a:rPr>
              <a:t>2021:	R 153,816 billion</a:t>
            </a:r>
          </a:p>
        </p:txBody>
      </p:sp>
    </p:spTree>
    <p:extLst>
      <p:ext uri="{BB962C8B-B14F-4D97-AF65-F5344CB8AC3E}">
        <p14:creationId xmlns:p14="http://schemas.microsoft.com/office/powerpoint/2010/main" xmlns="" val="32460374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09B0F78-A4D2-4460-8DA3-86A80CDED7A4}"/>
              </a:ext>
            </a:extLst>
          </p:cNvPr>
          <p:cNvSpPr>
            <a:spLocks noGrp="1"/>
          </p:cNvSpPr>
          <p:nvPr>
            <p:ph type="title"/>
          </p:nvPr>
        </p:nvSpPr>
        <p:spPr>
          <a:xfrm>
            <a:off x="766006" y="310582"/>
            <a:ext cx="12045949" cy="822575"/>
          </a:xfrm>
        </p:spPr>
        <p:txBody>
          <a:bodyPr>
            <a:noAutofit/>
          </a:bodyPr>
          <a:lstStyle/>
          <a:p>
            <a:r>
              <a:rPr lang="en-US" dirty="0"/>
              <a:t>Mining’s total contribution to the SA Economy -  2021</a:t>
            </a:r>
            <a:r>
              <a:rPr lang="en-US" sz="2800" dirty="0"/>
              <a:t/>
            </a:r>
            <a:br>
              <a:rPr lang="en-US" sz="2800" dirty="0"/>
            </a:br>
            <a:endParaRPr lang="en-ZA" sz="2800" dirty="0"/>
          </a:p>
        </p:txBody>
      </p:sp>
      <p:sp>
        <p:nvSpPr>
          <p:cNvPr id="4" name="Slide Number Placeholder 3">
            <a:extLst>
              <a:ext uri="{FF2B5EF4-FFF2-40B4-BE49-F238E27FC236}">
                <a16:creationId xmlns:a16="http://schemas.microsoft.com/office/drawing/2014/main" xmlns="" id="{1361CAD7-1C23-4829-B3D5-B12D0C389CB8}"/>
              </a:ext>
            </a:extLst>
          </p:cNvPr>
          <p:cNvSpPr>
            <a:spLocks noGrp="1"/>
          </p:cNvSpPr>
          <p:nvPr>
            <p:ph type="sldNum" sz="quarter" idx="12"/>
          </p:nvPr>
        </p:nvSpPr>
        <p:spPr/>
        <p:txBody>
          <a:bodyPr/>
          <a:lstStyle/>
          <a:p>
            <a:pPr>
              <a:defRPr/>
            </a:pPr>
            <a:fld id="{32C6EAD3-2F72-4062-B8AD-66032594F5B0}" type="slidenum">
              <a:rPr lang="en-ZA" smtClean="0"/>
              <a:pPr>
                <a:defRPr/>
              </a:pPr>
              <a:t>7</a:t>
            </a:fld>
            <a:endParaRPr lang="en-ZA" dirty="0"/>
          </a:p>
        </p:txBody>
      </p:sp>
      <p:sp>
        <p:nvSpPr>
          <p:cNvPr id="6" name="TextBox 5">
            <a:extLst>
              <a:ext uri="{FF2B5EF4-FFF2-40B4-BE49-F238E27FC236}">
                <a16:creationId xmlns:a16="http://schemas.microsoft.com/office/drawing/2014/main" xmlns="" id="{E1A60115-B60B-4EDB-850C-AF4AB89E6AF1}"/>
              </a:ext>
            </a:extLst>
          </p:cNvPr>
          <p:cNvSpPr txBox="1"/>
          <p:nvPr/>
        </p:nvSpPr>
        <p:spPr>
          <a:xfrm>
            <a:off x="430306" y="1525698"/>
            <a:ext cx="10112187" cy="4724178"/>
          </a:xfrm>
          <a:prstGeom prst="rect">
            <a:avLst/>
          </a:prstGeom>
          <a:noFill/>
        </p:spPr>
        <p:txBody>
          <a:bodyPr wrap="square">
            <a:spAutoFit/>
          </a:bodyPr>
          <a:lstStyle/>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Gross Fixed Capital Formation:	2020:		R 92,019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effectLst/>
                <a:latin typeface="Arial" panose="020B0604020202020204" pitchFamily="34" charset="0"/>
                <a:ea typeface="Times New Roman" panose="02020603050405020304" pitchFamily="18" charset="0"/>
                <a:cs typeface="Times New Roman" panose="02020603050405020304" pitchFamily="18" charset="0"/>
              </a:rPr>
              <a:t>2021:		R 114,41 billion</a:t>
            </a:r>
            <a:endParaRPr lang="en-ZA" sz="2000" b="1"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Gross Operating Surplus:		2020:		R 221,462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effectLst/>
                <a:latin typeface="Arial" panose="020B0604020202020204" pitchFamily="34" charset="0"/>
                <a:ea typeface="Times New Roman" panose="02020603050405020304" pitchFamily="18" charset="0"/>
                <a:cs typeface="Times New Roman" panose="02020603050405020304" pitchFamily="18" charset="0"/>
              </a:rPr>
              <a:t>2021:		R 327,176 billion</a:t>
            </a:r>
            <a:endParaRPr lang="en-ZA" sz="2000" b="1"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PAYE by mining Employees:	2020:		R 26,181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2021:		R 27,091 billion</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(refunds)			2019/20:		R 34,7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1828800" indent="457200">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2020/21:	R 50,4 billion</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paid:			2019/20: 	R 15,247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2020/21:	R 15,445 billion</a:t>
            </a: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Import Tax paid: base metals:	2020/2021	R 13,4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674258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09B0F78-A4D2-4460-8DA3-86A80CDED7A4}"/>
              </a:ext>
            </a:extLst>
          </p:cNvPr>
          <p:cNvSpPr>
            <a:spLocks noGrp="1"/>
          </p:cNvSpPr>
          <p:nvPr>
            <p:ph type="title"/>
          </p:nvPr>
        </p:nvSpPr>
        <p:spPr>
          <a:xfrm>
            <a:off x="766006" y="310582"/>
            <a:ext cx="12045949" cy="822575"/>
          </a:xfrm>
        </p:spPr>
        <p:txBody>
          <a:bodyPr>
            <a:noAutofit/>
          </a:bodyPr>
          <a:lstStyle/>
          <a:p>
            <a:r>
              <a:rPr lang="en-US" dirty="0"/>
              <a:t>Mining’s total contribution to the SA Economy -  2021</a:t>
            </a:r>
            <a:r>
              <a:rPr lang="en-US" sz="2800" dirty="0"/>
              <a:t/>
            </a:r>
            <a:br>
              <a:rPr lang="en-US" sz="2800" dirty="0"/>
            </a:br>
            <a:endParaRPr lang="en-ZA" sz="2800" dirty="0"/>
          </a:p>
        </p:txBody>
      </p:sp>
      <p:sp>
        <p:nvSpPr>
          <p:cNvPr id="4" name="Slide Number Placeholder 3">
            <a:extLst>
              <a:ext uri="{FF2B5EF4-FFF2-40B4-BE49-F238E27FC236}">
                <a16:creationId xmlns:a16="http://schemas.microsoft.com/office/drawing/2014/main" xmlns="" id="{1361CAD7-1C23-4829-B3D5-B12D0C389CB8}"/>
              </a:ext>
            </a:extLst>
          </p:cNvPr>
          <p:cNvSpPr>
            <a:spLocks noGrp="1"/>
          </p:cNvSpPr>
          <p:nvPr>
            <p:ph type="sldNum" sz="quarter" idx="12"/>
          </p:nvPr>
        </p:nvSpPr>
        <p:spPr/>
        <p:txBody>
          <a:bodyPr/>
          <a:lstStyle/>
          <a:p>
            <a:pPr>
              <a:defRPr/>
            </a:pPr>
            <a:fld id="{32C6EAD3-2F72-4062-B8AD-66032594F5B0}" type="slidenum">
              <a:rPr lang="en-ZA" smtClean="0"/>
              <a:pPr>
                <a:defRPr/>
              </a:pPr>
              <a:t>8</a:t>
            </a:fld>
            <a:endParaRPr lang="en-ZA" dirty="0"/>
          </a:p>
        </p:txBody>
      </p:sp>
      <p:sp>
        <p:nvSpPr>
          <p:cNvPr id="7" name="TextBox 6">
            <a:extLst>
              <a:ext uri="{FF2B5EF4-FFF2-40B4-BE49-F238E27FC236}">
                <a16:creationId xmlns:a16="http://schemas.microsoft.com/office/drawing/2014/main" xmlns="" id="{72BD5FF8-FF8B-4DA0-A3DE-4527120F15A0}"/>
              </a:ext>
            </a:extLst>
          </p:cNvPr>
          <p:cNvSpPr txBox="1"/>
          <p:nvPr/>
        </p:nvSpPr>
        <p:spPr>
          <a:xfrm>
            <a:off x="502024" y="1525858"/>
            <a:ext cx="10634254" cy="3428439"/>
          </a:xfrm>
          <a:prstGeom prst="rect">
            <a:avLst/>
          </a:prstGeom>
          <a:noFill/>
        </p:spPr>
        <p:txBody>
          <a:bodyPr wrap="square">
            <a:spAutoFit/>
          </a:bodyPr>
          <a:lstStyle/>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Provisional Mining Company Tax:	2019/20		R 27,159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effectLst/>
                <a:latin typeface="Arial" panose="020B0604020202020204" pitchFamily="34" charset="0"/>
                <a:ea typeface="Times New Roman" panose="02020603050405020304" pitchFamily="18" charset="0"/>
                <a:cs typeface="Times New Roman" panose="02020603050405020304" pitchFamily="18" charset="0"/>
              </a:rPr>
              <a:t>2020/21		R 42,719 billion</a:t>
            </a:r>
            <a:endParaRPr lang="en-ZA" sz="2000" b="1" dirty="0">
              <a:solidFill>
                <a:srgbClr val="0039A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Royalties paid:			2020/21		R 14,228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000" b="1" dirty="0">
                <a:solidFill>
                  <a:srgbClr val="0039A6"/>
                </a:solidFill>
                <a:cs typeface="Times New Roman" panose="02020603050405020304" pitchFamily="18" charset="0"/>
              </a:rPr>
              <a:t>2021/22		R 27,979 billion</a:t>
            </a:r>
          </a:p>
          <a:p>
            <a:pPr>
              <a:lnSpc>
                <a:spcPct val="107000"/>
              </a:lnSpc>
              <a:spcAft>
                <a:spcPts val="8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Diesel Refunds:			2019/20		R 3.057 billion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rgbClr val="0039A6"/>
                </a:solidFill>
                <a:cs typeface="Times New Roman" panose="02020603050405020304" pitchFamily="18" charset="0"/>
              </a:rPr>
              <a:t>2021/21		R 1,713 billion</a:t>
            </a:r>
          </a:p>
          <a:p>
            <a:pPr>
              <a:lnSpc>
                <a:spcPct val="107000"/>
              </a:lnSpc>
              <a:spcAft>
                <a:spcPts val="8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Transfer duties paid: 		2019/20		R 12 million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rgbClr val="0039A6"/>
                </a:solidFill>
                <a:cs typeface="Times New Roman" panose="02020603050405020304" pitchFamily="18" charset="0"/>
              </a:rPr>
              <a:t>2020/21		R 8 million</a:t>
            </a:r>
          </a:p>
        </p:txBody>
      </p:sp>
    </p:spTree>
    <p:extLst>
      <p:ext uri="{BB962C8B-B14F-4D97-AF65-F5344CB8AC3E}">
        <p14:creationId xmlns:p14="http://schemas.microsoft.com/office/powerpoint/2010/main" xmlns="" val="16491726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825" y="313832"/>
            <a:ext cx="12116802" cy="744491"/>
          </a:xfrm>
        </p:spPr>
        <p:txBody>
          <a:bodyPr>
            <a:normAutofit/>
          </a:bodyPr>
          <a:lstStyle/>
          <a:p>
            <a:r>
              <a:rPr lang="en-ZA" dirty="0"/>
              <a:t>From mining charter 2004 to mining charter 2018</a:t>
            </a:r>
          </a:p>
        </p:txBody>
      </p:sp>
      <p:pic>
        <p:nvPicPr>
          <p:cNvPr id="6" name="Picture 5">
            <a:extLst>
              <a:ext uri="{FF2B5EF4-FFF2-40B4-BE49-F238E27FC236}">
                <a16:creationId xmlns:a16="http://schemas.microsoft.com/office/drawing/2014/main" xmlns="" id="{45E35D51-62AF-4206-9CA5-D17BACB9CA06}"/>
              </a:ext>
            </a:extLst>
          </p:cNvPr>
          <p:cNvPicPr>
            <a:picLocks noChangeAspect="1"/>
          </p:cNvPicPr>
          <p:nvPr/>
        </p:nvPicPr>
        <p:blipFill>
          <a:blip r:embed="rId2"/>
          <a:stretch>
            <a:fillRect/>
          </a:stretch>
        </p:blipFill>
        <p:spPr>
          <a:xfrm>
            <a:off x="566825" y="1852727"/>
            <a:ext cx="835224" cy="804742"/>
          </a:xfrm>
          <a:prstGeom prst="rect">
            <a:avLst/>
          </a:prstGeom>
        </p:spPr>
      </p:pic>
      <p:sp>
        <p:nvSpPr>
          <p:cNvPr id="14" name="Rectangle 13" descr="Contract">
            <a:extLst>
              <a:ext uri="{FF2B5EF4-FFF2-40B4-BE49-F238E27FC236}">
                <a16:creationId xmlns:a16="http://schemas.microsoft.com/office/drawing/2014/main" xmlns="" id="{C80D7CB2-7955-4BB7-AB42-A4391AFF0FFC}"/>
              </a:ext>
            </a:extLst>
          </p:cNvPr>
          <p:cNvSpPr/>
          <p:nvPr/>
        </p:nvSpPr>
        <p:spPr>
          <a:xfrm>
            <a:off x="346692" y="5148245"/>
            <a:ext cx="944653" cy="944653"/>
          </a:xfrm>
          <a:prstGeom prst="rect">
            <a:avLst/>
          </a:prstGeom>
          <a:blipFill>
            <a:blip r:embed="rId3" cstate="print">
              <a:biLevel thresh="50000"/>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xmlns="" id="{07549950-0AE9-47AD-BB61-AF2302141173}"/>
              </a:ext>
            </a:extLst>
          </p:cNvPr>
          <p:cNvSpPr/>
          <p:nvPr/>
        </p:nvSpPr>
        <p:spPr>
          <a:xfrm>
            <a:off x="550267" y="1254929"/>
            <a:ext cx="3988806" cy="585054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2000" b="1" dirty="0"/>
          </a:p>
          <a:p>
            <a:pPr algn="ctr"/>
            <a:endParaRPr lang="en-US" sz="2000" b="1" dirty="0"/>
          </a:p>
          <a:p>
            <a:pPr algn="ctr"/>
            <a:r>
              <a:rPr lang="en-US" sz="2000" b="1" dirty="0"/>
              <a:t>Mining Charter 2004</a:t>
            </a:r>
          </a:p>
          <a:p>
            <a:pPr algn="ctr"/>
            <a:endParaRPr lang="en-US" sz="1800" b="1" dirty="0"/>
          </a:p>
          <a:p>
            <a:pPr marL="342900" indent="-342900" algn="ctr">
              <a:buFont typeface="Arial" panose="020B0604020202020204" pitchFamily="34" charset="0"/>
              <a:buChar char="•"/>
            </a:pPr>
            <a:r>
              <a:rPr lang="en-US" sz="2000" dirty="0"/>
              <a:t>Ownership</a:t>
            </a:r>
          </a:p>
          <a:p>
            <a:pPr algn="ctr"/>
            <a:r>
              <a:rPr lang="en-US" sz="2000" dirty="0"/>
              <a:t>15% 5year target and </a:t>
            </a:r>
          </a:p>
          <a:p>
            <a:pPr algn="ctr"/>
            <a:r>
              <a:rPr lang="en-US" sz="2000" dirty="0"/>
              <a:t>26% 10year target</a:t>
            </a:r>
          </a:p>
          <a:p>
            <a:pPr algn="ctr"/>
            <a:endParaRPr lang="en-US" sz="2000" dirty="0"/>
          </a:p>
          <a:p>
            <a:pPr algn="ctr"/>
            <a:endParaRPr lang="en-US" sz="2000" dirty="0"/>
          </a:p>
          <a:p>
            <a:pPr marL="342900" indent="-342900" algn="ctr">
              <a:buFont typeface="Arial" panose="020B0604020202020204" pitchFamily="34" charset="0"/>
              <a:buChar char="•"/>
            </a:pPr>
            <a:r>
              <a:rPr lang="en-US" sz="2000" dirty="0"/>
              <a:t>HRD</a:t>
            </a:r>
          </a:p>
          <a:p>
            <a:pPr algn="ctr"/>
            <a:r>
              <a:rPr lang="en-US" sz="2000" dirty="0"/>
              <a:t>Focus was on ABET – functional literacy and numeracy</a:t>
            </a:r>
          </a:p>
          <a:p>
            <a:pPr algn="ctr"/>
            <a:endParaRPr lang="en-US" sz="2000" dirty="0"/>
          </a:p>
          <a:p>
            <a:pPr marL="342900" indent="-342900" algn="ctr">
              <a:buFont typeface="Arial" panose="020B0604020202020204" pitchFamily="34" charset="0"/>
              <a:buChar char="•"/>
            </a:pPr>
            <a:r>
              <a:rPr lang="en-US" sz="2000" dirty="0"/>
              <a:t>EE</a:t>
            </a:r>
          </a:p>
          <a:p>
            <a:pPr algn="ctr"/>
            <a:r>
              <a:rPr lang="en-US" sz="2000" dirty="0"/>
              <a:t>40% HDSA and 10% for women</a:t>
            </a:r>
          </a:p>
          <a:p>
            <a:pPr algn="ctr"/>
            <a:endParaRPr lang="en-US" sz="2000" dirty="0"/>
          </a:p>
          <a:p>
            <a:pPr marL="342900" indent="-342900" algn="ctr">
              <a:buFont typeface="Arial" panose="020B0604020202020204" pitchFamily="34" charset="0"/>
              <a:buChar char="•"/>
            </a:pPr>
            <a:r>
              <a:rPr lang="en-US" sz="2000" dirty="0"/>
              <a:t>Procurement</a:t>
            </a:r>
          </a:p>
          <a:p>
            <a:pPr algn="ctr"/>
            <a:r>
              <a:rPr lang="en-US" sz="2000" dirty="0"/>
              <a:t>  No targets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
        <p:nvSpPr>
          <p:cNvPr id="18" name="Rectangle 17">
            <a:extLst>
              <a:ext uri="{FF2B5EF4-FFF2-40B4-BE49-F238E27FC236}">
                <a16:creationId xmlns:a16="http://schemas.microsoft.com/office/drawing/2014/main" xmlns="" id="{8EDF6A1B-A9C0-4602-9A5A-60902E6016FA}"/>
              </a:ext>
            </a:extLst>
          </p:cNvPr>
          <p:cNvSpPr/>
          <p:nvPr/>
        </p:nvSpPr>
        <p:spPr>
          <a:xfrm>
            <a:off x="9320467" y="1254930"/>
            <a:ext cx="3988806" cy="580760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endParaRPr lang="en-US" sz="1600" b="1" dirty="0"/>
          </a:p>
          <a:p>
            <a:pPr algn="ctr"/>
            <a:endParaRPr lang="en-US" sz="1600" b="1" dirty="0"/>
          </a:p>
          <a:p>
            <a:pPr algn="ctr"/>
            <a:endParaRPr lang="en-US" sz="1600" b="1" dirty="0"/>
          </a:p>
          <a:p>
            <a:pPr algn="ctr"/>
            <a:endParaRPr lang="en-US" sz="2000" b="1" dirty="0"/>
          </a:p>
          <a:p>
            <a:pPr algn="ctr"/>
            <a:endParaRPr lang="en-US" sz="2000" b="1" dirty="0"/>
          </a:p>
          <a:p>
            <a:pPr algn="ctr"/>
            <a:r>
              <a:rPr lang="en-US" sz="2000" b="1" dirty="0"/>
              <a:t>Mining Charter 2018</a:t>
            </a:r>
          </a:p>
          <a:p>
            <a:pPr algn="ctr"/>
            <a:endParaRPr lang="en-US" sz="2000" b="1" dirty="0"/>
          </a:p>
          <a:p>
            <a:pPr marL="342900" indent="-342900" algn="ctr">
              <a:buFont typeface="Arial" panose="020B0604020202020204" pitchFamily="34" charset="0"/>
              <a:buChar char="•"/>
            </a:pPr>
            <a:r>
              <a:rPr lang="en-US" sz="2000" dirty="0"/>
              <a:t>Ownership</a:t>
            </a:r>
          </a:p>
          <a:p>
            <a:pPr algn="ctr"/>
            <a:r>
              <a:rPr lang="en-US" sz="2000" dirty="0"/>
              <a:t>Continuing consequences</a:t>
            </a:r>
          </a:p>
          <a:p>
            <a:pPr algn="ctr"/>
            <a:r>
              <a:rPr lang="en-US" sz="2000" dirty="0"/>
              <a:t>30% target for new rights</a:t>
            </a:r>
          </a:p>
          <a:p>
            <a:pPr algn="ctr"/>
            <a:endParaRPr lang="en-US" sz="2000" dirty="0"/>
          </a:p>
          <a:p>
            <a:pPr marL="342900" indent="-342900" algn="ctr">
              <a:buFont typeface="Arial" panose="020B0604020202020204" pitchFamily="34" charset="0"/>
              <a:buChar char="•"/>
            </a:pPr>
            <a:r>
              <a:rPr lang="en-US" sz="2000" dirty="0"/>
              <a:t>HRD</a:t>
            </a:r>
          </a:p>
          <a:p>
            <a:pPr algn="ctr"/>
            <a:r>
              <a:rPr lang="en-US" sz="2000" dirty="0"/>
              <a:t>5% leviable amount aligned to EAP</a:t>
            </a:r>
          </a:p>
          <a:p>
            <a:pPr algn="ctr"/>
            <a:endParaRPr lang="en-US" sz="2000" dirty="0"/>
          </a:p>
          <a:p>
            <a:pPr marL="342900" indent="-342900" algn="ctr">
              <a:buFont typeface="Arial" panose="020B0604020202020204" pitchFamily="34" charset="0"/>
              <a:buChar char="•"/>
            </a:pPr>
            <a:r>
              <a:rPr lang="en-US" sz="2000" dirty="0"/>
              <a:t>EE</a:t>
            </a:r>
          </a:p>
          <a:p>
            <a:pPr algn="ctr"/>
            <a:r>
              <a:rPr lang="en-US" sz="2000" dirty="0"/>
              <a:t>HDSA and Women targets aligned to EAP,  per occupational level</a:t>
            </a:r>
          </a:p>
          <a:p>
            <a:pPr algn="ctr"/>
            <a:endParaRPr lang="en-US" sz="2000" dirty="0"/>
          </a:p>
          <a:p>
            <a:pPr marL="342900" indent="-342900" algn="ctr">
              <a:buFont typeface="Arial" panose="020B0604020202020204" pitchFamily="34" charset="0"/>
              <a:buChar char="•"/>
            </a:pPr>
            <a:r>
              <a:rPr lang="en-US" sz="2000" dirty="0"/>
              <a:t>Procurement</a:t>
            </a:r>
          </a:p>
          <a:p>
            <a:pPr algn="ctr"/>
            <a:r>
              <a:rPr lang="en-US" sz="2000" dirty="0"/>
              <a:t>70% mining goods</a:t>
            </a:r>
          </a:p>
          <a:p>
            <a:pPr algn="ctr"/>
            <a:r>
              <a:rPr lang="en-US" sz="2000" dirty="0"/>
              <a:t>80% services</a:t>
            </a:r>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
        <p:nvSpPr>
          <p:cNvPr id="19" name="Rectangle 18">
            <a:extLst>
              <a:ext uri="{FF2B5EF4-FFF2-40B4-BE49-F238E27FC236}">
                <a16:creationId xmlns:a16="http://schemas.microsoft.com/office/drawing/2014/main" xmlns="" id="{5020EA4B-A624-41EB-977D-496074356ECA}"/>
              </a:ext>
            </a:extLst>
          </p:cNvPr>
          <p:cNvSpPr/>
          <p:nvPr/>
        </p:nvSpPr>
        <p:spPr>
          <a:xfrm>
            <a:off x="4967213" y="1254930"/>
            <a:ext cx="3988806" cy="580760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endParaRPr lang="en-US" sz="1800" b="1" dirty="0"/>
          </a:p>
          <a:p>
            <a:pPr algn="ctr"/>
            <a:r>
              <a:rPr lang="en-US" sz="2000" b="1" dirty="0"/>
              <a:t>Mining Charter 2010</a:t>
            </a:r>
          </a:p>
          <a:p>
            <a:pPr algn="ctr"/>
            <a:endParaRPr lang="en-US" sz="2000" b="1" dirty="0"/>
          </a:p>
          <a:p>
            <a:pPr marL="342900" indent="-342900" algn="ctr">
              <a:buFont typeface="Arial" panose="020B0604020202020204" pitchFamily="34" charset="0"/>
              <a:buChar char="•"/>
            </a:pPr>
            <a:r>
              <a:rPr lang="en-US" sz="2000" dirty="0"/>
              <a:t>Ownership</a:t>
            </a:r>
          </a:p>
          <a:p>
            <a:pPr algn="ctr"/>
            <a:r>
              <a:rPr lang="en-US" sz="2000" dirty="0"/>
              <a:t>26% target by 2014 and meaningful economic participation </a:t>
            </a:r>
          </a:p>
          <a:p>
            <a:pPr algn="ctr"/>
            <a:endParaRPr lang="en-US" sz="2000" dirty="0"/>
          </a:p>
          <a:p>
            <a:pPr marL="342900" indent="-342900" algn="ctr">
              <a:buFont typeface="Arial" panose="020B0604020202020204" pitchFamily="34" charset="0"/>
              <a:buChar char="•"/>
            </a:pPr>
            <a:r>
              <a:rPr lang="en-US" sz="2000" dirty="0"/>
              <a:t>HRD</a:t>
            </a:r>
          </a:p>
          <a:p>
            <a:pPr algn="ctr"/>
            <a:r>
              <a:rPr lang="en-US" sz="2000" dirty="0"/>
              <a:t>From 3% to 5% of annual payroll by 2014</a:t>
            </a:r>
          </a:p>
          <a:p>
            <a:pPr algn="ctr"/>
            <a:endParaRPr lang="en-US" sz="2000" dirty="0"/>
          </a:p>
          <a:p>
            <a:pPr marL="342900" indent="-342900" algn="ctr">
              <a:buFont typeface="Arial" panose="020B0604020202020204" pitchFamily="34" charset="0"/>
              <a:buChar char="•"/>
            </a:pPr>
            <a:r>
              <a:rPr lang="en-US" sz="2000" dirty="0"/>
              <a:t>EE</a:t>
            </a:r>
          </a:p>
          <a:p>
            <a:pPr algn="ctr"/>
            <a:r>
              <a:rPr lang="en-US" sz="2000" dirty="0"/>
              <a:t>40% HDSA</a:t>
            </a:r>
          </a:p>
          <a:p>
            <a:pPr algn="ctr"/>
            <a:endParaRPr lang="en-US" sz="2000" dirty="0"/>
          </a:p>
          <a:p>
            <a:pPr marL="342900" indent="-342900" algn="ctr">
              <a:buFont typeface="Arial" panose="020B0604020202020204" pitchFamily="34" charset="0"/>
              <a:buChar char="•"/>
            </a:pPr>
            <a:r>
              <a:rPr lang="en-US" sz="2000" dirty="0"/>
              <a:t>Procurement</a:t>
            </a:r>
          </a:p>
          <a:p>
            <a:pPr algn="ctr"/>
            <a:r>
              <a:rPr lang="en-US" sz="2000" dirty="0"/>
              <a:t>40% capital goods</a:t>
            </a:r>
          </a:p>
          <a:p>
            <a:pPr algn="ctr"/>
            <a:r>
              <a:rPr lang="en-US" sz="2000" dirty="0"/>
              <a:t>50% consumable goods</a:t>
            </a:r>
          </a:p>
          <a:p>
            <a:pPr algn="ctr"/>
            <a:r>
              <a:rPr lang="en-US" sz="2000" dirty="0"/>
              <a:t>70% services</a:t>
            </a:r>
          </a:p>
          <a:p>
            <a:pPr algn="ctr"/>
            <a:endParaRPr lang="en-US" sz="1800" b="1" dirty="0"/>
          </a:p>
          <a:p>
            <a:pPr algn="ctr"/>
            <a:endParaRPr lang="en-US" sz="1800" b="1"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Tree>
    <p:extLst>
      <p:ext uri="{BB962C8B-B14F-4D97-AF65-F5344CB8AC3E}">
        <p14:creationId xmlns:p14="http://schemas.microsoft.com/office/powerpoint/2010/main" xmlns="" val="2057662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RZXWtdfG24Wt_icPRTRnr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EKQLf2S.0g43oiS5drp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sEPiyZ9KzK477pRH6_X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qM6UbvoBI8EIW_HVdWu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vHpbI_gx5qY1qOYdtQx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TPIPiih7A5Ldua8Jjx_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kMSX1wHbOxrAbkIB0ez9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vdsv.ofDbo.DXDiso_2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zvg1b_OatXc37xoG3yS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1jwPARlr0Hgi5NnawXo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pNsWbFxmQzccObpj8Kq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EvXQIpk1BbflGb4aN_s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TMcadsUY87TZGJ05LHp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3f1IbeW_Nj.sGAaMOs3x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ltyisyf7xEr36fWxUEs_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Uvb4xeD7Co4n1hSLX_s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vWHKNBwZFdHuG9eWw9LL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tGzTSJKRxDJ5k4zk6Qi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Qlthoid06dVj_BqkJDWy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C_5uJVWTAUB5qwrdZQv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LGjRVqHzs9eMSj2TLu7g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eGS10zrI9VM1E3Aj.5q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Y1sQLsZXVPu1QwMI9B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BYYhBT8x7pDN1FunfG8o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6xmJ4UsSnR33Kv.imi_2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OiY_C5VJClAVQmcI3Ui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qoZh4pq1Eg4VEF6Q3gX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6zKw1_0UCakf.1xYcY5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EEjPsHr9myFSEcz5FB0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7FalP6uZRA.BlvWYQ1dx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R2MHwyJEu436Mi0jHmmj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GVwBySW7dc1R49gimbk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64amHMxpt0nXhOynmlG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vjONLArfsuaN8Yl17i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0gDSJPYDI87731Qh6Ox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Etti1RTwUj6BBzgfeerF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t8t1zqTzneKVrnHrUSFa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FNLi61_jSHc6o4mQX0w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1y24CYeh1dJ86jeBAN4R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xYSlh.m8lQO_HoHAH_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Xkj.IlGNyAa25LqDVFQc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I.yaZg04EY0Lj3sUL7J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HsDNm44jsLhIjITDZeBB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R_QDuipH9mTNMVNHhuF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RA5pl11GjzE4zFklPQzB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ULB1HZNWkGTXnEk5ScFi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CNe2ga9OscfMEVJUWVVR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oA.veBIm50nxWH7gi0i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WWYajm9SMdSHAeIth_P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4rRxlfTJm0ioHAg_WuB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rix7PfrOyHgIdlIzMoY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fxurmD1I1hLeDRkRjn9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lpXfgp0mrnC4t9J6I8Bwg"/>
</p:tagLst>
</file>

<file path=ppt/theme/theme1.xml><?xml version="1.0" encoding="utf-8"?>
<a:theme xmlns:a="http://schemas.openxmlformats.org/drawingml/2006/main" name="Office Theme">
  <a:themeElements>
    <a:clrScheme name="MCSA">
      <a:dk1>
        <a:sysClr val="windowText" lastClr="000000"/>
      </a:dk1>
      <a:lt1>
        <a:srgbClr val="FFFFFF"/>
      </a:lt1>
      <a:dk2>
        <a:srgbClr val="0C2340"/>
      </a:dk2>
      <a:lt2>
        <a:srgbClr val="D1D3D4"/>
      </a:lt2>
      <a:accent1>
        <a:srgbClr val="0039A6"/>
      </a:accent1>
      <a:accent2>
        <a:srgbClr val="EE2B37"/>
      </a:accent2>
      <a:accent3>
        <a:srgbClr val="00AD69"/>
      </a:accent3>
      <a:accent4>
        <a:srgbClr val="FFB612"/>
      </a:accent4>
      <a:accent5>
        <a:srgbClr val="6BABE5"/>
      </a:accent5>
      <a:accent6>
        <a:srgbClr val="FF7F32"/>
      </a:accent6>
      <a:hlink>
        <a:srgbClr val="97D700"/>
      </a:hlink>
      <a:folHlink>
        <a:srgbClr val="FEDB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844A99109C1742846AA2004051B21A" ma:contentTypeVersion="8" ma:contentTypeDescription="Create a new document." ma:contentTypeScope="" ma:versionID="bbeadc22b09d18659ed73f6baddf6632">
  <xsd:schema xmlns:xsd="http://www.w3.org/2001/XMLSchema" xmlns:xs="http://www.w3.org/2001/XMLSchema" xmlns:p="http://schemas.microsoft.com/office/2006/metadata/properties" xmlns:ns3="e18e7c56-e0ed-4159-af48-4ea9f6b47ea3" targetNamespace="http://schemas.microsoft.com/office/2006/metadata/properties" ma:root="true" ma:fieldsID="443b21ad0f4bd5d3e311a30148773414" ns3:_="">
    <xsd:import namespace="e18e7c56-e0ed-4159-af48-4ea9f6b47ea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e7c56-e0ed-4159-af48-4ea9f6b47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3C041-BF60-4A02-94D7-D5093CBDD6F7}">
  <ds:schemaRefs>
    <ds:schemaRef ds:uri="http://schemas.microsoft.com/sharepoint/v3/contenttype/forms"/>
  </ds:schemaRefs>
</ds:datastoreItem>
</file>

<file path=customXml/itemProps2.xml><?xml version="1.0" encoding="utf-8"?>
<ds:datastoreItem xmlns:ds="http://schemas.openxmlformats.org/officeDocument/2006/customXml" ds:itemID="{3A659D78-2D49-4254-B895-5616BF9918FD}">
  <ds:schemaRefs>
    <ds:schemaRef ds:uri="http://schemas.microsoft.com/office/2006/metadata/properties"/>
    <ds:schemaRef ds:uri="http://purl.org/dc/elements/1.1/"/>
    <ds:schemaRef ds:uri="http://purl.org/dc/terms/"/>
    <ds:schemaRef ds:uri="http://schemas.microsoft.com/office/2006/documentManagement/types"/>
    <ds:schemaRef ds:uri="e18e7c56-e0ed-4159-af48-4ea9f6b47ea3"/>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D82DEF4-183C-4E79-AC2C-FC61914CC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e7c56-e0ed-4159-af48-4ea9f6b47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4252</TotalTime>
  <Words>2265</Words>
  <Application>Microsoft Office PowerPoint</Application>
  <PresentationFormat>Custom</PresentationFormat>
  <Paragraphs>520</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Mining charter judgement and The State of Transformation  for the Mining industry 2021</vt:lpstr>
      <vt:lpstr>KEY POINTS </vt:lpstr>
      <vt:lpstr>The BASIS FOR THE LEGAL CHALLENGE – Reviewing the Mining Charter  2018</vt:lpstr>
      <vt:lpstr>Legislative avenues available to the minister</vt:lpstr>
      <vt:lpstr>Agenda </vt:lpstr>
      <vt:lpstr>Mining’s total contribution to the SA Economy -  2021 </vt:lpstr>
      <vt:lpstr>Mining’s total contribution to the SA Economy -  2021 </vt:lpstr>
      <vt:lpstr>Mining’s total contribution to the SA Economy -  2021 </vt:lpstr>
      <vt:lpstr>From mining charter 2004 to mining charter 2018</vt:lpstr>
      <vt:lpstr>Transformation Progress Report 2019 – based on mc2010</vt:lpstr>
      <vt:lpstr>The weighted average HDSA ownership was 39.2%1</vt:lpstr>
      <vt:lpstr>Overall proportional procurement expenditure on BEE  entities exceeded targets set out in Mining Charter 2010</vt:lpstr>
      <vt:lpstr>gender and race representation at all management levels</vt:lpstr>
      <vt:lpstr>HRD EXPENDITURE OF 4.8% OF ANNUAL HDSA PAYROLL</vt:lpstr>
      <vt:lpstr>MINE Community Development programmes </vt:lpstr>
      <vt:lpstr>FACTS AND FIGURES ON Transformation OF MINING INDUSTRY</vt:lpstr>
      <vt:lpstr>Challenges relating to Transformation </vt:lpstr>
      <vt:lpstr>TRANSFORMATION THROUGH SUPPORTING JUNIOR AND EMERGING MINING</vt:lpstr>
      <vt:lpstr>TRANSFORMATION THROUGH SUPPORTING JUNIOR AND EMERGING MINING Continued</vt:lpstr>
      <vt:lpstr>The JUDICAL REVIEW – A FEW CRITICAL ASPECTS of MC2018</vt:lpstr>
      <vt:lpstr>The JUDICAL REVIEW – A FEW CRITICAL ASPECTS of MC2018</vt:lpstr>
      <vt:lpstr>THE JUDGEMENT – OUTCOMES AND IMPLICATIONS </vt:lpstr>
      <vt:lpstr>PROPOSED WAY FORWARD </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Venetia Daniolos</dc:creator>
  <cp:lastModifiedBy>USER</cp:lastModifiedBy>
  <cp:revision>301</cp:revision>
  <cp:lastPrinted>2019-12-03T15:10:40Z</cp:lastPrinted>
  <dcterms:created xsi:type="dcterms:W3CDTF">2017-06-14T14:48:53Z</dcterms:created>
  <dcterms:modified xsi:type="dcterms:W3CDTF">2022-03-23T07:00:47Z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0x01010040844A99109C1742846AA2004051B21A</vt:lpwstr>
  </property>
</Properties>
</file>