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9" r:id="rId3"/>
    <p:sldId id="270" r:id="rId4"/>
    <p:sldId id="271" r:id="rId5"/>
    <p:sldId id="257" r:id="rId6"/>
    <p:sldId id="258" r:id="rId7"/>
    <p:sldId id="300" r:id="rId8"/>
    <p:sldId id="274" r:id="rId9"/>
    <p:sldId id="275" r:id="rId10"/>
    <p:sldId id="276" r:id="rId11"/>
    <p:sldId id="277" r:id="rId12"/>
    <p:sldId id="278" r:id="rId13"/>
    <p:sldId id="281" r:id="rId14"/>
    <p:sldId id="282" r:id="rId15"/>
    <p:sldId id="283" r:id="rId16"/>
    <p:sldId id="279" r:id="rId17"/>
    <p:sldId id="280" r:id="rId18"/>
    <p:sldId id="285" r:id="rId19"/>
    <p:sldId id="286" r:id="rId20"/>
    <p:sldId id="287" r:id="rId21"/>
    <p:sldId id="288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Profile of </a:t>
            </a:r>
            <a:r>
              <a:rPr lang="en-US" dirty="0" smtClean="0"/>
              <a:t>Complainant FY21/22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Profile of Complainant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29999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Current</c:v>
                </c:pt>
                <c:pt idx="1">
                  <c:v>Former</c:v>
                </c:pt>
                <c:pt idx="2">
                  <c:v>Public</c:v>
                </c:pt>
                <c:pt idx="3">
                  <c:v>NSF</c:v>
                </c:pt>
                <c:pt idx="4">
                  <c:v>FSF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138</c:v>
                </c:pt>
                <c:pt idx="1">
                  <c:v>81</c:v>
                </c:pt>
                <c:pt idx="2">
                  <c:v>27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/>
        <c:gapWidth val="100"/>
        <c:overlap val="-24"/>
        <c:axId val="79392768"/>
        <c:axId val="79394304"/>
      </c:barChart>
      <c:catAx>
        <c:axId val="79392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94304"/>
        <c:crosses val="autoZero"/>
        <c:auto val="1"/>
        <c:lblAlgn val="ctr"/>
        <c:lblOffset val="100"/>
      </c:catAx>
      <c:valAx>
        <c:axId val="79394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92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30544185831917831"/>
          <c:y val="0.10723731651865179"/>
          <c:w val="0.42144446960508813"/>
          <c:h val="0.793280476011368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Nature of Complaint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29999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29999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29999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Conditions of Service = 223</c:v>
                </c:pt>
                <c:pt idx="1">
                  <c:v>Official Conduct = 15</c:v>
                </c:pt>
                <c:pt idx="2">
                  <c:v>Other = 17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223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6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Service/Division/Other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249105842968828"/>
          <c:y val="9.7208762366242721E-2"/>
          <c:w val="0.82225463080800798"/>
          <c:h val="0.66569987044888668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Service/Division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SA ARMY</c:v>
                </c:pt>
                <c:pt idx="1">
                  <c:v>SAMHS</c:v>
                </c:pt>
                <c:pt idx="2">
                  <c:v>SAAF</c:v>
                </c:pt>
                <c:pt idx="3">
                  <c:v>SA Navy</c:v>
                </c:pt>
                <c:pt idx="4">
                  <c:v>NSF</c:v>
                </c:pt>
                <c:pt idx="5">
                  <c:v>FSF</c:v>
                </c:pt>
                <c:pt idx="6">
                  <c:v>Public</c:v>
                </c:pt>
                <c:pt idx="7">
                  <c:v>Log Div</c:v>
                </c:pt>
                <c:pt idx="8">
                  <c:v>J Ops</c:v>
                </c:pt>
                <c:pt idx="9">
                  <c:v>Legal Div</c:v>
                </c:pt>
                <c:pt idx="10">
                  <c:v>HR Div</c:v>
                </c:pt>
                <c:pt idx="11">
                  <c:v>MP</c:v>
                </c:pt>
                <c:pt idx="12">
                  <c:v>CMIS</c:v>
                </c:pt>
                <c:pt idx="13">
                  <c:v>Unknown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126</c:v>
                </c:pt>
                <c:pt idx="1">
                  <c:v>30</c:v>
                </c:pt>
                <c:pt idx="2">
                  <c:v>23</c:v>
                </c:pt>
                <c:pt idx="3">
                  <c:v>21</c:v>
                </c:pt>
                <c:pt idx="4">
                  <c:v>8</c:v>
                </c:pt>
                <c:pt idx="5">
                  <c:v>1</c:v>
                </c:pt>
                <c:pt idx="6">
                  <c:v>27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3">
                  <c:v>3</c:v>
                </c:pt>
              </c:numCache>
            </c:numRef>
          </c:val>
        </c:ser>
        <c:dLbls>
          <c:showVal val="1"/>
        </c:dLbls>
        <c:gapWidth val="79"/>
        <c:shape val="box"/>
        <c:axId val="89166208"/>
        <c:axId val="89167744"/>
        <c:axId val="0"/>
      </c:bar3DChart>
      <c:catAx>
        <c:axId val="8916620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67744"/>
        <c:crosses val="autoZero"/>
        <c:auto val="1"/>
        <c:lblAlgn val="ctr"/>
        <c:lblOffset val="100"/>
      </c:catAx>
      <c:valAx>
        <c:axId val="891677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9166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Complaints Per Province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1948694711223626"/>
          <c:y val="3.7959512124225443E-2"/>
          <c:w val="0.58708713433095472"/>
          <c:h val="0.80802296575531518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Complaints Per Province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EC</c:v>
                </c:pt>
                <c:pt idx="1">
                  <c:v>FS</c:v>
                </c:pt>
                <c:pt idx="2">
                  <c:v>GP</c:v>
                </c:pt>
                <c:pt idx="3">
                  <c:v>KZN</c:v>
                </c:pt>
                <c:pt idx="4">
                  <c:v>LP</c:v>
                </c:pt>
                <c:pt idx="5">
                  <c:v>NW</c:v>
                </c:pt>
                <c:pt idx="6">
                  <c:v>WC</c:v>
                </c:pt>
                <c:pt idx="7">
                  <c:v>NC</c:v>
                </c:pt>
                <c:pt idx="8">
                  <c:v>MP</c:v>
                </c:pt>
                <c:pt idx="9">
                  <c:v>Unknown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</c:v>
                </c:pt>
                <c:pt idx="1">
                  <c:v>16</c:v>
                </c:pt>
                <c:pt idx="2">
                  <c:v>90</c:v>
                </c:pt>
                <c:pt idx="3">
                  <c:v>36</c:v>
                </c:pt>
                <c:pt idx="4">
                  <c:v>16</c:v>
                </c:pt>
                <c:pt idx="5">
                  <c:v>19</c:v>
                </c:pt>
                <c:pt idx="6">
                  <c:v>34</c:v>
                </c:pt>
                <c:pt idx="7">
                  <c:v>13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dLbls>
          <c:showVal val="1"/>
        </c:dLbls>
        <c:gapWidth val="65"/>
        <c:axId val="94232576"/>
        <c:axId val="94234112"/>
      </c:barChart>
      <c:catAx>
        <c:axId val="942325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34112"/>
        <c:crosses val="autoZero"/>
        <c:auto val="1"/>
        <c:lblAlgn val="ctr"/>
        <c:lblOffset val="100"/>
      </c:catAx>
      <c:valAx>
        <c:axId val="9423411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3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1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2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3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rgbClr val="FFFFFF">
                    <a:alpha val="90000"/>
                  </a:srgbClr>
                </a:solidFill>
                <a:ln w="12700" cap="flat" cmpd="sng" algn="ctr">
                  <a:solidFill>
                    <a:srgbClr val="64B928"/>
                  </a:solidFill>
                  <a:round/>
                </a:ln>
                <a:effectLst>
                  <a:outerShdw blurRad="50800" dist="38100" dir="2700000" algn="tl" rotWithShape="0">
                    <a:srgbClr val="64B928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"/>
              <c:spPr>
                <a:solidFill>
                  <a:srgbClr val="FFFFFF">
                    <a:alpha val="90000"/>
                  </a:srgbClr>
                </a:solidFill>
                <a:ln w="12700" cap="flat" cmpd="sng" algn="ctr">
                  <a:solidFill>
                    <a:srgbClr val="64B928"/>
                  </a:solidFill>
                  <a:round/>
                </a:ln>
                <a:effectLst>
                  <a:outerShdw blurRad="50800" dist="38100" dir="2700000" algn="tl" rotWithShape="0">
                    <a:srgbClr val="64B928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2"/>
              <c:spPr>
                <a:solidFill>
                  <a:srgbClr val="FFFFFF">
                    <a:alpha val="90000"/>
                  </a:srgbClr>
                </a:solidFill>
                <a:ln w="12700" cap="flat" cmpd="sng" algn="ctr">
                  <a:solidFill>
                    <a:srgbClr val="64B928"/>
                  </a:solidFill>
                  <a:round/>
                </a:ln>
                <a:effectLst>
                  <a:outerShdw blurRad="50800" dist="38100" dir="2700000" algn="tl" rotWithShape="0">
                    <a:srgbClr val="64B928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64B928"/>
                </a:solidFill>
                <a:round/>
              </a:ln>
              <a:effectLst>
                <a:outerShdw blurRad="50800" dist="38100" dir="2700000" algn="tl" rotWithShape="0">
                  <a:srgbClr val="64B928">
                    <a:lumMod val="75000"/>
                    <a:alpha val="40000"/>
                  </a:srgbClr>
                </a:outerShdw>
              </a:effectLst>
            </c:spPr>
            <c:dLblPos val="bestFit"/>
            <c:showVal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 = 199</c:v>
                </c:pt>
                <c:pt idx="1">
                  <c:v>Female = 54</c:v>
                </c:pt>
                <c:pt idx="2">
                  <c:v>Unknown = 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199</c:v>
                </c:pt>
                <c:pt idx="1">
                  <c:v>54</c:v>
                </c:pt>
                <c:pt idx="2">
                  <c:v>2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4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Mode of Contact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Telephone = 144</c:v>
                </c:pt>
                <c:pt idx="1">
                  <c:v>Electronic = 104</c:v>
                </c:pt>
                <c:pt idx="2">
                  <c:v>Walk- In = 73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144</c:v>
                </c:pt>
                <c:pt idx="1">
                  <c:v>104</c:v>
                </c:pt>
                <c:pt idx="2">
                  <c:v>73</c:v>
                </c:pt>
              </c:numCache>
            </c:numRef>
          </c:val>
        </c:ser>
        <c:dLbls>
          <c:showVal val="1"/>
        </c:dLbls>
        <c:gapWidth val="219"/>
        <c:overlap val="-27"/>
        <c:axId val="94361088"/>
        <c:axId val="94362624"/>
      </c:barChart>
      <c:catAx>
        <c:axId val="94361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62624"/>
        <c:crosses val="autoZero"/>
        <c:auto val="1"/>
        <c:lblAlgn val="ctr"/>
        <c:lblOffset val="100"/>
      </c:catAx>
      <c:valAx>
        <c:axId val="94362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61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</a:t>
            </a:r>
            <a:r>
              <a:rPr lang="en-ZA" sz="1100" b="0" dirty="0">
                <a:latin typeface="Arial" panose="020B0604020202020204" pitchFamily="34" charset="0"/>
                <a:cs typeface="Arial" panose="020B0604020202020204" pitchFamily="34" charset="0"/>
              </a:rPr>
              <a:t>Conduct Cases Per FY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5642101377952752E-2"/>
          <c:y val="9.4535242708215922E-2"/>
          <c:w val="0.93577066929133867"/>
          <c:h val="0.7669729474056996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Official Conduct Cases Per FY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29999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cat>
            <c:strRef>
              <c:f>Sheet1!$A$2:$A$10</c:f>
              <c:strCache>
                <c:ptCount val="9"/>
                <c:pt idx="0">
                  <c:v>FY 13/14 =1</c:v>
                </c:pt>
                <c:pt idx="1">
                  <c:v>FY 14/15=2</c:v>
                </c:pt>
                <c:pt idx="2">
                  <c:v>FY 15/16= 7</c:v>
                </c:pt>
                <c:pt idx="3">
                  <c:v>FY 16/17= 6</c:v>
                </c:pt>
                <c:pt idx="4">
                  <c:v>FY 17/18= 12</c:v>
                </c:pt>
                <c:pt idx="5">
                  <c:v>FY 18/19=4</c:v>
                </c:pt>
                <c:pt idx="6">
                  <c:v>FY 19/20= 2</c:v>
                </c:pt>
                <c:pt idx="7">
                  <c:v>FY 20/21=56</c:v>
                </c:pt>
                <c:pt idx="8">
                  <c:v>FY 21/22= 15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12</c:v>
                </c:pt>
                <c:pt idx="5">
                  <c:v>4</c:v>
                </c:pt>
                <c:pt idx="6">
                  <c:v>2</c:v>
                </c:pt>
                <c:pt idx="7">
                  <c:v>56</c:v>
                </c:pt>
                <c:pt idx="8">
                  <c:v>15</c:v>
                </c:pt>
              </c:numCache>
            </c:numRef>
          </c:val>
        </c:ser>
        <c:dLbls/>
        <c:gapWidth val="115"/>
        <c:axId val="95806208"/>
        <c:axId val="95807744"/>
      </c:barChart>
      <c:catAx>
        <c:axId val="95806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07744"/>
        <c:crosses val="autoZero"/>
        <c:auto val="1"/>
        <c:lblAlgn val="ctr"/>
        <c:lblOffset val="100"/>
      </c:catAx>
      <c:valAx>
        <c:axId val="95807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0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0.49482</cdr:x>
      <cdr:y>0.6271</cdr:y>
    </cdr:from>
    <cdr:to>
      <cdr:x>0.59527</cdr:x>
      <cdr:y>0.69083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04234" y="2999278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1100" dirty="0" smtClean="0"/>
            <a:t>87.5%</a:t>
          </a:r>
          <a:endParaRPr lang="en-ZA" sz="1100" dirty="0"/>
        </a:p>
      </cdr:txBody>
    </cdr:sp>
  </cdr:relSizeAnchor>
  <cdr:relSizeAnchor xmlns:cdr="http://schemas.openxmlformats.org/drawingml/2006/chartDrawing">
    <cdr:from>
      <cdr:x>0.39277</cdr:x>
      <cdr:y>0.23562</cdr:y>
    </cdr:from>
    <cdr:to>
      <cdr:x>0.49322</cdr:x>
      <cdr:y>0.42681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5320" y="11269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1100" dirty="0" smtClean="0"/>
            <a:t>5.9%</a:t>
          </a:r>
          <a:endParaRPr lang="en-ZA" sz="1100" dirty="0"/>
        </a:p>
      </cdr:txBody>
    </cdr:sp>
  </cdr:relSizeAnchor>
  <cdr:relSizeAnchor xmlns:cdr="http://schemas.openxmlformats.org/drawingml/2006/chartDrawing">
    <cdr:from>
      <cdr:x>0.4675</cdr:x>
      <cdr:y>0.16254</cdr:y>
    </cdr:from>
    <cdr:to>
      <cdr:x>0.56795</cdr:x>
      <cdr:y>0.35373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55563" y="7773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1100" dirty="0" smtClean="0"/>
            <a:t>6.7%</a:t>
          </a:r>
          <a:endParaRPr lang="en-Z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0.34897</cdr:x>
      <cdr:y>0.27679</cdr:y>
    </cdr:from>
    <cdr:to>
      <cdr:x>0.44966</cdr:x>
      <cdr:y>0.45869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9297" y="13914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1100" dirty="0" smtClean="0"/>
            <a:t>21%</a:t>
          </a:r>
          <a:endParaRPr lang="en-ZA" sz="1100" dirty="0"/>
        </a:p>
      </cdr:txBody>
    </cdr:sp>
  </cdr:relSizeAnchor>
  <cdr:relSizeAnchor xmlns:cdr="http://schemas.openxmlformats.org/drawingml/2006/chartDrawing">
    <cdr:from>
      <cdr:x>0.42124</cdr:x>
      <cdr:y>0.12398</cdr:y>
    </cdr:from>
    <cdr:to>
      <cdr:x>0.52192</cdr:x>
      <cdr:y>0.30588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25605" y="6232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ZA" sz="1100" dirty="0" smtClean="0"/>
            <a:t>1%</a:t>
          </a:r>
          <a:endParaRPr lang="en-ZA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F8D64-3B61-4D82-BD22-B65A8091FF32}" type="datetimeFigureOut">
              <a:rPr lang="en-ZA" smtClean="0"/>
              <a:pPr/>
              <a:t>2022/03/18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CD44-CC4F-4481-A1C2-81CBF7CD47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2309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0EDFB-E644-47DE-9F43-6653261802CE}" type="datetimeFigureOut">
              <a:rPr lang="en-ZA" smtClean="0"/>
              <a:pPr/>
              <a:t>2022/03/18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87D8-BAF1-491B-97B3-579DE812422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824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7581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0124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3211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844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4786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yout 01"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595533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197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9613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7329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7357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759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041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56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8530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EEB2-8172-480B-9DE7-27A45FA407B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331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intake@milombud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/>
        </p:nvSpPr>
        <p:spPr>
          <a:xfrm>
            <a:off x="3175" y="-6350"/>
            <a:ext cx="12188825" cy="4645948"/>
          </a:xfrm>
          <a:prstGeom prst="rect">
            <a:avLst/>
          </a:prstGeom>
          <a:gradFill>
            <a:gsLst>
              <a:gs pos="0">
                <a:srgbClr val="0C7F40"/>
              </a:gs>
              <a:gs pos="100000">
                <a:srgbClr val="0C7F4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sz="900"/>
          </a:p>
        </p:txBody>
      </p:sp>
      <p:sp>
        <p:nvSpPr>
          <p:cNvPr id="282" name="Shape 282"/>
          <p:cNvSpPr/>
          <p:nvPr/>
        </p:nvSpPr>
        <p:spPr>
          <a:xfrm>
            <a:off x="3175" y="4645947"/>
            <a:ext cx="12188825" cy="2212054"/>
          </a:xfrm>
          <a:prstGeom prst="rect">
            <a:avLst/>
          </a:prstGeom>
          <a:solidFill>
            <a:srgbClr val="E2BB1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sz="900"/>
          </a:p>
        </p:txBody>
      </p:sp>
      <p:sp>
        <p:nvSpPr>
          <p:cNvPr id="283" name="Shape 283"/>
          <p:cNvSpPr/>
          <p:nvPr/>
        </p:nvSpPr>
        <p:spPr>
          <a:xfrm>
            <a:off x="399603" y="5874623"/>
            <a:ext cx="4721263" cy="538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59" tIns="22859" rIns="22859" bIns="22859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b="1" dirty="0">
                <a:latin typeface="Arial Rounded MT Bold" panose="020F0704030504030204" pitchFamily="34" charset="0"/>
                <a:ea typeface="Montserrat-SemiBold"/>
                <a:cs typeface="Montserrat-SemiBold"/>
                <a:sym typeface="Montserrat-SemiBold"/>
              </a:rPr>
              <a:t>Presenter: </a:t>
            </a:r>
            <a:r>
              <a:rPr lang="en-ZA" sz="1600" b="1" dirty="0" smtClean="0">
                <a:latin typeface="Arial Rounded MT Bold" panose="020F0704030504030204" pitchFamily="34" charset="0"/>
                <a:ea typeface="Montserrat-SemiBold"/>
                <a:cs typeface="Montserrat-SemiBold"/>
                <a:sym typeface="Montserrat-SemiBold"/>
              </a:rPr>
              <a:t>Lt Gen (Ret) V.R. Masondo</a:t>
            </a:r>
            <a:endParaRPr sz="900" dirty="0">
              <a:latin typeface="Arial Rounded MT Bold" panose="020F0704030504030204" pitchFamily="34" charset="0"/>
              <a:ea typeface="Lato Light"/>
              <a:cs typeface="Lato Light"/>
              <a:sym typeface="Lato Light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b="1" dirty="0">
                <a:latin typeface="Arial Rounded MT Bold" panose="020F0704030504030204" pitchFamily="34" charset="0"/>
                <a:ea typeface="Montserrat-SemiBold"/>
                <a:cs typeface="Montserrat-SemiBold"/>
                <a:sym typeface="Montserrat-SemiBold"/>
              </a:rPr>
              <a:t>Date: </a:t>
            </a:r>
            <a:r>
              <a:rPr lang="en-ZA" sz="1600" b="1" dirty="0" smtClean="0">
                <a:latin typeface="Arial Rounded MT Bold" panose="020F0704030504030204" pitchFamily="34" charset="0"/>
                <a:ea typeface="Montserrat-SemiBold"/>
                <a:cs typeface="Montserrat-SemiBold"/>
                <a:sym typeface="Montserrat-SemiBold"/>
              </a:rPr>
              <a:t>16 March 2022</a:t>
            </a:r>
            <a:endParaRPr sz="900" dirty="0">
              <a:latin typeface="Arial Rounded MT Bold" panose="020F0704030504030204" pitchFamily="34" charset="0"/>
              <a:ea typeface="Lato Light"/>
              <a:cs typeface="Lato Light"/>
              <a:sym typeface="Lato Light"/>
            </a:endParaRPr>
          </a:p>
        </p:txBody>
      </p:sp>
      <p:grpSp>
        <p:nvGrpSpPr>
          <p:cNvPr id="286" name="Group 286"/>
          <p:cNvGrpSpPr/>
          <p:nvPr/>
        </p:nvGrpSpPr>
        <p:grpSpPr>
          <a:xfrm>
            <a:off x="1019685" y="735934"/>
            <a:ext cx="10155796" cy="66244"/>
            <a:chOff x="0" y="0"/>
            <a:chExt cx="20311591" cy="132486"/>
          </a:xfrm>
        </p:grpSpPr>
        <p:sp>
          <p:nvSpPr>
            <p:cNvPr id="284" name="Shape 284"/>
            <p:cNvSpPr/>
            <p:nvPr/>
          </p:nvSpPr>
          <p:spPr>
            <a:xfrm>
              <a:off x="0" y="-1"/>
              <a:ext cx="20311591" cy="1324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900"/>
            </a:p>
          </p:txBody>
        </p:sp>
        <p:sp>
          <p:nvSpPr>
            <p:cNvPr id="285" name="Shape 285"/>
            <p:cNvSpPr/>
            <p:nvPr/>
          </p:nvSpPr>
          <p:spPr>
            <a:xfrm>
              <a:off x="-1" y="-1"/>
              <a:ext cx="1838944" cy="132487"/>
            </a:xfrm>
            <a:prstGeom prst="rect">
              <a:avLst/>
            </a:prstGeom>
            <a:solidFill>
              <a:srgbClr val="E2BB1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900"/>
            </a:p>
          </p:txBody>
        </p:sp>
      </p:grpSp>
      <p:sp>
        <p:nvSpPr>
          <p:cNvPr id="287" name="Shape 287"/>
          <p:cNvSpPr/>
          <p:nvPr/>
        </p:nvSpPr>
        <p:spPr>
          <a:xfrm>
            <a:off x="981909" y="881964"/>
            <a:ext cx="7354105" cy="38164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59" tIns="22859" rIns="22859" bIns="22859" numCol="1" anchor="t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ZA" sz="3500" b="1" dirty="0">
                <a:solidFill>
                  <a:srgbClr val="FFFFFF"/>
                </a:solidFill>
                <a:latin typeface="Arial Rounded MT Bold" panose="020F0704030504030204" pitchFamily="34" charset="0"/>
                <a:ea typeface="Lato Black"/>
                <a:cs typeface="Lato Black"/>
                <a:sym typeface="Lato Black"/>
              </a:rPr>
              <a:t>PRESENTATION TO MEMBERS OF THE </a:t>
            </a:r>
            <a:r>
              <a:rPr lang="en-ZA" sz="3500" b="1" dirty="0" smtClean="0">
                <a:solidFill>
                  <a:srgbClr val="FFFFFF"/>
                </a:solidFill>
                <a:latin typeface="Arial Rounded MT Bold" panose="020F0704030504030204" pitchFamily="34" charset="0"/>
                <a:ea typeface="Lato Black"/>
                <a:cs typeface="Lato Black"/>
                <a:sym typeface="Lato Black"/>
              </a:rPr>
              <a:t>JOINT STANDING COMMITTEE ON DEFENCE </a:t>
            </a:r>
            <a:r>
              <a:rPr lang="en-ZA" sz="3500" b="1" dirty="0">
                <a:solidFill>
                  <a:srgbClr val="FFFFFF"/>
                </a:solidFill>
                <a:latin typeface="Arial Rounded MT Bold" panose="020F0704030504030204" pitchFamily="34" charset="0"/>
                <a:ea typeface="Lato Black"/>
                <a:cs typeface="Lato Black"/>
                <a:sym typeface="Lato Black"/>
              </a:rPr>
              <a:t>AND MILITARY </a:t>
            </a:r>
            <a:r>
              <a:rPr lang="en-ZA" sz="3500" b="1" dirty="0" smtClean="0">
                <a:solidFill>
                  <a:srgbClr val="FFFFFF"/>
                </a:solidFill>
                <a:latin typeface="Arial Rounded MT Bold" panose="020F0704030504030204" pitchFamily="34" charset="0"/>
                <a:ea typeface="Lato Black"/>
                <a:cs typeface="Lato Black"/>
                <a:sym typeface="Lato Black"/>
              </a:rPr>
              <a:t>VETERANS (JSCDMV) AND PORTFOLIO COMMITTEE ON DEFENCE AND MILITARY VETERANS (PCDMV)</a:t>
            </a:r>
            <a:endParaRPr lang="en-ZA" sz="900" dirty="0">
              <a:latin typeface="Arial Rounded MT Bold" panose="020F0704030504030204" pitchFamily="34" charset="0"/>
              <a:ea typeface="Lato Light"/>
              <a:cs typeface="Lato Light"/>
              <a:sym typeface="Lato Light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981909" y="1390263"/>
            <a:ext cx="4622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2859" tIns="22859" rIns="22859" bIns="22859" numCol="1" anchor="t">
            <a:spAutoFit/>
          </a:bodyPr>
          <a:lstStyle>
            <a:lvl1pPr>
              <a:defRPr sz="2800" spc="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endParaRPr sz="1400" spc="150" dirty="0"/>
          </a:p>
        </p:txBody>
      </p:sp>
      <p:pic>
        <p:nvPicPr>
          <p:cNvPr id="290" name="image5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762045" y="1139753"/>
            <a:ext cx="2649637" cy="264963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3" name="Group 293"/>
          <p:cNvGrpSpPr/>
          <p:nvPr/>
        </p:nvGrpSpPr>
        <p:grpSpPr>
          <a:xfrm>
            <a:off x="1019685" y="4652297"/>
            <a:ext cx="10155796" cy="66244"/>
            <a:chOff x="0" y="0"/>
            <a:chExt cx="20311591" cy="132486"/>
          </a:xfrm>
        </p:grpSpPr>
        <p:sp>
          <p:nvSpPr>
            <p:cNvPr id="291" name="Shape 291"/>
            <p:cNvSpPr/>
            <p:nvPr/>
          </p:nvSpPr>
          <p:spPr>
            <a:xfrm>
              <a:off x="0" y="-1"/>
              <a:ext cx="20311591" cy="1324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900"/>
            </a:p>
          </p:txBody>
        </p:sp>
        <p:sp>
          <p:nvSpPr>
            <p:cNvPr id="292" name="Shape 292"/>
            <p:cNvSpPr/>
            <p:nvPr/>
          </p:nvSpPr>
          <p:spPr>
            <a:xfrm>
              <a:off x="-1" y="-1"/>
              <a:ext cx="1838944" cy="132487"/>
            </a:xfrm>
            <a:prstGeom prst="rect">
              <a:avLst/>
            </a:prstGeom>
            <a:solidFill>
              <a:srgbClr val="E2BB1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900"/>
            </a:p>
          </p:txBody>
        </p:sp>
      </p:grpSp>
      <p:sp>
        <p:nvSpPr>
          <p:cNvPr id="294" name="Shape 294"/>
          <p:cNvSpPr/>
          <p:nvPr/>
        </p:nvSpPr>
        <p:spPr>
          <a:xfrm>
            <a:off x="8799820" y="3830851"/>
            <a:ext cx="2512417" cy="315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>
            <a:lvl1pPr defTabSz="1632753">
              <a:defRPr sz="3500" cap="all">
                <a:solidFill>
                  <a:srgbClr val="FFDE17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750" dirty="0"/>
              <a:t>Independent and Impartial</a:t>
            </a:r>
          </a:p>
        </p:txBody>
      </p:sp>
    </p:spTree>
    <p:extLst>
      <p:ext uri="{BB962C8B-B14F-4D97-AF65-F5344CB8AC3E}">
        <p14:creationId xmlns:p14="http://schemas.microsoft.com/office/powerpoint/2010/main" xmlns="" val="1839943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962471780"/>
              </p:ext>
            </p:extLst>
          </p:nvPr>
        </p:nvGraphicFramePr>
        <p:xfrm>
          <a:off x="2226673" y="1774209"/>
          <a:ext cx="9602470" cy="547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2226672" y="1409740"/>
            <a:ext cx="9184979" cy="66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smtClean="0">
                <a:latin typeface="Arial Rounded MT Bold" panose="020F0704030504030204" pitchFamily="34" charset="0"/>
                <a:ea typeface="Arial Unicode MS" panose="020B0604020202020204" charset="-122"/>
              </a:rPr>
              <a:t>Complaints Per Arms of Service &amp; Other FY 21/22</a:t>
            </a:r>
            <a:endParaRPr lang="en-ZA" sz="2200" dirty="0">
              <a:latin typeface="Arial Rounded MT Bold" panose="020F0704030504030204" pitchFamily="34" charset="0"/>
              <a:ea typeface="Arial Unicode MS" panose="020B0604020202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9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23252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1523272928"/>
              </p:ext>
            </p:extLst>
          </p:nvPr>
        </p:nvGraphicFramePr>
        <p:xfrm>
          <a:off x="2620369" y="2107391"/>
          <a:ext cx="8776416" cy="4750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hape 193"/>
          <p:cNvSpPr txBox="1">
            <a:spLocks/>
          </p:cNvSpPr>
          <p:nvPr/>
        </p:nvSpPr>
        <p:spPr>
          <a:xfrm>
            <a:off x="2116230" y="1464332"/>
            <a:ext cx="9184979" cy="66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Complaints Per Province FY 21/22</a:t>
            </a:r>
            <a:endParaRPr lang="en-ZA" sz="2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10.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99559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8" name="Shape 197"/>
          <p:cNvSpPr txBox="1">
            <a:spLocks/>
          </p:cNvSpPr>
          <p:nvPr/>
        </p:nvSpPr>
        <p:spPr>
          <a:xfrm>
            <a:off x="2281263" y="1471476"/>
            <a:ext cx="9184979" cy="66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Complaints By Gender FY 21/22</a:t>
            </a:r>
            <a:endParaRPr lang="en-ZA" sz="2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658491592"/>
              </p:ext>
            </p:extLst>
          </p:nvPr>
        </p:nvGraphicFramePr>
        <p:xfrm>
          <a:off x="2590947" y="2107391"/>
          <a:ext cx="9081794" cy="502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92571" y="4499429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 smtClean="0"/>
              <a:t>78%</a:t>
            </a:r>
            <a:endParaRPr lang="en-ZA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11.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24740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8" name="Shape 197"/>
          <p:cNvSpPr txBox="1">
            <a:spLocks/>
          </p:cNvSpPr>
          <p:nvPr/>
        </p:nvSpPr>
        <p:spPr>
          <a:xfrm>
            <a:off x="2280863" y="1358377"/>
            <a:ext cx="9184979" cy="66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Modes of Contact other than Initial Complaint Forms</a:t>
            </a:r>
            <a:endParaRPr lang="en-ZA" sz="2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828692136"/>
              </p:ext>
            </p:extLst>
          </p:nvPr>
        </p:nvGraphicFramePr>
        <p:xfrm>
          <a:off x="2280864" y="1761162"/>
          <a:ext cx="9701959" cy="509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12.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115560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415002668"/>
              </p:ext>
            </p:extLst>
          </p:nvPr>
        </p:nvGraphicFramePr>
        <p:xfrm>
          <a:off x="2697364" y="2107391"/>
          <a:ext cx="8404934" cy="484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hape 185"/>
          <p:cNvSpPr txBox="1">
            <a:spLocks/>
          </p:cNvSpPr>
          <p:nvPr/>
        </p:nvSpPr>
        <p:spPr>
          <a:xfrm>
            <a:off x="2124985" y="1409740"/>
            <a:ext cx="9184979" cy="6655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dirty="0" smtClean="0">
                <a:latin typeface="Arial Rounded MT Bold" panose="020F0704030504030204" pitchFamily="34" charset="0"/>
                <a:ea typeface="Malgun Gothic" panose="020B0503020000020004" charset="-127"/>
                <a:cs typeface="Arial" panose="020B0604020202020204" pitchFamily="34" charset="0"/>
              </a:rPr>
              <a:t>Statistics Of Official Conduct Cases Per Financial Year</a:t>
            </a:r>
            <a:endParaRPr lang="en-ZA" sz="2200" dirty="0">
              <a:latin typeface="Arial Rounded MT Bold" panose="020F0704030504030204" pitchFamily="34" charset="0"/>
              <a:ea typeface="Malgun Gothic" panose="020B0503020000020004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13.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6479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7612478"/>
              </p:ext>
            </p:extLst>
          </p:nvPr>
        </p:nvGraphicFramePr>
        <p:xfrm>
          <a:off x="2499625" y="4406216"/>
          <a:ext cx="8295756" cy="1179492"/>
        </p:xfrm>
        <a:graphic>
          <a:graphicData uri="http://schemas.openxmlformats.org/drawingml/2006/table">
            <a:tbl>
              <a:tblPr firstRow="1" firstCol="1" bandRow="1"/>
              <a:tblGrid>
                <a:gridCol w="1496885"/>
                <a:gridCol w="1520576"/>
                <a:gridCol w="1322855"/>
                <a:gridCol w="1351928"/>
                <a:gridCol w="1502657"/>
                <a:gridCol w="1100855"/>
              </a:tblGrid>
              <a:tr h="589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FY17/18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18/19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19/20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21/22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9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361065" y="5466989"/>
            <a:ext cx="95534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buFont typeface="+mj-lt"/>
              <a:buAutoNum type="arabicPeriod"/>
            </a:pPr>
            <a:r>
              <a:rPr lang="en-ZA" alt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</a:t>
            </a:r>
            <a:r>
              <a:rPr lang="en-ZA" altLang="en-US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of carry </a:t>
            </a:r>
            <a:r>
              <a:rPr lang="en-ZA" alt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cases </a:t>
            </a:r>
            <a:r>
              <a:rPr lang="en-ZA" altLang="en-US" dirty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resolved </a:t>
            </a:r>
            <a:r>
              <a:rPr lang="en-ZA" alt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77 which amounts to 87.5% resolution rate.</a:t>
            </a:r>
          </a:p>
          <a:p>
            <a:pPr marL="342900" lvl="0" indent="-342900">
              <a:buFont typeface="+mj-lt"/>
              <a:buAutoNum type="arabicPeriod"/>
            </a:pPr>
            <a:r>
              <a:rPr kumimoji="0" lang="en-ZA" altLang="en-US" b="0" i="0" u="none" strike="noStrike" cap="none" normalizeH="0" baseline="0" dirty="0" smtClean="0">
                <a:ln>
                  <a:noFill/>
                </a:ln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current active caseload </a:t>
            </a:r>
            <a:r>
              <a:rPr lang="en-ZA" alt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en-ZA" altLang="en-US" b="0" i="0" u="none" strike="noStrike" cap="none" normalizeH="0" baseline="0" dirty="0" smtClean="0">
                <a:ln>
                  <a:noFill/>
                </a:ln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altLang="en-US" dirty="0" smtClean="0"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 of which 11 cases are carry over cases.</a:t>
            </a:r>
            <a:endParaRPr kumimoji="0" lang="en-ZA" altLang="en-US" b="0" i="0" u="none" strike="noStrike" cap="none" normalizeH="0" baseline="0" dirty="0" smtClean="0">
              <a:ln>
                <a:noFill/>
              </a:ln>
              <a:effectLst/>
              <a:latin typeface="Arial Rounded MT Bold" panose="020F07040305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8555780"/>
              </p:ext>
            </p:extLst>
          </p:nvPr>
        </p:nvGraphicFramePr>
        <p:xfrm>
          <a:off x="2499625" y="2621554"/>
          <a:ext cx="6728427" cy="10443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25121"/>
                <a:gridCol w="1425121"/>
                <a:gridCol w="1425121"/>
                <a:gridCol w="1226532"/>
                <a:gridCol w="1226532"/>
              </a:tblGrid>
              <a:tr h="522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FY17/18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FY18/19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FY19/20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20/21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522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ZA" sz="20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99625" y="2207800"/>
            <a:ext cx="4995080" cy="400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ZA" sz="2000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Arial Rounded MT Bold" panose="020F0704030504030204" pitchFamily="34" charset="0"/>
                <a:cs typeface="Arial" panose="020B0604020202020204" pitchFamily="34" charset="0"/>
                <a:sym typeface="Helvetica"/>
              </a:rPr>
              <a:t>Carry over</a:t>
            </a:r>
            <a:r>
              <a:rPr kumimoji="0" lang="en-ZA" sz="2000" b="0" i="0" u="none" strike="noStrike" cap="none" spc="0" normalizeH="0" dirty="0" smtClean="0">
                <a:ln>
                  <a:noFill/>
                </a:ln>
                <a:effectLst/>
                <a:uFillTx/>
                <a:latin typeface="Arial Rounded MT Bold" panose="020F0704030504030204" pitchFamily="34" charset="0"/>
                <a:cs typeface="Arial" panose="020B0604020202020204" pitchFamily="34" charset="0"/>
                <a:sym typeface="Helvetica"/>
              </a:rPr>
              <a:t> cases</a:t>
            </a:r>
            <a:r>
              <a:rPr kumimoji="0" lang="en-ZA" sz="2000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Arial Rounded MT Bold" panose="020F0704030504030204" pitchFamily="34" charset="0"/>
                <a:cs typeface="Arial" panose="020B0604020202020204" pitchFamily="34" charset="0"/>
                <a:sym typeface="Helvetica"/>
              </a:rPr>
              <a:t> as at 31 March 2021</a:t>
            </a:r>
            <a:endParaRPr kumimoji="0" lang="en-ZA" sz="2000" b="0" i="0" u="none" strike="noStrike" cap="none" spc="0" normalizeH="0" baseline="0" dirty="0">
              <a:ln>
                <a:noFill/>
              </a:ln>
              <a:effectLst/>
              <a:uFillTx/>
              <a:latin typeface="Arial Rounded MT Bold" panose="020F0704030504030204" pitchFamily="34" charset="0"/>
              <a:cs typeface="Arial" panose="020B0604020202020204" pitchFamily="34" charset="0"/>
              <a:sym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9625" y="3961685"/>
            <a:ext cx="4995080" cy="400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ZA" sz="2000" dirty="0" smtClean="0">
                <a:latin typeface="Arial Rounded MT Bold" panose="020F0704030504030204" pitchFamily="34" charset="0"/>
              </a:rPr>
              <a:t>Active cases as at 31 January 2022</a:t>
            </a:r>
            <a:endParaRPr kumimoji="0" lang="en-ZA" sz="2000" b="0" i="0" u="none" strike="noStrike" cap="none" spc="0" normalizeH="0" baseline="0" dirty="0">
              <a:ln>
                <a:noFill/>
              </a:ln>
              <a:effectLst/>
              <a:uFillTx/>
              <a:latin typeface="Arial Rounded MT Bold" panose="020F0704030504030204" pitchFamily="34" charset="0"/>
              <a:sym typeface="Helvetica"/>
            </a:endParaRPr>
          </a:p>
        </p:txBody>
      </p:sp>
      <p:sp>
        <p:nvSpPr>
          <p:cNvPr id="13" name="Shape 162"/>
          <p:cNvSpPr txBox="1">
            <a:spLocks/>
          </p:cNvSpPr>
          <p:nvPr/>
        </p:nvSpPr>
        <p:spPr>
          <a:xfrm>
            <a:off x="2131140" y="1467313"/>
            <a:ext cx="9184979" cy="6655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469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ZA" altLang="en-GB" sz="2200" b="1" smtClean="0">
                <a:solidFill>
                  <a:srgbClr val="0C7F40"/>
                </a:solidFill>
                <a:latin typeface="Arial Rounded MT Bold" panose="020F0704030504030204" pitchFamily="34" charset="0"/>
              </a:rPr>
              <a:t> </a:t>
            </a:r>
            <a:r>
              <a:rPr lang="en-ZA" sz="2200" smtClean="0">
                <a:latin typeface="Arial Rounded MT Bold" panose="020F0704030504030204" pitchFamily="34" charset="0"/>
                <a:ea typeface="+mn-ea"/>
                <a:cs typeface="Arial" panose="020B0604020202020204" pitchFamily="34" charset="0"/>
                <a:sym typeface="Lora"/>
              </a:rPr>
              <a:t>Complaints Age Analysis  FY 21/22</a:t>
            </a:r>
            <a:endParaRPr lang="en-ZA" altLang="en-GB" sz="2200" b="1" dirty="0">
              <a:solidFill>
                <a:srgbClr val="0C7F4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14.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3928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88933" y="-1"/>
            <a:ext cx="10099892" cy="13001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500" b="1" dirty="0">
                <a:latin typeface="Arial Rounded MT Bold" panose="020F0704030504030204" pitchFamily="34" charset="0"/>
              </a:rPr>
              <a:t>Priorities of the office of the </a:t>
            </a:r>
            <a:r>
              <a:rPr lang="en-ZA" sz="35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military</a:t>
            </a:r>
            <a:r>
              <a:rPr lang="en-ZA" sz="3500" b="1" dirty="0">
                <a:latin typeface="Arial Rounded MT Bold" panose="020F0704030504030204" pitchFamily="34" charset="0"/>
              </a:rPr>
              <a:t> </a:t>
            </a:r>
            <a:r>
              <a:rPr lang="en-ZA" sz="3500" b="1" dirty="0" smtClean="0">
                <a:latin typeface="Arial Rounded MT Bold" panose="020F0704030504030204" pitchFamily="34" charset="0"/>
              </a:rPr>
              <a:t>Ombud VERSUS CHALLENGES FACED</a:t>
            </a:r>
            <a:endParaRPr lang="en-ZA" sz="3500" b="1" dirty="0">
              <a:latin typeface="Arial Rounded MT Bold" panose="020F07040305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1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25299"/>
              </p:ext>
            </p:extLst>
          </p:nvPr>
        </p:nvGraphicFramePr>
        <p:xfrm>
          <a:off x="2239259" y="1447454"/>
          <a:ext cx="9541935" cy="5193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798"/>
                <a:gridCol w="3671247"/>
                <a:gridCol w="357889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PRIORITY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DESCRIPTION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Challenges Faced / Status Update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Effective</a:t>
                      </a:r>
                      <a:r>
                        <a:rPr lang="en-ZA" sz="1500" baseline="0" dirty="0" smtClean="0">
                          <a:latin typeface="Arial Rounded MT Bold" panose="020F0704030504030204" pitchFamily="34" charset="0"/>
                        </a:rPr>
                        <a:t> and efficient resolution of complaints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355600" marR="0" lvl="0" indent="-355600" algn="l" defTabSz="1827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To improve turn around times and systematically and efficiently reduce carry over complaints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Identification and reporting on systemic issues arising from complaints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lphaLcPeriod"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Responses from the SANDF as an Interested Party to complaints remains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slow</a:t>
                      </a: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buFont typeface="+mj-lt"/>
                        <a:buAutoNum type="alphaLcPeriod"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Slow response to Preliminary Reports remains a challenge, however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the meeting between the Military Ombud and the Chief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SA National Defence Force was able to make an undertaking to mitigate the situation</a:t>
                      </a:r>
                    </a:p>
                    <a:p>
                      <a:pPr marL="342900" lvl="0" indent="-342900" algn="just">
                        <a:buFont typeface="+mj-lt"/>
                        <a:buAutoNum type="alphaLcPeriod"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The inflow of new complaints is slightly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improving </a:t>
                      </a: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and on average is currently at 23 per month.</a:t>
                      </a:r>
                    </a:p>
                  </a:txBody>
                  <a:tcPr marL="45720" marR="45720" marT="22860" marB="22860"/>
                </a:tc>
              </a:tr>
              <a:tr h="116738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ZA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implementation</a:t>
                      </a:r>
                      <a:r>
                        <a:rPr lang="en-ZA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en-ZA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ZA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integrated communication marketing strategy and plan </a:t>
                      </a:r>
                      <a:endParaRPr lang="en-ZA" sz="1500" b="0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Outreach Programmes, 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Create Public Awareness, 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Stakeholder Relationship Management;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Stakeholder Perception Survey;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International Relations; and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Branding and Marketing.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Impact Covid-19 had on the Office wrt the implementation of the planned Outreach programme, creation of Public Awareness and expenditure. </a:t>
                      </a:r>
                    </a:p>
                  </a:txBody>
                  <a:tcPr marL="45720" marR="45720" marT="22860" marB="228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15.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10662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0" name="Group 9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1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2088933" y="-1"/>
            <a:ext cx="10099892" cy="13001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500" b="1" dirty="0">
                <a:latin typeface="Arial Rounded MT Bold" panose="020F0704030504030204" pitchFamily="34" charset="0"/>
              </a:rPr>
              <a:t>Priorities of the office of the military </a:t>
            </a:r>
            <a:r>
              <a:rPr lang="en-ZA" sz="3500" b="1" dirty="0" smtClean="0">
                <a:latin typeface="Arial Rounded MT Bold" panose="020F0704030504030204" pitchFamily="34" charset="0"/>
              </a:rPr>
              <a:t>Ombud VERSUS CHALLENGES FACED</a:t>
            </a:r>
            <a:endParaRPr lang="en-ZA" sz="35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3209155"/>
              </p:ext>
            </p:extLst>
          </p:nvPr>
        </p:nvGraphicFramePr>
        <p:xfrm>
          <a:off x="2239259" y="1447454"/>
          <a:ext cx="9541935" cy="406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798"/>
                <a:gridCol w="3671247"/>
                <a:gridCol w="357889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PRIORITY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DESCRIPTION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Challenges Faced / Status Update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ZA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en-ZA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Independence</a:t>
                      </a:r>
                      <a:endParaRPr lang="en-ZA" sz="1500" b="0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Positioning the Office for impactful implementation of its mandate. 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To conduct Legislative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amendment/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process  to ensure updating and alignment of the Military Ombud Act.  </a:t>
                      </a:r>
                    </a:p>
                    <a:p>
                      <a:pPr marL="355600" marR="0" lvl="0" indent="-35560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GB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Phase 2 of the</a:t>
                      </a:r>
                      <a:r>
                        <a:rPr lang="en-GB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GTAC Process is underway.</a:t>
                      </a:r>
                      <a:endParaRPr lang="en-ZA" sz="1500" b="0" i="1" kern="1200" baseline="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538163" marR="0" lvl="0" indent="-5381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altLang="en-US" sz="1500" kern="120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Legislative</a:t>
                      </a:r>
                      <a:r>
                        <a:rPr lang="en-ZA" altLang="en-US" sz="1500" kern="1200" baseline="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Review p</a:t>
                      </a:r>
                      <a:r>
                        <a:rPr lang="en-ZA" altLang="en-US" sz="1500" kern="120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rocess is currently placed in abeyance dependant on further interaction with Minister of Defence and Military Veterans.</a:t>
                      </a:r>
                    </a:p>
                    <a:p>
                      <a:pPr marL="538163" marR="0" lvl="0" indent="-5381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ZA" altLang="en-US" sz="1500" kern="120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GTAC process is expected to be finalised by end </a:t>
                      </a:r>
                      <a:r>
                        <a:rPr lang="en-ZA" altLang="en-US" sz="1500" kern="1200" baseline="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of March 2022</a:t>
                      </a:r>
                      <a:r>
                        <a:rPr lang="en-ZA" altLang="en-US" sz="1500" kern="1200" dirty="0" smtClean="0">
                          <a:solidFill>
                            <a:prstClr val="black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45720" marR="45720" marT="22860" marB="22860"/>
                </a:tc>
              </a:tr>
              <a:tr h="1021080"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5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Operationalising the Ministerial Policy Directive on Enterprise Resource Support</a:t>
                      </a:r>
                      <a:r>
                        <a:rPr lang="en-GB" sz="15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to Military Ombud</a:t>
                      </a:r>
                      <a:r>
                        <a:rPr lang="en-GB" sz="1500" b="0" u="none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as signed on 25 Oct 2018.</a:t>
                      </a:r>
                      <a:endParaRPr lang="en-US" sz="1500" b="0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Department of Defence (DOD) and Military Ombud Office Workgroup to continue with development of solutions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wrt interaction between certain functional areas of the Office and the DOD.</a:t>
                      </a:r>
                      <a:endParaRPr lang="en-ZA" sz="150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16.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7434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0" name="Group 9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1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2088933" y="-1"/>
            <a:ext cx="10099892" cy="13001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500" b="1" dirty="0">
                <a:latin typeface="Arial Rounded MT Bold" panose="020F0704030504030204" pitchFamily="34" charset="0"/>
              </a:rPr>
              <a:t>Priorities of the office of the military </a:t>
            </a:r>
            <a:r>
              <a:rPr lang="en-ZA" sz="3500" b="1" dirty="0" smtClean="0">
                <a:latin typeface="Arial Rounded MT Bold" panose="020F0704030504030204" pitchFamily="34" charset="0"/>
              </a:rPr>
              <a:t>Ombud VERSUS CHALLENGES FACED</a:t>
            </a:r>
            <a:endParaRPr lang="en-ZA" sz="35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971098"/>
              </p:ext>
            </p:extLst>
          </p:nvPr>
        </p:nvGraphicFramePr>
        <p:xfrm>
          <a:off x="2239259" y="1447454"/>
          <a:ext cx="9541935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798"/>
                <a:gridCol w="3671247"/>
                <a:gridCol w="357889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PRIORITY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DESCRIPTION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Challenges Faced / Status Update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Institutionalisation of the Governance, Risk and Compliance (GRC) Framework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To ensure accountable and effective management of resources through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enterprise risk management approach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en-ZA" sz="1500" dirty="0" smtClean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GRC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Framework was created.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Office institutionalised a number GRC Committees.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DOD Internal Audit Division conducted an audit within the Corporate Support environment to determine the status.  Corporate Support in process of implementing recommendations made – capacity challenge as the function is not structured for in the Office.</a:t>
                      </a:r>
                      <a:endParaRPr lang="en-ZA" sz="150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</a:tr>
              <a:tr h="102108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ZA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Securing</a:t>
                      </a:r>
                      <a:r>
                        <a:rPr lang="en-ZA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adequate funding for the Compensation of Employees (COE)</a:t>
                      </a:r>
                      <a:endParaRPr lang="en-ZA" sz="1500" b="0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Since the Office budget became a line item on the DOD budget, numerous requests were submitted to the DOD explaining that the allocation did not fulfil the requirement.  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matter remains a challenge as the COE ceiling placed on the Office by the DOD results in an over-expenditure.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ZA" sz="150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ZA" sz="1500" i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(89 approved posts.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ZA" sz="1500" i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Planned posts 63 </a:t>
                      </a:r>
                      <a:r>
                        <a:rPr lang="en-ZA" sz="1500" i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ito</a:t>
                      </a:r>
                      <a:r>
                        <a:rPr lang="en-ZA" sz="1500" i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HR plan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en-ZA" sz="1500" i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COE only 57posts.)</a:t>
                      </a:r>
                      <a:endParaRPr lang="en-ZA" sz="1500" i="1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17.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98325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0" name="Group 9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1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2088933" y="-1"/>
            <a:ext cx="10099892" cy="13001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500" b="1" dirty="0">
                <a:latin typeface="Arial Rounded MT Bold" panose="020F0704030504030204" pitchFamily="34" charset="0"/>
              </a:rPr>
              <a:t>Priorities of the office of the military </a:t>
            </a:r>
            <a:r>
              <a:rPr lang="en-ZA" sz="3500" b="1" dirty="0" smtClean="0">
                <a:latin typeface="Arial Rounded MT Bold" panose="020F0704030504030204" pitchFamily="34" charset="0"/>
              </a:rPr>
              <a:t>Ombud VERSUS CHALLENGES FACED</a:t>
            </a:r>
            <a:endParaRPr lang="en-ZA" sz="35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9451241"/>
              </p:ext>
            </p:extLst>
          </p:nvPr>
        </p:nvGraphicFramePr>
        <p:xfrm>
          <a:off x="2239259" y="1447454"/>
          <a:ext cx="9541935" cy="2151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798"/>
                <a:gridCol w="3671247"/>
                <a:gridCol w="357889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PRIORITY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DESCRIPTION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dirty="0" smtClean="0">
                          <a:latin typeface="Arial Rounded MT Bold" panose="020F0704030504030204" pitchFamily="34" charset="0"/>
                        </a:rPr>
                        <a:t>Challenges Faced / Status Update</a:t>
                      </a:r>
                      <a:endParaRPr lang="en-ZA" sz="1500" dirty="0">
                        <a:latin typeface="Arial Rounded MT Bold" panose="020F0704030504030204" pitchFamily="34" charset="0"/>
                      </a:endParaRPr>
                    </a:p>
                  </a:txBody>
                  <a:tcPr marL="45720" marR="45720"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6738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ZA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Resource</a:t>
                      </a:r>
                      <a:r>
                        <a:rPr lang="en-ZA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Management</a:t>
                      </a:r>
                      <a:endParaRPr lang="en-ZA" sz="1500" b="0" kern="1200" dirty="0" smtClean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To ensure accountable, effective and efficient resource management aligned to the Regulatory Framework (HR, Log, Fin, ICT)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788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wrt interaction between certain functional areas of the Office and the DOD thus creating extremely long turn-around times on satisfying requirements impacting negatively on expenditure and compliance to mandate.</a:t>
                      </a:r>
                    </a:p>
                  </a:txBody>
                  <a:tcPr marL="45720" marR="45720" marT="22860" marB="228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18281" y="13491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18.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89004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88933" y="14017"/>
            <a:ext cx="10099892" cy="76160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998" b="1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68907" y="1298255"/>
            <a:ext cx="9339943" cy="3276678"/>
          </a:xfrm>
          <a:prstGeom prst="rect">
            <a:avLst/>
          </a:prstGeom>
          <a:noFill/>
          <a:ln w="15875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182789" indent="-182789" algn="l" defTabSz="1827886" rtl="0" eaLnBrk="1" latinLnBrk="0" hangingPunct="1">
              <a:lnSpc>
                <a:spcPct val="90000"/>
              </a:lnSpc>
              <a:spcBef>
                <a:spcPts val="2399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43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30087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35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95664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126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3703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7886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20347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31088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23550" indent="-274183" algn="l" defTabSz="1827886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800"/>
              </a:spcAft>
              <a:buClr>
                <a:schemeClr val="accent1"/>
              </a:buClr>
              <a:buFont typeface="Wingdings 3" pitchFamily="18" charset="2"/>
              <a:buChar char=""/>
              <a:defRPr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ZA" sz="22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aim of the presentation is to brief PCDMV and JSCDMV </a:t>
            </a: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on:</a:t>
            </a:r>
          </a:p>
          <a:p>
            <a:pPr marL="457200" indent="-457200" algn="just">
              <a:buClrTx/>
              <a:buAutoNum type="alphaLcPeriod"/>
              <a:tabLst>
                <a:tab pos="712788" algn="l"/>
              </a:tabLst>
            </a:pP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progress </a:t>
            </a:r>
            <a:r>
              <a:rPr lang="en-ZA" sz="22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challenges facing the </a:t>
            </a: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institution; </a:t>
            </a:r>
          </a:p>
          <a:p>
            <a:pPr marL="457200" indent="-457200" algn="just">
              <a:buClrTx/>
              <a:buAutoNum type="alphaLcPeriod"/>
              <a:tabLst>
                <a:tab pos="712788" algn="l"/>
              </a:tabLst>
            </a:pP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progress </a:t>
            </a:r>
            <a:r>
              <a:rPr lang="en-ZA" sz="22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related to legislative </a:t>
            </a: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amendments; </a:t>
            </a:r>
            <a:r>
              <a:rPr lang="en-ZA" sz="22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and </a:t>
            </a:r>
            <a:endParaRPr lang="en-ZA" sz="2200" dirty="0" smtClean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Tx/>
              <a:buAutoNum type="alphaLcPeriod"/>
              <a:tabLst>
                <a:tab pos="712788" algn="l"/>
              </a:tabLst>
            </a:pPr>
            <a:r>
              <a:rPr lang="en-ZA" sz="2200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progress </a:t>
            </a:r>
            <a:r>
              <a:rPr lang="en-ZA" sz="2200" dirty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related to ongoing investigations.</a:t>
            </a:r>
            <a:endParaRPr lang="en-ZA" sz="2200" b="1" i="1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10533" y="4476961"/>
            <a:ext cx="4663544" cy="2371725"/>
            <a:chOff x="1812863" y="279082"/>
            <a:chExt cx="15976723" cy="7990046"/>
          </a:xfrm>
        </p:grpSpPr>
        <p:sp>
          <p:nvSpPr>
            <p:cNvPr id="8" name="Shape 303"/>
            <p:cNvSpPr/>
            <p:nvPr/>
          </p:nvSpPr>
          <p:spPr>
            <a:xfrm>
              <a:off x="1812863" y="279082"/>
              <a:ext cx="15646461" cy="7990046"/>
            </a:xfrm>
            <a:prstGeom prst="rect">
              <a:avLst/>
            </a:prstGeom>
            <a:solidFill>
              <a:srgbClr val="0C7F40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90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41464" y="639603"/>
              <a:ext cx="15748122" cy="7629525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3" name="image5.png"/>
            <p:cNvPicPr/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0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9247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sldNum" sz="quarter" idx="4294967295"/>
          </p:nvPr>
        </p:nvSpPr>
        <p:spPr>
          <a:xfrm>
            <a:off x="8609290" y="6313889"/>
            <a:ext cx="2741772" cy="177709"/>
          </a:xfrm>
          <a:prstGeom prst="rect">
            <a:avLst/>
          </a:prstGeom>
        </p:spPr>
        <p:txBody>
          <a:bodyPr vert="horz" lIns="0" tIns="0" rIns="0" bIns="0" rtlCol="0" anchor="ctr">
            <a:normAutofit fontScale="77500" lnSpcReduction="2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20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6349" y="1785"/>
            <a:ext cx="12182477" cy="4643529"/>
          </a:xfrm>
          <a:prstGeom prst="rect">
            <a:avLst/>
          </a:prstGeom>
          <a:solidFill>
            <a:srgbClr val="E2BB1A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1827251"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sz="3598"/>
          </a:p>
        </p:txBody>
      </p:sp>
      <p:sp>
        <p:nvSpPr>
          <p:cNvPr id="219" name="Shape 219"/>
          <p:cNvSpPr/>
          <p:nvPr/>
        </p:nvSpPr>
        <p:spPr>
          <a:xfrm>
            <a:off x="4761" y="4650461"/>
            <a:ext cx="12182480" cy="2210904"/>
          </a:xfrm>
          <a:prstGeom prst="rect">
            <a:avLst/>
          </a:prstGeom>
          <a:solidFill>
            <a:srgbClr val="0C7F40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1827251"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sz="3598"/>
          </a:p>
        </p:txBody>
      </p:sp>
      <p:sp>
        <p:nvSpPr>
          <p:cNvPr id="220" name="Shape 220"/>
          <p:cNvSpPr/>
          <p:nvPr/>
        </p:nvSpPr>
        <p:spPr>
          <a:xfrm>
            <a:off x="6348" y="1947664"/>
            <a:ext cx="7824244" cy="2739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644" y="0"/>
                </a:lnTo>
                <a:cubicBezTo>
                  <a:pt x="19829" y="0"/>
                  <a:pt x="21600" y="4835"/>
                  <a:pt x="21600" y="10800"/>
                </a:cubicBezTo>
                <a:cubicBezTo>
                  <a:pt x="21600" y="16765"/>
                  <a:pt x="19829" y="21600"/>
                  <a:pt x="17644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C7F40"/>
          </a:solidFill>
          <a:ln w="12700">
            <a:miter lim="400000"/>
          </a:ln>
          <a:effectLst>
            <a:outerShdw blurRad="63500" dist="19050" dir="5400000" rotWithShape="0">
              <a:srgbClr val="000000">
                <a:alpha val="63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pPr>
            <a:endParaRPr sz="3598"/>
          </a:p>
        </p:txBody>
      </p:sp>
      <p:sp>
        <p:nvSpPr>
          <p:cNvPr id="221" name="Shape 221"/>
          <p:cNvSpPr/>
          <p:nvPr/>
        </p:nvSpPr>
        <p:spPr>
          <a:xfrm>
            <a:off x="1818265" y="4944165"/>
            <a:ext cx="8822157" cy="176907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/>
          <a:p>
            <a:pPr lvl="1" algn="ctr">
              <a:spcBef>
                <a:spcPts val="899"/>
              </a:spcBef>
            </a:pPr>
            <a:r>
              <a:rPr sz="1699" b="1" dirty="0">
                <a:solidFill>
                  <a:srgbClr val="FFFFFF"/>
                </a:solidFill>
              </a:rPr>
              <a:t>Physical Address: Block C4, Eco Origin, 349 Witch-Hazel Ave, Highveld, Centurion</a:t>
            </a:r>
          </a:p>
          <a:p>
            <a:pPr lvl="1" algn="ctr">
              <a:spcBef>
                <a:spcPts val="899"/>
              </a:spcBef>
            </a:pPr>
            <a:r>
              <a:rPr sz="1699" b="1" dirty="0">
                <a:solidFill>
                  <a:srgbClr val="FFFFFF"/>
                </a:solidFill>
              </a:rPr>
              <a:t>Postal Address: SA Military Ombud, Private Bag X163, 0046</a:t>
            </a:r>
          </a:p>
          <a:p>
            <a:pPr lvl="1" algn="ctr">
              <a:spcBef>
                <a:spcPts val="899"/>
              </a:spcBef>
            </a:pPr>
            <a:r>
              <a:rPr sz="1699" b="1" dirty="0">
                <a:solidFill>
                  <a:srgbClr val="FFFFFF"/>
                </a:solidFill>
              </a:rPr>
              <a:t>Tel: +27 12 676 3800; Fax: +27 12 661 2091</a:t>
            </a:r>
          </a:p>
          <a:p>
            <a:pPr lvl="1" algn="ctr">
              <a:spcBef>
                <a:spcPts val="899"/>
              </a:spcBef>
            </a:pPr>
            <a:r>
              <a:rPr sz="1699" b="1" dirty="0">
                <a:solidFill>
                  <a:srgbClr val="FFFFFF"/>
                </a:solidFill>
              </a:rPr>
              <a:t>Toll Free: 080 726 6283 (080 SA OMBUD)</a:t>
            </a:r>
          </a:p>
          <a:p>
            <a:pPr lvl="1" algn="ctr">
              <a:spcBef>
                <a:spcPts val="899"/>
              </a:spcBef>
            </a:pPr>
            <a:r>
              <a:rPr sz="1699" b="1" dirty="0">
                <a:solidFill>
                  <a:srgbClr val="FFFFFF"/>
                </a:solidFill>
              </a:rPr>
              <a:t>E-mail: </a:t>
            </a:r>
            <a:r>
              <a:rPr sz="1699" dirty="0">
                <a:solidFill>
                  <a:schemeClr val="bg1"/>
                </a:solidFill>
              </a:rPr>
              <a:t>intake@milombud.org</a:t>
            </a:r>
            <a:endParaRPr sz="1699" dirty="0">
              <a:solidFill>
                <a:schemeClr val="bg1"/>
              </a:solidFill>
              <a:hlinkClick r:id="rId2"/>
            </a:endParaRPr>
          </a:p>
        </p:txBody>
      </p:sp>
      <p:grpSp>
        <p:nvGrpSpPr>
          <p:cNvPr id="224" name="Group 224"/>
          <p:cNvGrpSpPr/>
          <p:nvPr/>
        </p:nvGrpSpPr>
        <p:grpSpPr>
          <a:xfrm>
            <a:off x="910929" y="737333"/>
            <a:ext cx="10150513" cy="66214"/>
            <a:chOff x="0" y="0"/>
            <a:chExt cx="10155801" cy="66247"/>
          </a:xfrm>
        </p:grpSpPr>
        <p:sp>
          <p:nvSpPr>
            <p:cNvPr id="222" name="Shape 222"/>
            <p:cNvSpPr/>
            <p:nvPr/>
          </p:nvSpPr>
          <p:spPr>
            <a:xfrm>
              <a:off x="-1" y="-1"/>
              <a:ext cx="10155802" cy="6624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1827251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3598"/>
            </a:p>
          </p:txBody>
        </p:sp>
        <p:sp>
          <p:nvSpPr>
            <p:cNvPr id="223" name="Shape 223"/>
            <p:cNvSpPr/>
            <p:nvPr/>
          </p:nvSpPr>
          <p:spPr>
            <a:xfrm>
              <a:off x="-1" y="-1"/>
              <a:ext cx="919475" cy="66248"/>
            </a:xfrm>
            <a:prstGeom prst="rect">
              <a:avLst/>
            </a:prstGeom>
            <a:solidFill>
              <a:srgbClr val="0C7F4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1827251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3598"/>
            </a:p>
          </p:txBody>
        </p:sp>
      </p:grpSp>
      <p:grpSp>
        <p:nvGrpSpPr>
          <p:cNvPr id="227" name="Group 227"/>
          <p:cNvGrpSpPr/>
          <p:nvPr/>
        </p:nvGrpSpPr>
        <p:grpSpPr>
          <a:xfrm>
            <a:off x="910929" y="4638962"/>
            <a:ext cx="10150513" cy="66215"/>
            <a:chOff x="0" y="0"/>
            <a:chExt cx="10155801" cy="66247"/>
          </a:xfrm>
        </p:grpSpPr>
        <p:sp>
          <p:nvSpPr>
            <p:cNvPr id="225" name="Shape 225"/>
            <p:cNvSpPr/>
            <p:nvPr/>
          </p:nvSpPr>
          <p:spPr>
            <a:xfrm>
              <a:off x="-1" y="-1"/>
              <a:ext cx="10155802" cy="6624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1827251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3598"/>
            </a:p>
          </p:txBody>
        </p:sp>
        <p:sp>
          <p:nvSpPr>
            <p:cNvPr id="226" name="Shape 226"/>
            <p:cNvSpPr/>
            <p:nvPr/>
          </p:nvSpPr>
          <p:spPr>
            <a:xfrm>
              <a:off x="-1" y="-1"/>
              <a:ext cx="919475" cy="66248"/>
            </a:xfrm>
            <a:prstGeom prst="rect">
              <a:avLst/>
            </a:prstGeom>
            <a:solidFill>
              <a:srgbClr val="E2BB1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defTabSz="1827251">
                <a:defRPr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endParaRPr sz="3598"/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5105849" y="1947201"/>
            <a:ext cx="2656214" cy="2656212"/>
            <a:chOff x="0" y="0"/>
            <a:chExt cx="2657597" cy="2657595"/>
          </a:xfrm>
        </p:grpSpPr>
        <p:sp>
          <p:nvSpPr>
            <p:cNvPr id="228" name="Shape 228"/>
            <p:cNvSpPr/>
            <p:nvPr/>
          </p:nvSpPr>
          <p:spPr>
            <a:xfrm flipH="1">
              <a:off x="215826" y="242335"/>
              <a:ext cx="2226171" cy="22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762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sz="3598"/>
            </a:p>
          </p:txBody>
        </p:sp>
        <p:pic>
          <p:nvPicPr>
            <p:cNvPr id="229" name="image1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0"/>
              <a:ext cx="2657599" cy="2657596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</p:grpSp>
      <p:sp>
        <p:nvSpPr>
          <p:cNvPr id="231" name="Shape 231"/>
          <p:cNvSpPr>
            <a:spLocks noGrp="1"/>
          </p:cNvSpPr>
          <p:nvPr>
            <p:ph type="title" idx="4294967295"/>
          </p:nvPr>
        </p:nvSpPr>
        <p:spPr>
          <a:xfrm>
            <a:off x="1639245" y="29999"/>
            <a:ext cx="9180196" cy="66516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defTabSz="1632585">
              <a:lnSpc>
                <a:spcPct val="100000"/>
              </a:lnSpc>
              <a:defRPr sz="2600" b="1">
                <a:solidFill>
                  <a:srgbClr val="0C7F40"/>
                </a:solidFill>
                <a:latin typeface="Route 159 UltraLight"/>
                <a:ea typeface="Route 159 UltraLight"/>
                <a:cs typeface="Route 159 UltraLight"/>
                <a:sym typeface="Route 159 UltraLigh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99">
                <a:latin typeface="Arial" panose="020B0604020202020204" pitchFamily="34" charset="0"/>
                <a:cs typeface="Arial" panose="020B0604020202020204" pitchFamily="34" charset="0"/>
              </a:rPr>
              <a:t>How to Contact us</a:t>
            </a:r>
          </a:p>
        </p:txBody>
      </p:sp>
      <p:grpSp>
        <p:nvGrpSpPr>
          <p:cNvPr id="234" name="Group 234"/>
          <p:cNvGrpSpPr/>
          <p:nvPr/>
        </p:nvGrpSpPr>
        <p:grpSpPr>
          <a:xfrm>
            <a:off x="304611" y="2521122"/>
            <a:ext cx="4876853" cy="429508"/>
            <a:chOff x="0" y="0"/>
            <a:chExt cx="4879393" cy="429731"/>
          </a:xfrm>
        </p:grpSpPr>
        <p:pic>
          <p:nvPicPr>
            <p:cNvPr id="232" name="image11.png"/>
            <p:cNvPicPr/>
            <p:nvPr/>
          </p:nvPicPr>
          <p:blipFill>
            <a:blip r:embed="rId4" cstate="print"/>
            <a:srcRect l="16211" r="16211"/>
            <a:stretch>
              <a:fillRect/>
            </a:stretch>
          </p:blipFill>
          <p:spPr>
            <a:xfrm>
              <a:off x="0" y="0"/>
              <a:ext cx="395785" cy="395787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  <p:sp>
          <p:nvSpPr>
            <p:cNvPr id="233" name="Shape 233"/>
            <p:cNvSpPr/>
            <p:nvPr/>
          </p:nvSpPr>
          <p:spPr>
            <a:xfrm>
              <a:off x="561261" y="106425"/>
              <a:ext cx="4318132" cy="323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2847" tIns="22847" rIns="22847" bIns="22847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/>
                <a:t>South African Military Ombud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304611" y="3727027"/>
            <a:ext cx="4876853" cy="395581"/>
            <a:chOff x="0" y="0"/>
            <a:chExt cx="4879393" cy="395785"/>
          </a:xfrm>
        </p:grpSpPr>
        <p:pic>
          <p:nvPicPr>
            <p:cNvPr id="235" name="image12.png"/>
            <p:cNvPicPr/>
            <p:nvPr/>
          </p:nvPicPr>
          <p:blipFill>
            <a:blip r:embed="rId5" cstate="print"/>
            <a:srcRect l="16211" r="16211"/>
            <a:stretch>
              <a:fillRect/>
            </a:stretch>
          </p:blipFill>
          <p:spPr>
            <a:xfrm>
              <a:off x="0" y="0"/>
              <a:ext cx="395785" cy="395785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  <p:sp>
          <p:nvSpPr>
            <p:cNvPr id="236" name="Shape 236"/>
            <p:cNvSpPr/>
            <p:nvPr/>
          </p:nvSpPr>
          <p:spPr>
            <a:xfrm>
              <a:off x="561262" y="71978"/>
              <a:ext cx="4318131" cy="323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2847" tIns="22847" rIns="22847" bIns="22847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/>
                <a:t>@Mil_OmbudSA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304612" y="3137005"/>
            <a:ext cx="4872858" cy="398256"/>
            <a:chOff x="0" y="0"/>
            <a:chExt cx="4875396" cy="398463"/>
          </a:xfrm>
        </p:grpSpPr>
        <p:pic>
          <p:nvPicPr>
            <p:cNvPr id="238" name="image13.png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0"/>
              <a:ext cx="387792" cy="387793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  <p:sp>
          <p:nvSpPr>
            <p:cNvPr id="239" name="Shape 239"/>
            <p:cNvSpPr/>
            <p:nvPr/>
          </p:nvSpPr>
          <p:spPr>
            <a:xfrm>
              <a:off x="557265" y="75156"/>
              <a:ext cx="4318131" cy="323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2847" tIns="22847" rIns="22847" bIns="22847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/>
                <a:t>South African Military Ombud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970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 advAuto="0"/>
      <p:bldP spid="221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/>
        </p:nvSpPr>
        <p:spPr>
          <a:xfrm>
            <a:off x="3818691" y="1151691"/>
            <a:ext cx="4554389" cy="4554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D7E4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sz="3598"/>
          </a:p>
        </p:txBody>
      </p:sp>
      <p:sp>
        <p:nvSpPr>
          <p:cNvPr id="243" name="Shape 243"/>
          <p:cNvSpPr/>
          <p:nvPr/>
        </p:nvSpPr>
        <p:spPr>
          <a:xfrm>
            <a:off x="5554788" y="2091588"/>
            <a:ext cx="1082429" cy="1090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875"/>
                  <a:pt x="16537" y="21600"/>
                  <a:pt x="10800" y="21600"/>
                </a:cubicBezTo>
                <a:cubicBezTo>
                  <a:pt x="4725" y="21600"/>
                  <a:pt x="0" y="16875"/>
                  <a:pt x="0" y="10800"/>
                </a:cubicBezTo>
                <a:cubicBezTo>
                  <a:pt x="0" y="4725"/>
                  <a:pt x="4725" y="0"/>
                  <a:pt x="10800" y="0"/>
                </a:cubicBezTo>
                <a:cubicBezTo>
                  <a:pt x="16537" y="0"/>
                  <a:pt x="21600" y="4725"/>
                  <a:pt x="21600" y="10800"/>
                </a:cubicBezTo>
                <a:close/>
                <a:moveTo>
                  <a:pt x="4725" y="12825"/>
                </a:moveTo>
                <a:cubicBezTo>
                  <a:pt x="4725" y="12150"/>
                  <a:pt x="4388" y="11475"/>
                  <a:pt x="4388" y="10800"/>
                </a:cubicBezTo>
                <a:cubicBezTo>
                  <a:pt x="4388" y="10125"/>
                  <a:pt x="4725" y="9450"/>
                  <a:pt x="4725" y="8775"/>
                </a:cubicBezTo>
                <a:cubicBezTo>
                  <a:pt x="2700" y="6412"/>
                  <a:pt x="2700" y="6412"/>
                  <a:pt x="2700" y="6412"/>
                </a:cubicBezTo>
                <a:cubicBezTo>
                  <a:pt x="2025" y="7763"/>
                  <a:pt x="1350" y="9450"/>
                  <a:pt x="1350" y="10800"/>
                </a:cubicBezTo>
                <a:cubicBezTo>
                  <a:pt x="1350" y="12487"/>
                  <a:pt x="2025" y="13837"/>
                  <a:pt x="2700" y="15188"/>
                </a:cubicBezTo>
                <a:lnTo>
                  <a:pt x="4725" y="12825"/>
                </a:lnTo>
                <a:close/>
                <a:moveTo>
                  <a:pt x="15188" y="10800"/>
                </a:moveTo>
                <a:cubicBezTo>
                  <a:pt x="15188" y="8437"/>
                  <a:pt x="13162" y="6075"/>
                  <a:pt x="10800" y="6075"/>
                </a:cubicBezTo>
                <a:cubicBezTo>
                  <a:pt x="8100" y="6075"/>
                  <a:pt x="6075" y="8437"/>
                  <a:pt x="6075" y="10800"/>
                </a:cubicBezTo>
                <a:cubicBezTo>
                  <a:pt x="6075" y="13500"/>
                  <a:pt x="8100" y="15525"/>
                  <a:pt x="10800" y="15525"/>
                </a:cubicBezTo>
                <a:cubicBezTo>
                  <a:pt x="13162" y="15525"/>
                  <a:pt x="15188" y="13500"/>
                  <a:pt x="15188" y="10800"/>
                </a:cubicBezTo>
                <a:close/>
                <a:moveTo>
                  <a:pt x="6413" y="2700"/>
                </a:moveTo>
                <a:cubicBezTo>
                  <a:pt x="8775" y="5063"/>
                  <a:pt x="8775" y="5063"/>
                  <a:pt x="8775" y="5063"/>
                </a:cubicBezTo>
                <a:cubicBezTo>
                  <a:pt x="9450" y="4725"/>
                  <a:pt x="10125" y="4725"/>
                  <a:pt x="10800" y="4725"/>
                </a:cubicBezTo>
                <a:cubicBezTo>
                  <a:pt x="11475" y="4725"/>
                  <a:pt x="12150" y="4725"/>
                  <a:pt x="12825" y="5063"/>
                </a:cubicBezTo>
                <a:cubicBezTo>
                  <a:pt x="15188" y="2700"/>
                  <a:pt x="15188" y="2700"/>
                  <a:pt x="15188" y="2700"/>
                </a:cubicBezTo>
                <a:cubicBezTo>
                  <a:pt x="13838" y="2025"/>
                  <a:pt x="12150" y="1687"/>
                  <a:pt x="10800" y="1687"/>
                </a:cubicBezTo>
                <a:cubicBezTo>
                  <a:pt x="9112" y="1687"/>
                  <a:pt x="7763" y="2025"/>
                  <a:pt x="6413" y="2700"/>
                </a:cubicBezTo>
                <a:close/>
                <a:moveTo>
                  <a:pt x="15188" y="18900"/>
                </a:moveTo>
                <a:cubicBezTo>
                  <a:pt x="12825" y="16537"/>
                  <a:pt x="12825" y="16537"/>
                  <a:pt x="12825" y="16537"/>
                </a:cubicBezTo>
                <a:cubicBezTo>
                  <a:pt x="12150" y="16875"/>
                  <a:pt x="11475" y="16875"/>
                  <a:pt x="10800" y="16875"/>
                </a:cubicBezTo>
                <a:cubicBezTo>
                  <a:pt x="10125" y="16875"/>
                  <a:pt x="9450" y="16875"/>
                  <a:pt x="8775" y="16537"/>
                </a:cubicBezTo>
                <a:cubicBezTo>
                  <a:pt x="6413" y="18900"/>
                  <a:pt x="6413" y="18900"/>
                  <a:pt x="6413" y="18900"/>
                </a:cubicBezTo>
                <a:cubicBezTo>
                  <a:pt x="7763" y="19575"/>
                  <a:pt x="9112" y="20250"/>
                  <a:pt x="10800" y="20250"/>
                </a:cubicBezTo>
                <a:cubicBezTo>
                  <a:pt x="12150" y="20250"/>
                  <a:pt x="13838" y="19575"/>
                  <a:pt x="15188" y="18900"/>
                </a:cubicBezTo>
                <a:close/>
                <a:moveTo>
                  <a:pt x="18900" y="15188"/>
                </a:moveTo>
                <a:cubicBezTo>
                  <a:pt x="19575" y="13837"/>
                  <a:pt x="19912" y="12487"/>
                  <a:pt x="19912" y="10800"/>
                </a:cubicBezTo>
                <a:cubicBezTo>
                  <a:pt x="19912" y="9450"/>
                  <a:pt x="19575" y="7763"/>
                  <a:pt x="18900" y="6412"/>
                </a:cubicBezTo>
                <a:cubicBezTo>
                  <a:pt x="16537" y="8775"/>
                  <a:pt x="16537" y="8775"/>
                  <a:pt x="16537" y="8775"/>
                </a:cubicBezTo>
                <a:cubicBezTo>
                  <a:pt x="16875" y="9450"/>
                  <a:pt x="16875" y="10125"/>
                  <a:pt x="16875" y="10800"/>
                </a:cubicBezTo>
                <a:cubicBezTo>
                  <a:pt x="16875" y="11475"/>
                  <a:pt x="16875" y="12150"/>
                  <a:pt x="16537" y="12825"/>
                </a:cubicBezTo>
                <a:lnTo>
                  <a:pt x="18900" y="1518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Roboto Light"/>
                <a:ea typeface="Roboto Light"/>
                <a:cs typeface="Roboto Light"/>
                <a:sym typeface="Roboto Light"/>
              </a:defRPr>
            </a:pPr>
            <a:endParaRPr sz="3598"/>
          </a:p>
        </p:txBody>
      </p:sp>
      <p:sp>
        <p:nvSpPr>
          <p:cNvPr id="244" name="Shape 244"/>
          <p:cNvSpPr/>
          <p:nvPr/>
        </p:nvSpPr>
        <p:spPr>
          <a:xfrm>
            <a:off x="4454814" y="3315526"/>
            <a:ext cx="3282373" cy="6767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defRPr sz="44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98"/>
              <a:t>THANK YOU</a:t>
            </a:r>
          </a:p>
        </p:txBody>
      </p:sp>
      <p:sp>
        <p:nvSpPr>
          <p:cNvPr id="245" name="Shape 245"/>
          <p:cNvSpPr/>
          <p:nvPr/>
        </p:nvSpPr>
        <p:spPr>
          <a:xfrm>
            <a:off x="4941036" y="4020829"/>
            <a:ext cx="2309928" cy="3692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defRPr sz="24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99"/>
              <a:t>for your 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84357801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 advAuto="0"/>
      <p:bldP spid="243" grpId="0" animBg="1" advAuto="0"/>
      <p:bldP spid="244" grpId="0" animBg="1" advAuto="0"/>
      <p:bldP spid="245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88933" y="16238"/>
            <a:ext cx="10099892" cy="76160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3998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SCOPE</a:t>
            </a:r>
          </a:p>
        </p:txBody>
      </p:sp>
      <p:pic>
        <p:nvPicPr>
          <p:cNvPr id="14" name="image6.jpg"/>
          <p:cNvPicPr/>
          <p:nvPr/>
        </p:nvPicPr>
        <p:blipFill>
          <a:blip r:embed="rId2" cstate="print">
            <a:extLst/>
          </a:blip>
          <a:srcRect l="1605" t="1605" r="1605" b="1605"/>
          <a:stretch>
            <a:fillRect/>
          </a:stretch>
        </p:blipFill>
        <p:spPr>
          <a:xfrm>
            <a:off x="8852208" y="2370221"/>
            <a:ext cx="3336618" cy="4487780"/>
          </a:xfrm>
          <a:prstGeom prst="rect">
            <a:avLst/>
          </a:prstGeom>
          <a:ln w="114300">
            <a:solidFill>
              <a:srgbClr val="FFFFFF"/>
            </a:solidFill>
            <a:miter lim="400000"/>
          </a:ln>
        </p:spPr>
      </p:pic>
      <p:grpSp>
        <p:nvGrpSpPr>
          <p:cNvPr id="15" name="Group 14"/>
          <p:cNvGrpSpPr/>
          <p:nvPr/>
        </p:nvGrpSpPr>
        <p:grpSpPr>
          <a:xfrm>
            <a:off x="17246" y="134922"/>
            <a:ext cx="2057617" cy="2595718"/>
            <a:chOff x="28141" y="859778"/>
            <a:chExt cx="4115234" cy="5191436"/>
          </a:xfrm>
        </p:grpSpPr>
        <p:pic>
          <p:nvPicPr>
            <p:cNvPr id="16" name="image5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7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196509" y="1358587"/>
            <a:ext cx="9350641" cy="4592346"/>
            <a:chOff x="2088933" y="1358587"/>
            <a:chExt cx="9350641" cy="4592346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2088933" y="2370221"/>
              <a:ext cx="6739145" cy="3580712"/>
            </a:xfrm>
            <a:prstGeom prst="rect">
              <a:avLst/>
            </a:prstGeom>
            <a:noFill/>
            <a:ln w="15875" cap="flat" cmpd="sng" algn="ctr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Autofit/>
            </a:bodyPr>
            <a:lstStyle>
              <a:lvl1pPr marL="182789" indent="-182789" algn="l" defTabSz="1827886" rtl="0" eaLnBrk="1" latinLnBrk="0" hangingPunct="1">
                <a:lnSpc>
                  <a:spcPct val="90000"/>
                </a:lnSpc>
                <a:spcBef>
                  <a:spcPts val="2399"/>
                </a:spcBef>
                <a:spcAft>
                  <a:spcPts val="400"/>
                </a:spcAft>
                <a:buClr>
                  <a:schemeClr val="accent1"/>
                </a:buClr>
                <a:buSzPct val="100000"/>
                <a:buFont typeface="Tw Cen MT" panose="020B0602020104020603" pitchFamily="34" charset="0"/>
                <a:buChar char=" "/>
                <a:defRPr sz="4398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530087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3598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895664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188126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553703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1827886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120347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2431088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2723550" indent="-274183" algn="l" defTabSz="1827886" rtl="0" eaLnBrk="1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800"/>
                </a:spcAft>
                <a:buClr>
                  <a:schemeClr val="accent1"/>
                </a:buClr>
                <a:buFont typeface="Wingdings 3" pitchFamily="18" charset="2"/>
                <a:buChar char=""/>
                <a:defRPr sz="2799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68350" indent="-674688">
                <a:buClrTx/>
                <a:buFont typeface="+mj-lt"/>
                <a:buAutoNum type="arabicPeriod"/>
              </a:pPr>
              <a:r>
                <a:rPr lang="en-ZA" sz="2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Mandate.</a:t>
              </a:r>
            </a:p>
            <a:p>
              <a:pPr marL="768350" indent="-674688">
                <a:buClrTx/>
                <a:buFont typeface="+mj-lt"/>
                <a:buAutoNum type="arabicPeriod"/>
              </a:pPr>
              <a:r>
                <a:rPr lang="en-ZA" sz="2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Office of the Military Ombud Legislative Mandate.</a:t>
              </a:r>
            </a:p>
            <a:p>
              <a:pPr marL="768350" indent="-674688">
                <a:buClrTx/>
                <a:buFont typeface="+mj-lt"/>
                <a:buAutoNum type="arabicPeriod"/>
              </a:pPr>
              <a:r>
                <a:rPr lang="en-ZA" sz="2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Progress Related to Legislative Amendments.</a:t>
              </a:r>
            </a:p>
            <a:p>
              <a:pPr marL="768350" indent="-674688">
                <a:buClrTx/>
                <a:buFont typeface="+mj-lt"/>
                <a:buAutoNum type="arabicPeriod"/>
              </a:pPr>
              <a:r>
                <a:rPr lang="en-ZA" sz="2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Progress Related to Ongoing Investigations.</a:t>
              </a:r>
            </a:p>
            <a:p>
              <a:pPr marL="768350" indent="-674688">
                <a:buClrTx/>
                <a:buFont typeface="+mj-lt"/>
                <a:buAutoNum type="arabicPeriod"/>
              </a:pPr>
              <a:r>
                <a:rPr lang="en-ZA" sz="2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Priorities of the Office versus Challenges Faced by the Office.</a:t>
              </a:r>
              <a:endParaRPr lang="en-Z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088933" y="1358587"/>
              <a:ext cx="935064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ZA" sz="22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The following will be discussed as part of the presentation:</a:t>
              </a:r>
              <a:endParaRPr lang="en-ZA" sz="22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2.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78063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88933" y="0"/>
            <a:ext cx="1009989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>
                <a:latin typeface="Arial Rounded MT Bold" panose="020F0704030504030204" pitchFamily="34" charset="0"/>
              </a:rPr>
              <a:t>MANDATE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1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3" name="Oval Callout 2"/>
          <p:cNvSpPr/>
          <p:nvPr/>
        </p:nvSpPr>
        <p:spPr>
          <a:xfrm>
            <a:off x="2217738" y="1500188"/>
            <a:ext cx="9801225" cy="4257675"/>
          </a:xfrm>
          <a:prstGeom prst="wedgeEllipseCallout">
            <a:avLst>
              <a:gd name="adj1" fmla="val -47913"/>
              <a:gd name="adj2" fmla="val 7458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mandate of the Office as captured in the Military Ombud Act No 4 of 2012 is to investigate complaints lodged in writing by – </a:t>
            </a:r>
            <a:endParaRPr lang="en-ZA" sz="2000" dirty="0">
              <a:solidFill>
                <a:schemeClr val="tx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member regarding his or her conditions of service;</a:t>
            </a:r>
            <a:endParaRPr lang="en-ZA" sz="1900" dirty="0">
              <a:solidFill>
                <a:schemeClr val="tx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former member regarding his or her conditions of service;</a:t>
            </a:r>
            <a:endParaRPr lang="en-ZA" sz="1900" dirty="0">
              <a:solidFill>
                <a:schemeClr val="tx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member of the public regarding the official conduct of a member of the Defence Force; or</a:t>
            </a:r>
            <a:endParaRPr lang="en-ZA" sz="1900" dirty="0">
              <a:solidFill>
                <a:schemeClr val="tx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A person acting on behalf of a member.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3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80073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>
                <a:latin typeface="Arial Rounded MT Bold" panose="020F0704030504030204" pitchFamily="34" charset="0"/>
              </a:rPr>
              <a:t>Office of the military Ombud: legislative mandate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9175" y="1306915"/>
            <a:ext cx="9515475" cy="5586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pPr defTabSz="457200" latinLnBrk="1" hangingPunct="0"/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According to its Preamble, the Military Ombud Act was enacted to, </a:t>
            </a:r>
            <a:r>
              <a:rPr lang="en-ZA" i="1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inter alia</a:t>
            </a: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,</a:t>
            </a: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28600" indent="-228600" defTabSz="457200" latinLnBrk="1" hangingPunct="0">
              <a:buFont typeface="Arial" panose="020B0604020202020204" pitchFamily="34" charset="0"/>
              <a:buChar char="•"/>
            </a:pP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defTabSz="457200" latinLnBrk="1" hangingPunct="0"/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   	“ </a:t>
            </a:r>
            <a:r>
              <a:rPr lang="en-ZA" i="1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provide for the establishment of an </a:t>
            </a:r>
            <a:r>
              <a:rPr lang="en-ZA" b="1" i="1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independent Office </a:t>
            </a:r>
            <a:r>
              <a:rPr lang="en-ZA" i="1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of the Military </a:t>
            </a:r>
            <a:r>
              <a:rPr lang="en-ZA" i="1" dirty="0" err="1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Ombud</a:t>
            </a: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  <a:sym typeface="Lora"/>
              </a:rPr>
              <a:t>”</a:t>
            </a:r>
          </a:p>
          <a:p>
            <a:pPr marL="228600" indent="-228600" defTabSz="457200" latinLnBrk="1" hangingPunct="0">
              <a:buFont typeface="Arial" panose="020B0604020202020204" pitchFamily="34" charset="0"/>
              <a:buChar char="•"/>
            </a:pP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Section 6(4) states that the “Ombud must investigate a complaint fairly and expeditiously </a:t>
            </a:r>
            <a:r>
              <a:rPr lang="en-ZA" altLang="en-US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without fear, favour or prejudice</a:t>
            </a:r>
            <a:r>
              <a:rPr lang="en-ZA" altLang="en-US" b="1" u="sng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”</a:t>
            </a:r>
            <a:r>
              <a:rPr lang="en-ZA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ZA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Section 6(11) states that “The Minister may assign to the Ombud </a:t>
            </a:r>
            <a:r>
              <a:rPr lang="en-ZA" altLang="en-US" b="1" u="sng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any other additional functions which are not inconsistent </a:t>
            </a:r>
            <a:r>
              <a:rPr lang="en-ZA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with this Act.</a:t>
            </a:r>
            <a:endParaRPr lang="en-ZA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ZA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The Act prescribes that</a:t>
            </a:r>
            <a:r>
              <a:rPr lang="en-ZA" altLang="en-US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the “</a:t>
            </a:r>
            <a:r>
              <a:rPr lang="en-ZA" altLang="en-US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Ombud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 and staff members must serve </a:t>
            </a:r>
            <a:r>
              <a:rPr lang="en-ZA" altLang="en-US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independently and impartially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 and must perform their functions in good faith and without </a:t>
            </a:r>
            <a:r>
              <a:rPr lang="en-ZA" altLang="en-US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fear, favour, bias or prejudice, subject to the Constitution and the law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.” </a:t>
            </a:r>
            <a:r>
              <a:rPr lang="en-ZA" altLang="en-US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(S 8(1)).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ZA" altLang="en-US" b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The Minister is required to afford the </a:t>
            </a:r>
            <a:r>
              <a:rPr lang="en-ZA" altLang="en-US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Ombud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 such assistance as may be reasonably required for the </a:t>
            </a:r>
            <a:r>
              <a:rPr lang="en-ZA" altLang="en-US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protection of the independence, impartiality and dignity of the </a:t>
            </a:r>
            <a:r>
              <a:rPr lang="en-ZA" altLang="en-US" b="1" u="sng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Ombud</a:t>
            </a:r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ZA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No person may hinder or obstruct the Ombud or members of his or her staff in the performance of his or her or their functions</a:t>
            </a:r>
            <a:r>
              <a:rPr lang="en-ZA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4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64984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>
                <a:latin typeface="Arial Rounded MT Bold" panose="020F0704030504030204" pitchFamily="34" charset="0"/>
              </a:rPr>
              <a:t>Office of the military Ombud: legislative mandate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9175" y="1437182"/>
            <a:ext cx="9515475" cy="38010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" tIns="22860" rIns="22860" bIns="22860" numCol="1" spcCol="38100" rtlCol="0" anchor="t">
            <a:spAutoFit/>
          </a:bodyPr>
          <a:lstStyle/>
          <a:p>
            <a:pPr algn="just">
              <a:spcBef>
                <a:spcPts val="300"/>
              </a:spcBef>
              <a:defRPr/>
            </a:pPr>
            <a:r>
              <a:rPr lang="en-US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Section 1 of the Act establishes a separate office </a:t>
            </a:r>
            <a:r>
              <a:rPr lang="en-US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of </a:t>
            </a:r>
            <a:r>
              <a:rPr lang="en-US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the Military Ombud</a:t>
            </a:r>
          </a:p>
          <a:p>
            <a:pPr algn="just">
              <a:spcBef>
                <a:spcPts val="300"/>
              </a:spcBef>
              <a:defRPr/>
            </a:pPr>
            <a:endParaRPr lang="en-US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defRPr/>
            </a:pPr>
            <a:r>
              <a:rPr lang="en-US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The Military Ombud is in terms of section 8 empowered with powers to appoint and manage own human </a:t>
            </a:r>
            <a:r>
              <a:rPr lang="en-US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resources.</a:t>
            </a:r>
            <a:endParaRPr lang="en-US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</a:rPr>
              <a:t>Expenditure in connection with the administration of the Office must be funded from monies </a:t>
            </a:r>
            <a:r>
              <a:rPr lang="en-ZA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appropriated by Parliament </a:t>
            </a: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</a:rPr>
              <a:t>for that purpose, </a:t>
            </a:r>
            <a:r>
              <a:rPr lang="en-ZA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as part of the budget vote of the Department.</a:t>
            </a: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</a:rPr>
              <a:t> Section 10(1)).</a:t>
            </a:r>
          </a:p>
          <a:p>
            <a:pPr algn="just">
              <a:defRPr/>
            </a:pP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</a:rPr>
              <a:t>The Military Ombud is required to </a:t>
            </a:r>
            <a:r>
              <a:rPr lang="en-ZA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account</a:t>
            </a:r>
            <a:r>
              <a:rPr lang="en-ZA" dirty="0">
                <a:latin typeface="Arial Rounded MT Bold" panose="020F0704030504030204" pitchFamily="34" charset="0"/>
                <a:cs typeface="Arial" panose="020B0604020202020204" pitchFamily="34" charset="0"/>
              </a:rPr>
              <a:t> for all monies received or paid by the Office and cause the required accounting and other records to be kept.</a:t>
            </a:r>
          </a:p>
          <a:p>
            <a:pPr algn="just">
              <a:defRPr/>
            </a:pPr>
            <a:endParaRPr lang="en-US" altLang="en-US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defRPr/>
            </a:pPr>
            <a:r>
              <a:rPr lang="en-US" altLang="en-US" dirty="0">
                <a:latin typeface="Arial Rounded MT Bold" panose="020F0704030504030204" pitchFamily="34" charset="0"/>
                <a:cs typeface="Arial" panose="020B0604020202020204" pitchFamily="34" charset="0"/>
              </a:rPr>
              <a:t>Section 11 further requires the MO to report annually to the Minister on its </a:t>
            </a:r>
            <a:r>
              <a:rPr lang="en-US" altLang="en-US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activities.</a:t>
            </a:r>
            <a:endParaRPr lang="en-ZA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5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7961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legislative amendments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1484" y="1471476"/>
            <a:ext cx="95807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ZA" sz="2000" dirty="0" smtClean="0">
                <a:latin typeface="Arial Rounded MT Bold" panose="020F0704030504030204" pitchFamily="34" charset="0"/>
              </a:rPr>
              <a:t>The legislative review process is pace in abeyance and is dependant on further interaction with the Minister of Defence and Military Veterans (MOD&amp;MV) and Government Technical Advisory Centre (GTAC).</a:t>
            </a:r>
          </a:p>
          <a:p>
            <a:pPr marL="342900" indent="-342900">
              <a:buFont typeface="+mj-lt"/>
              <a:buAutoNum type="arabicPeriod"/>
            </a:pPr>
            <a:endParaRPr lang="en-ZA" sz="20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000" dirty="0" smtClean="0">
                <a:latin typeface="Arial Rounded MT Bold" panose="020F0704030504030204" pitchFamily="34" charset="0"/>
              </a:rPr>
              <a:t>GTAC consultations have taken place from December 2021 to March 2022 with a view to conduct an assessment of the current status of the challenges faced by the Office and to make recommendations regarding appropriate legislative amendments to address identified challenges.</a:t>
            </a:r>
          </a:p>
          <a:p>
            <a:pPr marL="342900" indent="-342900">
              <a:buFont typeface="+mj-lt"/>
              <a:buAutoNum type="arabicPeriod"/>
            </a:pPr>
            <a:endParaRPr lang="en-ZA" sz="20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000" dirty="0" smtClean="0">
                <a:latin typeface="Arial Rounded MT Bold" panose="020F0704030504030204" pitchFamily="34" charset="0"/>
              </a:rPr>
              <a:t>This process is expected to be finalised by end March 2022.</a:t>
            </a:r>
          </a:p>
          <a:p>
            <a:pPr marL="342900" indent="-342900">
              <a:buFont typeface="+mj-lt"/>
              <a:buAutoNum type="arabicPeriod"/>
            </a:pPr>
            <a:endParaRPr lang="en-ZA" sz="20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000" dirty="0" smtClean="0">
                <a:latin typeface="Arial Rounded MT Bold" panose="020F0704030504030204" pitchFamily="34" charset="0"/>
              </a:rPr>
              <a:t>It is the </a:t>
            </a:r>
            <a:r>
              <a:rPr lang="en-ZA" sz="2000" dirty="0" err="1" smtClean="0">
                <a:latin typeface="Arial Rounded MT Bold" panose="020F0704030504030204" pitchFamily="34" charset="0"/>
              </a:rPr>
              <a:t>Ombud’s</a:t>
            </a:r>
            <a:r>
              <a:rPr lang="en-ZA" sz="2000" dirty="0" smtClean="0">
                <a:latin typeface="Arial Rounded MT Bold" panose="020F0704030504030204" pitchFamily="34" charset="0"/>
              </a:rPr>
              <a:t> intention to consult further with the MOD&amp;MV and the Council on Defence (COD) on the approach to the Military Ombud Draft Amendment Bill.</a:t>
            </a:r>
            <a:endParaRPr lang="en-ZA" sz="2000" dirty="0"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6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0765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9" name="Shape 179"/>
          <p:cNvSpPr txBox="1">
            <a:spLocks/>
          </p:cNvSpPr>
          <p:nvPr/>
        </p:nvSpPr>
        <p:spPr>
          <a:xfrm>
            <a:off x="2305849" y="1405651"/>
            <a:ext cx="9184979" cy="6655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GB" sz="2200" dirty="0" smtClean="0">
                <a:latin typeface="Arial Rounded MT Bold" panose="020F0704030504030204" pitchFamily="34" charset="0"/>
                <a:ea typeface="Arial Unicode MS" panose="020B0604020202020204" charset="-122"/>
                <a:cs typeface="Arial" panose="020B0604020202020204" pitchFamily="34" charset="0"/>
              </a:rPr>
              <a:t>Complaints Statistics and Trend Analysis as on 28 February 2022</a:t>
            </a:r>
            <a:endParaRPr lang="en-GB" sz="2200" dirty="0">
              <a:latin typeface="Arial Rounded MT Bold" panose="020F070403050403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5590" y="2403918"/>
            <a:ext cx="4002023" cy="4150730"/>
            <a:chOff x="1865376" y="1088146"/>
            <a:chExt cx="4002023" cy="5648831"/>
          </a:xfrm>
        </p:grpSpPr>
        <p:sp>
          <p:nvSpPr>
            <p:cNvPr id="12" name="Shape 181"/>
            <p:cNvSpPr/>
            <p:nvPr/>
          </p:nvSpPr>
          <p:spPr>
            <a:xfrm>
              <a:off x="1865376" y="1088147"/>
              <a:ext cx="4002023" cy="5648830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  <a:effectLst>
              <a:outerShdw blurRad="63500" dist="19050" dir="5400000" rotWithShape="0">
                <a:srgbClr val="000000">
                  <a:alpha val="63000"/>
                </a:srgbClr>
              </a:outerShdw>
            </a:effectLst>
          </p:spPr>
          <p:txBody>
            <a:bodyPr lIns="0" tIns="0" rIns="0" bIns="0" anchor="ctr"/>
            <a:lstStyle/>
            <a:p>
              <a:pPr lvl="0">
                <a:defRPr>
                  <a:solidFill>
                    <a:srgbClr val="FFFFFF"/>
                  </a:solidFill>
                  <a:latin typeface="Lora"/>
                  <a:ea typeface="Lora"/>
                  <a:cs typeface="Lora"/>
                  <a:sym typeface="Lora"/>
                </a:defRPr>
              </a:pPr>
              <a:endParaRPr/>
            </a:p>
          </p:txBody>
        </p:sp>
        <p:sp>
          <p:nvSpPr>
            <p:cNvPr id="13" name="Shape 182"/>
            <p:cNvSpPr/>
            <p:nvPr/>
          </p:nvSpPr>
          <p:spPr>
            <a:xfrm>
              <a:off x="1994660" y="1088146"/>
              <a:ext cx="3872739" cy="3877985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/>
            <a:p>
              <a:pPr lvl="0">
                <a:lnSpc>
                  <a:spcPct val="200000"/>
                </a:lnSpc>
                <a:buSzPct val="100000"/>
              </a:pPr>
              <a:r>
                <a:rPr lang="en-ZA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Progress of Complaints Investigations.</a:t>
              </a:r>
            </a:p>
            <a:p>
              <a:pPr marL="349885" lvl="0" indent="-349885">
                <a:lnSpc>
                  <a:spcPct val="200000"/>
                </a:lnSpc>
                <a:buSzPct val="100000"/>
                <a:buBlip>
                  <a:blip r:embed="rId3"/>
                </a:buBlip>
              </a:pP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caseload 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FY21/22 </a:t>
              </a: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343</a:t>
              </a:r>
            </a:p>
            <a:p>
              <a:pPr lvl="0">
                <a:lnSpc>
                  <a:spcPct val="200000"/>
                </a:lnSpc>
                <a:buSzPct val="100000"/>
              </a:pP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(88 from FY 20/21 + 255 FY 21/22)</a:t>
              </a:r>
            </a:p>
            <a:p>
              <a:pPr marL="349885" lvl="0" indent="-349885">
                <a:lnSpc>
                  <a:spcPct val="200000"/>
                </a:lnSpc>
                <a:buSzPct val="100000"/>
                <a:buBlip>
                  <a:blip r:embed="rId3"/>
                </a:buBlip>
              </a:pP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</a:t>
              </a: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finalize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258</a:t>
              </a:r>
              <a:endParaRPr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885" lvl="0" indent="-349885">
                <a:lnSpc>
                  <a:spcPct val="200000"/>
                </a:lnSpc>
                <a:buSzPct val="100000"/>
                <a:buBlip>
                  <a:blip r:embed="rId3"/>
                </a:buBlip>
              </a:pPr>
              <a:r>
                <a:rPr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Current </a:t>
              </a:r>
              <a:r>
                <a:rPr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caseload=</a:t>
              </a:r>
              <a:r>
                <a:rPr lang="en-ZA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</a:t>
              </a:r>
            </a:p>
            <a:p>
              <a:pPr marL="349885" lvl="0" indent="-349885">
                <a:lnSpc>
                  <a:spcPct val="200000"/>
                </a:lnSpc>
                <a:buSzPct val="100000"/>
                <a:buBlip>
                  <a:blip r:embed="rId3"/>
                </a:buBlip>
              </a:pPr>
              <a:r>
                <a:rPr lang="en-ZA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Finalisation Rate= 75.2%</a:t>
              </a:r>
            </a:p>
          </p:txBody>
        </p:sp>
      </p:grp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1668819553"/>
              </p:ext>
            </p:extLst>
          </p:nvPr>
        </p:nvGraphicFramePr>
        <p:xfrm>
          <a:off x="6898340" y="1949823"/>
          <a:ext cx="5091820" cy="480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7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42588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0"/>
            <a:ext cx="2071688" cy="6858000"/>
          </a:xfrm>
          <a:prstGeom prst="rect">
            <a:avLst/>
          </a:prstGeom>
          <a:solidFill>
            <a:srgbClr val="0D7E40"/>
          </a:solidFill>
          <a:ln>
            <a:solidFill>
              <a:srgbClr val="0D7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00"/>
          </a:p>
        </p:txBody>
      </p:sp>
      <p:grpSp>
        <p:nvGrpSpPr>
          <p:cNvPr id="16" name="Group 15"/>
          <p:cNvGrpSpPr/>
          <p:nvPr/>
        </p:nvGrpSpPr>
        <p:grpSpPr>
          <a:xfrm>
            <a:off x="17246" y="134919"/>
            <a:ext cx="2057617" cy="2595718"/>
            <a:chOff x="28141" y="859778"/>
            <a:chExt cx="4115234" cy="5191436"/>
          </a:xfrm>
        </p:grpSpPr>
        <p:pic>
          <p:nvPicPr>
            <p:cNvPr id="17" name="image5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8141" y="859778"/>
              <a:ext cx="4115234" cy="388066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8" name="Shape 294"/>
            <p:cNvSpPr/>
            <p:nvPr/>
          </p:nvSpPr>
          <p:spPr>
            <a:xfrm>
              <a:off x="28141" y="4804722"/>
              <a:ext cx="4115234" cy="12464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59" tIns="22859" rIns="22859" bIns="22859">
              <a:spAutoFit/>
            </a:bodyPr>
            <a:lstStyle>
              <a:lvl1pPr defTabSz="1632753">
                <a:defRPr sz="3500" cap="all">
                  <a:solidFill>
                    <a:srgbClr val="FFDE17"/>
                  </a:solidFill>
                  <a:latin typeface="Impact"/>
                  <a:ea typeface="Impact"/>
                  <a:cs typeface="Impact"/>
                  <a:sym typeface="Impact"/>
                </a:defRPr>
              </a:lvl1pPr>
            </a:lstStyle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Independent </a:t>
              </a:r>
              <a:endParaRPr lang="en-ZA" sz="1250" dirty="0">
                <a:latin typeface="Arial Black" panose="020B0A04020102020204" pitchFamily="34" charset="0"/>
              </a:endParaRP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lang="en-ZA" sz="1250" dirty="0">
                  <a:latin typeface="Arial Black" panose="020B0A04020102020204" pitchFamily="34" charset="0"/>
                </a:rPr>
                <a:t>&amp;</a:t>
              </a:r>
            </a:p>
            <a:p>
              <a:pPr lvl="0" algn="ctr">
                <a:defRPr sz="1800" cap="none">
                  <a:solidFill>
                    <a:srgbClr val="000000"/>
                  </a:solidFill>
                </a:defRPr>
              </a:pPr>
              <a:r>
                <a:rPr sz="1250" dirty="0">
                  <a:latin typeface="Arial Black" panose="020B0A04020102020204" pitchFamily="34" charset="0"/>
                </a:rPr>
                <a:t>Impartial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2074862" y="14150"/>
            <a:ext cx="10113963" cy="144317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182788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995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4000" b="1" dirty="0" smtClean="0">
                <a:latin typeface="Arial Rounded MT Bold" panose="020F0704030504030204" pitchFamily="34" charset="0"/>
              </a:rPr>
              <a:t>Progress related to ONGOING INVESTIGATIONS</a:t>
            </a:r>
            <a:endParaRPr lang="en-ZA" sz="40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1366955312"/>
              </p:ext>
            </p:extLst>
          </p:nvPr>
        </p:nvGraphicFramePr>
        <p:xfrm>
          <a:off x="616670" y="1966872"/>
          <a:ext cx="9102795" cy="478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hape 185"/>
          <p:cNvSpPr txBox="1">
            <a:spLocks/>
          </p:cNvSpPr>
          <p:nvPr/>
        </p:nvSpPr>
        <p:spPr>
          <a:xfrm>
            <a:off x="2088934" y="1582110"/>
            <a:ext cx="9184979" cy="6655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ZA" sz="2200" smtClean="0">
                <a:latin typeface="Arial Rounded MT Bold" panose="020F0704030504030204" pitchFamily="34" charset="0"/>
                <a:ea typeface="Malgun Gothic" panose="020B0503020000020004" charset="-127"/>
              </a:rPr>
              <a:t>Nature of Complaints Received in FY21/22</a:t>
            </a:r>
            <a:endParaRPr lang="en-ZA" sz="2200" dirty="0">
              <a:latin typeface="Arial Rounded MT Bold" panose="020F0704030504030204" pitchFamily="34" charset="0"/>
              <a:ea typeface="Malgun Gothic" panose="020B0503020000020004" charset="-127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7981950" y="5549292"/>
            <a:ext cx="4206875" cy="1200330"/>
          </a:xfrm>
          <a:prstGeom prst="wedgeRectCallout">
            <a:avLst>
              <a:gd name="adj1" fmla="val -62041"/>
              <a:gd name="adj2" fmla="val 2753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Box 9"/>
          <p:cNvSpPr txBox="1"/>
          <p:nvPr/>
        </p:nvSpPr>
        <p:spPr>
          <a:xfrm>
            <a:off x="8121611" y="5549292"/>
            <a:ext cx="4054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1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complaints recorded under other range from complaints about lack of enforcement and non-compliance with Lockdown Regulations, complaints about military veterans benefits, other conditions of service as well as those that fall outside the jurisdiction of the Office</a:t>
            </a:r>
            <a:endParaRPr lang="en-ZA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18281" y="134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8.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68329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1460</Words>
  <Application>Microsoft Office PowerPoint</Application>
  <PresentationFormat>Custom</PresentationFormat>
  <Paragraphs>254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How to Contact us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Welgemoed, Annelize</dc:creator>
  <cp:lastModifiedBy>USER</cp:lastModifiedBy>
  <cp:revision>37</cp:revision>
  <cp:lastPrinted>2022-03-15T13:17:33Z</cp:lastPrinted>
  <dcterms:created xsi:type="dcterms:W3CDTF">2022-03-15T06:17:54Z</dcterms:created>
  <dcterms:modified xsi:type="dcterms:W3CDTF">2022-03-18T08:01:47Z</dcterms:modified>
</cp:coreProperties>
</file>