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6555" r:id="rId5"/>
    <p:sldMasterId id="2147486568" r:id="rId6"/>
    <p:sldMasterId id="2147486581" r:id="rId7"/>
    <p:sldMasterId id="2147486768" r:id="rId8"/>
    <p:sldMasterId id="2147486781" r:id="rId9"/>
    <p:sldMasterId id="2147487292" r:id="rId10"/>
    <p:sldMasterId id="2147487305" r:id="rId11"/>
    <p:sldMasterId id="2147487318" r:id="rId12"/>
    <p:sldMasterId id="2147490256" r:id="rId13"/>
    <p:sldMasterId id="2147490269" r:id="rId14"/>
    <p:sldMasterId id="2147490282" r:id="rId15"/>
  </p:sldMasterIdLst>
  <p:notesMasterIdLst>
    <p:notesMasterId r:id="rId59"/>
  </p:notesMasterIdLst>
  <p:handoutMasterIdLst>
    <p:handoutMasterId r:id="rId60"/>
  </p:handoutMasterIdLst>
  <p:sldIdLst>
    <p:sldId id="972" r:id="rId16"/>
    <p:sldId id="1441" r:id="rId17"/>
    <p:sldId id="1442" r:id="rId18"/>
    <p:sldId id="1461" r:id="rId19"/>
    <p:sldId id="345" r:id="rId20"/>
    <p:sldId id="1460" r:id="rId21"/>
    <p:sldId id="344" r:id="rId22"/>
    <p:sldId id="348" r:id="rId23"/>
    <p:sldId id="353" r:id="rId24"/>
    <p:sldId id="1440" r:id="rId25"/>
    <p:sldId id="374" r:id="rId26"/>
    <p:sldId id="401" r:id="rId27"/>
    <p:sldId id="402" r:id="rId28"/>
    <p:sldId id="403" r:id="rId29"/>
    <p:sldId id="404" r:id="rId30"/>
    <p:sldId id="1478" r:id="rId31"/>
    <p:sldId id="1445" r:id="rId32"/>
    <p:sldId id="1465" r:id="rId33"/>
    <p:sldId id="1466" r:id="rId34"/>
    <p:sldId id="284" r:id="rId35"/>
    <p:sldId id="1480" r:id="rId36"/>
    <p:sldId id="288" r:id="rId37"/>
    <p:sldId id="1481" r:id="rId38"/>
    <p:sldId id="294" r:id="rId39"/>
    <p:sldId id="1454" r:id="rId40"/>
    <p:sldId id="1446" r:id="rId41"/>
    <p:sldId id="519" r:id="rId42"/>
    <p:sldId id="1443" r:id="rId43"/>
    <p:sldId id="1476" r:id="rId44"/>
    <p:sldId id="1477" r:id="rId45"/>
    <p:sldId id="1444" r:id="rId46"/>
    <p:sldId id="1470" r:id="rId47"/>
    <p:sldId id="1471" r:id="rId48"/>
    <p:sldId id="1472" r:id="rId49"/>
    <p:sldId id="296" r:id="rId50"/>
    <p:sldId id="291" r:id="rId51"/>
    <p:sldId id="1473" r:id="rId52"/>
    <p:sldId id="1448" r:id="rId53"/>
    <p:sldId id="456" r:id="rId54"/>
    <p:sldId id="1474" r:id="rId55"/>
    <p:sldId id="602" r:id="rId56"/>
    <p:sldId id="1475" r:id="rId57"/>
    <p:sldId id="268" r:id="rId5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bane, G Mr : Chief Directorate : Internal Audit, DIRCO" initials="LGM:CD:IA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EA0"/>
    <a:srgbClr val="CCFFCC"/>
    <a:srgbClr val="FFCC00"/>
    <a:srgbClr val="FFCCFF"/>
    <a:srgbClr val="AFC4EF"/>
    <a:srgbClr val="FF6600"/>
    <a:srgbClr val="FF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5" autoAdjust="0"/>
    <p:restoredTop sz="92597" autoAdjust="0"/>
  </p:normalViewPr>
  <p:slideViewPr>
    <p:cSldViewPr>
      <p:cViewPr varScale="1">
        <p:scale>
          <a:sx n="81" d="100"/>
          <a:sy n="81" d="100"/>
        </p:scale>
        <p:origin x="198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220" y="-114"/>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1.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slide" Target="slides/slide32.xml"/><Relationship Id="rId50" Type="http://schemas.openxmlformats.org/officeDocument/2006/relationships/slide" Target="slides/slide35.xml"/><Relationship Id="rId55" Type="http://schemas.openxmlformats.org/officeDocument/2006/relationships/slide" Target="slides/slide40.xml"/><Relationship Id="rId63"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1.xml"/><Relationship Id="rId29" Type="http://schemas.openxmlformats.org/officeDocument/2006/relationships/slide" Target="slides/slide14.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3" Type="http://schemas.openxmlformats.org/officeDocument/2006/relationships/slide" Target="slides/slide38.xml"/><Relationship Id="rId58" Type="http://schemas.openxmlformats.org/officeDocument/2006/relationships/slide" Target="slides/slide43.xml"/><Relationship Id="rId5" Type="http://schemas.openxmlformats.org/officeDocument/2006/relationships/slideMaster" Target="slideMasters/slideMaster2.xml"/><Relationship Id="rId61" Type="http://schemas.openxmlformats.org/officeDocument/2006/relationships/commentAuthors" Target="commentAuthors.xml"/><Relationship Id="rId19" Type="http://schemas.openxmlformats.org/officeDocument/2006/relationships/slide" Target="slides/slide4.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slide" Target="slides/slide33.xml"/><Relationship Id="rId56" Type="http://schemas.openxmlformats.org/officeDocument/2006/relationships/slide" Target="slides/slide41.xml"/><Relationship Id="rId64" Type="http://schemas.openxmlformats.org/officeDocument/2006/relationships/theme" Target="theme/theme1.xml"/><Relationship Id="rId8" Type="http://schemas.openxmlformats.org/officeDocument/2006/relationships/slideMaster" Target="slideMasters/slideMaster5.xml"/><Relationship Id="rId51" Type="http://schemas.openxmlformats.org/officeDocument/2006/relationships/slide" Target="slides/slide36.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59" Type="http://schemas.openxmlformats.org/officeDocument/2006/relationships/notesMaster" Target="notesMasters/notesMaster1.xml"/><Relationship Id="rId20" Type="http://schemas.openxmlformats.org/officeDocument/2006/relationships/slide" Target="slides/slide5.xml"/><Relationship Id="rId41" Type="http://schemas.openxmlformats.org/officeDocument/2006/relationships/slide" Target="slides/slide26.xml"/><Relationship Id="rId54" Type="http://schemas.openxmlformats.org/officeDocument/2006/relationships/slide" Target="slides/slide3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slide" Target="slides/slide34.xml"/><Relationship Id="rId57" Type="http://schemas.openxmlformats.org/officeDocument/2006/relationships/slide" Target="slides/slide42.xml"/><Relationship Id="rId10" Type="http://schemas.openxmlformats.org/officeDocument/2006/relationships/slideMaster" Target="slideMasters/slideMaster7.xml"/><Relationship Id="rId31" Type="http://schemas.openxmlformats.org/officeDocument/2006/relationships/slide" Target="slides/slide16.xml"/><Relationship Id="rId44" Type="http://schemas.openxmlformats.org/officeDocument/2006/relationships/slide" Target="slides/slide29.xml"/><Relationship Id="rId52" Type="http://schemas.openxmlformats.org/officeDocument/2006/relationships/slide" Target="slides/slide37.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Master" Target="slideMasters/slideMaster10.xml"/><Relationship Id="rId18" Type="http://schemas.openxmlformats.org/officeDocument/2006/relationships/slide" Target="slides/slide3.xml"/><Relationship Id="rId3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604" cy="46682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r>
              <a:rPr lang="en-US" dirty="0"/>
              <a:t>SECRET</a:t>
            </a:r>
          </a:p>
        </p:txBody>
      </p:sp>
      <p:sp>
        <p:nvSpPr>
          <p:cNvPr id="14339" name="Rectangle 3"/>
          <p:cNvSpPr>
            <a:spLocks noGrp="1" noChangeArrowheads="1"/>
          </p:cNvSpPr>
          <p:nvPr>
            <p:ph type="dt" sz="quarter" idx="1"/>
          </p:nvPr>
        </p:nvSpPr>
        <p:spPr bwMode="auto">
          <a:xfrm>
            <a:off x="3971796" y="0"/>
            <a:ext cx="3038604" cy="46682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dirty="0"/>
          </a:p>
        </p:txBody>
      </p:sp>
      <p:sp>
        <p:nvSpPr>
          <p:cNvPr id="14340" name="Rectangle 4"/>
          <p:cNvSpPr>
            <a:spLocks noGrp="1" noChangeArrowheads="1"/>
          </p:cNvSpPr>
          <p:nvPr>
            <p:ph type="ftr" sz="quarter" idx="2"/>
          </p:nvPr>
        </p:nvSpPr>
        <p:spPr bwMode="auto">
          <a:xfrm>
            <a:off x="0" y="8829573"/>
            <a:ext cx="3038604" cy="46682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r>
              <a:rPr lang="en-US" dirty="0"/>
              <a:t>SECRET</a:t>
            </a:r>
          </a:p>
        </p:txBody>
      </p:sp>
      <p:sp>
        <p:nvSpPr>
          <p:cNvPr id="14341" name="Rectangle 5"/>
          <p:cNvSpPr>
            <a:spLocks noGrp="1" noChangeArrowheads="1"/>
          </p:cNvSpPr>
          <p:nvPr>
            <p:ph type="sldNum" sz="quarter" idx="3"/>
          </p:nvPr>
        </p:nvSpPr>
        <p:spPr bwMode="auto">
          <a:xfrm>
            <a:off x="3971796" y="8829573"/>
            <a:ext cx="3038604" cy="46682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2F32F14D-6468-44B9-BD40-A467DF102620}" type="slidenum">
              <a:rPr lang="en-US" altLang="en-US"/>
              <a:pPr>
                <a:defRPr/>
              </a:pPr>
              <a:t>‹#›</a:t>
            </a:fld>
            <a:endParaRPr lang="en-US" altLang="en-US" dirty="0"/>
          </a:p>
        </p:txBody>
      </p:sp>
    </p:spTree>
    <p:extLst>
      <p:ext uri="{BB962C8B-B14F-4D97-AF65-F5344CB8AC3E}">
        <p14:creationId xmlns:p14="http://schemas.microsoft.com/office/powerpoint/2010/main" val="242080283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604" cy="46682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r>
              <a:rPr lang="en-US" dirty="0"/>
              <a:t>SECRET</a:t>
            </a:r>
          </a:p>
        </p:txBody>
      </p:sp>
      <p:sp>
        <p:nvSpPr>
          <p:cNvPr id="11267" name="Rectangle 3"/>
          <p:cNvSpPr>
            <a:spLocks noGrp="1" noChangeArrowheads="1"/>
          </p:cNvSpPr>
          <p:nvPr>
            <p:ph type="dt" idx="1"/>
          </p:nvPr>
        </p:nvSpPr>
        <p:spPr bwMode="auto">
          <a:xfrm>
            <a:off x="3971796" y="0"/>
            <a:ext cx="3038604" cy="46682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34830" y="4418503"/>
            <a:ext cx="5140742" cy="418062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9573"/>
            <a:ext cx="3038604" cy="46682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r>
              <a:rPr lang="en-US" dirty="0"/>
              <a:t>SECRET</a:t>
            </a:r>
          </a:p>
        </p:txBody>
      </p:sp>
      <p:sp>
        <p:nvSpPr>
          <p:cNvPr id="11271" name="Rectangle 7"/>
          <p:cNvSpPr>
            <a:spLocks noGrp="1" noChangeArrowheads="1"/>
          </p:cNvSpPr>
          <p:nvPr>
            <p:ph type="sldNum" sz="quarter" idx="5"/>
          </p:nvPr>
        </p:nvSpPr>
        <p:spPr bwMode="auto">
          <a:xfrm>
            <a:off x="3971796" y="8829573"/>
            <a:ext cx="3038604" cy="46682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64B8C18-92F4-43D5-8C9F-823A72554612}" type="slidenum">
              <a:rPr lang="en-US" altLang="en-US"/>
              <a:pPr>
                <a:defRPr/>
              </a:pPr>
              <a:t>‹#›</a:t>
            </a:fld>
            <a:endParaRPr lang="en-US" altLang="en-US" dirty="0"/>
          </a:p>
        </p:txBody>
      </p:sp>
    </p:spTree>
    <p:extLst>
      <p:ext uri="{BB962C8B-B14F-4D97-AF65-F5344CB8AC3E}">
        <p14:creationId xmlns:p14="http://schemas.microsoft.com/office/powerpoint/2010/main" val="326491641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r>
              <a:rPr lang="en-US" dirty="0"/>
              <a:t>SECRET</a:t>
            </a:r>
          </a:p>
        </p:txBody>
      </p:sp>
      <p:sp>
        <p:nvSpPr>
          <p:cNvPr id="5" name="Footer Placeholder 4"/>
          <p:cNvSpPr>
            <a:spLocks noGrp="1"/>
          </p:cNvSpPr>
          <p:nvPr>
            <p:ph type="ftr" sz="quarter" idx="11"/>
          </p:nvPr>
        </p:nvSpPr>
        <p:spPr/>
        <p:txBody>
          <a:bodyPr/>
          <a:lstStyle/>
          <a:p>
            <a:pPr>
              <a:defRPr/>
            </a:pPr>
            <a:r>
              <a:rPr lang="en-US" dirty="0"/>
              <a:t>SECRET</a:t>
            </a:r>
          </a:p>
        </p:txBody>
      </p:sp>
      <p:sp>
        <p:nvSpPr>
          <p:cNvPr id="6" name="Slide Number Placeholder 5"/>
          <p:cNvSpPr>
            <a:spLocks noGrp="1"/>
          </p:cNvSpPr>
          <p:nvPr>
            <p:ph type="sldNum" sz="quarter" idx="12"/>
          </p:nvPr>
        </p:nvSpPr>
        <p:spPr/>
        <p:txBody>
          <a:bodyPr/>
          <a:lstStyle/>
          <a:p>
            <a:pPr>
              <a:defRPr/>
            </a:pPr>
            <a:fld id="{964B8C18-92F4-43D5-8C9F-823A72554612}" type="slidenum">
              <a:rPr lang="en-US" altLang="en-US" smtClean="0"/>
              <a:pPr>
                <a:defRPr/>
              </a:pPr>
              <a:t>1</a:t>
            </a:fld>
            <a:endParaRPr lang="en-US" altLang="en-US" dirty="0"/>
          </a:p>
        </p:txBody>
      </p:sp>
    </p:spTree>
    <p:extLst>
      <p:ext uri="{BB962C8B-B14F-4D97-AF65-F5344CB8AC3E}">
        <p14:creationId xmlns:p14="http://schemas.microsoft.com/office/powerpoint/2010/main" val="38654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1D494D89-B753-4AA8-9000-73ADCF3B41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DE23F0FD-6D2B-4526-8CCE-C6882A4F63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9220" name="Slide Number Placeholder 3">
            <a:extLst>
              <a:ext uri="{FF2B5EF4-FFF2-40B4-BE49-F238E27FC236}">
                <a16:creationId xmlns:a16="http://schemas.microsoft.com/office/drawing/2014/main" id="{1210FBDF-5167-411F-9173-B2A5358A80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78A861-79D5-431D-A30D-088920C23566}" type="slidenum">
              <a:rPr lang="en-US" altLang="en-US">
                <a:latin typeface="Calibri" panose="020F0502020204030204" pitchFamily="34" charset="0"/>
              </a:rPr>
              <a:pPr/>
              <a:t>27</a:t>
            </a:fld>
            <a:endParaRPr lang="en-US" altLang="en-US" dirty="0">
              <a:latin typeface="Calibri" panose="020F0502020204030204" pitchFamily="34" charset="0"/>
            </a:endParaRPr>
          </a:p>
        </p:txBody>
      </p:sp>
    </p:spTree>
    <p:extLst>
      <p:ext uri="{BB962C8B-B14F-4D97-AF65-F5344CB8AC3E}">
        <p14:creationId xmlns:p14="http://schemas.microsoft.com/office/powerpoint/2010/main" val="372948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6703678-65D6-4350-92C3-3BD775E698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8661821-AFDF-4C05-9B45-63B9521957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840EAD22-36AA-43B1-B78C-010D06C634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C46062-ADE3-48A1-8F48-9EA819518F89}" type="slidenum">
              <a:rPr lang="en-US" altLang="en-US">
                <a:latin typeface="Calibri" panose="020F0502020204030204" pitchFamily="34" charset="0"/>
              </a:rPr>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3445421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6703678-65D6-4350-92C3-3BD775E698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8661821-AFDF-4C05-9B45-63B9521957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840EAD22-36AA-43B1-B78C-010D06C634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C46062-ADE3-48A1-8F48-9EA819518F89}" type="slidenum">
              <a:rPr lang="en-US" altLang="en-US">
                <a:latin typeface="Calibri" panose="020F0502020204030204" pitchFamily="34" charset="0"/>
              </a:rPr>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2520472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2E040A6-1BE8-468D-A137-1FC7EC139C2C}"/>
              </a:ext>
            </a:extLst>
          </p:cNvPr>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50F6D9E-5A89-4338-B1DC-0EF4D4C00A6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3316" name="Slide Number Placeholder 3">
            <a:extLst>
              <a:ext uri="{FF2B5EF4-FFF2-40B4-BE49-F238E27FC236}">
                <a16:creationId xmlns:a16="http://schemas.microsoft.com/office/drawing/2014/main" id="{9397CD47-DC29-4F02-B160-007D0ED34B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2D82A4-D018-4A47-B2D1-12EB2D4266C7}" type="slidenum">
              <a:rPr lang="en-US" altLang="en-US">
                <a:latin typeface="Calibri" panose="020F0502020204030204" pitchFamily="34" charset="0"/>
              </a:rPr>
              <a:pPr/>
              <a:t>39</a:t>
            </a:fld>
            <a:endParaRPr lang="en-US" altLang="en-US" dirty="0">
              <a:latin typeface="Calibri" panose="020F0502020204030204" pitchFamily="34" charset="0"/>
            </a:endParaRPr>
          </a:p>
        </p:txBody>
      </p:sp>
    </p:spTree>
    <p:extLst>
      <p:ext uri="{BB962C8B-B14F-4D97-AF65-F5344CB8AC3E}">
        <p14:creationId xmlns:p14="http://schemas.microsoft.com/office/powerpoint/2010/main" val="4266759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2E040A6-1BE8-468D-A137-1FC7EC139C2C}"/>
              </a:ext>
            </a:extLst>
          </p:cNvPr>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50F6D9E-5A89-4338-B1DC-0EF4D4C00A6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3316" name="Slide Number Placeholder 3">
            <a:extLst>
              <a:ext uri="{FF2B5EF4-FFF2-40B4-BE49-F238E27FC236}">
                <a16:creationId xmlns:a16="http://schemas.microsoft.com/office/drawing/2014/main" id="{9397CD47-DC29-4F02-B160-007D0ED34B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2D82A4-D018-4A47-B2D1-12EB2D4266C7}" type="slidenum">
              <a:rPr lang="en-US" altLang="en-US">
                <a:latin typeface="Calibri" panose="020F0502020204030204" pitchFamily="34" charset="0"/>
              </a:rPr>
              <a:pPr/>
              <a:t>40</a:t>
            </a:fld>
            <a:endParaRPr lang="en-US" altLang="en-US" dirty="0">
              <a:latin typeface="Calibri" panose="020F0502020204030204" pitchFamily="34" charset="0"/>
            </a:endParaRPr>
          </a:p>
        </p:txBody>
      </p:sp>
    </p:spTree>
    <p:extLst>
      <p:ext uri="{BB962C8B-B14F-4D97-AF65-F5344CB8AC3E}">
        <p14:creationId xmlns:p14="http://schemas.microsoft.com/office/powerpoint/2010/main" val="19689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BD7B8D6-FC1A-48D2-8B81-8FECDF525C15}"/>
              </a:ext>
            </a:extLst>
          </p:cNvPr>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98275EA-76AA-44D5-AC8B-BD0CE522857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5364" name="Slide Number Placeholder 3">
            <a:extLst>
              <a:ext uri="{FF2B5EF4-FFF2-40B4-BE49-F238E27FC236}">
                <a16:creationId xmlns:a16="http://schemas.microsoft.com/office/drawing/2014/main" id="{B996FD77-DF22-4C0B-B120-700E89243FE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0B580B-6EB4-4220-8E15-C83CE8449D7D}" type="slidenum">
              <a:rPr lang="en-US" altLang="en-US">
                <a:latin typeface="Calibri" panose="020F0502020204030204" pitchFamily="34" charset="0"/>
              </a:rPr>
              <a:pPr/>
              <a:t>41</a:t>
            </a:fld>
            <a:endParaRPr lang="en-US" altLang="en-US" dirty="0">
              <a:latin typeface="Calibri" panose="020F0502020204030204" pitchFamily="34" charset="0"/>
            </a:endParaRPr>
          </a:p>
        </p:txBody>
      </p:sp>
    </p:spTree>
    <p:extLst>
      <p:ext uri="{BB962C8B-B14F-4D97-AF65-F5344CB8AC3E}">
        <p14:creationId xmlns:p14="http://schemas.microsoft.com/office/powerpoint/2010/main" val="433829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BD7B8D6-FC1A-48D2-8B81-8FECDF525C15}"/>
              </a:ext>
            </a:extLst>
          </p:cNvPr>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98275EA-76AA-44D5-AC8B-BD0CE522857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5364" name="Slide Number Placeholder 3">
            <a:extLst>
              <a:ext uri="{FF2B5EF4-FFF2-40B4-BE49-F238E27FC236}">
                <a16:creationId xmlns:a16="http://schemas.microsoft.com/office/drawing/2014/main" id="{B996FD77-DF22-4C0B-B120-700E89243FE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0B580B-6EB4-4220-8E15-C83CE8449D7D}" type="slidenum">
              <a:rPr lang="en-US" altLang="en-US">
                <a:latin typeface="Calibri" panose="020F0502020204030204" pitchFamily="34" charset="0"/>
              </a:rPr>
              <a:pPr/>
              <a:t>42</a:t>
            </a:fld>
            <a:endParaRPr lang="en-US" altLang="en-US" dirty="0">
              <a:latin typeface="Calibri" panose="020F0502020204030204" pitchFamily="34" charset="0"/>
            </a:endParaRPr>
          </a:p>
        </p:txBody>
      </p:sp>
    </p:spTree>
    <p:extLst>
      <p:ext uri="{BB962C8B-B14F-4D97-AF65-F5344CB8AC3E}">
        <p14:creationId xmlns:p14="http://schemas.microsoft.com/office/powerpoint/2010/main" val="5350402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9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10396074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F94B7F3-5568-4B14-B455-0832165343E2}" type="slidenum">
              <a:rPr lang="en-GB" altLang="en-US"/>
              <a:pPr>
                <a:defRPr/>
              </a:pPr>
              <a:t>‹#›</a:t>
            </a:fld>
            <a:endParaRPr lang="en-GB" altLang="en-US" dirty="0"/>
          </a:p>
        </p:txBody>
      </p:sp>
    </p:spTree>
    <p:extLst>
      <p:ext uri="{BB962C8B-B14F-4D97-AF65-F5344CB8AC3E}">
        <p14:creationId xmlns:p14="http://schemas.microsoft.com/office/powerpoint/2010/main" val="317584356"/>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E4D87D35-EBD6-4F78-9068-CE57DE358DA9}" type="slidenum">
              <a:rPr lang="en-US" altLang="en-US"/>
              <a:pPr>
                <a:defRPr/>
              </a:pPr>
              <a:t>‹#›</a:t>
            </a:fld>
            <a:endParaRPr lang="en-US" altLang="en-US" dirty="0"/>
          </a:p>
        </p:txBody>
      </p:sp>
    </p:spTree>
    <p:extLst>
      <p:ext uri="{BB962C8B-B14F-4D97-AF65-F5344CB8AC3E}">
        <p14:creationId xmlns:p14="http://schemas.microsoft.com/office/powerpoint/2010/main" val="300481546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A264E9FB-B2D9-4C5B-A2B4-66D8B50CD6A3}" type="slidenum">
              <a:rPr lang="en-US" altLang="en-US"/>
              <a:pPr>
                <a:defRPr/>
              </a:pPr>
              <a:t>‹#›</a:t>
            </a:fld>
            <a:endParaRPr lang="en-US" altLang="en-US" dirty="0"/>
          </a:p>
        </p:txBody>
      </p:sp>
    </p:spTree>
    <p:extLst>
      <p:ext uri="{BB962C8B-B14F-4D97-AF65-F5344CB8AC3E}">
        <p14:creationId xmlns:p14="http://schemas.microsoft.com/office/powerpoint/2010/main" val="22521639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FD7318C2-68C9-45DD-A890-67614945CD71}" type="slidenum">
              <a:rPr lang="en-US" altLang="en-US"/>
              <a:pPr>
                <a:defRPr/>
              </a:pPr>
              <a:t>‹#›</a:t>
            </a:fld>
            <a:endParaRPr lang="en-US" altLang="en-US" dirty="0"/>
          </a:p>
        </p:txBody>
      </p:sp>
    </p:spTree>
    <p:extLst>
      <p:ext uri="{BB962C8B-B14F-4D97-AF65-F5344CB8AC3E}">
        <p14:creationId xmlns:p14="http://schemas.microsoft.com/office/powerpoint/2010/main" val="255422831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283F6956-5ABF-433F-A132-7CD6EE4BE4FC}" type="slidenum">
              <a:rPr lang="en-US" altLang="en-US"/>
              <a:pPr>
                <a:defRPr/>
              </a:pPr>
              <a:t>‹#›</a:t>
            </a:fld>
            <a:endParaRPr lang="en-US" altLang="en-US" dirty="0"/>
          </a:p>
        </p:txBody>
      </p:sp>
    </p:spTree>
    <p:extLst>
      <p:ext uri="{BB962C8B-B14F-4D97-AF65-F5344CB8AC3E}">
        <p14:creationId xmlns:p14="http://schemas.microsoft.com/office/powerpoint/2010/main" val="344849484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C5F710B8-CC7D-4905-AD64-99B1F1677C58}" type="slidenum">
              <a:rPr lang="en-US" altLang="en-US"/>
              <a:pPr>
                <a:defRPr/>
              </a:pPr>
              <a:t>‹#›</a:t>
            </a:fld>
            <a:endParaRPr lang="en-US" altLang="en-US" dirty="0"/>
          </a:p>
        </p:txBody>
      </p:sp>
    </p:spTree>
    <p:extLst>
      <p:ext uri="{BB962C8B-B14F-4D97-AF65-F5344CB8AC3E}">
        <p14:creationId xmlns:p14="http://schemas.microsoft.com/office/powerpoint/2010/main" val="391149818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65A4A6E-69DA-44C8-BBAC-C29192B5085B}" type="slidenum">
              <a:rPr lang="en-US" altLang="en-US"/>
              <a:pPr>
                <a:defRPr/>
              </a:pPr>
              <a:t>‹#›</a:t>
            </a:fld>
            <a:endParaRPr lang="en-US" altLang="en-US" dirty="0"/>
          </a:p>
        </p:txBody>
      </p:sp>
    </p:spTree>
    <p:extLst>
      <p:ext uri="{BB962C8B-B14F-4D97-AF65-F5344CB8AC3E}">
        <p14:creationId xmlns:p14="http://schemas.microsoft.com/office/powerpoint/2010/main" val="165141935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16FB6FC0-EDD2-4A19-8C88-8A6BD9A9D8A0}" type="slidenum">
              <a:rPr lang="en-US" altLang="en-US"/>
              <a:pPr>
                <a:defRPr/>
              </a:pPr>
              <a:t>‹#›</a:t>
            </a:fld>
            <a:endParaRPr lang="en-US" altLang="en-US" dirty="0"/>
          </a:p>
        </p:txBody>
      </p:sp>
    </p:spTree>
    <p:extLst>
      <p:ext uri="{BB962C8B-B14F-4D97-AF65-F5344CB8AC3E}">
        <p14:creationId xmlns:p14="http://schemas.microsoft.com/office/powerpoint/2010/main" val="129610836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8A4240B-7F10-47E6-8AF3-14E0BB3C9F0C}" type="slidenum">
              <a:rPr lang="en-US" altLang="en-US"/>
              <a:pPr>
                <a:defRPr/>
              </a:pPr>
              <a:t>‹#›</a:t>
            </a:fld>
            <a:endParaRPr lang="en-US" altLang="en-US" dirty="0"/>
          </a:p>
        </p:txBody>
      </p:sp>
    </p:spTree>
    <p:extLst>
      <p:ext uri="{BB962C8B-B14F-4D97-AF65-F5344CB8AC3E}">
        <p14:creationId xmlns:p14="http://schemas.microsoft.com/office/powerpoint/2010/main" val="107336865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76C457EA-A3CD-4D24-B6E4-E9A3CADB61F3}" type="slidenum">
              <a:rPr lang="en-US" altLang="en-US"/>
              <a:pPr>
                <a:defRPr/>
              </a:pPr>
              <a:t>‹#›</a:t>
            </a:fld>
            <a:endParaRPr lang="en-US" altLang="en-US" dirty="0"/>
          </a:p>
        </p:txBody>
      </p:sp>
    </p:spTree>
    <p:extLst>
      <p:ext uri="{BB962C8B-B14F-4D97-AF65-F5344CB8AC3E}">
        <p14:creationId xmlns:p14="http://schemas.microsoft.com/office/powerpoint/2010/main" val="80284541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10714118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E1E1086B-0886-4717-AB2A-6A0A8299D61D}" type="slidenum">
              <a:rPr lang="en-GB" altLang="en-US"/>
              <a:pPr>
                <a:defRPr/>
              </a:pPr>
              <a:t>‹#›</a:t>
            </a:fld>
            <a:endParaRPr lang="en-GB" altLang="en-US" dirty="0"/>
          </a:p>
        </p:txBody>
      </p:sp>
    </p:spTree>
    <p:extLst>
      <p:ext uri="{BB962C8B-B14F-4D97-AF65-F5344CB8AC3E}">
        <p14:creationId xmlns:p14="http://schemas.microsoft.com/office/powerpoint/2010/main" val="4170018184"/>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E74000A6-279E-4E62-818C-0B1C8B0EF005}" type="slidenum">
              <a:rPr lang="en-US" altLang="en-US"/>
              <a:pPr>
                <a:defRPr/>
              </a:pPr>
              <a:t>‹#›</a:t>
            </a:fld>
            <a:endParaRPr lang="en-US" altLang="en-US" dirty="0"/>
          </a:p>
        </p:txBody>
      </p:sp>
    </p:spTree>
    <p:extLst>
      <p:ext uri="{BB962C8B-B14F-4D97-AF65-F5344CB8AC3E}">
        <p14:creationId xmlns:p14="http://schemas.microsoft.com/office/powerpoint/2010/main" val="813073799"/>
      </p:ext>
    </p:extLst>
  </p:cSld>
  <p:clrMapOvr>
    <a:masterClrMapping/>
  </p:clrMapOvr>
  <p:transition spd="slow">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133C42C-CB08-4675-8BB5-3C9F91357B60}" type="slidenum">
              <a:rPr lang="en-US" altLang="en-US"/>
              <a:pPr>
                <a:defRPr/>
              </a:pPr>
              <a:t>‹#›</a:t>
            </a:fld>
            <a:endParaRPr lang="en-US" altLang="en-US" dirty="0"/>
          </a:p>
        </p:txBody>
      </p:sp>
    </p:spTree>
    <p:extLst>
      <p:ext uri="{BB962C8B-B14F-4D97-AF65-F5344CB8AC3E}">
        <p14:creationId xmlns:p14="http://schemas.microsoft.com/office/powerpoint/2010/main" val="169798315"/>
      </p:ext>
    </p:extLst>
  </p:cSld>
  <p:clrMapOvr>
    <a:masterClrMapping/>
  </p:clrMapOvr>
  <p:transition spd="slow">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A2DFE3B4-3194-49A3-80CC-EBCE16FA4F7E}" type="slidenum">
              <a:rPr lang="en-US" altLang="en-US"/>
              <a:pPr>
                <a:defRPr/>
              </a:pPr>
              <a:t>‹#›</a:t>
            </a:fld>
            <a:endParaRPr lang="en-US" altLang="en-US" dirty="0"/>
          </a:p>
        </p:txBody>
      </p:sp>
    </p:spTree>
    <p:extLst>
      <p:ext uri="{BB962C8B-B14F-4D97-AF65-F5344CB8AC3E}">
        <p14:creationId xmlns:p14="http://schemas.microsoft.com/office/powerpoint/2010/main" val="1527038290"/>
      </p:ext>
    </p:extLst>
  </p:cSld>
  <p:clrMapOvr>
    <a:masterClrMapping/>
  </p:clrMapOvr>
  <p:transition spd="slow">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D9071B32-2CF2-46E9-84D2-FE1A0FAB8582}" type="slidenum">
              <a:rPr lang="en-US" altLang="en-US"/>
              <a:pPr>
                <a:defRPr/>
              </a:pPr>
              <a:t>‹#›</a:t>
            </a:fld>
            <a:endParaRPr lang="en-US" altLang="en-US" dirty="0"/>
          </a:p>
        </p:txBody>
      </p:sp>
    </p:spTree>
    <p:extLst>
      <p:ext uri="{BB962C8B-B14F-4D97-AF65-F5344CB8AC3E}">
        <p14:creationId xmlns:p14="http://schemas.microsoft.com/office/powerpoint/2010/main" val="2219554577"/>
      </p:ext>
    </p:extLst>
  </p:cSld>
  <p:clrMapOvr>
    <a:masterClrMapping/>
  </p:clrMapOvr>
  <p:transition spd="slow">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DCA5594D-463F-4815-ACE4-113D6E51588E}" type="slidenum">
              <a:rPr lang="en-US" altLang="en-US"/>
              <a:pPr>
                <a:defRPr/>
              </a:pPr>
              <a:t>‹#›</a:t>
            </a:fld>
            <a:endParaRPr lang="en-US" altLang="en-US" dirty="0"/>
          </a:p>
        </p:txBody>
      </p:sp>
    </p:spTree>
    <p:extLst>
      <p:ext uri="{BB962C8B-B14F-4D97-AF65-F5344CB8AC3E}">
        <p14:creationId xmlns:p14="http://schemas.microsoft.com/office/powerpoint/2010/main" val="3937446780"/>
      </p:ext>
    </p:extLst>
  </p:cSld>
  <p:clrMapOvr>
    <a:masterClrMapping/>
  </p:clrMapOvr>
  <p:transition spd="slow">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622A65-385E-4F3E-947D-F13D4D1872ED}" type="slidenum">
              <a:rPr lang="en-US" altLang="en-US"/>
              <a:pPr>
                <a:defRPr/>
              </a:pPr>
              <a:t>‹#›</a:t>
            </a:fld>
            <a:endParaRPr lang="en-US" altLang="en-US" dirty="0"/>
          </a:p>
        </p:txBody>
      </p:sp>
    </p:spTree>
    <p:extLst>
      <p:ext uri="{BB962C8B-B14F-4D97-AF65-F5344CB8AC3E}">
        <p14:creationId xmlns:p14="http://schemas.microsoft.com/office/powerpoint/2010/main" val="1494241732"/>
      </p:ext>
    </p:extLst>
  </p:cSld>
  <p:clrMapOvr>
    <a:masterClrMapping/>
  </p:clrMapOvr>
  <p:transition spd="slow">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02ABCE9-2BFC-4C88-90C5-9CFFDAD6C207}" type="slidenum">
              <a:rPr lang="en-US" altLang="en-US"/>
              <a:pPr>
                <a:defRPr/>
              </a:pPr>
              <a:t>‹#›</a:t>
            </a:fld>
            <a:endParaRPr lang="en-US" altLang="en-US" dirty="0"/>
          </a:p>
        </p:txBody>
      </p:sp>
    </p:spTree>
    <p:extLst>
      <p:ext uri="{BB962C8B-B14F-4D97-AF65-F5344CB8AC3E}">
        <p14:creationId xmlns:p14="http://schemas.microsoft.com/office/powerpoint/2010/main" val="3977762819"/>
      </p:ext>
    </p:extLst>
  </p:cSld>
  <p:clrMapOvr>
    <a:masterClrMapping/>
  </p:clrMapOvr>
  <p:transition spd="slow">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F470BCA-FEB0-4700-BDA9-7B0953901223}" type="slidenum">
              <a:rPr lang="en-US" altLang="en-US"/>
              <a:pPr>
                <a:defRPr/>
              </a:pPr>
              <a:t>‹#›</a:t>
            </a:fld>
            <a:endParaRPr lang="en-US" altLang="en-US" dirty="0"/>
          </a:p>
        </p:txBody>
      </p:sp>
    </p:spTree>
    <p:extLst>
      <p:ext uri="{BB962C8B-B14F-4D97-AF65-F5344CB8AC3E}">
        <p14:creationId xmlns:p14="http://schemas.microsoft.com/office/powerpoint/2010/main" val="2296493991"/>
      </p:ext>
    </p:extLst>
  </p:cSld>
  <p:clrMapOvr>
    <a:masterClrMapping/>
  </p:clrMapOvr>
  <p:transition spd="slow">
    <p:fad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A36A74A3-93D3-47FF-93F8-0B68B0A86E23}" type="slidenum">
              <a:rPr lang="en-US" altLang="en-US"/>
              <a:pPr>
                <a:defRPr/>
              </a:pPr>
              <a:t>‹#›</a:t>
            </a:fld>
            <a:endParaRPr lang="en-US" altLang="en-US" dirty="0"/>
          </a:p>
        </p:txBody>
      </p:sp>
    </p:spTree>
    <p:extLst>
      <p:ext uri="{BB962C8B-B14F-4D97-AF65-F5344CB8AC3E}">
        <p14:creationId xmlns:p14="http://schemas.microsoft.com/office/powerpoint/2010/main" val="2093706492"/>
      </p:ext>
    </p:extLst>
  </p:cSld>
  <p:clrMapOvr>
    <a:masterClrMapping/>
  </p:clrMapOvr>
  <p:transition spd="slow">
    <p:fad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DAE1798-BD23-497C-B7CF-EC2EF98577D9}" type="slidenum">
              <a:rPr lang="en-US" altLang="en-US"/>
              <a:pPr>
                <a:defRPr/>
              </a:pPr>
              <a:t>‹#›</a:t>
            </a:fld>
            <a:endParaRPr lang="en-US" altLang="en-US" dirty="0"/>
          </a:p>
        </p:txBody>
      </p:sp>
    </p:spTree>
    <p:extLst>
      <p:ext uri="{BB962C8B-B14F-4D97-AF65-F5344CB8AC3E}">
        <p14:creationId xmlns:p14="http://schemas.microsoft.com/office/powerpoint/2010/main" val="94114636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2B12A2E-BBA1-4B9C-B592-E21DF5F9711F}" type="slidenum">
              <a:rPr lang="en-GB" altLang="en-US"/>
              <a:pPr>
                <a:defRPr/>
              </a:pPr>
              <a:t>‹#›</a:t>
            </a:fld>
            <a:endParaRPr lang="en-GB" altLang="en-US" dirty="0"/>
          </a:p>
        </p:txBody>
      </p:sp>
    </p:spTree>
    <p:extLst>
      <p:ext uri="{BB962C8B-B14F-4D97-AF65-F5344CB8AC3E}">
        <p14:creationId xmlns:p14="http://schemas.microsoft.com/office/powerpoint/2010/main" val="1338399818"/>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B4A4DA89-B24B-422E-852F-EFF4E2017BAB}" type="slidenum">
              <a:rPr lang="en-US" altLang="en-US"/>
              <a:pPr>
                <a:defRPr/>
              </a:pPr>
              <a:t>‹#›</a:t>
            </a:fld>
            <a:endParaRPr lang="en-US" altLang="en-US" dirty="0"/>
          </a:p>
        </p:txBody>
      </p:sp>
    </p:spTree>
    <p:extLst>
      <p:ext uri="{BB962C8B-B14F-4D97-AF65-F5344CB8AC3E}">
        <p14:creationId xmlns:p14="http://schemas.microsoft.com/office/powerpoint/2010/main" val="3787245556"/>
      </p:ext>
    </p:extLst>
  </p:cSld>
  <p:clrMapOvr>
    <a:masterClrMapping/>
  </p:clrMapOvr>
  <p:transition spd="slow">
    <p:fade/>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69122968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D5C09E10-2FD1-46C8-AE9B-3EBE75520C85}" type="slidenum">
              <a:rPr lang="en-US" altLang="en-US"/>
              <a:pPr>
                <a:defRPr/>
              </a:pPr>
              <a:t>‹#›</a:t>
            </a:fld>
            <a:endParaRPr lang="en-US" altLang="en-US" dirty="0"/>
          </a:p>
        </p:txBody>
      </p:sp>
    </p:spTree>
    <p:extLst>
      <p:ext uri="{BB962C8B-B14F-4D97-AF65-F5344CB8AC3E}">
        <p14:creationId xmlns:p14="http://schemas.microsoft.com/office/powerpoint/2010/main" val="415153298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5FFA447-15E3-4F18-AF7F-76F2ACBDDB41}" type="slidenum">
              <a:rPr lang="en-US" altLang="en-US"/>
              <a:pPr>
                <a:defRPr/>
              </a:pPr>
              <a:t>‹#›</a:t>
            </a:fld>
            <a:endParaRPr lang="en-US" altLang="en-US" dirty="0"/>
          </a:p>
        </p:txBody>
      </p:sp>
    </p:spTree>
    <p:extLst>
      <p:ext uri="{BB962C8B-B14F-4D97-AF65-F5344CB8AC3E}">
        <p14:creationId xmlns:p14="http://schemas.microsoft.com/office/powerpoint/2010/main" val="133574841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BCB799F7-9750-4501-8BA6-D821E97453EA}" type="slidenum">
              <a:rPr lang="en-US" altLang="en-US"/>
              <a:pPr>
                <a:defRPr/>
              </a:pPr>
              <a:t>‹#›</a:t>
            </a:fld>
            <a:endParaRPr lang="en-US" altLang="en-US" dirty="0"/>
          </a:p>
        </p:txBody>
      </p:sp>
    </p:spTree>
    <p:extLst>
      <p:ext uri="{BB962C8B-B14F-4D97-AF65-F5344CB8AC3E}">
        <p14:creationId xmlns:p14="http://schemas.microsoft.com/office/powerpoint/2010/main" val="128609989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108D8F74-3932-43B5-A9DA-935207817B59}" type="slidenum">
              <a:rPr lang="en-US" altLang="en-US"/>
              <a:pPr>
                <a:defRPr/>
              </a:pPr>
              <a:t>‹#›</a:t>
            </a:fld>
            <a:endParaRPr lang="en-US" altLang="en-US" dirty="0"/>
          </a:p>
        </p:txBody>
      </p:sp>
    </p:spTree>
    <p:extLst>
      <p:ext uri="{BB962C8B-B14F-4D97-AF65-F5344CB8AC3E}">
        <p14:creationId xmlns:p14="http://schemas.microsoft.com/office/powerpoint/2010/main" val="308511965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99BF2CA-9AC2-4275-9B6B-6FDC6DA5EFFF}" type="slidenum">
              <a:rPr lang="en-US" altLang="en-US"/>
              <a:pPr>
                <a:defRPr/>
              </a:pPr>
              <a:t>‹#›</a:t>
            </a:fld>
            <a:endParaRPr lang="en-US" altLang="en-US" dirty="0"/>
          </a:p>
        </p:txBody>
      </p:sp>
    </p:spTree>
    <p:extLst>
      <p:ext uri="{BB962C8B-B14F-4D97-AF65-F5344CB8AC3E}">
        <p14:creationId xmlns:p14="http://schemas.microsoft.com/office/powerpoint/2010/main" val="411998992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F9DCD64A-2CB9-4C98-A922-D766B58A16CA}" type="slidenum">
              <a:rPr lang="en-US" altLang="en-US"/>
              <a:pPr>
                <a:defRPr/>
              </a:pPr>
              <a:t>‹#›</a:t>
            </a:fld>
            <a:endParaRPr lang="en-US" altLang="en-US" dirty="0"/>
          </a:p>
        </p:txBody>
      </p:sp>
    </p:spTree>
    <p:extLst>
      <p:ext uri="{BB962C8B-B14F-4D97-AF65-F5344CB8AC3E}">
        <p14:creationId xmlns:p14="http://schemas.microsoft.com/office/powerpoint/2010/main" val="267452704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5A2C0D0-5145-4C3E-8F18-F287165C351D}" type="slidenum">
              <a:rPr lang="en-US" altLang="en-US"/>
              <a:pPr>
                <a:defRPr/>
              </a:pPr>
              <a:t>‹#›</a:t>
            </a:fld>
            <a:endParaRPr lang="en-US" altLang="en-US" dirty="0"/>
          </a:p>
        </p:txBody>
      </p:sp>
    </p:spTree>
    <p:extLst>
      <p:ext uri="{BB962C8B-B14F-4D97-AF65-F5344CB8AC3E}">
        <p14:creationId xmlns:p14="http://schemas.microsoft.com/office/powerpoint/2010/main" val="221331339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B2110F49-15B4-49EC-9846-2E418D9C5DEB}" type="slidenum">
              <a:rPr lang="en-US" altLang="en-US"/>
              <a:pPr>
                <a:defRPr/>
              </a:pPr>
              <a:t>‹#›</a:t>
            </a:fld>
            <a:endParaRPr lang="en-US" altLang="en-US" dirty="0"/>
          </a:p>
        </p:txBody>
      </p:sp>
    </p:spTree>
    <p:extLst>
      <p:ext uri="{BB962C8B-B14F-4D97-AF65-F5344CB8AC3E}">
        <p14:creationId xmlns:p14="http://schemas.microsoft.com/office/powerpoint/2010/main" val="3801993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userDrawn="1"/>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solidFill>
                <a:srgbClr val="000000"/>
              </a:solidFill>
            </a:endParaRPr>
          </a:p>
        </p:txBody>
      </p:sp>
      <p:pic>
        <p:nvPicPr>
          <p:cNvPr id="6" name="Picture 7" descr="dirc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9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2958926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4789E5B5-FCDD-40A7-B092-B6EABF0B22A6}" type="slidenum">
              <a:rPr lang="en-US" altLang="en-US"/>
              <a:pPr>
                <a:defRPr/>
              </a:pPr>
              <a:t>‹#›</a:t>
            </a:fld>
            <a:endParaRPr lang="en-US" altLang="en-US" dirty="0"/>
          </a:p>
        </p:txBody>
      </p:sp>
    </p:spTree>
    <p:extLst>
      <p:ext uri="{BB962C8B-B14F-4D97-AF65-F5344CB8AC3E}">
        <p14:creationId xmlns:p14="http://schemas.microsoft.com/office/powerpoint/2010/main" val="249723079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A52E27BF-A222-4941-B4E8-E5169271C226}" type="slidenum">
              <a:rPr lang="en-US" altLang="en-US"/>
              <a:pPr>
                <a:defRPr/>
              </a:pPr>
              <a:t>‹#›</a:t>
            </a:fld>
            <a:endParaRPr lang="en-US" altLang="en-US" dirty="0"/>
          </a:p>
        </p:txBody>
      </p:sp>
    </p:spTree>
    <p:extLst>
      <p:ext uri="{BB962C8B-B14F-4D97-AF65-F5344CB8AC3E}">
        <p14:creationId xmlns:p14="http://schemas.microsoft.com/office/powerpoint/2010/main" val="230523414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2E2442B6-AB44-4FB3-9ACE-6F98EAD4E116}" type="slidenum">
              <a:rPr lang="en-US" altLang="en-US"/>
              <a:pPr>
                <a:defRPr/>
              </a:pPr>
              <a:t>‹#›</a:t>
            </a:fld>
            <a:endParaRPr lang="en-US" altLang="en-US" dirty="0"/>
          </a:p>
        </p:txBody>
      </p:sp>
    </p:spTree>
    <p:extLst>
      <p:ext uri="{BB962C8B-B14F-4D97-AF65-F5344CB8AC3E}">
        <p14:creationId xmlns:p14="http://schemas.microsoft.com/office/powerpoint/2010/main" val="171444751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396475085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491B136E-F562-464C-9A43-6CFFB97DCA66}" type="slidenum">
              <a:rPr lang="en-US" altLang="en-US"/>
              <a:pPr>
                <a:defRPr/>
              </a:pPr>
              <a:t>‹#›</a:t>
            </a:fld>
            <a:endParaRPr lang="en-US" altLang="en-US" dirty="0"/>
          </a:p>
        </p:txBody>
      </p:sp>
    </p:spTree>
    <p:extLst>
      <p:ext uri="{BB962C8B-B14F-4D97-AF65-F5344CB8AC3E}">
        <p14:creationId xmlns:p14="http://schemas.microsoft.com/office/powerpoint/2010/main" val="346645892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6A3B1521-6EDB-4366-A495-E06A0D9E9748}" type="slidenum">
              <a:rPr lang="en-US" altLang="en-US"/>
              <a:pPr>
                <a:defRPr/>
              </a:pPr>
              <a:t>‹#›</a:t>
            </a:fld>
            <a:endParaRPr lang="en-US" altLang="en-US" dirty="0"/>
          </a:p>
        </p:txBody>
      </p:sp>
    </p:spTree>
    <p:extLst>
      <p:ext uri="{BB962C8B-B14F-4D97-AF65-F5344CB8AC3E}">
        <p14:creationId xmlns:p14="http://schemas.microsoft.com/office/powerpoint/2010/main" val="400278702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EEC99DFB-8D79-4FD5-87B0-77B41896E5E8}" type="slidenum">
              <a:rPr lang="en-US" altLang="en-US"/>
              <a:pPr>
                <a:defRPr/>
              </a:pPr>
              <a:t>‹#›</a:t>
            </a:fld>
            <a:endParaRPr lang="en-US" altLang="en-US" dirty="0"/>
          </a:p>
        </p:txBody>
      </p:sp>
    </p:spTree>
    <p:extLst>
      <p:ext uri="{BB962C8B-B14F-4D97-AF65-F5344CB8AC3E}">
        <p14:creationId xmlns:p14="http://schemas.microsoft.com/office/powerpoint/2010/main" val="132056243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40564D7-587D-4D05-8D0A-03B52B0B16CD}" type="slidenum">
              <a:rPr lang="en-US" altLang="en-US"/>
              <a:pPr>
                <a:defRPr/>
              </a:pPr>
              <a:t>‹#›</a:t>
            </a:fld>
            <a:endParaRPr lang="en-US" altLang="en-US" dirty="0"/>
          </a:p>
        </p:txBody>
      </p:sp>
    </p:spTree>
    <p:extLst>
      <p:ext uri="{BB962C8B-B14F-4D97-AF65-F5344CB8AC3E}">
        <p14:creationId xmlns:p14="http://schemas.microsoft.com/office/powerpoint/2010/main" val="281346988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0CD30DF9-8B37-451E-882E-0C272E02E5F8}" type="slidenum">
              <a:rPr lang="en-US" altLang="en-US"/>
              <a:pPr>
                <a:defRPr/>
              </a:pPr>
              <a:t>‹#›</a:t>
            </a:fld>
            <a:endParaRPr lang="en-US" altLang="en-US" dirty="0"/>
          </a:p>
        </p:txBody>
      </p:sp>
    </p:spTree>
    <p:extLst>
      <p:ext uri="{BB962C8B-B14F-4D97-AF65-F5344CB8AC3E}">
        <p14:creationId xmlns:p14="http://schemas.microsoft.com/office/powerpoint/2010/main" val="168849643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3EECB6A9-C9CE-45EF-A951-0F89E2A30A09}" type="slidenum">
              <a:rPr lang="en-US" altLang="en-US"/>
              <a:pPr>
                <a:defRPr/>
              </a:pPr>
              <a:t>‹#›</a:t>
            </a:fld>
            <a:endParaRPr lang="en-US" altLang="en-US" dirty="0"/>
          </a:p>
        </p:txBody>
      </p:sp>
    </p:spTree>
    <p:extLst>
      <p:ext uri="{BB962C8B-B14F-4D97-AF65-F5344CB8AC3E}">
        <p14:creationId xmlns:p14="http://schemas.microsoft.com/office/powerpoint/2010/main" val="2947896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990F1A9-682A-4E4E-ACA2-FF4628067C5E}" type="slidenum">
              <a:rPr lang="en-GB" altLang="en-US"/>
              <a:pPr>
                <a:defRPr/>
              </a:pPr>
              <a:t>‹#›</a:t>
            </a:fld>
            <a:endParaRPr lang="en-GB" altLang="en-US" dirty="0"/>
          </a:p>
        </p:txBody>
      </p:sp>
    </p:spTree>
    <p:extLst>
      <p:ext uri="{BB962C8B-B14F-4D97-AF65-F5344CB8AC3E}">
        <p14:creationId xmlns:p14="http://schemas.microsoft.com/office/powerpoint/2010/main" val="353843837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052FB420-A88C-4607-81E4-EBF6B00F0568}" type="slidenum">
              <a:rPr lang="en-US" altLang="en-US"/>
              <a:pPr>
                <a:defRPr/>
              </a:pPr>
              <a:t>‹#›</a:t>
            </a:fld>
            <a:endParaRPr lang="en-US" altLang="en-US" dirty="0"/>
          </a:p>
        </p:txBody>
      </p:sp>
    </p:spTree>
    <p:extLst>
      <p:ext uri="{BB962C8B-B14F-4D97-AF65-F5344CB8AC3E}">
        <p14:creationId xmlns:p14="http://schemas.microsoft.com/office/powerpoint/2010/main" val="66545432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E25D8C1-9A4E-4F09-BF79-5A0343DF6819}" type="slidenum">
              <a:rPr lang="en-US" altLang="en-US"/>
              <a:pPr>
                <a:defRPr/>
              </a:pPr>
              <a:t>‹#›</a:t>
            </a:fld>
            <a:endParaRPr lang="en-US" altLang="en-US" dirty="0"/>
          </a:p>
        </p:txBody>
      </p:sp>
    </p:spTree>
    <p:extLst>
      <p:ext uri="{BB962C8B-B14F-4D97-AF65-F5344CB8AC3E}">
        <p14:creationId xmlns:p14="http://schemas.microsoft.com/office/powerpoint/2010/main" val="40745036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4086B023-34FC-4BF2-B1F8-A4DF5F885BC2}" type="slidenum">
              <a:rPr lang="en-US" altLang="en-US"/>
              <a:pPr>
                <a:defRPr/>
              </a:pPr>
              <a:t>‹#›</a:t>
            </a:fld>
            <a:endParaRPr lang="en-US" altLang="en-US" dirty="0"/>
          </a:p>
        </p:txBody>
      </p:sp>
    </p:spTree>
    <p:extLst>
      <p:ext uri="{BB962C8B-B14F-4D97-AF65-F5344CB8AC3E}">
        <p14:creationId xmlns:p14="http://schemas.microsoft.com/office/powerpoint/2010/main" val="229974056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C30109F-65FC-41D2-9B2E-9500BDC134F0}" type="slidenum">
              <a:rPr lang="en-US" altLang="en-US"/>
              <a:pPr>
                <a:defRPr/>
              </a:pPr>
              <a:t>‹#›</a:t>
            </a:fld>
            <a:endParaRPr lang="en-US" altLang="en-US" dirty="0"/>
          </a:p>
        </p:txBody>
      </p:sp>
    </p:spTree>
    <p:extLst>
      <p:ext uri="{BB962C8B-B14F-4D97-AF65-F5344CB8AC3E}">
        <p14:creationId xmlns:p14="http://schemas.microsoft.com/office/powerpoint/2010/main" val="126973874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5EE2A3CB-F200-4AB4-8DEE-8390BA1B3B42}" type="slidenum">
              <a:rPr lang="en-US" altLang="en-US"/>
              <a:pPr>
                <a:defRPr/>
              </a:pPr>
              <a:t>‹#›</a:t>
            </a:fld>
            <a:endParaRPr lang="en-US" altLang="en-US" dirty="0"/>
          </a:p>
        </p:txBody>
      </p:sp>
    </p:spTree>
    <p:extLst>
      <p:ext uri="{BB962C8B-B14F-4D97-AF65-F5344CB8AC3E}">
        <p14:creationId xmlns:p14="http://schemas.microsoft.com/office/powerpoint/2010/main" val="1136436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6AC72BD6-4D5F-4FAC-AF59-46106D093EDF}" type="slidenum">
              <a:rPr lang="en-GB" altLang="en-US"/>
              <a:pPr>
                <a:defRPr/>
              </a:pPr>
              <a:t>‹#›</a:t>
            </a:fld>
            <a:endParaRPr lang="en-GB" altLang="en-US" dirty="0"/>
          </a:p>
        </p:txBody>
      </p:sp>
    </p:spTree>
    <p:extLst>
      <p:ext uri="{BB962C8B-B14F-4D97-AF65-F5344CB8AC3E}">
        <p14:creationId xmlns:p14="http://schemas.microsoft.com/office/powerpoint/2010/main" val="1996514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7906E9E-A406-41FA-A2CD-022DDF64AE31}" type="slidenum">
              <a:rPr lang="en-GB" altLang="en-US"/>
              <a:pPr>
                <a:defRPr/>
              </a:pPr>
              <a:t>‹#›</a:t>
            </a:fld>
            <a:endParaRPr lang="en-GB" altLang="en-US" dirty="0"/>
          </a:p>
        </p:txBody>
      </p:sp>
    </p:spTree>
    <p:extLst>
      <p:ext uri="{BB962C8B-B14F-4D97-AF65-F5344CB8AC3E}">
        <p14:creationId xmlns:p14="http://schemas.microsoft.com/office/powerpoint/2010/main" val="3750139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CC510BD8-B130-4498-B6A0-6251AF6F7227}" type="slidenum">
              <a:rPr lang="en-GB" altLang="en-US"/>
              <a:pPr>
                <a:defRPr/>
              </a:pPr>
              <a:t>‹#›</a:t>
            </a:fld>
            <a:endParaRPr lang="en-GB" altLang="en-US" dirty="0"/>
          </a:p>
        </p:txBody>
      </p:sp>
    </p:spTree>
    <p:extLst>
      <p:ext uri="{BB962C8B-B14F-4D97-AF65-F5344CB8AC3E}">
        <p14:creationId xmlns:p14="http://schemas.microsoft.com/office/powerpoint/2010/main" val="1731653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2ECF8388-C7B1-4D09-89D8-02B557B1CF6A}" type="slidenum">
              <a:rPr lang="en-GB" altLang="en-US"/>
              <a:pPr>
                <a:defRPr/>
              </a:pPr>
              <a:t>‹#›</a:t>
            </a:fld>
            <a:endParaRPr lang="en-GB" altLang="en-US" dirty="0"/>
          </a:p>
        </p:txBody>
      </p:sp>
    </p:spTree>
    <p:extLst>
      <p:ext uri="{BB962C8B-B14F-4D97-AF65-F5344CB8AC3E}">
        <p14:creationId xmlns:p14="http://schemas.microsoft.com/office/powerpoint/2010/main" val="180508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44C62D13-DE89-46AE-AA93-54CD27A141E6}" type="slidenum">
              <a:rPr lang="en-GB" altLang="en-US"/>
              <a:pPr>
                <a:defRPr/>
              </a:pPr>
              <a:t>‹#›</a:t>
            </a:fld>
            <a:endParaRPr lang="en-GB" altLang="en-US" dirty="0"/>
          </a:p>
        </p:txBody>
      </p:sp>
    </p:spTree>
    <p:extLst>
      <p:ext uri="{BB962C8B-B14F-4D97-AF65-F5344CB8AC3E}">
        <p14:creationId xmlns:p14="http://schemas.microsoft.com/office/powerpoint/2010/main" val="416718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C3F32CC-FE93-4B9E-AD40-C074F5BA4452}" type="slidenum">
              <a:rPr lang="en-GB" altLang="en-US"/>
              <a:pPr>
                <a:defRPr/>
              </a:pPr>
              <a:t>‹#›</a:t>
            </a:fld>
            <a:endParaRPr lang="en-GB" altLang="en-US" dirty="0"/>
          </a:p>
        </p:txBody>
      </p:sp>
    </p:spTree>
    <p:extLst>
      <p:ext uri="{BB962C8B-B14F-4D97-AF65-F5344CB8AC3E}">
        <p14:creationId xmlns:p14="http://schemas.microsoft.com/office/powerpoint/2010/main" val="92379231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061F4EB-142C-4CBC-AC03-6126AD072DFA}" type="slidenum">
              <a:rPr lang="en-GB" altLang="en-US"/>
              <a:pPr>
                <a:defRPr/>
              </a:pPr>
              <a:t>‹#›</a:t>
            </a:fld>
            <a:endParaRPr lang="en-GB" altLang="en-US" dirty="0"/>
          </a:p>
        </p:txBody>
      </p:sp>
    </p:spTree>
    <p:extLst>
      <p:ext uri="{BB962C8B-B14F-4D97-AF65-F5344CB8AC3E}">
        <p14:creationId xmlns:p14="http://schemas.microsoft.com/office/powerpoint/2010/main" val="1445883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F895050D-71FC-476A-9226-0C64960B46BF}" type="slidenum">
              <a:rPr lang="en-GB" altLang="en-US"/>
              <a:pPr>
                <a:defRPr/>
              </a:pPr>
              <a:t>‹#›</a:t>
            </a:fld>
            <a:endParaRPr lang="en-GB" altLang="en-US" dirty="0"/>
          </a:p>
        </p:txBody>
      </p:sp>
    </p:spTree>
    <p:extLst>
      <p:ext uri="{BB962C8B-B14F-4D97-AF65-F5344CB8AC3E}">
        <p14:creationId xmlns:p14="http://schemas.microsoft.com/office/powerpoint/2010/main" val="1844582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7488C358-BA0B-4C57-863A-6D4DE28B23CE}" type="slidenum">
              <a:rPr lang="en-GB" altLang="en-US"/>
              <a:pPr>
                <a:defRPr/>
              </a:pPr>
              <a:t>‹#›</a:t>
            </a:fld>
            <a:endParaRPr lang="en-GB" altLang="en-US" dirty="0"/>
          </a:p>
        </p:txBody>
      </p:sp>
    </p:spTree>
    <p:extLst>
      <p:ext uri="{BB962C8B-B14F-4D97-AF65-F5344CB8AC3E}">
        <p14:creationId xmlns:p14="http://schemas.microsoft.com/office/powerpoint/2010/main" val="2244475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9A7C11-C28B-4C8A-A5D9-6596504B5325}" type="slidenum">
              <a:rPr lang="en-GB" altLang="en-US"/>
              <a:pPr>
                <a:defRPr/>
              </a:pPr>
              <a:t>‹#›</a:t>
            </a:fld>
            <a:endParaRPr lang="en-GB" altLang="en-US" dirty="0"/>
          </a:p>
        </p:txBody>
      </p:sp>
    </p:spTree>
    <p:extLst>
      <p:ext uri="{BB962C8B-B14F-4D97-AF65-F5344CB8AC3E}">
        <p14:creationId xmlns:p14="http://schemas.microsoft.com/office/powerpoint/2010/main" val="394595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dirty="0"/>
          </a:p>
        </p:txBody>
      </p:sp>
      <p:sp>
        <p:nvSpPr>
          <p:cNvPr id="4" name="Rectangle 28"/>
          <p:cNvSpPr>
            <a:spLocks noGrp="1" noChangeArrowheads="1"/>
          </p:cNvSpPr>
          <p:nvPr>
            <p:ph type="sldNum" sz="quarter" idx="10"/>
          </p:nvPr>
        </p:nvSpPr>
        <p:spPr>
          <a:ln/>
        </p:spPr>
        <p:txBody>
          <a:bodyPr/>
          <a:lstStyle>
            <a:lvl1pPr>
              <a:defRPr/>
            </a:lvl1pPr>
          </a:lstStyle>
          <a:p>
            <a:pPr>
              <a:defRPr/>
            </a:pPr>
            <a:fld id="{C30FD96E-96B2-4E21-8053-0859210346E7}" type="slidenum">
              <a:rPr lang="en-GB" altLang="en-US"/>
              <a:pPr>
                <a:defRPr/>
              </a:pPr>
              <a:t>‹#›</a:t>
            </a:fld>
            <a:endParaRPr lang="en-GB" altLang="en-US" dirty="0"/>
          </a:p>
        </p:txBody>
      </p:sp>
    </p:spTree>
    <p:extLst>
      <p:ext uri="{BB962C8B-B14F-4D97-AF65-F5344CB8AC3E}">
        <p14:creationId xmlns:p14="http://schemas.microsoft.com/office/powerpoint/2010/main" val="2487254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userDrawn="1"/>
        </p:nvSpPr>
        <p:spPr bwMode="auto">
          <a:xfrm>
            <a:off x="0" y="5715000"/>
            <a:ext cx="9144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defRPr>
            </a:lvl1pPr>
            <a:lvl2pPr marL="742950" indent="-285750" eaLnBrk="0" hangingPunct="0">
              <a:defRPr sz="2400">
                <a:solidFill>
                  <a:schemeClr val="tx1"/>
                </a:solidFill>
                <a:latin typeface="Times" panose="02020603050405020304" pitchFamily="18" charset="0"/>
              </a:defRPr>
            </a:lvl2pPr>
            <a:lvl3pPr marL="1143000" indent="-228600" eaLnBrk="0" hangingPunct="0">
              <a:defRPr sz="2400">
                <a:solidFill>
                  <a:schemeClr val="tx1"/>
                </a:solidFill>
                <a:latin typeface="Times" panose="02020603050405020304" pitchFamily="18" charset="0"/>
              </a:defRPr>
            </a:lvl3pPr>
            <a:lvl4pPr marL="1600200" indent="-228600" eaLnBrk="0" hangingPunct="0">
              <a:defRPr sz="2400">
                <a:solidFill>
                  <a:schemeClr val="tx1"/>
                </a:solidFill>
                <a:latin typeface="Times" panose="02020603050405020304" pitchFamily="18" charset="0"/>
              </a:defRPr>
            </a:lvl4pPr>
            <a:lvl5pPr marL="2057400" indent="-228600" eaLnBrk="0" hangingPunct="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dirty="0">
              <a:solidFill>
                <a:srgbClr val="000000"/>
              </a:solidFill>
            </a:endParaRPr>
          </a:p>
        </p:txBody>
      </p:sp>
      <p:pic>
        <p:nvPicPr>
          <p:cNvPr id="6" name="Picture 7" descr="dirc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9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226244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E48AA803-D1CD-4A7E-8FD2-A0C703FA796F}" type="slidenum">
              <a:rPr lang="en-GB" altLang="en-US"/>
              <a:pPr>
                <a:defRPr/>
              </a:pPr>
              <a:t>‹#›</a:t>
            </a:fld>
            <a:endParaRPr lang="en-GB" altLang="en-US" dirty="0"/>
          </a:p>
        </p:txBody>
      </p:sp>
    </p:spTree>
    <p:extLst>
      <p:ext uri="{BB962C8B-B14F-4D97-AF65-F5344CB8AC3E}">
        <p14:creationId xmlns:p14="http://schemas.microsoft.com/office/powerpoint/2010/main" val="16722503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A79FC581-A5DC-47CA-9FC7-722B10C0213F}" type="slidenum">
              <a:rPr lang="en-GB" altLang="en-US"/>
              <a:pPr>
                <a:defRPr/>
              </a:pPr>
              <a:t>‹#›</a:t>
            </a:fld>
            <a:endParaRPr lang="en-GB" altLang="en-US" dirty="0"/>
          </a:p>
        </p:txBody>
      </p:sp>
    </p:spTree>
    <p:extLst>
      <p:ext uri="{BB962C8B-B14F-4D97-AF65-F5344CB8AC3E}">
        <p14:creationId xmlns:p14="http://schemas.microsoft.com/office/powerpoint/2010/main" val="17559803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197F5A79-BEC5-4422-A0E0-A9F00C2F0C12}" type="slidenum">
              <a:rPr lang="en-GB" altLang="en-US"/>
              <a:pPr>
                <a:defRPr/>
              </a:pPr>
              <a:t>‹#›</a:t>
            </a:fld>
            <a:endParaRPr lang="en-GB" altLang="en-US" dirty="0"/>
          </a:p>
        </p:txBody>
      </p:sp>
    </p:spTree>
    <p:extLst>
      <p:ext uri="{BB962C8B-B14F-4D97-AF65-F5344CB8AC3E}">
        <p14:creationId xmlns:p14="http://schemas.microsoft.com/office/powerpoint/2010/main" val="3796281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C4B0AE71-916D-49EA-A992-7FAB0EDCA544}" type="slidenum">
              <a:rPr lang="en-GB" altLang="en-US"/>
              <a:pPr>
                <a:defRPr/>
              </a:pPr>
              <a:t>‹#›</a:t>
            </a:fld>
            <a:endParaRPr lang="en-GB" altLang="en-US" dirty="0"/>
          </a:p>
        </p:txBody>
      </p:sp>
    </p:spTree>
    <p:extLst>
      <p:ext uri="{BB962C8B-B14F-4D97-AF65-F5344CB8AC3E}">
        <p14:creationId xmlns:p14="http://schemas.microsoft.com/office/powerpoint/2010/main" val="215674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7163D6F3-2F43-46BD-A174-89D513219289}" type="slidenum">
              <a:rPr lang="en-GB" altLang="en-US"/>
              <a:pPr>
                <a:defRPr/>
              </a:pPr>
              <a:t>‹#›</a:t>
            </a:fld>
            <a:endParaRPr lang="en-GB" altLang="en-US" dirty="0"/>
          </a:p>
        </p:txBody>
      </p:sp>
    </p:spTree>
    <p:extLst>
      <p:ext uri="{BB962C8B-B14F-4D97-AF65-F5344CB8AC3E}">
        <p14:creationId xmlns:p14="http://schemas.microsoft.com/office/powerpoint/2010/main" val="3951411144"/>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A565652D-2651-406D-83B3-205B5E348F32}" type="slidenum">
              <a:rPr lang="en-GB" altLang="en-US"/>
              <a:pPr>
                <a:defRPr/>
              </a:pPr>
              <a:t>‹#›</a:t>
            </a:fld>
            <a:endParaRPr lang="en-GB" altLang="en-US" dirty="0"/>
          </a:p>
        </p:txBody>
      </p:sp>
    </p:spTree>
    <p:extLst>
      <p:ext uri="{BB962C8B-B14F-4D97-AF65-F5344CB8AC3E}">
        <p14:creationId xmlns:p14="http://schemas.microsoft.com/office/powerpoint/2010/main" val="29872452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41AF759E-0898-417A-84E2-179FA8438A30}" type="slidenum">
              <a:rPr lang="en-GB" altLang="en-US"/>
              <a:pPr>
                <a:defRPr/>
              </a:pPr>
              <a:t>‹#›</a:t>
            </a:fld>
            <a:endParaRPr lang="en-GB" altLang="en-US" dirty="0"/>
          </a:p>
        </p:txBody>
      </p:sp>
    </p:spTree>
    <p:extLst>
      <p:ext uri="{BB962C8B-B14F-4D97-AF65-F5344CB8AC3E}">
        <p14:creationId xmlns:p14="http://schemas.microsoft.com/office/powerpoint/2010/main" val="8720361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FBF69913-9AB3-44AE-A96B-9E6EBC1D1DA0}" type="slidenum">
              <a:rPr lang="en-GB" altLang="en-US"/>
              <a:pPr>
                <a:defRPr/>
              </a:pPr>
              <a:t>‹#›</a:t>
            </a:fld>
            <a:endParaRPr lang="en-GB" altLang="en-US" dirty="0"/>
          </a:p>
        </p:txBody>
      </p:sp>
    </p:spTree>
    <p:extLst>
      <p:ext uri="{BB962C8B-B14F-4D97-AF65-F5344CB8AC3E}">
        <p14:creationId xmlns:p14="http://schemas.microsoft.com/office/powerpoint/2010/main" val="32293587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97AA735-3418-4624-8D86-97AC6FFF0533}" type="slidenum">
              <a:rPr lang="en-GB" altLang="en-US"/>
              <a:pPr>
                <a:defRPr/>
              </a:pPr>
              <a:t>‹#›</a:t>
            </a:fld>
            <a:endParaRPr lang="en-GB" altLang="en-US" dirty="0"/>
          </a:p>
        </p:txBody>
      </p:sp>
    </p:spTree>
    <p:extLst>
      <p:ext uri="{BB962C8B-B14F-4D97-AF65-F5344CB8AC3E}">
        <p14:creationId xmlns:p14="http://schemas.microsoft.com/office/powerpoint/2010/main" val="2808223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58DAEA0B-4E3A-4B1B-8BE0-DCF219244318}" type="slidenum">
              <a:rPr lang="en-GB" altLang="en-US"/>
              <a:pPr>
                <a:defRPr/>
              </a:pPr>
              <a:t>‹#›</a:t>
            </a:fld>
            <a:endParaRPr lang="en-GB" altLang="en-US" dirty="0"/>
          </a:p>
        </p:txBody>
      </p:sp>
    </p:spTree>
    <p:extLst>
      <p:ext uri="{BB962C8B-B14F-4D97-AF65-F5344CB8AC3E}">
        <p14:creationId xmlns:p14="http://schemas.microsoft.com/office/powerpoint/2010/main" val="1310139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71F8AC5-FA37-4E8F-A449-58AD7BB9F9CD}" type="slidenum">
              <a:rPr lang="en-GB" altLang="en-US"/>
              <a:pPr>
                <a:defRPr/>
              </a:pPr>
              <a:t>‹#›</a:t>
            </a:fld>
            <a:endParaRPr lang="en-GB" altLang="en-US" dirty="0"/>
          </a:p>
        </p:txBody>
      </p:sp>
    </p:spTree>
    <p:extLst>
      <p:ext uri="{BB962C8B-B14F-4D97-AF65-F5344CB8AC3E}">
        <p14:creationId xmlns:p14="http://schemas.microsoft.com/office/powerpoint/2010/main" val="34712070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dirty="0"/>
          </a:p>
        </p:txBody>
      </p:sp>
      <p:sp>
        <p:nvSpPr>
          <p:cNvPr id="4" name="Rectangle 28"/>
          <p:cNvSpPr>
            <a:spLocks noGrp="1" noChangeArrowheads="1"/>
          </p:cNvSpPr>
          <p:nvPr>
            <p:ph type="sldNum" sz="quarter" idx="10"/>
          </p:nvPr>
        </p:nvSpPr>
        <p:spPr>
          <a:ln/>
        </p:spPr>
        <p:txBody>
          <a:bodyPr/>
          <a:lstStyle>
            <a:lvl1pPr>
              <a:defRPr/>
            </a:lvl1pPr>
          </a:lstStyle>
          <a:p>
            <a:pPr>
              <a:defRPr/>
            </a:pPr>
            <a:fld id="{11E4DABA-C0D0-4553-9E37-194936011672}" type="slidenum">
              <a:rPr lang="en-GB" altLang="en-US"/>
              <a:pPr>
                <a:defRPr/>
              </a:pPr>
              <a:t>‹#›</a:t>
            </a:fld>
            <a:endParaRPr lang="en-GB" altLang="en-US" dirty="0"/>
          </a:p>
        </p:txBody>
      </p:sp>
    </p:spTree>
    <p:extLst>
      <p:ext uri="{BB962C8B-B14F-4D97-AF65-F5344CB8AC3E}">
        <p14:creationId xmlns:p14="http://schemas.microsoft.com/office/powerpoint/2010/main" val="8226584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altLang="en-US"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9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35725167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2C563C26-08AB-42F9-A38C-E1CB7C5688C8}" type="slidenum">
              <a:rPr lang="en-GB" altLang="en-US"/>
              <a:pPr>
                <a:defRPr/>
              </a:pPr>
              <a:t>‹#›</a:t>
            </a:fld>
            <a:endParaRPr lang="en-GB" altLang="en-US" dirty="0"/>
          </a:p>
        </p:txBody>
      </p:sp>
    </p:spTree>
    <p:extLst>
      <p:ext uri="{BB962C8B-B14F-4D97-AF65-F5344CB8AC3E}">
        <p14:creationId xmlns:p14="http://schemas.microsoft.com/office/powerpoint/2010/main" val="6033531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7A1CBE50-02E0-469D-AD97-1330FFA2CB2A}" type="slidenum">
              <a:rPr lang="en-GB" altLang="en-US"/>
              <a:pPr>
                <a:defRPr/>
              </a:pPr>
              <a:t>‹#›</a:t>
            </a:fld>
            <a:endParaRPr lang="en-GB" altLang="en-US" dirty="0"/>
          </a:p>
        </p:txBody>
      </p:sp>
    </p:spTree>
    <p:extLst>
      <p:ext uri="{BB962C8B-B14F-4D97-AF65-F5344CB8AC3E}">
        <p14:creationId xmlns:p14="http://schemas.microsoft.com/office/powerpoint/2010/main" val="247994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7D795D8B-2570-45B1-8D2F-79E9272483D9}" type="slidenum">
              <a:rPr lang="en-GB" altLang="en-US"/>
              <a:pPr>
                <a:defRPr/>
              </a:pPr>
              <a:t>‹#›</a:t>
            </a:fld>
            <a:endParaRPr lang="en-GB" altLang="en-US" dirty="0"/>
          </a:p>
        </p:txBody>
      </p:sp>
    </p:spTree>
    <p:extLst>
      <p:ext uri="{BB962C8B-B14F-4D97-AF65-F5344CB8AC3E}">
        <p14:creationId xmlns:p14="http://schemas.microsoft.com/office/powerpoint/2010/main" val="1260403743"/>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CD4D3632-B886-41AA-AC5E-3996B2978EEF}" type="slidenum">
              <a:rPr lang="en-GB" altLang="en-US"/>
              <a:pPr>
                <a:defRPr/>
              </a:pPr>
              <a:t>‹#›</a:t>
            </a:fld>
            <a:endParaRPr lang="en-GB" altLang="en-US" dirty="0"/>
          </a:p>
        </p:txBody>
      </p:sp>
    </p:spTree>
    <p:extLst>
      <p:ext uri="{BB962C8B-B14F-4D97-AF65-F5344CB8AC3E}">
        <p14:creationId xmlns:p14="http://schemas.microsoft.com/office/powerpoint/2010/main" val="2618211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FAD633D0-9CE6-4446-8B28-CF94EAB81EBA}" type="slidenum">
              <a:rPr lang="en-GB" altLang="en-US"/>
              <a:pPr>
                <a:defRPr/>
              </a:pPr>
              <a:t>‹#›</a:t>
            </a:fld>
            <a:endParaRPr lang="en-GB" altLang="en-US" dirty="0"/>
          </a:p>
        </p:txBody>
      </p:sp>
    </p:spTree>
    <p:extLst>
      <p:ext uri="{BB962C8B-B14F-4D97-AF65-F5344CB8AC3E}">
        <p14:creationId xmlns:p14="http://schemas.microsoft.com/office/powerpoint/2010/main" val="3690820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908231D5-757C-4B9B-846C-0C862C6947BB}" type="slidenum">
              <a:rPr lang="en-GB" altLang="en-US"/>
              <a:pPr>
                <a:defRPr/>
              </a:pPr>
              <a:t>‹#›</a:t>
            </a:fld>
            <a:endParaRPr lang="en-GB" altLang="en-US" dirty="0"/>
          </a:p>
        </p:txBody>
      </p:sp>
    </p:spTree>
    <p:extLst>
      <p:ext uri="{BB962C8B-B14F-4D97-AF65-F5344CB8AC3E}">
        <p14:creationId xmlns:p14="http://schemas.microsoft.com/office/powerpoint/2010/main" val="7239711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FA9C193-D97C-480F-A23B-9029BA2AF938}" type="slidenum">
              <a:rPr lang="en-GB" altLang="en-US"/>
              <a:pPr>
                <a:defRPr/>
              </a:pPr>
              <a:t>‹#›</a:t>
            </a:fld>
            <a:endParaRPr lang="en-GB" altLang="en-US" dirty="0"/>
          </a:p>
        </p:txBody>
      </p:sp>
    </p:spTree>
    <p:extLst>
      <p:ext uri="{BB962C8B-B14F-4D97-AF65-F5344CB8AC3E}">
        <p14:creationId xmlns:p14="http://schemas.microsoft.com/office/powerpoint/2010/main" val="8646745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9DF0EE2-1BA7-494E-9CFF-73388A803D3B}" type="slidenum">
              <a:rPr lang="en-GB" altLang="en-US"/>
              <a:pPr>
                <a:defRPr/>
              </a:pPr>
              <a:t>‹#›</a:t>
            </a:fld>
            <a:endParaRPr lang="en-GB" altLang="en-US" dirty="0"/>
          </a:p>
        </p:txBody>
      </p:sp>
    </p:spTree>
    <p:extLst>
      <p:ext uri="{BB962C8B-B14F-4D97-AF65-F5344CB8AC3E}">
        <p14:creationId xmlns:p14="http://schemas.microsoft.com/office/powerpoint/2010/main" val="37958113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BDBC4F92-9E46-4F7F-BBBA-5FAD8BE73CB6}" type="slidenum">
              <a:rPr lang="en-GB" altLang="en-US"/>
              <a:pPr>
                <a:defRPr/>
              </a:pPr>
              <a:t>‹#›</a:t>
            </a:fld>
            <a:endParaRPr lang="en-GB" altLang="en-US" dirty="0"/>
          </a:p>
        </p:txBody>
      </p:sp>
    </p:spTree>
    <p:extLst>
      <p:ext uri="{BB962C8B-B14F-4D97-AF65-F5344CB8AC3E}">
        <p14:creationId xmlns:p14="http://schemas.microsoft.com/office/powerpoint/2010/main" val="8575903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AC4FAAC2-B02A-4B25-B2E4-A17B51DAFB5F}" type="slidenum">
              <a:rPr lang="en-GB" altLang="en-US"/>
              <a:pPr>
                <a:defRPr/>
              </a:pPr>
              <a:t>‹#›</a:t>
            </a:fld>
            <a:endParaRPr lang="en-GB" altLang="en-US" dirty="0"/>
          </a:p>
        </p:txBody>
      </p:sp>
    </p:spTree>
    <p:extLst>
      <p:ext uri="{BB962C8B-B14F-4D97-AF65-F5344CB8AC3E}">
        <p14:creationId xmlns:p14="http://schemas.microsoft.com/office/powerpoint/2010/main" val="39183726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6E00E55-DAF8-49E8-B2B3-AC5023E20E52}" type="slidenum">
              <a:rPr lang="en-GB" altLang="en-US"/>
              <a:pPr>
                <a:defRPr/>
              </a:pPr>
              <a:t>‹#›</a:t>
            </a:fld>
            <a:endParaRPr lang="en-GB" altLang="en-US" dirty="0"/>
          </a:p>
        </p:txBody>
      </p:sp>
    </p:spTree>
    <p:extLst>
      <p:ext uri="{BB962C8B-B14F-4D97-AF65-F5344CB8AC3E}">
        <p14:creationId xmlns:p14="http://schemas.microsoft.com/office/powerpoint/2010/main" val="1168625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C96CC0A9-9E1C-4207-926B-2919ABB94543}" type="slidenum">
              <a:rPr lang="en-GB" altLang="en-US"/>
              <a:pPr>
                <a:defRPr/>
              </a:pPr>
              <a:t>‹#›</a:t>
            </a:fld>
            <a:endParaRPr lang="en-GB" altLang="en-US" dirty="0"/>
          </a:p>
        </p:txBody>
      </p:sp>
    </p:spTree>
    <p:extLst>
      <p:ext uri="{BB962C8B-B14F-4D97-AF65-F5344CB8AC3E}">
        <p14:creationId xmlns:p14="http://schemas.microsoft.com/office/powerpoint/2010/main" val="22409311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userDrawn="1"/>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solidFill>
                <a:srgbClr val="000000"/>
              </a:solidFill>
            </a:endParaRPr>
          </a:p>
        </p:txBody>
      </p:sp>
      <p:pic>
        <p:nvPicPr>
          <p:cNvPr id="6" name="Picture 7" descr="dirc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87"/>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373846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F5E7FE8A-3464-4AEC-8155-DBC22706D415}" type="slidenum">
              <a:rPr lang="en-GB" altLang="en-US"/>
              <a:pPr>
                <a:defRPr/>
              </a:pPr>
              <a:t>‹#›</a:t>
            </a:fld>
            <a:endParaRPr lang="en-GB" altLang="en-US" dirty="0"/>
          </a:p>
        </p:txBody>
      </p:sp>
    </p:spTree>
    <p:extLst>
      <p:ext uri="{BB962C8B-B14F-4D97-AF65-F5344CB8AC3E}">
        <p14:creationId xmlns:p14="http://schemas.microsoft.com/office/powerpoint/2010/main" val="2345430239"/>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1F38243-2050-47C0-90B8-F085C0A7C84D}" type="slidenum">
              <a:rPr lang="en-GB" altLang="en-US"/>
              <a:pPr>
                <a:defRPr/>
              </a:pPr>
              <a:t>‹#›</a:t>
            </a:fld>
            <a:endParaRPr lang="en-GB" altLang="en-US" dirty="0"/>
          </a:p>
        </p:txBody>
      </p:sp>
    </p:spTree>
    <p:extLst>
      <p:ext uri="{BB962C8B-B14F-4D97-AF65-F5344CB8AC3E}">
        <p14:creationId xmlns:p14="http://schemas.microsoft.com/office/powerpoint/2010/main" val="38639772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4639CAA0-4902-45BF-8FA9-4B46C76DA080}" type="slidenum">
              <a:rPr lang="en-GB" altLang="en-US"/>
              <a:pPr>
                <a:defRPr/>
              </a:pPr>
              <a:t>‹#›</a:t>
            </a:fld>
            <a:endParaRPr lang="en-GB" altLang="en-US" dirty="0"/>
          </a:p>
        </p:txBody>
      </p:sp>
    </p:spTree>
    <p:extLst>
      <p:ext uri="{BB962C8B-B14F-4D97-AF65-F5344CB8AC3E}">
        <p14:creationId xmlns:p14="http://schemas.microsoft.com/office/powerpoint/2010/main" val="153727236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AD618440-E49F-4824-8377-7785E1C83F3C}" type="slidenum">
              <a:rPr lang="en-GB" altLang="en-US"/>
              <a:pPr>
                <a:defRPr/>
              </a:pPr>
              <a:t>‹#›</a:t>
            </a:fld>
            <a:endParaRPr lang="en-GB" altLang="en-US" dirty="0"/>
          </a:p>
        </p:txBody>
      </p:sp>
    </p:spTree>
    <p:extLst>
      <p:ext uri="{BB962C8B-B14F-4D97-AF65-F5344CB8AC3E}">
        <p14:creationId xmlns:p14="http://schemas.microsoft.com/office/powerpoint/2010/main" val="33299656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CD56838-4EBB-4089-ADFD-8B6D5D0F1F00}" type="slidenum">
              <a:rPr lang="en-GB" altLang="en-US"/>
              <a:pPr>
                <a:defRPr/>
              </a:pPr>
              <a:t>‹#›</a:t>
            </a:fld>
            <a:endParaRPr lang="en-GB" altLang="en-US" dirty="0"/>
          </a:p>
        </p:txBody>
      </p:sp>
    </p:spTree>
    <p:extLst>
      <p:ext uri="{BB962C8B-B14F-4D97-AF65-F5344CB8AC3E}">
        <p14:creationId xmlns:p14="http://schemas.microsoft.com/office/powerpoint/2010/main" val="1404036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020222E2-5C4F-42FC-A8F8-8FB7C74C29FF}" type="slidenum">
              <a:rPr lang="en-GB" altLang="en-US"/>
              <a:pPr>
                <a:defRPr/>
              </a:pPr>
              <a:t>‹#›</a:t>
            </a:fld>
            <a:endParaRPr lang="en-GB" altLang="en-US" dirty="0"/>
          </a:p>
        </p:txBody>
      </p:sp>
    </p:spTree>
    <p:extLst>
      <p:ext uri="{BB962C8B-B14F-4D97-AF65-F5344CB8AC3E}">
        <p14:creationId xmlns:p14="http://schemas.microsoft.com/office/powerpoint/2010/main" val="29767845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F76CED83-380C-4DFB-A9B0-02F98E4A0239}" type="slidenum">
              <a:rPr lang="en-GB" altLang="en-US"/>
              <a:pPr>
                <a:defRPr/>
              </a:pPr>
              <a:t>‹#›</a:t>
            </a:fld>
            <a:endParaRPr lang="en-GB" altLang="en-US" dirty="0"/>
          </a:p>
        </p:txBody>
      </p:sp>
    </p:spTree>
    <p:extLst>
      <p:ext uri="{BB962C8B-B14F-4D97-AF65-F5344CB8AC3E}">
        <p14:creationId xmlns:p14="http://schemas.microsoft.com/office/powerpoint/2010/main" val="24798250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260DC52-B170-4B24-AA18-EE1BC00D6070}" type="slidenum">
              <a:rPr lang="en-GB" altLang="en-US"/>
              <a:pPr>
                <a:defRPr/>
              </a:pPr>
              <a:t>‹#›</a:t>
            </a:fld>
            <a:endParaRPr lang="en-GB" altLang="en-US" dirty="0"/>
          </a:p>
        </p:txBody>
      </p:sp>
    </p:spTree>
    <p:extLst>
      <p:ext uri="{BB962C8B-B14F-4D97-AF65-F5344CB8AC3E}">
        <p14:creationId xmlns:p14="http://schemas.microsoft.com/office/powerpoint/2010/main" val="6427625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37AEA99-1C55-477F-8CEC-150BADD51123}" type="slidenum">
              <a:rPr lang="en-GB" altLang="en-US"/>
              <a:pPr>
                <a:defRPr/>
              </a:pPr>
              <a:t>‹#›</a:t>
            </a:fld>
            <a:endParaRPr lang="en-GB" altLang="en-US" dirty="0"/>
          </a:p>
        </p:txBody>
      </p:sp>
    </p:spTree>
    <p:extLst>
      <p:ext uri="{BB962C8B-B14F-4D97-AF65-F5344CB8AC3E}">
        <p14:creationId xmlns:p14="http://schemas.microsoft.com/office/powerpoint/2010/main" val="23485231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15F161A-1B89-4941-86A2-AB8760942B03}" type="slidenum">
              <a:rPr lang="en-GB" altLang="en-US"/>
              <a:pPr>
                <a:defRPr/>
              </a:pPr>
              <a:t>‹#›</a:t>
            </a:fld>
            <a:endParaRPr lang="en-GB" altLang="en-US" dirty="0"/>
          </a:p>
        </p:txBody>
      </p:sp>
    </p:spTree>
    <p:extLst>
      <p:ext uri="{BB962C8B-B14F-4D97-AF65-F5344CB8AC3E}">
        <p14:creationId xmlns:p14="http://schemas.microsoft.com/office/powerpoint/2010/main" val="20083462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EA987E04-3D96-4848-A7EF-B0B452BC7744}" type="slidenum">
              <a:rPr lang="en-GB" altLang="en-US"/>
              <a:pPr>
                <a:defRPr/>
              </a:pPr>
              <a:t>‹#›</a:t>
            </a:fld>
            <a:endParaRPr lang="en-GB" altLang="en-US" dirty="0"/>
          </a:p>
        </p:txBody>
      </p:sp>
    </p:spTree>
    <p:extLst>
      <p:ext uri="{BB962C8B-B14F-4D97-AF65-F5344CB8AC3E}">
        <p14:creationId xmlns:p14="http://schemas.microsoft.com/office/powerpoint/2010/main" val="258229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5307EE3F-D94F-4258-A10C-F6F1477131B0}" type="slidenum">
              <a:rPr lang="en-GB" altLang="en-US"/>
              <a:pPr>
                <a:defRPr/>
              </a:pPr>
              <a:t>‹#›</a:t>
            </a:fld>
            <a:endParaRPr lang="en-GB" altLang="en-US" dirty="0"/>
          </a:p>
        </p:txBody>
      </p:sp>
    </p:spTree>
    <p:extLst>
      <p:ext uri="{BB962C8B-B14F-4D97-AF65-F5344CB8AC3E}">
        <p14:creationId xmlns:p14="http://schemas.microsoft.com/office/powerpoint/2010/main" val="3090429321"/>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dirty="0"/>
          </a:p>
        </p:txBody>
      </p:sp>
      <p:sp>
        <p:nvSpPr>
          <p:cNvPr id="4" name="Rectangle 28"/>
          <p:cNvSpPr>
            <a:spLocks noGrp="1" noChangeArrowheads="1"/>
          </p:cNvSpPr>
          <p:nvPr>
            <p:ph type="sldNum" sz="quarter" idx="10"/>
          </p:nvPr>
        </p:nvSpPr>
        <p:spPr>
          <a:ln/>
        </p:spPr>
        <p:txBody>
          <a:bodyPr/>
          <a:lstStyle>
            <a:lvl1pPr>
              <a:defRPr/>
            </a:lvl1pPr>
          </a:lstStyle>
          <a:p>
            <a:pPr>
              <a:defRPr/>
            </a:pPr>
            <a:fld id="{F43C2925-F47B-4077-A97A-7089687C4A9A}" type="slidenum">
              <a:rPr lang="en-GB" altLang="en-US"/>
              <a:pPr>
                <a:defRPr/>
              </a:pPr>
              <a:t>‹#›</a:t>
            </a:fld>
            <a:endParaRPr lang="en-GB" altLang="en-US" dirty="0"/>
          </a:p>
        </p:txBody>
      </p:sp>
    </p:spTree>
    <p:extLst>
      <p:ext uri="{BB962C8B-B14F-4D97-AF65-F5344CB8AC3E}">
        <p14:creationId xmlns:p14="http://schemas.microsoft.com/office/powerpoint/2010/main" val="18576829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userDrawn="1"/>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solidFill>
                <a:srgbClr val="000000"/>
              </a:solidFill>
            </a:endParaRPr>
          </a:p>
        </p:txBody>
      </p:sp>
      <p:pic>
        <p:nvPicPr>
          <p:cNvPr id="6" name="Picture 7" descr="dirc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9447084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75555AD-7239-473C-B1C5-1A383D60CC23}" type="slidenum">
              <a:rPr lang="en-GB" altLang="en-US"/>
              <a:pPr>
                <a:defRPr/>
              </a:pPr>
              <a:t>‹#›</a:t>
            </a:fld>
            <a:endParaRPr lang="en-GB" altLang="en-US" dirty="0"/>
          </a:p>
        </p:txBody>
      </p:sp>
    </p:spTree>
    <p:extLst>
      <p:ext uri="{BB962C8B-B14F-4D97-AF65-F5344CB8AC3E}">
        <p14:creationId xmlns:p14="http://schemas.microsoft.com/office/powerpoint/2010/main" val="427601751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0926C98D-2329-43F7-BF97-98E2E358CA9F}" type="slidenum">
              <a:rPr lang="en-GB" altLang="en-US"/>
              <a:pPr>
                <a:defRPr/>
              </a:pPr>
              <a:t>‹#›</a:t>
            </a:fld>
            <a:endParaRPr lang="en-GB" altLang="en-US" dirty="0"/>
          </a:p>
        </p:txBody>
      </p:sp>
    </p:spTree>
    <p:extLst>
      <p:ext uri="{BB962C8B-B14F-4D97-AF65-F5344CB8AC3E}">
        <p14:creationId xmlns:p14="http://schemas.microsoft.com/office/powerpoint/2010/main" val="37486184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AF775359-FB27-489E-98C3-01E6DD45A03E}" type="slidenum">
              <a:rPr lang="en-GB" altLang="en-US"/>
              <a:pPr>
                <a:defRPr/>
              </a:pPr>
              <a:t>‹#›</a:t>
            </a:fld>
            <a:endParaRPr lang="en-GB" altLang="en-US" dirty="0"/>
          </a:p>
        </p:txBody>
      </p:sp>
    </p:spTree>
    <p:extLst>
      <p:ext uri="{BB962C8B-B14F-4D97-AF65-F5344CB8AC3E}">
        <p14:creationId xmlns:p14="http://schemas.microsoft.com/office/powerpoint/2010/main" val="25951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5D367FD-0CD5-4B75-AE7D-320A571953F9}" type="slidenum">
              <a:rPr lang="en-GB" altLang="en-US"/>
              <a:pPr>
                <a:defRPr/>
              </a:pPr>
              <a:t>‹#›</a:t>
            </a:fld>
            <a:endParaRPr lang="en-GB" altLang="en-US" dirty="0"/>
          </a:p>
        </p:txBody>
      </p:sp>
    </p:spTree>
    <p:extLst>
      <p:ext uri="{BB962C8B-B14F-4D97-AF65-F5344CB8AC3E}">
        <p14:creationId xmlns:p14="http://schemas.microsoft.com/office/powerpoint/2010/main" val="29904022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8C12C712-E4B4-463D-9CDB-1D43BD622EEF}" type="slidenum">
              <a:rPr lang="en-GB" altLang="en-US"/>
              <a:pPr>
                <a:defRPr/>
              </a:pPr>
              <a:t>‹#›</a:t>
            </a:fld>
            <a:endParaRPr lang="en-GB" altLang="en-US" dirty="0"/>
          </a:p>
        </p:txBody>
      </p:sp>
    </p:spTree>
    <p:extLst>
      <p:ext uri="{BB962C8B-B14F-4D97-AF65-F5344CB8AC3E}">
        <p14:creationId xmlns:p14="http://schemas.microsoft.com/office/powerpoint/2010/main" val="40112936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9E65CB79-651C-4FC0-9212-AA2F56A09E7D}" type="slidenum">
              <a:rPr lang="en-GB" altLang="en-US"/>
              <a:pPr>
                <a:defRPr/>
              </a:pPr>
              <a:t>‹#›</a:t>
            </a:fld>
            <a:endParaRPr lang="en-GB" altLang="en-US" dirty="0"/>
          </a:p>
        </p:txBody>
      </p:sp>
    </p:spTree>
    <p:extLst>
      <p:ext uri="{BB962C8B-B14F-4D97-AF65-F5344CB8AC3E}">
        <p14:creationId xmlns:p14="http://schemas.microsoft.com/office/powerpoint/2010/main" val="69600742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ABE43F6-F6D3-4D7A-B5CE-2941B3628CF1}" type="slidenum">
              <a:rPr lang="en-GB" altLang="en-US"/>
              <a:pPr>
                <a:defRPr/>
              </a:pPr>
              <a:t>‹#›</a:t>
            </a:fld>
            <a:endParaRPr lang="en-GB" altLang="en-US" dirty="0"/>
          </a:p>
        </p:txBody>
      </p:sp>
    </p:spTree>
    <p:extLst>
      <p:ext uri="{BB962C8B-B14F-4D97-AF65-F5344CB8AC3E}">
        <p14:creationId xmlns:p14="http://schemas.microsoft.com/office/powerpoint/2010/main" val="12300221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2B6CF81-9C7B-43F5-82E9-426B75ED1BF5}" type="slidenum">
              <a:rPr lang="en-GB" altLang="en-US"/>
              <a:pPr>
                <a:defRPr/>
              </a:pPr>
              <a:t>‹#›</a:t>
            </a:fld>
            <a:endParaRPr lang="en-GB" altLang="en-US" dirty="0"/>
          </a:p>
        </p:txBody>
      </p:sp>
    </p:spTree>
    <p:extLst>
      <p:ext uri="{BB962C8B-B14F-4D97-AF65-F5344CB8AC3E}">
        <p14:creationId xmlns:p14="http://schemas.microsoft.com/office/powerpoint/2010/main" val="135435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97AA68E1-BF16-4EBD-B90D-1971C99A772A}" type="slidenum">
              <a:rPr lang="en-GB" altLang="en-US"/>
              <a:pPr>
                <a:defRPr/>
              </a:pPr>
              <a:t>‹#›</a:t>
            </a:fld>
            <a:endParaRPr lang="en-GB" altLang="en-US" dirty="0"/>
          </a:p>
        </p:txBody>
      </p:sp>
    </p:spTree>
    <p:extLst>
      <p:ext uri="{BB962C8B-B14F-4D97-AF65-F5344CB8AC3E}">
        <p14:creationId xmlns:p14="http://schemas.microsoft.com/office/powerpoint/2010/main" val="2095769702"/>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A99ED0B-BEBB-4600-853A-BD0AA51E6A01}" type="slidenum">
              <a:rPr lang="en-GB" altLang="en-US"/>
              <a:pPr>
                <a:defRPr/>
              </a:pPr>
              <a:t>‹#›</a:t>
            </a:fld>
            <a:endParaRPr lang="en-GB" altLang="en-US" dirty="0"/>
          </a:p>
        </p:txBody>
      </p:sp>
    </p:spTree>
    <p:extLst>
      <p:ext uri="{BB962C8B-B14F-4D97-AF65-F5344CB8AC3E}">
        <p14:creationId xmlns:p14="http://schemas.microsoft.com/office/powerpoint/2010/main" val="14579230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3D6C9F5-19D5-49D9-8052-352904F606A2}" type="slidenum">
              <a:rPr lang="en-GB" altLang="en-US"/>
              <a:pPr>
                <a:defRPr/>
              </a:pPr>
              <a:t>‹#›</a:t>
            </a:fld>
            <a:endParaRPr lang="en-GB" altLang="en-US" dirty="0"/>
          </a:p>
        </p:txBody>
      </p:sp>
    </p:spTree>
    <p:extLst>
      <p:ext uri="{BB962C8B-B14F-4D97-AF65-F5344CB8AC3E}">
        <p14:creationId xmlns:p14="http://schemas.microsoft.com/office/powerpoint/2010/main" val="142705082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dirty="0"/>
          </a:p>
        </p:txBody>
      </p:sp>
      <p:sp>
        <p:nvSpPr>
          <p:cNvPr id="4" name="Rectangle 28"/>
          <p:cNvSpPr>
            <a:spLocks noGrp="1" noChangeArrowheads="1"/>
          </p:cNvSpPr>
          <p:nvPr>
            <p:ph type="sldNum" sz="quarter" idx="10"/>
          </p:nvPr>
        </p:nvSpPr>
        <p:spPr>
          <a:ln/>
        </p:spPr>
        <p:txBody>
          <a:bodyPr/>
          <a:lstStyle>
            <a:lvl1pPr>
              <a:defRPr/>
            </a:lvl1pPr>
          </a:lstStyle>
          <a:p>
            <a:pPr>
              <a:defRPr/>
            </a:pPr>
            <a:fld id="{ED75EC67-020A-4EE1-B4E6-25C5C75F987C}" type="slidenum">
              <a:rPr lang="en-GB" altLang="en-US"/>
              <a:pPr>
                <a:defRPr/>
              </a:pPr>
              <a:t>‹#›</a:t>
            </a:fld>
            <a:endParaRPr lang="en-GB" altLang="en-US" dirty="0"/>
          </a:p>
        </p:txBody>
      </p:sp>
    </p:spTree>
    <p:extLst>
      <p:ext uri="{BB962C8B-B14F-4D97-AF65-F5344CB8AC3E}">
        <p14:creationId xmlns:p14="http://schemas.microsoft.com/office/powerpoint/2010/main" val="27396517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32717411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76C8B56-D62C-493B-8BFD-EB08827F60DF}" type="slidenum">
              <a:rPr lang="en-US" altLang="en-US"/>
              <a:pPr>
                <a:defRPr/>
              </a:pPr>
              <a:t>‹#›</a:t>
            </a:fld>
            <a:endParaRPr lang="en-US" altLang="en-US" dirty="0"/>
          </a:p>
        </p:txBody>
      </p:sp>
    </p:spTree>
    <p:extLst>
      <p:ext uri="{BB962C8B-B14F-4D97-AF65-F5344CB8AC3E}">
        <p14:creationId xmlns:p14="http://schemas.microsoft.com/office/powerpoint/2010/main" val="309537869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8C88CB-36F2-414A-896E-8FF293AB5EEF}" type="slidenum">
              <a:rPr lang="en-US" altLang="en-US"/>
              <a:pPr>
                <a:defRPr/>
              </a:pPr>
              <a:t>‹#›</a:t>
            </a:fld>
            <a:endParaRPr lang="en-US" altLang="en-US" dirty="0"/>
          </a:p>
        </p:txBody>
      </p:sp>
    </p:spTree>
    <p:extLst>
      <p:ext uri="{BB962C8B-B14F-4D97-AF65-F5344CB8AC3E}">
        <p14:creationId xmlns:p14="http://schemas.microsoft.com/office/powerpoint/2010/main" val="131958445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23F9934C-B826-4CD8-A440-5D9F9A17F938}" type="slidenum">
              <a:rPr lang="en-US" altLang="en-US"/>
              <a:pPr>
                <a:defRPr/>
              </a:pPr>
              <a:t>‹#›</a:t>
            </a:fld>
            <a:endParaRPr lang="en-US" altLang="en-US" dirty="0"/>
          </a:p>
        </p:txBody>
      </p:sp>
    </p:spTree>
    <p:extLst>
      <p:ext uri="{BB962C8B-B14F-4D97-AF65-F5344CB8AC3E}">
        <p14:creationId xmlns:p14="http://schemas.microsoft.com/office/powerpoint/2010/main" val="171955410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5762F861-89B6-4D46-9850-42AAF4C3D2D9}" type="slidenum">
              <a:rPr lang="en-US" altLang="en-US"/>
              <a:pPr>
                <a:defRPr/>
              </a:pPr>
              <a:t>‹#›</a:t>
            </a:fld>
            <a:endParaRPr lang="en-US" altLang="en-US" dirty="0"/>
          </a:p>
        </p:txBody>
      </p:sp>
    </p:spTree>
    <p:extLst>
      <p:ext uri="{BB962C8B-B14F-4D97-AF65-F5344CB8AC3E}">
        <p14:creationId xmlns:p14="http://schemas.microsoft.com/office/powerpoint/2010/main" val="15682590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24D51CFB-4B43-4027-8ECB-7EA1259715DE}" type="slidenum">
              <a:rPr lang="en-US" altLang="en-US"/>
              <a:pPr>
                <a:defRPr/>
              </a:pPr>
              <a:t>‹#›</a:t>
            </a:fld>
            <a:endParaRPr lang="en-US" altLang="en-US" dirty="0"/>
          </a:p>
        </p:txBody>
      </p:sp>
    </p:spTree>
    <p:extLst>
      <p:ext uri="{BB962C8B-B14F-4D97-AF65-F5344CB8AC3E}">
        <p14:creationId xmlns:p14="http://schemas.microsoft.com/office/powerpoint/2010/main" val="40391140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700CA7D-337B-456A-B601-1189B7CE5DAA}" type="slidenum">
              <a:rPr lang="en-US" altLang="en-US"/>
              <a:pPr>
                <a:defRPr/>
              </a:pPr>
              <a:t>‹#›</a:t>
            </a:fld>
            <a:endParaRPr lang="en-US" altLang="en-US" dirty="0"/>
          </a:p>
        </p:txBody>
      </p:sp>
    </p:spTree>
    <p:extLst>
      <p:ext uri="{BB962C8B-B14F-4D97-AF65-F5344CB8AC3E}">
        <p14:creationId xmlns:p14="http://schemas.microsoft.com/office/powerpoint/2010/main" val="142939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2E807CD-5D32-436D-9C93-B0E0E4B42D82}" type="slidenum">
              <a:rPr lang="en-GB" altLang="en-US"/>
              <a:pPr>
                <a:defRPr/>
              </a:pPr>
              <a:t>‹#›</a:t>
            </a:fld>
            <a:endParaRPr lang="en-GB" altLang="en-US" dirty="0"/>
          </a:p>
        </p:txBody>
      </p:sp>
    </p:spTree>
    <p:extLst>
      <p:ext uri="{BB962C8B-B14F-4D97-AF65-F5344CB8AC3E}">
        <p14:creationId xmlns:p14="http://schemas.microsoft.com/office/powerpoint/2010/main" val="3591488447"/>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2CC9739-7A70-4493-B62F-3B401C68B981}" type="slidenum">
              <a:rPr lang="en-US" altLang="en-US"/>
              <a:pPr>
                <a:defRPr/>
              </a:pPr>
              <a:t>‹#›</a:t>
            </a:fld>
            <a:endParaRPr lang="en-US" altLang="en-US" dirty="0"/>
          </a:p>
        </p:txBody>
      </p:sp>
    </p:spTree>
    <p:extLst>
      <p:ext uri="{BB962C8B-B14F-4D97-AF65-F5344CB8AC3E}">
        <p14:creationId xmlns:p14="http://schemas.microsoft.com/office/powerpoint/2010/main" val="203753997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815EBB-43DE-4C0F-9AEA-A5E04611AFBD}" type="slidenum">
              <a:rPr lang="en-US" altLang="en-US"/>
              <a:pPr>
                <a:defRPr/>
              </a:pPr>
              <a:t>‹#›</a:t>
            </a:fld>
            <a:endParaRPr lang="en-US" altLang="en-US" dirty="0"/>
          </a:p>
        </p:txBody>
      </p:sp>
    </p:spTree>
    <p:extLst>
      <p:ext uri="{BB962C8B-B14F-4D97-AF65-F5344CB8AC3E}">
        <p14:creationId xmlns:p14="http://schemas.microsoft.com/office/powerpoint/2010/main" val="128404969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1608BDA-8ECF-4A47-9F6E-518F9C3AA964}" type="slidenum">
              <a:rPr lang="en-US" altLang="en-US"/>
              <a:pPr>
                <a:defRPr/>
              </a:pPr>
              <a:t>‹#›</a:t>
            </a:fld>
            <a:endParaRPr lang="en-US" altLang="en-US" dirty="0"/>
          </a:p>
        </p:txBody>
      </p:sp>
    </p:spTree>
    <p:extLst>
      <p:ext uri="{BB962C8B-B14F-4D97-AF65-F5344CB8AC3E}">
        <p14:creationId xmlns:p14="http://schemas.microsoft.com/office/powerpoint/2010/main" val="7578431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0C0AB3E-E929-4E00-A12E-61E268CD36C2}" type="slidenum">
              <a:rPr lang="en-US" altLang="en-US"/>
              <a:pPr>
                <a:defRPr/>
              </a:pPr>
              <a:t>‹#›</a:t>
            </a:fld>
            <a:endParaRPr lang="en-US" altLang="en-US" dirty="0"/>
          </a:p>
        </p:txBody>
      </p:sp>
    </p:spTree>
    <p:extLst>
      <p:ext uri="{BB962C8B-B14F-4D97-AF65-F5344CB8AC3E}">
        <p14:creationId xmlns:p14="http://schemas.microsoft.com/office/powerpoint/2010/main" val="134513570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AC42BB38-FE73-4C27-ABD1-6CA7D36237B6}" type="slidenum">
              <a:rPr lang="en-US" altLang="en-US"/>
              <a:pPr>
                <a:defRPr/>
              </a:pPr>
              <a:t>‹#›</a:t>
            </a:fld>
            <a:endParaRPr lang="en-US" altLang="en-US" dirty="0"/>
          </a:p>
        </p:txBody>
      </p:sp>
    </p:spTree>
    <p:extLst>
      <p:ext uri="{BB962C8B-B14F-4D97-AF65-F5344CB8AC3E}">
        <p14:creationId xmlns:p14="http://schemas.microsoft.com/office/powerpoint/2010/main" val="6846352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76772374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E18771-0402-4AD3-B327-F8D22ACCF1D9}" type="slidenum">
              <a:rPr lang="en-US" altLang="en-US"/>
              <a:pPr>
                <a:defRPr/>
              </a:pPr>
              <a:t>‹#›</a:t>
            </a:fld>
            <a:endParaRPr lang="en-US" altLang="en-US" dirty="0"/>
          </a:p>
        </p:txBody>
      </p:sp>
    </p:spTree>
    <p:extLst>
      <p:ext uri="{BB962C8B-B14F-4D97-AF65-F5344CB8AC3E}">
        <p14:creationId xmlns:p14="http://schemas.microsoft.com/office/powerpoint/2010/main" val="2064152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659AC7D-3233-4693-8075-E4ECDC3F3D7A}" type="slidenum">
              <a:rPr lang="en-US" altLang="en-US"/>
              <a:pPr>
                <a:defRPr/>
              </a:pPr>
              <a:t>‹#›</a:t>
            </a:fld>
            <a:endParaRPr lang="en-US" altLang="en-US" dirty="0"/>
          </a:p>
        </p:txBody>
      </p:sp>
    </p:spTree>
    <p:extLst>
      <p:ext uri="{BB962C8B-B14F-4D97-AF65-F5344CB8AC3E}">
        <p14:creationId xmlns:p14="http://schemas.microsoft.com/office/powerpoint/2010/main" val="39670229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933A861E-F018-4507-983F-AF442BA26731}" type="slidenum">
              <a:rPr lang="en-US" altLang="en-US"/>
              <a:pPr>
                <a:defRPr/>
              </a:pPr>
              <a:t>‹#›</a:t>
            </a:fld>
            <a:endParaRPr lang="en-US" altLang="en-US" dirty="0"/>
          </a:p>
        </p:txBody>
      </p:sp>
    </p:spTree>
    <p:extLst>
      <p:ext uri="{BB962C8B-B14F-4D97-AF65-F5344CB8AC3E}">
        <p14:creationId xmlns:p14="http://schemas.microsoft.com/office/powerpoint/2010/main" val="11167794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1C2430D8-7898-465A-8C4B-536EBFD17A1E}" type="slidenum">
              <a:rPr lang="en-US" altLang="en-US"/>
              <a:pPr>
                <a:defRPr/>
              </a:pPr>
              <a:t>‹#›</a:t>
            </a:fld>
            <a:endParaRPr lang="en-US" altLang="en-US" dirty="0"/>
          </a:p>
        </p:txBody>
      </p:sp>
    </p:spTree>
    <p:extLst>
      <p:ext uri="{BB962C8B-B14F-4D97-AF65-F5344CB8AC3E}">
        <p14:creationId xmlns:p14="http://schemas.microsoft.com/office/powerpoint/2010/main" val="259293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E676C0E-DBE8-478F-B889-6D62CDAE28A6}" type="slidenum">
              <a:rPr lang="en-GB" altLang="en-US"/>
              <a:pPr>
                <a:defRPr/>
              </a:pPr>
              <a:t>‹#›</a:t>
            </a:fld>
            <a:endParaRPr lang="en-GB" altLang="en-US" dirty="0"/>
          </a:p>
        </p:txBody>
      </p:sp>
    </p:spTree>
    <p:extLst>
      <p:ext uri="{BB962C8B-B14F-4D97-AF65-F5344CB8AC3E}">
        <p14:creationId xmlns:p14="http://schemas.microsoft.com/office/powerpoint/2010/main" val="2927942584"/>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164ABCA8-72A4-4AD3-A920-6D0F82FD2303}" type="slidenum">
              <a:rPr lang="en-US" altLang="en-US"/>
              <a:pPr>
                <a:defRPr/>
              </a:pPr>
              <a:t>‹#›</a:t>
            </a:fld>
            <a:endParaRPr lang="en-US" altLang="en-US" dirty="0"/>
          </a:p>
        </p:txBody>
      </p:sp>
    </p:spTree>
    <p:extLst>
      <p:ext uri="{BB962C8B-B14F-4D97-AF65-F5344CB8AC3E}">
        <p14:creationId xmlns:p14="http://schemas.microsoft.com/office/powerpoint/2010/main" val="244761550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9A9C47A2-AAA3-4471-ACA6-74283EBC47EC}" type="slidenum">
              <a:rPr lang="en-US" altLang="en-US"/>
              <a:pPr>
                <a:defRPr/>
              </a:pPr>
              <a:t>‹#›</a:t>
            </a:fld>
            <a:endParaRPr lang="en-US" altLang="en-US" dirty="0"/>
          </a:p>
        </p:txBody>
      </p:sp>
    </p:spTree>
    <p:extLst>
      <p:ext uri="{BB962C8B-B14F-4D97-AF65-F5344CB8AC3E}">
        <p14:creationId xmlns:p14="http://schemas.microsoft.com/office/powerpoint/2010/main" val="299182473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284E4C7-981A-4799-AFF9-017EBB2D0574}" type="slidenum">
              <a:rPr lang="en-US" altLang="en-US"/>
              <a:pPr>
                <a:defRPr/>
              </a:pPr>
              <a:t>‹#›</a:t>
            </a:fld>
            <a:endParaRPr lang="en-US" altLang="en-US" dirty="0"/>
          </a:p>
        </p:txBody>
      </p:sp>
    </p:spTree>
    <p:extLst>
      <p:ext uri="{BB962C8B-B14F-4D97-AF65-F5344CB8AC3E}">
        <p14:creationId xmlns:p14="http://schemas.microsoft.com/office/powerpoint/2010/main" val="23198223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C90F913-2FED-4BDC-B317-9EEC2B5F0AC1}" type="slidenum">
              <a:rPr lang="en-US" altLang="en-US"/>
              <a:pPr>
                <a:defRPr/>
              </a:pPr>
              <a:t>‹#›</a:t>
            </a:fld>
            <a:endParaRPr lang="en-US" altLang="en-US" dirty="0"/>
          </a:p>
        </p:txBody>
      </p:sp>
    </p:spTree>
    <p:extLst>
      <p:ext uri="{BB962C8B-B14F-4D97-AF65-F5344CB8AC3E}">
        <p14:creationId xmlns:p14="http://schemas.microsoft.com/office/powerpoint/2010/main" val="405673670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1B87D681-2B9E-42C2-89DB-527FAE0BFDE8}" type="slidenum">
              <a:rPr lang="en-US" altLang="en-US"/>
              <a:pPr>
                <a:defRPr/>
              </a:pPr>
              <a:t>‹#›</a:t>
            </a:fld>
            <a:endParaRPr lang="en-US" altLang="en-US" dirty="0"/>
          </a:p>
        </p:txBody>
      </p:sp>
    </p:spTree>
    <p:extLst>
      <p:ext uri="{BB962C8B-B14F-4D97-AF65-F5344CB8AC3E}">
        <p14:creationId xmlns:p14="http://schemas.microsoft.com/office/powerpoint/2010/main" val="234380869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6C7C762-C16C-4FF8-9CE7-038D34D6D04D}" type="slidenum">
              <a:rPr lang="en-US" altLang="en-US"/>
              <a:pPr>
                <a:defRPr/>
              </a:pPr>
              <a:t>‹#›</a:t>
            </a:fld>
            <a:endParaRPr lang="en-US" altLang="en-US" dirty="0"/>
          </a:p>
        </p:txBody>
      </p:sp>
    </p:spTree>
    <p:extLst>
      <p:ext uri="{BB962C8B-B14F-4D97-AF65-F5344CB8AC3E}">
        <p14:creationId xmlns:p14="http://schemas.microsoft.com/office/powerpoint/2010/main" val="15575701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CFDB4A6D-52E6-4CF3-90AB-ADAF75188DA7}" type="slidenum">
              <a:rPr lang="en-US" altLang="en-US"/>
              <a:pPr>
                <a:defRPr/>
              </a:pPr>
              <a:t>‹#›</a:t>
            </a:fld>
            <a:endParaRPr lang="en-US" altLang="en-US" dirty="0"/>
          </a:p>
        </p:txBody>
      </p:sp>
    </p:spTree>
    <p:extLst>
      <p:ext uri="{BB962C8B-B14F-4D97-AF65-F5344CB8AC3E}">
        <p14:creationId xmlns:p14="http://schemas.microsoft.com/office/powerpoint/2010/main" val="154256493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1353626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D79DCB12-75C4-4619-BC95-FFFC2707CF37}" type="slidenum">
              <a:rPr lang="en-US" altLang="en-US"/>
              <a:pPr>
                <a:defRPr/>
              </a:pPr>
              <a:t>‹#›</a:t>
            </a:fld>
            <a:endParaRPr lang="en-US" altLang="en-US" dirty="0"/>
          </a:p>
        </p:txBody>
      </p:sp>
    </p:spTree>
    <p:extLst>
      <p:ext uri="{BB962C8B-B14F-4D97-AF65-F5344CB8AC3E}">
        <p14:creationId xmlns:p14="http://schemas.microsoft.com/office/powerpoint/2010/main" val="969644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2531E096-95E9-446B-9EB1-3301F9F4EA06}" type="slidenum">
              <a:rPr lang="en-US" altLang="en-US"/>
              <a:pPr>
                <a:defRPr/>
              </a:pPr>
              <a:t>‹#›</a:t>
            </a:fld>
            <a:endParaRPr lang="en-US" altLang="en-US" dirty="0"/>
          </a:p>
        </p:txBody>
      </p:sp>
    </p:spTree>
    <p:extLst>
      <p:ext uri="{BB962C8B-B14F-4D97-AF65-F5344CB8AC3E}">
        <p14:creationId xmlns:p14="http://schemas.microsoft.com/office/powerpoint/2010/main" val="383747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BC14516-547C-4EFA-A9F5-1A486638F233}"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95587" r:id="rId1"/>
    <p:sldLayoutId id="2147495455" r:id="rId2"/>
    <p:sldLayoutId id="2147495456" r:id="rId3"/>
    <p:sldLayoutId id="2147495457" r:id="rId4"/>
    <p:sldLayoutId id="2147495458" r:id="rId5"/>
    <p:sldLayoutId id="2147495459" r:id="rId6"/>
    <p:sldLayoutId id="2147495460" r:id="rId7"/>
    <p:sldLayoutId id="2147495461" r:id="rId8"/>
    <p:sldLayoutId id="2147495462" r:id="rId9"/>
    <p:sldLayoutId id="2147495463" r:id="rId10"/>
    <p:sldLayoutId id="2147495464" r:id="rId11"/>
    <p:sldLayoutId id="2147495465"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10243"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45"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E3B99B08-00FD-400C-A074-72098DE5521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5596" r:id="rId1"/>
    <p:sldLayoutId id="2147495554" r:id="rId2"/>
    <p:sldLayoutId id="2147495555" r:id="rId3"/>
    <p:sldLayoutId id="2147495556" r:id="rId4"/>
    <p:sldLayoutId id="2147495557" r:id="rId5"/>
    <p:sldLayoutId id="2147495558" r:id="rId6"/>
    <p:sldLayoutId id="2147495559" r:id="rId7"/>
    <p:sldLayoutId id="2147495560" r:id="rId8"/>
    <p:sldLayoutId id="2147495561" r:id="rId9"/>
    <p:sldLayoutId id="2147495562" r:id="rId10"/>
    <p:sldLayoutId id="2147495563" r:id="rId11"/>
    <p:sldLayoutId id="2147495564" r:id="rId12"/>
  </p:sldLayoutIdLst>
  <p:transition spd="slow">
    <p:fade/>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1126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1269"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00F3D3E9-6EC2-477B-920A-B3341D4E3D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5597" r:id="rId1"/>
    <p:sldLayoutId id="2147495565" r:id="rId2"/>
    <p:sldLayoutId id="2147495566" r:id="rId3"/>
    <p:sldLayoutId id="2147495567" r:id="rId4"/>
    <p:sldLayoutId id="2147495568" r:id="rId5"/>
    <p:sldLayoutId id="2147495569" r:id="rId6"/>
    <p:sldLayoutId id="2147495570" r:id="rId7"/>
    <p:sldLayoutId id="2147495571" r:id="rId8"/>
    <p:sldLayoutId id="2147495572" r:id="rId9"/>
    <p:sldLayoutId id="2147495573" r:id="rId10"/>
    <p:sldLayoutId id="2147495574" r:id="rId11"/>
    <p:sldLayoutId id="2147495575"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1229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2293"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65BFFE10-60DF-4B8D-B17A-E49F333AD01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5598" r:id="rId1"/>
    <p:sldLayoutId id="2147495576" r:id="rId2"/>
    <p:sldLayoutId id="2147495577" r:id="rId3"/>
    <p:sldLayoutId id="2147495578" r:id="rId4"/>
    <p:sldLayoutId id="2147495579" r:id="rId5"/>
    <p:sldLayoutId id="2147495580" r:id="rId6"/>
    <p:sldLayoutId id="2147495581" r:id="rId7"/>
    <p:sldLayoutId id="2147495582" r:id="rId8"/>
    <p:sldLayoutId id="2147495583" r:id="rId9"/>
    <p:sldLayoutId id="2147495584" r:id="rId10"/>
    <p:sldLayoutId id="2147495585" r:id="rId11"/>
    <p:sldLayoutId id="2147495586"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solidFill>
                <a:srgbClr val="000000"/>
              </a:solidFill>
            </a:endParaRPr>
          </a:p>
        </p:txBody>
      </p:sp>
      <p:pic>
        <p:nvPicPr>
          <p:cNvPr id="205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3"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pPr>
              <a:defRPr/>
            </a:pPr>
            <a:fld id="{B55FBCB4-DE64-4C59-AEEB-BF7365190B01}"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95588" r:id="rId1"/>
    <p:sldLayoutId id="2147495466" r:id="rId2"/>
    <p:sldLayoutId id="2147495467" r:id="rId3"/>
    <p:sldLayoutId id="2147495468" r:id="rId4"/>
    <p:sldLayoutId id="2147495469" r:id="rId5"/>
    <p:sldLayoutId id="2147495470" r:id="rId6"/>
    <p:sldLayoutId id="2147495471" r:id="rId7"/>
    <p:sldLayoutId id="2147495472" r:id="rId8"/>
    <p:sldLayoutId id="2147495473" r:id="rId9"/>
    <p:sldLayoutId id="2147495474" r:id="rId10"/>
    <p:sldLayoutId id="2147495475" r:id="rId11"/>
    <p:sldLayoutId id="2147495476"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defRPr>
            </a:lvl1pPr>
            <a:lvl2pPr marL="742950" indent="-285750" eaLnBrk="0" hangingPunct="0">
              <a:defRPr sz="2400">
                <a:solidFill>
                  <a:schemeClr val="tx1"/>
                </a:solidFill>
                <a:latin typeface="Times" panose="02020603050405020304" pitchFamily="18" charset="0"/>
              </a:defRPr>
            </a:lvl2pPr>
            <a:lvl3pPr marL="1143000" indent="-228600" eaLnBrk="0" hangingPunct="0">
              <a:defRPr sz="2400">
                <a:solidFill>
                  <a:schemeClr val="tx1"/>
                </a:solidFill>
                <a:latin typeface="Times" panose="02020603050405020304" pitchFamily="18" charset="0"/>
              </a:defRPr>
            </a:lvl3pPr>
            <a:lvl4pPr marL="1600200" indent="-228600" eaLnBrk="0" hangingPunct="0">
              <a:defRPr sz="2400">
                <a:solidFill>
                  <a:schemeClr val="tx1"/>
                </a:solidFill>
                <a:latin typeface="Times" panose="02020603050405020304" pitchFamily="18" charset="0"/>
              </a:defRPr>
            </a:lvl4pPr>
            <a:lvl5pPr marL="2057400" indent="-228600" eaLnBrk="0" hangingPunct="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dirty="0">
              <a:solidFill>
                <a:srgbClr val="000000"/>
              </a:solidFill>
            </a:endParaRPr>
          </a:p>
        </p:txBody>
      </p:sp>
      <p:pic>
        <p:nvPicPr>
          <p:cNvPr id="307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077"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pPr>
              <a:defRPr/>
            </a:pPr>
            <a:fld id="{6A353CBF-E202-4993-90DD-6941B292B566}"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95589" r:id="rId1"/>
    <p:sldLayoutId id="2147495477" r:id="rId2"/>
    <p:sldLayoutId id="2147495478" r:id="rId3"/>
    <p:sldLayoutId id="2147495479" r:id="rId4"/>
    <p:sldLayoutId id="2147495480" r:id="rId5"/>
    <p:sldLayoutId id="2147495481" r:id="rId6"/>
    <p:sldLayoutId id="2147495482" r:id="rId7"/>
    <p:sldLayoutId id="2147495483" r:id="rId8"/>
    <p:sldLayoutId id="2147495484" r:id="rId9"/>
    <p:sldLayoutId id="2147495485" r:id="rId10"/>
    <p:sldLayoutId id="2147495486" r:id="rId11"/>
    <p:sldLayoutId id="2147495487"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altLang="en-US" dirty="0">
              <a:solidFill>
                <a:srgbClr val="000000"/>
              </a:solidFill>
            </a:endParaRPr>
          </a:p>
        </p:txBody>
      </p:sp>
      <p:pic>
        <p:nvPicPr>
          <p:cNvPr id="409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101"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pPr>
              <a:defRPr/>
            </a:pPr>
            <a:fld id="{81224CA1-142F-458E-9182-C9B5D55CAADC}"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95590" r:id="rId1"/>
    <p:sldLayoutId id="2147495488" r:id="rId2"/>
    <p:sldLayoutId id="2147495489" r:id="rId3"/>
    <p:sldLayoutId id="2147495490" r:id="rId4"/>
    <p:sldLayoutId id="2147495491" r:id="rId5"/>
    <p:sldLayoutId id="2147495492" r:id="rId6"/>
    <p:sldLayoutId id="2147495493" r:id="rId7"/>
    <p:sldLayoutId id="2147495494" r:id="rId8"/>
    <p:sldLayoutId id="2147495495" r:id="rId9"/>
    <p:sldLayoutId id="2147495496" r:id="rId10"/>
    <p:sldLayoutId id="2147495497" r:id="rId11"/>
    <p:sldLayoutId id="2147495498"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8"/>
          <p:cNvSpPr>
            <a:spLocks noChangeArrowheads="1"/>
          </p:cNvSpPr>
          <p:nvPr userDrawn="1"/>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solidFill>
                <a:srgbClr val="000000"/>
              </a:solidFill>
            </a:endParaRPr>
          </a:p>
        </p:txBody>
      </p:sp>
      <p:pic>
        <p:nvPicPr>
          <p:cNvPr id="5123" name="Picture 20" descr="dirc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5125"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pPr>
              <a:defRPr/>
            </a:pPr>
            <a:fld id="{1E2D452D-FEDE-4D50-92E9-EDCA0898D6A9}"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95591" r:id="rId1"/>
    <p:sldLayoutId id="2147495499" r:id="rId2"/>
    <p:sldLayoutId id="2147495500" r:id="rId3"/>
    <p:sldLayoutId id="2147495501" r:id="rId4"/>
    <p:sldLayoutId id="2147495502" r:id="rId5"/>
    <p:sldLayoutId id="2147495503" r:id="rId6"/>
    <p:sldLayoutId id="2147495504" r:id="rId7"/>
    <p:sldLayoutId id="2147495505" r:id="rId8"/>
    <p:sldLayoutId id="2147495506" r:id="rId9"/>
    <p:sldLayoutId id="2147495507" r:id="rId10"/>
    <p:sldLayoutId id="2147495508" r:id="rId11"/>
    <p:sldLayoutId id="2147495509"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18"/>
          <p:cNvSpPr>
            <a:spLocks noChangeArrowheads="1"/>
          </p:cNvSpPr>
          <p:nvPr userDrawn="1"/>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dirty="0">
              <a:solidFill>
                <a:srgbClr val="000000"/>
              </a:solidFill>
            </a:endParaRPr>
          </a:p>
        </p:txBody>
      </p:sp>
      <p:pic>
        <p:nvPicPr>
          <p:cNvPr id="6147" name="Picture 20" descr="dirc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6149"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pPr>
              <a:defRPr/>
            </a:pPr>
            <a:fld id="{1C652C41-4DCD-4C25-9178-DBB7F21B84C2}"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95592" r:id="rId1"/>
    <p:sldLayoutId id="2147495510" r:id="rId2"/>
    <p:sldLayoutId id="2147495511" r:id="rId3"/>
    <p:sldLayoutId id="2147495512" r:id="rId4"/>
    <p:sldLayoutId id="2147495513" r:id="rId5"/>
    <p:sldLayoutId id="2147495514" r:id="rId6"/>
    <p:sldLayoutId id="2147495515" r:id="rId7"/>
    <p:sldLayoutId id="2147495516" r:id="rId8"/>
    <p:sldLayoutId id="2147495517" r:id="rId9"/>
    <p:sldLayoutId id="2147495518" r:id="rId10"/>
    <p:sldLayoutId id="2147495519" r:id="rId11"/>
    <p:sldLayoutId id="2147495520"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717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7173"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20D89CA4-7BB2-42A9-A7ED-2F9DA871AAD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5593" r:id="rId1"/>
    <p:sldLayoutId id="2147495521" r:id="rId2"/>
    <p:sldLayoutId id="2147495522" r:id="rId3"/>
    <p:sldLayoutId id="2147495523" r:id="rId4"/>
    <p:sldLayoutId id="2147495524" r:id="rId5"/>
    <p:sldLayoutId id="2147495525" r:id="rId6"/>
    <p:sldLayoutId id="2147495526" r:id="rId7"/>
    <p:sldLayoutId id="2147495527" r:id="rId8"/>
    <p:sldLayoutId id="2147495528" r:id="rId9"/>
    <p:sldLayoutId id="2147495529" r:id="rId10"/>
    <p:sldLayoutId id="2147495530" r:id="rId11"/>
    <p:sldLayoutId id="214749553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819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8197"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9EB3550E-8838-44E2-A189-61FAF7403D1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5594" r:id="rId1"/>
    <p:sldLayoutId id="2147495532" r:id="rId2"/>
    <p:sldLayoutId id="2147495533" r:id="rId3"/>
    <p:sldLayoutId id="2147495534" r:id="rId4"/>
    <p:sldLayoutId id="2147495535" r:id="rId5"/>
    <p:sldLayoutId id="2147495536" r:id="rId6"/>
    <p:sldLayoutId id="2147495537" r:id="rId7"/>
    <p:sldLayoutId id="2147495538" r:id="rId8"/>
    <p:sldLayoutId id="2147495539" r:id="rId9"/>
    <p:sldLayoutId id="2147495540" r:id="rId10"/>
    <p:sldLayoutId id="2147495541" r:id="rId11"/>
    <p:sldLayoutId id="2147495542"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921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9221"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E00FA9C7-D5F6-49F3-81CA-709289F9652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5595" r:id="rId1"/>
    <p:sldLayoutId id="2147495543" r:id="rId2"/>
    <p:sldLayoutId id="2147495544" r:id="rId3"/>
    <p:sldLayoutId id="2147495545" r:id="rId4"/>
    <p:sldLayoutId id="2147495546" r:id="rId5"/>
    <p:sldLayoutId id="2147495547" r:id="rId6"/>
    <p:sldLayoutId id="2147495548" r:id="rId7"/>
    <p:sldLayoutId id="2147495549" r:id="rId8"/>
    <p:sldLayoutId id="2147495550" r:id="rId9"/>
    <p:sldLayoutId id="2147495551" r:id="rId10"/>
    <p:sldLayoutId id="2147495552" r:id="rId11"/>
    <p:sldLayoutId id="2147495553"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6.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ctrTitle" sz="quarter"/>
          </p:nvPr>
        </p:nvSpPr>
        <p:spPr>
          <a:xfrm>
            <a:off x="107950" y="836613"/>
            <a:ext cx="9036050" cy="1225550"/>
          </a:xfrm>
        </p:spPr>
        <p:txBody>
          <a:bodyPr/>
          <a:lstStyle/>
          <a:p>
            <a:r>
              <a:rPr lang="en-ZA" altLang="en-US" sz="2000" dirty="0">
                <a:cs typeface="Arial" panose="020B0604020202020204" pitchFamily="34" charset="0"/>
              </a:rPr>
              <a:t>Dr GNM Pandor</a:t>
            </a:r>
            <a:br>
              <a:rPr lang="en-ZA" altLang="en-US" sz="2000" dirty="0">
                <a:cs typeface="Arial" panose="020B0604020202020204" pitchFamily="34" charset="0"/>
              </a:rPr>
            </a:br>
            <a:r>
              <a:rPr lang="en-ZA" altLang="en-US" sz="2000" dirty="0">
                <a:cs typeface="Arial" panose="020B0604020202020204" pitchFamily="34" charset="0"/>
              </a:rPr>
              <a:t>Minister of International Relations and Cooperation</a:t>
            </a:r>
          </a:p>
        </p:txBody>
      </p:sp>
      <p:sp>
        <p:nvSpPr>
          <p:cNvPr id="48131" name="Subtitle 2"/>
          <p:cNvSpPr>
            <a:spLocks noGrp="1"/>
          </p:cNvSpPr>
          <p:nvPr>
            <p:ph type="subTitle" sz="quarter" idx="1"/>
          </p:nvPr>
        </p:nvSpPr>
        <p:spPr>
          <a:xfrm>
            <a:off x="0" y="836614"/>
            <a:ext cx="9144000" cy="4824412"/>
          </a:xfrm>
          <a:noFill/>
        </p:spPr>
        <p:txBody>
          <a:bodyPr/>
          <a:lstStyle/>
          <a:p>
            <a:pPr>
              <a:defRPr/>
            </a:pPr>
            <a:endParaRPr lang="en-ZA" altLang="en-US" sz="3200" b="1" dirty="0">
              <a:latin typeface="+mj-lt"/>
            </a:endParaRPr>
          </a:p>
          <a:p>
            <a:pPr>
              <a:defRPr/>
            </a:pPr>
            <a:endParaRPr lang="en-ZA" altLang="en-US" sz="3200" b="1" dirty="0">
              <a:latin typeface="+mj-lt"/>
            </a:endParaRPr>
          </a:p>
          <a:p>
            <a:pPr>
              <a:defRPr/>
            </a:pPr>
            <a:r>
              <a:rPr lang="en-ZA" altLang="en-US" sz="1800" b="1" i="1" dirty="0">
                <a:latin typeface="+mj-lt"/>
              </a:rPr>
              <a:t>Presentation to the </a:t>
            </a:r>
          </a:p>
          <a:p>
            <a:pPr>
              <a:defRPr/>
            </a:pPr>
            <a:endParaRPr lang="en-ZA" altLang="en-US" sz="2400" b="1" dirty="0">
              <a:latin typeface="+mj-lt"/>
            </a:endParaRPr>
          </a:p>
          <a:p>
            <a:pPr>
              <a:defRPr/>
            </a:pPr>
            <a:r>
              <a:rPr lang="en-ZA" altLang="en-US" sz="2800" b="1" dirty="0">
                <a:latin typeface="+mj-lt"/>
              </a:rPr>
              <a:t>Portfolio Committee </a:t>
            </a:r>
          </a:p>
          <a:p>
            <a:pPr>
              <a:defRPr/>
            </a:pPr>
            <a:r>
              <a:rPr lang="en-ZA" altLang="en-US" sz="2800" b="1" dirty="0">
                <a:latin typeface="+mj-lt"/>
              </a:rPr>
              <a:t>on </a:t>
            </a:r>
          </a:p>
          <a:p>
            <a:pPr>
              <a:defRPr/>
            </a:pPr>
            <a:r>
              <a:rPr lang="en-ZA" altLang="en-US" sz="2800" b="1" dirty="0">
                <a:latin typeface="+mj-lt"/>
              </a:rPr>
              <a:t>International Relations and Cooperation</a:t>
            </a:r>
          </a:p>
          <a:p>
            <a:pPr algn="r">
              <a:defRPr/>
            </a:pPr>
            <a:endParaRPr lang="en-US" altLang="en-US" sz="2000" b="1" dirty="0">
              <a:latin typeface="+mj-lt"/>
            </a:endParaRPr>
          </a:p>
          <a:p>
            <a:pPr>
              <a:defRPr/>
            </a:pPr>
            <a:r>
              <a:rPr lang="en-US" altLang="en-US" sz="2000" b="1" dirty="0">
                <a:latin typeface="+mj-lt"/>
              </a:rPr>
              <a:t>16 March 2022, Cape Town</a:t>
            </a:r>
          </a:p>
          <a:p>
            <a:pPr>
              <a:defRPr/>
            </a:pPr>
            <a:endParaRPr lang="en-ZA" altLang="en-US" sz="2800" b="1" dirty="0"/>
          </a:p>
          <a:p>
            <a:pPr>
              <a:defRPr/>
            </a:pPr>
            <a:endParaRPr lang="en-ZA" altLang="en-US" sz="2800" b="1" dirty="0"/>
          </a:p>
          <a:p>
            <a:pPr>
              <a:defRPr/>
            </a:pPr>
            <a:endParaRPr lang="en-ZA" altLang="en-US" sz="2400" b="1" dirty="0"/>
          </a:p>
          <a:p>
            <a:pPr>
              <a:defRPr/>
            </a:pPr>
            <a:endParaRPr lang="en-ZA" altLang="en-US" sz="2000" b="1" dirty="0"/>
          </a:p>
          <a:p>
            <a:pPr>
              <a:defRPr/>
            </a:pPr>
            <a:endParaRPr lang="en-US"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60DECC-5056-4FC0-B16F-36AB829C1BE3}"/>
              </a:ext>
            </a:extLst>
          </p:cNvPr>
          <p:cNvSpPr>
            <a:spLocks noGrp="1"/>
          </p:cNvSpPr>
          <p:nvPr>
            <p:ph idx="1"/>
          </p:nvPr>
        </p:nvSpPr>
        <p:spPr/>
        <p:txBody>
          <a:bodyPr/>
          <a:lstStyle/>
          <a:p>
            <a:pPr marL="0" indent="0" algn="ctr">
              <a:buNone/>
            </a:pPr>
            <a:r>
              <a:rPr lang="en-US" sz="4400" cap="all" dirty="0"/>
              <a:t>Investigations on continuing expired contracts</a:t>
            </a:r>
          </a:p>
          <a:p>
            <a:pPr marL="0" indent="0" algn="ctr">
              <a:buNone/>
            </a:pPr>
            <a:endParaRPr lang="en-US" dirty="0"/>
          </a:p>
        </p:txBody>
      </p:sp>
      <p:sp>
        <p:nvSpPr>
          <p:cNvPr id="4" name="Slide Number Placeholder 3">
            <a:extLst>
              <a:ext uri="{FF2B5EF4-FFF2-40B4-BE49-F238E27FC236}">
                <a16:creationId xmlns:a16="http://schemas.microsoft.com/office/drawing/2014/main" id="{EFEA348C-F80E-41AD-9B1A-C2BBA5D4E131}"/>
              </a:ext>
            </a:extLst>
          </p:cNvPr>
          <p:cNvSpPr>
            <a:spLocks noGrp="1"/>
          </p:cNvSpPr>
          <p:nvPr>
            <p:ph type="sldNum" sz="quarter" idx="10"/>
          </p:nvPr>
        </p:nvSpPr>
        <p:spPr/>
        <p:txBody>
          <a:bodyPr/>
          <a:lstStyle/>
          <a:p>
            <a:pPr>
              <a:defRPr/>
            </a:pPr>
            <a:fld id="{0CE18771-0402-4AD3-B327-F8D22ACCF1D9}" type="slidenum">
              <a:rPr lang="en-US" altLang="en-US" smtClean="0"/>
              <a:pPr>
                <a:defRPr/>
              </a:pPr>
              <a:t>10</a:t>
            </a:fld>
            <a:endParaRPr lang="en-US" altLang="en-US" dirty="0"/>
          </a:p>
        </p:txBody>
      </p:sp>
    </p:spTree>
    <p:extLst>
      <p:ext uri="{BB962C8B-B14F-4D97-AF65-F5344CB8AC3E}">
        <p14:creationId xmlns:p14="http://schemas.microsoft.com/office/powerpoint/2010/main" val="292452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D36D077-0112-437A-8EE5-82BC4C1C9C71}"/>
              </a:ext>
            </a:extLst>
          </p:cNvPr>
          <p:cNvSpPr>
            <a:spLocks noGrp="1" noChangeArrowheads="1"/>
          </p:cNvSpPr>
          <p:nvPr>
            <p:ph type="title"/>
          </p:nvPr>
        </p:nvSpPr>
        <p:spPr>
          <a:xfrm>
            <a:off x="457200" y="31750"/>
            <a:ext cx="8229600" cy="431800"/>
          </a:xfrm>
        </p:spPr>
        <p:txBody>
          <a:bodyPr/>
          <a:lstStyle/>
          <a:p>
            <a:pPr algn="l"/>
            <a:r>
              <a:rPr lang="en-ZA" altLang="en-US" sz="2000" cap="all" dirty="0">
                <a:solidFill>
                  <a:schemeClr val="tx1"/>
                </a:solidFill>
              </a:rPr>
              <a:t>Status of the investigations on expired contracts</a:t>
            </a:r>
            <a:endParaRPr lang="en-US" altLang="en-US" sz="2000" dirty="0"/>
          </a:p>
        </p:txBody>
      </p:sp>
      <p:graphicFrame>
        <p:nvGraphicFramePr>
          <p:cNvPr id="3" name="Content Placeholder 2">
            <a:extLst>
              <a:ext uri="{FF2B5EF4-FFF2-40B4-BE49-F238E27FC236}">
                <a16:creationId xmlns:a16="http://schemas.microsoft.com/office/drawing/2014/main" id="{01E3EFC7-EAC8-4BF5-9ADF-5E92E223070C}"/>
              </a:ext>
            </a:extLst>
          </p:cNvPr>
          <p:cNvGraphicFramePr>
            <a:graphicFrameLocks noGrp="1"/>
          </p:cNvGraphicFramePr>
          <p:nvPr>
            <p:ph idx="1"/>
            <p:extLst>
              <p:ext uri="{D42A27DB-BD31-4B8C-83A1-F6EECF244321}">
                <p14:modId xmlns:p14="http://schemas.microsoft.com/office/powerpoint/2010/main" val="3302541925"/>
              </p:ext>
            </p:extLst>
          </p:nvPr>
        </p:nvGraphicFramePr>
        <p:xfrm>
          <a:off x="0" y="404813"/>
          <a:ext cx="9144000" cy="5592762"/>
        </p:xfrm>
        <a:graphic>
          <a:graphicData uri="http://schemas.openxmlformats.org/drawingml/2006/table">
            <a:tbl>
              <a:tblPr firstRow="1" bandRow="1">
                <a:tableStyleId>{5C22544A-7EE6-4342-B048-85BDC9FD1C3A}</a:tableStyleId>
              </a:tblPr>
              <a:tblGrid>
                <a:gridCol w="467544">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gridCol w="1619672">
                  <a:extLst>
                    <a:ext uri="{9D8B030D-6E8A-4147-A177-3AD203B41FA5}">
                      <a16:colId xmlns:a16="http://schemas.microsoft.com/office/drawing/2014/main" val="20003"/>
                    </a:ext>
                  </a:extLst>
                </a:gridCol>
              </a:tblGrid>
              <a:tr h="521823">
                <a:tc>
                  <a:txBody>
                    <a:bodyPr/>
                    <a:lstStyle/>
                    <a:p>
                      <a:r>
                        <a:rPr lang="en-ZA" sz="1400" dirty="0">
                          <a:solidFill>
                            <a:schemeClr val="tx1"/>
                          </a:solidFill>
                        </a:rPr>
                        <a:t>No</a:t>
                      </a:r>
                    </a:p>
                  </a:txBody>
                  <a:tcPr marL="91446" marR="91446" marT="46044" marB="46044"/>
                </a:tc>
                <a:tc>
                  <a:txBody>
                    <a:bodyPr/>
                    <a:lstStyle/>
                    <a:p>
                      <a:r>
                        <a:rPr lang="en-ZA" sz="1400" dirty="0">
                          <a:solidFill>
                            <a:schemeClr val="tx1"/>
                          </a:solidFill>
                        </a:rPr>
                        <a:t>Service provider</a:t>
                      </a:r>
                    </a:p>
                  </a:txBody>
                  <a:tcPr marL="91446" marR="91446" marT="46044" marB="46044"/>
                </a:tc>
                <a:tc>
                  <a:txBody>
                    <a:bodyPr/>
                    <a:lstStyle/>
                    <a:p>
                      <a:r>
                        <a:rPr lang="en-ZA" sz="1400" dirty="0">
                          <a:solidFill>
                            <a:schemeClr val="tx1"/>
                          </a:solidFill>
                        </a:rPr>
                        <a:t>Root</a:t>
                      </a:r>
                      <a:r>
                        <a:rPr lang="en-ZA" sz="1400" baseline="0" dirty="0">
                          <a:solidFill>
                            <a:schemeClr val="tx1"/>
                          </a:solidFill>
                        </a:rPr>
                        <a:t> cause</a:t>
                      </a:r>
                      <a:endParaRPr lang="en-ZA" sz="1400" dirty="0">
                        <a:solidFill>
                          <a:schemeClr val="tx1"/>
                        </a:solidFill>
                      </a:endParaRPr>
                    </a:p>
                  </a:txBody>
                  <a:tcPr marL="91446" marR="91446" marT="46044" marB="46044"/>
                </a:tc>
                <a:tc>
                  <a:txBody>
                    <a:bodyPr/>
                    <a:lstStyle/>
                    <a:p>
                      <a:r>
                        <a:rPr lang="en-ZA" sz="1400" dirty="0">
                          <a:solidFill>
                            <a:schemeClr val="tx1"/>
                          </a:solidFill>
                        </a:rPr>
                        <a:t>Status update</a:t>
                      </a:r>
                    </a:p>
                  </a:txBody>
                  <a:tcPr marL="91446" marR="91446" marT="46044" marB="46044"/>
                </a:tc>
                <a:extLst>
                  <a:ext uri="{0D108BD9-81ED-4DB2-BD59-A6C34878D82A}">
                    <a16:rowId xmlns:a16="http://schemas.microsoft.com/office/drawing/2014/main" val="10000"/>
                  </a:ext>
                </a:extLst>
              </a:tr>
              <a:tr h="1381292">
                <a:tc>
                  <a:txBody>
                    <a:bodyPr/>
                    <a:lstStyle/>
                    <a:p>
                      <a:pPr marL="0" indent="0">
                        <a:buFont typeface="+mj-lt"/>
                        <a:buNone/>
                      </a:pPr>
                      <a:r>
                        <a:rPr lang="en-ZA" sz="1400" dirty="0">
                          <a:solidFill>
                            <a:schemeClr val="tx1"/>
                          </a:solidFill>
                        </a:rPr>
                        <a:t>1.</a:t>
                      </a:r>
                    </a:p>
                  </a:txBody>
                  <a:tcPr marL="91446" marR="91446" marT="46044" marB="46044"/>
                </a:tc>
                <a:tc>
                  <a:txBody>
                    <a:bodyPr/>
                    <a:lstStyle/>
                    <a:p>
                      <a:pPr marL="0" indent="0" algn="just">
                        <a:lnSpc>
                          <a:spcPct val="150000"/>
                        </a:lnSpc>
                        <a:buFont typeface="+mj-lt"/>
                        <a:buNone/>
                      </a:pPr>
                      <a:r>
                        <a:rPr lang="en-ZA" sz="1400" kern="1200" dirty="0">
                          <a:solidFill>
                            <a:schemeClr val="tx1"/>
                          </a:solidFill>
                          <a:effectLst/>
                          <a:latin typeface="+mn-lt"/>
                          <a:ea typeface="+mn-ea"/>
                          <a:cs typeface="+mn-cs"/>
                        </a:rPr>
                        <a:t>Datacentrix (laptops and desktops)</a:t>
                      </a:r>
                    </a:p>
                  </a:txBody>
                  <a:tcPr marL="91446" marR="91446" marT="46044" marB="46044"/>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Payments made to an expired contract as a result of</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failure to ensure that appropriate SCM prescripts were implemented, </a:t>
                      </a:r>
                      <a:r>
                        <a:rPr lang="en-ZA" sz="1400" kern="1200" baseline="0" dirty="0">
                          <a:solidFill>
                            <a:schemeClr val="tx1"/>
                          </a:solidFill>
                          <a:effectLst/>
                          <a:latin typeface="+mn-lt"/>
                          <a:ea typeface="+mn-ea"/>
                          <a:cs typeface="+mn-cs"/>
                        </a:rPr>
                        <a:t>i.e. contract extension not approved as per the appropriate financial delegation framework</a:t>
                      </a:r>
                      <a:endParaRPr lang="en-ZA" sz="1400" baseline="0" dirty="0">
                        <a:solidFill>
                          <a:schemeClr val="tx1"/>
                        </a:solidFill>
                      </a:endParaRPr>
                    </a:p>
                  </a:txBody>
                  <a:tcPr marL="91446" marR="91446" marT="46044" marB="4604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a:t>
                      </a:r>
                      <a:r>
                        <a:rPr lang="en-ZA" sz="1400" kern="1200" baseline="0" dirty="0">
                          <a:solidFill>
                            <a:schemeClr val="tx1"/>
                          </a:solidFill>
                          <a:latin typeface="+mn-lt"/>
                          <a:ea typeface="+mn-ea"/>
                          <a:cs typeface="+mn-cs"/>
                        </a:rPr>
                        <a:t> s</a:t>
                      </a:r>
                      <a:r>
                        <a:rPr lang="en-ZA" sz="1400" kern="1200" dirty="0">
                          <a:solidFill>
                            <a:schemeClr val="tx1"/>
                          </a:solidFill>
                          <a:latin typeface="+mn-lt"/>
                          <a:ea typeface="+mn-ea"/>
                          <a:cs typeface="+mn-cs"/>
                        </a:rPr>
                        <a:t>ufficient evidence exists to proceed with  disciplinary action</a:t>
                      </a:r>
                      <a:endParaRPr lang="en-ZA" sz="1400" dirty="0">
                        <a:solidFill>
                          <a:schemeClr val="tx1"/>
                        </a:solidFill>
                      </a:endParaRPr>
                    </a:p>
                  </a:txBody>
                  <a:tcPr marL="91446" marR="91446" marT="46044" marB="46044"/>
                </a:tc>
                <a:extLst>
                  <a:ext uri="{0D108BD9-81ED-4DB2-BD59-A6C34878D82A}">
                    <a16:rowId xmlns:a16="http://schemas.microsoft.com/office/drawing/2014/main" val="10001"/>
                  </a:ext>
                </a:extLst>
              </a:tr>
              <a:tr h="1381292">
                <a:tc>
                  <a:txBody>
                    <a:bodyPr/>
                    <a:lstStyle/>
                    <a:p>
                      <a:pPr marL="0" indent="0">
                        <a:buFont typeface="+mj-lt"/>
                        <a:buNone/>
                      </a:pPr>
                      <a:r>
                        <a:rPr lang="en-ZA" sz="1400" dirty="0">
                          <a:solidFill>
                            <a:schemeClr val="tx1"/>
                          </a:solidFill>
                        </a:rPr>
                        <a:t>2.</a:t>
                      </a:r>
                    </a:p>
                  </a:txBody>
                  <a:tcPr marL="91446" marR="91446" marT="46044" marB="46044"/>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dirty="0">
                          <a:solidFill>
                            <a:schemeClr val="tx1"/>
                          </a:solidFill>
                        </a:rPr>
                        <a:t>Mustek (Laptop and desktops)</a:t>
                      </a:r>
                    </a:p>
                  </a:txBody>
                  <a:tcPr marL="91446" marR="91446" marT="46044" marB="46044"/>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No valid contract was in place due to failure to ensure that appropriate SCM prescripts were adhered to, as well as lack of implementation of SCM principles,</a:t>
                      </a:r>
                      <a:r>
                        <a:rPr lang="en-ZA" sz="1400" kern="1200" baseline="0" dirty="0">
                          <a:solidFill>
                            <a:schemeClr val="tx1"/>
                          </a:solidFill>
                          <a:effectLst/>
                          <a:latin typeface="+mn-lt"/>
                          <a:ea typeface="+mn-ea"/>
                          <a:cs typeface="+mn-cs"/>
                        </a:rPr>
                        <a:t> i.e. contract variation not approved as per the appropriate financial delegation framework</a:t>
                      </a:r>
                      <a:endParaRPr lang="en-ZA" sz="1400" baseline="0" dirty="0">
                        <a:solidFill>
                          <a:schemeClr val="tx1"/>
                        </a:solidFill>
                      </a:endParaRPr>
                    </a:p>
                  </a:txBody>
                  <a:tcPr marL="91446" marR="91446" marT="46044" marB="4604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a:t>
                      </a:r>
                      <a:r>
                        <a:rPr lang="en-ZA" sz="1400" kern="1200" baseline="0" dirty="0">
                          <a:solidFill>
                            <a:schemeClr val="tx1"/>
                          </a:solidFill>
                          <a:latin typeface="+mn-lt"/>
                          <a:ea typeface="+mn-ea"/>
                          <a:cs typeface="+mn-cs"/>
                        </a:rPr>
                        <a:t> s</a:t>
                      </a:r>
                      <a:r>
                        <a:rPr lang="en-ZA" sz="1400" kern="1200" dirty="0">
                          <a:solidFill>
                            <a:schemeClr val="tx1"/>
                          </a:solidFill>
                          <a:latin typeface="+mn-lt"/>
                          <a:ea typeface="+mn-ea"/>
                          <a:cs typeface="+mn-cs"/>
                        </a:rPr>
                        <a:t>ufficient evidence exists to proceed with  disciplinary action</a:t>
                      </a:r>
                      <a:endParaRPr lang="en-ZA" sz="1400" dirty="0">
                        <a:solidFill>
                          <a:schemeClr val="tx1"/>
                        </a:solidFill>
                      </a:endParaRPr>
                    </a:p>
                  </a:txBody>
                  <a:tcPr marL="91446" marR="91446" marT="46044" marB="46044"/>
                </a:tc>
                <a:extLst>
                  <a:ext uri="{0D108BD9-81ED-4DB2-BD59-A6C34878D82A}">
                    <a16:rowId xmlns:a16="http://schemas.microsoft.com/office/drawing/2014/main" val="10002"/>
                  </a:ext>
                </a:extLst>
              </a:tr>
              <a:tr h="2308355">
                <a:tc>
                  <a:txBody>
                    <a:bodyPr/>
                    <a:lstStyle/>
                    <a:p>
                      <a:r>
                        <a:rPr lang="en-ZA" sz="1400" dirty="0">
                          <a:solidFill>
                            <a:schemeClr val="tx1"/>
                          </a:solidFill>
                        </a:rPr>
                        <a:t>3.</a:t>
                      </a:r>
                    </a:p>
                  </a:txBody>
                  <a:tcPr marL="91446" marR="91446" marT="46044" marB="46044"/>
                </a:tc>
                <a:tc>
                  <a:txBody>
                    <a:bodyPr/>
                    <a:lstStyle/>
                    <a:p>
                      <a:r>
                        <a:rPr lang="en-ZA" sz="1400" dirty="0">
                          <a:solidFill>
                            <a:schemeClr val="tx1"/>
                          </a:solidFill>
                        </a:rPr>
                        <a:t>BT Communications (Wide Area Network – connectivity contract)</a:t>
                      </a:r>
                    </a:p>
                    <a:p>
                      <a:r>
                        <a:rPr lang="en-ZA" sz="1400" dirty="0">
                          <a:solidFill>
                            <a:schemeClr val="tx1"/>
                          </a:solidFill>
                        </a:rPr>
                        <a:t>(2018/19 to 2021/22)</a:t>
                      </a:r>
                    </a:p>
                    <a:p>
                      <a:pPr algn="just">
                        <a:lnSpc>
                          <a:spcPct val="150000"/>
                        </a:lnSpc>
                      </a:pPr>
                      <a:endParaRPr lang="en-ZA" sz="1400" dirty="0">
                        <a:solidFill>
                          <a:schemeClr val="tx1"/>
                        </a:solidFill>
                      </a:endParaRPr>
                    </a:p>
                  </a:txBody>
                  <a:tcPr marL="91446" marR="91446" marT="46044" marB="46044"/>
                </a:tc>
                <a:tc>
                  <a:txBody>
                    <a:bodyPr/>
                    <a:lstStyle/>
                    <a:p>
                      <a:pPr marL="0" marR="0" lvl="0" indent="0" algn="just"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400" kern="1200" baseline="0" dirty="0">
                          <a:solidFill>
                            <a:schemeClr val="tx1"/>
                          </a:solidFill>
                          <a:effectLst/>
                          <a:latin typeface="+mn-lt"/>
                          <a:ea typeface="+mn-ea"/>
                          <a:cs typeface="+mn-cs"/>
                        </a:rPr>
                        <a:t>From the onset, the contract was declared irregular due to non-compliance with the SCM prescripts.</a:t>
                      </a:r>
                    </a:p>
                    <a:p>
                      <a:pPr marL="0" marR="0" lvl="0" indent="0" algn="just"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ZA" sz="1400" kern="1200" dirty="0">
                        <a:solidFill>
                          <a:schemeClr val="tx1"/>
                        </a:solidFill>
                        <a:effectLst/>
                        <a:latin typeface="+mn-lt"/>
                        <a:ea typeface="+mn-ea"/>
                        <a:cs typeface="+mn-cs"/>
                      </a:endParaRPr>
                    </a:p>
                    <a:p>
                      <a:pPr marL="0" marR="0" lvl="0" indent="0" algn="just"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400" kern="1200" dirty="0">
                          <a:solidFill>
                            <a:schemeClr val="tx1"/>
                          </a:solidFill>
                          <a:effectLst/>
                          <a:latin typeface="+mn-lt"/>
                          <a:ea typeface="+mn-ea"/>
                          <a:cs typeface="+mn-cs"/>
                        </a:rPr>
                        <a:t>Payments made to an expired contract due to failure to ensure that appropriate SCM prescripts were adhered to and non-adherence to SCM principles</a:t>
                      </a:r>
                      <a:r>
                        <a:rPr lang="en-ZA" sz="1400" kern="1200" baseline="0" dirty="0">
                          <a:solidFill>
                            <a:schemeClr val="tx1"/>
                          </a:solidFill>
                          <a:effectLst/>
                          <a:latin typeface="+mn-lt"/>
                          <a:ea typeface="+mn-ea"/>
                          <a:cs typeface="+mn-cs"/>
                        </a:rPr>
                        <a:t> i.e. contract extension not approved as per the appropriate financial delegation framework.   </a:t>
                      </a:r>
                      <a:endParaRPr lang="en-ZA" sz="1400" baseline="0" dirty="0">
                        <a:solidFill>
                          <a:schemeClr val="tx1"/>
                        </a:solidFill>
                      </a:endParaRPr>
                    </a:p>
                  </a:txBody>
                  <a:tcPr marL="91446" marR="91446" marT="46044" marB="46044"/>
                </a:tc>
                <a:tc>
                  <a:txBody>
                    <a:bodyPr/>
                    <a:lstStyle/>
                    <a:p>
                      <a:pPr algn="just"/>
                      <a:r>
                        <a:rPr lang="en-ZA" sz="1400" dirty="0">
                          <a:solidFill>
                            <a:schemeClr val="tx1"/>
                          </a:solidFill>
                        </a:rPr>
                        <a:t>Investigation completed,  disciplinary action was taken against the alleged perpetrator</a:t>
                      </a:r>
                    </a:p>
                  </a:txBody>
                  <a:tcPr marL="91446" marR="91446" marT="46044" marB="46044"/>
                </a:tc>
                <a:extLst>
                  <a:ext uri="{0D108BD9-81ED-4DB2-BD59-A6C34878D82A}">
                    <a16:rowId xmlns:a16="http://schemas.microsoft.com/office/drawing/2014/main" val="10003"/>
                  </a:ext>
                </a:extLst>
              </a:tr>
            </a:tbl>
          </a:graphicData>
        </a:graphic>
      </p:graphicFrame>
      <p:sp>
        <p:nvSpPr>
          <p:cNvPr id="5150" name="Slide Number Placeholder 3">
            <a:extLst>
              <a:ext uri="{FF2B5EF4-FFF2-40B4-BE49-F238E27FC236}">
                <a16:creationId xmlns:a16="http://schemas.microsoft.com/office/drawing/2014/main" id="{FABC8164-B3E0-4656-8856-D53A34A04E7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B452371D-A6C8-41FC-9B17-D1D177CA8941}" type="slidenum">
              <a:rPr lang="en-GB" altLang="en-US" sz="1000">
                <a:latin typeface="Times" panose="02020603050405020304" pitchFamily="18" charset="0"/>
              </a:rPr>
              <a:pPr>
                <a:spcBef>
                  <a:spcPct val="0"/>
                </a:spcBef>
                <a:buFontTx/>
                <a:buNone/>
              </a:pPr>
              <a:t>11</a:t>
            </a:fld>
            <a:endParaRPr lang="en-GB" altLang="en-US" sz="1000" dirty="0">
              <a:latin typeface="Times"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F7F2044-BF4B-4306-B832-79A3D7ADB18C}"/>
              </a:ext>
            </a:extLst>
          </p:cNvPr>
          <p:cNvSpPr>
            <a:spLocks noGrp="1" noChangeArrowheads="1"/>
          </p:cNvSpPr>
          <p:nvPr>
            <p:ph type="title"/>
          </p:nvPr>
        </p:nvSpPr>
        <p:spPr>
          <a:xfrm>
            <a:off x="487363" y="109538"/>
            <a:ext cx="8229600" cy="582612"/>
          </a:xfrm>
        </p:spPr>
        <p:txBody>
          <a:bodyPr/>
          <a:lstStyle/>
          <a:p>
            <a:pPr algn="l"/>
            <a:r>
              <a:rPr lang="en-ZA" altLang="en-US" sz="2000" cap="all" dirty="0">
                <a:solidFill>
                  <a:schemeClr val="tx1"/>
                </a:solidFill>
              </a:rPr>
              <a:t>Status of the investigations on expired contracts</a:t>
            </a:r>
            <a:r>
              <a:rPr lang="en-ZA" altLang="en-US" sz="2000" dirty="0">
                <a:solidFill>
                  <a:schemeClr val="tx1"/>
                </a:solidFill>
              </a:rPr>
              <a:t/>
            </a:r>
            <a:br>
              <a:rPr lang="en-ZA" altLang="en-US" sz="2000" dirty="0">
                <a:solidFill>
                  <a:schemeClr val="tx1"/>
                </a:solidFill>
              </a:rPr>
            </a:br>
            <a:endParaRPr lang="en-US" altLang="en-US" sz="2000" dirty="0"/>
          </a:p>
        </p:txBody>
      </p:sp>
      <p:graphicFrame>
        <p:nvGraphicFramePr>
          <p:cNvPr id="3" name="Content Placeholder 2">
            <a:extLst>
              <a:ext uri="{FF2B5EF4-FFF2-40B4-BE49-F238E27FC236}">
                <a16:creationId xmlns:a16="http://schemas.microsoft.com/office/drawing/2014/main" id="{A072FAD8-A7D3-4F17-951D-9DCB59FE8F74}"/>
              </a:ext>
            </a:extLst>
          </p:cNvPr>
          <p:cNvGraphicFramePr>
            <a:graphicFrameLocks noGrp="1"/>
          </p:cNvGraphicFramePr>
          <p:nvPr>
            <p:ph idx="1"/>
          </p:nvPr>
        </p:nvGraphicFramePr>
        <p:xfrm>
          <a:off x="0" y="476250"/>
          <a:ext cx="9109075" cy="5422900"/>
        </p:xfrm>
        <a:graphic>
          <a:graphicData uri="http://schemas.openxmlformats.org/drawingml/2006/table">
            <a:tbl>
              <a:tblPr firstRow="1" bandRow="1">
                <a:tableStyleId>{5C22544A-7EE6-4342-B048-85BDC9FD1C3A}</a:tableStyleId>
              </a:tblPr>
              <a:tblGrid>
                <a:gridCol w="465758">
                  <a:extLst>
                    <a:ext uri="{9D8B030D-6E8A-4147-A177-3AD203B41FA5}">
                      <a16:colId xmlns:a16="http://schemas.microsoft.com/office/drawing/2014/main" val="20000"/>
                    </a:ext>
                  </a:extLst>
                </a:gridCol>
                <a:gridCol w="1506392">
                  <a:extLst>
                    <a:ext uri="{9D8B030D-6E8A-4147-A177-3AD203B41FA5}">
                      <a16:colId xmlns:a16="http://schemas.microsoft.com/office/drawing/2014/main" val="20001"/>
                    </a:ext>
                  </a:extLst>
                </a:gridCol>
                <a:gridCol w="5523439">
                  <a:extLst>
                    <a:ext uri="{9D8B030D-6E8A-4147-A177-3AD203B41FA5}">
                      <a16:colId xmlns:a16="http://schemas.microsoft.com/office/drawing/2014/main" val="20002"/>
                    </a:ext>
                  </a:extLst>
                </a:gridCol>
                <a:gridCol w="1613486">
                  <a:extLst>
                    <a:ext uri="{9D8B030D-6E8A-4147-A177-3AD203B41FA5}">
                      <a16:colId xmlns:a16="http://schemas.microsoft.com/office/drawing/2014/main" val="20003"/>
                    </a:ext>
                  </a:extLst>
                </a:gridCol>
              </a:tblGrid>
              <a:tr h="545768">
                <a:tc>
                  <a:txBody>
                    <a:bodyPr/>
                    <a:lstStyle/>
                    <a:p>
                      <a:r>
                        <a:rPr lang="en-ZA" sz="1400" dirty="0">
                          <a:solidFill>
                            <a:schemeClr val="tx1"/>
                          </a:solidFill>
                        </a:rPr>
                        <a:t>No</a:t>
                      </a:r>
                    </a:p>
                  </a:txBody>
                  <a:tcPr marL="91446" marR="91446" marT="45733" marB="45733"/>
                </a:tc>
                <a:tc>
                  <a:txBody>
                    <a:bodyPr/>
                    <a:lstStyle/>
                    <a:p>
                      <a:r>
                        <a:rPr lang="en-ZA" sz="1400" dirty="0">
                          <a:solidFill>
                            <a:schemeClr val="tx1"/>
                          </a:solidFill>
                        </a:rPr>
                        <a:t>Service provider</a:t>
                      </a:r>
                    </a:p>
                  </a:txBody>
                  <a:tcPr marL="91446" marR="91446" marT="45733" marB="45733"/>
                </a:tc>
                <a:tc>
                  <a:txBody>
                    <a:bodyPr/>
                    <a:lstStyle/>
                    <a:p>
                      <a:r>
                        <a:rPr lang="en-ZA" sz="1400" dirty="0">
                          <a:solidFill>
                            <a:schemeClr val="tx1"/>
                          </a:solidFill>
                        </a:rPr>
                        <a:t>Root</a:t>
                      </a:r>
                      <a:r>
                        <a:rPr lang="en-ZA" sz="1400" baseline="0" dirty="0">
                          <a:solidFill>
                            <a:schemeClr val="tx1"/>
                          </a:solidFill>
                        </a:rPr>
                        <a:t> cause</a:t>
                      </a:r>
                      <a:endParaRPr lang="en-ZA" sz="1400" dirty="0">
                        <a:solidFill>
                          <a:schemeClr val="tx1"/>
                        </a:solidFill>
                      </a:endParaRPr>
                    </a:p>
                  </a:txBody>
                  <a:tcPr marL="91446" marR="91446" marT="45733" marB="45733"/>
                </a:tc>
                <a:tc>
                  <a:txBody>
                    <a:bodyPr/>
                    <a:lstStyle/>
                    <a:p>
                      <a:r>
                        <a:rPr lang="en-ZA" sz="1400" dirty="0">
                          <a:solidFill>
                            <a:schemeClr val="tx1"/>
                          </a:solidFill>
                        </a:rPr>
                        <a:t>Status update</a:t>
                      </a:r>
                    </a:p>
                  </a:txBody>
                  <a:tcPr marL="91446" marR="91446" marT="45733" marB="45733"/>
                </a:tc>
                <a:extLst>
                  <a:ext uri="{0D108BD9-81ED-4DB2-BD59-A6C34878D82A}">
                    <a16:rowId xmlns:a16="http://schemas.microsoft.com/office/drawing/2014/main" val="10000"/>
                  </a:ext>
                </a:extLst>
              </a:tr>
              <a:tr h="1585068">
                <a:tc>
                  <a:txBody>
                    <a:bodyPr/>
                    <a:lstStyle/>
                    <a:p>
                      <a:pPr marL="0" indent="0">
                        <a:buFont typeface="+mj-lt"/>
                        <a:buNone/>
                      </a:pPr>
                      <a:r>
                        <a:rPr lang="en-ZA" sz="1400" dirty="0">
                          <a:solidFill>
                            <a:schemeClr val="tx1"/>
                          </a:solidFill>
                        </a:rPr>
                        <a:t>4.</a:t>
                      </a:r>
                    </a:p>
                  </a:txBody>
                  <a:tcPr marL="91446" marR="91446" marT="45733" marB="45733"/>
                </a:tc>
                <a:tc>
                  <a:txBody>
                    <a:bodyPr/>
                    <a:lstStyle/>
                    <a:p>
                      <a:pPr marL="0" indent="0">
                        <a:buFont typeface="+mj-lt"/>
                        <a:buNone/>
                      </a:pPr>
                      <a:r>
                        <a:rPr lang="en-ZA" sz="1400" kern="1200" dirty="0">
                          <a:solidFill>
                            <a:schemeClr val="tx1"/>
                          </a:solidFill>
                          <a:effectLst/>
                          <a:latin typeface="+mn-lt"/>
                          <a:ea typeface="+mn-ea"/>
                          <a:cs typeface="+mn-cs"/>
                        </a:rPr>
                        <a:t>Magic Travel (travel and related services)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800" b="0" i="0" u="none" strike="noStrike" kern="1200" baseline="0" dirty="0">
                          <a:solidFill>
                            <a:schemeClr val="tx1"/>
                          </a:solidFill>
                          <a:latin typeface="+mn-lt"/>
                          <a:ea typeface="+mn-ea"/>
                          <a:cs typeface="+mn-cs"/>
                        </a:rPr>
                        <a:t>	</a:t>
                      </a:r>
                    </a:p>
                    <a:p>
                      <a:pPr marL="0" indent="0">
                        <a:buFont typeface="+mj-lt"/>
                        <a:buNone/>
                      </a:pPr>
                      <a:endParaRPr lang="en-ZA" sz="1400" dirty="0">
                        <a:solidFill>
                          <a:schemeClr val="tx1"/>
                        </a:solidFill>
                      </a:endParaRPr>
                    </a:p>
                  </a:txBody>
                  <a:tcPr marL="91446" marR="91446" marT="45733" marB="45733"/>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Payments made to an expired contract as a result of</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failure to ensure that appropriate SCM prescripts were implemented, </a:t>
                      </a:r>
                      <a:r>
                        <a:rPr lang="en-ZA" sz="1400" kern="1200" baseline="0" dirty="0">
                          <a:solidFill>
                            <a:schemeClr val="tx1"/>
                          </a:solidFill>
                          <a:effectLst/>
                          <a:latin typeface="+mn-lt"/>
                          <a:ea typeface="+mn-ea"/>
                          <a:cs typeface="+mn-cs"/>
                        </a:rPr>
                        <a:t>i.e. contract extension not approved as per the appropriate financial delegation framework</a:t>
                      </a:r>
                      <a:endParaRPr lang="en-ZA" sz="1400" baseline="0" dirty="0">
                        <a:solidFill>
                          <a:schemeClr val="tx1"/>
                        </a:solidFill>
                      </a:endParaRPr>
                    </a:p>
                    <a:p>
                      <a:pPr marL="0" indent="0" algn="just">
                        <a:buFont typeface="+mj-lt"/>
                        <a:buNone/>
                      </a:pPr>
                      <a:endParaRPr lang="en-ZA" sz="1400" baseline="0" dirty="0">
                        <a:solidFill>
                          <a:schemeClr val="tx1"/>
                        </a:solidFill>
                      </a:endParaRPr>
                    </a:p>
                  </a:txBody>
                  <a:tcPr marL="91446" marR="91446" marT="45733" marB="45733"/>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  insufficient evidence to institute disciplinary action</a:t>
                      </a:r>
                    </a:p>
                  </a:txBody>
                  <a:tcPr marL="91446" marR="91446" marT="45733" marB="45733"/>
                </a:tc>
                <a:extLst>
                  <a:ext uri="{0D108BD9-81ED-4DB2-BD59-A6C34878D82A}">
                    <a16:rowId xmlns:a16="http://schemas.microsoft.com/office/drawing/2014/main" val="10001"/>
                  </a:ext>
                </a:extLst>
              </a:tr>
              <a:tr h="1432660">
                <a:tc>
                  <a:txBody>
                    <a:bodyPr/>
                    <a:lstStyle/>
                    <a:p>
                      <a:pPr marL="0" indent="0">
                        <a:buFont typeface="+mj-lt"/>
                        <a:buNone/>
                      </a:pPr>
                      <a:r>
                        <a:rPr lang="en-ZA" sz="1400" dirty="0">
                          <a:solidFill>
                            <a:schemeClr val="tx1"/>
                          </a:solidFill>
                        </a:rPr>
                        <a:t>5.</a:t>
                      </a:r>
                    </a:p>
                  </a:txBody>
                  <a:tcPr marL="91446" marR="91446" marT="45733" marB="45733"/>
                </a:tc>
                <a:tc>
                  <a:txBody>
                    <a:bodyPr/>
                    <a:lstStyle/>
                    <a:p>
                      <a:pPr marL="0" indent="0">
                        <a:buFont typeface="+mj-lt"/>
                        <a:buNone/>
                      </a:pPr>
                      <a:r>
                        <a:rPr lang="en-ZA" sz="1400" kern="1200" dirty="0">
                          <a:solidFill>
                            <a:schemeClr val="tx1"/>
                          </a:solidFill>
                          <a:effectLst/>
                          <a:latin typeface="+mn-lt"/>
                          <a:ea typeface="+mn-ea"/>
                          <a:cs typeface="+mn-cs"/>
                        </a:rPr>
                        <a:t>Wings Travel (travel and related services)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800" b="0" i="0" u="none" strike="noStrike" kern="1200" baseline="0" dirty="0">
                          <a:solidFill>
                            <a:schemeClr val="tx1"/>
                          </a:solidFill>
                          <a:latin typeface="+mn-lt"/>
                          <a:ea typeface="+mn-ea"/>
                          <a:cs typeface="+mn-cs"/>
                        </a:rPr>
                        <a:t>	</a:t>
                      </a:r>
                    </a:p>
                    <a:p>
                      <a:pPr marL="0" indent="0">
                        <a:buFont typeface="+mj-lt"/>
                        <a:buNone/>
                      </a:pPr>
                      <a:endParaRPr lang="en-ZA" sz="1400" dirty="0">
                        <a:solidFill>
                          <a:schemeClr val="tx1"/>
                        </a:solidFill>
                      </a:endParaRPr>
                    </a:p>
                  </a:txBody>
                  <a:tcPr marL="91446" marR="91446" marT="45733" marB="45733"/>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Payments made to an expired contract as a result of</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failure to ensure that appropriate SCM prescripts were implemented, </a:t>
                      </a:r>
                      <a:r>
                        <a:rPr lang="en-ZA" sz="1400" kern="1200" baseline="0" dirty="0">
                          <a:solidFill>
                            <a:schemeClr val="tx1"/>
                          </a:solidFill>
                          <a:effectLst/>
                          <a:latin typeface="+mn-lt"/>
                          <a:ea typeface="+mn-ea"/>
                          <a:cs typeface="+mn-cs"/>
                        </a:rPr>
                        <a:t>i.e. contract extension not approved as per the appropriate financial delegation framework</a:t>
                      </a:r>
                      <a:endParaRPr lang="en-ZA" sz="1400" baseline="0" dirty="0">
                        <a:solidFill>
                          <a:schemeClr val="tx1"/>
                        </a:solidFill>
                      </a:endParaRPr>
                    </a:p>
                  </a:txBody>
                  <a:tcPr marL="91446" marR="91446" marT="45733" marB="45733"/>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  insufficient evidence to institute disciplinary action</a:t>
                      </a:r>
                    </a:p>
                  </a:txBody>
                  <a:tcPr marL="91446" marR="91446" marT="45733" marB="45733"/>
                </a:tc>
                <a:extLst>
                  <a:ext uri="{0D108BD9-81ED-4DB2-BD59-A6C34878D82A}">
                    <a16:rowId xmlns:a16="http://schemas.microsoft.com/office/drawing/2014/main" val="10002"/>
                  </a:ext>
                </a:extLst>
              </a:tr>
              <a:tr h="1859404">
                <a:tc>
                  <a:txBody>
                    <a:bodyPr/>
                    <a:lstStyle/>
                    <a:p>
                      <a:r>
                        <a:rPr lang="en-ZA" sz="1400" dirty="0">
                          <a:solidFill>
                            <a:schemeClr val="tx1"/>
                          </a:solidFill>
                        </a:rPr>
                        <a:t>6.</a:t>
                      </a:r>
                    </a:p>
                  </a:txBody>
                  <a:tcPr marL="91446" marR="91446" marT="45733" marB="45733"/>
                </a:tc>
                <a:tc>
                  <a:txBody>
                    <a:bodyPr/>
                    <a:lstStyle/>
                    <a:p>
                      <a:r>
                        <a:rPr lang="en-ZA" sz="1400" kern="1200" dirty="0">
                          <a:solidFill>
                            <a:schemeClr val="tx1"/>
                          </a:solidFill>
                          <a:effectLst/>
                          <a:latin typeface="+mn-lt"/>
                          <a:ea typeface="+mn-ea"/>
                          <a:cs typeface="+mn-cs"/>
                        </a:rPr>
                        <a:t>AGS Frazer-Lazer Transport Group (storage and furniture removal)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b="0" i="0" u="none" strike="noStrike" kern="1200" baseline="0" dirty="0">
                          <a:solidFill>
                            <a:schemeClr val="tx1"/>
                          </a:solidFill>
                          <a:latin typeface="+mn-lt"/>
                          <a:ea typeface="+mn-ea"/>
                          <a:cs typeface="+mn-cs"/>
                        </a:rPr>
                        <a:t>	</a:t>
                      </a:r>
                    </a:p>
                    <a:p>
                      <a:endParaRPr lang="en-ZA" sz="1400" kern="1200" dirty="0">
                        <a:solidFill>
                          <a:schemeClr val="tx1"/>
                        </a:solidFill>
                        <a:effectLst/>
                        <a:latin typeface="+mn-lt"/>
                        <a:ea typeface="+mn-ea"/>
                        <a:cs typeface="+mn-cs"/>
                      </a:endParaRPr>
                    </a:p>
                  </a:txBody>
                  <a:tcPr marL="91446" marR="91446" marT="45733" marB="45733"/>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Payments made to an expired contract as a result of</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failure to ensure that appropriate SCM prescripts were implemented, </a:t>
                      </a:r>
                      <a:r>
                        <a:rPr lang="en-ZA" sz="1400" kern="1200" baseline="0" dirty="0">
                          <a:solidFill>
                            <a:schemeClr val="tx1"/>
                          </a:solidFill>
                          <a:effectLst/>
                          <a:latin typeface="+mn-lt"/>
                          <a:ea typeface="+mn-ea"/>
                          <a:cs typeface="+mn-cs"/>
                        </a:rPr>
                        <a:t>i.e. contract extension not approved as per the appropriate financial delegation framework</a:t>
                      </a:r>
                      <a:endParaRPr lang="en-ZA" sz="1400" baseline="0" dirty="0">
                        <a:solidFill>
                          <a:schemeClr val="tx1"/>
                        </a:solidFill>
                      </a:endParaRPr>
                    </a:p>
                  </a:txBody>
                  <a:tcPr marL="91446" marR="91446" marT="45733" marB="45733"/>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a:t>
                      </a:r>
                      <a:r>
                        <a:rPr lang="en-ZA" sz="1400" kern="1200" baseline="0" dirty="0">
                          <a:solidFill>
                            <a:schemeClr val="tx1"/>
                          </a:solidFill>
                          <a:latin typeface="+mn-lt"/>
                          <a:ea typeface="+mn-ea"/>
                          <a:cs typeface="+mn-cs"/>
                        </a:rPr>
                        <a:t> no</a:t>
                      </a:r>
                      <a:r>
                        <a:rPr lang="en-ZA" sz="1400" kern="1200" dirty="0">
                          <a:solidFill>
                            <a:schemeClr val="tx1"/>
                          </a:solidFill>
                          <a:latin typeface="+mn-lt"/>
                          <a:ea typeface="+mn-ea"/>
                          <a:cs typeface="+mn-cs"/>
                        </a:rPr>
                        <a:t> evidence exists of wrong doing to warrant disciplinary action</a:t>
                      </a:r>
                      <a:endParaRPr lang="en-ZA" sz="1400" dirty="0">
                        <a:solidFill>
                          <a:schemeClr val="tx1"/>
                        </a:solidFill>
                      </a:endParaRPr>
                    </a:p>
                  </a:txBody>
                  <a:tcPr marL="91446" marR="91446" marT="45733" marB="45733"/>
                </a:tc>
                <a:extLst>
                  <a:ext uri="{0D108BD9-81ED-4DB2-BD59-A6C34878D82A}">
                    <a16:rowId xmlns:a16="http://schemas.microsoft.com/office/drawing/2014/main" val="10003"/>
                  </a:ext>
                </a:extLst>
              </a:tr>
            </a:tbl>
          </a:graphicData>
        </a:graphic>
      </p:graphicFrame>
      <p:sp>
        <p:nvSpPr>
          <p:cNvPr id="6174" name="Slide Number Placeholder 3">
            <a:extLst>
              <a:ext uri="{FF2B5EF4-FFF2-40B4-BE49-F238E27FC236}">
                <a16:creationId xmlns:a16="http://schemas.microsoft.com/office/drawing/2014/main" id="{9E10FABD-B19C-4545-AA1D-9D6C7A0F0D4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954C3B1-4B36-435D-B6B7-A1EA9264840F}" type="slidenum">
              <a:rPr lang="en-GB" altLang="en-US" sz="1000">
                <a:latin typeface="Times" panose="02020603050405020304" pitchFamily="18" charset="0"/>
              </a:rPr>
              <a:pPr>
                <a:spcBef>
                  <a:spcPct val="0"/>
                </a:spcBef>
                <a:buFontTx/>
                <a:buNone/>
              </a:pPr>
              <a:t>12</a:t>
            </a:fld>
            <a:endParaRPr lang="en-GB" altLang="en-US" sz="1000" dirty="0">
              <a:latin typeface="Times"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4C016F6-51A7-4B9E-9027-9F97E333D177}"/>
              </a:ext>
            </a:extLst>
          </p:cNvPr>
          <p:cNvSpPr>
            <a:spLocks noGrp="1" noChangeArrowheads="1"/>
          </p:cNvSpPr>
          <p:nvPr>
            <p:ph type="title"/>
          </p:nvPr>
        </p:nvSpPr>
        <p:spPr>
          <a:xfrm>
            <a:off x="457200" y="188913"/>
            <a:ext cx="8229600" cy="582612"/>
          </a:xfrm>
        </p:spPr>
        <p:txBody>
          <a:bodyPr/>
          <a:lstStyle/>
          <a:p>
            <a:pPr algn="l"/>
            <a:r>
              <a:rPr lang="en-ZA" altLang="en-US" sz="2000" cap="all" dirty="0">
                <a:solidFill>
                  <a:schemeClr val="tx1"/>
                </a:solidFill>
              </a:rPr>
              <a:t>Status of the investigations on expired contracts</a:t>
            </a:r>
            <a:r>
              <a:rPr lang="en-ZA" altLang="en-US" sz="2000" dirty="0">
                <a:solidFill>
                  <a:schemeClr val="tx1"/>
                </a:solidFill>
              </a:rPr>
              <a:t/>
            </a:r>
            <a:br>
              <a:rPr lang="en-ZA" altLang="en-US" sz="2000" dirty="0">
                <a:solidFill>
                  <a:schemeClr val="tx1"/>
                </a:solidFill>
              </a:rPr>
            </a:br>
            <a:endParaRPr lang="en-US" altLang="en-US" sz="2000" dirty="0"/>
          </a:p>
        </p:txBody>
      </p:sp>
      <p:graphicFrame>
        <p:nvGraphicFramePr>
          <p:cNvPr id="3" name="Content Placeholder 2">
            <a:extLst>
              <a:ext uri="{FF2B5EF4-FFF2-40B4-BE49-F238E27FC236}">
                <a16:creationId xmlns:a16="http://schemas.microsoft.com/office/drawing/2014/main" id="{04B1A5C2-0E98-4F59-9AC4-32A79E65B0A8}"/>
              </a:ext>
            </a:extLst>
          </p:cNvPr>
          <p:cNvGraphicFramePr>
            <a:graphicFrameLocks noGrp="1"/>
          </p:cNvGraphicFramePr>
          <p:nvPr>
            <p:ph idx="1"/>
            <p:extLst>
              <p:ext uri="{D42A27DB-BD31-4B8C-83A1-F6EECF244321}">
                <p14:modId xmlns:p14="http://schemas.microsoft.com/office/powerpoint/2010/main" val="1784725421"/>
              </p:ext>
            </p:extLst>
          </p:nvPr>
        </p:nvGraphicFramePr>
        <p:xfrm>
          <a:off x="34925" y="620713"/>
          <a:ext cx="9109075" cy="5378449"/>
        </p:xfrm>
        <a:graphic>
          <a:graphicData uri="http://schemas.openxmlformats.org/drawingml/2006/table">
            <a:tbl>
              <a:tblPr firstRow="1" bandRow="1">
                <a:tableStyleId>{5C22544A-7EE6-4342-B048-85BDC9FD1C3A}</a:tableStyleId>
              </a:tblPr>
              <a:tblGrid>
                <a:gridCol w="465758">
                  <a:extLst>
                    <a:ext uri="{9D8B030D-6E8A-4147-A177-3AD203B41FA5}">
                      <a16:colId xmlns:a16="http://schemas.microsoft.com/office/drawing/2014/main" val="20000"/>
                    </a:ext>
                  </a:extLst>
                </a:gridCol>
                <a:gridCol w="1506392">
                  <a:extLst>
                    <a:ext uri="{9D8B030D-6E8A-4147-A177-3AD203B41FA5}">
                      <a16:colId xmlns:a16="http://schemas.microsoft.com/office/drawing/2014/main" val="20001"/>
                    </a:ext>
                  </a:extLst>
                </a:gridCol>
                <a:gridCol w="5523439">
                  <a:extLst>
                    <a:ext uri="{9D8B030D-6E8A-4147-A177-3AD203B41FA5}">
                      <a16:colId xmlns:a16="http://schemas.microsoft.com/office/drawing/2014/main" val="20002"/>
                    </a:ext>
                  </a:extLst>
                </a:gridCol>
                <a:gridCol w="1613486">
                  <a:extLst>
                    <a:ext uri="{9D8B030D-6E8A-4147-A177-3AD203B41FA5}">
                      <a16:colId xmlns:a16="http://schemas.microsoft.com/office/drawing/2014/main" val="20003"/>
                    </a:ext>
                  </a:extLst>
                </a:gridCol>
              </a:tblGrid>
              <a:tr h="622939">
                <a:tc>
                  <a:txBody>
                    <a:bodyPr/>
                    <a:lstStyle/>
                    <a:p>
                      <a:r>
                        <a:rPr lang="en-ZA" sz="1400" dirty="0">
                          <a:solidFill>
                            <a:schemeClr val="tx1"/>
                          </a:solidFill>
                        </a:rPr>
                        <a:t>No</a:t>
                      </a:r>
                    </a:p>
                  </a:txBody>
                  <a:tcPr marL="91446" marR="91446" marT="45741" marB="45741"/>
                </a:tc>
                <a:tc>
                  <a:txBody>
                    <a:bodyPr/>
                    <a:lstStyle/>
                    <a:p>
                      <a:r>
                        <a:rPr lang="en-ZA" sz="1400" dirty="0">
                          <a:solidFill>
                            <a:schemeClr val="tx1"/>
                          </a:solidFill>
                        </a:rPr>
                        <a:t>Service provider</a:t>
                      </a:r>
                    </a:p>
                  </a:txBody>
                  <a:tcPr marL="91446" marR="91446" marT="45741" marB="45741"/>
                </a:tc>
                <a:tc>
                  <a:txBody>
                    <a:bodyPr/>
                    <a:lstStyle/>
                    <a:p>
                      <a:r>
                        <a:rPr lang="en-ZA" sz="1400" dirty="0">
                          <a:solidFill>
                            <a:schemeClr val="tx1"/>
                          </a:solidFill>
                        </a:rPr>
                        <a:t>Root</a:t>
                      </a:r>
                      <a:r>
                        <a:rPr lang="en-ZA" sz="1400" baseline="0" dirty="0">
                          <a:solidFill>
                            <a:schemeClr val="tx1"/>
                          </a:solidFill>
                        </a:rPr>
                        <a:t> cause</a:t>
                      </a:r>
                      <a:endParaRPr lang="en-ZA" sz="1400" dirty="0">
                        <a:solidFill>
                          <a:schemeClr val="tx1"/>
                        </a:solidFill>
                      </a:endParaRPr>
                    </a:p>
                  </a:txBody>
                  <a:tcPr marL="91446" marR="91446" marT="45741" marB="45741"/>
                </a:tc>
                <a:tc>
                  <a:txBody>
                    <a:bodyPr/>
                    <a:lstStyle/>
                    <a:p>
                      <a:r>
                        <a:rPr lang="en-ZA" sz="1400" dirty="0">
                          <a:solidFill>
                            <a:schemeClr val="tx1"/>
                          </a:solidFill>
                        </a:rPr>
                        <a:t>Status update</a:t>
                      </a:r>
                    </a:p>
                  </a:txBody>
                  <a:tcPr marL="91446" marR="91446" marT="45741" marB="45741"/>
                </a:tc>
                <a:extLst>
                  <a:ext uri="{0D108BD9-81ED-4DB2-BD59-A6C34878D82A}">
                    <a16:rowId xmlns:a16="http://schemas.microsoft.com/office/drawing/2014/main" val="10000"/>
                  </a:ext>
                </a:extLst>
              </a:tr>
              <a:tr h="1585170">
                <a:tc>
                  <a:txBody>
                    <a:bodyPr/>
                    <a:lstStyle/>
                    <a:p>
                      <a:pPr marL="0" indent="0">
                        <a:buFont typeface="+mj-lt"/>
                        <a:buNone/>
                      </a:pPr>
                      <a:r>
                        <a:rPr lang="en-ZA" sz="1400" dirty="0">
                          <a:solidFill>
                            <a:schemeClr val="tx1"/>
                          </a:solidFill>
                        </a:rPr>
                        <a:t>7.</a:t>
                      </a:r>
                    </a:p>
                  </a:txBody>
                  <a:tcPr marL="91446" marR="91446" marT="45741" marB="45741"/>
                </a:tc>
                <a:tc>
                  <a:txBody>
                    <a:bodyPr/>
                    <a:lstStyle/>
                    <a:p>
                      <a:pPr marL="0" indent="0">
                        <a:buFont typeface="+mj-lt"/>
                        <a:buNone/>
                      </a:pPr>
                      <a:r>
                        <a:rPr lang="en-ZA" sz="1400" kern="1200" dirty="0">
                          <a:solidFill>
                            <a:schemeClr val="tx1"/>
                          </a:solidFill>
                          <a:effectLst/>
                          <a:latin typeface="+mn-lt"/>
                          <a:ea typeface="+mn-ea"/>
                          <a:cs typeface="+mn-cs"/>
                        </a:rPr>
                        <a:t>SITA</a:t>
                      </a:r>
                    </a:p>
                    <a:p>
                      <a:pPr marL="0" indent="0">
                        <a:buFont typeface="+mj-lt"/>
                        <a:buNone/>
                      </a:pPr>
                      <a:r>
                        <a:rPr lang="en-US" sz="1400" kern="1200" dirty="0">
                          <a:solidFill>
                            <a:schemeClr val="tx1"/>
                          </a:solidFill>
                          <a:effectLst/>
                          <a:latin typeface="+mn-lt"/>
                          <a:ea typeface="+mn-ea"/>
                          <a:cs typeface="+mn-cs"/>
                        </a:rPr>
                        <a:t>(website and connectivity)</a:t>
                      </a:r>
                    </a:p>
                  </a:txBody>
                  <a:tcPr marL="91446" marR="91446" marT="45741" marB="45741"/>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Payments made to an expired contract as a result of</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failure to ensure that appropriate SCM prescripts were implemented, </a:t>
                      </a:r>
                      <a:r>
                        <a:rPr lang="en-ZA" sz="1400" kern="1200" baseline="0" dirty="0">
                          <a:solidFill>
                            <a:schemeClr val="tx1"/>
                          </a:solidFill>
                          <a:effectLst/>
                          <a:latin typeface="+mn-lt"/>
                          <a:ea typeface="+mn-ea"/>
                          <a:cs typeface="+mn-cs"/>
                        </a:rPr>
                        <a:t>i.e. contract extension not approved as per the appropriate financial delegation framework</a:t>
                      </a:r>
                      <a:endParaRPr lang="en-ZA" sz="1400" baseline="0" dirty="0">
                        <a:solidFill>
                          <a:schemeClr val="tx1"/>
                        </a:solidFill>
                      </a:endParaRPr>
                    </a:p>
                    <a:p>
                      <a:pPr marL="0" indent="0">
                        <a:buFont typeface="+mj-lt"/>
                        <a:buNone/>
                      </a:pPr>
                      <a:endParaRPr lang="en-ZA" sz="1400" baseline="0" dirty="0">
                        <a:solidFill>
                          <a:schemeClr val="tx1"/>
                        </a:solidFill>
                      </a:endParaRPr>
                    </a:p>
                  </a:txBody>
                  <a:tcPr marL="91446" marR="91446"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Handed over to Office</a:t>
                      </a:r>
                      <a:r>
                        <a:rPr lang="en-ZA" sz="1400" kern="1200" baseline="0" dirty="0">
                          <a:solidFill>
                            <a:schemeClr val="tx1"/>
                          </a:solidFill>
                          <a:latin typeface="+mn-lt"/>
                          <a:ea typeface="+mn-ea"/>
                          <a:cs typeface="+mn-cs"/>
                        </a:rPr>
                        <a:t> of Accountant- General Specialised Audit Services, to investigate</a:t>
                      </a:r>
                      <a:endParaRPr lang="en-ZA" sz="1400" kern="1200" dirty="0">
                        <a:solidFill>
                          <a:schemeClr val="tx1"/>
                        </a:solidFill>
                        <a:latin typeface="+mn-lt"/>
                        <a:ea typeface="+mn-ea"/>
                        <a:cs typeface="+mn-cs"/>
                      </a:endParaRPr>
                    </a:p>
                  </a:txBody>
                  <a:tcPr marL="91446" marR="91446" marT="45741" marB="45741"/>
                </a:tc>
                <a:extLst>
                  <a:ext uri="{0D108BD9-81ED-4DB2-BD59-A6C34878D82A}">
                    <a16:rowId xmlns:a16="http://schemas.microsoft.com/office/drawing/2014/main" val="10001"/>
                  </a:ext>
                </a:extLst>
              </a:tr>
              <a:tr h="1585170">
                <a:tc>
                  <a:txBody>
                    <a:bodyPr/>
                    <a:lstStyle/>
                    <a:p>
                      <a:pPr marL="0" indent="0">
                        <a:buFont typeface="+mj-lt"/>
                        <a:buNone/>
                      </a:pPr>
                      <a:r>
                        <a:rPr lang="en-ZA" sz="1400" dirty="0">
                          <a:solidFill>
                            <a:schemeClr val="tx1"/>
                          </a:solidFill>
                        </a:rPr>
                        <a:t>8.</a:t>
                      </a:r>
                    </a:p>
                  </a:txBody>
                  <a:tcPr marL="91446" marR="91446" marT="45741" marB="45741"/>
                </a:tc>
                <a:tc>
                  <a:txBody>
                    <a:bodyPr/>
                    <a:lstStyle/>
                    <a:p>
                      <a:pPr marL="0" indent="0">
                        <a:buFont typeface="+mj-lt"/>
                        <a:buNone/>
                      </a:pPr>
                      <a:r>
                        <a:rPr lang="en-ZA" sz="1400" kern="1200" dirty="0">
                          <a:solidFill>
                            <a:schemeClr val="tx1"/>
                          </a:solidFill>
                          <a:effectLst/>
                          <a:latin typeface="+mn-lt"/>
                          <a:ea typeface="+mn-ea"/>
                          <a:cs typeface="+mn-cs"/>
                        </a:rPr>
                        <a:t>Execujet Aviation (travel services)</a:t>
                      </a:r>
                    </a:p>
                  </a:txBody>
                  <a:tcPr marL="91446" marR="91446" marT="45741" marB="45741"/>
                </a:tc>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400" kern="1200" dirty="0">
                          <a:solidFill>
                            <a:schemeClr val="tx1"/>
                          </a:solidFill>
                          <a:effectLst/>
                          <a:latin typeface="+mn-lt"/>
                          <a:ea typeface="+mn-ea"/>
                          <a:cs typeface="+mn-cs"/>
                        </a:rPr>
                        <a:t>Contract expired with National Treasury. The Department requested five quotations. Deviation approval by the DDG instead of National Treasury.</a:t>
                      </a:r>
                      <a:endParaRPr lang="en-ZA" sz="1400" baseline="0" dirty="0">
                        <a:solidFill>
                          <a:schemeClr val="tx1"/>
                        </a:solidFill>
                      </a:endParaRPr>
                    </a:p>
                  </a:txBody>
                  <a:tcPr marL="91446" marR="91446"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Handed over to Office</a:t>
                      </a:r>
                      <a:r>
                        <a:rPr lang="en-ZA" sz="1400" kern="1200" baseline="0" dirty="0">
                          <a:solidFill>
                            <a:schemeClr val="tx1"/>
                          </a:solidFill>
                          <a:latin typeface="+mn-lt"/>
                          <a:ea typeface="+mn-ea"/>
                          <a:cs typeface="+mn-cs"/>
                        </a:rPr>
                        <a:t> of Accountant- General Specialised Audit Services, to investigate</a:t>
                      </a:r>
                      <a:endParaRPr lang="en-ZA" sz="1400" kern="1200" dirty="0">
                        <a:solidFill>
                          <a:schemeClr val="tx1"/>
                        </a:solidFill>
                        <a:latin typeface="+mn-lt"/>
                        <a:ea typeface="+mn-ea"/>
                        <a:cs typeface="+mn-cs"/>
                      </a:endParaRPr>
                    </a:p>
                  </a:txBody>
                  <a:tcPr marL="91446" marR="91446" marT="45741" marB="45741"/>
                </a:tc>
                <a:extLst>
                  <a:ext uri="{0D108BD9-81ED-4DB2-BD59-A6C34878D82A}">
                    <a16:rowId xmlns:a16="http://schemas.microsoft.com/office/drawing/2014/main" val="10002"/>
                  </a:ext>
                </a:extLst>
              </a:tr>
              <a:tr h="1585170">
                <a:tc>
                  <a:txBody>
                    <a:bodyPr/>
                    <a:lstStyle/>
                    <a:p>
                      <a:r>
                        <a:rPr lang="en-ZA" sz="1400" dirty="0">
                          <a:solidFill>
                            <a:schemeClr val="tx1"/>
                          </a:solidFill>
                        </a:rPr>
                        <a:t>9.</a:t>
                      </a:r>
                    </a:p>
                  </a:txBody>
                  <a:tcPr marL="91446" marR="91446"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1"/>
                          </a:solidFill>
                        </a:rPr>
                        <a:t>National Airways  Corporation </a:t>
                      </a:r>
                      <a:r>
                        <a:rPr lang="en-ZA" sz="1400" kern="1200" dirty="0">
                          <a:solidFill>
                            <a:schemeClr val="tx1"/>
                          </a:solidFill>
                          <a:effectLst/>
                          <a:latin typeface="+mn-lt"/>
                          <a:ea typeface="+mn-ea"/>
                          <a:cs typeface="+mn-cs"/>
                        </a:rPr>
                        <a:t>(travel</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services)</a:t>
                      </a:r>
                    </a:p>
                    <a:p>
                      <a:endParaRPr lang="en-ZA" sz="1400" dirty="0">
                        <a:solidFill>
                          <a:schemeClr val="tx1"/>
                        </a:solidFill>
                      </a:endParaRPr>
                    </a:p>
                  </a:txBody>
                  <a:tcPr marL="91446" marR="91446" marT="45741" marB="45741"/>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400" kern="1200" dirty="0">
                          <a:solidFill>
                            <a:schemeClr val="tx1"/>
                          </a:solidFill>
                          <a:effectLst/>
                          <a:latin typeface="+mn-lt"/>
                          <a:ea typeface="+mn-ea"/>
                          <a:cs typeface="+mn-cs"/>
                        </a:rPr>
                        <a:t>Contract expired with National Treasury. The Department requested five quotations. Deviation approval by the DDG instead of National Treasury.</a:t>
                      </a:r>
                      <a:endParaRPr lang="en-ZA" sz="1400" baseline="0" dirty="0">
                        <a:solidFill>
                          <a:schemeClr val="tx1"/>
                        </a:solidFill>
                      </a:endParaRPr>
                    </a:p>
                  </a:txBody>
                  <a:tcPr marL="91446" marR="91446" marT="45741" marB="457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Handed over to Office</a:t>
                      </a:r>
                      <a:r>
                        <a:rPr lang="en-ZA" sz="1400" kern="1200" baseline="0" dirty="0">
                          <a:solidFill>
                            <a:schemeClr val="tx1"/>
                          </a:solidFill>
                          <a:latin typeface="+mn-lt"/>
                          <a:ea typeface="+mn-ea"/>
                          <a:cs typeface="+mn-cs"/>
                        </a:rPr>
                        <a:t> of Accountant- General Specialised Audit Services, to investigate</a:t>
                      </a:r>
                      <a:endParaRPr lang="en-ZA" sz="1400" kern="1200" dirty="0">
                        <a:solidFill>
                          <a:schemeClr val="tx1"/>
                        </a:solidFill>
                        <a:latin typeface="+mn-lt"/>
                        <a:ea typeface="+mn-ea"/>
                        <a:cs typeface="+mn-cs"/>
                      </a:endParaRPr>
                    </a:p>
                  </a:txBody>
                  <a:tcPr marL="91446" marR="91446" marT="45741" marB="45741"/>
                </a:tc>
                <a:extLst>
                  <a:ext uri="{0D108BD9-81ED-4DB2-BD59-A6C34878D82A}">
                    <a16:rowId xmlns:a16="http://schemas.microsoft.com/office/drawing/2014/main" val="10003"/>
                  </a:ext>
                </a:extLst>
              </a:tr>
            </a:tbl>
          </a:graphicData>
        </a:graphic>
      </p:graphicFrame>
      <p:sp>
        <p:nvSpPr>
          <p:cNvPr id="7198" name="Slide Number Placeholder 3">
            <a:extLst>
              <a:ext uri="{FF2B5EF4-FFF2-40B4-BE49-F238E27FC236}">
                <a16:creationId xmlns:a16="http://schemas.microsoft.com/office/drawing/2014/main" id="{5AF22993-54B3-44C6-9618-15A2C0DD314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3B8293B-1FE8-4067-AC47-69409FDA0BBF}" type="slidenum">
              <a:rPr lang="en-GB" altLang="en-US" sz="1000">
                <a:latin typeface="Times" panose="02020603050405020304" pitchFamily="18" charset="0"/>
              </a:rPr>
              <a:pPr>
                <a:spcBef>
                  <a:spcPct val="0"/>
                </a:spcBef>
                <a:buFontTx/>
                <a:buNone/>
              </a:pPr>
              <a:t>13</a:t>
            </a:fld>
            <a:endParaRPr lang="en-GB" altLang="en-US" sz="1000" dirty="0">
              <a:latin typeface="Times"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1204A52-FD15-414F-8DFA-3F7E0A415BE7}"/>
              </a:ext>
            </a:extLst>
          </p:cNvPr>
          <p:cNvSpPr>
            <a:spLocks noGrp="1" noChangeArrowheads="1"/>
          </p:cNvSpPr>
          <p:nvPr>
            <p:ph type="title"/>
          </p:nvPr>
        </p:nvSpPr>
        <p:spPr>
          <a:xfrm>
            <a:off x="457200" y="188913"/>
            <a:ext cx="8229600" cy="582612"/>
          </a:xfrm>
        </p:spPr>
        <p:txBody>
          <a:bodyPr/>
          <a:lstStyle/>
          <a:p>
            <a:pPr algn="l"/>
            <a:r>
              <a:rPr lang="en-ZA" altLang="en-US" sz="2000" cap="all" dirty="0">
                <a:solidFill>
                  <a:schemeClr val="tx1"/>
                </a:solidFill>
              </a:rPr>
              <a:t>Status of the investigations on expired contracts</a:t>
            </a:r>
            <a:endParaRPr lang="en-US" altLang="en-US" sz="2000" cap="all" dirty="0"/>
          </a:p>
        </p:txBody>
      </p:sp>
      <p:graphicFrame>
        <p:nvGraphicFramePr>
          <p:cNvPr id="3" name="Content Placeholder 2">
            <a:extLst>
              <a:ext uri="{FF2B5EF4-FFF2-40B4-BE49-F238E27FC236}">
                <a16:creationId xmlns:a16="http://schemas.microsoft.com/office/drawing/2014/main" id="{605226E6-C893-49A0-9662-C119CC39D7C2}"/>
              </a:ext>
            </a:extLst>
          </p:cNvPr>
          <p:cNvGraphicFramePr>
            <a:graphicFrameLocks noGrp="1"/>
          </p:cNvGraphicFramePr>
          <p:nvPr>
            <p:ph idx="1"/>
            <p:extLst>
              <p:ext uri="{D42A27DB-BD31-4B8C-83A1-F6EECF244321}">
                <p14:modId xmlns:p14="http://schemas.microsoft.com/office/powerpoint/2010/main" val="3102411941"/>
              </p:ext>
            </p:extLst>
          </p:nvPr>
        </p:nvGraphicFramePr>
        <p:xfrm>
          <a:off x="14250" y="620688"/>
          <a:ext cx="9109075" cy="5127293"/>
        </p:xfrm>
        <a:graphic>
          <a:graphicData uri="http://schemas.openxmlformats.org/drawingml/2006/table">
            <a:tbl>
              <a:tblPr firstRow="1" bandRow="1">
                <a:tableStyleId>{5C22544A-7EE6-4342-B048-85BDC9FD1C3A}</a:tableStyleId>
              </a:tblPr>
              <a:tblGrid>
                <a:gridCol w="465758">
                  <a:extLst>
                    <a:ext uri="{9D8B030D-6E8A-4147-A177-3AD203B41FA5}">
                      <a16:colId xmlns:a16="http://schemas.microsoft.com/office/drawing/2014/main" val="20000"/>
                    </a:ext>
                  </a:extLst>
                </a:gridCol>
                <a:gridCol w="1506392">
                  <a:extLst>
                    <a:ext uri="{9D8B030D-6E8A-4147-A177-3AD203B41FA5}">
                      <a16:colId xmlns:a16="http://schemas.microsoft.com/office/drawing/2014/main" val="20001"/>
                    </a:ext>
                  </a:extLst>
                </a:gridCol>
                <a:gridCol w="5523439">
                  <a:extLst>
                    <a:ext uri="{9D8B030D-6E8A-4147-A177-3AD203B41FA5}">
                      <a16:colId xmlns:a16="http://schemas.microsoft.com/office/drawing/2014/main" val="20002"/>
                    </a:ext>
                  </a:extLst>
                </a:gridCol>
                <a:gridCol w="1613486">
                  <a:extLst>
                    <a:ext uri="{9D8B030D-6E8A-4147-A177-3AD203B41FA5}">
                      <a16:colId xmlns:a16="http://schemas.microsoft.com/office/drawing/2014/main" val="20003"/>
                    </a:ext>
                  </a:extLst>
                </a:gridCol>
              </a:tblGrid>
              <a:tr h="518276">
                <a:tc>
                  <a:txBody>
                    <a:bodyPr/>
                    <a:lstStyle/>
                    <a:p>
                      <a:r>
                        <a:rPr lang="en-ZA" sz="1400" dirty="0">
                          <a:solidFill>
                            <a:schemeClr val="tx1"/>
                          </a:solidFill>
                        </a:rPr>
                        <a:t>No</a:t>
                      </a:r>
                    </a:p>
                  </a:txBody>
                  <a:tcPr marL="91446" marR="91446" marT="45750" marB="45750"/>
                </a:tc>
                <a:tc>
                  <a:txBody>
                    <a:bodyPr/>
                    <a:lstStyle/>
                    <a:p>
                      <a:r>
                        <a:rPr lang="en-ZA" sz="1400" dirty="0">
                          <a:solidFill>
                            <a:schemeClr val="tx1"/>
                          </a:solidFill>
                        </a:rPr>
                        <a:t>Service provider</a:t>
                      </a:r>
                    </a:p>
                  </a:txBody>
                  <a:tcPr marL="91446" marR="91446" marT="45750" marB="45750"/>
                </a:tc>
                <a:tc>
                  <a:txBody>
                    <a:bodyPr/>
                    <a:lstStyle/>
                    <a:p>
                      <a:r>
                        <a:rPr lang="en-ZA" sz="1400" dirty="0">
                          <a:solidFill>
                            <a:schemeClr val="tx1"/>
                          </a:solidFill>
                        </a:rPr>
                        <a:t>Root</a:t>
                      </a:r>
                      <a:r>
                        <a:rPr lang="en-ZA" sz="1400" baseline="0" dirty="0">
                          <a:solidFill>
                            <a:schemeClr val="tx1"/>
                          </a:solidFill>
                        </a:rPr>
                        <a:t> cause</a:t>
                      </a:r>
                      <a:endParaRPr lang="en-ZA" sz="1400" dirty="0">
                        <a:solidFill>
                          <a:schemeClr val="tx1"/>
                        </a:solidFill>
                      </a:endParaRPr>
                    </a:p>
                  </a:txBody>
                  <a:tcPr marL="91446" marR="91446" marT="45750" marB="45750"/>
                </a:tc>
                <a:tc>
                  <a:txBody>
                    <a:bodyPr/>
                    <a:lstStyle/>
                    <a:p>
                      <a:r>
                        <a:rPr lang="en-ZA" sz="1400" dirty="0">
                          <a:solidFill>
                            <a:schemeClr val="tx1"/>
                          </a:solidFill>
                        </a:rPr>
                        <a:t>Status update</a:t>
                      </a:r>
                    </a:p>
                  </a:txBody>
                  <a:tcPr marL="91446" marR="91446" marT="45750" marB="45750"/>
                </a:tc>
                <a:extLst>
                  <a:ext uri="{0D108BD9-81ED-4DB2-BD59-A6C34878D82A}">
                    <a16:rowId xmlns:a16="http://schemas.microsoft.com/office/drawing/2014/main" val="10000"/>
                  </a:ext>
                </a:extLst>
              </a:tr>
              <a:tr h="1585217">
                <a:tc>
                  <a:txBody>
                    <a:bodyPr/>
                    <a:lstStyle/>
                    <a:p>
                      <a:pPr marL="0" indent="0">
                        <a:buFont typeface="+mj-lt"/>
                        <a:buNone/>
                      </a:pPr>
                      <a:r>
                        <a:rPr lang="en-ZA" sz="1400" dirty="0">
                          <a:solidFill>
                            <a:schemeClr val="tx1"/>
                          </a:solidFill>
                        </a:rPr>
                        <a:t>10.</a:t>
                      </a:r>
                    </a:p>
                  </a:txBody>
                  <a:tcPr marL="91446" marR="91446" marT="45750" marB="45750"/>
                </a:tc>
                <a:tc>
                  <a:txBody>
                    <a:bodyPr/>
                    <a:lstStyle/>
                    <a:p>
                      <a:pPr marL="0" indent="0">
                        <a:buFont typeface="+mj-lt"/>
                        <a:buNone/>
                      </a:pPr>
                      <a:r>
                        <a:rPr lang="en-ZA" sz="1400" kern="1200" dirty="0">
                          <a:solidFill>
                            <a:schemeClr val="tx1"/>
                          </a:solidFill>
                          <a:effectLst/>
                          <a:latin typeface="+mn-lt"/>
                          <a:ea typeface="+mn-ea"/>
                          <a:cs typeface="+mn-cs"/>
                        </a:rPr>
                        <a:t>Woodford</a:t>
                      </a:r>
                    </a:p>
                    <a:p>
                      <a:pPr marL="0" indent="0">
                        <a:buFont typeface="+mj-lt"/>
                        <a:buNone/>
                      </a:pPr>
                      <a:r>
                        <a:rPr lang="en-US" sz="1400" kern="1200" dirty="0">
                          <a:solidFill>
                            <a:schemeClr val="tx1"/>
                          </a:solidFill>
                          <a:effectLst/>
                          <a:latin typeface="+mn-lt"/>
                          <a:ea typeface="+mn-ea"/>
                          <a:cs typeface="+mn-cs"/>
                        </a:rPr>
                        <a:t>(VIP Shuttle services)</a:t>
                      </a:r>
                      <a:endParaRPr lang="en-ZA" sz="1400" kern="1200" dirty="0">
                        <a:solidFill>
                          <a:schemeClr val="tx1"/>
                        </a:solidFill>
                        <a:effectLst/>
                        <a:latin typeface="+mn-lt"/>
                        <a:ea typeface="+mn-ea"/>
                        <a:cs typeface="+mn-cs"/>
                      </a:endParaRPr>
                    </a:p>
                  </a:txBody>
                  <a:tcPr marL="91446" marR="91446" marT="45750" marB="45750"/>
                </a:tc>
                <a:tc>
                  <a:txBody>
                    <a:bodyPr/>
                    <a:lstStyle/>
                    <a:p>
                      <a:pPr marL="0" marR="0" lvl="0" indent="0" algn="just" defTabSz="914400" rtl="0" eaLnBrk="1" fontAlgn="auto" latinLnBrk="0" hangingPunct="1">
                        <a:lnSpc>
                          <a:spcPct val="150000"/>
                        </a:lnSpc>
                        <a:spcBef>
                          <a:spcPts val="0"/>
                        </a:spcBef>
                        <a:spcAft>
                          <a:spcPts val="0"/>
                        </a:spcAft>
                        <a:buClrTx/>
                        <a:buSzTx/>
                        <a:buFont typeface="+mj-lt"/>
                        <a:buNone/>
                        <a:tabLst/>
                        <a:defRPr/>
                      </a:pPr>
                      <a:r>
                        <a:rPr lang="en-ZA" sz="1400" kern="1200" dirty="0">
                          <a:solidFill>
                            <a:schemeClr val="tx1"/>
                          </a:solidFill>
                          <a:effectLst/>
                          <a:latin typeface="+mn-lt"/>
                          <a:ea typeface="+mn-ea"/>
                          <a:cs typeface="+mn-cs"/>
                        </a:rPr>
                        <a:t>Payments made to an expired contract as a result of</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failure to ensure that appropriate SCM prescripts were implemented, </a:t>
                      </a:r>
                      <a:r>
                        <a:rPr lang="en-ZA" sz="1400" kern="1200" baseline="0" dirty="0">
                          <a:solidFill>
                            <a:schemeClr val="tx1"/>
                          </a:solidFill>
                          <a:effectLst/>
                          <a:latin typeface="+mn-lt"/>
                          <a:ea typeface="+mn-ea"/>
                          <a:cs typeface="+mn-cs"/>
                        </a:rPr>
                        <a:t>i.e. contract extension not approved as per the appropriate financial delegation framework</a:t>
                      </a:r>
                      <a:endParaRPr lang="en-ZA" sz="1400" baseline="0" dirty="0">
                        <a:solidFill>
                          <a:schemeClr val="tx1"/>
                        </a:solidFill>
                      </a:endParaRPr>
                    </a:p>
                    <a:p>
                      <a:pPr marL="0" indent="0">
                        <a:buFont typeface="+mj-lt"/>
                        <a:buNone/>
                      </a:pPr>
                      <a:endParaRPr lang="en-ZA" sz="1400" baseline="0" dirty="0">
                        <a:solidFill>
                          <a:schemeClr val="tx1"/>
                        </a:solidFill>
                      </a:endParaRPr>
                    </a:p>
                  </a:txBody>
                  <a:tcPr marL="91446" marR="91446" marT="45750" marB="4575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Handed over to Office</a:t>
                      </a:r>
                      <a:r>
                        <a:rPr lang="en-ZA" sz="1400" kern="1200" baseline="0" dirty="0">
                          <a:solidFill>
                            <a:schemeClr val="tx1"/>
                          </a:solidFill>
                          <a:latin typeface="+mn-lt"/>
                          <a:ea typeface="+mn-ea"/>
                          <a:cs typeface="+mn-cs"/>
                        </a:rPr>
                        <a:t> of Accountant- General Specialised Audit Services, to investigate</a:t>
                      </a:r>
                      <a:endParaRPr lang="en-ZA" sz="1400" kern="1200" dirty="0">
                        <a:solidFill>
                          <a:schemeClr val="tx1"/>
                        </a:solidFill>
                        <a:latin typeface="+mn-lt"/>
                        <a:ea typeface="+mn-ea"/>
                        <a:cs typeface="+mn-cs"/>
                      </a:endParaRPr>
                    </a:p>
                  </a:txBody>
                  <a:tcPr marL="91446" marR="91446" marT="45750" marB="45750"/>
                </a:tc>
                <a:extLst>
                  <a:ext uri="{0D108BD9-81ED-4DB2-BD59-A6C34878D82A}">
                    <a16:rowId xmlns:a16="http://schemas.microsoft.com/office/drawing/2014/main" val="10001"/>
                  </a:ext>
                </a:extLst>
              </a:tr>
              <a:tr h="1274062">
                <a:tc>
                  <a:txBody>
                    <a:bodyPr/>
                    <a:lstStyle/>
                    <a:p>
                      <a:pPr marL="0" indent="0">
                        <a:buFont typeface="+mj-lt"/>
                        <a:buNone/>
                      </a:pPr>
                      <a:r>
                        <a:rPr lang="en-ZA" sz="1400" dirty="0">
                          <a:solidFill>
                            <a:schemeClr val="tx1"/>
                          </a:solidFill>
                        </a:rPr>
                        <a:t>11.</a:t>
                      </a:r>
                    </a:p>
                  </a:txBody>
                  <a:tcPr marL="91446" marR="91446" marT="45750" marB="45750"/>
                </a:tc>
                <a:tc>
                  <a:txBody>
                    <a:bodyPr/>
                    <a:lstStyle/>
                    <a:p>
                      <a:pPr marL="0" indent="0" algn="l" defTabSz="914400" rtl="0" eaLnBrk="1" latinLnBrk="0" hangingPunct="1">
                        <a:buFont typeface="+mj-lt"/>
                        <a:buNone/>
                      </a:pPr>
                      <a:r>
                        <a:rPr lang="en-ZA" sz="1400" kern="1200" dirty="0">
                          <a:solidFill>
                            <a:schemeClr val="tx1"/>
                          </a:solidFill>
                          <a:effectLst/>
                          <a:latin typeface="+mn-lt"/>
                          <a:ea typeface="+mn-ea"/>
                          <a:cs typeface="+mn-cs"/>
                        </a:rPr>
                        <a:t>GEN2 Enterprise Software/Procurement Network </a:t>
                      </a:r>
                    </a:p>
                  </a:txBody>
                  <a:tcPr marL="91446" marR="91446" marT="45750" marB="45750"/>
                </a:tc>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en-ZA" sz="1400" kern="1200" baseline="0" dirty="0">
                          <a:solidFill>
                            <a:schemeClr val="tx1"/>
                          </a:solidFill>
                          <a:effectLst/>
                          <a:latin typeface="+mn-lt"/>
                          <a:ea typeface="+mn-ea"/>
                          <a:cs typeface="+mn-cs"/>
                        </a:rPr>
                        <a:t>There was no Service Level Agreement (SLA) for the service following the expiry of the 2016 SLA.</a:t>
                      </a:r>
                    </a:p>
                  </a:txBody>
                  <a:tcPr marL="91446" marR="91446" marT="45750" marB="4575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a:t>
                      </a:r>
                      <a:r>
                        <a:rPr lang="en-ZA" sz="1400" kern="1200" baseline="0" dirty="0">
                          <a:solidFill>
                            <a:schemeClr val="tx1"/>
                          </a:solidFill>
                          <a:latin typeface="+mn-lt"/>
                          <a:ea typeface="+mn-ea"/>
                          <a:cs typeface="+mn-cs"/>
                        </a:rPr>
                        <a:t> s</a:t>
                      </a:r>
                      <a:r>
                        <a:rPr lang="en-ZA" sz="1400" kern="1200" dirty="0">
                          <a:solidFill>
                            <a:schemeClr val="tx1"/>
                          </a:solidFill>
                          <a:latin typeface="+mn-lt"/>
                          <a:ea typeface="+mn-ea"/>
                          <a:cs typeface="+mn-cs"/>
                        </a:rPr>
                        <a:t>ufficient evidence exists to proceed with  disciplinary action</a:t>
                      </a:r>
                      <a:endParaRPr lang="en-ZA" sz="1400" dirty="0">
                        <a:solidFill>
                          <a:schemeClr val="tx1"/>
                        </a:solidFill>
                      </a:endParaRPr>
                    </a:p>
                  </a:txBody>
                  <a:tcPr marL="91446" marR="91446" marT="45750" marB="45750"/>
                </a:tc>
                <a:extLst>
                  <a:ext uri="{0D108BD9-81ED-4DB2-BD59-A6C34878D82A}">
                    <a16:rowId xmlns:a16="http://schemas.microsoft.com/office/drawing/2014/main" val="10002"/>
                  </a:ext>
                </a:extLst>
              </a:tr>
              <a:tr h="1463116">
                <a:tc>
                  <a:txBody>
                    <a:bodyPr/>
                    <a:lstStyle/>
                    <a:p>
                      <a:pPr marL="0" indent="0">
                        <a:buFont typeface="+mj-lt"/>
                        <a:buNone/>
                      </a:pPr>
                      <a:r>
                        <a:rPr lang="en-US" sz="1400" dirty="0">
                          <a:solidFill>
                            <a:schemeClr val="tx1"/>
                          </a:solidFill>
                        </a:rPr>
                        <a:t>12</a:t>
                      </a:r>
                      <a:endParaRPr lang="en-ZA" sz="1400" dirty="0">
                        <a:solidFill>
                          <a:schemeClr val="tx1"/>
                        </a:solidFill>
                      </a:endParaRPr>
                    </a:p>
                  </a:txBody>
                  <a:tcPr marL="91446" marR="91446" marT="45750" marB="45750"/>
                </a:tc>
                <a:tc>
                  <a:txBody>
                    <a:bodyPr/>
                    <a:lstStyle/>
                    <a:p>
                      <a:r>
                        <a:rPr lang="en-US" sz="1400" kern="1200" dirty="0">
                          <a:solidFill>
                            <a:schemeClr val="tx1"/>
                          </a:solidFill>
                          <a:effectLst/>
                          <a:latin typeface="+mn-lt"/>
                          <a:ea typeface="+mn-ea"/>
                          <a:cs typeface="+mn-cs"/>
                        </a:rPr>
                        <a:t>NeoThando</a:t>
                      </a:r>
                      <a:r>
                        <a:rPr lang="en-US" sz="1400" kern="1200" baseline="0" dirty="0">
                          <a:solidFill>
                            <a:schemeClr val="tx1"/>
                          </a:solidFill>
                          <a:effectLst/>
                          <a:latin typeface="+mn-lt"/>
                          <a:ea typeface="+mn-ea"/>
                          <a:cs typeface="+mn-cs"/>
                        </a:rPr>
                        <a:t> JV (storage and furniture removal)</a:t>
                      </a:r>
                      <a:endParaRPr lang="en-ZA" sz="1800" b="0" i="0" u="none" strike="noStrike" kern="1200" baseline="0" dirty="0">
                        <a:solidFill>
                          <a:schemeClr val="tx1"/>
                        </a:solidFill>
                        <a:latin typeface="+mn-lt"/>
                        <a:ea typeface="+mn-ea"/>
                        <a:cs typeface="+mn-cs"/>
                      </a:endParaRPr>
                    </a:p>
                    <a:p>
                      <a:pPr marL="0" indent="0" algn="l" defTabSz="914400" rtl="0" eaLnBrk="1" latinLnBrk="0" hangingPunct="1">
                        <a:buFont typeface="+mj-lt"/>
                        <a:buNone/>
                      </a:pPr>
                      <a:endParaRPr lang="en-ZA" sz="1400" kern="1200" dirty="0">
                        <a:solidFill>
                          <a:schemeClr val="tx1"/>
                        </a:solidFill>
                        <a:effectLst/>
                        <a:latin typeface="+mn-lt"/>
                        <a:ea typeface="+mn-ea"/>
                        <a:cs typeface="+mn-cs"/>
                      </a:endParaRPr>
                    </a:p>
                  </a:txBody>
                  <a:tcPr marL="91446" marR="91446" marT="45750" marB="4575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400" kern="1200" dirty="0">
                          <a:solidFill>
                            <a:schemeClr val="tx1"/>
                          </a:solidFill>
                          <a:effectLst/>
                          <a:latin typeface="+mn-lt"/>
                          <a:ea typeface="+mn-ea"/>
                          <a:cs typeface="+mn-cs"/>
                        </a:rPr>
                        <a:t>Payments made to an expired contract due to failure to ensure that appropriate SCM prescripts were adhered to and lack of implementation of SCM principles</a:t>
                      </a:r>
                      <a:r>
                        <a:rPr lang="en-ZA" sz="1400" kern="1200" baseline="0" dirty="0">
                          <a:solidFill>
                            <a:schemeClr val="tx1"/>
                          </a:solidFill>
                          <a:effectLst/>
                          <a:latin typeface="+mn-lt"/>
                          <a:ea typeface="+mn-ea"/>
                          <a:cs typeface="+mn-cs"/>
                        </a:rPr>
                        <a:t> i.e. contract extension not approved as per the appropriate delegation framework.   From the onset, the contract was declared irregular.</a:t>
                      </a:r>
                      <a:endParaRPr lang="en-ZA" sz="1400" baseline="0" dirty="0">
                        <a:solidFill>
                          <a:schemeClr val="tx1"/>
                        </a:solidFill>
                      </a:endParaRPr>
                    </a:p>
                  </a:txBody>
                  <a:tcPr marL="91446" marR="91446" marT="45750" marB="4575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n-lt"/>
                          <a:ea typeface="+mn-ea"/>
                          <a:cs typeface="+mn-cs"/>
                        </a:rPr>
                        <a:t>Investigation completed,</a:t>
                      </a:r>
                      <a:r>
                        <a:rPr lang="en-ZA" sz="1400" kern="1200" baseline="0" dirty="0">
                          <a:solidFill>
                            <a:schemeClr val="tx1"/>
                          </a:solidFill>
                          <a:latin typeface="+mn-lt"/>
                          <a:ea typeface="+mn-ea"/>
                          <a:cs typeface="+mn-cs"/>
                        </a:rPr>
                        <a:t> s</a:t>
                      </a:r>
                      <a:r>
                        <a:rPr lang="en-ZA" sz="1400" kern="1200" dirty="0">
                          <a:solidFill>
                            <a:schemeClr val="tx1"/>
                          </a:solidFill>
                          <a:latin typeface="+mn-lt"/>
                          <a:ea typeface="+mn-ea"/>
                          <a:cs typeface="+mn-cs"/>
                        </a:rPr>
                        <a:t>ufficient evidence exists to proceed with  disciplinary action</a:t>
                      </a:r>
                      <a:endParaRPr lang="en-ZA" sz="1400" dirty="0">
                        <a:solidFill>
                          <a:schemeClr val="tx1"/>
                        </a:solidFill>
                      </a:endParaRPr>
                    </a:p>
                  </a:txBody>
                  <a:tcPr marL="91446" marR="91446" marT="45750" marB="45750"/>
                </a:tc>
                <a:extLst>
                  <a:ext uri="{0D108BD9-81ED-4DB2-BD59-A6C34878D82A}">
                    <a16:rowId xmlns:a16="http://schemas.microsoft.com/office/drawing/2014/main" val="10003"/>
                  </a:ext>
                </a:extLst>
              </a:tr>
            </a:tbl>
          </a:graphicData>
        </a:graphic>
      </p:graphicFrame>
      <p:sp>
        <p:nvSpPr>
          <p:cNvPr id="8222" name="Slide Number Placeholder 3">
            <a:extLst>
              <a:ext uri="{FF2B5EF4-FFF2-40B4-BE49-F238E27FC236}">
                <a16:creationId xmlns:a16="http://schemas.microsoft.com/office/drawing/2014/main" id="{88A24E74-43A9-47B9-916E-BC42545DA25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B001253D-CA50-4B86-805D-FFCB60D57397}" type="slidenum">
              <a:rPr lang="en-GB" altLang="en-US" sz="1000">
                <a:latin typeface="Times" panose="02020603050405020304" pitchFamily="18" charset="0"/>
              </a:rPr>
              <a:pPr>
                <a:spcBef>
                  <a:spcPct val="0"/>
                </a:spcBef>
                <a:buFontTx/>
                <a:buNone/>
              </a:pPr>
              <a:t>14</a:t>
            </a:fld>
            <a:endParaRPr lang="en-GB" altLang="en-US" sz="1000" dirty="0">
              <a:latin typeface="Times"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B1C67D0-DE4C-4E73-8D7E-F73E3EA07DCA}"/>
              </a:ext>
            </a:extLst>
          </p:cNvPr>
          <p:cNvSpPr>
            <a:spLocks noGrp="1"/>
          </p:cNvSpPr>
          <p:nvPr>
            <p:ph type="title"/>
          </p:nvPr>
        </p:nvSpPr>
        <p:spPr>
          <a:xfrm>
            <a:off x="457200" y="274638"/>
            <a:ext cx="8229600" cy="922337"/>
          </a:xfrm>
        </p:spPr>
        <p:txBody>
          <a:bodyPr/>
          <a:lstStyle/>
          <a:p>
            <a:pPr algn="l"/>
            <a:r>
              <a:rPr lang="en-US" altLang="en-US" sz="3000" cap="all" dirty="0"/>
              <a:t>Corrective measures put in place</a:t>
            </a:r>
            <a:br>
              <a:rPr lang="en-US" altLang="en-US" sz="3000" cap="all" dirty="0"/>
            </a:br>
            <a:endParaRPr lang="en-ZA" altLang="en-US" sz="3000" cap="all" dirty="0"/>
          </a:p>
        </p:txBody>
      </p:sp>
      <p:sp>
        <p:nvSpPr>
          <p:cNvPr id="3" name="Content Placeholder 2">
            <a:extLst>
              <a:ext uri="{FF2B5EF4-FFF2-40B4-BE49-F238E27FC236}">
                <a16:creationId xmlns:a16="http://schemas.microsoft.com/office/drawing/2014/main" id="{23C4FFBF-5543-4419-8271-E43A73BAF4EC}"/>
              </a:ext>
            </a:extLst>
          </p:cNvPr>
          <p:cNvSpPr>
            <a:spLocks noGrp="1"/>
          </p:cNvSpPr>
          <p:nvPr>
            <p:ph idx="1"/>
          </p:nvPr>
        </p:nvSpPr>
        <p:spPr>
          <a:xfrm>
            <a:off x="457200" y="736146"/>
            <a:ext cx="8229600" cy="4853094"/>
          </a:xfrm>
        </p:spPr>
        <p:txBody>
          <a:bodyPr/>
          <a:lstStyle/>
          <a:p>
            <a:pPr>
              <a:defRPr/>
            </a:pPr>
            <a:r>
              <a:rPr lang="en-US" dirty="0"/>
              <a:t>The contracts/services of the following service providers have since been terminated:</a:t>
            </a:r>
          </a:p>
          <a:p>
            <a:pPr marL="0" indent="0">
              <a:buFontTx/>
              <a:buNone/>
              <a:defRPr/>
            </a:pPr>
            <a:r>
              <a:rPr lang="en-US" dirty="0"/>
              <a:t>      -  Mustek</a:t>
            </a:r>
          </a:p>
          <a:p>
            <a:pPr marL="0" indent="0">
              <a:buFontTx/>
              <a:buNone/>
              <a:defRPr/>
            </a:pPr>
            <a:r>
              <a:rPr lang="en-US" dirty="0"/>
              <a:t>      -  Datacentrix</a:t>
            </a:r>
          </a:p>
          <a:p>
            <a:pPr marL="0" indent="0">
              <a:buFontTx/>
              <a:buNone/>
              <a:defRPr/>
            </a:pPr>
            <a:r>
              <a:rPr lang="en-US" dirty="0"/>
              <a:t>      -  NeoThando JV </a:t>
            </a:r>
          </a:p>
          <a:p>
            <a:pPr marL="0" indent="0">
              <a:buFontTx/>
              <a:buNone/>
              <a:defRPr/>
            </a:pPr>
            <a:r>
              <a:rPr lang="en-US" dirty="0"/>
              <a:t>      -  Magic Travel</a:t>
            </a:r>
          </a:p>
          <a:p>
            <a:pPr marL="0" indent="0">
              <a:buFontTx/>
              <a:buNone/>
              <a:defRPr/>
            </a:pPr>
            <a:r>
              <a:rPr lang="en-US" dirty="0"/>
              <a:t>      -  Wings Travel</a:t>
            </a:r>
          </a:p>
          <a:p>
            <a:pPr marL="0" indent="0">
              <a:buFontTx/>
              <a:buNone/>
              <a:defRPr/>
            </a:pPr>
            <a:r>
              <a:rPr lang="en-US" dirty="0"/>
              <a:t>      -  </a:t>
            </a:r>
            <a:r>
              <a:rPr lang="en-ZA" kern="1200" dirty="0">
                <a:solidFill>
                  <a:schemeClr val="dk1"/>
                </a:solidFill>
              </a:rPr>
              <a:t>AGS Frazer-Lazer Transport Group </a:t>
            </a:r>
            <a:endParaRPr lang="en-US" dirty="0"/>
          </a:p>
          <a:p>
            <a:pPr>
              <a:defRPr/>
            </a:pPr>
            <a:r>
              <a:rPr lang="en-US" dirty="0"/>
              <a:t>Approval for the procurement processes for the replacement of BT Communications was almost complete, until National Treasury advised that the bid be put on hold until further notice.</a:t>
            </a:r>
          </a:p>
        </p:txBody>
      </p:sp>
      <p:sp>
        <p:nvSpPr>
          <p:cNvPr id="9220" name="Slide Number Placeholder 3">
            <a:extLst>
              <a:ext uri="{FF2B5EF4-FFF2-40B4-BE49-F238E27FC236}">
                <a16:creationId xmlns:a16="http://schemas.microsoft.com/office/drawing/2014/main" id="{00B50497-84B1-4D41-9D88-3318CE492E2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EC0466E3-825D-4249-B43D-600FDDACC59C}" type="slidenum">
              <a:rPr lang="en-GB" altLang="en-US" sz="1000">
                <a:latin typeface="Times" panose="02020603050405020304" pitchFamily="18" charset="0"/>
              </a:rPr>
              <a:pPr>
                <a:spcBef>
                  <a:spcPct val="0"/>
                </a:spcBef>
                <a:buFontTx/>
                <a:buNone/>
              </a:pPr>
              <a:t>15</a:t>
            </a:fld>
            <a:endParaRPr lang="en-GB" altLang="en-US" sz="1000" dirty="0">
              <a:latin typeface="Times"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B1C67D0-DE4C-4E73-8D7E-F73E3EA07DCA}"/>
              </a:ext>
            </a:extLst>
          </p:cNvPr>
          <p:cNvSpPr>
            <a:spLocks noGrp="1"/>
          </p:cNvSpPr>
          <p:nvPr>
            <p:ph type="title"/>
          </p:nvPr>
        </p:nvSpPr>
        <p:spPr>
          <a:xfrm>
            <a:off x="457200" y="274638"/>
            <a:ext cx="8229600" cy="922337"/>
          </a:xfrm>
        </p:spPr>
        <p:txBody>
          <a:bodyPr/>
          <a:lstStyle/>
          <a:p>
            <a:pPr algn="l"/>
            <a:r>
              <a:rPr lang="en-US" altLang="en-US" sz="3000" cap="all" dirty="0"/>
              <a:t>Corrective measures put in place</a:t>
            </a:r>
            <a:br>
              <a:rPr lang="en-US" altLang="en-US" sz="3000" cap="all" dirty="0"/>
            </a:br>
            <a:endParaRPr lang="en-ZA" altLang="en-US" sz="3000" cap="all" dirty="0"/>
          </a:p>
        </p:txBody>
      </p:sp>
      <p:sp>
        <p:nvSpPr>
          <p:cNvPr id="3" name="Content Placeholder 2">
            <a:extLst>
              <a:ext uri="{FF2B5EF4-FFF2-40B4-BE49-F238E27FC236}">
                <a16:creationId xmlns:a16="http://schemas.microsoft.com/office/drawing/2014/main" id="{23C4FFBF-5543-4419-8271-E43A73BAF4EC}"/>
              </a:ext>
            </a:extLst>
          </p:cNvPr>
          <p:cNvSpPr>
            <a:spLocks noGrp="1"/>
          </p:cNvSpPr>
          <p:nvPr>
            <p:ph idx="1"/>
          </p:nvPr>
        </p:nvSpPr>
        <p:spPr>
          <a:xfrm>
            <a:off x="457200" y="736146"/>
            <a:ext cx="8229600" cy="4489673"/>
          </a:xfrm>
        </p:spPr>
        <p:txBody>
          <a:bodyPr/>
          <a:lstStyle/>
          <a:p>
            <a:pPr>
              <a:defRPr/>
            </a:pPr>
            <a:r>
              <a:rPr lang="en-US" dirty="0"/>
              <a:t>A Contract Management Unit to monitor both the performance of service providers and the monitoring of contract expiry dates has been established.   </a:t>
            </a:r>
          </a:p>
          <a:p>
            <a:pPr>
              <a:defRPr/>
            </a:pPr>
            <a:r>
              <a:rPr lang="en-US" dirty="0"/>
              <a:t>Regular “update” training sessions are held with the SCM officials, specifically in the areas of deviations and contract extensions/variations.</a:t>
            </a:r>
          </a:p>
          <a:p>
            <a:pPr>
              <a:defRPr/>
            </a:pPr>
            <a:r>
              <a:rPr lang="en-US" dirty="0"/>
              <a:t>Disciplinary action is being initiated for matters where sufficient evidence exists to proceed with such action.</a:t>
            </a:r>
            <a:endParaRPr lang="en-ZA" dirty="0"/>
          </a:p>
        </p:txBody>
      </p:sp>
      <p:sp>
        <p:nvSpPr>
          <p:cNvPr id="9220" name="Slide Number Placeholder 3">
            <a:extLst>
              <a:ext uri="{FF2B5EF4-FFF2-40B4-BE49-F238E27FC236}">
                <a16:creationId xmlns:a16="http://schemas.microsoft.com/office/drawing/2014/main" id="{00B50497-84B1-4D41-9D88-3318CE492E2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EC0466E3-825D-4249-B43D-600FDDACC59C}" type="slidenum">
              <a:rPr lang="en-GB" altLang="en-US" sz="1000">
                <a:latin typeface="Times" panose="02020603050405020304" pitchFamily="18" charset="0"/>
              </a:rPr>
              <a:pPr>
                <a:spcBef>
                  <a:spcPct val="0"/>
                </a:spcBef>
                <a:buFontTx/>
                <a:buNone/>
              </a:pPr>
              <a:t>16</a:t>
            </a:fld>
            <a:endParaRPr lang="en-GB" altLang="en-US" sz="1000" dirty="0">
              <a:latin typeface="Times" panose="02020603050405020304" pitchFamily="18" charset="0"/>
            </a:endParaRPr>
          </a:p>
        </p:txBody>
      </p:sp>
    </p:spTree>
    <p:extLst>
      <p:ext uri="{BB962C8B-B14F-4D97-AF65-F5344CB8AC3E}">
        <p14:creationId xmlns:p14="http://schemas.microsoft.com/office/powerpoint/2010/main" val="1989554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3485BF-51B0-4BEF-B00F-BB1C88B79F30}"/>
              </a:ext>
            </a:extLst>
          </p:cNvPr>
          <p:cNvSpPr>
            <a:spLocks noGrp="1"/>
          </p:cNvSpPr>
          <p:nvPr>
            <p:ph idx="1"/>
          </p:nvPr>
        </p:nvSpPr>
        <p:spPr/>
        <p:txBody>
          <a:bodyPr/>
          <a:lstStyle/>
          <a:p>
            <a:pPr marL="457200" lvl="1" indent="0" algn="ctr">
              <a:buNone/>
            </a:pPr>
            <a:r>
              <a:rPr lang="en-US" sz="4400" cap="all" dirty="0"/>
              <a:t>Update on the processes around BT Communications contract</a:t>
            </a:r>
          </a:p>
          <a:p>
            <a:pPr marL="457200" lvl="1" indent="0" algn="ctr">
              <a:buNone/>
            </a:pPr>
            <a:endParaRPr lang="en-US" dirty="0"/>
          </a:p>
        </p:txBody>
      </p:sp>
      <p:sp>
        <p:nvSpPr>
          <p:cNvPr id="4" name="Slide Number Placeholder 3">
            <a:extLst>
              <a:ext uri="{FF2B5EF4-FFF2-40B4-BE49-F238E27FC236}">
                <a16:creationId xmlns:a16="http://schemas.microsoft.com/office/drawing/2014/main" id="{5E61F531-EA73-42B4-92FA-DDB2BDD7C778}"/>
              </a:ext>
            </a:extLst>
          </p:cNvPr>
          <p:cNvSpPr>
            <a:spLocks noGrp="1"/>
          </p:cNvSpPr>
          <p:nvPr>
            <p:ph type="sldNum" sz="quarter" idx="10"/>
          </p:nvPr>
        </p:nvSpPr>
        <p:spPr/>
        <p:txBody>
          <a:bodyPr/>
          <a:lstStyle/>
          <a:p>
            <a:pPr>
              <a:defRPr/>
            </a:pPr>
            <a:fld id="{0CE18771-0402-4AD3-B327-F8D22ACCF1D9}" type="slidenum">
              <a:rPr lang="en-US" altLang="en-US" smtClean="0"/>
              <a:pPr>
                <a:defRPr/>
              </a:pPr>
              <a:t>17</a:t>
            </a:fld>
            <a:endParaRPr lang="en-US" altLang="en-US" dirty="0"/>
          </a:p>
        </p:txBody>
      </p:sp>
    </p:spTree>
    <p:extLst>
      <p:ext uri="{BB962C8B-B14F-4D97-AF65-F5344CB8AC3E}">
        <p14:creationId xmlns:p14="http://schemas.microsoft.com/office/powerpoint/2010/main" val="1186405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715C238-6A1C-4DCF-9631-3276F208F809}"/>
              </a:ext>
            </a:extLst>
          </p:cNvPr>
          <p:cNvSpPr>
            <a:spLocks noGrp="1"/>
          </p:cNvSpPr>
          <p:nvPr>
            <p:ph type="title"/>
          </p:nvPr>
        </p:nvSpPr>
        <p:spPr>
          <a:xfrm>
            <a:off x="490538" y="115888"/>
            <a:ext cx="8229600" cy="563562"/>
          </a:xfrm>
        </p:spPr>
        <p:txBody>
          <a:bodyPr/>
          <a:lstStyle/>
          <a:p>
            <a:r>
              <a:rPr lang="en-US" altLang="en-US" sz="3000" dirty="0"/>
              <a:t/>
            </a:r>
            <a:br>
              <a:rPr lang="en-US" altLang="en-US" sz="3000" dirty="0"/>
            </a:br>
            <a:r>
              <a:rPr lang="en-US" altLang="en-US" sz="2400" dirty="0"/>
              <a:t>DIRCO 07/2014/15 – </a:t>
            </a:r>
            <a:r>
              <a:rPr lang="en-US" altLang="en-US" sz="2400" dirty="0">
                <a:solidFill>
                  <a:schemeClr val="tx1"/>
                </a:solidFill>
              </a:rPr>
              <a:t>ORIGINAL CONTRACT CURRENTLY RUNNING</a:t>
            </a:r>
            <a:endParaRPr lang="en-ZA" altLang="en-US" sz="2400" dirty="0">
              <a:solidFill>
                <a:schemeClr val="tx1"/>
              </a:solidFill>
            </a:endParaRPr>
          </a:p>
        </p:txBody>
      </p:sp>
      <p:sp>
        <p:nvSpPr>
          <p:cNvPr id="3" name="Content Placeholder 2">
            <a:extLst>
              <a:ext uri="{FF2B5EF4-FFF2-40B4-BE49-F238E27FC236}">
                <a16:creationId xmlns:a16="http://schemas.microsoft.com/office/drawing/2014/main" id="{D30074C5-7FF6-4639-A821-48E393A3495E}"/>
              </a:ext>
            </a:extLst>
          </p:cNvPr>
          <p:cNvSpPr>
            <a:spLocks noGrp="1"/>
          </p:cNvSpPr>
          <p:nvPr>
            <p:ph idx="1"/>
          </p:nvPr>
        </p:nvSpPr>
        <p:spPr>
          <a:xfrm>
            <a:off x="323528" y="908720"/>
            <a:ext cx="8229600" cy="4752528"/>
          </a:xfrm>
        </p:spPr>
        <p:txBody>
          <a:bodyPr/>
          <a:lstStyle/>
          <a:p>
            <a:pPr algn="just">
              <a:defRPr/>
            </a:pPr>
            <a:r>
              <a:rPr lang="en-GB" dirty="0"/>
              <a:t>The contract for BT Communication Services was acquired in December 2015 and was due to expire in December 2020.</a:t>
            </a:r>
          </a:p>
          <a:p>
            <a:pPr algn="just">
              <a:defRPr/>
            </a:pPr>
            <a:r>
              <a:rPr lang="en-US" altLang="en-US" dirty="0"/>
              <a:t>In the subsequent audit, following the awarding of the contract, the Auditor-General found the contract to have been awarded irregularly, as SCM procedures were not properly followed.</a:t>
            </a:r>
          </a:p>
          <a:p>
            <a:pPr algn="just">
              <a:defRPr/>
            </a:pPr>
            <a:r>
              <a:rPr lang="en-GB" dirty="0"/>
              <a:t>The contract was extended on a month-to-month basis until 10 March 2021, in anticipation of the awarding of a new contract for these services.</a:t>
            </a:r>
          </a:p>
          <a:p>
            <a:pPr algn="just">
              <a:defRPr/>
            </a:pPr>
            <a:r>
              <a:rPr lang="en-GB" dirty="0"/>
              <a:t>On 8 March 2021, the Department wrote to National Treasury requesting extension of the contract for a further period of 12 months, to allow enough time for finalisation of the bid process.</a:t>
            </a:r>
          </a:p>
          <a:p>
            <a:pPr marL="0" indent="0" algn="just">
              <a:buNone/>
              <a:defRPr/>
            </a:pPr>
            <a:endParaRPr lang="en-US" sz="1800" dirty="0"/>
          </a:p>
          <a:p>
            <a:pPr marL="0" indent="0" algn="just">
              <a:buFontTx/>
              <a:buNone/>
              <a:defRPr/>
            </a:pPr>
            <a:endParaRPr lang="en-ZA" dirty="0"/>
          </a:p>
        </p:txBody>
      </p:sp>
      <p:sp>
        <p:nvSpPr>
          <p:cNvPr id="10244" name="Slide Number Placeholder 3">
            <a:extLst>
              <a:ext uri="{FF2B5EF4-FFF2-40B4-BE49-F238E27FC236}">
                <a16:creationId xmlns:a16="http://schemas.microsoft.com/office/drawing/2014/main" id="{62E5977F-0B37-458B-9931-143A194FA5A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974714AA-DBF1-467C-A39F-893A46D1B389}" type="slidenum">
              <a:rPr lang="en-GB" altLang="en-US" sz="1000">
                <a:latin typeface="Times" panose="02020603050405020304" pitchFamily="18" charset="0"/>
              </a:rPr>
              <a:pPr>
                <a:spcBef>
                  <a:spcPct val="0"/>
                </a:spcBef>
                <a:buFontTx/>
                <a:buNone/>
              </a:pPr>
              <a:t>18</a:t>
            </a:fld>
            <a:endParaRPr lang="en-GB" altLang="en-US" sz="1000" dirty="0">
              <a:latin typeface="Times" panose="02020603050405020304" pitchFamily="18" charset="0"/>
            </a:endParaRPr>
          </a:p>
        </p:txBody>
      </p:sp>
    </p:spTree>
    <p:extLst>
      <p:ext uri="{BB962C8B-B14F-4D97-AF65-F5344CB8AC3E}">
        <p14:creationId xmlns:p14="http://schemas.microsoft.com/office/powerpoint/2010/main" val="2658462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715C238-6A1C-4DCF-9631-3276F208F809}"/>
              </a:ext>
            </a:extLst>
          </p:cNvPr>
          <p:cNvSpPr>
            <a:spLocks noGrp="1"/>
          </p:cNvSpPr>
          <p:nvPr>
            <p:ph type="title"/>
          </p:nvPr>
        </p:nvSpPr>
        <p:spPr>
          <a:xfrm>
            <a:off x="490538" y="115888"/>
            <a:ext cx="8229600" cy="563562"/>
          </a:xfrm>
        </p:spPr>
        <p:txBody>
          <a:bodyPr/>
          <a:lstStyle/>
          <a:p>
            <a:r>
              <a:rPr lang="en-US" altLang="en-US" sz="3000" dirty="0"/>
              <a:t/>
            </a:r>
            <a:br>
              <a:rPr lang="en-US" altLang="en-US" sz="3000" dirty="0"/>
            </a:br>
            <a:r>
              <a:rPr lang="en-US" altLang="en-US" sz="2400" dirty="0"/>
              <a:t>DIRCO 07/2014/15 – </a:t>
            </a:r>
            <a:r>
              <a:rPr lang="en-US" altLang="en-US" sz="2400" dirty="0">
                <a:solidFill>
                  <a:schemeClr val="tx1"/>
                </a:solidFill>
              </a:rPr>
              <a:t>ORIGINAL CONTRACT CURRENTLY RUNNING</a:t>
            </a:r>
            <a:endParaRPr lang="en-ZA" altLang="en-US" sz="2400" dirty="0">
              <a:solidFill>
                <a:schemeClr val="tx1"/>
              </a:solidFill>
            </a:endParaRPr>
          </a:p>
        </p:txBody>
      </p:sp>
      <p:sp>
        <p:nvSpPr>
          <p:cNvPr id="3" name="Content Placeholder 2">
            <a:extLst>
              <a:ext uri="{FF2B5EF4-FFF2-40B4-BE49-F238E27FC236}">
                <a16:creationId xmlns:a16="http://schemas.microsoft.com/office/drawing/2014/main" id="{D30074C5-7FF6-4639-A821-48E393A3495E}"/>
              </a:ext>
            </a:extLst>
          </p:cNvPr>
          <p:cNvSpPr>
            <a:spLocks noGrp="1"/>
          </p:cNvSpPr>
          <p:nvPr>
            <p:ph idx="1"/>
          </p:nvPr>
        </p:nvSpPr>
        <p:spPr>
          <a:xfrm>
            <a:off x="323528" y="1113109"/>
            <a:ext cx="8229600" cy="4752528"/>
          </a:xfrm>
        </p:spPr>
        <p:txBody>
          <a:bodyPr/>
          <a:lstStyle/>
          <a:p>
            <a:pPr algn="just">
              <a:defRPr/>
            </a:pPr>
            <a:r>
              <a:rPr lang="en-US" dirty="0"/>
              <a:t>National Treasury responded to the Department’s request on 15 March 2021, indicating that the contract extension was not supported, as the reasons provided were not justifiable and that the Department ought to have conducted and concluded the tender process during the previous extension to allow sufficient time for transition.</a:t>
            </a:r>
          </a:p>
          <a:p>
            <a:pPr algn="just">
              <a:defRPr/>
            </a:pPr>
            <a:r>
              <a:rPr lang="en-US" dirty="0"/>
              <a:t>The Department was instructed to follow the provisions of the Irregular Expenditure Framework to deal with irregular expenditure, as a result of the non-compliance.</a:t>
            </a:r>
          </a:p>
          <a:p>
            <a:pPr marL="0" indent="0" algn="just">
              <a:buNone/>
              <a:defRPr/>
            </a:pPr>
            <a:endParaRPr lang="en-US" sz="1800" dirty="0"/>
          </a:p>
          <a:p>
            <a:pPr marL="0" indent="0" algn="just">
              <a:buFontTx/>
              <a:buNone/>
              <a:defRPr/>
            </a:pPr>
            <a:endParaRPr lang="en-ZA" dirty="0"/>
          </a:p>
        </p:txBody>
      </p:sp>
      <p:sp>
        <p:nvSpPr>
          <p:cNvPr id="10244" name="Slide Number Placeholder 3">
            <a:extLst>
              <a:ext uri="{FF2B5EF4-FFF2-40B4-BE49-F238E27FC236}">
                <a16:creationId xmlns:a16="http://schemas.microsoft.com/office/drawing/2014/main" id="{62E5977F-0B37-458B-9931-143A194FA5A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974714AA-DBF1-467C-A39F-893A46D1B389}" type="slidenum">
              <a:rPr lang="en-GB" altLang="en-US" sz="1000">
                <a:latin typeface="Times" panose="02020603050405020304" pitchFamily="18" charset="0"/>
              </a:rPr>
              <a:pPr>
                <a:spcBef>
                  <a:spcPct val="0"/>
                </a:spcBef>
                <a:buFontTx/>
                <a:buNone/>
              </a:pPr>
              <a:t>19</a:t>
            </a:fld>
            <a:endParaRPr lang="en-GB" altLang="en-US" sz="1000" dirty="0">
              <a:latin typeface="Times" panose="02020603050405020304" pitchFamily="18" charset="0"/>
            </a:endParaRPr>
          </a:p>
        </p:txBody>
      </p:sp>
    </p:spTree>
    <p:extLst>
      <p:ext uri="{BB962C8B-B14F-4D97-AF65-F5344CB8AC3E}">
        <p14:creationId xmlns:p14="http://schemas.microsoft.com/office/powerpoint/2010/main" val="217490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0A1F-85D7-48D4-B369-CB99D2DA8E5D}"/>
              </a:ext>
            </a:extLst>
          </p:cNvPr>
          <p:cNvSpPr>
            <a:spLocks noGrp="1"/>
          </p:cNvSpPr>
          <p:nvPr>
            <p:ph type="title"/>
          </p:nvPr>
        </p:nvSpPr>
        <p:spPr/>
        <p:txBody>
          <a:bodyPr/>
          <a:lstStyle/>
          <a:p>
            <a:r>
              <a:rPr lang="en-ZA" dirty="0"/>
              <a:t>OUTLINE OF PRESENTATION</a:t>
            </a:r>
            <a:br>
              <a:rPr lang="en-ZA" dirty="0"/>
            </a:br>
            <a:r>
              <a:rPr lang="en-ZA" dirty="0"/>
              <a:t/>
            </a:r>
            <a:br>
              <a:rPr lang="en-ZA" dirty="0"/>
            </a:br>
            <a:endParaRPr lang="en-US" dirty="0"/>
          </a:p>
        </p:txBody>
      </p:sp>
      <p:sp>
        <p:nvSpPr>
          <p:cNvPr id="3" name="Content Placeholder 2">
            <a:extLst>
              <a:ext uri="{FF2B5EF4-FFF2-40B4-BE49-F238E27FC236}">
                <a16:creationId xmlns:a16="http://schemas.microsoft.com/office/drawing/2014/main" id="{4F5546C3-A6C0-4C78-9D07-4D0B76276DA0}"/>
              </a:ext>
            </a:extLst>
          </p:cNvPr>
          <p:cNvSpPr>
            <a:spLocks noGrp="1"/>
          </p:cNvSpPr>
          <p:nvPr>
            <p:ph idx="1"/>
          </p:nvPr>
        </p:nvSpPr>
        <p:spPr>
          <a:xfrm>
            <a:off x="539552" y="548680"/>
            <a:ext cx="8229600" cy="5112568"/>
          </a:xfrm>
          <a:noFill/>
        </p:spPr>
        <p:txBody>
          <a:bodyPr/>
          <a:lstStyle/>
          <a:p>
            <a:r>
              <a:rPr lang="en-ZA" sz="2400" dirty="0"/>
              <a:t>The Portfolio Committee has requested a briefing on the following issues:</a:t>
            </a:r>
          </a:p>
          <a:p>
            <a:pPr lvl="1"/>
            <a:r>
              <a:rPr lang="en-US" sz="2300" dirty="0"/>
              <a:t>Sharing information on the Audit Action Plan and how it is being implemented</a:t>
            </a:r>
          </a:p>
          <a:p>
            <a:pPr lvl="1"/>
            <a:r>
              <a:rPr lang="en-US" sz="2300" dirty="0"/>
              <a:t>Investigations on continuing expired contracts</a:t>
            </a:r>
          </a:p>
          <a:p>
            <a:pPr lvl="1"/>
            <a:r>
              <a:rPr lang="en-US" sz="2300" dirty="0"/>
              <a:t>Update on the processes around BT Communications contract</a:t>
            </a:r>
          </a:p>
          <a:p>
            <a:pPr lvl="1"/>
            <a:r>
              <a:rPr lang="en-US" sz="2300" dirty="0"/>
              <a:t>Update on migration from the ARF to SADPA</a:t>
            </a:r>
          </a:p>
          <a:p>
            <a:pPr lvl="1"/>
            <a:r>
              <a:rPr lang="en-US" sz="2300" dirty="0"/>
              <a:t>Update on Separating the Property Management portfolio from the Finance branch</a:t>
            </a:r>
          </a:p>
          <a:p>
            <a:pPr lvl="1"/>
            <a:r>
              <a:rPr lang="en-US" sz="2300" dirty="0"/>
              <a:t>Update on the provision of a permanent headquarters for the Pan African Parliament</a:t>
            </a:r>
          </a:p>
          <a:p>
            <a:pPr lvl="1"/>
            <a:r>
              <a:rPr lang="en-US" sz="2300" dirty="0"/>
              <a:t>Update on Consequence Management</a:t>
            </a:r>
          </a:p>
          <a:p>
            <a:pPr lvl="1"/>
            <a:endParaRPr lang="en-US" sz="2300" dirty="0"/>
          </a:p>
          <a:p>
            <a:endParaRPr lang="en-US" dirty="0"/>
          </a:p>
        </p:txBody>
      </p:sp>
      <p:sp>
        <p:nvSpPr>
          <p:cNvPr id="4" name="Slide Number Placeholder 3">
            <a:extLst>
              <a:ext uri="{FF2B5EF4-FFF2-40B4-BE49-F238E27FC236}">
                <a16:creationId xmlns:a16="http://schemas.microsoft.com/office/drawing/2014/main" id="{D0450778-3E12-4175-8A78-03113EE4EF35}"/>
              </a:ext>
            </a:extLst>
          </p:cNvPr>
          <p:cNvSpPr>
            <a:spLocks noGrp="1"/>
          </p:cNvSpPr>
          <p:nvPr>
            <p:ph type="sldNum" sz="quarter" idx="10"/>
          </p:nvPr>
        </p:nvSpPr>
        <p:spPr/>
        <p:txBody>
          <a:bodyPr/>
          <a:lstStyle/>
          <a:p>
            <a:pPr>
              <a:defRPr/>
            </a:pPr>
            <a:fld id="{6C3F32CC-FE93-4B9E-AD40-C074F5BA4452}" type="slidenum">
              <a:rPr lang="en-GB" altLang="en-US" smtClean="0"/>
              <a:pPr>
                <a:defRPr/>
              </a:pPr>
              <a:t>2</a:t>
            </a:fld>
            <a:endParaRPr lang="en-GB" altLang="en-US" dirty="0"/>
          </a:p>
        </p:txBody>
      </p:sp>
    </p:spTree>
    <p:extLst>
      <p:ext uri="{BB962C8B-B14F-4D97-AF65-F5344CB8AC3E}">
        <p14:creationId xmlns:p14="http://schemas.microsoft.com/office/powerpoint/2010/main" val="13592860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E6FED22-7A74-4E99-BE10-2610D7023B7F}"/>
              </a:ext>
            </a:extLst>
          </p:cNvPr>
          <p:cNvSpPr>
            <a:spLocks noGrp="1"/>
          </p:cNvSpPr>
          <p:nvPr>
            <p:ph type="title"/>
          </p:nvPr>
        </p:nvSpPr>
        <p:spPr>
          <a:xfrm>
            <a:off x="590872" y="136525"/>
            <a:ext cx="8229600" cy="504825"/>
          </a:xfrm>
        </p:spPr>
        <p:txBody>
          <a:bodyPr/>
          <a:lstStyle/>
          <a:p>
            <a:r>
              <a:rPr lang="en-US" altLang="en-US" sz="3000" dirty="0">
                <a:solidFill>
                  <a:schemeClr val="tx1"/>
                </a:solidFill>
              </a:rPr>
              <a:t/>
            </a:r>
            <a:br>
              <a:rPr lang="en-US" altLang="en-US" sz="3000" dirty="0">
                <a:solidFill>
                  <a:schemeClr val="tx1"/>
                </a:solidFill>
              </a:rPr>
            </a:br>
            <a:r>
              <a:rPr lang="en-US" altLang="en-US" sz="2400" dirty="0">
                <a:solidFill>
                  <a:schemeClr val="tx1"/>
                </a:solidFill>
              </a:rPr>
              <a:t>DIRCO 07 - 2020/2021 - CANCELLED BID PROCESS</a:t>
            </a:r>
            <a:br>
              <a:rPr lang="en-US" altLang="en-US" sz="2400" dirty="0">
                <a:solidFill>
                  <a:schemeClr val="tx1"/>
                </a:solidFill>
              </a:rPr>
            </a:br>
            <a:endParaRPr lang="en-US" altLang="en-US" sz="2400" dirty="0">
              <a:solidFill>
                <a:schemeClr val="tx1"/>
              </a:solidFill>
            </a:endParaRPr>
          </a:p>
        </p:txBody>
      </p:sp>
      <p:sp>
        <p:nvSpPr>
          <p:cNvPr id="9219" name="Content Placeholder 2">
            <a:extLst>
              <a:ext uri="{FF2B5EF4-FFF2-40B4-BE49-F238E27FC236}">
                <a16:creationId xmlns:a16="http://schemas.microsoft.com/office/drawing/2014/main" id="{C3E4E19F-7ED8-4CBE-A7A9-9B9BE4763129}"/>
              </a:ext>
            </a:extLst>
          </p:cNvPr>
          <p:cNvSpPr>
            <a:spLocks noGrp="1"/>
          </p:cNvSpPr>
          <p:nvPr>
            <p:ph idx="1"/>
          </p:nvPr>
        </p:nvSpPr>
        <p:spPr>
          <a:xfrm>
            <a:off x="457200" y="657930"/>
            <a:ext cx="8229600" cy="5003318"/>
          </a:xfrm>
        </p:spPr>
        <p:txBody>
          <a:bodyPr/>
          <a:lstStyle/>
          <a:p>
            <a:pPr algn="just">
              <a:defRPr/>
            </a:pPr>
            <a:r>
              <a:rPr lang="en-GB" altLang="en-US" dirty="0"/>
              <a:t>The tender was advertised on 23 October 2020 and closed on 08 December 2020. Seven bids were received by the closing date.</a:t>
            </a:r>
          </a:p>
          <a:p>
            <a:pPr algn="just">
              <a:defRPr/>
            </a:pPr>
            <a:r>
              <a:rPr lang="en-GB" altLang="en-US" dirty="0"/>
              <a:t>None of the service providers met the requirements stipulated in the Terms of Reference.</a:t>
            </a:r>
          </a:p>
          <a:p>
            <a:pPr algn="just">
              <a:defRPr/>
            </a:pPr>
            <a:r>
              <a:rPr lang="en-US" altLang="en-US" dirty="0"/>
              <a:t>Six of the bids were disqualified on responsive criteria (i.e. administrative compliance) as they did not meet various aspects of the administrative requirements for the bid, e.g.:</a:t>
            </a:r>
          </a:p>
          <a:p>
            <a:pPr lvl="1" algn="just">
              <a:defRPr/>
            </a:pPr>
            <a:r>
              <a:rPr lang="en-US" altLang="en-US" sz="2200" dirty="0"/>
              <a:t>did not submit required CVs of personnel</a:t>
            </a:r>
          </a:p>
          <a:p>
            <a:pPr lvl="1" algn="just">
              <a:defRPr/>
            </a:pPr>
            <a:r>
              <a:rPr lang="en-US" altLang="en-US" sz="2200" dirty="0"/>
              <a:t>did not submit the 30% subcontract agreement</a:t>
            </a:r>
          </a:p>
          <a:p>
            <a:pPr lvl="1" algn="just">
              <a:defRPr/>
            </a:pPr>
            <a:r>
              <a:rPr lang="en-US" altLang="en-US" sz="2200" dirty="0"/>
              <a:t>did not provide a pricing schedule as per Standard Bid Document (SBD 3.1)</a:t>
            </a:r>
          </a:p>
          <a:p>
            <a:pPr marL="0" indent="0" algn="just">
              <a:buNone/>
              <a:defRPr/>
            </a:pPr>
            <a:endParaRPr lang="en-ZA" altLang="en-US" sz="1800" dirty="0"/>
          </a:p>
          <a:p>
            <a:pPr marL="0" indent="0" algn="just">
              <a:buFontTx/>
              <a:buNone/>
              <a:defRPr/>
            </a:pPr>
            <a:endParaRPr lang="en-ZA" altLang="en-US" dirty="0"/>
          </a:p>
        </p:txBody>
      </p:sp>
      <p:sp>
        <p:nvSpPr>
          <p:cNvPr id="11268" name="Slide Number Placeholder 3">
            <a:extLst>
              <a:ext uri="{FF2B5EF4-FFF2-40B4-BE49-F238E27FC236}">
                <a16:creationId xmlns:a16="http://schemas.microsoft.com/office/drawing/2014/main" id="{536C281F-5303-4E43-AFB7-B75CA0A6C05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F17CFE35-7DCD-489E-8F19-85C052BCA9CA}" type="slidenum">
              <a:rPr lang="en-GB" altLang="en-US" sz="1000">
                <a:latin typeface="Times" panose="02020603050405020304" pitchFamily="18" charset="0"/>
              </a:rPr>
              <a:pPr>
                <a:spcBef>
                  <a:spcPct val="0"/>
                </a:spcBef>
                <a:buFontTx/>
                <a:buNone/>
              </a:pPr>
              <a:t>20</a:t>
            </a:fld>
            <a:endParaRPr lang="en-GB" altLang="en-US" sz="1000" dirty="0">
              <a:latin typeface="Times"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E6FED22-7A74-4E99-BE10-2610D7023B7F}"/>
              </a:ext>
            </a:extLst>
          </p:cNvPr>
          <p:cNvSpPr>
            <a:spLocks noGrp="1"/>
          </p:cNvSpPr>
          <p:nvPr>
            <p:ph type="title"/>
          </p:nvPr>
        </p:nvSpPr>
        <p:spPr>
          <a:xfrm>
            <a:off x="590872" y="136525"/>
            <a:ext cx="8229600" cy="504825"/>
          </a:xfrm>
        </p:spPr>
        <p:txBody>
          <a:bodyPr/>
          <a:lstStyle/>
          <a:p>
            <a:r>
              <a:rPr lang="en-US" altLang="en-US" sz="3000" dirty="0">
                <a:solidFill>
                  <a:schemeClr val="tx1"/>
                </a:solidFill>
              </a:rPr>
              <a:t/>
            </a:r>
            <a:br>
              <a:rPr lang="en-US" altLang="en-US" sz="3000" dirty="0">
                <a:solidFill>
                  <a:schemeClr val="tx1"/>
                </a:solidFill>
              </a:rPr>
            </a:br>
            <a:r>
              <a:rPr lang="en-US" altLang="en-US" sz="2400" dirty="0">
                <a:solidFill>
                  <a:schemeClr val="tx1"/>
                </a:solidFill>
              </a:rPr>
              <a:t>DIRCO 07 - 2020/2021 - CANCELLED BID PROCESS</a:t>
            </a:r>
            <a:br>
              <a:rPr lang="en-US" altLang="en-US" sz="2400" dirty="0">
                <a:solidFill>
                  <a:schemeClr val="tx1"/>
                </a:solidFill>
              </a:rPr>
            </a:br>
            <a:endParaRPr lang="en-US" altLang="en-US" sz="2400" dirty="0">
              <a:solidFill>
                <a:schemeClr val="tx1"/>
              </a:solidFill>
            </a:endParaRPr>
          </a:p>
        </p:txBody>
      </p:sp>
      <p:sp>
        <p:nvSpPr>
          <p:cNvPr id="9219" name="Content Placeholder 2">
            <a:extLst>
              <a:ext uri="{FF2B5EF4-FFF2-40B4-BE49-F238E27FC236}">
                <a16:creationId xmlns:a16="http://schemas.microsoft.com/office/drawing/2014/main" id="{C3E4E19F-7ED8-4CBE-A7A9-9B9BE4763129}"/>
              </a:ext>
            </a:extLst>
          </p:cNvPr>
          <p:cNvSpPr>
            <a:spLocks noGrp="1"/>
          </p:cNvSpPr>
          <p:nvPr>
            <p:ph idx="1"/>
          </p:nvPr>
        </p:nvSpPr>
        <p:spPr>
          <a:xfrm>
            <a:off x="457200" y="657930"/>
            <a:ext cx="8229600" cy="5003318"/>
          </a:xfrm>
        </p:spPr>
        <p:txBody>
          <a:bodyPr/>
          <a:lstStyle/>
          <a:p>
            <a:pPr lvl="0" algn="just">
              <a:defRPr/>
            </a:pPr>
            <a:r>
              <a:rPr lang="en-US" altLang="en-US" sz="2100" dirty="0"/>
              <a:t>One of the bids was disqualified as it did not meet the 60% threshold on the functionality criteria (Category A).</a:t>
            </a:r>
          </a:p>
          <a:p>
            <a:pPr lvl="0" algn="just">
              <a:defRPr/>
            </a:pPr>
            <a:r>
              <a:rPr lang="en-GB" altLang="en-US" sz="2100" dirty="0"/>
              <a:t>The Bid Committees therefore recommended that the tender be cancelled due to non-responsiveness of the proposals received.</a:t>
            </a:r>
          </a:p>
          <a:p>
            <a:pPr lvl="0" algn="just">
              <a:defRPr/>
            </a:pPr>
            <a:r>
              <a:rPr lang="en-GB" sz="2100" dirty="0"/>
              <a:t>The Acting Director-General approved the cancellation and re-advertisement of the tender.</a:t>
            </a:r>
            <a:endParaRPr lang="en-ZA" sz="2100" dirty="0"/>
          </a:p>
          <a:p>
            <a:pPr algn="just">
              <a:defRPr/>
            </a:pPr>
            <a:endParaRPr lang="en-ZA" altLang="en-US" sz="1800" dirty="0"/>
          </a:p>
          <a:p>
            <a:pPr marL="0" indent="0" algn="just">
              <a:buFontTx/>
              <a:buNone/>
              <a:defRPr/>
            </a:pPr>
            <a:endParaRPr lang="en-ZA" altLang="en-US" dirty="0"/>
          </a:p>
        </p:txBody>
      </p:sp>
      <p:sp>
        <p:nvSpPr>
          <p:cNvPr id="11268" name="Slide Number Placeholder 3">
            <a:extLst>
              <a:ext uri="{FF2B5EF4-FFF2-40B4-BE49-F238E27FC236}">
                <a16:creationId xmlns:a16="http://schemas.microsoft.com/office/drawing/2014/main" id="{536C281F-5303-4E43-AFB7-B75CA0A6C05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F17CFE35-7DCD-489E-8F19-85C052BCA9CA}" type="slidenum">
              <a:rPr lang="en-GB" altLang="en-US" sz="1000">
                <a:latin typeface="Times" panose="02020603050405020304" pitchFamily="18" charset="0"/>
              </a:rPr>
              <a:pPr>
                <a:spcBef>
                  <a:spcPct val="0"/>
                </a:spcBef>
                <a:buFontTx/>
                <a:buNone/>
              </a:pPr>
              <a:t>21</a:t>
            </a:fld>
            <a:endParaRPr lang="en-GB" altLang="en-US" sz="1000" dirty="0">
              <a:latin typeface="Times" panose="02020603050405020304" pitchFamily="18" charset="0"/>
            </a:endParaRPr>
          </a:p>
        </p:txBody>
      </p:sp>
    </p:spTree>
    <p:extLst>
      <p:ext uri="{BB962C8B-B14F-4D97-AF65-F5344CB8AC3E}">
        <p14:creationId xmlns:p14="http://schemas.microsoft.com/office/powerpoint/2010/main" val="305288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471561E-C6A3-4401-992D-EB75FBB2C045}"/>
              </a:ext>
            </a:extLst>
          </p:cNvPr>
          <p:cNvSpPr>
            <a:spLocks noGrp="1"/>
          </p:cNvSpPr>
          <p:nvPr>
            <p:ph type="title"/>
          </p:nvPr>
        </p:nvSpPr>
        <p:spPr>
          <a:xfrm>
            <a:off x="457200" y="115888"/>
            <a:ext cx="8229600" cy="855886"/>
          </a:xfrm>
        </p:spPr>
        <p:txBody>
          <a:bodyPr/>
          <a:lstStyle/>
          <a:p>
            <a:r>
              <a:rPr lang="en-GB" altLang="en-US" sz="2400" dirty="0">
                <a:solidFill>
                  <a:srgbClr val="000000"/>
                </a:solidFill>
              </a:rPr>
              <a:t>DIRCO </a:t>
            </a:r>
            <a:r>
              <a:rPr lang="en-GB" altLang="en-US" sz="2400" dirty="0">
                <a:solidFill>
                  <a:schemeClr val="tx1"/>
                </a:solidFill>
              </a:rPr>
              <a:t>02 - 2021/2022 - CURRENT BID PROCESS UNDER WAY</a:t>
            </a:r>
            <a:endParaRPr lang="en-ZA" altLang="en-US" sz="2400" dirty="0">
              <a:solidFill>
                <a:schemeClr val="tx1"/>
              </a:solidFill>
            </a:endParaRPr>
          </a:p>
        </p:txBody>
      </p:sp>
      <p:sp>
        <p:nvSpPr>
          <p:cNvPr id="3" name="Content Placeholder 2">
            <a:extLst>
              <a:ext uri="{FF2B5EF4-FFF2-40B4-BE49-F238E27FC236}">
                <a16:creationId xmlns:a16="http://schemas.microsoft.com/office/drawing/2014/main" id="{08C88361-D4B2-4134-B4D4-B478E227BD06}"/>
              </a:ext>
            </a:extLst>
          </p:cNvPr>
          <p:cNvSpPr>
            <a:spLocks noGrp="1"/>
          </p:cNvSpPr>
          <p:nvPr>
            <p:ph idx="1"/>
          </p:nvPr>
        </p:nvSpPr>
        <p:spPr>
          <a:xfrm>
            <a:off x="457200" y="1019721"/>
            <a:ext cx="8229600" cy="4644678"/>
          </a:xfrm>
        </p:spPr>
        <p:txBody>
          <a:bodyPr/>
          <a:lstStyle/>
          <a:p>
            <a:pPr algn="just">
              <a:defRPr/>
            </a:pPr>
            <a:r>
              <a:rPr lang="en-GB" dirty="0"/>
              <a:t>A legal opinion on the revised Terms of Reference was obtained on 21 June 2021 from the Office of the Chief State Law Adviser.</a:t>
            </a:r>
            <a:endParaRPr lang="en-ZA" dirty="0"/>
          </a:p>
          <a:p>
            <a:pPr algn="just">
              <a:defRPr/>
            </a:pPr>
            <a:r>
              <a:rPr lang="en-GB" altLang="en-US" dirty="0"/>
              <a:t>The Terms of Reference were presented to the Risk Unit on 21 June 2021. </a:t>
            </a:r>
          </a:p>
          <a:p>
            <a:pPr algn="just"/>
            <a:r>
              <a:rPr lang="en-US" altLang="en-US" dirty="0"/>
              <a:t>The tender was advertised and published in the e-tenders publication and DIRCO website on 22 June 2021, closing on 17 August 2021.   </a:t>
            </a:r>
          </a:p>
          <a:p>
            <a:pPr algn="just"/>
            <a:r>
              <a:rPr lang="en-US" altLang="en-US" dirty="0"/>
              <a:t>The Bid Evaluation and Adjudication Committees recommended approval to the Acting Director General, for the awarding of the bid.</a:t>
            </a:r>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ZA" altLang="en-US" sz="1800" dirty="0"/>
          </a:p>
          <a:p>
            <a:pPr marL="0" indent="0" algn="just">
              <a:buFontTx/>
              <a:buNone/>
              <a:defRPr/>
            </a:pPr>
            <a:endParaRPr lang="en-ZA" sz="2000" dirty="0"/>
          </a:p>
        </p:txBody>
      </p:sp>
      <p:sp>
        <p:nvSpPr>
          <p:cNvPr id="12292" name="Slide Number Placeholder 3">
            <a:extLst>
              <a:ext uri="{FF2B5EF4-FFF2-40B4-BE49-F238E27FC236}">
                <a16:creationId xmlns:a16="http://schemas.microsoft.com/office/drawing/2014/main" id="{B44983DE-8FCF-4920-AFA9-37C96ECF8BD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AC9B27C-BC0C-41BC-9D8D-5B442815F453}" type="slidenum">
              <a:rPr lang="en-GB" altLang="en-US" sz="1000">
                <a:latin typeface="Times" panose="02020603050405020304" pitchFamily="18" charset="0"/>
              </a:rPr>
              <a:pPr>
                <a:spcBef>
                  <a:spcPct val="0"/>
                </a:spcBef>
                <a:buFontTx/>
                <a:buNone/>
              </a:pPr>
              <a:t>22</a:t>
            </a:fld>
            <a:endParaRPr lang="en-GB" altLang="en-US" sz="1000" dirty="0">
              <a:latin typeface="Times"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471561E-C6A3-4401-992D-EB75FBB2C045}"/>
              </a:ext>
            </a:extLst>
          </p:cNvPr>
          <p:cNvSpPr>
            <a:spLocks noGrp="1"/>
          </p:cNvSpPr>
          <p:nvPr>
            <p:ph type="title"/>
          </p:nvPr>
        </p:nvSpPr>
        <p:spPr>
          <a:xfrm>
            <a:off x="457200" y="115888"/>
            <a:ext cx="8229600" cy="855886"/>
          </a:xfrm>
        </p:spPr>
        <p:txBody>
          <a:bodyPr/>
          <a:lstStyle/>
          <a:p>
            <a:r>
              <a:rPr lang="en-GB" altLang="en-US" sz="2400" dirty="0">
                <a:solidFill>
                  <a:srgbClr val="000000"/>
                </a:solidFill>
              </a:rPr>
              <a:t>DIRCO </a:t>
            </a:r>
            <a:r>
              <a:rPr lang="en-GB" altLang="en-US" sz="2400" dirty="0">
                <a:solidFill>
                  <a:schemeClr val="tx1"/>
                </a:solidFill>
              </a:rPr>
              <a:t>02 - 2021/2022 - CURRENT BID PROCESS UNDER WAY</a:t>
            </a:r>
            <a:endParaRPr lang="en-ZA" altLang="en-US" sz="2400" dirty="0">
              <a:solidFill>
                <a:schemeClr val="tx1"/>
              </a:solidFill>
            </a:endParaRPr>
          </a:p>
        </p:txBody>
      </p:sp>
      <p:sp>
        <p:nvSpPr>
          <p:cNvPr id="3" name="Content Placeholder 2">
            <a:extLst>
              <a:ext uri="{FF2B5EF4-FFF2-40B4-BE49-F238E27FC236}">
                <a16:creationId xmlns:a16="http://schemas.microsoft.com/office/drawing/2014/main" id="{08C88361-D4B2-4134-B4D4-B478E227BD06}"/>
              </a:ext>
            </a:extLst>
          </p:cNvPr>
          <p:cNvSpPr>
            <a:spLocks noGrp="1"/>
          </p:cNvSpPr>
          <p:nvPr>
            <p:ph idx="1"/>
          </p:nvPr>
        </p:nvSpPr>
        <p:spPr>
          <a:xfrm>
            <a:off x="457200" y="1019721"/>
            <a:ext cx="8229600" cy="4644678"/>
          </a:xfrm>
        </p:spPr>
        <p:txBody>
          <a:bodyPr/>
          <a:lstStyle/>
          <a:p>
            <a:pPr lvl="0" algn="just"/>
            <a:r>
              <a:rPr lang="en-US" altLang="en-US" sz="2000" dirty="0"/>
              <a:t>On 19 January 2022, National Treasury (Office of the Chief Procurement Officer) requested information on the bid process followed and instructed that the current bid process be put on hold until their verification process is concluded. </a:t>
            </a:r>
          </a:p>
          <a:p>
            <a:pPr lvl="0" algn="just"/>
            <a:r>
              <a:rPr lang="en-US" altLang="en-US" sz="2000" dirty="0"/>
              <a:t>National Treasury has finalized the evaluation and allow the Department to proceed with the bid, however, to re-evaluate the suppliers to allow for fairness. </a:t>
            </a:r>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GB" altLang="en-US" sz="1800" dirty="0"/>
          </a:p>
          <a:p>
            <a:pPr algn="just">
              <a:defRPr/>
            </a:pPr>
            <a:endParaRPr lang="en-ZA" altLang="en-US" sz="1800" dirty="0"/>
          </a:p>
          <a:p>
            <a:pPr marL="0" indent="0" algn="just">
              <a:buFontTx/>
              <a:buNone/>
              <a:defRPr/>
            </a:pPr>
            <a:endParaRPr lang="en-ZA" sz="2000" dirty="0"/>
          </a:p>
        </p:txBody>
      </p:sp>
      <p:sp>
        <p:nvSpPr>
          <p:cNvPr id="12292" name="Slide Number Placeholder 3">
            <a:extLst>
              <a:ext uri="{FF2B5EF4-FFF2-40B4-BE49-F238E27FC236}">
                <a16:creationId xmlns:a16="http://schemas.microsoft.com/office/drawing/2014/main" id="{B44983DE-8FCF-4920-AFA9-37C96ECF8BD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AC9B27C-BC0C-41BC-9D8D-5B442815F453}" type="slidenum">
              <a:rPr lang="en-GB" altLang="en-US" sz="1000">
                <a:latin typeface="Times" panose="02020603050405020304" pitchFamily="18" charset="0"/>
              </a:rPr>
              <a:pPr>
                <a:spcBef>
                  <a:spcPct val="0"/>
                </a:spcBef>
                <a:buFontTx/>
                <a:buNone/>
              </a:pPr>
              <a:t>23</a:t>
            </a:fld>
            <a:endParaRPr lang="en-GB" altLang="en-US" sz="1000" dirty="0">
              <a:latin typeface="Times" panose="02020603050405020304" pitchFamily="18" charset="0"/>
            </a:endParaRPr>
          </a:p>
        </p:txBody>
      </p:sp>
    </p:spTree>
    <p:extLst>
      <p:ext uri="{BB962C8B-B14F-4D97-AF65-F5344CB8AC3E}">
        <p14:creationId xmlns:p14="http://schemas.microsoft.com/office/powerpoint/2010/main" val="2046681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7935F1A-610F-449F-9327-79A862F270FF}"/>
              </a:ext>
            </a:extLst>
          </p:cNvPr>
          <p:cNvSpPr>
            <a:spLocks noGrp="1"/>
          </p:cNvSpPr>
          <p:nvPr>
            <p:ph type="title"/>
          </p:nvPr>
        </p:nvSpPr>
        <p:spPr>
          <a:xfrm>
            <a:off x="452055" y="476672"/>
            <a:ext cx="8229600" cy="490537"/>
          </a:xfrm>
        </p:spPr>
        <p:txBody>
          <a:bodyPr/>
          <a:lstStyle/>
          <a:p>
            <a:r>
              <a:rPr lang="en-US" altLang="en-US" sz="3000" dirty="0"/>
              <a:t>CONCLUSION</a:t>
            </a:r>
            <a:br>
              <a:rPr lang="en-US" altLang="en-US" sz="3000" dirty="0"/>
            </a:br>
            <a:endParaRPr lang="en-US" altLang="en-US" sz="3000" dirty="0"/>
          </a:p>
        </p:txBody>
      </p:sp>
      <p:sp>
        <p:nvSpPr>
          <p:cNvPr id="14339" name="Content Placeholder 2">
            <a:extLst>
              <a:ext uri="{FF2B5EF4-FFF2-40B4-BE49-F238E27FC236}">
                <a16:creationId xmlns:a16="http://schemas.microsoft.com/office/drawing/2014/main" id="{59C48F06-85C2-40C8-9696-46FB5DF8BE60}"/>
              </a:ext>
            </a:extLst>
          </p:cNvPr>
          <p:cNvSpPr>
            <a:spLocks noGrp="1"/>
          </p:cNvSpPr>
          <p:nvPr>
            <p:ph idx="1"/>
          </p:nvPr>
        </p:nvSpPr>
        <p:spPr>
          <a:xfrm>
            <a:off x="452055" y="748976"/>
            <a:ext cx="8229600" cy="4840264"/>
          </a:xfrm>
        </p:spPr>
        <p:txBody>
          <a:bodyPr/>
          <a:lstStyle/>
          <a:p>
            <a:pPr algn="just">
              <a:defRPr/>
            </a:pPr>
            <a:r>
              <a:rPr lang="en-US" altLang="en-US" dirty="0"/>
              <a:t>The Department is currently not in a position to cancel the contract for the network services, as that would mean that the ICT network will have to be shut down and DIRCO Officials at Head Office and Missions will not be able to operate. National Treasury was formally made aware of this reality.</a:t>
            </a:r>
          </a:p>
          <a:p>
            <a:pPr algn="just">
              <a:defRPr/>
            </a:pPr>
            <a:r>
              <a:rPr lang="en-US" altLang="en-US" dirty="0"/>
              <a:t>The process of investigating irregular expenditure is also being pursued by the Department, for continuing to utilize the contract after expiry  - hence the request for assistance from National Treasury Special Audit Unit. </a:t>
            </a:r>
          </a:p>
          <a:p>
            <a:pPr algn="just">
              <a:defRPr/>
            </a:pPr>
            <a:r>
              <a:rPr lang="en-US" dirty="0"/>
              <a:t>The Department has recorded all expenditure that is related to this contract in terms of the Irregular Expenditure Framework and has instituted disciplinary processes that were related to the awarding of this contract. The Department also intends to apply for condonation when the process has been concluded.</a:t>
            </a:r>
            <a:endParaRPr lang="en-ZA" dirty="0"/>
          </a:p>
          <a:p>
            <a:pPr algn="just">
              <a:defRPr/>
            </a:pPr>
            <a:endParaRPr lang="en-US" altLang="en-US" sz="1400" dirty="0"/>
          </a:p>
        </p:txBody>
      </p:sp>
      <p:sp>
        <p:nvSpPr>
          <p:cNvPr id="14340" name="Slide Number Placeholder 3">
            <a:extLst>
              <a:ext uri="{FF2B5EF4-FFF2-40B4-BE49-F238E27FC236}">
                <a16:creationId xmlns:a16="http://schemas.microsoft.com/office/drawing/2014/main" id="{066AA597-2E70-463D-851B-4CCE2AE2E38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E4A0EAE-F6A4-4A30-A762-6A72A6C21785}" type="slidenum">
              <a:rPr lang="en-GB" altLang="en-US" sz="1000">
                <a:latin typeface="Times" panose="02020603050405020304" pitchFamily="18" charset="0"/>
              </a:rPr>
              <a:pPr>
                <a:spcBef>
                  <a:spcPct val="0"/>
                </a:spcBef>
                <a:buFontTx/>
                <a:buNone/>
              </a:pPr>
              <a:t>24</a:t>
            </a:fld>
            <a:endParaRPr lang="en-GB" altLang="en-US" sz="1000" dirty="0">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p:spPr>
        <p:txBody>
          <a:bodyPr/>
          <a:lstStyle/>
          <a:p>
            <a:r>
              <a:rPr lang="en-US" dirty="0"/>
              <a:t>BT PROFILE</a:t>
            </a:r>
            <a:endParaRPr lang="en-ZA" dirty="0"/>
          </a:p>
        </p:txBody>
      </p:sp>
      <p:sp>
        <p:nvSpPr>
          <p:cNvPr id="3" name="Content Placeholder 2"/>
          <p:cNvSpPr>
            <a:spLocks noGrp="1"/>
          </p:cNvSpPr>
          <p:nvPr>
            <p:ph idx="1"/>
          </p:nvPr>
        </p:nvSpPr>
        <p:spPr>
          <a:xfrm>
            <a:off x="445622" y="764704"/>
            <a:ext cx="8229600" cy="4752528"/>
          </a:xfrm>
        </p:spPr>
        <p:txBody>
          <a:bodyPr/>
          <a:lstStyle/>
          <a:p>
            <a:pPr marL="0" indent="0">
              <a:lnSpc>
                <a:spcPct val="150000"/>
              </a:lnSpc>
              <a:spcBef>
                <a:spcPts val="0"/>
              </a:spcBef>
              <a:buNone/>
            </a:pPr>
            <a:r>
              <a:rPr lang="en-US" dirty="0"/>
              <a:t>For the record, the Board of BT in South Africa, and the principal entity in the African region, is comprised of: </a:t>
            </a:r>
          </a:p>
          <a:p>
            <a:pPr>
              <a:lnSpc>
                <a:spcPct val="150000"/>
              </a:lnSpc>
              <a:spcBef>
                <a:spcPts val="0"/>
              </a:spcBef>
            </a:pPr>
            <a:r>
              <a:rPr lang="en-US" dirty="0"/>
              <a:t>Eyad Shihabi, Chairperson </a:t>
            </a:r>
          </a:p>
          <a:p>
            <a:pPr>
              <a:lnSpc>
                <a:spcPct val="150000"/>
              </a:lnSpc>
              <a:spcBef>
                <a:spcPts val="0"/>
              </a:spcBef>
            </a:pPr>
            <a:r>
              <a:rPr lang="en-US" dirty="0"/>
              <a:t>Valentine Dzvova, Non-executive Director </a:t>
            </a:r>
          </a:p>
          <a:p>
            <a:pPr>
              <a:lnSpc>
                <a:spcPct val="150000"/>
              </a:lnSpc>
              <a:spcBef>
                <a:spcPts val="0"/>
              </a:spcBef>
            </a:pPr>
            <a:r>
              <a:rPr lang="en-US" dirty="0"/>
              <a:t>Bertrandt Delport, Managing Director </a:t>
            </a:r>
          </a:p>
          <a:p>
            <a:pPr>
              <a:lnSpc>
                <a:spcPct val="150000"/>
              </a:lnSpc>
              <a:spcBef>
                <a:spcPts val="0"/>
              </a:spcBef>
            </a:pPr>
            <a:r>
              <a:rPr lang="en-US" dirty="0"/>
              <a:t>Khalid Abdulla, Non-executive Director </a:t>
            </a:r>
          </a:p>
          <a:p>
            <a:pPr>
              <a:lnSpc>
                <a:spcPct val="150000"/>
              </a:lnSpc>
              <a:spcBef>
                <a:spcPts val="0"/>
              </a:spcBef>
            </a:pPr>
            <a:r>
              <a:rPr lang="en-US" dirty="0"/>
              <a:t>Brian Thomas, Chief Financial Officer </a:t>
            </a:r>
          </a:p>
          <a:p>
            <a:pPr>
              <a:lnSpc>
                <a:spcPct val="150000"/>
              </a:lnSpc>
              <a:spcBef>
                <a:spcPts val="0"/>
              </a:spcBef>
            </a:pPr>
            <a:r>
              <a:rPr lang="en-US" dirty="0"/>
              <a:t>Presantha Naidoo, Non-executive Director</a:t>
            </a:r>
          </a:p>
          <a:p>
            <a:pPr>
              <a:lnSpc>
                <a:spcPct val="150000"/>
              </a:lnSpc>
              <a:spcBef>
                <a:spcPts val="0"/>
              </a:spcBef>
            </a:pPr>
            <a:r>
              <a:rPr lang="en-US" dirty="0"/>
              <a:t>The DIRCO Account Manager is Thulani Nhlapo.</a:t>
            </a:r>
            <a:endParaRPr lang="en-ZA" dirty="0"/>
          </a:p>
        </p:txBody>
      </p:sp>
      <p:sp>
        <p:nvSpPr>
          <p:cNvPr id="4" name="Slide Number Placeholder 3"/>
          <p:cNvSpPr>
            <a:spLocks noGrp="1"/>
          </p:cNvSpPr>
          <p:nvPr>
            <p:ph type="sldNum" sz="quarter" idx="10"/>
          </p:nvPr>
        </p:nvSpPr>
        <p:spPr/>
        <p:txBody>
          <a:bodyPr/>
          <a:lstStyle/>
          <a:p>
            <a:pPr>
              <a:defRPr/>
            </a:pPr>
            <a:fld id="{0CE18771-0402-4AD3-B327-F8D22ACCF1D9}" type="slidenum">
              <a:rPr lang="en-US" altLang="en-US" smtClean="0"/>
              <a:pPr>
                <a:defRPr/>
              </a:pPr>
              <a:t>25</a:t>
            </a:fld>
            <a:endParaRPr lang="en-US" altLang="en-US" dirty="0"/>
          </a:p>
        </p:txBody>
      </p:sp>
    </p:spTree>
    <p:extLst>
      <p:ext uri="{BB962C8B-B14F-4D97-AF65-F5344CB8AC3E}">
        <p14:creationId xmlns:p14="http://schemas.microsoft.com/office/powerpoint/2010/main" val="3803580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D13C2-75EC-41A6-8C7E-AF913DA2850F}"/>
              </a:ext>
            </a:extLst>
          </p:cNvPr>
          <p:cNvSpPr>
            <a:spLocks noGrp="1"/>
          </p:cNvSpPr>
          <p:nvPr>
            <p:ph idx="1"/>
          </p:nvPr>
        </p:nvSpPr>
        <p:spPr/>
        <p:txBody>
          <a:bodyPr/>
          <a:lstStyle/>
          <a:p>
            <a:pPr marL="457200" lvl="1" indent="0" algn="ctr">
              <a:buNone/>
            </a:pPr>
            <a:r>
              <a:rPr lang="en-US" sz="4400" cap="all" dirty="0"/>
              <a:t>Update on migration from the ARF to SADPA</a:t>
            </a:r>
          </a:p>
          <a:p>
            <a:pPr marL="457200" lvl="1" indent="0" algn="ctr">
              <a:buNone/>
            </a:pPr>
            <a:endParaRPr lang="en-US" dirty="0"/>
          </a:p>
        </p:txBody>
      </p:sp>
      <p:sp>
        <p:nvSpPr>
          <p:cNvPr id="4" name="Slide Number Placeholder 3">
            <a:extLst>
              <a:ext uri="{FF2B5EF4-FFF2-40B4-BE49-F238E27FC236}">
                <a16:creationId xmlns:a16="http://schemas.microsoft.com/office/drawing/2014/main" id="{12DE0E21-0B04-4E86-B15B-E2FD3135AACB}"/>
              </a:ext>
            </a:extLst>
          </p:cNvPr>
          <p:cNvSpPr>
            <a:spLocks noGrp="1"/>
          </p:cNvSpPr>
          <p:nvPr>
            <p:ph type="sldNum" sz="quarter" idx="10"/>
          </p:nvPr>
        </p:nvSpPr>
        <p:spPr/>
        <p:txBody>
          <a:bodyPr/>
          <a:lstStyle/>
          <a:p>
            <a:pPr>
              <a:defRPr/>
            </a:pPr>
            <a:fld id="{0CE18771-0402-4AD3-B327-F8D22ACCF1D9}" type="slidenum">
              <a:rPr lang="en-US" altLang="en-US" smtClean="0"/>
              <a:pPr>
                <a:defRPr/>
              </a:pPr>
              <a:t>26</a:t>
            </a:fld>
            <a:endParaRPr lang="en-US" altLang="en-US" dirty="0"/>
          </a:p>
        </p:txBody>
      </p:sp>
    </p:spTree>
    <p:extLst>
      <p:ext uri="{BB962C8B-B14F-4D97-AF65-F5344CB8AC3E}">
        <p14:creationId xmlns:p14="http://schemas.microsoft.com/office/powerpoint/2010/main" val="78319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a:extLst>
              <a:ext uri="{FF2B5EF4-FFF2-40B4-BE49-F238E27FC236}">
                <a16:creationId xmlns:a16="http://schemas.microsoft.com/office/drawing/2014/main" id="{43BB2253-680D-4CB5-B211-FFF4B257B950}"/>
              </a:ext>
            </a:extLst>
          </p:cNvPr>
          <p:cNvSpPr>
            <a:spLocks noGrp="1"/>
          </p:cNvSpPr>
          <p:nvPr>
            <p:ph type="title"/>
          </p:nvPr>
        </p:nvSpPr>
        <p:spPr>
          <a:xfrm>
            <a:off x="717550" y="379629"/>
            <a:ext cx="8229600" cy="531813"/>
          </a:xfrm>
        </p:spPr>
        <p:txBody>
          <a:bodyPr/>
          <a:lstStyle/>
          <a:p>
            <a:r>
              <a:rPr lang="en-GB" altLang="en-US" dirty="0"/>
              <a:t>South African Development Partnership Agency Bill</a:t>
            </a:r>
            <a:endParaRPr lang="en-ZA" altLang="en-US" dirty="0"/>
          </a:p>
        </p:txBody>
      </p:sp>
      <p:sp>
        <p:nvSpPr>
          <p:cNvPr id="8196" name="Content Placeholder 2">
            <a:extLst>
              <a:ext uri="{FF2B5EF4-FFF2-40B4-BE49-F238E27FC236}">
                <a16:creationId xmlns:a16="http://schemas.microsoft.com/office/drawing/2014/main" id="{DE248E54-5BA4-42B4-9891-8C5EA28951AF}"/>
              </a:ext>
            </a:extLst>
          </p:cNvPr>
          <p:cNvSpPr>
            <a:spLocks noGrp="1"/>
          </p:cNvSpPr>
          <p:nvPr>
            <p:ph idx="1"/>
          </p:nvPr>
        </p:nvSpPr>
        <p:spPr>
          <a:xfrm>
            <a:off x="0" y="1241425"/>
            <a:ext cx="8947150" cy="5616575"/>
          </a:xfrm>
        </p:spPr>
        <p:txBody>
          <a:bodyPr/>
          <a:lstStyle/>
          <a:p>
            <a:pPr algn="just">
              <a:defRPr/>
            </a:pPr>
            <a:r>
              <a:rPr lang="en-ZA" dirty="0"/>
              <a:t>Development cooperation is an instrument of foreign policy and serves to expand influence and to demonstrate South Africa’s commitment to build partnerships in addressing the developmental challenges facing Africa.</a:t>
            </a:r>
          </a:p>
          <a:p>
            <a:pPr algn="just">
              <a:defRPr/>
            </a:pPr>
            <a:r>
              <a:rPr lang="en-ZA" dirty="0"/>
              <a:t>The creation of a development agency will contribute directly to Government’s seventh priority of “A Better Africa and World”.</a:t>
            </a:r>
          </a:p>
          <a:p>
            <a:pPr algn="just">
              <a:defRPr/>
            </a:pPr>
            <a:r>
              <a:rPr lang="en-ZA" dirty="0"/>
              <a:t>South Africa aspires to create a development agency that will enable it to partner with other development agencies for greater impact on the African continent</a:t>
            </a:r>
            <a:r>
              <a:rPr lang="en-GB" dirty="0"/>
              <a:t>.</a:t>
            </a:r>
            <a:endParaRPr lang="en-CA" dirty="0"/>
          </a:p>
          <a:p>
            <a:pPr algn="just">
              <a:defRPr/>
            </a:pPr>
            <a:r>
              <a:rPr lang="en-GB" dirty="0"/>
              <a:t>The Minister of DIRCO has requested a meeting with the Minister of Finance to finalize the matter. DIRCO intends to take the draft bill to Cabinet in the first quarter of 2022/23.</a:t>
            </a:r>
            <a:endParaRPr lang="en-ZA" dirty="0"/>
          </a:p>
          <a:p>
            <a:pPr marL="0" indent="0">
              <a:buFontTx/>
              <a:buNone/>
              <a:defRPr/>
            </a:pPr>
            <a:endParaRPr lang="en-ZA" altLang="en-US" sz="2400" dirty="0"/>
          </a:p>
        </p:txBody>
      </p:sp>
      <p:sp>
        <p:nvSpPr>
          <p:cNvPr id="8197" name="Slide Number Placeholder 3">
            <a:extLst>
              <a:ext uri="{FF2B5EF4-FFF2-40B4-BE49-F238E27FC236}">
                <a16:creationId xmlns:a16="http://schemas.microsoft.com/office/drawing/2014/main" id="{C1F56176-A025-4C50-A5F9-BC262C970E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9235735C-FFA8-413D-AC43-91CE7B456D48}" type="slidenum">
              <a:rPr lang="en-US" altLang="en-US" sz="1000">
                <a:latin typeface="Times" panose="02020603050405020304" pitchFamily="18" charset="0"/>
              </a:rPr>
              <a:pPr>
                <a:spcBef>
                  <a:spcPct val="0"/>
                </a:spcBef>
                <a:buFontTx/>
                <a:buNone/>
              </a:pPr>
              <a:t>27</a:t>
            </a:fld>
            <a:endParaRPr lang="en-US" altLang="en-US" sz="1000" dirty="0">
              <a:latin typeface="Times"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40FED-9585-4CF3-A3EF-BA2B6690830B}"/>
              </a:ext>
            </a:extLst>
          </p:cNvPr>
          <p:cNvSpPr>
            <a:spLocks noGrp="1"/>
          </p:cNvSpPr>
          <p:nvPr>
            <p:ph idx="1"/>
          </p:nvPr>
        </p:nvSpPr>
        <p:spPr/>
        <p:txBody>
          <a:bodyPr/>
          <a:lstStyle/>
          <a:p>
            <a:pPr marL="457200" lvl="1" indent="0" algn="ctr">
              <a:buNone/>
            </a:pPr>
            <a:r>
              <a:rPr lang="en-US" sz="4400" b="1" cap="all" dirty="0"/>
              <a:t> </a:t>
            </a:r>
            <a:r>
              <a:rPr lang="en-US" sz="4400" cap="all" dirty="0"/>
              <a:t>Update on Separating the Property Management portfolio from the Finance branch</a:t>
            </a:r>
          </a:p>
          <a:p>
            <a:pPr marL="457200" lvl="1" indent="0" algn="ctr">
              <a:buNone/>
            </a:pPr>
            <a:endParaRPr lang="en-US" dirty="0"/>
          </a:p>
        </p:txBody>
      </p:sp>
      <p:sp>
        <p:nvSpPr>
          <p:cNvPr id="4" name="Slide Number Placeholder 3">
            <a:extLst>
              <a:ext uri="{FF2B5EF4-FFF2-40B4-BE49-F238E27FC236}">
                <a16:creationId xmlns:a16="http://schemas.microsoft.com/office/drawing/2014/main" id="{D8550974-BD8C-472C-BCFA-11DC477C382B}"/>
              </a:ext>
            </a:extLst>
          </p:cNvPr>
          <p:cNvSpPr>
            <a:spLocks noGrp="1"/>
          </p:cNvSpPr>
          <p:nvPr>
            <p:ph type="sldNum" sz="quarter" idx="10"/>
          </p:nvPr>
        </p:nvSpPr>
        <p:spPr/>
        <p:txBody>
          <a:bodyPr/>
          <a:lstStyle/>
          <a:p>
            <a:pPr>
              <a:defRPr/>
            </a:pPr>
            <a:fld id="{0CE18771-0402-4AD3-B327-F8D22ACCF1D9}" type="slidenum">
              <a:rPr lang="en-US" altLang="en-US" smtClean="0"/>
              <a:pPr>
                <a:defRPr/>
              </a:pPr>
              <a:t>28</a:t>
            </a:fld>
            <a:endParaRPr lang="en-US" altLang="en-US" dirty="0"/>
          </a:p>
        </p:txBody>
      </p:sp>
    </p:spTree>
    <p:extLst>
      <p:ext uri="{BB962C8B-B14F-4D97-AF65-F5344CB8AC3E}">
        <p14:creationId xmlns:p14="http://schemas.microsoft.com/office/powerpoint/2010/main" val="4151516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4BA3248-38B6-4FE4-803F-8F2F2E0DC7B7}"/>
              </a:ext>
            </a:extLst>
          </p:cNvPr>
          <p:cNvSpPr>
            <a:spLocks noGrp="1"/>
          </p:cNvSpPr>
          <p:nvPr>
            <p:ph type="title"/>
          </p:nvPr>
        </p:nvSpPr>
        <p:spPr>
          <a:xfrm>
            <a:off x="0" y="166687"/>
            <a:ext cx="9144000" cy="765175"/>
          </a:xfrm>
        </p:spPr>
        <p:txBody>
          <a:bodyPr/>
          <a:lstStyle/>
          <a:p>
            <a:r>
              <a:rPr lang="en-ZA" altLang="en-US" sz="3000" dirty="0"/>
              <a:t>BACKGROUND</a:t>
            </a:r>
            <a:br>
              <a:rPr lang="en-ZA" altLang="en-US" sz="3000" dirty="0"/>
            </a:br>
            <a:endParaRPr lang="en-ZA" altLang="en-US" sz="3000" dirty="0"/>
          </a:p>
        </p:txBody>
      </p:sp>
      <p:sp>
        <p:nvSpPr>
          <p:cNvPr id="41987" name="Content Placeholder 2">
            <a:extLst>
              <a:ext uri="{FF2B5EF4-FFF2-40B4-BE49-F238E27FC236}">
                <a16:creationId xmlns:a16="http://schemas.microsoft.com/office/drawing/2014/main" id="{08A7188D-25A5-40F4-995A-901FFC6BBAA4}"/>
              </a:ext>
            </a:extLst>
          </p:cNvPr>
          <p:cNvSpPr>
            <a:spLocks noGrp="1"/>
          </p:cNvSpPr>
          <p:nvPr>
            <p:ph idx="1"/>
          </p:nvPr>
        </p:nvSpPr>
        <p:spPr>
          <a:xfrm>
            <a:off x="0" y="692696"/>
            <a:ext cx="9144000" cy="5255990"/>
          </a:xfrm>
        </p:spPr>
        <p:txBody>
          <a:bodyPr/>
          <a:lstStyle/>
          <a:p>
            <a:pPr algn="just">
              <a:defRPr/>
            </a:pPr>
            <a:r>
              <a:rPr lang="en-GB" altLang="en-US" dirty="0"/>
              <a:t>The Department has repositioned its property management functional area as part of the organisational structure review, which is underpinned by the organisation-wide renewal process. </a:t>
            </a:r>
          </a:p>
          <a:p>
            <a:pPr algn="just">
              <a:defRPr/>
            </a:pPr>
            <a:r>
              <a:rPr lang="en-GB" altLang="en-US" dirty="0"/>
              <a:t>The organisational structure review process is at an advanced stage wherein the proposed organisational structure is currently being consulted with the Minister of Public Service and Administration (MPSA).</a:t>
            </a:r>
          </a:p>
          <a:p>
            <a:pPr algn="just">
              <a:defRPr/>
            </a:pPr>
            <a:r>
              <a:rPr lang="en-GB" altLang="en-US" dirty="0"/>
              <a:t>In terms of the proposed organisational structure, the Property Management Portfolio resides with the Office of the Chief Operations Officer (OCOO).</a:t>
            </a:r>
          </a:p>
          <a:p>
            <a:pPr algn="just">
              <a:defRPr/>
            </a:pPr>
            <a:r>
              <a:rPr lang="en-GB" altLang="en-US" dirty="0"/>
              <a:t>The Property Management Portfolio will be renamed as “Real Estate Management Portfolio”, in line with international best practice.</a:t>
            </a:r>
          </a:p>
          <a:p>
            <a:pPr marL="0" indent="0" algn="just">
              <a:buNone/>
              <a:defRPr/>
            </a:pPr>
            <a:endParaRPr lang="en-US" altLang="en-US" sz="2000" dirty="0"/>
          </a:p>
          <a:p>
            <a:pPr algn="just">
              <a:defRPr/>
            </a:pPr>
            <a:endParaRPr lang="en-US" altLang="en-US" sz="2000" dirty="0"/>
          </a:p>
          <a:p>
            <a:pPr algn="just">
              <a:defRPr/>
            </a:pPr>
            <a:endParaRPr lang="en-US" altLang="en-US" sz="2000" dirty="0"/>
          </a:p>
          <a:p>
            <a:pPr marL="0" indent="0" algn="just">
              <a:buFontTx/>
              <a:buNone/>
              <a:defRPr/>
            </a:pPr>
            <a:endParaRPr lang="en-US" altLang="en-US" sz="2000" dirty="0"/>
          </a:p>
          <a:p>
            <a:pPr marL="0" indent="0" algn="just">
              <a:buFontTx/>
              <a:buNone/>
              <a:defRPr/>
            </a:pPr>
            <a:endParaRPr lang="en-ZA" altLang="en-US" sz="2000" dirty="0"/>
          </a:p>
        </p:txBody>
      </p:sp>
      <p:sp>
        <p:nvSpPr>
          <p:cNvPr id="37892" name="Slide Number Placeholder 3">
            <a:extLst>
              <a:ext uri="{FF2B5EF4-FFF2-40B4-BE49-F238E27FC236}">
                <a16:creationId xmlns:a16="http://schemas.microsoft.com/office/drawing/2014/main" id="{120603CE-DFB7-4A5F-AA67-40068DA629B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A2CFC1E-74E2-4AF7-AE80-66427F515359}" type="slidenum">
              <a:rPr lang="en-US" altLang="en-US" sz="1000">
                <a:latin typeface="Times" panose="02020603050405020304" pitchFamily="18" charset="0"/>
              </a:rPr>
              <a:pPr>
                <a:spcBef>
                  <a:spcPct val="0"/>
                </a:spcBef>
                <a:buFontTx/>
                <a:buNone/>
              </a:pPr>
              <a:t>29</a:t>
            </a:fld>
            <a:endParaRPr lang="en-US" altLang="en-US" sz="1000">
              <a:latin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CBDA0-6F5F-400F-AD55-0B49B630CAE8}"/>
              </a:ext>
            </a:extLst>
          </p:cNvPr>
          <p:cNvSpPr>
            <a:spLocks noGrp="1"/>
          </p:cNvSpPr>
          <p:nvPr>
            <p:ph idx="1"/>
          </p:nvPr>
        </p:nvSpPr>
        <p:spPr/>
        <p:txBody>
          <a:bodyPr/>
          <a:lstStyle/>
          <a:p>
            <a:pPr marL="0" indent="0" algn="ctr">
              <a:buNone/>
            </a:pPr>
            <a:r>
              <a:rPr lang="en-US" sz="4400" cap="all" dirty="0"/>
              <a:t>Sharing information on the Audit Action Plan and how it Is being implemented</a:t>
            </a:r>
          </a:p>
          <a:p>
            <a:pPr marL="0" indent="0" algn="ctr">
              <a:buNone/>
            </a:pPr>
            <a:endParaRPr lang="en-US" sz="4400" b="1" cap="all" dirty="0"/>
          </a:p>
        </p:txBody>
      </p:sp>
      <p:sp>
        <p:nvSpPr>
          <p:cNvPr id="4" name="Slide Number Placeholder 3">
            <a:extLst>
              <a:ext uri="{FF2B5EF4-FFF2-40B4-BE49-F238E27FC236}">
                <a16:creationId xmlns:a16="http://schemas.microsoft.com/office/drawing/2014/main" id="{5D4EE36D-CAB5-4E9F-A90D-9C5A6147FFD8}"/>
              </a:ext>
            </a:extLst>
          </p:cNvPr>
          <p:cNvSpPr>
            <a:spLocks noGrp="1"/>
          </p:cNvSpPr>
          <p:nvPr>
            <p:ph type="sldNum" sz="quarter" idx="10"/>
          </p:nvPr>
        </p:nvSpPr>
        <p:spPr/>
        <p:txBody>
          <a:bodyPr/>
          <a:lstStyle/>
          <a:p>
            <a:pPr>
              <a:defRPr/>
            </a:pPr>
            <a:fld id="{6C3F32CC-FE93-4B9E-AD40-C074F5BA4452}" type="slidenum">
              <a:rPr lang="en-GB" altLang="en-US" smtClean="0"/>
              <a:pPr>
                <a:defRPr/>
              </a:pPr>
              <a:t>3</a:t>
            </a:fld>
            <a:endParaRPr lang="en-GB" altLang="en-US" dirty="0"/>
          </a:p>
        </p:txBody>
      </p:sp>
    </p:spTree>
    <p:extLst>
      <p:ext uri="{BB962C8B-B14F-4D97-AF65-F5344CB8AC3E}">
        <p14:creationId xmlns:p14="http://schemas.microsoft.com/office/powerpoint/2010/main" val="373300051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4BA3248-38B6-4FE4-803F-8F2F2E0DC7B7}"/>
              </a:ext>
            </a:extLst>
          </p:cNvPr>
          <p:cNvSpPr>
            <a:spLocks noGrp="1"/>
          </p:cNvSpPr>
          <p:nvPr>
            <p:ph type="title"/>
          </p:nvPr>
        </p:nvSpPr>
        <p:spPr>
          <a:xfrm>
            <a:off x="0" y="166687"/>
            <a:ext cx="9144000" cy="765175"/>
          </a:xfrm>
        </p:spPr>
        <p:txBody>
          <a:bodyPr/>
          <a:lstStyle/>
          <a:p>
            <a:r>
              <a:rPr lang="en-ZA" altLang="en-US" sz="3000" dirty="0"/>
              <a:t>BACKGROUND</a:t>
            </a:r>
            <a:br>
              <a:rPr lang="en-ZA" altLang="en-US" sz="3000" dirty="0"/>
            </a:br>
            <a:endParaRPr lang="en-ZA" altLang="en-US" sz="3000" dirty="0"/>
          </a:p>
        </p:txBody>
      </p:sp>
      <p:sp>
        <p:nvSpPr>
          <p:cNvPr id="41987" name="Content Placeholder 2">
            <a:extLst>
              <a:ext uri="{FF2B5EF4-FFF2-40B4-BE49-F238E27FC236}">
                <a16:creationId xmlns:a16="http://schemas.microsoft.com/office/drawing/2014/main" id="{08A7188D-25A5-40F4-995A-901FFC6BBAA4}"/>
              </a:ext>
            </a:extLst>
          </p:cNvPr>
          <p:cNvSpPr>
            <a:spLocks noGrp="1"/>
          </p:cNvSpPr>
          <p:nvPr>
            <p:ph idx="1"/>
          </p:nvPr>
        </p:nvSpPr>
        <p:spPr>
          <a:xfrm>
            <a:off x="0" y="692696"/>
            <a:ext cx="9144000" cy="5255990"/>
          </a:xfrm>
        </p:spPr>
        <p:txBody>
          <a:bodyPr/>
          <a:lstStyle/>
          <a:p>
            <a:pPr algn="just">
              <a:defRPr/>
            </a:pPr>
            <a:r>
              <a:rPr lang="en-GB" altLang="en-US" dirty="0"/>
              <a:t>Congruent with the review of the organisational structure process, the Executive Authority will engage the Acting Director-General with a view to proactively changing reporting lines, as per the proposed organisational structure, whilst awaiting concurrence from the MPSA pertaining to the proposed organisational structure of DIRCO. </a:t>
            </a:r>
            <a:endParaRPr lang="en-US" altLang="en-US" dirty="0"/>
          </a:p>
          <a:p>
            <a:pPr marL="0" indent="0" algn="just">
              <a:buNone/>
              <a:defRPr/>
            </a:pPr>
            <a:endParaRPr lang="en-US" altLang="en-US" sz="2000" dirty="0"/>
          </a:p>
          <a:p>
            <a:pPr algn="just">
              <a:defRPr/>
            </a:pPr>
            <a:endParaRPr lang="en-US" altLang="en-US" sz="2000" dirty="0"/>
          </a:p>
          <a:p>
            <a:pPr algn="just">
              <a:defRPr/>
            </a:pPr>
            <a:endParaRPr lang="en-US" altLang="en-US" sz="2000" dirty="0"/>
          </a:p>
          <a:p>
            <a:pPr marL="0" indent="0" algn="just">
              <a:buFontTx/>
              <a:buNone/>
              <a:defRPr/>
            </a:pPr>
            <a:endParaRPr lang="en-US" altLang="en-US" sz="2000" dirty="0"/>
          </a:p>
          <a:p>
            <a:pPr marL="0" indent="0" algn="just">
              <a:buFontTx/>
              <a:buNone/>
              <a:defRPr/>
            </a:pPr>
            <a:endParaRPr lang="en-ZA" altLang="en-US" sz="2000" dirty="0"/>
          </a:p>
        </p:txBody>
      </p:sp>
      <p:sp>
        <p:nvSpPr>
          <p:cNvPr id="37892" name="Slide Number Placeholder 3">
            <a:extLst>
              <a:ext uri="{FF2B5EF4-FFF2-40B4-BE49-F238E27FC236}">
                <a16:creationId xmlns:a16="http://schemas.microsoft.com/office/drawing/2014/main" id="{120603CE-DFB7-4A5F-AA67-40068DA629B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A2CFC1E-74E2-4AF7-AE80-66427F515359}" type="slidenum">
              <a:rPr lang="en-US" altLang="en-US" sz="1000">
                <a:latin typeface="Times" panose="02020603050405020304" pitchFamily="18" charset="0"/>
              </a:rPr>
              <a:pPr>
                <a:spcBef>
                  <a:spcPct val="0"/>
                </a:spcBef>
                <a:buFontTx/>
                <a:buNone/>
              </a:pPr>
              <a:t>30</a:t>
            </a:fld>
            <a:endParaRPr lang="en-US" altLang="en-US" sz="1000">
              <a:latin typeface="Times" panose="02020603050405020304" pitchFamily="18" charset="0"/>
            </a:endParaRPr>
          </a:p>
        </p:txBody>
      </p:sp>
    </p:spTree>
    <p:extLst>
      <p:ext uri="{BB962C8B-B14F-4D97-AF65-F5344CB8AC3E}">
        <p14:creationId xmlns:p14="http://schemas.microsoft.com/office/powerpoint/2010/main" val="124879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4E6A8-42D5-4E91-89DE-7707974973E3}"/>
              </a:ext>
            </a:extLst>
          </p:cNvPr>
          <p:cNvSpPr>
            <a:spLocks noGrp="1"/>
          </p:cNvSpPr>
          <p:nvPr>
            <p:ph idx="1"/>
          </p:nvPr>
        </p:nvSpPr>
        <p:spPr/>
        <p:txBody>
          <a:bodyPr/>
          <a:lstStyle/>
          <a:p>
            <a:pPr marL="0" indent="0" algn="ctr">
              <a:buNone/>
            </a:pPr>
            <a:r>
              <a:rPr lang="en-US" sz="4400" cap="all" dirty="0"/>
              <a:t>Update on the provision of a permanent headquarters for the Pan African Parliament</a:t>
            </a:r>
          </a:p>
          <a:p>
            <a:pPr marL="0" indent="0" algn="ctr">
              <a:buNone/>
            </a:pPr>
            <a:endParaRPr lang="en-US" dirty="0"/>
          </a:p>
        </p:txBody>
      </p:sp>
      <p:sp>
        <p:nvSpPr>
          <p:cNvPr id="4" name="Slide Number Placeholder 3">
            <a:extLst>
              <a:ext uri="{FF2B5EF4-FFF2-40B4-BE49-F238E27FC236}">
                <a16:creationId xmlns:a16="http://schemas.microsoft.com/office/drawing/2014/main" id="{3F8CEEC4-6C30-4BCF-A055-1ABC2481EA73}"/>
              </a:ext>
            </a:extLst>
          </p:cNvPr>
          <p:cNvSpPr>
            <a:spLocks noGrp="1"/>
          </p:cNvSpPr>
          <p:nvPr>
            <p:ph type="sldNum" sz="quarter" idx="10"/>
          </p:nvPr>
        </p:nvSpPr>
        <p:spPr/>
        <p:txBody>
          <a:bodyPr/>
          <a:lstStyle/>
          <a:p>
            <a:pPr>
              <a:defRPr/>
            </a:pPr>
            <a:fld id="{0CE18771-0402-4AD3-B327-F8D22ACCF1D9}" type="slidenum">
              <a:rPr lang="en-US" altLang="en-US" smtClean="0"/>
              <a:pPr>
                <a:defRPr/>
              </a:pPr>
              <a:t>31</a:t>
            </a:fld>
            <a:endParaRPr lang="en-US" altLang="en-US" dirty="0"/>
          </a:p>
        </p:txBody>
      </p:sp>
    </p:spTree>
    <p:extLst>
      <p:ext uri="{BB962C8B-B14F-4D97-AF65-F5344CB8AC3E}">
        <p14:creationId xmlns:p14="http://schemas.microsoft.com/office/powerpoint/2010/main" val="918323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9BC7-703E-714B-A592-EC672B4C88A0}"/>
              </a:ext>
            </a:extLst>
          </p:cNvPr>
          <p:cNvSpPr>
            <a:spLocks noGrp="1"/>
          </p:cNvSpPr>
          <p:nvPr>
            <p:ph type="title"/>
          </p:nvPr>
        </p:nvSpPr>
        <p:spPr/>
        <p:txBody>
          <a:bodyPr/>
          <a:lstStyle/>
          <a:p>
            <a:r>
              <a:rPr lang="en-GB" sz="2400" cap="all" dirty="0"/>
              <a:t>Overview of developments regarding the Pan African Parliament (PAP)</a:t>
            </a:r>
            <a:endParaRPr lang="en-US" sz="2400" cap="all" dirty="0"/>
          </a:p>
        </p:txBody>
      </p:sp>
      <p:sp>
        <p:nvSpPr>
          <p:cNvPr id="3" name="Content Placeholder 2">
            <a:extLst>
              <a:ext uri="{FF2B5EF4-FFF2-40B4-BE49-F238E27FC236}">
                <a16:creationId xmlns:a16="http://schemas.microsoft.com/office/drawing/2014/main" id="{01D0BAAC-B788-EF4B-961E-B2B639E5A3E4}"/>
              </a:ext>
            </a:extLst>
          </p:cNvPr>
          <p:cNvSpPr>
            <a:spLocks noGrp="1"/>
          </p:cNvSpPr>
          <p:nvPr>
            <p:ph idx="1"/>
          </p:nvPr>
        </p:nvSpPr>
        <p:spPr/>
        <p:txBody>
          <a:bodyPr/>
          <a:lstStyle/>
          <a:p>
            <a:r>
              <a:rPr lang="en-GB" dirty="0"/>
              <a:t>The PAP was established through the Host Agreement on the Seat of the PAP, signed between South Africa and the African Union on 16 September 2004;</a:t>
            </a:r>
          </a:p>
          <a:p>
            <a:r>
              <a:rPr lang="en-GB" dirty="0"/>
              <a:t>Entered into force (absolutely/permanently) on 4 April 2017 after an exchange of Notes between South Africa and the AU as required by the Host Country Agreement;</a:t>
            </a:r>
          </a:p>
          <a:p>
            <a:r>
              <a:rPr lang="en-GB" dirty="0"/>
              <a:t>The Host Country Agreement spells out South Africa’s obligations, including through Annexes thereto;</a:t>
            </a:r>
          </a:p>
          <a:p>
            <a:r>
              <a:rPr lang="en-GB" dirty="0"/>
              <a:t>Principle of consistency in national and international law informs the provisions of the Hot Country Agreement</a:t>
            </a:r>
          </a:p>
          <a:p>
            <a:r>
              <a:rPr lang="en-GB" dirty="0"/>
              <a:t>Legal point of engagement is the African Union.</a:t>
            </a:r>
            <a:endParaRPr lang="en-US" dirty="0"/>
          </a:p>
        </p:txBody>
      </p:sp>
      <p:sp>
        <p:nvSpPr>
          <p:cNvPr id="4" name="Slide Number Placeholder 3">
            <a:extLst>
              <a:ext uri="{FF2B5EF4-FFF2-40B4-BE49-F238E27FC236}">
                <a16:creationId xmlns:a16="http://schemas.microsoft.com/office/drawing/2014/main" id="{D1943CB3-2CB1-A14E-9F61-B63A631BC938}"/>
              </a:ext>
            </a:extLst>
          </p:cNvPr>
          <p:cNvSpPr>
            <a:spLocks noGrp="1"/>
          </p:cNvSpPr>
          <p:nvPr>
            <p:ph type="sldNum" sz="quarter" idx="10"/>
          </p:nvPr>
        </p:nvSpPr>
        <p:spPr/>
        <p:txBody>
          <a:bodyPr/>
          <a:lstStyle/>
          <a:p>
            <a:fld id="{5D63BEF7-7515-4081-BDAB-1DC898214BE4}" type="slidenum">
              <a:rPr lang="en-GB" smtClean="0"/>
              <a:pPr/>
              <a:t>32</a:t>
            </a:fld>
            <a:endParaRPr lang="en-GB" dirty="0"/>
          </a:p>
        </p:txBody>
      </p:sp>
    </p:spTree>
    <p:extLst>
      <p:ext uri="{BB962C8B-B14F-4D97-AF65-F5344CB8AC3E}">
        <p14:creationId xmlns:p14="http://schemas.microsoft.com/office/powerpoint/2010/main" val="2302514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DB50-73F6-234D-B5AE-3EC5310C8B0A}"/>
              </a:ext>
            </a:extLst>
          </p:cNvPr>
          <p:cNvSpPr>
            <a:spLocks noGrp="1"/>
          </p:cNvSpPr>
          <p:nvPr>
            <p:ph type="title"/>
          </p:nvPr>
        </p:nvSpPr>
        <p:spPr/>
        <p:txBody>
          <a:bodyPr/>
          <a:lstStyle/>
          <a:p>
            <a:r>
              <a:rPr lang="en-GB" cap="all" dirty="0"/>
              <a:t>Provisions of the Host Country Agreement </a:t>
            </a:r>
            <a:endParaRPr lang="en-US" cap="all" dirty="0"/>
          </a:p>
        </p:txBody>
      </p:sp>
      <p:sp>
        <p:nvSpPr>
          <p:cNvPr id="3" name="Content Placeholder 2">
            <a:extLst>
              <a:ext uri="{FF2B5EF4-FFF2-40B4-BE49-F238E27FC236}">
                <a16:creationId xmlns:a16="http://schemas.microsoft.com/office/drawing/2014/main" id="{1A230C25-2105-6D43-B89E-D0DF62B1C572}"/>
              </a:ext>
            </a:extLst>
          </p:cNvPr>
          <p:cNvSpPr>
            <a:spLocks noGrp="1"/>
          </p:cNvSpPr>
          <p:nvPr>
            <p:ph idx="1"/>
          </p:nvPr>
        </p:nvSpPr>
        <p:spPr>
          <a:xfrm>
            <a:off x="457200" y="1332975"/>
            <a:ext cx="8229600" cy="4305825"/>
          </a:xfrm>
        </p:spPr>
        <p:txBody>
          <a:bodyPr/>
          <a:lstStyle/>
          <a:p>
            <a:r>
              <a:rPr lang="en-GB" dirty="0"/>
              <a:t>Preamble (mainly clarification of “the Parties” roles involved)</a:t>
            </a:r>
          </a:p>
          <a:p>
            <a:r>
              <a:rPr lang="en-GB" dirty="0"/>
              <a:t>Article 1 – Definitions</a:t>
            </a:r>
          </a:p>
          <a:p>
            <a:r>
              <a:rPr lang="en-GB" dirty="0"/>
              <a:t>Article 2 – Juridical Personality</a:t>
            </a:r>
          </a:p>
          <a:p>
            <a:r>
              <a:rPr lang="en-GB" dirty="0"/>
              <a:t>Article 3 – Premises and Facilities</a:t>
            </a:r>
          </a:p>
          <a:p>
            <a:r>
              <a:rPr lang="en-GB" dirty="0"/>
              <a:t>Article 4 – Immunity of Property, Funds and Assets of the AU</a:t>
            </a:r>
          </a:p>
          <a:p>
            <a:r>
              <a:rPr lang="en-GB" dirty="0"/>
              <a:t>Article 5 – Inviolability of Premises, Property, Assets and Transaction of the AU</a:t>
            </a:r>
          </a:p>
          <a:p>
            <a:r>
              <a:rPr lang="en-GB" dirty="0"/>
              <a:t>Article 6 - Inviolability of the AU Archives</a:t>
            </a:r>
          </a:p>
          <a:p>
            <a:r>
              <a:rPr lang="en-GB" dirty="0"/>
              <a:t>Article 7 – Communications</a:t>
            </a:r>
          </a:p>
          <a:p>
            <a:r>
              <a:rPr lang="en-GB" dirty="0"/>
              <a:t>Article 8 – Exemption from taxation, Custom Duties, Prohibitions or Restriction on Imports and Exports</a:t>
            </a:r>
          </a:p>
          <a:p>
            <a:endParaRPr lang="en-US" dirty="0"/>
          </a:p>
        </p:txBody>
      </p:sp>
      <p:sp>
        <p:nvSpPr>
          <p:cNvPr id="4" name="Slide Number Placeholder 3">
            <a:extLst>
              <a:ext uri="{FF2B5EF4-FFF2-40B4-BE49-F238E27FC236}">
                <a16:creationId xmlns:a16="http://schemas.microsoft.com/office/drawing/2014/main" id="{FE7540E8-F41E-7348-AA2B-E0FE607CB96D}"/>
              </a:ext>
            </a:extLst>
          </p:cNvPr>
          <p:cNvSpPr>
            <a:spLocks noGrp="1"/>
          </p:cNvSpPr>
          <p:nvPr>
            <p:ph type="sldNum" sz="quarter" idx="10"/>
          </p:nvPr>
        </p:nvSpPr>
        <p:spPr/>
        <p:txBody>
          <a:bodyPr/>
          <a:lstStyle/>
          <a:p>
            <a:fld id="{5D63BEF7-7515-4081-BDAB-1DC898214BE4}" type="slidenum">
              <a:rPr lang="en-GB" smtClean="0"/>
              <a:pPr/>
              <a:t>33</a:t>
            </a:fld>
            <a:endParaRPr lang="en-GB" dirty="0"/>
          </a:p>
        </p:txBody>
      </p:sp>
    </p:spTree>
    <p:extLst>
      <p:ext uri="{BB962C8B-B14F-4D97-AF65-F5344CB8AC3E}">
        <p14:creationId xmlns:p14="http://schemas.microsoft.com/office/powerpoint/2010/main" val="1612593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62772-8C6B-A44A-98DA-E73C428D5240}"/>
              </a:ext>
            </a:extLst>
          </p:cNvPr>
          <p:cNvSpPr>
            <a:spLocks noGrp="1"/>
          </p:cNvSpPr>
          <p:nvPr>
            <p:ph type="title"/>
          </p:nvPr>
        </p:nvSpPr>
        <p:spPr>
          <a:xfrm>
            <a:off x="457200" y="0"/>
            <a:ext cx="8229600" cy="1143000"/>
          </a:xfrm>
        </p:spPr>
        <p:txBody>
          <a:bodyPr/>
          <a:lstStyle/>
          <a:p>
            <a:r>
              <a:rPr lang="en-GB" cap="all" dirty="0"/>
              <a:t>Provisions of the Host Country Agreement </a:t>
            </a:r>
            <a:endParaRPr lang="en-US" dirty="0"/>
          </a:p>
        </p:txBody>
      </p:sp>
      <p:sp>
        <p:nvSpPr>
          <p:cNvPr id="3" name="Content Placeholder 2">
            <a:extLst>
              <a:ext uri="{FF2B5EF4-FFF2-40B4-BE49-F238E27FC236}">
                <a16:creationId xmlns:a16="http://schemas.microsoft.com/office/drawing/2014/main" id="{8FF52E71-FE45-2B4D-873C-83E15295C75C}"/>
              </a:ext>
            </a:extLst>
          </p:cNvPr>
          <p:cNvSpPr>
            <a:spLocks noGrp="1"/>
          </p:cNvSpPr>
          <p:nvPr>
            <p:ph idx="1"/>
          </p:nvPr>
        </p:nvSpPr>
        <p:spPr>
          <a:xfrm>
            <a:off x="457200" y="1143000"/>
            <a:ext cx="8229600" cy="4495800"/>
          </a:xfrm>
        </p:spPr>
        <p:txBody>
          <a:bodyPr/>
          <a:lstStyle/>
          <a:p>
            <a:r>
              <a:rPr lang="en-GB" dirty="0"/>
              <a:t>Article 9 - Pan-African Parliamentarians and Officials: Privileges and Immunities</a:t>
            </a:r>
            <a:endParaRPr lang="en-US" dirty="0"/>
          </a:p>
          <a:p>
            <a:r>
              <a:rPr lang="en-GB" dirty="0"/>
              <a:t>Article 10 - Privileges and Immunities of Experts</a:t>
            </a:r>
          </a:p>
          <a:p>
            <a:r>
              <a:rPr lang="en-GB" dirty="0"/>
              <a:t>Article 11 – Waiver of Immunity</a:t>
            </a:r>
          </a:p>
          <a:p>
            <a:r>
              <a:rPr lang="en-GB" dirty="0"/>
              <a:t>Article 12 – Identification</a:t>
            </a:r>
          </a:p>
          <a:p>
            <a:r>
              <a:rPr lang="en-GB" dirty="0"/>
              <a:t>Article 13 – Deceased Pan-African Parliamentarians and Officials</a:t>
            </a:r>
          </a:p>
          <a:p>
            <a:r>
              <a:rPr lang="en-GB" dirty="0"/>
              <a:t>Article 14 – Settlement of Disputes</a:t>
            </a:r>
          </a:p>
          <a:p>
            <a:r>
              <a:rPr lang="en-GB" dirty="0"/>
              <a:t>Article 15 – General Provisions</a:t>
            </a:r>
          </a:p>
          <a:p>
            <a:endParaRPr lang="en-GB" dirty="0"/>
          </a:p>
          <a:p>
            <a:r>
              <a:rPr lang="en-GB" dirty="0"/>
              <a:t>Signed 16 September 2002</a:t>
            </a:r>
          </a:p>
        </p:txBody>
      </p:sp>
      <p:sp>
        <p:nvSpPr>
          <p:cNvPr id="4" name="Slide Number Placeholder 3">
            <a:extLst>
              <a:ext uri="{FF2B5EF4-FFF2-40B4-BE49-F238E27FC236}">
                <a16:creationId xmlns:a16="http://schemas.microsoft.com/office/drawing/2014/main" id="{48ED3753-923A-6F41-A092-8EFA2B400770}"/>
              </a:ext>
            </a:extLst>
          </p:cNvPr>
          <p:cNvSpPr>
            <a:spLocks noGrp="1"/>
          </p:cNvSpPr>
          <p:nvPr>
            <p:ph type="sldNum" sz="quarter" idx="10"/>
          </p:nvPr>
        </p:nvSpPr>
        <p:spPr/>
        <p:txBody>
          <a:bodyPr/>
          <a:lstStyle/>
          <a:p>
            <a:fld id="{5D63BEF7-7515-4081-BDAB-1DC898214BE4}" type="slidenum">
              <a:rPr lang="en-GB" smtClean="0"/>
              <a:pPr/>
              <a:t>34</a:t>
            </a:fld>
            <a:endParaRPr lang="en-GB" dirty="0"/>
          </a:p>
        </p:txBody>
      </p:sp>
    </p:spTree>
    <p:extLst>
      <p:ext uri="{BB962C8B-B14F-4D97-AF65-F5344CB8AC3E}">
        <p14:creationId xmlns:p14="http://schemas.microsoft.com/office/powerpoint/2010/main" val="3239182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79E33-D1D2-E849-B072-1DBCBBEEA90A}"/>
              </a:ext>
            </a:extLst>
          </p:cNvPr>
          <p:cNvSpPr>
            <a:spLocks noGrp="1"/>
          </p:cNvSpPr>
          <p:nvPr>
            <p:ph type="title"/>
          </p:nvPr>
        </p:nvSpPr>
        <p:spPr/>
        <p:txBody>
          <a:bodyPr/>
          <a:lstStyle/>
          <a:p>
            <a:r>
              <a:rPr lang="en-GB" cap="all" dirty="0"/>
              <a:t>Technical Annexes</a:t>
            </a:r>
            <a:endParaRPr lang="en-US" cap="all" dirty="0"/>
          </a:p>
        </p:txBody>
      </p:sp>
      <p:sp>
        <p:nvSpPr>
          <p:cNvPr id="3" name="Content Placeholder 2">
            <a:extLst>
              <a:ext uri="{FF2B5EF4-FFF2-40B4-BE49-F238E27FC236}">
                <a16:creationId xmlns:a16="http://schemas.microsoft.com/office/drawing/2014/main" id="{8E23CF77-21E4-D441-9526-B95FBBF5AA9A}"/>
              </a:ext>
            </a:extLst>
          </p:cNvPr>
          <p:cNvSpPr>
            <a:spLocks noGrp="1"/>
          </p:cNvSpPr>
          <p:nvPr>
            <p:ph idx="1"/>
          </p:nvPr>
        </p:nvSpPr>
        <p:spPr>
          <a:xfrm>
            <a:off x="457200" y="1290992"/>
            <a:ext cx="8229600" cy="4347808"/>
          </a:xfrm>
        </p:spPr>
        <p:txBody>
          <a:bodyPr/>
          <a:lstStyle/>
          <a:p>
            <a:r>
              <a:rPr lang="en-GB" dirty="0"/>
              <a:t>Annex A- Schedule of Accommodation for the Premises</a:t>
            </a:r>
          </a:p>
          <a:p>
            <a:r>
              <a:rPr lang="en-GB" dirty="0"/>
              <a:t>Annex B – Fixtures, Fittings and Furniture to be provided for the Premises</a:t>
            </a:r>
          </a:p>
          <a:p>
            <a:r>
              <a:rPr lang="en-GB" dirty="0"/>
              <a:t>Annex C – Transportation Arrangements for Pan-African Parliamentarians </a:t>
            </a:r>
          </a:p>
          <a:p>
            <a:r>
              <a:rPr lang="en-GB" dirty="0"/>
              <a:t>Annex D – Information Technology Infrastructure and Services</a:t>
            </a:r>
          </a:p>
          <a:p>
            <a:r>
              <a:rPr lang="en-GB" dirty="0"/>
              <a:t>Annex E – Security Services to be provided to the Pan-African Parliament</a:t>
            </a:r>
          </a:p>
          <a:p>
            <a:r>
              <a:rPr lang="en-GB" dirty="0"/>
              <a:t>Annex F – Accommodation</a:t>
            </a:r>
          </a:p>
          <a:p>
            <a:r>
              <a:rPr lang="en-GB" dirty="0"/>
              <a:t>Annex G - Accreditation</a:t>
            </a:r>
            <a:endParaRPr lang="en-US" dirty="0"/>
          </a:p>
        </p:txBody>
      </p:sp>
      <p:sp>
        <p:nvSpPr>
          <p:cNvPr id="4" name="Slide Number Placeholder 3">
            <a:extLst>
              <a:ext uri="{FF2B5EF4-FFF2-40B4-BE49-F238E27FC236}">
                <a16:creationId xmlns:a16="http://schemas.microsoft.com/office/drawing/2014/main" id="{ECF59F3B-1C41-4E4C-A60F-0615E739DE70}"/>
              </a:ext>
            </a:extLst>
          </p:cNvPr>
          <p:cNvSpPr>
            <a:spLocks noGrp="1"/>
          </p:cNvSpPr>
          <p:nvPr>
            <p:ph type="sldNum" sz="quarter" idx="10"/>
          </p:nvPr>
        </p:nvSpPr>
        <p:spPr/>
        <p:txBody>
          <a:bodyPr/>
          <a:lstStyle/>
          <a:p>
            <a:fld id="{5D63BEF7-7515-4081-BDAB-1DC898214BE4}" type="slidenum">
              <a:rPr lang="en-GB" smtClean="0"/>
              <a:pPr/>
              <a:t>35</a:t>
            </a:fld>
            <a:endParaRPr lang="en-GB" dirty="0"/>
          </a:p>
        </p:txBody>
      </p:sp>
    </p:spTree>
    <p:extLst>
      <p:ext uri="{BB962C8B-B14F-4D97-AF65-F5344CB8AC3E}">
        <p14:creationId xmlns:p14="http://schemas.microsoft.com/office/powerpoint/2010/main" val="591671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Proposed cost saving measures </a:t>
            </a:r>
            <a:r>
              <a:rPr lang="en-US" dirty="0"/>
              <a:t/>
            </a:r>
            <a:br>
              <a:rPr lang="en-US" dirty="0"/>
            </a:br>
            <a:endParaRPr lang="en-ZA" dirty="0"/>
          </a:p>
        </p:txBody>
      </p:sp>
      <p:sp>
        <p:nvSpPr>
          <p:cNvPr id="3" name="Content Placeholder 2"/>
          <p:cNvSpPr>
            <a:spLocks noGrp="1"/>
          </p:cNvSpPr>
          <p:nvPr>
            <p:ph idx="1"/>
          </p:nvPr>
        </p:nvSpPr>
        <p:spPr>
          <a:xfrm>
            <a:off x="457200" y="846138"/>
            <a:ext cx="8229600" cy="4815110"/>
          </a:xfrm>
        </p:spPr>
        <p:txBody>
          <a:bodyPr/>
          <a:lstStyle/>
          <a:p>
            <a:r>
              <a:rPr lang="en-US" dirty="0"/>
              <a:t>Encourage virtual participation for meetings and briefings at Parliament, </a:t>
            </a:r>
            <a:r>
              <a:rPr lang="en-GB" dirty="0"/>
              <a:t>where feasible</a:t>
            </a:r>
            <a:r>
              <a:rPr lang="en-US" dirty="0"/>
              <a:t>; and</a:t>
            </a:r>
          </a:p>
          <a:p>
            <a:r>
              <a:rPr lang="en-US" dirty="0"/>
              <a:t>Procure more efficient ICT equipment to allow for virtual meetings to take place.</a:t>
            </a:r>
          </a:p>
          <a:p>
            <a:r>
              <a:rPr lang="en-US" dirty="0"/>
              <a:t>Continued engagement with </a:t>
            </a:r>
            <a:r>
              <a:rPr lang="en-GB" dirty="0"/>
              <a:t>the PAP in identifying such measures;</a:t>
            </a:r>
            <a:endParaRPr lang="en-US" dirty="0"/>
          </a:p>
          <a:p>
            <a:r>
              <a:rPr lang="en-US" dirty="0"/>
              <a:t>En</a:t>
            </a:r>
            <a:r>
              <a:rPr lang="en-GB" dirty="0"/>
              <a:t>during consistency with other host countries, to ensure uniformity in approach;</a:t>
            </a:r>
          </a:p>
          <a:p>
            <a:r>
              <a:rPr lang="en-GB" dirty="0"/>
              <a:t>Maximum optimisation of infrastructure, especially ICT;</a:t>
            </a:r>
          </a:p>
          <a:p>
            <a:r>
              <a:rPr lang="en-GB" dirty="0"/>
              <a:t>Role of DIRCO (facilitator, logistical support, revision of the HCA);</a:t>
            </a:r>
          </a:p>
          <a:p>
            <a:endParaRPr lang="en-ZA" sz="2100" dirty="0"/>
          </a:p>
        </p:txBody>
      </p:sp>
      <p:sp>
        <p:nvSpPr>
          <p:cNvPr id="4" name="Slide Number Placeholder 3"/>
          <p:cNvSpPr>
            <a:spLocks noGrp="1"/>
          </p:cNvSpPr>
          <p:nvPr>
            <p:ph type="sldNum" sz="quarter" idx="10"/>
          </p:nvPr>
        </p:nvSpPr>
        <p:spPr/>
        <p:txBody>
          <a:bodyPr/>
          <a:lstStyle/>
          <a:p>
            <a:fld id="{5D63BEF7-7515-4081-BDAB-1DC898214BE4}" type="slidenum">
              <a:rPr lang="en-GB" smtClean="0"/>
              <a:pPr/>
              <a:t>36</a:t>
            </a:fld>
            <a:endParaRPr lang="en-GB" dirty="0"/>
          </a:p>
        </p:txBody>
      </p:sp>
    </p:spTree>
    <p:extLst>
      <p:ext uri="{BB962C8B-B14F-4D97-AF65-F5344CB8AC3E}">
        <p14:creationId xmlns:p14="http://schemas.microsoft.com/office/powerpoint/2010/main" val="514955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Proposed cost saving measures </a:t>
            </a:r>
            <a:r>
              <a:rPr lang="en-US" dirty="0"/>
              <a:t/>
            </a:r>
            <a:br>
              <a:rPr lang="en-US" dirty="0"/>
            </a:br>
            <a:endParaRPr lang="en-ZA" dirty="0"/>
          </a:p>
        </p:txBody>
      </p:sp>
      <p:sp>
        <p:nvSpPr>
          <p:cNvPr id="3" name="Content Placeholder 2"/>
          <p:cNvSpPr>
            <a:spLocks noGrp="1"/>
          </p:cNvSpPr>
          <p:nvPr>
            <p:ph idx="1"/>
          </p:nvPr>
        </p:nvSpPr>
        <p:spPr>
          <a:xfrm>
            <a:off x="457200" y="846138"/>
            <a:ext cx="8229600" cy="4038600"/>
          </a:xfrm>
        </p:spPr>
        <p:txBody>
          <a:bodyPr/>
          <a:lstStyle/>
          <a:p>
            <a:r>
              <a:rPr lang="en-GB" dirty="0"/>
              <a:t>Finalisation of the permanent precinct project (regular meetings with the Dept of Public Works and Infrastructure have been held to resolve outstanding issues – illegal site; accommodation issues for the President of the PAP; lease-related issues, including office space challenges and committee rooms)</a:t>
            </a:r>
            <a:r>
              <a:rPr lang="en-US" dirty="0"/>
              <a:t>.</a:t>
            </a:r>
          </a:p>
          <a:p>
            <a:endParaRPr lang="en-ZA" sz="2100" dirty="0"/>
          </a:p>
        </p:txBody>
      </p:sp>
      <p:sp>
        <p:nvSpPr>
          <p:cNvPr id="4" name="Slide Number Placeholder 3"/>
          <p:cNvSpPr>
            <a:spLocks noGrp="1"/>
          </p:cNvSpPr>
          <p:nvPr>
            <p:ph type="sldNum" sz="quarter" idx="10"/>
          </p:nvPr>
        </p:nvSpPr>
        <p:spPr/>
        <p:txBody>
          <a:bodyPr/>
          <a:lstStyle/>
          <a:p>
            <a:fld id="{5D63BEF7-7515-4081-BDAB-1DC898214BE4}" type="slidenum">
              <a:rPr lang="en-GB" smtClean="0"/>
              <a:pPr/>
              <a:t>37</a:t>
            </a:fld>
            <a:endParaRPr lang="en-GB" dirty="0"/>
          </a:p>
        </p:txBody>
      </p:sp>
    </p:spTree>
    <p:extLst>
      <p:ext uri="{BB962C8B-B14F-4D97-AF65-F5344CB8AC3E}">
        <p14:creationId xmlns:p14="http://schemas.microsoft.com/office/powerpoint/2010/main" val="3223531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928DDB-4A61-4F7C-AD93-603091EAEF8F}"/>
              </a:ext>
            </a:extLst>
          </p:cNvPr>
          <p:cNvSpPr>
            <a:spLocks noGrp="1"/>
          </p:cNvSpPr>
          <p:nvPr>
            <p:ph idx="1"/>
          </p:nvPr>
        </p:nvSpPr>
        <p:spPr/>
        <p:txBody>
          <a:bodyPr/>
          <a:lstStyle/>
          <a:p>
            <a:pPr marL="0" indent="0" algn="ctr">
              <a:buNone/>
            </a:pPr>
            <a:r>
              <a:rPr kumimoji="0" lang="en-US" sz="4400" i="0" u="none" strike="noStrike" kern="0" cap="all" spc="0" normalizeH="0" baseline="0" noProof="0" dirty="0">
                <a:ln>
                  <a:noFill/>
                </a:ln>
                <a:solidFill>
                  <a:srgbClr val="000000"/>
                </a:solidFill>
                <a:effectLst/>
                <a:uLnTx/>
                <a:uFillTx/>
                <a:latin typeface="Arial" panose="020B0604020202020204" pitchFamily="34" charset="0"/>
                <a:cs typeface="Arial" panose="020B0604020202020204" pitchFamily="34" charset="0"/>
              </a:rPr>
              <a:t>Update </a:t>
            </a:r>
            <a:r>
              <a:rPr lang="en-US" sz="4400" cap="all" dirty="0">
                <a:latin typeface="Arial" panose="020B0604020202020204" pitchFamily="34" charset="0"/>
                <a:cs typeface="Arial" panose="020B0604020202020204" pitchFamily="34" charset="0"/>
              </a:rPr>
              <a:t>on Consequence Management</a:t>
            </a:r>
            <a:endParaRPr lang="en-ZA" sz="4400" cap="all"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69F830A-32A3-4D56-A4BF-4B42701C124A}"/>
              </a:ext>
            </a:extLst>
          </p:cNvPr>
          <p:cNvSpPr>
            <a:spLocks noGrp="1"/>
          </p:cNvSpPr>
          <p:nvPr>
            <p:ph type="sldNum" sz="quarter" idx="10"/>
          </p:nvPr>
        </p:nvSpPr>
        <p:spPr/>
        <p:txBody>
          <a:bodyPr/>
          <a:lstStyle/>
          <a:p>
            <a:pPr>
              <a:defRPr/>
            </a:pPr>
            <a:fld id="{0CE18771-0402-4AD3-B327-F8D22ACCF1D9}" type="slidenum">
              <a:rPr lang="en-US" altLang="en-US" smtClean="0"/>
              <a:pPr>
                <a:defRPr/>
              </a:pPr>
              <a:t>38</a:t>
            </a:fld>
            <a:endParaRPr lang="en-US" altLang="en-US" dirty="0"/>
          </a:p>
        </p:txBody>
      </p:sp>
    </p:spTree>
    <p:extLst>
      <p:ext uri="{BB962C8B-B14F-4D97-AF65-F5344CB8AC3E}">
        <p14:creationId xmlns:p14="http://schemas.microsoft.com/office/powerpoint/2010/main" val="4011093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ED508-B027-4CD5-B65C-F25A390C3001}"/>
              </a:ext>
            </a:extLst>
          </p:cNvPr>
          <p:cNvSpPr>
            <a:spLocks noGrp="1"/>
          </p:cNvSpPr>
          <p:nvPr>
            <p:ph idx="1"/>
          </p:nvPr>
        </p:nvSpPr>
        <p:spPr>
          <a:xfrm>
            <a:off x="35239" y="665276"/>
            <a:ext cx="9106372" cy="4995971"/>
          </a:xfrm>
          <a:solidFill>
            <a:schemeClr val="bg1"/>
          </a:solidFill>
        </p:spPr>
        <p:txBody>
          <a:bodyPr>
            <a:scene3d>
              <a:camera prst="orthographicFront"/>
              <a:lightRig rig="threePt" dir="t"/>
            </a:scene3d>
            <a:sp3d extrusionH="57150">
              <a:bevelT w="38100" h="38100"/>
            </a:sp3d>
          </a:bodyPr>
          <a:lstStyle/>
          <a:p>
            <a:pPr marL="185738" indent="-185738" algn="just">
              <a:lnSpc>
                <a:spcPct val="150000"/>
              </a:lnSpc>
              <a:spcBef>
                <a:spcPts val="600"/>
              </a:spcBef>
              <a:buFont typeface="Wingdings" panose="05000000000000000000" pitchFamily="2" charset="2"/>
              <a:buChar char="Ø"/>
              <a:defRPr/>
            </a:pPr>
            <a:r>
              <a:rPr lang="en-US" dirty="0">
                <a:solidFill>
                  <a:srgbClr val="003300"/>
                </a:solidFill>
              </a:rPr>
              <a:t>Twelve disciplinary cases have been handled. A total of seven (7) were finalized, two (2) are still pending, one recall and two were closed due to officials’ contract of employment coming to an end.</a:t>
            </a:r>
          </a:p>
          <a:p>
            <a:pPr marL="185738" indent="-185738" algn="just">
              <a:lnSpc>
                <a:spcPct val="150000"/>
              </a:lnSpc>
              <a:spcBef>
                <a:spcPts val="600"/>
              </a:spcBef>
              <a:buFont typeface="Wingdings" panose="05000000000000000000" pitchFamily="2" charset="2"/>
              <a:buChar char="Ø"/>
              <a:defRPr/>
            </a:pPr>
            <a:r>
              <a:rPr lang="en-US" dirty="0">
                <a:solidFill>
                  <a:srgbClr val="003300"/>
                </a:solidFill>
              </a:rPr>
              <a:t>Mr KE Mahoai (the former Director-General): The disciplinary hearing was conducted and concluded in July 2021. Mr Mahoai was found guilty on all charges. The Presiding Officer pronounced the sanction of dismissal on 04/09/2021. The Minister gave effect to the sanction on 08/09/2021. The former Director-General is challenging his dismissal at the GPSSBC and the arbitration hearing is currently under way.</a:t>
            </a:r>
            <a:endParaRPr lang="en-US" dirty="0">
              <a:solidFill>
                <a:srgbClr val="FF0000"/>
              </a:solidFill>
            </a:endParaRPr>
          </a:p>
        </p:txBody>
      </p:sp>
      <p:sp>
        <p:nvSpPr>
          <p:cNvPr id="10" name="Title 1">
            <a:extLst>
              <a:ext uri="{FF2B5EF4-FFF2-40B4-BE49-F238E27FC236}">
                <a16:creationId xmlns:a16="http://schemas.microsoft.com/office/drawing/2014/main" id="{71B9448F-7964-4D95-A336-54448348E26F}"/>
              </a:ext>
            </a:extLst>
          </p:cNvPr>
          <p:cNvSpPr txBox="1">
            <a:spLocks/>
          </p:cNvSpPr>
          <p:nvPr/>
        </p:nvSpPr>
        <p:spPr bwMode="auto">
          <a:xfrm>
            <a:off x="-972616" y="188640"/>
            <a:ext cx="8197851" cy="573088"/>
          </a:xfrm>
          <a:prstGeom prst="rect">
            <a:avLst/>
          </a:prstGeom>
          <a:noFill/>
          <a:ln w="9525">
            <a:noFill/>
            <a:miter lim="800000"/>
            <a:headEnd/>
            <a:tailEnd/>
          </a:ln>
        </p:spPr>
        <p:txBody>
          <a:bodyPr lIns="68580" tIns="34290" rIns="68580" bIns="34290"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a:defRPr/>
            </a:pPr>
            <a:r>
              <a:rPr lang="en-ZA" sz="2400" kern="0" dirty="0">
                <a:solidFill>
                  <a:srgbClr val="003300"/>
                </a:solidFill>
                <a:effectLst>
                  <a:outerShdw blurRad="38100" dist="38100" dir="2700000" algn="tl">
                    <a:srgbClr val="000000">
                      <a:alpha val="43137"/>
                    </a:srgbClr>
                  </a:outerShdw>
                </a:effectLst>
              </a:rPr>
              <a:t>                         CONSEQUENCE MANAGEMENT</a:t>
            </a:r>
          </a:p>
        </p:txBody>
      </p:sp>
    </p:spTree>
  </p:cSld>
  <p:clrMapOvr>
    <a:masterClrMapping/>
  </p:clrMapOvr>
  <p:transition spd="slow" advClick="0" advTm="707">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62184DC-C210-4CFE-ACF2-4ECDBFFA72B2}"/>
              </a:ext>
            </a:extLst>
          </p:cNvPr>
          <p:cNvSpPr>
            <a:spLocks noGrp="1" noChangeArrowheads="1"/>
          </p:cNvSpPr>
          <p:nvPr>
            <p:ph type="title"/>
          </p:nvPr>
        </p:nvSpPr>
        <p:spPr>
          <a:xfrm>
            <a:off x="457200" y="76200"/>
            <a:ext cx="8229600" cy="533400"/>
          </a:xfrm>
        </p:spPr>
        <p:txBody>
          <a:bodyPr/>
          <a:lstStyle/>
          <a:p>
            <a:r>
              <a:rPr lang="en-US" altLang="en-US" sz="2200" dirty="0"/>
              <a:t>ACTION PLAN DEVELOPMENT</a:t>
            </a:r>
          </a:p>
        </p:txBody>
      </p:sp>
      <p:sp>
        <p:nvSpPr>
          <p:cNvPr id="9219" name="Content Placeholder 2">
            <a:extLst>
              <a:ext uri="{FF2B5EF4-FFF2-40B4-BE49-F238E27FC236}">
                <a16:creationId xmlns:a16="http://schemas.microsoft.com/office/drawing/2014/main" id="{BAACE77B-728B-495C-900E-AC9CCA532F6A}"/>
              </a:ext>
            </a:extLst>
          </p:cNvPr>
          <p:cNvSpPr>
            <a:spLocks noGrp="1" noChangeArrowheads="1"/>
          </p:cNvSpPr>
          <p:nvPr>
            <p:ph idx="1"/>
          </p:nvPr>
        </p:nvSpPr>
        <p:spPr>
          <a:xfrm>
            <a:off x="457200" y="645017"/>
            <a:ext cx="8435280" cy="4656192"/>
          </a:xfrm>
        </p:spPr>
        <p:txBody>
          <a:bodyPr/>
          <a:lstStyle/>
          <a:p>
            <a:pPr algn="just"/>
            <a:r>
              <a:rPr lang="en-ZA" altLang="en-US" dirty="0"/>
              <a:t>The Department, has developed an Audit Action Plan, to address the findings raised in the audit report.</a:t>
            </a:r>
          </a:p>
          <a:p>
            <a:pPr algn="just"/>
            <a:r>
              <a:rPr lang="en-ZA" altLang="en-US" dirty="0"/>
              <a:t>A different approach was taken from the way the Audit Action Plan was developed in previous years which included the consultations with all relevant stakeholders and oversight bodies.</a:t>
            </a:r>
          </a:p>
          <a:p>
            <a:pPr algn="just"/>
            <a:r>
              <a:rPr lang="en-ZA" altLang="en-US" dirty="0"/>
              <a:t>The following oversight and governance structures:</a:t>
            </a:r>
          </a:p>
          <a:p>
            <a:pPr lvl="1"/>
            <a:r>
              <a:rPr lang="en-ZA" altLang="en-US" sz="2200" dirty="0"/>
              <a:t>Internal Audit Section </a:t>
            </a:r>
          </a:p>
          <a:p>
            <a:pPr lvl="1"/>
            <a:r>
              <a:rPr lang="en-ZA" altLang="en-US" sz="2200" dirty="0"/>
              <a:t>Director-General’s Forum</a:t>
            </a:r>
          </a:p>
          <a:p>
            <a:pPr lvl="1"/>
            <a:r>
              <a:rPr lang="en-ZA" altLang="en-US" sz="2200" dirty="0"/>
              <a:t>National Treasury, the Office of the Accountant-General (National Treasury).</a:t>
            </a:r>
          </a:p>
          <a:p>
            <a:pPr lvl="1"/>
            <a:r>
              <a:rPr lang="en-ZA" altLang="en-US" sz="2200" dirty="0"/>
              <a:t>Audit Steering Committee </a:t>
            </a:r>
          </a:p>
          <a:p>
            <a:pPr marL="0" indent="0" algn="just">
              <a:buNone/>
            </a:pPr>
            <a:endParaRPr lang="en-ZA" altLang="en-US" sz="1700" dirty="0"/>
          </a:p>
        </p:txBody>
      </p:sp>
      <p:sp>
        <p:nvSpPr>
          <p:cNvPr id="9220" name="Slide Number Placeholder 3">
            <a:extLst>
              <a:ext uri="{FF2B5EF4-FFF2-40B4-BE49-F238E27FC236}">
                <a16:creationId xmlns:a16="http://schemas.microsoft.com/office/drawing/2014/main" id="{8CF33DFD-FF76-4B6C-9590-078267706D2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941545F-B257-49D9-B977-BD762EE33332}" type="slidenum">
              <a:rPr lang="en-GB" altLang="en-US" sz="1000" smtClean="0">
                <a:latin typeface="Times" panose="02020603050405020304" pitchFamily="18" charset="0"/>
              </a:rPr>
              <a:pPr>
                <a:spcBef>
                  <a:spcPct val="0"/>
                </a:spcBef>
                <a:buFontTx/>
                <a:buNone/>
              </a:pPr>
              <a:t>4</a:t>
            </a:fld>
            <a:endParaRPr lang="en-GB" altLang="en-US" sz="1000" dirty="0">
              <a:latin typeface="Times" panose="02020603050405020304" pitchFamily="18" charset="0"/>
            </a:endParaRPr>
          </a:p>
        </p:txBody>
      </p:sp>
    </p:spTree>
    <p:extLst>
      <p:ext uri="{BB962C8B-B14F-4D97-AF65-F5344CB8AC3E}">
        <p14:creationId xmlns:p14="http://schemas.microsoft.com/office/powerpoint/2010/main" val="15072218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ED508-B027-4CD5-B65C-F25A390C3001}"/>
              </a:ext>
            </a:extLst>
          </p:cNvPr>
          <p:cNvSpPr>
            <a:spLocks noGrp="1"/>
          </p:cNvSpPr>
          <p:nvPr>
            <p:ph idx="1"/>
          </p:nvPr>
        </p:nvSpPr>
        <p:spPr>
          <a:xfrm>
            <a:off x="35239" y="665276"/>
            <a:ext cx="9106372" cy="4995971"/>
          </a:xfrm>
          <a:solidFill>
            <a:schemeClr val="bg1"/>
          </a:solidFill>
        </p:spPr>
        <p:txBody>
          <a:bodyPr>
            <a:scene3d>
              <a:camera prst="orthographicFront"/>
              <a:lightRig rig="threePt" dir="t"/>
            </a:scene3d>
            <a:sp3d extrusionH="57150">
              <a:bevelT w="38100" h="38100"/>
            </a:sp3d>
          </a:bodyPr>
          <a:lstStyle/>
          <a:p>
            <a:pPr marL="185738" indent="-185738" algn="just">
              <a:lnSpc>
                <a:spcPct val="150000"/>
              </a:lnSpc>
              <a:spcBef>
                <a:spcPts val="0"/>
              </a:spcBef>
              <a:buFont typeface="Wingdings" panose="05000000000000000000" pitchFamily="2" charset="2"/>
              <a:buChar char="Ø"/>
              <a:defRPr/>
            </a:pPr>
            <a:r>
              <a:rPr lang="en-US" dirty="0">
                <a:solidFill>
                  <a:srgbClr val="003300"/>
                </a:solidFill>
              </a:rPr>
              <a:t>Ambassador F Moosa: The disciplinary hearing commenced on 08 June 2021, however, Ambassador Moosa’s contract of employment terminated on 20 February 2022.  Ambassador Moosa had challenged his suspension at the GPSSBC and the ruling was in favour of the Department. No further action was taken by Ambassador Moosa.</a:t>
            </a:r>
          </a:p>
        </p:txBody>
      </p:sp>
      <p:sp>
        <p:nvSpPr>
          <p:cNvPr id="10" name="Title 1">
            <a:extLst>
              <a:ext uri="{FF2B5EF4-FFF2-40B4-BE49-F238E27FC236}">
                <a16:creationId xmlns:a16="http://schemas.microsoft.com/office/drawing/2014/main" id="{71B9448F-7964-4D95-A336-54448348E26F}"/>
              </a:ext>
            </a:extLst>
          </p:cNvPr>
          <p:cNvSpPr txBox="1">
            <a:spLocks/>
          </p:cNvSpPr>
          <p:nvPr/>
        </p:nvSpPr>
        <p:spPr bwMode="auto">
          <a:xfrm>
            <a:off x="-972616" y="188640"/>
            <a:ext cx="8197851" cy="573088"/>
          </a:xfrm>
          <a:prstGeom prst="rect">
            <a:avLst/>
          </a:prstGeom>
          <a:noFill/>
          <a:ln w="9525">
            <a:noFill/>
            <a:miter lim="800000"/>
            <a:headEnd/>
            <a:tailEnd/>
          </a:ln>
        </p:spPr>
        <p:txBody>
          <a:bodyPr lIns="68580" tIns="34290" rIns="68580" bIns="34290"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a:defRPr/>
            </a:pPr>
            <a:r>
              <a:rPr lang="en-ZA" sz="2400" kern="0" dirty="0">
                <a:solidFill>
                  <a:srgbClr val="003300"/>
                </a:solidFill>
                <a:effectLst>
                  <a:outerShdw blurRad="38100" dist="38100" dir="2700000" algn="tl">
                    <a:srgbClr val="000000">
                      <a:alpha val="43137"/>
                    </a:srgbClr>
                  </a:outerShdw>
                </a:effectLst>
              </a:rPr>
              <a:t>                         CONSEQUENCE MANAGEMENT</a:t>
            </a:r>
          </a:p>
        </p:txBody>
      </p:sp>
    </p:spTree>
    <p:extLst>
      <p:ext uri="{BB962C8B-B14F-4D97-AF65-F5344CB8AC3E}">
        <p14:creationId xmlns:p14="http://schemas.microsoft.com/office/powerpoint/2010/main" val="1056145755"/>
      </p:ext>
    </p:extLst>
  </p:cSld>
  <p:clrMapOvr>
    <a:masterClrMapping/>
  </p:clrMapOvr>
  <p:transition spd="slow" advClick="0" advTm="707">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AF8ED-E726-4712-AD16-DDBD7D170379}"/>
              </a:ext>
            </a:extLst>
          </p:cNvPr>
          <p:cNvSpPr>
            <a:spLocks noGrp="1"/>
          </p:cNvSpPr>
          <p:nvPr>
            <p:ph idx="1"/>
          </p:nvPr>
        </p:nvSpPr>
        <p:spPr>
          <a:xfrm>
            <a:off x="27251" y="620688"/>
            <a:ext cx="9142413" cy="5112568"/>
          </a:xfrm>
          <a:solidFill>
            <a:schemeClr val="bg1"/>
          </a:solidFill>
        </p:spPr>
        <p:txBody>
          <a:bodyPr>
            <a:scene3d>
              <a:camera prst="orthographicFront"/>
              <a:lightRig rig="threePt" dir="t"/>
            </a:scene3d>
            <a:sp3d extrusionH="57150">
              <a:bevelT w="38100" h="38100"/>
            </a:sp3d>
          </a:bodyPr>
          <a:lstStyle/>
          <a:p>
            <a:pPr marL="261938" indent="-261938" algn="just">
              <a:lnSpc>
                <a:spcPct val="150000"/>
              </a:lnSpc>
              <a:spcBef>
                <a:spcPts val="0"/>
              </a:spcBef>
              <a:buFont typeface="Wingdings" panose="05000000000000000000" pitchFamily="2" charset="2"/>
              <a:buChar char="Ø"/>
              <a:defRPr/>
            </a:pPr>
            <a:r>
              <a:rPr lang="en-US" dirty="0">
                <a:solidFill>
                  <a:srgbClr val="003300"/>
                </a:solidFill>
              </a:rPr>
              <a:t>Mr C Ramashau (former CFO): T</a:t>
            </a:r>
            <a:r>
              <a:rPr lang="en-US" dirty="0"/>
              <a:t>he disciplinary hearing conducted and was concluded in July 2021. The former CFO was found guilty on all charges. The Presiding Officer pronounced the sanction of dismissal on 01/10/2021. The ADG gave effect to the sanction 05 October 2021. The former CFO is currently challenging his dismissal at the GPSSBC and the arbitration hearing is under way.</a:t>
            </a:r>
          </a:p>
          <a:p>
            <a:pPr marL="261938" indent="-261938" algn="just">
              <a:lnSpc>
                <a:spcPct val="150000"/>
              </a:lnSpc>
              <a:spcBef>
                <a:spcPts val="0"/>
              </a:spcBef>
              <a:buFont typeface="Wingdings" panose="05000000000000000000" pitchFamily="2" charset="2"/>
              <a:buChar char="Ø"/>
              <a:defRPr/>
            </a:pPr>
            <a:r>
              <a:rPr lang="en-US" dirty="0"/>
              <a:t>In respect of Bid Evaluation and Bid Adjudication Committee members on the New York Project, the Department has appointed an Investigating Officer to study the representations made by the implicated officials and the available evidence and recommend.</a:t>
            </a:r>
          </a:p>
          <a:p>
            <a:pPr marL="261938" indent="-261938" algn="just">
              <a:lnSpc>
                <a:spcPct val="150000"/>
              </a:lnSpc>
              <a:spcBef>
                <a:spcPts val="0"/>
              </a:spcBef>
              <a:buFontTx/>
              <a:buNone/>
              <a:defRPr/>
            </a:pPr>
            <a:endParaRPr lang="en-US" dirty="0"/>
          </a:p>
          <a:p>
            <a:pPr marL="261938" indent="-261938" algn="just">
              <a:lnSpc>
                <a:spcPct val="150000"/>
              </a:lnSpc>
              <a:spcBef>
                <a:spcPts val="0"/>
              </a:spcBef>
              <a:buFont typeface="Wingdings" panose="05000000000000000000" pitchFamily="2" charset="2"/>
              <a:buChar char="Ø"/>
              <a:defRPr/>
            </a:pPr>
            <a:r>
              <a:rPr lang="en-US" dirty="0"/>
              <a:t>All</a:t>
            </a:r>
            <a:endParaRPr lang="en-US" sz="1600" dirty="0">
              <a:solidFill>
                <a:srgbClr val="003300"/>
              </a:solidFill>
            </a:endParaRPr>
          </a:p>
        </p:txBody>
      </p:sp>
      <p:sp>
        <p:nvSpPr>
          <p:cNvPr id="10" name="Title 1">
            <a:extLst>
              <a:ext uri="{FF2B5EF4-FFF2-40B4-BE49-F238E27FC236}">
                <a16:creationId xmlns:a16="http://schemas.microsoft.com/office/drawing/2014/main" id="{076F208D-4BD8-44B9-998A-7D126084879C}"/>
              </a:ext>
            </a:extLst>
          </p:cNvPr>
          <p:cNvSpPr txBox="1">
            <a:spLocks/>
          </p:cNvSpPr>
          <p:nvPr/>
        </p:nvSpPr>
        <p:spPr bwMode="auto">
          <a:xfrm>
            <a:off x="-1044575" y="0"/>
            <a:ext cx="8253413" cy="811213"/>
          </a:xfrm>
          <a:prstGeom prst="rect">
            <a:avLst/>
          </a:prstGeom>
          <a:noFill/>
          <a:ln w="9525">
            <a:noFill/>
            <a:miter lim="800000"/>
            <a:headEnd/>
            <a:tailEnd/>
          </a:ln>
        </p:spPr>
        <p:txBody>
          <a:bodyPr lIns="68580" tIns="34290" rIns="68580" bIns="34290"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a:defRPr/>
            </a:pPr>
            <a:r>
              <a:rPr lang="en-ZA" sz="2400" kern="0" dirty="0">
                <a:solidFill>
                  <a:srgbClr val="003300"/>
                </a:solidFill>
                <a:effectLst>
                  <a:outerShdw blurRad="38100" dist="38100" dir="2700000" algn="tl">
                    <a:srgbClr val="000000">
                      <a:alpha val="43137"/>
                    </a:srgbClr>
                  </a:outerShdw>
                </a:effectLst>
              </a:rPr>
              <a:t>                         CONSEQUENCE MANAGEMENT</a:t>
            </a:r>
          </a:p>
        </p:txBody>
      </p:sp>
    </p:spTree>
  </p:cSld>
  <p:clrMapOvr>
    <a:masterClrMapping/>
  </p:clrMapOvr>
  <p:transition spd="slow" advClick="0" advTm="707">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AF8ED-E726-4712-AD16-DDBD7D170379}"/>
              </a:ext>
            </a:extLst>
          </p:cNvPr>
          <p:cNvSpPr>
            <a:spLocks noGrp="1"/>
          </p:cNvSpPr>
          <p:nvPr>
            <p:ph idx="1"/>
          </p:nvPr>
        </p:nvSpPr>
        <p:spPr>
          <a:xfrm>
            <a:off x="27251" y="620688"/>
            <a:ext cx="9142413" cy="5112568"/>
          </a:xfrm>
          <a:solidFill>
            <a:schemeClr val="bg1"/>
          </a:solidFill>
        </p:spPr>
        <p:txBody>
          <a:bodyPr>
            <a:scene3d>
              <a:camera prst="orthographicFront"/>
              <a:lightRig rig="threePt" dir="t"/>
            </a:scene3d>
            <a:sp3d extrusionH="57150">
              <a:bevelT w="38100" h="38100"/>
            </a:sp3d>
          </a:bodyPr>
          <a:lstStyle/>
          <a:p>
            <a:pPr marL="261938" indent="-261938" algn="just">
              <a:lnSpc>
                <a:spcPct val="150000"/>
              </a:lnSpc>
              <a:spcBef>
                <a:spcPts val="0"/>
              </a:spcBef>
              <a:buFont typeface="Wingdings" panose="05000000000000000000" pitchFamily="2" charset="2"/>
              <a:buChar char="Ø"/>
              <a:defRPr/>
            </a:pPr>
            <a:r>
              <a:rPr lang="en-US" dirty="0"/>
              <a:t>All disciplinary cases including suspensions are handled in terms of a Public Service Co -ordinating Bargaining Council Resolution 1 of 2003 (Disciplinary Code and Procedures) read with Senior Management Handbook on discipline. </a:t>
            </a:r>
          </a:p>
          <a:p>
            <a:pPr marL="0" indent="0">
              <a:lnSpc>
                <a:spcPct val="150000"/>
              </a:lnSpc>
              <a:spcBef>
                <a:spcPts val="0"/>
              </a:spcBef>
              <a:buFontTx/>
              <a:buNone/>
              <a:defRPr/>
            </a:pPr>
            <a:endParaRPr lang="en-US" sz="1600" dirty="0">
              <a:solidFill>
                <a:srgbClr val="003300"/>
              </a:solidFill>
            </a:endParaRPr>
          </a:p>
        </p:txBody>
      </p:sp>
      <p:sp>
        <p:nvSpPr>
          <p:cNvPr id="10" name="Title 1">
            <a:extLst>
              <a:ext uri="{FF2B5EF4-FFF2-40B4-BE49-F238E27FC236}">
                <a16:creationId xmlns:a16="http://schemas.microsoft.com/office/drawing/2014/main" id="{076F208D-4BD8-44B9-998A-7D126084879C}"/>
              </a:ext>
            </a:extLst>
          </p:cNvPr>
          <p:cNvSpPr txBox="1">
            <a:spLocks/>
          </p:cNvSpPr>
          <p:nvPr/>
        </p:nvSpPr>
        <p:spPr bwMode="auto">
          <a:xfrm>
            <a:off x="-1044575" y="0"/>
            <a:ext cx="8253413" cy="811213"/>
          </a:xfrm>
          <a:prstGeom prst="rect">
            <a:avLst/>
          </a:prstGeom>
          <a:noFill/>
          <a:ln w="9525">
            <a:noFill/>
            <a:miter lim="800000"/>
            <a:headEnd/>
            <a:tailEnd/>
          </a:ln>
        </p:spPr>
        <p:txBody>
          <a:bodyPr lIns="68580" tIns="34290" rIns="68580" bIns="34290"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a:defRPr/>
            </a:pPr>
            <a:r>
              <a:rPr lang="en-ZA" sz="2400" kern="0" dirty="0">
                <a:solidFill>
                  <a:srgbClr val="003300"/>
                </a:solidFill>
                <a:effectLst>
                  <a:outerShdw blurRad="38100" dist="38100" dir="2700000" algn="tl">
                    <a:srgbClr val="000000">
                      <a:alpha val="43137"/>
                    </a:srgbClr>
                  </a:outerShdw>
                </a:effectLst>
              </a:rPr>
              <a:t>                         CONSEQUENCE MANAGEMENT</a:t>
            </a:r>
          </a:p>
        </p:txBody>
      </p:sp>
    </p:spTree>
    <p:extLst>
      <p:ext uri="{BB962C8B-B14F-4D97-AF65-F5344CB8AC3E}">
        <p14:creationId xmlns:p14="http://schemas.microsoft.com/office/powerpoint/2010/main" val="621977279"/>
      </p:ext>
    </p:extLst>
  </p:cSld>
  <p:clrMapOvr>
    <a:masterClrMapping/>
  </p:clrMapOvr>
  <p:transition spd="slow" advClick="0" advTm="707">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888721E-7049-47A1-808A-B65F95664AF8}" type="slidenum">
              <a:rPr lang="en-GB" smtClean="0"/>
              <a:pPr>
                <a:defRPr/>
              </a:pPr>
              <a:t>43</a:t>
            </a:fld>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720080"/>
          </a:xfrm>
          <a:prstGeom prst="rect">
            <a:avLst/>
          </a:prstGeom>
        </p:spPr>
      </p:pic>
    </p:spTree>
    <p:extLst>
      <p:ext uri="{BB962C8B-B14F-4D97-AF65-F5344CB8AC3E}">
        <p14:creationId xmlns:p14="http://schemas.microsoft.com/office/powerpoint/2010/main" val="302004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44A17B8-2697-4EA7-9C27-337B157D385A}"/>
              </a:ext>
            </a:extLst>
          </p:cNvPr>
          <p:cNvSpPr>
            <a:spLocks noGrp="1" noChangeArrowheads="1"/>
          </p:cNvSpPr>
          <p:nvPr>
            <p:ph type="title"/>
          </p:nvPr>
        </p:nvSpPr>
        <p:spPr>
          <a:xfrm>
            <a:off x="457200" y="136525"/>
            <a:ext cx="8229600" cy="473075"/>
          </a:xfrm>
        </p:spPr>
        <p:txBody>
          <a:bodyPr/>
          <a:lstStyle/>
          <a:p>
            <a:r>
              <a:rPr lang="en-GB" altLang="en-US" sz="2400" dirty="0"/>
              <a:t/>
            </a:r>
            <a:br>
              <a:rPr lang="en-GB" altLang="en-US" sz="2400" dirty="0"/>
            </a:br>
            <a:r>
              <a:rPr lang="en-GB" altLang="en-US" sz="2200" dirty="0"/>
              <a:t>IMPLEMENTATION OF THE AUDIT ACTION PLAN </a:t>
            </a:r>
            <a:r>
              <a:rPr lang="en-ZA" altLang="en-US" sz="2400" dirty="0"/>
              <a:t/>
            </a:r>
            <a:br>
              <a:rPr lang="en-ZA" altLang="en-US" sz="2400" dirty="0"/>
            </a:br>
            <a:endParaRPr lang="en-ZA" altLang="en-US" sz="2400" dirty="0"/>
          </a:p>
        </p:txBody>
      </p:sp>
      <p:sp>
        <p:nvSpPr>
          <p:cNvPr id="11267" name="Content Placeholder 2">
            <a:extLst>
              <a:ext uri="{FF2B5EF4-FFF2-40B4-BE49-F238E27FC236}">
                <a16:creationId xmlns:a16="http://schemas.microsoft.com/office/drawing/2014/main" id="{6E209F84-DD13-4533-BD82-D869A7BE3629}"/>
              </a:ext>
            </a:extLst>
          </p:cNvPr>
          <p:cNvSpPr>
            <a:spLocks noGrp="1"/>
          </p:cNvSpPr>
          <p:nvPr>
            <p:ph idx="1"/>
          </p:nvPr>
        </p:nvSpPr>
        <p:spPr>
          <a:xfrm>
            <a:off x="266700" y="609600"/>
            <a:ext cx="8610600" cy="5051648"/>
          </a:xfrm>
        </p:spPr>
        <p:txBody>
          <a:bodyPr/>
          <a:lstStyle/>
          <a:p>
            <a:pPr marL="0" indent="0">
              <a:buFontTx/>
              <a:buNone/>
              <a:defRPr/>
            </a:pPr>
            <a:endParaRPr lang="en-GB" altLang="en-US" b="1" u="sng" dirty="0"/>
          </a:p>
          <a:p>
            <a:pPr marL="0" indent="0">
              <a:buNone/>
              <a:defRPr/>
            </a:pPr>
            <a:r>
              <a:rPr lang="en-US" altLang="en-US" dirty="0"/>
              <a:t>The </a:t>
            </a:r>
            <a:r>
              <a:rPr lang="en-ZA" altLang="en-US" dirty="0"/>
              <a:t>emphasis, based on the audit findings, has also been on addressing recurring audit findings as a result the Department has prioritised strategies to address the following matters:</a:t>
            </a:r>
          </a:p>
          <a:p>
            <a:pPr marL="0" indent="0">
              <a:buNone/>
              <a:defRPr/>
            </a:pPr>
            <a:endParaRPr lang="en-GB" altLang="en-US" b="1" dirty="0"/>
          </a:p>
          <a:p>
            <a:pPr lvl="1">
              <a:defRPr/>
            </a:pPr>
            <a:r>
              <a:rPr lang="en-GB" altLang="en-US" sz="2200" dirty="0">
                <a:ea typeface="+mn-ea"/>
                <a:cs typeface="+mn-cs"/>
              </a:rPr>
              <a:t>Non-compliance with applicable laws and regulations</a:t>
            </a:r>
          </a:p>
          <a:p>
            <a:pPr lvl="1">
              <a:defRPr/>
            </a:pPr>
            <a:r>
              <a:rPr lang="en-GB" altLang="en-US" sz="2200" dirty="0">
                <a:ea typeface="+mn-ea"/>
                <a:cs typeface="+mn-cs"/>
              </a:rPr>
              <a:t>the Department could not provide sufficient supporting documentation in respect of an amount of R76 million</a:t>
            </a:r>
          </a:p>
          <a:p>
            <a:pPr lvl="1">
              <a:defRPr/>
            </a:pPr>
            <a:r>
              <a:rPr lang="en-GB" sz="2200" dirty="0">
                <a:ea typeface="+mn-ea"/>
                <a:cs typeface="+mn-cs"/>
              </a:rPr>
              <a:t>Material Mis-statements in the AFS</a:t>
            </a:r>
          </a:p>
          <a:p>
            <a:pPr marL="457200" indent="-457200">
              <a:buFont typeface="+mj-lt"/>
              <a:buAutoNum type="arabicPeriod"/>
              <a:defRPr/>
            </a:pPr>
            <a:endParaRPr lang="en-GB" altLang="en-US" b="1" dirty="0"/>
          </a:p>
          <a:p>
            <a:pPr marL="0" indent="0">
              <a:buFontTx/>
              <a:buNone/>
              <a:defRPr/>
            </a:pPr>
            <a:endParaRPr lang="en-GB" sz="1800" dirty="0">
              <a:ea typeface="Times New Roman" panose="02020603050405020304" pitchFamily="18" charset="0"/>
            </a:endParaRPr>
          </a:p>
          <a:p>
            <a:pPr marL="0" indent="0">
              <a:buFontTx/>
              <a:buNone/>
              <a:defRPr/>
            </a:pPr>
            <a:endParaRPr lang="en-ZA" altLang="en-US" sz="1800" b="1" u="sng" dirty="0"/>
          </a:p>
        </p:txBody>
      </p:sp>
      <p:sp>
        <p:nvSpPr>
          <p:cNvPr id="11268" name="Slide Number Placeholder 3">
            <a:extLst>
              <a:ext uri="{FF2B5EF4-FFF2-40B4-BE49-F238E27FC236}">
                <a16:creationId xmlns:a16="http://schemas.microsoft.com/office/drawing/2014/main" id="{C1CBB5FB-FBAF-4AA3-927F-ADAC3851671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58DBB37-2650-4963-8B1E-9053C48B3807}" type="slidenum">
              <a:rPr lang="en-GB" altLang="en-US" sz="1000" smtClean="0">
                <a:solidFill>
                  <a:srgbClr val="000000"/>
                </a:solidFill>
                <a:latin typeface="Times" panose="02020603050405020304" pitchFamily="18" charset="0"/>
              </a:rPr>
              <a:pPr>
                <a:spcBef>
                  <a:spcPct val="0"/>
                </a:spcBef>
                <a:buFontTx/>
                <a:buNone/>
              </a:pPr>
              <a:t>5</a:t>
            </a:fld>
            <a:endParaRPr lang="en-GB" altLang="en-US" sz="1000" dirty="0">
              <a:solidFill>
                <a:srgbClr val="000000"/>
              </a:solidFill>
              <a:latin typeface="Times"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44A17B8-2697-4EA7-9C27-337B157D385A}"/>
              </a:ext>
            </a:extLst>
          </p:cNvPr>
          <p:cNvSpPr>
            <a:spLocks noGrp="1" noChangeArrowheads="1"/>
          </p:cNvSpPr>
          <p:nvPr>
            <p:ph type="title"/>
          </p:nvPr>
        </p:nvSpPr>
        <p:spPr>
          <a:xfrm>
            <a:off x="457200" y="136525"/>
            <a:ext cx="8229600" cy="473075"/>
          </a:xfrm>
        </p:spPr>
        <p:txBody>
          <a:bodyPr/>
          <a:lstStyle/>
          <a:p>
            <a:r>
              <a:rPr lang="en-GB" altLang="en-US" sz="2400" dirty="0"/>
              <a:t/>
            </a:r>
            <a:br>
              <a:rPr lang="en-GB" altLang="en-US" sz="2400" dirty="0"/>
            </a:br>
            <a:r>
              <a:rPr lang="en-GB" altLang="en-US" sz="2200" dirty="0"/>
              <a:t>IMPLEMENTATION OF THE AUDIT ACTION PLAN </a:t>
            </a:r>
            <a:r>
              <a:rPr lang="en-ZA" altLang="en-US" sz="2400" dirty="0"/>
              <a:t/>
            </a:r>
            <a:br>
              <a:rPr lang="en-ZA" altLang="en-US" sz="2400" dirty="0"/>
            </a:br>
            <a:endParaRPr lang="en-ZA" altLang="en-US" sz="2400" dirty="0"/>
          </a:p>
        </p:txBody>
      </p:sp>
      <p:sp>
        <p:nvSpPr>
          <p:cNvPr id="11267" name="Content Placeholder 2">
            <a:extLst>
              <a:ext uri="{FF2B5EF4-FFF2-40B4-BE49-F238E27FC236}">
                <a16:creationId xmlns:a16="http://schemas.microsoft.com/office/drawing/2014/main" id="{6E209F84-DD13-4533-BD82-D869A7BE3629}"/>
              </a:ext>
            </a:extLst>
          </p:cNvPr>
          <p:cNvSpPr>
            <a:spLocks noGrp="1"/>
          </p:cNvSpPr>
          <p:nvPr>
            <p:ph idx="1"/>
          </p:nvPr>
        </p:nvSpPr>
        <p:spPr>
          <a:xfrm>
            <a:off x="266700" y="609600"/>
            <a:ext cx="8610600" cy="5123656"/>
          </a:xfrm>
        </p:spPr>
        <p:txBody>
          <a:bodyPr/>
          <a:lstStyle/>
          <a:p>
            <a:pPr marL="0" indent="0">
              <a:buFontTx/>
              <a:buNone/>
              <a:defRPr/>
            </a:pPr>
            <a:r>
              <a:rPr lang="en-GB" b="1" u="sng" dirty="0">
                <a:ea typeface="Times New Roman" panose="02020603050405020304" pitchFamily="18" charset="0"/>
              </a:rPr>
              <a:t>Non compliance with laws: Implemented Corrective measures</a:t>
            </a:r>
          </a:p>
          <a:p>
            <a:pPr algn="just">
              <a:defRPr/>
            </a:pPr>
            <a:r>
              <a:rPr lang="en-GB" dirty="0">
                <a:ea typeface="Calibri" panose="020F0502020204030204" pitchFamily="34" charset="0"/>
              </a:rPr>
              <a:t>All other contracts were terminated, with the exception of one, for networking (ICT). The Department is in the process of finalising the procurement process for acquiring these services.</a:t>
            </a:r>
          </a:p>
          <a:p>
            <a:pPr algn="just">
              <a:defRPr/>
            </a:pPr>
            <a:r>
              <a:rPr lang="en-GB" dirty="0">
                <a:ea typeface="Calibri" panose="020F0502020204030204" pitchFamily="34" charset="0"/>
              </a:rPr>
              <a:t>In addition, a Contract Management Unit has been re-established within the SCM Unit and to date the Unit has:</a:t>
            </a:r>
          </a:p>
          <a:p>
            <a:pPr lvl="1" algn="just">
              <a:defRPr/>
            </a:pPr>
            <a:r>
              <a:rPr lang="en-GB" sz="2200" dirty="0">
                <a:ea typeface="Calibri" panose="020F0502020204030204" pitchFamily="34" charset="0"/>
              </a:rPr>
              <a:t>Developed the Contract Management Policy, to be presented in the Director-General’s Forum for final endorsement.</a:t>
            </a:r>
          </a:p>
          <a:p>
            <a:pPr lvl="1" algn="just">
              <a:defRPr/>
            </a:pPr>
            <a:r>
              <a:rPr lang="en-GB" sz="2200" dirty="0">
                <a:ea typeface="Calibri" panose="020F0502020204030204" pitchFamily="34" charset="0"/>
              </a:rPr>
              <a:t>Implemented a Contract Management Register, updated to end of January 2022; and  </a:t>
            </a:r>
          </a:p>
          <a:p>
            <a:pPr lvl="1" algn="just">
              <a:defRPr/>
            </a:pPr>
            <a:r>
              <a:rPr lang="en-GB" sz="2200" dirty="0">
                <a:ea typeface="Calibri" panose="020F0502020204030204" pitchFamily="34" charset="0"/>
              </a:rPr>
              <a:t>Implemented an early warning process to remind end-users of contracts that have six months remaining before they expire.</a:t>
            </a:r>
          </a:p>
          <a:p>
            <a:pPr>
              <a:defRPr/>
            </a:pPr>
            <a:r>
              <a:rPr lang="en-GB" dirty="0">
                <a:ea typeface="Calibri" panose="020F0502020204030204" pitchFamily="34" charset="0"/>
              </a:rPr>
              <a:t>The aim is to migrate to a contract management system by NT for all contracts by end of March 2022.</a:t>
            </a:r>
          </a:p>
          <a:p>
            <a:pPr marL="0" indent="0">
              <a:buFontTx/>
              <a:buNone/>
              <a:defRPr/>
            </a:pPr>
            <a:endParaRPr lang="en-ZA" altLang="en-US" sz="1800" b="1" u="sng" dirty="0"/>
          </a:p>
        </p:txBody>
      </p:sp>
      <p:sp>
        <p:nvSpPr>
          <p:cNvPr id="11268" name="Slide Number Placeholder 3">
            <a:extLst>
              <a:ext uri="{FF2B5EF4-FFF2-40B4-BE49-F238E27FC236}">
                <a16:creationId xmlns:a16="http://schemas.microsoft.com/office/drawing/2014/main" id="{C1CBB5FB-FBAF-4AA3-927F-ADAC3851671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58DBB37-2650-4963-8B1E-9053C48B3807}" type="slidenum">
              <a:rPr lang="en-GB" altLang="en-US" sz="1000" smtClean="0">
                <a:solidFill>
                  <a:srgbClr val="000000"/>
                </a:solidFill>
                <a:latin typeface="Times" panose="02020603050405020304" pitchFamily="18" charset="0"/>
              </a:rPr>
              <a:pPr>
                <a:spcBef>
                  <a:spcPct val="0"/>
                </a:spcBef>
                <a:buFontTx/>
                <a:buNone/>
              </a:pPr>
              <a:t>6</a:t>
            </a:fld>
            <a:endParaRPr lang="en-GB" altLang="en-US" sz="1000" dirty="0">
              <a:solidFill>
                <a:srgbClr val="000000"/>
              </a:solidFill>
              <a:latin typeface="Times" panose="02020603050405020304" pitchFamily="18" charset="0"/>
            </a:endParaRPr>
          </a:p>
        </p:txBody>
      </p:sp>
    </p:spTree>
    <p:extLst>
      <p:ext uri="{BB962C8B-B14F-4D97-AF65-F5344CB8AC3E}">
        <p14:creationId xmlns:p14="http://schemas.microsoft.com/office/powerpoint/2010/main" val="4754565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2EFEA46-A156-42E1-9CD8-FD88BC16C8B6}"/>
              </a:ext>
            </a:extLst>
          </p:cNvPr>
          <p:cNvSpPr>
            <a:spLocks noGrp="1" noChangeArrowheads="1"/>
          </p:cNvSpPr>
          <p:nvPr>
            <p:ph type="title"/>
          </p:nvPr>
        </p:nvSpPr>
        <p:spPr>
          <a:xfrm>
            <a:off x="457200" y="260648"/>
            <a:ext cx="8229600" cy="685800"/>
          </a:xfrm>
        </p:spPr>
        <p:txBody>
          <a:bodyPr/>
          <a:lstStyle/>
          <a:p>
            <a:pPr marL="342900" indent="-342900"/>
            <a:r>
              <a:rPr lang="en-GB" altLang="en-US" sz="2200" dirty="0"/>
              <a:t>IMPLEMENTATION OF THE AUDIT ACTION PLAN </a:t>
            </a:r>
            <a:r>
              <a:rPr lang="en-ZA" altLang="en-US" sz="2400" dirty="0"/>
              <a:t/>
            </a:r>
            <a:br>
              <a:rPr lang="en-ZA" altLang="en-US" sz="2400" dirty="0"/>
            </a:br>
            <a:endParaRPr lang="en-ZA" altLang="en-US" sz="2200" dirty="0"/>
          </a:p>
        </p:txBody>
      </p:sp>
      <p:sp>
        <p:nvSpPr>
          <p:cNvPr id="12291" name="Content Placeholder 2">
            <a:extLst>
              <a:ext uri="{FF2B5EF4-FFF2-40B4-BE49-F238E27FC236}">
                <a16:creationId xmlns:a16="http://schemas.microsoft.com/office/drawing/2014/main" id="{29FB6084-277C-46F1-9B19-76B1878A3FA4}"/>
              </a:ext>
            </a:extLst>
          </p:cNvPr>
          <p:cNvSpPr>
            <a:spLocks noGrp="1"/>
          </p:cNvSpPr>
          <p:nvPr>
            <p:ph idx="1"/>
          </p:nvPr>
        </p:nvSpPr>
        <p:spPr>
          <a:xfrm>
            <a:off x="478726" y="836712"/>
            <a:ext cx="8229600" cy="4608512"/>
          </a:xfrm>
        </p:spPr>
        <p:txBody>
          <a:bodyPr/>
          <a:lstStyle/>
          <a:p>
            <a:pPr marL="114300" indent="0">
              <a:buFontTx/>
              <a:buNone/>
              <a:defRPr/>
            </a:pPr>
            <a:r>
              <a:rPr lang="en-GB" b="1" u="sng" dirty="0">
                <a:ea typeface="Times New Roman" panose="02020603050405020304" pitchFamily="18" charset="0"/>
              </a:rPr>
              <a:t>Consequence management - Implemented corrective measures:</a:t>
            </a:r>
          </a:p>
          <a:p>
            <a:pPr marL="400050" indent="-285750" algn="just">
              <a:defRPr/>
            </a:pPr>
            <a:r>
              <a:rPr lang="en-GB" dirty="0">
                <a:ea typeface="Calibri" panose="020F0502020204030204" pitchFamily="34" charset="0"/>
              </a:rPr>
              <a:t>Steps were taken to ensure that the reported expenditures are investigated. The Office of the Accountant-General was approached to assist in the appointment of a forensic company to investigate.</a:t>
            </a:r>
          </a:p>
          <a:p>
            <a:pPr marL="400050" indent="-285750" algn="just">
              <a:defRPr/>
            </a:pPr>
            <a:r>
              <a:rPr lang="en-GB" dirty="0">
                <a:ea typeface="Calibri" panose="020F0502020204030204" pitchFamily="34" charset="0"/>
              </a:rPr>
              <a:t>The investigations are currently under way, utilising the services of Fundudzani Forensic Services. </a:t>
            </a:r>
          </a:p>
          <a:p>
            <a:pPr marL="400050" indent="-285750" algn="just">
              <a:defRPr/>
            </a:pPr>
            <a:r>
              <a:rPr lang="en-GB" dirty="0">
                <a:ea typeface="Calibri" panose="020F0502020204030204" pitchFamily="34" charset="0"/>
              </a:rPr>
              <a:t>Relevant documents have been shared with the investigators in their engagements through the Internal Audit Unit and with other relevant officials of the Department. Cases are being investigated that amount to R500, 000.00 and more.</a:t>
            </a:r>
            <a:endParaRPr lang="en-ZA" dirty="0">
              <a:ea typeface="Times New Roman" panose="02020603050405020304" pitchFamily="18" charset="0"/>
            </a:endParaRPr>
          </a:p>
          <a:p>
            <a:pPr marL="114300" indent="0">
              <a:buFontTx/>
              <a:buNone/>
              <a:defRPr/>
            </a:pPr>
            <a:endParaRPr lang="en-GB" b="1" dirty="0">
              <a:ea typeface="Times New Roman" panose="02020603050405020304" pitchFamily="18" charset="0"/>
            </a:endParaRPr>
          </a:p>
          <a:p>
            <a:pPr marL="114300" indent="0">
              <a:buFontTx/>
              <a:buNone/>
              <a:defRPr/>
            </a:pPr>
            <a:endParaRPr lang="en-ZA" altLang="en-US" sz="1800" dirty="0"/>
          </a:p>
        </p:txBody>
      </p:sp>
      <p:sp>
        <p:nvSpPr>
          <p:cNvPr id="12292" name="Slide Number Placeholder 3">
            <a:extLst>
              <a:ext uri="{FF2B5EF4-FFF2-40B4-BE49-F238E27FC236}">
                <a16:creationId xmlns:a16="http://schemas.microsoft.com/office/drawing/2014/main" id="{7CDDA01A-71EB-414C-9F6D-0FE24363B7D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67C6F8C-EF77-49C5-98BD-93337E982F54}" type="slidenum">
              <a:rPr lang="en-GB" altLang="en-US" sz="1000" smtClean="0">
                <a:solidFill>
                  <a:srgbClr val="000000"/>
                </a:solidFill>
                <a:latin typeface="Times" panose="02020603050405020304" pitchFamily="18" charset="0"/>
              </a:rPr>
              <a:pPr>
                <a:spcBef>
                  <a:spcPct val="0"/>
                </a:spcBef>
                <a:buFontTx/>
                <a:buNone/>
              </a:pPr>
              <a:t>7</a:t>
            </a:fld>
            <a:endParaRPr lang="en-GB" altLang="en-US" sz="1000" dirty="0">
              <a:solidFill>
                <a:srgbClr val="000000"/>
              </a:solidFill>
              <a:latin typeface="Times"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E7FF893-63F4-4576-994E-EF2FA6013005}"/>
              </a:ext>
            </a:extLst>
          </p:cNvPr>
          <p:cNvSpPr>
            <a:spLocks noGrp="1" noChangeArrowheads="1"/>
          </p:cNvSpPr>
          <p:nvPr>
            <p:ph type="title"/>
          </p:nvPr>
        </p:nvSpPr>
        <p:spPr>
          <a:xfrm>
            <a:off x="457200" y="193675"/>
            <a:ext cx="8229600" cy="685800"/>
          </a:xfrm>
        </p:spPr>
        <p:txBody>
          <a:bodyPr/>
          <a:lstStyle/>
          <a:p>
            <a:pPr marL="342900" indent="-342900"/>
            <a:r>
              <a:rPr lang="en-GB" altLang="en-US" sz="2200" dirty="0"/>
              <a:t>IMPLEMENTATION OF THE AUDIT ACTION PLAN </a:t>
            </a:r>
            <a:r>
              <a:rPr lang="en-ZA" altLang="en-US" sz="2400" dirty="0"/>
              <a:t/>
            </a:r>
            <a:br>
              <a:rPr lang="en-ZA" altLang="en-US" sz="2400" dirty="0"/>
            </a:br>
            <a:endParaRPr lang="en-ZA" altLang="en-US" sz="2200" dirty="0"/>
          </a:p>
        </p:txBody>
      </p:sp>
      <p:sp>
        <p:nvSpPr>
          <p:cNvPr id="12291" name="Content Placeholder 2">
            <a:extLst>
              <a:ext uri="{FF2B5EF4-FFF2-40B4-BE49-F238E27FC236}">
                <a16:creationId xmlns:a16="http://schemas.microsoft.com/office/drawing/2014/main" id="{DACAA6F3-8F23-4DC8-8DF0-E1EF2231D411}"/>
              </a:ext>
            </a:extLst>
          </p:cNvPr>
          <p:cNvSpPr>
            <a:spLocks noGrp="1"/>
          </p:cNvSpPr>
          <p:nvPr>
            <p:ph idx="1"/>
          </p:nvPr>
        </p:nvSpPr>
        <p:spPr>
          <a:xfrm>
            <a:off x="304800" y="764704"/>
            <a:ext cx="8534400" cy="4464496"/>
          </a:xfrm>
        </p:spPr>
        <p:txBody>
          <a:bodyPr/>
          <a:lstStyle/>
          <a:p>
            <a:pPr marL="114300" indent="0" algn="just">
              <a:buFontTx/>
              <a:buNone/>
              <a:defRPr/>
            </a:pPr>
            <a:r>
              <a:rPr lang="en-GB" b="1" u="sng" dirty="0">
                <a:ea typeface="Times New Roman" panose="02020603050405020304" pitchFamily="18" charset="0"/>
              </a:rPr>
              <a:t>Disallowance account: Implemented Corrective measures</a:t>
            </a:r>
            <a:endParaRPr lang="en-GB" altLang="en-US" dirty="0"/>
          </a:p>
          <a:p>
            <a:pPr marL="400050" indent="-285750" algn="just">
              <a:defRPr/>
            </a:pPr>
            <a:r>
              <a:rPr lang="en-GB" dirty="0">
                <a:ea typeface="Calibri" panose="020F0502020204030204" pitchFamily="34" charset="0"/>
              </a:rPr>
              <a:t>A dedicated Director worked on the Account, to ensure that the disallowance was cleared, hence the reduction to R73 million.</a:t>
            </a:r>
          </a:p>
          <a:p>
            <a:pPr marL="400050" indent="-285750" algn="just">
              <a:defRPr/>
            </a:pPr>
            <a:r>
              <a:rPr lang="en-GB" dirty="0">
                <a:ea typeface="Calibri" panose="020F0502020204030204" pitchFamily="34" charset="0"/>
              </a:rPr>
              <a:t>As of 10 February 2022, the Account was further reduced to R14 million, based on the analysis of foreign losses and gains dating back to 2013/2014. The Department has since written off an amount of R14 million in line with Treasury Regulations. </a:t>
            </a:r>
          </a:p>
          <a:p>
            <a:pPr marL="400050" indent="-285750" algn="just">
              <a:defRPr/>
            </a:pPr>
            <a:r>
              <a:rPr lang="en-GB" dirty="0">
                <a:ea typeface="Calibri" panose="020F0502020204030204" pitchFamily="34" charset="0"/>
              </a:rPr>
              <a:t>The National Treasury was consulted and confirmed that the writing off transaction is a delegation of the Accounting Officer of the Department based on the policies/procedures in place. OCSLA has provided a legal opinion and the Internal Audit Unit  has undertaken quality assurance.</a:t>
            </a:r>
          </a:p>
          <a:p>
            <a:pPr marL="114300" indent="0" algn="just">
              <a:buFontTx/>
              <a:buNone/>
              <a:defRPr/>
            </a:pPr>
            <a:endParaRPr lang="en-ZA" altLang="en-US" sz="1800" dirty="0"/>
          </a:p>
        </p:txBody>
      </p:sp>
      <p:sp>
        <p:nvSpPr>
          <p:cNvPr id="15364" name="Slide Number Placeholder 3">
            <a:extLst>
              <a:ext uri="{FF2B5EF4-FFF2-40B4-BE49-F238E27FC236}">
                <a16:creationId xmlns:a16="http://schemas.microsoft.com/office/drawing/2014/main" id="{F3ACBB2A-FD7A-4BE0-BD7B-1A9A5932808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D608D-A0AC-4B0F-BA0F-BF0CFC3D3AEB}" type="slidenum">
              <a:rPr lang="en-GB" altLang="en-US" sz="1000" smtClean="0">
                <a:solidFill>
                  <a:srgbClr val="000000"/>
                </a:solidFill>
                <a:latin typeface="Times" panose="02020603050405020304" pitchFamily="18" charset="0"/>
              </a:rPr>
              <a:pPr>
                <a:spcBef>
                  <a:spcPct val="0"/>
                </a:spcBef>
                <a:buFontTx/>
                <a:buNone/>
              </a:pPr>
              <a:t>8</a:t>
            </a:fld>
            <a:endParaRPr lang="en-GB" altLang="en-US" sz="1000" dirty="0">
              <a:solidFill>
                <a:srgbClr val="000000"/>
              </a:solidFill>
              <a:latin typeface="Times"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A2DE855-060F-4B17-8095-70C2CDFE6C03}"/>
              </a:ext>
            </a:extLst>
          </p:cNvPr>
          <p:cNvSpPr>
            <a:spLocks noGrp="1" noChangeArrowheads="1"/>
          </p:cNvSpPr>
          <p:nvPr>
            <p:ph type="title"/>
          </p:nvPr>
        </p:nvSpPr>
        <p:spPr>
          <a:xfrm>
            <a:off x="466496" y="224471"/>
            <a:ext cx="8229600" cy="685800"/>
          </a:xfrm>
        </p:spPr>
        <p:txBody>
          <a:bodyPr/>
          <a:lstStyle/>
          <a:p>
            <a:pPr marL="342900" indent="-342900"/>
            <a:r>
              <a:rPr lang="en-GB" altLang="en-US" sz="2200" dirty="0"/>
              <a:t>IMPLEMENTATION OF THE AUDIT ACTION PLAN </a:t>
            </a:r>
            <a:r>
              <a:rPr lang="en-ZA" altLang="en-US" sz="2400" dirty="0"/>
              <a:t/>
            </a:r>
            <a:br>
              <a:rPr lang="en-ZA" altLang="en-US" sz="2400" dirty="0"/>
            </a:br>
            <a:endParaRPr lang="en-ZA" altLang="en-US" sz="2200" dirty="0"/>
          </a:p>
        </p:txBody>
      </p:sp>
      <p:sp>
        <p:nvSpPr>
          <p:cNvPr id="12291" name="Content Placeholder 2">
            <a:extLst>
              <a:ext uri="{FF2B5EF4-FFF2-40B4-BE49-F238E27FC236}">
                <a16:creationId xmlns:a16="http://schemas.microsoft.com/office/drawing/2014/main" id="{96EBB6B7-FE03-4065-93CA-1B0F9EF40E3A}"/>
              </a:ext>
            </a:extLst>
          </p:cNvPr>
          <p:cNvSpPr>
            <a:spLocks noGrp="1"/>
          </p:cNvSpPr>
          <p:nvPr>
            <p:ph idx="1"/>
          </p:nvPr>
        </p:nvSpPr>
        <p:spPr>
          <a:xfrm>
            <a:off x="457200" y="819294"/>
            <a:ext cx="8229600" cy="4913962"/>
          </a:xfrm>
        </p:spPr>
        <p:txBody>
          <a:bodyPr/>
          <a:lstStyle/>
          <a:p>
            <a:pPr marL="114300" indent="0">
              <a:buFontTx/>
              <a:buNone/>
              <a:defRPr/>
            </a:pPr>
            <a:r>
              <a:rPr lang="en-GB" b="1" u="sng" dirty="0">
                <a:ea typeface="Calibri" panose="020F0502020204030204" pitchFamily="34" charset="0"/>
              </a:rPr>
              <a:t>Material Mis-statements in the AFS</a:t>
            </a:r>
          </a:p>
          <a:p>
            <a:pPr algn="just">
              <a:defRPr/>
            </a:pPr>
            <a:r>
              <a:rPr lang="en-GB" dirty="0">
                <a:ea typeface="Calibri" panose="020F0502020204030204" pitchFamily="34" charset="0"/>
              </a:rPr>
              <a:t>To strengthen the review process, the Department is looking for a charted accountant to fill the position of a CFO. Also, the two vacant posts in the Finance Division of a Deputy Director and the Director will be filled by candidates who are members of an accounting professional body.</a:t>
            </a:r>
          </a:p>
          <a:p>
            <a:pPr algn="just">
              <a:defRPr/>
            </a:pPr>
            <a:r>
              <a:rPr lang="en-GB" dirty="0">
                <a:ea typeface="Calibri" panose="020F0502020204030204" pitchFamily="34" charset="0"/>
              </a:rPr>
              <a:t>In the absence of a Director and a Deputy Director, the Department is in the process of appointing a service provider which can prepare the AFS on behalf of the Department. </a:t>
            </a:r>
          </a:p>
          <a:p>
            <a:pPr algn="just">
              <a:defRPr/>
            </a:pPr>
            <a:r>
              <a:rPr lang="en-US" dirty="0">
                <a:ea typeface="Calibri" panose="020F0502020204030204" pitchFamily="34" charset="0"/>
              </a:rPr>
              <a:t>Also, two officials in the Finance section have been nominated to attend the training on the preparation of the AFS at National Treasury from 04 to 08 April 2022. The officials will work closely with the appointed service provider in the preparation of the AFS.</a:t>
            </a:r>
          </a:p>
          <a:p>
            <a:pPr algn="just">
              <a:defRPr/>
            </a:pPr>
            <a:endParaRPr lang="en-GB" sz="1700" dirty="0">
              <a:ea typeface="Calibri" panose="020F0502020204030204" pitchFamily="34" charset="0"/>
            </a:endParaRPr>
          </a:p>
          <a:p>
            <a:pPr algn="just">
              <a:defRPr/>
            </a:pPr>
            <a:endParaRPr lang="en-ZA" sz="1700" dirty="0">
              <a:latin typeface="Times New Roman" panose="02020603050405020304" pitchFamily="18" charset="0"/>
              <a:ea typeface="Times New Roman" panose="02020603050405020304" pitchFamily="18" charset="0"/>
            </a:endParaRPr>
          </a:p>
          <a:p>
            <a:pPr marL="114300" indent="0">
              <a:buFontTx/>
              <a:buNone/>
              <a:defRPr/>
            </a:pPr>
            <a:endParaRPr lang="en-ZA" altLang="en-US" sz="1800" b="1" u="sng" dirty="0"/>
          </a:p>
        </p:txBody>
      </p:sp>
      <p:sp>
        <p:nvSpPr>
          <p:cNvPr id="17412" name="Slide Number Placeholder 3">
            <a:extLst>
              <a:ext uri="{FF2B5EF4-FFF2-40B4-BE49-F238E27FC236}">
                <a16:creationId xmlns:a16="http://schemas.microsoft.com/office/drawing/2014/main" id="{8FBA2A10-3DBD-46FB-BF07-70536CC8ED9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1341F64-E096-4FD7-AD83-1D291341D3D8}" type="slidenum">
              <a:rPr lang="en-GB" altLang="en-US" sz="1000" smtClean="0">
                <a:solidFill>
                  <a:srgbClr val="000000"/>
                </a:solidFill>
                <a:latin typeface="Times" panose="02020603050405020304" pitchFamily="18" charset="0"/>
              </a:rPr>
              <a:pPr>
                <a:spcBef>
                  <a:spcPct val="0"/>
                </a:spcBef>
                <a:buFontTx/>
                <a:buNone/>
              </a:pPr>
              <a:t>9</a:t>
            </a:fld>
            <a:endParaRPr lang="en-GB" altLang="en-US" sz="1000" dirty="0">
              <a:solidFill>
                <a:srgbClr val="000000"/>
              </a:solidFill>
              <a:latin typeface="Times" panose="02020603050405020304" pitchFamily="18" charset="0"/>
            </a:endParaRPr>
          </a:p>
        </p:txBody>
      </p:sp>
    </p:spTree>
  </p:cSld>
  <p:clrMapOvr>
    <a:masterClrMapping/>
  </p:clrMapOvr>
  <p:transition/>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6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7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945FA219A0F542B77C3014876223EB" ma:contentTypeVersion="7" ma:contentTypeDescription="Create a new document." ma:contentTypeScope="" ma:versionID="c3db9d7e5dfd4237a21fd13c936dc1c8">
  <xsd:schema xmlns:xsd="http://www.w3.org/2001/XMLSchema" xmlns:xs="http://www.w3.org/2001/XMLSchema" xmlns:p="http://schemas.microsoft.com/office/2006/metadata/properties" xmlns:ns3="7c646507-059e-43e8-81b1-80ddec904614" xmlns:ns4="6884871d-1c90-4503-b5e2-59e2ab23c25f" targetNamespace="http://schemas.microsoft.com/office/2006/metadata/properties" ma:root="true" ma:fieldsID="86cdc583d041b7e18ee62ad6178341d4" ns3:_="" ns4:_="">
    <xsd:import namespace="7c646507-059e-43e8-81b1-80ddec904614"/>
    <xsd:import namespace="6884871d-1c90-4503-b5e2-59e2ab23c25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646507-059e-43e8-81b1-80ddec90461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84871d-1c90-4503-b5e2-59e2ab23c25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246B0B-E12F-492D-96C7-DE3C762F4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646507-059e-43e8-81b1-80ddec904614"/>
    <ds:schemaRef ds:uri="6884871d-1c90-4503-b5e2-59e2ab23c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F296D6-CF2B-4F81-BECA-95C3F7B4E17B}">
  <ds:schemaRefs>
    <ds:schemaRef ds:uri="http://schemas.microsoft.com/sharepoint/v3/contenttype/forms"/>
  </ds:schemaRefs>
</ds:datastoreItem>
</file>

<file path=customXml/itemProps3.xml><?xml version="1.0" encoding="utf-8"?>
<ds:datastoreItem xmlns:ds="http://schemas.openxmlformats.org/officeDocument/2006/customXml" ds:itemID="{B5708E48-489F-453B-8FCE-E855DFB51958}">
  <ds:schemaRefs>
    <ds:schemaRef ds:uri="http://purl.org/dc/terms/"/>
    <ds:schemaRef ds:uri="7c646507-059e-43e8-81b1-80ddec904614"/>
    <ds:schemaRef ds:uri="http://schemas.microsoft.com/office/2006/metadata/properties"/>
    <ds:schemaRef ds:uri="http://purl.org/dc/dcmitype/"/>
    <ds:schemaRef ds:uri="http://www.w3.org/XML/1998/namespace"/>
    <ds:schemaRef ds:uri="http://schemas.microsoft.com/office/2006/documentManagement/types"/>
    <ds:schemaRef ds:uri="6884871d-1c90-4503-b5e2-59e2ab23c25f"/>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29421</TotalTime>
  <Words>3457</Words>
  <Application>Microsoft Office PowerPoint</Application>
  <PresentationFormat>On-screen Show (4:3)</PresentationFormat>
  <Paragraphs>339</Paragraphs>
  <Slides>43</Slides>
  <Notes>8</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43</vt:i4>
      </vt:variant>
    </vt:vector>
  </HeadingPairs>
  <TitlesOfParts>
    <vt:vector size="60" baseType="lpstr">
      <vt:lpstr>Arial</vt:lpstr>
      <vt:lpstr>Calibri</vt:lpstr>
      <vt:lpstr>Times</vt:lpstr>
      <vt:lpstr>Times New Roman</vt:lpstr>
      <vt:lpstr>Wingdings</vt:lpstr>
      <vt:lpstr>DICO Presentation</vt:lpstr>
      <vt:lpstr>1_Blank Presentation</vt:lpstr>
      <vt:lpstr>Blank Presentation</vt:lpstr>
      <vt:lpstr>1_DICO Presentation</vt:lpstr>
      <vt:lpstr>2_Blank Presentation</vt:lpstr>
      <vt:lpstr>3_Blank Presentation</vt:lpstr>
      <vt:lpstr>5_DICO Presentation</vt:lpstr>
      <vt:lpstr>2_DICO Presentation</vt:lpstr>
      <vt:lpstr>4_DICO Presentation</vt:lpstr>
      <vt:lpstr>3_DICO Presentation</vt:lpstr>
      <vt:lpstr>6_DICO Presentation</vt:lpstr>
      <vt:lpstr>7_DICO Presentation</vt:lpstr>
      <vt:lpstr>Dr GNM Pandor Minister of International Relations and Cooperation</vt:lpstr>
      <vt:lpstr>OUTLINE OF PRESENTATION  </vt:lpstr>
      <vt:lpstr>PowerPoint Presentation</vt:lpstr>
      <vt:lpstr>ACTION PLAN DEVELOPMENT</vt:lpstr>
      <vt:lpstr> IMPLEMENTATION OF THE AUDIT ACTION PLAN  </vt:lpstr>
      <vt:lpstr> IMPLEMENTATION OF THE AUDIT ACTION PLAN  </vt:lpstr>
      <vt:lpstr>IMPLEMENTATION OF THE AUDIT ACTION PLAN  </vt:lpstr>
      <vt:lpstr>IMPLEMENTATION OF THE AUDIT ACTION PLAN  </vt:lpstr>
      <vt:lpstr>IMPLEMENTATION OF THE AUDIT ACTION PLAN  </vt:lpstr>
      <vt:lpstr>PowerPoint Presentation</vt:lpstr>
      <vt:lpstr>Status of the investigations on expired contracts</vt:lpstr>
      <vt:lpstr>Status of the investigations on expired contracts </vt:lpstr>
      <vt:lpstr>Status of the investigations on expired contracts </vt:lpstr>
      <vt:lpstr>Status of the investigations on expired contracts</vt:lpstr>
      <vt:lpstr>Corrective measures put in place </vt:lpstr>
      <vt:lpstr>Corrective measures put in place </vt:lpstr>
      <vt:lpstr>PowerPoint Presentation</vt:lpstr>
      <vt:lpstr> DIRCO 07/2014/15 – ORIGINAL CONTRACT CURRENTLY RUNNING</vt:lpstr>
      <vt:lpstr> DIRCO 07/2014/15 – ORIGINAL CONTRACT CURRENTLY RUNNING</vt:lpstr>
      <vt:lpstr> DIRCO 07 - 2020/2021 - CANCELLED BID PROCESS </vt:lpstr>
      <vt:lpstr> DIRCO 07 - 2020/2021 - CANCELLED BID PROCESS </vt:lpstr>
      <vt:lpstr>DIRCO 02 - 2021/2022 - CURRENT BID PROCESS UNDER WAY</vt:lpstr>
      <vt:lpstr>DIRCO 02 - 2021/2022 - CURRENT BID PROCESS UNDER WAY</vt:lpstr>
      <vt:lpstr>CONCLUSION </vt:lpstr>
      <vt:lpstr>BT PROFILE</vt:lpstr>
      <vt:lpstr>PowerPoint Presentation</vt:lpstr>
      <vt:lpstr>South African Development Partnership Agency Bill</vt:lpstr>
      <vt:lpstr>PowerPoint Presentation</vt:lpstr>
      <vt:lpstr>BACKGROUND </vt:lpstr>
      <vt:lpstr>BACKGROUND </vt:lpstr>
      <vt:lpstr>PowerPoint Presentation</vt:lpstr>
      <vt:lpstr>Overview of developments regarding the Pan African Parliament (PAP)</vt:lpstr>
      <vt:lpstr>Provisions of the Host Country Agreement </vt:lpstr>
      <vt:lpstr>Provisions of the Host Country Agreement </vt:lpstr>
      <vt:lpstr>Technical Annexes</vt:lpstr>
      <vt:lpstr>Proposed cost saving measures  </vt:lpstr>
      <vt:lpstr>Proposed cost saving measures  </vt:lpstr>
      <vt:lpstr>PowerPoint Presentation</vt:lpstr>
      <vt:lpstr>PowerPoint Presentation</vt:lpstr>
      <vt:lpstr>PowerPoint Presentation</vt:lpstr>
      <vt:lpstr>PowerPoint Presentation</vt:lpstr>
      <vt:lpstr>PowerPoint Presentation</vt:lpstr>
      <vt:lpstr>PowerPoint Presentation</vt:lpstr>
    </vt:vector>
  </TitlesOfParts>
  <Company>DIRCO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czz022</dc:creator>
  <cp:lastModifiedBy>Lubabalo Sigwela</cp:lastModifiedBy>
  <cp:revision>2374</cp:revision>
  <cp:lastPrinted>2020-10-06T12:59:51Z</cp:lastPrinted>
  <dcterms:created xsi:type="dcterms:W3CDTF">2010-03-09T13:58:39Z</dcterms:created>
  <dcterms:modified xsi:type="dcterms:W3CDTF">2022-03-15T09:20:07Z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a4d308-7b0a-45d1-8227-d28a129f3dd4_Enabled">
    <vt:lpwstr>true</vt:lpwstr>
  </property>
  <property fmtid="{D5CDD505-2E9C-101B-9397-08002B2CF9AE}" pid="3" name="MSIP_Label_9ea4d308-7b0a-45d1-8227-d28a129f3dd4_SetDate">
    <vt:lpwstr>2021-09-06T08:56:03Z</vt:lpwstr>
  </property>
  <property fmtid="{D5CDD505-2E9C-101B-9397-08002B2CF9AE}" pid="4" name="MSIP_Label_9ea4d308-7b0a-45d1-8227-d28a129f3dd4_Method">
    <vt:lpwstr>Standard</vt:lpwstr>
  </property>
  <property fmtid="{D5CDD505-2E9C-101B-9397-08002B2CF9AE}" pid="5" name="MSIP_Label_9ea4d308-7b0a-45d1-8227-d28a129f3dd4_Name">
    <vt:lpwstr>Enclair</vt:lpwstr>
  </property>
  <property fmtid="{D5CDD505-2E9C-101B-9397-08002B2CF9AE}" pid="6" name="MSIP_Label_9ea4d308-7b0a-45d1-8227-d28a129f3dd4_SiteId">
    <vt:lpwstr>14450b3f-942f-4f12-b2e1-0197504c6a5e</vt:lpwstr>
  </property>
  <property fmtid="{D5CDD505-2E9C-101B-9397-08002B2CF9AE}" pid="7" name="MSIP_Label_9ea4d308-7b0a-45d1-8227-d28a129f3dd4_ActionId">
    <vt:lpwstr>906d9ab3-b6b3-4214-a09f-6f0346ddc119</vt:lpwstr>
  </property>
  <property fmtid="{D5CDD505-2E9C-101B-9397-08002B2CF9AE}" pid="8" name="MSIP_Label_9ea4d308-7b0a-45d1-8227-d28a129f3dd4_ContentBits">
    <vt:lpwstr>0</vt:lpwstr>
  </property>
  <property fmtid="{D5CDD505-2E9C-101B-9397-08002B2CF9AE}" pid="9" name="ContentTypeId">
    <vt:lpwstr>0x010100CE945FA219A0F542B77C3014876223EB</vt:lpwstr>
  </property>
</Properties>
</file>