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tags/tag4.xml" ContentType="application/vnd.openxmlformats-officedocument.presentationml.tags+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tags/tag5.xml" ContentType="application/vnd.openxmlformats-officedocument.presentationml.tags+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4">
  <p:sldMasterIdLst>
    <p:sldMasterId id="2147483736" r:id="rId1"/>
  </p:sldMasterIdLst>
  <p:notesMasterIdLst>
    <p:notesMasterId r:id="rId61"/>
  </p:notesMasterIdLst>
  <p:handoutMasterIdLst>
    <p:handoutMasterId r:id="rId62"/>
  </p:handoutMasterIdLst>
  <p:sldIdLst>
    <p:sldId id="257" r:id="rId2"/>
    <p:sldId id="256" r:id="rId3"/>
    <p:sldId id="329" r:id="rId4"/>
    <p:sldId id="327" r:id="rId5"/>
    <p:sldId id="328" r:id="rId6"/>
    <p:sldId id="339" r:id="rId7"/>
    <p:sldId id="340" r:id="rId8"/>
    <p:sldId id="330" r:id="rId9"/>
    <p:sldId id="263" r:id="rId10"/>
    <p:sldId id="264" r:id="rId11"/>
    <p:sldId id="285" r:id="rId12"/>
    <p:sldId id="306" r:id="rId13"/>
    <p:sldId id="265" r:id="rId14"/>
    <p:sldId id="341" r:id="rId15"/>
    <p:sldId id="377" r:id="rId16"/>
    <p:sldId id="382" r:id="rId17"/>
    <p:sldId id="378" r:id="rId18"/>
    <p:sldId id="384" r:id="rId19"/>
    <p:sldId id="379" r:id="rId20"/>
    <p:sldId id="380" r:id="rId21"/>
    <p:sldId id="381" r:id="rId22"/>
    <p:sldId id="386" r:id="rId23"/>
    <p:sldId id="383" r:id="rId24"/>
    <p:sldId id="307" r:id="rId25"/>
    <p:sldId id="438" r:id="rId26"/>
    <p:sldId id="303" r:id="rId27"/>
    <p:sldId id="305" r:id="rId28"/>
    <p:sldId id="271" r:id="rId29"/>
    <p:sldId id="432" r:id="rId30"/>
    <p:sldId id="389" r:id="rId31"/>
    <p:sldId id="412" r:id="rId32"/>
    <p:sldId id="304" r:id="rId33"/>
    <p:sldId id="309" r:id="rId34"/>
    <p:sldId id="310" r:id="rId35"/>
    <p:sldId id="391" r:id="rId36"/>
    <p:sldId id="408" r:id="rId37"/>
    <p:sldId id="308" r:id="rId38"/>
    <p:sldId id="312" r:id="rId39"/>
    <p:sldId id="392" r:id="rId40"/>
    <p:sldId id="402" r:id="rId41"/>
    <p:sldId id="403" r:id="rId42"/>
    <p:sldId id="404" r:id="rId43"/>
    <p:sldId id="405" r:id="rId44"/>
    <p:sldId id="407" r:id="rId45"/>
    <p:sldId id="311" r:id="rId46"/>
    <p:sldId id="325" r:id="rId47"/>
    <p:sldId id="393" r:id="rId48"/>
    <p:sldId id="395" r:id="rId49"/>
    <p:sldId id="394" r:id="rId50"/>
    <p:sldId id="396" r:id="rId51"/>
    <p:sldId id="430" r:id="rId52"/>
    <p:sldId id="433" r:id="rId53"/>
    <p:sldId id="434" r:id="rId54"/>
    <p:sldId id="435" r:id="rId55"/>
    <p:sldId id="436" r:id="rId56"/>
    <p:sldId id="437" r:id="rId57"/>
    <p:sldId id="337" r:id="rId58"/>
    <p:sldId id="440" r:id="rId59"/>
    <p:sldId id="260" r:id="rId60"/>
  </p:sldIdLst>
  <p:sldSz cx="9144000" cy="6858000" type="screen4x3"/>
  <p:notesSz cx="6805613" cy="9944100"/>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5pPr>
    <a:lvl6pPr marL="2286000" algn="l" defTabSz="914400" rtl="0" eaLnBrk="1" latinLnBrk="0" hangingPunct="1">
      <a:defRPr kern="1200">
        <a:solidFill>
          <a:schemeClr val="tx1"/>
        </a:solidFill>
        <a:latin typeface="Arial" charset="0"/>
        <a:ea typeface="ＭＳ Ｐゴシック" pitchFamily="32" charset="-128"/>
        <a:cs typeface="+mn-cs"/>
      </a:defRPr>
    </a:lvl6pPr>
    <a:lvl7pPr marL="2743200" algn="l" defTabSz="914400" rtl="0" eaLnBrk="1" latinLnBrk="0" hangingPunct="1">
      <a:defRPr kern="1200">
        <a:solidFill>
          <a:schemeClr val="tx1"/>
        </a:solidFill>
        <a:latin typeface="Arial" charset="0"/>
        <a:ea typeface="ＭＳ Ｐゴシック" pitchFamily="32" charset="-128"/>
        <a:cs typeface="+mn-cs"/>
      </a:defRPr>
    </a:lvl7pPr>
    <a:lvl8pPr marL="3200400" algn="l" defTabSz="914400" rtl="0" eaLnBrk="1" latinLnBrk="0" hangingPunct="1">
      <a:defRPr kern="1200">
        <a:solidFill>
          <a:schemeClr val="tx1"/>
        </a:solidFill>
        <a:latin typeface="Arial" charset="0"/>
        <a:ea typeface="ＭＳ Ｐゴシック" pitchFamily="32" charset="-128"/>
        <a:cs typeface="+mn-cs"/>
      </a:defRPr>
    </a:lvl8pPr>
    <a:lvl9pPr marL="3657600" algn="l" defTabSz="914400" rtl="0" eaLnBrk="1" latinLnBrk="0" hangingPunct="1">
      <a:defRPr kern="1200">
        <a:solidFill>
          <a:schemeClr val="tx1"/>
        </a:solidFill>
        <a:latin typeface="Arial" charset="0"/>
        <a:ea typeface="ＭＳ Ｐゴシック" pitchFamily="32"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olukholo Sigaba (HQ)" initials="NS(" lastIdx="2" clrIdx="0"/>
  <p:cmAuthor id="1" name="Ansie Rossouw (HQ)" initials="AR("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AD432"/>
    <a:srgbClr val="FFAB1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7" autoAdjust="0"/>
    <p:restoredTop sz="94674"/>
  </p:normalViewPr>
  <p:slideViewPr>
    <p:cSldViewPr snapToGrid="0" snapToObjects="1">
      <p:cViewPr varScale="1">
        <p:scale>
          <a:sx n="68" d="100"/>
          <a:sy n="68" d="100"/>
        </p:scale>
        <p:origin x="-1458"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658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8397" cy="496881"/>
          </a:xfrm>
          <a:prstGeom prst="rect">
            <a:avLst/>
          </a:prstGeom>
        </p:spPr>
        <p:txBody>
          <a:bodyPr vert="horz" lIns="93257" tIns="46628" rIns="93257" bIns="46628" rtlCol="0"/>
          <a:lstStyle>
            <a:lvl1pPr algn="l">
              <a:defRPr sz="1200"/>
            </a:lvl1pPr>
          </a:lstStyle>
          <a:p>
            <a:endParaRPr lang="en-ZA"/>
          </a:p>
        </p:txBody>
      </p:sp>
      <p:sp>
        <p:nvSpPr>
          <p:cNvPr id="3" name="Date Placeholder 2"/>
          <p:cNvSpPr>
            <a:spLocks noGrp="1"/>
          </p:cNvSpPr>
          <p:nvPr>
            <p:ph type="dt" sz="quarter" idx="1"/>
          </p:nvPr>
        </p:nvSpPr>
        <p:spPr>
          <a:xfrm>
            <a:off x="3855597" y="1"/>
            <a:ext cx="2948397" cy="496881"/>
          </a:xfrm>
          <a:prstGeom prst="rect">
            <a:avLst/>
          </a:prstGeom>
        </p:spPr>
        <p:txBody>
          <a:bodyPr vert="horz" lIns="93257" tIns="46628" rIns="93257" bIns="46628" rtlCol="0"/>
          <a:lstStyle>
            <a:lvl1pPr algn="r">
              <a:defRPr sz="1200"/>
            </a:lvl1pPr>
          </a:lstStyle>
          <a:p>
            <a:fld id="{688BD0A5-5562-40A4-8CB3-E89424D9FF69}" type="datetimeFigureOut">
              <a:rPr lang="en-ZA" smtClean="0"/>
              <a:pPr/>
              <a:t>2022/03/22</a:t>
            </a:fld>
            <a:endParaRPr lang="en-ZA"/>
          </a:p>
        </p:txBody>
      </p:sp>
      <p:sp>
        <p:nvSpPr>
          <p:cNvPr id="4" name="Footer Placeholder 3"/>
          <p:cNvSpPr>
            <a:spLocks noGrp="1"/>
          </p:cNvSpPr>
          <p:nvPr>
            <p:ph type="ftr" sz="quarter" idx="2"/>
          </p:nvPr>
        </p:nvSpPr>
        <p:spPr>
          <a:xfrm>
            <a:off x="1" y="9445601"/>
            <a:ext cx="2948397" cy="496881"/>
          </a:xfrm>
          <a:prstGeom prst="rect">
            <a:avLst/>
          </a:prstGeom>
        </p:spPr>
        <p:txBody>
          <a:bodyPr vert="horz" lIns="93257" tIns="46628" rIns="93257" bIns="46628" rtlCol="0" anchor="b"/>
          <a:lstStyle>
            <a:lvl1pPr algn="l">
              <a:defRPr sz="1200"/>
            </a:lvl1pPr>
          </a:lstStyle>
          <a:p>
            <a:endParaRPr lang="en-ZA"/>
          </a:p>
        </p:txBody>
      </p:sp>
      <p:sp>
        <p:nvSpPr>
          <p:cNvPr id="5" name="Slide Number Placeholder 4"/>
          <p:cNvSpPr>
            <a:spLocks noGrp="1"/>
          </p:cNvSpPr>
          <p:nvPr>
            <p:ph type="sldNum" sz="quarter" idx="3"/>
          </p:nvPr>
        </p:nvSpPr>
        <p:spPr>
          <a:xfrm>
            <a:off x="3855597" y="9445601"/>
            <a:ext cx="2948397" cy="496881"/>
          </a:xfrm>
          <a:prstGeom prst="rect">
            <a:avLst/>
          </a:prstGeom>
        </p:spPr>
        <p:txBody>
          <a:bodyPr vert="horz" lIns="93257" tIns="46628" rIns="93257" bIns="46628" rtlCol="0" anchor="b"/>
          <a:lstStyle>
            <a:lvl1pPr algn="r">
              <a:defRPr sz="1200"/>
            </a:lvl1pPr>
          </a:lstStyle>
          <a:p>
            <a:fld id="{9D8A73E9-51CC-40C6-B7D6-5CC508CC2893}" type="slidenum">
              <a:rPr lang="en-ZA" smtClean="0"/>
              <a:pPr/>
              <a:t>‹#›</a:t>
            </a:fld>
            <a:endParaRPr lang="en-ZA"/>
          </a:p>
        </p:txBody>
      </p:sp>
    </p:spTree>
    <p:extLst>
      <p:ext uri="{BB962C8B-B14F-4D97-AF65-F5344CB8AC3E}">
        <p14:creationId xmlns:p14="http://schemas.microsoft.com/office/powerpoint/2010/main" xmlns="" val="3587090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9099" cy="497204"/>
          </a:xfrm>
          <a:prstGeom prst="rect">
            <a:avLst/>
          </a:prstGeom>
        </p:spPr>
        <p:txBody>
          <a:bodyPr vert="horz" lIns="93257" tIns="46628" rIns="93257" bIns="46628" rtlCol="0"/>
          <a:lstStyle>
            <a:lvl1pPr algn="l">
              <a:defRPr sz="1200"/>
            </a:lvl1pPr>
          </a:lstStyle>
          <a:p>
            <a:endParaRPr lang="en-ZA"/>
          </a:p>
        </p:txBody>
      </p:sp>
      <p:sp>
        <p:nvSpPr>
          <p:cNvPr id="3" name="Date Placeholder 2"/>
          <p:cNvSpPr>
            <a:spLocks noGrp="1"/>
          </p:cNvSpPr>
          <p:nvPr>
            <p:ph type="dt" idx="1"/>
          </p:nvPr>
        </p:nvSpPr>
        <p:spPr>
          <a:xfrm>
            <a:off x="3854939" y="1"/>
            <a:ext cx="2949099" cy="497204"/>
          </a:xfrm>
          <a:prstGeom prst="rect">
            <a:avLst/>
          </a:prstGeom>
        </p:spPr>
        <p:txBody>
          <a:bodyPr vert="horz" lIns="93257" tIns="46628" rIns="93257" bIns="46628" rtlCol="0"/>
          <a:lstStyle>
            <a:lvl1pPr algn="r">
              <a:defRPr sz="1200"/>
            </a:lvl1pPr>
          </a:lstStyle>
          <a:p>
            <a:fld id="{041EF6DE-82A1-49EC-8463-94870C32ED74}" type="datetimeFigureOut">
              <a:rPr lang="en-ZA" smtClean="0"/>
              <a:pPr/>
              <a:t>2022/03/22</a:t>
            </a:fld>
            <a:endParaRPr lang="en-ZA"/>
          </a:p>
        </p:txBody>
      </p:sp>
      <p:sp>
        <p:nvSpPr>
          <p:cNvPr id="4" name="Slide Image Placeholder 3"/>
          <p:cNvSpPr>
            <a:spLocks noGrp="1" noRot="1" noChangeAspect="1"/>
          </p:cNvSpPr>
          <p:nvPr>
            <p:ph type="sldImg" idx="2"/>
          </p:nvPr>
        </p:nvSpPr>
        <p:spPr>
          <a:xfrm>
            <a:off x="915988" y="746125"/>
            <a:ext cx="4973637" cy="3730625"/>
          </a:xfrm>
          <a:prstGeom prst="rect">
            <a:avLst/>
          </a:prstGeom>
          <a:noFill/>
          <a:ln w="12700">
            <a:solidFill>
              <a:prstClr val="black"/>
            </a:solidFill>
          </a:ln>
        </p:spPr>
        <p:txBody>
          <a:bodyPr vert="horz" lIns="93257" tIns="46628" rIns="93257" bIns="46628" rtlCol="0" anchor="ctr"/>
          <a:lstStyle/>
          <a:p>
            <a:endParaRPr lang="en-ZA"/>
          </a:p>
        </p:txBody>
      </p:sp>
      <p:sp>
        <p:nvSpPr>
          <p:cNvPr id="5" name="Notes Placeholder 4"/>
          <p:cNvSpPr>
            <a:spLocks noGrp="1"/>
          </p:cNvSpPr>
          <p:nvPr>
            <p:ph type="body" sz="quarter" idx="3"/>
          </p:nvPr>
        </p:nvSpPr>
        <p:spPr>
          <a:xfrm>
            <a:off x="680564" y="4723449"/>
            <a:ext cx="5444490" cy="4474845"/>
          </a:xfrm>
          <a:prstGeom prst="rect">
            <a:avLst/>
          </a:prstGeom>
        </p:spPr>
        <p:txBody>
          <a:bodyPr vert="horz" lIns="93257" tIns="46628" rIns="93257" bIns="4662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1" y="9445169"/>
            <a:ext cx="2949099" cy="497204"/>
          </a:xfrm>
          <a:prstGeom prst="rect">
            <a:avLst/>
          </a:prstGeom>
        </p:spPr>
        <p:txBody>
          <a:bodyPr vert="horz" lIns="93257" tIns="46628" rIns="93257" bIns="46628" rtlCol="0" anchor="b"/>
          <a:lstStyle>
            <a:lvl1pPr algn="l">
              <a:defRPr sz="1200"/>
            </a:lvl1pPr>
          </a:lstStyle>
          <a:p>
            <a:endParaRPr lang="en-ZA"/>
          </a:p>
        </p:txBody>
      </p:sp>
      <p:sp>
        <p:nvSpPr>
          <p:cNvPr id="7" name="Slide Number Placeholder 6"/>
          <p:cNvSpPr>
            <a:spLocks noGrp="1"/>
          </p:cNvSpPr>
          <p:nvPr>
            <p:ph type="sldNum" sz="quarter" idx="5"/>
          </p:nvPr>
        </p:nvSpPr>
        <p:spPr>
          <a:xfrm>
            <a:off x="3854939" y="9445169"/>
            <a:ext cx="2949099" cy="497204"/>
          </a:xfrm>
          <a:prstGeom prst="rect">
            <a:avLst/>
          </a:prstGeom>
        </p:spPr>
        <p:txBody>
          <a:bodyPr vert="horz" lIns="93257" tIns="46628" rIns="93257" bIns="46628" rtlCol="0" anchor="b"/>
          <a:lstStyle>
            <a:lvl1pPr algn="r">
              <a:defRPr sz="1200"/>
            </a:lvl1pPr>
          </a:lstStyle>
          <a:p>
            <a:fld id="{3B3AA409-9683-4EF8-83DD-70749E8E1BCE}" type="slidenum">
              <a:rPr lang="en-ZA" smtClean="0"/>
              <a:pPr/>
              <a:t>‹#›</a:t>
            </a:fld>
            <a:endParaRPr lang="en-ZA"/>
          </a:p>
        </p:txBody>
      </p:sp>
    </p:spTree>
    <p:extLst>
      <p:ext uri="{BB962C8B-B14F-4D97-AF65-F5344CB8AC3E}">
        <p14:creationId xmlns:p14="http://schemas.microsoft.com/office/powerpoint/2010/main" xmlns="" val="1191183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1</a:t>
            </a:fld>
            <a:endParaRPr lang="en-ZA"/>
          </a:p>
        </p:txBody>
      </p:sp>
    </p:spTree>
    <p:extLst>
      <p:ext uri="{BB962C8B-B14F-4D97-AF65-F5344CB8AC3E}">
        <p14:creationId xmlns:p14="http://schemas.microsoft.com/office/powerpoint/2010/main" xmlns="" val="364745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10</a:t>
            </a:fld>
            <a:endParaRPr lang="en-ZA"/>
          </a:p>
        </p:txBody>
      </p:sp>
    </p:spTree>
    <p:extLst>
      <p:ext uri="{BB962C8B-B14F-4D97-AF65-F5344CB8AC3E}">
        <p14:creationId xmlns:p14="http://schemas.microsoft.com/office/powerpoint/2010/main" xmlns="" val="2316851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11</a:t>
            </a:fld>
            <a:endParaRPr lang="en-ZA"/>
          </a:p>
        </p:txBody>
      </p:sp>
    </p:spTree>
    <p:extLst>
      <p:ext uri="{BB962C8B-B14F-4D97-AF65-F5344CB8AC3E}">
        <p14:creationId xmlns:p14="http://schemas.microsoft.com/office/powerpoint/2010/main" xmlns="" val="3200465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txBox="1">
            <a:spLocks noGrp="1" noChangeArrowheads="1"/>
          </p:cNvSpPr>
          <p:nvPr/>
        </p:nvSpPr>
        <p:spPr bwMode="auto">
          <a:xfrm>
            <a:off x="3854397" y="9444988"/>
            <a:ext cx="2949629" cy="497524"/>
          </a:xfrm>
          <a:prstGeom prst="rect">
            <a:avLst/>
          </a:prstGeom>
          <a:noFill/>
          <a:ln w="9525">
            <a:noFill/>
            <a:miter lim="800000"/>
            <a:headEnd/>
            <a:tailEnd/>
          </a:ln>
        </p:spPr>
        <p:txBody>
          <a:bodyPr lIns="92952" tIns="46476" rIns="92952" bIns="46476" anchor="b"/>
          <a:lstStyle/>
          <a:p>
            <a:pPr algn="r" defTabSz="945657"/>
            <a:fld id="{D2F339A1-301F-41F5-A0E6-6BD7EDCA3004}" type="slidenum">
              <a:rPr lang="en-GB" sz="1200">
                <a:solidFill>
                  <a:prstClr val="black"/>
                </a:solidFill>
              </a:rPr>
              <a:pPr algn="r" defTabSz="945657"/>
              <a:t>12</a:t>
            </a:fld>
            <a:endParaRPr lang="en-GB" sz="1200">
              <a:solidFill>
                <a:prstClr val="black"/>
              </a:solidFill>
            </a:endParaRPr>
          </a:p>
        </p:txBody>
      </p:sp>
      <p:sp>
        <p:nvSpPr>
          <p:cNvPr id="100354" name="Rectangle 2"/>
          <p:cNvSpPr>
            <a:spLocks noGrp="1" noRot="1" noChangeAspect="1" noChangeArrowheads="1" noTextEdit="1"/>
          </p:cNvSpPr>
          <p:nvPr>
            <p:ph type="sldImg"/>
          </p:nvPr>
        </p:nvSpPr>
        <p:spPr bwMode="auto">
          <a:xfrm>
            <a:off x="923925" y="746125"/>
            <a:ext cx="4967288" cy="3725863"/>
          </a:xfrm>
          <a:noFill/>
          <a:ln>
            <a:solidFill>
              <a:srgbClr val="000000"/>
            </a:solidFill>
            <a:miter lim="800000"/>
            <a:headEnd/>
            <a:tailEnd/>
          </a:ln>
        </p:spPr>
      </p:sp>
      <p:sp>
        <p:nvSpPr>
          <p:cNvPr id="100355" name="Rectangle 3"/>
          <p:cNvSpPr>
            <a:spLocks noGrp="1" noChangeArrowheads="1"/>
          </p:cNvSpPr>
          <p:nvPr>
            <p:ph type="body" idx="1"/>
          </p:nvPr>
        </p:nvSpPr>
        <p:spPr bwMode="auto">
          <a:xfrm>
            <a:off x="680564" y="4722496"/>
            <a:ext cx="5444490" cy="4476116"/>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13</a:t>
            </a:fld>
            <a:endParaRPr lang="en-ZA"/>
          </a:p>
        </p:txBody>
      </p:sp>
    </p:spTree>
    <p:extLst>
      <p:ext uri="{BB962C8B-B14F-4D97-AF65-F5344CB8AC3E}">
        <p14:creationId xmlns:p14="http://schemas.microsoft.com/office/powerpoint/2010/main" xmlns="" val="2702263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14</a:t>
            </a:fld>
            <a:endParaRPr lang="en-ZA"/>
          </a:p>
        </p:txBody>
      </p:sp>
    </p:spTree>
    <p:extLst>
      <p:ext uri="{BB962C8B-B14F-4D97-AF65-F5344CB8AC3E}">
        <p14:creationId xmlns:p14="http://schemas.microsoft.com/office/powerpoint/2010/main" xmlns="" val="2871546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15</a:t>
            </a:fld>
            <a:endParaRPr lang="en-ZA"/>
          </a:p>
        </p:txBody>
      </p:sp>
    </p:spTree>
    <p:extLst>
      <p:ext uri="{BB962C8B-B14F-4D97-AF65-F5344CB8AC3E}">
        <p14:creationId xmlns:p14="http://schemas.microsoft.com/office/powerpoint/2010/main" xmlns="" val="2918451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16</a:t>
            </a:fld>
            <a:endParaRPr lang="en-ZA"/>
          </a:p>
        </p:txBody>
      </p:sp>
    </p:spTree>
    <p:extLst>
      <p:ext uri="{BB962C8B-B14F-4D97-AF65-F5344CB8AC3E}">
        <p14:creationId xmlns:p14="http://schemas.microsoft.com/office/powerpoint/2010/main" xmlns="" val="3376765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17</a:t>
            </a:fld>
            <a:endParaRPr lang="en-ZA"/>
          </a:p>
        </p:txBody>
      </p:sp>
    </p:spTree>
    <p:extLst>
      <p:ext uri="{BB962C8B-B14F-4D97-AF65-F5344CB8AC3E}">
        <p14:creationId xmlns:p14="http://schemas.microsoft.com/office/powerpoint/2010/main" xmlns="" val="1033592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18</a:t>
            </a:fld>
            <a:endParaRPr lang="en-ZA"/>
          </a:p>
        </p:txBody>
      </p:sp>
    </p:spTree>
    <p:extLst>
      <p:ext uri="{BB962C8B-B14F-4D97-AF65-F5344CB8AC3E}">
        <p14:creationId xmlns:p14="http://schemas.microsoft.com/office/powerpoint/2010/main" xmlns="" val="1832245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19</a:t>
            </a:fld>
            <a:endParaRPr lang="en-ZA"/>
          </a:p>
        </p:txBody>
      </p:sp>
    </p:spTree>
    <p:extLst>
      <p:ext uri="{BB962C8B-B14F-4D97-AF65-F5344CB8AC3E}">
        <p14:creationId xmlns:p14="http://schemas.microsoft.com/office/powerpoint/2010/main" xmlns="" val="2544791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2</a:t>
            </a:fld>
            <a:endParaRPr lang="en-ZA"/>
          </a:p>
        </p:txBody>
      </p:sp>
    </p:spTree>
    <p:extLst>
      <p:ext uri="{BB962C8B-B14F-4D97-AF65-F5344CB8AC3E}">
        <p14:creationId xmlns:p14="http://schemas.microsoft.com/office/powerpoint/2010/main" xmlns="" val="38363431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20</a:t>
            </a:fld>
            <a:endParaRPr lang="en-ZA"/>
          </a:p>
        </p:txBody>
      </p:sp>
    </p:spTree>
    <p:extLst>
      <p:ext uri="{BB962C8B-B14F-4D97-AF65-F5344CB8AC3E}">
        <p14:creationId xmlns:p14="http://schemas.microsoft.com/office/powerpoint/2010/main" xmlns="" val="3222157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21</a:t>
            </a:fld>
            <a:endParaRPr lang="en-ZA"/>
          </a:p>
        </p:txBody>
      </p:sp>
    </p:spTree>
    <p:extLst>
      <p:ext uri="{BB962C8B-B14F-4D97-AF65-F5344CB8AC3E}">
        <p14:creationId xmlns:p14="http://schemas.microsoft.com/office/powerpoint/2010/main" xmlns="" val="3805830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22</a:t>
            </a:fld>
            <a:endParaRPr lang="en-ZA"/>
          </a:p>
        </p:txBody>
      </p:sp>
    </p:spTree>
    <p:extLst>
      <p:ext uri="{BB962C8B-B14F-4D97-AF65-F5344CB8AC3E}">
        <p14:creationId xmlns:p14="http://schemas.microsoft.com/office/powerpoint/2010/main" xmlns="" val="23081088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23</a:t>
            </a:fld>
            <a:endParaRPr lang="en-ZA"/>
          </a:p>
        </p:txBody>
      </p:sp>
    </p:spTree>
    <p:extLst>
      <p:ext uri="{BB962C8B-B14F-4D97-AF65-F5344CB8AC3E}">
        <p14:creationId xmlns:p14="http://schemas.microsoft.com/office/powerpoint/2010/main" xmlns="" val="21640382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txBox="1">
            <a:spLocks noGrp="1" noChangeArrowheads="1"/>
          </p:cNvSpPr>
          <p:nvPr/>
        </p:nvSpPr>
        <p:spPr bwMode="auto">
          <a:xfrm>
            <a:off x="3854397" y="9444988"/>
            <a:ext cx="2949629" cy="497524"/>
          </a:xfrm>
          <a:prstGeom prst="rect">
            <a:avLst/>
          </a:prstGeom>
          <a:noFill/>
          <a:ln w="9525">
            <a:noFill/>
            <a:miter lim="800000"/>
            <a:headEnd/>
            <a:tailEnd/>
          </a:ln>
        </p:spPr>
        <p:txBody>
          <a:bodyPr lIns="92952" tIns="46476" rIns="92952" bIns="46476" anchor="b"/>
          <a:lstStyle/>
          <a:p>
            <a:pPr algn="r" defTabSz="945657"/>
            <a:fld id="{D2F339A1-301F-41F5-A0E6-6BD7EDCA3004}" type="slidenum">
              <a:rPr lang="en-GB" sz="1200">
                <a:solidFill>
                  <a:prstClr val="black"/>
                </a:solidFill>
              </a:rPr>
              <a:pPr algn="r" defTabSz="945657"/>
              <a:t>24</a:t>
            </a:fld>
            <a:endParaRPr lang="en-GB" sz="1200">
              <a:solidFill>
                <a:prstClr val="black"/>
              </a:solidFill>
            </a:endParaRPr>
          </a:p>
        </p:txBody>
      </p:sp>
      <p:sp>
        <p:nvSpPr>
          <p:cNvPr id="100354" name="Rectangle 2"/>
          <p:cNvSpPr>
            <a:spLocks noGrp="1" noRot="1" noChangeAspect="1" noChangeArrowheads="1" noTextEdit="1"/>
          </p:cNvSpPr>
          <p:nvPr>
            <p:ph type="sldImg"/>
          </p:nvPr>
        </p:nvSpPr>
        <p:spPr bwMode="auto">
          <a:xfrm>
            <a:off x="923925" y="746125"/>
            <a:ext cx="4967288" cy="3725863"/>
          </a:xfrm>
          <a:noFill/>
          <a:ln>
            <a:solidFill>
              <a:srgbClr val="000000"/>
            </a:solidFill>
            <a:miter lim="800000"/>
            <a:headEnd/>
            <a:tailEnd/>
          </a:ln>
        </p:spPr>
      </p:sp>
      <p:sp>
        <p:nvSpPr>
          <p:cNvPr id="100355" name="Rectangle 3"/>
          <p:cNvSpPr>
            <a:spLocks noGrp="1" noChangeArrowheads="1"/>
          </p:cNvSpPr>
          <p:nvPr>
            <p:ph type="body" idx="1"/>
          </p:nvPr>
        </p:nvSpPr>
        <p:spPr bwMode="auto">
          <a:xfrm>
            <a:off x="680564" y="4722496"/>
            <a:ext cx="5444490" cy="4476116"/>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26</a:t>
            </a:fld>
            <a:endParaRPr lang="en-ZA"/>
          </a:p>
        </p:txBody>
      </p:sp>
    </p:spTree>
    <p:extLst>
      <p:ext uri="{BB962C8B-B14F-4D97-AF65-F5344CB8AC3E}">
        <p14:creationId xmlns:p14="http://schemas.microsoft.com/office/powerpoint/2010/main" xmlns="" val="38521101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txBox="1">
            <a:spLocks noGrp="1" noChangeArrowheads="1"/>
          </p:cNvSpPr>
          <p:nvPr/>
        </p:nvSpPr>
        <p:spPr bwMode="auto">
          <a:xfrm>
            <a:off x="3854397" y="9444988"/>
            <a:ext cx="2949629" cy="497524"/>
          </a:xfrm>
          <a:prstGeom prst="rect">
            <a:avLst/>
          </a:prstGeom>
          <a:noFill/>
          <a:ln w="9525">
            <a:noFill/>
            <a:miter lim="800000"/>
            <a:headEnd/>
            <a:tailEnd/>
          </a:ln>
        </p:spPr>
        <p:txBody>
          <a:bodyPr lIns="92952" tIns="46476" rIns="92952" bIns="46476" anchor="b"/>
          <a:lstStyle/>
          <a:p>
            <a:pPr algn="r" defTabSz="945657"/>
            <a:fld id="{D2F339A1-301F-41F5-A0E6-6BD7EDCA3004}" type="slidenum">
              <a:rPr lang="en-GB" sz="1200">
                <a:solidFill>
                  <a:prstClr val="black"/>
                </a:solidFill>
              </a:rPr>
              <a:pPr algn="r" defTabSz="945657"/>
              <a:t>27</a:t>
            </a:fld>
            <a:endParaRPr lang="en-GB" sz="1200">
              <a:solidFill>
                <a:prstClr val="black"/>
              </a:solidFill>
            </a:endParaRPr>
          </a:p>
        </p:txBody>
      </p:sp>
      <p:sp>
        <p:nvSpPr>
          <p:cNvPr id="100354" name="Rectangle 2"/>
          <p:cNvSpPr>
            <a:spLocks noGrp="1" noRot="1" noChangeAspect="1" noChangeArrowheads="1" noTextEdit="1"/>
          </p:cNvSpPr>
          <p:nvPr>
            <p:ph type="sldImg"/>
          </p:nvPr>
        </p:nvSpPr>
        <p:spPr bwMode="auto">
          <a:xfrm>
            <a:off x="923925" y="746125"/>
            <a:ext cx="4967288" cy="3725863"/>
          </a:xfrm>
          <a:noFill/>
          <a:ln>
            <a:solidFill>
              <a:srgbClr val="000000"/>
            </a:solidFill>
            <a:miter lim="800000"/>
            <a:headEnd/>
            <a:tailEnd/>
          </a:ln>
        </p:spPr>
      </p:sp>
      <p:sp>
        <p:nvSpPr>
          <p:cNvPr id="100355" name="Rectangle 3"/>
          <p:cNvSpPr>
            <a:spLocks noGrp="1" noChangeArrowheads="1"/>
          </p:cNvSpPr>
          <p:nvPr>
            <p:ph type="body" idx="1"/>
          </p:nvPr>
        </p:nvSpPr>
        <p:spPr bwMode="auto">
          <a:xfrm>
            <a:off x="680564" y="4722496"/>
            <a:ext cx="5444490" cy="4476116"/>
          </a:xfrm>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28</a:t>
            </a:fld>
            <a:endParaRPr lang="en-ZA"/>
          </a:p>
        </p:txBody>
      </p:sp>
    </p:spTree>
    <p:extLst>
      <p:ext uri="{BB962C8B-B14F-4D97-AF65-F5344CB8AC3E}">
        <p14:creationId xmlns:p14="http://schemas.microsoft.com/office/powerpoint/2010/main" xmlns="" val="4002431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29</a:t>
            </a:fld>
            <a:endParaRPr lang="en-ZA"/>
          </a:p>
        </p:txBody>
      </p:sp>
    </p:spTree>
    <p:extLst>
      <p:ext uri="{BB962C8B-B14F-4D97-AF65-F5344CB8AC3E}">
        <p14:creationId xmlns:p14="http://schemas.microsoft.com/office/powerpoint/2010/main" xmlns="" val="7085805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30</a:t>
            </a:fld>
            <a:endParaRPr lang="en-ZA"/>
          </a:p>
        </p:txBody>
      </p:sp>
    </p:spTree>
    <p:extLst>
      <p:ext uri="{BB962C8B-B14F-4D97-AF65-F5344CB8AC3E}">
        <p14:creationId xmlns:p14="http://schemas.microsoft.com/office/powerpoint/2010/main" xmlns="" val="3812751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txBox="1">
            <a:spLocks noGrp="1" noChangeArrowheads="1"/>
          </p:cNvSpPr>
          <p:nvPr/>
        </p:nvSpPr>
        <p:spPr bwMode="auto">
          <a:xfrm>
            <a:off x="3854397" y="9444988"/>
            <a:ext cx="2949629" cy="497524"/>
          </a:xfrm>
          <a:prstGeom prst="rect">
            <a:avLst/>
          </a:prstGeom>
          <a:noFill/>
          <a:ln w="9525">
            <a:noFill/>
            <a:miter lim="800000"/>
            <a:headEnd/>
            <a:tailEnd/>
          </a:ln>
        </p:spPr>
        <p:txBody>
          <a:bodyPr lIns="92952" tIns="46476" rIns="92952" bIns="46476" anchor="b"/>
          <a:lstStyle/>
          <a:p>
            <a:pPr algn="r" defTabSz="945657"/>
            <a:fld id="{D2F339A1-301F-41F5-A0E6-6BD7EDCA3004}" type="slidenum">
              <a:rPr lang="en-GB" sz="1200">
                <a:solidFill>
                  <a:prstClr val="black"/>
                </a:solidFill>
              </a:rPr>
              <a:pPr algn="r" defTabSz="945657"/>
              <a:t>3</a:t>
            </a:fld>
            <a:endParaRPr lang="en-GB" sz="1200">
              <a:solidFill>
                <a:prstClr val="black"/>
              </a:solidFill>
            </a:endParaRPr>
          </a:p>
        </p:txBody>
      </p:sp>
      <p:sp>
        <p:nvSpPr>
          <p:cNvPr id="100354" name="Rectangle 2"/>
          <p:cNvSpPr>
            <a:spLocks noGrp="1" noRot="1" noChangeAspect="1" noChangeArrowheads="1" noTextEdit="1"/>
          </p:cNvSpPr>
          <p:nvPr>
            <p:ph type="sldImg"/>
          </p:nvPr>
        </p:nvSpPr>
        <p:spPr bwMode="auto">
          <a:xfrm>
            <a:off x="923925" y="746125"/>
            <a:ext cx="4967288" cy="3725863"/>
          </a:xfrm>
          <a:noFill/>
          <a:ln>
            <a:solidFill>
              <a:srgbClr val="000000"/>
            </a:solidFill>
            <a:miter lim="800000"/>
            <a:headEnd/>
            <a:tailEnd/>
          </a:ln>
        </p:spPr>
      </p:sp>
      <p:sp>
        <p:nvSpPr>
          <p:cNvPr id="100355" name="Rectangle 3"/>
          <p:cNvSpPr>
            <a:spLocks noGrp="1" noChangeArrowheads="1"/>
          </p:cNvSpPr>
          <p:nvPr>
            <p:ph type="body" idx="1"/>
          </p:nvPr>
        </p:nvSpPr>
        <p:spPr bwMode="auto">
          <a:xfrm>
            <a:off x="680564" y="4722496"/>
            <a:ext cx="5444490" cy="4476116"/>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txBox="1">
            <a:spLocks noGrp="1" noChangeArrowheads="1"/>
          </p:cNvSpPr>
          <p:nvPr/>
        </p:nvSpPr>
        <p:spPr bwMode="auto">
          <a:xfrm>
            <a:off x="3854397" y="9444988"/>
            <a:ext cx="2949629" cy="497524"/>
          </a:xfrm>
          <a:prstGeom prst="rect">
            <a:avLst/>
          </a:prstGeom>
          <a:noFill/>
          <a:ln w="9525">
            <a:noFill/>
            <a:miter lim="800000"/>
            <a:headEnd/>
            <a:tailEnd/>
          </a:ln>
        </p:spPr>
        <p:txBody>
          <a:bodyPr lIns="92952" tIns="46476" rIns="92952" bIns="46476" anchor="b"/>
          <a:lstStyle/>
          <a:p>
            <a:pPr algn="r" defTabSz="945657"/>
            <a:fld id="{D2F339A1-301F-41F5-A0E6-6BD7EDCA3004}" type="slidenum">
              <a:rPr lang="en-GB" sz="1200">
                <a:solidFill>
                  <a:prstClr val="black"/>
                </a:solidFill>
              </a:rPr>
              <a:pPr algn="r" defTabSz="945657"/>
              <a:t>32</a:t>
            </a:fld>
            <a:endParaRPr lang="en-GB" sz="1200">
              <a:solidFill>
                <a:prstClr val="black"/>
              </a:solidFill>
            </a:endParaRPr>
          </a:p>
        </p:txBody>
      </p:sp>
      <p:sp>
        <p:nvSpPr>
          <p:cNvPr id="100354" name="Rectangle 2"/>
          <p:cNvSpPr>
            <a:spLocks noGrp="1" noRot="1" noChangeAspect="1" noChangeArrowheads="1" noTextEdit="1"/>
          </p:cNvSpPr>
          <p:nvPr>
            <p:ph type="sldImg"/>
          </p:nvPr>
        </p:nvSpPr>
        <p:spPr bwMode="auto">
          <a:xfrm>
            <a:off x="923925" y="746125"/>
            <a:ext cx="4967288" cy="3725863"/>
          </a:xfrm>
          <a:noFill/>
          <a:ln>
            <a:solidFill>
              <a:srgbClr val="000000"/>
            </a:solidFill>
            <a:miter lim="800000"/>
            <a:headEnd/>
            <a:tailEnd/>
          </a:ln>
        </p:spPr>
      </p:sp>
      <p:sp>
        <p:nvSpPr>
          <p:cNvPr id="100355" name="Rectangle 3"/>
          <p:cNvSpPr>
            <a:spLocks noGrp="1" noChangeArrowheads="1"/>
          </p:cNvSpPr>
          <p:nvPr>
            <p:ph type="body" idx="1"/>
          </p:nvPr>
        </p:nvSpPr>
        <p:spPr bwMode="auto">
          <a:xfrm>
            <a:off x="680564" y="4722496"/>
            <a:ext cx="5444490" cy="4476116"/>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33</a:t>
            </a:fld>
            <a:endParaRPr lang="en-ZA"/>
          </a:p>
        </p:txBody>
      </p:sp>
    </p:spTree>
    <p:extLst>
      <p:ext uri="{BB962C8B-B14F-4D97-AF65-F5344CB8AC3E}">
        <p14:creationId xmlns:p14="http://schemas.microsoft.com/office/powerpoint/2010/main" xmlns="" val="15032597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34</a:t>
            </a:fld>
            <a:endParaRPr lang="en-ZA"/>
          </a:p>
        </p:txBody>
      </p:sp>
    </p:spTree>
    <p:extLst>
      <p:ext uri="{BB962C8B-B14F-4D97-AF65-F5344CB8AC3E}">
        <p14:creationId xmlns:p14="http://schemas.microsoft.com/office/powerpoint/2010/main" xmlns="" val="12274642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35</a:t>
            </a:fld>
            <a:endParaRPr lang="en-ZA"/>
          </a:p>
        </p:txBody>
      </p:sp>
    </p:spTree>
    <p:extLst>
      <p:ext uri="{BB962C8B-B14F-4D97-AF65-F5344CB8AC3E}">
        <p14:creationId xmlns:p14="http://schemas.microsoft.com/office/powerpoint/2010/main" xmlns="" val="25547561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txBox="1">
            <a:spLocks noGrp="1" noChangeArrowheads="1"/>
          </p:cNvSpPr>
          <p:nvPr/>
        </p:nvSpPr>
        <p:spPr bwMode="auto">
          <a:xfrm>
            <a:off x="3854397" y="9444988"/>
            <a:ext cx="2949629" cy="497524"/>
          </a:xfrm>
          <a:prstGeom prst="rect">
            <a:avLst/>
          </a:prstGeom>
          <a:noFill/>
          <a:ln w="9525">
            <a:noFill/>
            <a:miter lim="800000"/>
            <a:headEnd/>
            <a:tailEnd/>
          </a:ln>
        </p:spPr>
        <p:txBody>
          <a:bodyPr lIns="92952" tIns="46476" rIns="92952" bIns="46476" anchor="b"/>
          <a:lstStyle/>
          <a:p>
            <a:pPr algn="r" defTabSz="945657"/>
            <a:fld id="{D2F339A1-301F-41F5-A0E6-6BD7EDCA3004}" type="slidenum">
              <a:rPr lang="en-GB" sz="1200">
                <a:solidFill>
                  <a:prstClr val="black"/>
                </a:solidFill>
              </a:rPr>
              <a:pPr algn="r" defTabSz="945657"/>
              <a:t>37</a:t>
            </a:fld>
            <a:endParaRPr lang="en-GB" sz="1200">
              <a:solidFill>
                <a:prstClr val="black"/>
              </a:solidFill>
            </a:endParaRPr>
          </a:p>
        </p:txBody>
      </p:sp>
      <p:sp>
        <p:nvSpPr>
          <p:cNvPr id="100354" name="Rectangle 2"/>
          <p:cNvSpPr>
            <a:spLocks noGrp="1" noRot="1" noChangeAspect="1" noChangeArrowheads="1" noTextEdit="1"/>
          </p:cNvSpPr>
          <p:nvPr>
            <p:ph type="sldImg"/>
          </p:nvPr>
        </p:nvSpPr>
        <p:spPr bwMode="auto">
          <a:xfrm>
            <a:off x="923925" y="746125"/>
            <a:ext cx="4967288" cy="3725863"/>
          </a:xfrm>
          <a:noFill/>
          <a:ln>
            <a:solidFill>
              <a:srgbClr val="000000"/>
            </a:solidFill>
            <a:miter lim="800000"/>
            <a:headEnd/>
            <a:tailEnd/>
          </a:ln>
        </p:spPr>
      </p:sp>
      <p:sp>
        <p:nvSpPr>
          <p:cNvPr id="100355" name="Rectangle 3"/>
          <p:cNvSpPr>
            <a:spLocks noGrp="1" noChangeArrowheads="1"/>
          </p:cNvSpPr>
          <p:nvPr>
            <p:ph type="body" idx="1"/>
          </p:nvPr>
        </p:nvSpPr>
        <p:spPr bwMode="auto">
          <a:xfrm>
            <a:off x="680564" y="4722496"/>
            <a:ext cx="5444490" cy="4476116"/>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38</a:t>
            </a:fld>
            <a:endParaRPr lang="en-ZA"/>
          </a:p>
        </p:txBody>
      </p:sp>
    </p:spTree>
    <p:extLst>
      <p:ext uri="{BB962C8B-B14F-4D97-AF65-F5344CB8AC3E}">
        <p14:creationId xmlns:p14="http://schemas.microsoft.com/office/powerpoint/2010/main" xmlns="" val="4148488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39</a:t>
            </a:fld>
            <a:endParaRPr lang="en-ZA"/>
          </a:p>
        </p:txBody>
      </p:sp>
    </p:spTree>
    <p:extLst>
      <p:ext uri="{BB962C8B-B14F-4D97-AF65-F5344CB8AC3E}">
        <p14:creationId xmlns:p14="http://schemas.microsoft.com/office/powerpoint/2010/main" xmlns="" val="16221276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40</a:t>
            </a:fld>
            <a:endParaRPr lang="en-ZA"/>
          </a:p>
        </p:txBody>
      </p:sp>
    </p:spTree>
    <p:extLst>
      <p:ext uri="{BB962C8B-B14F-4D97-AF65-F5344CB8AC3E}">
        <p14:creationId xmlns:p14="http://schemas.microsoft.com/office/powerpoint/2010/main" xmlns="" val="2756094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41</a:t>
            </a:fld>
            <a:endParaRPr lang="en-ZA"/>
          </a:p>
        </p:txBody>
      </p:sp>
    </p:spTree>
    <p:extLst>
      <p:ext uri="{BB962C8B-B14F-4D97-AF65-F5344CB8AC3E}">
        <p14:creationId xmlns:p14="http://schemas.microsoft.com/office/powerpoint/2010/main" xmlns="" val="12541932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42</a:t>
            </a:fld>
            <a:endParaRPr lang="en-ZA"/>
          </a:p>
        </p:txBody>
      </p:sp>
    </p:spTree>
    <p:extLst>
      <p:ext uri="{BB962C8B-B14F-4D97-AF65-F5344CB8AC3E}">
        <p14:creationId xmlns:p14="http://schemas.microsoft.com/office/powerpoint/2010/main" xmlns="" val="2973629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4</a:t>
            </a:fld>
            <a:endParaRPr lang="en-ZA"/>
          </a:p>
        </p:txBody>
      </p:sp>
    </p:spTree>
    <p:extLst>
      <p:ext uri="{BB962C8B-B14F-4D97-AF65-F5344CB8AC3E}">
        <p14:creationId xmlns:p14="http://schemas.microsoft.com/office/powerpoint/2010/main" xmlns="" val="27142562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43</a:t>
            </a:fld>
            <a:endParaRPr lang="en-ZA"/>
          </a:p>
        </p:txBody>
      </p:sp>
    </p:spTree>
    <p:extLst>
      <p:ext uri="{BB962C8B-B14F-4D97-AF65-F5344CB8AC3E}">
        <p14:creationId xmlns:p14="http://schemas.microsoft.com/office/powerpoint/2010/main" xmlns="" val="7702732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txBox="1">
            <a:spLocks noGrp="1" noChangeArrowheads="1"/>
          </p:cNvSpPr>
          <p:nvPr/>
        </p:nvSpPr>
        <p:spPr bwMode="auto">
          <a:xfrm>
            <a:off x="3854397" y="9444988"/>
            <a:ext cx="2949629" cy="497524"/>
          </a:xfrm>
          <a:prstGeom prst="rect">
            <a:avLst/>
          </a:prstGeom>
          <a:noFill/>
          <a:ln w="9525">
            <a:noFill/>
            <a:miter lim="800000"/>
            <a:headEnd/>
            <a:tailEnd/>
          </a:ln>
        </p:spPr>
        <p:txBody>
          <a:bodyPr lIns="92952" tIns="46476" rIns="92952" bIns="46476" anchor="b"/>
          <a:lstStyle/>
          <a:p>
            <a:pPr algn="r" defTabSz="945657"/>
            <a:fld id="{D2F339A1-301F-41F5-A0E6-6BD7EDCA3004}" type="slidenum">
              <a:rPr lang="en-GB" sz="1200">
                <a:solidFill>
                  <a:prstClr val="black"/>
                </a:solidFill>
              </a:rPr>
              <a:pPr algn="r" defTabSz="945657"/>
              <a:t>45</a:t>
            </a:fld>
            <a:endParaRPr lang="en-GB" sz="1200">
              <a:solidFill>
                <a:prstClr val="black"/>
              </a:solidFill>
            </a:endParaRPr>
          </a:p>
        </p:txBody>
      </p:sp>
      <p:sp>
        <p:nvSpPr>
          <p:cNvPr id="100354" name="Rectangle 2"/>
          <p:cNvSpPr>
            <a:spLocks noGrp="1" noRot="1" noChangeAspect="1" noChangeArrowheads="1" noTextEdit="1"/>
          </p:cNvSpPr>
          <p:nvPr>
            <p:ph type="sldImg"/>
          </p:nvPr>
        </p:nvSpPr>
        <p:spPr bwMode="auto">
          <a:xfrm>
            <a:off x="923925" y="746125"/>
            <a:ext cx="4967288" cy="3725863"/>
          </a:xfrm>
          <a:noFill/>
          <a:ln>
            <a:solidFill>
              <a:srgbClr val="000000"/>
            </a:solidFill>
            <a:miter lim="800000"/>
            <a:headEnd/>
            <a:tailEnd/>
          </a:ln>
        </p:spPr>
      </p:sp>
      <p:sp>
        <p:nvSpPr>
          <p:cNvPr id="100355" name="Rectangle 3"/>
          <p:cNvSpPr>
            <a:spLocks noGrp="1" noChangeArrowheads="1"/>
          </p:cNvSpPr>
          <p:nvPr>
            <p:ph type="body" idx="1"/>
          </p:nvPr>
        </p:nvSpPr>
        <p:spPr bwMode="auto">
          <a:xfrm>
            <a:off x="680564" y="4722496"/>
            <a:ext cx="5444490" cy="4476116"/>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46</a:t>
            </a:fld>
            <a:endParaRPr lang="en-ZA"/>
          </a:p>
        </p:txBody>
      </p:sp>
    </p:spTree>
    <p:extLst>
      <p:ext uri="{BB962C8B-B14F-4D97-AF65-F5344CB8AC3E}">
        <p14:creationId xmlns:p14="http://schemas.microsoft.com/office/powerpoint/2010/main" xmlns="" val="36369436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47</a:t>
            </a:fld>
            <a:endParaRPr lang="en-ZA"/>
          </a:p>
        </p:txBody>
      </p:sp>
    </p:spTree>
    <p:extLst>
      <p:ext uri="{BB962C8B-B14F-4D97-AF65-F5344CB8AC3E}">
        <p14:creationId xmlns:p14="http://schemas.microsoft.com/office/powerpoint/2010/main" xmlns="" val="9566319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48</a:t>
            </a:fld>
            <a:endParaRPr lang="en-ZA"/>
          </a:p>
        </p:txBody>
      </p:sp>
    </p:spTree>
    <p:extLst>
      <p:ext uri="{BB962C8B-B14F-4D97-AF65-F5344CB8AC3E}">
        <p14:creationId xmlns:p14="http://schemas.microsoft.com/office/powerpoint/2010/main" xmlns="" val="4028824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49</a:t>
            </a:fld>
            <a:endParaRPr lang="en-ZA"/>
          </a:p>
        </p:txBody>
      </p:sp>
    </p:spTree>
    <p:extLst>
      <p:ext uri="{BB962C8B-B14F-4D97-AF65-F5344CB8AC3E}">
        <p14:creationId xmlns:p14="http://schemas.microsoft.com/office/powerpoint/2010/main" xmlns="" val="36147216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B3AA409-9683-4EF8-83DD-70749E8E1BCE}" type="slidenum">
              <a:rPr lang="en-ZA" smtClean="0"/>
              <a:pPr/>
              <a:t>50</a:t>
            </a:fld>
            <a:endParaRPr lang="en-ZA"/>
          </a:p>
        </p:txBody>
      </p:sp>
    </p:spTree>
    <p:extLst>
      <p:ext uri="{BB962C8B-B14F-4D97-AF65-F5344CB8AC3E}">
        <p14:creationId xmlns:p14="http://schemas.microsoft.com/office/powerpoint/2010/main" xmlns="" val="3443371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txBox="1">
            <a:spLocks noGrp="1" noChangeArrowheads="1"/>
          </p:cNvSpPr>
          <p:nvPr/>
        </p:nvSpPr>
        <p:spPr bwMode="auto">
          <a:xfrm>
            <a:off x="3854397" y="9444988"/>
            <a:ext cx="2949629" cy="497524"/>
          </a:xfrm>
          <a:prstGeom prst="rect">
            <a:avLst/>
          </a:prstGeom>
          <a:noFill/>
          <a:ln w="9525">
            <a:noFill/>
            <a:miter lim="800000"/>
            <a:headEnd/>
            <a:tailEnd/>
          </a:ln>
        </p:spPr>
        <p:txBody>
          <a:bodyPr lIns="92952" tIns="46476" rIns="92952" bIns="46476" anchor="b"/>
          <a:lstStyle/>
          <a:p>
            <a:pPr algn="r" defTabSz="945657"/>
            <a:fld id="{D2F339A1-301F-41F5-A0E6-6BD7EDCA3004}" type="slidenum">
              <a:rPr lang="en-GB" sz="1200">
                <a:solidFill>
                  <a:prstClr val="black"/>
                </a:solidFill>
              </a:rPr>
              <a:pPr algn="r" defTabSz="945657"/>
              <a:t>57</a:t>
            </a:fld>
            <a:endParaRPr lang="en-GB" sz="1200">
              <a:solidFill>
                <a:prstClr val="black"/>
              </a:solidFill>
            </a:endParaRPr>
          </a:p>
        </p:txBody>
      </p:sp>
      <p:sp>
        <p:nvSpPr>
          <p:cNvPr id="100354" name="Rectangle 2"/>
          <p:cNvSpPr>
            <a:spLocks noGrp="1" noRot="1" noChangeAspect="1" noChangeArrowheads="1" noTextEdit="1"/>
          </p:cNvSpPr>
          <p:nvPr>
            <p:ph type="sldImg"/>
          </p:nvPr>
        </p:nvSpPr>
        <p:spPr bwMode="auto">
          <a:xfrm>
            <a:off x="923925" y="746125"/>
            <a:ext cx="4967288" cy="3725863"/>
          </a:xfrm>
          <a:noFill/>
          <a:ln>
            <a:solidFill>
              <a:srgbClr val="000000"/>
            </a:solidFill>
            <a:miter lim="800000"/>
            <a:headEnd/>
            <a:tailEnd/>
          </a:ln>
        </p:spPr>
      </p:sp>
      <p:sp>
        <p:nvSpPr>
          <p:cNvPr id="100355" name="Rectangle 3"/>
          <p:cNvSpPr>
            <a:spLocks noGrp="1" noChangeArrowheads="1"/>
          </p:cNvSpPr>
          <p:nvPr>
            <p:ph type="body" idx="1"/>
          </p:nvPr>
        </p:nvSpPr>
        <p:spPr bwMode="auto">
          <a:xfrm>
            <a:off x="680564" y="4722496"/>
            <a:ext cx="5444490" cy="4476116"/>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58</a:t>
            </a:fld>
            <a:endParaRPr lang="en-ZA"/>
          </a:p>
        </p:txBody>
      </p:sp>
    </p:spTree>
    <p:extLst>
      <p:ext uri="{BB962C8B-B14F-4D97-AF65-F5344CB8AC3E}">
        <p14:creationId xmlns:p14="http://schemas.microsoft.com/office/powerpoint/2010/main" xmlns="" val="10673755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59</a:t>
            </a:fld>
            <a:endParaRPr lang="en-ZA"/>
          </a:p>
        </p:txBody>
      </p:sp>
    </p:spTree>
    <p:extLst>
      <p:ext uri="{BB962C8B-B14F-4D97-AF65-F5344CB8AC3E}">
        <p14:creationId xmlns:p14="http://schemas.microsoft.com/office/powerpoint/2010/main" xmlns="" val="4002837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5</a:t>
            </a:fld>
            <a:endParaRPr lang="en-ZA"/>
          </a:p>
        </p:txBody>
      </p:sp>
    </p:spTree>
    <p:extLst>
      <p:ext uri="{BB962C8B-B14F-4D97-AF65-F5344CB8AC3E}">
        <p14:creationId xmlns:p14="http://schemas.microsoft.com/office/powerpoint/2010/main" xmlns="" val="771180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6</a:t>
            </a:fld>
            <a:endParaRPr lang="en-ZA"/>
          </a:p>
        </p:txBody>
      </p:sp>
    </p:spTree>
    <p:extLst>
      <p:ext uri="{BB962C8B-B14F-4D97-AF65-F5344CB8AC3E}">
        <p14:creationId xmlns:p14="http://schemas.microsoft.com/office/powerpoint/2010/main" xmlns="" val="278588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7</a:t>
            </a:fld>
            <a:endParaRPr lang="en-ZA"/>
          </a:p>
        </p:txBody>
      </p:sp>
    </p:spTree>
    <p:extLst>
      <p:ext uri="{BB962C8B-B14F-4D97-AF65-F5344CB8AC3E}">
        <p14:creationId xmlns:p14="http://schemas.microsoft.com/office/powerpoint/2010/main" xmlns="" val="3402231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txBox="1">
            <a:spLocks noGrp="1" noChangeArrowheads="1"/>
          </p:cNvSpPr>
          <p:nvPr/>
        </p:nvSpPr>
        <p:spPr bwMode="auto">
          <a:xfrm>
            <a:off x="3854397" y="9444988"/>
            <a:ext cx="2949629" cy="497524"/>
          </a:xfrm>
          <a:prstGeom prst="rect">
            <a:avLst/>
          </a:prstGeom>
          <a:noFill/>
          <a:ln w="9525">
            <a:noFill/>
            <a:miter lim="800000"/>
            <a:headEnd/>
            <a:tailEnd/>
          </a:ln>
        </p:spPr>
        <p:txBody>
          <a:bodyPr lIns="92952" tIns="46476" rIns="92952" bIns="46476" anchor="b"/>
          <a:lstStyle/>
          <a:p>
            <a:pPr algn="r" defTabSz="945657"/>
            <a:fld id="{D2F339A1-301F-41F5-A0E6-6BD7EDCA3004}" type="slidenum">
              <a:rPr lang="en-GB" sz="1200">
                <a:solidFill>
                  <a:prstClr val="black"/>
                </a:solidFill>
              </a:rPr>
              <a:pPr algn="r" defTabSz="945657"/>
              <a:t>8</a:t>
            </a:fld>
            <a:endParaRPr lang="en-GB" sz="1200">
              <a:solidFill>
                <a:prstClr val="black"/>
              </a:solidFill>
            </a:endParaRPr>
          </a:p>
        </p:txBody>
      </p:sp>
      <p:sp>
        <p:nvSpPr>
          <p:cNvPr id="100354" name="Rectangle 2"/>
          <p:cNvSpPr>
            <a:spLocks noGrp="1" noRot="1" noChangeAspect="1" noChangeArrowheads="1" noTextEdit="1"/>
          </p:cNvSpPr>
          <p:nvPr>
            <p:ph type="sldImg"/>
          </p:nvPr>
        </p:nvSpPr>
        <p:spPr bwMode="auto">
          <a:xfrm>
            <a:off x="923925" y="746125"/>
            <a:ext cx="4967288" cy="3725863"/>
          </a:xfrm>
          <a:noFill/>
          <a:ln>
            <a:solidFill>
              <a:srgbClr val="000000"/>
            </a:solidFill>
            <a:miter lim="800000"/>
            <a:headEnd/>
            <a:tailEnd/>
          </a:ln>
        </p:spPr>
      </p:sp>
      <p:sp>
        <p:nvSpPr>
          <p:cNvPr id="100355" name="Rectangle 3"/>
          <p:cNvSpPr>
            <a:spLocks noGrp="1" noChangeArrowheads="1"/>
          </p:cNvSpPr>
          <p:nvPr>
            <p:ph type="body" idx="1"/>
          </p:nvPr>
        </p:nvSpPr>
        <p:spPr bwMode="auto">
          <a:xfrm>
            <a:off x="680564" y="4722496"/>
            <a:ext cx="5444490" cy="4476116"/>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9</a:t>
            </a:fld>
            <a:endParaRPr lang="en-ZA"/>
          </a:p>
        </p:txBody>
      </p:sp>
    </p:spTree>
    <p:extLst>
      <p:ext uri="{BB962C8B-B14F-4D97-AF65-F5344CB8AC3E}">
        <p14:creationId xmlns:p14="http://schemas.microsoft.com/office/powerpoint/2010/main" xmlns="" val="2657245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4C77D99-4F10-4AD7-A16E-132738E3294E}" type="datetime1">
              <a:rPr lang="en-US" altLang="en-US" smtClean="0"/>
              <a:pPr/>
              <a:t>3/22/2022</a:t>
            </a:fld>
            <a:endParaRPr lang="en-US" alt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B5B917B-568E-4CDA-B28E-E39220CAABA0}" type="slidenum">
              <a:rPr lang="en-US" altLang="en-US"/>
              <a:pPr/>
              <a:t>‹#›</a:t>
            </a:fld>
            <a:endParaRPr lang="en-US" altLang="en-US"/>
          </a:p>
        </p:txBody>
      </p:sp>
    </p:spTree>
    <p:extLst>
      <p:ext uri="{BB962C8B-B14F-4D97-AF65-F5344CB8AC3E}">
        <p14:creationId xmlns:p14="http://schemas.microsoft.com/office/powerpoint/2010/main" xmlns="" val="3461982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FB47323C-499D-4919-8D19-BF03201027AE}" type="datetime1">
              <a:rPr lang="en-US" altLang="en-US" smtClean="0"/>
              <a:pPr/>
              <a:t>3/22/2022</a:t>
            </a:fld>
            <a:endParaRPr lang="en-US" alt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70BC4E6-0C79-4000-B054-32930EF0671C}" type="slidenum">
              <a:rPr lang="en-US" altLang="en-US"/>
              <a:pPr/>
              <a:t>‹#›</a:t>
            </a:fld>
            <a:endParaRPr lang="en-US" altLang="en-US"/>
          </a:p>
        </p:txBody>
      </p:sp>
    </p:spTree>
    <p:extLst>
      <p:ext uri="{BB962C8B-B14F-4D97-AF65-F5344CB8AC3E}">
        <p14:creationId xmlns:p14="http://schemas.microsoft.com/office/powerpoint/2010/main" xmlns="" val="481945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D7D3F401-CB51-4AF6-94BE-4ABB2856C882}" type="datetime1">
              <a:rPr lang="en-US" altLang="en-US" smtClean="0"/>
              <a:pPr/>
              <a:t>3/22/2022</a:t>
            </a:fld>
            <a:endParaRPr lang="en-US" alt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E109F60-DA19-475C-8CB2-C2DDE0E08EF3}" type="slidenum">
              <a:rPr lang="en-US" altLang="en-US"/>
              <a:pPr/>
              <a:t>‹#›</a:t>
            </a:fld>
            <a:endParaRPr lang="en-US" altLang="en-US"/>
          </a:p>
        </p:txBody>
      </p:sp>
    </p:spTree>
    <p:extLst>
      <p:ext uri="{BB962C8B-B14F-4D97-AF65-F5344CB8AC3E}">
        <p14:creationId xmlns:p14="http://schemas.microsoft.com/office/powerpoint/2010/main" xmlns="" val="704538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D7AED34E-E267-4DBA-A724-B8A23F6F0764}" type="datetime1">
              <a:rPr lang="en-US" altLang="en-US" smtClean="0"/>
              <a:pPr/>
              <a:t>3/22/2022</a:t>
            </a:fld>
            <a:endParaRPr lang="en-US" alt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199C084-64D2-444A-8BFC-FE521070755C}" type="slidenum">
              <a:rPr lang="en-US" altLang="en-US"/>
              <a:pPr/>
              <a:t>‹#›</a:t>
            </a:fld>
            <a:endParaRPr lang="en-US" altLang="en-US"/>
          </a:p>
        </p:txBody>
      </p:sp>
    </p:spTree>
    <p:extLst>
      <p:ext uri="{BB962C8B-B14F-4D97-AF65-F5344CB8AC3E}">
        <p14:creationId xmlns:p14="http://schemas.microsoft.com/office/powerpoint/2010/main" xmlns="" val="2434011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fld id="{E452A447-EBAB-44ED-970D-076BB745DFA9}" type="datetime1">
              <a:rPr lang="en-US" altLang="en-US" smtClean="0"/>
              <a:pPr/>
              <a:t>3/22/2022</a:t>
            </a:fld>
            <a:endParaRPr lang="en-US" alt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94DC5D4-42D6-40DB-8307-CF90A11B239B}" type="slidenum">
              <a:rPr lang="en-US" altLang="en-US"/>
              <a:pPr/>
              <a:t>‹#›</a:t>
            </a:fld>
            <a:endParaRPr lang="en-US" altLang="en-US"/>
          </a:p>
        </p:txBody>
      </p:sp>
    </p:spTree>
    <p:extLst>
      <p:ext uri="{BB962C8B-B14F-4D97-AF65-F5344CB8AC3E}">
        <p14:creationId xmlns:p14="http://schemas.microsoft.com/office/powerpoint/2010/main" xmlns="" val="1938443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fld id="{5ACAA464-DB1A-456B-B965-ABC92963BED7}" type="datetime1">
              <a:rPr lang="en-US" altLang="en-US" smtClean="0"/>
              <a:pPr/>
              <a:t>3/22/2022</a:t>
            </a:fld>
            <a:endParaRPr lang="en-US" alt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A7834FFB-5033-4A8B-9BA7-B50A1ACBC265}" type="slidenum">
              <a:rPr lang="en-US" altLang="en-US"/>
              <a:pPr/>
              <a:t>‹#›</a:t>
            </a:fld>
            <a:endParaRPr lang="en-US" altLang="en-US"/>
          </a:p>
        </p:txBody>
      </p:sp>
    </p:spTree>
    <p:extLst>
      <p:ext uri="{BB962C8B-B14F-4D97-AF65-F5344CB8AC3E}">
        <p14:creationId xmlns:p14="http://schemas.microsoft.com/office/powerpoint/2010/main" xmlns="" val="1387703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fld id="{DEB0556D-2B9E-44D7-9EFC-DDE7FD26A847}" type="datetime1">
              <a:rPr lang="en-US" altLang="en-US" smtClean="0"/>
              <a:pPr/>
              <a:t>3/22/2022</a:t>
            </a:fld>
            <a:endParaRPr lang="en-US" alt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65B65E62-F5E1-41C6-B3C1-E86018016ED0}" type="slidenum">
              <a:rPr lang="en-US" altLang="en-US"/>
              <a:pPr/>
              <a:t>‹#›</a:t>
            </a:fld>
            <a:endParaRPr lang="en-US" altLang="en-US"/>
          </a:p>
        </p:txBody>
      </p:sp>
    </p:spTree>
    <p:extLst>
      <p:ext uri="{BB962C8B-B14F-4D97-AF65-F5344CB8AC3E}">
        <p14:creationId xmlns:p14="http://schemas.microsoft.com/office/powerpoint/2010/main" xmlns="" val="3607317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0533D784-CA2E-4C17-92B6-ACDF176411AF}" type="datetime1">
              <a:rPr lang="en-US" altLang="en-US" smtClean="0"/>
              <a:pPr/>
              <a:t>3/22/2022</a:t>
            </a:fld>
            <a:endParaRPr lang="en-US" alt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F554F334-E4C0-4BE0-8DD2-7A56C656D019}" type="slidenum">
              <a:rPr lang="en-US" altLang="en-US"/>
              <a:pPr/>
              <a:t>‹#›</a:t>
            </a:fld>
            <a:endParaRPr lang="en-US" altLang="en-US"/>
          </a:p>
        </p:txBody>
      </p:sp>
    </p:spTree>
    <p:extLst>
      <p:ext uri="{BB962C8B-B14F-4D97-AF65-F5344CB8AC3E}">
        <p14:creationId xmlns:p14="http://schemas.microsoft.com/office/powerpoint/2010/main" xmlns="" val="2251008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808A2F5-1114-4621-B136-82E690E900EF}" type="datetime1">
              <a:rPr lang="en-US" altLang="en-US" smtClean="0"/>
              <a:pPr/>
              <a:t>3/22/2022</a:t>
            </a:fld>
            <a:endParaRPr lang="en-US" alt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166D4F6B-AC4E-4DB5-AA87-2BE9D0A740EA}" type="slidenum">
              <a:rPr lang="en-US" altLang="en-US"/>
              <a:pPr/>
              <a:t>‹#›</a:t>
            </a:fld>
            <a:endParaRPr lang="en-US" altLang="en-US"/>
          </a:p>
        </p:txBody>
      </p:sp>
    </p:spTree>
    <p:extLst>
      <p:ext uri="{BB962C8B-B14F-4D97-AF65-F5344CB8AC3E}">
        <p14:creationId xmlns:p14="http://schemas.microsoft.com/office/powerpoint/2010/main" xmlns="" val="2082918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AB7CE8A0-744D-4013-9B61-816BC8397C24}" type="datetime1">
              <a:rPr lang="en-US" altLang="en-US" smtClean="0"/>
              <a:pPr/>
              <a:t>3/22/2022</a:t>
            </a:fld>
            <a:endParaRPr lang="en-US" alt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1B67ABC9-4B3F-4DC1-BC9A-F544A0974093}" type="slidenum">
              <a:rPr lang="en-US" altLang="en-US"/>
              <a:pPr/>
              <a:t>‹#›</a:t>
            </a:fld>
            <a:endParaRPr lang="en-US" altLang="en-US"/>
          </a:p>
        </p:txBody>
      </p:sp>
    </p:spTree>
    <p:extLst>
      <p:ext uri="{BB962C8B-B14F-4D97-AF65-F5344CB8AC3E}">
        <p14:creationId xmlns:p14="http://schemas.microsoft.com/office/powerpoint/2010/main" xmlns="" val="251475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4253D2DF-513B-4D98-B63B-7D0C8D09C908}" type="datetime1">
              <a:rPr lang="en-US" altLang="en-US" smtClean="0"/>
              <a:pPr/>
              <a:t>3/22/2022</a:t>
            </a:fld>
            <a:endParaRPr lang="en-US" alt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5CCB4FD1-D2F7-499A-BABE-5E4CA66096FC}" type="slidenum">
              <a:rPr lang="en-US" altLang="en-US"/>
              <a:pPr/>
              <a:t>‹#›</a:t>
            </a:fld>
            <a:endParaRPr lang="en-US" altLang="en-US"/>
          </a:p>
        </p:txBody>
      </p:sp>
    </p:spTree>
    <p:extLst>
      <p:ext uri="{BB962C8B-B14F-4D97-AF65-F5344CB8AC3E}">
        <p14:creationId xmlns:p14="http://schemas.microsoft.com/office/powerpoint/2010/main" xmlns="" val="646394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2" charset="0"/>
              </a:defRPr>
            </a:lvl1pPr>
          </a:lstStyle>
          <a:p>
            <a:fld id="{EFBF5E3E-C4C3-4C2E-B0CF-2DE24D31DBAC}" type="datetime1">
              <a:rPr lang="en-US" altLang="en-US" smtClean="0"/>
              <a:pPr/>
              <a:t>3/22/2022</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2"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2" charset="0"/>
              </a:defRPr>
            </a:lvl1pPr>
          </a:lstStyle>
          <a:p>
            <a:fld id="{F60A76BC-E66B-401A-9DA1-660B1C9B576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5" descr="New_Powerpoint presentation-01.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405"/>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4" name="Title 16"/>
          <p:cNvSpPr txBox="1">
            <a:spLocks/>
          </p:cNvSpPr>
          <p:nvPr/>
        </p:nvSpPr>
        <p:spPr bwMode="auto">
          <a:xfrm>
            <a:off x="1446702" y="712041"/>
            <a:ext cx="6705600" cy="15938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pitchFamily="32" charset="0"/>
                <a:ea typeface="ＭＳ Ｐゴシック" pitchFamily="32" charset="-128"/>
              </a:defRPr>
            </a:lvl1pPr>
            <a:lvl2pPr marL="37931725" indent="-37474525">
              <a:defRPr sz="2800">
                <a:solidFill>
                  <a:schemeClr val="tx1"/>
                </a:solidFill>
                <a:latin typeface="Calibri" pitchFamily="32" charset="0"/>
                <a:ea typeface="ＭＳ Ｐゴシック" pitchFamily="32" charset="-128"/>
              </a:defRPr>
            </a:lvl2pPr>
            <a:lvl3pPr>
              <a:defRPr sz="2400">
                <a:solidFill>
                  <a:schemeClr val="tx1"/>
                </a:solidFill>
                <a:latin typeface="Calibri" pitchFamily="32" charset="0"/>
                <a:ea typeface="ＭＳ Ｐゴシック" pitchFamily="32" charset="-128"/>
              </a:defRPr>
            </a:lvl3pPr>
            <a:lvl4pPr>
              <a:defRPr sz="2000">
                <a:solidFill>
                  <a:schemeClr val="tx1"/>
                </a:solidFill>
                <a:latin typeface="Calibri" pitchFamily="32" charset="0"/>
                <a:ea typeface="ＭＳ Ｐゴシック" pitchFamily="32" charset="-128"/>
              </a:defRPr>
            </a:lvl4pPr>
            <a:lvl5pPr>
              <a:defRPr sz="2000">
                <a:solidFill>
                  <a:schemeClr val="tx1"/>
                </a:solidFill>
                <a:latin typeface="Calibri" pitchFamily="32" charset="0"/>
                <a:ea typeface="ＭＳ Ｐゴシック" pitchFamily="32" charset="-128"/>
              </a:defRPr>
            </a:lvl5pPr>
            <a:lvl6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6pPr>
            <a:lvl7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7pPr>
            <a:lvl8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8pPr>
            <a:lvl9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9pPr>
          </a:lstStyle>
          <a:p>
            <a:pPr algn="ctr" eaLnBrk="1" hangingPunct="1">
              <a:lnSpc>
                <a:spcPct val="90000"/>
              </a:lnSpc>
            </a:pPr>
            <a:r>
              <a:rPr lang="en-US" altLang="en-US" sz="2400" b="1" dirty="0" smtClean="0">
                <a:effectLst>
                  <a:outerShdw blurRad="38100" dist="38100" dir="2700000" algn="tl">
                    <a:srgbClr val="000000">
                      <a:alpha val="43137"/>
                    </a:srgbClr>
                  </a:outerShdw>
                </a:effectLst>
                <a:latin typeface="Arial" charset="0"/>
              </a:rPr>
              <a:t>DEPARTMENT OF EMPLOYMENT AND LABOUR</a:t>
            </a:r>
          </a:p>
          <a:p>
            <a:pPr algn="ctr" eaLnBrk="1" hangingPunct="1">
              <a:lnSpc>
                <a:spcPct val="90000"/>
              </a:lnSpc>
            </a:pPr>
            <a:endParaRPr lang="en-US" altLang="en-US" sz="2000" b="1" dirty="0" smtClean="0">
              <a:effectLst>
                <a:outerShdw blurRad="38100" dist="38100" dir="2700000" algn="tl">
                  <a:srgbClr val="000000">
                    <a:alpha val="43137"/>
                  </a:srgbClr>
                </a:outerShdw>
              </a:effectLst>
              <a:latin typeface="Arial" charset="0"/>
            </a:endParaRPr>
          </a:p>
          <a:p>
            <a:pPr algn="ctr" eaLnBrk="1" hangingPunct="1">
              <a:lnSpc>
                <a:spcPct val="90000"/>
              </a:lnSpc>
            </a:pPr>
            <a:r>
              <a:rPr lang="en-US" altLang="en-US" sz="2400" b="1" dirty="0" smtClean="0">
                <a:latin typeface="Arial" charset="0"/>
              </a:rPr>
              <a:t>Strategic Plan 2020/25 and</a:t>
            </a:r>
          </a:p>
          <a:p>
            <a:pPr algn="ctr" eaLnBrk="1" hangingPunct="1">
              <a:lnSpc>
                <a:spcPct val="90000"/>
              </a:lnSpc>
            </a:pPr>
            <a:r>
              <a:rPr lang="en-US" altLang="en-US" sz="2400" b="1" dirty="0" smtClean="0">
                <a:latin typeface="Arial" charset="0"/>
              </a:rPr>
              <a:t>Annual Performance Plan 2022/23</a:t>
            </a:r>
            <a:endParaRPr lang="en-US" altLang="en-US" sz="2400" b="1" dirty="0">
              <a:latin typeface="Arial" charset="0"/>
            </a:endParaRPr>
          </a:p>
        </p:txBody>
      </p:sp>
      <p:sp>
        <p:nvSpPr>
          <p:cNvPr id="13315" name="Subtitle 17"/>
          <p:cNvSpPr txBox="1">
            <a:spLocks/>
          </p:cNvSpPr>
          <p:nvPr/>
        </p:nvSpPr>
        <p:spPr bwMode="auto">
          <a:xfrm>
            <a:off x="118782" y="2757958"/>
            <a:ext cx="218049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pitchFamily="32" charset="0"/>
                <a:ea typeface="ＭＳ Ｐゴシック" pitchFamily="32" charset="-128"/>
              </a:defRPr>
            </a:lvl1pPr>
            <a:lvl2pPr marL="37931725" indent="-37474525">
              <a:defRPr sz="2800">
                <a:solidFill>
                  <a:schemeClr val="tx1"/>
                </a:solidFill>
                <a:latin typeface="Calibri" pitchFamily="32" charset="0"/>
                <a:ea typeface="ＭＳ Ｐゴシック" pitchFamily="32" charset="-128"/>
              </a:defRPr>
            </a:lvl2pPr>
            <a:lvl3pPr>
              <a:defRPr sz="2400">
                <a:solidFill>
                  <a:schemeClr val="tx1"/>
                </a:solidFill>
                <a:latin typeface="Calibri" pitchFamily="32" charset="0"/>
                <a:ea typeface="ＭＳ Ｐゴシック" pitchFamily="32" charset="-128"/>
              </a:defRPr>
            </a:lvl3pPr>
            <a:lvl4pPr>
              <a:defRPr sz="2000">
                <a:solidFill>
                  <a:schemeClr val="tx1"/>
                </a:solidFill>
                <a:latin typeface="Calibri" pitchFamily="32" charset="0"/>
                <a:ea typeface="ＭＳ Ｐゴシック" pitchFamily="32" charset="-128"/>
              </a:defRPr>
            </a:lvl4pPr>
            <a:lvl5pPr>
              <a:defRPr sz="2000">
                <a:solidFill>
                  <a:schemeClr val="tx1"/>
                </a:solidFill>
                <a:latin typeface="Calibri" pitchFamily="32" charset="0"/>
                <a:ea typeface="ＭＳ Ｐゴシック" pitchFamily="32" charset="-128"/>
              </a:defRPr>
            </a:lvl5pPr>
            <a:lvl6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6pPr>
            <a:lvl7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7pPr>
            <a:lvl8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8pPr>
            <a:lvl9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9pPr>
          </a:lstStyle>
          <a:p>
            <a:pPr eaLnBrk="1" hangingPunct="1">
              <a:spcBef>
                <a:spcPct val="20000"/>
              </a:spcBef>
              <a:buFont typeface="Arial" charset="0"/>
              <a:buNone/>
            </a:pPr>
            <a:r>
              <a:rPr lang="en-US" altLang="en-US" sz="1400" b="1" dirty="0" smtClean="0">
                <a:latin typeface="Arial Bold" pitchFamily="32" charset="0"/>
              </a:rPr>
              <a:t>  16 March 2022</a:t>
            </a:r>
            <a:endParaRPr lang="en-US" altLang="en-US" sz="1400" b="1" dirty="0">
              <a:latin typeface="Arial Bold" pitchFamily="32" charset="0"/>
            </a:endParaRPr>
          </a:p>
        </p:txBody>
      </p:sp>
      <p:sp>
        <p:nvSpPr>
          <p:cNvPr id="13316" name="Subtitle 17"/>
          <p:cNvSpPr txBox="1">
            <a:spLocks/>
          </p:cNvSpPr>
          <p:nvPr/>
        </p:nvSpPr>
        <p:spPr bwMode="auto">
          <a:xfrm>
            <a:off x="2079748" y="2439965"/>
            <a:ext cx="5439508"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2" charset="0"/>
                <a:ea typeface="ＭＳ Ｐゴシック" pitchFamily="32" charset="-128"/>
              </a:defRPr>
            </a:lvl1pPr>
            <a:lvl2pPr marL="37931725" indent="-37474525">
              <a:defRPr sz="2800">
                <a:solidFill>
                  <a:schemeClr val="tx1"/>
                </a:solidFill>
                <a:latin typeface="Calibri" pitchFamily="32" charset="0"/>
                <a:ea typeface="ＭＳ Ｐゴシック" pitchFamily="32" charset="-128"/>
              </a:defRPr>
            </a:lvl2pPr>
            <a:lvl3pPr>
              <a:defRPr sz="2400">
                <a:solidFill>
                  <a:schemeClr val="tx1"/>
                </a:solidFill>
                <a:latin typeface="Calibri" pitchFamily="32" charset="0"/>
                <a:ea typeface="ＭＳ Ｐゴシック" pitchFamily="32" charset="-128"/>
              </a:defRPr>
            </a:lvl3pPr>
            <a:lvl4pPr>
              <a:defRPr sz="2000">
                <a:solidFill>
                  <a:schemeClr val="tx1"/>
                </a:solidFill>
                <a:latin typeface="Calibri" pitchFamily="32" charset="0"/>
                <a:ea typeface="ＭＳ Ｐゴシック" pitchFamily="32" charset="-128"/>
              </a:defRPr>
            </a:lvl4pPr>
            <a:lvl5pPr>
              <a:defRPr sz="2000">
                <a:solidFill>
                  <a:schemeClr val="tx1"/>
                </a:solidFill>
                <a:latin typeface="Calibri" pitchFamily="32" charset="0"/>
                <a:ea typeface="ＭＳ Ｐゴシック" pitchFamily="32" charset="-128"/>
              </a:defRPr>
            </a:lvl5pPr>
            <a:lvl6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6pPr>
            <a:lvl7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7pPr>
            <a:lvl8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8pPr>
            <a:lvl9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9pPr>
          </a:lstStyle>
          <a:p>
            <a:pPr algn="ctr" eaLnBrk="1" hangingPunct="1">
              <a:spcBef>
                <a:spcPct val="20000"/>
              </a:spcBef>
              <a:buFont typeface="Arial" charset="0"/>
              <a:buNone/>
            </a:pPr>
            <a:r>
              <a:rPr lang="en-US" altLang="en-US" sz="1800" b="1" dirty="0" smtClean="0">
                <a:solidFill>
                  <a:srgbClr val="C00000"/>
                </a:solidFill>
              </a:rPr>
              <a:t>EMPLOYMENT AND LABOUR PORTFOLIO COMMITTEE</a:t>
            </a:r>
            <a:endParaRPr lang="en-US" altLang="en-US" sz="1800" b="1" dirty="0">
              <a:solidFill>
                <a:srgbClr val="C00000"/>
              </a:solidFill>
            </a:endParaRPr>
          </a:p>
        </p:txBody>
      </p:sp>
      <p:pic>
        <p:nvPicPr>
          <p:cNvPr id="13317" name="Picture 5"/>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7624763" y="5913438"/>
            <a:ext cx="1250950" cy="846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2B5B917B-568E-4CDA-B28E-E39220CAABA0}" type="slidenum">
              <a:rPr lang="en-US" altLang="en-US" smtClean="0"/>
              <a:pPr/>
              <a:t>1</a:t>
            </a:fld>
            <a:endParaRPr lang="en-US" altLang="en-US"/>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5778637"/>
            <a:ext cx="3423138" cy="1073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438" y="406400"/>
            <a:ext cx="8229600" cy="797169"/>
          </a:xfrm>
        </p:spPr>
        <p:txBody>
          <a:bodyPr/>
          <a:lstStyle/>
          <a:p>
            <a:r>
              <a:rPr lang="en-ZA" sz="2400" b="1" dirty="0"/>
              <a:t>DEPARTMENT OF EMPLOYMENT AND LABOUR PROGRAMMES AND ENTITIES</a:t>
            </a:r>
            <a:endParaRPr lang="en-ZA" sz="2400" b="1" dirty="0">
              <a:latin typeface="+mn-lt"/>
            </a:endParaRPr>
          </a:p>
        </p:txBody>
      </p:sp>
      <p:sp>
        <p:nvSpPr>
          <p:cNvPr id="3" name="Content Placeholder 2"/>
          <p:cNvSpPr>
            <a:spLocks noGrp="1"/>
          </p:cNvSpPr>
          <p:nvPr>
            <p:ph idx="1"/>
          </p:nvPr>
        </p:nvSpPr>
        <p:spPr>
          <a:xfrm>
            <a:off x="293075" y="1203569"/>
            <a:ext cx="8622323" cy="5146454"/>
          </a:xfrm>
        </p:spPr>
        <p:txBody>
          <a:bodyPr/>
          <a:lstStyle/>
          <a:p>
            <a:pPr marL="0" lvl="0" indent="0">
              <a:lnSpc>
                <a:spcPct val="90000"/>
              </a:lnSpc>
              <a:buNone/>
            </a:pPr>
            <a:endParaRPr lang="en-US" sz="2400" dirty="0" smtClean="0">
              <a:solidFill>
                <a:prstClr val="black"/>
              </a:solidFill>
              <a:ea typeface="ＭＳ Ｐゴシック"/>
            </a:endParaRPr>
          </a:p>
          <a:p>
            <a:pPr marL="0" lvl="0" indent="0">
              <a:lnSpc>
                <a:spcPct val="90000"/>
              </a:lnSpc>
              <a:buNone/>
            </a:pPr>
            <a:r>
              <a:rPr lang="en-US" sz="2000" dirty="0" smtClean="0">
                <a:solidFill>
                  <a:prstClr val="black"/>
                </a:solidFill>
                <a:ea typeface="ＭＳ Ｐゴシック"/>
              </a:rPr>
              <a:t>Entities </a:t>
            </a:r>
            <a:r>
              <a:rPr lang="en-US" sz="2000" dirty="0">
                <a:solidFill>
                  <a:prstClr val="black"/>
                </a:solidFill>
                <a:ea typeface="ＭＳ Ｐゴシック"/>
              </a:rPr>
              <a:t>established in terms of various legislations and cabinet decisions to assist </a:t>
            </a:r>
            <a:r>
              <a:rPr lang="en-US" sz="2000" dirty="0" smtClean="0">
                <a:solidFill>
                  <a:prstClr val="black"/>
                </a:solidFill>
                <a:ea typeface="ＭＳ Ｐゴシック"/>
              </a:rPr>
              <a:t>DEL </a:t>
            </a:r>
            <a:r>
              <a:rPr lang="en-US" sz="2000" dirty="0">
                <a:solidFill>
                  <a:prstClr val="black"/>
                </a:solidFill>
                <a:ea typeface="ＭＳ Ｐゴシック"/>
              </a:rPr>
              <a:t>in meeting its mandate include</a:t>
            </a:r>
            <a:r>
              <a:rPr lang="en-US" sz="2000" dirty="0" smtClean="0">
                <a:solidFill>
                  <a:prstClr val="black"/>
                </a:solidFill>
                <a:ea typeface="ＭＳ Ｐゴシック"/>
              </a:rPr>
              <a:t>:</a:t>
            </a:r>
          </a:p>
          <a:p>
            <a:pPr marL="0" lvl="0" indent="0">
              <a:lnSpc>
                <a:spcPct val="90000"/>
              </a:lnSpc>
              <a:buNone/>
            </a:pPr>
            <a:endParaRPr lang="en-US" sz="2000" dirty="0">
              <a:solidFill>
                <a:prstClr val="black"/>
              </a:solidFill>
              <a:ea typeface="ＭＳ Ｐゴシック"/>
            </a:endParaRPr>
          </a:p>
          <a:p>
            <a:pPr marL="0" lvl="0" indent="0">
              <a:lnSpc>
                <a:spcPct val="90000"/>
              </a:lnSpc>
            </a:pPr>
            <a:r>
              <a:rPr lang="en-US" sz="2000" dirty="0" smtClean="0">
                <a:solidFill>
                  <a:prstClr val="black"/>
                </a:solidFill>
                <a:ea typeface="ＭＳ Ｐゴシック"/>
              </a:rPr>
              <a:t>   Commission </a:t>
            </a:r>
            <a:r>
              <a:rPr lang="en-US" sz="2000" dirty="0">
                <a:solidFill>
                  <a:prstClr val="black"/>
                </a:solidFill>
                <a:ea typeface="ＭＳ Ｐゴシック"/>
              </a:rPr>
              <a:t>for Conciliation, Mediation and Arbitration (CCMA</a:t>
            </a:r>
            <a:r>
              <a:rPr lang="en-US" sz="2000" dirty="0" smtClean="0">
                <a:solidFill>
                  <a:prstClr val="black"/>
                </a:solidFill>
                <a:ea typeface="ＭＳ Ｐゴシック"/>
              </a:rPr>
              <a:t>)</a:t>
            </a:r>
          </a:p>
          <a:p>
            <a:pPr marL="0" lvl="0" indent="0">
              <a:lnSpc>
                <a:spcPct val="90000"/>
              </a:lnSpc>
            </a:pPr>
            <a:endParaRPr lang="en-US" sz="2000" dirty="0">
              <a:solidFill>
                <a:prstClr val="black"/>
              </a:solidFill>
              <a:ea typeface="ＭＳ Ｐゴシック"/>
            </a:endParaRPr>
          </a:p>
          <a:p>
            <a:pPr marL="0" lvl="0" indent="0">
              <a:lnSpc>
                <a:spcPct val="90000"/>
              </a:lnSpc>
            </a:pPr>
            <a:r>
              <a:rPr lang="en-US" sz="2000" dirty="0" smtClean="0">
                <a:solidFill>
                  <a:prstClr val="black"/>
                </a:solidFill>
                <a:ea typeface="ＭＳ Ｐゴシック"/>
              </a:rPr>
              <a:t>   National </a:t>
            </a:r>
            <a:r>
              <a:rPr lang="en-US" sz="2000" dirty="0">
                <a:solidFill>
                  <a:prstClr val="black"/>
                </a:solidFill>
                <a:ea typeface="ＭＳ Ｐゴシック"/>
              </a:rPr>
              <a:t>Economic Development and Labour Council (NEDLAC</a:t>
            </a:r>
            <a:r>
              <a:rPr lang="en-US" sz="2000" dirty="0" smtClean="0">
                <a:solidFill>
                  <a:prstClr val="black"/>
                </a:solidFill>
                <a:ea typeface="ＭＳ Ｐゴシック"/>
              </a:rPr>
              <a:t>)</a:t>
            </a:r>
          </a:p>
          <a:p>
            <a:pPr marL="0" lvl="0" indent="0">
              <a:lnSpc>
                <a:spcPct val="90000"/>
              </a:lnSpc>
            </a:pPr>
            <a:endParaRPr lang="en-US" sz="2000" dirty="0">
              <a:solidFill>
                <a:prstClr val="black"/>
              </a:solidFill>
              <a:ea typeface="ＭＳ Ｐゴシック"/>
            </a:endParaRPr>
          </a:p>
          <a:p>
            <a:pPr marL="0" lvl="0" indent="0">
              <a:lnSpc>
                <a:spcPct val="90000"/>
              </a:lnSpc>
            </a:pPr>
            <a:r>
              <a:rPr lang="en-US" sz="2000" dirty="0" smtClean="0">
                <a:solidFill>
                  <a:prstClr val="black"/>
                </a:solidFill>
                <a:ea typeface="ＭＳ Ｐゴシック"/>
              </a:rPr>
              <a:t>   Productivity </a:t>
            </a:r>
            <a:r>
              <a:rPr lang="en-US" sz="2000" dirty="0">
                <a:solidFill>
                  <a:prstClr val="black"/>
                </a:solidFill>
                <a:ea typeface="ＭＳ Ｐゴシック"/>
              </a:rPr>
              <a:t>South Africa </a:t>
            </a:r>
            <a:r>
              <a:rPr lang="en-US" sz="2000" dirty="0" smtClean="0">
                <a:solidFill>
                  <a:prstClr val="black"/>
                </a:solidFill>
                <a:ea typeface="ＭＳ Ｐゴシック"/>
              </a:rPr>
              <a:t>(PSA)</a:t>
            </a:r>
          </a:p>
          <a:p>
            <a:pPr marL="0" lvl="0" indent="0">
              <a:lnSpc>
                <a:spcPct val="90000"/>
              </a:lnSpc>
            </a:pPr>
            <a:endParaRPr lang="en-US" sz="2000" dirty="0">
              <a:solidFill>
                <a:prstClr val="black"/>
              </a:solidFill>
              <a:ea typeface="ＭＳ Ｐゴシック"/>
            </a:endParaRPr>
          </a:p>
          <a:p>
            <a:pPr marL="0" lvl="0" indent="0">
              <a:lnSpc>
                <a:spcPct val="90000"/>
              </a:lnSpc>
            </a:pPr>
            <a:r>
              <a:rPr lang="en-US" sz="2000" dirty="0" smtClean="0">
                <a:solidFill>
                  <a:prstClr val="black"/>
                </a:solidFill>
                <a:ea typeface="ＭＳ Ｐゴシック"/>
              </a:rPr>
              <a:t>   Supported </a:t>
            </a:r>
            <a:r>
              <a:rPr lang="en-US" sz="2000" dirty="0">
                <a:solidFill>
                  <a:prstClr val="black"/>
                </a:solidFill>
                <a:ea typeface="ＭＳ Ｐゴシック"/>
              </a:rPr>
              <a:t>Employment Enterprises </a:t>
            </a:r>
            <a:r>
              <a:rPr lang="en-US" sz="2000" dirty="0" smtClean="0">
                <a:solidFill>
                  <a:prstClr val="black"/>
                </a:solidFill>
                <a:ea typeface="ＭＳ Ｐゴシック"/>
              </a:rPr>
              <a:t>(SEE)</a:t>
            </a:r>
            <a:endParaRPr lang="en-GB" sz="2000" dirty="0">
              <a:solidFill>
                <a:prstClr val="black"/>
              </a:solidFill>
              <a:ea typeface="ＭＳ Ｐゴシック"/>
            </a:endParaRPr>
          </a:p>
          <a:p>
            <a:pPr marL="0" lvl="0" indent="0" defTabSz="914400">
              <a:lnSpc>
                <a:spcPct val="80000"/>
              </a:lnSpc>
              <a:buNone/>
            </a:pPr>
            <a:endParaRPr lang="en-US" sz="1800" b="1" i="1" dirty="0">
              <a:solidFill>
                <a:prstClr val="black"/>
              </a:solidFill>
              <a:ea typeface="ＭＳ Ｐゴシック"/>
            </a:endParaRPr>
          </a:p>
          <a:p>
            <a:pPr marL="0" lvl="0" indent="0" defTabSz="914400">
              <a:lnSpc>
                <a:spcPct val="80000"/>
              </a:lnSpc>
              <a:buNone/>
            </a:pPr>
            <a:endParaRPr lang="en-US" sz="1800" b="1" i="1" dirty="0">
              <a:solidFill>
                <a:prstClr val="black"/>
              </a:solidFill>
              <a:ea typeface="ＭＳ Ｐゴシック"/>
            </a:endParaRPr>
          </a:p>
        </p:txBody>
      </p:sp>
      <p:sp>
        <p:nvSpPr>
          <p:cNvPr id="4" name="Slide Number Placeholder 3"/>
          <p:cNvSpPr>
            <a:spLocks noGrp="1"/>
          </p:cNvSpPr>
          <p:nvPr>
            <p:ph type="sldNum" sz="quarter" idx="12"/>
          </p:nvPr>
        </p:nvSpPr>
        <p:spPr>
          <a:xfrm>
            <a:off x="7010400" y="-10886"/>
            <a:ext cx="2133600" cy="365125"/>
          </a:xfrm>
        </p:spPr>
        <p:txBody>
          <a:bodyPr/>
          <a:lstStyle/>
          <a:p>
            <a:pPr>
              <a:defRPr/>
            </a:pPr>
            <a:fld id="{416AF1B2-E7A4-446A-84DC-90AA83BA6A19}" type="slidenum">
              <a:rPr lang="en-US" smtClean="0">
                <a:solidFill>
                  <a:schemeClr val="bg1"/>
                </a:solidFill>
              </a:rPr>
              <a:pPr>
                <a:defRPr/>
              </a:pPr>
              <a:t>10</a:t>
            </a:fld>
            <a:endParaRPr lang="en-US" dirty="0">
              <a:solidFill>
                <a:schemeClr val="bg1"/>
              </a:solidFill>
            </a:endParaRPr>
          </a:p>
        </p:txBody>
      </p:sp>
      <p:sp>
        <p:nvSpPr>
          <p:cNvPr id="5" name="Rectangle 2"/>
          <p:cNvSpPr>
            <a:spLocks noChangeArrowheads="1"/>
          </p:cNvSpPr>
          <p:nvPr/>
        </p:nvSpPr>
        <p:spPr bwMode="auto">
          <a:xfrm>
            <a:off x="293076" y="1378889"/>
            <a:ext cx="862232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1600" b="1" dirty="0">
              <a:solidFill>
                <a:prstClr val="black"/>
              </a:solidFill>
              <a:latin typeface="Maiandra GD" pitchFamily="34" charset="0"/>
              <a:cs typeface="+mn-cs"/>
            </a:endParaRPr>
          </a:p>
          <a:p>
            <a:pPr>
              <a:defRPr/>
            </a:pPr>
            <a:endParaRPr lang="en-US" sz="1600" b="1" dirty="0" smtClean="0">
              <a:solidFill>
                <a:prstClr val="black"/>
              </a:solidFill>
              <a:latin typeface="Maiandra GD" pitchFamily="34" charset="0"/>
              <a:cs typeface="+mn-cs"/>
            </a:endParaRPr>
          </a:p>
        </p:txBody>
      </p:sp>
    </p:spTree>
    <p:extLst>
      <p:ext uri="{BB962C8B-B14F-4D97-AF65-F5344CB8AC3E}">
        <p14:creationId xmlns:p14="http://schemas.microsoft.com/office/powerpoint/2010/main" xmlns="" val="19089896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descr="SA 3D"/>
          <p:cNvPicPr>
            <a:picLocks noGrp="1" noChangeAspect="1" noChangeArrowheads="1"/>
          </p:cNvPicPr>
          <p:nvPr>
            <p:ph sz="half" idx="2"/>
          </p:nvPr>
        </p:nvPicPr>
        <p:blipFill>
          <a:blip r:embed="rId3">
            <a:clrChange>
              <a:clrFrom>
                <a:srgbClr val="C5C3C6"/>
              </a:clrFrom>
              <a:clrTo>
                <a:srgbClr val="C5C3C6">
                  <a:alpha val="0"/>
                </a:srgbClr>
              </a:clrTo>
            </a:clrChange>
            <a:lum bright="6000"/>
          </a:blip>
          <a:srcRect/>
          <a:stretch>
            <a:fillRect/>
          </a:stretch>
        </p:blipFill>
        <p:spPr>
          <a:xfrm>
            <a:off x="127000" y="501286"/>
            <a:ext cx="8534400" cy="6388947"/>
          </a:xfrm>
        </p:spPr>
      </p:pic>
      <p:sp>
        <p:nvSpPr>
          <p:cNvPr id="45058" name="Freeform 3"/>
          <p:cNvSpPr>
            <a:spLocks/>
          </p:cNvSpPr>
          <p:nvPr/>
        </p:nvSpPr>
        <p:spPr bwMode="auto">
          <a:xfrm>
            <a:off x="323850" y="1700213"/>
            <a:ext cx="4697413" cy="3938587"/>
          </a:xfrm>
          <a:custGeom>
            <a:avLst/>
            <a:gdLst>
              <a:gd name="T0" fmla="*/ 2147483647 w 2925"/>
              <a:gd name="T1" fmla="*/ 2147483647 h 2481"/>
              <a:gd name="T2" fmla="*/ 2147483647 w 2925"/>
              <a:gd name="T3" fmla="*/ 2147483647 h 2481"/>
              <a:gd name="T4" fmla="*/ 2147483647 w 2925"/>
              <a:gd name="T5" fmla="*/ 2147483647 h 2481"/>
              <a:gd name="T6" fmla="*/ 2147483647 w 2925"/>
              <a:gd name="T7" fmla="*/ 2147483647 h 2481"/>
              <a:gd name="T8" fmla="*/ 2147483647 w 2925"/>
              <a:gd name="T9" fmla="*/ 2147483647 h 2481"/>
              <a:gd name="T10" fmla="*/ 2147483647 w 2925"/>
              <a:gd name="T11" fmla="*/ 2147483647 h 2481"/>
              <a:gd name="T12" fmla="*/ 2147483647 w 2925"/>
              <a:gd name="T13" fmla="*/ 2147483647 h 2481"/>
              <a:gd name="T14" fmla="*/ 2147483647 w 2925"/>
              <a:gd name="T15" fmla="*/ 2147483647 h 2481"/>
              <a:gd name="T16" fmla="*/ 2147483647 w 2925"/>
              <a:gd name="T17" fmla="*/ 2147483647 h 2481"/>
              <a:gd name="T18" fmla="*/ 2147483647 w 2925"/>
              <a:gd name="T19" fmla="*/ 2147483647 h 2481"/>
              <a:gd name="T20" fmla="*/ 2147483647 w 2925"/>
              <a:gd name="T21" fmla="*/ 2147483647 h 2481"/>
              <a:gd name="T22" fmla="*/ 2147483647 w 2925"/>
              <a:gd name="T23" fmla="*/ 2147483647 h 2481"/>
              <a:gd name="T24" fmla="*/ 2147483647 w 2925"/>
              <a:gd name="T25" fmla="*/ 2147483647 h 2481"/>
              <a:gd name="T26" fmla="*/ 2147483647 w 2925"/>
              <a:gd name="T27" fmla="*/ 2147483647 h 2481"/>
              <a:gd name="T28" fmla="*/ 2147483647 w 2925"/>
              <a:gd name="T29" fmla="*/ 2147483647 h 2481"/>
              <a:gd name="T30" fmla="*/ 2147483647 w 2925"/>
              <a:gd name="T31" fmla="*/ 2147483647 h 2481"/>
              <a:gd name="T32" fmla="*/ 2147483647 w 2925"/>
              <a:gd name="T33" fmla="*/ 2147483647 h 2481"/>
              <a:gd name="T34" fmla="*/ 2147483647 w 2925"/>
              <a:gd name="T35" fmla="*/ 2147483647 h 2481"/>
              <a:gd name="T36" fmla="*/ 2147483647 w 2925"/>
              <a:gd name="T37" fmla="*/ 2147483647 h 2481"/>
              <a:gd name="T38" fmla="*/ 2147483647 w 2925"/>
              <a:gd name="T39" fmla="*/ 2147483647 h 2481"/>
              <a:gd name="T40" fmla="*/ 2147483647 w 2925"/>
              <a:gd name="T41" fmla="*/ 2147483647 h 2481"/>
              <a:gd name="T42" fmla="*/ 2147483647 w 2925"/>
              <a:gd name="T43" fmla="*/ 2147483647 h 2481"/>
              <a:gd name="T44" fmla="*/ 2147483647 w 2925"/>
              <a:gd name="T45" fmla="*/ 2147483647 h 2481"/>
              <a:gd name="T46" fmla="*/ 2147483647 w 2925"/>
              <a:gd name="T47" fmla="*/ 2147483647 h 2481"/>
              <a:gd name="T48" fmla="*/ 2147483647 w 2925"/>
              <a:gd name="T49" fmla="*/ 2147483647 h 2481"/>
              <a:gd name="T50" fmla="*/ 2147483647 w 2925"/>
              <a:gd name="T51" fmla="*/ 2147483647 h 2481"/>
              <a:gd name="T52" fmla="*/ 2147483647 w 2925"/>
              <a:gd name="T53" fmla="*/ 2147483647 h 2481"/>
              <a:gd name="T54" fmla="*/ 2147483647 w 2925"/>
              <a:gd name="T55" fmla="*/ 2147483647 h 2481"/>
              <a:gd name="T56" fmla="*/ 2147483647 w 2925"/>
              <a:gd name="T57" fmla="*/ 2147483647 h 2481"/>
              <a:gd name="T58" fmla="*/ 2147483647 w 2925"/>
              <a:gd name="T59" fmla="*/ 2147483647 h 2481"/>
              <a:gd name="T60" fmla="*/ 2147483647 w 2925"/>
              <a:gd name="T61" fmla="*/ 2147483647 h 2481"/>
              <a:gd name="T62" fmla="*/ 2147483647 w 2925"/>
              <a:gd name="T63" fmla="*/ 2147483647 h 2481"/>
              <a:gd name="T64" fmla="*/ 2147483647 w 2925"/>
              <a:gd name="T65" fmla="*/ 2147483647 h 2481"/>
              <a:gd name="T66" fmla="*/ 2147483647 w 2925"/>
              <a:gd name="T67" fmla="*/ 2147483647 h 2481"/>
              <a:gd name="T68" fmla="*/ 2147483647 w 2925"/>
              <a:gd name="T69" fmla="*/ 2147483647 h 2481"/>
              <a:gd name="T70" fmla="*/ 2147483647 w 2925"/>
              <a:gd name="T71" fmla="*/ 2147483647 h 2481"/>
              <a:gd name="T72" fmla="*/ 2147483647 w 2925"/>
              <a:gd name="T73" fmla="*/ 2147483647 h 2481"/>
              <a:gd name="T74" fmla="*/ 2147483647 w 2925"/>
              <a:gd name="T75" fmla="*/ 2147483647 h 2481"/>
              <a:gd name="T76" fmla="*/ 2147483647 w 2925"/>
              <a:gd name="T77" fmla="*/ 2147483647 h 2481"/>
              <a:gd name="T78" fmla="*/ 2147483647 w 2925"/>
              <a:gd name="T79" fmla="*/ 2147483647 h 2481"/>
              <a:gd name="T80" fmla="*/ 2147483647 w 2925"/>
              <a:gd name="T81" fmla="*/ 2147483647 h 2481"/>
              <a:gd name="T82" fmla="*/ 2147483647 w 2925"/>
              <a:gd name="T83" fmla="*/ 2147483647 h 2481"/>
              <a:gd name="T84" fmla="*/ 2147483647 w 2925"/>
              <a:gd name="T85" fmla="*/ 2147483647 h 2481"/>
              <a:gd name="T86" fmla="*/ 2147483647 w 2925"/>
              <a:gd name="T87" fmla="*/ 2147483647 h 2481"/>
              <a:gd name="T88" fmla="*/ 2147483647 w 2925"/>
              <a:gd name="T89" fmla="*/ 2147483647 h 2481"/>
              <a:gd name="T90" fmla="*/ 2147483647 w 2925"/>
              <a:gd name="T91" fmla="*/ 2147483647 h 2481"/>
              <a:gd name="T92" fmla="*/ 2147483647 w 2925"/>
              <a:gd name="T93" fmla="*/ 2147483647 h 2481"/>
              <a:gd name="T94" fmla="*/ 2147483647 w 2925"/>
              <a:gd name="T95" fmla="*/ 2147483647 h 2481"/>
              <a:gd name="T96" fmla="*/ 2147483647 w 2925"/>
              <a:gd name="T97" fmla="*/ 2147483647 h 2481"/>
              <a:gd name="T98" fmla="*/ 2147483647 w 2925"/>
              <a:gd name="T99" fmla="*/ 2147483647 h 2481"/>
              <a:gd name="T100" fmla="*/ 2147483647 w 2925"/>
              <a:gd name="T101" fmla="*/ 2147483647 h 2481"/>
              <a:gd name="T102" fmla="*/ 2147483647 w 2925"/>
              <a:gd name="T103" fmla="*/ 2147483647 h 2481"/>
              <a:gd name="T104" fmla="*/ 2147483647 w 2925"/>
              <a:gd name="T105" fmla="*/ 2147483647 h 2481"/>
              <a:gd name="T106" fmla="*/ 2147483647 w 2925"/>
              <a:gd name="T107" fmla="*/ 2147483647 h 2481"/>
              <a:gd name="T108" fmla="*/ 2147483647 w 2925"/>
              <a:gd name="T109" fmla="*/ 2147483647 h 2481"/>
              <a:gd name="T110" fmla="*/ 2147483647 w 2925"/>
              <a:gd name="T111" fmla="*/ 2147483647 h 2481"/>
              <a:gd name="T112" fmla="*/ 2147483647 w 2925"/>
              <a:gd name="T113" fmla="*/ 2147483647 h 2481"/>
              <a:gd name="T114" fmla="*/ 2147483647 w 2925"/>
              <a:gd name="T115" fmla="*/ 2147483647 h 2481"/>
              <a:gd name="T116" fmla="*/ 2147483647 w 2925"/>
              <a:gd name="T117" fmla="*/ 2147483647 h 24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925"/>
              <a:gd name="T178" fmla="*/ 0 h 2481"/>
              <a:gd name="T179" fmla="*/ 2925 w 2925"/>
              <a:gd name="T180" fmla="*/ 2481 h 248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925" h="2481">
                <a:moveTo>
                  <a:pt x="275" y="1068"/>
                </a:moveTo>
                <a:cubicBezTo>
                  <a:pt x="263" y="1028"/>
                  <a:pt x="238" y="1016"/>
                  <a:pt x="199" y="1006"/>
                </a:cubicBezTo>
                <a:cubicBezTo>
                  <a:pt x="156" y="1012"/>
                  <a:pt x="128" y="1004"/>
                  <a:pt x="114" y="1045"/>
                </a:cubicBezTo>
                <a:cubicBezTo>
                  <a:pt x="112" y="1055"/>
                  <a:pt x="103" y="1126"/>
                  <a:pt x="99" y="1129"/>
                </a:cubicBezTo>
                <a:cubicBezTo>
                  <a:pt x="90" y="1138"/>
                  <a:pt x="73" y="1134"/>
                  <a:pt x="60" y="1137"/>
                </a:cubicBezTo>
                <a:cubicBezTo>
                  <a:pt x="36" y="1143"/>
                  <a:pt x="36" y="1146"/>
                  <a:pt x="14" y="1160"/>
                </a:cubicBezTo>
                <a:cubicBezTo>
                  <a:pt x="0" y="1207"/>
                  <a:pt x="40" y="1230"/>
                  <a:pt x="68" y="1260"/>
                </a:cubicBezTo>
                <a:cubicBezTo>
                  <a:pt x="79" y="1291"/>
                  <a:pt x="89" y="1325"/>
                  <a:pt x="107" y="1352"/>
                </a:cubicBezTo>
                <a:cubicBezTo>
                  <a:pt x="142" y="1403"/>
                  <a:pt x="120" y="1347"/>
                  <a:pt x="145" y="1398"/>
                </a:cubicBezTo>
                <a:cubicBezTo>
                  <a:pt x="158" y="1423"/>
                  <a:pt x="167" y="1451"/>
                  <a:pt x="183" y="1475"/>
                </a:cubicBezTo>
                <a:cubicBezTo>
                  <a:pt x="216" y="1524"/>
                  <a:pt x="182" y="1449"/>
                  <a:pt x="214" y="1513"/>
                </a:cubicBezTo>
                <a:cubicBezTo>
                  <a:pt x="226" y="1537"/>
                  <a:pt x="233" y="1555"/>
                  <a:pt x="252" y="1575"/>
                </a:cubicBezTo>
                <a:cubicBezTo>
                  <a:pt x="272" y="1633"/>
                  <a:pt x="258" y="1608"/>
                  <a:pt x="291" y="1651"/>
                </a:cubicBezTo>
                <a:cubicBezTo>
                  <a:pt x="301" y="1679"/>
                  <a:pt x="345" y="1721"/>
                  <a:pt x="345" y="1721"/>
                </a:cubicBezTo>
                <a:cubicBezTo>
                  <a:pt x="366" y="1790"/>
                  <a:pt x="332" y="1691"/>
                  <a:pt x="375" y="1767"/>
                </a:cubicBezTo>
                <a:cubicBezTo>
                  <a:pt x="387" y="1789"/>
                  <a:pt x="395" y="1813"/>
                  <a:pt x="406" y="1836"/>
                </a:cubicBezTo>
                <a:cubicBezTo>
                  <a:pt x="413" y="1850"/>
                  <a:pt x="410" y="1870"/>
                  <a:pt x="421" y="1882"/>
                </a:cubicBezTo>
                <a:cubicBezTo>
                  <a:pt x="423" y="1884"/>
                  <a:pt x="465" y="1896"/>
                  <a:pt x="467" y="1897"/>
                </a:cubicBezTo>
                <a:cubicBezTo>
                  <a:pt x="508" y="1885"/>
                  <a:pt x="519" y="1858"/>
                  <a:pt x="552" y="1836"/>
                </a:cubicBezTo>
                <a:cubicBezTo>
                  <a:pt x="563" y="1805"/>
                  <a:pt x="575" y="1799"/>
                  <a:pt x="606" y="1790"/>
                </a:cubicBezTo>
                <a:cubicBezTo>
                  <a:pt x="632" y="1750"/>
                  <a:pt x="653" y="1735"/>
                  <a:pt x="698" y="1721"/>
                </a:cubicBezTo>
                <a:cubicBezTo>
                  <a:pt x="730" y="1731"/>
                  <a:pt x="747" y="1756"/>
                  <a:pt x="775" y="1774"/>
                </a:cubicBezTo>
                <a:cubicBezTo>
                  <a:pt x="783" y="1799"/>
                  <a:pt x="797" y="1818"/>
                  <a:pt x="805" y="1843"/>
                </a:cubicBezTo>
                <a:cubicBezTo>
                  <a:pt x="810" y="1859"/>
                  <a:pt x="821" y="1890"/>
                  <a:pt x="821" y="1890"/>
                </a:cubicBezTo>
                <a:cubicBezTo>
                  <a:pt x="827" y="1952"/>
                  <a:pt x="828" y="2014"/>
                  <a:pt x="875" y="2058"/>
                </a:cubicBezTo>
                <a:cubicBezTo>
                  <a:pt x="877" y="2066"/>
                  <a:pt x="883" y="2074"/>
                  <a:pt x="882" y="2082"/>
                </a:cubicBezTo>
                <a:cubicBezTo>
                  <a:pt x="880" y="2103"/>
                  <a:pt x="867" y="2143"/>
                  <a:pt x="867" y="2143"/>
                </a:cubicBezTo>
                <a:cubicBezTo>
                  <a:pt x="881" y="2152"/>
                  <a:pt x="891" y="2166"/>
                  <a:pt x="905" y="2174"/>
                </a:cubicBezTo>
                <a:cubicBezTo>
                  <a:pt x="919" y="2182"/>
                  <a:pt x="936" y="2184"/>
                  <a:pt x="951" y="2189"/>
                </a:cubicBezTo>
                <a:cubicBezTo>
                  <a:pt x="977" y="2213"/>
                  <a:pt x="986" y="2237"/>
                  <a:pt x="1005" y="2266"/>
                </a:cubicBezTo>
                <a:cubicBezTo>
                  <a:pt x="1006" y="2272"/>
                  <a:pt x="1011" y="2369"/>
                  <a:pt x="1020" y="2396"/>
                </a:cubicBezTo>
                <a:cubicBezTo>
                  <a:pt x="1024" y="2407"/>
                  <a:pt x="1031" y="2416"/>
                  <a:pt x="1036" y="2427"/>
                </a:cubicBezTo>
                <a:cubicBezTo>
                  <a:pt x="1039" y="2434"/>
                  <a:pt x="1041" y="2442"/>
                  <a:pt x="1043" y="2450"/>
                </a:cubicBezTo>
                <a:cubicBezTo>
                  <a:pt x="1062" y="2395"/>
                  <a:pt x="1042" y="2349"/>
                  <a:pt x="1105" y="2327"/>
                </a:cubicBezTo>
                <a:cubicBezTo>
                  <a:pt x="1136" y="2280"/>
                  <a:pt x="1164" y="2274"/>
                  <a:pt x="1220" y="2266"/>
                </a:cubicBezTo>
                <a:cubicBezTo>
                  <a:pt x="1274" y="2247"/>
                  <a:pt x="1261" y="2235"/>
                  <a:pt x="1274" y="2274"/>
                </a:cubicBezTo>
                <a:cubicBezTo>
                  <a:pt x="1264" y="2304"/>
                  <a:pt x="1245" y="2305"/>
                  <a:pt x="1235" y="2335"/>
                </a:cubicBezTo>
                <a:cubicBezTo>
                  <a:pt x="1260" y="2406"/>
                  <a:pt x="1224" y="2316"/>
                  <a:pt x="1259" y="2373"/>
                </a:cubicBezTo>
                <a:cubicBezTo>
                  <a:pt x="1263" y="2380"/>
                  <a:pt x="1260" y="2390"/>
                  <a:pt x="1266" y="2396"/>
                </a:cubicBezTo>
                <a:cubicBezTo>
                  <a:pt x="1272" y="2402"/>
                  <a:pt x="1281" y="2401"/>
                  <a:pt x="1289" y="2404"/>
                </a:cubicBezTo>
                <a:cubicBezTo>
                  <a:pt x="1311" y="2424"/>
                  <a:pt x="1333" y="2451"/>
                  <a:pt x="1358" y="2466"/>
                </a:cubicBezTo>
                <a:cubicBezTo>
                  <a:pt x="1372" y="2474"/>
                  <a:pt x="1389" y="2476"/>
                  <a:pt x="1404" y="2481"/>
                </a:cubicBezTo>
                <a:cubicBezTo>
                  <a:pt x="1480" y="2454"/>
                  <a:pt x="1504" y="2354"/>
                  <a:pt x="1581" y="2327"/>
                </a:cubicBezTo>
                <a:cubicBezTo>
                  <a:pt x="1626" y="2282"/>
                  <a:pt x="1679" y="2268"/>
                  <a:pt x="1742" y="2258"/>
                </a:cubicBezTo>
                <a:cubicBezTo>
                  <a:pt x="1767" y="2249"/>
                  <a:pt x="1779" y="2236"/>
                  <a:pt x="1804" y="2227"/>
                </a:cubicBezTo>
                <a:cubicBezTo>
                  <a:pt x="1813" y="2186"/>
                  <a:pt x="1821" y="2143"/>
                  <a:pt x="1850" y="2112"/>
                </a:cubicBezTo>
                <a:cubicBezTo>
                  <a:pt x="1868" y="2059"/>
                  <a:pt x="1901" y="2067"/>
                  <a:pt x="1950" y="2074"/>
                </a:cubicBezTo>
                <a:cubicBezTo>
                  <a:pt x="1995" y="2090"/>
                  <a:pt x="1986" y="2099"/>
                  <a:pt x="2019" y="2128"/>
                </a:cubicBezTo>
                <a:cubicBezTo>
                  <a:pt x="2033" y="2140"/>
                  <a:pt x="2065" y="2158"/>
                  <a:pt x="2065" y="2158"/>
                </a:cubicBezTo>
                <a:cubicBezTo>
                  <a:pt x="2114" y="2156"/>
                  <a:pt x="2162" y="2155"/>
                  <a:pt x="2211" y="2151"/>
                </a:cubicBezTo>
                <a:cubicBezTo>
                  <a:pt x="2273" y="2146"/>
                  <a:pt x="2323" y="2093"/>
                  <a:pt x="2364" y="2051"/>
                </a:cubicBezTo>
                <a:cubicBezTo>
                  <a:pt x="2372" y="2052"/>
                  <a:pt x="2424" y="2061"/>
                  <a:pt x="2434" y="2066"/>
                </a:cubicBezTo>
                <a:cubicBezTo>
                  <a:pt x="2448" y="2074"/>
                  <a:pt x="2458" y="2088"/>
                  <a:pt x="2472" y="2097"/>
                </a:cubicBezTo>
                <a:cubicBezTo>
                  <a:pt x="2510" y="2091"/>
                  <a:pt x="2537" y="2086"/>
                  <a:pt x="2572" y="2074"/>
                </a:cubicBezTo>
                <a:cubicBezTo>
                  <a:pt x="2582" y="2063"/>
                  <a:pt x="2595" y="2056"/>
                  <a:pt x="2603" y="2043"/>
                </a:cubicBezTo>
                <a:cubicBezTo>
                  <a:pt x="2624" y="2008"/>
                  <a:pt x="2591" y="2027"/>
                  <a:pt x="2633" y="2012"/>
                </a:cubicBezTo>
                <a:cubicBezTo>
                  <a:pt x="2654" y="1992"/>
                  <a:pt x="2659" y="1976"/>
                  <a:pt x="2687" y="1966"/>
                </a:cubicBezTo>
                <a:cubicBezTo>
                  <a:pt x="2718" y="1935"/>
                  <a:pt x="2746" y="1916"/>
                  <a:pt x="2787" y="1905"/>
                </a:cubicBezTo>
                <a:cubicBezTo>
                  <a:pt x="2825" y="1880"/>
                  <a:pt x="2862" y="1877"/>
                  <a:pt x="2894" y="1843"/>
                </a:cubicBezTo>
                <a:cubicBezTo>
                  <a:pt x="2911" y="1795"/>
                  <a:pt x="2925" y="1789"/>
                  <a:pt x="2879" y="1759"/>
                </a:cubicBezTo>
                <a:cubicBezTo>
                  <a:pt x="2865" y="1738"/>
                  <a:pt x="2850" y="1723"/>
                  <a:pt x="2833" y="1705"/>
                </a:cubicBezTo>
                <a:cubicBezTo>
                  <a:pt x="2815" y="1654"/>
                  <a:pt x="2840" y="1705"/>
                  <a:pt x="2802" y="1674"/>
                </a:cubicBezTo>
                <a:cubicBezTo>
                  <a:pt x="2795" y="1668"/>
                  <a:pt x="2793" y="1657"/>
                  <a:pt x="2787" y="1651"/>
                </a:cubicBezTo>
                <a:cubicBezTo>
                  <a:pt x="2781" y="1645"/>
                  <a:pt x="2772" y="1641"/>
                  <a:pt x="2764" y="1636"/>
                </a:cubicBezTo>
                <a:cubicBezTo>
                  <a:pt x="2744" y="1578"/>
                  <a:pt x="2773" y="1647"/>
                  <a:pt x="2733" y="1598"/>
                </a:cubicBezTo>
                <a:cubicBezTo>
                  <a:pt x="2728" y="1592"/>
                  <a:pt x="2729" y="1582"/>
                  <a:pt x="2725" y="1575"/>
                </a:cubicBezTo>
                <a:cubicBezTo>
                  <a:pt x="2706" y="1543"/>
                  <a:pt x="2674" y="1509"/>
                  <a:pt x="2649" y="1482"/>
                </a:cubicBezTo>
                <a:cubicBezTo>
                  <a:pt x="2637" y="1447"/>
                  <a:pt x="2619" y="1427"/>
                  <a:pt x="2595" y="1398"/>
                </a:cubicBezTo>
                <a:cubicBezTo>
                  <a:pt x="2592" y="1390"/>
                  <a:pt x="2587" y="1383"/>
                  <a:pt x="2587" y="1375"/>
                </a:cubicBezTo>
                <a:cubicBezTo>
                  <a:pt x="2587" y="1364"/>
                  <a:pt x="2599" y="1333"/>
                  <a:pt x="2603" y="1321"/>
                </a:cubicBezTo>
                <a:cubicBezTo>
                  <a:pt x="2616" y="1281"/>
                  <a:pt x="2625" y="1240"/>
                  <a:pt x="2649" y="1206"/>
                </a:cubicBezTo>
                <a:cubicBezTo>
                  <a:pt x="2658" y="1177"/>
                  <a:pt x="2681" y="1152"/>
                  <a:pt x="2702" y="1129"/>
                </a:cubicBezTo>
                <a:cubicBezTo>
                  <a:pt x="2711" y="1104"/>
                  <a:pt x="2716" y="1078"/>
                  <a:pt x="2725" y="1052"/>
                </a:cubicBezTo>
                <a:cubicBezTo>
                  <a:pt x="2730" y="1037"/>
                  <a:pt x="2741" y="1006"/>
                  <a:pt x="2741" y="1006"/>
                </a:cubicBezTo>
                <a:cubicBezTo>
                  <a:pt x="2743" y="973"/>
                  <a:pt x="2745" y="939"/>
                  <a:pt x="2748" y="906"/>
                </a:cubicBezTo>
                <a:cubicBezTo>
                  <a:pt x="2753" y="844"/>
                  <a:pt x="2769" y="825"/>
                  <a:pt x="2710" y="807"/>
                </a:cubicBezTo>
                <a:cubicBezTo>
                  <a:pt x="2705" y="815"/>
                  <a:pt x="2701" y="824"/>
                  <a:pt x="2695" y="830"/>
                </a:cubicBezTo>
                <a:cubicBezTo>
                  <a:pt x="2689" y="836"/>
                  <a:pt x="2678" y="838"/>
                  <a:pt x="2672" y="845"/>
                </a:cubicBezTo>
                <a:cubicBezTo>
                  <a:pt x="2609" y="916"/>
                  <a:pt x="2670" y="872"/>
                  <a:pt x="2618" y="906"/>
                </a:cubicBezTo>
                <a:cubicBezTo>
                  <a:pt x="2589" y="821"/>
                  <a:pt x="2588" y="838"/>
                  <a:pt x="2487" y="830"/>
                </a:cubicBezTo>
                <a:cubicBezTo>
                  <a:pt x="2453" y="794"/>
                  <a:pt x="2489" y="837"/>
                  <a:pt x="2464" y="791"/>
                </a:cubicBezTo>
                <a:cubicBezTo>
                  <a:pt x="2455" y="775"/>
                  <a:pt x="2434" y="745"/>
                  <a:pt x="2434" y="745"/>
                </a:cubicBezTo>
                <a:cubicBezTo>
                  <a:pt x="2373" y="751"/>
                  <a:pt x="2324" y="756"/>
                  <a:pt x="2265" y="738"/>
                </a:cubicBezTo>
                <a:cubicBezTo>
                  <a:pt x="2240" y="713"/>
                  <a:pt x="2216" y="698"/>
                  <a:pt x="2195" y="668"/>
                </a:cubicBezTo>
                <a:cubicBezTo>
                  <a:pt x="2186" y="639"/>
                  <a:pt x="2171" y="605"/>
                  <a:pt x="2149" y="584"/>
                </a:cubicBezTo>
                <a:cubicBezTo>
                  <a:pt x="2136" y="542"/>
                  <a:pt x="2129" y="539"/>
                  <a:pt x="2103" y="507"/>
                </a:cubicBezTo>
                <a:cubicBezTo>
                  <a:pt x="2097" y="500"/>
                  <a:pt x="2096" y="489"/>
                  <a:pt x="2088" y="484"/>
                </a:cubicBezTo>
                <a:cubicBezTo>
                  <a:pt x="2079" y="478"/>
                  <a:pt x="2067" y="479"/>
                  <a:pt x="2057" y="476"/>
                </a:cubicBezTo>
                <a:cubicBezTo>
                  <a:pt x="2024" y="425"/>
                  <a:pt x="2019" y="390"/>
                  <a:pt x="1957" y="369"/>
                </a:cubicBezTo>
                <a:cubicBezTo>
                  <a:pt x="1932" y="378"/>
                  <a:pt x="1915" y="380"/>
                  <a:pt x="1896" y="400"/>
                </a:cubicBezTo>
                <a:cubicBezTo>
                  <a:pt x="1857" y="358"/>
                  <a:pt x="1812" y="317"/>
                  <a:pt x="1765" y="284"/>
                </a:cubicBezTo>
                <a:cubicBezTo>
                  <a:pt x="1748" y="272"/>
                  <a:pt x="1728" y="266"/>
                  <a:pt x="1712" y="254"/>
                </a:cubicBezTo>
                <a:cubicBezTo>
                  <a:pt x="1671" y="225"/>
                  <a:pt x="1633" y="197"/>
                  <a:pt x="1581" y="185"/>
                </a:cubicBezTo>
                <a:cubicBezTo>
                  <a:pt x="1573" y="180"/>
                  <a:pt x="1567" y="173"/>
                  <a:pt x="1558" y="169"/>
                </a:cubicBezTo>
                <a:cubicBezTo>
                  <a:pt x="1548" y="165"/>
                  <a:pt x="1536" y="168"/>
                  <a:pt x="1527" y="162"/>
                </a:cubicBezTo>
                <a:cubicBezTo>
                  <a:pt x="1493" y="140"/>
                  <a:pt x="1495" y="121"/>
                  <a:pt x="1466" y="100"/>
                </a:cubicBezTo>
                <a:cubicBezTo>
                  <a:pt x="1424" y="69"/>
                  <a:pt x="1440" y="80"/>
                  <a:pt x="1389" y="46"/>
                </a:cubicBezTo>
                <a:cubicBezTo>
                  <a:pt x="1374" y="36"/>
                  <a:pt x="1360" y="22"/>
                  <a:pt x="1343" y="16"/>
                </a:cubicBezTo>
                <a:cubicBezTo>
                  <a:pt x="1328" y="11"/>
                  <a:pt x="1297" y="0"/>
                  <a:pt x="1297" y="0"/>
                </a:cubicBezTo>
                <a:cubicBezTo>
                  <a:pt x="1240" y="6"/>
                  <a:pt x="1192" y="17"/>
                  <a:pt x="1136" y="23"/>
                </a:cubicBezTo>
                <a:cubicBezTo>
                  <a:pt x="1063" y="96"/>
                  <a:pt x="1119" y="247"/>
                  <a:pt x="1128" y="346"/>
                </a:cubicBezTo>
                <a:cubicBezTo>
                  <a:pt x="1125" y="478"/>
                  <a:pt x="1083" y="930"/>
                  <a:pt x="1136" y="1083"/>
                </a:cubicBezTo>
                <a:cubicBezTo>
                  <a:pt x="1107" y="1087"/>
                  <a:pt x="1076" y="1083"/>
                  <a:pt x="1051" y="1098"/>
                </a:cubicBezTo>
                <a:cubicBezTo>
                  <a:pt x="1045" y="1102"/>
                  <a:pt x="1041" y="1109"/>
                  <a:pt x="1036" y="1114"/>
                </a:cubicBezTo>
                <a:cubicBezTo>
                  <a:pt x="1031" y="1119"/>
                  <a:pt x="1026" y="1125"/>
                  <a:pt x="1020" y="1129"/>
                </a:cubicBezTo>
                <a:cubicBezTo>
                  <a:pt x="1000" y="1141"/>
                  <a:pt x="974" y="1152"/>
                  <a:pt x="951" y="1160"/>
                </a:cubicBezTo>
                <a:cubicBezTo>
                  <a:pt x="932" y="1189"/>
                  <a:pt x="918" y="1226"/>
                  <a:pt x="890" y="1244"/>
                </a:cubicBezTo>
                <a:cubicBezTo>
                  <a:pt x="867" y="1242"/>
                  <a:pt x="843" y="1245"/>
                  <a:pt x="821" y="1237"/>
                </a:cubicBezTo>
                <a:cubicBezTo>
                  <a:pt x="813" y="1234"/>
                  <a:pt x="820" y="1218"/>
                  <a:pt x="813" y="1214"/>
                </a:cubicBezTo>
                <a:cubicBezTo>
                  <a:pt x="800" y="1206"/>
                  <a:pt x="782" y="1209"/>
                  <a:pt x="767" y="1206"/>
                </a:cubicBezTo>
                <a:cubicBezTo>
                  <a:pt x="739" y="1209"/>
                  <a:pt x="711" y="1210"/>
                  <a:pt x="683" y="1214"/>
                </a:cubicBezTo>
                <a:cubicBezTo>
                  <a:pt x="628" y="1222"/>
                  <a:pt x="686" y="1216"/>
                  <a:pt x="644" y="1237"/>
                </a:cubicBezTo>
                <a:cubicBezTo>
                  <a:pt x="614" y="1252"/>
                  <a:pt x="570" y="1257"/>
                  <a:pt x="537" y="1267"/>
                </a:cubicBezTo>
                <a:cubicBezTo>
                  <a:pt x="501" y="1256"/>
                  <a:pt x="488" y="1224"/>
                  <a:pt x="452" y="1214"/>
                </a:cubicBezTo>
                <a:cubicBezTo>
                  <a:pt x="432" y="1208"/>
                  <a:pt x="391" y="1198"/>
                  <a:pt x="391" y="1198"/>
                </a:cubicBezTo>
                <a:cubicBezTo>
                  <a:pt x="345" y="1154"/>
                  <a:pt x="367" y="1170"/>
                  <a:pt x="329" y="1145"/>
                </a:cubicBezTo>
                <a:cubicBezTo>
                  <a:pt x="320" y="1115"/>
                  <a:pt x="309" y="1108"/>
                  <a:pt x="283" y="1091"/>
                </a:cubicBezTo>
                <a:cubicBezTo>
                  <a:pt x="280" y="1083"/>
                  <a:pt x="275" y="1068"/>
                  <a:pt x="275" y="1068"/>
                </a:cubicBezTo>
                <a:close/>
              </a:path>
            </a:pathLst>
          </a:custGeom>
          <a:noFill/>
          <a:ln w="9525">
            <a:noFill/>
            <a:round/>
            <a:headEnd/>
            <a:tailEnd/>
          </a:ln>
        </p:spPr>
        <p:txBody>
          <a:bodyPr/>
          <a:lstStyle/>
          <a:p>
            <a:endParaRPr lang="en-US">
              <a:solidFill>
                <a:prstClr val="black"/>
              </a:solidFill>
            </a:endParaRPr>
          </a:p>
        </p:txBody>
      </p:sp>
      <p:sp>
        <p:nvSpPr>
          <p:cNvPr id="132100" name="Freeform 4"/>
          <p:cNvSpPr>
            <a:spLocks/>
          </p:cNvSpPr>
          <p:nvPr/>
        </p:nvSpPr>
        <p:spPr bwMode="auto">
          <a:xfrm>
            <a:off x="1141413" y="4483100"/>
            <a:ext cx="3252787" cy="2070100"/>
          </a:xfrm>
          <a:custGeom>
            <a:avLst/>
            <a:gdLst/>
            <a:ahLst/>
            <a:cxnLst>
              <a:cxn ang="0">
                <a:pos x="41" y="96"/>
              </a:cxn>
              <a:cxn ang="0">
                <a:pos x="185" y="0"/>
              </a:cxn>
              <a:cxn ang="0">
                <a:pos x="289" y="24"/>
              </a:cxn>
              <a:cxn ang="0">
                <a:pos x="361" y="272"/>
              </a:cxn>
              <a:cxn ang="0">
                <a:pos x="345" y="376"/>
              </a:cxn>
              <a:cxn ang="0">
                <a:pos x="537" y="632"/>
              </a:cxn>
              <a:cxn ang="0">
                <a:pos x="577" y="624"/>
              </a:cxn>
              <a:cxn ang="0">
                <a:pos x="761" y="496"/>
              </a:cxn>
              <a:cxn ang="0">
                <a:pos x="737" y="552"/>
              </a:cxn>
              <a:cxn ang="0">
                <a:pos x="777" y="648"/>
              </a:cxn>
              <a:cxn ang="0">
                <a:pos x="897" y="720"/>
              </a:cxn>
              <a:cxn ang="0">
                <a:pos x="985" y="680"/>
              </a:cxn>
              <a:cxn ang="0">
                <a:pos x="1017" y="640"/>
              </a:cxn>
              <a:cxn ang="0">
                <a:pos x="1169" y="536"/>
              </a:cxn>
              <a:cxn ang="0">
                <a:pos x="1305" y="488"/>
              </a:cxn>
              <a:cxn ang="0">
                <a:pos x="1385" y="352"/>
              </a:cxn>
              <a:cxn ang="0">
                <a:pos x="1457" y="328"/>
              </a:cxn>
              <a:cxn ang="0">
                <a:pos x="1601" y="408"/>
              </a:cxn>
              <a:cxn ang="0">
                <a:pos x="1801" y="368"/>
              </a:cxn>
              <a:cxn ang="0">
                <a:pos x="2017" y="432"/>
              </a:cxn>
              <a:cxn ang="0">
                <a:pos x="1865" y="488"/>
              </a:cxn>
              <a:cxn ang="0">
                <a:pos x="1769" y="536"/>
              </a:cxn>
              <a:cxn ang="0">
                <a:pos x="1729" y="632"/>
              </a:cxn>
              <a:cxn ang="0">
                <a:pos x="1657" y="712"/>
              </a:cxn>
              <a:cxn ang="0">
                <a:pos x="1601" y="840"/>
              </a:cxn>
              <a:cxn ang="0">
                <a:pos x="1825" y="888"/>
              </a:cxn>
              <a:cxn ang="0">
                <a:pos x="1857" y="1056"/>
              </a:cxn>
              <a:cxn ang="0">
                <a:pos x="1545" y="1024"/>
              </a:cxn>
              <a:cxn ang="0">
                <a:pos x="1089" y="1152"/>
              </a:cxn>
              <a:cxn ang="0">
                <a:pos x="865" y="1192"/>
              </a:cxn>
              <a:cxn ang="0">
                <a:pos x="777" y="1264"/>
              </a:cxn>
              <a:cxn ang="0">
                <a:pos x="713" y="1304"/>
              </a:cxn>
              <a:cxn ang="0">
                <a:pos x="529" y="1232"/>
              </a:cxn>
              <a:cxn ang="0">
                <a:pos x="329" y="1080"/>
              </a:cxn>
              <a:cxn ang="0">
                <a:pos x="233" y="1112"/>
              </a:cxn>
              <a:cxn ang="0">
                <a:pos x="185" y="1112"/>
              </a:cxn>
              <a:cxn ang="0">
                <a:pos x="233" y="1016"/>
              </a:cxn>
              <a:cxn ang="0">
                <a:pos x="97" y="784"/>
              </a:cxn>
              <a:cxn ang="0">
                <a:pos x="73" y="736"/>
              </a:cxn>
              <a:cxn ang="0">
                <a:pos x="153" y="632"/>
              </a:cxn>
              <a:cxn ang="0">
                <a:pos x="17" y="224"/>
              </a:cxn>
            </a:cxnLst>
            <a:rect l="0" t="0" r="r" b="b"/>
            <a:pathLst>
              <a:path w="2049" h="1304">
                <a:moveTo>
                  <a:pt x="1" y="208"/>
                </a:moveTo>
                <a:cubicBezTo>
                  <a:pt x="11" y="177"/>
                  <a:pt x="9" y="116"/>
                  <a:pt x="41" y="96"/>
                </a:cubicBezTo>
                <a:cubicBezTo>
                  <a:pt x="67" y="80"/>
                  <a:pt x="117" y="76"/>
                  <a:pt x="145" y="72"/>
                </a:cubicBezTo>
                <a:cubicBezTo>
                  <a:pt x="161" y="48"/>
                  <a:pt x="169" y="24"/>
                  <a:pt x="185" y="0"/>
                </a:cubicBezTo>
                <a:cubicBezTo>
                  <a:pt x="204" y="3"/>
                  <a:pt x="223" y="4"/>
                  <a:pt x="241" y="8"/>
                </a:cubicBezTo>
                <a:cubicBezTo>
                  <a:pt x="257" y="12"/>
                  <a:pt x="289" y="24"/>
                  <a:pt x="289" y="24"/>
                </a:cubicBezTo>
                <a:cubicBezTo>
                  <a:pt x="295" y="41"/>
                  <a:pt x="308" y="55"/>
                  <a:pt x="313" y="72"/>
                </a:cubicBezTo>
                <a:cubicBezTo>
                  <a:pt x="332" y="143"/>
                  <a:pt x="326" y="203"/>
                  <a:pt x="361" y="272"/>
                </a:cubicBezTo>
                <a:cubicBezTo>
                  <a:pt x="358" y="299"/>
                  <a:pt x="357" y="326"/>
                  <a:pt x="353" y="352"/>
                </a:cubicBezTo>
                <a:cubicBezTo>
                  <a:pt x="352" y="360"/>
                  <a:pt x="344" y="368"/>
                  <a:pt x="345" y="376"/>
                </a:cubicBezTo>
                <a:cubicBezTo>
                  <a:pt x="348" y="396"/>
                  <a:pt x="432" y="432"/>
                  <a:pt x="457" y="440"/>
                </a:cubicBezTo>
                <a:cubicBezTo>
                  <a:pt x="518" y="501"/>
                  <a:pt x="466" y="584"/>
                  <a:pt x="537" y="632"/>
                </a:cubicBezTo>
                <a:cubicBezTo>
                  <a:pt x="542" y="648"/>
                  <a:pt x="542" y="675"/>
                  <a:pt x="569" y="648"/>
                </a:cubicBezTo>
                <a:cubicBezTo>
                  <a:pt x="575" y="642"/>
                  <a:pt x="573" y="632"/>
                  <a:pt x="577" y="624"/>
                </a:cubicBezTo>
                <a:cubicBezTo>
                  <a:pt x="581" y="615"/>
                  <a:pt x="586" y="606"/>
                  <a:pt x="593" y="600"/>
                </a:cubicBezTo>
                <a:cubicBezTo>
                  <a:pt x="632" y="566"/>
                  <a:pt x="711" y="513"/>
                  <a:pt x="761" y="496"/>
                </a:cubicBezTo>
                <a:cubicBezTo>
                  <a:pt x="777" y="544"/>
                  <a:pt x="772" y="501"/>
                  <a:pt x="745" y="528"/>
                </a:cubicBezTo>
                <a:cubicBezTo>
                  <a:pt x="739" y="534"/>
                  <a:pt x="741" y="544"/>
                  <a:pt x="737" y="552"/>
                </a:cubicBezTo>
                <a:cubicBezTo>
                  <a:pt x="733" y="561"/>
                  <a:pt x="726" y="568"/>
                  <a:pt x="721" y="576"/>
                </a:cubicBezTo>
                <a:cubicBezTo>
                  <a:pt x="730" y="619"/>
                  <a:pt x="735" y="634"/>
                  <a:pt x="777" y="648"/>
                </a:cubicBezTo>
                <a:cubicBezTo>
                  <a:pt x="801" y="672"/>
                  <a:pt x="809" y="693"/>
                  <a:pt x="841" y="704"/>
                </a:cubicBezTo>
                <a:cubicBezTo>
                  <a:pt x="862" y="725"/>
                  <a:pt x="865" y="741"/>
                  <a:pt x="897" y="720"/>
                </a:cubicBezTo>
                <a:cubicBezTo>
                  <a:pt x="905" y="715"/>
                  <a:pt x="905" y="701"/>
                  <a:pt x="913" y="696"/>
                </a:cubicBezTo>
                <a:cubicBezTo>
                  <a:pt x="934" y="684"/>
                  <a:pt x="961" y="686"/>
                  <a:pt x="985" y="680"/>
                </a:cubicBezTo>
                <a:cubicBezTo>
                  <a:pt x="993" y="675"/>
                  <a:pt x="1003" y="672"/>
                  <a:pt x="1009" y="664"/>
                </a:cubicBezTo>
                <a:cubicBezTo>
                  <a:pt x="1014" y="657"/>
                  <a:pt x="1011" y="646"/>
                  <a:pt x="1017" y="640"/>
                </a:cubicBezTo>
                <a:cubicBezTo>
                  <a:pt x="1031" y="626"/>
                  <a:pt x="1065" y="608"/>
                  <a:pt x="1065" y="608"/>
                </a:cubicBezTo>
                <a:cubicBezTo>
                  <a:pt x="1088" y="539"/>
                  <a:pt x="1125" y="566"/>
                  <a:pt x="1169" y="536"/>
                </a:cubicBezTo>
                <a:cubicBezTo>
                  <a:pt x="1201" y="515"/>
                  <a:pt x="1195" y="515"/>
                  <a:pt x="1241" y="504"/>
                </a:cubicBezTo>
                <a:cubicBezTo>
                  <a:pt x="1262" y="499"/>
                  <a:pt x="1305" y="488"/>
                  <a:pt x="1305" y="488"/>
                </a:cubicBezTo>
                <a:cubicBezTo>
                  <a:pt x="1339" y="466"/>
                  <a:pt x="1341" y="437"/>
                  <a:pt x="1353" y="400"/>
                </a:cubicBezTo>
                <a:cubicBezTo>
                  <a:pt x="1359" y="382"/>
                  <a:pt x="1367" y="358"/>
                  <a:pt x="1385" y="352"/>
                </a:cubicBezTo>
                <a:cubicBezTo>
                  <a:pt x="1401" y="347"/>
                  <a:pt x="1417" y="341"/>
                  <a:pt x="1433" y="336"/>
                </a:cubicBezTo>
                <a:cubicBezTo>
                  <a:pt x="1441" y="333"/>
                  <a:pt x="1457" y="328"/>
                  <a:pt x="1457" y="328"/>
                </a:cubicBezTo>
                <a:cubicBezTo>
                  <a:pt x="1497" y="341"/>
                  <a:pt x="1494" y="349"/>
                  <a:pt x="1521" y="376"/>
                </a:cubicBezTo>
                <a:cubicBezTo>
                  <a:pt x="1542" y="397"/>
                  <a:pt x="1574" y="399"/>
                  <a:pt x="1601" y="408"/>
                </a:cubicBezTo>
                <a:cubicBezTo>
                  <a:pt x="1645" y="393"/>
                  <a:pt x="1646" y="391"/>
                  <a:pt x="1689" y="384"/>
                </a:cubicBezTo>
                <a:cubicBezTo>
                  <a:pt x="1726" y="378"/>
                  <a:pt x="1801" y="368"/>
                  <a:pt x="1801" y="368"/>
                </a:cubicBezTo>
                <a:cubicBezTo>
                  <a:pt x="1887" y="339"/>
                  <a:pt x="1832" y="353"/>
                  <a:pt x="1969" y="344"/>
                </a:cubicBezTo>
                <a:cubicBezTo>
                  <a:pt x="2036" y="354"/>
                  <a:pt x="2049" y="336"/>
                  <a:pt x="2017" y="432"/>
                </a:cubicBezTo>
                <a:cubicBezTo>
                  <a:pt x="2014" y="441"/>
                  <a:pt x="2002" y="444"/>
                  <a:pt x="1993" y="448"/>
                </a:cubicBezTo>
                <a:cubicBezTo>
                  <a:pt x="1952" y="466"/>
                  <a:pt x="1907" y="475"/>
                  <a:pt x="1865" y="488"/>
                </a:cubicBezTo>
                <a:cubicBezTo>
                  <a:pt x="1849" y="493"/>
                  <a:pt x="1833" y="499"/>
                  <a:pt x="1817" y="504"/>
                </a:cubicBezTo>
                <a:cubicBezTo>
                  <a:pt x="1799" y="510"/>
                  <a:pt x="1769" y="536"/>
                  <a:pt x="1769" y="536"/>
                </a:cubicBezTo>
                <a:cubicBezTo>
                  <a:pt x="1744" y="574"/>
                  <a:pt x="1756" y="551"/>
                  <a:pt x="1737" y="608"/>
                </a:cubicBezTo>
                <a:cubicBezTo>
                  <a:pt x="1734" y="616"/>
                  <a:pt x="1729" y="632"/>
                  <a:pt x="1729" y="632"/>
                </a:cubicBezTo>
                <a:cubicBezTo>
                  <a:pt x="1743" y="675"/>
                  <a:pt x="1740" y="670"/>
                  <a:pt x="1705" y="688"/>
                </a:cubicBezTo>
                <a:cubicBezTo>
                  <a:pt x="1643" y="719"/>
                  <a:pt x="1717" y="692"/>
                  <a:pt x="1657" y="712"/>
                </a:cubicBezTo>
                <a:cubicBezTo>
                  <a:pt x="1634" y="746"/>
                  <a:pt x="1606" y="768"/>
                  <a:pt x="1593" y="808"/>
                </a:cubicBezTo>
                <a:cubicBezTo>
                  <a:pt x="1596" y="819"/>
                  <a:pt x="1594" y="831"/>
                  <a:pt x="1601" y="840"/>
                </a:cubicBezTo>
                <a:cubicBezTo>
                  <a:pt x="1606" y="847"/>
                  <a:pt x="1617" y="844"/>
                  <a:pt x="1625" y="848"/>
                </a:cubicBezTo>
                <a:cubicBezTo>
                  <a:pt x="1692" y="882"/>
                  <a:pt x="1746" y="882"/>
                  <a:pt x="1825" y="888"/>
                </a:cubicBezTo>
                <a:cubicBezTo>
                  <a:pt x="1843" y="942"/>
                  <a:pt x="1804" y="976"/>
                  <a:pt x="1865" y="1016"/>
                </a:cubicBezTo>
                <a:cubicBezTo>
                  <a:pt x="1862" y="1029"/>
                  <a:pt x="1867" y="1046"/>
                  <a:pt x="1857" y="1056"/>
                </a:cubicBezTo>
                <a:cubicBezTo>
                  <a:pt x="1845" y="1068"/>
                  <a:pt x="1809" y="1072"/>
                  <a:pt x="1809" y="1072"/>
                </a:cubicBezTo>
                <a:cubicBezTo>
                  <a:pt x="1719" y="1057"/>
                  <a:pt x="1633" y="1046"/>
                  <a:pt x="1545" y="1024"/>
                </a:cubicBezTo>
                <a:cubicBezTo>
                  <a:pt x="1495" y="1030"/>
                  <a:pt x="1451" y="1028"/>
                  <a:pt x="1409" y="1056"/>
                </a:cubicBezTo>
                <a:cubicBezTo>
                  <a:pt x="1374" y="1160"/>
                  <a:pt x="1151" y="1149"/>
                  <a:pt x="1089" y="1152"/>
                </a:cubicBezTo>
                <a:cubicBezTo>
                  <a:pt x="1000" y="1182"/>
                  <a:pt x="1058" y="1167"/>
                  <a:pt x="913" y="1176"/>
                </a:cubicBezTo>
                <a:cubicBezTo>
                  <a:pt x="897" y="1181"/>
                  <a:pt x="881" y="1187"/>
                  <a:pt x="865" y="1192"/>
                </a:cubicBezTo>
                <a:cubicBezTo>
                  <a:pt x="847" y="1198"/>
                  <a:pt x="817" y="1224"/>
                  <a:pt x="817" y="1224"/>
                </a:cubicBezTo>
                <a:cubicBezTo>
                  <a:pt x="774" y="1288"/>
                  <a:pt x="830" y="1211"/>
                  <a:pt x="777" y="1264"/>
                </a:cubicBezTo>
                <a:cubicBezTo>
                  <a:pt x="770" y="1271"/>
                  <a:pt x="769" y="1283"/>
                  <a:pt x="761" y="1288"/>
                </a:cubicBezTo>
                <a:cubicBezTo>
                  <a:pt x="747" y="1297"/>
                  <a:pt x="713" y="1304"/>
                  <a:pt x="713" y="1304"/>
                </a:cubicBezTo>
                <a:cubicBezTo>
                  <a:pt x="681" y="1299"/>
                  <a:pt x="608" y="1281"/>
                  <a:pt x="577" y="1264"/>
                </a:cubicBezTo>
                <a:cubicBezTo>
                  <a:pt x="560" y="1255"/>
                  <a:pt x="529" y="1232"/>
                  <a:pt x="529" y="1232"/>
                </a:cubicBezTo>
                <a:cubicBezTo>
                  <a:pt x="504" y="1158"/>
                  <a:pt x="405" y="1169"/>
                  <a:pt x="337" y="1152"/>
                </a:cubicBezTo>
                <a:cubicBezTo>
                  <a:pt x="334" y="1128"/>
                  <a:pt x="337" y="1103"/>
                  <a:pt x="329" y="1080"/>
                </a:cubicBezTo>
                <a:cubicBezTo>
                  <a:pt x="326" y="1071"/>
                  <a:pt x="314" y="1062"/>
                  <a:pt x="305" y="1064"/>
                </a:cubicBezTo>
                <a:cubicBezTo>
                  <a:pt x="305" y="1064"/>
                  <a:pt x="245" y="1104"/>
                  <a:pt x="233" y="1112"/>
                </a:cubicBezTo>
                <a:cubicBezTo>
                  <a:pt x="225" y="1117"/>
                  <a:pt x="209" y="1128"/>
                  <a:pt x="209" y="1128"/>
                </a:cubicBezTo>
                <a:cubicBezTo>
                  <a:pt x="201" y="1123"/>
                  <a:pt x="189" y="1121"/>
                  <a:pt x="185" y="1112"/>
                </a:cubicBezTo>
                <a:cubicBezTo>
                  <a:pt x="182" y="1104"/>
                  <a:pt x="189" y="1095"/>
                  <a:pt x="193" y="1088"/>
                </a:cubicBezTo>
                <a:cubicBezTo>
                  <a:pt x="239" y="1005"/>
                  <a:pt x="215" y="1070"/>
                  <a:pt x="233" y="1016"/>
                </a:cubicBezTo>
                <a:cubicBezTo>
                  <a:pt x="214" y="958"/>
                  <a:pt x="206" y="891"/>
                  <a:pt x="153" y="856"/>
                </a:cubicBezTo>
                <a:cubicBezTo>
                  <a:pt x="115" y="799"/>
                  <a:pt x="135" y="822"/>
                  <a:pt x="97" y="784"/>
                </a:cubicBezTo>
                <a:cubicBezTo>
                  <a:pt x="94" y="776"/>
                  <a:pt x="93" y="768"/>
                  <a:pt x="89" y="760"/>
                </a:cubicBezTo>
                <a:cubicBezTo>
                  <a:pt x="85" y="751"/>
                  <a:pt x="68" y="744"/>
                  <a:pt x="73" y="736"/>
                </a:cubicBezTo>
                <a:cubicBezTo>
                  <a:pt x="83" y="719"/>
                  <a:pt x="121" y="704"/>
                  <a:pt x="121" y="704"/>
                </a:cubicBezTo>
                <a:cubicBezTo>
                  <a:pt x="130" y="678"/>
                  <a:pt x="144" y="658"/>
                  <a:pt x="153" y="632"/>
                </a:cubicBezTo>
                <a:cubicBezTo>
                  <a:pt x="168" y="525"/>
                  <a:pt x="178" y="358"/>
                  <a:pt x="73" y="288"/>
                </a:cubicBezTo>
                <a:cubicBezTo>
                  <a:pt x="62" y="256"/>
                  <a:pt x="45" y="243"/>
                  <a:pt x="17" y="224"/>
                </a:cubicBezTo>
                <a:cubicBezTo>
                  <a:pt x="0" y="198"/>
                  <a:pt x="1" y="190"/>
                  <a:pt x="1" y="208"/>
                </a:cubicBezTo>
                <a:close/>
              </a:path>
            </a:pathLst>
          </a:custGeom>
          <a:noFill/>
          <a:ln w="9525">
            <a:noFill/>
            <a:round/>
            <a:headEnd/>
            <a:tailEnd/>
          </a:ln>
          <a:effectLst>
            <a:outerShdw dist="17961" dir="2700000" algn="ctr" rotWithShape="0">
              <a:schemeClr val="tx1"/>
            </a:outerShdw>
          </a:effectLst>
        </p:spPr>
        <p:txBody>
          <a:bodyPr/>
          <a:lstStyle/>
          <a:p>
            <a:pPr>
              <a:defRPr/>
            </a:pPr>
            <a:endParaRPr lang="en-US">
              <a:solidFill>
                <a:prstClr val="black"/>
              </a:solidFill>
            </a:endParaRPr>
          </a:p>
        </p:txBody>
      </p:sp>
      <p:sp>
        <p:nvSpPr>
          <p:cNvPr id="132101" name="Freeform 5"/>
          <p:cNvSpPr>
            <a:spLocks/>
          </p:cNvSpPr>
          <p:nvPr/>
        </p:nvSpPr>
        <p:spPr bwMode="auto">
          <a:xfrm>
            <a:off x="3721100" y="4241800"/>
            <a:ext cx="3733800" cy="1955800"/>
          </a:xfrm>
          <a:custGeom>
            <a:avLst/>
            <a:gdLst/>
            <a:ahLst/>
            <a:cxnLst>
              <a:cxn ang="0">
                <a:pos x="2280" y="256"/>
              </a:cxn>
              <a:cxn ang="0">
                <a:pos x="1960" y="176"/>
              </a:cxn>
              <a:cxn ang="0">
                <a:pos x="1928" y="72"/>
              </a:cxn>
              <a:cxn ang="0">
                <a:pos x="1800" y="24"/>
              </a:cxn>
              <a:cxn ang="0">
                <a:pos x="1728" y="96"/>
              </a:cxn>
              <a:cxn ang="0">
                <a:pos x="1576" y="120"/>
              </a:cxn>
              <a:cxn ang="0">
                <a:pos x="1504" y="72"/>
              </a:cxn>
              <a:cxn ang="0">
                <a:pos x="1296" y="144"/>
              </a:cxn>
              <a:cxn ang="0">
                <a:pos x="1088" y="144"/>
              </a:cxn>
              <a:cxn ang="0">
                <a:pos x="1048" y="112"/>
              </a:cxn>
              <a:cxn ang="0">
                <a:pos x="912" y="144"/>
              </a:cxn>
              <a:cxn ang="0">
                <a:pos x="848" y="200"/>
              </a:cxn>
              <a:cxn ang="0">
                <a:pos x="768" y="288"/>
              </a:cxn>
              <a:cxn ang="0">
                <a:pos x="656" y="336"/>
              </a:cxn>
              <a:cxn ang="0">
                <a:pos x="584" y="360"/>
              </a:cxn>
              <a:cxn ang="0">
                <a:pos x="504" y="488"/>
              </a:cxn>
              <a:cxn ang="0">
                <a:pos x="408" y="560"/>
              </a:cxn>
              <a:cxn ang="0">
                <a:pos x="168" y="704"/>
              </a:cxn>
              <a:cxn ang="0">
                <a:pos x="160" y="800"/>
              </a:cxn>
              <a:cxn ang="0">
                <a:pos x="104" y="840"/>
              </a:cxn>
              <a:cxn ang="0">
                <a:pos x="24" y="968"/>
              </a:cxn>
              <a:cxn ang="0">
                <a:pos x="192" y="1000"/>
              </a:cxn>
              <a:cxn ang="0">
                <a:pos x="256" y="1104"/>
              </a:cxn>
              <a:cxn ang="0">
                <a:pos x="448" y="1192"/>
              </a:cxn>
              <a:cxn ang="0">
                <a:pos x="576" y="1232"/>
              </a:cxn>
              <a:cxn ang="0">
                <a:pos x="784" y="1152"/>
              </a:cxn>
              <a:cxn ang="0">
                <a:pos x="936" y="1112"/>
              </a:cxn>
              <a:cxn ang="0">
                <a:pos x="1056" y="1120"/>
              </a:cxn>
              <a:cxn ang="0">
                <a:pos x="1232" y="1120"/>
              </a:cxn>
              <a:cxn ang="0">
                <a:pos x="1344" y="1040"/>
              </a:cxn>
              <a:cxn ang="0">
                <a:pos x="1416" y="984"/>
              </a:cxn>
              <a:cxn ang="0">
                <a:pos x="1536" y="936"/>
              </a:cxn>
              <a:cxn ang="0">
                <a:pos x="1824" y="776"/>
              </a:cxn>
              <a:cxn ang="0">
                <a:pos x="1968" y="624"/>
              </a:cxn>
              <a:cxn ang="0">
                <a:pos x="2048" y="560"/>
              </a:cxn>
              <a:cxn ang="0">
                <a:pos x="2176" y="464"/>
              </a:cxn>
              <a:cxn ang="0">
                <a:pos x="2248" y="408"/>
              </a:cxn>
              <a:cxn ang="0">
                <a:pos x="2352" y="296"/>
              </a:cxn>
            </a:cxnLst>
            <a:rect l="0" t="0" r="r" b="b"/>
            <a:pathLst>
              <a:path w="2352" h="1232">
                <a:moveTo>
                  <a:pt x="2352" y="296"/>
                </a:moveTo>
                <a:cubicBezTo>
                  <a:pt x="2297" y="259"/>
                  <a:pt x="2322" y="270"/>
                  <a:pt x="2280" y="256"/>
                </a:cubicBezTo>
                <a:cubicBezTo>
                  <a:pt x="2236" y="191"/>
                  <a:pt x="2084" y="196"/>
                  <a:pt x="2024" y="192"/>
                </a:cubicBezTo>
                <a:cubicBezTo>
                  <a:pt x="2013" y="190"/>
                  <a:pt x="1974" y="184"/>
                  <a:pt x="1960" y="176"/>
                </a:cubicBezTo>
                <a:cubicBezTo>
                  <a:pt x="1943" y="167"/>
                  <a:pt x="1912" y="144"/>
                  <a:pt x="1912" y="144"/>
                </a:cubicBezTo>
                <a:cubicBezTo>
                  <a:pt x="1889" y="110"/>
                  <a:pt x="1894" y="95"/>
                  <a:pt x="1928" y="72"/>
                </a:cubicBezTo>
                <a:cubicBezTo>
                  <a:pt x="1949" y="40"/>
                  <a:pt x="2005" y="23"/>
                  <a:pt x="1936" y="0"/>
                </a:cubicBezTo>
                <a:cubicBezTo>
                  <a:pt x="1889" y="7"/>
                  <a:pt x="1847" y="17"/>
                  <a:pt x="1800" y="24"/>
                </a:cubicBezTo>
                <a:cubicBezTo>
                  <a:pt x="1782" y="30"/>
                  <a:pt x="1759" y="28"/>
                  <a:pt x="1744" y="40"/>
                </a:cubicBezTo>
                <a:cubicBezTo>
                  <a:pt x="1729" y="52"/>
                  <a:pt x="1736" y="78"/>
                  <a:pt x="1728" y="96"/>
                </a:cubicBezTo>
                <a:cubicBezTo>
                  <a:pt x="1717" y="121"/>
                  <a:pt x="1709" y="122"/>
                  <a:pt x="1688" y="136"/>
                </a:cubicBezTo>
                <a:cubicBezTo>
                  <a:pt x="1678" y="135"/>
                  <a:pt x="1603" y="135"/>
                  <a:pt x="1576" y="120"/>
                </a:cubicBezTo>
                <a:cubicBezTo>
                  <a:pt x="1559" y="111"/>
                  <a:pt x="1544" y="99"/>
                  <a:pt x="1528" y="88"/>
                </a:cubicBezTo>
                <a:cubicBezTo>
                  <a:pt x="1520" y="83"/>
                  <a:pt x="1504" y="72"/>
                  <a:pt x="1504" y="72"/>
                </a:cubicBezTo>
                <a:cubicBezTo>
                  <a:pt x="1433" y="81"/>
                  <a:pt x="1401" y="90"/>
                  <a:pt x="1344" y="128"/>
                </a:cubicBezTo>
                <a:cubicBezTo>
                  <a:pt x="1330" y="137"/>
                  <a:pt x="1312" y="139"/>
                  <a:pt x="1296" y="144"/>
                </a:cubicBezTo>
                <a:cubicBezTo>
                  <a:pt x="1288" y="147"/>
                  <a:pt x="1272" y="152"/>
                  <a:pt x="1272" y="152"/>
                </a:cubicBezTo>
                <a:cubicBezTo>
                  <a:pt x="1211" y="149"/>
                  <a:pt x="1149" y="154"/>
                  <a:pt x="1088" y="144"/>
                </a:cubicBezTo>
                <a:cubicBezTo>
                  <a:pt x="1079" y="142"/>
                  <a:pt x="1080" y="126"/>
                  <a:pt x="1072" y="120"/>
                </a:cubicBezTo>
                <a:cubicBezTo>
                  <a:pt x="1065" y="115"/>
                  <a:pt x="1056" y="115"/>
                  <a:pt x="1048" y="112"/>
                </a:cubicBezTo>
                <a:cubicBezTo>
                  <a:pt x="1037" y="113"/>
                  <a:pt x="957" y="120"/>
                  <a:pt x="936" y="128"/>
                </a:cubicBezTo>
                <a:cubicBezTo>
                  <a:pt x="927" y="131"/>
                  <a:pt x="921" y="140"/>
                  <a:pt x="912" y="144"/>
                </a:cubicBezTo>
                <a:cubicBezTo>
                  <a:pt x="902" y="148"/>
                  <a:pt x="891" y="149"/>
                  <a:pt x="880" y="152"/>
                </a:cubicBezTo>
                <a:cubicBezTo>
                  <a:pt x="869" y="168"/>
                  <a:pt x="859" y="184"/>
                  <a:pt x="848" y="200"/>
                </a:cubicBezTo>
                <a:cubicBezTo>
                  <a:pt x="836" y="217"/>
                  <a:pt x="813" y="224"/>
                  <a:pt x="800" y="240"/>
                </a:cubicBezTo>
                <a:cubicBezTo>
                  <a:pt x="788" y="255"/>
                  <a:pt x="774" y="270"/>
                  <a:pt x="768" y="288"/>
                </a:cubicBezTo>
                <a:cubicBezTo>
                  <a:pt x="765" y="296"/>
                  <a:pt x="767" y="307"/>
                  <a:pt x="760" y="312"/>
                </a:cubicBezTo>
                <a:cubicBezTo>
                  <a:pt x="738" y="328"/>
                  <a:pt x="680" y="333"/>
                  <a:pt x="656" y="336"/>
                </a:cubicBezTo>
                <a:cubicBezTo>
                  <a:pt x="640" y="341"/>
                  <a:pt x="624" y="347"/>
                  <a:pt x="608" y="352"/>
                </a:cubicBezTo>
                <a:cubicBezTo>
                  <a:pt x="600" y="355"/>
                  <a:pt x="584" y="360"/>
                  <a:pt x="584" y="360"/>
                </a:cubicBezTo>
                <a:cubicBezTo>
                  <a:pt x="569" y="375"/>
                  <a:pt x="549" y="384"/>
                  <a:pt x="536" y="400"/>
                </a:cubicBezTo>
                <a:cubicBezTo>
                  <a:pt x="516" y="425"/>
                  <a:pt x="534" y="468"/>
                  <a:pt x="504" y="488"/>
                </a:cubicBezTo>
                <a:cubicBezTo>
                  <a:pt x="495" y="494"/>
                  <a:pt x="483" y="493"/>
                  <a:pt x="472" y="496"/>
                </a:cubicBezTo>
                <a:cubicBezTo>
                  <a:pt x="449" y="519"/>
                  <a:pt x="426" y="533"/>
                  <a:pt x="408" y="560"/>
                </a:cubicBezTo>
                <a:cubicBezTo>
                  <a:pt x="391" y="664"/>
                  <a:pt x="340" y="656"/>
                  <a:pt x="240" y="664"/>
                </a:cubicBezTo>
                <a:cubicBezTo>
                  <a:pt x="214" y="673"/>
                  <a:pt x="168" y="704"/>
                  <a:pt x="168" y="704"/>
                </a:cubicBezTo>
                <a:cubicBezTo>
                  <a:pt x="157" y="736"/>
                  <a:pt x="136" y="744"/>
                  <a:pt x="112" y="768"/>
                </a:cubicBezTo>
                <a:cubicBezTo>
                  <a:pt x="128" y="779"/>
                  <a:pt x="144" y="789"/>
                  <a:pt x="160" y="800"/>
                </a:cubicBezTo>
                <a:cubicBezTo>
                  <a:pt x="167" y="805"/>
                  <a:pt x="159" y="819"/>
                  <a:pt x="152" y="824"/>
                </a:cubicBezTo>
                <a:cubicBezTo>
                  <a:pt x="138" y="834"/>
                  <a:pt x="104" y="840"/>
                  <a:pt x="104" y="840"/>
                </a:cubicBezTo>
                <a:cubicBezTo>
                  <a:pt x="85" y="869"/>
                  <a:pt x="68" y="869"/>
                  <a:pt x="40" y="888"/>
                </a:cubicBezTo>
                <a:cubicBezTo>
                  <a:pt x="32" y="911"/>
                  <a:pt x="0" y="944"/>
                  <a:pt x="24" y="968"/>
                </a:cubicBezTo>
                <a:cubicBezTo>
                  <a:pt x="41" y="985"/>
                  <a:pt x="72" y="980"/>
                  <a:pt x="96" y="984"/>
                </a:cubicBezTo>
                <a:cubicBezTo>
                  <a:pt x="128" y="990"/>
                  <a:pt x="192" y="1000"/>
                  <a:pt x="192" y="1000"/>
                </a:cubicBezTo>
                <a:cubicBezTo>
                  <a:pt x="209" y="1052"/>
                  <a:pt x="185" y="1001"/>
                  <a:pt x="224" y="1032"/>
                </a:cubicBezTo>
                <a:cubicBezTo>
                  <a:pt x="241" y="1046"/>
                  <a:pt x="251" y="1089"/>
                  <a:pt x="256" y="1104"/>
                </a:cubicBezTo>
                <a:cubicBezTo>
                  <a:pt x="265" y="1131"/>
                  <a:pt x="285" y="1126"/>
                  <a:pt x="304" y="1136"/>
                </a:cubicBezTo>
                <a:cubicBezTo>
                  <a:pt x="359" y="1163"/>
                  <a:pt x="385" y="1179"/>
                  <a:pt x="448" y="1192"/>
                </a:cubicBezTo>
                <a:cubicBezTo>
                  <a:pt x="478" y="1198"/>
                  <a:pt x="497" y="1206"/>
                  <a:pt x="528" y="1216"/>
                </a:cubicBezTo>
                <a:cubicBezTo>
                  <a:pt x="544" y="1221"/>
                  <a:pt x="576" y="1232"/>
                  <a:pt x="576" y="1232"/>
                </a:cubicBezTo>
                <a:cubicBezTo>
                  <a:pt x="605" y="1226"/>
                  <a:pt x="636" y="1227"/>
                  <a:pt x="664" y="1216"/>
                </a:cubicBezTo>
                <a:cubicBezTo>
                  <a:pt x="719" y="1193"/>
                  <a:pt x="720" y="1165"/>
                  <a:pt x="784" y="1152"/>
                </a:cubicBezTo>
                <a:cubicBezTo>
                  <a:pt x="822" y="1162"/>
                  <a:pt x="828" y="1180"/>
                  <a:pt x="864" y="1168"/>
                </a:cubicBezTo>
                <a:cubicBezTo>
                  <a:pt x="902" y="1130"/>
                  <a:pt x="879" y="1150"/>
                  <a:pt x="936" y="1112"/>
                </a:cubicBezTo>
                <a:cubicBezTo>
                  <a:pt x="950" y="1103"/>
                  <a:pt x="984" y="1096"/>
                  <a:pt x="984" y="1096"/>
                </a:cubicBezTo>
                <a:cubicBezTo>
                  <a:pt x="1008" y="1104"/>
                  <a:pt x="1032" y="1112"/>
                  <a:pt x="1056" y="1120"/>
                </a:cubicBezTo>
                <a:cubicBezTo>
                  <a:pt x="1064" y="1123"/>
                  <a:pt x="1080" y="1128"/>
                  <a:pt x="1080" y="1128"/>
                </a:cubicBezTo>
                <a:cubicBezTo>
                  <a:pt x="1131" y="1125"/>
                  <a:pt x="1182" y="1129"/>
                  <a:pt x="1232" y="1120"/>
                </a:cubicBezTo>
                <a:cubicBezTo>
                  <a:pt x="1233" y="1120"/>
                  <a:pt x="1287" y="1078"/>
                  <a:pt x="1304" y="1072"/>
                </a:cubicBezTo>
                <a:cubicBezTo>
                  <a:pt x="1340" y="1018"/>
                  <a:pt x="1298" y="1071"/>
                  <a:pt x="1344" y="1040"/>
                </a:cubicBezTo>
                <a:cubicBezTo>
                  <a:pt x="1404" y="1000"/>
                  <a:pt x="1335" y="1027"/>
                  <a:pt x="1392" y="1008"/>
                </a:cubicBezTo>
                <a:cubicBezTo>
                  <a:pt x="1400" y="1000"/>
                  <a:pt x="1406" y="989"/>
                  <a:pt x="1416" y="984"/>
                </a:cubicBezTo>
                <a:cubicBezTo>
                  <a:pt x="1416" y="984"/>
                  <a:pt x="1476" y="964"/>
                  <a:pt x="1488" y="960"/>
                </a:cubicBezTo>
                <a:cubicBezTo>
                  <a:pt x="1505" y="954"/>
                  <a:pt x="1519" y="942"/>
                  <a:pt x="1536" y="936"/>
                </a:cubicBezTo>
                <a:cubicBezTo>
                  <a:pt x="1568" y="888"/>
                  <a:pt x="1640" y="854"/>
                  <a:pt x="1696" y="840"/>
                </a:cubicBezTo>
                <a:cubicBezTo>
                  <a:pt x="1734" y="815"/>
                  <a:pt x="1780" y="791"/>
                  <a:pt x="1824" y="776"/>
                </a:cubicBezTo>
                <a:cubicBezTo>
                  <a:pt x="1848" y="740"/>
                  <a:pt x="1871" y="710"/>
                  <a:pt x="1912" y="696"/>
                </a:cubicBezTo>
                <a:cubicBezTo>
                  <a:pt x="1950" y="658"/>
                  <a:pt x="1930" y="681"/>
                  <a:pt x="1968" y="624"/>
                </a:cubicBezTo>
                <a:cubicBezTo>
                  <a:pt x="1979" y="608"/>
                  <a:pt x="2016" y="592"/>
                  <a:pt x="2016" y="592"/>
                </a:cubicBezTo>
                <a:cubicBezTo>
                  <a:pt x="2037" y="528"/>
                  <a:pt x="2005" y="603"/>
                  <a:pt x="2048" y="560"/>
                </a:cubicBezTo>
                <a:cubicBezTo>
                  <a:pt x="2091" y="517"/>
                  <a:pt x="2016" y="549"/>
                  <a:pt x="2080" y="528"/>
                </a:cubicBezTo>
                <a:cubicBezTo>
                  <a:pt x="2107" y="487"/>
                  <a:pt x="2138" y="491"/>
                  <a:pt x="2176" y="464"/>
                </a:cubicBezTo>
                <a:cubicBezTo>
                  <a:pt x="2185" y="457"/>
                  <a:pt x="2191" y="447"/>
                  <a:pt x="2200" y="440"/>
                </a:cubicBezTo>
                <a:cubicBezTo>
                  <a:pt x="2215" y="428"/>
                  <a:pt x="2232" y="419"/>
                  <a:pt x="2248" y="408"/>
                </a:cubicBezTo>
                <a:cubicBezTo>
                  <a:pt x="2282" y="385"/>
                  <a:pt x="2314" y="374"/>
                  <a:pt x="2344" y="344"/>
                </a:cubicBezTo>
                <a:cubicBezTo>
                  <a:pt x="2325" y="288"/>
                  <a:pt x="2311" y="296"/>
                  <a:pt x="2352" y="296"/>
                </a:cubicBezTo>
                <a:close/>
              </a:path>
            </a:pathLst>
          </a:custGeom>
          <a:noFill/>
          <a:ln w="9525">
            <a:noFill/>
            <a:round/>
            <a:headEnd/>
            <a:tailEnd/>
          </a:ln>
          <a:effectLst>
            <a:outerShdw dist="17961" dir="2700000" algn="ctr" rotWithShape="0">
              <a:schemeClr val="tx1"/>
            </a:outerShdw>
          </a:effectLst>
        </p:spPr>
        <p:txBody>
          <a:bodyPr/>
          <a:lstStyle/>
          <a:p>
            <a:pPr>
              <a:defRPr/>
            </a:pPr>
            <a:endParaRPr lang="en-US">
              <a:solidFill>
                <a:prstClr val="black"/>
              </a:solidFill>
            </a:endParaRPr>
          </a:p>
        </p:txBody>
      </p:sp>
      <p:sp>
        <p:nvSpPr>
          <p:cNvPr id="132102" name="Freeform 6"/>
          <p:cNvSpPr>
            <a:spLocks/>
          </p:cNvSpPr>
          <p:nvPr/>
        </p:nvSpPr>
        <p:spPr bwMode="auto">
          <a:xfrm>
            <a:off x="6769100" y="2636838"/>
            <a:ext cx="2257425" cy="2028825"/>
          </a:xfrm>
          <a:custGeom>
            <a:avLst/>
            <a:gdLst/>
            <a:ahLst/>
            <a:cxnLst>
              <a:cxn ang="0">
                <a:pos x="1400" y="67"/>
              </a:cxn>
              <a:cxn ang="0">
                <a:pos x="1296" y="35"/>
              </a:cxn>
              <a:cxn ang="0">
                <a:pos x="1208" y="131"/>
              </a:cxn>
              <a:cxn ang="0">
                <a:pos x="1152" y="195"/>
              </a:cxn>
              <a:cxn ang="0">
                <a:pos x="1104" y="211"/>
              </a:cxn>
              <a:cxn ang="0">
                <a:pos x="984" y="155"/>
              </a:cxn>
              <a:cxn ang="0">
                <a:pos x="936" y="139"/>
              </a:cxn>
              <a:cxn ang="0">
                <a:pos x="856" y="147"/>
              </a:cxn>
              <a:cxn ang="0">
                <a:pos x="840" y="171"/>
              </a:cxn>
              <a:cxn ang="0">
                <a:pos x="776" y="187"/>
              </a:cxn>
              <a:cxn ang="0">
                <a:pos x="656" y="163"/>
              </a:cxn>
              <a:cxn ang="0">
                <a:pos x="608" y="131"/>
              </a:cxn>
              <a:cxn ang="0">
                <a:pos x="368" y="179"/>
              </a:cxn>
              <a:cxn ang="0">
                <a:pos x="312" y="323"/>
              </a:cxn>
              <a:cxn ang="0">
                <a:pos x="264" y="395"/>
              </a:cxn>
              <a:cxn ang="0">
                <a:pos x="192" y="475"/>
              </a:cxn>
              <a:cxn ang="0">
                <a:pos x="168" y="523"/>
              </a:cxn>
              <a:cxn ang="0">
                <a:pos x="72" y="563"/>
              </a:cxn>
              <a:cxn ang="0">
                <a:pos x="104" y="627"/>
              </a:cxn>
              <a:cxn ang="0">
                <a:pos x="120" y="651"/>
              </a:cxn>
              <a:cxn ang="0">
                <a:pos x="144" y="667"/>
              </a:cxn>
              <a:cxn ang="0">
                <a:pos x="184" y="739"/>
              </a:cxn>
              <a:cxn ang="0">
                <a:pos x="136" y="835"/>
              </a:cxn>
              <a:cxn ang="0">
                <a:pos x="120" y="859"/>
              </a:cxn>
              <a:cxn ang="0">
                <a:pos x="96" y="875"/>
              </a:cxn>
              <a:cxn ang="0">
                <a:pos x="80" y="931"/>
              </a:cxn>
              <a:cxn ang="0">
                <a:pos x="56" y="1043"/>
              </a:cxn>
              <a:cxn ang="0">
                <a:pos x="48" y="1067"/>
              </a:cxn>
              <a:cxn ang="0">
                <a:pos x="0" y="1091"/>
              </a:cxn>
              <a:cxn ang="0">
                <a:pos x="80" y="1139"/>
              </a:cxn>
              <a:cxn ang="0">
                <a:pos x="208" y="1187"/>
              </a:cxn>
              <a:cxn ang="0">
                <a:pos x="328" y="1203"/>
              </a:cxn>
              <a:cxn ang="0">
                <a:pos x="432" y="1275"/>
              </a:cxn>
              <a:cxn ang="0">
                <a:pos x="496" y="1267"/>
              </a:cxn>
              <a:cxn ang="0">
                <a:pos x="552" y="1171"/>
              </a:cxn>
              <a:cxn ang="0">
                <a:pos x="576" y="1155"/>
              </a:cxn>
              <a:cxn ang="0">
                <a:pos x="648" y="1035"/>
              </a:cxn>
              <a:cxn ang="0">
                <a:pos x="656" y="1011"/>
              </a:cxn>
              <a:cxn ang="0">
                <a:pos x="712" y="947"/>
              </a:cxn>
              <a:cxn ang="0">
                <a:pos x="784" y="875"/>
              </a:cxn>
              <a:cxn ang="0">
                <a:pos x="832" y="843"/>
              </a:cxn>
              <a:cxn ang="0">
                <a:pos x="904" y="739"/>
              </a:cxn>
              <a:cxn ang="0">
                <a:pos x="1008" y="691"/>
              </a:cxn>
              <a:cxn ang="0">
                <a:pos x="1056" y="675"/>
              </a:cxn>
              <a:cxn ang="0">
                <a:pos x="1096" y="627"/>
              </a:cxn>
              <a:cxn ang="0">
                <a:pos x="1112" y="579"/>
              </a:cxn>
              <a:cxn ang="0">
                <a:pos x="1136" y="563"/>
              </a:cxn>
              <a:cxn ang="0">
                <a:pos x="1160" y="555"/>
              </a:cxn>
              <a:cxn ang="0">
                <a:pos x="1208" y="523"/>
              </a:cxn>
              <a:cxn ang="0">
                <a:pos x="1264" y="459"/>
              </a:cxn>
              <a:cxn ang="0">
                <a:pos x="1288" y="339"/>
              </a:cxn>
              <a:cxn ang="0">
                <a:pos x="1328" y="267"/>
              </a:cxn>
              <a:cxn ang="0">
                <a:pos x="1368" y="187"/>
              </a:cxn>
              <a:cxn ang="0">
                <a:pos x="1400" y="67"/>
              </a:cxn>
            </a:cxnLst>
            <a:rect l="0" t="0" r="r" b="b"/>
            <a:pathLst>
              <a:path w="1422" h="1278">
                <a:moveTo>
                  <a:pt x="1400" y="67"/>
                </a:moveTo>
                <a:cubicBezTo>
                  <a:pt x="1422" y="0"/>
                  <a:pt x="1335" y="31"/>
                  <a:pt x="1296" y="35"/>
                </a:cubicBezTo>
                <a:cubicBezTo>
                  <a:pt x="1246" y="52"/>
                  <a:pt x="1254" y="100"/>
                  <a:pt x="1208" y="131"/>
                </a:cubicBezTo>
                <a:cubicBezTo>
                  <a:pt x="1200" y="156"/>
                  <a:pt x="1176" y="182"/>
                  <a:pt x="1152" y="195"/>
                </a:cubicBezTo>
                <a:cubicBezTo>
                  <a:pt x="1137" y="203"/>
                  <a:pt x="1104" y="211"/>
                  <a:pt x="1104" y="211"/>
                </a:cubicBezTo>
                <a:cubicBezTo>
                  <a:pt x="1049" y="193"/>
                  <a:pt x="1032" y="187"/>
                  <a:pt x="984" y="155"/>
                </a:cubicBezTo>
                <a:cubicBezTo>
                  <a:pt x="970" y="146"/>
                  <a:pt x="936" y="139"/>
                  <a:pt x="936" y="139"/>
                </a:cubicBezTo>
                <a:cubicBezTo>
                  <a:pt x="909" y="142"/>
                  <a:pt x="881" y="139"/>
                  <a:pt x="856" y="147"/>
                </a:cubicBezTo>
                <a:cubicBezTo>
                  <a:pt x="847" y="150"/>
                  <a:pt x="849" y="167"/>
                  <a:pt x="840" y="171"/>
                </a:cubicBezTo>
                <a:cubicBezTo>
                  <a:pt x="820" y="181"/>
                  <a:pt x="776" y="187"/>
                  <a:pt x="776" y="187"/>
                </a:cubicBezTo>
                <a:cubicBezTo>
                  <a:pt x="742" y="183"/>
                  <a:pt x="689" y="181"/>
                  <a:pt x="656" y="163"/>
                </a:cubicBezTo>
                <a:cubicBezTo>
                  <a:pt x="639" y="154"/>
                  <a:pt x="608" y="131"/>
                  <a:pt x="608" y="131"/>
                </a:cubicBezTo>
                <a:cubicBezTo>
                  <a:pt x="528" y="144"/>
                  <a:pt x="446" y="159"/>
                  <a:pt x="368" y="179"/>
                </a:cubicBezTo>
                <a:cubicBezTo>
                  <a:pt x="340" y="222"/>
                  <a:pt x="328" y="274"/>
                  <a:pt x="312" y="323"/>
                </a:cubicBezTo>
                <a:cubicBezTo>
                  <a:pt x="312" y="323"/>
                  <a:pt x="272" y="383"/>
                  <a:pt x="264" y="395"/>
                </a:cubicBezTo>
                <a:cubicBezTo>
                  <a:pt x="241" y="430"/>
                  <a:pt x="236" y="460"/>
                  <a:pt x="192" y="475"/>
                </a:cubicBezTo>
                <a:cubicBezTo>
                  <a:pt x="188" y="488"/>
                  <a:pt x="181" y="515"/>
                  <a:pt x="168" y="523"/>
                </a:cubicBezTo>
                <a:cubicBezTo>
                  <a:pt x="137" y="542"/>
                  <a:pt x="103" y="543"/>
                  <a:pt x="72" y="563"/>
                </a:cubicBezTo>
                <a:cubicBezTo>
                  <a:pt x="62" y="602"/>
                  <a:pt x="65" y="614"/>
                  <a:pt x="104" y="627"/>
                </a:cubicBezTo>
                <a:cubicBezTo>
                  <a:pt x="109" y="635"/>
                  <a:pt x="113" y="644"/>
                  <a:pt x="120" y="651"/>
                </a:cubicBezTo>
                <a:cubicBezTo>
                  <a:pt x="127" y="658"/>
                  <a:pt x="138" y="660"/>
                  <a:pt x="144" y="667"/>
                </a:cubicBezTo>
                <a:cubicBezTo>
                  <a:pt x="174" y="701"/>
                  <a:pt x="173" y="706"/>
                  <a:pt x="184" y="739"/>
                </a:cubicBezTo>
                <a:cubicBezTo>
                  <a:pt x="176" y="793"/>
                  <a:pt x="179" y="807"/>
                  <a:pt x="136" y="835"/>
                </a:cubicBezTo>
                <a:cubicBezTo>
                  <a:pt x="131" y="843"/>
                  <a:pt x="127" y="852"/>
                  <a:pt x="120" y="859"/>
                </a:cubicBezTo>
                <a:cubicBezTo>
                  <a:pt x="113" y="866"/>
                  <a:pt x="101" y="867"/>
                  <a:pt x="96" y="875"/>
                </a:cubicBezTo>
                <a:cubicBezTo>
                  <a:pt x="85" y="891"/>
                  <a:pt x="86" y="913"/>
                  <a:pt x="80" y="931"/>
                </a:cubicBezTo>
                <a:cubicBezTo>
                  <a:pt x="95" y="976"/>
                  <a:pt x="75" y="1004"/>
                  <a:pt x="56" y="1043"/>
                </a:cubicBezTo>
                <a:cubicBezTo>
                  <a:pt x="52" y="1051"/>
                  <a:pt x="53" y="1060"/>
                  <a:pt x="48" y="1067"/>
                </a:cubicBezTo>
                <a:cubicBezTo>
                  <a:pt x="37" y="1081"/>
                  <a:pt x="16" y="1086"/>
                  <a:pt x="0" y="1091"/>
                </a:cubicBezTo>
                <a:cubicBezTo>
                  <a:pt x="17" y="1142"/>
                  <a:pt x="46" y="1116"/>
                  <a:pt x="80" y="1139"/>
                </a:cubicBezTo>
                <a:cubicBezTo>
                  <a:pt x="119" y="1165"/>
                  <a:pt x="163" y="1176"/>
                  <a:pt x="208" y="1187"/>
                </a:cubicBezTo>
                <a:cubicBezTo>
                  <a:pt x="273" y="1180"/>
                  <a:pt x="281" y="1172"/>
                  <a:pt x="328" y="1203"/>
                </a:cubicBezTo>
                <a:cubicBezTo>
                  <a:pt x="349" y="1267"/>
                  <a:pt x="375" y="1256"/>
                  <a:pt x="432" y="1275"/>
                </a:cubicBezTo>
                <a:cubicBezTo>
                  <a:pt x="453" y="1272"/>
                  <a:pt x="477" y="1278"/>
                  <a:pt x="496" y="1267"/>
                </a:cubicBezTo>
                <a:cubicBezTo>
                  <a:pt x="532" y="1246"/>
                  <a:pt x="530" y="1199"/>
                  <a:pt x="552" y="1171"/>
                </a:cubicBezTo>
                <a:cubicBezTo>
                  <a:pt x="558" y="1163"/>
                  <a:pt x="568" y="1160"/>
                  <a:pt x="576" y="1155"/>
                </a:cubicBezTo>
                <a:cubicBezTo>
                  <a:pt x="603" y="1114"/>
                  <a:pt x="621" y="1076"/>
                  <a:pt x="648" y="1035"/>
                </a:cubicBezTo>
                <a:cubicBezTo>
                  <a:pt x="653" y="1028"/>
                  <a:pt x="652" y="1018"/>
                  <a:pt x="656" y="1011"/>
                </a:cubicBezTo>
                <a:cubicBezTo>
                  <a:pt x="683" y="962"/>
                  <a:pt x="677" y="970"/>
                  <a:pt x="712" y="947"/>
                </a:cubicBezTo>
                <a:cubicBezTo>
                  <a:pt x="730" y="894"/>
                  <a:pt x="741" y="899"/>
                  <a:pt x="784" y="875"/>
                </a:cubicBezTo>
                <a:cubicBezTo>
                  <a:pt x="801" y="866"/>
                  <a:pt x="832" y="843"/>
                  <a:pt x="832" y="843"/>
                </a:cubicBezTo>
                <a:cubicBezTo>
                  <a:pt x="847" y="799"/>
                  <a:pt x="856" y="755"/>
                  <a:pt x="904" y="739"/>
                </a:cubicBezTo>
                <a:cubicBezTo>
                  <a:pt x="929" y="701"/>
                  <a:pt x="966" y="704"/>
                  <a:pt x="1008" y="691"/>
                </a:cubicBezTo>
                <a:cubicBezTo>
                  <a:pt x="1024" y="686"/>
                  <a:pt x="1056" y="675"/>
                  <a:pt x="1056" y="675"/>
                </a:cubicBezTo>
                <a:cubicBezTo>
                  <a:pt x="1071" y="660"/>
                  <a:pt x="1087" y="647"/>
                  <a:pt x="1096" y="627"/>
                </a:cubicBezTo>
                <a:cubicBezTo>
                  <a:pt x="1103" y="612"/>
                  <a:pt x="1098" y="588"/>
                  <a:pt x="1112" y="579"/>
                </a:cubicBezTo>
                <a:cubicBezTo>
                  <a:pt x="1120" y="574"/>
                  <a:pt x="1127" y="567"/>
                  <a:pt x="1136" y="563"/>
                </a:cubicBezTo>
                <a:cubicBezTo>
                  <a:pt x="1144" y="559"/>
                  <a:pt x="1153" y="559"/>
                  <a:pt x="1160" y="555"/>
                </a:cubicBezTo>
                <a:cubicBezTo>
                  <a:pt x="1177" y="546"/>
                  <a:pt x="1208" y="523"/>
                  <a:pt x="1208" y="523"/>
                </a:cubicBezTo>
                <a:cubicBezTo>
                  <a:pt x="1245" y="467"/>
                  <a:pt x="1224" y="486"/>
                  <a:pt x="1264" y="459"/>
                </a:cubicBezTo>
                <a:cubicBezTo>
                  <a:pt x="1301" y="403"/>
                  <a:pt x="1267" y="462"/>
                  <a:pt x="1288" y="339"/>
                </a:cubicBezTo>
                <a:cubicBezTo>
                  <a:pt x="1299" y="270"/>
                  <a:pt x="1298" y="310"/>
                  <a:pt x="1328" y="267"/>
                </a:cubicBezTo>
                <a:cubicBezTo>
                  <a:pt x="1345" y="243"/>
                  <a:pt x="1355" y="213"/>
                  <a:pt x="1368" y="187"/>
                </a:cubicBezTo>
                <a:cubicBezTo>
                  <a:pt x="1385" y="154"/>
                  <a:pt x="1419" y="105"/>
                  <a:pt x="1400" y="67"/>
                </a:cubicBezTo>
                <a:close/>
              </a:path>
            </a:pathLst>
          </a:custGeom>
          <a:noFill/>
          <a:ln w="9525">
            <a:noFill/>
            <a:round/>
            <a:headEnd/>
            <a:tailEnd/>
          </a:ln>
          <a:effectLst>
            <a:outerShdw dist="17961" dir="2700000" algn="ctr" rotWithShape="0">
              <a:schemeClr val="tx1"/>
            </a:outerShdw>
          </a:effectLst>
        </p:spPr>
        <p:txBody>
          <a:bodyPr/>
          <a:lstStyle/>
          <a:p>
            <a:pPr>
              <a:defRPr/>
            </a:pPr>
            <a:endParaRPr lang="en-US">
              <a:solidFill>
                <a:prstClr val="black"/>
              </a:solidFill>
            </a:endParaRPr>
          </a:p>
        </p:txBody>
      </p:sp>
      <p:sp>
        <p:nvSpPr>
          <p:cNvPr id="132103" name="Freeform 7"/>
          <p:cNvSpPr>
            <a:spLocks/>
          </p:cNvSpPr>
          <p:nvPr/>
        </p:nvSpPr>
        <p:spPr bwMode="auto">
          <a:xfrm>
            <a:off x="4572000" y="2527300"/>
            <a:ext cx="2724150" cy="1952625"/>
          </a:xfrm>
          <a:custGeom>
            <a:avLst/>
            <a:gdLst/>
            <a:ahLst/>
            <a:cxnLst>
              <a:cxn ang="0">
                <a:pos x="920" y="1128"/>
              </a:cxn>
              <a:cxn ang="0">
                <a:pos x="760" y="1192"/>
              </a:cxn>
              <a:cxn ang="0">
                <a:pos x="688" y="1224"/>
              </a:cxn>
              <a:cxn ang="0">
                <a:pos x="512" y="1192"/>
              </a:cxn>
              <a:cxn ang="0">
                <a:pos x="480" y="1152"/>
              </a:cxn>
              <a:cxn ang="0">
                <a:pos x="408" y="1176"/>
              </a:cxn>
              <a:cxn ang="0">
                <a:pos x="296" y="1200"/>
              </a:cxn>
              <a:cxn ang="0">
                <a:pos x="224" y="1184"/>
              </a:cxn>
              <a:cxn ang="0">
                <a:pos x="168" y="1096"/>
              </a:cxn>
              <a:cxn ang="0">
                <a:pos x="56" y="1032"/>
              </a:cxn>
              <a:cxn ang="0">
                <a:pos x="48" y="1008"/>
              </a:cxn>
              <a:cxn ang="0">
                <a:pos x="24" y="992"/>
              </a:cxn>
              <a:cxn ang="0">
                <a:pos x="8" y="944"/>
              </a:cxn>
              <a:cxn ang="0">
                <a:pos x="0" y="920"/>
              </a:cxn>
              <a:cxn ang="0">
                <a:pos x="80" y="728"/>
              </a:cxn>
              <a:cxn ang="0">
                <a:pos x="104" y="656"/>
              </a:cxn>
              <a:cxn ang="0">
                <a:pos x="120" y="608"/>
              </a:cxn>
              <a:cxn ang="0">
                <a:pos x="176" y="456"/>
              </a:cxn>
              <a:cxn ang="0">
                <a:pos x="232" y="384"/>
              </a:cxn>
              <a:cxn ang="0">
                <a:pos x="312" y="328"/>
              </a:cxn>
              <a:cxn ang="0">
                <a:pos x="480" y="256"/>
              </a:cxn>
              <a:cxn ang="0">
                <a:pos x="536" y="288"/>
              </a:cxn>
              <a:cxn ang="0">
                <a:pos x="584" y="216"/>
              </a:cxn>
              <a:cxn ang="0">
                <a:pos x="632" y="200"/>
              </a:cxn>
              <a:cxn ang="0">
                <a:pos x="656" y="216"/>
              </a:cxn>
              <a:cxn ang="0">
                <a:pos x="688" y="128"/>
              </a:cxn>
              <a:cxn ang="0">
                <a:pos x="712" y="120"/>
              </a:cxn>
              <a:cxn ang="0">
                <a:pos x="808" y="80"/>
              </a:cxn>
              <a:cxn ang="0">
                <a:pos x="856" y="64"/>
              </a:cxn>
              <a:cxn ang="0">
                <a:pos x="920" y="72"/>
              </a:cxn>
              <a:cxn ang="0">
                <a:pos x="968" y="88"/>
              </a:cxn>
              <a:cxn ang="0">
                <a:pos x="1040" y="48"/>
              </a:cxn>
              <a:cxn ang="0">
                <a:pos x="1096" y="0"/>
              </a:cxn>
              <a:cxn ang="0">
                <a:pos x="1272" y="64"/>
              </a:cxn>
              <a:cxn ang="0">
                <a:pos x="1432" y="96"/>
              </a:cxn>
              <a:cxn ang="0">
                <a:pos x="1504" y="128"/>
              </a:cxn>
              <a:cxn ang="0">
                <a:pos x="1552" y="160"/>
              </a:cxn>
              <a:cxn ang="0">
                <a:pos x="1616" y="208"/>
              </a:cxn>
              <a:cxn ang="0">
                <a:pos x="1696" y="272"/>
              </a:cxn>
              <a:cxn ang="0">
                <a:pos x="1616" y="480"/>
              </a:cxn>
              <a:cxn ang="0">
                <a:pos x="1416" y="584"/>
              </a:cxn>
              <a:cxn ang="0">
                <a:pos x="1280" y="568"/>
              </a:cxn>
              <a:cxn ang="0">
                <a:pos x="1216" y="592"/>
              </a:cxn>
              <a:cxn ang="0">
                <a:pos x="1200" y="616"/>
              </a:cxn>
              <a:cxn ang="0">
                <a:pos x="1144" y="632"/>
              </a:cxn>
              <a:cxn ang="0">
                <a:pos x="1096" y="656"/>
              </a:cxn>
              <a:cxn ang="0">
                <a:pos x="1024" y="688"/>
              </a:cxn>
              <a:cxn ang="0">
                <a:pos x="960" y="752"/>
              </a:cxn>
              <a:cxn ang="0">
                <a:pos x="944" y="800"/>
              </a:cxn>
              <a:cxn ang="0">
                <a:pos x="936" y="824"/>
              </a:cxn>
              <a:cxn ang="0">
                <a:pos x="840" y="880"/>
              </a:cxn>
              <a:cxn ang="0">
                <a:pos x="800" y="952"/>
              </a:cxn>
              <a:cxn ang="0">
                <a:pos x="880" y="1080"/>
              </a:cxn>
              <a:cxn ang="0">
                <a:pos x="896" y="1104"/>
              </a:cxn>
              <a:cxn ang="0">
                <a:pos x="920" y="1120"/>
              </a:cxn>
              <a:cxn ang="0">
                <a:pos x="920" y="1128"/>
              </a:cxn>
            </a:cxnLst>
            <a:rect l="0" t="0" r="r" b="b"/>
            <a:pathLst>
              <a:path w="1716" h="1230">
                <a:moveTo>
                  <a:pt x="920" y="1128"/>
                </a:moveTo>
                <a:cubicBezTo>
                  <a:pt x="863" y="1139"/>
                  <a:pt x="812" y="1169"/>
                  <a:pt x="760" y="1192"/>
                </a:cubicBezTo>
                <a:cubicBezTo>
                  <a:pt x="674" y="1230"/>
                  <a:pt x="742" y="1188"/>
                  <a:pt x="688" y="1224"/>
                </a:cubicBezTo>
                <a:cubicBezTo>
                  <a:pt x="621" y="1218"/>
                  <a:pt x="574" y="1213"/>
                  <a:pt x="512" y="1192"/>
                </a:cubicBezTo>
                <a:cubicBezTo>
                  <a:pt x="507" y="1177"/>
                  <a:pt x="504" y="1152"/>
                  <a:pt x="480" y="1152"/>
                </a:cubicBezTo>
                <a:cubicBezTo>
                  <a:pt x="472" y="1152"/>
                  <a:pt x="424" y="1172"/>
                  <a:pt x="408" y="1176"/>
                </a:cubicBezTo>
                <a:cubicBezTo>
                  <a:pt x="369" y="1186"/>
                  <a:pt x="337" y="1194"/>
                  <a:pt x="296" y="1200"/>
                </a:cubicBezTo>
                <a:cubicBezTo>
                  <a:pt x="290" y="1199"/>
                  <a:pt x="229" y="1191"/>
                  <a:pt x="224" y="1184"/>
                </a:cubicBezTo>
                <a:cubicBezTo>
                  <a:pt x="188" y="1133"/>
                  <a:pt x="228" y="1136"/>
                  <a:pt x="168" y="1096"/>
                </a:cubicBezTo>
                <a:cubicBezTo>
                  <a:pt x="140" y="1054"/>
                  <a:pt x="98" y="1060"/>
                  <a:pt x="56" y="1032"/>
                </a:cubicBezTo>
                <a:cubicBezTo>
                  <a:pt x="53" y="1024"/>
                  <a:pt x="53" y="1015"/>
                  <a:pt x="48" y="1008"/>
                </a:cubicBezTo>
                <a:cubicBezTo>
                  <a:pt x="42" y="1000"/>
                  <a:pt x="29" y="1000"/>
                  <a:pt x="24" y="992"/>
                </a:cubicBezTo>
                <a:cubicBezTo>
                  <a:pt x="15" y="978"/>
                  <a:pt x="13" y="960"/>
                  <a:pt x="8" y="944"/>
                </a:cubicBezTo>
                <a:cubicBezTo>
                  <a:pt x="5" y="936"/>
                  <a:pt x="0" y="920"/>
                  <a:pt x="0" y="920"/>
                </a:cubicBezTo>
                <a:cubicBezTo>
                  <a:pt x="8" y="844"/>
                  <a:pt x="12" y="773"/>
                  <a:pt x="80" y="728"/>
                </a:cubicBezTo>
                <a:cubicBezTo>
                  <a:pt x="91" y="696"/>
                  <a:pt x="98" y="675"/>
                  <a:pt x="104" y="656"/>
                </a:cubicBezTo>
                <a:cubicBezTo>
                  <a:pt x="109" y="640"/>
                  <a:pt x="120" y="608"/>
                  <a:pt x="120" y="608"/>
                </a:cubicBezTo>
                <a:cubicBezTo>
                  <a:pt x="126" y="539"/>
                  <a:pt x="118" y="494"/>
                  <a:pt x="176" y="456"/>
                </a:cubicBezTo>
                <a:cubicBezTo>
                  <a:pt x="214" y="399"/>
                  <a:pt x="194" y="422"/>
                  <a:pt x="232" y="384"/>
                </a:cubicBezTo>
                <a:cubicBezTo>
                  <a:pt x="246" y="342"/>
                  <a:pt x="270" y="342"/>
                  <a:pt x="312" y="328"/>
                </a:cubicBezTo>
                <a:cubicBezTo>
                  <a:pt x="371" y="308"/>
                  <a:pt x="428" y="291"/>
                  <a:pt x="480" y="256"/>
                </a:cubicBezTo>
                <a:cubicBezTo>
                  <a:pt x="491" y="290"/>
                  <a:pt x="501" y="300"/>
                  <a:pt x="536" y="288"/>
                </a:cubicBezTo>
                <a:cubicBezTo>
                  <a:pt x="552" y="264"/>
                  <a:pt x="568" y="240"/>
                  <a:pt x="584" y="216"/>
                </a:cubicBezTo>
                <a:cubicBezTo>
                  <a:pt x="593" y="202"/>
                  <a:pt x="632" y="200"/>
                  <a:pt x="632" y="200"/>
                </a:cubicBezTo>
                <a:cubicBezTo>
                  <a:pt x="640" y="205"/>
                  <a:pt x="647" y="218"/>
                  <a:pt x="656" y="216"/>
                </a:cubicBezTo>
                <a:cubicBezTo>
                  <a:pt x="680" y="211"/>
                  <a:pt x="673" y="143"/>
                  <a:pt x="688" y="128"/>
                </a:cubicBezTo>
                <a:cubicBezTo>
                  <a:pt x="694" y="122"/>
                  <a:pt x="704" y="124"/>
                  <a:pt x="712" y="120"/>
                </a:cubicBezTo>
                <a:cubicBezTo>
                  <a:pt x="744" y="104"/>
                  <a:pt x="774" y="91"/>
                  <a:pt x="808" y="80"/>
                </a:cubicBezTo>
                <a:cubicBezTo>
                  <a:pt x="824" y="75"/>
                  <a:pt x="856" y="64"/>
                  <a:pt x="856" y="64"/>
                </a:cubicBezTo>
                <a:cubicBezTo>
                  <a:pt x="877" y="67"/>
                  <a:pt x="899" y="67"/>
                  <a:pt x="920" y="72"/>
                </a:cubicBezTo>
                <a:cubicBezTo>
                  <a:pt x="936" y="76"/>
                  <a:pt x="968" y="88"/>
                  <a:pt x="968" y="88"/>
                </a:cubicBezTo>
                <a:cubicBezTo>
                  <a:pt x="992" y="72"/>
                  <a:pt x="1016" y="64"/>
                  <a:pt x="1040" y="48"/>
                </a:cubicBezTo>
                <a:cubicBezTo>
                  <a:pt x="1051" y="16"/>
                  <a:pt x="1065" y="10"/>
                  <a:pt x="1096" y="0"/>
                </a:cubicBezTo>
                <a:cubicBezTo>
                  <a:pt x="1164" y="10"/>
                  <a:pt x="1211" y="37"/>
                  <a:pt x="1272" y="64"/>
                </a:cubicBezTo>
                <a:cubicBezTo>
                  <a:pt x="1329" y="90"/>
                  <a:pt x="1368" y="90"/>
                  <a:pt x="1432" y="96"/>
                </a:cubicBezTo>
                <a:cubicBezTo>
                  <a:pt x="1456" y="104"/>
                  <a:pt x="1482" y="116"/>
                  <a:pt x="1504" y="128"/>
                </a:cubicBezTo>
                <a:cubicBezTo>
                  <a:pt x="1521" y="137"/>
                  <a:pt x="1552" y="160"/>
                  <a:pt x="1552" y="160"/>
                </a:cubicBezTo>
                <a:cubicBezTo>
                  <a:pt x="1571" y="189"/>
                  <a:pt x="1588" y="189"/>
                  <a:pt x="1616" y="208"/>
                </a:cubicBezTo>
                <a:cubicBezTo>
                  <a:pt x="1630" y="249"/>
                  <a:pt x="1663" y="250"/>
                  <a:pt x="1696" y="272"/>
                </a:cubicBezTo>
                <a:cubicBezTo>
                  <a:pt x="1716" y="332"/>
                  <a:pt x="1669" y="445"/>
                  <a:pt x="1616" y="480"/>
                </a:cubicBezTo>
                <a:cubicBezTo>
                  <a:pt x="1560" y="564"/>
                  <a:pt x="1517" y="570"/>
                  <a:pt x="1416" y="584"/>
                </a:cubicBezTo>
                <a:cubicBezTo>
                  <a:pt x="1370" y="652"/>
                  <a:pt x="1336" y="587"/>
                  <a:pt x="1280" y="568"/>
                </a:cubicBezTo>
                <a:cubicBezTo>
                  <a:pt x="1251" y="574"/>
                  <a:pt x="1237" y="571"/>
                  <a:pt x="1216" y="592"/>
                </a:cubicBezTo>
                <a:cubicBezTo>
                  <a:pt x="1209" y="599"/>
                  <a:pt x="1208" y="610"/>
                  <a:pt x="1200" y="616"/>
                </a:cubicBezTo>
                <a:cubicBezTo>
                  <a:pt x="1195" y="620"/>
                  <a:pt x="1146" y="631"/>
                  <a:pt x="1144" y="632"/>
                </a:cubicBezTo>
                <a:cubicBezTo>
                  <a:pt x="1083" y="650"/>
                  <a:pt x="1159" y="628"/>
                  <a:pt x="1096" y="656"/>
                </a:cubicBezTo>
                <a:cubicBezTo>
                  <a:pt x="1010" y="694"/>
                  <a:pt x="1078" y="652"/>
                  <a:pt x="1024" y="688"/>
                </a:cubicBezTo>
                <a:cubicBezTo>
                  <a:pt x="1006" y="715"/>
                  <a:pt x="983" y="729"/>
                  <a:pt x="960" y="752"/>
                </a:cubicBezTo>
                <a:cubicBezTo>
                  <a:pt x="955" y="768"/>
                  <a:pt x="949" y="784"/>
                  <a:pt x="944" y="800"/>
                </a:cubicBezTo>
                <a:cubicBezTo>
                  <a:pt x="941" y="808"/>
                  <a:pt x="943" y="819"/>
                  <a:pt x="936" y="824"/>
                </a:cubicBezTo>
                <a:cubicBezTo>
                  <a:pt x="903" y="846"/>
                  <a:pt x="872" y="859"/>
                  <a:pt x="840" y="880"/>
                </a:cubicBezTo>
                <a:cubicBezTo>
                  <a:pt x="824" y="904"/>
                  <a:pt x="816" y="928"/>
                  <a:pt x="800" y="952"/>
                </a:cubicBezTo>
                <a:cubicBezTo>
                  <a:pt x="816" y="1001"/>
                  <a:pt x="825" y="1062"/>
                  <a:pt x="880" y="1080"/>
                </a:cubicBezTo>
                <a:cubicBezTo>
                  <a:pt x="885" y="1088"/>
                  <a:pt x="889" y="1097"/>
                  <a:pt x="896" y="1104"/>
                </a:cubicBezTo>
                <a:cubicBezTo>
                  <a:pt x="903" y="1111"/>
                  <a:pt x="920" y="1110"/>
                  <a:pt x="920" y="1120"/>
                </a:cubicBezTo>
                <a:cubicBezTo>
                  <a:pt x="920" y="1130"/>
                  <a:pt x="860" y="1148"/>
                  <a:pt x="920" y="1128"/>
                </a:cubicBezTo>
                <a:close/>
              </a:path>
            </a:pathLst>
          </a:custGeom>
          <a:noFill/>
          <a:ln w="9525">
            <a:noFill/>
            <a:round/>
            <a:headEnd/>
            <a:tailEnd/>
          </a:ln>
          <a:effectLst>
            <a:outerShdw dist="17961" dir="2700000" algn="ctr" rotWithShape="0">
              <a:schemeClr val="tx1"/>
            </a:outerShdw>
          </a:effectLst>
        </p:spPr>
        <p:txBody>
          <a:bodyPr/>
          <a:lstStyle/>
          <a:p>
            <a:pPr>
              <a:defRPr/>
            </a:pPr>
            <a:endParaRPr lang="en-US">
              <a:solidFill>
                <a:prstClr val="black"/>
              </a:solidFill>
            </a:endParaRPr>
          </a:p>
        </p:txBody>
      </p:sp>
      <p:sp>
        <p:nvSpPr>
          <p:cNvPr id="132104" name="Freeform 8"/>
          <p:cNvSpPr>
            <a:spLocks/>
          </p:cNvSpPr>
          <p:nvPr/>
        </p:nvSpPr>
        <p:spPr bwMode="auto">
          <a:xfrm>
            <a:off x="6591300" y="1270000"/>
            <a:ext cx="2032000" cy="1685925"/>
          </a:xfrm>
          <a:custGeom>
            <a:avLst/>
            <a:gdLst/>
            <a:ahLst/>
            <a:cxnLst>
              <a:cxn ang="0">
                <a:pos x="960" y="992"/>
              </a:cxn>
              <a:cxn ang="0">
                <a:pos x="952" y="952"/>
              </a:cxn>
              <a:cxn ang="0">
                <a:pos x="904" y="920"/>
              </a:cxn>
              <a:cxn ang="0">
                <a:pos x="872" y="872"/>
              </a:cxn>
              <a:cxn ang="0">
                <a:pos x="824" y="840"/>
              </a:cxn>
              <a:cxn ang="0">
                <a:pos x="856" y="744"/>
              </a:cxn>
              <a:cxn ang="0">
                <a:pos x="904" y="712"/>
              </a:cxn>
              <a:cxn ang="0">
                <a:pos x="928" y="696"/>
              </a:cxn>
              <a:cxn ang="0">
                <a:pos x="960" y="648"/>
              </a:cxn>
              <a:cxn ang="0">
                <a:pos x="1016" y="560"/>
              </a:cxn>
              <a:cxn ang="0">
                <a:pos x="1032" y="536"/>
              </a:cxn>
              <a:cxn ang="0">
                <a:pos x="1128" y="576"/>
              </a:cxn>
              <a:cxn ang="0">
                <a:pos x="1184" y="616"/>
              </a:cxn>
              <a:cxn ang="0">
                <a:pos x="1232" y="632"/>
              </a:cxn>
              <a:cxn ang="0">
                <a:pos x="1256" y="448"/>
              </a:cxn>
              <a:cxn ang="0">
                <a:pos x="1272" y="400"/>
              </a:cxn>
              <a:cxn ang="0">
                <a:pos x="1232" y="104"/>
              </a:cxn>
              <a:cxn ang="0">
                <a:pos x="1168" y="0"/>
              </a:cxn>
              <a:cxn ang="0">
                <a:pos x="1112" y="56"/>
              </a:cxn>
              <a:cxn ang="0">
                <a:pos x="1112" y="56"/>
              </a:cxn>
              <a:cxn ang="0">
                <a:pos x="1080" y="72"/>
              </a:cxn>
              <a:cxn ang="0">
                <a:pos x="1112" y="160"/>
              </a:cxn>
              <a:cxn ang="0">
                <a:pos x="1104" y="184"/>
              </a:cxn>
              <a:cxn ang="0">
                <a:pos x="1080" y="192"/>
              </a:cxn>
              <a:cxn ang="0">
                <a:pos x="1064" y="240"/>
              </a:cxn>
              <a:cxn ang="0">
                <a:pos x="1008" y="304"/>
              </a:cxn>
              <a:cxn ang="0">
                <a:pos x="944" y="296"/>
              </a:cxn>
              <a:cxn ang="0">
                <a:pos x="936" y="240"/>
              </a:cxn>
              <a:cxn ang="0">
                <a:pos x="848" y="120"/>
              </a:cxn>
              <a:cxn ang="0">
                <a:pos x="624" y="184"/>
              </a:cxn>
              <a:cxn ang="0">
                <a:pos x="592" y="216"/>
              </a:cxn>
              <a:cxn ang="0">
                <a:pos x="576" y="240"/>
              </a:cxn>
              <a:cxn ang="0">
                <a:pos x="504" y="272"/>
              </a:cxn>
              <a:cxn ang="0">
                <a:pos x="416" y="264"/>
              </a:cxn>
              <a:cxn ang="0">
                <a:pos x="392" y="256"/>
              </a:cxn>
              <a:cxn ang="0">
                <a:pos x="376" y="208"/>
              </a:cxn>
              <a:cxn ang="0">
                <a:pos x="368" y="184"/>
              </a:cxn>
              <a:cxn ang="0">
                <a:pos x="112" y="272"/>
              </a:cxn>
              <a:cxn ang="0">
                <a:pos x="80" y="320"/>
              </a:cxn>
              <a:cxn ang="0">
                <a:pos x="128" y="304"/>
              </a:cxn>
              <a:cxn ang="0">
                <a:pos x="128" y="360"/>
              </a:cxn>
              <a:cxn ang="0">
                <a:pos x="224" y="440"/>
              </a:cxn>
              <a:cxn ang="0">
                <a:pos x="232" y="528"/>
              </a:cxn>
              <a:cxn ang="0">
                <a:pos x="208" y="544"/>
              </a:cxn>
              <a:cxn ang="0">
                <a:pos x="144" y="592"/>
              </a:cxn>
              <a:cxn ang="0">
                <a:pos x="160" y="656"/>
              </a:cxn>
              <a:cxn ang="0">
                <a:pos x="136" y="712"/>
              </a:cxn>
              <a:cxn ang="0">
                <a:pos x="88" y="744"/>
              </a:cxn>
              <a:cxn ang="0">
                <a:pos x="40" y="760"/>
              </a:cxn>
              <a:cxn ang="0">
                <a:pos x="0" y="832"/>
              </a:cxn>
              <a:cxn ang="0">
                <a:pos x="104" y="864"/>
              </a:cxn>
              <a:cxn ang="0">
                <a:pos x="248" y="872"/>
              </a:cxn>
              <a:cxn ang="0">
                <a:pos x="272" y="880"/>
              </a:cxn>
              <a:cxn ang="0">
                <a:pos x="288" y="928"/>
              </a:cxn>
              <a:cxn ang="0">
                <a:pos x="336" y="944"/>
              </a:cxn>
              <a:cxn ang="0">
                <a:pos x="352" y="968"/>
              </a:cxn>
              <a:cxn ang="0">
                <a:pos x="376" y="976"/>
              </a:cxn>
              <a:cxn ang="0">
                <a:pos x="408" y="1008"/>
              </a:cxn>
              <a:cxn ang="0">
                <a:pos x="520" y="1016"/>
              </a:cxn>
              <a:cxn ang="0">
                <a:pos x="568" y="1000"/>
              </a:cxn>
              <a:cxn ang="0">
                <a:pos x="872" y="1024"/>
              </a:cxn>
              <a:cxn ang="0">
                <a:pos x="960" y="1008"/>
              </a:cxn>
              <a:cxn ang="0">
                <a:pos x="960" y="992"/>
              </a:cxn>
            </a:cxnLst>
            <a:rect l="0" t="0" r="r" b="b"/>
            <a:pathLst>
              <a:path w="1280" h="1062">
                <a:moveTo>
                  <a:pt x="960" y="992"/>
                </a:moveTo>
                <a:cubicBezTo>
                  <a:pt x="957" y="979"/>
                  <a:pt x="960" y="963"/>
                  <a:pt x="952" y="952"/>
                </a:cubicBezTo>
                <a:cubicBezTo>
                  <a:pt x="940" y="937"/>
                  <a:pt x="904" y="920"/>
                  <a:pt x="904" y="920"/>
                </a:cubicBezTo>
                <a:cubicBezTo>
                  <a:pt x="893" y="904"/>
                  <a:pt x="883" y="888"/>
                  <a:pt x="872" y="872"/>
                </a:cubicBezTo>
                <a:cubicBezTo>
                  <a:pt x="861" y="856"/>
                  <a:pt x="824" y="840"/>
                  <a:pt x="824" y="840"/>
                </a:cubicBezTo>
                <a:cubicBezTo>
                  <a:pt x="810" y="797"/>
                  <a:pt x="830" y="783"/>
                  <a:pt x="856" y="744"/>
                </a:cubicBezTo>
                <a:cubicBezTo>
                  <a:pt x="867" y="728"/>
                  <a:pt x="888" y="723"/>
                  <a:pt x="904" y="712"/>
                </a:cubicBezTo>
                <a:cubicBezTo>
                  <a:pt x="912" y="707"/>
                  <a:pt x="928" y="696"/>
                  <a:pt x="928" y="696"/>
                </a:cubicBezTo>
                <a:cubicBezTo>
                  <a:pt x="939" y="680"/>
                  <a:pt x="949" y="664"/>
                  <a:pt x="960" y="648"/>
                </a:cubicBezTo>
                <a:cubicBezTo>
                  <a:pt x="994" y="596"/>
                  <a:pt x="958" y="599"/>
                  <a:pt x="1016" y="560"/>
                </a:cubicBezTo>
                <a:cubicBezTo>
                  <a:pt x="1021" y="552"/>
                  <a:pt x="1023" y="538"/>
                  <a:pt x="1032" y="536"/>
                </a:cubicBezTo>
                <a:cubicBezTo>
                  <a:pt x="1094" y="522"/>
                  <a:pt x="1085" y="562"/>
                  <a:pt x="1128" y="576"/>
                </a:cubicBezTo>
                <a:cubicBezTo>
                  <a:pt x="1141" y="616"/>
                  <a:pt x="1128" y="597"/>
                  <a:pt x="1184" y="616"/>
                </a:cubicBezTo>
                <a:cubicBezTo>
                  <a:pt x="1200" y="621"/>
                  <a:pt x="1232" y="632"/>
                  <a:pt x="1232" y="632"/>
                </a:cubicBezTo>
                <a:cubicBezTo>
                  <a:pt x="1280" y="560"/>
                  <a:pt x="1234" y="638"/>
                  <a:pt x="1256" y="448"/>
                </a:cubicBezTo>
                <a:cubicBezTo>
                  <a:pt x="1258" y="431"/>
                  <a:pt x="1272" y="400"/>
                  <a:pt x="1272" y="400"/>
                </a:cubicBezTo>
                <a:cubicBezTo>
                  <a:pt x="1265" y="303"/>
                  <a:pt x="1263" y="196"/>
                  <a:pt x="1232" y="104"/>
                </a:cubicBezTo>
                <a:cubicBezTo>
                  <a:pt x="1219" y="65"/>
                  <a:pt x="1207" y="13"/>
                  <a:pt x="1168" y="0"/>
                </a:cubicBezTo>
                <a:lnTo>
                  <a:pt x="1112" y="56"/>
                </a:lnTo>
                <a:cubicBezTo>
                  <a:pt x="1112" y="56"/>
                  <a:pt x="1112" y="56"/>
                  <a:pt x="1112" y="56"/>
                </a:cubicBezTo>
                <a:cubicBezTo>
                  <a:pt x="1101" y="61"/>
                  <a:pt x="1091" y="67"/>
                  <a:pt x="1080" y="72"/>
                </a:cubicBezTo>
                <a:cubicBezTo>
                  <a:pt x="1052" y="114"/>
                  <a:pt x="1074" y="135"/>
                  <a:pt x="1112" y="160"/>
                </a:cubicBezTo>
                <a:cubicBezTo>
                  <a:pt x="1109" y="168"/>
                  <a:pt x="1110" y="178"/>
                  <a:pt x="1104" y="184"/>
                </a:cubicBezTo>
                <a:cubicBezTo>
                  <a:pt x="1098" y="190"/>
                  <a:pt x="1085" y="185"/>
                  <a:pt x="1080" y="192"/>
                </a:cubicBezTo>
                <a:cubicBezTo>
                  <a:pt x="1070" y="206"/>
                  <a:pt x="1064" y="240"/>
                  <a:pt x="1064" y="240"/>
                </a:cubicBezTo>
                <a:cubicBezTo>
                  <a:pt x="1084" y="300"/>
                  <a:pt x="1053" y="289"/>
                  <a:pt x="1008" y="304"/>
                </a:cubicBezTo>
                <a:cubicBezTo>
                  <a:pt x="987" y="301"/>
                  <a:pt x="960" y="310"/>
                  <a:pt x="944" y="296"/>
                </a:cubicBezTo>
                <a:cubicBezTo>
                  <a:pt x="930" y="283"/>
                  <a:pt x="940" y="258"/>
                  <a:pt x="936" y="240"/>
                </a:cubicBezTo>
                <a:cubicBezTo>
                  <a:pt x="921" y="175"/>
                  <a:pt x="914" y="136"/>
                  <a:pt x="848" y="120"/>
                </a:cubicBezTo>
                <a:cubicBezTo>
                  <a:pt x="783" y="129"/>
                  <a:pt x="679" y="147"/>
                  <a:pt x="624" y="184"/>
                </a:cubicBezTo>
                <a:cubicBezTo>
                  <a:pt x="607" y="236"/>
                  <a:pt x="631" y="185"/>
                  <a:pt x="592" y="216"/>
                </a:cubicBezTo>
                <a:cubicBezTo>
                  <a:pt x="584" y="222"/>
                  <a:pt x="584" y="234"/>
                  <a:pt x="576" y="240"/>
                </a:cubicBezTo>
                <a:cubicBezTo>
                  <a:pt x="564" y="249"/>
                  <a:pt x="520" y="267"/>
                  <a:pt x="504" y="272"/>
                </a:cubicBezTo>
                <a:cubicBezTo>
                  <a:pt x="475" y="269"/>
                  <a:pt x="445" y="268"/>
                  <a:pt x="416" y="264"/>
                </a:cubicBezTo>
                <a:cubicBezTo>
                  <a:pt x="408" y="263"/>
                  <a:pt x="397" y="263"/>
                  <a:pt x="392" y="256"/>
                </a:cubicBezTo>
                <a:cubicBezTo>
                  <a:pt x="382" y="242"/>
                  <a:pt x="381" y="224"/>
                  <a:pt x="376" y="208"/>
                </a:cubicBezTo>
                <a:cubicBezTo>
                  <a:pt x="373" y="200"/>
                  <a:pt x="368" y="184"/>
                  <a:pt x="368" y="184"/>
                </a:cubicBezTo>
                <a:cubicBezTo>
                  <a:pt x="285" y="212"/>
                  <a:pt x="186" y="223"/>
                  <a:pt x="112" y="272"/>
                </a:cubicBezTo>
                <a:cubicBezTo>
                  <a:pt x="101" y="288"/>
                  <a:pt x="91" y="304"/>
                  <a:pt x="80" y="320"/>
                </a:cubicBezTo>
                <a:cubicBezTo>
                  <a:pt x="71" y="334"/>
                  <a:pt x="128" y="304"/>
                  <a:pt x="128" y="304"/>
                </a:cubicBezTo>
                <a:cubicBezTo>
                  <a:pt x="172" y="319"/>
                  <a:pt x="148" y="329"/>
                  <a:pt x="128" y="360"/>
                </a:cubicBezTo>
                <a:cubicBezTo>
                  <a:pt x="139" y="459"/>
                  <a:pt x="127" y="452"/>
                  <a:pt x="224" y="440"/>
                </a:cubicBezTo>
                <a:cubicBezTo>
                  <a:pt x="294" y="417"/>
                  <a:pt x="257" y="503"/>
                  <a:pt x="232" y="528"/>
                </a:cubicBezTo>
                <a:cubicBezTo>
                  <a:pt x="225" y="535"/>
                  <a:pt x="216" y="539"/>
                  <a:pt x="208" y="544"/>
                </a:cubicBezTo>
                <a:cubicBezTo>
                  <a:pt x="189" y="572"/>
                  <a:pt x="176" y="581"/>
                  <a:pt x="144" y="592"/>
                </a:cubicBezTo>
                <a:cubicBezTo>
                  <a:pt x="122" y="626"/>
                  <a:pt x="127" y="634"/>
                  <a:pt x="160" y="656"/>
                </a:cubicBezTo>
                <a:cubicBezTo>
                  <a:pt x="175" y="701"/>
                  <a:pt x="170" y="693"/>
                  <a:pt x="136" y="712"/>
                </a:cubicBezTo>
                <a:cubicBezTo>
                  <a:pt x="119" y="721"/>
                  <a:pt x="106" y="738"/>
                  <a:pt x="88" y="744"/>
                </a:cubicBezTo>
                <a:cubicBezTo>
                  <a:pt x="72" y="749"/>
                  <a:pt x="40" y="760"/>
                  <a:pt x="40" y="760"/>
                </a:cubicBezTo>
                <a:cubicBezTo>
                  <a:pt x="3" y="815"/>
                  <a:pt x="14" y="790"/>
                  <a:pt x="0" y="832"/>
                </a:cubicBezTo>
                <a:cubicBezTo>
                  <a:pt x="19" y="888"/>
                  <a:pt x="46" y="870"/>
                  <a:pt x="104" y="864"/>
                </a:cubicBezTo>
                <a:cubicBezTo>
                  <a:pt x="152" y="867"/>
                  <a:pt x="200" y="867"/>
                  <a:pt x="248" y="872"/>
                </a:cubicBezTo>
                <a:cubicBezTo>
                  <a:pt x="256" y="873"/>
                  <a:pt x="267" y="873"/>
                  <a:pt x="272" y="880"/>
                </a:cubicBezTo>
                <a:cubicBezTo>
                  <a:pt x="282" y="894"/>
                  <a:pt x="272" y="923"/>
                  <a:pt x="288" y="928"/>
                </a:cubicBezTo>
                <a:cubicBezTo>
                  <a:pt x="304" y="933"/>
                  <a:pt x="336" y="944"/>
                  <a:pt x="336" y="944"/>
                </a:cubicBezTo>
                <a:cubicBezTo>
                  <a:pt x="341" y="952"/>
                  <a:pt x="344" y="962"/>
                  <a:pt x="352" y="968"/>
                </a:cubicBezTo>
                <a:cubicBezTo>
                  <a:pt x="359" y="973"/>
                  <a:pt x="370" y="970"/>
                  <a:pt x="376" y="976"/>
                </a:cubicBezTo>
                <a:cubicBezTo>
                  <a:pt x="419" y="1019"/>
                  <a:pt x="344" y="987"/>
                  <a:pt x="408" y="1008"/>
                </a:cubicBezTo>
                <a:cubicBezTo>
                  <a:pt x="444" y="1062"/>
                  <a:pt x="466" y="1034"/>
                  <a:pt x="520" y="1016"/>
                </a:cubicBezTo>
                <a:cubicBezTo>
                  <a:pt x="536" y="1011"/>
                  <a:pt x="568" y="1000"/>
                  <a:pt x="568" y="1000"/>
                </a:cubicBezTo>
                <a:cubicBezTo>
                  <a:pt x="675" y="1005"/>
                  <a:pt x="768" y="1014"/>
                  <a:pt x="872" y="1024"/>
                </a:cubicBezTo>
                <a:cubicBezTo>
                  <a:pt x="881" y="1023"/>
                  <a:pt x="958" y="1010"/>
                  <a:pt x="960" y="1008"/>
                </a:cubicBezTo>
                <a:cubicBezTo>
                  <a:pt x="969" y="999"/>
                  <a:pt x="938" y="970"/>
                  <a:pt x="960" y="992"/>
                </a:cubicBezTo>
                <a:close/>
              </a:path>
            </a:pathLst>
          </a:custGeom>
          <a:noFill/>
          <a:ln w="9525">
            <a:noFill/>
            <a:round/>
            <a:headEnd/>
            <a:tailEnd/>
          </a:ln>
          <a:effectLst>
            <a:outerShdw dist="17961" dir="2700000" algn="ctr" rotWithShape="0">
              <a:schemeClr val="tx1"/>
            </a:outerShdw>
          </a:effectLst>
        </p:spPr>
        <p:txBody>
          <a:bodyPr/>
          <a:lstStyle/>
          <a:p>
            <a:pPr>
              <a:defRPr/>
            </a:pPr>
            <a:endParaRPr lang="en-US">
              <a:solidFill>
                <a:prstClr val="black"/>
              </a:solidFill>
            </a:endParaRPr>
          </a:p>
        </p:txBody>
      </p:sp>
      <p:sp>
        <p:nvSpPr>
          <p:cNvPr id="132105" name="Freeform 9"/>
          <p:cNvSpPr>
            <a:spLocks/>
          </p:cNvSpPr>
          <p:nvPr/>
        </p:nvSpPr>
        <p:spPr bwMode="auto">
          <a:xfrm>
            <a:off x="3543300" y="1473200"/>
            <a:ext cx="2997200" cy="1714500"/>
          </a:xfrm>
          <a:custGeom>
            <a:avLst/>
            <a:gdLst/>
            <a:ahLst/>
            <a:cxnLst>
              <a:cxn ang="0">
                <a:pos x="1056" y="128"/>
              </a:cxn>
              <a:cxn ang="0">
                <a:pos x="880" y="336"/>
              </a:cxn>
              <a:cxn ang="0">
                <a:pos x="784" y="320"/>
              </a:cxn>
              <a:cxn ang="0">
                <a:pos x="576" y="344"/>
              </a:cxn>
              <a:cxn ang="0">
                <a:pos x="488" y="272"/>
              </a:cxn>
              <a:cxn ang="0">
                <a:pos x="344" y="240"/>
              </a:cxn>
              <a:cxn ang="0">
                <a:pos x="280" y="200"/>
              </a:cxn>
              <a:cxn ang="0">
                <a:pos x="56" y="312"/>
              </a:cxn>
              <a:cxn ang="0">
                <a:pos x="24" y="424"/>
              </a:cxn>
              <a:cxn ang="0">
                <a:pos x="48" y="576"/>
              </a:cxn>
              <a:cxn ang="0">
                <a:pos x="152" y="704"/>
              </a:cxn>
              <a:cxn ang="0">
                <a:pos x="312" y="848"/>
              </a:cxn>
              <a:cxn ang="0">
                <a:pos x="416" y="880"/>
              </a:cxn>
              <a:cxn ang="0">
                <a:pos x="488" y="840"/>
              </a:cxn>
              <a:cxn ang="0">
                <a:pos x="616" y="944"/>
              </a:cxn>
              <a:cxn ang="0">
                <a:pos x="648" y="1024"/>
              </a:cxn>
              <a:cxn ang="0">
                <a:pos x="672" y="976"/>
              </a:cxn>
              <a:cxn ang="0">
                <a:pos x="768" y="936"/>
              </a:cxn>
              <a:cxn ang="0">
                <a:pos x="808" y="1080"/>
              </a:cxn>
              <a:cxn ang="0">
                <a:pos x="928" y="968"/>
              </a:cxn>
              <a:cxn ang="0">
                <a:pos x="1120" y="912"/>
              </a:cxn>
              <a:cxn ang="0">
                <a:pos x="1192" y="936"/>
              </a:cxn>
              <a:cxn ang="0">
                <a:pos x="1248" y="872"/>
              </a:cxn>
              <a:cxn ang="0">
                <a:pos x="1328" y="864"/>
              </a:cxn>
              <a:cxn ang="0">
                <a:pos x="1464" y="728"/>
              </a:cxn>
              <a:cxn ang="0">
                <a:pos x="1536" y="704"/>
              </a:cxn>
              <a:cxn ang="0">
                <a:pos x="1632" y="704"/>
              </a:cxn>
              <a:cxn ang="0">
                <a:pos x="1664" y="672"/>
              </a:cxn>
              <a:cxn ang="0">
                <a:pos x="1632" y="552"/>
              </a:cxn>
              <a:cxn ang="0">
                <a:pos x="1584" y="432"/>
              </a:cxn>
              <a:cxn ang="0">
                <a:pos x="1784" y="344"/>
              </a:cxn>
              <a:cxn ang="0">
                <a:pos x="1816" y="272"/>
              </a:cxn>
              <a:cxn ang="0">
                <a:pos x="1888" y="208"/>
              </a:cxn>
              <a:cxn ang="0">
                <a:pos x="1840" y="184"/>
              </a:cxn>
              <a:cxn ang="0">
                <a:pos x="1688" y="152"/>
              </a:cxn>
              <a:cxn ang="0">
                <a:pos x="1424" y="64"/>
              </a:cxn>
              <a:cxn ang="0">
                <a:pos x="1160" y="16"/>
              </a:cxn>
            </a:cxnLst>
            <a:rect l="0" t="0" r="r" b="b"/>
            <a:pathLst>
              <a:path w="1888" h="1080">
                <a:moveTo>
                  <a:pt x="1104" y="0"/>
                </a:moveTo>
                <a:cubicBezTo>
                  <a:pt x="1097" y="73"/>
                  <a:pt x="1110" y="92"/>
                  <a:pt x="1056" y="128"/>
                </a:cubicBezTo>
                <a:cubicBezTo>
                  <a:pt x="1027" y="171"/>
                  <a:pt x="1032" y="199"/>
                  <a:pt x="1048" y="248"/>
                </a:cubicBezTo>
                <a:cubicBezTo>
                  <a:pt x="1014" y="299"/>
                  <a:pt x="937" y="317"/>
                  <a:pt x="880" y="336"/>
                </a:cubicBezTo>
                <a:cubicBezTo>
                  <a:pt x="864" y="333"/>
                  <a:pt x="847" y="333"/>
                  <a:pt x="832" y="328"/>
                </a:cubicBezTo>
                <a:cubicBezTo>
                  <a:pt x="785" y="312"/>
                  <a:pt x="831" y="304"/>
                  <a:pt x="784" y="320"/>
                </a:cubicBezTo>
                <a:cubicBezTo>
                  <a:pt x="763" y="352"/>
                  <a:pt x="749" y="351"/>
                  <a:pt x="712" y="360"/>
                </a:cubicBezTo>
                <a:cubicBezTo>
                  <a:pt x="640" y="350"/>
                  <a:pt x="649" y="334"/>
                  <a:pt x="576" y="344"/>
                </a:cubicBezTo>
                <a:cubicBezTo>
                  <a:pt x="555" y="339"/>
                  <a:pt x="535" y="338"/>
                  <a:pt x="520" y="320"/>
                </a:cubicBezTo>
                <a:cubicBezTo>
                  <a:pt x="507" y="306"/>
                  <a:pt x="488" y="272"/>
                  <a:pt x="488" y="272"/>
                </a:cubicBezTo>
                <a:cubicBezTo>
                  <a:pt x="422" y="294"/>
                  <a:pt x="457" y="290"/>
                  <a:pt x="384" y="280"/>
                </a:cubicBezTo>
                <a:cubicBezTo>
                  <a:pt x="341" y="216"/>
                  <a:pt x="397" y="293"/>
                  <a:pt x="344" y="240"/>
                </a:cubicBezTo>
                <a:cubicBezTo>
                  <a:pt x="337" y="233"/>
                  <a:pt x="336" y="221"/>
                  <a:pt x="328" y="216"/>
                </a:cubicBezTo>
                <a:cubicBezTo>
                  <a:pt x="314" y="207"/>
                  <a:pt x="280" y="200"/>
                  <a:pt x="280" y="200"/>
                </a:cubicBezTo>
                <a:cubicBezTo>
                  <a:pt x="202" y="207"/>
                  <a:pt x="165" y="203"/>
                  <a:pt x="112" y="256"/>
                </a:cubicBezTo>
                <a:cubicBezTo>
                  <a:pt x="100" y="293"/>
                  <a:pt x="95" y="302"/>
                  <a:pt x="56" y="312"/>
                </a:cubicBezTo>
                <a:cubicBezTo>
                  <a:pt x="27" y="400"/>
                  <a:pt x="64" y="267"/>
                  <a:pt x="64" y="360"/>
                </a:cubicBezTo>
                <a:cubicBezTo>
                  <a:pt x="64" y="404"/>
                  <a:pt x="51" y="406"/>
                  <a:pt x="24" y="424"/>
                </a:cubicBezTo>
                <a:cubicBezTo>
                  <a:pt x="0" y="461"/>
                  <a:pt x="9" y="461"/>
                  <a:pt x="32" y="496"/>
                </a:cubicBezTo>
                <a:cubicBezTo>
                  <a:pt x="36" y="523"/>
                  <a:pt x="29" y="557"/>
                  <a:pt x="48" y="576"/>
                </a:cubicBezTo>
                <a:cubicBezTo>
                  <a:pt x="63" y="591"/>
                  <a:pt x="108" y="593"/>
                  <a:pt x="128" y="600"/>
                </a:cubicBezTo>
                <a:cubicBezTo>
                  <a:pt x="161" y="650"/>
                  <a:pt x="137" y="605"/>
                  <a:pt x="152" y="704"/>
                </a:cubicBezTo>
                <a:cubicBezTo>
                  <a:pt x="158" y="744"/>
                  <a:pt x="185" y="771"/>
                  <a:pt x="216" y="792"/>
                </a:cubicBezTo>
                <a:cubicBezTo>
                  <a:pt x="238" y="826"/>
                  <a:pt x="276" y="830"/>
                  <a:pt x="312" y="848"/>
                </a:cubicBezTo>
                <a:cubicBezTo>
                  <a:pt x="341" y="863"/>
                  <a:pt x="360" y="885"/>
                  <a:pt x="392" y="896"/>
                </a:cubicBezTo>
                <a:cubicBezTo>
                  <a:pt x="400" y="891"/>
                  <a:pt x="407" y="884"/>
                  <a:pt x="416" y="880"/>
                </a:cubicBezTo>
                <a:cubicBezTo>
                  <a:pt x="424" y="876"/>
                  <a:pt x="433" y="876"/>
                  <a:pt x="440" y="872"/>
                </a:cubicBezTo>
                <a:cubicBezTo>
                  <a:pt x="457" y="863"/>
                  <a:pt x="488" y="840"/>
                  <a:pt x="488" y="840"/>
                </a:cubicBezTo>
                <a:cubicBezTo>
                  <a:pt x="505" y="892"/>
                  <a:pt x="496" y="928"/>
                  <a:pt x="544" y="960"/>
                </a:cubicBezTo>
                <a:cubicBezTo>
                  <a:pt x="573" y="941"/>
                  <a:pt x="583" y="933"/>
                  <a:pt x="616" y="944"/>
                </a:cubicBezTo>
                <a:cubicBezTo>
                  <a:pt x="619" y="968"/>
                  <a:pt x="615" y="994"/>
                  <a:pt x="624" y="1016"/>
                </a:cubicBezTo>
                <a:cubicBezTo>
                  <a:pt x="627" y="1024"/>
                  <a:pt x="640" y="1028"/>
                  <a:pt x="648" y="1024"/>
                </a:cubicBezTo>
                <a:cubicBezTo>
                  <a:pt x="656" y="1020"/>
                  <a:pt x="652" y="1008"/>
                  <a:pt x="656" y="1000"/>
                </a:cubicBezTo>
                <a:cubicBezTo>
                  <a:pt x="660" y="991"/>
                  <a:pt x="665" y="983"/>
                  <a:pt x="672" y="976"/>
                </a:cubicBezTo>
                <a:cubicBezTo>
                  <a:pt x="688" y="960"/>
                  <a:pt x="700" y="959"/>
                  <a:pt x="720" y="952"/>
                </a:cubicBezTo>
                <a:cubicBezTo>
                  <a:pt x="733" y="933"/>
                  <a:pt x="738" y="909"/>
                  <a:pt x="768" y="936"/>
                </a:cubicBezTo>
                <a:cubicBezTo>
                  <a:pt x="782" y="949"/>
                  <a:pt x="800" y="984"/>
                  <a:pt x="800" y="984"/>
                </a:cubicBezTo>
                <a:cubicBezTo>
                  <a:pt x="773" y="1025"/>
                  <a:pt x="760" y="1048"/>
                  <a:pt x="808" y="1080"/>
                </a:cubicBezTo>
                <a:cubicBezTo>
                  <a:pt x="824" y="1077"/>
                  <a:pt x="860" y="1075"/>
                  <a:pt x="872" y="1056"/>
                </a:cubicBezTo>
                <a:cubicBezTo>
                  <a:pt x="904" y="1004"/>
                  <a:pt x="871" y="1006"/>
                  <a:pt x="928" y="968"/>
                </a:cubicBezTo>
                <a:cubicBezTo>
                  <a:pt x="947" y="911"/>
                  <a:pt x="1096" y="904"/>
                  <a:pt x="1096" y="904"/>
                </a:cubicBezTo>
                <a:cubicBezTo>
                  <a:pt x="1104" y="907"/>
                  <a:pt x="1115" y="905"/>
                  <a:pt x="1120" y="912"/>
                </a:cubicBezTo>
                <a:cubicBezTo>
                  <a:pt x="1130" y="926"/>
                  <a:pt x="1136" y="960"/>
                  <a:pt x="1136" y="960"/>
                </a:cubicBezTo>
                <a:cubicBezTo>
                  <a:pt x="1157" y="955"/>
                  <a:pt x="1177" y="954"/>
                  <a:pt x="1192" y="936"/>
                </a:cubicBezTo>
                <a:cubicBezTo>
                  <a:pt x="1205" y="922"/>
                  <a:pt x="1208" y="899"/>
                  <a:pt x="1224" y="888"/>
                </a:cubicBezTo>
                <a:cubicBezTo>
                  <a:pt x="1232" y="883"/>
                  <a:pt x="1239" y="876"/>
                  <a:pt x="1248" y="872"/>
                </a:cubicBezTo>
                <a:cubicBezTo>
                  <a:pt x="1263" y="865"/>
                  <a:pt x="1296" y="856"/>
                  <a:pt x="1296" y="856"/>
                </a:cubicBezTo>
                <a:cubicBezTo>
                  <a:pt x="1307" y="859"/>
                  <a:pt x="1318" y="867"/>
                  <a:pt x="1328" y="864"/>
                </a:cubicBezTo>
                <a:cubicBezTo>
                  <a:pt x="1366" y="851"/>
                  <a:pt x="1329" y="806"/>
                  <a:pt x="1320" y="792"/>
                </a:cubicBezTo>
                <a:cubicBezTo>
                  <a:pt x="1362" y="750"/>
                  <a:pt x="1408" y="742"/>
                  <a:pt x="1464" y="728"/>
                </a:cubicBezTo>
                <a:cubicBezTo>
                  <a:pt x="1480" y="724"/>
                  <a:pt x="1496" y="717"/>
                  <a:pt x="1512" y="712"/>
                </a:cubicBezTo>
                <a:cubicBezTo>
                  <a:pt x="1520" y="709"/>
                  <a:pt x="1536" y="704"/>
                  <a:pt x="1536" y="704"/>
                </a:cubicBezTo>
                <a:cubicBezTo>
                  <a:pt x="1552" y="709"/>
                  <a:pt x="1568" y="715"/>
                  <a:pt x="1584" y="720"/>
                </a:cubicBezTo>
                <a:cubicBezTo>
                  <a:pt x="1600" y="725"/>
                  <a:pt x="1616" y="709"/>
                  <a:pt x="1632" y="704"/>
                </a:cubicBezTo>
                <a:cubicBezTo>
                  <a:pt x="1640" y="701"/>
                  <a:pt x="1656" y="696"/>
                  <a:pt x="1656" y="696"/>
                </a:cubicBezTo>
                <a:cubicBezTo>
                  <a:pt x="1659" y="688"/>
                  <a:pt x="1665" y="680"/>
                  <a:pt x="1664" y="672"/>
                </a:cubicBezTo>
                <a:cubicBezTo>
                  <a:pt x="1662" y="655"/>
                  <a:pt x="1653" y="640"/>
                  <a:pt x="1648" y="624"/>
                </a:cubicBezTo>
                <a:cubicBezTo>
                  <a:pt x="1640" y="601"/>
                  <a:pt x="1644" y="573"/>
                  <a:pt x="1632" y="552"/>
                </a:cubicBezTo>
                <a:cubicBezTo>
                  <a:pt x="1630" y="548"/>
                  <a:pt x="1562" y="531"/>
                  <a:pt x="1552" y="528"/>
                </a:cubicBezTo>
                <a:cubicBezTo>
                  <a:pt x="1563" y="496"/>
                  <a:pt x="1573" y="464"/>
                  <a:pt x="1584" y="432"/>
                </a:cubicBezTo>
                <a:cubicBezTo>
                  <a:pt x="1590" y="414"/>
                  <a:pt x="1632" y="400"/>
                  <a:pt x="1632" y="400"/>
                </a:cubicBezTo>
                <a:cubicBezTo>
                  <a:pt x="1665" y="350"/>
                  <a:pt x="1727" y="350"/>
                  <a:pt x="1784" y="344"/>
                </a:cubicBezTo>
                <a:cubicBezTo>
                  <a:pt x="1789" y="336"/>
                  <a:pt x="1796" y="329"/>
                  <a:pt x="1800" y="320"/>
                </a:cubicBezTo>
                <a:cubicBezTo>
                  <a:pt x="1807" y="305"/>
                  <a:pt x="1804" y="284"/>
                  <a:pt x="1816" y="272"/>
                </a:cubicBezTo>
                <a:cubicBezTo>
                  <a:pt x="1827" y="261"/>
                  <a:pt x="1838" y="251"/>
                  <a:pt x="1848" y="240"/>
                </a:cubicBezTo>
                <a:cubicBezTo>
                  <a:pt x="1877" y="206"/>
                  <a:pt x="1848" y="221"/>
                  <a:pt x="1888" y="208"/>
                </a:cubicBezTo>
                <a:cubicBezTo>
                  <a:pt x="1880" y="203"/>
                  <a:pt x="1873" y="196"/>
                  <a:pt x="1864" y="192"/>
                </a:cubicBezTo>
                <a:cubicBezTo>
                  <a:pt x="1856" y="188"/>
                  <a:pt x="1841" y="192"/>
                  <a:pt x="1840" y="184"/>
                </a:cubicBezTo>
                <a:cubicBezTo>
                  <a:pt x="1838" y="167"/>
                  <a:pt x="1856" y="136"/>
                  <a:pt x="1856" y="136"/>
                </a:cubicBezTo>
                <a:cubicBezTo>
                  <a:pt x="1800" y="99"/>
                  <a:pt x="1741" y="117"/>
                  <a:pt x="1688" y="152"/>
                </a:cubicBezTo>
                <a:cubicBezTo>
                  <a:pt x="1615" y="134"/>
                  <a:pt x="1544" y="109"/>
                  <a:pt x="1472" y="88"/>
                </a:cubicBezTo>
                <a:cubicBezTo>
                  <a:pt x="1455" y="83"/>
                  <a:pt x="1442" y="67"/>
                  <a:pt x="1424" y="64"/>
                </a:cubicBezTo>
                <a:cubicBezTo>
                  <a:pt x="1384" y="57"/>
                  <a:pt x="1344" y="59"/>
                  <a:pt x="1304" y="56"/>
                </a:cubicBezTo>
                <a:cubicBezTo>
                  <a:pt x="1257" y="40"/>
                  <a:pt x="1209" y="26"/>
                  <a:pt x="1160" y="16"/>
                </a:cubicBezTo>
                <a:cubicBezTo>
                  <a:pt x="1096" y="25"/>
                  <a:pt x="1104" y="43"/>
                  <a:pt x="1104" y="0"/>
                </a:cubicBezTo>
                <a:close/>
              </a:path>
            </a:pathLst>
          </a:custGeom>
          <a:noFill/>
          <a:ln w="9525">
            <a:noFill/>
            <a:round/>
            <a:headEnd/>
            <a:tailEnd/>
          </a:ln>
          <a:effectLst>
            <a:outerShdw dist="17961" dir="2700000" algn="ctr" rotWithShape="0">
              <a:schemeClr val="tx1"/>
            </a:outerShdw>
          </a:effectLst>
        </p:spPr>
        <p:txBody>
          <a:bodyPr/>
          <a:lstStyle/>
          <a:p>
            <a:pPr>
              <a:defRPr/>
            </a:pPr>
            <a:endParaRPr lang="en-US">
              <a:solidFill>
                <a:prstClr val="black"/>
              </a:solidFill>
            </a:endParaRPr>
          </a:p>
        </p:txBody>
      </p:sp>
      <p:sp>
        <p:nvSpPr>
          <p:cNvPr id="132106" name="Freeform 10"/>
          <p:cNvSpPr>
            <a:spLocks/>
          </p:cNvSpPr>
          <p:nvPr/>
        </p:nvSpPr>
        <p:spPr bwMode="auto">
          <a:xfrm>
            <a:off x="5980113" y="1727200"/>
            <a:ext cx="903287" cy="825500"/>
          </a:xfrm>
          <a:custGeom>
            <a:avLst/>
            <a:gdLst/>
            <a:ahLst/>
            <a:cxnLst>
              <a:cxn ang="0">
                <a:pos x="481" y="0"/>
              </a:cxn>
              <a:cxn ang="0">
                <a:pos x="433" y="16"/>
              </a:cxn>
              <a:cxn ang="0">
                <a:pos x="409" y="24"/>
              </a:cxn>
              <a:cxn ang="0">
                <a:pos x="313" y="112"/>
              </a:cxn>
              <a:cxn ang="0">
                <a:pos x="257" y="184"/>
              </a:cxn>
              <a:cxn ang="0">
                <a:pos x="233" y="192"/>
              </a:cxn>
              <a:cxn ang="0">
                <a:pos x="41" y="280"/>
              </a:cxn>
              <a:cxn ang="0">
                <a:pos x="25" y="352"/>
              </a:cxn>
              <a:cxn ang="0">
                <a:pos x="73" y="368"/>
              </a:cxn>
              <a:cxn ang="0">
                <a:pos x="121" y="392"/>
              </a:cxn>
              <a:cxn ang="0">
                <a:pos x="137" y="480"/>
              </a:cxn>
              <a:cxn ang="0">
                <a:pos x="209" y="480"/>
              </a:cxn>
              <a:cxn ang="0">
                <a:pos x="233" y="472"/>
              </a:cxn>
              <a:cxn ang="0">
                <a:pos x="281" y="488"/>
              </a:cxn>
              <a:cxn ang="0">
                <a:pos x="329" y="520"/>
              </a:cxn>
              <a:cxn ang="0">
                <a:pos x="401" y="472"/>
              </a:cxn>
              <a:cxn ang="0">
                <a:pos x="457" y="432"/>
              </a:cxn>
              <a:cxn ang="0">
                <a:pos x="529" y="392"/>
              </a:cxn>
              <a:cxn ang="0">
                <a:pos x="449" y="360"/>
              </a:cxn>
              <a:cxn ang="0">
                <a:pos x="505" y="296"/>
              </a:cxn>
              <a:cxn ang="0">
                <a:pos x="569" y="208"/>
              </a:cxn>
              <a:cxn ang="0">
                <a:pos x="521" y="184"/>
              </a:cxn>
              <a:cxn ang="0">
                <a:pos x="481" y="64"/>
              </a:cxn>
              <a:cxn ang="0">
                <a:pos x="481" y="0"/>
              </a:cxn>
            </a:cxnLst>
            <a:rect l="0" t="0" r="r" b="b"/>
            <a:pathLst>
              <a:path w="569" h="520">
                <a:moveTo>
                  <a:pt x="481" y="0"/>
                </a:moveTo>
                <a:cubicBezTo>
                  <a:pt x="465" y="5"/>
                  <a:pt x="449" y="11"/>
                  <a:pt x="433" y="16"/>
                </a:cubicBezTo>
                <a:cubicBezTo>
                  <a:pt x="425" y="19"/>
                  <a:pt x="409" y="24"/>
                  <a:pt x="409" y="24"/>
                </a:cubicBezTo>
                <a:cubicBezTo>
                  <a:pt x="388" y="86"/>
                  <a:pt x="361" y="80"/>
                  <a:pt x="313" y="112"/>
                </a:cubicBezTo>
                <a:cubicBezTo>
                  <a:pt x="300" y="131"/>
                  <a:pt x="280" y="169"/>
                  <a:pt x="257" y="184"/>
                </a:cubicBezTo>
                <a:cubicBezTo>
                  <a:pt x="250" y="189"/>
                  <a:pt x="241" y="188"/>
                  <a:pt x="233" y="192"/>
                </a:cubicBezTo>
                <a:cubicBezTo>
                  <a:pt x="172" y="223"/>
                  <a:pt x="98" y="242"/>
                  <a:pt x="41" y="280"/>
                </a:cubicBezTo>
                <a:cubicBezTo>
                  <a:pt x="32" y="294"/>
                  <a:pt x="0" y="334"/>
                  <a:pt x="25" y="352"/>
                </a:cubicBezTo>
                <a:cubicBezTo>
                  <a:pt x="39" y="362"/>
                  <a:pt x="59" y="359"/>
                  <a:pt x="73" y="368"/>
                </a:cubicBezTo>
                <a:cubicBezTo>
                  <a:pt x="104" y="389"/>
                  <a:pt x="88" y="381"/>
                  <a:pt x="121" y="392"/>
                </a:cubicBezTo>
                <a:cubicBezTo>
                  <a:pt x="137" y="440"/>
                  <a:pt x="148" y="423"/>
                  <a:pt x="137" y="480"/>
                </a:cubicBezTo>
                <a:cubicBezTo>
                  <a:pt x="175" y="505"/>
                  <a:pt x="152" y="499"/>
                  <a:pt x="209" y="480"/>
                </a:cubicBezTo>
                <a:cubicBezTo>
                  <a:pt x="217" y="477"/>
                  <a:pt x="233" y="472"/>
                  <a:pt x="233" y="472"/>
                </a:cubicBezTo>
                <a:cubicBezTo>
                  <a:pt x="249" y="477"/>
                  <a:pt x="265" y="483"/>
                  <a:pt x="281" y="488"/>
                </a:cubicBezTo>
                <a:cubicBezTo>
                  <a:pt x="299" y="494"/>
                  <a:pt x="329" y="520"/>
                  <a:pt x="329" y="520"/>
                </a:cubicBezTo>
                <a:cubicBezTo>
                  <a:pt x="354" y="495"/>
                  <a:pt x="374" y="492"/>
                  <a:pt x="401" y="472"/>
                </a:cubicBezTo>
                <a:cubicBezTo>
                  <a:pt x="409" y="466"/>
                  <a:pt x="444" y="438"/>
                  <a:pt x="457" y="432"/>
                </a:cubicBezTo>
                <a:cubicBezTo>
                  <a:pt x="482" y="420"/>
                  <a:pt x="529" y="392"/>
                  <a:pt x="529" y="392"/>
                </a:cubicBezTo>
                <a:cubicBezTo>
                  <a:pt x="503" y="375"/>
                  <a:pt x="478" y="370"/>
                  <a:pt x="449" y="360"/>
                </a:cubicBezTo>
                <a:cubicBezTo>
                  <a:pt x="486" y="304"/>
                  <a:pt x="465" y="323"/>
                  <a:pt x="505" y="296"/>
                </a:cubicBezTo>
                <a:cubicBezTo>
                  <a:pt x="528" y="262"/>
                  <a:pt x="555" y="249"/>
                  <a:pt x="569" y="208"/>
                </a:cubicBezTo>
                <a:cubicBezTo>
                  <a:pt x="554" y="198"/>
                  <a:pt x="535" y="195"/>
                  <a:pt x="521" y="184"/>
                </a:cubicBezTo>
                <a:cubicBezTo>
                  <a:pt x="489" y="158"/>
                  <a:pt x="489" y="100"/>
                  <a:pt x="481" y="64"/>
                </a:cubicBezTo>
                <a:cubicBezTo>
                  <a:pt x="476" y="41"/>
                  <a:pt x="442" y="0"/>
                  <a:pt x="481" y="0"/>
                </a:cubicBezTo>
                <a:close/>
              </a:path>
            </a:pathLst>
          </a:custGeom>
          <a:noFill/>
          <a:ln w="9525">
            <a:noFill/>
            <a:round/>
            <a:headEnd/>
            <a:tailEnd/>
          </a:ln>
          <a:effectLst>
            <a:outerShdw dist="17961" dir="2700000" algn="ctr" rotWithShape="0">
              <a:schemeClr val="tx1"/>
            </a:outerShdw>
          </a:effectLst>
        </p:spPr>
        <p:txBody>
          <a:bodyPr/>
          <a:lstStyle/>
          <a:p>
            <a:pPr>
              <a:defRPr/>
            </a:pPr>
            <a:endParaRPr lang="en-US">
              <a:solidFill>
                <a:prstClr val="black"/>
              </a:solidFill>
            </a:endParaRPr>
          </a:p>
        </p:txBody>
      </p:sp>
      <p:sp>
        <p:nvSpPr>
          <p:cNvPr id="45066" name="Freeform 11"/>
          <p:cNvSpPr>
            <a:spLocks/>
          </p:cNvSpPr>
          <p:nvPr/>
        </p:nvSpPr>
        <p:spPr bwMode="auto">
          <a:xfrm>
            <a:off x="5629275" y="254000"/>
            <a:ext cx="2854325" cy="1522413"/>
          </a:xfrm>
          <a:custGeom>
            <a:avLst/>
            <a:gdLst>
              <a:gd name="T0" fmla="*/ 2147483647 w 1798"/>
              <a:gd name="T1" fmla="*/ 2147483647 h 959"/>
              <a:gd name="T2" fmla="*/ 2147483647 w 1798"/>
              <a:gd name="T3" fmla="*/ 2147483647 h 959"/>
              <a:gd name="T4" fmla="*/ 2147483647 w 1798"/>
              <a:gd name="T5" fmla="*/ 2147483647 h 959"/>
              <a:gd name="T6" fmla="*/ 2147483647 w 1798"/>
              <a:gd name="T7" fmla="*/ 2147483647 h 959"/>
              <a:gd name="T8" fmla="*/ 2147483647 w 1798"/>
              <a:gd name="T9" fmla="*/ 2147483647 h 959"/>
              <a:gd name="T10" fmla="*/ 2147483647 w 1798"/>
              <a:gd name="T11" fmla="*/ 2147483647 h 959"/>
              <a:gd name="T12" fmla="*/ 2147483647 w 1798"/>
              <a:gd name="T13" fmla="*/ 2147483647 h 959"/>
              <a:gd name="T14" fmla="*/ 2147483647 w 1798"/>
              <a:gd name="T15" fmla="*/ 2147483647 h 959"/>
              <a:gd name="T16" fmla="*/ 2147483647 w 1798"/>
              <a:gd name="T17" fmla="*/ 2147483647 h 959"/>
              <a:gd name="T18" fmla="*/ 2147483647 w 1798"/>
              <a:gd name="T19" fmla="*/ 0 h 959"/>
              <a:gd name="T20" fmla="*/ 2147483647 w 1798"/>
              <a:gd name="T21" fmla="*/ 2147483647 h 959"/>
              <a:gd name="T22" fmla="*/ 2147483647 w 1798"/>
              <a:gd name="T23" fmla="*/ 2147483647 h 959"/>
              <a:gd name="T24" fmla="*/ 2147483647 w 1798"/>
              <a:gd name="T25" fmla="*/ 2147483647 h 959"/>
              <a:gd name="T26" fmla="*/ 2147483647 w 1798"/>
              <a:gd name="T27" fmla="*/ 2147483647 h 959"/>
              <a:gd name="T28" fmla="*/ 2147483647 w 1798"/>
              <a:gd name="T29" fmla="*/ 2147483647 h 959"/>
              <a:gd name="T30" fmla="*/ 2147483647 w 1798"/>
              <a:gd name="T31" fmla="*/ 2147483647 h 959"/>
              <a:gd name="T32" fmla="*/ 2147483647 w 1798"/>
              <a:gd name="T33" fmla="*/ 2147483647 h 959"/>
              <a:gd name="T34" fmla="*/ 2147483647 w 1798"/>
              <a:gd name="T35" fmla="*/ 2147483647 h 959"/>
              <a:gd name="T36" fmla="*/ 2147483647 w 1798"/>
              <a:gd name="T37" fmla="*/ 2147483647 h 959"/>
              <a:gd name="T38" fmla="*/ 2147483647 w 1798"/>
              <a:gd name="T39" fmla="*/ 2147483647 h 959"/>
              <a:gd name="T40" fmla="*/ 2147483647 w 1798"/>
              <a:gd name="T41" fmla="*/ 2147483647 h 959"/>
              <a:gd name="T42" fmla="*/ 2147483647 w 1798"/>
              <a:gd name="T43" fmla="*/ 2147483647 h 959"/>
              <a:gd name="T44" fmla="*/ 2147483647 w 1798"/>
              <a:gd name="T45" fmla="*/ 2147483647 h 959"/>
              <a:gd name="T46" fmla="*/ 2147483647 w 1798"/>
              <a:gd name="T47" fmla="*/ 2147483647 h 959"/>
              <a:gd name="T48" fmla="*/ 2147483647 w 1798"/>
              <a:gd name="T49" fmla="*/ 2147483647 h 959"/>
              <a:gd name="T50" fmla="*/ 2147483647 w 1798"/>
              <a:gd name="T51" fmla="*/ 2147483647 h 959"/>
              <a:gd name="T52" fmla="*/ 2147483647 w 1798"/>
              <a:gd name="T53" fmla="*/ 2147483647 h 959"/>
              <a:gd name="T54" fmla="*/ 2147483647 w 1798"/>
              <a:gd name="T55" fmla="*/ 2147483647 h 959"/>
              <a:gd name="T56" fmla="*/ 2147483647 w 1798"/>
              <a:gd name="T57" fmla="*/ 2147483647 h 959"/>
              <a:gd name="T58" fmla="*/ 2147483647 w 1798"/>
              <a:gd name="T59" fmla="*/ 2147483647 h 959"/>
              <a:gd name="T60" fmla="*/ 2147483647 w 1798"/>
              <a:gd name="T61" fmla="*/ 2147483647 h 959"/>
              <a:gd name="T62" fmla="*/ 2147483647 w 1798"/>
              <a:gd name="T63" fmla="*/ 2147483647 h 959"/>
              <a:gd name="T64" fmla="*/ 2147483647 w 1798"/>
              <a:gd name="T65" fmla="*/ 2147483647 h 959"/>
              <a:gd name="T66" fmla="*/ 2147483647 w 1798"/>
              <a:gd name="T67" fmla="*/ 2147483647 h 959"/>
              <a:gd name="T68" fmla="*/ 2147483647 w 1798"/>
              <a:gd name="T69" fmla="*/ 2147483647 h 959"/>
              <a:gd name="T70" fmla="*/ 2147483647 w 1798"/>
              <a:gd name="T71" fmla="*/ 2147483647 h 959"/>
              <a:gd name="T72" fmla="*/ 2147483647 w 1798"/>
              <a:gd name="T73" fmla="*/ 2147483647 h 959"/>
              <a:gd name="T74" fmla="*/ 2147483647 w 1798"/>
              <a:gd name="T75" fmla="*/ 2147483647 h 959"/>
              <a:gd name="T76" fmla="*/ 2147483647 w 1798"/>
              <a:gd name="T77" fmla="*/ 2147483647 h 959"/>
              <a:gd name="T78" fmla="*/ 2147483647 w 1798"/>
              <a:gd name="T79" fmla="*/ 2147483647 h 959"/>
              <a:gd name="T80" fmla="*/ 2147483647 w 1798"/>
              <a:gd name="T81" fmla="*/ 2147483647 h 959"/>
              <a:gd name="T82" fmla="*/ 2147483647 w 1798"/>
              <a:gd name="T83" fmla="*/ 2147483647 h 959"/>
              <a:gd name="T84" fmla="*/ 2147483647 w 1798"/>
              <a:gd name="T85" fmla="*/ 2147483647 h 959"/>
              <a:gd name="T86" fmla="*/ 2147483647 w 1798"/>
              <a:gd name="T87" fmla="*/ 2147483647 h 959"/>
              <a:gd name="T88" fmla="*/ 2147483647 w 1798"/>
              <a:gd name="T89" fmla="*/ 2147483647 h 959"/>
              <a:gd name="T90" fmla="*/ 2147483647 w 1798"/>
              <a:gd name="T91" fmla="*/ 2147483647 h 959"/>
              <a:gd name="T92" fmla="*/ 2147483647 w 1798"/>
              <a:gd name="T93" fmla="*/ 2147483647 h 959"/>
              <a:gd name="T94" fmla="*/ 2147483647 w 1798"/>
              <a:gd name="T95" fmla="*/ 2147483647 h 959"/>
              <a:gd name="T96" fmla="*/ 2147483647 w 1798"/>
              <a:gd name="T97" fmla="*/ 2147483647 h 959"/>
              <a:gd name="T98" fmla="*/ 2147483647 w 1798"/>
              <a:gd name="T99" fmla="*/ 2147483647 h 959"/>
              <a:gd name="T100" fmla="*/ 2147483647 w 1798"/>
              <a:gd name="T101" fmla="*/ 2147483647 h 959"/>
              <a:gd name="T102" fmla="*/ 2147483647 w 1798"/>
              <a:gd name="T103" fmla="*/ 2147483647 h 959"/>
              <a:gd name="T104" fmla="*/ 2147483647 w 1798"/>
              <a:gd name="T105" fmla="*/ 2147483647 h 959"/>
              <a:gd name="T106" fmla="*/ 2147483647 w 1798"/>
              <a:gd name="T107" fmla="*/ 2147483647 h 959"/>
              <a:gd name="T108" fmla="*/ 2147483647 w 1798"/>
              <a:gd name="T109" fmla="*/ 2147483647 h 959"/>
              <a:gd name="T110" fmla="*/ 2147483647 w 1798"/>
              <a:gd name="T111" fmla="*/ 2147483647 h 959"/>
              <a:gd name="T112" fmla="*/ 2147483647 w 1798"/>
              <a:gd name="T113" fmla="*/ 2147483647 h 959"/>
              <a:gd name="T114" fmla="*/ 2147483647 w 1798"/>
              <a:gd name="T115" fmla="*/ 2147483647 h 959"/>
              <a:gd name="T116" fmla="*/ 2147483647 w 1798"/>
              <a:gd name="T117" fmla="*/ 2147483647 h 959"/>
              <a:gd name="T118" fmla="*/ 2147483647 w 1798"/>
              <a:gd name="T119" fmla="*/ 2147483647 h 959"/>
              <a:gd name="T120" fmla="*/ 2147483647 w 1798"/>
              <a:gd name="T121" fmla="*/ 2147483647 h 959"/>
              <a:gd name="T122" fmla="*/ 2147483647 w 1798"/>
              <a:gd name="T123" fmla="*/ 2147483647 h 9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98"/>
              <a:gd name="T187" fmla="*/ 0 h 959"/>
              <a:gd name="T188" fmla="*/ 1798 w 1798"/>
              <a:gd name="T189" fmla="*/ 959 h 95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98" h="959">
                <a:moveTo>
                  <a:pt x="1662" y="96"/>
                </a:moveTo>
                <a:cubicBezTo>
                  <a:pt x="1579" y="82"/>
                  <a:pt x="1496" y="84"/>
                  <a:pt x="1414" y="104"/>
                </a:cubicBezTo>
                <a:cubicBezTo>
                  <a:pt x="1393" y="101"/>
                  <a:pt x="1370" y="104"/>
                  <a:pt x="1350" y="96"/>
                </a:cubicBezTo>
                <a:cubicBezTo>
                  <a:pt x="1341" y="92"/>
                  <a:pt x="1343" y="74"/>
                  <a:pt x="1334" y="72"/>
                </a:cubicBezTo>
                <a:cubicBezTo>
                  <a:pt x="1300" y="63"/>
                  <a:pt x="1265" y="67"/>
                  <a:pt x="1230" y="64"/>
                </a:cubicBezTo>
                <a:cubicBezTo>
                  <a:pt x="1222" y="61"/>
                  <a:pt x="1213" y="61"/>
                  <a:pt x="1206" y="56"/>
                </a:cubicBezTo>
                <a:cubicBezTo>
                  <a:pt x="1198" y="50"/>
                  <a:pt x="1198" y="37"/>
                  <a:pt x="1190" y="32"/>
                </a:cubicBezTo>
                <a:cubicBezTo>
                  <a:pt x="1176" y="23"/>
                  <a:pt x="1158" y="21"/>
                  <a:pt x="1142" y="16"/>
                </a:cubicBezTo>
                <a:cubicBezTo>
                  <a:pt x="1134" y="13"/>
                  <a:pt x="1118" y="8"/>
                  <a:pt x="1118" y="8"/>
                </a:cubicBezTo>
                <a:cubicBezTo>
                  <a:pt x="1076" y="36"/>
                  <a:pt x="1031" y="27"/>
                  <a:pt x="990" y="0"/>
                </a:cubicBezTo>
                <a:cubicBezTo>
                  <a:pt x="907" y="12"/>
                  <a:pt x="935" y="6"/>
                  <a:pt x="910" y="80"/>
                </a:cubicBezTo>
                <a:cubicBezTo>
                  <a:pt x="909" y="82"/>
                  <a:pt x="836" y="111"/>
                  <a:pt x="830" y="112"/>
                </a:cubicBezTo>
                <a:cubicBezTo>
                  <a:pt x="785" y="116"/>
                  <a:pt x="739" y="117"/>
                  <a:pt x="694" y="120"/>
                </a:cubicBezTo>
                <a:cubicBezTo>
                  <a:pt x="633" y="140"/>
                  <a:pt x="648" y="141"/>
                  <a:pt x="598" y="176"/>
                </a:cubicBezTo>
                <a:cubicBezTo>
                  <a:pt x="551" y="209"/>
                  <a:pt x="579" y="172"/>
                  <a:pt x="542" y="216"/>
                </a:cubicBezTo>
                <a:cubicBezTo>
                  <a:pt x="523" y="239"/>
                  <a:pt x="507" y="267"/>
                  <a:pt x="486" y="288"/>
                </a:cubicBezTo>
                <a:cubicBezTo>
                  <a:pt x="467" y="307"/>
                  <a:pt x="436" y="313"/>
                  <a:pt x="414" y="328"/>
                </a:cubicBezTo>
                <a:cubicBezTo>
                  <a:pt x="392" y="362"/>
                  <a:pt x="360" y="365"/>
                  <a:pt x="326" y="384"/>
                </a:cubicBezTo>
                <a:cubicBezTo>
                  <a:pt x="243" y="430"/>
                  <a:pt x="308" y="406"/>
                  <a:pt x="254" y="424"/>
                </a:cubicBezTo>
                <a:cubicBezTo>
                  <a:pt x="249" y="432"/>
                  <a:pt x="245" y="441"/>
                  <a:pt x="238" y="448"/>
                </a:cubicBezTo>
                <a:cubicBezTo>
                  <a:pt x="231" y="455"/>
                  <a:pt x="220" y="457"/>
                  <a:pt x="214" y="464"/>
                </a:cubicBezTo>
                <a:cubicBezTo>
                  <a:pt x="184" y="498"/>
                  <a:pt x="185" y="503"/>
                  <a:pt x="174" y="536"/>
                </a:cubicBezTo>
                <a:cubicBezTo>
                  <a:pt x="171" y="574"/>
                  <a:pt x="185" y="621"/>
                  <a:pt x="158" y="648"/>
                </a:cubicBezTo>
                <a:cubicBezTo>
                  <a:pt x="123" y="683"/>
                  <a:pt x="75" y="693"/>
                  <a:pt x="30" y="704"/>
                </a:cubicBezTo>
                <a:cubicBezTo>
                  <a:pt x="0" y="824"/>
                  <a:pt x="19" y="784"/>
                  <a:pt x="198" y="792"/>
                </a:cubicBezTo>
                <a:cubicBezTo>
                  <a:pt x="206" y="800"/>
                  <a:pt x="215" y="807"/>
                  <a:pt x="222" y="816"/>
                </a:cubicBezTo>
                <a:cubicBezTo>
                  <a:pt x="228" y="823"/>
                  <a:pt x="230" y="835"/>
                  <a:pt x="238" y="840"/>
                </a:cubicBezTo>
                <a:cubicBezTo>
                  <a:pt x="251" y="848"/>
                  <a:pt x="299" y="859"/>
                  <a:pt x="318" y="864"/>
                </a:cubicBezTo>
                <a:cubicBezTo>
                  <a:pt x="344" y="855"/>
                  <a:pt x="390" y="824"/>
                  <a:pt x="390" y="824"/>
                </a:cubicBezTo>
                <a:cubicBezTo>
                  <a:pt x="464" y="830"/>
                  <a:pt x="490" y="821"/>
                  <a:pt x="542" y="856"/>
                </a:cubicBezTo>
                <a:cubicBezTo>
                  <a:pt x="574" y="903"/>
                  <a:pt x="575" y="934"/>
                  <a:pt x="630" y="952"/>
                </a:cubicBezTo>
                <a:cubicBezTo>
                  <a:pt x="684" y="934"/>
                  <a:pt x="625" y="959"/>
                  <a:pt x="670" y="920"/>
                </a:cubicBezTo>
                <a:cubicBezTo>
                  <a:pt x="684" y="907"/>
                  <a:pt x="718" y="888"/>
                  <a:pt x="718" y="888"/>
                </a:cubicBezTo>
                <a:cubicBezTo>
                  <a:pt x="732" y="847"/>
                  <a:pt x="715" y="875"/>
                  <a:pt x="750" y="856"/>
                </a:cubicBezTo>
                <a:cubicBezTo>
                  <a:pt x="820" y="817"/>
                  <a:pt x="793" y="820"/>
                  <a:pt x="878" y="808"/>
                </a:cubicBezTo>
                <a:cubicBezTo>
                  <a:pt x="913" y="820"/>
                  <a:pt x="902" y="820"/>
                  <a:pt x="950" y="808"/>
                </a:cubicBezTo>
                <a:cubicBezTo>
                  <a:pt x="966" y="804"/>
                  <a:pt x="998" y="792"/>
                  <a:pt x="998" y="792"/>
                </a:cubicBezTo>
                <a:cubicBezTo>
                  <a:pt x="1012" y="834"/>
                  <a:pt x="998" y="854"/>
                  <a:pt x="1038" y="880"/>
                </a:cubicBezTo>
                <a:cubicBezTo>
                  <a:pt x="1043" y="888"/>
                  <a:pt x="1045" y="901"/>
                  <a:pt x="1054" y="904"/>
                </a:cubicBezTo>
                <a:cubicBezTo>
                  <a:pt x="1067" y="908"/>
                  <a:pt x="1081" y="900"/>
                  <a:pt x="1094" y="896"/>
                </a:cubicBezTo>
                <a:cubicBezTo>
                  <a:pt x="1143" y="883"/>
                  <a:pt x="1178" y="860"/>
                  <a:pt x="1214" y="824"/>
                </a:cubicBezTo>
                <a:cubicBezTo>
                  <a:pt x="1235" y="760"/>
                  <a:pt x="1203" y="835"/>
                  <a:pt x="1246" y="792"/>
                </a:cubicBezTo>
                <a:cubicBezTo>
                  <a:pt x="1252" y="786"/>
                  <a:pt x="1246" y="770"/>
                  <a:pt x="1254" y="768"/>
                </a:cubicBezTo>
                <a:cubicBezTo>
                  <a:pt x="1301" y="753"/>
                  <a:pt x="1390" y="755"/>
                  <a:pt x="1446" y="744"/>
                </a:cubicBezTo>
                <a:cubicBezTo>
                  <a:pt x="1481" y="747"/>
                  <a:pt x="1521" y="733"/>
                  <a:pt x="1550" y="752"/>
                </a:cubicBezTo>
                <a:cubicBezTo>
                  <a:pt x="1564" y="761"/>
                  <a:pt x="1534" y="800"/>
                  <a:pt x="1534" y="800"/>
                </a:cubicBezTo>
                <a:cubicBezTo>
                  <a:pt x="1565" y="810"/>
                  <a:pt x="1567" y="830"/>
                  <a:pt x="1598" y="840"/>
                </a:cubicBezTo>
                <a:cubicBezTo>
                  <a:pt x="1587" y="884"/>
                  <a:pt x="1567" y="886"/>
                  <a:pt x="1606" y="912"/>
                </a:cubicBezTo>
                <a:cubicBezTo>
                  <a:pt x="1617" y="909"/>
                  <a:pt x="1631" y="912"/>
                  <a:pt x="1638" y="904"/>
                </a:cubicBezTo>
                <a:cubicBezTo>
                  <a:pt x="1647" y="894"/>
                  <a:pt x="1639" y="876"/>
                  <a:pt x="1646" y="864"/>
                </a:cubicBezTo>
                <a:cubicBezTo>
                  <a:pt x="1651" y="856"/>
                  <a:pt x="1662" y="853"/>
                  <a:pt x="1670" y="848"/>
                </a:cubicBezTo>
                <a:cubicBezTo>
                  <a:pt x="1680" y="817"/>
                  <a:pt x="1671" y="799"/>
                  <a:pt x="1662" y="768"/>
                </a:cubicBezTo>
                <a:cubicBezTo>
                  <a:pt x="1657" y="752"/>
                  <a:pt x="1646" y="720"/>
                  <a:pt x="1646" y="720"/>
                </a:cubicBezTo>
                <a:cubicBezTo>
                  <a:pt x="1663" y="670"/>
                  <a:pt x="1693" y="656"/>
                  <a:pt x="1742" y="640"/>
                </a:cubicBezTo>
                <a:cubicBezTo>
                  <a:pt x="1761" y="611"/>
                  <a:pt x="1779" y="613"/>
                  <a:pt x="1798" y="584"/>
                </a:cubicBezTo>
                <a:cubicBezTo>
                  <a:pt x="1790" y="545"/>
                  <a:pt x="1774" y="531"/>
                  <a:pt x="1766" y="496"/>
                </a:cubicBezTo>
                <a:cubicBezTo>
                  <a:pt x="1762" y="480"/>
                  <a:pt x="1763" y="463"/>
                  <a:pt x="1758" y="448"/>
                </a:cubicBezTo>
                <a:cubicBezTo>
                  <a:pt x="1752" y="431"/>
                  <a:pt x="1740" y="417"/>
                  <a:pt x="1734" y="400"/>
                </a:cubicBezTo>
                <a:cubicBezTo>
                  <a:pt x="1731" y="338"/>
                  <a:pt x="1734" y="240"/>
                  <a:pt x="1702" y="176"/>
                </a:cubicBezTo>
                <a:cubicBezTo>
                  <a:pt x="1693" y="159"/>
                  <a:pt x="1686" y="139"/>
                  <a:pt x="1670" y="128"/>
                </a:cubicBezTo>
                <a:cubicBezTo>
                  <a:pt x="1662" y="123"/>
                  <a:pt x="1648" y="121"/>
                  <a:pt x="1646" y="112"/>
                </a:cubicBezTo>
                <a:cubicBezTo>
                  <a:pt x="1644" y="105"/>
                  <a:pt x="1657" y="101"/>
                  <a:pt x="1662" y="96"/>
                </a:cubicBezTo>
                <a:close/>
              </a:path>
            </a:pathLst>
          </a:custGeom>
          <a:noFill/>
          <a:ln w="9525">
            <a:noFill/>
            <a:round/>
            <a:headEnd/>
            <a:tailEnd/>
          </a:ln>
        </p:spPr>
        <p:txBody>
          <a:bodyPr/>
          <a:lstStyle/>
          <a:p>
            <a:endParaRPr lang="en-US">
              <a:solidFill>
                <a:prstClr val="black"/>
              </a:solidFill>
            </a:endParaRPr>
          </a:p>
        </p:txBody>
      </p:sp>
      <p:sp>
        <p:nvSpPr>
          <p:cNvPr id="132108" name="Text Box 12"/>
          <p:cNvSpPr txBox="1">
            <a:spLocks noChangeArrowheads="1"/>
          </p:cNvSpPr>
          <p:nvPr/>
        </p:nvSpPr>
        <p:spPr bwMode="auto">
          <a:xfrm>
            <a:off x="5818188" y="2484438"/>
            <a:ext cx="901700" cy="304800"/>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a:defRPr/>
            </a:pPr>
            <a:r>
              <a:rPr lang="en-US" sz="1400" b="1" dirty="0">
                <a:solidFill>
                  <a:prstClr val="white"/>
                </a:solidFill>
              </a:rPr>
              <a:t>Gauteng</a:t>
            </a:r>
          </a:p>
        </p:txBody>
      </p:sp>
      <p:sp>
        <p:nvSpPr>
          <p:cNvPr id="132109" name="Text Box 13"/>
          <p:cNvSpPr txBox="1">
            <a:spLocks noChangeArrowheads="1"/>
          </p:cNvSpPr>
          <p:nvPr/>
        </p:nvSpPr>
        <p:spPr bwMode="auto">
          <a:xfrm>
            <a:off x="6269038" y="1136650"/>
            <a:ext cx="1041400" cy="336550"/>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a:defRPr/>
            </a:pPr>
            <a:r>
              <a:rPr lang="en-US" sz="1600" b="1" dirty="0">
                <a:solidFill>
                  <a:prstClr val="white"/>
                </a:solidFill>
              </a:rPr>
              <a:t>Limpopo</a:t>
            </a:r>
          </a:p>
        </p:txBody>
      </p:sp>
      <p:sp>
        <p:nvSpPr>
          <p:cNvPr id="132110" name="Text Box 14"/>
          <p:cNvSpPr txBox="1">
            <a:spLocks noChangeArrowheads="1"/>
          </p:cNvSpPr>
          <p:nvPr/>
        </p:nvSpPr>
        <p:spPr bwMode="auto">
          <a:xfrm>
            <a:off x="7116579" y="2147888"/>
            <a:ext cx="1425575" cy="336550"/>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a:defRPr/>
            </a:pPr>
            <a:r>
              <a:rPr lang="en-US" sz="1600" b="1" dirty="0">
                <a:solidFill>
                  <a:prstClr val="white"/>
                </a:solidFill>
              </a:rPr>
              <a:t>Mpumalanga</a:t>
            </a:r>
          </a:p>
        </p:txBody>
      </p:sp>
      <p:sp>
        <p:nvSpPr>
          <p:cNvPr id="132111" name="Text Box 15"/>
          <p:cNvSpPr txBox="1">
            <a:spLocks noChangeArrowheads="1"/>
          </p:cNvSpPr>
          <p:nvPr/>
        </p:nvSpPr>
        <p:spPr bwMode="auto">
          <a:xfrm>
            <a:off x="3600694" y="2557340"/>
            <a:ext cx="1268413" cy="336550"/>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a:defRPr/>
            </a:pPr>
            <a:r>
              <a:rPr lang="en-US" sz="1600" b="1" dirty="0">
                <a:solidFill>
                  <a:prstClr val="white"/>
                </a:solidFill>
              </a:rPr>
              <a:t>North West</a:t>
            </a:r>
          </a:p>
        </p:txBody>
      </p:sp>
      <p:sp>
        <p:nvSpPr>
          <p:cNvPr id="132112" name="Text Box 16"/>
          <p:cNvSpPr txBox="1">
            <a:spLocks noChangeArrowheads="1"/>
          </p:cNvSpPr>
          <p:nvPr/>
        </p:nvSpPr>
        <p:spPr bwMode="auto">
          <a:xfrm>
            <a:off x="4813301" y="3439745"/>
            <a:ext cx="1166812" cy="336550"/>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a:defRPr/>
            </a:pPr>
            <a:r>
              <a:rPr lang="en-US" sz="1600" b="1" dirty="0">
                <a:solidFill>
                  <a:prstClr val="white"/>
                </a:solidFill>
              </a:rPr>
              <a:t>Free State</a:t>
            </a:r>
          </a:p>
        </p:txBody>
      </p:sp>
      <p:sp>
        <p:nvSpPr>
          <p:cNvPr id="132113" name="Text Box 17"/>
          <p:cNvSpPr txBox="1">
            <a:spLocks noChangeArrowheads="1"/>
          </p:cNvSpPr>
          <p:nvPr/>
        </p:nvSpPr>
        <p:spPr bwMode="auto">
          <a:xfrm>
            <a:off x="6540500" y="3695760"/>
            <a:ext cx="1426978" cy="581025"/>
          </a:xfrm>
          <a:prstGeom prst="rect">
            <a:avLst/>
          </a:prstGeom>
          <a:noFill/>
          <a:ln w="9525">
            <a:noFill/>
            <a:miter lim="800000"/>
            <a:headEnd/>
            <a:tailEnd/>
          </a:ln>
          <a:effectLst>
            <a:outerShdw dist="17961" dir="2700000" algn="ctr" rotWithShape="0">
              <a:schemeClr val="tx1"/>
            </a:outerShdw>
          </a:effectLst>
        </p:spPr>
        <p:txBody>
          <a:bodyPr wrap="square">
            <a:spAutoFit/>
          </a:bodyPr>
          <a:lstStyle/>
          <a:p>
            <a:pPr algn="ctr">
              <a:defRPr/>
            </a:pPr>
            <a:r>
              <a:rPr lang="en-US" sz="1600" b="1" dirty="0" err="1">
                <a:solidFill>
                  <a:prstClr val="white"/>
                </a:solidFill>
              </a:rPr>
              <a:t>KwaZulu</a:t>
            </a:r>
            <a:r>
              <a:rPr lang="en-US" sz="1600" b="1" dirty="0">
                <a:solidFill>
                  <a:prstClr val="white"/>
                </a:solidFill>
              </a:rPr>
              <a:t/>
            </a:r>
            <a:br>
              <a:rPr lang="en-US" sz="1600" b="1" dirty="0">
                <a:solidFill>
                  <a:prstClr val="white"/>
                </a:solidFill>
              </a:rPr>
            </a:br>
            <a:r>
              <a:rPr lang="en-US" sz="1600" b="1" dirty="0">
                <a:solidFill>
                  <a:prstClr val="white"/>
                </a:solidFill>
              </a:rPr>
              <a:t>Natal</a:t>
            </a:r>
          </a:p>
        </p:txBody>
      </p:sp>
      <p:sp>
        <p:nvSpPr>
          <p:cNvPr id="132114" name="Text Box 18"/>
          <p:cNvSpPr txBox="1">
            <a:spLocks noChangeArrowheads="1"/>
          </p:cNvSpPr>
          <p:nvPr/>
        </p:nvSpPr>
        <p:spPr bwMode="auto">
          <a:xfrm>
            <a:off x="1692275" y="4073525"/>
            <a:ext cx="1593850" cy="336550"/>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a:defRPr/>
            </a:pPr>
            <a:r>
              <a:rPr lang="en-US" sz="1600" b="1" dirty="0">
                <a:solidFill>
                  <a:prstClr val="white"/>
                </a:solidFill>
              </a:rPr>
              <a:t>Northern Cape</a:t>
            </a:r>
          </a:p>
        </p:txBody>
      </p:sp>
      <p:sp>
        <p:nvSpPr>
          <p:cNvPr id="132115" name="Text Box 19"/>
          <p:cNvSpPr txBox="1">
            <a:spLocks noChangeArrowheads="1"/>
          </p:cNvSpPr>
          <p:nvPr/>
        </p:nvSpPr>
        <p:spPr bwMode="auto">
          <a:xfrm>
            <a:off x="1692275" y="5805488"/>
            <a:ext cx="1538288" cy="336550"/>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a:defRPr/>
            </a:pPr>
            <a:r>
              <a:rPr lang="en-US" sz="1600" b="1">
                <a:solidFill>
                  <a:prstClr val="white"/>
                </a:solidFill>
              </a:rPr>
              <a:t>Western Cape</a:t>
            </a:r>
          </a:p>
        </p:txBody>
      </p:sp>
      <p:sp>
        <p:nvSpPr>
          <p:cNvPr id="132116" name="Text Box 20"/>
          <p:cNvSpPr txBox="1">
            <a:spLocks noChangeArrowheads="1"/>
          </p:cNvSpPr>
          <p:nvPr/>
        </p:nvSpPr>
        <p:spPr bwMode="auto">
          <a:xfrm>
            <a:off x="4668044" y="5253038"/>
            <a:ext cx="1481138" cy="336550"/>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a:defRPr/>
            </a:pPr>
            <a:r>
              <a:rPr lang="en-US" sz="1600" b="1" dirty="0">
                <a:solidFill>
                  <a:prstClr val="white"/>
                </a:solidFill>
              </a:rPr>
              <a:t>Eastern Cape</a:t>
            </a:r>
          </a:p>
        </p:txBody>
      </p:sp>
      <p:sp>
        <p:nvSpPr>
          <p:cNvPr id="132117" name="Text Box 21"/>
          <p:cNvSpPr txBox="1">
            <a:spLocks noChangeArrowheads="1"/>
          </p:cNvSpPr>
          <p:nvPr/>
        </p:nvSpPr>
        <p:spPr bwMode="auto">
          <a:xfrm>
            <a:off x="169252" y="1328103"/>
            <a:ext cx="5545138" cy="830997"/>
          </a:xfrm>
          <a:prstGeom prst="rect">
            <a:avLst/>
          </a:prstGeom>
          <a:noFill/>
          <a:ln w="9525">
            <a:noFill/>
            <a:miter lim="800000"/>
            <a:headEnd/>
            <a:tailEnd/>
          </a:ln>
          <a:effectLst>
            <a:outerShdw dist="17961" dir="2700000" algn="ctr" rotWithShape="0">
              <a:schemeClr val="bg1"/>
            </a:outerShdw>
          </a:effectLst>
        </p:spPr>
        <p:txBody>
          <a:bodyPr>
            <a:spAutoFit/>
          </a:bodyPr>
          <a:lstStyle/>
          <a:p>
            <a:pPr lvl="0">
              <a:defRPr/>
            </a:pPr>
            <a:r>
              <a:rPr lang="en-US" sz="1600" b="1" dirty="0" smtClean="0">
                <a:latin typeface="+mn-lt"/>
              </a:rPr>
              <a:t>- </a:t>
            </a:r>
            <a:r>
              <a:rPr lang="en-US" sz="1600" b="1" dirty="0">
                <a:latin typeface="+mn-lt"/>
              </a:rPr>
              <a:t>HQ and 2 Funds in Pretoria</a:t>
            </a:r>
          </a:p>
          <a:p>
            <a:pPr>
              <a:buFontTx/>
              <a:buChar char="-"/>
              <a:defRPr/>
            </a:pPr>
            <a:r>
              <a:rPr lang="en-US" sz="1600" b="1" dirty="0" smtClean="0">
                <a:latin typeface="+mn-lt"/>
              </a:rPr>
              <a:t>9  Provincial </a:t>
            </a:r>
            <a:r>
              <a:rPr lang="en-US" sz="1600" b="1" dirty="0">
                <a:latin typeface="+mn-lt"/>
              </a:rPr>
              <a:t>Offices </a:t>
            </a:r>
          </a:p>
          <a:p>
            <a:pPr>
              <a:buFontTx/>
              <a:buChar char="-"/>
              <a:defRPr/>
            </a:pPr>
            <a:r>
              <a:rPr lang="en-US" sz="1600" b="1" dirty="0">
                <a:latin typeface="+mn-lt"/>
              </a:rPr>
              <a:t> </a:t>
            </a:r>
            <a:r>
              <a:rPr lang="en-US" sz="1600" b="1" dirty="0" smtClean="0">
                <a:latin typeface="+mn-lt"/>
              </a:rPr>
              <a:t>125 Labour Centers </a:t>
            </a:r>
          </a:p>
        </p:txBody>
      </p:sp>
      <p:sp>
        <p:nvSpPr>
          <p:cNvPr id="2" name="Slide Number Placeholder 1"/>
          <p:cNvSpPr>
            <a:spLocks noGrp="1"/>
          </p:cNvSpPr>
          <p:nvPr>
            <p:ph type="sldNum" sz="quarter" idx="12"/>
          </p:nvPr>
        </p:nvSpPr>
        <p:spPr>
          <a:xfrm>
            <a:off x="7012894" y="0"/>
            <a:ext cx="2133600" cy="365125"/>
          </a:xfrm>
        </p:spPr>
        <p:txBody>
          <a:bodyPr/>
          <a:lstStyle/>
          <a:p>
            <a:fld id="{A7834FFB-5033-4A8B-9BA7-B50A1ACBC265}" type="slidenum">
              <a:rPr lang="en-US" altLang="en-US" smtClean="0">
                <a:solidFill>
                  <a:schemeClr val="bg1"/>
                </a:solidFill>
              </a:rPr>
              <a:pPr/>
              <a:t>11</a:t>
            </a:fld>
            <a:endParaRPr lang="en-US" altLang="en-US" dirty="0">
              <a:solidFill>
                <a:schemeClr val="bg1"/>
              </a:solidFill>
            </a:endParaRPr>
          </a:p>
        </p:txBody>
      </p:sp>
      <p:sp>
        <p:nvSpPr>
          <p:cNvPr id="3" name="Rectangle 2"/>
          <p:cNvSpPr/>
          <p:nvPr/>
        </p:nvSpPr>
        <p:spPr>
          <a:xfrm>
            <a:off x="5503817" y="5875871"/>
            <a:ext cx="3521173" cy="738664"/>
          </a:xfrm>
          <a:prstGeom prst="rect">
            <a:avLst/>
          </a:prstGeom>
        </p:spPr>
        <p:txBody>
          <a:bodyPr wrap="square">
            <a:spAutoFit/>
          </a:bodyPr>
          <a:lstStyle/>
          <a:p>
            <a:pPr>
              <a:defRPr/>
            </a:pPr>
            <a:r>
              <a:rPr lang="en-US" sz="1400" b="1" dirty="0" smtClean="0"/>
              <a:t>- </a:t>
            </a:r>
            <a:r>
              <a:rPr lang="en-US" sz="1400" b="1" dirty="0"/>
              <a:t>Provide services </a:t>
            </a:r>
            <a:r>
              <a:rPr lang="en-US" sz="1400" b="1" dirty="0" smtClean="0"/>
              <a:t>at 30 Satellite Offices, 41 Thusong Service Centers and 447 Visiting points</a:t>
            </a:r>
            <a:endParaRPr lang="en-US" sz="1400" b="1" i="1" dirty="0"/>
          </a:p>
        </p:txBody>
      </p:sp>
      <p:sp>
        <p:nvSpPr>
          <p:cNvPr id="4" name="AutoShape 2" descr="https://pictures.luxuryretreats.com/115392/sandiego_villastmichele_3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5" name="AutoShape 4" descr="https://pictures.luxuryretreats.com/115392/sandiego_villastmichele_32.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27" name="Rectangle 26"/>
          <p:cNvSpPr/>
          <p:nvPr/>
        </p:nvSpPr>
        <p:spPr>
          <a:xfrm>
            <a:off x="738554" y="347907"/>
            <a:ext cx="6030546" cy="830997"/>
          </a:xfrm>
          <a:prstGeom prst="rect">
            <a:avLst/>
          </a:prstGeom>
        </p:spPr>
        <p:txBody>
          <a:bodyPr wrap="square">
            <a:spAutoFit/>
          </a:bodyPr>
          <a:lstStyle/>
          <a:p>
            <a:pPr algn="ctr">
              <a:defRPr/>
            </a:pPr>
            <a:r>
              <a:rPr lang="en-US" sz="2400" b="1" dirty="0" smtClean="0">
                <a:latin typeface="+mj-lt"/>
              </a:rPr>
              <a:t>DEPARTMENT OF EMPLOYMENT AND LABOUR SERVICE DELIVERY FOOT PRINT</a:t>
            </a:r>
            <a:endParaRPr lang="en-US" sz="2400" b="1" i="1" dirty="0">
              <a:latin typeface="+mj-lt"/>
            </a:endParaRPr>
          </a:p>
        </p:txBody>
      </p:sp>
    </p:spTree>
    <p:extLst>
      <p:ext uri="{BB962C8B-B14F-4D97-AF65-F5344CB8AC3E}">
        <p14:creationId xmlns:p14="http://schemas.microsoft.com/office/powerpoint/2010/main" xmlns="" val="378681690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684213" y="2205038"/>
            <a:ext cx="7772400" cy="1470025"/>
          </a:xfrm>
        </p:spPr>
        <p:txBody>
          <a:bodyPr anchor="t"/>
          <a:lstStyle/>
          <a:p>
            <a:pPr eaLnBrk="1" hangingPunct="1"/>
            <a:r>
              <a:rPr lang="en-ZA" b="1" dirty="0" smtClean="0">
                <a:ea typeface="ＭＳ Ｐゴシック"/>
              </a:rPr>
              <a:t/>
            </a:r>
            <a:br>
              <a:rPr lang="en-ZA" b="1" dirty="0" smtClean="0">
                <a:ea typeface="ＭＳ Ｐゴシック"/>
              </a:rPr>
            </a:br>
            <a:endParaRPr lang="en-GB" b="1" dirty="0" smtClean="0">
              <a:ea typeface="ＭＳ Ｐゴシック"/>
            </a:endParaRPr>
          </a:p>
        </p:txBody>
      </p:sp>
      <p:sp>
        <p:nvSpPr>
          <p:cNvPr id="3075" name="Rectangle 3"/>
          <p:cNvSpPr>
            <a:spLocks noGrp="1" noChangeArrowheads="1"/>
          </p:cNvSpPr>
          <p:nvPr>
            <p:ph type="subTitle" idx="4294967295"/>
          </p:nvPr>
        </p:nvSpPr>
        <p:spPr>
          <a:xfrm>
            <a:off x="933769" y="3347326"/>
            <a:ext cx="7345363" cy="1119168"/>
          </a:xfrm>
          <a:noFill/>
          <a:ln>
            <a:solidFill>
              <a:schemeClr val="bg1"/>
            </a:solidFill>
          </a:ln>
          <a:extLst/>
        </p:spPr>
        <p:style>
          <a:lnRef idx="2">
            <a:schemeClr val="accent6">
              <a:shade val="50000"/>
            </a:schemeClr>
          </a:lnRef>
          <a:fillRef idx="1">
            <a:schemeClr val="accent6"/>
          </a:fillRef>
          <a:effectRef idx="0">
            <a:schemeClr val="accent6"/>
          </a:effectRef>
          <a:fontRef idx="minor">
            <a:schemeClr val="lt1"/>
          </a:fontRef>
        </p:style>
        <p:txBody>
          <a:bodyPr/>
          <a:lstStyle/>
          <a:p>
            <a:pPr marL="0" indent="0" algn="ctr" eaLnBrk="1" hangingPunct="1">
              <a:lnSpc>
                <a:spcPct val="90000"/>
              </a:lnSpc>
              <a:buNone/>
            </a:pPr>
            <a:r>
              <a:rPr lang="en-US" sz="2800" b="1" dirty="0">
                <a:solidFill>
                  <a:schemeClr val="tx1"/>
                </a:solidFill>
                <a:cs typeface="Arial" charset="0"/>
              </a:rPr>
              <a:t>S</a:t>
            </a:r>
            <a:r>
              <a:rPr lang="en-US" sz="2800" b="1" dirty="0" smtClean="0">
                <a:solidFill>
                  <a:schemeClr val="tx1"/>
                </a:solidFill>
                <a:cs typeface="Arial" charset="0"/>
              </a:rPr>
              <a:t>TRATEGIC PLAN: 2020 – 25</a:t>
            </a:r>
          </a:p>
          <a:p>
            <a:pPr marL="0" indent="0" algn="ctr" eaLnBrk="1" hangingPunct="1">
              <a:lnSpc>
                <a:spcPct val="90000"/>
              </a:lnSpc>
              <a:buNone/>
            </a:pPr>
            <a:endParaRPr lang="en-US" sz="800" b="1" dirty="0" smtClean="0">
              <a:solidFill>
                <a:schemeClr val="tx1"/>
              </a:solidFill>
              <a:cs typeface="Arial" charset="0"/>
            </a:endParaRPr>
          </a:p>
          <a:p>
            <a:pPr marL="0" indent="0" algn="ctr" eaLnBrk="1" hangingPunct="1">
              <a:lnSpc>
                <a:spcPct val="90000"/>
              </a:lnSpc>
              <a:buNone/>
            </a:pPr>
            <a:r>
              <a:rPr lang="en-US" sz="2400" b="1" dirty="0" smtClean="0">
                <a:solidFill>
                  <a:schemeClr val="tx1"/>
                </a:solidFill>
                <a:cs typeface="Arial" charset="0"/>
              </a:rPr>
              <a:t>Outcomes and Outcome Indicators </a:t>
            </a:r>
            <a:endParaRPr lang="en-US" sz="2400" b="1" dirty="0">
              <a:solidFill>
                <a:schemeClr val="bg1"/>
              </a:solidFill>
              <a:cs typeface="Arial" charset="0"/>
            </a:endParaRPr>
          </a:p>
        </p:txBody>
      </p:sp>
      <p:sp>
        <p:nvSpPr>
          <p:cNvPr id="2" name="Slide Number Placeholder 1"/>
          <p:cNvSpPr>
            <a:spLocks noGrp="1"/>
          </p:cNvSpPr>
          <p:nvPr>
            <p:ph type="sldNum" sz="quarter" idx="12"/>
          </p:nvPr>
        </p:nvSpPr>
        <p:spPr>
          <a:xfrm>
            <a:off x="7010400" y="-5896"/>
            <a:ext cx="2133600" cy="365125"/>
          </a:xfrm>
        </p:spPr>
        <p:txBody>
          <a:bodyPr/>
          <a:lstStyle/>
          <a:p>
            <a:pPr>
              <a:defRPr/>
            </a:pPr>
            <a:fld id="{02973164-415C-4C83-A7EC-60F18549655F}" type="slidenum">
              <a:rPr lang="en-US" smtClean="0">
                <a:solidFill>
                  <a:schemeClr val="bg1"/>
                </a:solidFill>
              </a:rPr>
              <a:pPr>
                <a:defRPr/>
              </a:pPr>
              <a:t>12</a:t>
            </a:fld>
            <a:endParaRPr lang="en-US" dirty="0">
              <a:solidFill>
                <a:schemeClr val="bg1"/>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36850" y="993286"/>
            <a:ext cx="3670300" cy="13982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881425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4138"/>
            <a:ext cx="8229600" cy="738368"/>
          </a:xfrm>
        </p:spPr>
        <p:txBody>
          <a:bodyPr/>
          <a:lstStyle/>
          <a:p>
            <a:pPr lvl="0"/>
            <a:r>
              <a:rPr lang="en-ZA" sz="2400" b="1" dirty="0" smtClean="0">
                <a:solidFill>
                  <a:prstClr val="black"/>
                </a:solidFill>
                <a:ea typeface="ＭＳ Ｐゴシック" pitchFamily="-80" charset="-128"/>
                <a:cs typeface="+mj-cs"/>
              </a:rPr>
              <a:t>DEPARTMENT OF EMPLOYMENT AND LABOUR AND MTSF OUTCOMES: 2020 – 25</a:t>
            </a:r>
            <a:endParaRPr lang="en-ZA" sz="2400" dirty="0"/>
          </a:p>
        </p:txBody>
      </p:sp>
      <p:sp>
        <p:nvSpPr>
          <p:cNvPr id="3" name="Content Placeholder 2"/>
          <p:cNvSpPr>
            <a:spLocks noGrp="1"/>
          </p:cNvSpPr>
          <p:nvPr>
            <p:ph idx="1"/>
          </p:nvPr>
        </p:nvSpPr>
        <p:spPr>
          <a:xfrm>
            <a:off x="235131" y="1482970"/>
            <a:ext cx="8451669" cy="4962435"/>
          </a:xfrm>
        </p:spPr>
        <p:txBody>
          <a:bodyPr/>
          <a:lstStyle/>
          <a:p>
            <a:pPr marL="0" indent="0">
              <a:buNone/>
            </a:pPr>
            <a:r>
              <a:rPr lang="en-GB" sz="2000" dirty="0"/>
              <a:t>In the Medium-term, the Department of </a:t>
            </a:r>
            <a:r>
              <a:rPr lang="en-GB" sz="2000" dirty="0" smtClean="0"/>
              <a:t>Employment and Labour </a:t>
            </a:r>
            <a:r>
              <a:rPr lang="en-GB" sz="2000" dirty="0"/>
              <a:t>will contribute mainly </a:t>
            </a:r>
            <a:r>
              <a:rPr lang="en-GB" sz="2000" dirty="0" smtClean="0"/>
              <a:t>to </a:t>
            </a:r>
            <a:r>
              <a:rPr lang="en-GB" sz="2000" dirty="0"/>
              <a:t>the following </a:t>
            </a:r>
            <a:r>
              <a:rPr lang="en-GB" sz="2000" dirty="0" smtClean="0"/>
              <a:t> Medium Term Strategic Framework  (MTSF) Priorities:</a:t>
            </a:r>
          </a:p>
          <a:p>
            <a:endParaRPr lang="en-ZA" sz="1200" dirty="0"/>
          </a:p>
          <a:p>
            <a:pPr lvl="0" algn="just">
              <a:lnSpc>
                <a:spcPct val="115000"/>
              </a:lnSpc>
              <a:spcBef>
                <a:spcPts val="200"/>
              </a:spcBef>
              <a:spcAft>
                <a:spcPts val="0"/>
              </a:spcAft>
              <a:buFont typeface="Wingdings"/>
              <a:buChar char=""/>
              <a:tabLst>
                <a:tab pos="457200" algn="l"/>
              </a:tabLst>
            </a:pPr>
            <a:r>
              <a:rPr lang="en-US" sz="2000" b="1" u="sng" dirty="0">
                <a:ea typeface="Calibri"/>
                <a:cs typeface="Times New Roman"/>
              </a:rPr>
              <a:t>Priority 1</a:t>
            </a:r>
            <a:r>
              <a:rPr lang="en-US" sz="2000" dirty="0">
                <a:ea typeface="Calibri"/>
                <a:cs typeface="Times New Roman"/>
              </a:rPr>
              <a:t>: A Capable, Ethical and Developmental State </a:t>
            </a:r>
            <a:endParaRPr lang="en-ZA" sz="2000" dirty="0">
              <a:ea typeface="Calibri"/>
              <a:cs typeface="Times New Roman"/>
            </a:endParaRPr>
          </a:p>
          <a:p>
            <a:pPr lvl="0" algn="just">
              <a:lnSpc>
                <a:spcPct val="115000"/>
              </a:lnSpc>
              <a:spcBef>
                <a:spcPts val="200"/>
              </a:spcBef>
              <a:spcAft>
                <a:spcPts val="0"/>
              </a:spcAft>
              <a:buFont typeface="Wingdings"/>
              <a:buChar char=""/>
              <a:tabLst>
                <a:tab pos="457200" algn="l"/>
              </a:tabLst>
            </a:pPr>
            <a:r>
              <a:rPr lang="en-US" sz="2000" b="1" u="sng" dirty="0">
                <a:ea typeface="Calibri"/>
                <a:cs typeface="Times New Roman"/>
              </a:rPr>
              <a:t>Priority 2</a:t>
            </a:r>
            <a:r>
              <a:rPr lang="en-US" sz="2000" dirty="0">
                <a:ea typeface="Calibri"/>
                <a:cs typeface="Times New Roman"/>
              </a:rPr>
              <a:t>: Economic Transformation and Job Creation </a:t>
            </a:r>
            <a:endParaRPr lang="en-ZA" sz="2000" dirty="0">
              <a:ea typeface="Calibri"/>
              <a:cs typeface="Times New Roman"/>
            </a:endParaRPr>
          </a:p>
          <a:p>
            <a:pPr lvl="0" algn="just">
              <a:lnSpc>
                <a:spcPct val="115000"/>
              </a:lnSpc>
              <a:spcBef>
                <a:spcPts val="200"/>
              </a:spcBef>
              <a:spcAft>
                <a:spcPts val="0"/>
              </a:spcAft>
              <a:buFont typeface="Wingdings"/>
              <a:buChar char=""/>
              <a:tabLst>
                <a:tab pos="457200" algn="l"/>
              </a:tabLst>
            </a:pPr>
            <a:r>
              <a:rPr lang="en-US" sz="2000" b="1" u="sng" dirty="0">
                <a:ea typeface="Calibri"/>
                <a:cs typeface="Times New Roman"/>
              </a:rPr>
              <a:t>Priority 3</a:t>
            </a:r>
            <a:r>
              <a:rPr lang="en-US" sz="2000" dirty="0">
                <a:ea typeface="Calibri"/>
                <a:cs typeface="Times New Roman"/>
              </a:rPr>
              <a:t>: Education, Skills and Health </a:t>
            </a:r>
            <a:endParaRPr lang="en-ZA" sz="2000" dirty="0">
              <a:ea typeface="Calibri"/>
              <a:cs typeface="Times New Roman"/>
            </a:endParaRPr>
          </a:p>
          <a:p>
            <a:pPr lvl="0" algn="just">
              <a:lnSpc>
                <a:spcPct val="115000"/>
              </a:lnSpc>
              <a:spcBef>
                <a:spcPts val="200"/>
              </a:spcBef>
              <a:spcAft>
                <a:spcPts val="0"/>
              </a:spcAft>
              <a:buFont typeface="Wingdings"/>
              <a:buChar char=""/>
              <a:tabLst>
                <a:tab pos="457200" algn="l"/>
              </a:tabLst>
            </a:pPr>
            <a:r>
              <a:rPr lang="en-US" sz="2000" b="1" u="sng" dirty="0">
                <a:ea typeface="Calibri"/>
                <a:cs typeface="Times New Roman"/>
              </a:rPr>
              <a:t>Priority 4</a:t>
            </a:r>
            <a:r>
              <a:rPr lang="en-US" sz="2000" dirty="0">
                <a:ea typeface="Calibri"/>
                <a:cs typeface="Times New Roman"/>
              </a:rPr>
              <a:t>: Consolidating the Social Wage through Reliable and Basic Services </a:t>
            </a:r>
            <a:endParaRPr lang="en-ZA" sz="2000" dirty="0">
              <a:ea typeface="Calibri"/>
              <a:cs typeface="Times New Roman"/>
            </a:endParaRPr>
          </a:p>
          <a:p>
            <a:pPr lvl="0" algn="just">
              <a:lnSpc>
                <a:spcPct val="115000"/>
              </a:lnSpc>
              <a:spcBef>
                <a:spcPts val="200"/>
              </a:spcBef>
              <a:spcAft>
                <a:spcPts val="0"/>
              </a:spcAft>
              <a:buFont typeface="Wingdings"/>
              <a:buChar char=""/>
              <a:tabLst>
                <a:tab pos="457200" algn="l"/>
              </a:tabLst>
            </a:pPr>
            <a:r>
              <a:rPr lang="en-US" sz="2000" b="1" u="sng" dirty="0">
                <a:solidFill>
                  <a:srgbClr val="C00000"/>
                </a:solidFill>
                <a:ea typeface="Calibri"/>
                <a:cs typeface="Times New Roman"/>
              </a:rPr>
              <a:t>Priority 5: </a:t>
            </a:r>
            <a:r>
              <a:rPr lang="en-ZA" sz="2000" dirty="0">
                <a:solidFill>
                  <a:srgbClr val="C00000"/>
                </a:solidFill>
                <a:ea typeface="Calibri"/>
                <a:cs typeface="Times New Roman"/>
              </a:rPr>
              <a:t>Spatial Development, Human Settlements and Local Government</a:t>
            </a:r>
            <a:r>
              <a:rPr lang="en-ZA" sz="2000" dirty="0">
                <a:ea typeface="Calibri"/>
                <a:cs typeface="Times New Roman"/>
              </a:rPr>
              <a:t> </a:t>
            </a:r>
          </a:p>
          <a:p>
            <a:pPr lvl="0" algn="just">
              <a:lnSpc>
                <a:spcPct val="115000"/>
              </a:lnSpc>
              <a:spcBef>
                <a:spcPts val="200"/>
              </a:spcBef>
              <a:spcAft>
                <a:spcPts val="0"/>
              </a:spcAft>
              <a:buFont typeface="Wingdings"/>
              <a:buChar char=""/>
              <a:tabLst>
                <a:tab pos="457200" algn="l"/>
              </a:tabLst>
            </a:pPr>
            <a:r>
              <a:rPr lang="en-US" sz="2000" b="1" u="sng" dirty="0">
                <a:ea typeface="Calibri"/>
                <a:cs typeface="Times New Roman"/>
              </a:rPr>
              <a:t>Priority 6:</a:t>
            </a:r>
            <a:r>
              <a:rPr lang="en-US" sz="2000" dirty="0">
                <a:ea typeface="Calibri"/>
                <a:cs typeface="Times New Roman"/>
              </a:rPr>
              <a:t> Social Cohesion, Safer Communities</a:t>
            </a:r>
            <a:endParaRPr lang="en-ZA" sz="2000" dirty="0">
              <a:ea typeface="Calibri"/>
              <a:cs typeface="Times New Roman"/>
            </a:endParaRPr>
          </a:p>
          <a:p>
            <a:pPr lvl="0" algn="just">
              <a:lnSpc>
                <a:spcPct val="115000"/>
              </a:lnSpc>
              <a:spcBef>
                <a:spcPts val="200"/>
              </a:spcBef>
              <a:spcAft>
                <a:spcPts val="0"/>
              </a:spcAft>
              <a:buFont typeface="Wingdings"/>
              <a:buChar char=""/>
              <a:tabLst>
                <a:tab pos="457200" algn="l"/>
              </a:tabLst>
            </a:pPr>
            <a:r>
              <a:rPr lang="en-US" sz="2000" b="1" u="sng" dirty="0">
                <a:ea typeface="Calibri"/>
                <a:cs typeface="Times New Roman"/>
              </a:rPr>
              <a:t>Priority 7:</a:t>
            </a:r>
            <a:r>
              <a:rPr lang="en-US" sz="2000" dirty="0">
                <a:ea typeface="Calibri"/>
                <a:cs typeface="Times New Roman"/>
              </a:rPr>
              <a:t> A Better Africa and a Better </a:t>
            </a:r>
            <a:r>
              <a:rPr lang="en-US" sz="2000" dirty="0" smtClean="0">
                <a:ea typeface="Calibri"/>
                <a:cs typeface="Times New Roman"/>
              </a:rPr>
              <a:t>World</a:t>
            </a:r>
          </a:p>
          <a:p>
            <a:pPr lvl="0" algn="just">
              <a:lnSpc>
                <a:spcPct val="115000"/>
              </a:lnSpc>
              <a:spcBef>
                <a:spcPts val="200"/>
              </a:spcBef>
              <a:spcAft>
                <a:spcPts val="0"/>
              </a:spcAft>
              <a:buFont typeface="Wingdings"/>
              <a:buChar char=""/>
              <a:tabLst>
                <a:tab pos="457200" algn="l"/>
              </a:tabLst>
            </a:pPr>
            <a:endParaRPr lang="en-US" sz="2000" dirty="0">
              <a:ea typeface="Calibri"/>
              <a:cs typeface="Times New Roman"/>
            </a:endParaRPr>
          </a:p>
          <a:p>
            <a:pPr lvl="0" algn="just">
              <a:lnSpc>
                <a:spcPct val="115000"/>
              </a:lnSpc>
              <a:spcBef>
                <a:spcPts val="200"/>
              </a:spcBef>
              <a:spcAft>
                <a:spcPts val="0"/>
              </a:spcAft>
              <a:buFont typeface="Wingdings"/>
              <a:buChar char=""/>
              <a:tabLst>
                <a:tab pos="457200" algn="l"/>
              </a:tabLst>
            </a:pPr>
            <a:endParaRPr lang="en-US" sz="800" dirty="0" smtClean="0">
              <a:ea typeface="Calibri"/>
              <a:cs typeface="Times New Roman"/>
            </a:endParaRPr>
          </a:p>
          <a:p>
            <a:pPr marL="0" lvl="0" indent="0" algn="just">
              <a:lnSpc>
                <a:spcPct val="115000"/>
              </a:lnSpc>
              <a:spcBef>
                <a:spcPts val="200"/>
              </a:spcBef>
              <a:spcAft>
                <a:spcPts val="0"/>
              </a:spcAft>
              <a:buNone/>
              <a:tabLst>
                <a:tab pos="457200" algn="l"/>
              </a:tabLst>
            </a:pPr>
            <a:r>
              <a:rPr lang="en-US" sz="2000" dirty="0" smtClean="0">
                <a:ea typeface="Calibri"/>
                <a:cs typeface="Times New Roman"/>
              </a:rPr>
              <a:t>*</a:t>
            </a:r>
            <a:r>
              <a:rPr lang="en-US" sz="1400" b="1" dirty="0" smtClean="0">
                <a:ea typeface="Calibri"/>
                <a:cs typeface="Times New Roman"/>
              </a:rPr>
              <a:t>Priority 5 is not directly applicable to DEL although DEL participates in the District Development Model through Provincial Offices and </a:t>
            </a:r>
            <a:r>
              <a:rPr lang="en-US" sz="1400" b="1" dirty="0" err="1" smtClean="0">
                <a:ea typeface="Calibri"/>
                <a:cs typeface="Times New Roman"/>
              </a:rPr>
              <a:t>Labour</a:t>
            </a:r>
            <a:r>
              <a:rPr lang="en-US" sz="1400" b="1" dirty="0" smtClean="0">
                <a:ea typeface="Calibri"/>
                <a:cs typeface="Times New Roman"/>
              </a:rPr>
              <a:t> </a:t>
            </a:r>
            <a:r>
              <a:rPr lang="en-US" sz="1400" b="1" dirty="0" err="1" smtClean="0">
                <a:ea typeface="Calibri"/>
                <a:cs typeface="Times New Roman"/>
              </a:rPr>
              <a:t>Centres</a:t>
            </a:r>
            <a:endParaRPr lang="en-ZA" sz="1400" b="1" dirty="0">
              <a:ea typeface="Calibri"/>
              <a:cs typeface="Times New Roman"/>
            </a:endParaRPr>
          </a:p>
        </p:txBody>
      </p:sp>
      <p:sp>
        <p:nvSpPr>
          <p:cNvPr id="4" name="Slide Number Placeholder 3"/>
          <p:cNvSpPr>
            <a:spLocks noGrp="1"/>
          </p:cNvSpPr>
          <p:nvPr>
            <p:ph type="sldNum" sz="quarter" idx="12"/>
          </p:nvPr>
        </p:nvSpPr>
        <p:spPr>
          <a:xfrm>
            <a:off x="7010400" y="0"/>
            <a:ext cx="2133600" cy="365125"/>
          </a:xfrm>
        </p:spPr>
        <p:txBody>
          <a:bodyPr/>
          <a:lstStyle/>
          <a:p>
            <a:pPr>
              <a:defRPr/>
            </a:pPr>
            <a:fld id="{02C825D8-7D5C-497D-8665-B73E15BD3DD8}" type="slidenum">
              <a:rPr lang="en-US" smtClean="0">
                <a:solidFill>
                  <a:schemeClr val="bg1"/>
                </a:solidFill>
              </a:rPr>
              <a:pPr>
                <a:defRPr/>
              </a:pPr>
              <a:t>13</a:t>
            </a:fld>
            <a:endParaRPr lang="en-US" dirty="0">
              <a:solidFill>
                <a:schemeClr val="bg1"/>
              </a:solidFill>
            </a:endParaRPr>
          </a:p>
        </p:txBody>
      </p:sp>
    </p:spTree>
    <p:extLst>
      <p:ext uri="{BB962C8B-B14F-4D97-AF65-F5344CB8AC3E}">
        <p14:creationId xmlns:p14="http://schemas.microsoft.com/office/powerpoint/2010/main" xmlns="" val="37284883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576"/>
            <a:ext cx="8229600" cy="1143000"/>
          </a:xfrm>
        </p:spPr>
        <p:txBody>
          <a:bodyPr/>
          <a:lstStyle/>
          <a:p>
            <a:pPr lvl="1"/>
            <a:r>
              <a:rPr lang="en-GB" sz="2400" b="1" dirty="0" smtClean="0">
                <a:latin typeface="+mj-lt"/>
              </a:rPr>
              <a:t>GOVERNMENT SERVICE DELIVERY PRIORITIES AND DEL IMPLEMENTING ENTITIES </a:t>
            </a:r>
            <a:endParaRPr lang="en-ZA" sz="2400" dirty="0">
              <a:latin typeface="+mj-lt"/>
            </a:endParaRPr>
          </a:p>
        </p:txBody>
      </p:sp>
      <p:sp>
        <p:nvSpPr>
          <p:cNvPr id="6" name="Slide Number Placeholder 5"/>
          <p:cNvSpPr>
            <a:spLocks noGrp="1"/>
          </p:cNvSpPr>
          <p:nvPr>
            <p:ph type="sldNum" sz="quarter" idx="12"/>
          </p:nvPr>
        </p:nvSpPr>
        <p:spPr>
          <a:xfrm>
            <a:off x="7010400" y="10013"/>
            <a:ext cx="2133600" cy="365125"/>
          </a:xfrm>
        </p:spPr>
        <p:txBody>
          <a:bodyPr/>
          <a:lstStyle/>
          <a:p>
            <a:pPr>
              <a:defRPr/>
            </a:pPr>
            <a:fld id="{02C825D8-7D5C-497D-8665-B73E15BD3DD8}" type="slidenum">
              <a:rPr lang="en-US" smtClean="0">
                <a:solidFill>
                  <a:schemeClr val="bg1"/>
                </a:solidFill>
              </a:rPr>
              <a:pPr>
                <a:defRPr/>
              </a:pPr>
              <a:t>14</a:t>
            </a:fld>
            <a:endParaRPr lang="en-US" dirty="0">
              <a:solidFill>
                <a:schemeClr val="bg1"/>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346162412"/>
              </p:ext>
            </p:extLst>
          </p:nvPr>
        </p:nvGraphicFramePr>
        <p:xfrm>
          <a:off x="246185" y="1335576"/>
          <a:ext cx="8593015" cy="5334855"/>
        </p:xfrm>
        <a:graphic>
          <a:graphicData uri="http://schemas.openxmlformats.org/drawingml/2006/table">
            <a:tbl>
              <a:tblPr firstRow="1" bandRow="1"/>
              <a:tblGrid>
                <a:gridCol w="4630615">
                  <a:extLst>
                    <a:ext uri="{9D8B030D-6E8A-4147-A177-3AD203B41FA5}">
                      <a16:colId xmlns:a16="http://schemas.microsoft.com/office/drawing/2014/main" xmlns="" val="20000"/>
                    </a:ext>
                  </a:extLst>
                </a:gridCol>
                <a:gridCol w="3962400">
                  <a:extLst>
                    <a:ext uri="{9D8B030D-6E8A-4147-A177-3AD203B41FA5}">
                      <a16:colId xmlns:a16="http://schemas.microsoft.com/office/drawing/2014/main" xmlns="" val="20001"/>
                    </a:ext>
                  </a:extLst>
                </a:gridCol>
              </a:tblGrid>
              <a:tr h="339697">
                <a:tc>
                  <a:txBody>
                    <a:bodyPr/>
                    <a:lstStyle/>
                    <a:p>
                      <a:pPr algn="just">
                        <a:lnSpc>
                          <a:spcPct val="115000"/>
                        </a:lnSpc>
                        <a:spcAft>
                          <a:spcPts val="1000"/>
                        </a:spcAft>
                      </a:pPr>
                      <a:r>
                        <a:rPr lang="en-ZA" sz="1600" b="1" dirty="0">
                          <a:effectLst/>
                          <a:latin typeface="Calibri"/>
                          <a:ea typeface="Calibri"/>
                          <a:cs typeface="Times New Roman"/>
                        </a:rPr>
                        <a:t>GOVERNMENT PRIORITY</a:t>
                      </a:r>
                      <a:endParaRPr lang="en-ZA" sz="1600" dirty="0">
                        <a:effectLst/>
                        <a:latin typeface="Calibri"/>
                        <a:ea typeface="Calibri"/>
                        <a:cs typeface="Times New Roman"/>
                      </a:endParaRPr>
                    </a:p>
                  </a:txBody>
                  <a:tcPr marL="72196" marR="72196" marT="36098" marB="36098">
                    <a:lnL w="12700" cap="flat" cmpd="sng" algn="ctr">
                      <a:solidFill>
                        <a:srgbClr val="F6924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69240"/>
                      </a:solidFill>
                      <a:prstDash val="solid"/>
                      <a:round/>
                      <a:headEnd type="none" w="med" len="med"/>
                      <a:tailEnd type="none" w="med" len="med"/>
                    </a:lnT>
                    <a:lnB w="12700" cap="flat" cmpd="sng" algn="ctr">
                      <a:solidFill>
                        <a:srgbClr val="F69240"/>
                      </a:solidFill>
                      <a:prstDash val="solid"/>
                      <a:round/>
                      <a:headEnd type="none" w="med" len="med"/>
                      <a:tailEnd type="none" w="med" len="med"/>
                    </a:lnB>
                    <a:solidFill>
                      <a:srgbClr val="D9D9D9"/>
                    </a:solidFill>
                  </a:tcPr>
                </a:tc>
                <a:tc>
                  <a:txBody>
                    <a:bodyPr/>
                    <a:lstStyle/>
                    <a:p>
                      <a:pPr>
                        <a:lnSpc>
                          <a:spcPct val="115000"/>
                        </a:lnSpc>
                        <a:spcAft>
                          <a:spcPts val="1000"/>
                        </a:spcAft>
                      </a:pPr>
                      <a:r>
                        <a:rPr lang="en-US" sz="1600" b="1">
                          <a:effectLst/>
                          <a:latin typeface="Calibri"/>
                          <a:ea typeface="Calibri"/>
                          <a:cs typeface="Times New Roman"/>
                        </a:rPr>
                        <a:t>IMPLEMENTING BRANCH/ PUBLIC ENTITY</a:t>
                      </a:r>
                      <a:endParaRPr lang="en-ZA" sz="1600">
                        <a:effectLst/>
                        <a:latin typeface="Calibri"/>
                        <a:ea typeface="Calibri"/>
                        <a:cs typeface="Times New Roman"/>
                      </a:endParaRPr>
                    </a:p>
                  </a:txBody>
                  <a:tcPr marL="72196" marR="72196" marT="36098" marB="36098">
                    <a:lnL w="12700" cap="flat" cmpd="sng" algn="ctr">
                      <a:solidFill>
                        <a:srgbClr val="000000"/>
                      </a:solidFill>
                      <a:prstDash val="solid"/>
                      <a:round/>
                      <a:headEnd type="none" w="med" len="med"/>
                      <a:tailEnd type="none" w="med" len="med"/>
                    </a:lnL>
                    <a:lnR w="12700" cap="flat" cmpd="sng" algn="ctr">
                      <a:solidFill>
                        <a:srgbClr val="F69240"/>
                      </a:solidFill>
                      <a:prstDash val="solid"/>
                      <a:round/>
                      <a:headEnd type="none" w="med" len="med"/>
                      <a:tailEnd type="none" w="med" len="med"/>
                    </a:lnR>
                    <a:lnT w="12700" cap="flat" cmpd="sng" algn="ctr">
                      <a:solidFill>
                        <a:srgbClr val="F69240"/>
                      </a:solidFill>
                      <a:prstDash val="solid"/>
                      <a:round/>
                      <a:headEnd type="none" w="med" len="med"/>
                      <a:tailEnd type="none" w="med" len="med"/>
                    </a:lnT>
                    <a:lnB w="12700" cap="flat" cmpd="sng" algn="ctr">
                      <a:solidFill>
                        <a:srgbClr val="F69240"/>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r h="745293">
                <a:tc>
                  <a:txBody>
                    <a:bodyPr/>
                    <a:lstStyle/>
                    <a:p>
                      <a:pPr algn="just">
                        <a:lnSpc>
                          <a:spcPct val="115000"/>
                        </a:lnSpc>
                        <a:spcBef>
                          <a:spcPts val="325"/>
                        </a:spcBef>
                        <a:spcAft>
                          <a:spcPts val="0"/>
                        </a:spcAft>
                      </a:pPr>
                      <a:r>
                        <a:rPr lang="en-ZA" sz="1600" b="1" u="none" dirty="0">
                          <a:effectLst/>
                          <a:latin typeface="Calibri"/>
                          <a:ea typeface="Arial"/>
                          <a:cs typeface="Times New Roman"/>
                        </a:rPr>
                        <a:t>PRIORITY 1:</a:t>
                      </a:r>
                      <a:endParaRPr lang="en-ZA" sz="1600" u="none" dirty="0">
                        <a:effectLst/>
                        <a:latin typeface="Calibri"/>
                        <a:ea typeface="Calibri"/>
                        <a:cs typeface="Times New Roman"/>
                      </a:endParaRPr>
                    </a:p>
                    <a:p>
                      <a:pPr>
                        <a:lnSpc>
                          <a:spcPct val="115000"/>
                        </a:lnSpc>
                        <a:spcBef>
                          <a:spcPts val="325"/>
                        </a:spcBef>
                        <a:spcAft>
                          <a:spcPts val="0"/>
                        </a:spcAft>
                      </a:pPr>
                      <a:r>
                        <a:rPr lang="en-US" sz="1600" dirty="0">
                          <a:effectLst/>
                          <a:latin typeface="Calibri"/>
                          <a:ea typeface="Calibri"/>
                          <a:cs typeface="Times New Roman"/>
                        </a:rPr>
                        <a:t>A Capable, Ethical and Developmental State</a:t>
                      </a:r>
                      <a:endParaRPr lang="en-ZA" sz="1600" dirty="0">
                        <a:effectLst/>
                        <a:latin typeface="Calibri"/>
                        <a:ea typeface="Calibri"/>
                        <a:cs typeface="Times New Roman"/>
                      </a:endParaRPr>
                    </a:p>
                  </a:txBody>
                  <a:tcPr marL="72196" marR="72196" marT="36098" marB="36098">
                    <a:lnL w="12700" cap="flat" cmpd="sng" algn="ctr">
                      <a:solidFill>
                        <a:srgbClr val="F6924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6924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8265" algn="ctr">
                        <a:lnSpc>
                          <a:spcPct val="115000"/>
                        </a:lnSpc>
                        <a:spcAft>
                          <a:spcPts val="1000"/>
                        </a:spcAft>
                      </a:pPr>
                      <a:r>
                        <a:rPr lang="en-US" sz="1600">
                          <a:effectLst/>
                          <a:latin typeface="Calibri"/>
                          <a:ea typeface="Calibri"/>
                          <a:cs typeface="Times New Roman"/>
                        </a:rPr>
                        <a:t>Administration</a:t>
                      </a:r>
                      <a:endParaRPr lang="en-ZA" sz="1600">
                        <a:effectLst/>
                        <a:latin typeface="Calibri"/>
                        <a:ea typeface="Calibri"/>
                        <a:cs typeface="Times New Roman"/>
                      </a:endParaRPr>
                    </a:p>
                    <a:p>
                      <a:pPr indent="88265" algn="ctr">
                        <a:lnSpc>
                          <a:spcPct val="115000"/>
                        </a:lnSpc>
                        <a:spcAft>
                          <a:spcPts val="1000"/>
                        </a:spcAft>
                      </a:pPr>
                      <a:r>
                        <a:rPr lang="en-US" sz="1600">
                          <a:effectLst/>
                          <a:latin typeface="Calibri"/>
                          <a:ea typeface="Calibri"/>
                          <a:cs typeface="Times New Roman"/>
                        </a:rPr>
                        <a:t>(DEL + PE)</a:t>
                      </a:r>
                      <a:endParaRPr lang="en-ZA" sz="1600">
                        <a:effectLst/>
                        <a:latin typeface="Calibri"/>
                        <a:ea typeface="Calibri"/>
                        <a:cs typeface="Times New Roman"/>
                      </a:endParaRPr>
                    </a:p>
                  </a:txBody>
                  <a:tcPr marL="72196" marR="72196" marT="36098" marB="36098">
                    <a:lnL w="12700" cap="flat" cmpd="sng" algn="ctr">
                      <a:solidFill>
                        <a:srgbClr val="000000"/>
                      </a:solidFill>
                      <a:prstDash val="solid"/>
                      <a:round/>
                      <a:headEnd type="none" w="med" len="med"/>
                      <a:tailEnd type="none" w="med" len="med"/>
                    </a:lnL>
                    <a:lnR w="12700" cap="flat" cmpd="sng" algn="ctr">
                      <a:solidFill>
                        <a:srgbClr val="F69240"/>
                      </a:solidFill>
                      <a:prstDash val="solid"/>
                      <a:round/>
                      <a:headEnd type="none" w="med" len="med"/>
                      <a:tailEnd type="none" w="med" len="med"/>
                    </a:lnR>
                    <a:lnT w="12700" cap="flat" cmpd="sng" algn="ctr">
                      <a:solidFill>
                        <a:srgbClr val="F6924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845470">
                <a:tc>
                  <a:txBody>
                    <a:bodyPr/>
                    <a:lstStyle/>
                    <a:p>
                      <a:pPr>
                        <a:lnSpc>
                          <a:spcPct val="115000"/>
                        </a:lnSpc>
                        <a:spcAft>
                          <a:spcPts val="0"/>
                        </a:spcAft>
                      </a:pPr>
                      <a:r>
                        <a:rPr lang="en-ZA" sz="1600" b="1" u="none" dirty="0">
                          <a:effectLst/>
                          <a:latin typeface="Calibri"/>
                          <a:ea typeface="Calibri"/>
                          <a:cs typeface="Times New Roman"/>
                        </a:rPr>
                        <a:t>PRIORITY 2:</a:t>
                      </a:r>
                      <a:endParaRPr lang="en-ZA" sz="1600" u="none" dirty="0">
                        <a:effectLst/>
                        <a:latin typeface="Calibri"/>
                        <a:ea typeface="Calibri"/>
                        <a:cs typeface="Times New Roman"/>
                      </a:endParaRPr>
                    </a:p>
                    <a:p>
                      <a:pPr>
                        <a:lnSpc>
                          <a:spcPct val="115000"/>
                        </a:lnSpc>
                        <a:spcAft>
                          <a:spcPts val="0"/>
                        </a:spcAft>
                      </a:pPr>
                      <a:r>
                        <a:rPr lang="en-US" sz="1600" dirty="0">
                          <a:effectLst/>
                          <a:latin typeface="Calibri"/>
                          <a:ea typeface="Calibri"/>
                          <a:cs typeface="Times New Roman"/>
                        </a:rPr>
                        <a:t>Economic Transformation and Job Creation</a:t>
                      </a:r>
                      <a:endParaRPr lang="en-ZA" sz="1600" dirty="0">
                        <a:effectLst/>
                        <a:latin typeface="Calibri"/>
                        <a:ea typeface="Calibri"/>
                        <a:cs typeface="Times New Roman"/>
                      </a:endParaRPr>
                    </a:p>
                  </a:txBody>
                  <a:tcPr marL="72196" marR="72196" marT="36098" marB="36098">
                    <a:lnL w="12700" cap="flat" cmpd="sng" algn="ctr">
                      <a:solidFill>
                        <a:srgbClr val="F6924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8265" algn="ctr">
                        <a:lnSpc>
                          <a:spcPct val="115000"/>
                        </a:lnSpc>
                        <a:spcAft>
                          <a:spcPts val="0"/>
                        </a:spcAft>
                      </a:pPr>
                      <a:r>
                        <a:rPr lang="en-US" sz="1600" dirty="0" smtClean="0">
                          <a:effectLst/>
                          <a:latin typeface="Calibri"/>
                          <a:ea typeface="Calibri"/>
                          <a:cs typeface="Times New Roman"/>
                        </a:rPr>
                        <a:t>IES; PES; LP&amp;IR</a:t>
                      </a:r>
                      <a:endParaRPr lang="en-ZA" sz="1600" dirty="0">
                        <a:effectLst/>
                        <a:latin typeface="Calibri"/>
                        <a:ea typeface="Calibri"/>
                        <a:cs typeface="Times New Roman"/>
                      </a:endParaRPr>
                    </a:p>
                    <a:p>
                      <a:pPr indent="88265" algn="ctr">
                        <a:lnSpc>
                          <a:spcPct val="115000"/>
                        </a:lnSpc>
                        <a:spcAft>
                          <a:spcPts val="0"/>
                        </a:spcAft>
                      </a:pPr>
                      <a:r>
                        <a:rPr lang="en-US" sz="1600" dirty="0" smtClean="0">
                          <a:effectLst/>
                          <a:latin typeface="Calibri"/>
                          <a:ea typeface="Calibri"/>
                          <a:cs typeface="Times New Roman"/>
                        </a:rPr>
                        <a:t>SEE ; UIF; CF</a:t>
                      </a:r>
                      <a:endParaRPr lang="en-ZA" sz="1600" dirty="0">
                        <a:effectLst/>
                        <a:latin typeface="Calibri"/>
                        <a:ea typeface="Calibri"/>
                        <a:cs typeface="Times New Roman"/>
                      </a:endParaRPr>
                    </a:p>
                    <a:p>
                      <a:pPr indent="88265" algn="ctr">
                        <a:lnSpc>
                          <a:spcPct val="115000"/>
                        </a:lnSpc>
                        <a:spcAft>
                          <a:spcPts val="0"/>
                        </a:spcAft>
                      </a:pPr>
                      <a:r>
                        <a:rPr lang="en-US" sz="1600" dirty="0" smtClean="0">
                          <a:effectLst/>
                          <a:latin typeface="Calibri"/>
                          <a:ea typeface="Calibri"/>
                          <a:cs typeface="Times New Roman"/>
                        </a:rPr>
                        <a:t>CCMA; Productivity SA ; NEDLAC</a:t>
                      </a:r>
                      <a:endParaRPr lang="en-ZA" sz="1600" dirty="0">
                        <a:effectLst/>
                        <a:latin typeface="Calibri"/>
                        <a:ea typeface="Calibri"/>
                        <a:cs typeface="Times New Roman"/>
                      </a:endParaRPr>
                    </a:p>
                  </a:txBody>
                  <a:tcPr marL="72196" marR="72196" marT="36098" marB="36098">
                    <a:lnL w="12700" cap="flat" cmpd="sng" algn="ctr">
                      <a:solidFill>
                        <a:srgbClr val="000000"/>
                      </a:solidFill>
                      <a:prstDash val="solid"/>
                      <a:round/>
                      <a:headEnd type="none" w="med" len="med"/>
                      <a:tailEnd type="none" w="med" len="med"/>
                    </a:lnL>
                    <a:lnR w="12700" cap="flat" cmpd="sng" algn="ctr">
                      <a:solidFill>
                        <a:srgbClr val="F6924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891283">
                <a:tc>
                  <a:txBody>
                    <a:bodyPr/>
                    <a:lstStyle/>
                    <a:p>
                      <a:pPr algn="just">
                        <a:lnSpc>
                          <a:spcPct val="115000"/>
                        </a:lnSpc>
                        <a:spcBef>
                          <a:spcPts val="325"/>
                        </a:spcBef>
                        <a:spcAft>
                          <a:spcPts val="0"/>
                        </a:spcAft>
                      </a:pPr>
                      <a:r>
                        <a:rPr lang="en-ZA" sz="1600" b="1" u="none" dirty="0">
                          <a:effectLst/>
                          <a:latin typeface="Calibri"/>
                          <a:ea typeface="Arial"/>
                          <a:cs typeface="Times New Roman"/>
                        </a:rPr>
                        <a:t>PRIORITY 3:</a:t>
                      </a:r>
                      <a:endParaRPr lang="en-ZA" sz="1600" u="none" dirty="0">
                        <a:effectLst/>
                        <a:latin typeface="Calibri"/>
                        <a:ea typeface="Calibri"/>
                        <a:cs typeface="Times New Roman"/>
                      </a:endParaRPr>
                    </a:p>
                    <a:p>
                      <a:pPr algn="just">
                        <a:lnSpc>
                          <a:spcPct val="115000"/>
                        </a:lnSpc>
                        <a:spcBef>
                          <a:spcPts val="325"/>
                        </a:spcBef>
                        <a:spcAft>
                          <a:spcPts val="0"/>
                        </a:spcAft>
                      </a:pPr>
                      <a:r>
                        <a:rPr lang="en-US" sz="1600" dirty="0">
                          <a:effectLst/>
                          <a:latin typeface="Calibri"/>
                          <a:ea typeface="Calibri"/>
                          <a:cs typeface="Times New Roman"/>
                        </a:rPr>
                        <a:t>Education, Skills and Health</a:t>
                      </a:r>
                      <a:endParaRPr lang="en-ZA" sz="1600" dirty="0">
                        <a:effectLst/>
                        <a:latin typeface="Calibri"/>
                        <a:ea typeface="Calibri"/>
                        <a:cs typeface="Times New Roman"/>
                      </a:endParaRPr>
                    </a:p>
                  </a:txBody>
                  <a:tcPr marL="72196" marR="72196" marT="36098" marB="36098">
                    <a:lnL w="12700" cap="flat" cmpd="sng" algn="ctr">
                      <a:solidFill>
                        <a:srgbClr val="F6924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265" algn="ctr">
                        <a:lnSpc>
                          <a:spcPct val="115000"/>
                        </a:lnSpc>
                        <a:spcBef>
                          <a:spcPts val="325"/>
                        </a:spcBef>
                        <a:spcAft>
                          <a:spcPts val="0"/>
                        </a:spcAft>
                      </a:pPr>
                      <a:r>
                        <a:rPr lang="en-US" sz="1600" dirty="0" smtClean="0">
                          <a:effectLst/>
                          <a:latin typeface="Calibri"/>
                          <a:ea typeface="Arial"/>
                          <a:cs typeface="Times New Roman"/>
                        </a:rPr>
                        <a:t>IES; PES</a:t>
                      </a:r>
                    </a:p>
                    <a:p>
                      <a:pPr marL="88265" algn="ctr">
                        <a:lnSpc>
                          <a:spcPct val="115000"/>
                        </a:lnSpc>
                        <a:spcBef>
                          <a:spcPts val="325"/>
                        </a:spcBef>
                        <a:spcAft>
                          <a:spcPts val="0"/>
                        </a:spcAft>
                      </a:pPr>
                      <a:r>
                        <a:rPr lang="en-US" sz="1600" dirty="0" smtClean="0">
                          <a:effectLst/>
                          <a:latin typeface="Calibri"/>
                          <a:ea typeface="Calibri"/>
                          <a:cs typeface="Times New Roman"/>
                        </a:rPr>
                        <a:t>UIF;</a:t>
                      </a:r>
                      <a:r>
                        <a:rPr lang="en-US" sz="1600" baseline="0" dirty="0" smtClean="0">
                          <a:effectLst/>
                          <a:latin typeface="Calibri"/>
                          <a:ea typeface="Calibri"/>
                          <a:cs typeface="Times New Roman"/>
                        </a:rPr>
                        <a:t> CF</a:t>
                      </a:r>
                      <a:endParaRPr lang="en-ZA" sz="1600" dirty="0">
                        <a:effectLst/>
                        <a:latin typeface="Calibri"/>
                        <a:ea typeface="Calibri"/>
                        <a:cs typeface="Times New Roman"/>
                      </a:endParaRPr>
                    </a:p>
                    <a:p>
                      <a:pPr indent="88265" algn="ctr">
                        <a:lnSpc>
                          <a:spcPct val="115000"/>
                        </a:lnSpc>
                        <a:spcAft>
                          <a:spcPts val="0"/>
                        </a:spcAft>
                      </a:pPr>
                      <a:r>
                        <a:rPr lang="en-US" sz="1600" dirty="0">
                          <a:effectLst/>
                          <a:latin typeface="Calibri"/>
                          <a:ea typeface="Calibri"/>
                          <a:cs typeface="Times New Roman"/>
                        </a:rPr>
                        <a:t>Productivity </a:t>
                      </a:r>
                      <a:r>
                        <a:rPr lang="en-US" sz="1600" dirty="0" smtClean="0">
                          <a:effectLst/>
                          <a:latin typeface="Calibri"/>
                          <a:ea typeface="Calibri"/>
                          <a:cs typeface="Times New Roman"/>
                        </a:rPr>
                        <a:t>SA</a:t>
                      </a:r>
                      <a:endParaRPr lang="en-ZA" sz="1600" dirty="0">
                        <a:effectLst/>
                        <a:latin typeface="Calibri"/>
                        <a:ea typeface="Calibri"/>
                        <a:cs typeface="Times New Roman"/>
                      </a:endParaRPr>
                    </a:p>
                  </a:txBody>
                  <a:tcPr marL="72196" marR="72196" marT="36098" marB="36098">
                    <a:lnL w="12700" cap="flat" cmpd="sng" algn="ctr">
                      <a:solidFill>
                        <a:srgbClr val="000000"/>
                      </a:solidFill>
                      <a:prstDash val="solid"/>
                      <a:round/>
                      <a:headEnd type="none" w="med" len="med"/>
                      <a:tailEnd type="none" w="med" len="med"/>
                    </a:lnL>
                    <a:lnR w="12700" cap="flat" cmpd="sng" algn="ctr">
                      <a:solidFill>
                        <a:srgbClr val="F6924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845470">
                <a:tc>
                  <a:txBody>
                    <a:bodyPr/>
                    <a:lstStyle/>
                    <a:p>
                      <a:pPr algn="just">
                        <a:lnSpc>
                          <a:spcPct val="115000"/>
                        </a:lnSpc>
                        <a:spcBef>
                          <a:spcPts val="325"/>
                        </a:spcBef>
                        <a:spcAft>
                          <a:spcPts val="0"/>
                        </a:spcAft>
                      </a:pPr>
                      <a:r>
                        <a:rPr lang="en-ZA" sz="1600" b="1" u="none" dirty="0">
                          <a:effectLst/>
                          <a:latin typeface="Calibri"/>
                          <a:ea typeface="Arial"/>
                          <a:cs typeface="Times New Roman"/>
                        </a:rPr>
                        <a:t>PRIORITY 4:</a:t>
                      </a:r>
                      <a:endParaRPr lang="en-ZA" sz="1600" u="none" dirty="0">
                        <a:effectLst/>
                        <a:latin typeface="Calibri"/>
                        <a:ea typeface="Calibri"/>
                        <a:cs typeface="Times New Roman"/>
                      </a:endParaRPr>
                    </a:p>
                    <a:p>
                      <a:pPr>
                        <a:lnSpc>
                          <a:spcPct val="115000"/>
                        </a:lnSpc>
                        <a:spcAft>
                          <a:spcPts val="0"/>
                        </a:spcAft>
                      </a:pPr>
                      <a:r>
                        <a:rPr lang="en-ZA" sz="1600" dirty="0">
                          <a:effectLst/>
                          <a:latin typeface="Calibri"/>
                          <a:ea typeface="Calibri"/>
                          <a:cs typeface="Times New Roman"/>
                        </a:rPr>
                        <a:t>Consolidating the Social Wage through Reliable and Basic Services</a:t>
                      </a:r>
                    </a:p>
                  </a:txBody>
                  <a:tcPr marL="72196" marR="72196" marT="36098" marB="36098">
                    <a:lnL w="12700" cap="flat" cmpd="sng" algn="ctr">
                      <a:solidFill>
                        <a:srgbClr val="F6924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24510" indent="-436245" algn="ctr">
                        <a:lnSpc>
                          <a:spcPct val="115000"/>
                        </a:lnSpc>
                        <a:spcBef>
                          <a:spcPts val="325"/>
                        </a:spcBef>
                        <a:spcAft>
                          <a:spcPts val="0"/>
                        </a:spcAft>
                      </a:pPr>
                      <a:r>
                        <a:rPr lang="en-US" sz="1600" dirty="0" smtClean="0">
                          <a:effectLst/>
                          <a:latin typeface="Calibri"/>
                          <a:ea typeface="Arial"/>
                          <a:cs typeface="Times New Roman"/>
                        </a:rPr>
                        <a:t>IES</a:t>
                      </a:r>
                    </a:p>
                    <a:p>
                      <a:pPr marL="524510" indent="-436245" algn="ctr">
                        <a:lnSpc>
                          <a:spcPct val="115000"/>
                        </a:lnSpc>
                        <a:spcBef>
                          <a:spcPts val="325"/>
                        </a:spcBef>
                        <a:spcAft>
                          <a:spcPts val="0"/>
                        </a:spcAft>
                      </a:pPr>
                      <a:r>
                        <a:rPr lang="en-US" sz="1600" dirty="0" smtClean="0">
                          <a:effectLst/>
                          <a:latin typeface="Calibri"/>
                          <a:ea typeface="Arial"/>
                          <a:cs typeface="Times New Roman"/>
                        </a:rPr>
                        <a:t>UIF ; CF</a:t>
                      </a:r>
                      <a:endParaRPr lang="en-ZA" sz="1600" dirty="0">
                        <a:effectLst/>
                        <a:latin typeface="Calibri"/>
                        <a:ea typeface="Calibri"/>
                        <a:cs typeface="Times New Roman"/>
                      </a:endParaRPr>
                    </a:p>
                  </a:txBody>
                  <a:tcPr marL="72196" marR="72196" marT="36098" marB="36098">
                    <a:lnL w="12700" cap="flat" cmpd="sng" algn="ctr">
                      <a:solidFill>
                        <a:srgbClr val="000000"/>
                      </a:solidFill>
                      <a:prstDash val="solid"/>
                      <a:round/>
                      <a:headEnd type="none" w="med" len="med"/>
                      <a:tailEnd type="none" w="med" len="med"/>
                    </a:lnL>
                    <a:lnR w="12700" cap="flat" cmpd="sng" algn="ctr">
                      <a:solidFill>
                        <a:srgbClr val="F6924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638397">
                <a:tc>
                  <a:txBody>
                    <a:bodyPr/>
                    <a:lstStyle/>
                    <a:p>
                      <a:pPr algn="just">
                        <a:lnSpc>
                          <a:spcPct val="115000"/>
                        </a:lnSpc>
                        <a:spcBef>
                          <a:spcPts val="325"/>
                        </a:spcBef>
                        <a:spcAft>
                          <a:spcPts val="0"/>
                        </a:spcAft>
                      </a:pPr>
                      <a:r>
                        <a:rPr lang="en-ZA" sz="1600" b="1" u="none" dirty="0">
                          <a:effectLst/>
                          <a:latin typeface="Calibri"/>
                          <a:ea typeface="Arial"/>
                          <a:cs typeface="Times New Roman"/>
                        </a:rPr>
                        <a:t>PRIORITY 6:</a:t>
                      </a:r>
                      <a:endParaRPr lang="en-ZA" sz="1600" u="none" dirty="0">
                        <a:effectLst/>
                        <a:latin typeface="Calibri"/>
                        <a:ea typeface="Calibri"/>
                        <a:cs typeface="Times New Roman"/>
                      </a:endParaRPr>
                    </a:p>
                    <a:p>
                      <a:pPr>
                        <a:lnSpc>
                          <a:spcPct val="115000"/>
                        </a:lnSpc>
                        <a:spcBef>
                          <a:spcPts val="325"/>
                        </a:spcBef>
                        <a:spcAft>
                          <a:spcPts val="0"/>
                        </a:spcAft>
                      </a:pPr>
                      <a:r>
                        <a:rPr lang="en-ZA" sz="1600" dirty="0">
                          <a:effectLst/>
                          <a:latin typeface="Calibri"/>
                          <a:ea typeface="Arial"/>
                          <a:cs typeface="Times New Roman"/>
                        </a:rPr>
                        <a:t>Social cohesion and safer communities</a:t>
                      </a:r>
                      <a:endParaRPr lang="en-ZA" sz="1600" dirty="0">
                        <a:effectLst/>
                        <a:latin typeface="Calibri"/>
                        <a:ea typeface="Calibri"/>
                        <a:cs typeface="Times New Roman"/>
                      </a:endParaRPr>
                    </a:p>
                  </a:txBody>
                  <a:tcPr marL="72196" marR="72196" marT="36098" marB="36098">
                    <a:lnL w="12700" cap="flat" cmpd="sng" algn="ctr">
                      <a:solidFill>
                        <a:srgbClr val="F6924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24510" indent="-436245" algn="ctr">
                        <a:lnSpc>
                          <a:spcPct val="115000"/>
                        </a:lnSpc>
                        <a:spcBef>
                          <a:spcPts val="325"/>
                        </a:spcBef>
                        <a:spcAft>
                          <a:spcPts val="0"/>
                        </a:spcAft>
                      </a:pPr>
                      <a:r>
                        <a:rPr lang="en-US" sz="1600" dirty="0">
                          <a:effectLst/>
                          <a:latin typeface="Calibri"/>
                          <a:ea typeface="Arial"/>
                          <a:cs typeface="Times New Roman"/>
                        </a:rPr>
                        <a:t>LP&amp;IR</a:t>
                      </a:r>
                      <a:endParaRPr lang="en-ZA" sz="1600" dirty="0">
                        <a:effectLst/>
                        <a:latin typeface="Calibri"/>
                        <a:ea typeface="Calibri"/>
                        <a:cs typeface="Times New Roman"/>
                      </a:endParaRPr>
                    </a:p>
                    <a:p>
                      <a:pPr marL="524510" indent="-436245" algn="ctr">
                        <a:lnSpc>
                          <a:spcPct val="115000"/>
                        </a:lnSpc>
                        <a:spcBef>
                          <a:spcPts val="325"/>
                        </a:spcBef>
                        <a:spcAft>
                          <a:spcPts val="0"/>
                        </a:spcAft>
                      </a:pPr>
                      <a:r>
                        <a:rPr lang="en-US" sz="1600" dirty="0">
                          <a:effectLst/>
                          <a:latin typeface="Calibri"/>
                          <a:ea typeface="Arial"/>
                          <a:cs typeface="Times New Roman"/>
                        </a:rPr>
                        <a:t> </a:t>
                      </a:r>
                      <a:endParaRPr lang="en-ZA" sz="1600" dirty="0">
                        <a:effectLst/>
                        <a:latin typeface="Calibri"/>
                        <a:ea typeface="Calibri"/>
                        <a:cs typeface="Times New Roman"/>
                      </a:endParaRPr>
                    </a:p>
                  </a:txBody>
                  <a:tcPr marL="72196" marR="72196" marT="36098" marB="36098">
                    <a:lnL w="12700" cap="flat" cmpd="sng" algn="ctr">
                      <a:solidFill>
                        <a:srgbClr val="000000"/>
                      </a:solidFill>
                      <a:prstDash val="solid"/>
                      <a:round/>
                      <a:headEnd type="none" w="med" len="med"/>
                      <a:tailEnd type="none" w="med" len="med"/>
                    </a:lnL>
                    <a:lnR w="12700" cap="flat" cmpd="sng" algn="ctr">
                      <a:solidFill>
                        <a:srgbClr val="F6924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772655">
                <a:tc>
                  <a:txBody>
                    <a:bodyPr/>
                    <a:lstStyle/>
                    <a:p>
                      <a:pPr algn="just">
                        <a:lnSpc>
                          <a:spcPct val="115000"/>
                        </a:lnSpc>
                        <a:spcBef>
                          <a:spcPts val="325"/>
                        </a:spcBef>
                        <a:spcAft>
                          <a:spcPts val="0"/>
                        </a:spcAft>
                      </a:pPr>
                      <a:r>
                        <a:rPr lang="en-ZA" sz="1600" b="1" u="none" dirty="0">
                          <a:effectLst/>
                          <a:latin typeface="Calibri"/>
                          <a:ea typeface="Arial"/>
                          <a:cs typeface="Times New Roman"/>
                        </a:rPr>
                        <a:t>PRIORITY 7:</a:t>
                      </a:r>
                      <a:endParaRPr lang="en-ZA" sz="1600" u="none" dirty="0">
                        <a:effectLst/>
                        <a:latin typeface="Calibri"/>
                        <a:ea typeface="Calibri"/>
                        <a:cs typeface="Times New Roman"/>
                      </a:endParaRPr>
                    </a:p>
                    <a:p>
                      <a:pPr>
                        <a:lnSpc>
                          <a:spcPct val="115000"/>
                        </a:lnSpc>
                        <a:spcBef>
                          <a:spcPts val="325"/>
                        </a:spcBef>
                        <a:spcAft>
                          <a:spcPts val="0"/>
                        </a:spcAft>
                      </a:pPr>
                      <a:r>
                        <a:rPr lang="en-US" sz="1600" dirty="0">
                          <a:effectLst/>
                          <a:latin typeface="Calibri"/>
                          <a:ea typeface="Calibri"/>
                          <a:cs typeface="Times New Roman"/>
                        </a:rPr>
                        <a:t>A better Africa and a better World</a:t>
                      </a:r>
                      <a:endParaRPr lang="en-ZA" sz="1600" dirty="0">
                        <a:effectLst/>
                        <a:latin typeface="Calibri"/>
                        <a:ea typeface="Calibri"/>
                        <a:cs typeface="Times New Roman"/>
                      </a:endParaRPr>
                    </a:p>
                  </a:txBody>
                  <a:tcPr marL="72196" marR="72196" marT="36098" marB="36098">
                    <a:lnL w="12700" cap="flat" cmpd="sng" algn="ctr">
                      <a:solidFill>
                        <a:srgbClr val="F6924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8265" algn="ctr">
                        <a:lnSpc>
                          <a:spcPct val="115000"/>
                        </a:lnSpc>
                        <a:spcAft>
                          <a:spcPts val="0"/>
                        </a:spcAft>
                      </a:pPr>
                      <a:r>
                        <a:rPr lang="en-US" sz="1600" dirty="0">
                          <a:effectLst/>
                          <a:latin typeface="Calibri"/>
                          <a:ea typeface="Calibri"/>
                          <a:cs typeface="Times New Roman"/>
                        </a:rPr>
                        <a:t>LP&amp;IR</a:t>
                      </a:r>
                      <a:endParaRPr lang="en-ZA" sz="1600" dirty="0">
                        <a:effectLst/>
                        <a:latin typeface="Calibri"/>
                        <a:ea typeface="Calibri"/>
                        <a:cs typeface="Times New Roman"/>
                      </a:endParaRPr>
                    </a:p>
                    <a:p>
                      <a:pPr algn="just">
                        <a:lnSpc>
                          <a:spcPct val="115000"/>
                        </a:lnSpc>
                        <a:spcAft>
                          <a:spcPts val="0"/>
                        </a:spcAft>
                      </a:pPr>
                      <a:r>
                        <a:rPr lang="en-ZA" sz="1600" dirty="0">
                          <a:effectLst/>
                          <a:latin typeface="Calibri"/>
                          <a:ea typeface="Calibri"/>
                          <a:cs typeface="Arial"/>
                        </a:rPr>
                        <a:t> </a:t>
                      </a:r>
                      <a:endParaRPr lang="en-ZA" sz="1600" dirty="0">
                        <a:effectLst/>
                        <a:latin typeface="Calibri"/>
                        <a:ea typeface="Calibri"/>
                        <a:cs typeface="Times New Roman"/>
                      </a:endParaRPr>
                    </a:p>
                  </a:txBody>
                  <a:tcPr marL="72196" marR="72196" marT="36098" marB="36098">
                    <a:lnL w="12700" cap="flat" cmpd="sng" algn="ctr">
                      <a:solidFill>
                        <a:srgbClr val="000000"/>
                      </a:solidFill>
                      <a:prstDash val="solid"/>
                      <a:round/>
                      <a:headEnd type="none" w="med" len="med"/>
                      <a:tailEnd type="none" w="med" len="med"/>
                    </a:lnL>
                    <a:lnR w="12700" cap="flat" cmpd="sng" algn="ctr">
                      <a:solidFill>
                        <a:srgbClr val="F6924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4361293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0853"/>
            <a:ext cx="8229600" cy="1143000"/>
          </a:xfrm>
          <a:noFill/>
        </p:spPr>
        <p:txBody>
          <a:bodyPr/>
          <a:lstStyle/>
          <a:p>
            <a:pPr lvl="0"/>
            <a:r>
              <a:rPr lang="en-ZA" sz="2800" b="1" dirty="0" smtClean="0">
                <a:solidFill>
                  <a:prstClr val="black"/>
                </a:solidFill>
                <a:ea typeface="ＭＳ Ｐゴシック" pitchFamily="-80" charset="-128"/>
                <a:cs typeface="+mj-cs"/>
              </a:rPr>
              <a:t/>
            </a:r>
            <a:br>
              <a:rPr lang="en-ZA" sz="2800" b="1" dirty="0" smtClean="0">
                <a:solidFill>
                  <a:prstClr val="black"/>
                </a:solidFill>
                <a:ea typeface="ＭＳ Ｐゴシック" pitchFamily="-80" charset="-128"/>
                <a:cs typeface="+mj-cs"/>
              </a:rPr>
            </a:br>
            <a:r>
              <a:rPr lang="en-ZA" sz="2800" b="1" dirty="0">
                <a:solidFill>
                  <a:prstClr val="black"/>
                </a:solidFill>
                <a:ea typeface="ＭＳ Ｐゴシック" pitchFamily="-80" charset="-128"/>
                <a:cs typeface="+mj-cs"/>
              </a:rPr>
              <a:t/>
            </a:r>
            <a:br>
              <a:rPr lang="en-ZA" sz="2800" b="1" dirty="0">
                <a:solidFill>
                  <a:prstClr val="black"/>
                </a:solidFill>
                <a:ea typeface="ＭＳ Ｐゴシック" pitchFamily="-80" charset="-128"/>
                <a:cs typeface="+mj-cs"/>
              </a:rPr>
            </a:br>
            <a:r>
              <a:rPr lang="en-ZA" sz="2800" b="1" dirty="0">
                <a:solidFill>
                  <a:prstClr val="black"/>
                </a:solidFill>
                <a:ea typeface="ＭＳ Ｐゴシック" pitchFamily="-80" charset="-128"/>
                <a:cs typeface="+mj-cs"/>
              </a:rPr>
              <a:t/>
            </a:r>
            <a:br>
              <a:rPr lang="en-ZA" sz="2800" b="1" dirty="0">
                <a:solidFill>
                  <a:prstClr val="black"/>
                </a:solidFill>
                <a:ea typeface="ＭＳ Ｐゴシック" pitchFamily="-80" charset="-128"/>
                <a:cs typeface="+mj-cs"/>
              </a:rPr>
            </a:br>
            <a:r>
              <a:rPr lang="en-ZA" sz="2400" b="1" dirty="0" smtClean="0">
                <a:solidFill>
                  <a:prstClr val="black"/>
                </a:solidFill>
                <a:ea typeface="ＭＳ Ｐゴシック" pitchFamily="-80" charset="-128"/>
                <a:cs typeface="+mj-cs"/>
              </a:rPr>
              <a:t>IMPACT STATEMENT</a:t>
            </a:r>
            <a:br>
              <a:rPr lang="en-ZA" sz="2400" b="1" dirty="0" smtClean="0">
                <a:solidFill>
                  <a:prstClr val="black"/>
                </a:solidFill>
                <a:ea typeface="ＭＳ Ｐゴシック" pitchFamily="-80" charset="-128"/>
                <a:cs typeface="+mj-cs"/>
              </a:rPr>
            </a:br>
            <a:r>
              <a:rPr lang="en-ZA" sz="2400" b="1" dirty="0" smtClean="0">
                <a:solidFill>
                  <a:prstClr val="black"/>
                </a:solidFill>
                <a:ea typeface="ＭＳ Ｐゴシック" pitchFamily="-80" charset="-128"/>
                <a:cs typeface="+mj-cs"/>
              </a:rPr>
              <a:t/>
            </a:r>
            <a:br>
              <a:rPr lang="en-ZA" sz="2400" b="1" dirty="0" smtClean="0">
                <a:solidFill>
                  <a:prstClr val="black"/>
                </a:solidFill>
                <a:ea typeface="ＭＳ Ｐゴシック" pitchFamily="-80" charset="-128"/>
                <a:cs typeface="+mj-cs"/>
              </a:rPr>
            </a:br>
            <a:r>
              <a:rPr lang="en-ZA" sz="2800" b="1" dirty="0">
                <a:solidFill>
                  <a:prstClr val="black"/>
                </a:solidFill>
                <a:ea typeface="ＭＳ Ｐゴシック" pitchFamily="-80" charset="-128"/>
                <a:cs typeface="+mj-cs"/>
              </a:rPr>
              <a:t/>
            </a:r>
            <a:br>
              <a:rPr lang="en-ZA" sz="2800" b="1" dirty="0">
                <a:solidFill>
                  <a:prstClr val="black"/>
                </a:solidFill>
                <a:ea typeface="ＭＳ Ｐゴシック" pitchFamily="-80" charset="-128"/>
                <a:cs typeface="+mj-cs"/>
              </a:rPr>
            </a:br>
            <a:endParaRPr lang="en-ZA"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985118193"/>
              </p:ext>
            </p:extLst>
          </p:nvPr>
        </p:nvGraphicFramePr>
        <p:xfrm>
          <a:off x="801733" y="2412599"/>
          <a:ext cx="7623810" cy="1983556"/>
        </p:xfrm>
        <a:graphic>
          <a:graphicData uri="http://schemas.openxmlformats.org/drawingml/2006/table">
            <a:tbl>
              <a:tblPr firstRow="1" firstCol="1" bandRow="1"/>
              <a:tblGrid>
                <a:gridCol w="2050324">
                  <a:extLst>
                    <a:ext uri="{9D8B030D-6E8A-4147-A177-3AD203B41FA5}">
                      <a16:colId xmlns:a16="http://schemas.microsoft.com/office/drawing/2014/main" xmlns="" val="20000"/>
                    </a:ext>
                  </a:extLst>
                </a:gridCol>
                <a:gridCol w="5573486">
                  <a:extLst>
                    <a:ext uri="{9D8B030D-6E8A-4147-A177-3AD203B41FA5}">
                      <a16:colId xmlns:a16="http://schemas.microsoft.com/office/drawing/2014/main" xmlns="" val="20001"/>
                    </a:ext>
                  </a:extLst>
                </a:gridCol>
              </a:tblGrid>
              <a:tr h="1983556">
                <a:tc>
                  <a:txBody>
                    <a:bodyPr/>
                    <a:lstStyle/>
                    <a:p>
                      <a:pPr>
                        <a:lnSpc>
                          <a:spcPct val="115000"/>
                        </a:lnSpc>
                        <a:spcBef>
                          <a:spcPts val="1200"/>
                        </a:spcBef>
                        <a:spcAft>
                          <a:spcPts val="0"/>
                        </a:spcAft>
                      </a:pPr>
                      <a:r>
                        <a:rPr lang="en-ZA" sz="3200" b="1" dirty="0">
                          <a:effectLst/>
                          <a:latin typeface="Calibri"/>
                          <a:ea typeface="Calibri"/>
                          <a:cs typeface="Times New Roman"/>
                        </a:rPr>
                        <a:t>Impact statement</a:t>
                      </a:r>
                      <a:endParaRPr lang="en-ZA" sz="3200" dirty="0">
                        <a:effectLst/>
                        <a:latin typeface="Calibri"/>
                        <a:ea typeface="Calibri"/>
                        <a:cs typeface="Times New Roman"/>
                      </a:endParaRPr>
                    </a:p>
                    <a:p>
                      <a:pPr>
                        <a:lnSpc>
                          <a:spcPct val="115000"/>
                        </a:lnSpc>
                        <a:spcBef>
                          <a:spcPts val="1200"/>
                        </a:spcBef>
                        <a:spcAft>
                          <a:spcPts val="0"/>
                        </a:spcAft>
                      </a:pPr>
                      <a:r>
                        <a:rPr lang="en-ZA" sz="3200" b="1" dirty="0">
                          <a:effectLst/>
                          <a:latin typeface="Calibri"/>
                          <a:ea typeface="Calibri"/>
                          <a:cs typeface="Times New Roman"/>
                        </a:rPr>
                        <a:t> </a:t>
                      </a:r>
                      <a:endParaRPr lang="en-ZA" sz="3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Bef>
                          <a:spcPts val="1200"/>
                        </a:spcBef>
                        <a:spcAft>
                          <a:spcPts val="0"/>
                        </a:spcAft>
                      </a:pPr>
                      <a:r>
                        <a:rPr lang="en-ZA" sz="3200" kern="1200" dirty="0">
                          <a:effectLst/>
                          <a:latin typeface="Calibri"/>
                          <a:ea typeface="MS PGothic"/>
                          <a:cs typeface="MS PGothic"/>
                        </a:rPr>
                        <a:t>A labour market which is conducive to decent employment</a:t>
                      </a:r>
                      <a:endParaRPr lang="en-ZA" sz="3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
        <p:nvSpPr>
          <p:cNvPr id="3" name="Slide Number Placeholder 2"/>
          <p:cNvSpPr>
            <a:spLocks noGrp="1"/>
          </p:cNvSpPr>
          <p:nvPr>
            <p:ph type="sldNum" sz="quarter" idx="12"/>
          </p:nvPr>
        </p:nvSpPr>
        <p:spPr>
          <a:xfrm>
            <a:off x="7010400" y="-1710"/>
            <a:ext cx="2133600" cy="365125"/>
          </a:xfrm>
        </p:spPr>
        <p:txBody>
          <a:bodyPr/>
          <a:lstStyle/>
          <a:p>
            <a:fld id="{4199C084-64D2-444A-8BFC-FE521070755C}" type="slidenum">
              <a:rPr lang="en-US" altLang="en-US" smtClean="0">
                <a:solidFill>
                  <a:schemeClr val="bg1"/>
                </a:solidFill>
              </a:rPr>
              <a:pPr/>
              <a:t>15</a:t>
            </a:fld>
            <a:endParaRPr lang="en-US" altLang="en-US" dirty="0">
              <a:solidFill>
                <a:schemeClr val="bg1"/>
              </a:solidFill>
            </a:endParaRPr>
          </a:p>
        </p:txBody>
      </p:sp>
    </p:spTree>
    <p:extLst>
      <p:ext uri="{BB962C8B-B14F-4D97-AF65-F5344CB8AC3E}">
        <p14:creationId xmlns:p14="http://schemas.microsoft.com/office/powerpoint/2010/main" xmlns="" val="38463574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0853"/>
            <a:ext cx="8229600" cy="1143000"/>
          </a:xfrm>
          <a:noFill/>
        </p:spPr>
        <p:txBody>
          <a:bodyPr/>
          <a:lstStyle/>
          <a:p>
            <a:pPr lvl="0"/>
            <a:r>
              <a:rPr lang="en-ZA" sz="2800" b="1" dirty="0" smtClean="0">
                <a:solidFill>
                  <a:prstClr val="black"/>
                </a:solidFill>
                <a:ea typeface="ＭＳ Ｐゴシック" pitchFamily="-80" charset="-128"/>
                <a:cs typeface="+mj-cs"/>
              </a:rPr>
              <a:t/>
            </a:r>
            <a:br>
              <a:rPr lang="en-ZA" sz="2800" b="1" dirty="0" smtClean="0">
                <a:solidFill>
                  <a:prstClr val="black"/>
                </a:solidFill>
                <a:ea typeface="ＭＳ Ｐゴシック" pitchFamily="-80" charset="-128"/>
                <a:cs typeface="+mj-cs"/>
              </a:rPr>
            </a:br>
            <a:r>
              <a:rPr lang="en-ZA" sz="2800" b="1" dirty="0" smtClean="0">
                <a:solidFill>
                  <a:prstClr val="black"/>
                </a:solidFill>
                <a:ea typeface="ＭＳ Ｐゴシック" pitchFamily="-80" charset="-128"/>
                <a:cs typeface="+mj-cs"/>
              </a:rPr>
              <a:t/>
            </a:r>
            <a:br>
              <a:rPr lang="en-ZA" sz="2800" b="1" dirty="0" smtClean="0">
                <a:solidFill>
                  <a:prstClr val="black"/>
                </a:solidFill>
                <a:ea typeface="ＭＳ Ｐゴシック" pitchFamily="-80" charset="-128"/>
                <a:cs typeface="+mj-cs"/>
              </a:rPr>
            </a:br>
            <a:r>
              <a:rPr lang="en-ZA" sz="2800" b="1" dirty="0" smtClean="0">
                <a:solidFill>
                  <a:prstClr val="black"/>
                </a:solidFill>
                <a:ea typeface="ＭＳ Ｐゴシック" pitchFamily="-80" charset="-128"/>
                <a:cs typeface="+mj-cs"/>
              </a:rPr>
              <a:t/>
            </a:r>
            <a:br>
              <a:rPr lang="en-ZA" sz="2800" b="1" dirty="0" smtClean="0">
                <a:solidFill>
                  <a:prstClr val="black"/>
                </a:solidFill>
                <a:ea typeface="ＭＳ Ｐゴシック" pitchFamily="-80" charset="-128"/>
                <a:cs typeface="+mj-cs"/>
              </a:rPr>
            </a:br>
            <a:r>
              <a:rPr lang="en-ZA" sz="2400" b="1" dirty="0" smtClean="0">
                <a:solidFill>
                  <a:prstClr val="black"/>
                </a:solidFill>
                <a:ea typeface="ＭＳ Ｐゴシック" pitchFamily="-80" charset="-128"/>
                <a:cs typeface="+mj-cs"/>
              </a:rPr>
              <a:t>PRIORITY 1: CAPABLE, ETHICAL AND DEVELOPMENTAL STATE</a:t>
            </a:r>
            <a:br>
              <a:rPr lang="en-ZA" sz="2400" b="1" dirty="0" smtClean="0">
                <a:solidFill>
                  <a:prstClr val="black"/>
                </a:solidFill>
                <a:ea typeface="ＭＳ Ｐゴシック" pitchFamily="-80" charset="-128"/>
                <a:cs typeface="+mj-cs"/>
              </a:rPr>
            </a:br>
            <a:r>
              <a:rPr lang="en-ZA" sz="2400" b="1" dirty="0" smtClean="0">
                <a:solidFill>
                  <a:prstClr val="black"/>
                </a:solidFill>
                <a:ea typeface="ＭＳ Ｐゴシック" pitchFamily="-80" charset="-128"/>
                <a:cs typeface="+mj-cs"/>
              </a:rPr>
              <a:t/>
            </a:r>
            <a:br>
              <a:rPr lang="en-ZA" sz="2400" b="1" dirty="0" smtClean="0">
                <a:solidFill>
                  <a:prstClr val="black"/>
                </a:solidFill>
                <a:ea typeface="ＭＳ Ｐゴシック" pitchFamily="-80" charset="-128"/>
                <a:cs typeface="+mj-cs"/>
              </a:rPr>
            </a:br>
            <a:r>
              <a:rPr lang="en-ZA" sz="2800" b="1" dirty="0" smtClean="0">
                <a:solidFill>
                  <a:prstClr val="black"/>
                </a:solidFill>
                <a:ea typeface="ＭＳ Ｐゴシック" pitchFamily="-80" charset="-128"/>
                <a:cs typeface="+mj-cs"/>
              </a:rPr>
              <a:t/>
            </a:r>
            <a:br>
              <a:rPr lang="en-ZA" sz="2800" b="1" dirty="0" smtClean="0">
                <a:solidFill>
                  <a:prstClr val="black"/>
                </a:solidFill>
                <a:ea typeface="ＭＳ Ｐゴシック" pitchFamily="-80" charset="-128"/>
                <a:cs typeface="+mj-cs"/>
              </a:rPr>
            </a:br>
            <a:endParaRPr lang="en-ZA" sz="3600" dirty="0"/>
          </a:p>
        </p:txBody>
      </p:sp>
      <p:sp>
        <p:nvSpPr>
          <p:cNvPr id="3" name="Slide Number Placeholder 2"/>
          <p:cNvSpPr>
            <a:spLocks noGrp="1"/>
          </p:cNvSpPr>
          <p:nvPr>
            <p:ph type="sldNum" sz="quarter" idx="12"/>
          </p:nvPr>
        </p:nvSpPr>
        <p:spPr>
          <a:xfrm>
            <a:off x="7010400" y="-1710"/>
            <a:ext cx="2133600" cy="365125"/>
          </a:xfrm>
        </p:spPr>
        <p:txBody>
          <a:bodyPr/>
          <a:lstStyle/>
          <a:p>
            <a:fld id="{4199C084-64D2-444A-8BFC-FE521070755C}" type="slidenum">
              <a:rPr lang="en-US" altLang="en-US" smtClean="0">
                <a:solidFill>
                  <a:schemeClr val="bg1"/>
                </a:solidFill>
              </a:rPr>
              <a:pPr/>
              <a:t>16</a:t>
            </a:fld>
            <a:endParaRPr lang="en-US" altLang="en-US"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673500661"/>
              </p:ext>
            </p:extLst>
          </p:nvPr>
        </p:nvGraphicFramePr>
        <p:xfrm>
          <a:off x="175847" y="1364016"/>
          <a:ext cx="8739554" cy="4935972"/>
        </p:xfrm>
        <a:graphic>
          <a:graphicData uri="http://schemas.openxmlformats.org/drawingml/2006/table">
            <a:tbl>
              <a:tblPr firstRow="1" firstCol="1" bandRow="1"/>
              <a:tblGrid>
                <a:gridCol w="1516319">
                  <a:extLst>
                    <a:ext uri="{9D8B030D-6E8A-4147-A177-3AD203B41FA5}">
                      <a16:colId xmlns:a16="http://schemas.microsoft.com/office/drawing/2014/main" xmlns="" val="20000"/>
                    </a:ext>
                  </a:extLst>
                </a:gridCol>
                <a:gridCol w="2774731">
                  <a:extLst>
                    <a:ext uri="{9D8B030D-6E8A-4147-A177-3AD203B41FA5}">
                      <a16:colId xmlns:a16="http://schemas.microsoft.com/office/drawing/2014/main" xmlns="" val="20001"/>
                    </a:ext>
                  </a:extLst>
                </a:gridCol>
                <a:gridCol w="1113288">
                  <a:extLst>
                    <a:ext uri="{9D8B030D-6E8A-4147-A177-3AD203B41FA5}">
                      <a16:colId xmlns:a16="http://schemas.microsoft.com/office/drawing/2014/main" xmlns="" val="20002"/>
                    </a:ext>
                  </a:extLst>
                </a:gridCol>
                <a:gridCol w="1852246">
                  <a:extLst>
                    <a:ext uri="{9D8B030D-6E8A-4147-A177-3AD203B41FA5}">
                      <a16:colId xmlns:a16="http://schemas.microsoft.com/office/drawing/2014/main" xmlns="" val="20003"/>
                    </a:ext>
                  </a:extLst>
                </a:gridCol>
                <a:gridCol w="1482970">
                  <a:extLst>
                    <a:ext uri="{9D8B030D-6E8A-4147-A177-3AD203B41FA5}">
                      <a16:colId xmlns:a16="http://schemas.microsoft.com/office/drawing/2014/main" xmlns="" val="20004"/>
                    </a:ext>
                  </a:extLst>
                </a:gridCol>
              </a:tblGrid>
              <a:tr h="690926">
                <a:tc>
                  <a:txBody>
                    <a:bodyPr/>
                    <a:lstStyle/>
                    <a:p>
                      <a:pPr>
                        <a:lnSpc>
                          <a:spcPct val="115000"/>
                        </a:lnSpc>
                        <a:spcAft>
                          <a:spcPts val="0"/>
                        </a:spcAft>
                      </a:pPr>
                      <a:r>
                        <a:rPr lang="en-ZA" sz="1600" b="1" dirty="0" smtClean="0">
                          <a:effectLst/>
                          <a:latin typeface="Calibri"/>
                          <a:ea typeface="Calibri"/>
                          <a:cs typeface="Times New Roman"/>
                        </a:rPr>
                        <a:t>Outcome </a:t>
                      </a:r>
                      <a:endParaRPr lang="en-ZA" sz="1600" dirty="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1600" b="1" dirty="0">
                          <a:effectLst/>
                          <a:latin typeface="Calibri"/>
                          <a:ea typeface="Calibri"/>
                          <a:cs typeface="Times New Roman"/>
                        </a:rPr>
                        <a:t>Outcome Indicator </a:t>
                      </a:r>
                      <a:endParaRPr lang="en-ZA" sz="1600" dirty="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1600" b="1" dirty="0">
                          <a:effectLst/>
                          <a:latin typeface="Calibri"/>
                          <a:ea typeface="Calibri"/>
                          <a:cs typeface="Times New Roman"/>
                        </a:rPr>
                        <a:t>Baseline</a:t>
                      </a:r>
                      <a:endParaRPr lang="en-ZA" sz="1600" dirty="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1600" b="1" dirty="0">
                          <a:effectLst/>
                          <a:latin typeface="Calibri"/>
                          <a:ea typeface="Calibri"/>
                          <a:cs typeface="Times New Roman"/>
                        </a:rPr>
                        <a:t>Five year target</a:t>
                      </a:r>
                      <a:endParaRPr lang="en-ZA" sz="1600" dirty="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1600" b="1" dirty="0">
                          <a:effectLst/>
                          <a:latin typeface="Calibri"/>
                          <a:ea typeface="Calibri"/>
                          <a:cs typeface="Times New Roman"/>
                        </a:rPr>
                        <a:t>Implementing Programme</a:t>
                      </a:r>
                      <a:endParaRPr lang="en-ZA" sz="1600" dirty="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0"/>
                  </a:ext>
                </a:extLst>
              </a:tr>
              <a:tr h="1245306">
                <a:tc rowSpan="2">
                  <a:txBody>
                    <a:bodyPr/>
                    <a:lstStyle/>
                    <a:p>
                      <a:pPr marL="228600" indent="-228600">
                        <a:lnSpc>
                          <a:spcPct val="115000"/>
                        </a:lnSpc>
                        <a:spcAft>
                          <a:spcPts val="0"/>
                        </a:spcAft>
                      </a:pPr>
                      <a:r>
                        <a:rPr lang="en-ZA" sz="1600" dirty="0" smtClean="0">
                          <a:effectLst/>
                          <a:latin typeface="+mn-lt"/>
                          <a:ea typeface="Calibri"/>
                          <a:cs typeface="Times New Roman"/>
                        </a:rPr>
                        <a:t>1. </a:t>
                      </a:r>
                      <a:r>
                        <a:rPr lang="en-ZA" sz="1600" dirty="0">
                          <a:effectLst/>
                          <a:latin typeface="+mn-lt"/>
                          <a:ea typeface="Calibri"/>
                          <a:cs typeface="Times New Roman"/>
                        </a:rPr>
                        <a:t>Functional, Efficient and Integrated Government</a:t>
                      </a: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600" dirty="0">
                          <a:solidFill>
                            <a:schemeClr val="tx1"/>
                          </a:solidFill>
                          <a:effectLst/>
                          <a:latin typeface="+mn-lt"/>
                        </a:rPr>
                        <a:t>1.1 Reduction in the vacancy rate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600" b="1" dirty="0">
                          <a:effectLst/>
                          <a:latin typeface="+mn-lt"/>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600" dirty="0">
                          <a:solidFill>
                            <a:schemeClr val="tx1"/>
                          </a:solidFill>
                          <a:effectLst/>
                          <a:latin typeface="+mn-lt"/>
                          <a:ea typeface="STXinwei"/>
                          <a:cs typeface="Tahoma" panose="020B0604030504040204" pitchFamily="34" charset="0"/>
                        </a:rPr>
                        <a:t>Vacancy rate maintained at </a:t>
                      </a:r>
                      <a:r>
                        <a:rPr lang="en-ZA" sz="1600" dirty="0" smtClean="0">
                          <a:solidFill>
                            <a:srgbClr val="FF0000"/>
                          </a:solidFill>
                          <a:effectLst/>
                          <a:latin typeface="+mn-lt"/>
                          <a:ea typeface="STXinwei"/>
                          <a:cs typeface="Tahoma" panose="020B0604030504040204" pitchFamily="34" charset="0"/>
                        </a:rPr>
                        <a:t>8%</a:t>
                      </a:r>
                      <a:r>
                        <a:rPr lang="en-ZA" sz="1600" dirty="0" smtClean="0">
                          <a:solidFill>
                            <a:schemeClr val="tx1"/>
                          </a:solidFill>
                          <a:effectLst/>
                          <a:latin typeface="+mn-lt"/>
                          <a:ea typeface="STXinwei"/>
                          <a:cs typeface="Tahoma" panose="020B0604030504040204" pitchFamily="34" charset="0"/>
                        </a:rPr>
                        <a:t> </a:t>
                      </a:r>
                      <a:r>
                        <a:rPr lang="en-ZA" sz="1600" dirty="0">
                          <a:solidFill>
                            <a:schemeClr val="tx1"/>
                          </a:solidFill>
                          <a:effectLst/>
                          <a:latin typeface="+mn-lt"/>
                          <a:ea typeface="STXinwei"/>
                          <a:cs typeface="Tahoma" panose="020B0604030504040204" pitchFamily="34" charset="0"/>
                        </a:rPr>
                        <a:t>or less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nSpc>
                          <a:spcPct val="115000"/>
                        </a:lnSpc>
                        <a:spcAft>
                          <a:spcPts val="0"/>
                        </a:spcAft>
                      </a:pPr>
                      <a:r>
                        <a:rPr lang="en-ZA" sz="1600" dirty="0" smtClean="0">
                          <a:effectLst/>
                          <a:latin typeface="+mn-lt"/>
                          <a:ea typeface="Times New Roman"/>
                          <a:cs typeface="Times New Roman"/>
                        </a:rPr>
                        <a:t>Administration</a:t>
                      </a:r>
                    </a:p>
                    <a:p>
                      <a:pPr marR="107950">
                        <a:lnSpc>
                          <a:spcPct val="115000"/>
                        </a:lnSpc>
                        <a:spcAft>
                          <a:spcPts val="0"/>
                        </a:spcAft>
                      </a:pPr>
                      <a:endParaRPr lang="en-ZA" sz="1600" dirty="0" smtClean="0">
                        <a:effectLst/>
                        <a:latin typeface="+mn-lt"/>
                        <a:ea typeface="Times New Roman"/>
                        <a:cs typeface="Times New Roman"/>
                      </a:endParaRPr>
                    </a:p>
                    <a:p>
                      <a:pPr marR="107950">
                        <a:lnSpc>
                          <a:spcPct val="115000"/>
                        </a:lnSpc>
                        <a:spcAft>
                          <a:spcPts val="0"/>
                        </a:spcAft>
                      </a:pPr>
                      <a:r>
                        <a:rPr lang="en-ZA" sz="1600" dirty="0" smtClean="0">
                          <a:effectLst/>
                          <a:latin typeface="+mn-lt"/>
                          <a:ea typeface="Times New Roman"/>
                          <a:cs typeface="Times New Roman"/>
                        </a:rPr>
                        <a:t>(Corporate Services)</a:t>
                      </a:r>
                      <a:endParaRPr lang="en-ZA" sz="1600" dirty="0">
                        <a:effectLst/>
                        <a:latin typeface="+mn-lt"/>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86310">
                <a:tc vMerge="1">
                  <a:txBody>
                    <a:bodyPr/>
                    <a:lstStyle/>
                    <a:p>
                      <a:endParaRPr lang="en-ZA"/>
                    </a:p>
                  </a:txBody>
                  <a:tcPr/>
                </a:tc>
                <a:tc>
                  <a:txBody>
                    <a:bodyPr/>
                    <a:lstStyle/>
                    <a:p>
                      <a:pPr>
                        <a:spcAft>
                          <a:spcPts val="0"/>
                        </a:spcAft>
                      </a:pPr>
                      <a:r>
                        <a:rPr lang="en-US" sz="1600" dirty="0" smtClean="0">
                          <a:solidFill>
                            <a:srgbClr val="FF0000"/>
                          </a:solidFill>
                          <a:effectLst/>
                          <a:latin typeface="+mn-lt"/>
                        </a:rPr>
                        <a:t>3.1 Improve</a:t>
                      </a:r>
                    </a:p>
                    <a:p>
                      <a:pPr>
                        <a:spcAft>
                          <a:spcPts val="0"/>
                        </a:spcAft>
                      </a:pPr>
                      <a:r>
                        <a:rPr lang="en-US" sz="1600" dirty="0" smtClean="0">
                          <a:solidFill>
                            <a:srgbClr val="FF0000"/>
                          </a:solidFill>
                          <a:effectLst/>
                          <a:latin typeface="+mn-lt"/>
                        </a:rPr>
                        <a:t>Information</a:t>
                      </a:r>
                    </a:p>
                    <a:p>
                      <a:pPr>
                        <a:spcAft>
                          <a:spcPts val="0"/>
                        </a:spcAft>
                      </a:pPr>
                      <a:r>
                        <a:rPr lang="en-US" sz="1600" dirty="0" smtClean="0">
                          <a:solidFill>
                            <a:srgbClr val="FF0000"/>
                          </a:solidFill>
                          <a:effectLst/>
                          <a:latin typeface="+mn-lt"/>
                        </a:rPr>
                        <a:t>Security</a:t>
                      </a:r>
                    </a:p>
                    <a:p>
                      <a:pPr>
                        <a:spcAft>
                          <a:spcPts val="0"/>
                        </a:spcAft>
                      </a:pPr>
                      <a:r>
                        <a:rPr lang="en-US" sz="1600" dirty="0" smtClean="0">
                          <a:solidFill>
                            <a:srgbClr val="FF0000"/>
                          </a:solidFill>
                          <a:effectLst/>
                          <a:latin typeface="+mn-lt"/>
                        </a:rPr>
                        <a:t>status of the</a:t>
                      </a:r>
                    </a:p>
                    <a:p>
                      <a:pPr>
                        <a:spcAft>
                          <a:spcPts val="0"/>
                        </a:spcAft>
                      </a:pPr>
                      <a:r>
                        <a:rPr lang="en-US" sz="1600" dirty="0" smtClean="0">
                          <a:solidFill>
                            <a:srgbClr val="FF0000"/>
                          </a:solidFill>
                          <a:effectLst/>
                          <a:latin typeface="+mn-lt"/>
                        </a:rPr>
                        <a:t>department</a:t>
                      </a:r>
                      <a:endParaRPr lang="en-ZA" sz="1600" dirty="0">
                        <a:solidFill>
                          <a:srgbClr val="FF0000"/>
                        </a:solidFill>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600" b="1" dirty="0" smtClean="0">
                          <a:solidFill>
                            <a:srgbClr val="FF0000"/>
                          </a:solidFill>
                          <a:effectLst/>
                          <a:latin typeface="+mn-lt"/>
                          <a:ea typeface="Calibri"/>
                          <a:cs typeface="Times New Roman"/>
                        </a:rPr>
                        <a:t>n/a</a:t>
                      </a:r>
                      <a:endParaRPr lang="en-ZA" sz="1600" dirty="0">
                        <a:solidFill>
                          <a:srgbClr val="FF0000"/>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500"/>
                        </a:spcBef>
                        <a:spcAft>
                          <a:spcPts val="0"/>
                        </a:spcAft>
                      </a:pPr>
                      <a:r>
                        <a:rPr lang="en-US" sz="1600" dirty="0" smtClean="0">
                          <a:solidFill>
                            <a:srgbClr val="FF0000"/>
                          </a:solidFill>
                          <a:effectLst/>
                          <a:latin typeface="+mn-lt"/>
                          <a:ea typeface="STXinwei"/>
                          <a:cs typeface="Tahoma" panose="020B0604030504040204" pitchFamily="34" charset="0"/>
                        </a:rPr>
                        <a:t>3 year</a:t>
                      </a:r>
                    </a:p>
                    <a:p>
                      <a:pPr>
                        <a:lnSpc>
                          <a:spcPct val="100000"/>
                        </a:lnSpc>
                        <a:spcBef>
                          <a:spcPts val="500"/>
                        </a:spcBef>
                        <a:spcAft>
                          <a:spcPts val="0"/>
                        </a:spcAft>
                      </a:pPr>
                      <a:r>
                        <a:rPr lang="en-US" sz="1600" dirty="0" smtClean="0">
                          <a:solidFill>
                            <a:srgbClr val="FF0000"/>
                          </a:solidFill>
                          <a:effectLst/>
                          <a:latin typeface="+mn-lt"/>
                          <a:ea typeface="STXinwei"/>
                          <a:cs typeface="Tahoma" panose="020B0604030504040204" pitchFamily="34" charset="0"/>
                        </a:rPr>
                        <a:t>Cybersecurity</a:t>
                      </a:r>
                    </a:p>
                    <a:p>
                      <a:pPr>
                        <a:lnSpc>
                          <a:spcPct val="100000"/>
                        </a:lnSpc>
                        <a:spcBef>
                          <a:spcPts val="500"/>
                        </a:spcBef>
                        <a:spcAft>
                          <a:spcPts val="0"/>
                        </a:spcAft>
                      </a:pPr>
                      <a:r>
                        <a:rPr lang="en-US" sz="1600" dirty="0" smtClean="0">
                          <a:solidFill>
                            <a:srgbClr val="FF0000"/>
                          </a:solidFill>
                          <a:effectLst/>
                          <a:latin typeface="+mn-lt"/>
                          <a:ea typeface="STXinwei"/>
                          <a:cs typeface="Tahoma" panose="020B0604030504040204" pitchFamily="34" charset="0"/>
                        </a:rPr>
                        <a:t>roadmap</a:t>
                      </a:r>
                    </a:p>
                    <a:p>
                      <a:pPr>
                        <a:lnSpc>
                          <a:spcPct val="100000"/>
                        </a:lnSpc>
                        <a:spcBef>
                          <a:spcPts val="500"/>
                        </a:spcBef>
                        <a:spcAft>
                          <a:spcPts val="0"/>
                        </a:spcAft>
                      </a:pPr>
                      <a:r>
                        <a:rPr lang="en-US" sz="1600" dirty="0" smtClean="0">
                          <a:solidFill>
                            <a:srgbClr val="FF0000"/>
                          </a:solidFill>
                          <a:effectLst/>
                          <a:latin typeface="+mn-lt"/>
                          <a:ea typeface="STXinwei"/>
                          <a:cs typeface="Tahoma" panose="020B0604030504040204" pitchFamily="34" charset="0"/>
                        </a:rPr>
                        <a:t>developed</a:t>
                      </a:r>
                      <a:endParaRPr lang="en-ZA" sz="1600" dirty="0">
                        <a:solidFill>
                          <a:srgbClr val="FF0000"/>
                        </a:solidFill>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7950" indent="0" algn="l" defTabSz="457200" rtl="0" eaLnBrk="1" fontAlgn="auto" latinLnBrk="0" hangingPunct="1">
                        <a:lnSpc>
                          <a:spcPct val="115000"/>
                        </a:lnSpc>
                        <a:spcBef>
                          <a:spcPts val="0"/>
                        </a:spcBef>
                        <a:spcAft>
                          <a:spcPts val="0"/>
                        </a:spcAft>
                        <a:buClrTx/>
                        <a:buSzTx/>
                        <a:buFontTx/>
                        <a:buNone/>
                        <a:tabLst/>
                        <a:defRPr/>
                      </a:pPr>
                      <a:r>
                        <a:rPr lang="en-ZA" sz="1600" dirty="0" smtClean="0">
                          <a:solidFill>
                            <a:srgbClr val="FF0000"/>
                          </a:solidFill>
                          <a:effectLst/>
                          <a:latin typeface="+mn-lt"/>
                          <a:ea typeface="Times New Roman"/>
                          <a:cs typeface="Times New Roman"/>
                        </a:rPr>
                        <a:t>Administration</a:t>
                      </a:r>
                    </a:p>
                    <a:p>
                      <a:pPr marR="107950">
                        <a:lnSpc>
                          <a:spcPct val="115000"/>
                        </a:lnSpc>
                        <a:spcAft>
                          <a:spcPts val="0"/>
                        </a:spcAft>
                      </a:pPr>
                      <a:endParaRPr lang="en-ZA" sz="1600" dirty="0" smtClean="0">
                        <a:solidFill>
                          <a:srgbClr val="FF0000"/>
                        </a:solidFill>
                        <a:effectLst/>
                        <a:latin typeface="+mn-lt"/>
                        <a:ea typeface="Calibri"/>
                        <a:cs typeface="Times New Roman"/>
                      </a:endParaRPr>
                    </a:p>
                    <a:p>
                      <a:pPr marR="107950">
                        <a:lnSpc>
                          <a:spcPct val="115000"/>
                        </a:lnSpc>
                        <a:spcAft>
                          <a:spcPts val="0"/>
                        </a:spcAft>
                      </a:pPr>
                      <a:r>
                        <a:rPr lang="en-ZA" sz="1600" dirty="0" smtClean="0">
                          <a:solidFill>
                            <a:srgbClr val="FF0000"/>
                          </a:solidFill>
                          <a:effectLst/>
                          <a:latin typeface="+mn-lt"/>
                          <a:ea typeface="Calibri"/>
                          <a:cs typeface="Times New Roman"/>
                        </a:rPr>
                        <a:t>Corporate </a:t>
                      </a:r>
                      <a:r>
                        <a:rPr lang="en-ZA" sz="1600" dirty="0">
                          <a:solidFill>
                            <a:srgbClr val="FF0000"/>
                          </a:solidFill>
                          <a:effectLst/>
                          <a:latin typeface="+mn-lt"/>
                          <a:ea typeface="Calibri"/>
                          <a:cs typeface="Times New Roman"/>
                        </a:rPr>
                        <a:t>Services</a:t>
                      </a: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86310">
                <a:tc>
                  <a:txBody>
                    <a:bodyPr/>
                    <a:lstStyle/>
                    <a:p>
                      <a:pPr marL="228600" indent="-228600">
                        <a:lnSpc>
                          <a:spcPct val="115000"/>
                        </a:lnSpc>
                        <a:spcAft>
                          <a:spcPts val="0"/>
                        </a:spcAft>
                      </a:pPr>
                      <a:endParaRPr lang="en-ZA" sz="1600" dirty="0">
                        <a:effectLst/>
                        <a:latin typeface="+mn-lt"/>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smtClean="0">
                          <a:solidFill>
                            <a:srgbClr val="FF0000"/>
                          </a:solidFill>
                          <a:effectLst/>
                          <a:latin typeface="+mn-lt"/>
                        </a:rPr>
                        <a:t>3.2 Legacy</a:t>
                      </a:r>
                    </a:p>
                    <a:p>
                      <a:pPr>
                        <a:spcAft>
                          <a:spcPts val="0"/>
                        </a:spcAft>
                      </a:pPr>
                      <a:r>
                        <a:rPr lang="en-US" sz="1600" dirty="0" smtClean="0">
                          <a:solidFill>
                            <a:srgbClr val="FF0000"/>
                          </a:solidFill>
                          <a:effectLst/>
                          <a:latin typeface="+mn-lt"/>
                        </a:rPr>
                        <a:t>systems</a:t>
                      </a:r>
                    </a:p>
                    <a:p>
                      <a:pPr>
                        <a:spcAft>
                          <a:spcPts val="0"/>
                        </a:spcAft>
                      </a:pPr>
                      <a:r>
                        <a:rPr lang="en-US" sz="1600" dirty="0" smtClean="0">
                          <a:solidFill>
                            <a:srgbClr val="FF0000"/>
                          </a:solidFill>
                          <a:effectLst/>
                          <a:latin typeface="+mn-lt"/>
                        </a:rPr>
                        <a:t>transitioned</a:t>
                      </a:r>
                    </a:p>
                    <a:p>
                      <a:pPr>
                        <a:spcAft>
                          <a:spcPts val="0"/>
                        </a:spcAft>
                      </a:pPr>
                      <a:r>
                        <a:rPr lang="en-US" sz="1600" dirty="0" smtClean="0">
                          <a:solidFill>
                            <a:srgbClr val="FF0000"/>
                          </a:solidFill>
                          <a:effectLst/>
                          <a:latin typeface="+mn-lt"/>
                        </a:rPr>
                        <a:t>to modern</a:t>
                      </a:r>
                    </a:p>
                    <a:p>
                      <a:pPr>
                        <a:spcAft>
                          <a:spcPts val="0"/>
                        </a:spcAft>
                      </a:pPr>
                      <a:r>
                        <a:rPr lang="en-US" sz="1600" dirty="0" smtClean="0">
                          <a:solidFill>
                            <a:srgbClr val="FF0000"/>
                          </a:solidFill>
                          <a:effectLst/>
                          <a:latin typeface="+mn-lt"/>
                        </a:rPr>
                        <a:t>integrated SAP</a:t>
                      </a:r>
                    </a:p>
                    <a:p>
                      <a:pPr>
                        <a:spcAft>
                          <a:spcPts val="0"/>
                        </a:spcAft>
                      </a:pPr>
                      <a:r>
                        <a:rPr lang="en-US" sz="1600" dirty="0" smtClean="0">
                          <a:solidFill>
                            <a:srgbClr val="FF0000"/>
                          </a:solidFill>
                          <a:effectLst/>
                          <a:latin typeface="+mn-lt"/>
                        </a:rPr>
                        <a:t>Platform</a:t>
                      </a:r>
                      <a:endParaRPr lang="en-ZA" sz="1600" dirty="0">
                        <a:solidFill>
                          <a:srgbClr val="FF0000"/>
                        </a:solidFill>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600" dirty="0" smtClean="0">
                          <a:solidFill>
                            <a:srgbClr val="FF0000"/>
                          </a:solidFill>
                          <a:effectLst/>
                          <a:latin typeface="+mn-lt"/>
                          <a:ea typeface="Calibri"/>
                          <a:cs typeface="Times New Roman"/>
                        </a:rPr>
                        <a:t>n/a</a:t>
                      </a:r>
                      <a:endParaRPr lang="en-ZA" sz="1600" dirty="0">
                        <a:solidFill>
                          <a:srgbClr val="FF0000"/>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500"/>
                        </a:spcBef>
                        <a:spcAft>
                          <a:spcPts val="0"/>
                        </a:spcAft>
                      </a:pPr>
                      <a:r>
                        <a:rPr lang="en-US" sz="1600" dirty="0" smtClean="0">
                          <a:solidFill>
                            <a:srgbClr val="FF0000"/>
                          </a:solidFill>
                          <a:effectLst/>
                          <a:latin typeface="+mn-lt"/>
                          <a:ea typeface="STXinwei"/>
                          <a:cs typeface="Tahoma" panose="020B0604030504040204" pitchFamily="34" charset="0"/>
                        </a:rPr>
                        <a:t>All targeted</a:t>
                      </a:r>
                    </a:p>
                    <a:p>
                      <a:pPr>
                        <a:lnSpc>
                          <a:spcPct val="100000"/>
                        </a:lnSpc>
                        <a:spcBef>
                          <a:spcPts val="500"/>
                        </a:spcBef>
                        <a:spcAft>
                          <a:spcPts val="0"/>
                        </a:spcAft>
                      </a:pPr>
                      <a:r>
                        <a:rPr lang="en-US" sz="1600" dirty="0" smtClean="0">
                          <a:solidFill>
                            <a:srgbClr val="FF0000"/>
                          </a:solidFill>
                          <a:effectLst/>
                          <a:latin typeface="+mn-lt"/>
                          <a:ea typeface="STXinwei"/>
                          <a:cs typeface="Tahoma" panose="020B0604030504040204" pitchFamily="34" charset="0"/>
                        </a:rPr>
                        <a:t>legacy</a:t>
                      </a:r>
                    </a:p>
                    <a:p>
                      <a:pPr>
                        <a:lnSpc>
                          <a:spcPct val="100000"/>
                        </a:lnSpc>
                        <a:spcBef>
                          <a:spcPts val="500"/>
                        </a:spcBef>
                        <a:spcAft>
                          <a:spcPts val="0"/>
                        </a:spcAft>
                      </a:pPr>
                      <a:r>
                        <a:rPr lang="en-US" sz="1600" dirty="0" smtClean="0">
                          <a:solidFill>
                            <a:srgbClr val="FF0000"/>
                          </a:solidFill>
                          <a:effectLst/>
                          <a:latin typeface="+mn-lt"/>
                          <a:ea typeface="STXinwei"/>
                          <a:cs typeface="Tahoma" panose="020B0604030504040204" pitchFamily="34" charset="0"/>
                        </a:rPr>
                        <a:t>applications</a:t>
                      </a:r>
                    </a:p>
                    <a:p>
                      <a:pPr>
                        <a:lnSpc>
                          <a:spcPct val="100000"/>
                        </a:lnSpc>
                        <a:spcBef>
                          <a:spcPts val="500"/>
                        </a:spcBef>
                        <a:spcAft>
                          <a:spcPts val="0"/>
                        </a:spcAft>
                      </a:pPr>
                      <a:r>
                        <a:rPr lang="en-US" sz="1600" dirty="0" smtClean="0">
                          <a:solidFill>
                            <a:srgbClr val="FF0000"/>
                          </a:solidFill>
                          <a:effectLst/>
                          <a:latin typeface="+mn-lt"/>
                          <a:ea typeface="STXinwei"/>
                          <a:cs typeface="Tahoma" panose="020B0604030504040204" pitchFamily="34" charset="0"/>
                        </a:rPr>
                        <a:t>replaced by </a:t>
                      </a:r>
                    </a:p>
                    <a:p>
                      <a:pPr>
                        <a:lnSpc>
                          <a:spcPct val="100000"/>
                        </a:lnSpc>
                        <a:spcBef>
                          <a:spcPts val="500"/>
                        </a:spcBef>
                        <a:spcAft>
                          <a:spcPts val="0"/>
                        </a:spcAft>
                      </a:pPr>
                      <a:r>
                        <a:rPr lang="en-US" sz="1600" dirty="0" smtClean="0">
                          <a:solidFill>
                            <a:srgbClr val="FF0000"/>
                          </a:solidFill>
                          <a:effectLst/>
                          <a:latin typeface="+mn-lt"/>
                          <a:ea typeface="STXinwei"/>
                          <a:cs typeface="Tahoma" panose="020B0604030504040204" pitchFamily="34" charset="0"/>
                        </a:rPr>
                        <a:t>SAP4HANA as per</a:t>
                      </a:r>
                    </a:p>
                    <a:p>
                      <a:pPr>
                        <a:lnSpc>
                          <a:spcPct val="100000"/>
                        </a:lnSpc>
                        <a:spcBef>
                          <a:spcPts val="500"/>
                        </a:spcBef>
                        <a:spcAft>
                          <a:spcPts val="0"/>
                        </a:spcAft>
                      </a:pPr>
                      <a:r>
                        <a:rPr lang="en-US" sz="1600" dirty="0" smtClean="0">
                          <a:solidFill>
                            <a:srgbClr val="FF0000"/>
                          </a:solidFill>
                          <a:effectLst/>
                          <a:latin typeface="+mn-lt"/>
                          <a:ea typeface="STXinwei"/>
                          <a:cs typeface="Tahoma" panose="020B0604030504040204" pitchFamily="34" charset="0"/>
                        </a:rPr>
                        <a:t>the Roadmap</a:t>
                      </a:r>
                      <a:endParaRPr lang="en-ZA" sz="1600" dirty="0">
                        <a:solidFill>
                          <a:srgbClr val="FF0000"/>
                        </a:solidFill>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nSpc>
                          <a:spcPct val="115000"/>
                        </a:lnSpc>
                        <a:spcAft>
                          <a:spcPts val="0"/>
                        </a:spcAft>
                      </a:pPr>
                      <a:r>
                        <a:rPr lang="en-ZA" sz="1600" dirty="0" smtClean="0">
                          <a:solidFill>
                            <a:srgbClr val="FF0000"/>
                          </a:solidFill>
                          <a:effectLst/>
                          <a:latin typeface="+mn-lt"/>
                          <a:ea typeface="Calibri"/>
                          <a:cs typeface="Times New Roman"/>
                        </a:rPr>
                        <a:t>Administration</a:t>
                      </a:r>
                    </a:p>
                    <a:p>
                      <a:pPr marR="107950">
                        <a:lnSpc>
                          <a:spcPct val="115000"/>
                        </a:lnSpc>
                        <a:spcAft>
                          <a:spcPts val="0"/>
                        </a:spcAft>
                      </a:pPr>
                      <a:endParaRPr lang="en-ZA" sz="1600" dirty="0" smtClean="0">
                        <a:solidFill>
                          <a:srgbClr val="FF0000"/>
                        </a:solidFill>
                        <a:effectLst/>
                        <a:latin typeface="+mn-lt"/>
                        <a:ea typeface="Calibri"/>
                        <a:cs typeface="Times New Roman"/>
                      </a:endParaRPr>
                    </a:p>
                    <a:p>
                      <a:pPr marR="107950">
                        <a:lnSpc>
                          <a:spcPct val="115000"/>
                        </a:lnSpc>
                        <a:spcAft>
                          <a:spcPts val="0"/>
                        </a:spcAft>
                      </a:pPr>
                      <a:r>
                        <a:rPr lang="en-ZA" sz="1600" dirty="0" smtClean="0">
                          <a:solidFill>
                            <a:srgbClr val="FF0000"/>
                          </a:solidFill>
                          <a:effectLst/>
                          <a:latin typeface="+mn-lt"/>
                          <a:ea typeface="Calibri"/>
                          <a:cs typeface="Times New Roman"/>
                        </a:rPr>
                        <a:t>Corporate Services</a:t>
                      </a:r>
                    </a:p>
                    <a:p>
                      <a:pPr marR="107950">
                        <a:lnSpc>
                          <a:spcPct val="115000"/>
                        </a:lnSpc>
                        <a:spcAft>
                          <a:spcPts val="0"/>
                        </a:spcAft>
                      </a:pPr>
                      <a:endParaRPr lang="en-ZA" sz="1600" dirty="0">
                        <a:solidFill>
                          <a:srgbClr val="FF0000"/>
                        </a:solidFill>
                        <a:effectLst/>
                        <a:latin typeface="+mn-lt"/>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55451424"/>
                  </a:ext>
                </a:extLst>
              </a:tr>
            </a:tbl>
          </a:graphicData>
        </a:graphic>
      </p:graphicFrame>
    </p:spTree>
    <p:extLst>
      <p:ext uri="{BB962C8B-B14F-4D97-AF65-F5344CB8AC3E}">
        <p14:creationId xmlns:p14="http://schemas.microsoft.com/office/powerpoint/2010/main" xmlns="" val="18755284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0853"/>
            <a:ext cx="8229600" cy="1143000"/>
          </a:xfrm>
          <a:noFill/>
        </p:spPr>
        <p:txBody>
          <a:bodyPr/>
          <a:lstStyle/>
          <a:p>
            <a:pPr lvl="0"/>
            <a:r>
              <a:rPr lang="en-ZA" sz="2800" b="1" dirty="0" smtClean="0">
                <a:solidFill>
                  <a:prstClr val="black"/>
                </a:solidFill>
                <a:ea typeface="ＭＳ Ｐゴシック" pitchFamily="-80" charset="-128"/>
                <a:cs typeface="+mj-cs"/>
              </a:rPr>
              <a:t/>
            </a:r>
            <a:br>
              <a:rPr lang="en-ZA" sz="2800" b="1" dirty="0" smtClean="0">
                <a:solidFill>
                  <a:prstClr val="black"/>
                </a:solidFill>
                <a:ea typeface="ＭＳ Ｐゴシック" pitchFamily="-80" charset="-128"/>
                <a:cs typeface="+mj-cs"/>
              </a:rPr>
            </a:br>
            <a:r>
              <a:rPr lang="en-ZA" sz="2800" b="1" dirty="0">
                <a:solidFill>
                  <a:prstClr val="black"/>
                </a:solidFill>
                <a:ea typeface="ＭＳ Ｐゴシック" pitchFamily="-80" charset="-128"/>
                <a:cs typeface="+mj-cs"/>
              </a:rPr>
              <a:t/>
            </a:r>
            <a:br>
              <a:rPr lang="en-ZA" sz="2800" b="1" dirty="0">
                <a:solidFill>
                  <a:prstClr val="black"/>
                </a:solidFill>
                <a:ea typeface="ＭＳ Ｐゴシック" pitchFamily="-80" charset="-128"/>
                <a:cs typeface="+mj-cs"/>
              </a:rPr>
            </a:br>
            <a:r>
              <a:rPr lang="en-ZA" sz="2800" b="1" dirty="0">
                <a:solidFill>
                  <a:prstClr val="black"/>
                </a:solidFill>
                <a:ea typeface="ＭＳ Ｐゴシック" pitchFamily="-80" charset="-128"/>
                <a:cs typeface="+mj-cs"/>
              </a:rPr>
              <a:t/>
            </a:r>
            <a:br>
              <a:rPr lang="en-ZA" sz="2800" b="1" dirty="0">
                <a:solidFill>
                  <a:prstClr val="black"/>
                </a:solidFill>
                <a:ea typeface="ＭＳ Ｐゴシック" pitchFamily="-80" charset="-128"/>
                <a:cs typeface="+mj-cs"/>
              </a:rPr>
            </a:br>
            <a:r>
              <a:rPr lang="en-ZA" sz="2400" b="1" dirty="0" smtClean="0">
                <a:solidFill>
                  <a:prstClr val="black"/>
                </a:solidFill>
                <a:ea typeface="ＭＳ Ｐゴシック" pitchFamily="-80" charset="-128"/>
                <a:cs typeface="+mj-cs"/>
              </a:rPr>
              <a:t>PRIORITY 2: ECONOMIC TRANSFORMATION AND JOB CREATION</a:t>
            </a:r>
            <a:br>
              <a:rPr lang="en-ZA" sz="2400" b="1" dirty="0" smtClean="0">
                <a:solidFill>
                  <a:prstClr val="black"/>
                </a:solidFill>
                <a:ea typeface="ＭＳ Ｐゴシック" pitchFamily="-80" charset="-128"/>
                <a:cs typeface="+mj-cs"/>
              </a:rPr>
            </a:br>
            <a:r>
              <a:rPr lang="en-ZA" sz="2400" b="1" dirty="0" smtClean="0">
                <a:solidFill>
                  <a:prstClr val="black"/>
                </a:solidFill>
                <a:ea typeface="ＭＳ Ｐゴシック" pitchFamily="-80" charset="-128"/>
                <a:cs typeface="+mj-cs"/>
              </a:rPr>
              <a:t/>
            </a:r>
            <a:br>
              <a:rPr lang="en-ZA" sz="2400" b="1" dirty="0" smtClean="0">
                <a:solidFill>
                  <a:prstClr val="black"/>
                </a:solidFill>
                <a:ea typeface="ＭＳ Ｐゴシック" pitchFamily="-80" charset="-128"/>
                <a:cs typeface="+mj-cs"/>
              </a:rPr>
            </a:br>
            <a:r>
              <a:rPr lang="en-ZA" sz="2800" b="1" dirty="0">
                <a:solidFill>
                  <a:prstClr val="black"/>
                </a:solidFill>
                <a:ea typeface="ＭＳ Ｐゴシック" pitchFamily="-80" charset="-128"/>
                <a:cs typeface="+mj-cs"/>
              </a:rPr>
              <a:t/>
            </a:r>
            <a:br>
              <a:rPr lang="en-ZA" sz="2800" b="1" dirty="0">
                <a:solidFill>
                  <a:prstClr val="black"/>
                </a:solidFill>
                <a:ea typeface="ＭＳ Ｐゴシック" pitchFamily="-80" charset="-128"/>
                <a:cs typeface="+mj-cs"/>
              </a:rPr>
            </a:br>
            <a:endParaRPr lang="en-ZA" sz="3600" dirty="0"/>
          </a:p>
        </p:txBody>
      </p:sp>
      <p:sp>
        <p:nvSpPr>
          <p:cNvPr id="3" name="Slide Number Placeholder 2"/>
          <p:cNvSpPr>
            <a:spLocks noGrp="1"/>
          </p:cNvSpPr>
          <p:nvPr>
            <p:ph type="sldNum" sz="quarter" idx="12"/>
          </p:nvPr>
        </p:nvSpPr>
        <p:spPr>
          <a:xfrm>
            <a:off x="7010400" y="-1710"/>
            <a:ext cx="2133600" cy="365125"/>
          </a:xfrm>
        </p:spPr>
        <p:txBody>
          <a:bodyPr/>
          <a:lstStyle/>
          <a:p>
            <a:fld id="{4199C084-64D2-444A-8BFC-FE521070755C}" type="slidenum">
              <a:rPr lang="en-US" altLang="en-US" smtClean="0">
                <a:solidFill>
                  <a:schemeClr val="bg1"/>
                </a:solidFill>
              </a:rPr>
              <a:pPr/>
              <a:t>17</a:t>
            </a:fld>
            <a:endParaRPr lang="en-US" altLang="en-US" dirty="0">
              <a:solidFill>
                <a:schemeClr val="bg1"/>
              </a:solidFill>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xmlns="" val="1272826982"/>
              </p:ext>
            </p:extLst>
          </p:nvPr>
        </p:nvGraphicFramePr>
        <p:xfrm>
          <a:off x="175846" y="1213365"/>
          <a:ext cx="8745416" cy="4838106"/>
        </p:xfrm>
        <a:graphic>
          <a:graphicData uri="http://schemas.openxmlformats.org/drawingml/2006/table">
            <a:tbl>
              <a:tblPr firstRow="1" firstCol="1" bandRow="1"/>
              <a:tblGrid>
                <a:gridCol w="1758462">
                  <a:extLst>
                    <a:ext uri="{9D8B030D-6E8A-4147-A177-3AD203B41FA5}">
                      <a16:colId xmlns:a16="http://schemas.microsoft.com/office/drawing/2014/main" xmlns="" val="20000"/>
                    </a:ext>
                  </a:extLst>
                </a:gridCol>
                <a:gridCol w="2461846">
                  <a:extLst>
                    <a:ext uri="{9D8B030D-6E8A-4147-A177-3AD203B41FA5}">
                      <a16:colId xmlns:a16="http://schemas.microsoft.com/office/drawing/2014/main" xmlns="" val="20001"/>
                    </a:ext>
                  </a:extLst>
                </a:gridCol>
                <a:gridCol w="1031631">
                  <a:extLst>
                    <a:ext uri="{9D8B030D-6E8A-4147-A177-3AD203B41FA5}">
                      <a16:colId xmlns:a16="http://schemas.microsoft.com/office/drawing/2014/main" xmlns="" val="20002"/>
                    </a:ext>
                  </a:extLst>
                </a:gridCol>
                <a:gridCol w="2239107">
                  <a:extLst>
                    <a:ext uri="{9D8B030D-6E8A-4147-A177-3AD203B41FA5}">
                      <a16:colId xmlns:a16="http://schemas.microsoft.com/office/drawing/2014/main" xmlns="" val="20003"/>
                    </a:ext>
                  </a:extLst>
                </a:gridCol>
                <a:gridCol w="1254370">
                  <a:extLst>
                    <a:ext uri="{9D8B030D-6E8A-4147-A177-3AD203B41FA5}">
                      <a16:colId xmlns:a16="http://schemas.microsoft.com/office/drawing/2014/main" xmlns="" val="20004"/>
                    </a:ext>
                  </a:extLst>
                </a:gridCol>
              </a:tblGrid>
              <a:tr h="517112">
                <a:tc>
                  <a:txBody>
                    <a:bodyPr/>
                    <a:lstStyle/>
                    <a:p>
                      <a:pPr>
                        <a:lnSpc>
                          <a:spcPct val="115000"/>
                        </a:lnSpc>
                        <a:spcAft>
                          <a:spcPts val="0"/>
                        </a:spcAft>
                      </a:pPr>
                      <a:r>
                        <a:rPr lang="en-ZA" sz="1400" b="1" dirty="0">
                          <a:effectLst/>
                          <a:latin typeface="Calibri"/>
                          <a:ea typeface="Calibri"/>
                          <a:cs typeface="Times New Roman"/>
                        </a:rPr>
                        <a:t>Outcome </a:t>
                      </a:r>
                      <a:endParaRPr lang="en-ZA" sz="1400" dirty="0">
                        <a:effectLst/>
                        <a:latin typeface="Calibri"/>
                        <a:ea typeface="Calibri"/>
                        <a:cs typeface="Times New Roman"/>
                      </a:endParaRPr>
                    </a:p>
                  </a:txBody>
                  <a:tcPr marL="63111" marR="63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1400" b="1" dirty="0">
                          <a:effectLst/>
                          <a:latin typeface="Calibri"/>
                          <a:ea typeface="Calibri"/>
                          <a:cs typeface="Times New Roman"/>
                        </a:rPr>
                        <a:t>Outcome Indicator </a:t>
                      </a:r>
                      <a:endParaRPr lang="en-ZA" sz="1400" dirty="0">
                        <a:effectLst/>
                        <a:latin typeface="Calibri"/>
                        <a:ea typeface="Calibri"/>
                        <a:cs typeface="Times New Roman"/>
                      </a:endParaRPr>
                    </a:p>
                  </a:txBody>
                  <a:tcPr marL="63111" marR="63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1400" b="1" dirty="0">
                          <a:effectLst/>
                          <a:latin typeface="Calibri"/>
                          <a:ea typeface="Calibri"/>
                          <a:cs typeface="Times New Roman"/>
                        </a:rPr>
                        <a:t>Baseline</a:t>
                      </a:r>
                      <a:endParaRPr lang="en-ZA" sz="1400" dirty="0">
                        <a:effectLst/>
                        <a:latin typeface="Calibri"/>
                        <a:ea typeface="Calibri"/>
                        <a:cs typeface="Times New Roman"/>
                      </a:endParaRPr>
                    </a:p>
                  </a:txBody>
                  <a:tcPr marL="63111" marR="63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1400" b="1" dirty="0">
                          <a:effectLst/>
                          <a:latin typeface="Calibri"/>
                          <a:ea typeface="Calibri"/>
                          <a:cs typeface="Times New Roman"/>
                        </a:rPr>
                        <a:t>Five year target</a:t>
                      </a:r>
                      <a:endParaRPr lang="en-ZA" sz="1400" dirty="0">
                        <a:effectLst/>
                        <a:latin typeface="Calibri"/>
                        <a:ea typeface="Calibri"/>
                        <a:cs typeface="Times New Roman"/>
                      </a:endParaRPr>
                    </a:p>
                  </a:txBody>
                  <a:tcPr marL="63111" marR="63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1400" b="1" dirty="0">
                          <a:effectLst/>
                          <a:latin typeface="Calibri"/>
                          <a:ea typeface="Calibri"/>
                          <a:cs typeface="Times New Roman"/>
                        </a:rPr>
                        <a:t>Implementing Programme</a:t>
                      </a:r>
                      <a:endParaRPr lang="en-ZA" sz="1400" dirty="0">
                        <a:effectLst/>
                        <a:latin typeface="Calibri"/>
                        <a:ea typeface="Calibri"/>
                        <a:cs typeface="Times New Roman"/>
                      </a:endParaRPr>
                    </a:p>
                  </a:txBody>
                  <a:tcPr marL="63111" marR="63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0"/>
                  </a:ext>
                </a:extLst>
              </a:tr>
              <a:tr h="1188779">
                <a:tc rowSpan="3">
                  <a:txBody>
                    <a:bodyPr/>
                    <a:lstStyle/>
                    <a:p>
                      <a:pPr marL="0" lvl="0" indent="0">
                        <a:lnSpc>
                          <a:spcPct val="115000"/>
                        </a:lnSpc>
                        <a:spcAft>
                          <a:spcPts val="0"/>
                        </a:spcAft>
                        <a:buFont typeface="+mj-lt"/>
                        <a:buNone/>
                        <a:tabLst>
                          <a:tab pos="457200" algn="l"/>
                        </a:tabLst>
                      </a:pPr>
                      <a:r>
                        <a:rPr lang="en-US" sz="1200" dirty="0" smtClean="0">
                          <a:effectLst/>
                          <a:latin typeface="+mn-lt"/>
                          <a:ea typeface="Times New Roman"/>
                          <a:cs typeface="Arial" panose="020B0604020202020204" pitchFamily="34" charset="0"/>
                        </a:rPr>
                        <a:t>2. More </a:t>
                      </a:r>
                      <a:r>
                        <a:rPr lang="en-US" sz="1200" dirty="0">
                          <a:effectLst/>
                          <a:latin typeface="+mn-lt"/>
                          <a:ea typeface="Times New Roman"/>
                          <a:cs typeface="Arial" panose="020B0604020202020204" pitchFamily="34" charset="0"/>
                        </a:rPr>
                        <a:t>decent jobs created and sustained, with youth, women and persons with disabilities </a:t>
                      </a:r>
                      <a:r>
                        <a:rPr lang="en-ZA" sz="1200" dirty="0">
                          <a:effectLst/>
                          <a:latin typeface="+mn-lt"/>
                          <a:ea typeface="Times New Roman"/>
                          <a:cs typeface="Arial" panose="020B0604020202020204" pitchFamily="34" charset="0"/>
                        </a:rPr>
                        <a:t>prioritised</a:t>
                      </a:r>
                      <a:endParaRPr lang="en-ZA" sz="1200" dirty="0">
                        <a:effectLst/>
                        <a:latin typeface="+mn-lt"/>
                        <a:ea typeface="Calibri"/>
                        <a:cs typeface="Arial" panose="020B0604020202020204" pitchFamily="34" charset="0"/>
                      </a:endParaRPr>
                    </a:p>
                  </a:txBody>
                  <a:tcPr marL="63111" marR="63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dirty="0" smtClean="0">
                          <a:effectLst/>
                          <a:latin typeface="+mn-lt"/>
                          <a:ea typeface="Times New Roman"/>
                          <a:cs typeface="Arial" panose="020B0604020202020204" pitchFamily="34" charset="0"/>
                        </a:rPr>
                        <a:t>2.1 </a:t>
                      </a:r>
                      <a:r>
                        <a:rPr lang="en-ZA" sz="1200" dirty="0">
                          <a:effectLst/>
                          <a:latin typeface="+mn-lt"/>
                          <a:ea typeface="Times New Roman"/>
                          <a:cs typeface="Arial" panose="020B0604020202020204" pitchFamily="34" charset="0"/>
                        </a:rPr>
                        <a:t>Number of jobs created per year through Job Summit agreement initiatives coordinated </a:t>
                      </a:r>
                      <a:r>
                        <a:rPr lang="en-US" sz="1200" dirty="0">
                          <a:effectLst/>
                          <a:latin typeface="+mn-lt"/>
                          <a:ea typeface="Times New Roman"/>
                          <a:cs typeface="Arial" panose="020B0604020202020204" pitchFamily="34" charset="0"/>
                        </a:rPr>
                        <a:t>through the implementation of Jobs Summit framework agreements</a:t>
                      </a:r>
                      <a:endParaRPr lang="en-ZA" sz="1200" dirty="0">
                        <a:effectLst/>
                        <a:latin typeface="+mn-lt"/>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dirty="0">
                          <a:effectLst/>
                          <a:latin typeface="+mn-lt"/>
                          <a:ea typeface="Calibri"/>
                          <a:cs typeface="Arial" panose="020B0604020202020204" pitchFamily="34" charset="0"/>
                        </a:rPr>
                        <a:t>New Indicator</a:t>
                      </a:r>
                    </a:p>
                  </a:txBody>
                  <a:tcPr marL="63111" marR="63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200" dirty="0">
                          <a:effectLst/>
                          <a:latin typeface="+mn-lt"/>
                          <a:ea typeface="Times New Roman" panose="02020603050405020304" pitchFamily="18" charset="0"/>
                          <a:cs typeface="Arial" panose="020B0604020202020204" pitchFamily="34" charset="0"/>
                        </a:rPr>
                        <a:t>Monitor and report on the target set by the Presidential Job Summit agreement (275 000 jobs created per year)</a:t>
                      </a:r>
                      <a:endParaRPr lang="en-ZA" sz="1200" dirty="0">
                        <a:effectLst/>
                        <a:latin typeface="+mn-lt"/>
                        <a:ea typeface="STXinwe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nSpc>
                          <a:spcPct val="115000"/>
                        </a:lnSpc>
                        <a:spcAft>
                          <a:spcPts val="0"/>
                        </a:spcAft>
                      </a:pPr>
                      <a:r>
                        <a:rPr lang="en-ZA" sz="1200" dirty="0">
                          <a:effectLst/>
                          <a:latin typeface="+mn-lt"/>
                          <a:ea typeface="Calibri"/>
                          <a:cs typeface="Arial" panose="020B0604020202020204" pitchFamily="34" charset="0"/>
                        </a:rPr>
                        <a:t>Labour Policy and Industrial Relations</a:t>
                      </a:r>
                      <a:r>
                        <a:rPr lang="en-ZA" sz="1200" dirty="0">
                          <a:solidFill>
                            <a:srgbClr val="000000"/>
                          </a:solidFill>
                          <a:effectLst/>
                          <a:latin typeface="+mn-lt"/>
                          <a:ea typeface="Times New Roman"/>
                          <a:cs typeface="Arial" panose="020B0604020202020204" pitchFamily="34" charset="0"/>
                        </a:rPr>
                        <a:t> </a:t>
                      </a:r>
                      <a:endParaRPr lang="en-ZA" sz="1200" dirty="0" smtClean="0">
                        <a:solidFill>
                          <a:srgbClr val="000000"/>
                        </a:solidFill>
                        <a:effectLst/>
                        <a:latin typeface="+mn-lt"/>
                        <a:ea typeface="Times New Roman"/>
                        <a:cs typeface="Arial" panose="020B0604020202020204" pitchFamily="34" charset="0"/>
                      </a:endParaRPr>
                    </a:p>
                    <a:p>
                      <a:pPr marR="107950">
                        <a:lnSpc>
                          <a:spcPct val="115000"/>
                        </a:lnSpc>
                        <a:spcAft>
                          <a:spcPts val="0"/>
                        </a:spcAft>
                      </a:pPr>
                      <a:endParaRPr lang="en-ZA" sz="1200" dirty="0" smtClean="0">
                        <a:solidFill>
                          <a:srgbClr val="000000"/>
                        </a:solidFill>
                        <a:effectLst/>
                        <a:latin typeface="+mn-lt"/>
                        <a:ea typeface="Times New Roman"/>
                        <a:cs typeface="Arial" panose="020B0604020202020204" pitchFamily="34" charset="0"/>
                      </a:endParaRPr>
                    </a:p>
                    <a:p>
                      <a:pPr marR="107950">
                        <a:lnSpc>
                          <a:spcPct val="115000"/>
                        </a:lnSpc>
                        <a:spcAft>
                          <a:spcPts val="0"/>
                        </a:spcAft>
                      </a:pPr>
                      <a:r>
                        <a:rPr lang="en-ZA" sz="1200" b="1" dirty="0" smtClean="0">
                          <a:solidFill>
                            <a:srgbClr val="000000"/>
                          </a:solidFill>
                          <a:effectLst/>
                          <a:latin typeface="+mn-lt"/>
                          <a:ea typeface="Calibri"/>
                          <a:cs typeface="Arial" panose="020B0604020202020204" pitchFamily="34" charset="0"/>
                        </a:rPr>
                        <a:t>(LP&amp;IR)</a:t>
                      </a:r>
                      <a:endParaRPr lang="en-ZA" sz="1200" b="1" dirty="0">
                        <a:effectLst/>
                        <a:latin typeface="+mn-lt"/>
                        <a:ea typeface="Calibri"/>
                        <a:cs typeface="Arial" panose="020B0604020202020204" pitchFamily="34" charset="0"/>
                      </a:endParaRPr>
                    </a:p>
                  </a:txBody>
                  <a:tcPr marL="63111" marR="63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409562">
                <a:tc vMerge="1">
                  <a:txBody>
                    <a:bodyPr/>
                    <a:lstStyle/>
                    <a:p>
                      <a:endParaRPr lang="en-ZA"/>
                    </a:p>
                  </a:txBody>
                  <a:tcPr/>
                </a:tc>
                <a:tc>
                  <a:txBody>
                    <a:bodyPr/>
                    <a:lstStyle/>
                    <a:p>
                      <a:pPr marL="0" lvl="0" indent="0">
                        <a:lnSpc>
                          <a:spcPct val="115000"/>
                        </a:lnSpc>
                        <a:spcAft>
                          <a:spcPts val="0"/>
                        </a:spcAft>
                        <a:buFont typeface="+mj-lt"/>
                        <a:buNone/>
                      </a:pPr>
                      <a:r>
                        <a:rPr lang="en-ZA" sz="1200" dirty="0" smtClean="0">
                          <a:effectLst/>
                          <a:latin typeface="+mn-lt"/>
                          <a:ea typeface="Times New Roman"/>
                          <a:cs typeface="Arial" panose="020B0604020202020204" pitchFamily="34" charset="0"/>
                        </a:rPr>
                        <a:t>2.2 Number </a:t>
                      </a:r>
                      <a:r>
                        <a:rPr lang="en-ZA" sz="1200" dirty="0">
                          <a:effectLst/>
                          <a:latin typeface="+mn-lt"/>
                          <a:ea typeface="Times New Roman"/>
                          <a:cs typeface="Arial" panose="020B0604020202020204" pitchFamily="34" charset="0"/>
                        </a:rPr>
                        <a:t>of jobs created through the Presidential Comprehensive Youth Employment </a:t>
                      </a:r>
                      <a:r>
                        <a:rPr lang="en-ZA" sz="1200" dirty="0" smtClean="0">
                          <a:effectLst/>
                          <a:latin typeface="+mn-lt"/>
                          <a:ea typeface="Times New Roman"/>
                          <a:cs typeface="Arial" panose="020B0604020202020204" pitchFamily="34" charset="0"/>
                        </a:rPr>
                        <a:t>interventions</a:t>
                      </a:r>
                    </a:p>
                    <a:p>
                      <a:pPr marL="0" lvl="0" indent="0">
                        <a:lnSpc>
                          <a:spcPct val="115000"/>
                        </a:lnSpc>
                        <a:spcAft>
                          <a:spcPts val="0"/>
                        </a:spcAft>
                        <a:buFont typeface="+mj-lt"/>
                        <a:buNone/>
                      </a:pPr>
                      <a:endParaRPr lang="en-ZA" sz="1200" dirty="0" smtClean="0">
                        <a:effectLst/>
                        <a:latin typeface="+mn-lt"/>
                        <a:ea typeface="Cambria"/>
                        <a:cs typeface="Arial" panose="020B0604020202020204" pitchFamily="34" charset="0"/>
                      </a:endParaRPr>
                    </a:p>
                    <a:p>
                      <a:pPr marL="171450" lvl="0" indent="-171450">
                        <a:lnSpc>
                          <a:spcPct val="115000"/>
                        </a:lnSpc>
                        <a:spcAft>
                          <a:spcPts val="0"/>
                        </a:spcAft>
                        <a:buFont typeface="Wingdings" panose="05000000000000000000" pitchFamily="2" charset="2"/>
                        <a:buChar char="§"/>
                      </a:pPr>
                      <a:r>
                        <a:rPr lang="en-ZA" sz="1200" dirty="0" smtClean="0">
                          <a:effectLst/>
                          <a:latin typeface="+mn-lt"/>
                          <a:ea typeface="Cambria"/>
                          <a:cs typeface="Arial" panose="020B0604020202020204" pitchFamily="34" charset="0"/>
                        </a:rPr>
                        <a:t>Number </a:t>
                      </a:r>
                      <a:r>
                        <a:rPr lang="en-ZA" sz="1200" dirty="0">
                          <a:effectLst/>
                          <a:latin typeface="+mn-lt"/>
                          <a:ea typeface="Cambria"/>
                          <a:cs typeface="Arial" panose="020B0604020202020204" pitchFamily="34" charset="0"/>
                        </a:rPr>
                        <a:t>of youth NEET absorbed in employment</a:t>
                      </a:r>
                      <a:endParaRPr lang="en-ZA" sz="1200" dirty="0">
                        <a:effectLst/>
                        <a:latin typeface="+mn-lt"/>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dirty="0">
                          <a:effectLst/>
                          <a:latin typeface="+mn-lt"/>
                          <a:ea typeface="Calibri"/>
                          <a:cs typeface="Arial" panose="020B0604020202020204" pitchFamily="34" charset="0"/>
                        </a:rPr>
                        <a:t>New indicator</a:t>
                      </a:r>
                    </a:p>
                  </a:txBody>
                  <a:tcPr marL="63111" marR="63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nSpc>
                          <a:spcPct val="115000"/>
                        </a:lnSpc>
                        <a:spcBef>
                          <a:spcPts val="500"/>
                        </a:spcBef>
                        <a:spcAft>
                          <a:spcPts val="0"/>
                        </a:spcAft>
                      </a:pPr>
                      <a:r>
                        <a:rPr lang="en-ZA" sz="1200" dirty="0">
                          <a:effectLst/>
                          <a:latin typeface="+mn-lt"/>
                          <a:ea typeface="Times New Roman" panose="02020603050405020304" pitchFamily="18" charset="0"/>
                          <a:cs typeface="Arial" panose="020B0604020202020204" pitchFamily="34" charset="0"/>
                        </a:rPr>
                        <a:t>1 million youth jobs by 2024</a:t>
                      </a:r>
                      <a:endParaRPr lang="en-ZA" sz="1200" dirty="0">
                        <a:effectLst/>
                        <a:latin typeface="+mn-lt"/>
                        <a:ea typeface="STXinwei"/>
                        <a:cs typeface="Arial" panose="020B0604020202020204" pitchFamily="34" charset="0"/>
                      </a:endParaRPr>
                    </a:p>
                    <a:p>
                      <a:pPr marR="107950">
                        <a:lnSpc>
                          <a:spcPct val="115000"/>
                        </a:lnSpc>
                        <a:spcBef>
                          <a:spcPts val="500"/>
                        </a:spcBef>
                        <a:spcAft>
                          <a:spcPts val="0"/>
                        </a:spcAft>
                      </a:pPr>
                      <a:r>
                        <a:rPr lang="en-ZA" sz="1200" dirty="0">
                          <a:effectLst/>
                          <a:latin typeface="+mn-lt"/>
                          <a:ea typeface="Times New Roman" panose="02020603050405020304" pitchFamily="18" charset="0"/>
                          <a:cs typeface="Arial" panose="020B0604020202020204" pitchFamily="34" charset="0"/>
                        </a:rPr>
                        <a:t>DEL: 256 050</a:t>
                      </a:r>
                      <a:endParaRPr lang="en-ZA" sz="1200" dirty="0">
                        <a:effectLst/>
                        <a:latin typeface="+mn-lt"/>
                        <a:ea typeface="STXinwei"/>
                        <a:cs typeface="Arial" panose="020B0604020202020204" pitchFamily="34" charset="0"/>
                      </a:endParaRPr>
                    </a:p>
                    <a:p>
                      <a:pPr>
                        <a:lnSpc>
                          <a:spcPct val="115000"/>
                        </a:lnSpc>
                        <a:spcBef>
                          <a:spcPts val="500"/>
                        </a:spcBef>
                        <a:spcAft>
                          <a:spcPts val="0"/>
                        </a:spcAft>
                      </a:pPr>
                      <a:r>
                        <a:rPr lang="en-ZA" sz="1200" dirty="0">
                          <a:effectLst/>
                          <a:latin typeface="+mn-lt"/>
                          <a:ea typeface="Times New Roman" panose="02020603050405020304" pitchFamily="18" charset="0"/>
                          <a:cs typeface="Arial" panose="020B0604020202020204" pitchFamily="34" charset="0"/>
                        </a:rPr>
                        <a:t>(contributors </a:t>
                      </a:r>
                      <a:endParaRPr lang="en-ZA" sz="1200" dirty="0" smtClean="0">
                        <a:effectLst/>
                        <a:latin typeface="+mn-lt"/>
                        <a:ea typeface="Times New Roman" panose="02020603050405020304" pitchFamily="18" charset="0"/>
                        <a:cs typeface="Arial" panose="020B0604020202020204" pitchFamily="34" charset="0"/>
                      </a:endParaRPr>
                    </a:p>
                    <a:p>
                      <a:pPr>
                        <a:lnSpc>
                          <a:spcPct val="115000"/>
                        </a:lnSpc>
                        <a:spcBef>
                          <a:spcPts val="500"/>
                        </a:spcBef>
                        <a:spcAft>
                          <a:spcPts val="0"/>
                        </a:spcAft>
                      </a:pPr>
                      <a:r>
                        <a:rPr lang="en-ZA" sz="1200" dirty="0" smtClean="0">
                          <a:effectLst/>
                          <a:latin typeface="+mn-lt"/>
                          <a:ea typeface="Times New Roman" panose="02020603050405020304" pitchFamily="18" charset="0"/>
                          <a:cs typeface="Arial" panose="020B0604020202020204" pitchFamily="34" charset="0"/>
                        </a:rPr>
                        <a:t>PES</a:t>
                      </a:r>
                      <a:r>
                        <a:rPr lang="en-ZA" sz="1200" dirty="0">
                          <a:effectLst/>
                          <a:latin typeface="+mn-lt"/>
                          <a:ea typeface="Times New Roman" panose="02020603050405020304" pitchFamily="18" charset="0"/>
                          <a:cs typeface="Arial" panose="020B0604020202020204" pitchFamily="34" charset="0"/>
                        </a:rPr>
                        <a:t>: 190 000, </a:t>
                      </a:r>
                      <a:endParaRPr lang="en-ZA" sz="1200" dirty="0" smtClean="0">
                        <a:effectLst/>
                        <a:latin typeface="+mn-lt"/>
                        <a:ea typeface="Times New Roman" panose="02020603050405020304" pitchFamily="18" charset="0"/>
                        <a:cs typeface="Arial" panose="020B0604020202020204" pitchFamily="34" charset="0"/>
                      </a:endParaRPr>
                    </a:p>
                    <a:p>
                      <a:pPr>
                        <a:lnSpc>
                          <a:spcPct val="115000"/>
                        </a:lnSpc>
                        <a:spcBef>
                          <a:spcPts val="500"/>
                        </a:spcBef>
                        <a:spcAft>
                          <a:spcPts val="0"/>
                        </a:spcAft>
                      </a:pPr>
                      <a:r>
                        <a:rPr lang="en-ZA" sz="1200" dirty="0" smtClean="0">
                          <a:effectLst/>
                          <a:latin typeface="+mn-lt"/>
                          <a:ea typeface="Times New Roman" panose="02020603050405020304" pitchFamily="18" charset="0"/>
                          <a:cs typeface="Arial" panose="020B0604020202020204" pitchFamily="34" charset="0"/>
                        </a:rPr>
                        <a:t>SEE </a:t>
                      </a:r>
                      <a:r>
                        <a:rPr lang="en-ZA" sz="1200" dirty="0">
                          <a:effectLst/>
                          <a:latin typeface="+mn-lt"/>
                          <a:ea typeface="Times New Roman" panose="02020603050405020304" pitchFamily="18" charset="0"/>
                          <a:cs typeface="Arial" panose="020B0604020202020204" pitchFamily="34" charset="0"/>
                        </a:rPr>
                        <a:t>and Designated Groups: 1 000; </a:t>
                      </a:r>
                      <a:endParaRPr lang="en-ZA" sz="1200" dirty="0" smtClean="0">
                        <a:effectLst/>
                        <a:latin typeface="+mn-lt"/>
                        <a:ea typeface="Times New Roman" panose="02020603050405020304" pitchFamily="18" charset="0"/>
                        <a:cs typeface="Arial" panose="020B0604020202020204" pitchFamily="34" charset="0"/>
                      </a:endParaRPr>
                    </a:p>
                    <a:p>
                      <a:pPr>
                        <a:lnSpc>
                          <a:spcPct val="115000"/>
                        </a:lnSpc>
                        <a:spcBef>
                          <a:spcPts val="500"/>
                        </a:spcBef>
                        <a:spcAft>
                          <a:spcPts val="0"/>
                        </a:spcAft>
                      </a:pPr>
                      <a:r>
                        <a:rPr lang="en-ZA" sz="1200" dirty="0" smtClean="0">
                          <a:effectLst/>
                          <a:latin typeface="+mn-lt"/>
                          <a:ea typeface="Times New Roman" panose="02020603050405020304" pitchFamily="18" charset="0"/>
                          <a:cs typeface="Arial" panose="020B0604020202020204" pitchFamily="34" charset="0"/>
                        </a:rPr>
                        <a:t>UIF </a:t>
                      </a:r>
                      <a:r>
                        <a:rPr lang="en-ZA" sz="1200" dirty="0">
                          <a:effectLst/>
                          <a:latin typeface="+mn-lt"/>
                          <a:ea typeface="Times New Roman" panose="02020603050405020304" pitchFamily="18" charset="0"/>
                          <a:cs typeface="Arial" panose="020B0604020202020204" pitchFamily="34" charset="0"/>
                        </a:rPr>
                        <a:t>(LAP): 61 050; </a:t>
                      </a:r>
                      <a:endParaRPr lang="en-ZA" sz="1200" dirty="0" smtClean="0">
                        <a:effectLst/>
                        <a:latin typeface="+mn-lt"/>
                        <a:ea typeface="Times New Roman" panose="02020603050405020304" pitchFamily="18" charset="0"/>
                        <a:cs typeface="Arial" panose="020B0604020202020204" pitchFamily="34" charset="0"/>
                      </a:endParaRPr>
                    </a:p>
                    <a:p>
                      <a:pPr>
                        <a:lnSpc>
                          <a:spcPct val="115000"/>
                        </a:lnSpc>
                        <a:spcBef>
                          <a:spcPts val="500"/>
                        </a:spcBef>
                        <a:spcAft>
                          <a:spcPts val="0"/>
                        </a:spcAft>
                      </a:pPr>
                      <a:r>
                        <a:rPr lang="en-ZA" sz="1200" dirty="0" smtClean="0">
                          <a:effectLst/>
                          <a:latin typeface="+mn-lt"/>
                          <a:ea typeface="Times New Roman" panose="02020603050405020304" pitchFamily="18" charset="0"/>
                          <a:cs typeface="Arial" panose="020B0604020202020204" pitchFamily="34" charset="0"/>
                        </a:rPr>
                        <a:t>CF</a:t>
                      </a:r>
                      <a:r>
                        <a:rPr lang="en-ZA" sz="1200" dirty="0">
                          <a:effectLst/>
                          <a:latin typeface="+mn-lt"/>
                          <a:ea typeface="Times New Roman" panose="02020603050405020304" pitchFamily="18" charset="0"/>
                          <a:cs typeface="Arial" panose="020B0604020202020204" pitchFamily="34" charset="0"/>
                        </a:rPr>
                        <a:t>: 4 000) </a:t>
                      </a:r>
                      <a:endParaRPr lang="en-ZA" sz="1200" dirty="0">
                        <a:effectLst/>
                        <a:latin typeface="+mn-lt"/>
                        <a:ea typeface="STXinwe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nSpc>
                          <a:spcPct val="115000"/>
                        </a:lnSpc>
                        <a:spcAft>
                          <a:spcPts val="0"/>
                        </a:spcAft>
                      </a:pPr>
                      <a:r>
                        <a:rPr lang="en-ZA" sz="1200" dirty="0">
                          <a:solidFill>
                            <a:srgbClr val="000000"/>
                          </a:solidFill>
                          <a:effectLst/>
                          <a:latin typeface="+mn-lt"/>
                          <a:ea typeface="Times New Roman"/>
                          <a:cs typeface="Arial" panose="020B0604020202020204" pitchFamily="34" charset="0"/>
                        </a:rPr>
                        <a:t>Public Employment </a:t>
                      </a:r>
                      <a:r>
                        <a:rPr lang="en-ZA" sz="1200" dirty="0" smtClean="0">
                          <a:solidFill>
                            <a:srgbClr val="000000"/>
                          </a:solidFill>
                          <a:effectLst/>
                          <a:latin typeface="+mn-lt"/>
                          <a:ea typeface="Times New Roman"/>
                          <a:cs typeface="Arial" panose="020B0604020202020204" pitchFamily="34" charset="0"/>
                        </a:rPr>
                        <a:t>Services</a:t>
                      </a:r>
                    </a:p>
                    <a:p>
                      <a:pPr marR="107950">
                        <a:lnSpc>
                          <a:spcPct val="115000"/>
                        </a:lnSpc>
                        <a:spcAft>
                          <a:spcPts val="0"/>
                        </a:spcAft>
                      </a:pPr>
                      <a:endParaRPr lang="en-ZA" sz="1200" dirty="0" smtClean="0">
                        <a:solidFill>
                          <a:srgbClr val="000000"/>
                        </a:solidFill>
                        <a:effectLst/>
                        <a:latin typeface="+mn-lt"/>
                        <a:ea typeface="Calibri"/>
                        <a:cs typeface="Arial" panose="020B0604020202020204" pitchFamily="34" charset="0"/>
                      </a:endParaRPr>
                    </a:p>
                    <a:p>
                      <a:pPr marR="107950">
                        <a:lnSpc>
                          <a:spcPct val="115000"/>
                        </a:lnSpc>
                        <a:spcAft>
                          <a:spcPts val="0"/>
                        </a:spcAft>
                      </a:pPr>
                      <a:r>
                        <a:rPr lang="en-ZA" sz="1200" b="1" dirty="0" smtClean="0">
                          <a:solidFill>
                            <a:srgbClr val="000000"/>
                          </a:solidFill>
                          <a:effectLst/>
                          <a:latin typeface="+mn-lt"/>
                          <a:ea typeface="Calibri"/>
                          <a:cs typeface="Arial" panose="020B0604020202020204" pitchFamily="34" charset="0"/>
                        </a:rPr>
                        <a:t>(PES)</a:t>
                      </a:r>
                      <a:endParaRPr lang="en-ZA" sz="1200" b="1" dirty="0">
                        <a:effectLst/>
                        <a:latin typeface="+mn-lt"/>
                        <a:ea typeface="Calibri"/>
                        <a:cs typeface="Arial" panose="020B0604020202020204" pitchFamily="34" charset="0"/>
                      </a:endParaRPr>
                    </a:p>
                    <a:p>
                      <a:pPr marR="107950">
                        <a:lnSpc>
                          <a:spcPct val="115000"/>
                        </a:lnSpc>
                        <a:spcAft>
                          <a:spcPts val="0"/>
                        </a:spcAft>
                      </a:pPr>
                      <a:r>
                        <a:rPr lang="en-ZA" sz="1200" dirty="0">
                          <a:solidFill>
                            <a:srgbClr val="000000"/>
                          </a:solidFill>
                          <a:effectLst/>
                          <a:latin typeface="+mn-lt"/>
                          <a:ea typeface="Times New Roman"/>
                          <a:cs typeface="Arial" panose="020B0604020202020204" pitchFamily="34" charset="0"/>
                        </a:rPr>
                        <a:t> </a:t>
                      </a:r>
                      <a:endParaRPr lang="en-ZA" sz="1200" dirty="0">
                        <a:effectLst/>
                        <a:latin typeface="+mn-lt"/>
                        <a:ea typeface="Calibri"/>
                        <a:cs typeface="Arial" panose="020B0604020202020204" pitchFamily="34" charset="0"/>
                      </a:endParaRPr>
                    </a:p>
                  </a:txBody>
                  <a:tcPr marL="63111" marR="63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722653">
                <a:tc vMerge="1">
                  <a:txBody>
                    <a:bodyPr/>
                    <a:lstStyle/>
                    <a:p>
                      <a:endParaRPr lang="en-ZA"/>
                    </a:p>
                  </a:txBody>
                  <a:tcPr/>
                </a:tc>
                <a:tc>
                  <a:txBody>
                    <a:bodyPr/>
                    <a:lstStyle/>
                    <a:p>
                      <a:pPr>
                        <a:lnSpc>
                          <a:spcPct val="115000"/>
                        </a:lnSpc>
                        <a:spcAft>
                          <a:spcPts val="0"/>
                        </a:spcAft>
                      </a:pPr>
                      <a:r>
                        <a:rPr lang="en-ZA" sz="1200" dirty="0" smtClean="0">
                          <a:solidFill>
                            <a:srgbClr val="000000"/>
                          </a:solidFill>
                          <a:effectLst/>
                          <a:latin typeface="+mn-lt"/>
                          <a:ea typeface="Times New Roman"/>
                          <a:cs typeface="Arial" panose="020B0604020202020204" pitchFamily="34" charset="0"/>
                        </a:rPr>
                        <a:t>2.3 </a:t>
                      </a:r>
                      <a:r>
                        <a:rPr lang="en-ZA" sz="1200" dirty="0">
                          <a:solidFill>
                            <a:srgbClr val="000000"/>
                          </a:solidFill>
                          <a:effectLst/>
                          <a:latin typeface="+mn-lt"/>
                          <a:ea typeface="Times New Roman"/>
                          <a:cs typeface="Arial" panose="020B0604020202020204" pitchFamily="34" charset="0"/>
                        </a:rPr>
                        <a:t>Employment Policy developed, consulted, piloted and implemented</a:t>
                      </a:r>
                      <a:endParaRPr lang="en-ZA" sz="1200" dirty="0">
                        <a:effectLst/>
                        <a:latin typeface="+mn-lt"/>
                        <a:ea typeface="Calibri"/>
                        <a:cs typeface="Arial" panose="020B0604020202020204" pitchFamily="34" charset="0"/>
                      </a:endParaRPr>
                    </a:p>
                  </a:txBody>
                  <a:tcPr marL="63111" marR="63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dirty="0">
                          <a:effectLst/>
                          <a:latin typeface="+mn-lt"/>
                          <a:ea typeface="Calibri"/>
                          <a:cs typeface="Arial" panose="020B0604020202020204" pitchFamily="34" charset="0"/>
                        </a:rPr>
                        <a:t>New Indicator</a:t>
                      </a:r>
                    </a:p>
                  </a:txBody>
                  <a:tcPr marL="63111" marR="63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200" dirty="0">
                          <a:effectLst/>
                          <a:latin typeface="+mn-lt"/>
                          <a:ea typeface="Times New Roman" panose="02020603050405020304" pitchFamily="18" charset="0"/>
                          <a:cs typeface="Arial" panose="020B0604020202020204" pitchFamily="34" charset="0"/>
                        </a:rPr>
                        <a:t>Employment policy implemented by 2024</a:t>
                      </a:r>
                      <a:endParaRPr lang="en-ZA" sz="1200" dirty="0">
                        <a:effectLst/>
                        <a:latin typeface="+mn-lt"/>
                        <a:ea typeface="STXinwe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nSpc>
                          <a:spcPct val="115000"/>
                        </a:lnSpc>
                        <a:spcAft>
                          <a:spcPts val="0"/>
                        </a:spcAft>
                      </a:pPr>
                      <a:r>
                        <a:rPr lang="en-ZA" sz="1200" b="1" dirty="0" smtClean="0">
                          <a:solidFill>
                            <a:srgbClr val="000000"/>
                          </a:solidFill>
                          <a:effectLst/>
                          <a:latin typeface="+mn-lt"/>
                          <a:ea typeface="Times New Roman"/>
                          <a:cs typeface="Arial" panose="020B0604020202020204" pitchFamily="34" charset="0"/>
                        </a:rPr>
                        <a:t>PES</a:t>
                      </a:r>
                      <a:endParaRPr lang="en-ZA" sz="1200" b="1" dirty="0">
                        <a:effectLst/>
                        <a:latin typeface="+mn-lt"/>
                        <a:ea typeface="Calibri"/>
                        <a:cs typeface="Arial" panose="020B0604020202020204" pitchFamily="34" charset="0"/>
                      </a:endParaRPr>
                    </a:p>
                    <a:p>
                      <a:pPr marR="107950">
                        <a:lnSpc>
                          <a:spcPct val="115000"/>
                        </a:lnSpc>
                        <a:spcAft>
                          <a:spcPts val="0"/>
                        </a:spcAft>
                      </a:pPr>
                      <a:r>
                        <a:rPr lang="en-ZA" sz="1200" dirty="0">
                          <a:solidFill>
                            <a:srgbClr val="000000"/>
                          </a:solidFill>
                          <a:effectLst/>
                          <a:latin typeface="+mn-lt"/>
                          <a:ea typeface="Times New Roman"/>
                          <a:cs typeface="Arial" panose="020B0604020202020204" pitchFamily="34" charset="0"/>
                        </a:rPr>
                        <a:t> </a:t>
                      </a:r>
                      <a:endParaRPr lang="en-ZA" sz="1200" dirty="0">
                        <a:effectLst/>
                        <a:latin typeface="+mn-lt"/>
                        <a:ea typeface="Calibri"/>
                        <a:cs typeface="Arial" panose="020B0604020202020204" pitchFamily="34" charset="0"/>
                      </a:endParaRPr>
                    </a:p>
                  </a:txBody>
                  <a:tcPr marL="63111" marR="63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11" name="Rectangle 4"/>
          <p:cNvSpPr>
            <a:spLocks noChangeArrowheads="1"/>
          </p:cNvSpPr>
          <p:nvPr/>
        </p:nvSpPr>
        <p:spPr bwMode="auto">
          <a:xfrm>
            <a:off x="457200" y="164623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800" b="0" i="0" u="none" strike="noStrike" cap="none" normalizeH="0" baseline="0" smtClean="0">
                <a:ln>
                  <a:noFill/>
                </a:ln>
                <a:solidFill>
                  <a:schemeClr val="tx1"/>
                </a:solidFill>
                <a:effectLst/>
                <a:latin typeface="Arial" pitchFamily="34" charset="0"/>
                <a:cs typeface="Arial" pitchFamily="34" charset="0"/>
              </a:rPr>
              <a:t/>
            </a:r>
            <a:br>
              <a:rPr kumimoji="0" lang="en-ZA" altLang="en-US" sz="1800" b="0" i="0" u="none" strike="noStrike" cap="none" normalizeH="0" baseline="0" smtClean="0">
                <a:ln>
                  <a:noFill/>
                </a:ln>
                <a:solidFill>
                  <a:schemeClr val="tx1"/>
                </a:solidFill>
                <a:effectLst/>
                <a:latin typeface="Arial" pitchFamily="34" charset="0"/>
                <a:cs typeface="Arial" pitchFamily="34" charset="0"/>
              </a:rPr>
            </a:br>
            <a:endParaRPr kumimoji="0" lang="en-ZA"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6"/>
          <p:cNvSpPr>
            <a:spLocks noChangeArrowheads="1"/>
          </p:cNvSpPr>
          <p:nvPr/>
        </p:nvSpPr>
        <p:spPr bwMode="auto">
          <a:xfrm>
            <a:off x="272142" y="6147992"/>
            <a:ext cx="8414658"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0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hlinkClick r:id=""/>
              </a:rPr>
              <a:t>[</a:t>
            </a:r>
            <a:r>
              <a:rPr kumimoji="0" lang="en-ZA" altLang="en-US" sz="1000" b="0" i="0" u="none" strike="noStrike" cap="none" normalizeH="0" baseline="30000" dirty="0" smtClean="0" bmk="">
                <a:ln>
                  <a:noFill/>
                </a:ln>
                <a:solidFill>
                  <a:schemeClr val="tx1"/>
                </a:solidFill>
                <a:effectLst/>
                <a:latin typeface="Calibri" pitchFamily="34" charset="0"/>
                <a:ea typeface="Calibri" pitchFamily="34" charset="0"/>
                <a:cs typeface="Times New Roman" pitchFamily="18" charset="0"/>
                <a:hlinkClick r:id=""/>
              </a:rPr>
              <a:t>1]</a:t>
            </a:r>
            <a:r>
              <a:rPr kumimoji="0" lang="en-ZA" altLang="en-US" sz="1000" b="0" i="0" u="none" strike="noStrike" cap="none" normalizeH="0" baseline="0" dirty="0" smtClean="0" bmk="">
                <a:ln>
                  <a:noFill/>
                </a:ln>
                <a:solidFill>
                  <a:schemeClr val="tx1"/>
                </a:solidFill>
                <a:effectLst/>
                <a:latin typeface="Calibri" pitchFamily="34" charset="0"/>
                <a:ea typeface="Calibri" pitchFamily="34" charset="0"/>
                <a:cs typeface="Times New Roman" pitchFamily="18" charset="0"/>
              </a:rPr>
              <a:t> </a:t>
            </a:r>
            <a:r>
              <a:rPr kumimoji="0" lang="en-ZA" altLang="en-US" sz="1000" b="0" i="0" u="none" strike="noStrike" cap="none" normalizeH="0" baseline="0" dirty="0" smtClean="0" bmk="">
                <a:ln>
                  <a:noFill/>
                </a:ln>
                <a:solidFill>
                  <a:schemeClr val="tx1"/>
                </a:solidFill>
                <a:effectLst/>
                <a:latin typeface="+mn-lt"/>
                <a:ea typeface="Calibri" pitchFamily="34" charset="0"/>
                <a:cs typeface="Times New Roman" pitchFamily="18" charset="0"/>
              </a:rPr>
              <a:t>Labour Policy and Industrial Relations monitor the creation of jobs through the Jobs Summit.</a:t>
            </a:r>
            <a:endParaRPr kumimoji="0" lang="en-ZA" altLang="en-US" sz="700" b="0" i="0" u="none" strike="noStrike" cap="none" normalizeH="0" baseline="0" dirty="0" smtClean="0" bmk="">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000" b="0" i="0" u="none" strike="noStrike" cap="none" normalizeH="0" baseline="30000" dirty="0" smtClean="0" bmk="">
                <a:ln>
                  <a:noFill/>
                </a:ln>
                <a:solidFill>
                  <a:schemeClr val="tx1"/>
                </a:solidFill>
                <a:effectLst/>
                <a:latin typeface="+mn-lt"/>
                <a:ea typeface="Calibri" pitchFamily="34" charset="0"/>
                <a:cs typeface="Times New Roman" pitchFamily="18" charset="0"/>
                <a:hlinkClick r:id=""/>
              </a:rPr>
              <a:t>[2]</a:t>
            </a:r>
            <a:r>
              <a:rPr kumimoji="0" lang="en-ZA" altLang="en-US" sz="1000" b="0" i="0" u="none" strike="noStrike" cap="none" normalizeH="0" baseline="0" dirty="0" smtClean="0">
                <a:ln>
                  <a:noFill/>
                </a:ln>
                <a:solidFill>
                  <a:schemeClr val="tx1"/>
                </a:solidFill>
                <a:effectLst/>
                <a:latin typeface="+mn-lt"/>
                <a:ea typeface="Calibri" pitchFamily="34" charset="0"/>
                <a:cs typeface="Times New Roman" pitchFamily="18" charset="0"/>
              </a:rPr>
              <a:t> Public Employment Services will monitor the creation of jobs through the Presidential Comprehensive Youth Employment Interventions.</a:t>
            </a:r>
            <a:endParaRPr kumimoji="0" lang="en-ZA" altLang="en-US" sz="1800" b="0" i="0" u="none" strike="noStrike" cap="none" normalizeH="0" baseline="0" dirty="0" smtClean="0">
              <a:ln>
                <a:noFill/>
              </a:ln>
              <a:solidFill>
                <a:schemeClr val="tx1"/>
              </a:solidFill>
              <a:effectLst/>
              <a:latin typeface="+mn-lt"/>
              <a:cs typeface="Arial" pitchFamily="34" charset="0"/>
            </a:endParaRPr>
          </a:p>
        </p:txBody>
      </p:sp>
    </p:spTree>
    <p:extLst>
      <p:ext uri="{BB962C8B-B14F-4D97-AF65-F5344CB8AC3E}">
        <p14:creationId xmlns:p14="http://schemas.microsoft.com/office/powerpoint/2010/main" xmlns="" val="27935125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0853"/>
            <a:ext cx="8229600" cy="1143000"/>
          </a:xfrm>
          <a:noFill/>
        </p:spPr>
        <p:txBody>
          <a:bodyPr/>
          <a:lstStyle/>
          <a:p>
            <a:pPr lvl="0"/>
            <a:r>
              <a:rPr lang="en-ZA" sz="2800" b="1" dirty="0" smtClean="0">
                <a:solidFill>
                  <a:prstClr val="black"/>
                </a:solidFill>
                <a:ea typeface="ＭＳ Ｐゴシック" pitchFamily="-80" charset="-128"/>
                <a:cs typeface="+mj-cs"/>
              </a:rPr>
              <a:t/>
            </a:r>
            <a:br>
              <a:rPr lang="en-ZA" sz="2800" b="1" dirty="0" smtClean="0">
                <a:solidFill>
                  <a:prstClr val="black"/>
                </a:solidFill>
                <a:ea typeface="ＭＳ Ｐゴシック" pitchFamily="-80" charset="-128"/>
                <a:cs typeface="+mj-cs"/>
              </a:rPr>
            </a:br>
            <a:r>
              <a:rPr lang="en-ZA" sz="2800" b="1" dirty="0">
                <a:solidFill>
                  <a:prstClr val="black"/>
                </a:solidFill>
                <a:ea typeface="ＭＳ Ｐゴシック" pitchFamily="-80" charset="-128"/>
                <a:cs typeface="+mj-cs"/>
              </a:rPr>
              <a:t/>
            </a:r>
            <a:br>
              <a:rPr lang="en-ZA" sz="2800" b="1" dirty="0">
                <a:solidFill>
                  <a:prstClr val="black"/>
                </a:solidFill>
                <a:ea typeface="ＭＳ Ｐゴシック" pitchFamily="-80" charset="-128"/>
                <a:cs typeface="+mj-cs"/>
              </a:rPr>
            </a:br>
            <a:r>
              <a:rPr lang="en-ZA" sz="2800" b="1" dirty="0">
                <a:solidFill>
                  <a:prstClr val="black"/>
                </a:solidFill>
                <a:ea typeface="ＭＳ Ｐゴシック" pitchFamily="-80" charset="-128"/>
                <a:cs typeface="+mj-cs"/>
              </a:rPr>
              <a:t/>
            </a:r>
            <a:br>
              <a:rPr lang="en-ZA" sz="2800" b="1" dirty="0">
                <a:solidFill>
                  <a:prstClr val="black"/>
                </a:solidFill>
                <a:ea typeface="ＭＳ Ｐゴシック" pitchFamily="-80" charset="-128"/>
                <a:cs typeface="+mj-cs"/>
              </a:rPr>
            </a:br>
            <a:r>
              <a:rPr lang="en-ZA" sz="2400" b="1" dirty="0" smtClean="0">
                <a:solidFill>
                  <a:prstClr val="black"/>
                </a:solidFill>
                <a:ea typeface="ＭＳ Ｐゴシック" pitchFamily="-80" charset="-128"/>
                <a:cs typeface="+mj-cs"/>
              </a:rPr>
              <a:t>PRIORITY 2: ECONOMIC TRANSFORMATION AND JOB CREATION</a:t>
            </a:r>
            <a:br>
              <a:rPr lang="en-ZA" sz="2400" b="1" dirty="0" smtClean="0">
                <a:solidFill>
                  <a:prstClr val="black"/>
                </a:solidFill>
                <a:ea typeface="ＭＳ Ｐゴシック" pitchFamily="-80" charset="-128"/>
                <a:cs typeface="+mj-cs"/>
              </a:rPr>
            </a:br>
            <a:r>
              <a:rPr lang="en-ZA" sz="2400" b="1" dirty="0" smtClean="0">
                <a:solidFill>
                  <a:prstClr val="black"/>
                </a:solidFill>
                <a:ea typeface="ＭＳ Ｐゴシック" pitchFamily="-80" charset="-128"/>
                <a:cs typeface="+mj-cs"/>
              </a:rPr>
              <a:t/>
            </a:r>
            <a:br>
              <a:rPr lang="en-ZA" sz="2400" b="1" dirty="0" smtClean="0">
                <a:solidFill>
                  <a:prstClr val="black"/>
                </a:solidFill>
                <a:ea typeface="ＭＳ Ｐゴシック" pitchFamily="-80" charset="-128"/>
                <a:cs typeface="+mj-cs"/>
              </a:rPr>
            </a:br>
            <a:r>
              <a:rPr lang="en-ZA" sz="2800" b="1" dirty="0">
                <a:solidFill>
                  <a:prstClr val="black"/>
                </a:solidFill>
                <a:ea typeface="ＭＳ Ｐゴシック" pitchFamily="-80" charset="-128"/>
                <a:cs typeface="+mj-cs"/>
              </a:rPr>
              <a:t/>
            </a:r>
            <a:br>
              <a:rPr lang="en-ZA" sz="2800" b="1" dirty="0">
                <a:solidFill>
                  <a:prstClr val="black"/>
                </a:solidFill>
                <a:ea typeface="ＭＳ Ｐゴシック" pitchFamily="-80" charset="-128"/>
                <a:cs typeface="+mj-cs"/>
              </a:rPr>
            </a:br>
            <a:endParaRPr lang="en-ZA" sz="3600" dirty="0"/>
          </a:p>
        </p:txBody>
      </p:sp>
      <p:sp>
        <p:nvSpPr>
          <p:cNvPr id="3" name="Slide Number Placeholder 2"/>
          <p:cNvSpPr>
            <a:spLocks noGrp="1"/>
          </p:cNvSpPr>
          <p:nvPr>
            <p:ph type="sldNum" sz="quarter" idx="12"/>
          </p:nvPr>
        </p:nvSpPr>
        <p:spPr>
          <a:xfrm>
            <a:off x="7010400" y="-1710"/>
            <a:ext cx="2133600" cy="365125"/>
          </a:xfrm>
        </p:spPr>
        <p:txBody>
          <a:bodyPr/>
          <a:lstStyle/>
          <a:p>
            <a:fld id="{4199C084-64D2-444A-8BFC-FE521070755C}" type="slidenum">
              <a:rPr lang="en-US" altLang="en-US" smtClean="0">
                <a:solidFill>
                  <a:schemeClr val="bg1"/>
                </a:solidFill>
              </a:rPr>
              <a:pPr/>
              <a:t>18</a:t>
            </a:fld>
            <a:endParaRPr lang="en-US" altLang="en-US" dirty="0">
              <a:solidFill>
                <a:schemeClr val="bg1"/>
              </a:solidFill>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xmlns="" val="2999048869"/>
              </p:ext>
            </p:extLst>
          </p:nvPr>
        </p:nvGraphicFramePr>
        <p:xfrm>
          <a:off x="187568" y="1213287"/>
          <a:ext cx="8780586" cy="5440216"/>
        </p:xfrm>
        <a:graphic>
          <a:graphicData uri="http://schemas.openxmlformats.org/drawingml/2006/table">
            <a:tbl>
              <a:tblPr firstRow="1" firstCol="1" bandRow="1"/>
              <a:tblGrid>
                <a:gridCol w="1675685">
                  <a:extLst>
                    <a:ext uri="{9D8B030D-6E8A-4147-A177-3AD203B41FA5}">
                      <a16:colId xmlns:a16="http://schemas.microsoft.com/office/drawing/2014/main" xmlns="" val="20000"/>
                    </a:ext>
                  </a:extLst>
                </a:gridCol>
                <a:gridCol w="2591725">
                  <a:extLst>
                    <a:ext uri="{9D8B030D-6E8A-4147-A177-3AD203B41FA5}">
                      <a16:colId xmlns:a16="http://schemas.microsoft.com/office/drawing/2014/main" xmlns="" val="20001"/>
                    </a:ext>
                  </a:extLst>
                </a:gridCol>
                <a:gridCol w="1150636">
                  <a:extLst>
                    <a:ext uri="{9D8B030D-6E8A-4147-A177-3AD203B41FA5}">
                      <a16:colId xmlns:a16="http://schemas.microsoft.com/office/drawing/2014/main" xmlns="" val="20002"/>
                    </a:ext>
                  </a:extLst>
                </a:gridCol>
                <a:gridCol w="2122533">
                  <a:extLst>
                    <a:ext uri="{9D8B030D-6E8A-4147-A177-3AD203B41FA5}">
                      <a16:colId xmlns:a16="http://schemas.microsoft.com/office/drawing/2014/main" xmlns="" val="20003"/>
                    </a:ext>
                  </a:extLst>
                </a:gridCol>
                <a:gridCol w="1240007">
                  <a:extLst>
                    <a:ext uri="{9D8B030D-6E8A-4147-A177-3AD203B41FA5}">
                      <a16:colId xmlns:a16="http://schemas.microsoft.com/office/drawing/2014/main" xmlns="" val="20004"/>
                    </a:ext>
                  </a:extLst>
                </a:gridCol>
              </a:tblGrid>
              <a:tr h="484210">
                <a:tc>
                  <a:txBody>
                    <a:bodyPr/>
                    <a:lstStyle/>
                    <a:p>
                      <a:pPr>
                        <a:lnSpc>
                          <a:spcPct val="115000"/>
                        </a:lnSpc>
                        <a:spcAft>
                          <a:spcPts val="0"/>
                        </a:spcAft>
                      </a:pPr>
                      <a:r>
                        <a:rPr lang="en-ZA" sz="1400" b="1" dirty="0">
                          <a:effectLst/>
                          <a:latin typeface="Calibri"/>
                          <a:ea typeface="Calibri"/>
                          <a:cs typeface="Times New Roman"/>
                        </a:rPr>
                        <a:t>Outcome </a:t>
                      </a:r>
                      <a:endParaRPr lang="en-ZA" sz="1400" dirty="0">
                        <a:effectLst/>
                        <a:latin typeface="Calibri"/>
                        <a:ea typeface="Calibri"/>
                        <a:cs typeface="Times New Roman"/>
                      </a:endParaRPr>
                    </a:p>
                  </a:txBody>
                  <a:tcPr marL="63111" marR="63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1400" b="1" dirty="0">
                          <a:effectLst/>
                          <a:latin typeface="Calibri"/>
                          <a:ea typeface="Calibri"/>
                          <a:cs typeface="Times New Roman"/>
                        </a:rPr>
                        <a:t>Outcome Indicator </a:t>
                      </a:r>
                      <a:endParaRPr lang="en-ZA" sz="1400" dirty="0">
                        <a:effectLst/>
                        <a:latin typeface="Calibri"/>
                        <a:ea typeface="Calibri"/>
                        <a:cs typeface="Times New Roman"/>
                      </a:endParaRPr>
                    </a:p>
                  </a:txBody>
                  <a:tcPr marL="63111" marR="63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1400" b="1" dirty="0">
                          <a:effectLst/>
                          <a:latin typeface="Calibri"/>
                          <a:ea typeface="Calibri"/>
                          <a:cs typeface="Times New Roman"/>
                        </a:rPr>
                        <a:t>Baseline</a:t>
                      </a:r>
                      <a:endParaRPr lang="en-ZA" sz="1400" dirty="0">
                        <a:effectLst/>
                        <a:latin typeface="Calibri"/>
                        <a:ea typeface="Calibri"/>
                        <a:cs typeface="Times New Roman"/>
                      </a:endParaRPr>
                    </a:p>
                  </a:txBody>
                  <a:tcPr marL="63111" marR="63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1400" b="1" dirty="0">
                          <a:effectLst/>
                          <a:latin typeface="Calibri"/>
                          <a:ea typeface="Calibri"/>
                          <a:cs typeface="Times New Roman"/>
                        </a:rPr>
                        <a:t>Five year target</a:t>
                      </a:r>
                      <a:endParaRPr lang="en-ZA" sz="1400" dirty="0">
                        <a:effectLst/>
                        <a:latin typeface="Calibri"/>
                        <a:ea typeface="Calibri"/>
                        <a:cs typeface="Times New Roman"/>
                      </a:endParaRPr>
                    </a:p>
                  </a:txBody>
                  <a:tcPr marL="63111" marR="63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1400" b="1" dirty="0">
                          <a:effectLst/>
                          <a:latin typeface="Calibri"/>
                          <a:ea typeface="Calibri"/>
                          <a:cs typeface="Times New Roman"/>
                        </a:rPr>
                        <a:t>Implementing Programme</a:t>
                      </a:r>
                      <a:endParaRPr lang="en-ZA" sz="1400" dirty="0">
                        <a:effectLst/>
                        <a:latin typeface="Calibri"/>
                        <a:ea typeface="Calibri"/>
                        <a:cs typeface="Times New Roman"/>
                      </a:endParaRPr>
                    </a:p>
                  </a:txBody>
                  <a:tcPr marL="63111" marR="63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0"/>
                  </a:ext>
                </a:extLst>
              </a:tr>
              <a:tr h="2230231">
                <a:tc>
                  <a:txBody>
                    <a:bodyPr/>
                    <a:lstStyle/>
                    <a:p>
                      <a:pPr marL="0" lvl="0" indent="0">
                        <a:lnSpc>
                          <a:spcPct val="115000"/>
                        </a:lnSpc>
                        <a:spcAft>
                          <a:spcPts val="0"/>
                        </a:spcAft>
                        <a:buFontTx/>
                        <a:buNone/>
                        <a:tabLst>
                          <a:tab pos="457200" algn="l"/>
                        </a:tabLst>
                      </a:pPr>
                      <a:r>
                        <a:rPr lang="en-ZA" sz="1400" dirty="0" smtClean="0">
                          <a:effectLst/>
                          <a:latin typeface="Calibri"/>
                          <a:ea typeface="Calibri"/>
                          <a:cs typeface="Times New Roman"/>
                        </a:rPr>
                        <a:t>3. Investing </a:t>
                      </a:r>
                      <a:r>
                        <a:rPr lang="en-ZA" sz="1400" dirty="0">
                          <a:effectLst/>
                          <a:latin typeface="Calibri"/>
                          <a:ea typeface="Calibri"/>
                          <a:cs typeface="Times New Roman"/>
                        </a:rPr>
                        <a:t>for accelerated inclusive growth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dirty="0" smtClean="0">
                          <a:effectLst/>
                          <a:latin typeface="Calibri"/>
                          <a:ea typeface="Times New Roman"/>
                          <a:cs typeface="Times New Roman"/>
                        </a:rPr>
                        <a:t>3.1 </a:t>
                      </a:r>
                      <a:endParaRPr lang="en-ZA" sz="1400" dirty="0">
                        <a:effectLst/>
                        <a:latin typeface="Calibri"/>
                        <a:ea typeface="Calibri"/>
                        <a:cs typeface="Times New Roman"/>
                      </a:endParaRPr>
                    </a:p>
                    <a:p>
                      <a:pPr>
                        <a:lnSpc>
                          <a:spcPct val="115000"/>
                        </a:lnSpc>
                        <a:spcAft>
                          <a:spcPts val="0"/>
                        </a:spcAft>
                      </a:pPr>
                      <a:r>
                        <a:rPr lang="en-US" sz="1400" dirty="0">
                          <a:effectLst/>
                          <a:latin typeface="Calibri"/>
                          <a:ea typeface="Times New Roman"/>
                          <a:cs typeface="Calibri"/>
                        </a:rPr>
                        <a:t>Compliance enforced with the Employment Equity Act through </a:t>
                      </a:r>
                      <a:r>
                        <a:rPr lang="en-ZA" sz="1400" dirty="0">
                          <a:effectLst/>
                          <a:latin typeface="Calibri"/>
                          <a:ea typeface="Times New Roman"/>
                          <a:cs typeface="Times New Roman"/>
                        </a:rPr>
                        <a:t>EEA inspections: which </a:t>
                      </a:r>
                      <a:r>
                        <a:rPr lang="en-ZA" sz="1400" dirty="0">
                          <a:effectLst/>
                          <a:latin typeface="Calibri"/>
                          <a:ea typeface="Times New Roman"/>
                          <a:cs typeface="Calibri"/>
                        </a:rPr>
                        <a:t>includes EE Procedural inspections, DG Reviews and Reassessments,</a:t>
                      </a:r>
                      <a:r>
                        <a:rPr lang="en-ZA" sz="1400" dirty="0">
                          <a:effectLst/>
                          <a:latin typeface="Calibri"/>
                          <a:ea typeface="Times New Roman"/>
                          <a:cs typeface="Times New Roman"/>
                        </a:rPr>
                        <a:t> and </a:t>
                      </a:r>
                      <a:r>
                        <a:rPr lang="en-ZA" sz="1400" dirty="0">
                          <a:effectLst/>
                          <a:latin typeface="Calibri"/>
                          <a:ea typeface="Times New Roman"/>
                          <a:cs typeface="Calibri"/>
                        </a:rPr>
                        <a:t>workplaces (designated employers) conducted per </a:t>
                      </a:r>
                      <a:r>
                        <a:rPr lang="en-ZA" sz="1400" dirty="0" smtClean="0">
                          <a:effectLst/>
                          <a:latin typeface="Calibri"/>
                          <a:ea typeface="Times New Roman"/>
                          <a:cs typeface="Times New Roman"/>
                        </a:rPr>
                        <a:t>year</a:t>
                      </a:r>
                    </a:p>
                    <a:p>
                      <a:pPr>
                        <a:lnSpc>
                          <a:spcPct val="115000"/>
                        </a:lnSpc>
                        <a:spcAft>
                          <a:spcPts val="0"/>
                        </a:spcAft>
                      </a:pPr>
                      <a:r>
                        <a:rPr lang="en-ZA" sz="1400" strike="sngStrike" dirty="0" smtClean="0">
                          <a:effectLst/>
                          <a:latin typeface="Calibri"/>
                          <a:ea typeface="Times New Roman"/>
                          <a:cs typeface="Calibri"/>
                        </a:rPr>
                        <a:t> </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dirty="0">
                          <a:effectLst/>
                          <a:latin typeface="Calibri"/>
                          <a:ea typeface="Times New Roman"/>
                          <a:cs typeface="Times New Roman"/>
                        </a:rPr>
                        <a:t>EEA inspections conducted in 2018/19  </a:t>
                      </a:r>
                      <a:r>
                        <a:rPr lang="en-ZA" sz="1400" dirty="0" smtClean="0">
                          <a:effectLst/>
                          <a:latin typeface="Calibri"/>
                          <a:ea typeface="Times New Roman"/>
                          <a:cs typeface="Times New Roman"/>
                        </a:rPr>
                        <a:t>   </a:t>
                      </a:r>
                    </a:p>
                    <a:p>
                      <a:pPr>
                        <a:lnSpc>
                          <a:spcPct val="115000"/>
                        </a:lnSpc>
                        <a:spcAft>
                          <a:spcPts val="0"/>
                        </a:spcAft>
                      </a:pPr>
                      <a:endParaRPr lang="en-ZA" sz="1400" b="1" dirty="0" smtClean="0">
                        <a:effectLst/>
                        <a:latin typeface="Calibri"/>
                        <a:ea typeface="Times New Roman"/>
                        <a:cs typeface="Times New Roman"/>
                      </a:endParaRPr>
                    </a:p>
                    <a:p>
                      <a:pPr>
                        <a:lnSpc>
                          <a:spcPct val="115000"/>
                        </a:lnSpc>
                        <a:spcAft>
                          <a:spcPts val="0"/>
                        </a:spcAft>
                      </a:pPr>
                      <a:r>
                        <a:rPr lang="en-ZA" sz="1400" b="1" dirty="0" smtClean="0">
                          <a:effectLst/>
                          <a:latin typeface="Calibri"/>
                          <a:ea typeface="Times New Roman"/>
                          <a:cs typeface="Times New Roman"/>
                        </a:rPr>
                        <a:t>    3</a:t>
                      </a:r>
                      <a:r>
                        <a:rPr lang="en-ZA" sz="1400" b="1" dirty="0">
                          <a:effectLst/>
                          <a:latin typeface="Calibri"/>
                          <a:ea typeface="Times New Roman"/>
                          <a:cs typeface="Times New Roman"/>
                        </a:rPr>
                        <a:t> 610 </a:t>
                      </a:r>
                      <a:endParaRPr lang="en-ZA" sz="1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dirty="0">
                          <a:effectLst/>
                          <a:latin typeface="Calibri"/>
                          <a:ea typeface="Calibri"/>
                          <a:cs typeface="Calibri"/>
                        </a:rPr>
                        <a:t>The five year target is anticipated to be </a:t>
                      </a:r>
                      <a:r>
                        <a:rPr lang="en-ZA" sz="1400" b="1" dirty="0">
                          <a:effectLst/>
                          <a:latin typeface="Calibri"/>
                          <a:ea typeface="Calibri"/>
                          <a:cs typeface="Calibri"/>
                        </a:rPr>
                        <a:t>18 420 </a:t>
                      </a:r>
                      <a:r>
                        <a:rPr lang="en-ZA" sz="1400" dirty="0">
                          <a:effectLst/>
                          <a:latin typeface="Calibri"/>
                          <a:ea typeface="Calibri"/>
                          <a:cs typeface="Calibri"/>
                        </a:rPr>
                        <a:t>workplaces inspected and </a:t>
                      </a:r>
                      <a:r>
                        <a:rPr lang="en-ZA" sz="1400" dirty="0" smtClean="0">
                          <a:effectLst/>
                          <a:latin typeface="Calibri"/>
                          <a:ea typeface="Calibri"/>
                          <a:cs typeface="Calibri"/>
                        </a:rPr>
                        <a:t>transformed.</a:t>
                      </a:r>
                    </a:p>
                    <a:p>
                      <a:pPr>
                        <a:lnSpc>
                          <a:spcPct val="115000"/>
                        </a:lnSpc>
                        <a:spcAft>
                          <a:spcPts val="0"/>
                        </a:spcAft>
                      </a:pPr>
                      <a:endParaRPr lang="en-ZA" sz="800" dirty="0" smtClean="0">
                        <a:effectLst/>
                        <a:latin typeface="Calibri"/>
                        <a:ea typeface="Calibri"/>
                        <a:cs typeface="Calibri"/>
                      </a:endParaRPr>
                    </a:p>
                    <a:p>
                      <a:pPr>
                        <a:lnSpc>
                          <a:spcPct val="115000"/>
                        </a:lnSpc>
                        <a:spcAft>
                          <a:spcPts val="0"/>
                        </a:spcAft>
                      </a:pPr>
                      <a:r>
                        <a:rPr lang="en-ZA" sz="1400" dirty="0" smtClean="0">
                          <a:effectLst/>
                          <a:latin typeface="Calibri"/>
                          <a:ea typeface="Calibri"/>
                          <a:cs typeface="Calibri"/>
                        </a:rPr>
                        <a:t>(</a:t>
                      </a:r>
                      <a:r>
                        <a:rPr lang="en-ZA" sz="1400" dirty="0">
                          <a:effectLst/>
                          <a:latin typeface="Calibri"/>
                          <a:ea typeface="Calibri"/>
                          <a:cs typeface="Calibri"/>
                        </a:rPr>
                        <a:t>inclusive of </a:t>
                      </a:r>
                      <a:r>
                        <a:rPr lang="en-ZA" sz="1400" b="1" dirty="0">
                          <a:effectLst/>
                          <a:latin typeface="Calibri"/>
                          <a:ea typeface="Calibri"/>
                          <a:cs typeface="Calibri"/>
                        </a:rPr>
                        <a:t>1 812 </a:t>
                      </a:r>
                      <a:r>
                        <a:rPr lang="en-ZA" sz="1400" dirty="0">
                          <a:effectLst/>
                          <a:latin typeface="Calibri"/>
                          <a:ea typeface="Calibri"/>
                          <a:cs typeface="Calibri"/>
                        </a:rPr>
                        <a:t>DG Reviews)</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dirty="0">
                          <a:effectLst/>
                          <a:latin typeface="Calibri"/>
                          <a:ea typeface="Times New Roman"/>
                          <a:cs typeface="Times New Roman"/>
                        </a:rPr>
                        <a:t>Inspection and Enforcement </a:t>
                      </a:r>
                      <a:r>
                        <a:rPr lang="en-ZA" sz="1400" dirty="0" smtClean="0">
                          <a:effectLst/>
                          <a:latin typeface="Calibri"/>
                          <a:ea typeface="Times New Roman"/>
                          <a:cs typeface="Times New Roman"/>
                        </a:rPr>
                        <a:t>Services</a:t>
                      </a:r>
                    </a:p>
                    <a:p>
                      <a:pPr>
                        <a:lnSpc>
                          <a:spcPct val="115000"/>
                        </a:lnSpc>
                        <a:spcAft>
                          <a:spcPts val="0"/>
                        </a:spcAft>
                      </a:pPr>
                      <a:endParaRPr lang="en-ZA" sz="1400" dirty="0" smtClean="0">
                        <a:effectLst/>
                        <a:latin typeface="Calibri"/>
                        <a:ea typeface="Calibri"/>
                        <a:cs typeface="Times New Roman"/>
                      </a:endParaRPr>
                    </a:p>
                    <a:p>
                      <a:pPr>
                        <a:lnSpc>
                          <a:spcPct val="115000"/>
                        </a:lnSpc>
                        <a:spcAft>
                          <a:spcPts val="0"/>
                        </a:spcAft>
                      </a:pPr>
                      <a:r>
                        <a:rPr lang="en-ZA" sz="1400" b="1" dirty="0" smtClean="0">
                          <a:effectLst/>
                          <a:latin typeface="Calibri"/>
                          <a:ea typeface="Calibri"/>
                          <a:cs typeface="Times New Roman"/>
                        </a:rPr>
                        <a:t>(IES)</a:t>
                      </a:r>
                      <a:endParaRPr lang="en-ZA" sz="1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719257">
                <a:tc>
                  <a:txBody>
                    <a:bodyPr/>
                    <a:lstStyle/>
                    <a:p>
                      <a:pPr marL="0" lvl="0" indent="0">
                        <a:lnSpc>
                          <a:spcPct val="115000"/>
                        </a:lnSpc>
                        <a:spcAft>
                          <a:spcPts val="0"/>
                        </a:spcAft>
                        <a:buFontTx/>
                        <a:buNone/>
                        <a:tabLst>
                          <a:tab pos="457200" algn="l"/>
                        </a:tabLst>
                      </a:pPr>
                      <a:r>
                        <a:rPr lang="en-US" sz="1400" dirty="0" smtClean="0">
                          <a:effectLst/>
                          <a:latin typeface="Calibri"/>
                          <a:ea typeface="Times New Roman"/>
                          <a:cs typeface="Times New Roman"/>
                        </a:rPr>
                        <a:t>4. Increased </a:t>
                      </a:r>
                      <a:r>
                        <a:rPr lang="en-US" sz="1400" dirty="0">
                          <a:effectLst/>
                          <a:latin typeface="Calibri"/>
                          <a:ea typeface="Times New Roman"/>
                          <a:cs typeface="Times New Roman"/>
                        </a:rPr>
                        <a:t>economic participation, ownership, access to resources,  opportunities and wage equality for women, youth and persons with disabilities</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510">
                        <a:spcAft>
                          <a:spcPts val="0"/>
                        </a:spcAft>
                      </a:pPr>
                      <a:r>
                        <a:rPr lang="en-US" sz="1400" dirty="0" smtClean="0">
                          <a:effectLst/>
                          <a:latin typeface="Calibri"/>
                          <a:ea typeface="Times New Roman"/>
                          <a:cs typeface="Calibri"/>
                        </a:rPr>
                        <a:t>4.1</a:t>
                      </a:r>
                      <a:r>
                        <a:rPr lang="en-US" sz="1400" dirty="0">
                          <a:effectLst/>
                          <a:latin typeface="Calibri"/>
                          <a:ea typeface="Times New Roman"/>
                          <a:cs typeface="Calibri"/>
                        </a:rPr>
                        <a:t>.  </a:t>
                      </a:r>
                      <a:endParaRPr lang="en-ZA" sz="1400" dirty="0">
                        <a:effectLst/>
                        <a:latin typeface="Calibri"/>
                      </a:endParaRPr>
                    </a:p>
                    <a:p>
                      <a:pPr marL="16510">
                        <a:spcAft>
                          <a:spcPts val="0"/>
                        </a:spcAft>
                      </a:pPr>
                      <a:r>
                        <a:rPr lang="en-US" sz="1400" dirty="0">
                          <a:effectLst/>
                          <a:latin typeface="Calibri"/>
                          <a:ea typeface="Times New Roman"/>
                          <a:cs typeface="Calibri"/>
                        </a:rPr>
                        <a:t>Compliance enforced with the National Minimum Wage Act and the Basic Conditions of Employment Act through the number of workplaces inspected per year </a:t>
                      </a:r>
                      <a:endParaRPr lang="en-ZA" sz="1400" dirty="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b="1" dirty="0" smtClean="0">
                          <a:effectLst/>
                          <a:latin typeface="Calibri"/>
                          <a:ea typeface="Century Gothic"/>
                          <a:cs typeface="Calibri"/>
                        </a:rPr>
                        <a:t>    172</a:t>
                      </a:r>
                      <a:r>
                        <a:rPr lang="en-ZA" sz="1400" b="1" dirty="0">
                          <a:effectLst/>
                          <a:latin typeface="Calibri"/>
                          <a:ea typeface="Century Gothic"/>
                          <a:cs typeface="Calibri"/>
                        </a:rPr>
                        <a:t> 229</a:t>
                      </a:r>
                      <a:endParaRPr lang="en-ZA" sz="1400" b="1" dirty="0">
                        <a:effectLst/>
                        <a:latin typeface="Calibri"/>
                        <a:ea typeface="Calibri"/>
                        <a:cs typeface="Times New Roman"/>
                      </a:endParaRPr>
                    </a:p>
                    <a:p>
                      <a:pPr>
                        <a:lnSpc>
                          <a:spcPct val="115000"/>
                        </a:lnSpc>
                        <a:spcAft>
                          <a:spcPts val="0"/>
                        </a:spcAft>
                      </a:pPr>
                      <a:r>
                        <a:rPr lang="en-ZA" sz="1400" dirty="0">
                          <a:effectLst/>
                          <a:latin typeface="Calibri"/>
                          <a:ea typeface="Century Gothic"/>
                          <a:cs typeface="Calibri"/>
                        </a:rPr>
                        <a:t> </a:t>
                      </a:r>
                      <a:endParaRPr lang="en-ZA" sz="1400" dirty="0">
                        <a:effectLst/>
                        <a:latin typeface="Calibri"/>
                        <a:ea typeface="Calibri"/>
                        <a:cs typeface="Times New Roman"/>
                      </a:endParaRPr>
                    </a:p>
                    <a:p>
                      <a:pPr>
                        <a:lnSpc>
                          <a:spcPct val="115000"/>
                        </a:lnSpc>
                        <a:spcAft>
                          <a:spcPts val="0"/>
                        </a:spcAft>
                      </a:pPr>
                      <a:r>
                        <a:rPr lang="en-ZA" sz="1400" dirty="0">
                          <a:effectLst/>
                          <a:latin typeface="Calibri"/>
                          <a:ea typeface="Century Gothic"/>
                          <a:cs typeface="Calibri"/>
                        </a:rPr>
                        <a:t>NMWA only implemented on 1 January 2019</a:t>
                      </a:r>
                      <a:endParaRPr lang="en-ZA" sz="1400" dirty="0">
                        <a:effectLst/>
                        <a:latin typeface="Calibri"/>
                        <a:ea typeface="Calibri"/>
                        <a:cs typeface="Times New Roman"/>
                      </a:endParaRPr>
                    </a:p>
                    <a:p>
                      <a:pPr>
                        <a:lnSpc>
                          <a:spcPct val="115000"/>
                        </a:lnSpc>
                        <a:spcAft>
                          <a:spcPts val="0"/>
                        </a:spcAft>
                      </a:pPr>
                      <a:r>
                        <a:rPr lang="en-ZA" sz="1400" dirty="0">
                          <a:effectLst/>
                          <a:latin typeface="Calibri"/>
                          <a:ea typeface="Calibri"/>
                          <a:cs typeface="Calibri"/>
                        </a:rPr>
                        <a:t> </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dirty="0">
                          <a:effectLst/>
                          <a:latin typeface="Calibri"/>
                          <a:ea typeface="Calibri"/>
                          <a:cs typeface="Calibri"/>
                        </a:rPr>
                        <a:t>The inspectors will visit </a:t>
                      </a:r>
                      <a:r>
                        <a:rPr lang="en-ZA" sz="1400" b="1" dirty="0">
                          <a:effectLst/>
                          <a:latin typeface="Calibri"/>
                          <a:ea typeface="Calibri"/>
                          <a:cs typeface="Calibri"/>
                        </a:rPr>
                        <a:t>838 560 </a:t>
                      </a:r>
                      <a:r>
                        <a:rPr lang="en-ZA" sz="1400" dirty="0">
                          <a:effectLst/>
                          <a:latin typeface="Calibri"/>
                          <a:ea typeface="Calibri"/>
                          <a:cs typeface="Calibri"/>
                        </a:rPr>
                        <a:t>workplaces over the next five years </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b="1" dirty="0" smtClean="0">
                          <a:effectLst/>
                          <a:latin typeface="Calibri"/>
                          <a:ea typeface="Times New Roman"/>
                          <a:cs typeface="Times New Roman"/>
                        </a:rPr>
                        <a:t>IES</a:t>
                      </a:r>
                      <a:endParaRPr lang="en-ZA" sz="1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11" name="Rectangle 4"/>
          <p:cNvSpPr>
            <a:spLocks noChangeArrowheads="1"/>
          </p:cNvSpPr>
          <p:nvPr/>
        </p:nvSpPr>
        <p:spPr bwMode="auto">
          <a:xfrm>
            <a:off x="457200" y="164623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800" b="0" i="0" u="none" strike="noStrike" cap="none" normalizeH="0" baseline="0" smtClean="0">
                <a:ln>
                  <a:noFill/>
                </a:ln>
                <a:solidFill>
                  <a:schemeClr val="tx1"/>
                </a:solidFill>
                <a:effectLst/>
                <a:latin typeface="Arial" pitchFamily="34" charset="0"/>
                <a:cs typeface="Arial" pitchFamily="34" charset="0"/>
              </a:rPr>
              <a:t/>
            </a:r>
            <a:br>
              <a:rPr kumimoji="0" lang="en-ZA" altLang="en-US" sz="1800" b="0" i="0" u="none" strike="noStrike" cap="none" normalizeH="0" baseline="0" smtClean="0">
                <a:ln>
                  <a:noFill/>
                </a:ln>
                <a:solidFill>
                  <a:schemeClr val="tx1"/>
                </a:solidFill>
                <a:effectLst/>
                <a:latin typeface="Arial" pitchFamily="34" charset="0"/>
                <a:cs typeface="Arial" pitchFamily="34" charset="0"/>
              </a:rPr>
            </a:br>
            <a:endParaRPr kumimoji="0" lang="en-ZA"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1344951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0853"/>
            <a:ext cx="8229600" cy="1143000"/>
          </a:xfrm>
          <a:noFill/>
        </p:spPr>
        <p:txBody>
          <a:bodyPr/>
          <a:lstStyle/>
          <a:p>
            <a:pPr lvl="0"/>
            <a:r>
              <a:rPr lang="en-ZA" sz="2800" b="1" dirty="0" smtClean="0">
                <a:solidFill>
                  <a:prstClr val="black"/>
                </a:solidFill>
                <a:ea typeface="ＭＳ Ｐゴシック" pitchFamily="-80" charset="-128"/>
                <a:cs typeface="+mj-cs"/>
              </a:rPr>
              <a:t/>
            </a:r>
            <a:br>
              <a:rPr lang="en-ZA" sz="2800" b="1" dirty="0" smtClean="0">
                <a:solidFill>
                  <a:prstClr val="black"/>
                </a:solidFill>
                <a:ea typeface="ＭＳ Ｐゴシック" pitchFamily="-80" charset="-128"/>
                <a:cs typeface="+mj-cs"/>
              </a:rPr>
            </a:br>
            <a:r>
              <a:rPr lang="en-ZA" sz="2800" b="1" dirty="0">
                <a:solidFill>
                  <a:prstClr val="black"/>
                </a:solidFill>
                <a:ea typeface="ＭＳ Ｐゴシック" pitchFamily="-80" charset="-128"/>
                <a:cs typeface="+mj-cs"/>
              </a:rPr>
              <a:t/>
            </a:r>
            <a:br>
              <a:rPr lang="en-ZA" sz="2800" b="1" dirty="0">
                <a:solidFill>
                  <a:prstClr val="black"/>
                </a:solidFill>
                <a:ea typeface="ＭＳ Ｐゴシック" pitchFamily="-80" charset="-128"/>
                <a:cs typeface="+mj-cs"/>
              </a:rPr>
            </a:br>
            <a:r>
              <a:rPr lang="en-ZA" sz="2800" b="1" dirty="0">
                <a:solidFill>
                  <a:prstClr val="black"/>
                </a:solidFill>
                <a:ea typeface="ＭＳ Ｐゴシック" pitchFamily="-80" charset="-128"/>
                <a:cs typeface="+mj-cs"/>
              </a:rPr>
              <a:t/>
            </a:r>
            <a:br>
              <a:rPr lang="en-ZA" sz="2800" b="1" dirty="0">
                <a:solidFill>
                  <a:prstClr val="black"/>
                </a:solidFill>
                <a:ea typeface="ＭＳ Ｐゴシック" pitchFamily="-80" charset="-128"/>
                <a:cs typeface="+mj-cs"/>
              </a:rPr>
            </a:br>
            <a:r>
              <a:rPr lang="en-ZA" sz="2400" b="1" dirty="0" smtClean="0">
                <a:solidFill>
                  <a:prstClr val="black"/>
                </a:solidFill>
                <a:ea typeface="ＭＳ Ｐゴシック" pitchFamily="-80" charset="-128"/>
                <a:cs typeface="+mj-cs"/>
              </a:rPr>
              <a:t>PRIORITY 3: EDUCATION, SKILLS AND HEALTH</a:t>
            </a:r>
            <a:br>
              <a:rPr lang="en-ZA" sz="2400" b="1" dirty="0" smtClean="0">
                <a:solidFill>
                  <a:prstClr val="black"/>
                </a:solidFill>
                <a:ea typeface="ＭＳ Ｐゴシック" pitchFamily="-80" charset="-128"/>
                <a:cs typeface="+mj-cs"/>
              </a:rPr>
            </a:br>
            <a:r>
              <a:rPr lang="en-ZA" sz="2400" b="1" dirty="0" smtClean="0">
                <a:solidFill>
                  <a:prstClr val="black"/>
                </a:solidFill>
                <a:ea typeface="ＭＳ Ｐゴシック" pitchFamily="-80" charset="-128"/>
                <a:cs typeface="+mj-cs"/>
              </a:rPr>
              <a:t/>
            </a:r>
            <a:br>
              <a:rPr lang="en-ZA" sz="2400" b="1" dirty="0" smtClean="0">
                <a:solidFill>
                  <a:prstClr val="black"/>
                </a:solidFill>
                <a:ea typeface="ＭＳ Ｐゴシック" pitchFamily="-80" charset="-128"/>
                <a:cs typeface="+mj-cs"/>
              </a:rPr>
            </a:br>
            <a:r>
              <a:rPr lang="en-ZA" sz="2800" b="1" dirty="0">
                <a:solidFill>
                  <a:prstClr val="black"/>
                </a:solidFill>
                <a:ea typeface="ＭＳ Ｐゴシック" pitchFamily="-80" charset="-128"/>
                <a:cs typeface="+mj-cs"/>
              </a:rPr>
              <a:t/>
            </a:r>
            <a:br>
              <a:rPr lang="en-ZA" sz="2800" b="1" dirty="0">
                <a:solidFill>
                  <a:prstClr val="black"/>
                </a:solidFill>
                <a:ea typeface="ＭＳ Ｐゴシック" pitchFamily="-80" charset="-128"/>
                <a:cs typeface="+mj-cs"/>
              </a:rPr>
            </a:br>
            <a:endParaRPr lang="en-ZA" sz="3600" dirty="0"/>
          </a:p>
        </p:txBody>
      </p:sp>
      <p:sp>
        <p:nvSpPr>
          <p:cNvPr id="3" name="Slide Number Placeholder 2"/>
          <p:cNvSpPr>
            <a:spLocks noGrp="1"/>
          </p:cNvSpPr>
          <p:nvPr>
            <p:ph type="sldNum" sz="quarter" idx="12"/>
          </p:nvPr>
        </p:nvSpPr>
        <p:spPr>
          <a:xfrm>
            <a:off x="7010400" y="-1710"/>
            <a:ext cx="2133600" cy="365125"/>
          </a:xfrm>
        </p:spPr>
        <p:txBody>
          <a:bodyPr/>
          <a:lstStyle/>
          <a:p>
            <a:fld id="{4199C084-64D2-444A-8BFC-FE521070755C}" type="slidenum">
              <a:rPr lang="en-US" altLang="en-US" smtClean="0">
                <a:solidFill>
                  <a:schemeClr val="bg1"/>
                </a:solidFill>
              </a:rPr>
              <a:pPr/>
              <a:t>19</a:t>
            </a:fld>
            <a:endParaRPr lang="en-US" altLang="en-US"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00760823"/>
              </p:ext>
            </p:extLst>
          </p:nvPr>
        </p:nvGraphicFramePr>
        <p:xfrm>
          <a:off x="187568" y="1323854"/>
          <a:ext cx="8749604" cy="5316194"/>
        </p:xfrm>
        <a:graphic>
          <a:graphicData uri="http://schemas.openxmlformats.org/drawingml/2006/table">
            <a:tbl>
              <a:tblPr firstRow="1" firstCol="1" bandRow="1"/>
              <a:tblGrid>
                <a:gridCol w="1703755">
                  <a:extLst>
                    <a:ext uri="{9D8B030D-6E8A-4147-A177-3AD203B41FA5}">
                      <a16:colId xmlns:a16="http://schemas.microsoft.com/office/drawing/2014/main" xmlns="" val="20000"/>
                    </a:ext>
                  </a:extLst>
                </a:gridCol>
                <a:gridCol w="1978553">
                  <a:extLst>
                    <a:ext uri="{9D8B030D-6E8A-4147-A177-3AD203B41FA5}">
                      <a16:colId xmlns:a16="http://schemas.microsoft.com/office/drawing/2014/main" xmlns="" val="20001"/>
                    </a:ext>
                  </a:extLst>
                </a:gridCol>
                <a:gridCol w="1011261">
                  <a:extLst>
                    <a:ext uri="{9D8B030D-6E8A-4147-A177-3AD203B41FA5}">
                      <a16:colId xmlns:a16="http://schemas.microsoft.com/office/drawing/2014/main" xmlns="" val="20002"/>
                    </a:ext>
                  </a:extLst>
                </a:gridCol>
                <a:gridCol w="2636609">
                  <a:extLst>
                    <a:ext uri="{9D8B030D-6E8A-4147-A177-3AD203B41FA5}">
                      <a16:colId xmlns:a16="http://schemas.microsoft.com/office/drawing/2014/main" xmlns="" val="20003"/>
                    </a:ext>
                  </a:extLst>
                </a:gridCol>
                <a:gridCol w="1419426">
                  <a:extLst>
                    <a:ext uri="{9D8B030D-6E8A-4147-A177-3AD203B41FA5}">
                      <a16:colId xmlns:a16="http://schemas.microsoft.com/office/drawing/2014/main" xmlns="" val="20004"/>
                    </a:ext>
                  </a:extLst>
                </a:gridCol>
              </a:tblGrid>
              <a:tr h="373525">
                <a:tc>
                  <a:txBody>
                    <a:bodyPr/>
                    <a:lstStyle/>
                    <a:p>
                      <a:pPr>
                        <a:lnSpc>
                          <a:spcPct val="115000"/>
                        </a:lnSpc>
                        <a:spcAft>
                          <a:spcPts val="0"/>
                        </a:spcAft>
                      </a:pPr>
                      <a:r>
                        <a:rPr lang="en-ZA" sz="1600" b="1" dirty="0">
                          <a:effectLst/>
                          <a:latin typeface="Calibri"/>
                          <a:ea typeface="Calibri"/>
                          <a:cs typeface="Times New Roman"/>
                        </a:rPr>
                        <a:t>Outcome </a:t>
                      </a:r>
                      <a:endParaRPr lang="en-ZA" sz="16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1600" b="1" dirty="0">
                          <a:effectLst/>
                          <a:latin typeface="Calibri"/>
                          <a:ea typeface="Calibri"/>
                          <a:cs typeface="Times New Roman"/>
                        </a:rPr>
                        <a:t>Outcome Indicator </a:t>
                      </a:r>
                      <a:endParaRPr lang="en-ZA" sz="16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1600" b="1" dirty="0">
                          <a:effectLst/>
                          <a:latin typeface="Calibri"/>
                          <a:ea typeface="Calibri"/>
                          <a:cs typeface="Times New Roman"/>
                        </a:rPr>
                        <a:t>Baseline</a:t>
                      </a:r>
                      <a:endParaRPr lang="en-ZA" sz="16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1600" b="1" dirty="0">
                          <a:effectLst/>
                          <a:latin typeface="Calibri"/>
                          <a:ea typeface="Calibri"/>
                          <a:cs typeface="Times New Roman"/>
                        </a:rPr>
                        <a:t>Five year target</a:t>
                      </a:r>
                      <a:endParaRPr lang="en-ZA" sz="16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1600" b="1" dirty="0">
                          <a:effectLst/>
                          <a:latin typeface="Calibri"/>
                          <a:ea typeface="Calibri"/>
                          <a:cs typeface="Times New Roman"/>
                        </a:rPr>
                        <a:t>Implementing Programme</a:t>
                      </a:r>
                      <a:endParaRPr lang="en-ZA" sz="16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0"/>
                  </a:ext>
                </a:extLst>
              </a:tr>
              <a:tr h="4755362">
                <a:tc>
                  <a:txBody>
                    <a:bodyPr/>
                    <a:lstStyle/>
                    <a:p>
                      <a:pPr marL="0" lvl="0" indent="0">
                        <a:lnSpc>
                          <a:spcPct val="115000"/>
                        </a:lnSpc>
                        <a:spcAft>
                          <a:spcPts val="0"/>
                        </a:spcAft>
                        <a:buFont typeface="+mj-lt"/>
                        <a:buNone/>
                        <a:tabLst>
                          <a:tab pos="457200" algn="l"/>
                        </a:tabLst>
                      </a:pPr>
                      <a:r>
                        <a:rPr lang="en-ZA" sz="1600" dirty="0" smtClean="0">
                          <a:effectLst/>
                          <a:latin typeface="Calibri"/>
                          <a:ea typeface="Calibri"/>
                          <a:cs typeface="Times New Roman"/>
                        </a:rPr>
                        <a:t>5. Safe </a:t>
                      </a:r>
                      <a:r>
                        <a:rPr lang="en-ZA" sz="1600" dirty="0">
                          <a:effectLst/>
                          <a:latin typeface="Calibri"/>
                          <a:ea typeface="Calibri"/>
                          <a:cs typeface="Times New Roman"/>
                        </a:rPr>
                        <a:t>and healthy work </a:t>
                      </a:r>
                      <a:r>
                        <a:rPr lang="en-ZA" sz="1600" dirty="0" smtClean="0">
                          <a:effectLst/>
                          <a:latin typeface="Calibri"/>
                          <a:ea typeface="Calibri"/>
                          <a:cs typeface="Times New Roman"/>
                        </a:rPr>
                        <a:t>environment</a:t>
                      </a:r>
                      <a:endParaRPr lang="en-ZA" sz="16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600" dirty="0" smtClean="0">
                          <a:effectLst/>
                          <a:latin typeface="Calibri"/>
                        </a:rPr>
                        <a:t>5.1 </a:t>
                      </a:r>
                      <a:endParaRPr lang="en-ZA" sz="1600" dirty="0">
                        <a:effectLst/>
                        <a:latin typeface="Calibri"/>
                      </a:endParaRPr>
                    </a:p>
                    <a:p>
                      <a:pPr marL="16510">
                        <a:spcAft>
                          <a:spcPts val="0"/>
                        </a:spcAft>
                      </a:pPr>
                      <a:r>
                        <a:rPr lang="en-US" sz="1600" dirty="0">
                          <a:effectLst/>
                          <a:latin typeface="Calibri"/>
                          <a:ea typeface="Times New Roman"/>
                          <a:cs typeface="Calibri"/>
                        </a:rPr>
                        <a:t>Compliance enforced with the Occupational Health and Safety legislation through the number of workplaces inspected per year </a:t>
                      </a:r>
                      <a:endParaRPr lang="en-ZA" sz="1600" dirty="0">
                        <a:effectLst/>
                        <a:latin typeface="Calibri"/>
                      </a:endParaRPr>
                    </a:p>
                    <a:p>
                      <a:pPr>
                        <a:spcAft>
                          <a:spcPts val="0"/>
                        </a:spcAft>
                      </a:pPr>
                      <a:r>
                        <a:rPr lang="en-ZA" sz="1600" u="none" strike="noStrike" dirty="0">
                          <a:effectLst/>
                          <a:latin typeface="Calibri"/>
                        </a:rPr>
                        <a:t> </a:t>
                      </a:r>
                      <a:endParaRPr lang="en-ZA" sz="1600" dirty="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dirty="0">
                          <a:effectLst/>
                          <a:latin typeface="Calibri"/>
                          <a:ea typeface="Times New Roman"/>
                          <a:cs typeface="Times New Roman"/>
                        </a:rPr>
                        <a:t>23 027</a:t>
                      </a:r>
                      <a:endParaRPr lang="en-ZA" sz="1600" b="1"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effectLst/>
                          <a:latin typeface="Calibri"/>
                          <a:ea typeface="Times New Roman"/>
                          <a:cs typeface="Times New Roman"/>
                        </a:rPr>
                        <a:t>Year 1 = </a:t>
                      </a:r>
                      <a:r>
                        <a:rPr lang="en-US" sz="1600" b="1" dirty="0">
                          <a:effectLst/>
                          <a:latin typeface="Calibri"/>
                          <a:ea typeface="Times New Roman"/>
                          <a:cs typeface="Times New Roman"/>
                        </a:rPr>
                        <a:t>23 844</a:t>
                      </a:r>
                      <a:r>
                        <a:rPr lang="en-US" sz="1600" dirty="0">
                          <a:effectLst/>
                          <a:latin typeface="Calibri"/>
                          <a:ea typeface="Times New Roman"/>
                          <a:cs typeface="Times New Roman"/>
                        </a:rPr>
                        <a:t> – this target is for existing inspectors in </a:t>
                      </a:r>
                      <a:r>
                        <a:rPr lang="en-US" sz="1600" dirty="0" smtClean="0">
                          <a:effectLst/>
                          <a:latin typeface="Calibri"/>
                          <a:ea typeface="Times New Roman"/>
                          <a:cs typeface="Times New Roman"/>
                        </a:rPr>
                        <a:t>      FY </a:t>
                      </a:r>
                      <a:r>
                        <a:rPr lang="en-US" sz="1600" dirty="0">
                          <a:effectLst/>
                          <a:latin typeface="Calibri"/>
                          <a:ea typeface="Times New Roman"/>
                          <a:cs typeface="Times New Roman"/>
                        </a:rPr>
                        <a:t>2020/21</a:t>
                      </a:r>
                      <a:endParaRPr lang="en-ZA" sz="1600" dirty="0">
                        <a:effectLst/>
                        <a:latin typeface="Calibri"/>
                        <a:ea typeface="Calibri"/>
                        <a:cs typeface="Times New Roman"/>
                      </a:endParaRPr>
                    </a:p>
                    <a:p>
                      <a:pPr>
                        <a:lnSpc>
                          <a:spcPct val="115000"/>
                        </a:lnSpc>
                        <a:spcAft>
                          <a:spcPts val="0"/>
                        </a:spcAft>
                      </a:pPr>
                      <a:endParaRPr lang="en-US" sz="1600" dirty="0" smtClean="0">
                        <a:effectLst/>
                        <a:latin typeface="Calibri"/>
                        <a:ea typeface="Times New Roman"/>
                        <a:cs typeface="Times New Roman"/>
                      </a:endParaRPr>
                    </a:p>
                    <a:p>
                      <a:pPr>
                        <a:lnSpc>
                          <a:spcPct val="115000"/>
                        </a:lnSpc>
                        <a:spcAft>
                          <a:spcPts val="0"/>
                        </a:spcAft>
                      </a:pPr>
                      <a:r>
                        <a:rPr lang="en-US" sz="1600" dirty="0" smtClean="0">
                          <a:effectLst/>
                          <a:latin typeface="Calibri"/>
                          <a:ea typeface="Times New Roman"/>
                          <a:cs typeface="Times New Roman"/>
                        </a:rPr>
                        <a:t>4 </a:t>
                      </a:r>
                      <a:r>
                        <a:rPr lang="en-US" sz="1600" dirty="0">
                          <a:effectLst/>
                          <a:latin typeface="Calibri"/>
                          <a:ea typeface="Times New Roman"/>
                          <a:cs typeface="Times New Roman"/>
                        </a:rPr>
                        <a:t>x Years = </a:t>
                      </a:r>
                      <a:r>
                        <a:rPr lang="en-US" sz="1600" b="1" dirty="0">
                          <a:effectLst/>
                          <a:latin typeface="Calibri"/>
                          <a:ea typeface="Times New Roman"/>
                          <a:cs typeface="Times New Roman"/>
                        </a:rPr>
                        <a:t>397 776 </a:t>
                      </a:r>
                      <a:endParaRPr lang="en-US" sz="1600" b="1" dirty="0" smtClean="0">
                        <a:effectLst/>
                        <a:latin typeface="Calibri"/>
                        <a:ea typeface="Times New Roman"/>
                        <a:cs typeface="Times New Roman"/>
                      </a:endParaRPr>
                    </a:p>
                    <a:p>
                      <a:pPr>
                        <a:lnSpc>
                          <a:spcPct val="115000"/>
                        </a:lnSpc>
                        <a:spcAft>
                          <a:spcPts val="0"/>
                        </a:spcAft>
                      </a:pPr>
                      <a:r>
                        <a:rPr lang="en-US" sz="1600" dirty="0" smtClean="0">
                          <a:effectLst/>
                          <a:latin typeface="Calibri"/>
                          <a:ea typeface="Times New Roman"/>
                          <a:cs typeface="Times New Roman"/>
                        </a:rPr>
                        <a:t>(</a:t>
                      </a:r>
                      <a:r>
                        <a:rPr lang="en-US" sz="1600" dirty="0">
                          <a:effectLst/>
                          <a:latin typeface="Calibri"/>
                          <a:ea typeface="Times New Roman"/>
                          <a:cs typeface="Times New Roman"/>
                        </a:rPr>
                        <a:t>2021/22-2024/25)</a:t>
                      </a:r>
                      <a:endParaRPr lang="en-ZA" sz="1600" dirty="0">
                        <a:effectLst/>
                        <a:latin typeface="Calibri"/>
                        <a:ea typeface="Calibri"/>
                        <a:cs typeface="Times New Roman"/>
                      </a:endParaRPr>
                    </a:p>
                    <a:p>
                      <a:pPr>
                        <a:lnSpc>
                          <a:spcPct val="115000"/>
                        </a:lnSpc>
                        <a:spcAft>
                          <a:spcPts val="0"/>
                        </a:spcAft>
                      </a:pPr>
                      <a:r>
                        <a:rPr lang="en-US" sz="1600" dirty="0">
                          <a:effectLst/>
                          <a:latin typeface="Calibri"/>
                          <a:ea typeface="Times New Roman"/>
                          <a:cs typeface="Times New Roman"/>
                        </a:rPr>
                        <a:t> </a:t>
                      </a:r>
                      <a:endParaRPr lang="en-ZA" sz="1600" dirty="0">
                        <a:effectLst/>
                        <a:latin typeface="Calibri"/>
                        <a:ea typeface="Calibri"/>
                        <a:cs typeface="Times New Roman"/>
                      </a:endParaRPr>
                    </a:p>
                    <a:p>
                      <a:pPr>
                        <a:lnSpc>
                          <a:spcPct val="115000"/>
                        </a:lnSpc>
                        <a:spcAft>
                          <a:spcPts val="0"/>
                        </a:spcAft>
                      </a:pPr>
                      <a:r>
                        <a:rPr lang="en-US" sz="1600" dirty="0">
                          <a:effectLst/>
                          <a:latin typeface="Calibri"/>
                          <a:ea typeface="Times New Roman"/>
                          <a:cs typeface="Times New Roman"/>
                        </a:rPr>
                        <a:t>This is what will be achieved in the next 5 x Years = </a:t>
                      </a:r>
                      <a:r>
                        <a:rPr lang="en-US" sz="1600" b="1" dirty="0">
                          <a:effectLst/>
                          <a:latin typeface="Calibri"/>
                          <a:ea typeface="Times New Roman"/>
                          <a:cs typeface="Times New Roman"/>
                        </a:rPr>
                        <a:t>421 620</a:t>
                      </a:r>
                      <a:endParaRPr lang="en-ZA"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nSpc>
                          <a:spcPct val="115000"/>
                        </a:lnSpc>
                        <a:spcAft>
                          <a:spcPts val="0"/>
                        </a:spcAft>
                      </a:pPr>
                      <a:r>
                        <a:rPr lang="en-ZA" sz="1600" b="1" dirty="0" smtClean="0">
                          <a:effectLst/>
                          <a:latin typeface="Calibri"/>
                          <a:ea typeface="Calibri"/>
                          <a:cs typeface="Times New Roman"/>
                        </a:rPr>
                        <a:t>IES</a:t>
                      </a:r>
                      <a:endParaRPr lang="en-ZA" sz="1600" b="1"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18391750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3" descr="Extra2_3-01.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7124" y="0"/>
            <a:ext cx="9198986" cy="68992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6" name="Title 1"/>
          <p:cNvSpPr txBox="1">
            <a:spLocks/>
          </p:cNvSpPr>
          <p:nvPr/>
        </p:nvSpPr>
        <p:spPr bwMode="auto">
          <a:xfrm>
            <a:off x="1746738" y="525463"/>
            <a:ext cx="6025662"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pitchFamily="32" charset="0"/>
                <a:ea typeface="ＭＳ Ｐゴシック" pitchFamily="32" charset="-128"/>
              </a:defRPr>
            </a:lvl1pPr>
            <a:lvl2pPr marL="37931725" indent="-37474525">
              <a:defRPr sz="2800">
                <a:solidFill>
                  <a:schemeClr val="tx1"/>
                </a:solidFill>
                <a:latin typeface="Calibri" pitchFamily="32" charset="0"/>
                <a:ea typeface="ＭＳ Ｐゴシック" pitchFamily="32" charset="-128"/>
              </a:defRPr>
            </a:lvl2pPr>
            <a:lvl3pPr>
              <a:defRPr sz="2400">
                <a:solidFill>
                  <a:schemeClr val="tx1"/>
                </a:solidFill>
                <a:latin typeface="Calibri" pitchFamily="32" charset="0"/>
                <a:ea typeface="ＭＳ Ｐゴシック" pitchFamily="32" charset="-128"/>
              </a:defRPr>
            </a:lvl3pPr>
            <a:lvl4pPr>
              <a:defRPr sz="2000">
                <a:solidFill>
                  <a:schemeClr val="tx1"/>
                </a:solidFill>
                <a:latin typeface="Calibri" pitchFamily="32" charset="0"/>
                <a:ea typeface="ＭＳ Ｐゴシック" pitchFamily="32" charset="-128"/>
              </a:defRPr>
            </a:lvl4pPr>
            <a:lvl5pPr>
              <a:defRPr sz="2000">
                <a:solidFill>
                  <a:schemeClr val="tx1"/>
                </a:solidFill>
                <a:latin typeface="Calibri" pitchFamily="32" charset="0"/>
                <a:ea typeface="ＭＳ Ｐゴシック" pitchFamily="32" charset="-128"/>
              </a:defRPr>
            </a:lvl5pPr>
            <a:lvl6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6pPr>
            <a:lvl7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7pPr>
            <a:lvl8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8pPr>
            <a:lvl9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9pPr>
          </a:lstStyle>
          <a:p>
            <a:pPr algn="ctr" eaLnBrk="1" hangingPunct="1"/>
            <a:r>
              <a:rPr lang="en-US" altLang="en-US" sz="2400" b="1" dirty="0" smtClean="0">
                <a:solidFill>
                  <a:schemeClr val="bg2"/>
                </a:solidFill>
                <a:latin typeface="Arial" charset="0"/>
              </a:rPr>
              <a:t>TABLE OF CONTENTS</a:t>
            </a:r>
            <a:endParaRPr lang="en-US" altLang="en-US" sz="2400" b="1" dirty="0">
              <a:solidFill>
                <a:schemeClr val="bg2"/>
              </a:solidFill>
              <a:latin typeface="Arial" charset="0"/>
            </a:endParaRPr>
          </a:p>
        </p:txBody>
      </p:sp>
      <p:sp>
        <p:nvSpPr>
          <p:cNvPr id="16387" name="Content Placeholder 2"/>
          <p:cNvSpPr txBox="1">
            <a:spLocks/>
          </p:cNvSpPr>
          <p:nvPr/>
        </p:nvSpPr>
        <p:spPr bwMode="auto">
          <a:xfrm>
            <a:off x="162895" y="1491343"/>
            <a:ext cx="8415735"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2" charset="0"/>
                <a:ea typeface="ＭＳ Ｐゴシック" pitchFamily="32" charset="-128"/>
              </a:defRPr>
            </a:lvl1pPr>
            <a:lvl2pPr marL="37931725" indent="-37474525">
              <a:defRPr sz="2800">
                <a:solidFill>
                  <a:schemeClr val="tx1"/>
                </a:solidFill>
                <a:latin typeface="Calibri" pitchFamily="32" charset="0"/>
                <a:ea typeface="ＭＳ Ｐゴシック" pitchFamily="32" charset="-128"/>
              </a:defRPr>
            </a:lvl2pPr>
            <a:lvl3pPr>
              <a:defRPr sz="2400">
                <a:solidFill>
                  <a:schemeClr val="tx1"/>
                </a:solidFill>
                <a:latin typeface="Calibri" pitchFamily="32" charset="0"/>
                <a:ea typeface="ＭＳ Ｐゴシック" pitchFamily="32" charset="-128"/>
              </a:defRPr>
            </a:lvl3pPr>
            <a:lvl4pPr>
              <a:defRPr sz="2000">
                <a:solidFill>
                  <a:schemeClr val="tx1"/>
                </a:solidFill>
                <a:latin typeface="Calibri" pitchFamily="32" charset="0"/>
                <a:ea typeface="ＭＳ Ｐゴシック" pitchFamily="32" charset="-128"/>
              </a:defRPr>
            </a:lvl4pPr>
            <a:lvl5pPr>
              <a:defRPr sz="2000">
                <a:solidFill>
                  <a:schemeClr val="tx1"/>
                </a:solidFill>
                <a:latin typeface="Calibri" pitchFamily="32" charset="0"/>
                <a:ea typeface="ＭＳ Ｐゴシック" pitchFamily="32" charset="-128"/>
              </a:defRPr>
            </a:lvl5pPr>
            <a:lvl6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6pPr>
            <a:lvl7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7pPr>
            <a:lvl8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8pPr>
            <a:lvl9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9pPr>
          </a:lstStyle>
          <a:p>
            <a:pPr marL="457200" indent="-457200" eaLnBrk="1" hangingPunct="1">
              <a:lnSpc>
                <a:spcPct val="150000"/>
              </a:lnSpc>
              <a:buAutoNum type="arabicPeriod"/>
            </a:pPr>
            <a:r>
              <a:rPr lang="en-GB" altLang="en-US" sz="2000" dirty="0" smtClean="0">
                <a:latin typeface="Arial" charset="0"/>
              </a:rPr>
              <a:t>Introduction</a:t>
            </a:r>
          </a:p>
          <a:p>
            <a:pPr marL="457200" indent="-457200" eaLnBrk="1" hangingPunct="1">
              <a:lnSpc>
                <a:spcPct val="150000"/>
              </a:lnSpc>
              <a:buAutoNum type="arabicPeriod"/>
            </a:pPr>
            <a:r>
              <a:rPr lang="en-ZA" sz="2000" dirty="0" smtClean="0">
                <a:latin typeface="Arial" charset="0"/>
                <a:ea typeface="ＭＳ Ｐゴシック" pitchFamily="34" charset="-128"/>
                <a:cs typeface="Arial" charset="0"/>
              </a:rPr>
              <a:t>The Department of Employment and Labour Programmes and Entities</a:t>
            </a:r>
          </a:p>
          <a:p>
            <a:pPr marL="457200" indent="-457200" eaLnBrk="1" hangingPunct="1">
              <a:lnSpc>
                <a:spcPct val="150000"/>
              </a:lnSpc>
              <a:buAutoNum type="arabicPeriod" startAt="3"/>
            </a:pPr>
            <a:r>
              <a:rPr lang="en-ZA" sz="2000" dirty="0" smtClean="0">
                <a:latin typeface="Arial" charset="0"/>
                <a:ea typeface="ＭＳ Ｐゴシック" pitchFamily="34" charset="-128"/>
                <a:cs typeface="Arial" charset="0"/>
              </a:rPr>
              <a:t>The Department of Employment and Labour focus in the Medium     </a:t>
            </a:r>
          </a:p>
          <a:p>
            <a:pPr eaLnBrk="1" hangingPunct="1">
              <a:lnSpc>
                <a:spcPct val="150000"/>
              </a:lnSpc>
            </a:pPr>
            <a:r>
              <a:rPr lang="en-ZA" sz="2000" dirty="0">
                <a:latin typeface="Arial" charset="0"/>
                <a:ea typeface="ＭＳ Ｐゴシック" pitchFamily="34" charset="-128"/>
                <a:cs typeface="Arial" charset="0"/>
              </a:rPr>
              <a:t> </a:t>
            </a:r>
            <a:r>
              <a:rPr lang="en-ZA" sz="2000" dirty="0" smtClean="0">
                <a:latin typeface="Arial" charset="0"/>
                <a:ea typeface="ＭＳ Ｐゴシック" pitchFamily="34" charset="-128"/>
                <a:cs typeface="Arial" charset="0"/>
              </a:rPr>
              <a:t>      Term Strategic Framework  (MTSF): 2020 – 25</a:t>
            </a:r>
          </a:p>
          <a:p>
            <a:pPr eaLnBrk="1" hangingPunct="1">
              <a:lnSpc>
                <a:spcPct val="150000"/>
              </a:lnSpc>
            </a:pPr>
            <a:r>
              <a:rPr lang="en-ZA" sz="2000" dirty="0" smtClean="0">
                <a:latin typeface="Arial" charset="0"/>
                <a:ea typeface="ＭＳ Ｐゴシック" pitchFamily="34" charset="-128"/>
                <a:cs typeface="Arial" charset="0"/>
              </a:rPr>
              <a:t>4.    Strategic Plan 2020 - 25</a:t>
            </a:r>
          </a:p>
          <a:p>
            <a:pPr eaLnBrk="1" hangingPunct="1">
              <a:lnSpc>
                <a:spcPct val="150000"/>
              </a:lnSpc>
            </a:pPr>
            <a:r>
              <a:rPr lang="en-ZA" sz="2000" dirty="0" smtClean="0">
                <a:latin typeface="Arial" charset="0"/>
                <a:ea typeface="ＭＳ Ｐゴシック" pitchFamily="34" charset="-128"/>
                <a:cs typeface="Arial" charset="0"/>
              </a:rPr>
              <a:t>5.    Annual Performance Plan (APP) for the Financial Year </a:t>
            </a:r>
          </a:p>
          <a:p>
            <a:pPr eaLnBrk="1" hangingPunct="1">
              <a:lnSpc>
                <a:spcPct val="150000"/>
              </a:lnSpc>
            </a:pPr>
            <a:r>
              <a:rPr lang="en-ZA" sz="2000" dirty="0">
                <a:latin typeface="Arial" charset="0"/>
                <a:ea typeface="ＭＳ Ｐゴシック" pitchFamily="34" charset="-128"/>
                <a:cs typeface="Arial" charset="0"/>
              </a:rPr>
              <a:t> </a:t>
            </a:r>
            <a:r>
              <a:rPr lang="en-ZA" sz="2000" dirty="0" smtClean="0">
                <a:latin typeface="Arial" charset="0"/>
                <a:ea typeface="ＭＳ Ｐゴシック" pitchFamily="34" charset="-128"/>
                <a:cs typeface="Arial" charset="0"/>
              </a:rPr>
              <a:t>      2022/23</a:t>
            </a:r>
          </a:p>
          <a:p>
            <a:pPr eaLnBrk="1" hangingPunct="1">
              <a:lnSpc>
                <a:spcPct val="150000"/>
              </a:lnSpc>
            </a:pPr>
            <a:r>
              <a:rPr lang="en-ZA" sz="2000" dirty="0" smtClean="0">
                <a:latin typeface="Arial" charset="0"/>
                <a:ea typeface="ＭＳ Ｐゴシック" pitchFamily="34" charset="-128"/>
                <a:cs typeface="Arial" charset="0"/>
              </a:rPr>
              <a:t> </a:t>
            </a:r>
          </a:p>
        </p:txBody>
      </p:sp>
      <p:sp>
        <p:nvSpPr>
          <p:cNvPr id="11" name="Rectangle 10"/>
          <p:cNvSpPr/>
          <p:nvPr/>
        </p:nvSpPr>
        <p:spPr>
          <a:xfrm>
            <a:off x="8568440" y="2131983"/>
            <a:ext cx="283809" cy="3256508"/>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lvl1pPr>
              <a:defRPr>
                <a:solidFill>
                  <a:schemeClr val="tx1"/>
                </a:solidFill>
                <a:latin typeface="Arial" charset="0"/>
                <a:ea typeface="ＭＳ Ｐゴシック" pitchFamily="32" charset="-128"/>
              </a:defRPr>
            </a:lvl1pPr>
            <a:lvl2pPr marL="742950" indent="-285750">
              <a:defRPr>
                <a:solidFill>
                  <a:schemeClr val="tx1"/>
                </a:solidFill>
                <a:latin typeface="Arial" charset="0"/>
                <a:ea typeface="ＭＳ Ｐゴシック" pitchFamily="32" charset="-128"/>
              </a:defRPr>
            </a:lvl2pPr>
            <a:lvl3pPr marL="1143000" indent="-228600">
              <a:defRPr>
                <a:solidFill>
                  <a:schemeClr val="tx1"/>
                </a:solidFill>
                <a:latin typeface="Arial" charset="0"/>
                <a:ea typeface="ＭＳ Ｐゴシック" pitchFamily="32" charset="-128"/>
              </a:defRPr>
            </a:lvl3pPr>
            <a:lvl4pPr marL="1600200" indent="-228600">
              <a:defRPr>
                <a:solidFill>
                  <a:schemeClr val="tx1"/>
                </a:solidFill>
                <a:latin typeface="Arial" charset="0"/>
                <a:ea typeface="ＭＳ Ｐゴシック" pitchFamily="32" charset="-128"/>
              </a:defRPr>
            </a:lvl4pPr>
            <a:lvl5pPr marL="2057400" indent="-228600">
              <a:defRPr>
                <a:solidFill>
                  <a:schemeClr val="tx1"/>
                </a:solidFill>
                <a:latin typeface="Arial" charset="0"/>
                <a:ea typeface="ＭＳ Ｐゴシック" pitchFamily="3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2" charset="-128"/>
              </a:defRPr>
            </a:lvl9pPr>
          </a:lstStyle>
          <a:p>
            <a:pPr algn="ctr" eaLnBrk="1" hangingPunct="1"/>
            <a:endParaRPr lang="en-US">
              <a:solidFill>
                <a:srgbClr val="FFFFFF"/>
              </a:solidFill>
              <a:latin typeface="Calibri" pitchFamily="32" charset="0"/>
            </a:endParaRPr>
          </a:p>
        </p:txBody>
      </p:sp>
      <p:sp>
        <p:nvSpPr>
          <p:cNvPr id="12" name="Rectangle 11"/>
          <p:cNvSpPr/>
          <p:nvPr/>
        </p:nvSpPr>
        <p:spPr>
          <a:xfrm>
            <a:off x="8244961" y="2990452"/>
            <a:ext cx="283809" cy="2398039"/>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lvl1pPr>
              <a:defRPr>
                <a:solidFill>
                  <a:schemeClr val="tx1"/>
                </a:solidFill>
                <a:latin typeface="Arial" charset="0"/>
                <a:ea typeface="ＭＳ Ｐゴシック" pitchFamily="32" charset="-128"/>
              </a:defRPr>
            </a:lvl1pPr>
            <a:lvl2pPr marL="742950" indent="-285750">
              <a:defRPr>
                <a:solidFill>
                  <a:schemeClr val="tx1"/>
                </a:solidFill>
                <a:latin typeface="Arial" charset="0"/>
                <a:ea typeface="ＭＳ Ｐゴシック" pitchFamily="32" charset="-128"/>
              </a:defRPr>
            </a:lvl2pPr>
            <a:lvl3pPr marL="1143000" indent="-228600">
              <a:defRPr>
                <a:solidFill>
                  <a:schemeClr val="tx1"/>
                </a:solidFill>
                <a:latin typeface="Arial" charset="0"/>
                <a:ea typeface="ＭＳ Ｐゴシック" pitchFamily="32" charset="-128"/>
              </a:defRPr>
            </a:lvl3pPr>
            <a:lvl4pPr marL="1600200" indent="-228600">
              <a:defRPr>
                <a:solidFill>
                  <a:schemeClr val="tx1"/>
                </a:solidFill>
                <a:latin typeface="Arial" charset="0"/>
                <a:ea typeface="ＭＳ Ｐゴシック" pitchFamily="32" charset="-128"/>
              </a:defRPr>
            </a:lvl4pPr>
            <a:lvl5pPr marL="2057400" indent="-228600">
              <a:defRPr>
                <a:solidFill>
                  <a:schemeClr val="tx1"/>
                </a:solidFill>
                <a:latin typeface="Arial" charset="0"/>
                <a:ea typeface="ＭＳ Ｐゴシック" pitchFamily="3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2" charset="-128"/>
              </a:defRPr>
            </a:lvl9pPr>
          </a:lstStyle>
          <a:p>
            <a:pPr algn="ctr" eaLnBrk="1" hangingPunct="1"/>
            <a:endParaRPr lang="en-US">
              <a:solidFill>
                <a:srgbClr val="FFFFFF"/>
              </a:solidFill>
              <a:latin typeface="Calibri" pitchFamily="32" charset="0"/>
            </a:endParaRPr>
          </a:p>
        </p:txBody>
      </p:sp>
      <p:sp>
        <p:nvSpPr>
          <p:cNvPr id="15" name="Rectangle 14"/>
          <p:cNvSpPr/>
          <p:nvPr/>
        </p:nvSpPr>
        <p:spPr>
          <a:xfrm>
            <a:off x="7961152" y="3387761"/>
            <a:ext cx="283809" cy="200073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lvl1pPr>
              <a:defRPr>
                <a:solidFill>
                  <a:schemeClr val="tx1"/>
                </a:solidFill>
                <a:latin typeface="Arial" charset="0"/>
                <a:ea typeface="ＭＳ Ｐゴシック" pitchFamily="32" charset="-128"/>
              </a:defRPr>
            </a:lvl1pPr>
            <a:lvl2pPr marL="742950" indent="-285750">
              <a:defRPr>
                <a:solidFill>
                  <a:schemeClr val="tx1"/>
                </a:solidFill>
                <a:latin typeface="Arial" charset="0"/>
                <a:ea typeface="ＭＳ Ｐゴシック" pitchFamily="32" charset="-128"/>
              </a:defRPr>
            </a:lvl2pPr>
            <a:lvl3pPr marL="1143000" indent="-228600">
              <a:defRPr>
                <a:solidFill>
                  <a:schemeClr val="tx1"/>
                </a:solidFill>
                <a:latin typeface="Arial" charset="0"/>
                <a:ea typeface="ＭＳ Ｐゴシック" pitchFamily="32" charset="-128"/>
              </a:defRPr>
            </a:lvl3pPr>
            <a:lvl4pPr marL="1600200" indent="-228600">
              <a:defRPr>
                <a:solidFill>
                  <a:schemeClr val="tx1"/>
                </a:solidFill>
                <a:latin typeface="Arial" charset="0"/>
                <a:ea typeface="ＭＳ Ｐゴシック" pitchFamily="32" charset="-128"/>
              </a:defRPr>
            </a:lvl4pPr>
            <a:lvl5pPr marL="2057400" indent="-228600">
              <a:defRPr>
                <a:solidFill>
                  <a:schemeClr val="tx1"/>
                </a:solidFill>
                <a:latin typeface="Arial" charset="0"/>
                <a:ea typeface="ＭＳ Ｐゴシック" pitchFamily="3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2" charset="-128"/>
              </a:defRPr>
            </a:lvl9pPr>
          </a:lstStyle>
          <a:p>
            <a:pPr algn="ctr" eaLnBrk="1" hangingPunct="1"/>
            <a:endParaRPr lang="en-US">
              <a:solidFill>
                <a:srgbClr val="FFFFFF"/>
              </a:solidFill>
              <a:latin typeface="Calibri" pitchFamily="32" charset="0"/>
            </a:endParaRPr>
          </a:p>
        </p:txBody>
      </p:sp>
      <p:sp>
        <p:nvSpPr>
          <p:cNvPr id="2" name="Slide Number Placeholder 1"/>
          <p:cNvSpPr>
            <a:spLocks noGrp="1"/>
          </p:cNvSpPr>
          <p:nvPr>
            <p:ph type="sldNum" sz="quarter" idx="12"/>
          </p:nvPr>
        </p:nvSpPr>
        <p:spPr>
          <a:xfrm>
            <a:off x="6894352" y="195942"/>
            <a:ext cx="2133600" cy="365125"/>
          </a:xfrm>
        </p:spPr>
        <p:txBody>
          <a:bodyPr/>
          <a:lstStyle/>
          <a:p>
            <a:fld id="{2B5B917B-568E-4CDA-B28E-E39220CAABA0}" type="slidenum">
              <a:rPr lang="en-US" altLang="en-US" sz="1600" smtClean="0">
                <a:solidFill>
                  <a:schemeClr val="bg1"/>
                </a:solidFill>
                <a:effectLst>
                  <a:outerShdw blurRad="38100" dist="38100" dir="2700000" algn="tl">
                    <a:srgbClr val="000000">
                      <a:alpha val="43137"/>
                    </a:srgbClr>
                  </a:outerShdw>
                </a:effectLst>
              </a:rPr>
              <a:pPr/>
              <a:t>2</a:t>
            </a:fld>
            <a:endParaRPr lang="en-US" altLang="en-US" sz="1600"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a:noFill/>
        </p:spPr>
        <p:txBody>
          <a:bodyPr/>
          <a:lstStyle/>
          <a:p>
            <a:pPr lvl="0"/>
            <a:r>
              <a:rPr lang="en-ZA" sz="2800" b="1" dirty="0" smtClean="0">
                <a:solidFill>
                  <a:prstClr val="black"/>
                </a:solidFill>
                <a:ea typeface="ＭＳ Ｐゴシック" pitchFamily="-80" charset="-128"/>
                <a:cs typeface="+mj-cs"/>
              </a:rPr>
              <a:t/>
            </a:r>
            <a:br>
              <a:rPr lang="en-ZA" sz="2800" b="1" dirty="0" smtClean="0">
                <a:solidFill>
                  <a:prstClr val="black"/>
                </a:solidFill>
                <a:ea typeface="ＭＳ Ｐゴシック" pitchFamily="-80" charset="-128"/>
                <a:cs typeface="+mj-cs"/>
              </a:rPr>
            </a:br>
            <a:r>
              <a:rPr lang="en-ZA" sz="2800" b="1" dirty="0">
                <a:solidFill>
                  <a:prstClr val="black"/>
                </a:solidFill>
                <a:ea typeface="ＭＳ Ｐゴシック" pitchFamily="-80" charset="-128"/>
                <a:cs typeface="+mj-cs"/>
              </a:rPr>
              <a:t/>
            </a:r>
            <a:br>
              <a:rPr lang="en-ZA" sz="2800" b="1" dirty="0">
                <a:solidFill>
                  <a:prstClr val="black"/>
                </a:solidFill>
                <a:ea typeface="ＭＳ Ｐゴシック" pitchFamily="-80" charset="-128"/>
                <a:cs typeface="+mj-cs"/>
              </a:rPr>
            </a:br>
            <a:r>
              <a:rPr lang="en-ZA" sz="2800" b="1" dirty="0">
                <a:solidFill>
                  <a:prstClr val="black"/>
                </a:solidFill>
                <a:ea typeface="ＭＳ Ｐゴシック" pitchFamily="-80" charset="-128"/>
                <a:cs typeface="+mj-cs"/>
              </a:rPr>
              <a:t/>
            </a:r>
            <a:br>
              <a:rPr lang="en-ZA" sz="2800" b="1" dirty="0">
                <a:solidFill>
                  <a:prstClr val="black"/>
                </a:solidFill>
                <a:ea typeface="ＭＳ Ｐゴシック" pitchFamily="-80" charset="-128"/>
                <a:cs typeface="+mj-cs"/>
              </a:rPr>
            </a:br>
            <a:r>
              <a:rPr lang="en-ZA" sz="2400" b="1" dirty="0" smtClean="0">
                <a:solidFill>
                  <a:prstClr val="black"/>
                </a:solidFill>
                <a:ea typeface="ＭＳ Ｐゴシック" pitchFamily="-80" charset="-128"/>
                <a:cs typeface="+mj-cs"/>
              </a:rPr>
              <a:t>PRIORITY 4: CONSOLIDATING THE SOCIAL WAGE THROUGH RELIABLE AND BASIC SERVICES</a:t>
            </a:r>
            <a:br>
              <a:rPr lang="en-ZA" sz="2400" b="1" dirty="0" smtClean="0">
                <a:solidFill>
                  <a:prstClr val="black"/>
                </a:solidFill>
                <a:ea typeface="ＭＳ Ｐゴシック" pitchFamily="-80" charset="-128"/>
                <a:cs typeface="+mj-cs"/>
              </a:rPr>
            </a:br>
            <a:r>
              <a:rPr lang="en-ZA" sz="2800" b="1" dirty="0">
                <a:solidFill>
                  <a:prstClr val="black"/>
                </a:solidFill>
                <a:ea typeface="ＭＳ Ｐゴシック" pitchFamily="-80" charset="-128"/>
                <a:cs typeface="+mj-cs"/>
              </a:rPr>
              <a:t/>
            </a:r>
            <a:br>
              <a:rPr lang="en-ZA" sz="2800" b="1" dirty="0">
                <a:solidFill>
                  <a:prstClr val="black"/>
                </a:solidFill>
                <a:ea typeface="ＭＳ Ｐゴシック" pitchFamily="-80" charset="-128"/>
                <a:cs typeface="+mj-cs"/>
              </a:rPr>
            </a:br>
            <a:endParaRPr lang="en-ZA" sz="3600" dirty="0"/>
          </a:p>
        </p:txBody>
      </p:sp>
      <p:sp>
        <p:nvSpPr>
          <p:cNvPr id="3" name="Slide Number Placeholder 2"/>
          <p:cNvSpPr>
            <a:spLocks noGrp="1"/>
          </p:cNvSpPr>
          <p:nvPr>
            <p:ph type="sldNum" sz="quarter" idx="12"/>
          </p:nvPr>
        </p:nvSpPr>
        <p:spPr>
          <a:xfrm>
            <a:off x="7010400" y="-1710"/>
            <a:ext cx="2133600" cy="365125"/>
          </a:xfrm>
        </p:spPr>
        <p:txBody>
          <a:bodyPr/>
          <a:lstStyle/>
          <a:p>
            <a:fld id="{4199C084-64D2-444A-8BFC-FE521070755C}" type="slidenum">
              <a:rPr lang="en-US" altLang="en-US" smtClean="0">
                <a:solidFill>
                  <a:schemeClr val="bg1"/>
                </a:solidFill>
              </a:rPr>
              <a:pPr/>
              <a:t>20</a:t>
            </a:fld>
            <a:endParaRPr lang="en-US" altLang="en-US"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262046723"/>
              </p:ext>
            </p:extLst>
          </p:nvPr>
        </p:nvGraphicFramePr>
        <p:xfrm>
          <a:off x="187569" y="1418492"/>
          <a:ext cx="8757139" cy="4089942"/>
        </p:xfrm>
        <a:graphic>
          <a:graphicData uri="http://schemas.openxmlformats.org/drawingml/2006/table">
            <a:tbl>
              <a:tblPr firstRow="1" firstCol="1" bandRow="1"/>
              <a:tblGrid>
                <a:gridCol w="1981200">
                  <a:extLst>
                    <a:ext uri="{9D8B030D-6E8A-4147-A177-3AD203B41FA5}">
                      <a16:colId xmlns:a16="http://schemas.microsoft.com/office/drawing/2014/main" xmlns="" val="20000"/>
                    </a:ext>
                  </a:extLst>
                </a:gridCol>
                <a:gridCol w="2458761">
                  <a:extLst>
                    <a:ext uri="{9D8B030D-6E8A-4147-A177-3AD203B41FA5}">
                      <a16:colId xmlns:a16="http://schemas.microsoft.com/office/drawing/2014/main" xmlns="" val="20001"/>
                    </a:ext>
                  </a:extLst>
                </a:gridCol>
                <a:gridCol w="987824">
                  <a:extLst>
                    <a:ext uri="{9D8B030D-6E8A-4147-A177-3AD203B41FA5}">
                      <a16:colId xmlns:a16="http://schemas.microsoft.com/office/drawing/2014/main" xmlns="" val="20002"/>
                    </a:ext>
                  </a:extLst>
                </a:gridCol>
                <a:gridCol w="1849777">
                  <a:extLst>
                    <a:ext uri="{9D8B030D-6E8A-4147-A177-3AD203B41FA5}">
                      <a16:colId xmlns:a16="http://schemas.microsoft.com/office/drawing/2014/main" xmlns="" val="20003"/>
                    </a:ext>
                  </a:extLst>
                </a:gridCol>
                <a:gridCol w="1479577">
                  <a:extLst>
                    <a:ext uri="{9D8B030D-6E8A-4147-A177-3AD203B41FA5}">
                      <a16:colId xmlns:a16="http://schemas.microsoft.com/office/drawing/2014/main" xmlns="" val="20004"/>
                    </a:ext>
                  </a:extLst>
                </a:gridCol>
              </a:tblGrid>
              <a:tr h="598403">
                <a:tc>
                  <a:txBody>
                    <a:bodyPr/>
                    <a:lstStyle/>
                    <a:p>
                      <a:pPr>
                        <a:lnSpc>
                          <a:spcPct val="115000"/>
                        </a:lnSpc>
                        <a:spcAft>
                          <a:spcPts val="0"/>
                        </a:spcAft>
                      </a:pPr>
                      <a:r>
                        <a:rPr lang="en-ZA" sz="1600" b="1" dirty="0">
                          <a:effectLst/>
                          <a:latin typeface="Calibri"/>
                          <a:ea typeface="Calibri"/>
                          <a:cs typeface="Times New Roman"/>
                        </a:rPr>
                        <a:t>Outcome </a:t>
                      </a:r>
                      <a:endParaRPr lang="en-ZA" sz="1600" dirty="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1600" b="1" dirty="0">
                          <a:effectLst/>
                          <a:latin typeface="Calibri"/>
                          <a:ea typeface="Calibri"/>
                          <a:cs typeface="Times New Roman"/>
                        </a:rPr>
                        <a:t>Outcome Indicator </a:t>
                      </a:r>
                      <a:endParaRPr lang="en-ZA" sz="1600" dirty="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1600" b="1" dirty="0">
                          <a:effectLst/>
                          <a:latin typeface="Calibri"/>
                          <a:ea typeface="Calibri"/>
                          <a:cs typeface="Times New Roman"/>
                        </a:rPr>
                        <a:t>Baseline</a:t>
                      </a:r>
                      <a:endParaRPr lang="en-ZA" sz="1600" dirty="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1600" b="1" dirty="0">
                          <a:effectLst/>
                          <a:latin typeface="Calibri"/>
                          <a:ea typeface="Calibri"/>
                          <a:cs typeface="Times New Roman"/>
                        </a:rPr>
                        <a:t>Five year target</a:t>
                      </a:r>
                      <a:endParaRPr lang="en-ZA" sz="1600" dirty="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1600" b="1" dirty="0">
                          <a:effectLst/>
                          <a:latin typeface="Calibri"/>
                          <a:ea typeface="Calibri"/>
                          <a:cs typeface="Times New Roman"/>
                        </a:rPr>
                        <a:t>Implementing Programme</a:t>
                      </a:r>
                      <a:endParaRPr lang="en-ZA" sz="1600" dirty="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0"/>
                  </a:ext>
                </a:extLst>
              </a:tr>
              <a:tr h="3491539">
                <a:tc>
                  <a:txBody>
                    <a:bodyPr/>
                    <a:lstStyle/>
                    <a:p>
                      <a:pPr>
                        <a:lnSpc>
                          <a:spcPct val="115000"/>
                        </a:lnSpc>
                        <a:spcAft>
                          <a:spcPts val="0"/>
                        </a:spcAft>
                      </a:pPr>
                      <a:r>
                        <a:rPr lang="en-US" sz="1600" dirty="0" smtClean="0">
                          <a:effectLst/>
                          <a:latin typeface="Calibri"/>
                          <a:ea typeface="Calibri"/>
                          <a:cs typeface="Times New Roman"/>
                        </a:rPr>
                        <a:t>6.  </a:t>
                      </a:r>
                      <a:r>
                        <a:rPr lang="en-US" sz="1600" dirty="0">
                          <a:effectLst/>
                          <a:latin typeface="Calibri"/>
                          <a:ea typeface="Calibri"/>
                          <a:cs typeface="Times New Roman"/>
                        </a:rPr>
                        <a:t>Comprehensive social security coverage </a:t>
                      </a:r>
                      <a:endParaRPr lang="en-ZA" sz="1600" dirty="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600" dirty="0" smtClean="0">
                          <a:effectLst/>
                          <a:latin typeface="Calibri"/>
                        </a:rPr>
                        <a:t>6.1</a:t>
                      </a:r>
                      <a:r>
                        <a:rPr lang="en-ZA" sz="1600" dirty="0">
                          <a:effectLst/>
                          <a:latin typeface="Calibri"/>
                        </a:rPr>
                        <a:t>: </a:t>
                      </a:r>
                    </a:p>
                    <a:p>
                      <a:pPr marL="16510">
                        <a:spcAft>
                          <a:spcPts val="0"/>
                        </a:spcAft>
                      </a:pPr>
                      <a:r>
                        <a:rPr lang="en-US" sz="1600" dirty="0">
                          <a:effectLst/>
                          <a:latin typeface="Calibri"/>
                          <a:ea typeface="Times New Roman"/>
                          <a:cs typeface="Calibri"/>
                        </a:rPr>
                        <a:t>Compliance enforced with the </a:t>
                      </a:r>
                      <a:r>
                        <a:rPr lang="en-ZA" sz="1600" dirty="0">
                          <a:effectLst/>
                          <a:latin typeface="Calibri"/>
                        </a:rPr>
                        <a:t>UIA, UICA and COIDA</a:t>
                      </a:r>
                      <a:r>
                        <a:rPr lang="en-ZA" sz="1600" dirty="0">
                          <a:effectLst/>
                          <a:latin typeface="Calibri"/>
                          <a:ea typeface="Times New Roman"/>
                          <a:cs typeface="Calibri"/>
                        </a:rPr>
                        <a:t> </a:t>
                      </a:r>
                      <a:r>
                        <a:rPr lang="en-US" sz="1600" dirty="0">
                          <a:effectLst/>
                          <a:latin typeface="Calibri"/>
                          <a:ea typeface="Times New Roman"/>
                          <a:cs typeface="Calibri"/>
                        </a:rPr>
                        <a:t>through the number of Employer Audits conducted per year </a:t>
                      </a:r>
                      <a:endParaRPr lang="en-ZA" sz="1600" dirty="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600" b="1" dirty="0">
                          <a:effectLst/>
                          <a:latin typeface="Calibri"/>
                          <a:ea typeface="Calibri"/>
                          <a:cs typeface="Times New Roman"/>
                        </a:rPr>
                        <a:t>19 340</a:t>
                      </a: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600" dirty="0">
                          <a:effectLst/>
                          <a:latin typeface="Calibri"/>
                          <a:ea typeface="Calibri"/>
                          <a:cs typeface="Times New Roman"/>
                        </a:rPr>
                        <a:t>Coverage for employees will improve with </a:t>
                      </a:r>
                      <a:r>
                        <a:rPr lang="en-ZA" sz="1600" b="1" dirty="0">
                          <a:effectLst/>
                          <a:latin typeface="Calibri"/>
                          <a:ea typeface="Calibri"/>
                          <a:cs typeface="Times New Roman"/>
                        </a:rPr>
                        <a:t>131 580 </a:t>
                      </a:r>
                      <a:r>
                        <a:rPr lang="en-ZA" sz="1600" dirty="0">
                          <a:effectLst/>
                          <a:latin typeface="Calibri"/>
                          <a:ea typeface="Calibri"/>
                          <a:cs typeface="Times New Roman"/>
                        </a:rPr>
                        <a:t>employers visited over the next 5 </a:t>
                      </a:r>
                      <a:r>
                        <a:rPr lang="en-ZA" sz="1600" dirty="0" smtClean="0">
                          <a:effectLst/>
                          <a:latin typeface="Calibri"/>
                          <a:ea typeface="Calibri"/>
                          <a:cs typeface="Times New Roman"/>
                        </a:rPr>
                        <a:t>years</a:t>
                      </a:r>
                    </a:p>
                    <a:p>
                      <a:pPr>
                        <a:lnSpc>
                          <a:spcPct val="115000"/>
                        </a:lnSpc>
                        <a:spcAft>
                          <a:spcPts val="0"/>
                        </a:spcAft>
                      </a:pPr>
                      <a:endParaRPr lang="en-ZA" sz="1600" dirty="0" smtClean="0">
                        <a:effectLst/>
                        <a:latin typeface="Calibri"/>
                        <a:ea typeface="Calibri"/>
                        <a:cs typeface="Times New Roman"/>
                      </a:endParaRPr>
                    </a:p>
                    <a:p>
                      <a:pPr>
                        <a:lnSpc>
                          <a:spcPct val="115000"/>
                        </a:lnSpc>
                        <a:spcAft>
                          <a:spcPts val="0"/>
                        </a:spcAft>
                      </a:pPr>
                      <a:endParaRPr lang="en-ZA" sz="1600" dirty="0" smtClean="0">
                        <a:effectLst/>
                        <a:latin typeface="Calibri"/>
                        <a:ea typeface="Calibri"/>
                        <a:cs typeface="Times New Roman"/>
                      </a:endParaRPr>
                    </a:p>
                    <a:p>
                      <a:pPr>
                        <a:lnSpc>
                          <a:spcPct val="115000"/>
                        </a:lnSpc>
                        <a:spcAft>
                          <a:spcPts val="0"/>
                        </a:spcAft>
                      </a:pPr>
                      <a:endParaRPr lang="en-ZA"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nSpc>
                          <a:spcPct val="115000"/>
                        </a:lnSpc>
                        <a:spcAft>
                          <a:spcPts val="0"/>
                        </a:spcAft>
                      </a:pPr>
                      <a:r>
                        <a:rPr lang="en-ZA" sz="1600" b="1" dirty="0" smtClean="0">
                          <a:effectLst/>
                          <a:latin typeface="Calibri"/>
                          <a:ea typeface="Calibri"/>
                          <a:cs typeface="Times New Roman"/>
                        </a:rPr>
                        <a:t>IES</a:t>
                      </a:r>
                      <a:endParaRPr lang="en-ZA" sz="1600" b="1" dirty="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7377087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229" y="363415"/>
            <a:ext cx="8229600" cy="503237"/>
          </a:xfrm>
          <a:noFill/>
        </p:spPr>
        <p:txBody>
          <a:bodyPr/>
          <a:lstStyle/>
          <a:p>
            <a:pPr lvl="0"/>
            <a:r>
              <a:rPr lang="en-ZA" sz="2800" b="1" dirty="0" smtClean="0">
                <a:solidFill>
                  <a:prstClr val="black"/>
                </a:solidFill>
                <a:ea typeface="ＭＳ Ｐゴシック" pitchFamily="-80" charset="-128"/>
                <a:cs typeface="+mj-cs"/>
              </a:rPr>
              <a:t/>
            </a:r>
            <a:br>
              <a:rPr lang="en-ZA" sz="2800" b="1" dirty="0" smtClean="0">
                <a:solidFill>
                  <a:prstClr val="black"/>
                </a:solidFill>
                <a:ea typeface="ＭＳ Ｐゴシック" pitchFamily="-80" charset="-128"/>
                <a:cs typeface="+mj-cs"/>
              </a:rPr>
            </a:br>
            <a:r>
              <a:rPr lang="en-ZA" sz="2800" b="1" dirty="0" smtClean="0">
                <a:solidFill>
                  <a:prstClr val="black"/>
                </a:solidFill>
                <a:ea typeface="ＭＳ Ｐゴシック" pitchFamily="-80" charset="-128"/>
                <a:cs typeface="+mj-cs"/>
              </a:rPr>
              <a:t/>
            </a:r>
            <a:br>
              <a:rPr lang="en-ZA" sz="2800" b="1" dirty="0" smtClean="0">
                <a:solidFill>
                  <a:prstClr val="black"/>
                </a:solidFill>
                <a:ea typeface="ＭＳ Ｐゴシック" pitchFamily="-80" charset="-128"/>
                <a:cs typeface="+mj-cs"/>
              </a:rPr>
            </a:br>
            <a:r>
              <a:rPr lang="en-ZA" sz="2800" b="1" dirty="0" smtClean="0">
                <a:solidFill>
                  <a:prstClr val="black"/>
                </a:solidFill>
                <a:ea typeface="ＭＳ Ｐゴシック" pitchFamily="-80" charset="-128"/>
                <a:cs typeface="+mj-cs"/>
              </a:rPr>
              <a:t/>
            </a:r>
            <a:br>
              <a:rPr lang="en-ZA" sz="2800" b="1" dirty="0" smtClean="0">
                <a:solidFill>
                  <a:prstClr val="black"/>
                </a:solidFill>
                <a:ea typeface="ＭＳ Ｐゴシック" pitchFamily="-80" charset="-128"/>
                <a:cs typeface="+mj-cs"/>
              </a:rPr>
            </a:br>
            <a:r>
              <a:rPr lang="en-ZA" sz="2400" b="1" dirty="0" smtClean="0">
                <a:solidFill>
                  <a:prstClr val="black"/>
                </a:solidFill>
                <a:ea typeface="ＭＳ Ｐゴシック" pitchFamily="-80" charset="-128"/>
                <a:cs typeface="+mj-cs"/>
              </a:rPr>
              <a:t>PRIORITY 6: SOCIAL COHESION AND SAFER COMMUNITIES </a:t>
            </a:r>
            <a:br>
              <a:rPr lang="en-ZA" sz="2400" b="1" dirty="0" smtClean="0">
                <a:solidFill>
                  <a:prstClr val="black"/>
                </a:solidFill>
                <a:ea typeface="ＭＳ Ｐゴシック" pitchFamily="-80" charset="-128"/>
                <a:cs typeface="+mj-cs"/>
              </a:rPr>
            </a:br>
            <a:r>
              <a:rPr lang="en-ZA" sz="2800" b="1" dirty="0" smtClean="0">
                <a:solidFill>
                  <a:prstClr val="black"/>
                </a:solidFill>
                <a:ea typeface="ＭＳ Ｐゴシック" pitchFamily="-80" charset="-128"/>
                <a:cs typeface="+mj-cs"/>
              </a:rPr>
              <a:t/>
            </a:r>
            <a:br>
              <a:rPr lang="en-ZA" sz="2800" b="1" dirty="0" smtClean="0">
                <a:solidFill>
                  <a:prstClr val="black"/>
                </a:solidFill>
                <a:ea typeface="ＭＳ Ｐゴシック" pitchFamily="-80" charset="-128"/>
                <a:cs typeface="+mj-cs"/>
              </a:rPr>
            </a:br>
            <a:endParaRPr lang="en-ZA" sz="3600" dirty="0"/>
          </a:p>
        </p:txBody>
      </p:sp>
      <p:sp>
        <p:nvSpPr>
          <p:cNvPr id="3" name="Slide Number Placeholder 2"/>
          <p:cNvSpPr>
            <a:spLocks noGrp="1"/>
          </p:cNvSpPr>
          <p:nvPr>
            <p:ph type="sldNum" sz="quarter" idx="12"/>
          </p:nvPr>
        </p:nvSpPr>
        <p:spPr>
          <a:xfrm>
            <a:off x="7010400" y="-1710"/>
            <a:ext cx="2133600" cy="365125"/>
          </a:xfrm>
        </p:spPr>
        <p:txBody>
          <a:bodyPr/>
          <a:lstStyle/>
          <a:p>
            <a:fld id="{4199C084-64D2-444A-8BFC-FE521070755C}" type="slidenum">
              <a:rPr lang="en-US" altLang="en-US" smtClean="0">
                <a:solidFill>
                  <a:schemeClr val="bg1"/>
                </a:solidFill>
              </a:rPr>
              <a:pPr/>
              <a:t>21</a:t>
            </a:fld>
            <a:endParaRPr lang="en-US" altLang="en-US" dirty="0">
              <a:solidFill>
                <a:schemeClr val="bg1"/>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811268807"/>
              </p:ext>
            </p:extLst>
          </p:nvPr>
        </p:nvGraphicFramePr>
        <p:xfrm>
          <a:off x="234175" y="1323853"/>
          <a:ext cx="8735654" cy="5299305"/>
        </p:xfrm>
        <a:graphic>
          <a:graphicData uri="http://schemas.openxmlformats.org/drawingml/2006/table">
            <a:tbl>
              <a:tblPr firstRow="1" firstCol="1" bandRow="1"/>
              <a:tblGrid>
                <a:gridCol w="1348440">
                  <a:extLst>
                    <a:ext uri="{9D8B030D-6E8A-4147-A177-3AD203B41FA5}">
                      <a16:colId xmlns:a16="http://schemas.microsoft.com/office/drawing/2014/main" xmlns="" val="20000"/>
                    </a:ext>
                  </a:extLst>
                </a:gridCol>
                <a:gridCol w="1910862">
                  <a:extLst>
                    <a:ext uri="{9D8B030D-6E8A-4147-A177-3AD203B41FA5}">
                      <a16:colId xmlns:a16="http://schemas.microsoft.com/office/drawing/2014/main" xmlns="" val="20001"/>
                    </a:ext>
                  </a:extLst>
                </a:gridCol>
                <a:gridCol w="2274277">
                  <a:extLst>
                    <a:ext uri="{9D8B030D-6E8A-4147-A177-3AD203B41FA5}">
                      <a16:colId xmlns:a16="http://schemas.microsoft.com/office/drawing/2014/main" xmlns="" val="20002"/>
                    </a:ext>
                  </a:extLst>
                </a:gridCol>
                <a:gridCol w="1840523">
                  <a:extLst>
                    <a:ext uri="{9D8B030D-6E8A-4147-A177-3AD203B41FA5}">
                      <a16:colId xmlns:a16="http://schemas.microsoft.com/office/drawing/2014/main" xmlns="" val="20003"/>
                    </a:ext>
                  </a:extLst>
                </a:gridCol>
                <a:gridCol w="1361552">
                  <a:extLst>
                    <a:ext uri="{9D8B030D-6E8A-4147-A177-3AD203B41FA5}">
                      <a16:colId xmlns:a16="http://schemas.microsoft.com/office/drawing/2014/main" xmlns="" val="20004"/>
                    </a:ext>
                  </a:extLst>
                </a:gridCol>
              </a:tblGrid>
              <a:tr h="575278">
                <a:tc>
                  <a:txBody>
                    <a:bodyPr/>
                    <a:lstStyle/>
                    <a:p>
                      <a:pPr>
                        <a:lnSpc>
                          <a:spcPct val="115000"/>
                        </a:lnSpc>
                        <a:spcAft>
                          <a:spcPts val="0"/>
                        </a:spcAft>
                      </a:pPr>
                      <a:r>
                        <a:rPr lang="en-ZA" sz="1600" b="1" dirty="0">
                          <a:effectLst/>
                          <a:latin typeface="Calibri"/>
                          <a:ea typeface="Calibri"/>
                          <a:cs typeface="Times New Roman"/>
                        </a:rPr>
                        <a:t>Outcome </a:t>
                      </a:r>
                      <a:endParaRPr lang="en-ZA" sz="1600" dirty="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1600" b="1" dirty="0">
                          <a:effectLst/>
                          <a:latin typeface="Calibri"/>
                          <a:ea typeface="Calibri"/>
                          <a:cs typeface="Times New Roman"/>
                        </a:rPr>
                        <a:t>Outcome Indicator </a:t>
                      </a:r>
                      <a:endParaRPr lang="en-ZA" sz="1600" dirty="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1600" b="1" dirty="0">
                          <a:effectLst/>
                          <a:latin typeface="Calibri"/>
                          <a:ea typeface="Calibri"/>
                          <a:cs typeface="Times New Roman"/>
                        </a:rPr>
                        <a:t>Baseline</a:t>
                      </a:r>
                      <a:endParaRPr lang="en-ZA" sz="1600" dirty="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1600" b="1" dirty="0">
                          <a:effectLst/>
                          <a:latin typeface="Calibri"/>
                          <a:ea typeface="Calibri"/>
                          <a:cs typeface="Times New Roman"/>
                        </a:rPr>
                        <a:t>Five year target</a:t>
                      </a:r>
                      <a:endParaRPr lang="en-ZA" sz="1600" dirty="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1600" b="1" dirty="0">
                          <a:effectLst/>
                          <a:latin typeface="Calibri"/>
                          <a:ea typeface="Calibri"/>
                          <a:cs typeface="Times New Roman"/>
                        </a:rPr>
                        <a:t>Implementing Programme</a:t>
                      </a:r>
                      <a:endParaRPr lang="en-ZA" sz="1600" dirty="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0"/>
                  </a:ext>
                </a:extLst>
              </a:tr>
              <a:tr h="1639451">
                <a:tc rowSpan="2">
                  <a:txBody>
                    <a:bodyPr/>
                    <a:lstStyle/>
                    <a:p>
                      <a:pPr>
                        <a:lnSpc>
                          <a:spcPct val="115000"/>
                        </a:lnSpc>
                        <a:spcAft>
                          <a:spcPts val="0"/>
                        </a:spcAft>
                      </a:pPr>
                      <a:r>
                        <a:rPr lang="en-GB" sz="1600" dirty="0" smtClean="0">
                          <a:effectLst/>
                          <a:latin typeface="Calibri"/>
                          <a:ea typeface="Times New Roman"/>
                          <a:cs typeface="Calibri"/>
                        </a:rPr>
                        <a:t>7. </a:t>
                      </a:r>
                      <a:r>
                        <a:rPr lang="en-GB" sz="1600" dirty="0">
                          <a:effectLst/>
                          <a:latin typeface="Calibri"/>
                          <a:ea typeface="Times New Roman"/>
                          <a:cs typeface="Calibri"/>
                        </a:rPr>
                        <a:t>Equal opportunities, inclusion and redress</a:t>
                      </a:r>
                      <a:endParaRPr lang="en-ZA" sz="1600" dirty="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a:spcAft>
                          <a:spcPts val="0"/>
                        </a:spcAft>
                      </a:pPr>
                      <a:r>
                        <a:rPr lang="en-ZA" sz="1600" dirty="0" smtClean="0">
                          <a:effectLst/>
                          <a:latin typeface="Calibri"/>
                          <a:ea typeface="Times New Roman"/>
                        </a:rPr>
                        <a:t>7.1  </a:t>
                      </a:r>
                      <a:r>
                        <a:rPr lang="en-ZA" sz="1600" dirty="0">
                          <a:effectLst/>
                          <a:latin typeface="Calibri"/>
                          <a:ea typeface="Times New Roman"/>
                        </a:rPr>
                        <a:t>Amendment of the Employment Equity Act</a:t>
                      </a:r>
                      <a:endParaRPr lang="en-ZA" sz="1600" dirty="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a:spcAft>
                          <a:spcPts val="0"/>
                        </a:spcAft>
                      </a:pPr>
                      <a:r>
                        <a:rPr lang="en-ZA" sz="1600" dirty="0">
                          <a:effectLst/>
                          <a:latin typeface="Calibri"/>
                          <a:ea typeface="Times New Roman"/>
                        </a:rPr>
                        <a:t>Employment Equity Act</a:t>
                      </a:r>
                      <a:endParaRPr lang="en-ZA" sz="1600" dirty="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a:spcAft>
                          <a:spcPts val="0"/>
                        </a:spcAft>
                      </a:pPr>
                      <a:r>
                        <a:rPr lang="en-ZA" sz="1600" dirty="0">
                          <a:effectLst/>
                          <a:latin typeface="Calibri"/>
                          <a:ea typeface="Times New Roman"/>
                        </a:rPr>
                        <a:t>Employment Equity Act amended, enacted and enforced by 2024</a:t>
                      </a:r>
                      <a:endParaRPr lang="en-ZA" sz="1600" dirty="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nSpc>
                          <a:spcPct val="115000"/>
                        </a:lnSpc>
                        <a:spcAft>
                          <a:spcPts val="0"/>
                        </a:spcAft>
                      </a:pPr>
                      <a:r>
                        <a:rPr lang="en-ZA" sz="1600" b="1" dirty="0" smtClean="0">
                          <a:effectLst/>
                          <a:latin typeface="Calibri"/>
                          <a:ea typeface="Calibri"/>
                          <a:cs typeface="Times New Roman"/>
                        </a:rPr>
                        <a:t>LP&amp;IR</a:t>
                      </a:r>
                      <a:endParaRPr lang="en-ZA" sz="1600" b="1" dirty="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073233">
                <a:tc vMerge="1">
                  <a:txBody>
                    <a:bodyPr/>
                    <a:lstStyle/>
                    <a:p>
                      <a:endParaRPr lang="en-ZA"/>
                    </a:p>
                  </a:txBody>
                  <a:tcPr/>
                </a:tc>
                <a:tc>
                  <a:txBody>
                    <a:bodyPr/>
                    <a:lstStyle/>
                    <a:p>
                      <a:pPr>
                        <a:lnSpc>
                          <a:spcPct val="115000"/>
                        </a:lnSpc>
                        <a:spcAft>
                          <a:spcPts val="0"/>
                        </a:spcAft>
                      </a:pPr>
                      <a:r>
                        <a:rPr lang="en-ZA" sz="1600" dirty="0" smtClean="0">
                          <a:effectLst/>
                          <a:latin typeface="+mn-lt"/>
                          <a:ea typeface="Cambria"/>
                          <a:cs typeface="Times New Roman"/>
                        </a:rPr>
                        <a:t>7.2  At least </a:t>
                      </a:r>
                      <a:r>
                        <a:rPr lang="en-ZA" sz="1600" b="1" dirty="0" smtClean="0">
                          <a:effectLst/>
                          <a:latin typeface="+mn-lt"/>
                          <a:ea typeface="Cambria"/>
                          <a:cs typeface="Times New Roman"/>
                        </a:rPr>
                        <a:t>2%</a:t>
                      </a:r>
                      <a:r>
                        <a:rPr lang="en-ZA" sz="1600" dirty="0" smtClean="0">
                          <a:effectLst/>
                          <a:latin typeface="+mn-lt"/>
                          <a:ea typeface="Cambria"/>
                          <a:cs typeface="Times New Roman"/>
                        </a:rPr>
                        <a:t> annual increase in the representation of Africans in senior and middle management levels </a:t>
                      </a:r>
                      <a:endParaRPr lang="en-ZA" sz="16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a:lnSpc>
                          <a:spcPct val="115000"/>
                        </a:lnSpc>
                        <a:spcAft>
                          <a:spcPts val="0"/>
                        </a:spcAft>
                        <a:tabLst>
                          <a:tab pos="2743200" algn="ctr"/>
                          <a:tab pos="5486400" algn="r"/>
                        </a:tabLst>
                      </a:pPr>
                      <a:r>
                        <a:rPr lang="en-ZA" sz="1600" dirty="0">
                          <a:effectLst/>
                          <a:latin typeface="Calibri"/>
                          <a:ea typeface="Cambria"/>
                          <a:cs typeface="Times New Roman"/>
                        </a:rPr>
                        <a:t>Africans constituted </a:t>
                      </a:r>
                      <a:r>
                        <a:rPr lang="en-ZA" sz="1600" b="1" dirty="0">
                          <a:effectLst/>
                          <a:latin typeface="Calibri"/>
                          <a:ea typeface="Cambria"/>
                          <a:cs typeface="Times New Roman"/>
                        </a:rPr>
                        <a:t>23.2%</a:t>
                      </a:r>
                      <a:r>
                        <a:rPr lang="en-ZA" sz="1600" dirty="0">
                          <a:effectLst/>
                          <a:latin typeface="Calibri"/>
                          <a:ea typeface="Cambria"/>
                          <a:cs typeface="Times New Roman"/>
                        </a:rPr>
                        <a:t> and </a:t>
                      </a:r>
                      <a:r>
                        <a:rPr lang="en-ZA" sz="1600" b="1" dirty="0">
                          <a:effectLst/>
                          <a:latin typeface="Calibri"/>
                          <a:ea typeface="Cambria"/>
                          <a:cs typeface="Times New Roman"/>
                        </a:rPr>
                        <a:t>40.2%</a:t>
                      </a:r>
                      <a:r>
                        <a:rPr lang="en-ZA" sz="1600" dirty="0">
                          <a:effectLst/>
                          <a:latin typeface="Calibri"/>
                          <a:ea typeface="Cambria"/>
                          <a:cs typeface="Times New Roman"/>
                        </a:rPr>
                        <a:t> at senior and middle management levels as reported by designated employers in 2018 EE Reporting period (2018-2019 EE Annual Report (19</a:t>
                      </a:r>
                      <a:r>
                        <a:rPr lang="en-ZA" sz="1600" baseline="30000" dirty="0">
                          <a:effectLst/>
                          <a:latin typeface="Calibri"/>
                          <a:ea typeface="Cambria"/>
                          <a:cs typeface="Times New Roman"/>
                        </a:rPr>
                        <a:t>th</a:t>
                      </a:r>
                      <a:r>
                        <a:rPr lang="en-ZA" sz="1600" dirty="0">
                          <a:effectLst/>
                          <a:latin typeface="Calibri"/>
                          <a:ea typeface="Cambria"/>
                          <a:cs typeface="Times New Roman"/>
                        </a:rPr>
                        <a:t> CEE Annual Report</a:t>
                      </a:r>
                      <a:r>
                        <a:rPr lang="en-ZA" sz="1600" dirty="0" smtClean="0">
                          <a:effectLst/>
                          <a:latin typeface="Calibri"/>
                          <a:ea typeface="Cambria"/>
                          <a:cs typeface="Times New Roman"/>
                        </a:rPr>
                        <a:t>)</a:t>
                      </a:r>
                    </a:p>
                    <a:p>
                      <a:pPr marL="21590">
                        <a:lnSpc>
                          <a:spcPct val="115000"/>
                        </a:lnSpc>
                        <a:spcAft>
                          <a:spcPts val="0"/>
                        </a:spcAft>
                        <a:tabLst>
                          <a:tab pos="2743200" algn="ctr"/>
                          <a:tab pos="5486400" algn="r"/>
                        </a:tabLst>
                      </a:pPr>
                      <a:endParaRPr lang="en-ZA" sz="1600" dirty="0" smtClean="0">
                        <a:effectLst/>
                        <a:latin typeface="Calibri"/>
                        <a:ea typeface="Calibri"/>
                        <a:cs typeface="Times New Roman"/>
                      </a:endParaRPr>
                    </a:p>
                    <a:p>
                      <a:pPr marL="21590">
                        <a:lnSpc>
                          <a:spcPct val="115000"/>
                        </a:lnSpc>
                        <a:spcAft>
                          <a:spcPts val="0"/>
                        </a:spcAft>
                        <a:tabLst>
                          <a:tab pos="2743200" algn="ctr"/>
                          <a:tab pos="5486400" algn="r"/>
                        </a:tabLst>
                      </a:pPr>
                      <a:endParaRPr lang="en-ZA" sz="1600" dirty="0" smtClean="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effectLst/>
                          <a:latin typeface="Calibri"/>
                          <a:ea typeface="Calibri"/>
                          <a:cs typeface="Times New Roman"/>
                        </a:rPr>
                        <a:t>Set sector targets and monitor to achieve at least </a:t>
                      </a:r>
                      <a:r>
                        <a:rPr lang="en-US" sz="1600" b="1" dirty="0">
                          <a:effectLst/>
                          <a:latin typeface="Calibri"/>
                          <a:ea typeface="Calibri"/>
                          <a:cs typeface="Times New Roman"/>
                        </a:rPr>
                        <a:t>50%</a:t>
                      </a:r>
                      <a:r>
                        <a:rPr lang="en-US" sz="1600" dirty="0">
                          <a:effectLst/>
                          <a:latin typeface="Calibri"/>
                          <a:ea typeface="Calibri"/>
                          <a:cs typeface="Times New Roman"/>
                        </a:rPr>
                        <a:t> of middle and senior management are African by 2024</a:t>
                      </a:r>
                      <a:endParaRPr lang="en-ZA" sz="1600" dirty="0">
                        <a:effectLst/>
                        <a:latin typeface="Calibri"/>
                        <a:ea typeface="Calibri"/>
                        <a:cs typeface="Times New Roman"/>
                      </a:endParaRPr>
                    </a:p>
                    <a:p>
                      <a:pPr>
                        <a:lnSpc>
                          <a:spcPct val="115000"/>
                        </a:lnSpc>
                        <a:spcAft>
                          <a:spcPts val="0"/>
                        </a:spcAft>
                      </a:pPr>
                      <a:r>
                        <a:rPr lang="en-ZA" sz="1600" dirty="0">
                          <a:effectLst/>
                          <a:latin typeface="Calibri"/>
                          <a:ea typeface="Times New Roman"/>
                          <a:cs typeface="Times New Roman"/>
                        </a:rPr>
                        <a:t> </a:t>
                      </a:r>
                      <a:endParaRPr lang="en-ZA"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nSpc>
                          <a:spcPct val="115000"/>
                        </a:lnSpc>
                        <a:spcAft>
                          <a:spcPts val="0"/>
                        </a:spcAft>
                      </a:pPr>
                      <a:r>
                        <a:rPr lang="en-ZA" sz="1600" b="1" dirty="0" smtClean="0">
                          <a:effectLst/>
                          <a:latin typeface="Calibri"/>
                          <a:ea typeface="Calibri"/>
                          <a:cs typeface="Times New Roman"/>
                        </a:rPr>
                        <a:t>LP&amp;IR</a:t>
                      </a:r>
                      <a:endParaRPr lang="en-ZA" sz="1600" b="1" dirty="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8" name="Rectangle 1"/>
          <p:cNvSpPr>
            <a:spLocks noChangeArrowheads="1"/>
          </p:cNvSpPr>
          <p:nvPr/>
        </p:nvSpPr>
        <p:spPr bwMode="auto">
          <a:xfrm>
            <a:off x="457200" y="21812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800" b="0" i="0" u="none" strike="noStrike" cap="none" normalizeH="0" baseline="0" smtClean="0">
                <a:ln>
                  <a:noFill/>
                </a:ln>
                <a:solidFill>
                  <a:schemeClr val="tx1"/>
                </a:solidFill>
                <a:effectLst/>
                <a:latin typeface="Arial" pitchFamily="34" charset="0"/>
                <a:cs typeface="Arial" pitchFamily="34" charset="0"/>
              </a:rPr>
              <a:t/>
            </a:r>
            <a:br>
              <a:rPr kumimoji="0" lang="en-ZA" altLang="en-US" sz="1800" b="0" i="0" u="none" strike="noStrike" cap="none" normalizeH="0" baseline="0" smtClean="0">
                <a:ln>
                  <a:noFill/>
                </a:ln>
                <a:solidFill>
                  <a:schemeClr val="tx1"/>
                </a:solidFill>
                <a:effectLst/>
                <a:latin typeface="Arial" pitchFamily="34" charset="0"/>
                <a:cs typeface="Arial" pitchFamily="34" charset="0"/>
              </a:rPr>
            </a:br>
            <a:endParaRPr kumimoji="0" lang="en-ZA"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5863848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42" y="246185"/>
            <a:ext cx="8229600" cy="725976"/>
          </a:xfrm>
          <a:noFill/>
        </p:spPr>
        <p:txBody>
          <a:bodyPr/>
          <a:lstStyle/>
          <a:p>
            <a:pPr lvl="0"/>
            <a:r>
              <a:rPr lang="en-ZA" sz="2800" b="1" dirty="0" smtClean="0">
                <a:solidFill>
                  <a:prstClr val="black"/>
                </a:solidFill>
                <a:ea typeface="ＭＳ Ｐゴシック" pitchFamily="-80" charset="-128"/>
                <a:cs typeface="+mj-cs"/>
              </a:rPr>
              <a:t/>
            </a:r>
            <a:br>
              <a:rPr lang="en-ZA" sz="2800" b="1" dirty="0" smtClean="0">
                <a:solidFill>
                  <a:prstClr val="black"/>
                </a:solidFill>
                <a:ea typeface="ＭＳ Ｐゴシック" pitchFamily="-80" charset="-128"/>
                <a:cs typeface="+mj-cs"/>
              </a:rPr>
            </a:br>
            <a:r>
              <a:rPr lang="en-ZA" sz="2800" b="1" dirty="0" smtClean="0">
                <a:solidFill>
                  <a:prstClr val="black"/>
                </a:solidFill>
                <a:ea typeface="ＭＳ Ｐゴシック" pitchFamily="-80" charset="-128"/>
                <a:cs typeface="+mj-cs"/>
              </a:rPr>
              <a:t/>
            </a:r>
            <a:br>
              <a:rPr lang="en-ZA" sz="2800" b="1" dirty="0" smtClean="0">
                <a:solidFill>
                  <a:prstClr val="black"/>
                </a:solidFill>
                <a:ea typeface="ＭＳ Ｐゴシック" pitchFamily="-80" charset="-128"/>
                <a:cs typeface="+mj-cs"/>
              </a:rPr>
            </a:br>
            <a:r>
              <a:rPr lang="en-ZA" sz="2800" b="1" dirty="0" smtClean="0">
                <a:solidFill>
                  <a:prstClr val="black"/>
                </a:solidFill>
                <a:ea typeface="ＭＳ Ｐゴシック" pitchFamily="-80" charset="-128"/>
                <a:cs typeface="+mj-cs"/>
              </a:rPr>
              <a:t/>
            </a:r>
            <a:br>
              <a:rPr lang="en-ZA" sz="2800" b="1" dirty="0" smtClean="0">
                <a:solidFill>
                  <a:prstClr val="black"/>
                </a:solidFill>
                <a:ea typeface="ＭＳ Ｐゴシック" pitchFamily="-80" charset="-128"/>
                <a:cs typeface="+mj-cs"/>
              </a:rPr>
            </a:br>
            <a:r>
              <a:rPr lang="en-ZA" sz="2400" b="1" dirty="0" smtClean="0">
                <a:solidFill>
                  <a:prstClr val="black"/>
                </a:solidFill>
                <a:ea typeface="ＭＳ Ｐゴシック" pitchFamily="-80" charset="-128"/>
                <a:cs typeface="+mj-cs"/>
              </a:rPr>
              <a:t>PRIORITY 6: SOCIAL COHESION AND SAFER COMMUNITIES </a:t>
            </a:r>
            <a:br>
              <a:rPr lang="en-ZA" sz="2400" b="1" dirty="0" smtClean="0">
                <a:solidFill>
                  <a:prstClr val="black"/>
                </a:solidFill>
                <a:ea typeface="ＭＳ Ｐゴシック" pitchFamily="-80" charset="-128"/>
                <a:cs typeface="+mj-cs"/>
              </a:rPr>
            </a:br>
            <a:r>
              <a:rPr lang="en-ZA" sz="2800" b="1" dirty="0" smtClean="0">
                <a:solidFill>
                  <a:prstClr val="black"/>
                </a:solidFill>
                <a:ea typeface="ＭＳ Ｐゴシック" pitchFamily="-80" charset="-128"/>
                <a:cs typeface="+mj-cs"/>
              </a:rPr>
              <a:t/>
            </a:r>
            <a:br>
              <a:rPr lang="en-ZA" sz="2800" b="1" dirty="0" smtClean="0">
                <a:solidFill>
                  <a:prstClr val="black"/>
                </a:solidFill>
                <a:ea typeface="ＭＳ Ｐゴシック" pitchFamily="-80" charset="-128"/>
                <a:cs typeface="+mj-cs"/>
              </a:rPr>
            </a:br>
            <a:endParaRPr lang="en-ZA" sz="3600" dirty="0"/>
          </a:p>
        </p:txBody>
      </p:sp>
      <p:sp>
        <p:nvSpPr>
          <p:cNvPr id="3" name="Slide Number Placeholder 2"/>
          <p:cNvSpPr>
            <a:spLocks noGrp="1"/>
          </p:cNvSpPr>
          <p:nvPr>
            <p:ph type="sldNum" sz="quarter" idx="12"/>
          </p:nvPr>
        </p:nvSpPr>
        <p:spPr>
          <a:xfrm>
            <a:off x="7010400" y="-1710"/>
            <a:ext cx="2133600" cy="365125"/>
          </a:xfrm>
        </p:spPr>
        <p:txBody>
          <a:bodyPr/>
          <a:lstStyle/>
          <a:p>
            <a:fld id="{4199C084-64D2-444A-8BFC-FE521070755C}" type="slidenum">
              <a:rPr lang="en-US" altLang="en-US" smtClean="0">
                <a:solidFill>
                  <a:schemeClr val="bg1"/>
                </a:solidFill>
              </a:rPr>
              <a:pPr/>
              <a:t>22</a:t>
            </a:fld>
            <a:endParaRPr lang="en-US" altLang="en-US" dirty="0">
              <a:solidFill>
                <a:schemeClr val="bg1"/>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3717612126"/>
              </p:ext>
            </p:extLst>
          </p:nvPr>
        </p:nvGraphicFramePr>
        <p:xfrm>
          <a:off x="234175" y="1256910"/>
          <a:ext cx="8648567" cy="5378352"/>
        </p:xfrm>
        <a:graphic>
          <a:graphicData uri="http://schemas.openxmlformats.org/drawingml/2006/table">
            <a:tbl>
              <a:tblPr firstRow="1" firstCol="1" bandRow="1"/>
              <a:tblGrid>
                <a:gridCol w="1383610">
                  <a:extLst>
                    <a:ext uri="{9D8B030D-6E8A-4147-A177-3AD203B41FA5}">
                      <a16:colId xmlns:a16="http://schemas.microsoft.com/office/drawing/2014/main" xmlns="" val="20000"/>
                    </a:ext>
                  </a:extLst>
                </a:gridCol>
                <a:gridCol w="1840523">
                  <a:extLst>
                    <a:ext uri="{9D8B030D-6E8A-4147-A177-3AD203B41FA5}">
                      <a16:colId xmlns:a16="http://schemas.microsoft.com/office/drawing/2014/main" xmlns="" val="20001"/>
                    </a:ext>
                  </a:extLst>
                </a:gridCol>
                <a:gridCol w="2016369">
                  <a:extLst>
                    <a:ext uri="{9D8B030D-6E8A-4147-A177-3AD203B41FA5}">
                      <a16:colId xmlns:a16="http://schemas.microsoft.com/office/drawing/2014/main" xmlns="" val="20002"/>
                    </a:ext>
                  </a:extLst>
                </a:gridCol>
                <a:gridCol w="2192215">
                  <a:extLst>
                    <a:ext uri="{9D8B030D-6E8A-4147-A177-3AD203B41FA5}">
                      <a16:colId xmlns:a16="http://schemas.microsoft.com/office/drawing/2014/main" xmlns="" val="20003"/>
                    </a:ext>
                  </a:extLst>
                </a:gridCol>
                <a:gridCol w="1215850">
                  <a:extLst>
                    <a:ext uri="{9D8B030D-6E8A-4147-A177-3AD203B41FA5}">
                      <a16:colId xmlns:a16="http://schemas.microsoft.com/office/drawing/2014/main" xmlns="" val="20004"/>
                    </a:ext>
                  </a:extLst>
                </a:gridCol>
              </a:tblGrid>
              <a:tr h="361533">
                <a:tc>
                  <a:txBody>
                    <a:bodyPr/>
                    <a:lstStyle/>
                    <a:p>
                      <a:pPr>
                        <a:lnSpc>
                          <a:spcPct val="115000"/>
                        </a:lnSpc>
                        <a:spcAft>
                          <a:spcPts val="0"/>
                        </a:spcAft>
                      </a:pPr>
                      <a:r>
                        <a:rPr lang="en-ZA" sz="1400" b="1" dirty="0">
                          <a:effectLst/>
                          <a:latin typeface="Calibri"/>
                          <a:ea typeface="Calibri"/>
                          <a:cs typeface="Times New Roman"/>
                        </a:rPr>
                        <a:t>Outcome </a:t>
                      </a:r>
                      <a:endParaRPr lang="en-ZA" sz="1400" dirty="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1400" b="1" dirty="0">
                          <a:effectLst/>
                          <a:latin typeface="Calibri"/>
                          <a:ea typeface="Calibri"/>
                          <a:cs typeface="Times New Roman"/>
                        </a:rPr>
                        <a:t>Outcome Indicator </a:t>
                      </a:r>
                      <a:endParaRPr lang="en-ZA" sz="1400" dirty="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1400" b="1" dirty="0">
                          <a:effectLst/>
                          <a:latin typeface="Calibri"/>
                          <a:ea typeface="Calibri"/>
                          <a:cs typeface="Times New Roman"/>
                        </a:rPr>
                        <a:t>Baseline</a:t>
                      </a:r>
                      <a:endParaRPr lang="en-ZA" sz="1400" dirty="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1400" b="1" dirty="0">
                          <a:effectLst/>
                          <a:latin typeface="Calibri"/>
                          <a:ea typeface="Calibri"/>
                          <a:cs typeface="Times New Roman"/>
                        </a:rPr>
                        <a:t>Five year target</a:t>
                      </a:r>
                      <a:endParaRPr lang="en-ZA" sz="1400" dirty="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1400" b="1" dirty="0">
                          <a:effectLst/>
                          <a:latin typeface="Calibri"/>
                          <a:ea typeface="Calibri"/>
                          <a:cs typeface="Times New Roman"/>
                        </a:rPr>
                        <a:t>Implementing Programme</a:t>
                      </a:r>
                      <a:endParaRPr lang="en-ZA" sz="1400" dirty="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0"/>
                  </a:ext>
                </a:extLst>
              </a:tr>
              <a:tr h="2988720">
                <a:tc rowSpan="2">
                  <a:txBody>
                    <a:bodyPr/>
                    <a:lstStyle/>
                    <a:p>
                      <a:pPr>
                        <a:lnSpc>
                          <a:spcPct val="115000"/>
                        </a:lnSpc>
                        <a:spcAft>
                          <a:spcPts val="0"/>
                        </a:spcAft>
                      </a:pPr>
                      <a:r>
                        <a:rPr lang="en-GB" sz="1600" dirty="0" smtClean="0">
                          <a:effectLst/>
                          <a:latin typeface="Calibri"/>
                          <a:ea typeface="Times New Roman"/>
                          <a:cs typeface="Calibri"/>
                        </a:rPr>
                        <a:t>7. </a:t>
                      </a:r>
                      <a:r>
                        <a:rPr lang="en-GB" sz="1600" dirty="0">
                          <a:effectLst/>
                          <a:latin typeface="Calibri"/>
                          <a:ea typeface="Times New Roman"/>
                          <a:cs typeface="Calibri"/>
                        </a:rPr>
                        <a:t>Equal opportunities, inclusion and redress</a:t>
                      </a:r>
                      <a:endParaRPr lang="en-ZA" sz="1600" dirty="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600" dirty="0" smtClean="0">
                          <a:effectLst/>
                          <a:latin typeface="Calibri"/>
                          <a:ea typeface="Cambria"/>
                          <a:cs typeface="Times New Roman"/>
                        </a:rPr>
                        <a:t>7.3  </a:t>
                      </a:r>
                      <a:r>
                        <a:rPr lang="en-ZA" sz="1600" dirty="0">
                          <a:effectLst/>
                          <a:latin typeface="Calibri"/>
                          <a:ea typeface="Cambria"/>
                          <a:cs typeface="Times New Roman"/>
                        </a:rPr>
                        <a:t>Number of persons with disabilities employed increased annually with at least </a:t>
                      </a:r>
                      <a:r>
                        <a:rPr lang="en-ZA" sz="1600" b="1" dirty="0">
                          <a:effectLst/>
                          <a:latin typeface="Calibri"/>
                          <a:ea typeface="Cambria"/>
                          <a:cs typeface="Times New Roman"/>
                        </a:rPr>
                        <a:t>1.5%</a:t>
                      </a:r>
                      <a:r>
                        <a:rPr lang="en-ZA" sz="1600" dirty="0">
                          <a:effectLst/>
                          <a:latin typeface="Calibri"/>
                          <a:ea typeface="Cambria"/>
                          <a:cs typeface="Times New Roman"/>
                        </a:rPr>
                        <a:t> of the total workforce reported by designated employers </a:t>
                      </a:r>
                      <a:endParaRPr lang="en-ZA" sz="1600" dirty="0">
                        <a:effectLst/>
                        <a:latin typeface="Calibri"/>
                        <a:ea typeface="Calibri"/>
                        <a:cs typeface="Times New Roman"/>
                      </a:endParaRPr>
                    </a:p>
                    <a:p>
                      <a:pPr>
                        <a:lnSpc>
                          <a:spcPct val="115000"/>
                        </a:lnSpc>
                        <a:spcAft>
                          <a:spcPts val="0"/>
                        </a:spcAft>
                      </a:pPr>
                      <a:r>
                        <a:rPr lang="en-ZA" sz="1600" dirty="0">
                          <a:effectLst/>
                          <a:latin typeface="Calibri"/>
                          <a:ea typeface="Times New Roman"/>
                          <a:cs typeface="Times New Roman"/>
                        </a:rPr>
                        <a:t> </a:t>
                      </a:r>
                      <a:endParaRPr lang="en-ZA"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600" dirty="0">
                          <a:effectLst/>
                          <a:latin typeface="Calibri"/>
                          <a:ea typeface="Cambria"/>
                          <a:cs typeface="Times New Roman"/>
                        </a:rPr>
                        <a:t>Persons with disabilities constituted </a:t>
                      </a:r>
                      <a:r>
                        <a:rPr lang="en-ZA" sz="1600" b="1" dirty="0">
                          <a:effectLst/>
                          <a:latin typeface="Calibri"/>
                          <a:ea typeface="Cambria"/>
                          <a:cs typeface="Times New Roman"/>
                        </a:rPr>
                        <a:t>1% </a:t>
                      </a:r>
                      <a:r>
                        <a:rPr lang="en-ZA" sz="1600" dirty="0">
                          <a:effectLst/>
                          <a:latin typeface="Calibri"/>
                          <a:ea typeface="Cambria"/>
                          <a:cs typeface="Times New Roman"/>
                        </a:rPr>
                        <a:t>of total workforce in both Public and Private sectors as reported in 2018 EE reporting period (2018-2019 EE Annual Report (19</a:t>
                      </a:r>
                      <a:r>
                        <a:rPr lang="en-ZA" sz="1600" baseline="30000" dirty="0">
                          <a:effectLst/>
                          <a:latin typeface="Calibri"/>
                          <a:ea typeface="Cambria"/>
                          <a:cs typeface="Times New Roman"/>
                        </a:rPr>
                        <a:t>th</a:t>
                      </a:r>
                      <a:r>
                        <a:rPr lang="en-ZA" sz="1600" dirty="0">
                          <a:effectLst/>
                          <a:latin typeface="Calibri"/>
                          <a:ea typeface="Cambria"/>
                          <a:cs typeface="Times New Roman"/>
                        </a:rPr>
                        <a:t> CEE Annual</a:t>
                      </a:r>
                      <a:endParaRPr lang="en-ZA"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effectLst/>
                          <a:latin typeface="Calibri"/>
                          <a:ea typeface="Calibri"/>
                          <a:cs typeface="Times New Roman"/>
                        </a:rPr>
                        <a:t>Set sector targets and monitor to achieve at least </a:t>
                      </a:r>
                      <a:r>
                        <a:rPr lang="en-US" sz="1600" b="1" dirty="0">
                          <a:effectLst/>
                          <a:latin typeface="Calibri"/>
                          <a:ea typeface="Calibri"/>
                          <a:cs typeface="Times New Roman"/>
                        </a:rPr>
                        <a:t>2.5% </a:t>
                      </a:r>
                      <a:r>
                        <a:rPr lang="en-US" sz="1600" dirty="0">
                          <a:effectLst/>
                          <a:latin typeface="Calibri"/>
                          <a:ea typeface="Calibri"/>
                          <a:cs typeface="Times New Roman"/>
                        </a:rPr>
                        <a:t>of employed adults between the age of 15 and 65 will be persons with disabilities by 2024</a:t>
                      </a:r>
                      <a:endParaRPr lang="en-ZA" sz="1600" dirty="0">
                        <a:effectLst/>
                        <a:latin typeface="Calibri"/>
                        <a:ea typeface="Calibri"/>
                        <a:cs typeface="Times New Roman"/>
                      </a:endParaRPr>
                    </a:p>
                    <a:p>
                      <a:pPr>
                        <a:lnSpc>
                          <a:spcPct val="115000"/>
                        </a:lnSpc>
                        <a:spcAft>
                          <a:spcPts val="0"/>
                        </a:spcAft>
                      </a:pPr>
                      <a:r>
                        <a:rPr lang="en-ZA" sz="1600" dirty="0">
                          <a:effectLst/>
                          <a:latin typeface="Calibri"/>
                          <a:ea typeface="Times New Roman"/>
                          <a:cs typeface="Times New Roman"/>
                        </a:rPr>
                        <a:t> </a:t>
                      </a:r>
                      <a:endParaRPr lang="en-ZA"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nSpc>
                          <a:spcPct val="115000"/>
                        </a:lnSpc>
                        <a:spcAft>
                          <a:spcPts val="0"/>
                        </a:spcAft>
                      </a:pPr>
                      <a:r>
                        <a:rPr lang="en-ZA" sz="1600" b="1" dirty="0" smtClean="0">
                          <a:effectLst/>
                          <a:latin typeface="Calibri"/>
                          <a:ea typeface="Calibri"/>
                          <a:cs typeface="Times New Roman"/>
                        </a:rPr>
                        <a:t>LP&amp;IR</a:t>
                      </a:r>
                      <a:endParaRPr lang="en-ZA"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803048">
                <a:tc vMerge="1">
                  <a:txBody>
                    <a:bodyPr/>
                    <a:lstStyle/>
                    <a:p>
                      <a:endParaRPr lang="en-ZA"/>
                    </a:p>
                  </a:txBody>
                  <a:tcPr/>
                </a:tc>
                <a:tc>
                  <a:txBody>
                    <a:bodyPr/>
                    <a:lstStyle/>
                    <a:p>
                      <a:pPr marL="5715">
                        <a:lnSpc>
                          <a:spcPct val="115000"/>
                        </a:lnSpc>
                        <a:spcAft>
                          <a:spcPts val="0"/>
                        </a:spcAft>
                      </a:pPr>
                      <a:r>
                        <a:rPr lang="en-ZA" sz="1600" dirty="0" smtClean="0">
                          <a:effectLst/>
                          <a:latin typeface="Calibri"/>
                          <a:ea typeface="Times New Roman"/>
                          <a:cs typeface="Times New Roman"/>
                        </a:rPr>
                        <a:t>7.4  </a:t>
                      </a:r>
                      <a:r>
                        <a:rPr lang="en-ZA" sz="1600" dirty="0">
                          <a:effectLst/>
                          <a:latin typeface="Calibri"/>
                          <a:ea typeface="Times New Roman"/>
                          <a:cs typeface="Times New Roman"/>
                        </a:rPr>
                        <a:t>Development of Income differential data collection tool (EEA4 form) for designated employers</a:t>
                      </a:r>
                      <a:endParaRPr lang="en-ZA"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600">
                          <a:effectLst/>
                          <a:latin typeface="Calibri"/>
                          <a:ea typeface="Times New Roman"/>
                        </a:rPr>
                        <a:t>New indicator</a:t>
                      </a:r>
                      <a:endParaRPr lang="en-ZA" sz="160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effectLst/>
                          <a:latin typeface="Calibri"/>
                          <a:ea typeface="Calibri"/>
                          <a:cs typeface="Times New Roman"/>
                        </a:rPr>
                        <a:t>Income differential data collection tool (EEA4 form) for designated employers developed and implemented by </a:t>
                      </a:r>
                      <a:r>
                        <a:rPr lang="en-US" sz="1600" dirty="0" smtClean="0">
                          <a:effectLst/>
                          <a:latin typeface="Calibri"/>
                          <a:ea typeface="Calibri"/>
                          <a:cs typeface="Times New Roman"/>
                        </a:rPr>
                        <a:t>2022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nSpc>
                          <a:spcPct val="115000"/>
                        </a:lnSpc>
                        <a:spcAft>
                          <a:spcPts val="0"/>
                        </a:spcAft>
                      </a:pPr>
                      <a:r>
                        <a:rPr lang="en-ZA" sz="1600" b="1" dirty="0" smtClean="0">
                          <a:effectLst/>
                          <a:latin typeface="Calibri"/>
                          <a:ea typeface="Calibri"/>
                          <a:cs typeface="Times New Roman"/>
                        </a:rPr>
                        <a:t>LP&amp;IR</a:t>
                      </a:r>
                      <a:endParaRPr lang="en-ZA"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8" name="Rectangle 1"/>
          <p:cNvSpPr>
            <a:spLocks noChangeArrowheads="1"/>
          </p:cNvSpPr>
          <p:nvPr/>
        </p:nvSpPr>
        <p:spPr bwMode="auto">
          <a:xfrm>
            <a:off x="457200" y="21812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800" b="0" i="0" u="none" strike="noStrike" cap="none" normalizeH="0" baseline="0" smtClean="0">
                <a:ln>
                  <a:noFill/>
                </a:ln>
                <a:solidFill>
                  <a:schemeClr val="tx1"/>
                </a:solidFill>
                <a:effectLst/>
                <a:latin typeface="Arial" pitchFamily="34" charset="0"/>
                <a:cs typeface="Arial" pitchFamily="34" charset="0"/>
              </a:rPr>
              <a:t/>
            </a:r>
            <a:br>
              <a:rPr kumimoji="0" lang="en-ZA" altLang="en-US" sz="1800" b="0" i="0" u="none" strike="noStrike" cap="none" normalizeH="0" baseline="0" smtClean="0">
                <a:ln>
                  <a:noFill/>
                </a:ln>
                <a:solidFill>
                  <a:schemeClr val="tx1"/>
                </a:solidFill>
                <a:effectLst/>
                <a:latin typeface="Arial" pitchFamily="34" charset="0"/>
                <a:cs typeface="Arial" pitchFamily="34" charset="0"/>
              </a:rPr>
            </a:br>
            <a:endParaRPr kumimoji="0" lang="en-ZA"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227131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0853"/>
            <a:ext cx="8229600" cy="1143000"/>
          </a:xfrm>
          <a:noFill/>
        </p:spPr>
        <p:txBody>
          <a:bodyPr/>
          <a:lstStyle/>
          <a:p>
            <a:pPr lvl="0"/>
            <a:r>
              <a:rPr lang="en-ZA" sz="2800" b="1" dirty="0" smtClean="0">
                <a:solidFill>
                  <a:prstClr val="black"/>
                </a:solidFill>
                <a:ea typeface="ＭＳ Ｐゴシック" pitchFamily="-80" charset="-128"/>
                <a:cs typeface="+mj-cs"/>
              </a:rPr>
              <a:t/>
            </a:r>
            <a:br>
              <a:rPr lang="en-ZA" sz="2800" b="1" dirty="0" smtClean="0">
                <a:solidFill>
                  <a:prstClr val="black"/>
                </a:solidFill>
                <a:ea typeface="ＭＳ Ｐゴシック" pitchFamily="-80" charset="-128"/>
                <a:cs typeface="+mj-cs"/>
              </a:rPr>
            </a:br>
            <a:r>
              <a:rPr lang="en-ZA" sz="2800" b="1" dirty="0">
                <a:solidFill>
                  <a:prstClr val="black"/>
                </a:solidFill>
                <a:ea typeface="ＭＳ Ｐゴシック" pitchFamily="-80" charset="-128"/>
                <a:cs typeface="+mj-cs"/>
              </a:rPr>
              <a:t/>
            </a:r>
            <a:br>
              <a:rPr lang="en-ZA" sz="2800" b="1" dirty="0">
                <a:solidFill>
                  <a:prstClr val="black"/>
                </a:solidFill>
                <a:ea typeface="ＭＳ Ｐゴシック" pitchFamily="-80" charset="-128"/>
                <a:cs typeface="+mj-cs"/>
              </a:rPr>
            </a:br>
            <a:r>
              <a:rPr lang="en-ZA" sz="2800" b="1" dirty="0">
                <a:solidFill>
                  <a:prstClr val="black"/>
                </a:solidFill>
                <a:ea typeface="ＭＳ Ｐゴシック" pitchFamily="-80" charset="-128"/>
                <a:cs typeface="+mj-cs"/>
              </a:rPr>
              <a:t/>
            </a:r>
            <a:br>
              <a:rPr lang="en-ZA" sz="2800" b="1" dirty="0">
                <a:solidFill>
                  <a:prstClr val="black"/>
                </a:solidFill>
                <a:ea typeface="ＭＳ Ｐゴシック" pitchFamily="-80" charset="-128"/>
                <a:cs typeface="+mj-cs"/>
              </a:rPr>
            </a:br>
            <a:r>
              <a:rPr lang="en-ZA" sz="2400" b="1" dirty="0" smtClean="0">
                <a:solidFill>
                  <a:prstClr val="black"/>
                </a:solidFill>
                <a:ea typeface="ＭＳ Ｐゴシック" pitchFamily="-80" charset="-128"/>
                <a:cs typeface="+mj-cs"/>
              </a:rPr>
              <a:t>PRIORITY 7: A BETTER AFRICA AND A BETTER WORLD</a:t>
            </a:r>
            <a:br>
              <a:rPr lang="en-ZA" sz="2400" b="1" dirty="0" smtClean="0">
                <a:solidFill>
                  <a:prstClr val="black"/>
                </a:solidFill>
                <a:ea typeface="ＭＳ Ｐゴシック" pitchFamily="-80" charset="-128"/>
                <a:cs typeface="+mj-cs"/>
              </a:rPr>
            </a:br>
            <a:r>
              <a:rPr lang="en-ZA" sz="2400" b="1" dirty="0" smtClean="0">
                <a:solidFill>
                  <a:prstClr val="black"/>
                </a:solidFill>
                <a:ea typeface="ＭＳ Ｐゴシック" pitchFamily="-80" charset="-128"/>
                <a:cs typeface="+mj-cs"/>
              </a:rPr>
              <a:t/>
            </a:r>
            <a:br>
              <a:rPr lang="en-ZA" sz="2400" b="1" dirty="0" smtClean="0">
                <a:solidFill>
                  <a:prstClr val="black"/>
                </a:solidFill>
                <a:ea typeface="ＭＳ Ｐゴシック" pitchFamily="-80" charset="-128"/>
                <a:cs typeface="+mj-cs"/>
              </a:rPr>
            </a:br>
            <a:r>
              <a:rPr lang="en-ZA" sz="2800" b="1" dirty="0">
                <a:solidFill>
                  <a:prstClr val="black"/>
                </a:solidFill>
                <a:ea typeface="ＭＳ Ｐゴシック" pitchFamily="-80" charset="-128"/>
                <a:cs typeface="+mj-cs"/>
              </a:rPr>
              <a:t/>
            </a:r>
            <a:br>
              <a:rPr lang="en-ZA" sz="2800" b="1" dirty="0">
                <a:solidFill>
                  <a:prstClr val="black"/>
                </a:solidFill>
                <a:ea typeface="ＭＳ Ｐゴシック" pitchFamily="-80" charset="-128"/>
                <a:cs typeface="+mj-cs"/>
              </a:rPr>
            </a:br>
            <a:endParaRPr lang="en-ZA" sz="3600" dirty="0"/>
          </a:p>
        </p:txBody>
      </p:sp>
      <p:sp>
        <p:nvSpPr>
          <p:cNvPr id="3" name="Slide Number Placeholder 2"/>
          <p:cNvSpPr>
            <a:spLocks noGrp="1"/>
          </p:cNvSpPr>
          <p:nvPr>
            <p:ph type="sldNum" sz="quarter" idx="12"/>
          </p:nvPr>
        </p:nvSpPr>
        <p:spPr>
          <a:xfrm>
            <a:off x="7010400" y="-1710"/>
            <a:ext cx="2133600" cy="365125"/>
          </a:xfrm>
        </p:spPr>
        <p:txBody>
          <a:bodyPr/>
          <a:lstStyle/>
          <a:p>
            <a:fld id="{4199C084-64D2-444A-8BFC-FE521070755C}" type="slidenum">
              <a:rPr lang="en-US" altLang="en-US" smtClean="0">
                <a:solidFill>
                  <a:schemeClr val="bg1"/>
                </a:solidFill>
              </a:rPr>
              <a:pPr/>
              <a:t>23</a:t>
            </a:fld>
            <a:endParaRPr lang="en-US" altLang="en-US"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975678305"/>
              </p:ext>
            </p:extLst>
          </p:nvPr>
        </p:nvGraphicFramePr>
        <p:xfrm>
          <a:off x="250372" y="1338993"/>
          <a:ext cx="8719456" cy="5284545"/>
        </p:xfrm>
        <a:graphic>
          <a:graphicData uri="http://schemas.openxmlformats.org/drawingml/2006/table">
            <a:tbl>
              <a:tblPr firstRow="1" firstCol="1" bandRow="1"/>
              <a:tblGrid>
                <a:gridCol w="1566705">
                  <a:extLst>
                    <a:ext uri="{9D8B030D-6E8A-4147-A177-3AD203B41FA5}">
                      <a16:colId xmlns:a16="http://schemas.microsoft.com/office/drawing/2014/main" xmlns="" val="20000"/>
                    </a:ext>
                  </a:extLst>
                </a:gridCol>
                <a:gridCol w="2590800">
                  <a:extLst>
                    <a:ext uri="{9D8B030D-6E8A-4147-A177-3AD203B41FA5}">
                      <a16:colId xmlns:a16="http://schemas.microsoft.com/office/drawing/2014/main" xmlns="" val="20001"/>
                    </a:ext>
                  </a:extLst>
                </a:gridCol>
                <a:gridCol w="1324708">
                  <a:extLst>
                    <a:ext uri="{9D8B030D-6E8A-4147-A177-3AD203B41FA5}">
                      <a16:colId xmlns:a16="http://schemas.microsoft.com/office/drawing/2014/main" xmlns="" val="20002"/>
                    </a:ext>
                  </a:extLst>
                </a:gridCol>
                <a:gridCol w="1875692">
                  <a:extLst>
                    <a:ext uri="{9D8B030D-6E8A-4147-A177-3AD203B41FA5}">
                      <a16:colId xmlns:a16="http://schemas.microsoft.com/office/drawing/2014/main" xmlns="" val="20003"/>
                    </a:ext>
                  </a:extLst>
                </a:gridCol>
                <a:gridCol w="1361551">
                  <a:extLst>
                    <a:ext uri="{9D8B030D-6E8A-4147-A177-3AD203B41FA5}">
                      <a16:colId xmlns:a16="http://schemas.microsoft.com/office/drawing/2014/main" xmlns="" val="20004"/>
                    </a:ext>
                  </a:extLst>
                </a:gridCol>
              </a:tblGrid>
              <a:tr h="647164">
                <a:tc>
                  <a:txBody>
                    <a:bodyPr/>
                    <a:lstStyle/>
                    <a:p>
                      <a:pPr>
                        <a:lnSpc>
                          <a:spcPct val="115000"/>
                        </a:lnSpc>
                        <a:spcAft>
                          <a:spcPts val="0"/>
                        </a:spcAft>
                      </a:pPr>
                      <a:r>
                        <a:rPr lang="en-ZA" sz="1600" b="1" dirty="0">
                          <a:effectLst/>
                          <a:latin typeface="Calibri"/>
                          <a:ea typeface="Calibri"/>
                          <a:cs typeface="Times New Roman"/>
                        </a:rPr>
                        <a:t>Outcome </a:t>
                      </a:r>
                      <a:endParaRPr lang="en-ZA" sz="1600" dirty="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1600" b="1" dirty="0">
                          <a:effectLst/>
                          <a:latin typeface="Calibri"/>
                          <a:ea typeface="Calibri"/>
                          <a:cs typeface="Times New Roman"/>
                        </a:rPr>
                        <a:t>Outcome Indicator </a:t>
                      </a:r>
                      <a:endParaRPr lang="en-ZA" sz="1600" dirty="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1600" b="1" dirty="0">
                          <a:effectLst/>
                          <a:latin typeface="Calibri"/>
                          <a:ea typeface="Calibri"/>
                          <a:cs typeface="Times New Roman"/>
                        </a:rPr>
                        <a:t>Baseline</a:t>
                      </a:r>
                      <a:endParaRPr lang="en-ZA" sz="1600" dirty="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1600" b="1" dirty="0">
                          <a:effectLst/>
                          <a:latin typeface="Calibri"/>
                          <a:ea typeface="Calibri"/>
                          <a:cs typeface="Times New Roman"/>
                        </a:rPr>
                        <a:t>Five year target</a:t>
                      </a:r>
                      <a:endParaRPr lang="en-ZA" sz="1600" dirty="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ZA" sz="1600" b="1" dirty="0">
                          <a:effectLst/>
                          <a:latin typeface="Calibri"/>
                          <a:ea typeface="Calibri"/>
                          <a:cs typeface="Times New Roman"/>
                        </a:rPr>
                        <a:t>Implementing Programme</a:t>
                      </a:r>
                      <a:endParaRPr lang="en-ZA" sz="1600" dirty="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0"/>
                  </a:ext>
                </a:extLst>
              </a:tr>
              <a:tr h="1530766">
                <a:tc rowSpan="2">
                  <a:txBody>
                    <a:bodyPr/>
                    <a:lstStyle/>
                    <a:p>
                      <a:pPr>
                        <a:lnSpc>
                          <a:spcPct val="115000"/>
                        </a:lnSpc>
                        <a:spcAft>
                          <a:spcPts val="0"/>
                        </a:spcAft>
                      </a:pPr>
                      <a:r>
                        <a:rPr lang="en-US" sz="1600" dirty="0">
                          <a:effectLst/>
                          <a:latin typeface="Calibri"/>
                          <a:ea typeface="Times New Roman"/>
                          <a:cs typeface="Times New Roman"/>
                        </a:rPr>
                        <a:t>8. A Better South Africa </a:t>
                      </a:r>
                      <a:endParaRPr lang="en-ZA" sz="1600" dirty="0">
                        <a:effectLst/>
                        <a:latin typeface="Calibri"/>
                        <a:ea typeface="Calibri"/>
                        <a:cs typeface="Times New Roman"/>
                      </a:endParaRPr>
                    </a:p>
                    <a:p>
                      <a:pPr>
                        <a:lnSpc>
                          <a:spcPct val="115000"/>
                        </a:lnSpc>
                        <a:spcAft>
                          <a:spcPts val="0"/>
                        </a:spcAft>
                      </a:pPr>
                      <a:r>
                        <a:rPr lang="en-US" sz="1600" dirty="0">
                          <a:effectLst/>
                          <a:latin typeface="Calibri"/>
                          <a:ea typeface="Times New Roman"/>
                          <a:cs typeface="Times New Roman"/>
                        </a:rPr>
                        <a:t> </a:t>
                      </a:r>
                      <a:endParaRPr lang="en-ZA" sz="1600" dirty="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765">
                        <a:lnSpc>
                          <a:spcPct val="115000"/>
                        </a:lnSpc>
                        <a:spcAft>
                          <a:spcPts val="0"/>
                        </a:spcAft>
                      </a:pPr>
                      <a:r>
                        <a:rPr lang="en-ZA" sz="1600" dirty="0">
                          <a:effectLst/>
                          <a:latin typeface="Calibri"/>
                          <a:ea typeface="Calibri"/>
                          <a:cs typeface="Times New Roman"/>
                        </a:rPr>
                        <a:t>8.1 Country obligation to SADC and AU fulfilled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600" dirty="0">
                          <a:effectLst/>
                          <a:latin typeface="Calibri"/>
                          <a:ea typeface="Calibri"/>
                          <a:cs typeface="Times New Roman"/>
                        </a:rPr>
                        <a:t>New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600" dirty="0">
                          <a:effectLst/>
                          <a:latin typeface="Calibri"/>
                          <a:ea typeface="Calibri"/>
                          <a:cs typeface="Times New Roman"/>
                        </a:rPr>
                        <a:t>90% of obligations fulfilled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nSpc>
                          <a:spcPct val="115000"/>
                        </a:lnSpc>
                        <a:spcAft>
                          <a:spcPts val="0"/>
                        </a:spcAft>
                      </a:pPr>
                      <a:r>
                        <a:rPr lang="en-ZA" sz="1600" b="1" dirty="0" smtClean="0">
                          <a:effectLst/>
                          <a:latin typeface="Calibri"/>
                          <a:ea typeface="Calibri"/>
                          <a:cs typeface="Times New Roman"/>
                        </a:rPr>
                        <a:t>LP&amp;IR</a:t>
                      </a:r>
                      <a:endParaRPr lang="en-ZA" sz="1600" b="1" dirty="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106615">
                <a:tc vMerge="1">
                  <a:txBody>
                    <a:bodyPr/>
                    <a:lstStyle/>
                    <a:p>
                      <a:pPr>
                        <a:lnSpc>
                          <a:spcPct val="115000"/>
                        </a:lnSpc>
                        <a:spcAft>
                          <a:spcPts val="0"/>
                        </a:spcAft>
                      </a:pPr>
                      <a:endParaRPr lang="en-ZA" sz="160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765">
                        <a:lnSpc>
                          <a:spcPct val="115000"/>
                        </a:lnSpc>
                        <a:spcAft>
                          <a:spcPts val="0"/>
                        </a:spcAft>
                      </a:pPr>
                      <a:r>
                        <a:rPr lang="en-ZA" sz="1600" dirty="0">
                          <a:effectLst/>
                          <a:latin typeface="Calibri"/>
                          <a:ea typeface="Calibri"/>
                          <a:cs typeface="Times New Roman"/>
                        </a:rPr>
                        <a:t>8.2 Payment of South African contributions to international organisations (in which we are a member) in full and on time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600">
                          <a:effectLst/>
                          <a:latin typeface="Calibri"/>
                          <a:ea typeface="Calibri"/>
                          <a:cs typeface="Times New Roman"/>
                        </a:rPr>
                        <a:t>New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600" dirty="0">
                          <a:effectLst/>
                          <a:latin typeface="Calibri"/>
                          <a:ea typeface="Calibri"/>
                          <a:cs typeface="Times New Roman"/>
                        </a:rPr>
                        <a:t>South Africa’s participation in international organisations is secured to advance national interest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nSpc>
                          <a:spcPct val="115000"/>
                        </a:lnSpc>
                        <a:spcAft>
                          <a:spcPts val="0"/>
                        </a:spcAft>
                      </a:pPr>
                      <a:r>
                        <a:rPr lang="en-ZA" sz="1600" b="1" dirty="0" smtClean="0">
                          <a:effectLst/>
                          <a:latin typeface="Calibri"/>
                          <a:ea typeface="Calibri"/>
                          <a:cs typeface="Times New Roman"/>
                        </a:rPr>
                        <a:t>LP&amp;IR</a:t>
                      </a:r>
                      <a:endParaRPr lang="en-ZA" sz="1600" b="1" dirty="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7845540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684213" y="2205038"/>
            <a:ext cx="7772400" cy="1470025"/>
          </a:xfrm>
        </p:spPr>
        <p:txBody>
          <a:bodyPr anchor="t"/>
          <a:lstStyle/>
          <a:p>
            <a:pPr eaLnBrk="1" hangingPunct="1"/>
            <a:r>
              <a:rPr lang="en-ZA" b="1" dirty="0" smtClean="0">
                <a:ea typeface="ＭＳ Ｐゴシック"/>
              </a:rPr>
              <a:t/>
            </a:r>
            <a:br>
              <a:rPr lang="en-ZA" b="1" dirty="0" smtClean="0">
                <a:ea typeface="ＭＳ Ｐゴシック"/>
              </a:rPr>
            </a:br>
            <a:endParaRPr lang="en-GB" b="1" dirty="0" smtClean="0">
              <a:ea typeface="ＭＳ Ｐゴシック"/>
            </a:endParaRPr>
          </a:p>
        </p:txBody>
      </p:sp>
      <p:sp>
        <p:nvSpPr>
          <p:cNvPr id="3075" name="Rectangle 3"/>
          <p:cNvSpPr>
            <a:spLocks noGrp="1" noChangeArrowheads="1"/>
          </p:cNvSpPr>
          <p:nvPr>
            <p:ph type="subTitle" idx="4294967295"/>
          </p:nvPr>
        </p:nvSpPr>
        <p:spPr>
          <a:xfrm>
            <a:off x="1111250" y="2808329"/>
            <a:ext cx="7345363" cy="1119168"/>
          </a:xfrm>
          <a:noFill/>
          <a:ln>
            <a:solidFill>
              <a:schemeClr val="bg1"/>
            </a:solidFill>
          </a:ln>
          <a:extLst/>
        </p:spPr>
        <p:style>
          <a:lnRef idx="2">
            <a:schemeClr val="accent6">
              <a:shade val="50000"/>
            </a:schemeClr>
          </a:lnRef>
          <a:fillRef idx="1">
            <a:schemeClr val="accent6"/>
          </a:fillRef>
          <a:effectRef idx="0">
            <a:schemeClr val="accent6"/>
          </a:effectRef>
          <a:fontRef idx="minor">
            <a:schemeClr val="lt1"/>
          </a:fontRef>
        </p:style>
        <p:txBody>
          <a:bodyPr/>
          <a:lstStyle/>
          <a:p>
            <a:pPr marL="0" indent="0" algn="ctr" eaLnBrk="1" hangingPunct="1">
              <a:lnSpc>
                <a:spcPct val="90000"/>
              </a:lnSpc>
              <a:buNone/>
            </a:pPr>
            <a:r>
              <a:rPr lang="en-US" sz="2800" b="1" dirty="0" smtClean="0">
                <a:solidFill>
                  <a:schemeClr val="tx1"/>
                </a:solidFill>
                <a:cs typeface="Arial" charset="0"/>
              </a:rPr>
              <a:t>ANNUAL PERFORMANCE PLAN: 2022/23</a:t>
            </a:r>
          </a:p>
          <a:p>
            <a:pPr marL="0" indent="0" algn="ctr" eaLnBrk="1" hangingPunct="1">
              <a:lnSpc>
                <a:spcPct val="90000"/>
              </a:lnSpc>
              <a:buNone/>
            </a:pPr>
            <a:endParaRPr lang="en-US" sz="1400" b="1" dirty="0" smtClean="0">
              <a:solidFill>
                <a:schemeClr val="tx1"/>
              </a:solidFill>
              <a:cs typeface="Arial" charset="0"/>
            </a:endParaRPr>
          </a:p>
          <a:p>
            <a:pPr marL="0" indent="0" algn="ctr" eaLnBrk="1" hangingPunct="1">
              <a:lnSpc>
                <a:spcPct val="90000"/>
              </a:lnSpc>
              <a:buNone/>
            </a:pPr>
            <a:r>
              <a:rPr lang="en-US" sz="2800" b="1" dirty="0" smtClean="0">
                <a:solidFill>
                  <a:schemeClr val="tx1"/>
                </a:solidFill>
                <a:cs typeface="Arial" charset="0"/>
              </a:rPr>
              <a:t>Outputs and Output Indicators                                      Annual and Quarterly Targets</a:t>
            </a:r>
          </a:p>
        </p:txBody>
      </p:sp>
      <p:sp>
        <p:nvSpPr>
          <p:cNvPr id="2" name="Slide Number Placeholder 1"/>
          <p:cNvSpPr>
            <a:spLocks noGrp="1"/>
          </p:cNvSpPr>
          <p:nvPr>
            <p:ph type="sldNum" sz="quarter" idx="12"/>
          </p:nvPr>
        </p:nvSpPr>
        <p:spPr>
          <a:xfrm>
            <a:off x="7010400" y="-5896"/>
            <a:ext cx="2133600" cy="365125"/>
          </a:xfrm>
        </p:spPr>
        <p:txBody>
          <a:bodyPr/>
          <a:lstStyle/>
          <a:p>
            <a:pPr>
              <a:defRPr/>
            </a:pPr>
            <a:fld id="{02973164-415C-4C83-A7EC-60F18549655F}" type="slidenum">
              <a:rPr lang="en-US" smtClean="0">
                <a:solidFill>
                  <a:schemeClr val="bg1"/>
                </a:solidFill>
              </a:rPr>
              <a:pPr>
                <a:defRPr/>
              </a:pPr>
              <a:t>24</a:t>
            </a:fld>
            <a:endParaRPr lang="en-US" dirty="0">
              <a:solidFill>
                <a:schemeClr val="bg1"/>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619619" y="808892"/>
            <a:ext cx="3670300" cy="13961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66481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ASSURANCE PROVIDERS</a:t>
            </a:r>
            <a:endParaRPr lang="en-ZA" dirty="0"/>
          </a:p>
        </p:txBody>
      </p:sp>
      <p:sp>
        <p:nvSpPr>
          <p:cNvPr id="3" name="Content Placeholder 2"/>
          <p:cNvSpPr>
            <a:spLocks noGrp="1"/>
          </p:cNvSpPr>
          <p:nvPr>
            <p:ph idx="1"/>
          </p:nvPr>
        </p:nvSpPr>
        <p:spPr/>
        <p:txBody>
          <a:bodyPr/>
          <a:lstStyle/>
          <a:p>
            <a:r>
              <a:rPr lang="en-ZA" dirty="0" smtClean="0"/>
              <a:t>The APP 2022/23 was subjected to auditing by the AG and Internal Audit for:</a:t>
            </a:r>
          </a:p>
          <a:p>
            <a:pPr lvl="1"/>
            <a:r>
              <a:rPr lang="en-ZA" dirty="0" smtClean="0"/>
              <a:t>Alignment to the Government priorities, MTSF, Minister’s Performance Agreement, Strategic plan, guidelines provided by DPME and NT</a:t>
            </a:r>
          </a:p>
          <a:p>
            <a:pPr lvl="1"/>
            <a:r>
              <a:rPr lang="en-ZA" dirty="0" smtClean="0"/>
              <a:t>Compliance to the  “smart” principle of indicators</a:t>
            </a:r>
          </a:p>
          <a:p>
            <a:pPr lvl="1"/>
            <a:r>
              <a:rPr lang="en-ZA" dirty="0" smtClean="0"/>
              <a:t>Alignment of the budget to outputs</a:t>
            </a:r>
            <a:endParaRPr lang="en-ZA" dirty="0"/>
          </a:p>
        </p:txBody>
      </p:sp>
      <p:sp>
        <p:nvSpPr>
          <p:cNvPr id="4" name="Slide Number Placeholder 3"/>
          <p:cNvSpPr>
            <a:spLocks noGrp="1"/>
          </p:cNvSpPr>
          <p:nvPr>
            <p:ph type="sldNum" sz="quarter" idx="12"/>
          </p:nvPr>
        </p:nvSpPr>
        <p:spPr>
          <a:xfrm>
            <a:off x="6553200" y="1"/>
            <a:ext cx="2423160" cy="274638"/>
          </a:xfrm>
        </p:spPr>
        <p:txBody>
          <a:bodyPr/>
          <a:lstStyle/>
          <a:p>
            <a:fld id="{4199C084-64D2-444A-8BFC-FE521070755C}" type="slidenum">
              <a:rPr lang="en-US" altLang="en-US" smtClean="0">
                <a:solidFill>
                  <a:schemeClr val="bg1"/>
                </a:solidFill>
              </a:rPr>
              <a:pPr/>
              <a:t>25</a:t>
            </a:fld>
            <a:endParaRPr lang="en-US" altLang="en-US" dirty="0">
              <a:solidFill>
                <a:schemeClr val="bg1"/>
              </a:solidFill>
            </a:endParaRPr>
          </a:p>
        </p:txBody>
      </p:sp>
    </p:spTree>
    <p:extLst>
      <p:ext uri="{BB962C8B-B14F-4D97-AF65-F5344CB8AC3E}">
        <p14:creationId xmlns:p14="http://schemas.microsoft.com/office/powerpoint/2010/main" xmlns="" val="2394571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idx="1"/>
          </p:nvPr>
        </p:nvSpPr>
        <p:spPr>
          <a:xfrm>
            <a:off x="339970" y="2450123"/>
            <a:ext cx="8229600" cy="4149969"/>
          </a:xfrm>
        </p:spPr>
        <p:txBody>
          <a:bodyPr/>
          <a:lstStyle/>
          <a:p>
            <a:r>
              <a:rPr lang="en-ZA" sz="2400" b="1" dirty="0" smtClean="0"/>
              <a:t>PROGRAMME 1: Administration</a:t>
            </a:r>
          </a:p>
          <a:p>
            <a:endParaRPr lang="en-ZA" sz="2400" b="1" dirty="0" smtClean="0"/>
          </a:p>
          <a:p>
            <a:r>
              <a:rPr lang="en-ZA" sz="2400" b="1" dirty="0" smtClean="0"/>
              <a:t>PROGRAMME 2: Inspections and Enforcement Services</a:t>
            </a:r>
          </a:p>
          <a:p>
            <a:endParaRPr lang="en-ZA" sz="2400" b="1" dirty="0" smtClean="0"/>
          </a:p>
          <a:p>
            <a:r>
              <a:rPr lang="en-ZA" sz="2400" b="1" dirty="0" smtClean="0"/>
              <a:t>PROGRAMME 3: Public Employment Services</a:t>
            </a:r>
          </a:p>
          <a:p>
            <a:endParaRPr lang="en-ZA" sz="2400" b="1" dirty="0" smtClean="0"/>
          </a:p>
          <a:p>
            <a:r>
              <a:rPr lang="en-ZA" sz="2400" b="1" dirty="0" smtClean="0"/>
              <a:t>PROGRAMME 4: Labour Policy and Industrial Relations</a:t>
            </a:r>
            <a:endParaRPr lang="en-ZA" sz="2400" b="1" dirty="0"/>
          </a:p>
        </p:txBody>
      </p:sp>
      <p:sp>
        <p:nvSpPr>
          <p:cNvPr id="3" name="Slide Number Placeholder 2"/>
          <p:cNvSpPr>
            <a:spLocks noGrp="1"/>
          </p:cNvSpPr>
          <p:nvPr>
            <p:ph type="sldNum" sz="quarter" idx="12"/>
          </p:nvPr>
        </p:nvSpPr>
        <p:spPr>
          <a:xfrm>
            <a:off x="7010400" y="3298"/>
            <a:ext cx="2133600" cy="365125"/>
          </a:xfrm>
        </p:spPr>
        <p:txBody>
          <a:bodyPr/>
          <a:lstStyle/>
          <a:p>
            <a:fld id="{4199C084-64D2-444A-8BFC-FE521070755C}" type="slidenum">
              <a:rPr lang="en-US" altLang="en-US" smtClean="0">
                <a:solidFill>
                  <a:schemeClr val="bg1"/>
                </a:solidFill>
              </a:rPr>
              <a:pPr/>
              <a:t>26</a:t>
            </a:fld>
            <a:endParaRPr lang="en-US" altLang="en-US" dirty="0">
              <a:solidFill>
                <a:schemeClr val="bg1"/>
              </a:solidFill>
            </a:endParaRPr>
          </a:p>
        </p:txBody>
      </p:sp>
      <p:sp>
        <p:nvSpPr>
          <p:cNvPr id="7" name="Title 1"/>
          <p:cNvSpPr txBox="1">
            <a:spLocks/>
          </p:cNvSpPr>
          <p:nvPr/>
        </p:nvSpPr>
        <p:spPr bwMode="auto">
          <a:xfrm>
            <a:off x="152400" y="1289539"/>
            <a:ext cx="8757138"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a:lstStyle>
          <a:p>
            <a:pPr algn="l"/>
            <a:r>
              <a:rPr lang="en-ZA" sz="2800" b="1" dirty="0" smtClean="0">
                <a:solidFill>
                  <a:prstClr val="black"/>
                </a:solidFill>
                <a:ea typeface="ＭＳ Ｐゴシック" pitchFamily="-80" charset="-128"/>
                <a:cs typeface="+mj-cs"/>
              </a:rPr>
              <a:t/>
            </a:r>
            <a:br>
              <a:rPr lang="en-ZA" sz="2800" b="1" dirty="0" smtClean="0">
                <a:solidFill>
                  <a:prstClr val="black"/>
                </a:solidFill>
                <a:ea typeface="ＭＳ Ｐゴシック" pitchFamily="-80" charset="-128"/>
                <a:cs typeface="+mj-cs"/>
              </a:rPr>
            </a:br>
            <a:r>
              <a:rPr lang="en-ZA" sz="2800" b="1" dirty="0" smtClean="0">
                <a:solidFill>
                  <a:prstClr val="black"/>
                </a:solidFill>
                <a:ea typeface="ＭＳ Ｐゴシック" pitchFamily="-80" charset="-128"/>
                <a:cs typeface="+mj-cs"/>
              </a:rPr>
              <a:t/>
            </a:r>
            <a:br>
              <a:rPr lang="en-ZA" sz="2800" b="1" dirty="0" smtClean="0">
                <a:solidFill>
                  <a:prstClr val="black"/>
                </a:solidFill>
                <a:ea typeface="ＭＳ Ｐゴシック" pitchFamily="-80" charset="-128"/>
                <a:cs typeface="+mj-cs"/>
              </a:rPr>
            </a:br>
            <a:r>
              <a:rPr lang="en-ZA" sz="2800" b="1" dirty="0" smtClean="0">
                <a:solidFill>
                  <a:prstClr val="black"/>
                </a:solidFill>
                <a:ea typeface="ＭＳ Ｐゴシック" pitchFamily="-80" charset="-128"/>
                <a:cs typeface="+mj-cs"/>
              </a:rPr>
              <a:t/>
            </a:r>
            <a:br>
              <a:rPr lang="en-ZA" sz="2800" b="1" dirty="0" smtClean="0">
                <a:solidFill>
                  <a:prstClr val="black"/>
                </a:solidFill>
                <a:ea typeface="ＭＳ Ｐゴシック" pitchFamily="-80" charset="-128"/>
                <a:cs typeface="+mj-cs"/>
              </a:rPr>
            </a:br>
            <a:r>
              <a:rPr lang="en-ZA" sz="2400" b="1" u="sng" dirty="0" smtClean="0">
                <a:solidFill>
                  <a:prstClr val="black"/>
                </a:solidFill>
                <a:ea typeface="ＭＳ Ｐゴシック" pitchFamily="-80" charset="-128"/>
                <a:cs typeface="+mj-cs"/>
              </a:rPr>
              <a:t>Programmes of the Department of Employment and Labour:</a:t>
            </a:r>
            <a:br>
              <a:rPr lang="en-ZA" sz="2400" b="1" u="sng" dirty="0" smtClean="0">
                <a:solidFill>
                  <a:prstClr val="black"/>
                </a:solidFill>
                <a:ea typeface="ＭＳ Ｐゴシック" pitchFamily="-80" charset="-128"/>
                <a:cs typeface="+mj-cs"/>
              </a:rPr>
            </a:br>
            <a:r>
              <a:rPr lang="en-ZA" sz="2400" b="1" u="sng" dirty="0" smtClean="0">
                <a:solidFill>
                  <a:prstClr val="black"/>
                </a:solidFill>
                <a:ea typeface="ＭＳ Ｐゴシック" pitchFamily="-80" charset="-128"/>
                <a:cs typeface="+mj-cs"/>
              </a:rPr>
              <a:t/>
            </a:r>
            <a:br>
              <a:rPr lang="en-ZA" sz="2400" b="1" u="sng" dirty="0" smtClean="0">
                <a:solidFill>
                  <a:prstClr val="black"/>
                </a:solidFill>
                <a:ea typeface="ＭＳ Ｐゴシック" pitchFamily="-80" charset="-128"/>
                <a:cs typeface="+mj-cs"/>
              </a:rPr>
            </a:br>
            <a:r>
              <a:rPr lang="en-ZA" sz="2800" b="1" dirty="0" smtClean="0">
                <a:solidFill>
                  <a:prstClr val="black"/>
                </a:solidFill>
                <a:ea typeface="ＭＳ Ｐゴシック" pitchFamily="-80" charset="-128"/>
                <a:cs typeface="+mj-cs"/>
              </a:rPr>
              <a:t/>
            </a:r>
            <a:br>
              <a:rPr lang="en-ZA" sz="2800" b="1" dirty="0" smtClean="0">
                <a:solidFill>
                  <a:prstClr val="black"/>
                </a:solidFill>
                <a:ea typeface="ＭＳ Ｐゴシック" pitchFamily="-80" charset="-128"/>
                <a:cs typeface="+mj-cs"/>
              </a:rPr>
            </a:br>
            <a:endParaRPr lang="en-ZA" sz="3600" dirty="0"/>
          </a:p>
        </p:txBody>
      </p:sp>
      <p:sp>
        <p:nvSpPr>
          <p:cNvPr id="4" name="Title 3"/>
          <p:cNvSpPr>
            <a:spLocks noGrp="1"/>
          </p:cNvSpPr>
          <p:nvPr>
            <p:ph type="title"/>
          </p:nvPr>
        </p:nvSpPr>
        <p:spPr>
          <a:xfrm>
            <a:off x="457200" y="368423"/>
            <a:ext cx="8229600" cy="1143000"/>
          </a:xfrm>
        </p:spPr>
        <p:txBody>
          <a:bodyPr/>
          <a:lstStyle/>
          <a:p>
            <a:r>
              <a:rPr lang="en-ZA" sz="2400" b="1" dirty="0">
                <a:solidFill>
                  <a:prstClr val="black"/>
                </a:solidFill>
                <a:ea typeface="ＭＳ Ｐゴシック" pitchFamily="-80" charset="-128"/>
              </a:rPr>
              <a:t>ANNUAL PERFORMANCE PLAN FOR THE </a:t>
            </a:r>
            <a:br>
              <a:rPr lang="en-ZA" sz="2400" b="1" dirty="0">
                <a:solidFill>
                  <a:prstClr val="black"/>
                </a:solidFill>
                <a:ea typeface="ＭＳ Ｐゴシック" pitchFamily="-80" charset="-128"/>
              </a:rPr>
            </a:br>
            <a:r>
              <a:rPr lang="en-ZA" sz="2400" b="1" dirty="0">
                <a:solidFill>
                  <a:prstClr val="black"/>
                </a:solidFill>
                <a:ea typeface="ＭＳ Ｐゴシック" pitchFamily="-80" charset="-128"/>
              </a:rPr>
              <a:t>FINANCIAL YEAR </a:t>
            </a:r>
            <a:r>
              <a:rPr lang="en-ZA" sz="2400" b="1" dirty="0" smtClean="0">
                <a:solidFill>
                  <a:prstClr val="black"/>
                </a:solidFill>
                <a:ea typeface="ＭＳ Ｐゴシック" pitchFamily="-80" charset="-128"/>
              </a:rPr>
              <a:t>2020/21</a:t>
            </a:r>
            <a:r>
              <a:rPr lang="en-ZA" sz="2400" b="1" dirty="0">
                <a:solidFill>
                  <a:prstClr val="black"/>
                </a:solidFill>
                <a:ea typeface="ＭＳ Ｐゴシック" pitchFamily="-80" charset="-128"/>
              </a:rPr>
              <a:t/>
            </a:r>
            <a:br>
              <a:rPr lang="en-ZA" sz="2400" b="1" dirty="0">
                <a:solidFill>
                  <a:prstClr val="black"/>
                </a:solidFill>
                <a:ea typeface="ＭＳ Ｐゴシック" pitchFamily="-80" charset="-128"/>
              </a:rPr>
            </a:br>
            <a:endParaRPr lang="en-ZA" sz="2400" dirty="0"/>
          </a:p>
        </p:txBody>
      </p:sp>
    </p:spTree>
    <p:extLst>
      <p:ext uri="{BB962C8B-B14F-4D97-AF65-F5344CB8AC3E}">
        <p14:creationId xmlns:p14="http://schemas.microsoft.com/office/powerpoint/2010/main" xmlns="" val="24885873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684213" y="2205038"/>
            <a:ext cx="7772400" cy="1470025"/>
          </a:xfrm>
        </p:spPr>
        <p:txBody>
          <a:bodyPr anchor="t"/>
          <a:lstStyle/>
          <a:p>
            <a:pPr eaLnBrk="1" hangingPunct="1"/>
            <a:r>
              <a:rPr lang="en-ZA" b="1" dirty="0" smtClean="0">
                <a:ea typeface="ＭＳ Ｐゴシック"/>
              </a:rPr>
              <a:t/>
            </a:r>
            <a:br>
              <a:rPr lang="en-ZA" b="1" dirty="0" smtClean="0">
                <a:ea typeface="ＭＳ Ｐゴシック"/>
              </a:rPr>
            </a:br>
            <a:endParaRPr lang="en-GB" b="1" dirty="0" smtClean="0">
              <a:ea typeface="ＭＳ Ｐゴシック"/>
            </a:endParaRPr>
          </a:p>
        </p:txBody>
      </p:sp>
      <p:sp>
        <p:nvSpPr>
          <p:cNvPr id="3075" name="Rectangle 3"/>
          <p:cNvSpPr>
            <a:spLocks noGrp="1" noChangeArrowheads="1"/>
          </p:cNvSpPr>
          <p:nvPr>
            <p:ph type="subTitle" idx="4294967295"/>
          </p:nvPr>
        </p:nvSpPr>
        <p:spPr>
          <a:xfrm>
            <a:off x="1111250" y="2595141"/>
            <a:ext cx="7345363" cy="1358861"/>
          </a:xfrm>
          <a:noFill/>
          <a:ln>
            <a:solidFill>
              <a:schemeClr val="bg1"/>
            </a:solidFill>
          </a:ln>
          <a:extLst/>
        </p:spPr>
        <p:style>
          <a:lnRef idx="2">
            <a:schemeClr val="accent6">
              <a:shade val="50000"/>
            </a:schemeClr>
          </a:lnRef>
          <a:fillRef idx="1">
            <a:schemeClr val="accent6"/>
          </a:fillRef>
          <a:effectRef idx="0">
            <a:schemeClr val="accent6"/>
          </a:effectRef>
          <a:fontRef idx="minor">
            <a:schemeClr val="lt1"/>
          </a:fontRef>
        </p:style>
        <p:txBody>
          <a:bodyPr/>
          <a:lstStyle/>
          <a:p>
            <a:pPr marL="0" indent="0" algn="ctr" eaLnBrk="1" hangingPunct="1">
              <a:lnSpc>
                <a:spcPct val="90000"/>
              </a:lnSpc>
              <a:buNone/>
            </a:pPr>
            <a:r>
              <a:rPr lang="en-US" sz="2800" b="1" dirty="0" smtClean="0">
                <a:solidFill>
                  <a:schemeClr val="tx1"/>
                </a:solidFill>
                <a:cs typeface="Arial" charset="0"/>
              </a:rPr>
              <a:t>PROGRAMME 1: ADMINISTRATION</a:t>
            </a:r>
          </a:p>
          <a:p>
            <a:pPr marL="0" indent="0" algn="ctr" eaLnBrk="1" hangingPunct="1">
              <a:lnSpc>
                <a:spcPct val="90000"/>
              </a:lnSpc>
              <a:buNone/>
            </a:pPr>
            <a:r>
              <a:rPr lang="en-US" sz="2800" b="1" dirty="0" smtClean="0">
                <a:solidFill>
                  <a:schemeClr val="tx1"/>
                </a:solidFill>
                <a:cs typeface="Arial" charset="0"/>
              </a:rPr>
              <a:t>PURPOSE: </a:t>
            </a:r>
          </a:p>
          <a:p>
            <a:pPr marL="0" indent="0" algn="ctr" eaLnBrk="1" hangingPunct="1">
              <a:lnSpc>
                <a:spcPct val="90000"/>
              </a:lnSpc>
              <a:buNone/>
            </a:pPr>
            <a:endParaRPr lang="en-US" b="1" dirty="0">
              <a:solidFill>
                <a:schemeClr val="tx1"/>
              </a:solidFill>
              <a:cs typeface="Arial" charset="0"/>
            </a:endParaRPr>
          </a:p>
          <a:p>
            <a:pPr marL="0" indent="0" algn="ctr" eaLnBrk="1" hangingPunct="1">
              <a:lnSpc>
                <a:spcPct val="90000"/>
              </a:lnSpc>
              <a:buNone/>
            </a:pPr>
            <a:r>
              <a:rPr lang="en-ZA" sz="2000" b="1" dirty="0">
                <a:solidFill>
                  <a:schemeClr val="tx1"/>
                </a:solidFill>
              </a:rPr>
              <a:t>Purpose</a:t>
            </a:r>
            <a:r>
              <a:rPr lang="en-ZA" sz="2000" dirty="0">
                <a:solidFill>
                  <a:schemeClr val="tx1"/>
                </a:solidFill>
              </a:rPr>
              <a:t>: Provide strategic leadership, management and support services to the department.</a:t>
            </a:r>
          </a:p>
          <a:p>
            <a:pPr marL="0" indent="0" algn="ctr" eaLnBrk="1" hangingPunct="1">
              <a:lnSpc>
                <a:spcPct val="90000"/>
              </a:lnSpc>
              <a:buNone/>
            </a:pPr>
            <a:endParaRPr lang="en-US" b="1" dirty="0">
              <a:solidFill>
                <a:schemeClr val="bg1"/>
              </a:solidFill>
              <a:cs typeface="Arial" charset="0"/>
            </a:endParaRPr>
          </a:p>
        </p:txBody>
      </p:sp>
      <p:sp>
        <p:nvSpPr>
          <p:cNvPr id="2" name="Slide Number Placeholder 1"/>
          <p:cNvSpPr>
            <a:spLocks noGrp="1"/>
          </p:cNvSpPr>
          <p:nvPr>
            <p:ph type="sldNum" sz="quarter" idx="12"/>
          </p:nvPr>
        </p:nvSpPr>
        <p:spPr>
          <a:xfrm>
            <a:off x="7010400" y="-27668"/>
            <a:ext cx="2133600" cy="365125"/>
          </a:xfrm>
        </p:spPr>
        <p:txBody>
          <a:bodyPr/>
          <a:lstStyle/>
          <a:p>
            <a:pPr>
              <a:defRPr/>
            </a:pPr>
            <a:fld id="{02973164-415C-4C83-A7EC-60F18549655F}" type="slidenum">
              <a:rPr lang="en-US" smtClean="0">
                <a:solidFill>
                  <a:schemeClr val="bg1"/>
                </a:solidFill>
              </a:rPr>
              <a:pPr>
                <a:defRPr/>
              </a:pPr>
              <a:t>27</a:t>
            </a:fld>
            <a:endParaRPr lang="en-US" dirty="0">
              <a:solidFill>
                <a:schemeClr val="bg1"/>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72727" y="820615"/>
            <a:ext cx="3670300" cy="14888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460427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130"/>
            <a:ext cx="8229600" cy="1143000"/>
          </a:xfrm>
        </p:spPr>
        <p:txBody>
          <a:bodyPr/>
          <a:lstStyle/>
          <a:p>
            <a:r>
              <a:rPr lang="en-ZA" sz="2400" b="1" dirty="0" smtClean="0"/>
              <a:t>ADMINISTRATION</a:t>
            </a:r>
            <a:endParaRPr lang="en-ZA" sz="2400" b="1" dirty="0"/>
          </a:p>
        </p:txBody>
      </p:sp>
      <p:sp>
        <p:nvSpPr>
          <p:cNvPr id="3" name="Slide Number Placeholder 2"/>
          <p:cNvSpPr>
            <a:spLocks noGrp="1"/>
          </p:cNvSpPr>
          <p:nvPr>
            <p:ph type="sldNum" sz="quarter" idx="12"/>
          </p:nvPr>
        </p:nvSpPr>
        <p:spPr>
          <a:xfrm>
            <a:off x="7010400" y="-13433"/>
            <a:ext cx="2133600" cy="365125"/>
          </a:xfrm>
        </p:spPr>
        <p:txBody>
          <a:bodyPr/>
          <a:lstStyle/>
          <a:p>
            <a:pPr>
              <a:defRPr/>
            </a:pPr>
            <a:fld id="{02C825D8-7D5C-497D-8665-B73E15BD3DD8}" type="slidenum">
              <a:rPr lang="en-US" smtClean="0">
                <a:solidFill>
                  <a:schemeClr val="bg1"/>
                </a:solidFill>
              </a:rPr>
              <a:pPr>
                <a:defRPr/>
              </a:pPr>
              <a:t>28</a:t>
            </a:fld>
            <a:endParaRPr lang="en-US" dirty="0">
              <a:solidFill>
                <a:schemeClr val="bg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427063225"/>
              </p:ext>
            </p:extLst>
          </p:nvPr>
        </p:nvGraphicFramePr>
        <p:xfrm>
          <a:off x="199291" y="1731296"/>
          <a:ext cx="8757139" cy="4880518"/>
        </p:xfrm>
        <a:graphic>
          <a:graphicData uri="http://schemas.openxmlformats.org/drawingml/2006/table">
            <a:tbl>
              <a:tblPr firstRow="1" firstCol="1" bandRow="1"/>
              <a:tblGrid>
                <a:gridCol w="1538762">
                  <a:extLst>
                    <a:ext uri="{9D8B030D-6E8A-4147-A177-3AD203B41FA5}">
                      <a16:colId xmlns:a16="http://schemas.microsoft.com/office/drawing/2014/main" xmlns="" val="20000"/>
                    </a:ext>
                  </a:extLst>
                </a:gridCol>
                <a:gridCol w="1443431">
                  <a:extLst>
                    <a:ext uri="{9D8B030D-6E8A-4147-A177-3AD203B41FA5}">
                      <a16:colId xmlns:a16="http://schemas.microsoft.com/office/drawing/2014/main" xmlns="" val="20001"/>
                    </a:ext>
                  </a:extLst>
                </a:gridCol>
                <a:gridCol w="1443431">
                  <a:extLst>
                    <a:ext uri="{9D8B030D-6E8A-4147-A177-3AD203B41FA5}">
                      <a16:colId xmlns:a16="http://schemas.microsoft.com/office/drawing/2014/main" xmlns="" val="20002"/>
                    </a:ext>
                  </a:extLst>
                </a:gridCol>
                <a:gridCol w="1443431">
                  <a:extLst>
                    <a:ext uri="{9D8B030D-6E8A-4147-A177-3AD203B41FA5}">
                      <a16:colId xmlns:a16="http://schemas.microsoft.com/office/drawing/2014/main" xmlns="" val="20003"/>
                    </a:ext>
                  </a:extLst>
                </a:gridCol>
                <a:gridCol w="1444042">
                  <a:extLst>
                    <a:ext uri="{9D8B030D-6E8A-4147-A177-3AD203B41FA5}">
                      <a16:colId xmlns:a16="http://schemas.microsoft.com/office/drawing/2014/main" xmlns="" val="20004"/>
                    </a:ext>
                  </a:extLst>
                </a:gridCol>
                <a:gridCol w="1444042">
                  <a:extLst>
                    <a:ext uri="{9D8B030D-6E8A-4147-A177-3AD203B41FA5}">
                      <a16:colId xmlns:a16="http://schemas.microsoft.com/office/drawing/2014/main" xmlns="" val="20005"/>
                    </a:ext>
                  </a:extLst>
                </a:gridCol>
              </a:tblGrid>
              <a:tr h="256869">
                <a:tc>
                  <a:txBody>
                    <a:bodyPr/>
                    <a:lstStyle/>
                    <a:p>
                      <a:pPr>
                        <a:lnSpc>
                          <a:spcPct val="115000"/>
                        </a:lnSpc>
                        <a:spcAft>
                          <a:spcPts val="0"/>
                        </a:spcAft>
                      </a:pPr>
                      <a:r>
                        <a:rPr lang="en-ZA" sz="1400" b="1" dirty="0">
                          <a:effectLst/>
                          <a:latin typeface="+mn-lt"/>
                          <a:ea typeface="Calibri"/>
                          <a:cs typeface="Calibri"/>
                        </a:rPr>
                        <a:t>Output Indicator</a:t>
                      </a:r>
                      <a:endParaRPr lang="en-ZA" sz="1400" dirty="0">
                        <a:effectLst/>
                        <a:latin typeface="+mn-lt"/>
                        <a:ea typeface="Calibri"/>
                        <a:cs typeface="Times New Roman"/>
                      </a:endParaRPr>
                    </a:p>
                  </a:txBody>
                  <a:tcPr marL="62024" marR="62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15000"/>
                        </a:lnSpc>
                        <a:spcAft>
                          <a:spcPts val="0"/>
                        </a:spcAft>
                      </a:pPr>
                      <a:r>
                        <a:rPr lang="en-ZA" sz="1400" b="1" dirty="0">
                          <a:effectLst/>
                          <a:latin typeface="+mn-lt"/>
                          <a:ea typeface="Calibri"/>
                          <a:cs typeface="Calibri"/>
                        </a:rPr>
                        <a:t>Annual Target</a:t>
                      </a:r>
                      <a:endParaRPr lang="en-ZA" sz="1400" dirty="0">
                        <a:effectLst/>
                        <a:latin typeface="+mn-lt"/>
                        <a:ea typeface="Calibri"/>
                        <a:cs typeface="Times New Roman"/>
                      </a:endParaRPr>
                    </a:p>
                  </a:txBody>
                  <a:tcPr marL="62024" marR="62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mn-lt"/>
                          <a:ea typeface="Calibri"/>
                          <a:cs typeface="Calibri"/>
                        </a:rPr>
                        <a:t>Q1</a:t>
                      </a:r>
                      <a:endParaRPr lang="en-ZA" sz="1400" dirty="0">
                        <a:effectLst/>
                        <a:latin typeface="+mn-lt"/>
                        <a:ea typeface="Calibri"/>
                        <a:cs typeface="Times New Roman"/>
                      </a:endParaRPr>
                    </a:p>
                  </a:txBody>
                  <a:tcPr marL="62024" marR="62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mn-lt"/>
                          <a:ea typeface="Calibri"/>
                          <a:cs typeface="Calibri"/>
                        </a:rPr>
                        <a:t>Q2</a:t>
                      </a:r>
                      <a:endParaRPr lang="en-ZA" sz="1400" dirty="0">
                        <a:effectLst/>
                        <a:latin typeface="+mn-lt"/>
                        <a:ea typeface="Calibri"/>
                        <a:cs typeface="Times New Roman"/>
                      </a:endParaRPr>
                    </a:p>
                  </a:txBody>
                  <a:tcPr marL="62024" marR="62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mn-lt"/>
                          <a:ea typeface="Calibri"/>
                          <a:cs typeface="Calibri"/>
                        </a:rPr>
                        <a:t>Q3</a:t>
                      </a:r>
                      <a:endParaRPr lang="en-ZA" sz="1400" dirty="0">
                        <a:effectLst/>
                        <a:latin typeface="+mn-lt"/>
                        <a:ea typeface="Calibri"/>
                        <a:cs typeface="Times New Roman"/>
                      </a:endParaRPr>
                    </a:p>
                  </a:txBody>
                  <a:tcPr marL="62024" marR="62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mn-lt"/>
                          <a:ea typeface="Calibri"/>
                          <a:cs typeface="Calibri"/>
                        </a:rPr>
                        <a:t>Q4</a:t>
                      </a:r>
                      <a:endParaRPr lang="en-ZA" sz="1400" dirty="0">
                        <a:effectLst/>
                        <a:latin typeface="+mn-lt"/>
                        <a:ea typeface="Calibri"/>
                        <a:cs typeface="Times New Roman"/>
                      </a:endParaRPr>
                    </a:p>
                  </a:txBody>
                  <a:tcPr marL="62024" marR="62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xmlns="" val="10000"/>
                  </a:ext>
                </a:extLst>
              </a:tr>
              <a:tr h="1284347">
                <a:tc>
                  <a:txBody>
                    <a:bodyPr/>
                    <a:lstStyle/>
                    <a:p>
                      <a:pPr>
                        <a:lnSpc>
                          <a:spcPct val="115000"/>
                        </a:lnSpc>
                        <a:spcBef>
                          <a:spcPts val="500"/>
                        </a:spcBef>
                        <a:spcAft>
                          <a:spcPts val="0"/>
                        </a:spcAft>
                      </a:pPr>
                      <a:r>
                        <a:rPr lang="en-ZA" sz="1400" kern="1200" dirty="0" smtClean="0">
                          <a:solidFill>
                            <a:schemeClr val="tx1"/>
                          </a:solidFill>
                          <a:effectLst/>
                          <a:latin typeface="+mn-lt"/>
                          <a:ea typeface="+mn-ea"/>
                          <a:cs typeface="+mn-cs"/>
                        </a:rPr>
                        <a:t>1.1 % Vacant funded posts maintained</a:t>
                      </a:r>
                      <a:endParaRPr lang="en-ZA" sz="14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dirty="0">
                          <a:effectLst/>
                          <a:latin typeface="+mn-lt"/>
                          <a:ea typeface="SimSun" panose="02010600030101010101" pitchFamily="2" charset="-122"/>
                          <a:cs typeface="Century Gothic" panose="020B0502020202020204" pitchFamily="34" charset="0"/>
                        </a:rPr>
                        <a:t>Vacant funded posts maintained at 8% or less for every quarter</a:t>
                      </a:r>
                      <a:endParaRPr lang="en-ZA" sz="1400" dirty="0">
                        <a:effectLst/>
                        <a:latin typeface="+mn-lt"/>
                        <a:ea typeface="SimSun" panose="02010600030101010101" pitchFamily="2" charset="-122"/>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dirty="0">
                          <a:effectLst/>
                          <a:latin typeface="+mn-lt"/>
                          <a:ea typeface="SimSun" panose="02010600030101010101" pitchFamily="2" charset="-122"/>
                          <a:cs typeface="Century Gothic" panose="020B0502020202020204" pitchFamily="34" charset="0"/>
                        </a:rPr>
                        <a:t>Vacant funded posts maintained at 8% or less for every quarter</a:t>
                      </a:r>
                      <a:endParaRPr lang="en-ZA" sz="1400" dirty="0">
                        <a:effectLst/>
                        <a:latin typeface="+mn-lt"/>
                        <a:ea typeface="SimSun" panose="02010600030101010101" pitchFamily="2" charset="-122"/>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dirty="0">
                          <a:effectLst/>
                          <a:latin typeface="+mn-lt"/>
                          <a:ea typeface="SimSun" panose="02010600030101010101" pitchFamily="2" charset="-122"/>
                          <a:cs typeface="Century Gothic" panose="020B0502020202020204" pitchFamily="34" charset="0"/>
                        </a:rPr>
                        <a:t>Vacant funded posts maintained at 8% or less for every quarter</a:t>
                      </a:r>
                      <a:endParaRPr lang="en-ZA" sz="1400" dirty="0">
                        <a:effectLst/>
                        <a:latin typeface="+mn-lt"/>
                        <a:ea typeface="SimSun" panose="02010600030101010101" pitchFamily="2" charset="-122"/>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dirty="0">
                          <a:effectLst/>
                          <a:latin typeface="+mn-lt"/>
                          <a:ea typeface="SimSun" panose="02010600030101010101" pitchFamily="2" charset="-122"/>
                          <a:cs typeface="Century Gothic" panose="020B0502020202020204" pitchFamily="34" charset="0"/>
                        </a:rPr>
                        <a:t>Vacant funded posts maintained at 8% or less for every quarter</a:t>
                      </a:r>
                      <a:endParaRPr lang="en-ZA" sz="1400" dirty="0">
                        <a:effectLst/>
                        <a:latin typeface="+mn-lt"/>
                        <a:ea typeface="SimSun" panose="02010600030101010101" pitchFamily="2" charset="-122"/>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dirty="0">
                          <a:effectLst/>
                          <a:latin typeface="+mn-lt"/>
                          <a:ea typeface="SimSun" panose="02010600030101010101" pitchFamily="2" charset="-122"/>
                          <a:cs typeface="Century Gothic" panose="020B0502020202020204" pitchFamily="34" charset="0"/>
                        </a:rPr>
                        <a:t>Vacant funded posts maintained at 8% or less for every quarter</a:t>
                      </a:r>
                      <a:endParaRPr lang="en-ZA" sz="1400" dirty="0">
                        <a:effectLst/>
                        <a:latin typeface="+mn-lt"/>
                        <a:ea typeface="SimSun" panose="02010600030101010101" pitchFamily="2" charset="-122"/>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284347">
                <a:tc>
                  <a:txBody>
                    <a:bodyPr/>
                    <a:lstStyle/>
                    <a:p>
                      <a:pPr>
                        <a:lnSpc>
                          <a:spcPct val="115000"/>
                        </a:lnSpc>
                        <a:spcBef>
                          <a:spcPts val="500"/>
                        </a:spcBef>
                        <a:spcAft>
                          <a:spcPts val="0"/>
                        </a:spcAft>
                      </a:pPr>
                      <a:r>
                        <a:rPr lang="en-ZA" sz="1400" dirty="0">
                          <a:effectLst/>
                          <a:latin typeface="+mn-lt"/>
                          <a:ea typeface="STXinwei"/>
                          <a:cs typeface="Trebuchet MS" panose="020B0603020202020204" pitchFamily="34" charset="0"/>
                        </a:rPr>
                        <a:t>2.1 Gender responsive recruitment</a:t>
                      </a:r>
                      <a:endParaRPr lang="en-ZA" sz="14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b="1" dirty="0">
                          <a:effectLst/>
                          <a:latin typeface="+mn-lt"/>
                          <a:ea typeface="STXinwei"/>
                          <a:cs typeface="Trebuchet MS" panose="020B0603020202020204" pitchFamily="34" charset="0"/>
                        </a:rPr>
                        <a:t>45% </a:t>
                      </a:r>
                      <a:r>
                        <a:rPr lang="en-ZA" sz="1400" dirty="0">
                          <a:effectLst/>
                          <a:latin typeface="+mn-lt"/>
                          <a:ea typeface="STXinwei"/>
                          <a:cs typeface="Trebuchet MS" panose="020B0603020202020204" pitchFamily="34" charset="0"/>
                        </a:rPr>
                        <a:t>of SMS positions occupied by Women </a:t>
                      </a:r>
                      <a:endParaRPr lang="en-ZA" sz="14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dirty="0">
                          <a:effectLst/>
                          <a:latin typeface="+mn-lt"/>
                          <a:ea typeface="STXinwei"/>
                          <a:cs typeface="Trebuchet MS" panose="020B0603020202020204" pitchFamily="34" charset="0"/>
                        </a:rPr>
                        <a:t>-</a:t>
                      </a:r>
                      <a:endParaRPr lang="en-ZA" sz="14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dirty="0">
                          <a:effectLst/>
                          <a:latin typeface="+mn-lt"/>
                          <a:ea typeface="STXinwei"/>
                          <a:cs typeface="Trebuchet MS" panose="020B0603020202020204" pitchFamily="34" charset="0"/>
                        </a:rPr>
                        <a:t>44% of SMS posts occupied by Women </a:t>
                      </a:r>
                      <a:endParaRPr lang="en-ZA" sz="14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dirty="0">
                          <a:effectLst/>
                          <a:latin typeface="+mn-lt"/>
                          <a:ea typeface="STXinwei"/>
                          <a:cs typeface="Trebuchet MS" panose="020B0603020202020204" pitchFamily="34" charset="0"/>
                        </a:rPr>
                        <a:t>-</a:t>
                      </a:r>
                      <a:endParaRPr lang="en-ZA" sz="14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dirty="0">
                          <a:effectLst/>
                          <a:latin typeface="+mn-lt"/>
                          <a:ea typeface="STXinwei"/>
                          <a:cs typeface="Trebuchet MS" panose="020B0603020202020204" pitchFamily="34" charset="0"/>
                        </a:rPr>
                        <a:t>45% of SMS positions occupied by women</a:t>
                      </a:r>
                      <a:endParaRPr lang="en-ZA" sz="14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054955">
                <a:tc>
                  <a:txBody>
                    <a:bodyPr/>
                    <a:lstStyle/>
                    <a:p>
                      <a:pPr>
                        <a:lnSpc>
                          <a:spcPct val="115000"/>
                        </a:lnSpc>
                        <a:spcBef>
                          <a:spcPts val="500"/>
                        </a:spcBef>
                        <a:spcAft>
                          <a:spcPts val="0"/>
                        </a:spcAft>
                      </a:pPr>
                      <a:r>
                        <a:rPr lang="en-ZA" sz="1400">
                          <a:solidFill>
                            <a:srgbClr val="FF0000"/>
                          </a:solidFill>
                          <a:effectLst/>
                          <a:latin typeface="+mn-lt"/>
                          <a:ea typeface="SimSun" panose="02010600030101010101" pitchFamily="2" charset="-122"/>
                          <a:cs typeface="Century Gothic" panose="020B0502020202020204" pitchFamily="34" charset="0"/>
                        </a:rPr>
                        <a:t>3.1 Improve Information Security status  of the department</a:t>
                      </a:r>
                      <a:endParaRPr lang="en-ZA" sz="1400">
                        <a:solidFill>
                          <a:srgbClr val="FF0000"/>
                        </a:solidFill>
                        <a:effectLst/>
                        <a:latin typeface="+mn-lt"/>
                        <a:ea typeface="SimSun" panose="02010600030101010101" pitchFamily="2" charset="-122"/>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solidFill>
                            <a:srgbClr val="FF0000"/>
                          </a:solidFill>
                          <a:effectLst/>
                          <a:latin typeface="+mn-lt"/>
                          <a:ea typeface="SimSun" panose="02010600030101010101" pitchFamily="2" charset="-122"/>
                          <a:cs typeface="Century Gothic" panose="020B0502020202020204" pitchFamily="34" charset="0"/>
                        </a:rPr>
                        <a:t>Appointment of Managed Information Security Service Provider</a:t>
                      </a:r>
                      <a:endParaRPr lang="en-ZA" sz="1400">
                        <a:solidFill>
                          <a:srgbClr val="FF0000"/>
                        </a:solidFill>
                        <a:effectLst/>
                        <a:latin typeface="+mn-lt"/>
                        <a:ea typeface="SimSun" panose="02010600030101010101" pitchFamily="2" charset="-122"/>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US" sz="1400" dirty="0" smtClean="0">
                          <a:solidFill>
                            <a:srgbClr val="FF0000"/>
                          </a:solidFill>
                          <a:effectLst/>
                          <a:latin typeface="+mn-lt"/>
                          <a:ea typeface="SimSun" panose="02010600030101010101" pitchFamily="2" charset="-122"/>
                          <a:cs typeface="Century Gothic" panose="020B0502020202020204" pitchFamily="34" charset="0"/>
                        </a:rPr>
                        <a:t>Service Provider appointed and</a:t>
                      </a:r>
                    </a:p>
                    <a:p>
                      <a:pPr>
                        <a:lnSpc>
                          <a:spcPct val="115000"/>
                        </a:lnSpc>
                        <a:spcBef>
                          <a:spcPts val="500"/>
                        </a:spcBef>
                        <a:spcAft>
                          <a:spcPts val="0"/>
                        </a:spcAft>
                      </a:pPr>
                      <a:r>
                        <a:rPr lang="en-US" sz="1400" dirty="0" smtClean="0">
                          <a:solidFill>
                            <a:srgbClr val="FF0000"/>
                          </a:solidFill>
                          <a:effectLst/>
                          <a:latin typeface="+mn-lt"/>
                          <a:ea typeface="SimSun" panose="02010600030101010101" pitchFamily="2" charset="-122"/>
                          <a:cs typeface="Century Gothic" panose="020B0502020202020204" pitchFamily="34" charset="0"/>
                        </a:rPr>
                        <a:t>Project plan developed</a:t>
                      </a:r>
                      <a:endParaRPr lang="en-ZA" sz="1400" dirty="0">
                        <a:solidFill>
                          <a:srgbClr val="FF0000"/>
                        </a:solidFill>
                        <a:effectLst/>
                        <a:latin typeface="+mn-lt"/>
                        <a:ea typeface="SimSun" panose="02010600030101010101" pitchFamily="2" charset="-122"/>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dirty="0" smtClean="0">
                          <a:solidFill>
                            <a:srgbClr val="FF0000"/>
                          </a:solidFill>
                          <a:effectLst/>
                          <a:latin typeface="+mn-lt"/>
                          <a:ea typeface="SimSun" panose="02010600030101010101" pitchFamily="2" charset="-122"/>
                          <a:cs typeface="Century Gothic" panose="020B0502020202020204" pitchFamily="34" charset="0"/>
                        </a:rPr>
                        <a:t>Security Environment</a:t>
                      </a:r>
                    </a:p>
                    <a:p>
                      <a:pPr>
                        <a:lnSpc>
                          <a:spcPct val="115000"/>
                        </a:lnSpc>
                        <a:spcBef>
                          <a:spcPts val="500"/>
                        </a:spcBef>
                        <a:spcAft>
                          <a:spcPts val="0"/>
                        </a:spcAft>
                      </a:pPr>
                      <a:r>
                        <a:rPr lang="en-ZA" sz="1400" dirty="0" smtClean="0">
                          <a:solidFill>
                            <a:srgbClr val="FF0000"/>
                          </a:solidFill>
                          <a:effectLst/>
                          <a:latin typeface="+mn-lt"/>
                          <a:ea typeface="SimSun" panose="02010600030101010101" pitchFamily="2" charset="-122"/>
                          <a:cs typeface="Century Gothic" panose="020B0502020202020204" pitchFamily="34" charset="0"/>
                        </a:rPr>
                        <a:t>Assessment report</a:t>
                      </a:r>
                    </a:p>
                    <a:p>
                      <a:pPr>
                        <a:lnSpc>
                          <a:spcPct val="115000"/>
                        </a:lnSpc>
                        <a:spcBef>
                          <a:spcPts val="500"/>
                        </a:spcBef>
                        <a:spcAft>
                          <a:spcPts val="0"/>
                        </a:spcAft>
                      </a:pPr>
                      <a:r>
                        <a:rPr lang="en-ZA" sz="1400" dirty="0" smtClean="0">
                          <a:solidFill>
                            <a:srgbClr val="FF0000"/>
                          </a:solidFill>
                          <a:effectLst/>
                          <a:latin typeface="+mn-lt"/>
                          <a:ea typeface="SimSun" panose="02010600030101010101" pitchFamily="2" charset="-122"/>
                          <a:cs typeface="Century Gothic" panose="020B0502020202020204" pitchFamily="34" charset="0"/>
                        </a:rPr>
                        <a:t>finalised</a:t>
                      </a:r>
                      <a:endParaRPr lang="en-ZA" sz="1400" dirty="0">
                        <a:solidFill>
                          <a:srgbClr val="FF0000"/>
                        </a:solidFill>
                        <a:effectLst/>
                        <a:latin typeface="+mn-lt"/>
                        <a:ea typeface="SimSun" panose="02010600030101010101" pitchFamily="2" charset="-122"/>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US" sz="1400" dirty="0" smtClean="0">
                          <a:solidFill>
                            <a:srgbClr val="FF0000"/>
                          </a:solidFill>
                          <a:effectLst/>
                          <a:latin typeface="+mn-lt"/>
                          <a:ea typeface="SimSun" panose="02010600030101010101" pitchFamily="2" charset="-122"/>
                          <a:cs typeface="Century Gothic" panose="020B0502020202020204" pitchFamily="34" charset="0"/>
                        </a:rPr>
                        <a:t>Implementation report on key</a:t>
                      </a:r>
                    </a:p>
                    <a:p>
                      <a:pPr>
                        <a:lnSpc>
                          <a:spcPct val="115000"/>
                        </a:lnSpc>
                        <a:spcBef>
                          <a:spcPts val="500"/>
                        </a:spcBef>
                        <a:spcAft>
                          <a:spcPts val="0"/>
                        </a:spcAft>
                      </a:pPr>
                      <a:r>
                        <a:rPr lang="en-US" sz="1400" dirty="0" smtClean="0">
                          <a:solidFill>
                            <a:srgbClr val="FF0000"/>
                          </a:solidFill>
                          <a:effectLst/>
                          <a:latin typeface="+mn-lt"/>
                          <a:ea typeface="SimSun" panose="02010600030101010101" pitchFamily="2" charset="-122"/>
                          <a:cs typeface="Century Gothic" panose="020B0502020202020204" pitchFamily="34" charset="0"/>
                        </a:rPr>
                        <a:t>controls finalised</a:t>
                      </a:r>
                      <a:endParaRPr lang="en-ZA" sz="1400" dirty="0">
                        <a:solidFill>
                          <a:srgbClr val="FF0000"/>
                        </a:solidFill>
                        <a:effectLst/>
                        <a:latin typeface="+mn-lt"/>
                        <a:ea typeface="SimSun" panose="02010600030101010101" pitchFamily="2" charset="-122"/>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US" sz="1400" dirty="0" smtClean="0">
                          <a:solidFill>
                            <a:srgbClr val="FF0000"/>
                          </a:solidFill>
                          <a:effectLst/>
                          <a:latin typeface="+mn-lt"/>
                          <a:ea typeface="SimSun" panose="02010600030101010101" pitchFamily="2" charset="-122"/>
                          <a:cs typeface="Century Gothic" panose="020B0502020202020204" pitchFamily="34" charset="0"/>
                        </a:rPr>
                        <a:t>Approved Cyber security</a:t>
                      </a:r>
                    </a:p>
                    <a:p>
                      <a:pPr>
                        <a:lnSpc>
                          <a:spcPct val="115000"/>
                        </a:lnSpc>
                        <a:spcBef>
                          <a:spcPts val="500"/>
                        </a:spcBef>
                        <a:spcAft>
                          <a:spcPts val="0"/>
                        </a:spcAft>
                      </a:pPr>
                      <a:r>
                        <a:rPr lang="en-US" sz="1400" dirty="0" smtClean="0">
                          <a:solidFill>
                            <a:srgbClr val="FF0000"/>
                          </a:solidFill>
                          <a:effectLst/>
                          <a:latin typeface="+mn-lt"/>
                          <a:ea typeface="SimSun" panose="02010600030101010101" pitchFamily="2" charset="-122"/>
                          <a:cs typeface="Century Gothic" panose="020B0502020202020204" pitchFamily="34" charset="0"/>
                        </a:rPr>
                        <a:t>Strategy and roadmap</a:t>
                      </a:r>
                      <a:endParaRPr lang="en-ZA" sz="1400" dirty="0">
                        <a:solidFill>
                          <a:srgbClr val="FF0000"/>
                        </a:solidFill>
                        <a:effectLst/>
                        <a:latin typeface="+mn-lt"/>
                        <a:ea typeface="SimSun" panose="02010600030101010101" pitchFamily="2" charset="-122"/>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7" name="TextBox 6"/>
          <p:cNvSpPr txBox="1"/>
          <p:nvPr/>
        </p:nvSpPr>
        <p:spPr>
          <a:xfrm>
            <a:off x="199291" y="1361964"/>
            <a:ext cx="5987143" cy="369332"/>
          </a:xfrm>
          <a:prstGeom prst="rect">
            <a:avLst/>
          </a:prstGeom>
          <a:noFill/>
        </p:spPr>
        <p:txBody>
          <a:bodyPr wrap="square" rtlCol="0">
            <a:spAutoFit/>
          </a:bodyPr>
          <a:lstStyle/>
          <a:p>
            <a:r>
              <a:rPr lang="en-ZA" b="1" dirty="0" smtClean="0"/>
              <a:t>Budget Allocation: R1 044 005 000 </a:t>
            </a:r>
            <a:endParaRPr lang="en-ZA" b="1" dirty="0"/>
          </a:p>
        </p:txBody>
      </p:sp>
    </p:spTree>
    <p:extLst>
      <p:ext uri="{BB962C8B-B14F-4D97-AF65-F5344CB8AC3E}">
        <p14:creationId xmlns:p14="http://schemas.microsoft.com/office/powerpoint/2010/main" xmlns="" val="29751879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130"/>
            <a:ext cx="8229600" cy="1143000"/>
          </a:xfrm>
        </p:spPr>
        <p:txBody>
          <a:bodyPr/>
          <a:lstStyle/>
          <a:p>
            <a:r>
              <a:rPr lang="en-ZA" sz="2400" b="1" dirty="0" smtClean="0"/>
              <a:t>ADMINISTRATION</a:t>
            </a:r>
            <a:endParaRPr lang="en-ZA" sz="2400" b="1" dirty="0"/>
          </a:p>
        </p:txBody>
      </p:sp>
      <p:sp>
        <p:nvSpPr>
          <p:cNvPr id="3" name="Slide Number Placeholder 2"/>
          <p:cNvSpPr>
            <a:spLocks noGrp="1"/>
          </p:cNvSpPr>
          <p:nvPr>
            <p:ph type="sldNum" sz="quarter" idx="12"/>
          </p:nvPr>
        </p:nvSpPr>
        <p:spPr>
          <a:xfrm>
            <a:off x="7010400" y="-13433"/>
            <a:ext cx="2133600" cy="365125"/>
          </a:xfrm>
        </p:spPr>
        <p:txBody>
          <a:bodyPr/>
          <a:lstStyle/>
          <a:p>
            <a:pPr>
              <a:defRPr/>
            </a:pPr>
            <a:fld id="{02C825D8-7D5C-497D-8665-B73E15BD3DD8}" type="slidenum">
              <a:rPr lang="en-US" smtClean="0">
                <a:solidFill>
                  <a:schemeClr val="bg1"/>
                </a:solidFill>
              </a:rPr>
              <a:pPr>
                <a:defRPr/>
              </a:pPr>
              <a:t>29</a:t>
            </a:fld>
            <a:endParaRPr lang="en-US" dirty="0">
              <a:solidFill>
                <a:schemeClr val="bg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841150383"/>
              </p:ext>
            </p:extLst>
          </p:nvPr>
        </p:nvGraphicFramePr>
        <p:xfrm>
          <a:off x="199291" y="1394965"/>
          <a:ext cx="8757139" cy="5066831"/>
        </p:xfrm>
        <a:graphic>
          <a:graphicData uri="http://schemas.openxmlformats.org/drawingml/2006/table">
            <a:tbl>
              <a:tblPr firstRow="1" firstCol="1" bandRow="1"/>
              <a:tblGrid>
                <a:gridCol w="1538762">
                  <a:extLst>
                    <a:ext uri="{9D8B030D-6E8A-4147-A177-3AD203B41FA5}">
                      <a16:colId xmlns:a16="http://schemas.microsoft.com/office/drawing/2014/main" xmlns="" val="20000"/>
                    </a:ext>
                  </a:extLst>
                </a:gridCol>
                <a:gridCol w="1443431">
                  <a:extLst>
                    <a:ext uri="{9D8B030D-6E8A-4147-A177-3AD203B41FA5}">
                      <a16:colId xmlns:a16="http://schemas.microsoft.com/office/drawing/2014/main" xmlns="" val="20001"/>
                    </a:ext>
                  </a:extLst>
                </a:gridCol>
                <a:gridCol w="1422047">
                  <a:extLst>
                    <a:ext uri="{9D8B030D-6E8A-4147-A177-3AD203B41FA5}">
                      <a16:colId xmlns:a16="http://schemas.microsoft.com/office/drawing/2014/main" xmlns="" val="20002"/>
                    </a:ext>
                  </a:extLst>
                </a:gridCol>
                <a:gridCol w="1464815">
                  <a:extLst>
                    <a:ext uri="{9D8B030D-6E8A-4147-A177-3AD203B41FA5}">
                      <a16:colId xmlns:a16="http://schemas.microsoft.com/office/drawing/2014/main" xmlns="" val="20003"/>
                    </a:ext>
                  </a:extLst>
                </a:gridCol>
                <a:gridCol w="1444042">
                  <a:extLst>
                    <a:ext uri="{9D8B030D-6E8A-4147-A177-3AD203B41FA5}">
                      <a16:colId xmlns:a16="http://schemas.microsoft.com/office/drawing/2014/main" xmlns="" val="20004"/>
                    </a:ext>
                  </a:extLst>
                </a:gridCol>
                <a:gridCol w="1444042">
                  <a:extLst>
                    <a:ext uri="{9D8B030D-6E8A-4147-A177-3AD203B41FA5}">
                      <a16:colId xmlns:a16="http://schemas.microsoft.com/office/drawing/2014/main" xmlns="" val="20005"/>
                    </a:ext>
                  </a:extLst>
                </a:gridCol>
              </a:tblGrid>
              <a:tr h="256869">
                <a:tc>
                  <a:txBody>
                    <a:bodyPr/>
                    <a:lstStyle/>
                    <a:p>
                      <a:pPr>
                        <a:lnSpc>
                          <a:spcPct val="115000"/>
                        </a:lnSpc>
                        <a:spcAft>
                          <a:spcPts val="0"/>
                        </a:spcAft>
                      </a:pPr>
                      <a:r>
                        <a:rPr lang="en-ZA" sz="1400" b="1" dirty="0">
                          <a:effectLst/>
                          <a:latin typeface="+mn-lt"/>
                          <a:ea typeface="Calibri"/>
                          <a:cs typeface="Calibri"/>
                        </a:rPr>
                        <a:t>Output Indicator</a:t>
                      </a:r>
                      <a:endParaRPr lang="en-ZA" sz="1400" dirty="0">
                        <a:effectLst/>
                        <a:latin typeface="+mn-lt"/>
                        <a:ea typeface="Calibri"/>
                        <a:cs typeface="Times New Roman"/>
                      </a:endParaRPr>
                    </a:p>
                  </a:txBody>
                  <a:tcPr marL="62024" marR="62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15000"/>
                        </a:lnSpc>
                        <a:spcAft>
                          <a:spcPts val="0"/>
                        </a:spcAft>
                      </a:pPr>
                      <a:r>
                        <a:rPr lang="en-ZA" sz="1400" b="1" dirty="0">
                          <a:effectLst/>
                          <a:latin typeface="+mn-lt"/>
                          <a:ea typeface="Calibri"/>
                          <a:cs typeface="Calibri"/>
                        </a:rPr>
                        <a:t>Annual Target</a:t>
                      </a:r>
                      <a:endParaRPr lang="en-ZA" sz="1400" dirty="0">
                        <a:effectLst/>
                        <a:latin typeface="+mn-lt"/>
                        <a:ea typeface="Calibri"/>
                        <a:cs typeface="Times New Roman"/>
                      </a:endParaRPr>
                    </a:p>
                  </a:txBody>
                  <a:tcPr marL="62024" marR="62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mn-lt"/>
                          <a:ea typeface="Calibri"/>
                          <a:cs typeface="Calibri"/>
                        </a:rPr>
                        <a:t>Q1</a:t>
                      </a:r>
                      <a:endParaRPr lang="en-ZA" sz="1400" dirty="0">
                        <a:effectLst/>
                        <a:latin typeface="+mn-lt"/>
                        <a:ea typeface="Calibri"/>
                        <a:cs typeface="Times New Roman"/>
                      </a:endParaRPr>
                    </a:p>
                  </a:txBody>
                  <a:tcPr marL="62024" marR="62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mn-lt"/>
                          <a:ea typeface="Calibri"/>
                          <a:cs typeface="Calibri"/>
                        </a:rPr>
                        <a:t>Q2</a:t>
                      </a:r>
                      <a:endParaRPr lang="en-ZA" sz="1400" dirty="0">
                        <a:effectLst/>
                        <a:latin typeface="+mn-lt"/>
                        <a:ea typeface="Calibri"/>
                        <a:cs typeface="Times New Roman"/>
                      </a:endParaRPr>
                    </a:p>
                  </a:txBody>
                  <a:tcPr marL="62024" marR="62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mn-lt"/>
                          <a:ea typeface="Calibri"/>
                          <a:cs typeface="Calibri"/>
                        </a:rPr>
                        <a:t>Q3</a:t>
                      </a:r>
                      <a:endParaRPr lang="en-ZA" sz="1400" dirty="0">
                        <a:effectLst/>
                        <a:latin typeface="+mn-lt"/>
                        <a:ea typeface="Calibri"/>
                        <a:cs typeface="Times New Roman"/>
                      </a:endParaRPr>
                    </a:p>
                  </a:txBody>
                  <a:tcPr marL="62024" marR="62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mn-lt"/>
                          <a:ea typeface="Calibri"/>
                          <a:cs typeface="Calibri"/>
                        </a:rPr>
                        <a:t>Q4</a:t>
                      </a:r>
                      <a:endParaRPr lang="en-ZA" sz="1400" dirty="0">
                        <a:effectLst/>
                        <a:latin typeface="+mn-lt"/>
                        <a:ea typeface="Calibri"/>
                        <a:cs typeface="Times New Roman"/>
                      </a:endParaRPr>
                    </a:p>
                  </a:txBody>
                  <a:tcPr marL="62024" marR="62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xmlns="" val="10000"/>
                  </a:ext>
                </a:extLst>
              </a:tr>
              <a:tr h="1284347">
                <a:tc>
                  <a:txBody>
                    <a:bodyPr/>
                    <a:lstStyle/>
                    <a:p>
                      <a:pPr>
                        <a:lnSpc>
                          <a:spcPct val="115000"/>
                        </a:lnSpc>
                        <a:spcBef>
                          <a:spcPts val="500"/>
                        </a:spcBef>
                        <a:spcAft>
                          <a:spcPts val="0"/>
                        </a:spcAft>
                      </a:pPr>
                      <a:r>
                        <a:rPr lang="en-ZA" sz="1400" dirty="0">
                          <a:solidFill>
                            <a:srgbClr val="FF0000"/>
                          </a:solidFill>
                          <a:effectLst/>
                          <a:latin typeface="+mn-lt"/>
                          <a:ea typeface="SimSun" panose="02010600030101010101" pitchFamily="2" charset="-122"/>
                          <a:cs typeface="Century Gothic" panose="020B0502020202020204" pitchFamily="34" charset="0"/>
                        </a:rPr>
                        <a:t>3.2 Legacy systems transitioned to modern integrated SAP Platform</a:t>
                      </a:r>
                      <a:endParaRPr lang="en-ZA" sz="1400" dirty="0">
                        <a:solidFill>
                          <a:srgbClr val="FF0000"/>
                        </a:solidFill>
                        <a:effectLst/>
                        <a:latin typeface="+mn-lt"/>
                        <a:ea typeface="SimSun" panose="02010600030101010101" pitchFamily="2" charset="-122"/>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dirty="0">
                          <a:solidFill>
                            <a:srgbClr val="FF0000"/>
                          </a:solidFill>
                          <a:effectLst/>
                          <a:latin typeface="+mn-lt"/>
                          <a:ea typeface="SimSun" panose="02010600030101010101" pitchFamily="2" charset="-122"/>
                          <a:cs typeface="Tahoma" panose="020B0604030504040204" pitchFamily="34" charset="0"/>
                        </a:rPr>
                        <a:t>IES and PES systems replaced with </a:t>
                      </a:r>
                      <a:r>
                        <a:rPr lang="en-ZA" sz="1400" dirty="0" smtClean="0">
                          <a:solidFill>
                            <a:srgbClr val="FF0000"/>
                          </a:solidFill>
                          <a:effectLst/>
                          <a:latin typeface="+mn-lt"/>
                          <a:ea typeface="SimSun" panose="02010600030101010101" pitchFamily="2" charset="-122"/>
                          <a:cs typeface="Tahoma" panose="020B0604030504040204" pitchFamily="34" charset="0"/>
                        </a:rPr>
                        <a:t>SAP4HANA</a:t>
                      </a:r>
                      <a:endParaRPr lang="en-ZA" sz="1400" dirty="0">
                        <a:solidFill>
                          <a:srgbClr val="FF0000"/>
                        </a:solidFill>
                        <a:effectLst/>
                        <a:latin typeface="+mn-lt"/>
                        <a:ea typeface="SimSun" panose="02010600030101010101" pitchFamily="2" charset="-122"/>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dirty="0">
                          <a:solidFill>
                            <a:srgbClr val="FF0000"/>
                          </a:solidFill>
                          <a:effectLst/>
                          <a:latin typeface="+mn-lt"/>
                          <a:ea typeface="SimSun" panose="02010600030101010101" pitchFamily="2" charset="-122"/>
                          <a:cs typeface="Tahoma" panose="020B060403050404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500"/>
                        </a:spcBef>
                        <a:spcAft>
                          <a:spcPts val="0"/>
                        </a:spcAft>
                      </a:pPr>
                      <a:r>
                        <a:rPr lang="en-US" sz="1400" dirty="0" smtClean="0">
                          <a:solidFill>
                            <a:srgbClr val="FF0000"/>
                          </a:solidFill>
                          <a:effectLst/>
                          <a:latin typeface="+mn-lt"/>
                          <a:ea typeface="SimSun" panose="02010600030101010101" pitchFamily="2" charset="-122"/>
                          <a:cs typeface="Tahoma" panose="020B0604030504040204" pitchFamily="34" charset="0"/>
                        </a:rPr>
                        <a:t>IES and PES User</a:t>
                      </a:r>
                    </a:p>
                    <a:p>
                      <a:pPr>
                        <a:lnSpc>
                          <a:spcPct val="100000"/>
                        </a:lnSpc>
                        <a:spcBef>
                          <a:spcPts val="500"/>
                        </a:spcBef>
                        <a:spcAft>
                          <a:spcPts val="0"/>
                        </a:spcAft>
                      </a:pPr>
                      <a:r>
                        <a:rPr lang="en-US" sz="1400" dirty="0" smtClean="0">
                          <a:solidFill>
                            <a:srgbClr val="FF0000"/>
                          </a:solidFill>
                          <a:effectLst/>
                          <a:latin typeface="+mn-lt"/>
                          <a:ea typeface="SimSun" panose="02010600030101010101" pitchFamily="2" charset="-122"/>
                          <a:cs typeface="Tahoma" panose="020B0604030504040204" pitchFamily="34" charset="0"/>
                        </a:rPr>
                        <a:t>acceptance testing</a:t>
                      </a:r>
                    </a:p>
                    <a:p>
                      <a:pPr>
                        <a:lnSpc>
                          <a:spcPct val="100000"/>
                        </a:lnSpc>
                        <a:spcBef>
                          <a:spcPts val="500"/>
                        </a:spcBef>
                        <a:spcAft>
                          <a:spcPts val="0"/>
                        </a:spcAft>
                      </a:pPr>
                      <a:r>
                        <a:rPr lang="en-US" sz="1400" dirty="0" smtClean="0">
                          <a:solidFill>
                            <a:srgbClr val="FF0000"/>
                          </a:solidFill>
                          <a:effectLst/>
                          <a:latin typeface="+mn-lt"/>
                          <a:ea typeface="SimSun" panose="02010600030101010101" pitchFamily="2" charset="-122"/>
                          <a:cs typeface="Tahoma" panose="020B0604030504040204" pitchFamily="34" charset="0"/>
                        </a:rPr>
                        <a:t>finalised and signed</a:t>
                      </a:r>
                    </a:p>
                    <a:p>
                      <a:pPr>
                        <a:lnSpc>
                          <a:spcPct val="100000"/>
                        </a:lnSpc>
                        <a:spcBef>
                          <a:spcPts val="500"/>
                        </a:spcBef>
                        <a:spcAft>
                          <a:spcPts val="0"/>
                        </a:spcAft>
                      </a:pPr>
                      <a:r>
                        <a:rPr lang="en-US" sz="1400" dirty="0" smtClean="0">
                          <a:solidFill>
                            <a:srgbClr val="FF0000"/>
                          </a:solidFill>
                          <a:effectLst/>
                          <a:latin typeface="+mn-lt"/>
                          <a:ea typeface="SimSun" panose="02010600030101010101" pitchFamily="2" charset="-122"/>
                          <a:cs typeface="Tahoma" panose="020B0604030504040204" pitchFamily="34" charset="0"/>
                        </a:rPr>
                        <a:t>off</a:t>
                      </a:r>
                      <a:endParaRPr lang="en-ZA" sz="1400" dirty="0">
                        <a:solidFill>
                          <a:srgbClr val="FF0000"/>
                        </a:solidFill>
                        <a:effectLst/>
                        <a:latin typeface="+mn-lt"/>
                        <a:ea typeface="SimSun" panose="02010600030101010101" pitchFamily="2" charset="-122"/>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US" sz="1400" dirty="0" smtClean="0">
                          <a:solidFill>
                            <a:srgbClr val="FF0000"/>
                          </a:solidFill>
                          <a:effectLst/>
                          <a:latin typeface="+mn-lt"/>
                          <a:ea typeface="SimSun" panose="02010600030101010101" pitchFamily="2" charset="-122"/>
                          <a:cs typeface="Tahoma" panose="020B0604030504040204" pitchFamily="34" charset="0"/>
                        </a:rPr>
                        <a:t>IES and PES End User training</a:t>
                      </a:r>
                    </a:p>
                    <a:p>
                      <a:pPr>
                        <a:lnSpc>
                          <a:spcPct val="115000"/>
                        </a:lnSpc>
                        <a:spcBef>
                          <a:spcPts val="500"/>
                        </a:spcBef>
                        <a:spcAft>
                          <a:spcPts val="0"/>
                        </a:spcAft>
                      </a:pPr>
                      <a:r>
                        <a:rPr lang="en-US" sz="1400" dirty="0" smtClean="0">
                          <a:solidFill>
                            <a:srgbClr val="FF0000"/>
                          </a:solidFill>
                          <a:effectLst/>
                          <a:latin typeface="+mn-lt"/>
                          <a:ea typeface="SimSun" panose="02010600030101010101" pitchFamily="2" charset="-122"/>
                          <a:cs typeface="Tahoma" panose="020B0604030504040204" pitchFamily="34" charset="0"/>
                        </a:rPr>
                        <a:t>finalised and signed off</a:t>
                      </a:r>
                      <a:endParaRPr lang="en-ZA" sz="1400" dirty="0">
                        <a:solidFill>
                          <a:srgbClr val="FF0000"/>
                        </a:solidFill>
                        <a:effectLst/>
                        <a:latin typeface="+mn-lt"/>
                        <a:ea typeface="SimSun" panose="02010600030101010101" pitchFamily="2" charset="-122"/>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dirty="0" smtClean="0">
                          <a:solidFill>
                            <a:srgbClr val="FF0000"/>
                          </a:solidFill>
                          <a:effectLst/>
                          <a:latin typeface="+mn-lt"/>
                          <a:ea typeface="SimSun" panose="02010600030101010101" pitchFamily="2" charset="-122"/>
                          <a:cs typeface="Tahoma" panose="020B0604030504040204" pitchFamily="34" charset="0"/>
                        </a:rPr>
                        <a:t>SAP licence usage report for</a:t>
                      </a:r>
                    </a:p>
                    <a:p>
                      <a:pPr>
                        <a:lnSpc>
                          <a:spcPct val="115000"/>
                        </a:lnSpc>
                        <a:spcBef>
                          <a:spcPts val="500"/>
                        </a:spcBef>
                        <a:spcAft>
                          <a:spcPts val="0"/>
                        </a:spcAft>
                      </a:pPr>
                      <a:r>
                        <a:rPr lang="en-ZA" sz="1400" dirty="0" smtClean="0">
                          <a:solidFill>
                            <a:srgbClr val="FF0000"/>
                          </a:solidFill>
                          <a:effectLst/>
                          <a:latin typeface="+mn-lt"/>
                          <a:ea typeface="SimSun" panose="02010600030101010101" pitchFamily="2" charset="-122"/>
                          <a:cs typeface="Tahoma" panose="020B0604030504040204" pitchFamily="34" charset="0"/>
                        </a:rPr>
                        <a:t>live applications</a:t>
                      </a:r>
                      <a:endParaRPr lang="en-ZA" sz="1400" dirty="0">
                        <a:solidFill>
                          <a:srgbClr val="FF0000"/>
                        </a:solidFill>
                        <a:effectLst/>
                        <a:latin typeface="+mn-lt"/>
                        <a:ea typeface="SimSun" panose="02010600030101010101" pitchFamily="2" charset="-122"/>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284347">
                <a:tc>
                  <a:txBody>
                    <a:bodyPr/>
                    <a:lstStyle/>
                    <a:p>
                      <a:pPr>
                        <a:lnSpc>
                          <a:spcPct val="115000"/>
                        </a:lnSpc>
                        <a:spcBef>
                          <a:spcPts val="500"/>
                        </a:spcBef>
                        <a:spcAft>
                          <a:spcPts val="0"/>
                        </a:spcAft>
                      </a:pPr>
                      <a:r>
                        <a:rPr lang="en-ZA" sz="1400">
                          <a:effectLst/>
                          <a:latin typeface="+mn-lt"/>
                          <a:ea typeface="SimSun" panose="02010600030101010101" pitchFamily="2" charset="-122"/>
                          <a:cs typeface="Century Gothic" panose="020B0502020202020204" pitchFamily="34" charset="0"/>
                        </a:rPr>
                        <a:t>4.1 Ensure functionality of ethics structures and adequate capacity</a:t>
                      </a:r>
                      <a:endParaRPr lang="en-ZA" sz="1400">
                        <a:effectLst/>
                        <a:latin typeface="+mn-lt"/>
                        <a:ea typeface="SimSun" panose="02010600030101010101" pitchFamily="2" charset="-122"/>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dirty="0">
                          <a:effectLst/>
                          <a:latin typeface="+mn-lt"/>
                          <a:ea typeface="SimSun" panose="02010600030101010101" pitchFamily="2" charset="-122"/>
                          <a:cs typeface="Century Gothic" panose="020B0502020202020204" pitchFamily="34" charset="0"/>
                        </a:rPr>
                        <a:t>Roll out of the Ethics Management Plan </a:t>
                      </a:r>
                      <a:r>
                        <a:rPr lang="en-ZA" sz="1400" dirty="0" smtClean="0">
                          <a:solidFill>
                            <a:srgbClr val="FF0000"/>
                          </a:solidFill>
                          <a:effectLst/>
                          <a:latin typeface="+mn-lt"/>
                          <a:ea typeface="SimSun" panose="02010600030101010101" pitchFamily="2" charset="-122"/>
                          <a:cs typeface="Century Gothic" panose="020B0502020202020204" pitchFamily="34" charset="0"/>
                        </a:rPr>
                        <a:t>for the year</a:t>
                      </a:r>
                      <a:endParaRPr lang="en-ZA" sz="1400" dirty="0">
                        <a:effectLst/>
                        <a:latin typeface="+mn-lt"/>
                        <a:ea typeface="SimSun" panose="02010600030101010101" pitchFamily="2" charset="-122"/>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mn-lt"/>
                          <a:ea typeface="SimSun" panose="02010600030101010101" pitchFamily="2" charset="-122"/>
                          <a:cs typeface="Century Gothic" panose="020B0502020202020204" pitchFamily="34" charset="0"/>
                        </a:rPr>
                        <a:t>Roll Out of the Ethics Management Plan activities for Q1</a:t>
                      </a:r>
                      <a:endParaRPr lang="en-ZA" sz="1400">
                        <a:effectLst/>
                        <a:latin typeface="+mn-lt"/>
                        <a:ea typeface="SimSun" panose="02010600030101010101" pitchFamily="2" charset="-122"/>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mn-lt"/>
                          <a:ea typeface="SimSun" panose="02010600030101010101" pitchFamily="2" charset="-122"/>
                          <a:cs typeface="Century Gothic" panose="020B0502020202020204" pitchFamily="34" charset="0"/>
                        </a:rPr>
                        <a:t>Roll Out of the Ethics Management Plan activities for Q2</a:t>
                      </a:r>
                      <a:endParaRPr lang="en-ZA" sz="1400">
                        <a:effectLst/>
                        <a:latin typeface="+mn-lt"/>
                        <a:ea typeface="SimSun" panose="02010600030101010101" pitchFamily="2" charset="-122"/>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mn-lt"/>
                          <a:ea typeface="SimSun" panose="02010600030101010101" pitchFamily="2" charset="-122"/>
                          <a:cs typeface="Century Gothic" panose="020B0502020202020204" pitchFamily="34" charset="0"/>
                        </a:rPr>
                        <a:t>Roll Out of the Ethics Management Plan activities for Q3</a:t>
                      </a:r>
                      <a:endParaRPr lang="en-ZA" sz="1400">
                        <a:effectLst/>
                        <a:latin typeface="+mn-lt"/>
                        <a:ea typeface="SimSun" panose="02010600030101010101" pitchFamily="2" charset="-122"/>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mn-lt"/>
                          <a:ea typeface="SimSun" panose="02010600030101010101" pitchFamily="2" charset="-122"/>
                          <a:cs typeface="Century Gothic" panose="020B0502020202020204" pitchFamily="34" charset="0"/>
                        </a:rPr>
                        <a:t>Roll Out of the Ethics Management Plan activities for Q4</a:t>
                      </a:r>
                      <a:endParaRPr lang="en-ZA" sz="1400">
                        <a:effectLst/>
                        <a:latin typeface="+mn-lt"/>
                        <a:ea typeface="SimSun" panose="02010600030101010101" pitchFamily="2" charset="-122"/>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054955">
                <a:tc>
                  <a:txBody>
                    <a:bodyPr/>
                    <a:lstStyle/>
                    <a:p>
                      <a:pPr>
                        <a:lnSpc>
                          <a:spcPct val="115000"/>
                        </a:lnSpc>
                        <a:spcBef>
                          <a:spcPts val="500"/>
                        </a:spcBef>
                        <a:spcAft>
                          <a:spcPts val="0"/>
                        </a:spcAft>
                      </a:pPr>
                      <a:r>
                        <a:rPr lang="en-ZA" sz="1400">
                          <a:effectLst/>
                          <a:latin typeface="+mn-lt"/>
                          <a:ea typeface="SimSun" panose="02010600030101010101" pitchFamily="2" charset="-122"/>
                          <a:cs typeface="Century Gothic" panose="020B0502020202020204" pitchFamily="34" charset="0"/>
                        </a:rPr>
                        <a:t>4.2 Percentage resolution of reported incidents of corruption in the Department</a:t>
                      </a:r>
                      <a:endParaRPr lang="en-ZA" sz="1400">
                        <a:effectLst/>
                        <a:latin typeface="+mn-lt"/>
                        <a:ea typeface="SimSun" panose="02010600030101010101" pitchFamily="2" charset="-122"/>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dirty="0">
                          <a:effectLst/>
                          <a:latin typeface="+mn-lt"/>
                          <a:ea typeface="SimSun" panose="02010600030101010101" pitchFamily="2" charset="-122"/>
                          <a:cs typeface="Century Gothic" panose="020B0502020202020204" pitchFamily="34" charset="0"/>
                        </a:rPr>
                        <a:t>93% resolution of reported incidents by disciplinary and criminal interventions</a:t>
                      </a:r>
                      <a:endParaRPr lang="en-ZA" sz="1400" dirty="0">
                        <a:effectLst/>
                        <a:latin typeface="+mn-lt"/>
                        <a:ea typeface="SimSun" panose="02010600030101010101" pitchFamily="2" charset="-122"/>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dirty="0">
                          <a:effectLst/>
                          <a:latin typeface="+mn-lt"/>
                          <a:ea typeface="SimSun" panose="02010600030101010101" pitchFamily="2" charset="-122"/>
                          <a:cs typeface="Century Gothic" panose="020B0502020202020204" pitchFamily="34" charset="0"/>
                        </a:rPr>
                        <a:t>93%</a:t>
                      </a:r>
                      <a:endParaRPr lang="en-ZA" sz="1400" dirty="0">
                        <a:effectLst/>
                        <a:latin typeface="+mn-lt"/>
                        <a:ea typeface="SimSun" panose="02010600030101010101" pitchFamily="2" charset="-122"/>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mn-lt"/>
                          <a:ea typeface="SimSun" panose="02010600030101010101" pitchFamily="2" charset="-122"/>
                          <a:cs typeface="Century Gothic" panose="020B0502020202020204" pitchFamily="34" charset="0"/>
                        </a:rPr>
                        <a:t>93%</a:t>
                      </a:r>
                      <a:endParaRPr lang="en-ZA" sz="1400">
                        <a:effectLst/>
                        <a:latin typeface="+mn-lt"/>
                        <a:ea typeface="SimSun" panose="02010600030101010101" pitchFamily="2" charset="-122"/>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mn-lt"/>
                          <a:ea typeface="SimSun" panose="02010600030101010101" pitchFamily="2" charset="-122"/>
                          <a:cs typeface="Century Gothic" panose="020B0502020202020204" pitchFamily="34" charset="0"/>
                        </a:rPr>
                        <a:t>93%</a:t>
                      </a:r>
                      <a:endParaRPr lang="en-ZA" sz="1400">
                        <a:effectLst/>
                        <a:latin typeface="+mn-lt"/>
                        <a:ea typeface="SimSun" panose="02010600030101010101" pitchFamily="2" charset="-122"/>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dirty="0">
                          <a:effectLst/>
                          <a:latin typeface="+mn-lt"/>
                          <a:ea typeface="SimSun" panose="02010600030101010101" pitchFamily="2" charset="-122"/>
                          <a:cs typeface="Century Gothic" panose="020B0502020202020204" pitchFamily="34" charset="0"/>
                        </a:rPr>
                        <a:t>93%</a:t>
                      </a:r>
                      <a:endParaRPr lang="en-ZA" sz="1400" dirty="0">
                        <a:effectLst/>
                        <a:latin typeface="+mn-lt"/>
                        <a:ea typeface="SimSun" panose="02010600030101010101" pitchFamily="2" charset="-122"/>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1163952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684213" y="2205038"/>
            <a:ext cx="7772400" cy="1470025"/>
          </a:xfrm>
        </p:spPr>
        <p:txBody>
          <a:bodyPr anchor="t"/>
          <a:lstStyle/>
          <a:p>
            <a:pPr eaLnBrk="1" hangingPunct="1"/>
            <a:r>
              <a:rPr lang="en-ZA" b="1" dirty="0" smtClean="0">
                <a:ea typeface="ＭＳ Ｐゴシック"/>
              </a:rPr>
              <a:t/>
            </a:r>
            <a:br>
              <a:rPr lang="en-ZA" b="1" dirty="0" smtClean="0">
                <a:ea typeface="ＭＳ Ｐゴシック"/>
              </a:rPr>
            </a:br>
            <a:endParaRPr lang="en-GB" b="1" dirty="0" smtClean="0">
              <a:ea typeface="ＭＳ Ｐゴシック"/>
            </a:endParaRPr>
          </a:p>
        </p:txBody>
      </p:sp>
      <p:sp>
        <p:nvSpPr>
          <p:cNvPr id="3075" name="Rectangle 3"/>
          <p:cNvSpPr>
            <a:spLocks noGrp="1" noChangeArrowheads="1"/>
          </p:cNvSpPr>
          <p:nvPr>
            <p:ph type="subTitle" idx="4294967295"/>
          </p:nvPr>
        </p:nvSpPr>
        <p:spPr>
          <a:xfrm>
            <a:off x="933769" y="2486065"/>
            <a:ext cx="7345363" cy="837814"/>
          </a:xfrm>
          <a:noFill/>
          <a:ln>
            <a:solidFill>
              <a:schemeClr val="bg1"/>
            </a:solidFill>
          </a:ln>
          <a:extLst/>
        </p:spPr>
        <p:style>
          <a:lnRef idx="2">
            <a:schemeClr val="accent6">
              <a:shade val="50000"/>
            </a:schemeClr>
          </a:lnRef>
          <a:fillRef idx="1">
            <a:schemeClr val="accent6"/>
          </a:fillRef>
          <a:effectRef idx="0">
            <a:schemeClr val="accent6"/>
          </a:effectRef>
          <a:fontRef idx="minor">
            <a:schemeClr val="lt1"/>
          </a:fontRef>
        </p:style>
        <p:txBody>
          <a:bodyPr/>
          <a:lstStyle/>
          <a:p>
            <a:pPr marL="0" indent="0" algn="ctr" eaLnBrk="1" hangingPunct="1">
              <a:lnSpc>
                <a:spcPct val="90000"/>
              </a:lnSpc>
              <a:buNone/>
            </a:pPr>
            <a:r>
              <a:rPr lang="en-US" altLang="en-US" sz="2800" b="1" dirty="0">
                <a:solidFill>
                  <a:schemeClr val="tx1"/>
                </a:solidFill>
                <a:ea typeface="ＭＳ Ｐゴシック" pitchFamily="34" charset="-128"/>
              </a:rPr>
              <a:t>INTRODUCTION</a:t>
            </a:r>
            <a:r>
              <a:rPr lang="en-ZA" sz="2800" b="1" dirty="0" smtClean="0">
                <a:solidFill>
                  <a:schemeClr val="tx1"/>
                </a:solidFill>
                <a:cs typeface="Arial" charset="0"/>
              </a:rPr>
              <a:t> </a:t>
            </a:r>
          </a:p>
          <a:p>
            <a:pPr marL="0" indent="0" algn="ctr" eaLnBrk="1" hangingPunct="1">
              <a:lnSpc>
                <a:spcPct val="90000"/>
              </a:lnSpc>
              <a:buNone/>
            </a:pPr>
            <a:endParaRPr lang="en-ZA" sz="2800" b="1" dirty="0">
              <a:solidFill>
                <a:schemeClr val="tx1"/>
              </a:solidFill>
              <a:cs typeface="Arial" charset="0"/>
            </a:endParaRPr>
          </a:p>
          <a:p>
            <a:pPr marL="0" indent="0" eaLnBrk="1" hangingPunct="1">
              <a:lnSpc>
                <a:spcPct val="90000"/>
              </a:lnSpc>
              <a:buNone/>
            </a:pPr>
            <a:r>
              <a:rPr lang="en-ZA" sz="2800" b="1" dirty="0" smtClean="0">
                <a:solidFill>
                  <a:schemeClr val="tx1"/>
                </a:solidFill>
                <a:cs typeface="Arial" charset="0"/>
              </a:rPr>
              <a:t>          - The </a:t>
            </a:r>
            <a:r>
              <a:rPr lang="en-ZA" sz="2800" b="1" dirty="0">
                <a:solidFill>
                  <a:schemeClr val="tx1"/>
                </a:solidFill>
                <a:cs typeface="Arial" charset="0"/>
              </a:rPr>
              <a:t>Constitutional Mandate </a:t>
            </a:r>
            <a:endParaRPr lang="en-ZA" sz="2800" b="1" dirty="0" smtClean="0">
              <a:solidFill>
                <a:schemeClr val="tx1"/>
              </a:solidFill>
              <a:cs typeface="Arial" charset="0"/>
            </a:endParaRPr>
          </a:p>
          <a:p>
            <a:pPr marL="0" indent="0" eaLnBrk="1" hangingPunct="1">
              <a:lnSpc>
                <a:spcPct val="90000"/>
              </a:lnSpc>
              <a:buNone/>
            </a:pPr>
            <a:r>
              <a:rPr lang="en-ZA" sz="2800" b="1" dirty="0">
                <a:solidFill>
                  <a:schemeClr val="tx1"/>
                </a:solidFill>
                <a:cs typeface="Arial" charset="0"/>
              </a:rPr>
              <a:t> </a:t>
            </a:r>
            <a:r>
              <a:rPr lang="en-ZA" sz="2800" b="1" dirty="0" smtClean="0">
                <a:solidFill>
                  <a:schemeClr val="tx1"/>
                </a:solidFill>
                <a:cs typeface="Arial" charset="0"/>
              </a:rPr>
              <a:t>         - </a:t>
            </a:r>
            <a:r>
              <a:rPr lang="en-ZA" sz="2800" b="1" dirty="0">
                <a:solidFill>
                  <a:schemeClr val="tx1"/>
                </a:solidFill>
                <a:cs typeface="Arial" charset="0"/>
              </a:rPr>
              <a:t>The Policy Mandate of the </a:t>
            </a:r>
            <a:r>
              <a:rPr lang="en-ZA" sz="2800" b="1" dirty="0" smtClean="0">
                <a:solidFill>
                  <a:schemeClr val="tx1"/>
                </a:solidFill>
                <a:cs typeface="Arial" charset="0"/>
              </a:rPr>
              <a:t>DEL</a:t>
            </a:r>
          </a:p>
          <a:p>
            <a:pPr marL="0" indent="0" eaLnBrk="1" hangingPunct="1">
              <a:lnSpc>
                <a:spcPct val="90000"/>
              </a:lnSpc>
              <a:buNone/>
            </a:pPr>
            <a:r>
              <a:rPr lang="en-ZA" sz="2800" b="1" dirty="0" smtClean="0">
                <a:solidFill>
                  <a:schemeClr val="tx1"/>
                </a:solidFill>
                <a:cs typeface="Arial" charset="0"/>
              </a:rPr>
              <a:t>          - Vision, Mission and Values of the DEL</a:t>
            </a:r>
            <a:endParaRPr lang="en-ZA" sz="2800" b="1" dirty="0">
              <a:solidFill>
                <a:schemeClr val="tx1"/>
              </a:solidFill>
              <a:cs typeface="Arial" charset="0"/>
            </a:endParaRPr>
          </a:p>
          <a:p>
            <a:pPr marL="0" indent="0" eaLnBrk="1" hangingPunct="1">
              <a:lnSpc>
                <a:spcPct val="90000"/>
              </a:lnSpc>
              <a:buNone/>
            </a:pPr>
            <a:endParaRPr lang="en-US" sz="800" b="1" dirty="0">
              <a:solidFill>
                <a:schemeClr val="bg1"/>
              </a:solidFill>
              <a:cs typeface="Arial" charset="0"/>
            </a:endParaRPr>
          </a:p>
        </p:txBody>
      </p:sp>
      <p:sp>
        <p:nvSpPr>
          <p:cNvPr id="2" name="Slide Number Placeholder 1"/>
          <p:cNvSpPr>
            <a:spLocks noGrp="1"/>
          </p:cNvSpPr>
          <p:nvPr>
            <p:ph type="sldNum" sz="quarter" idx="12"/>
          </p:nvPr>
        </p:nvSpPr>
        <p:spPr>
          <a:xfrm>
            <a:off x="7010400" y="-5896"/>
            <a:ext cx="2133600" cy="365125"/>
          </a:xfrm>
        </p:spPr>
        <p:txBody>
          <a:bodyPr/>
          <a:lstStyle/>
          <a:p>
            <a:pPr>
              <a:defRPr/>
            </a:pPr>
            <a:fld id="{02973164-415C-4C83-A7EC-60F18549655F}" type="slidenum">
              <a:rPr lang="en-US" smtClean="0">
                <a:solidFill>
                  <a:schemeClr val="bg1"/>
                </a:solidFill>
              </a:rPr>
              <a:pPr>
                <a:defRPr/>
              </a:pPr>
              <a:t>3</a:t>
            </a:fld>
            <a:endParaRPr lang="en-US"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17362" y="791673"/>
            <a:ext cx="3670300" cy="12481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390151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046" y="89213"/>
            <a:ext cx="8229600" cy="1143000"/>
          </a:xfrm>
        </p:spPr>
        <p:txBody>
          <a:bodyPr/>
          <a:lstStyle/>
          <a:p>
            <a:r>
              <a:rPr lang="en-ZA" sz="2400" b="1" dirty="0" smtClean="0"/>
              <a:t>ADMINISTRATION</a:t>
            </a:r>
            <a:endParaRPr lang="en-ZA" sz="2400" b="1" dirty="0"/>
          </a:p>
        </p:txBody>
      </p:sp>
      <p:sp>
        <p:nvSpPr>
          <p:cNvPr id="3" name="Slide Number Placeholder 2"/>
          <p:cNvSpPr>
            <a:spLocks noGrp="1"/>
          </p:cNvSpPr>
          <p:nvPr>
            <p:ph type="sldNum" sz="quarter" idx="12"/>
          </p:nvPr>
        </p:nvSpPr>
        <p:spPr>
          <a:xfrm>
            <a:off x="7010400" y="-13433"/>
            <a:ext cx="2133600" cy="365125"/>
          </a:xfrm>
        </p:spPr>
        <p:txBody>
          <a:bodyPr/>
          <a:lstStyle/>
          <a:p>
            <a:pPr>
              <a:defRPr/>
            </a:pPr>
            <a:fld id="{02C825D8-7D5C-497D-8665-B73E15BD3DD8}" type="slidenum">
              <a:rPr lang="en-US" smtClean="0">
                <a:solidFill>
                  <a:schemeClr val="bg1"/>
                </a:solidFill>
              </a:rPr>
              <a:pPr>
                <a:defRPr/>
              </a:pPr>
              <a:t>30</a:t>
            </a:fld>
            <a:endParaRPr lang="en-US" dirty="0">
              <a:solidFill>
                <a:schemeClr val="bg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196419528"/>
              </p:ext>
            </p:extLst>
          </p:nvPr>
        </p:nvGraphicFramePr>
        <p:xfrm>
          <a:off x="199291" y="1203760"/>
          <a:ext cx="8757139" cy="5541786"/>
        </p:xfrm>
        <a:graphic>
          <a:graphicData uri="http://schemas.openxmlformats.org/drawingml/2006/table">
            <a:tbl>
              <a:tblPr firstRow="1" firstCol="1" bandRow="1"/>
              <a:tblGrid>
                <a:gridCol w="2108200">
                  <a:extLst>
                    <a:ext uri="{9D8B030D-6E8A-4147-A177-3AD203B41FA5}">
                      <a16:colId xmlns:a16="http://schemas.microsoft.com/office/drawing/2014/main" xmlns="" val="20000"/>
                    </a:ext>
                  </a:extLst>
                </a:gridCol>
                <a:gridCol w="1772278">
                  <a:extLst>
                    <a:ext uri="{9D8B030D-6E8A-4147-A177-3AD203B41FA5}">
                      <a16:colId xmlns:a16="http://schemas.microsoft.com/office/drawing/2014/main" xmlns="" val="20001"/>
                    </a:ext>
                  </a:extLst>
                </a:gridCol>
                <a:gridCol w="1227854">
                  <a:extLst>
                    <a:ext uri="{9D8B030D-6E8A-4147-A177-3AD203B41FA5}">
                      <a16:colId xmlns:a16="http://schemas.microsoft.com/office/drawing/2014/main" xmlns="" val="20002"/>
                    </a:ext>
                  </a:extLst>
                </a:gridCol>
                <a:gridCol w="1297354">
                  <a:extLst>
                    <a:ext uri="{9D8B030D-6E8A-4147-A177-3AD203B41FA5}">
                      <a16:colId xmlns:a16="http://schemas.microsoft.com/office/drawing/2014/main" xmlns="" val="20003"/>
                    </a:ext>
                  </a:extLst>
                </a:gridCol>
                <a:gridCol w="1181519">
                  <a:extLst>
                    <a:ext uri="{9D8B030D-6E8A-4147-A177-3AD203B41FA5}">
                      <a16:colId xmlns:a16="http://schemas.microsoft.com/office/drawing/2014/main" xmlns="" val="20004"/>
                    </a:ext>
                  </a:extLst>
                </a:gridCol>
                <a:gridCol w="1169934">
                  <a:extLst>
                    <a:ext uri="{9D8B030D-6E8A-4147-A177-3AD203B41FA5}">
                      <a16:colId xmlns:a16="http://schemas.microsoft.com/office/drawing/2014/main" xmlns="" val="20005"/>
                    </a:ext>
                  </a:extLst>
                </a:gridCol>
              </a:tblGrid>
              <a:tr h="272517">
                <a:tc>
                  <a:txBody>
                    <a:bodyPr/>
                    <a:lstStyle/>
                    <a:p>
                      <a:pPr>
                        <a:lnSpc>
                          <a:spcPct val="115000"/>
                        </a:lnSpc>
                        <a:spcAft>
                          <a:spcPts val="0"/>
                        </a:spcAft>
                      </a:pPr>
                      <a:r>
                        <a:rPr lang="en-ZA" sz="1400" b="1" dirty="0">
                          <a:effectLst/>
                          <a:latin typeface="Calibri"/>
                          <a:ea typeface="Calibri"/>
                          <a:cs typeface="Calibri"/>
                        </a:rPr>
                        <a:t>Output Indicator</a:t>
                      </a:r>
                      <a:endParaRPr lang="en-ZA" sz="1400" dirty="0">
                        <a:effectLst/>
                        <a:latin typeface="Calibri"/>
                        <a:ea typeface="Calibri"/>
                        <a:cs typeface="Times New Roman"/>
                      </a:endParaRPr>
                    </a:p>
                  </a:txBody>
                  <a:tcPr marL="62024" marR="62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15000"/>
                        </a:lnSpc>
                        <a:spcAft>
                          <a:spcPts val="0"/>
                        </a:spcAft>
                      </a:pPr>
                      <a:r>
                        <a:rPr lang="en-ZA" sz="1400" b="1">
                          <a:effectLst/>
                          <a:latin typeface="Calibri"/>
                          <a:ea typeface="Calibri"/>
                          <a:cs typeface="Calibri"/>
                        </a:rPr>
                        <a:t>Annual Target</a:t>
                      </a:r>
                      <a:endParaRPr lang="en-ZA" sz="1400">
                        <a:effectLst/>
                        <a:latin typeface="Calibri"/>
                        <a:ea typeface="Calibri"/>
                        <a:cs typeface="Times New Roman"/>
                      </a:endParaRPr>
                    </a:p>
                  </a:txBody>
                  <a:tcPr marL="62024" marR="62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Calibri"/>
                          <a:ea typeface="Calibri"/>
                          <a:cs typeface="Calibri"/>
                        </a:rPr>
                        <a:t>Q1</a:t>
                      </a:r>
                      <a:endParaRPr lang="en-ZA" sz="1400" dirty="0">
                        <a:effectLst/>
                        <a:latin typeface="Calibri"/>
                        <a:ea typeface="Calibri"/>
                        <a:cs typeface="Times New Roman"/>
                      </a:endParaRPr>
                    </a:p>
                  </a:txBody>
                  <a:tcPr marL="62024" marR="62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Calibri"/>
                          <a:ea typeface="Calibri"/>
                          <a:cs typeface="Calibri"/>
                        </a:rPr>
                        <a:t>Q2</a:t>
                      </a:r>
                      <a:endParaRPr lang="en-ZA" sz="1400" dirty="0">
                        <a:effectLst/>
                        <a:latin typeface="Calibri"/>
                        <a:ea typeface="Calibri"/>
                        <a:cs typeface="Times New Roman"/>
                      </a:endParaRPr>
                    </a:p>
                  </a:txBody>
                  <a:tcPr marL="62024" marR="62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Calibri"/>
                          <a:ea typeface="Calibri"/>
                          <a:cs typeface="Calibri"/>
                        </a:rPr>
                        <a:t>Q3</a:t>
                      </a:r>
                      <a:endParaRPr lang="en-ZA" sz="1400" dirty="0">
                        <a:effectLst/>
                        <a:latin typeface="Calibri"/>
                        <a:ea typeface="Calibri"/>
                        <a:cs typeface="Times New Roman"/>
                      </a:endParaRPr>
                    </a:p>
                  </a:txBody>
                  <a:tcPr marL="62024" marR="62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Calibri"/>
                          <a:ea typeface="Calibri"/>
                          <a:cs typeface="Calibri"/>
                        </a:rPr>
                        <a:t>Q4</a:t>
                      </a:r>
                      <a:endParaRPr lang="en-ZA" sz="1400" dirty="0">
                        <a:effectLst/>
                        <a:latin typeface="Calibri"/>
                        <a:ea typeface="Calibri"/>
                        <a:cs typeface="Times New Roman"/>
                      </a:endParaRPr>
                    </a:p>
                  </a:txBody>
                  <a:tcPr marL="62024" marR="62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xmlns="" val="10000"/>
                  </a:ext>
                </a:extLst>
              </a:tr>
              <a:tr h="1423602">
                <a:tc>
                  <a:txBody>
                    <a:bodyPr/>
                    <a:lstStyle/>
                    <a:p>
                      <a:pPr>
                        <a:lnSpc>
                          <a:spcPct val="115000"/>
                        </a:lnSpc>
                        <a:spcBef>
                          <a:spcPts val="500"/>
                        </a:spcBef>
                        <a:spcAft>
                          <a:spcPts val="0"/>
                        </a:spcAft>
                      </a:pPr>
                      <a:r>
                        <a:rPr lang="en-ZA" sz="1400">
                          <a:effectLst/>
                          <a:latin typeface="+mn-lt"/>
                          <a:ea typeface="SimSun" panose="02010600030101010101" pitchFamily="2" charset="-122"/>
                          <a:cs typeface="Century Gothic" panose="020B0502020202020204" pitchFamily="34" charset="0"/>
                        </a:rPr>
                        <a:t>5.1 Number of Annual Financial Statements (AFS) and Interim Financial Statements (IFS) compiled per year that comply with guidelines issued by the National Treasury</a:t>
                      </a:r>
                      <a:endParaRPr lang="en-ZA" sz="1400">
                        <a:effectLst/>
                        <a:latin typeface="+mn-lt"/>
                        <a:ea typeface="SimSun" panose="02010600030101010101" pitchFamily="2" charset="-122"/>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mn-lt"/>
                          <a:ea typeface="SimSun" panose="02010600030101010101" pitchFamily="2" charset="-122"/>
                          <a:cs typeface="Century Gothic" panose="020B0502020202020204" pitchFamily="34" charset="0"/>
                        </a:rPr>
                        <a:t>1 AFS by 31 May, and 3 IFS 30 days after each quarter</a:t>
                      </a:r>
                      <a:endParaRPr lang="en-ZA" sz="1400">
                        <a:effectLst/>
                        <a:latin typeface="+mn-lt"/>
                        <a:ea typeface="SimSun" panose="02010600030101010101" pitchFamily="2" charset="-122"/>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US" sz="1400">
                          <a:effectLst/>
                          <a:latin typeface="+mn-lt"/>
                          <a:ea typeface="SimSun" panose="02010600030101010101" pitchFamily="2" charset="-122"/>
                          <a:cs typeface="Century Gothic" panose="020B0502020202020204" pitchFamily="34" charset="0"/>
                        </a:rPr>
                        <a:t>1 AFS by 31 May 2022</a:t>
                      </a:r>
                      <a:endParaRPr lang="en-ZA" sz="1400">
                        <a:effectLst/>
                        <a:latin typeface="+mn-lt"/>
                        <a:ea typeface="SimSun" panose="02010600030101010101" pitchFamily="2" charset="-122"/>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mn-lt"/>
                          <a:ea typeface="SimSun" panose="02010600030101010101" pitchFamily="2" charset="-122"/>
                          <a:cs typeface="Century Gothic" panose="020B0502020202020204" pitchFamily="34" charset="0"/>
                        </a:rPr>
                        <a:t>1 IFS by 31 July 2022</a:t>
                      </a:r>
                      <a:endParaRPr lang="en-ZA" sz="1400">
                        <a:effectLst/>
                        <a:latin typeface="+mn-lt"/>
                        <a:ea typeface="SimSun" panose="02010600030101010101" pitchFamily="2" charset="-122"/>
                        <a:cs typeface="Tahoma" panose="020B0604030504040204" pitchFamily="34" charset="0"/>
                      </a:endParaRPr>
                    </a:p>
                    <a:p>
                      <a:pPr>
                        <a:lnSpc>
                          <a:spcPct val="115000"/>
                        </a:lnSpc>
                        <a:spcBef>
                          <a:spcPts val="500"/>
                        </a:spcBef>
                        <a:spcAft>
                          <a:spcPts val="0"/>
                        </a:spcAft>
                      </a:pPr>
                      <a:r>
                        <a:rPr lang="en-ZA" sz="1400">
                          <a:effectLst/>
                          <a:latin typeface="+mn-lt"/>
                          <a:ea typeface="SimSun" panose="02010600030101010101" pitchFamily="2" charset="-122"/>
                          <a:cs typeface="Century Gothic" panose="020B0502020202020204" pitchFamily="34" charset="0"/>
                        </a:rPr>
                        <a:t> </a:t>
                      </a:r>
                      <a:endParaRPr lang="en-ZA" sz="1400">
                        <a:effectLst/>
                        <a:latin typeface="+mn-lt"/>
                        <a:ea typeface="SimSun" panose="02010600030101010101" pitchFamily="2" charset="-122"/>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mn-lt"/>
                          <a:ea typeface="SimSun" panose="02010600030101010101" pitchFamily="2" charset="-122"/>
                          <a:cs typeface="Century Gothic" panose="020B0502020202020204" pitchFamily="34" charset="0"/>
                        </a:rPr>
                        <a:t>1 IFS by 31 October 2022</a:t>
                      </a:r>
                      <a:endParaRPr lang="en-ZA" sz="1400">
                        <a:effectLst/>
                        <a:latin typeface="+mn-lt"/>
                        <a:ea typeface="SimSun" panose="02010600030101010101" pitchFamily="2" charset="-122"/>
                        <a:cs typeface="Tahoma" panose="020B0604030504040204" pitchFamily="34" charset="0"/>
                      </a:endParaRPr>
                    </a:p>
                    <a:p>
                      <a:pPr>
                        <a:lnSpc>
                          <a:spcPct val="115000"/>
                        </a:lnSpc>
                        <a:spcBef>
                          <a:spcPts val="500"/>
                        </a:spcBef>
                        <a:spcAft>
                          <a:spcPts val="0"/>
                        </a:spcAft>
                      </a:pPr>
                      <a:r>
                        <a:rPr lang="en-ZA" sz="1400">
                          <a:effectLst/>
                          <a:latin typeface="+mn-lt"/>
                          <a:ea typeface="SimSun" panose="02010600030101010101" pitchFamily="2" charset="-122"/>
                          <a:cs typeface="Century Gothic" panose="020B0502020202020204" pitchFamily="34" charset="0"/>
                        </a:rPr>
                        <a:t> </a:t>
                      </a:r>
                      <a:endParaRPr lang="en-ZA" sz="1400">
                        <a:effectLst/>
                        <a:latin typeface="+mn-lt"/>
                        <a:ea typeface="SimSun" panose="02010600030101010101" pitchFamily="2" charset="-122"/>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mn-lt"/>
                          <a:ea typeface="SimSun" panose="02010600030101010101" pitchFamily="2" charset="-122"/>
                          <a:cs typeface="Century Gothic" panose="020B0502020202020204" pitchFamily="34" charset="0"/>
                        </a:rPr>
                        <a:t>1 IFS by 31 January 2023</a:t>
                      </a:r>
                      <a:endParaRPr lang="en-ZA" sz="1400">
                        <a:effectLst/>
                        <a:latin typeface="+mn-lt"/>
                        <a:ea typeface="SimSun" panose="02010600030101010101" pitchFamily="2" charset="-122"/>
                        <a:cs typeface="Tahoma" panose="020B0604030504040204" pitchFamily="34" charset="0"/>
                      </a:endParaRPr>
                    </a:p>
                    <a:p>
                      <a:pPr>
                        <a:lnSpc>
                          <a:spcPct val="115000"/>
                        </a:lnSpc>
                        <a:spcBef>
                          <a:spcPts val="500"/>
                        </a:spcBef>
                        <a:spcAft>
                          <a:spcPts val="0"/>
                        </a:spcAft>
                      </a:pPr>
                      <a:r>
                        <a:rPr lang="en-ZA" sz="1400">
                          <a:effectLst/>
                          <a:latin typeface="+mn-lt"/>
                          <a:ea typeface="SimSun" panose="02010600030101010101" pitchFamily="2" charset="-122"/>
                          <a:cs typeface="Century Gothic" panose="020B0502020202020204" pitchFamily="34" charset="0"/>
                        </a:rPr>
                        <a:t> </a:t>
                      </a:r>
                      <a:endParaRPr lang="en-ZA" sz="1400">
                        <a:effectLst/>
                        <a:latin typeface="+mn-lt"/>
                        <a:ea typeface="SimSun" panose="02010600030101010101" pitchFamily="2" charset="-122"/>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018962">
                <a:tc>
                  <a:txBody>
                    <a:bodyPr/>
                    <a:lstStyle/>
                    <a:p>
                      <a:pPr>
                        <a:lnSpc>
                          <a:spcPct val="115000"/>
                        </a:lnSpc>
                        <a:spcBef>
                          <a:spcPts val="500"/>
                        </a:spcBef>
                        <a:spcAft>
                          <a:spcPts val="0"/>
                        </a:spcAft>
                      </a:pPr>
                      <a:r>
                        <a:rPr lang="en-GB" sz="1400" kern="50">
                          <a:effectLst/>
                          <a:latin typeface="+mn-lt"/>
                          <a:ea typeface="SimSun" panose="02010600030101010101" pitchFamily="2" charset="-122"/>
                          <a:cs typeface="Century Gothic" panose="020B0502020202020204" pitchFamily="34" charset="0"/>
                        </a:rPr>
                        <a:t>6.1 </a:t>
                      </a:r>
                      <a:r>
                        <a:rPr lang="en-GB" sz="1400">
                          <a:effectLst/>
                          <a:latin typeface="+mn-lt"/>
                          <a:ea typeface="SimSun" panose="02010600030101010101" pitchFamily="2" charset="-122"/>
                          <a:cs typeface="Tahoma" panose="020B0604030504040204" pitchFamily="34" charset="0"/>
                        </a:rPr>
                        <a:t>Percentage reporting of all detected </a:t>
                      </a:r>
                      <a:r>
                        <a:rPr lang="en-GB" sz="1400" kern="50">
                          <a:effectLst/>
                          <a:latin typeface="+mn-lt"/>
                          <a:ea typeface="SimSun" panose="02010600030101010101" pitchFamily="2" charset="-122"/>
                          <a:cs typeface="Century Gothic" panose="020B0502020202020204" pitchFamily="34" charset="0"/>
                        </a:rPr>
                        <a:t>Irregular and/or Unauthorised expenditure cases per financial year, to the Accounting Officer</a:t>
                      </a:r>
                      <a:endParaRPr lang="en-ZA" sz="1400">
                        <a:effectLst/>
                        <a:latin typeface="+mn-lt"/>
                        <a:ea typeface="SimSun" panose="02010600030101010101" pitchFamily="2" charset="-122"/>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mn-lt"/>
                          <a:ea typeface="SimSun" panose="02010600030101010101" pitchFamily="2" charset="-122"/>
                          <a:cs typeface="Century Gothic" panose="020B0502020202020204" pitchFamily="34" charset="0"/>
                        </a:rPr>
                        <a:t>100% reporting of the detected occurrences</a:t>
                      </a:r>
                      <a:endParaRPr lang="en-ZA" sz="1400">
                        <a:effectLst/>
                        <a:latin typeface="+mn-lt"/>
                        <a:ea typeface="SimSun" panose="02010600030101010101" pitchFamily="2" charset="-122"/>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mn-lt"/>
                          <a:ea typeface="SimSun" panose="02010600030101010101" pitchFamily="2" charset="-122"/>
                          <a:cs typeface="Century Gothic" panose="020B0502020202020204" pitchFamily="34" charset="0"/>
                        </a:rPr>
                        <a:t>100% reporting of the detected occurrences</a:t>
                      </a:r>
                      <a:endParaRPr lang="en-ZA" sz="1400">
                        <a:effectLst/>
                        <a:latin typeface="+mn-lt"/>
                        <a:ea typeface="SimSun" panose="02010600030101010101" pitchFamily="2" charset="-122"/>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mn-lt"/>
                          <a:ea typeface="SimSun" panose="02010600030101010101" pitchFamily="2" charset="-122"/>
                          <a:cs typeface="Century Gothic" panose="020B0502020202020204" pitchFamily="34" charset="0"/>
                        </a:rPr>
                        <a:t>100% reporting of the detected occurrences</a:t>
                      </a:r>
                      <a:endParaRPr lang="en-ZA" sz="1400">
                        <a:effectLst/>
                        <a:latin typeface="+mn-lt"/>
                        <a:ea typeface="SimSun" panose="02010600030101010101" pitchFamily="2" charset="-122"/>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mn-lt"/>
                          <a:ea typeface="SimSun" panose="02010600030101010101" pitchFamily="2" charset="-122"/>
                          <a:cs typeface="Century Gothic" panose="020B0502020202020204" pitchFamily="34" charset="0"/>
                        </a:rPr>
                        <a:t>100% reporting of the detected occurrences</a:t>
                      </a:r>
                      <a:endParaRPr lang="en-ZA" sz="1400">
                        <a:effectLst/>
                        <a:latin typeface="+mn-lt"/>
                        <a:ea typeface="SimSun" panose="02010600030101010101" pitchFamily="2" charset="-122"/>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mn-lt"/>
                          <a:ea typeface="SimSun" panose="02010600030101010101" pitchFamily="2" charset="-122"/>
                          <a:cs typeface="Century Gothic" panose="020B0502020202020204" pitchFamily="34" charset="0"/>
                        </a:rPr>
                        <a:t>100% reporting of the detected occurrences</a:t>
                      </a:r>
                      <a:endParaRPr lang="en-ZA" sz="1400">
                        <a:effectLst/>
                        <a:latin typeface="+mn-lt"/>
                        <a:ea typeface="SimSun" panose="02010600030101010101" pitchFamily="2" charset="-122"/>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532759">
                <a:tc>
                  <a:txBody>
                    <a:bodyPr/>
                    <a:lstStyle/>
                    <a:p>
                      <a:pPr>
                        <a:lnSpc>
                          <a:spcPct val="115000"/>
                        </a:lnSpc>
                        <a:spcBef>
                          <a:spcPts val="500"/>
                        </a:spcBef>
                        <a:spcAft>
                          <a:spcPts val="0"/>
                        </a:spcAft>
                      </a:pPr>
                      <a:r>
                        <a:rPr lang="en-GB" sz="1400">
                          <a:effectLst/>
                          <a:latin typeface="+mn-lt"/>
                          <a:ea typeface="SimSun" panose="02010600030101010101" pitchFamily="2" charset="-122"/>
                          <a:cs typeface="Tahoma" panose="020B0604030504040204" pitchFamily="34" charset="0"/>
                        </a:rPr>
                        <a:t>7.1 Percentage reporting of all detected </a:t>
                      </a:r>
                      <a:r>
                        <a:rPr lang="en-ZA" sz="1400">
                          <a:effectLst/>
                          <a:latin typeface="+mn-lt"/>
                          <a:ea typeface="SimSun" panose="02010600030101010101" pitchFamily="2" charset="-122"/>
                          <a:cs typeface="Century Gothic" panose="020B0502020202020204" pitchFamily="34" charset="0"/>
                        </a:rPr>
                        <a:t>Fruitless and Wasteful Expenditure </a:t>
                      </a:r>
                      <a:r>
                        <a:rPr lang="en-GB" sz="1400">
                          <a:effectLst/>
                          <a:latin typeface="+mn-lt"/>
                          <a:ea typeface="SimSun" panose="02010600030101010101" pitchFamily="2" charset="-122"/>
                          <a:cs typeface="Tahoma" panose="020B0604030504040204" pitchFamily="34" charset="0"/>
                        </a:rPr>
                        <a:t>cases per financial year, to the Accounting Officer</a:t>
                      </a:r>
                      <a:endParaRPr lang="en-ZA" sz="1400">
                        <a:effectLst/>
                        <a:latin typeface="+mn-lt"/>
                        <a:ea typeface="SimSun" panose="02010600030101010101" pitchFamily="2" charset="-122"/>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mn-lt"/>
                          <a:ea typeface="SimSun" panose="02010600030101010101" pitchFamily="2" charset="-122"/>
                          <a:cs typeface="Century Gothic" panose="020B0502020202020204" pitchFamily="34" charset="0"/>
                        </a:rPr>
                        <a:t>100% reporting of the detected occurrences</a:t>
                      </a:r>
                      <a:endParaRPr lang="en-ZA" sz="1400">
                        <a:effectLst/>
                        <a:latin typeface="+mn-lt"/>
                        <a:ea typeface="SimSun" panose="02010600030101010101" pitchFamily="2" charset="-122"/>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mn-lt"/>
                          <a:ea typeface="SimSun" panose="02010600030101010101" pitchFamily="2" charset="-122"/>
                          <a:cs typeface="Century Gothic" panose="020B0502020202020204" pitchFamily="34" charset="0"/>
                        </a:rPr>
                        <a:t>100% reporting of the detected occurrences</a:t>
                      </a:r>
                      <a:endParaRPr lang="en-ZA" sz="1400">
                        <a:effectLst/>
                        <a:latin typeface="+mn-lt"/>
                        <a:ea typeface="SimSun" panose="02010600030101010101" pitchFamily="2" charset="-122"/>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mn-lt"/>
                          <a:ea typeface="SimSun" panose="02010600030101010101" pitchFamily="2" charset="-122"/>
                          <a:cs typeface="Century Gothic" panose="020B0502020202020204" pitchFamily="34" charset="0"/>
                        </a:rPr>
                        <a:t>100% reporting of the detected occurrences</a:t>
                      </a:r>
                      <a:endParaRPr lang="en-ZA" sz="1400">
                        <a:effectLst/>
                        <a:latin typeface="+mn-lt"/>
                        <a:ea typeface="SimSun" panose="02010600030101010101" pitchFamily="2" charset="-122"/>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mn-lt"/>
                          <a:ea typeface="SimSun" panose="02010600030101010101" pitchFamily="2" charset="-122"/>
                          <a:cs typeface="Century Gothic" panose="020B0502020202020204" pitchFamily="34" charset="0"/>
                        </a:rPr>
                        <a:t>100% reporting of the detected occurrences</a:t>
                      </a:r>
                      <a:endParaRPr lang="en-ZA" sz="1400">
                        <a:effectLst/>
                        <a:latin typeface="+mn-lt"/>
                        <a:ea typeface="SimSun" panose="02010600030101010101" pitchFamily="2" charset="-122"/>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dirty="0">
                          <a:effectLst/>
                          <a:latin typeface="+mn-lt"/>
                          <a:ea typeface="SimSun" panose="02010600030101010101" pitchFamily="2" charset="-122"/>
                          <a:cs typeface="Century Gothic" panose="020B0502020202020204" pitchFamily="34" charset="0"/>
                        </a:rPr>
                        <a:t>100% reporting of the detected occurrences</a:t>
                      </a:r>
                      <a:endParaRPr lang="en-ZA" sz="1400" dirty="0">
                        <a:effectLst/>
                        <a:latin typeface="+mn-lt"/>
                        <a:ea typeface="SimSun" panose="02010600030101010101" pitchFamily="2" charset="-122"/>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25435432"/>
                  </a:ext>
                </a:extLst>
              </a:tr>
            </a:tbl>
          </a:graphicData>
        </a:graphic>
      </p:graphicFrame>
    </p:spTree>
    <p:extLst>
      <p:ext uri="{BB962C8B-B14F-4D97-AF65-F5344CB8AC3E}">
        <p14:creationId xmlns:p14="http://schemas.microsoft.com/office/powerpoint/2010/main" xmlns="" val="18690828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410" y="128240"/>
            <a:ext cx="8229600" cy="1143000"/>
          </a:xfrm>
        </p:spPr>
        <p:txBody>
          <a:bodyPr/>
          <a:lstStyle/>
          <a:p>
            <a:r>
              <a:rPr lang="en-ZA" sz="3200" b="1" dirty="0" smtClean="0"/>
              <a:t>KEY RISKS AND MITIGATION</a:t>
            </a:r>
            <a:endParaRPr lang="en-ZA" sz="3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563846348"/>
              </p:ext>
            </p:extLst>
          </p:nvPr>
        </p:nvGraphicFramePr>
        <p:xfrm>
          <a:off x="178420" y="1046078"/>
          <a:ext cx="8776009" cy="5756166"/>
        </p:xfrm>
        <a:graphic>
          <a:graphicData uri="http://schemas.openxmlformats.org/drawingml/2006/table">
            <a:tbl>
              <a:tblPr firstRow="1" firstCol="1" bandRow="1">
                <a:tableStyleId>{5C22544A-7EE6-4342-B048-85BDC9FD1C3A}</a:tableStyleId>
              </a:tblPr>
              <a:tblGrid>
                <a:gridCol w="2274848">
                  <a:extLst>
                    <a:ext uri="{9D8B030D-6E8A-4147-A177-3AD203B41FA5}">
                      <a16:colId xmlns:a16="http://schemas.microsoft.com/office/drawing/2014/main" xmlns="" val="842196942"/>
                    </a:ext>
                  </a:extLst>
                </a:gridCol>
                <a:gridCol w="2531327">
                  <a:extLst>
                    <a:ext uri="{9D8B030D-6E8A-4147-A177-3AD203B41FA5}">
                      <a16:colId xmlns:a16="http://schemas.microsoft.com/office/drawing/2014/main" xmlns="" val="2186992703"/>
                    </a:ext>
                  </a:extLst>
                </a:gridCol>
                <a:gridCol w="3969834">
                  <a:extLst>
                    <a:ext uri="{9D8B030D-6E8A-4147-A177-3AD203B41FA5}">
                      <a16:colId xmlns:a16="http://schemas.microsoft.com/office/drawing/2014/main" xmlns="" val="1149039531"/>
                    </a:ext>
                  </a:extLst>
                </a:gridCol>
              </a:tblGrid>
              <a:tr h="381377">
                <a:tc>
                  <a:txBody>
                    <a:bodyPr/>
                    <a:lstStyle/>
                    <a:p>
                      <a:pPr>
                        <a:lnSpc>
                          <a:spcPct val="115000"/>
                        </a:lnSpc>
                        <a:spcBef>
                          <a:spcPts val="500"/>
                        </a:spcBef>
                        <a:spcAft>
                          <a:spcPts val="0"/>
                        </a:spcAft>
                      </a:pPr>
                      <a:r>
                        <a:rPr lang="en-ZA" sz="1600">
                          <a:effectLst/>
                        </a:rPr>
                        <a:t>Outcome </a:t>
                      </a:r>
                      <a:endParaRPr lang="en-ZA" sz="1600">
                        <a:effectLst/>
                        <a:latin typeface="Trebuchet MS" panose="020B0603020202020204" pitchFamily="34" charset="0"/>
                        <a:ea typeface="STXinwei"/>
                        <a:cs typeface="Tahoma" panose="020B0604030504040204" pitchFamily="34" charset="0"/>
                      </a:endParaRPr>
                    </a:p>
                  </a:txBody>
                  <a:tcPr marL="68580" marR="68580" marT="0" marB="0"/>
                </a:tc>
                <a:tc>
                  <a:txBody>
                    <a:bodyPr/>
                    <a:lstStyle/>
                    <a:p>
                      <a:pPr algn="ctr">
                        <a:lnSpc>
                          <a:spcPct val="115000"/>
                        </a:lnSpc>
                        <a:spcBef>
                          <a:spcPts val="500"/>
                        </a:spcBef>
                        <a:spcAft>
                          <a:spcPts val="0"/>
                        </a:spcAft>
                      </a:pPr>
                      <a:r>
                        <a:rPr lang="en-ZA" sz="1600" dirty="0">
                          <a:effectLst/>
                        </a:rPr>
                        <a:t>Key Risk</a:t>
                      </a:r>
                      <a:endParaRPr lang="en-ZA" sz="1600" dirty="0">
                        <a:effectLst/>
                        <a:latin typeface="Trebuchet MS" panose="020B0603020202020204" pitchFamily="34" charset="0"/>
                        <a:ea typeface="STXinwei"/>
                        <a:cs typeface="Tahoma" panose="020B0604030504040204" pitchFamily="34" charset="0"/>
                      </a:endParaRPr>
                    </a:p>
                  </a:txBody>
                  <a:tcPr marL="68580" marR="68580" marT="0" marB="0"/>
                </a:tc>
                <a:tc>
                  <a:txBody>
                    <a:bodyPr/>
                    <a:lstStyle/>
                    <a:p>
                      <a:pPr algn="ctr">
                        <a:lnSpc>
                          <a:spcPct val="115000"/>
                        </a:lnSpc>
                        <a:spcBef>
                          <a:spcPts val="500"/>
                        </a:spcBef>
                        <a:spcAft>
                          <a:spcPts val="0"/>
                        </a:spcAft>
                      </a:pPr>
                      <a:r>
                        <a:rPr lang="en-ZA" sz="1600" dirty="0">
                          <a:effectLst/>
                        </a:rPr>
                        <a:t>Risk Mitigation</a:t>
                      </a:r>
                      <a:endParaRPr lang="en-ZA" sz="1600" dirty="0">
                        <a:effectLst/>
                        <a:latin typeface="Trebuchet MS" panose="020B0603020202020204" pitchFamily="34" charset="0"/>
                        <a:ea typeface="STXinwei"/>
                        <a:cs typeface="Tahoma" panose="020B0604030504040204" pitchFamily="34" charset="0"/>
                      </a:endParaRPr>
                    </a:p>
                  </a:txBody>
                  <a:tcPr marL="68580" marR="68580" marT="0" marB="0"/>
                </a:tc>
                <a:extLst>
                  <a:ext uri="{0D108BD9-81ED-4DB2-BD59-A6C34878D82A}">
                    <a16:rowId xmlns:a16="http://schemas.microsoft.com/office/drawing/2014/main" xmlns="" val="3107244560"/>
                  </a:ext>
                </a:extLst>
              </a:tr>
              <a:tr h="1371501">
                <a:tc>
                  <a:txBody>
                    <a:bodyPr/>
                    <a:lstStyle/>
                    <a:p>
                      <a:pPr>
                        <a:spcAft>
                          <a:spcPts val="0"/>
                        </a:spcAft>
                      </a:pPr>
                      <a:r>
                        <a:rPr lang="en-ZA" sz="1600" dirty="0">
                          <a:effectLst/>
                          <a:latin typeface="Trebuchet MS" panose="020B0603020202020204" pitchFamily="34" charset="0"/>
                        </a:rPr>
                        <a:t>Strengthen institutional capacity of the Department</a:t>
                      </a:r>
                    </a:p>
                  </a:txBody>
                  <a:tcPr marL="68580" marR="68580" marT="0" marB="0">
                    <a:lnB w="12700" cap="flat" cmpd="sng" algn="ctr">
                      <a:solidFill>
                        <a:schemeClr val="bg1">
                          <a:lumMod val="50000"/>
                        </a:schemeClr>
                      </a:solidFill>
                      <a:prstDash val="solid"/>
                      <a:round/>
                      <a:headEnd type="none" w="med" len="med"/>
                      <a:tailEnd type="none" w="med" len="med"/>
                    </a:lnB>
                  </a:tcPr>
                </a:tc>
                <a:tc>
                  <a:txBody>
                    <a:bodyPr/>
                    <a:lstStyle/>
                    <a:p>
                      <a:pPr>
                        <a:lnSpc>
                          <a:spcPct val="115000"/>
                        </a:lnSpc>
                        <a:spcBef>
                          <a:spcPts val="500"/>
                        </a:spcBef>
                        <a:spcAft>
                          <a:spcPts val="0"/>
                        </a:spcAft>
                      </a:pPr>
                      <a:r>
                        <a:rPr lang="en-ZA" sz="1600" dirty="0">
                          <a:effectLst/>
                          <a:latin typeface="Trebuchet MS" panose="020B0603020202020204" pitchFamily="34" charset="0"/>
                          <a:ea typeface="STXinwei"/>
                          <a:cs typeface="Tahoma" panose="020B0604030504040204" pitchFamily="34" charset="0"/>
                        </a:rPr>
                        <a:t>Inability of modernisation programme to meet intended objectives</a:t>
                      </a:r>
                    </a:p>
                    <a:p>
                      <a:pPr>
                        <a:spcAft>
                          <a:spcPts val="0"/>
                        </a:spcAft>
                      </a:pPr>
                      <a:r>
                        <a:rPr lang="en-ZA" sz="1600" dirty="0">
                          <a:effectLst/>
                          <a:latin typeface="Trebuchet MS" panose="020B0603020202020204" pitchFamily="34" charset="0"/>
                          <a:cs typeface="Trebuchet MS" panose="020B0603020202020204" pitchFamily="34" charset="0"/>
                        </a:rPr>
                        <a:t> </a:t>
                      </a:r>
                      <a:endParaRPr lang="en-ZA" sz="1600" dirty="0">
                        <a:effectLst/>
                        <a:latin typeface="Trebuchet MS" panose="020B0603020202020204" pitchFamily="34" charset="0"/>
                      </a:endParaRPr>
                    </a:p>
                  </a:txBody>
                  <a:tcPr marL="68580" marR="68580" marT="0" marB="0">
                    <a:lnB w="12700" cap="flat" cmpd="sng" algn="ctr">
                      <a:solidFill>
                        <a:schemeClr val="bg1">
                          <a:lumMod val="50000"/>
                        </a:schemeClr>
                      </a:solidFill>
                      <a:prstDash val="solid"/>
                      <a:round/>
                      <a:headEnd type="none" w="med" len="med"/>
                      <a:tailEnd type="none" w="med" len="med"/>
                    </a:lnB>
                  </a:tcPr>
                </a:tc>
                <a:tc>
                  <a:txBody>
                    <a:bodyPr/>
                    <a:lstStyle/>
                    <a:p>
                      <a:pPr marL="342900" lvl="0" indent="-342900">
                        <a:lnSpc>
                          <a:spcPct val="115000"/>
                        </a:lnSpc>
                        <a:spcBef>
                          <a:spcPts val="500"/>
                        </a:spcBef>
                        <a:spcAft>
                          <a:spcPts val="0"/>
                        </a:spcAft>
                        <a:buFont typeface="Symbol" panose="05050102010706020507" pitchFamily="18" charset="2"/>
                        <a:buChar char=""/>
                      </a:pPr>
                      <a:r>
                        <a:rPr lang="en-ZA" sz="1600" dirty="0">
                          <a:effectLst/>
                          <a:latin typeface="Trebuchet MS" panose="020B0603020202020204" pitchFamily="34" charset="0"/>
                          <a:ea typeface="STXinwei"/>
                          <a:cs typeface="Tahoma" panose="020B0604030504040204" pitchFamily="34" charset="0"/>
                        </a:rPr>
                        <a:t>Business process </a:t>
                      </a:r>
                      <a:r>
                        <a:rPr lang="en-ZA" sz="1600" dirty="0" smtClean="0">
                          <a:effectLst/>
                          <a:latin typeface="Trebuchet MS" panose="020B0603020202020204" pitchFamily="34" charset="0"/>
                          <a:ea typeface="STXinwei"/>
                          <a:cs typeface="Tahoma" panose="020B0604030504040204" pitchFamily="34" charset="0"/>
                        </a:rPr>
                        <a:t>re-engineering</a:t>
                      </a:r>
                    </a:p>
                    <a:p>
                      <a:pPr marL="342900" lvl="0" indent="-342900">
                        <a:lnSpc>
                          <a:spcPct val="115000"/>
                        </a:lnSpc>
                        <a:spcBef>
                          <a:spcPts val="500"/>
                        </a:spcBef>
                        <a:spcAft>
                          <a:spcPts val="0"/>
                        </a:spcAft>
                        <a:buFont typeface="Symbol" panose="05050102010706020507" pitchFamily="18" charset="2"/>
                        <a:buChar char=""/>
                      </a:pPr>
                      <a:endParaRPr lang="en-ZA" sz="800" dirty="0">
                        <a:effectLst/>
                        <a:latin typeface="Trebuchet MS" panose="020B0603020202020204" pitchFamily="34" charset="0"/>
                        <a:ea typeface="STXinwei"/>
                        <a:cs typeface="Tahoma" panose="020B0604030504040204" pitchFamily="34" charset="0"/>
                      </a:endParaRPr>
                    </a:p>
                    <a:p>
                      <a:pPr marL="342900" lvl="0" indent="-342900">
                        <a:lnSpc>
                          <a:spcPct val="115000"/>
                        </a:lnSpc>
                        <a:spcAft>
                          <a:spcPts val="0"/>
                        </a:spcAft>
                        <a:buFont typeface="Symbol" panose="05050102010706020507" pitchFamily="18" charset="2"/>
                        <a:buChar char=""/>
                      </a:pPr>
                      <a:r>
                        <a:rPr lang="en-ZA" sz="1600" dirty="0">
                          <a:effectLst/>
                          <a:latin typeface="Trebuchet MS" panose="020B0603020202020204" pitchFamily="34" charset="0"/>
                          <a:ea typeface="STXinwei"/>
                          <a:cs typeface="Tahoma" panose="020B0604030504040204" pitchFamily="34" charset="0"/>
                        </a:rPr>
                        <a:t>Business process </a:t>
                      </a:r>
                      <a:r>
                        <a:rPr lang="en-ZA" sz="1600" dirty="0" smtClean="0">
                          <a:effectLst/>
                          <a:latin typeface="Trebuchet MS" panose="020B0603020202020204" pitchFamily="34" charset="0"/>
                          <a:ea typeface="STXinwei"/>
                          <a:cs typeface="Tahoma" panose="020B0604030504040204" pitchFamily="34" charset="0"/>
                        </a:rPr>
                        <a:t>mapping</a:t>
                      </a:r>
                    </a:p>
                    <a:p>
                      <a:pPr marL="342900" lvl="0" indent="-342900">
                        <a:lnSpc>
                          <a:spcPct val="115000"/>
                        </a:lnSpc>
                        <a:spcAft>
                          <a:spcPts val="0"/>
                        </a:spcAft>
                        <a:buFont typeface="Symbol" panose="05050102010706020507" pitchFamily="18" charset="2"/>
                        <a:buChar char=""/>
                      </a:pPr>
                      <a:endParaRPr lang="en-ZA" sz="800" dirty="0">
                        <a:effectLst/>
                        <a:latin typeface="Trebuchet MS" panose="020B0603020202020204" pitchFamily="34" charset="0"/>
                        <a:ea typeface="STXinwei"/>
                        <a:cs typeface="Tahoma" panose="020B0604030504040204" pitchFamily="34" charset="0"/>
                      </a:endParaRPr>
                    </a:p>
                    <a:p>
                      <a:pPr marL="342900" lvl="0" indent="-342900">
                        <a:lnSpc>
                          <a:spcPct val="115000"/>
                        </a:lnSpc>
                        <a:spcAft>
                          <a:spcPts val="0"/>
                        </a:spcAft>
                        <a:buFont typeface="Symbol" panose="05050102010706020507" pitchFamily="18" charset="2"/>
                        <a:buChar char=""/>
                      </a:pPr>
                      <a:r>
                        <a:rPr lang="en-ZA" sz="1600" dirty="0">
                          <a:effectLst/>
                          <a:latin typeface="Trebuchet MS" panose="020B0603020202020204" pitchFamily="34" charset="0"/>
                          <a:ea typeface="STXinwei"/>
                          <a:cs typeface="Tahoma" panose="020B0604030504040204" pitchFamily="34" charset="0"/>
                        </a:rPr>
                        <a:t>Stakeholder engagement</a:t>
                      </a:r>
                    </a:p>
                  </a:txBody>
                  <a:tcPr marL="68580" marR="68580" marT="0" marB="0">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xmlns="" val="62863565"/>
                  </a:ext>
                </a:extLst>
              </a:tr>
              <a:tr h="1583473">
                <a:tc>
                  <a:txBody>
                    <a:bodyPr/>
                    <a:lstStyle/>
                    <a:p>
                      <a:pPr>
                        <a:spcAft>
                          <a:spcPts val="0"/>
                        </a:spcAft>
                      </a:pPr>
                      <a:endParaRPr lang="en-ZA" sz="1600" dirty="0">
                        <a:effectLst/>
                        <a:latin typeface="Trebuchet MS" panose="020B0603020202020204" pitchFamily="34" charset="0"/>
                      </a:endParaRPr>
                    </a:p>
                  </a:txBody>
                  <a:tcPr marL="68580" marR="68580" marT="0" marB="0">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nSpc>
                          <a:spcPct val="115000"/>
                        </a:lnSpc>
                        <a:spcBef>
                          <a:spcPts val="500"/>
                        </a:spcBef>
                        <a:spcAft>
                          <a:spcPts val="0"/>
                        </a:spcAft>
                      </a:pPr>
                      <a:r>
                        <a:rPr lang="en-ZA" sz="1600">
                          <a:effectLst/>
                          <a:latin typeface="Trebuchet MS" panose="020B0603020202020204" pitchFamily="34" charset="0"/>
                          <a:ea typeface="STXinwei"/>
                          <a:cs typeface="Tahoma" panose="020B0604030504040204" pitchFamily="34" charset="0"/>
                        </a:rPr>
                        <a:t>Structural deficiencies / inadequate organisational structure to service the department </a:t>
                      </a:r>
                    </a:p>
                  </a:txBody>
                  <a:tcPr marL="68580" marR="68580" marT="0" marB="0">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342900" lvl="0" indent="-342900">
                        <a:lnSpc>
                          <a:spcPct val="115000"/>
                        </a:lnSpc>
                        <a:spcBef>
                          <a:spcPts val="500"/>
                        </a:spcBef>
                        <a:spcAft>
                          <a:spcPts val="0"/>
                        </a:spcAft>
                        <a:buFont typeface="Symbol" panose="05050102010706020507" pitchFamily="18" charset="2"/>
                        <a:buChar char=""/>
                      </a:pPr>
                      <a:r>
                        <a:rPr lang="en-ZA" sz="1600" dirty="0">
                          <a:effectLst/>
                          <a:latin typeface="Trebuchet MS" panose="020B0603020202020204" pitchFamily="34" charset="0"/>
                          <a:ea typeface="STXinwei"/>
                          <a:cs typeface="Tahoma" panose="020B0604030504040204" pitchFamily="34" charset="0"/>
                        </a:rPr>
                        <a:t>Facilitate review of the existing Departmental </a:t>
                      </a:r>
                      <a:r>
                        <a:rPr lang="en-ZA" sz="1600" dirty="0" smtClean="0">
                          <a:effectLst/>
                          <a:latin typeface="Trebuchet MS" panose="020B0603020202020204" pitchFamily="34" charset="0"/>
                          <a:ea typeface="STXinwei"/>
                          <a:cs typeface="Tahoma" panose="020B0604030504040204" pitchFamily="34" charset="0"/>
                        </a:rPr>
                        <a:t>structure</a:t>
                      </a:r>
                    </a:p>
                    <a:p>
                      <a:pPr marL="342900" lvl="0" indent="-342900">
                        <a:lnSpc>
                          <a:spcPct val="115000"/>
                        </a:lnSpc>
                        <a:spcBef>
                          <a:spcPts val="500"/>
                        </a:spcBef>
                        <a:spcAft>
                          <a:spcPts val="0"/>
                        </a:spcAft>
                        <a:buFont typeface="Symbol" panose="05050102010706020507" pitchFamily="18" charset="2"/>
                        <a:buChar char=""/>
                      </a:pPr>
                      <a:endParaRPr lang="en-ZA" sz="800" dirty="0">
                        <a:effectLst/>
                        <a:latin typeface="Trebuchet MS" panose="020B0603020202020204" pitchFamily="34" charset="0"/>
                        <a:ea typeface="STXinwei"/>
                        <a:cs typeface="Tahoma" panose="020B0604030504040204" pitchFamily="34" charset="0"/>
                      </a:endParaRPr>
                    </a:p>
                    <a:p>
                      <a:pPr marL="342900" lvl="0" indent="-342900">
                        <a:lnSpc>
                          <a:spcPct val="115000"/>
                        </a:lnSpc>
                        <a:spcBef>
                          <a:spcPts val="500"/>
                        </a:spcBef>
                        <a:spcAft>
                          <a:spcPts val="0"/>
                        </a:spcAft>
                        <a:buFont typeface="Symbol" panose="05050102010706020507" pitchFamily="18" charset="2"/>
                        <a:buChar char=""/>
                      </a:pPr>
                      <a:r>
                        <a:rPr lang="en-ZA" sz="1600" dirty="0">
                          <a:effectLst/>
                          <a:latin typeface="Trebuchet MS" panose="020B0603020202020204" pitchFamily="34" charset="0"/>
                          <a:ea typeface="STXinwei"/>
                          <a:cs typeface="Trebuchet MS" panose="020B0603020202020204" pitchFamily="34" charset="0"/>
                        </a:rPr>
                        <a:t>Engage National Treasury to secure funding through the OCFO</a:t>
                      </a:r>
                      <a:endParaRPr lang="en-ZA" sz="1600" dirty="0">
                        <a:effectLst/>
                        <a:latin typeface="Trebuchet MS" panose="020B0603020202020204" pitchFamily="34" charset="0"/>
                        <a:ea typeface="STXinwei"/>
                        <a:cs typeface="Tahoma" panose="020B0604030504040204" pitchFamily="34" charset="0"/>
                      </a:endParaRPr>
                    </a:p>
                  </a:txBody>
                  <a:tcPr marL="68580" marR="68580" marT="0" marB="0">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xmlns="" val="1116292029"/>
                  </a:ext>
                </a:extLst>
              </a:tr>
              <a:tr h="2419815">
                <a:tc>
                  <a:txBody>
                    <a:bodyPr/>
                    <a:lstStyle/>
                    <a:p>
                      <a:pPr>
                        <a:spcAft>
                          <a:spcPts val="0"/>
                        </a:spcAft>
                      </a:pPr>
                      <a:endParaRPr lang="en-ZA" sz="1600" dirty="0">
                        <a:effectLst/>
                        <a:latin typeface="Trebuchet MS" panose="020B0603020202020204" pitchFamily="34" charset="0"/>
                      </a:endParaRPr>
                    </a:p>
                  </a:txBody>
                  <a:tcPr marL="68580" marR="68580" marT="0" marB="0">
                    <a:lnT w="12700" cap="flat" cmpd="sng" algn="ctr">
                      <a:solidFill>
                        <a:schemeClr val="bg1">
                          <a:lumMod val="50000"/>
                        </a:schemeClr>
                      </a:solidFill>
                      <a:prstDash val="solid"/>
                      <a:round/>
                      <a:headEnd type="none" w="med" len="med"/>
                      <a:tailEnd type="none" w="med" len="med"/>
                    </a:lnT>
                  </a:tcPr>
                </a:tc>
                <a:tc>
                  <a:txBody>
                    <a:bodyPr/>
                    <a:lstStyle/>
                    <a:p>
                      <a:pPr>
                        <a:lnSpc>
                          <a:spcPct val="115000"/>
                        </a:lnSpc>
                        <a:spcBef>
                          <a:spcPts val="500"/>
                        </a:spcBef>
                        <a:spcAft>
                          <a:spcPts val="0"/>
                        </a:spcAft>
                      </a:pPr>
                      <a:r>
                        <a:rPr lang="en-ZA" sz="1600" dirty="0">
                          <a:effectLst/>
                          <a:latin typeface="Trebuchet MS" panose="020B0603020202020204" pitchFamily="34" charset="0"/>
                          <a:ea typeface="STXinwei"/>
                          <a:cs typeface="Tahoma" panose="020B0604030504040204" pitchFamily="34" charset="0"/>
                        </a:rPr>
                        <a:t>Increase in vacancy rate</a:t>
                      </a:r>
                    </a:p>
                  </a:txBody>
                  <a:tcPr marL="68580" marR="68580" marT="0" marB="0">
                    <a:lnT w="12700" cap="flat" cmpd="sng" algn="ctr">
                      <a:solidFill>
                        <a:schemeClr val="bg1">
                          <a:lumMod val="50000"/>
                        </a:schemeClr>
                      </a:solidFill>
                      <a:prstDash val="solid"/>
                      <a:round/>
                      <a:headEnd type="none" w="med" len="med"/>
                      <a:tailEnd type="none" w="med" len="med"/>
                    </a:lnT>
                  </a:tcPr>
                </a:tc>
                <a:tc>
                  <a:txBody>
                    <a:bodyPr/>
                    <a:lstStyle/>
                    <a:p>
                      <a:pPr marL="342900" lvl="0" indent="-342900">
                        <a:lnSpc>
                          <a:spcPct val="115000"/>
                        </a:lnSpc>
                        <a:spcBef>
                          <a:spcPts val="500"/>
                        </a:spcBef>
                        <a:spcAft>
                          <a:spcPts val="0"/>
                        </a:spcAft>
                        <a:buFont typeface="Symbol" panose="05050102010706020507" pitchFamily="18" charset="2"/>
                        <a:buChar char=""/>
                      </a:pPr>
                      <a:r>
                        <a:rPr lang="en-ZA" sz="1600" dirty="0">
                          <a:effectLst/>
                          <a:latin typeface="Trebuchet MS" panose="020B0603020202020204" pitchFamily="34" charset="0"/>
                          <a:ea typeface="STXinwei"/>
                          <a:cs typeface="Tahoma" panose="020B0604030504040204" pitchFamily="34" charset="0"/>
                        </a:rPr>
                        <a:t>HR Audits to be </a:t>
                      </a:r>
                      <a:r>
                        <a:rPr lang="en-ZA" sz="1600" dirty="0" smtClean="0">
                          <a:effectLst/>
                          <a:latin typeface="Trebuchet MS" panose="020B0603020202020204" pitchFamily="34" charset="0"/>
                          <a:ea typeface="STXinwei"/>
                          <a:cs typeface="Tahoma" panose="020B0604030504040204" pitchFamily="34" charset="0"/>
                        </a:rPr>
                        <a:t>conducted</a:t>
                      </a:r>
                    </a:p>
                    <a:p>
                      <a:pPr marL="342900" lvl="0" indent="-342900">
                        <a:lnSpc>
                          <a:spcPct val="115000"/>
                        </a:lnSpc>
                        <a:spcBef>
                          <a:spcPts val="500"/>
                        </a:spcBef>
                        <a:spcAft>
                          <a:spcPts val="0"/>
                        </a:spcAft>
                        <a:buFont typeface="Symbol" panose="05050102010706020507" pitchFamily="18" charset="2"/>
                        <a:buChar char=""/>
                      </a:pPr>
                      <a:endParaRPr lang="en-ZA" sz="800" dirty="0">
                        <a:effectLst/>
                        <a:latin typeface="Trebuchet MS" panose="020B0603020202020204" pitchFamily="34" charset="0"/>
                        <a:ea typeface="STXinwei"/>
                        <a:cs typeface="Tahoma" panose="020B0604030504040204" pitchFamily="34" charset="0"/>
                      </a:endParaRPr>
                    </a:p>
                    <a:p>
                      <a:pPr marL="342900" lvl="0" indent="-342900">
                        <a:lnSpc>
                          <a:spcPct val="115000"/>
                        </a:lnSpc>
                        <a:spcBef>
                          <a:spcPts val="500"/>
                        </a:spcBef>
                        <a:spcAft>
                          <a:spcPts val="0"/>
                        </a:spcAft>
                        <a:buFont typeface="Symbol" panose="05050102010706020507" pitchFamily="18" charset="2"/>
                        <a:buChar char=""/>
                      </a:pPr>
                      <a:r>
                        <a:rPr lang="en-ZA" sz="1600" dirty="0">
                          <a:effectLst/>
                          <a:latin typeface="Trebuchet MS" panose="020B0603020202020204" pitchFamily="34" charset="0"/>
                          <a:ea typeface="STXinwei"/>
                          <a:cs typeface="Tahoma" panose="020B0604030504040204" pitchFamily="34" charset="0"/>
                        </a:rPr>
                        <a:t>Reconciliation of approved structure and PERSAL </a:t>
                      </a:r>
                      <a:r>
                        <a:rPr lang="en-ZA" sz="1600" dirty="0" smtClean="0">
                          <a:effectLst/>
                          <a:latin typeface="Trebuchet MS" panose="020B0603020202020204" pitchFamily="34" charset="0"/>
                          <a:ea typeface="STXinwei"/>
                          <a:cs typeface="Tahoma" panose="020B0604030504040204" pitchFamily="34" charset="0"/>
                        </a:rPr>
                        <a:t>information</a:t>
                      </a:r>
                    </a:p>
                    <a:p>
                      <a:pPr marL="342900" lvl="0" indent="-342900">
                        <a:lnSpc>
                          <a:spcPct val="115000"/>
                        </a:lnSpc>
                        <a:spcBef>
                          <a:spcPts val="500"/>
                        </a:spcBef>
                        <a:spcAft>
                          <a:spcPts val="0"/>
                        </a:spcAft>
                        <a:buFont typeface="Symbol" panose="05050102010706020507" pitchFamily="18" charset="2"/>
                        <a:buChar char=""/>
                      </a:pPr>
                      <a:endParaRPr lang="en-ZA" sz="800" dirty="0">
                        <a:effectLst/>
                        <a:latin typeface="Trebuchet MS" panose="020B0603020202020204" pitchFamily="34" charset="0"/>
                        <a:ea typeface="STXinwei"/>
                        <a:cs typeface="Tahoma" panose="020B0604030504040204" pitchFamily="34" charset="0"/>
                      </a:endParaRPr>
                    </a:p>
                    <a:p>
                      <a:pPr marL="342900" lvl="0" indent="-342900">
                        <a:lnSpc>
                          <a:spcPct val="115000"/>
                        </a:lnSpc>
                        <a:spcBef>
                          <a:spcPts val="500"/>
                        </a:spcBef>
                        <a:spcAft>
                          <a:spcPts val="0"/>
                        </a:spcAft>
                        <a:buFont typeface="Symbol" panose="05050102010706020507" pitchFamily="18" charset="2"/>
                        <a:buChar char=""/>
                      </a:pPr>
                      <a:r>
                        <a:rPr lang="en-ZA" sz="1600" dirty="0">
                          <a:effectLst/>
                          <a:latin typeface="Trebuchet MS" panose="020B0603020202020204" pitchFamily="34" charset="0"/>
                          <a:ea typeface="STXinwei"/>
                          <a:cs typeface="Tahoma" panose="020B0604030504040204" pitchFamily="34" charset="0"/>
                        </a:rPr>
                        <a:t>Monitoring of vacancy </a:t>
                      </a:r>
                      <a:r>
                        <a:rPr lang="en-ZA" sz="1600" dirty="0" smtClean="0">
                          <a:effectLst/>
                          <a:latin typeface="Trebuchet MS" panose="020B0603020202020204" pitchFamily="34" charset="0"/>
                          <a:ea typeface="STXinwei"/>
                          <a:cs typeface="Tahoma" panose="020B0604030504040204" pitchFamily="34" charset="0"/>
                        </a:rPr>
                        <a:t>rate</a:t>
                      </a:r>
                    </a:p>
                    <a:p>
                      <a:pPr marL="342900" lvl="0" indent="-342900">
                        <a:lnSpc>
                          <a:spcPct val="115000"/>
                        </a:lnSpc>
                        <a:spcBef>
                          <a:spcPts val="500"/>
                        </a:spcBef>
                        <a:spcAft>
                          <a:spcPts val="0"/>
                        </a:spcAft>
                        <a:buFont typeface="Symbol" panose="05050102010706020507" pitchFamily="18" charset="2"/>
                        <a:buChar char=""/>
                      </a:pPr>
                      <a:endParaRPr lang="en-ZA" sz="800" dirty="0">
                        <a:effectLst/>
                        <a:latin typeface="Trebuchet MS" panose="020B0603020202020204" pitchFamily="34" charset="0"/>
                        <a:ea typeface="STXinwei"/>
                        <a:cs typeface="Tahoma" panose="020B0604030504040204" pitchFamily="34" charset="0"/>
                      </a:endParaRPr>
                    </a:p>
                    <a:p>
                      <a:pPr marL="342900" lvl="0" indent="-342900">
                        <a:lnSpc>
                          <a:spcPct val="115000"/>
                        </a:lnSpc>
                        <a:spcBef>
                          <a:spcPts val="500"/>
                        </a:spcBef>
                        <a:spcAft>
                          <a:spcPts val="0"/>
                        </a:spcAft>
                        <a:buFont typeface="Symbol" panose="05050102010706020507" pitchFamily="18" charset="2"/>
                        <a:buChar char=""/>
                      </a:pPr>
                      <a:r>
                        <a:rPr lang="en-ZA" sz="1600" dirty="0">
                          <a:effectLst/>
                          <a:latin typeface="Trebuchet MS" panose="020B0603020202020204" pitchFamily="34" charset="0"/>
                          <a:ea typeface="STXinwei"/>
                          <a:cs typeface="Tahoma" panose="020B0604030504040204" pitchFamily="34" charset="0"/>
                        </a:rPr>
                        <a:t>Advocacy sessions twice a </a:t>
                      </a:r>
                      <a:r>
                        <a:rPr lang="en-ZA" sz="1600" dirty="0" smtClean="0">
                          <a:effectLst/>
                          <a:latin typeface="Trebuchet MS" panose="020B0603020202020204" pitchFamily="34" charset="0"/>
                          <a:ea typeface="STXinwei"/>
                          <a:cs typeface="Tahoma" panose="020B0604030504040204" pitchFamily="34" charset="0"/>
                        </a:rPr>
                        <a:t>year</a:t>
                      </a:r>
                    </a:p>
                  </a:txBody>
                  <a:tcPr marL="68580" marR="68580" marT="0" marB="0">
                    <a:lnT w="12700" cap="flat" cmpd="sng" algn="ctr">
                      <a:solidFill>
                        <a:schemeClr val="bg1">
                          <a:lumMod val="50000"/>
                        </a:schemeClr>
                      </a:solidFill>
                      <a:prstDash val="solid"/>
                      <a:round/>
                      <a:headEnd type="none" w="med" len="med"/>
                      <a:tailEnd type="none" w="med" len="med"/>
                    </a:lnT>
                  </a:tcPr>
                </a:tc>
                <a:extLst>
                  <a:ext uri="{0D108BD9-81ED-4DB2-BD59-A6C34878D82A}">
                    <a16:rowId xmlns:a16="http://schemas.microsoft.com/office/drawing/2014/main" xmlns="" val="3362812007"/>
                  </a:ext>
                </a:extLst>
              </a:tr>
            </a:tbl>
          </a:graphicData>
        </a:graphic>
      </p:graphicFrame>
      <p:sp>
        <p:nvSpPr>
          <p:cNvPr id="4" name="Slide Number Placeholder 3"/>
          <p:cNvSpPr>
            <a:spLocks noGrp="1"/>
          </p:cNvSpPr>
          <p:nvPr>
            <p:ph type="sldNum" sz="quarter" idx="12"/>
          </p:nvPr>
        </p:nvSpPr>
        <p:spPr>
          <a:xfrm>
            <a:off x="6820829" y="1"/>
            <a:ext cx="2133600" cy="289560"/>
          </a:xfrm>
        </p:spPr>
        <p:txBody>
          <a:bodyPr/>
          <a:lstStyle/>
          <a:p>
            <a:fld id="{4199C084-64D2-444A-8BFC-FE521070755C}" type="slidenum">
              <a:rPr lang="en-US" altLang="en-US" smtClean="0">
                <a:solidFill>
                  <a:schemeClr val="bg1"/>
                </a:solidFill>
              </a:rPr>
              <a:pPr/>
              <a:t>31</a:t>
            </a:fld>
            <a:endParaRPr lang="en-US" altLang="en-US" dirty="0">
              <a:solidFill>
                <a:schemeClr val="bg1"/>
              </a:solidFill>
            </a:endParaRPr>
          </a:p>
        </p:txBody>
      </p:sp>
    </p:spTree>
    <p:extLst>
      <p:ext uri="{BB962C8B-B14F-4D97-AF65-F5344CB8AC3E}">
        <p14:creationId xmlns:p14="http://schemas.microsoft.com/office/powerpoint/2010/main" xmlns="" val="34357940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684213" y="2205038"/>
            <a:ext cx="7772400" cy="1470025"/>
          </a:xfrm>
        </p:spPr>
        <p:txBody>
          <a:bodyPr anchor="t"/>
          <a:lstStyle/>
          <a:p>
            <a:pPr eaLnBrk="1" hangingPunct="1"/>
            <a:r>
              <a:rPr lang="en-ZA" b="1" dirty="0" smtClean="0">
                <a:ea typeface="ＭＳ Ｐゴシック"/>
              </a:rPr>
              <a:t/>
            </a:r>
            <a:br>
              <a:rPr lang="en-ZA" b="1" dirty="0" smtClean="0">
                <a:ea typeface="ＭＳ Ｐゴシック"/>
              </a:rPr>
            </a:br>
            <a:endParaRPr lang="en-GB" b="1" dirty="0" smtClean="0">
              <a:ea typeface="ＭＳ Ｐゴシック"/>
            </a:endParaRPr>
          </a:p>
        </p:txBody>
      </p:sp>
      <p:sp>
        <p:nvSpPr>
          <p:cNvPr id="3075" name="Rectangle 3"/>
          <p:cNvSpPr>
            <a:spLocks noGrp="1" noChangeArrowheads="1"/>
          </p:cNvSpPr>
          <p:nvPr>
            <p:ph type="subTitle" idx="4294967295"/>
          </p:nvPr>
        </p:nvSpPr>
        <p:spPr>
          <a:xfrm>
            <a:off x="1201398" y="2550833"/>
            <a:ext cx="7345363" cy="1358861"/>
          </a:xfrm>
          <a:noFill/>
          <a:ln>
            <a:solidFill>
              <a:schemeClr val="bg1"/>
            </a:solidFill>
          </a:ln>
          <a:extLst/>
        </p:spPr>
        <p:style>
          <a:lnRef idx="2">
            <a:schemeClr val="accent6">
              <a:shade val="50000"/>
            </a:schemeClr>
          </a:lnRef>
          <a:fillRef idx="1">
            <a:schemeClr val="accent6"/>
          </a:fillRef>
          <a:effectRef idx="0">
            <a:schemeClr val="accent6"/>
          </a:effectRef>
          <a:fontRef idx="minor">
            <a:schemeClr val="lt1"/>
          </a:fontRef>
        </p:style>
        <p:txBody>
          <a:bodyPr/>
          <a:lstStyle/>
          <a:p>
            <a:pPr marL="0" indent="0" algn="ctr" eaLnBrk="1" hangingPunct="1">
              <a:lnSpc>
                <a:spcPct val="90000"/>
              </a:lnSpc>
              <a:buNone/>
            </a:pPr>
            <a:r>
              <a:rPr lang="en-US" sz="2800" b="1" dirty="0" smtClean="0">
                <a:solidFill>
                  <a:schemeClr val="tx1"/>
                </a:solidFill>
                <a:cs typeface="Arial" charset="0"/>
              </a:rPr>
              <a:t>PROGRAMME 2: INSPECTION AND ENFORCEMENT SERVICES (IES)</a:t>
            </a:r>
          </a:p>
          <a:p>
            <a:pPr marL="0" indent="0" algn="ctr" eaLnBrk="1" hangingPunct="1">
              <a:lnSpc>
                <a:spcPct val="90000"/>
              </a:lnSpc>
              <a:buNone/>
            </a:pPr>
            <a:endParaRPr lang="en-ZA" sz="2000" dirty="0" smtClean="0">
              <a:solidFill>
                <a:schemeClr val="tx1"/>
              </a:solidFill>
            </a:endParaRPr>
          </a:p>
          <a:p>
            <a:pPr marL="0" indent="0" algn="ctr" eaLnBrk="1" hangingPunct="1">
              <a:lnSpc>
                <a:spcPct val="90000"/>
              </a:lnSpc>
              <a:buNone/>
            </a:pPr>
            <a:endParaRPr lang="en-ZA" sz="1200" dirty="0">
              <a:solidFill>
                <a:schemeClr val="tx1"/>
              </a:solidFill>
            </a:endParaRPr>
          </a:p>
          <a:p>
            <a:pPr marL="0" indent="0" algn="ctr" eaLnBrk="1" hangingPunct="1">
              <a:lnSpc>
                <a:spcPct val="90000"/>
              </a:lnSpc>
              <a:buNone/>
            </a:pPr>
            <a:r>
              <a:rPr lang="en-GB" sz="2000" b="1" dirty="0">
                <a:solidFill>
                  <a:schemeClr val="tx1"/>
                </a:solidFill>
              </a:rPr>
              <a:t>Programme purpose:  </a:t>
            </a:r>
            <a:r>
              <a:rPr lang="en-GB" sz="2000" dirty="0">
                <a:solidFill>
                  <a:schemeClr val="tx1"/>
                </a:solidFill>
              </a:rPr>
              <a:t>Realise decent work by regulating non-employment and employment conditions through inspection and enforcement, to achieve compliance with all labour market policies.</a:t>
            </a:r>
            <a:br>
              <a:rPr lang="en-GB" sz="2000" dirty="0">
                <a:solidFill>
                  <a:schemeClr val="tx1"/>
                </a:solidFill>
              </a:rPr>
            </a:br>
            <a:endParaRPr lang="en-ZA" sz="2000" dirty="0">
              <a:solidFill>
                <a:schemeClr val="tx1"/>
              </a:solidFill>
            </a:endParaRPr>
          </a:p>
          <a:p>
            <a:pPr marL="0" indent="0" algn="ctr" eaLnBrk="1" hangingPunct="1">
              <a:lnSpc>
                <a:spcPct val="90000"/>
              </a:lnSpc>
              <a:buNone/>
            </a:pPr>
            <a:endParaRPr lang="en-ZA" sz="2000" dirty="0">
              <a:solidFill>
                <a:schemeClr val="tx1"/>
              </a:solidFill>
            </a:endParaRPr>
          </a:p>
          <a:p>
            <a:pPr marL="0" indent="0" algn="ctr" eaLnBrk="1" hangingPunct="1">
              <a:lnSpc>
                <a:spcPct val="90000"/>
              </a:lnSpc>
              <a:buNone/>
            </a:pPr>
            <a:endParaRPr lang="en-US" sz="1800" b="1" dirty="0" smtClean="0">
              <a:solidFill>
                <a:schemeClr val="tx1"/>
              </a:solidFill>
              <a:cs typeface="Arial" charset="0"/>
            </a:endParaRPr>
          </a:p>
          <a:p>
            <a:pPr marL="0" indent="0" algn="ctr" eaLnBrk="1" hangingPunct="1">
              <a:lnSpc>
                <a:spcPct val="90000"/>
              </a:lnSpc>
              <a:buNone/>
            </a:pPr>
            <a:endParaRPr lang="en-US" b="1" dirty="0" smtClean="0">
              <a:solidFill>
                <a:schemeClr val="tx1"/>
              </a:solidFill>
              <a:cs typeface="Arial" charset="0"/>
            </a:endParaRPr>
          </a:p>
          <a:p>
            <a:pPr marL="0" indent="0" algn="ctr" eaLnBrk="1" hangingPunct="1">
              <a:lnSpc>
                <a:spcPct val="90000"/>
              </a:lnSpc>
              <a:buNone/>
            </a:pPr>
            <a:endParaRPr lang="en-US" b="1" dirty="0">
              <a:solidFill>
                <a:schemeClr val="bg1"/>
              </a:solidFill>
              <a:cs typeface="Arial" charset="0"/>
            </a:endParaRPr>
          </a:p>
        </p:txBody>
      </p:sp>
      <p:sp>
        <p:nvSpPr>
          <p:cNvPr id="2" name="Slide Number Placeholder 1"/>
          <p:cNvSpPr>
            <a:spLocks noGrp="1"/>
          </p:cNvSpPr>
          <p:nvPr>
            <p:ph type="sldNum" sz="quarter" idx="12"/>
          </p:nvPr>
        </p:nvSpPr>
        <p:spPr>
          <a:xfrm>
            <a:off x="7010400" y="-30616"/>
            <a:ext cx="2133600" cy="365125"/>
          </a:xfrm>
        </p:spPr>
        <p:txBody>
          <a:bodyPr/>
          <a:lstStyle/>
          <a:p>
            <a:pPr>
              <a:defRPr/>
            </a:pPr>
            <a:fld id="{02973164-415C-4C83-A7EC-60F18549655F}" type="slidenum">
              <a:rPr lang="en-US" smtClean="0">
                <a:solidFill>
                  <a:schemeClr val="bg1"/>
                </a:solidFill>
              </a:rPr>
              <a:pPr>
                <a:defRPr/>
              </a:pPr>
              <a:t>32</a:t>
            </a:fld>
            <a:endParaRPr lang="en-US" dirty="0">
              <a:solidFill>
                <a:schemeClr val="bg1"/>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36850" y="879109"/>
            <a:ext cx="3670300" cy="1487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606254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131"/>
            <a:ext cx="8229600" cy="1143000"/>
          </a:xfrm>
        </p:spPr>
        <p:txBody>
          <a:bodyPr/>
          <a:lstStyle/>
          <a:p>
            <a:r>
              <a:rPr lang="en-ZA" sz="2400" b="1" dirty="0" smtClean="0"/>
              <a:t>INSPECTIONS AND ENFORCEMENT SERVICES (IES)</a:t>
            </a:r>
            <a:endParaRPr lang="en-ZA" sz="1800" b="1" dirty="0">
              <a:solidFill>
                <a:srgbClr val="C00000"/>
              </a:solidFill>
            </a:endParaRPr>
          </a:p>
        </p:txBody>
      </p:sp>
      <p:sp>
        <p:nvSpPr>
          <p:cNvPr id="3" name="Slide Number Placeholder 2"/>
          <p:cNvSpPr>
            <a:spLocks noGrp="1"/>
          </p:cNvSpPr>
          <p:nvPr>
            <p:ph type="sldNum" sz="quarter" idx="12"/>
          </p:nvPr>
        </p:nvSpPr>
        <p:spPr>
          <a:xfrm>
            <a:off x="7010400" y="-13432"/>
            <a:ext cx="2133600" cy="365125"/>
          </a:xfrm>
        </p:spPr>
        <p:txBody>
          <a:bodyPr/>
          <a:lstStyle/>
          <a:p>
            <a:pPr>
              <a:defRPr/>
            </a:pPr>
            <a:fld id="{02C825D8-7D5C-497D-8665-B73E15BD3DD8}" type="slidenum">
              <a:rPr lang="en-US" smtClean="0">
                <a:solidFill>
                  <a:schemeClr val="bg1"/>
                </a:solidFill>
              </a:rPr>
              <a:pPr>
                <a:defRPr/>
              </a:pPr>
              <a:t>33</a:t>
            </a:fld>
            <a:endParaRPr lang="en-US" dirty="0">
              <a:solidFill>
                <a:schemeClr val="bg1"/>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xmlns="" val="342787590"/>
              </p:ext>
            </p:extLst>
          </p:nvPr>
        </p:nvGraphicFramePr>
        <p:xfrm>
          <a:off x="246185" y="1665123"/>
          <a:ext cx="8675077" cy="4682091"/>
        </p:xfrm>
        <a:graphic>
          <a:graphicData uri="http://schemas.openxmlformats.org/drawingml/2006/table">
            <a:tbl>
              <a:tblPr firstRow="1" firstCol="1" bandRow="1"/>
              <a:tblGrid>
                <a:gridCol w="2703492">
                  <a:extLst>
                    <a:ext uri="{9D8B030D-6E8A-4147-A177-3AD203B41FA5}">
                      <a16:colId xmlns:a16="http://schemas.microsoft.com/office/drawing/2014/main" xmlns="" val="20000"/>
                    </a:ext>
                  </a:extLst>
                </a:gridCol>
                <a:gridCol w="1209368">
                  <a:extLst>
                    <a:ext uri="{9D8B030D-6E8A-4147-A177-3AD203B41FA5}">
                      <a16:colId xmlns:a16="http://schemas.microsoft.com/office/drawing/2014/main" xmlns="" val="20001"/>
                    </a:ext>
                  </a:extLst>
                </a:gridCol>
                <a:gridCol w="1179871">
                  <a:extLst>
                    <a:ext uri="{9D8B030D-6E8A-4147-A177-3AD203B41FA5}">
                      <a16:colId xmlns:a16="http://schemas.microsoft.com/office/drawing/2014/main" xmlns="" val="20002"/>
                    </a:ext>
                  </a:extLst>
                </a:gridCol>
                <a:gridCol w="1327355">
                  <a:extLst>
                    <a:ext uri="{9D8B030D-6E8A-4147-A177-3AD203B41FA5}">
                      <a16:colId xmlns:a16="http://schemas.microsoft.com/office/drawing/2014/main" xmlns="" val="20003"/>
                    </a:ext>
                  </a:extLst>
                </a:gridCol>
                <a:gridCol w="1187820">
                  <a:extLst>
                    <a:ext uri="{9D8B030D-6E8A-4147-A177-3AD203B41FA5}">
                      <a16:colId xmlns:a16="http://schemas.microsoft.com/office/drawing/2014/main" xmlns="" val="20004"/>
                    </a:ext>
                  </a:extLst>
                </a:gridCol>
                <a:gridCol w="1067171">
                  <a:extLst>
                    <a:ext uri="{9D8B030D-6E8A-4147-A177-3AD203B41FA5}">
                      <a16:colId xmlns:a16="http://schemas.microsoft.com/office/drawing/2014/main" xmlns="" val="20005"/>
                    </a:ext>
                  </a:extLst>
                </a:gridCol>
              </a:tblGrid>
              <a:tr h="252087">
                <a:tc>
                  <a:txBody>
                    <a:bodyPr/>
                    <a:lstStyle/>
                    <a:p>
                      <a:pPr>
                        <a:lnSpc>
                          <a:spcPct val="115000"/>
                        </a:lnSpc>
                        <a:spcAft>
                          <a:spcPts val="0"/>
                        </a:spcAft>
                      </a:pPr>
                      <a:r>
                        <a:rPr lang="en-ZA" sz="1400" b="1" dirty="0">
                          <a:effectLst/>
                          <a:latin typeface="Calibri"/>
                          <a:ea typeface="Calibri"/>
                          <a:cs typeface="Calibri"/>
                        </a:rPr>
                        <a:t>Output Indicator</a:t>
                      </a:r>
                      <a:endParaRPr lang="en-ZA" sz="1400" dirty="0">
                        <a:effectLst/>
                        <a:latin typeface="Calibri"/>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Calibri"/>
                          <a:ea typeface="Calibri"/>
                          <a:cs typeface="Calibri"/>
                        </a:rPr>
                        <a:t>Annual Target</a:t>
                      </a:r>
                      <a:endParaRPr lang="en-ZA" sz="1400" dirty="0">
                        <a:effectLst/>
                        <a:latin typeface="Calibri"/>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Calibri"/>
                          <a:ea typeface="Calibri"/>
                          <a:cs typeface="Calibri"/>
                        </a:rPr>
                        <a:t>Q1</a:t>
                      </a:r>
                      <a:endParaRPr lang="en-ZA" sz="1400" dirty="0">
                        <a:effectLst/>
                        <a:latin typeface="Calibri"/>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Calibri"/>
                          <a:ea typeface="Calibri"/>
                          <a:cs typeface="Calibri"/>
                        </a:rPr>
                        <a:t>Q2</a:t>
                      </a:r>
                      <a:endParaRPr lang="en-ZA" sz="1400" dirty="0">
                        <a:effectLst/>
                        <a:latin typeface="Calibri"/>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Calibri"/>
                          <a:ea typeface="Calibri"/>
                          <a:cs typeface="Calibri"/>
                        </a:rPr>
                        <a:t>Q3</a:t>
                      </a:r>
                      <a:endParaRPr lang="en-ZA" sz="1400" dirty="0">
                        <a:effectLst/>
                        <a:latin typeface="Calibri"/>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Calibri"/>
                          <a:ea typeface="Calibri"/>
                          <a:cs typeface="Calibri"/>
                        </a:rPr>
                        <a:t>Q4</a:t>
                      </a:r>
                      <a:endParaRPr lang="en-ZA" sz="1400" dirty="0">
                        <a:effectLst/>
                        <a:latin typeface="Calibri"/>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xmlns="" val="10000"/>
                  </a:ext>
                </a:extLst>
              </a:tr>
              <a:tr h="747332">
                <a:tc>
                  <a:txBody>
                    <a:bodyPr/>
                    <a:lstStyle/>
                    <a:p>
                      <a:pPr>
                        <a:lnSpc>
                          <a:spcPct val="115000"/>
                        </a:lnSpc>
                        <a:spcAft>
                          <a:spcPts val="0"/>
                        </a:spcAft>
                      </a:pPr>
                      <a:r>
                        <a:rPr lang="en-ZA" sz="1400" dirty="0">
                          <a:effectLst/>
                          <a:latin typeface="Calibri"/>
                          <a:ea typeface="Calibri"/>
                          <a:cs typeface="Calibri"/>
                        </a:rPr>
                        <a:t>1.1 Number of employers inspected per year to determine compliance with employment law</a:t>
                      </a:r>
                      <a:endParaRPr lang="en-ZA" sz="1400" dirty="0">
                        <a:effectLst/>
                        <a:latin typeface="Calibri"/>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smtClean="0">
                          <a:effectLst/>
                          <a:latin typeface="+mn-lt"/>
                          <a:ea typeface="Calibri"/>
                          <a:cs typeface="Calibri"/>
                        </a:rPr>
                        <a:t>298 104</a:t>
                      </a:r>
                      <a:endParaRPr lang="en-ZA" sz="1400" b="1" dirty="0">
                        <a:effectLst/>
                        <a:latin typeface="Calibri"/>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Calibri"/>
                          <a:cs typeface="Calibri"/>
                        </a:rPr>
                        <a:t> </a:t>
                      </a:r>
                      <a:r>
                        <a:rPr lang="en-ZA" sz="1400" b="1" dirty="0" smtClean="0">
                          <a:effectLst/>
                          <a:latin typeface="+mn-lt"/>
                          <a:ea typeface="Calibri"/>
                          <a:cs typeface="Calibri"/>
                        </a:rPr>
                        <a:t>74 526</a:t>
                      </a:r>
                      <a:r>
                        <a:rPr lang="en-ZA" sz="1400" b="1" dirty="0">
                          <a:effectLst/>
                          <a:latin typeface="Calibri"/>
                          <a:ea typeface="Calibri"/>
                          <a:cs typeface="Calibri"/>
                        </a:rPr>
                        <a:t> </a:t>
                      </a:r>
                      <a:endParaRPr lang="en-ZA" sz="1400" b="1" dirty="0">
                        <a:effectLst/>
                        <a:latin typeface="Calibri"/>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Calibri"/>
                          <a:cs typeface="Calibri"/>
                        </a:rPr>
                        <a:t> </a:t>
                      </a:r>
                      <a:r>
                        <a:rPr lang="en-ZA" sz="1400" b="1" dirty="0" smtClean="0">
                          <a:effectLst/>
                          <a:latin typeface="+mn-lt"/>
                          <a:ea typeface="Calibri"/>
                          <a:cs typeface="Calibri"/>
                        </a:rPr>
                        <a:t>149 052</a:t>
                      </a:r>
                      <a:endParaRPr lang="en-ZA" sz="1400" b="1" dirty="0">
                        <a:effectLst/>
                        <a:latin typeface="Calibri"/>
                        <a:ea typeface="Calibri"/>
                        <a:cs typeface="Times New Roman"/>
                      </a:endParaRPr>
                    </a:p>
                    <a:p>
                      <a:pPr algn="ctr">
                        <a:lnSpc>
                          <a:spcPct val="115000"/>
                        </a:lnSpc>
                        <a:spcAft>
                          <a:spcPts val="0"/>
                        </a:spcAft>
                      </a:pPr>
                      <a:r>
                        <a:rPr lang="en-ZA" sz="1400" b="1" dirty="0">
                          <a:effectLst/>
                          <a:latin typeface="Calibri"/>
                          <a:ea typeface="Calibri"/>
                          <a:cs typeface="Calibri"/>
                        </a:rPr>
                        <a:t> </a:t>
                      </a:r>
                      <a:endParaRPr lang="en-ZA" sz="1400" b="1" dirty="0">
                        <a:effectLst/>
                        <a:latin typeface="Calibri"/>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smtClean="0">
                          <a:effectLst/>
                          <a:latin typeface="+mn-lt"/>
                          <a:ea typeface="Calibri"/>
                          <a:cs typeface="Calibri"/>
                        </a:rPr>
                        <a:t>223 578</a:t>
                      </a:r>
                      <a:endParaRPr lang="en-ZA" sz="1400" b="1" dirty="0">
                        <a:effectLst/>
                        <a:latin typeface="Calibri"/>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smtClean="0">
                          <a:effectLst/>
                          <a:latin typeface="Calibri"/>
                          <a:ea typeface="Calibri"/>
                          <a:cs typeface="Calibri"/>
                        </a:rPr>
                        <a:t>298 104</a:t>
                      </a:r>
                      <a:endParaRPr lang="en-ZA" sz="1400" b="1" dirty="0">
                        <a:effectLst/>
                        <a:latin typeface="Calibri"/>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229032">
                <a:tc>
                  <a:txBody>
                    <a:bodyPr/>
                    <a:lstStyle/>
                    <a:p>
                      <a:pPr>
                        <a:lnSpc>
                          <a:spcPct val="115000"/>
                        </a:lnSpc>
                        <a:spcAft>
                          <a:spcPts val="0"/>
                        </a:spcAft>
                      </a:pPr>
                      <a:r>
                        <a:rPr lang="en-GB" sz="1400" kern="100" dirty="0">
                          <a:effectLst/>
                          <a:latin typeface="Calibri"/>
                          <a:ea typeface="SimSun"/>
                          <a:cs typeface="Calibri"/>
                        </a:rPr>
                        <a:t>1.2 Percentage of non-compliant employers of those inspected served with a notice in terms of relevant labour legislation within 14 calendar days of the inspection</a:t>
                      </a:r>
                      <a:endParaRPr lang="en-ZA" sz="1400" dirty="0">
                        <a:effectLst/>
                        <a:latin typeface="Calibri"/>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dirty="0" smtClean="0">
                          <a:effectLst/>
                          <a:latin typeface="Calibri"/>
                          <a:ea typeface="Calibri"/>
                          <a:cs typeface="Calibri"/>
                        </a:rPr>
                        <a:t>95%</a:t>
                      </a:r>
                      <a:endParaRPr lang="en-ZA" sz="1400" b="1" dirty="0">
                        <a:effectLst/>
                        <a:latin typeface="Calibri"/>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latin typeface="Calibri"/>
                          <a:ea typeface="Calibri"/>
                          <a:cs typeface="Calibri"/>
                        </a:rPr>
                        <a:t>95%</a:t>
                      </a:r>
                      <a:endParaRPr kumimoji="0" lang="en-ZA" sz="1400" b="1" i="0" u="none" strike="noStrike" kern="1200" cap="none" spc="0" normalizeH="0" baseline="0" noProof="0" dirty="0">
                        <a:ln>
                          <a:noFill/>
                        </a:ln>
                        <a:solidFill>
                          <a:prstClr val="black"/>
                        </a:solidFill>
                        <a:effectLst/>
                        <a:uLnTx/>
                        <a:uFillTx/>
                        <a:latin typeface="Calibri"/>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GB" sz="1400" b="1" i="0" u="none" strike="noStrike" kern="1200" cap="none" spc="0" normalizeH="0" baseline="0" noProof="0" smtClean="0">
                          <a:ln>
                            <a:noFill/>
                          </a:ln>
                          <a:solidFill>
                            <a:prstClr val="black"/>
                          </a:solidFill>
                          <a:effectLst/>
                          <a:uLnTx/>
                          <a:uFillTx/>
                          <a:latin typeface="Calibri"/>
                          <a:ea typeface="Calibri"/>
                          <a:cs typeface="Calibri"/>
                        </a:rPr>
                        <a:t>95%</a:t>
                      </a:r>
                      <a:endParaRPr kumimoji="0" lang="en-ZA" sz="1400" b="1" i="0" u="none" strike="noStrike" kern="1200" cap="none" spc="0" normalizeH="0" baseline="0" noProof="0" dirty="0">
                        <a:ln>
                          <a:noFill/>
                        </a:ln>
                        <a:solidFill>
                          <a:prstClr val="black"/>
                        </a:solidFill>
                        <a:effectLst/>
                        <a:uLnTx/>
                        <a:uFillTx/>
                        <a:latin typeface="Calibri"/>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GB" sz="1400" b="1" i="0" u="none" strike="noStrike" kern="1200" cap="none" spc="0" normalizeH="0" baseline="0" noProof="0" smtClean="0">
                          <a:ln>
                            <a:noFill/>
                          </a:ln>
                          <a:solidFill>
                            <a:prstClr val="black"/>
                          </a:solidFill>
                          <a:effectLst/>
                          <a:uLnTx/>
                          <a:uFillTx/>
                          <a:latin typeface="Calibri"/>
                          <a:ea typeface="Calibri"/>
                          <a:cs typeface="Calibri"/>
                        </a:rPr>
                        <a:t>95%</a:t>
                      </a:r>
                      <a:endParaRPr kumimoji="0" lang="en-ZA" sz="1400" b="1" i="0" u="none" strike="noStrike" kern="1200" cap="none" spc="0" normalizeH="0" baseline="0" noProof="0" dirty="0">
                        <a:ln>
                          <a:noFill/>
                        </a:ln>
                        <a:solidFill>
                          <a:prstClr val="black"/>
                        </a:solidFill>
                        <a:effectLst/>
                        <a:uLnTx/>
                        <a:uFillTx/>
                        <a:latin typeface="Calibri"/>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latin typeface="Calibri"/>
                          <a:ea typeface="Calibri"/>
                          <a:cs typeface="Calibri"/>
                        </a:rPr>
                        <a:t>95%</a:t>
                      </a:r>
                      <a:endParaRPr kumimoji="0" lang="en-ZA" sz="1400" b="1" i="0" u="none" strike="noStrike" kern="1200" cap="none" spc="0" normalizeH="0" baseline="0" noProof="0" dirty="0">
                        <a:ln>
                          <a:noFill/>
                        </a:ln>
                        <a:solidFill>
                          <a:prstClr val="black"/>
                        </a:solidFill>
                        <a:effectLst/>
                        <a:uLnTx/>
                        <a:uFillTx/>
                        <a:latin typeface="Calibri"/>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953729">
                <a:tc>
                  <a:txBody>
                    <a:bodyPr/>
                    <a:lstStyle/>
                    <a:p>
                      <a:pPr>
                        <a:lnSpc>
                          <a:spcPct val="115000"/>
                        </a:lnSpc>
                        <a:spcAft>
                          <a:spcPts val="0"/>
                        </a:spcAft>
                      </a:pPr>
                      <a:r>
                        <a:rPr lang="en-GB" sz="1400" kern="100" dirty="0">
                          <a:effectLst/>
                          <a:latin typeface="Calibri"/>
                          <a:ea typeface="SimSun"/>
                          <a:cs typeface="Calibri"/>
                        </a:rPr>
                        <a:t>1.3 </a:t>
                      </a:r>
                      <a:r>
                        <a:rPr lang="en-US" sz="1400" kern="100" dirty="0" smtClean="0">
                          <a:solidFill>
                            <a:srgbClr val="FF0000"/>
                          </a:solidFill>
                          <a:effectLst/>
                          <a:latin typeface="+mn-lt"/>
                          <a:ea typeface="SimSun"/>
                          <a:cs typeface="Calibri"/>
                        </a:rPr>
                        <a:t>Percentage of  non-compliant</a:t>
                      </a:r>
                    </a:p>
                    <a:p>
                      <a:pPr>
                        <a:lnSpc>
                          <a:spcPct val="115000"/>
                        </a:lnSpc>
                        <a:spcAft>
                          <a:spcPts val="0"/>
                        </a:spcAft>
                      </a:pPr>
                      <a:r>
                        <a:rPr lang="en-US" sz="1400" kern="100" dirty="0" smtClean="0">
                          <a:solidFill>
                            <a:srgbClr val="FF0000"/>
                          </a:solidFill>
                          <a:effectLst/>
                          <a:latin typeface="+mn-lt"/>
                          <a:ea typeface="SimSun"/>
                          <a:cs typeface="Calibri"/>
                        </a:rPr>
                        <a:t>employers/ workplaces/ users received by Statutory Services</a:t>
                      </a:r>
                    </a:p>
                    <a:p>
                      <a:pPr>
                        <a:lnSpc>
                          <a:spcPct val="115000"/>
                        </a:lnSpc>
                        <a:spcAft>
                          <a:spcPts val="0"/>
                        </a:spcAft>
                      </a:pPr>
                      <a:r>
                        <a:rPr lang="en-US" sz="1400" kern="100" dirty="0" smtClean="0">
                          <a:solidFill>
                            <a:srgbClr val="FF0000"/>
                          </a:solidFill>
                          <a:effectLst/>
                          <a:latin typeface="+mn-lt"/>
                          <a:ea typeface="SimSun"/>
                          <a:cs typeface="Calibri"/>
                        </a:rPr>
                        <a:t>settled out of Court or CCMA / referred for prosecution within 30 working days</a:t>
                      </a:r>
                      <a:endParaRPr lang="en-ZA" sz="1400" dirty="0">
                        <a:solidFill>
                          <a:srgbClr val="FF0000"/>
                        </a:solidFill>
                        <a:effectLst/>
                        <a:latin typeface="Calibri"/>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Calibri"/>
                          <a:cs typeface="Calibri"/>
                        </a:rPr>
                        <a:t>65%</a:t>
                      </a:r>
                      <a:endParaRPr lang="en-ZA" sz="1400" b="1" dirty="0">
                        <a:effectLst/>
                        <a:latin typeface="Calibri"/>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Calibri"/>
                        </a:rPr>
                        <a:t>65%</a:t>
                      </a:r>
                      <a:endParaRPr lang="en-ZA" sz="1400" b="1">
                        <a:effectLst/>
                        <a:latin typeface="Calibri"/>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Calibri"/>
                        </a:rPr>
                        <a:t>65%</a:t>
                      </a:r>
                      <a:endParaRPr lang="en-ZA" sz="1400" b="1">
                        <a:effectLst/>
                        <a:latin typeface="Calibri"/>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Calibri"/>
                          <a:cs typeface="Calibri"/>
                        </a:rPr>
                        <a:t>65%</a:t>
                      </a:r>
                      <a:endParaRPr lang="en-ZA" sz="1400" b="1" dirty="0">
                        <a:effectLst/>
                        <a:latin typeface="Calibri"/>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Calibri"/>
                          <a:cs typeface="Calibri"/>
                        </a:rPr>
                        <a:t>65%</a:t>
                      </a:r>
                      <a:endParaRPr lang="en-ZA" sz="1400" b="1" dirty="0">
                        <a:effectLst/>
                        <a:latin typeface="Calibri"/>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949408">
                <a:tc>
                  <a:txBody>
                    <a:bodyPr/>
                    <a:lstStyle/>
                    <a:p>
                      <a:pPr>
                        <a:lnSpc>
                          <a:spcPct val="115000"/>
                        </a:lnSpc>
                        <a:spcBef>
                          <a:spcPts val="500"/>
                        </a:spcBef>
                        <a:spcAft>
                          <a:spcPts val="0"/>
                        </a:spcAft>
                      </a:pPr>
                      <a:r>
                        <a:rPr lang="en-ZA" sz="1400" kern="100" dirty="0">
                          <a:effectLst/>
                          <a:latin typeface="+mn-lt"/>
                          <a:ea typeface="SimSun" panose="02010600030101010101" pitchFamily="2" charset="-122"/>
                          <a:cs typeface="Trebuchet MS" panose="020B0603020202020204" pitchFamily="34" charset="0"/>
                        </a:rPr>
                        <a:t>1.4 Number of formal Advocacy sessions conducted per year to increase awareness of employment law</a:t>
                      </a:r>
                      <a:endParaRPr lang="en-ZA" sz="14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Calibri" panose="020F0502020204030204" pitchFamily="34" charset="0"/>
                          <a:ea typeface="SimSun" panose="02010600030101010101" pitchFamily="2" charset="-122"/>
                          <a:cs typeface="Calibri" panose="020F0502020204030204" pitchFamily="34" charset="0"/>
                        </a:rPr>
                        <a:t>4 x Seminars  and 2 x conferences to be held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Calibri" panose="020F0502020204030204" pitchFamily="34" charset="0"/>
                          <a:ea typeface="SimSun" panose="02010600030101010101" pitchFamily="2" charset="-122"/>
                          <a:cs typeface="Calibri" panose="020F0502020204030204" pitchFamily="34" charset="0"/>
                        </a:rPr>
                        <a:t>1x Seminar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Calibri" panose="020F0502020204030204" pitchFamily="34" charset="0"/>
                          <a:ea typeface="SimSun" panose="02010600030101010101" pitchFamily="2" charset="-122"/>
                          <a:cs typeface="Calibri" panose="020F0502020204030204" pitchFamily="34" charset="0"/>
                        </a:rPr>
                        <a:t>1 x Seminar and 1 x conference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Calibri" panose="020F0502020204030204" pitchFamily="34" charset="0"/>
                          <a:ea typeface="SimSun" panose="02010600030101010101" pitchFamily="2" charset="-122"/>
                          <a:cs typeface="Calibri" panose="020F0502020204030204" pitchFamily="34" charset="0"/>
                        </a:rPr>
                        <a:t>1x Seminar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dirty="0">
                          <a:effectLst/>
                          <a:latin typeface="Calibri" panose="020F0502020204030204" pitchFamily="34" charset="0"/>
                          <a:ea typeface="SimSun" panose="02010600030101010101" pitchFamily="2" charset="-122"/>
                          <a:cs typeface="Calibri" panose="020F0502020204030204" pitchFamily="34" charset="0"/>
                        </a:rPr>
                        <a:t>1 x  Seminar and 1 x conference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10" name="TextBox 9"/>
          <p:cNvSpPr txBox="1"/>
          <p:nvPr/>
        </p:nvSpPr>
        <p:spPr>
          <a:xfrm>
            <a:off x="246185" y="1312131"/>
            <a:ext cx="4060371" cy="369332"/>
          </a:xfrm>
          <a:prstGeom prst="rect">
            <a:avLst/>
          </a:prstGeom>
          <a:noFill/>
        </p:spPr>
        <p:txBody>
          <a:bodyPr wrap="square" rtlCol="0">
            <a:spAutoFit/>
          </a:bodyPr>
          <a:lstStyle/>
          <a:p>
            <a:r>
              <a:rPr lang="en-ZA" b="1" dirty="0" smtClean="0"/>
              <a:t>Budget Allocation: R657 167 000 </a:t>
            </a:r>
            <a:endParaRPr lang="en-ZA" b="1" dirty="0"/>
          </a:p>
        </p:txBody>
      </p:sp>
    </p:spTree>
    <p:extLst>
      <p:ext uri="{BB962C8B-B14F-4D97-AF65-F5344CB8AC3E}">
        <p14:creationId xmlns:p14="http://schemas.microsoft.com/office/powerpoint/2010/main" xmlns="" val="15447362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7407"/>
            <a:ext cx="8229600" cy="1143000"/>
          </a:xfrm>
        </p:spPr>
        <p:txBody>
          <a:bodyPr/>
          <a:lstStyle/>
          <a:p>
            <a:r>
              <a:rPr lang="en-ZA" sz="2400" b="1" dirty="0" smtClean="0"/>
              <a:t>INSPECTIONS AND ENFORCEMENT SERVICES (IES)  </a:t>
            </a:r>
            <a:br>
              <a:rPr lang="en-ZA" sz="2400" b="1" dirty="0" smtClean="0"/>
            </a:br>
            <a:r>
              <a:rPr lang="en-ZA" sz="2400" b="1" dirty="0" smtClean="0"/>
              <a:t>Inspections per Province</a:t>
            </a:r>
            <a:endParaRPr lang="en-ZA" sz="1800" b="1" dirty="0">
              <a:solidFill>
                <a:srgbClr val="C00000"/>
              </a:solidFill>
            </a:endParaRPr>
          </a:p>
        </p:txBody>
      </p:sp>
      <p:sp>
        <p:nvSpPr>
          <p:cNvPr id="3" name="Slide Number Placeholder 2"/>
          <p:cNvSpPr>
            <a:spLocks noGrp="1"/>
          </p:cNvSpPr>
          <p:nvPr>
            <p:ph type="sldNum" sz="quarter" idx="12"/>
          </p:nvPr>
        </p:nvSpPr>
        <p:spPr>
          <a:xfrm>
            <a:off x="7010400" y="-25156"/>
            <a:ext cx="2133600" cy="365125"/>
          </a:xfrm>
        </p:spPr>
        <p:txBody>
          <a:bodyPr/>
          <a:lstStyle/>
          <a:p>
            <a:pPr>
              <a:defRPr/>
            </a:pPr>
            <a:fld id="{02C825D8-7D5C-497D-8665-B73E15BD3DD8}" type="slidenum">
              <a:rPr lang="en-US" smtClean="0">
                <a:solidFill>
                  <a:schemeClr val="bg1"/>
                </a:solidFill>
              </a:rPr>
              <a:pPr>
                <a:defRPr/>
              </a:pPr>
              <a:t>34</a:t>
            </a:fld>
            <a:endParaRPr lang="en-US" dirty="0">
              <a:solidFill>
                <a:schemeClr val="bg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533905188"/>
              </p:ext>
            </p:extLst>
          </p:nvPr>
        </p:nvGraphicFramePr>
        <p:xfrm>
          <a:off x="175849" y="1300401"/>
          <a:ext cx="8698518" cy="5323139"/>
        </p:xfrm>
        <a:graphic>
          <a:graphicData uri="http://schemas.openxmlformats.org/drawingml/2006/table">
            <a:tbl>
              <a:tblPr/>
              <a:tblGrid>
                <a:gridCol w="1199798">
                  <a:extLst>
                    <a:ext uri="{9D8B030D-6E8A-4147-A177-3AD203B41FA5}">
                      <a16:colId xmlns:a16="http://schemas.microsoft.com/office/drawing/2014/main" xmlns="" val="20000"/>
                    </a:ext>
                  </a:extLst>
                </a:gridCol>
                <a:gridCol w="1499744">
                  <a:extLst>
                    <a:ext uri="{9D8B030D-6E8A-4147-A177-3AD203B41FA5}">
                      <a16:colId xmlns:a16="http://schemas.microsoft.com/office/drawing/2014/main" xmlns="" val="20001"/>
                    </a:ext>
                  </a:extLst>
                </a:gridCol>
                <a:gridCol w="1499744">
                  <a:extLst>
                    <a:ext uri="{9D8B030D-6E8A-4147-A177-3AD203B41FA5}">
                      <a16:colId xmlns:a16="http://schemas.microsoft.com/office/drawing/2014/main" xmlns="" val="20002"/>
                    </a:ext>
                  </a:extLst>
                </a:gridCol>
                <a:gridCol w="1499744">
                  <a:extLst>
                    <a:ext uri="{9D8B030D-6E8A-4147-A177-3AD203B41FA5}">
                      <a16:colId xmlns:a16="http://schemas.microsoft.com/office/drawing/2014/main" xmlns="" val="20003"/>
                    </a:ext>
                  </a:extLst>
                </a:gridCol>
                <a:gridCol w="1499744">
                  <a:extLst>
                    <a:ext uri="{9D8B030D-6E8A-4147-A177-3AD203B41FA5}">
                      <a16:colId xmlns:a16="http://schemas.microsoft.com/office/drawing/2014/main" xmlns="" val="20004"/>
                    </a:ext>
                  </a:extLst>
                </a:gridCol>
                <a:gridCol w="1499744">
                  <a:extLst>
                    <a:ext uri="{9D8B030D-6E8A-4147-A177-3AD203B41FA5}">
                      <a16:colId xmlns:a16="http://schemas.microsoft.com/office/drawing/2014/main" xmlns="" val="20005"/>
                    </a:ext>
                  </a:extLst>
                </a:gridCol>
              </a:tblGrid>
              <a:tr h="389567">
                <a:tc>
                  <a:txBody>
                    <a:bodyPr/>
                    <a:lstStyle/>
                    <a:p>
                      <a:pPr algn="l" fontAlgn="ctr"/>
                      <a:r>
                        <a:rPr lang="en-ZA" sz="1600" b="1" i="0" u="none" strike="noStrike" dirty="0">
                          <a:solidFill>
                            <a:srgbClr val="000000"/>
                          </a:solidFill>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l" fontAlgn="ctr"/>
                      <a:r>
                        <a:rPr lang="en-ZA" sz="1600" b="1" i="0" u="none" strike="noStrike" dirty="0">
                          <a:solidFill>
                            <a:srgbClr val="000000"/>
                          </a:solidFill>
                          <a:effectLst/>
                          <a:latin typeface="Calibri"/>
                        </a:rPr>
                        <a:t>Annual</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ZA" sz="1600" b="1" i="0" u="none" strike="noStrike" dirty="0">
                          <a:solidFill>
                            <a:srgbClr val="000000"/>
                          </a:solidFill>
                          <a:effectLst/>
                          <a:latin typeface="Calibri"/>
                        </a:rPr>
                        <a:t>Q1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ZA" sz="1600" b="1" i="0" u="none" strike="noStrike" dirty="0">
                          <a:solidFill>
                            <a:srgbClr val="000000"/>
                          </a:solidFill>
                          <a:effectLst/>
                          <a:latin typeface="Calibri"/>
                        </a:rPr>
                        <a:t>Q2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ZA" sz="1600" b="1" i="0" u="none" strike="noStrike" dirty="0">
                          <a:solidFill>
                            <a:srgbClr val="000000"/>
                          </a:solidFill>
                          <a:effectLst/>
                          <a:latin typeface="Calibri"/>
                        </a:rPr>
                        <a:t>Q3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ZA" sz="1600" b="1" i="0" u="none" strike="noStrike" dirty="0">
                          <a:solidFill>
                            <a:srgbClr val="000000"/>
                          </a:solidFill>
                          <a:effectLst/>
                          <a:latin typeface="Calibri"/>
                        </a:rPr>
                        <a:t>Q4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xmlns="" val="10000"/>
                  </a:ext>
                </a:extLst>
              </a:tr>
              <a:tr h="612175">
                <a:tc>
                  <a:txBody>
                    <a:bodyPr/>
                    <a:lstStyle/>
                    <a:p>
                      <a:pPr algn="ctr" fontAlgn="ctr"/>
                      <a:r>
                        <a:rPr lang="en-ZA" sz="1600" b="1" i="0" u="none" strike="noStrike" dirty="0">
                          <a:solidFill>
                            <a:srgbClr val="000000"/>
                          </a:solidFill>
                          <a:effectLst/>
                          <a:latin typeface="Calibri"/>
                        </a:rPr>
                        <a:t>Province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ZA" sz="1600" b="1" i="0" u="none" strike="noStrike" dirty="0">
                          <a:solidFill>
                            <a:srgbClr val="000000"/>
                          </a:solidFill>
                          <a:effectLst/>
                          <a:latin typeface="Calibri"/>
                        </a:rPr>
                        <a:t>No of Inspections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ZA" sz="1600" b="1" i="0" u="none" strike="noStrike" dirty="0">
                          <a:solidFill>
                            <a:srgbClr val="000000"/>
                          </a:solidFill>
                          <a:effectLst/>
                          <a:latin typeface="Calibri"/>
                        </a:rPr>
                        <a:t>No of Inspections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ZA" sz="1600" b="1" i="0" u="none" strike="noStrike" dirty="0">
                          <a:solidFill>
                            <a:srgbClr val="000000"/>
                          </a:solidFill>
                          <a:effectLst/>
                          <a:latin typeface="Calibri"/>
                        </a:rPr>
                        <a:t>No of Inspections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ZA" sz="1600" b="1" i="0" u="none" strike="noStrike" dirty="0">
                          <a:solidFill>
                            <a:srgbClr val="000000"/>
                          </a:solidFill>
                          <a:effectLst/>
                          <a:latin typeface="Calibri"/>
                        </a:rPr>
                        <a:t>No of Inspections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ZA" sz="1600" b="1" i="0" u="none" strike="noStrike" dirty="0">
                          <a:solidFill>
                            <a:srgbClr val="000000"/>
                          </a:solidFill>
                          <a:effectLst/>
                          <a:latin typeface="Calibri"/>
                        </a:rPr>
                        <a:t>No of Inspections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1"/>
                  </a:ext>
                </a:extLst>
              </a:tr>
              <a:tr h="389567">
                <a:tc>
                  <a:txBody>
                    <a:bodyPr/>
                    <a:lstStyle/>
                    <a:p>
                      <a:pPr algn="ctr" fontAlgn="ctr"/>
                      <a:r>
                        <a:rPr lang="en-ZA" sz="1600" b="0" i="0" u="none" strike="noStrike" dirty="0">
                          <a:solidFill>
                            <a:srgbClr val="000000"/>
                          </a:solidFill>
                          <a:effectLst/>
                          <a:latin typeface="Calibri"/>
                        </a:rPr>
                        <a:t>EC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cs typeface="Calibri" panose="020F0502020204030204" pitchFamily="34" charset="0"/>
                        </a:rPr>
                        <a:t>31 884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cs typeface="Calibri" panose="020F0502020204030204" pitchFamily="34" charset="0"/>
                        </a:rPr>
                        <a:t>7 971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cs typeface="Calibri" panose="020F0502020204030204" pitchFamily="34" charset="0"/>
                        </a:rPr>
                        <a:t>15 942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23 913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31 884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89567">
                <a:tc>
                  <a:txBody>
                    <a:bodyPr/>
                    <a:lstStyle/>
                    <a:p>
                      <a:pPr algn="ctr" fontAlgn="ctr"/>
                      <a:r>
                        <a:rPr lang="en-ZA" sz="1600" b="0" i="0" u="none" strike="noStrike" dirty="0">
                          <a:solidFill>
                            <a:srgbClr val="000000"/>
                          </a:solidFill>
                          <a:effectLst/>
                          <a:latin typeface="Calibri"/>
                        </a:rPr>
                        <a:t>FS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26 628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cs typeface="Calibri" panose="020F0502020204030204" pitchFamily="34" charset="0"/>
                        </a:rPr>
                        <a:t>6 657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cs typeface="Calibri" panose="020F0502020204030204" pitchFamily="34" charset="0"/>
                        </a:rPr>
                        <a:t>13 314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19 971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26 628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89567">
                <a:tc>
                  <a:txBody>
                    <a:bodyPr/>
                    <a:lstStyle/>
                    <a:p>
                      <a:pPr algn="ctr" fontAlgn="ctr"/>
                      <a:r>
                        <a:rPr lang="en-ZA" sz="1600" b="0" i="0" u="none" strike="noStrike" dirty="0">
                          <a:solidFill>
                            <a:srgbClr val="000000"/>
                          </a:solidFill>
                          <a:effectLst/>
                          <a:latin typeface="Calibri"/>
                        </a:rPr>
                        <a:t>GP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61 236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cs typeface="Calibri" panose="020F0502020204030204" pitchFamily="34" charset="0"/>
                        </a:rPr>
                        <a:t>15 309</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cs typeface="Calibri" panose="020F0502020204030204" pitchFamily="34" charset="0"/>
                        </a:rPr>
                        <a:t>30 618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cs typeface="Calibri" panose="020F0502020204030204" pitchFamily="34" charset="0"/>
                        </a:rPr>
                        <a:t>45 927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61 236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89567">
                <a:tc>
                  <a:txBody>
                    <a:bodyPr/>
                    <a:lstStyle/>
                    <a:p>
                      <a:pPr algn="ctr" fontAlgn="ctr"/>
                      <a:r>
                        <a:rPr lang="en-ZA" sz="1600" b="0" i="0" u="none" strike="noStrike" dirty="0">
                          <a:solidFill>
                            <a:srgbClr val="000000"/>
                          </a:solidFill>
                          <a:effectLst/>
                          <a:latin typeface="Calibri"/>
                        </a:rPr>
                        <a:t>KZN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63 720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15 930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cs typeface="Calibri" panose="020F0502020204030204" pitchFamily="34" charset="0"/>
                        </a:rPr>
                        <a:t>31 860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cs typeface="Calibri" panose="020F0502020204030204" pitchFamily="34" charset="0"/>
                        </a:rPr>
                        <a:t>47 790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cs typeface="Calibri" panose="020F0502020204030204" pitchFamily="34" charset="0"/>
                        </a:rPr>
                        <a:t>63 720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89567">
                <a:tc>
                  <a:txBody>
                    <a:bodyPr/>
                    <a:lstStyle/>
                    <a:p>
                      <a:pPr algn="ctr" fontAlgn="ctr"/>
                      <a:r>
                        <a:rPr lang="en-ZA" sz="1600" b="0" i="0" u="none" strike="noStrike" dirty="0">
                          <a:solidFill>
                            <a:srgbClr val="000000"/>
                          </a:solidFill>
                          <a:effectLst/>
                          <a:latin typeface="Calibri"/>
                        </a:rPr>
                        <a:t>LP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27 780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6 945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cs typeface="Calibri" panose="020F0502020204030204" pitchFamily="34" charset="0"/>
                        </a:rPr>
                        <a:t>13 890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cs typeface="Calibri" panose="020F0502020204030204" pitchFamily="34" charset="0"/>
                        </a:rPr>
                        <a:t>20 835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cs typeface="Calibri" panose="020F0502020204030204" pitchFamily="34" charset="0"/>
                        </a:rPr>
                        <a:t>27 780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89567">
                <a:tc>
                  <a:txBody>
                    <a:bodyPr/>
                    <a:lstStyle/>
                    <a:p>
                      <a:pPr algn="ctr" fontAlgn="ctr"/>
                      <a:r>
                        <a:rPr lang="en-ZA" sz="1600" b="0" i="0" u="none" strike="noStrike" dirty="0">
                          <a:solidFill>
                            <a:srgbClr val="000000"/>
                          </a:solidFill>
                          <a:effectLst/>
                          <a:latin typeface="Calibri"/>
                        </a:rPr>
                        <a:t>MP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21 528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5 382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cs typeface="Calibri" panose="020F0502020204030204" pitchFamily="34" charset="0"/>
                        </a:rPr>
                        <a:t>10 764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cs typeface="Calibri" panose="020F0502020204030204" pitchFamily="34" charset="0"/>
                        </a:rPr>
                        <a:t>16 146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cs typeface="Calibri" panose="020F0502020204030204" pitchFamily="34" charset="0"/>
                        </a:rPr>
                        <a:t>21 528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89567">
                <a:tc>
                  <a:txBody>
                    <a:bodyPr/>
                    <a:lstStyle/>
                    <a:p>
                      <a:pPr algn="ctr" fontAlgn="ctr"/>
                      <a:r>
                        <a:rPr lang="en-ZA" sz="1600" b="0" i="0" u="none" strike="noStrike" dirty="0">
                          <a:solidFill>
                            <a:srgbClr val="000000"/>
                          </a:solidFill>
                          <a:effectLst/>
                          <a:latin typeface="Calibri"/>
                        </a:rPr>
                        <a:t>NC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12 636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3 159</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cs typeface="Calibri" panose="020F0502020204030204" pitchFamily="34" charset="0"/>
                        </a:rPr>
                        <a:t>6 318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9 477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cs typeface="Calibri" panose="020F0502020204030204" pitchFamily="34" charset="0"/>
                        </a:rPr>
                        <a:t>12 636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89567">
                <a:tc>
                  <a:txBody>
                    <a:bodyPr/>
                    <a:lstStyle/>
                    <a:p>
                      <a:pPr algn="ctr" fontAlgn="ctr"/>
                      <a:r>
                        <a:rPr lang="en-ZA" sz="1600" b="0" i="0" u="none" strike="noStrike" dirty="0">
                          <a:solidFill>
                            <a:srgbClr val="000000"/>
                          </a:solidFill>
                          <a:effectLst/>
                          <a:latin typeface="Calibri"/>
                        </a:rPr>
                        <a:t>NW</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19 680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4 920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cs typeface="Calibri" panose="020F0502020204030204" pitchFamily="34" charset="0"/>
                        </a:rPr>
                        <a:t>9 840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14 760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cs typeface="Calibri" panose="020F0502020204030204" pitchFamily="34" charset="0"/>
                        </a:rPr>
                        <a:t>19 680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89567">
                <a:tc>
                  <a:txBody>
                    <a:bodyPr/>
                    <a:lstStyle/>
                    <a:p>
                      <a:pPr algn="ctr" fontAlgn="ctr"/>
                      <a:r>
                        <a:rPr lang="en-ZA" sz="1600" b="0" i="0" u="none" strike="noStrike" dirty="0">
                          <a:solidFill>
                            <a:srgbClr val="000000"/>
                          </a:solidFill>
                          <a:effectLst/>
                          <a:latin typeface="Calibri"/>
                        </a:rPr>
                        <a:t>WC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32 724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8 181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cs typeface="Calibri" panose="020F0502020204030204" pitchFamily="34" charset="0"/>
                        </a:rPr>
                        <a:t>16 362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24 543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cs typeface="Calibri" panose="020F0502020204030204" pitchFamily="34" charset="0"/>
                        </a:rPr>
                        <a:t>32 724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389567">
                <a:tc>
                  <a:txBody>
                    <a:bodyPr/>
                    <a:lstStyle/>
                    <a:p>
                      <a:pPr algn="ctr" fontAlgn="ctr"/>
                      <a:r>
                        <a:rPr lang="en-ZA" sz="1600" b="0" i="0" u="none" strike="noStrike" dirty="0">
                          <a:solidFill>
                            <a:srgbClr val="000000"/>
                          </a:solidFill>
                          <a:effectLst/>
                          <a:latin typeface="Calibri"/>
                        </a:rPr>
                        <a:t>HO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288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72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cs typeface="Calibri" panose="020F0502020204030204" pitchFamily="34" charset="0"/>
                        </a:rPr>
                        <a:t>144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216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cs typeface="Calibri" panose="020F0502020204030204" pitchFamily="34" charset="0"/>
                        </a:rPr>
                        <a:t>288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425727">
                <a:tc>
                  <a:txBody>
                    <a:bodyPr/>
                    <a:lstStyle/>
                    <a:p>
                      <a:pPr algn="ctr" fontAlgn="ctr"/>
                      <a:r>
                        <a:rPr lang="en-ZA" sz="1600" b="1" i="0" u="none" strike="noStrike" dirty="0">
                          <a:solidFill>
                            <a:srgbClr val="000000"/>
                          </a:solidFill>
                          <a:effectLst/>
                          <a:latin typeface="Calibri"/>
                        </a:rPr>
                        <a:t>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ZA" sz="1600" b="1" i="0" u="none" strike="noStrike" dirty="0">
                          <a:solidFill>
                            <a:srgbClr val="000000"/>
                          </a:solidFill>
                          <a:effectLst/>
                          <a:latin typeface="Calibri" panose="020F0502020204030204" pitchFamily="34" charset="0"/>
                          <a:cs typeface="Calibri" panose="020F0502020204030204" pitchFamily="34" charset="0"/>
                        </a:rPr>
                        <a:t>298 104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ZA" sz="1600" b="1" i="0" u="none" strike="noStrike" dirty="0">
                          <a:solidFill>
                            <a:srgbClr val="000000"/>
                          </a:solidFill>
                          <a:effectLst/>
                          <a:latin typeface="Calibri" panose="020F0502020204030204" pitchFamily="34" charset="0"/>
                          <a:cs typeface="Calibri" panose="020F0502020204030204" pitchFamily="34" charset="0"/>
                        </a:rPr>
                        <a:t>74 526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ZA" sz="1600" b="1" i="0" u="none" strike="noStrike" dirty="0">
                          <a:solidFill>
                            <a:srgbClr val="000000"/>
                          </a:solidFill>
                          <a:effectLst/>
                          <a:latin typeface="Calibri" panose="020F0502020204030204" pitchFamily="34" charset="0"/>
                          <a:cs typeface="Calibri" panose="020F0502020204030204" pitchFamily="34" charset="0"/>
                        </a:rPr>
                        <a:t>149 052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ZA" sz="1600" b="1" i="0" u="none" strike="noStrike" dirty="0">
                          <a:solidFill>
                            <a:srgbClr val="000000"/>
                          </a:solidFill>
                          <a:effectLst/>
                          <a:latin typeface="Calibri" panose="020F0502020204030204" pitchFamily="34" charset="0"/>
                          <a:cs typeface="Calibri" panose="020F0502020204030204" pitchFamily="34" charset="0"/>
                        </a:rPr>
                        <a:t>223 578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ZA" sz="1600" b="1" i="0" u="none" strike="noStrike" dirty="0">
                          <a:solidFill>
                            <a:srgbClr val="000000"/>
                          </a:solidFill>
                          <a:effectLst/>
                          <a:latin typeface="Calibri" panose="020F0502020204030204" pitchFamily="34" charset="0"/>
                          <a:cs typeface="Calibri" panose="020F0502020204030204" pitchFamily="34" charset="0"/>
                        </a:rPr>
                        <a:t>298 104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xmlns="" val="19167856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678" y="50664"/>
            <a:ext cx="8229600" cy="1143000"/>
          </a:xfrm>
        </p:spPr>
        <p:txBody>
          <a:bodyPr/>
          <a:lstStyle/>
          <a:p>
            <a:r>
              <a:rPr lang="en-ZA" sz="2800" b="1" dirty="0" smtClean="0"/>
              <a:t>IES INSPECTIONS PER LEGISLATION</a:t>
            </a:r>
            <a:endParaRPr lang="en-ZA" sz="2800" b="1"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3320696251"/>
              </p:ext>
            </p:extLst>
          </p:nvPr>
        </p:nvGraphicFramePr>
        <p:xfrm>
          <a:off x="211872" y="1157443"/>
          <a:ext cx="8731406" cy="5016624"/>
        </p:xfrm>
        <a:graphic>
          <a:graphicData uri="http://schemas.openxmlformats.org/drawingml/2006/table">
            <a:tbl>
              <a:tblPr>
                <a:tableStyleId>{5C22544A-7EE6-4342-B048-85BDC9FD1C3A}</a:tableStyleId>
              </a:tblPr>
              <a:tblGrid>
                <a:gridCol w="1562064">
                  <a:extLst>
                    <a:ext uri="{9D8B030D-6E8A-4147-A177-3AD203B41FA5}">
                      <a16:colId xmlns:a16="http://schemas.microsoft.com/office/drawing/2014/main" xmlns="" val="1236004685"/>
                    </a:ext>
                  </a:extLst>
                </a:gridCol>
                <a:gridCol w="923544">
                  <a:extLst>
                    <a:ext uri="{9D8B030D-6E8A-4147-A177-3AD203B41FA5}">
                      <a16:colId xmlns:a16="http://schemas.microsoft.com/office/drawing/2014/main" xmlns="" val="169981863"/>
                    </a:ext>
                  </a:extLst>
                </a:gridCol>
                <a:gridCol w="1133856">
                  <a:extLst>
                    <a:ext uri="{9D8B030D-6E8A-4147-A177-3AD203B41FA5}">
                      <a16:colId xmlns:a16="http://schemas.microsoft.com/office/drawing/2014/main" xmlns="" val="3063316576"/>
                    </a:ext>
                  </a:extLst>
                </a:gridCol>
                <a:gridCol w="1170432">
                  <a:extLst>
                    <a:ext uri="{9D8B030D-6E8A-4147-A177-3AD203B41FA5}">
                      <a16:colId xmlns:a16="http://schemas.microsoft.com/office/drawing/2014/main" xmlns="" val="1384356260"/>
                    </a:ext>
                  </a:extLst>
                </a:gridCol>
                <a:gridCol w="1207008">
                  <a:extLst>
                    <a:ext uri="{9D8B030D-6E8A-4147-A177-3AD203B41FA5}">
                      <a16:colId xmlns:a16="http://schemas.microsoft.com/office/drawing/2014/main" xmlns="" val="308389309"/>
                    </a:ext>
                  </a:extLst>
                </a:gridCol>
                <a:gridCol w="1289304">
                  <a:extLst>
                    <a:ext uri="{9D8B030D-6E8A-4147-A177-3AD203B41FA5}">
                      <a16:colId xmlns:a16="http://schemas.microsoft.com/office/drawing/2014/main" xmlns="" val="878794585"/>
                    </a:ext>
                  </a:extLst>
                </a:gridCol>
                <a:gridCol w="1445198">
                  <a:extLst>
                    <a:ext uri="{9D8B030D-6E8A-4147-A177-3AD203B41FA5}">
                      <a16:colId xmlns:a16="http://schemas.microsoft.com/office/drawing/2014/main" xmlns="" val="3464132573"/>
                    </a:ext>
                  </a:extLst>
                </a:gridCol>
              </a:tblGrid>
              <a:tr h="418052">
                <a:tc>
                  <a:txBody>
                    <a:bodyPr/>
                    <a:lstStyle/>
                    <a:p>
                      <a:pPr fontAlgn="b">
                        <a:lnSpc>
                          <a:spcPct val="115000"/>
                        </a:lnSpc>
                        <a:spcBef>
                          <a:spcPts val="500"/>
                        </a:spcBef>
                        <a:spcAft>
                          <a:spcPts val="0"/>
                        </a:spcAft>
                      </a:pPr>
                      <a:r>
                        <a:rPr lang="en-ZA" sz="1600" b="1" dirty="0">
                          <a:effectLst/>
                          <a:latin typeface="+mn-lt"/>
                        </a:rPr>
                        <a:t>ANNUAL TARGET</a:t>
                      </a:r>
                      <a:endParaRPr lang="en-ZA" sz="1600" b="1" dirty="0">
                        <a:effectLst/>
                        <a:latin typeface="+mn-lt"/>
                        <a:ea typeface="STXinwei"/>
                        <a:cs typeface="Tahoma" panose="020B0604030504040204" pitchFamily="34" charset="0"/>
                      </a:endParaRPr>
                    </a:p>
                  </a:txBody>
                  <a:tcPr marL="68580" marR="68580" marT="0" marB="0">
                    <a:solidFill>
                      <a:schemeClr val="accent3">
                        <a:lumMod val="60000"/>
                        <a:lumOff val="40000"/>
                      </a:schemeClr>
                    </a:solidFill>
                  </a:tcPr>
                </a:tc>
                <a:tc>
                  <a:txBody>
                    <a:bodyPr/>
                    <a:lstStyle/>
                    <a:p>
                      <a:pPr algn="ctr" fontAlgn="b">
                        <a:lnSpc>
                          <a:spcPct val="115000"/>
                        </a:lnSpc>
                        <a:spcBef>
                          <a:spcPts val="500"/>
                        </a:spcBef>
                        <a:spcAft>
                          <a:spcPts val="0"/>
                        </a:spcAft>
                      </a:pPr>
                      <a:r>
                        <a:rPr lang="en-ZA" sz="1600" b="1" dirty="0">
                          <a:effectLst/>
                          <a:latin typeface="+mn-lt"/>
                        </a:rPr>
                        <a:t>EE</a:t>
                      </a:r>
                      <a:endParaRPr lang="en-ZA" sz="1600" b="1" dirty="0">
                        <a:effectLst/>
                        <a:latin typeface="+mn-lt"/>
                        <a:ea typeface="STXinwei"/>
                        <a:cs typeface="Tahoma" panose="020B0604030504040204" pitchFamily="34" charset="0"/>
                      </a:endParaRPr>
                    </a:p>
                  </a:txBody>
                  <a:tcPr marL="68580" marR="68580" marT="0" marB="0">
                    <a:solidFill>
                      <a:schemeClr val="accent3">
                        <a:lumMod val="60000"/>
                        <a:lumOff val="40000"/>
                      </a:schemeClr>
                    </a:solidFill>
                  </a:tcPr>
                </a:tc>
                <a:tc>
                  <a:txBody>
                    <a:bodyPr/>
                    <a:lstStyle/>
                    <a:p>
                      <a:pPr algn="ctr" fontAlgn="b">
                        <a:lnSpc>
                          <a:spcPct val="115000"/>
                        </a:lnSpc>
                        <a:spcBef>
                          <a:spcPts val="500"/>
                        </a:spcBef>
                        <a:spcAft>
                          <a:spcPts val="0"/>
                        </a:spcAft>
                      </a:pPr>
                      <a:r>
                        <a:rPr lang="en-ZA" sz="1600" b="1" dirty="0">
                          <a:effectLst/>
                          <a:latin typeface="+mn-lt"/>
                        </a:rPr>
                        <a:t>BCEA</a:t>
                      </a:r>
                      <a:endParaRPr lang="en-ZA" sz="1600" b="1" dirty="0">
                        <a:effectLst/>
                        <a:latin typeface="+mn-lt"/>
                        <a:ea typeface="STXinwei"/>
                        <a:cs typeface="Tahoma" panose="020B0604030504040204" pitchFamily="34" charset="0"/>
                      </a:endParaRPr>
                    </a:p>
                  </a:txBody>
                  <a:tcPr marL="68580" marR="68580" marT="0" marB="0">
                    <a:solidFill>
                      <a:schemeClr val="accent3">
                        <a:lumMod val="60000"/>
                        <a:lumOff val="40000"/>
                      </a:schemeClr>
                    </a:solidFill>
                  </a:tcPr>
                </a:tc>
                <a:tc>
                  <a:txBody>
                    <a:bodyPr/>
                    <a:lstStyle/>
                    <a:p>
                      <a:pPr algn="ctr" fontAlgn="b">
                        <a:lnSpc>
                          <a:spcPct val="115000"/>
                        </a:lnSpc>
                        <a:spcBef>
                          <a:spcPts val="500"/>
                        </a:spcBef>
                        <a:spcAft>
                          <a:spcPts val="0"/>
                        </a:spcAft>
                      </a:pPr>
                      <a:r>
                        <a:rPr lang="en-ZA" sz="1600" b="1" dirty="0">
                          <a:effectLst/>
                          <a:latin typeface="+mn-lt"/>
                        </a:rPr>
                        <a:t>OHS</a:t>
                      </a:r>
                      <a:endParaRPr lang="en-ZA" sz="1600" b="1" dirty="0">
                        <a:effectLst/>
                        <a:latin typeface="+mn-lt"/>
                        <a:ea typeface="STXinwei"/>
                        <a:cs typeface="Tahoma" panose="020B0604030504040204" pitchFamily="34" charset="0"/>
                      </a:endParaRPr>
                    </a:p>
                  </a:txBody>
                  <a:tcPr marL="68580" marR="68580" marT="0" marB="0">
                    <a:solidFill>
                      <a:schemeClr val="accent3">
                        <a:lumMod val="60000"/>
                        <a:lumOff val="40000"/>
                      </a:schemeClr>
                    </a:solidFill>
                  </a:tcPr>
                </a:tc>
                <a:tc>
                  <a:txBody>
                    <a:bodyPr/>
                    <a:lstStyle/>
                    <a:p>
                      <a:pPr algn="ctr" fontAlgn="b">
                        <a:lnSpc>
                          <a:spcPct val="115000"/>
                        </a:lnSpc>
                        <a:spcBef>
                          <a:spcPts val="500"/>
                        </a:spcBef>
                        <a:spcAft>
                          <a:spcPts val="0"/>
                        </a:spcAft>
                      </a:pPr>
                      <a:r>
                        <a:rPr lang="en-ZA" sz="1600" b="1" dirty="0">
                          <a:effectLst/>
                          <a:latin typeface="+mn-lt"/>
                        </a:rPr>
                        <a:t>EAS</a:t>
                      </a:r>
                      <a:endParaRPr lang="en-ZA" sz="1600" b="1" dirty="0">
                        <a:effectLst/>
                        <a:latin typeface="+mn-lt"/>
                        <a:ea typeface="STXinwei"/>
                        <a:cs typeface="Tahoma" panose="020B0604030504040204" pitchFamily="34" charset="0"/>
                      </a:endParaRPr>
                    </a:p>
                  </a:txBody>
                  <a:tcPr marL="68580" marR="68580" marT="0" marB="0">
                    <a:solidFill>
                      <a:schemeClr val="accent3">
                        <a:lumMod val="60000"/>
                        <a:lumOff val="40000"/>
                      </a:schemeClr>
                    </a:solidFill>
                  </a:tcPr>
                </a:tc>
                <a:tc>
                  <a:txBody>
                    <a:bodyPr/>
                    <a:lstStyle/>
                    <a:p>
                      <a:pPr algn="ctr" fontAlgn="b">
                        <a:lnSpc>
                          <a:spcPct val="115000"/>
                        </a:lnSpc>
                        <a:spcBef>
                          <a:spcPts val="500"/>
                        </a:spcBef>
                        <a:spcAft>
                          <a:spcPts val="0"/>
                        </a:spcAft>
                      </a:pPr>
                      <a:r>
                        <a:rPr lang="en-ZA" sz="1600" b="1" dirty="0">
                          <a:effectLst/>
                          <a:latin typeface="+mn-lt"/>
                        </a:rPr>
                        <a:t>COID</a:t>
                      </a:r>
                      <a:endParaRPr lang="en-ZA" sz="1600" b="1" dirty="0">
                        <a:effectLst/>
                        <a:latin typeface="+mn-lt"/>
                        <a:ea typeface="STXinwei"/>
                        <a:cs typeface="Tahoma" panose="020B0604030504040204" pitchFamily="34" charset="0"/>
                      </a:endParaRPr>
                    </a:p>
                  </a:txBody>
                  <a:tcPr marL="68580" marR="68580" marT="0" marB="0">
                    <a:solidFill>
                      <a:schemeClr val="accent3">
                        <a:lumMod val="60000"/>
                        <a:lumOff val="40000"/>
                      </a:schemeClr>
                    </a:solidFill>
                  </a:tcPr>
                </a:tc>
                <a:tc>
                  <a:txBody>
                    <a:bodyPr/>
                    <a:lstStyle/>
                    <a:p>
                      <a:pPr algn="ctr" fontAlgn="b">
                        <a:lnSpc>
                          <a:spcPct val="115000"/>
                        </a:lnSpc>
                        <a:spcBef>
                          <a:spcPts val="500"/>
                        </a:spcBef>
                        <a:spcAft>
                          <a:spcPts val="0"/>
                        </a:spcAft>
                      </a:pPr>
                      <a:r>
                        <a:rPr lang="en-ZA" sz="1600" b="1" dirty="0">
                          <a:effectLst/>
                          <a:latin typeface="+mn-lt"/>
                        </a:rPr>
                        <a:t>TOTAL</a:t>
                      </a:r>
                      <a:endParaRPr lang="en-ZA" sz="1600" b="1" dirty="0">
                        <a:effectLst/>
                        <a:latin typeface="+mn-lt"/>
                        <a:ea typeface="STXinwei"/>
                        <a:cs typeface="Tahoma" panose="020B0604030504040204" pitchFamily="34" charset="0"/>
                      </a:endParaRPr>
                    </a:p>
                  </a:txBody>
                  <a:tcPr marL="68580" marR="68580" marT="0" marB="0">
                    <a:solidFill>
                      <a:schemeClr val="accent3">
                        <a:lumMod val="60000"/>
                        <a:lumOff val="40000"/>
                      </a:schemeClr>
                    </a:solidFill>
                  </a:tcPr>
                </a:tc>
                <a:extLst>
                  <a:ext uri="{0D108BD9-81ED-4DB2-BD59-A6C34878D82A}">
                    <a16:rowId xmlns:a16="http://schemas.microsoft.com/office/drawing/2014/main" xmlns="" val="275705725"/>
                  </a:ext>
                </a:extLst>
              </a:tr>
              <a:tr h="418052">
                <a:tc>
                  <a:txBody>
                    <a:bodyPr/>
                    <a:lstStyle/>
                    <a:p>
                      <a:pPr fontAlgn="b">
                        <a:lnSpc>
                          <a:spcPct val="115000"/>
                        </a:lnSpc>
                        <a:spcBef>
                          <a:spcPts val="500"/>
                        </a:spcBef>
                        <a:spcAft>
                          <a:spcPts val="0"/>
                        </a:spcAft>
                      </a:pPr>
                      <a:r>
                        <a:rPr lang="en-ZA" sz="1600" dirty="0">
                          <a:effectLst/>
                          <a:latin typeface="+mn-lt"/>
                        </a:rPr>
                        <a:t>Eastern Cape</a:t>
                      </a:r>
                      <a:endParaRPr lang="en-ZA" sz="1600" dirty="0">
                        <a:effectLst/>
                        <a:latin typeface="+mn-lt"/>
                        <a:ea typeface="STXinwei"/>
                        <a:cs typeface="Tahoma" panose="020B0604030504040204" pitchFamily="34" charset="0"/>
                      </a:endParaRPr>
                    </a:p>
                  </a:txBody>
                  <a:tcPr marL="68580" marR="68580" marT="0" marB="0"/>
                </a:tc>
                <a:tc>
                  <a:txBody>
                    <a:bodyPr/>
                    <a:lstStyle/>
                    <a:p>
                      <a:pPr algn="l" fontAlgn="b"/>
                      <a:r>
                        <a:rPr lang="en-ZA" sz="1400" b="0" i="0" u="none" strike="noStrike" dirty="0">
                          <a:solidFill>
                            <a:srgbClr val="000000"/>
                          </a:solidFill>
                          <a:effectLst/>
                          <a:latin typeface="Calibri" panose="020F0502020204030204" pitchFamily="34" charset="0"/>
                          <a:cs typeface="Calibri" panose="020F0502020204030204" pitchFamily="34" charset="0"/>
                        </a:rPr>
                        <a:t>               300 </a:t>
                      </a:r>
                    </a:p>
                  </a:txBody>
                  <a:tcPr marL="6350" marR="6350" marT="6350" marB="0"/>
                </a:tc>
                <a:tc>
                  <a:txBody>
                    <a:bodyPr/>
                    <a:lstStyle/>
                    <a:p>
                      <a:pPr algn="l" fontAlgn="ctr"/>
                      <a:r>
                        <a:rPr lang="en-ZA" sz="1400" b="0" i="0" u="none" strike="noStrike">
                          <a:solidFill>
                            <a:srgbClr val="000000"/>
                          </a:solidFill>
                          <a:effectLst/>
                          <a:latin typeface="Calibri" panose="020F0502020204030204" pitchFamily="34" charset="0"/>
                          <a:cs typeface="Calibri" panose="020F0502020204030204" pitchFamily="34" charset="0"/>
                        </a:rPr>
                        <a:t>               19 980 </a:t>
                      </a:r>
                    </a:p>
                  </a:txBody>
                  <a:tcPr marL="6350" marR="6350" marT="6350" marB="0"/>
                </a:tc>
                <a:tc>
                  <a:txBody>
                    <a:bodyPr/>
                    <a:lstStyle/>
                    <a:p>
                      <a:pPr algn="l" fontAlgn="ctr"/>
                      <a:r>
                        <a:rPr lang="en-ZA" sz="1400" b="0" i="0" u="none" strike="noStrike">
                          <a:solidFill>
                            <a:srgbClr val="000000"/>
                          </a:solidFill>
                          <a:effectLst/>
                          <a:latin typeface="Calibri" panose="020F0502020204030204" pitchFamily="34" charset="0"/>
                          <a:cs typeface="Calibri" panose="020F0502020204030204" pitchFamily="34" charset="0"/>
                        </a:rPr>
                        <a:t>              8 808 </a:t>
                      </a:r>
                    </a:p>
                  </a:txBody>
                  <a:tcPr marL="6350" marR="6350" marT="6350" marB="0"/>
                </a:tc>
                <a:tc>
                  <a:txBody>
                    <a:bodyPr/>
                    <a:lstStyle/>
                    <a:p>
                      <a:pPr algn="l" fontAlgn="ctr"/>
                      <a:r>
                        <a:rPr lang="en-ZA" sz="1400" b="0" i="0" u="none" strike="noStrike">
                          <a:solidFill>
                            <a:srgbClr val="000000"/>
                          </a:solidFill>
                          <a:effectLst/>
                          <a:latin typeface="Calibri" panose="020F0502020204030204" pitchFamily="34" charset="0"/>
                          <a:cs typeface="Calibri" panose="020F0502020204030204" pitchFamily="34" charset="0"/>
                        </a:rPr>
                        <a:t>              1 624 </a:t>
                      </a:r>
                    </a:p>
                  </a:txBody>
                  <a:tcPr marL="6350" marR="6350" marT="6350" marB="0"/>
                </a:tc>
                <a:tc>
                  <a:txBody>
                    <a:bodyPr/>
                    <a:lstStyle/>
                    <a:p>
                      <a:pPr algn="l" fontAlgn="ctr"/>
                      <a:r>
                        <a:rPr lang="en-ZA" sz="1400" b="0" i="0" u="none" strike="noStrike">
                          <a:solidFill>
                            <a:srgbClr val="000000"/>
                          </a:solidFill>
                          <a:effectLst/>
                          <a:latin typeface="Calibri" panose="020F0502020204030204" pitchFamily="34" charset="0"/>
                          <a:cs typeface="Calibri" panose="020F0502020204030204" pitchFamily="34" charset="0"/>
                        </a:rPr>
                        <a:t>            1 172 </a:t>
                      </a:r>
                    </a:p>
                  </a:txBody>
                  <a:tcPr marL="6350" marR="6350" marT="6350" marB="0"/>
                </a:tc>
                <a:tc>
                  <a:txBody>
                    <a:bodyPr/>
                    <a:lstStyle/>
                    <a:p>
                      <a:pPr algn="l" fontAlgn="ctr"/>
                      <a:r>
                        <a:rPr lang="en-ZA" sz="1400" b="1" i="0" u="none" strike="noStrike" dirty="0">
                          <a:solidFill>
                            <a:srgbClr val="000000"/>
                          </a:solidFill>
                          <a:effectLst/>
                          <a:latin typeface="Calibri" panose="020F0502020204030204" pitchFamily="34" charset="0"/>
                          <a:cs typeface="Calibri" panose="020F0502020204030204" pitchFamily="34" charset="0"/>
                        </a:rPr>
                        <a:t>               31 884 </a:t>
                      </a:r>
                    </a:p>
                  </a:txBody>
                  <a:tcPr marL="6350" marR="6350" marT="6350" marB="0"/>
                </a:tc>
                <a:extLst>
                  <a:ext uri="{0D108BD9-81ED-4DB2-BD59-A6C34878D82A}">
                    <a16:rowId xmlns:a16="http://schemas.microsoft.com/office/drawing/2014/main" xmlns="" val="2186162622"/>
                  </a:ext>
                </a:extLst>
              </a:tr>
              <a:tr h="418052">
                <a:tc>
                  <a:txBody>
                    <a:bodyPr/>
                    <a:lstStyle/>
                    <a:p>
                      <a:pPr fontAlgn="b">
                        <a:lnSpc>
                          <a:spcPct val="115000"/>
                        </a:lnSpc>
                        <a:spcBef>
                          <a:spcPts val="500"/>
                        </a:spcBef>
                        <a:spcAft>
                          <a:spcPts val="0"/>
                        </a:spcAft>
                      </a:pPr>
                      <a:r>
                        <a:rPr lang="en-ZA" sz="1600">
                          <a:effectLst/>
                          <a:latin typeface="+mn-lt"/>
                        </a:rPr>
                        <a:t>Free State</a:t>
                      </a:r>
                      <a:endParaRPr lang="en-ZA" sz="1600">
                        <a:effectLst/>
                        <a:latin typeface="+mn-lt"/>
                        <a:ea typeface="STXinwei"/>
                        <a:cs typeface="Tahoma" panose="020B0604030504040204" pitchFamily="34" charset="0"/>
                      </a:endParaRPr>
                    </a:p>
                  </a:txBody>
                  <a:tcPr marL="68580" marR="68580" marT="0" marB="0"/>
                </a:tc>
                <a:tc>
                  <a:txBody>
                    <a:bodyPr/>
                    <a:lstStyle/>
                    <a:p>
                      <a:pPr algn="l" fontAlgn="b"/>
                      <a:r>
                        <a:rPr lang="en-ZA" sz="1400" b="0" i="0" u="none" strike="noStrike">
                          <a:solidFill>
                            <a:srgbClr val="000000"/>
                          </a:solidFill>
                          <a:effectLst/>
                          <a:latin typeface="Calibri" panose="020F0502020204030204" pitchFamily="34" charset="0"/>
                          <a:cs typeface="Calibri" panose="020F0502020204030204" pitchFamily="34" charset="0"/>
                        </a:rPr>
                        <a:t>               216 </a:t>
                      </a:r>
                    </a:p>
                  </a:txBody>
                  <a:tcPr marL="6350" marR="6350" marT="6350" marB="0"/>
                </a:tc>
                <a:tc>
                  <a:txBody>
                    <a:bodyPr/>
                    <a:lstStyle/>
                    <a:p>
                      <a:pPr algn="l" fontAlgn="ctr"/>
                      <a:r>
                        <a:rPr lang="en-ZA" sz="1400" b="0" i="0" u="none" strike="noStrike" dirty="0">
                          <a:solidFill>
                            <a:srgbClr val="000000"/>
                          </a:solidFill>
                          <a:effectLst/>
                          <a:latin typeface="Calibri" panose="020F0502020204030204" pitchFamily="34" charset="0"/>
                          <a:cs typeface="Calibri" panose="020F0502020204030204" pitchFamily="34" charset="0"/>
                        </a:rPr>
                        <a:t>               13 404 </a:t>
                      </a:r>
                    </a:p>
                  </a:txBody>
                  <a:tcPr marL="6350" marR="6350" marT="6350" marB="0"/>
                </a:tc>
                <a:tc>
                  <a:txBody>
                    <a:bodyPr/>
                    <a:lstStyle/>
                    <a:p>
                      <a:pPr algn="l" fontAlgn="ctr"/>
                      <a:r>
                        <a:rPr lang="en-ZA" sz="1400" b="0" i="0" u="none" strike="noStrike">
                          <a:solidFill>
                            <a:srgbClr val="000000"/>
                          </a:solidFill>
                          <a:effectLst/>
                          <a:latin typeface="Calibri" panose="020F0502020204030204" pitchFamily="34" charset="0"/>
                          <a:cs typeface="Calibri" panose="020F0502020204030204" pitchFamily="34" charset="0"/>
                        </a:rPr>
                        <a:t>            10 572 </a:t>
                      </a:r>
                    </a:p>
                  </a:txBody>
                  <a:tcPr marL="6350" marR="6350" marT="6350" marB="0"/>
                </a:tc>
                <a:tc>
                  <a:txBody>
                    <a:bodyPr/>
                    <a:lstStyle/>
                    <a:p>
                      <a:pPr algn="l" fontAlgn="ctr"/>
                      <a:r>
                        <a:rPr lang="en-ZA" sz="1400" b="0" i="0" u="none" strike="noStrike">
                          <a:solidFill>
                            <a:srgbClr val="000000"/>
                          </a:solidFill>
                          <a:effectLst/>
                          <a:latin typeface="Calibri" panose="020F0502020204030204" pitchFamily="34" charset="0"/>
                          <a:cs typeface="Calibri" panose="020F0502020204030204" pitchFamily="34" charset="0"/>
                        </a:rPr>
                        <a:t>              1 624 </a:t>
                      </a:r>
                    </a:p>
                  </a:txBody>
                  <a:tcPr marL="6350" marR="6350" marT="6350" marB="0"/>
                </a:tc>
                <a:tc>
                  <a:txBody>
                    <a:bodyPr/>
                    <a:lstStyle/>
                    <a:p>
                      <a:pPr algn="l" fontAlgn="ctr"/>
                      <a:r>
                        <a:rPr lang="en-ZA" sz="1400" b="0" i="0" u="none" strike="noStrike">
                          <a:solidFill>
                            <a:srgbClr val="000000"/>
                          </a:solidFill>
                          <a:effectLst/>
                          <a:latin typeface="Calibri" panose="020F0502020204030204" pitchFamily="34" charset="0"/>
                          <a:cs typeface="Calibri" panose="020F0502020204030204" pitchFamily="34" charset="0"/>
                        </a:rPr>
                        <a:t>               812 </a:t>
                      </a:r>
                    </a:p>
                  </a:txBody>
                  <a:tcPr marL="6350" marR="6350" marT="6350" marB="0"/>
                </a:tc>
                <a:tc>
                  <a:txBody>
                    <a:bodyPr/>
                    <a:lstStyle/>
                    <a:p>
                      <a:pPr algn="l" fontAlgn="ctr"/>
                      <a:r>
                        <a:rPr lang="en-ZA" sz="1400" b="1" i="0" u="none" strike="noStrike">
                          <a:solidFill>
                            <a:srgbClr val="000000"/>
                          </a:solidFill>
                          <a:effectLst/>
                          <a:latin typeface="Calibri" panose="020F0502020204030204" pitchFamily="34" charset="0"/>
                          <a:cs typeface="Calibri" panose="020F0502020204030204" pitchFamily="34" charset="0"/>
                        </a:rPr>
                        <a:t>               26 628 </a:t>
                      </a:r>
                    </a:p>
                  </a:txBody>
                  <a:tcPr marL="6350" marR="6350" marT="6350" marB="0"/>
                </a:tc>
                <a:extLst>
                  <a:ext uri="{0D108BD9-81ED-4DB2-BD59-A6C34878D82A}">
                    <a16:rowId xmlns:a16="http://schemas.microsoft.com/office/drawing/2014/main" xmlns="" val="4164202008"/>
                  </a:ext>
                </a:extLst>
              </a:tr>
              <a:tr h="418052">
                <a:tc>
                  <a:txBody>
                    <a:bodyPr/>
                    <a:lstStyle/>
                    <a:p>
                      <a:pPr fontAlgn="b">
                        <a:lnSpc>
                          <a:spcPct val="115000"/>
                        </a:lnSpc>
                        <a:spcBef>
                          <a:spcPts val="500"/>
                        </a:spcBef>
                        <a:spcAft>
                          <a:spcPts val="0"/>
                        </a:spcAft>
                      </a:pPr>
                      <a:r>
                        <a:rPr lang="en-ZA" sz="1600">
                          <a:effectLst/>
                          <a:latin typeface="+mn-lt"/>
                        </a:rPr>
                        <a:t>Gauteng</a:t>
                      </a:r>
                      <a:endParaRPr lang="en-ZA" sz="1600">
                        <a:effectLst/>
                        <a:latin typeface="+mn-lt"/>
                        <a:ea typeface="STXinwei"/>
                        <a:cs typeface="Tahoma" panose="020B0604030504040204" pitchFamily="34" charset="0"/>
                      </a:endParaRPr>
                    </a:p>
                  </a:txBody>
                  <a:tcPr marL="68580" marR="68580" marT="0" marB="0"/>
                </a:tc>
                <a:tc>
                  <a:txBody>
                    <a:bodyPr/>
                    <a:lstStyle/>
                    <a:p>
                      <a:pPr algn="l" fontAlgn="b"/>
                      <a:r>
                        <a:rPr lang="en-ZA" sz="1400" b="0" i="0" u="none" strike="noStrike">
                          <a:solidFill>
                            <a:srgbClr val="000000"/>
                          </a:solidFill>
                          <a:effectLst/>
                          <a:latin typeface="Calibri" panose="020F0502020204030204" pitchFamily="34" charset="0"/>
                          <a:cs typeface="Calibri" panose="020F0502020204030204" pitchFamily="34" charset="0"/>
                        </a:rPr>
                        <a:t>               924 </a:t>
                      </a:r>
                    </a:p>
                  </a:txBody>
                  <a:tcPr marL="6350" marR="6350" marT="6350" marB="0"/>
                </a:tc>
                <a:tc>
                  <a:txBody>
                    <a:bodyPr/>
                    <a:lstStyle/>
                    <a:p>
                      <a:pPr algn="l" fontAlgn="ctr"/>
                      <a:r>
                        <a:rPr lang="en-ZA" sz="1400" b="0" i="0" u="none" strike="noStrike" dirty="0">
                          <a:solidFill>
                            <a:srgbClr val="000000"/>
                          </a:solidFill>
                          <a:effectLst/>
                          <a:latin typeface="Calibri" panose="020F0502020204030204" pitchFamily="34" charset="0"/>
                          <a:cs typeface="Calibri" panose="020F0502020204030204" pitchFamily="34" charset="0"/>
                        </a:rPr>
                        <a:t>               36 600 </a:t>
                      </a:r>
                    </a:p>
                  </a:txBody>
                  <a:tcPr marL="6350" marR="6350" marT="6350" marB="0"/>
                </a:tc>
                <a:tc>
                  <a:txBody>
                    <a:bodyPr/>
                    <a:lstStyle/>
                    <a:p>
                      <a:pPr algn="l" fontAlgn="ctr"/>
                      <a:r>
                        <a:rPr lang="en-ZA" sz="1400" b="0" i="0" u="none" strike="noStrike">
                          <a:solidFill>
                            <a:srgbClr val="000000"/>
                          </a:solidFill>
                          <a:effectLst/>
                          <a:latin typeface="Calibri" panose="020F0502020204030204" pitchFamily="34" charset="0"/>
                          <a:cs typeface="Calibri" panose="020F0502020204030204" pitchFamily="34" charset="0"/>
                        </a:rPr>
                        <a:t>            18 708 </a:t>
                      </a:r>
                    </a:p>
                  </a:txBody>
                  <a:tcPr marL="6350" marR="6350" marT="6350" marB="0"/>
                </a:tc>
                <a:tc>
                  <a:txBody>
                    <a:bodyPr/>
                    <a:lstStyle/>
                    <a:p>
                      <a:pPr algn="l" fontAlgn="ctr"/>
                      <a:r>
                        <a:rPr lang="en-ZA" sz="1400" b="0" i="0" u="none" strike="noStrike">
                          <a:solidFill>
                            <a:srgbClr val="000000"/>
                          </a:solidFill>
                          <a:effectLst/>
                          <a:latin typeface="Calibri" panose="020F0502020204030204" pitchFamily="34" charset="0"/>
                          <a:cs typeface="Calibri" panose="020F0502020204030204" pitchFamily="34" charset="0"/>
                        </a:rPr>
                        <a:t>              3 604 </a:t>
                      </a:r>
                    </a:p>
                  </a:txBody>
                  <a:tcPr marL="6350" marR="6350" marT="6350" marB="0"/>
                </a:tc>
                <a:tc>
                  <a:txBody>
                    <a:bodyPr/>
                    <a:lstStyle/>
                    <a:p>
                      <a:pPr algn="l" fontAlgn="ctr"/>
                      <a:r>
                        <a:rPr lang="en-ZA" sz="1400" b="0" i="0" u="none" strike="noStrike">
                          <a:solidFill>
                            <a:srgbClr val="000000"/>
                          </a:solidFill>
                          <a:effectLst/>
                          <a:latin typeface="Calibri" panose="020F0502020204030204" pitchFamily="34" charset="0"/>
                          <a:cs typeface="Calibri" panose="020F0502020204030204" pitchFamily="34" charset="0"/>
                        </a:rPr>
                        <a:t>            1 400 </a:t>
                      </a:r>
                    </a:p>
                  </a:txBody>
                  <a:tcPr marL="6350" marR="6350" marT="6350" marB="0"/>
                </a:tc>
                <a:tc>
                  <a:txBody>
                    <a:bodyPr/>
                    <a:lstStyle/>
                    <a:p>
                      <a:pPr algn="l" fontAlgn="ctr"/>
                      <a:r>
                        <a:rPr lang="en-ZA" sz="1400" b="1" i="0" u="none" strike="noStrike" dirty="0">
                          <a:solidFill>
                            <a:srgbClr val="000000"/>
                          </a:solidFill>
                          <a:effectLst/>
                          <a:latin typeface="Calibri" panose="020F0502020204030204" pitchFamily="34" charset="0"/>
                          <a:cs typeface="Calibri" panose="020F0502020204030204" pitchFamily="34" charset="0"/>
                        </a:rPr>
                        <a:t>               61 236 </a:t>
                      </a:r>
                    </a:p>
                  </a:txBody>
                  <a:tcPr marL="6350" marR="6350" marT="6350" marB="0"/>
                </a:tc>
                <a:extLst>
                  <a:ext uri="{0D108BD9-81ED-4DB2-BD59-A6C34878D82A}">
                    <a16:rowId xmlns:a16="http://schemas.microsoft.com/office/drawing/2014/main" xmlns="" val="3676136897"/>
                  </a:ext>
                </a:extLst>
              </a:tr>
              <a:tr h="418052">
                <a:tc>
                  <a:txBody>
                    <a:bodyPr/>
                    <a:lstStyle/>
                    <a:p>
                      <a:pPr fontAlgn="b">
                        <a:lnSpc>
                          <a:spcPct val="115000"/>
                        </a:lnSpc>
                        <a:spcBef>
                          <a:spcPts val="500"/>
                        </a:spcBef>
                        <a:spcAft>
                          <a:spcPts val="0"/>
                        </a:spcAft>
                      </a:pPr>
                      <a:r>
                        <a:rPr lang="en-ZA" sz="1600">
                          <a:effectLst/>
                          <a:latin typeface="+mn-lt"/>
                        </a:rPr>
                        <a:t>Kwa-Zulu Natal</a:t>
                      </a:r>
                      <a:endParaRPr lang="en-ZA" sz="1600">
                        <a:effectLst/>
                        <a:latin typeface="+mn-lt"/>
                        <a:ea typeface="STXinwei"/>
                        <a:cs typeface="Tahoma" panose="020B0604030504040204" pitchFamily="34" charset="0"/>
                      </a:endParaRPr>
                    </a:p>
                  </a:txBody>
                  <a:tcPr marL="68580" marR="68580" marT="0" marB="0"/>
                </a:tc>
                <a:tc>
                  <a:txBody>
                    <a:bodyPr/>
                    <a:lstStyle/>
                    <a:p>
                      <a:pPr algn="l" fontAlgn="b"/>
                      <a:r>
                        <a:rPr lang="en-ZA" sz="1400" b="0" i="0" u="none" strike="noStrike">
                          <a:solidFill>
                            <a:srgbClr val="000000"/>
                          </a:solidFill>
                          <a:effectLst/>
                          <a:latin typeface="Calibri" panose="020F0502020204030204" pitchFamily="34" charset="0"/>
                          <a:cs typeface="Calibri" panose="020F0502020204030204" pitchFamily="34" charset="0"/>
                        </a:rPr>
                        <a:t>               636 </a:t>
                      </a:r>
                    </a:p>
                  </a:txBody>
                  <a:tcPr marL="6350" marR="6350" marT="6350" marB="0"/>
                </a:tc>
                <a:tc>
                  <a:txBody>
                    <a:bodyPr/>
                    <a:lstStyle/>
                    <a:p>
                      <a:pPr algn="l" fontAlgn="ctr"/>
                      <a:r>
                        <a:rPr lang="en-ZA" sz="1400" b="0" i="0" u="none" strike="noStrike">
                          <a:solidFill>
                            <a:srgbClr val="000000"/>
                          </a:solidFill>
                          <a:effectLst/>
                          <a:latin typeface="Calibri" panose="020F0502020204030204" pitchFamily="34" charset="0"/>
                          <a:cs typeface="Calibri" panose="020F0502020204030204" pitchFamily="34" charset="0"/>
                        </a:rPr>
                        <a:t>               34 836 </a:t>
                      </a:r>
                    </a:p>
                  </a:txBody>
                  <a:tcPr marL="6350" marR="6350" marT="6350" marB="0"/>
                </a:tc>
                <a:tc>
                  <a:txBody>
                    <a:bodyPr/>
                    <a:lstStyle/>
                    <a:p>
                      <a:pPr algn="l" fontAlgn="ctr"/>
                      <a:r>
                        <a:rPr lang="en-ZA" sz="1400" b="0" i="0" u="none" strike="noStrike" dirty="0">
                          <a:solidFill>
                            <a:srgbClr val="000000"/>
                          </a:solidFill>
                          <a:effectLst/>
                          <a:latin typeface="Calibri" panose="020F0502020204030204" pitchFamily="34" charset="0"/>
                          <a:cs typeface="Calibri" panose="020F0502020204030204" pitchFamily="34" charset="0"/>
                        </a:rPr>
                        <a:t>            24 504 </a:t>
                      </a:r>
                    </a:p>
                  </a:txBody>
                  <a:tcPr marL="6350" marR="6350" marT="6350" marB="0"/>
                </a:tc>
                <a:tc>
                  <a:txBody>
                    <a:bodyPr/>
                    <a:lstStyle/>
                    <a:p>
                      <a:pPr algn="l" fontAlgn="ctr"/>
                      <a:r>
                        <a:rPr lang="en-ZA" sz="1400" b="0" i="0" u="none" strike="noStrike">
                          <a:solidFill>
                            <a:srgbClr val="000000"/>
                          </a:solidFill>
                          <a:effectLst/>
                          <a:latin typeface="Calibri" panose="020F0502020204030204" pitchFamily="34" charset="0"/>
                          <a:cs typeface="Calibri" panose="020F0502020204030204" pitchFamily="34" charset="0"/>
                        </a:rPr>
                        <a:t>              2 344 </a:t>
                      </a:r>
                    </a:p>
                  </a:txBody>
                  <a:tcPr marL="6350" marR="6350" marT="6350" marB="0"/>
                </a:tc>
                <a:tc>
                  <a:txBody>
                    <a:bodyPr/>
                    <a:lstStyle/>
                    <a:p>
                      <a:pPr algn="l" fontAlgn="ctr"/>
                      <a:r>
                        <a:rPr lang="en-ZA" sz="1400" b="0" i="0" u="none" strike="noStrike">
                          <a:solidFill>
                            <a:srgbClr val="000000"/>
                          </a:solidFill>
                          <a:effectLst/>
                          <a:latin typeface="Calibri" panose="020F0502020204030204" pitchFamily="34" charset="0"/>
                          <a:cs typeface="Calibri" panose="020F0502020204030204" pitchFamily="34" charset="0"/>
                        </a:rPr>
                        <a:t>            1 400 </a:t>
                      </a:r>
                    </a:p>
                  </a:txBody>
                  <a:tcPr marL="6350" marR="6350" marT="6350" marB="0"/>
                </a:tc>
                <a:tc>
                  <a:txBody>
                    <a:bodyPr/>
                    <a:lstStyle/>
                    <a:p>
                      <a:pPr algn="l" fontAlgn="ctr"/>
                      <a:r>
                        <a:rPr lang="en-ZA" sz="1400" b="1" i="0" u="none" strike="noStrike" dirty="0">
                          <a:solidFill>
                            <a:srgbClr val="000000"/>
                          </a:solidFill>
                          <a:effectLst/>
                          <a:latin typeface="Calibri" panose="020F0502020204030204" pitchFamily="34" charset="0"/>
                          <a:cs typeface="Calibri" panose="020F0502020204030204" pitchFamily="34" charset="0"/>
                        </a:rPr>
                        <a:t>               63 720 </a:t>
                      </a:r>
                    </a:p>
                  </a:txBody>
                  <a:tcPr marL="6350" marR="6350" marT="6350" marB="0"/>
                </a:tc>
                <a:extLst>
                  <a:ext uri="{0D108BD9-81ED-4DB2-BD59-A6C34878D82A}">
                    <a16:rowId xmlns:a16="http://schemas.microsoft.com/office/drawing/2014/main" xmlns="" val="3366386682"/>
                  </a:ext>
                </a:extLst>
              </a:tr>
              <a:tr h="418052">
                <a:tc>
                  <a:txBody>
                    <a:bodyPr/>
                    <a:lstStyle/>
                    <a:p>
                      <a:pPr fontAlgn="b">
                        <a:lnSpc>
                          <a:spcPct val="115000"/>
                        </a:lnSpc>
                        <a:spcBef>
                          <a:spcPts val="500"/>
                        </a:spcBef>
                        <a:spcAft>
                          <a:spcPts val="0"/>
                        </a:spcAft>
                      </a:pPr>
                      <a:r>
                        <a:rPr lang="en-ZA" sz="1600">
                          <a:effectLst/>
                          <a:latin typeface="+mn-lt"/>
                        </a:rPr>
                        <a:t>Limpopo</a:t>
                      </a:r>
                      <a:endParaRPr lang="en-ZA" sz="1600">
                        <a:effectLst/>
                        <a:latin typeface="+mn-lt"/>
                        <a:ea typeface="STXinwei"/>
                        <a:cs typeface="Tahoma" panose="020B0604030504040204" pitchFamily="34" charset="0"/>
                      </a:endParaRPr>
                    </a:p>
                  </a:txBody>
                  <a:tcPr marL="68580" marR="68580" marT="0" marB="0"/>
                </a:tc>
                <a:tc>
                  <a:txBody>
                    <a:bodyPr/>
                    <a:lstStyle/>
                    <a:p>
                      <a:pPr algn="l" fontAlgn="b"/>
                      <a:r>
                        <a:rPr lang="en-ZA" sz="1400" b="0" i="0" u="none" strike="noStrike">
                          <a:solidFill>
                            <a:srgbClr val="000000"/>
                          </a:solidFill>
                          <a:effectLst/>
                          <a:latin typeface="Calibri" panose="020F0502020204030204" pitchFamily="34" charset="0"/>
                          <a:cs typeface="Calibri" panose="020F0502020204030204" pitchFamily="34" charset="0"/>
                        </a:rPr>
                        <a:t>               300 </a:t>
                      </a:r>
                    </a:p>
                  </a:txBody>
                  <a:tcPr marL="6350" marR="6350" marT="6350" marB="0"/>
                </a:tc>
                <a:tc>
                  <a:txBody>
                    <a:bodyPr/>
                    <a:lstStyle/>
                    <a:p>
                      <a:pPr algn="l" fontAlgn="ctr"/>
                      <a:r>
                        <a:rPr lang="en-ZA" sz="1400" b="0" i="0" u="none" strike="noStrike">
                          <a:solidFill>
                            <a:srgbClr val="000000"/>
                          </a:solidFill>
                          <a:effectLst/>
                          <a:latin typeface="Calibri" panose="020F0502020204030204" pitchFamily="34" charset="0"/>
                          <a:cs typeface="Calibri" panose="020F0502020204030204" pitchFamily="34" charset="0"/>
                        </a:rPr>
                        <a:t>               16 452 </a:t>
                      </a:r>
                    </a:p>
                  </a:txBody>
                  <a:tcPr marL="6350" marR="6350" marT="6350" marB="0"/>
                </a:tc>
                <a:tc>
                  <a:txBody>
                    <a:bodyPr/>
                    <a:lstStyle/>
                    <a:p>
                      <a:pPr algn="l" fontAlgn="ctr"/>
                      <a:r>
                        <a:rPr lang="en-ZA" sz="1400" b="0" i="0" u="none" strike="noStrike" dirty="0">
                          <a:solidFill>
                            <a:srgbClr val="000000"/>
                          </a:solidFill>
                          <a:effectLst/>
                          <a:latin typeface="Calibri" panose="020F0502020204030204" pitchFamily="34" charset="0"/>
                          <a:cs typeface="Calibri" panose="020F0502020204030204" pitchFamily="34" charset="0"/>
                        </a:rPr>
                        <a:t>              8 592 </a:t>
                      </a:r>
                    </a:p>
                  </a:txBody>
                  <a:tcPr marL="6350" marR="6350" marT="6350" marB="0"/>
                </a:tc>
                <a:tc>
                  <a:txBody>
                    <a:bodyPr/>
                    <a:lstStyle/>
                    <a:p>
                      <a:pPr algn="l" fontAlgn="ctr"/>
                      <a:r>
                        <a:rPr lang="en-ZA" sz="1400" b="0" i="0" u="none" strike="noStrike">
                          <a:solidFill>
                            <a:srgbClr val="000000"/>
                          </a:solidFill>
                          <a:effectLst/>
                          <a:latin typeface="Calibri" panose="020F0502020204030204" pitchFamily="34" charset="0"/>
                          <a:cs typeface="Calibri" panose="020F0502020204030204" pitchFamily="34" charset="0"/>
                        </a:rPr>
                        <a:t>              1 624 </a:t>
                      </a:r>
                    </a:p>
                  </a:txBody>
                  <a:tcPr marL="6350" marR="6350" marT="6350" marB="0"/>
                </a:tc>
                <a:tc>
                  <a:txBody>
                    <a:bodyPr/>
                    <a:lstStyle/>
                    <a:p>
                      <a:pPr algn="l" fontAlgn="ctr"/>
                      <a:r>
                        <a:rPr lang="en-ZA" sz="1400" b="0" i="0" u="none" strike="noStrike">
                          <a:solidFill>
                            <a:srgbClr val="000000"/>
                          </a:solidFill>
                          <a:effectLst/>
                          <a:latin typeface="Calibri" panose="020F0502020204030204" pitchFamily="34" charset="0"/>
                          <a:cs typeface="Calibri" panose="020F0502020204030204" pitchFamily="34" charset="0"/>
                        </a:rPr>
                        <a:t>               812 </a:t>
                      </a:r>
                    </a:p>
                  </a:txBody>
                  <a:tcPr marL="6350" marR="6350" marT="6350" marB="0"/>
                </a:tc>
                <a:tc>
                  <a:txBody>
                    <a:bodyPr/>
                    <a:lstStyle/>
                    <a:p>
                      <a:pPr algn="l" fontAlgn="ctr"/>
                      <a:r>
                        <a:rPr lang="en-ZA" sz="1400" b="1" i="0" u="none" strike="noStrike" dirty="0">
                          <a:solidFill>
                            <a:srgbClr val="000000"/>
                          </a:solidFill>
                          <a:effectLst/>
                          <a:latin typeface="Calibri" panose="020F0502020204030204" pitchFamily="34" charset="0"/>
                          <a:cs typeface="Calibri" panose="020F0502020204030204" pitchFamily="34" charset="0"/>
                        </a:rPr>
                        <a:t>               27 780 </a:t>
                      </a:r>
                    </a:p>
                  </a:txBody>
                  <a:tcPr marL="6350" marR="6350" marT="6350" marB="0"/>
                </a:tc>
                <a:extLst>
                  <a:ext uri="{0D108BD9-81ED-4DB2-BD59-A6C34878D82A}">
                    <a16:rowId xmlns:a16="http://schemas.microsoft.com/office/drawing/2014/main" xmlns="" val="2285195549"/>
                  </a:ext>
                </a:extLst>
              </a:tr>
              <a:tr h="418052">
                <a:tc>
                  <a:txBody>
                    <a:bodyPr/>
                    <a:lstStyle/>
                    <a:p>
                      <a:pPr fontAlgn="b">
                        <a:lnSpc>
                          <a:spcPct val="115000"/>
                        </a:lnSpc>
                        <a:spcBef>
                          <a:spcPts val="500"/>
                        </a:spcBef>
                        <a:spcAft>
                          <a:spcPts val="0"/>
                        </a:spcAft>
                      </a:pPr>
                      <a:r>
                        <a:rPr lang="en-ZA" sz="1600">
                          <a:effectLst/>
                          <a:latin typeface="+mn-lt"/>
                        </a:rPr>
                        <a:t>Mpumalanga</a:t>
                      </a:r>
                      <a:endParaRPr lang="en-ZA" sz="1600">
                        <a:effectLst/>
                        <a:latin typeface="+mn-lt"/>
                        <a:ea typeface="STXinwei"/>
                        <a:cs typeface="Tahoma" panose="020B0604030504040204" pitchFamily="34" charset="0"/>
                      </a:endParaRPr>
                    </a:p>
                  </a:txBody>
                  <a:tcPr marL="68580" marR="68580" marT="0" marB="0"/>
                </a:tc>
                <a:tc>
                  <a:txBody>
                    <a:bodyPr/>
                    <a:lstStyle/>
                    <a:p>
                      <a:pPr algn="l" fontAlgn="b"/>
                      <a:r>
                        <a:rPr lang="en-ZA" sz="1400" b="0" i="0" u="none" strike="noStrike">
                          <a:solidFill>
                            <a:srgbClr val="000000"/>
                          </a:solidFill>
                          <a:effectLst/>
                          <a:latin typeface="Calibri" panose="020F0502020204030204" pitchFamily="34" charset="0"/>
                          <a:cs typeface="Calibri" panose="020F0502020204030204" pitchFamily="34" charset="0"/>
                        </a:rPr>
                        <a:t>               300 </a:t>
                      </a:r>
                    </a:p>
                  </a:txBody>
                  <a:tcPr marL="6350" marR="6350" marT="6350" marB="0"/>
                </a:tc>
                <a:tc>
                  <a:txBody>
                    <a:bodyPr/>
                    <a:lstStyle/>
                    <a:p>
                      <a:pPr algn="l" fontAlgn="ctr"/>
                      <a:r>
                        <a:rPr lang="en-ZA" sz="1400" b="0" i="0" u="none" strike="noStrike">
                          <a:solidFill>
                            <a:srgbClr val="000000"/>
                          </a:solidFill>
                          <a:effectLst/>
                          <a:latin typeface="Calibri" panose="020F0502020204030204" pitchFamily="34" charset="0"/>
                          <a:cs typeface="Calibri" panose="020F0502020204030204" pitchFamily="34" charset="0"/>
                        </a:rPr>
                        <a:t>               13 224 </a:t>
                      </a:r>
                    </a:p>
                  </a:txBody>
                  <a:tcPr marL="6350" marR="6350" marT="6350" marB="0"/>
                </a:tc>
                <a:tc>
                  <a:txBody>
                    <a:bodyPr/>
                    <a:lstStyle/>
                    <a:p>
                      <a:pPr algn="l" fontAlgn="ctr"/>
                      <a:r>
                        <a:rPr lang="en-ZA" sz="1400" b="0" i="0" u="none" strike="noStrike" dirty="0">
                          <a:solidFill>
                            <a:srgbClr val="000000"/>
                          </a:solidFill>
                          <a:effectLst/>
                          <a:latin typeface="Calibri" panose="020F0502020204030204" pitchFamily="34" charset="0"/>
                          <a:cs typeface="Calibri" panose="020F0502020204030204" pitchFamily="34" charset="0"/>
                        </a:rPr>
                        <a:t>              5 568 </a:t>
                      </a:r>
                    </a:p>
                  </a:txBody>
                  <a:tcPr marL="6350" marR="6350" marT="6350" marB="0"/>
                </a:tc>
                <a:tc>
                  <a:txBody>
                    <a:bodyPr/>
                    <a:lstStyle/>
                    <a:p>
                      <a:pPr algn="l" fontAlgn="ctr"/>
                      <a:r>
                        <a:rPr lang="en-ZA" sz="1400" b="0" i="0" u="none" strike="noStrike" dirty="0">
                          <a:solidFill>
                            <a:srgbClr val="000000"/>
                          </a:solidFill>
                          <a:effectLst/>
                          <a:latin typeface="Calibri" panose="020F0502020204030204" pitchFamily="34" charset="0"/>
                          <a:cs typeface="Calibri" panose="020F0502020204030204" pitchFamily="34" charset="0"/>
                        </a:rPr>
                        <a:t>              1 624 </a:t>
                      </a:r>
                    </a:p>
                  </a:txBody>
                  <a:tcPr marL="6350" marR="6350" marT="6350" marB="0"/>
                </a:tc>
                <a:tc>
                  <a:txBody>
                    <a:bodyPr/>
                    <a:lstStyle/>
                    <a:p>
                      <a:pPr algn="l" fontAlgn="ctr"/>
                      <a:r>
                        <a:rPr lang="en-ZA" sz="1400" b="0" i="0" u="none" strike="noStrike">
                          <a:solidFill>
                            <a:srgbClr val="000000"/>
                          </a:solidFill>
                          <a:effectLst/>
                          <a:latin typeface="Calibri" panose="020F0502020204030204" pitchFamily="34" charset="0"/>
                          <a:cs typeface="Calibri" panose="020F0502020204030204" pitchFamily="34" charset="0"/>
                        </a:rPr>
                        <a:t>               812 </a:t>
                      </a:r>
                    </a:p>
                  </a:txBody>
                  <a:tcPr marL="6350" marR="6350" marT="6350" marB="0"/>
                </a:tc>
                <a:tc>
                  <a:txBody>
                    <a:bodyPr/>
                    <a:lstStyle/>
                    <a:p>
                      <a:pPr algn="l" fontAlgn="ctr"/>
                      <a:r>
                        <a:rPr lang="en-ZA" sz="1400" b="1" i="0" u="none" strike="noStrike" dirty="0">
                          <a:solidFill>
                            <a:srgbClr val="000000"/>
                          </a:solidFill>
                          <a:effectLst/>
                          <a:latin typeface="Calibri" panose="020F0502020204030204" pitchFamily="34" charset="0"/>
                          <a:cs typeface="Calibri" panose="020F0502020204030204" pitchFamily="34" charset="0"/>
                        </a:rPr>
                        <a:t>               21 528 </a:t>
                      </a:r>
                    </a:p>
                  </a:txBody>
                  <a:tcPr marL="6350" marR="6350" marT="6350" marB="0"/>
                </a:tc>
                <a:extLst>
                  <a:ext uri="{0D108BD9-81ED-4DB2-BD59-A6C34878D82A}">
                    <a16:rowId xmlns:a16="http://schemas.microsoft.com/office/drawing/2014/main" xmlns="" val="3702842971"/>
                  </a:ext>
                </a:extLst>
              </a:tr>
              <a:tr h="418052">
                <a:tc>
                  <a:txBody>
                    <a:bodyPr/>
                    <a:lstStyle/>
                    <a:p>
                      <a:pPr fontAlgn="b">
                        <a:lnSpc>
                          <a:spcPct val="115000"/>
                        </a:lnSpc>
                        <a:spcBef>
                          <a:spcPts val="500"/>
                        </a:spcBef>
                        <a:spcAft>
                          <a:spcPts val="0"/>
                        </a:spcAft>
                      </a:pPr>
                      <a:r>
                        <a:rPr lang="en-ZA" sz="1600">
                          <a:effectLst/>
                          <a:latin typeface="+mn-lt"/>
                        </a:rPr>
                        <a:t>Northern Cape</a:t>
                      </a:r>
                      <a:endParaRPr lang="en-ZA" sz="1600">
                        <a:effectLst/>
                        <a:latin typeface="+mn-lt"/>
                        <a:ea typeface="STXinwei"/>
                        <a:cs typeface="Tahoma" panose="020B0604030504040204" pitchFamily="34" charset="0"/>
                      </a:endParaRPr>
                    </a:p>
                  </a:txBody>
                  <a:tcPr marL="68580" marR="68580" marT="0" marB="0"/>
                </a:tc>
                <a:tc>
                  <a:txBody>
                    <a:bodyPr/>
                    <a:lstStyle/>
                    <a:p>
                      <a:pPr algn="l" fontAlgn="b"/>
                      <a:r>
                        <a:rPr lang="en-ZA" sz="1400" b="0" i="0" u="none" strike="noStrike">
                          <a:solidFill>
                            <a:srgbClr val="000000"/>
                          </a:solidFill>
                          <a:effectLst/>
                          <a:latin typeface="Calibri" panose="020F0502020204030204" pitchFamily="34" charset="0"/>
                          <a:cs typeface="Calibri" panose="020F0502020204030204" pitchFamily="34" charset="0"/>
                        </a:rPr>
                        <a:t>               216 </a:t>
                      </a:r>
                    </a:p>
                  </a:txBody>
                  <a:tcPr marL="6350" marR="6350" marT="6350" marB="0"/>
                </a:tc>
                <a:tc>
                  <a:txBody>
                    <a:bodyPr/>
                    <a:lstStyle/>
                    <a:p>
                      <a:pPr algn="l" fontAlgn="ctr"/>
                      <a:r>
                        <a:rPr lang="en-ZA" sz="1400" b="0" i="0" u="none" strike="noStrike">
                          <a:solidFill>
                            <a:srgbClr val="000000"/>
                          </a:solidFill>
                          <a:effectLst/>
                          <a:latin typeface="Calibri" panose="020F0502020204030204" pitchFamily="34" charset="0"/>
                          <a:cs typeface="Calibri" panose="020F0502020204030204" pitchFamily="34" charset="0"/>
                        </a:rPr>
                        <a:t>                 6 360 </a:t>
                      </a:r>
                    </a:p>
                  </a:txBody>
                  <a:tcPr marL="6350" marR="6350" marT="6350" marB="0"/>
                </a:tc>
                <a:tc>
                  <a:txBody>
                    <a:bodyPr/>
                    <a:lstStyle/>
                    <a:p>
                      <a:pPr algn="l" fontAlgn="ctr"/>
                      <a:r>
                        <a:rPr lang="en-ZA" sz="1400" b="0" i="0" u="none" strike="noStrike">
                          <a:solidFill>
                            <a:srgbClr val="000000"/>
                          </a:solidFill>
                          <a:effectLst/>
                          <a:latin typeface="Calibri" panose="020F0502020204030204" pitchFamily="34" charset="0"/>
                          <a:cs typeface="Calibri" panose="020F0502020204030204" pitchFamily="34" charset="0"/>
                        </a:rPr>
                        <a:t>              3 624 </a:t>
                      </a:r>
                    </a:p>
                  </a:txBody>
                  <a:tcPr marL="6350" marR="6350" marT="6350" marB="0"/>
                </a:tc>
                <a:tc>
                  <a:txBody>
                    <a:bodyPr/>
                    <a:lstStyle/>
                    <a:p>
                      <a:pPr algn="l" fontAlgn="ctr"/>
                      <a:r>
                        <a:rPr lang="en-ZA" sz="1400" b="0" i="0" u="none" strike="noStrike" dirty="0">
                          <a:solidFill>
                            <a:srgbClr val="000000"/>
                          </a:solidFill>
                          <a:effectLst/>
                          <a:latin typeface="Calibri" panose="020F0502020204030204" pitchFamily="34" charset="0"/>
                          <a:cs typeface="Calibri" panose="020F0502020204030204" pitchFamily="34" charset="0"/>
                        </a:rPr>
                        <a:t>              1 624 </a:t>
                      </a:r>
                    </a:p>
                  </a:txBody>
                  <a:tcPr marL="6350" marR="6350" marT="6350" marB="0"/>
                </a:tc>
                <a:tc>
                  <a:txBody>
                    <a:bodyPr/>
                    <a:lstStyle/>
                    <a:p>
                      <a:pPr algn="l" fontAlgn="ctr"/>
                      <a:r>
                        <a:rPr lang="en-ZA" sz="1400" b="0" i="0" u="none" strike="noStrike">
                          <a:solidFill>
                            <a:srgbClr val="000000"/>
                          </a:solidFill>
                          <a:effectLst/>
                          <a:latin typeface="Calibri" panose="020F0502020204030204" pitchFamily="34" charset="0"/>
                          <a:cs typeface="Calibri" panose="020F0502020204030204" pitchFamily="34" charset="0"/>
                        </a:rPr>
                        <a:t>               812 </a:t>
                      </a:r>
                    </a:p>
                  </a:txBody>
                  <a:tcPr marL="6350" marR="6350" marT="6350" marB="0"/>
                </a:tc>
                <a:tc>
                  <a:txBody>
                    <a:bodyPr/>
                    <a:lstStyle/>
                    <a:p>
                      <a:pPr algn="l" fontAlgn="ctr"/>
                      <a:r>
                        <a:rPr lang="en-ZA" sz="1400" b="1" i="0" u="none" strike="noStrike" dirty="0">
                          <a:solidFill>
                            <a:srgbClr val="000000"/>
                          </a:solidFill>
                          <a:effectLst/>
                          <a:latin typeface="Calibri" panose="020F0502020204030204" pitchFamily="34" charset="0"/>
                          <a:cs typeface="Calibri" panose="020F0502020204030204" pitchFamily="34" charset="0"/>
                        </a:rPr>
                        <a:t>               12 636 </a:t>
                      </a:r>
                    </a:p>
                  </a:txBody>
                  <a:tcPr marL="6350" marR="6350" marT="6350" marB="0"/>
                </a:tc>
                <a:extLst>
                  <a:ext uri="{0D108BD9-81ED-4DB2-BD59-A6C34878D82A}">
                    <a16:rowId xmlns:a16="http://schemas.microsoft.com/office/drawing/2014/main" xmlns="" val="2731565763"/>
                  </a:ext>
                </a:extLst>
              </a:tr>
              <a:tr h="418052">
                <a:tc>
                  <a:txBody>
                    <a:bodyPr/>
                    <a:lstStyle/>
                    <a:p>
                      <a:pPr fontAlgn="b">
                        <a:lnSpc>
                          <a:spcPct val="115000"/>
                        </a:lnSpc>
                        <a:spcBef>
                          <a:spcPts val="500"/>
                        </a:spcBef>
                        <a:spcAft>
                          <a:spcPts val="0"/>
                        </a:spcAft>
                      </a:pPr>
                      <a:r>
                        <a:rPr lang="en-ZA" sz="1600">
                          <a:effectLst/>
                          <a:latin typeface="+mn-lt"/>
                        </a:rPr>
                        <a:t>North West</a:t>
                      </a:r>
                      <a:endParaRPr lang="en-ZA" sz="1600">
                        <a:effectLst/>
                        <a:latin typeface="+mn-lt"/>
                        <a:ea typeface="STXinwei"/>
                        <a:cs typeface="Tahoma" panose="020B0604030504040204" pitchFamily="34" charset="0"/>
                      </a:endParaRPr>
                    </a:p>
                  </a:txBody>
                  <a:tcPr marL="68580" marR="68580" marT="0" marB="0"/>
                </a:tc>
                <a:tc>
                  <a:txBody>
                    <a:bodyPr/>
                    <a:lstStyle/>
                    <a:p>
                      <a:pPr algn="l" fontAlgn="b"/>
                      <a:r>
                        <a:rPr lang="en-ZA" sz="1400" b="0" i="0" u="none" strike="noStrike">
                          <a:solidFill>
                            <a:srgbClr val="000000"/>
                          </a:solidFill>
                          <a:effectLst/>
                          <a:latin typeface="Calibri" panose="020F0502020204030204" pitchFamily="34" charset="0"/>
                          <a:cs typeface="Calibri" panose="020F0502020204030204" pitchFamily="34" charset="0"/>
                        </a:rPr>
                        <a:t>               216 </a:t>
                      </a:r>
                    </a:p>
                  </a:txBody>
                  <a:tcPr marL="6350" marR="6350" marT="6350" marB="0"/>
                </a:tc>
                <a:tc>
                  <a:txBody>
                    <a:bodyPr/>
                    <a:lstStyle/>
                    <a:p>
                      <a:pPr algn="l" fontAlgn="ctr"/>
                      <a:r>
                        <a:rPr lang="en-ZA" sz="1400" b="0" i="0" u="none" strike="noStrike">
                          <a:solidFill>
                            <a:srgbClr val="000000"/>
                          </a:solidFill>
                          <a:effectLst/>
                          <a:latin typeface="Calibri" panose="020F0502020204030204" pitchFamily="34" charset="0"/>
                          <a:cs typeface="Calibri" panose="020F0502020204030204" pitchFamily="34" charset="0"/>
                        </a:rPr>
                        <a:t>               10 920 </a:t>
                      </a:r>
                    </a:p>
                  </a:txBody>
                  <a:tcPr marL="6350" marR="6350" marT="6350" marB="0"/>
                </a:tc>
                <a:tc>
                  <a:txBody>
                    <a:bodyPr/>
                    <a:lstStyle/>
                    <a:p>
                      <a:pPr algn="l" fontAlgn="ctr"/>
                      <a:r>
                        <a:rPr lang="en-ZA" sz="1400" b="0" i="0" u="none" strike="noStrike">
                          <a:solidFill>
                            <a:srgbClr val="000000"/>
                          </a:solidFill>
                          <a:effectLst/>
                          <a:latin typeface="Calibri" panose="020F0502020204030204" pitchFamily="34" charset="0"/>
                          <a:cs typeface="Calibri" panose="020F0502020204030204" pitchFamily="34" charset="0"/>
                        </a:rPr>
                        <a:t>              6 288 </a:t>
                      </a:r>
                    </a:p>
                  </a:txBody>
                  <a:tcPr marL="6350" marR="6350" marT="6350" marB="0"/>
                </a:tc>
                <a:tc>
                  <a:txBody>
                    <a:bodyPr/>
                    <a:lstStyle/>
                    <a:p>
                      <a:pPr algn="l" fontAlgn="ctr"/>
                      <a:r>
                        <a:rPr lang="en-ZA" sz="1400" b="0" i="0" u="none" strike="noStrike" dirty="0">
                          <a:solidFill>
                            <a:srgbClr val="000000"/>
                          </a:solidFill>
                          <a:effectLst/>
                          <a:latin typeface="Calibri" panose="020F0502020204030204" pitchFamily="34" charset="0"/>
                          <a:cs typeface="Calibri" panose="020F0502020204030204" pitchFamily="34" charset="0"/>
                        </a:rPr>
                        <a:t>              1 444 </a:t>
                      </a:r>
                    </a:p>
                  </a:txBody>
                  <a:tcPr marL="6350" marR="6350" marT="6350" marB="0"/>
                </a:tc>
                <a:tc>
                  <a:txBody>
                    <a:bodyPr/>
                    <a:lstStyle/>
                    <a:p>
                      <a:pPr algn="l" fontAlgn="ctr"/>
                      <a:r>
                        <a:rPr lang="en-ZA" sz="1400" b="0" i="0" u="none" strike="noStrike">
                          <a:solidFill>
                            <a:srgbClr val="000000"/>
                          </a:solidFill>
                          <a:effectLst/>
                          <a:latin typeface="Calibri" panose="020F0502020204030204" pitchFamily="34" charset="0"/>
                          <a:cs typeface="Calibri" panose="020F0502020204030204" pitchFamily="34" charset="0"/>
                        </a:rPr>
                        <a:t>               812 </a:t>
                      </a:r>
                    </a:p>
                  </a:txBody>
                  <a:tcPr marL="6350" marR="6350" marT="6350" marB="0"/>
                </a:tc>
                <a:tc>
                  <a:txBody>
                    <a:bodyPr/>
                    <a:lstStyle/>
                    <a:p>
                      <a:pPr algn="l" fontAlgn="ctr"/>
                      <a:r>
                        <a:rPr lang="en-ZA" sz="1400" b="1" i="0" u="none" strike="noStrike" dirty="0">
                          <a:solidFill>
                            <a:srgbClr val="000000"/>
                          </a:solidFill>
                          <a:effectLst/>
                          <a:latin typeface="Calibri" panose="020F0502020204030204" pitchFamily="34" charset="0"/>
                          <a:cs typeface="Calibri" panose="020F0502020204030204" pitchFamily="34" charset="0"/>
                        </a:rPr>
                        <a:t>               19 680 </a:t>
                      </a:r>
                    </a:p>
                  </a:txBody>
                  <a:tcPr marL="6350" marR="6350" marT="6350" marB="0"/>
                </a:tc>
                <a:extLst>
                  <a:ext uri="{0D108BD9-81ED-4DB2-BD59-A6C34878D82A}">
                    <a16:rowId xmlns:a16="http://schemas.microsoft.com/office/drawing/2014/main" xmlns="" val="983528477"/>
                  </a:ext>
                </a:extLst>
              </a:tr>
              <a:tr h="418052">
                <a:tc>
                  <a:txBody>
                    <a:bodyPr/>
                    <a:lstStyle/>
                    <a:p>
                      <a:pPr fontAlgn="b">
                        <a:lnSpc>
                          <a:spcPct val="115000"/>
                        </a:lnSpc>
                        <a:spcBef>
                          <a:spcPts val="500"/>
                        </a:spcBef>
                        <a:spcAft>
                          <a:spcPts val="0"/>
                        </a:spcAft>
                      </a:pPr>
                      <a:r>
                        <a:rPr lang="en-ZA" sz="1600">
                          <a:effectLst/>
                          <a:latin typeface="+mn-lt"/>
                        </a:rPr>
                        <a:t>Western Cape</a:t>
                      </a:r>
                      <a:endParaRPr lang="en-ZA" sz="1600">
                        <a:effectLst/>
                        <a:latin typeface="+mn-lt"/>
                        <a:ea typeface="STXinwei"/>
                        <a:cs typeface="Tahoma" panose="020B0604030504040204" pitchFamily="34" charset="0"/>
                      </a:endParaRPr>
                    </a:p>
                  </a:txBody>
                  <a:tcPr marL="68580" marR="68580" marT="0" marB="0"/>
                </a:tc>
                <a:tc>
                  <a:txBody>
                    <a:bodyPr/>
                    <a:lstStyle/>
                    <a:p>
                      <a:pPr algn="l" fontAlgn="b"/>
                      <a:r>
                        <a:rPr lang="en-ZA" sz="1400" b="0" i="0" u="none" strike="noStrike">
                          <a:solidFill>
                            <a:srgbClr val="000000"/>
                          </a:solidFill>
                          <a:effectLst/>
                          <a:latin typeface="Calibri" panose="020F0502020204030204" pitchFamily="34" charset="0"/>
                          <a:cs typeface="Calibri" panose="020F0502020204030204" pitchFamily="34" charset="0"/>
                        </a:rPr>
                        <a:t>               216 </a:t>
                      </a:r>
                    </a:p>
                  </a:txBody>
                  <a:tcPr marL="6350" marR="6350" marT="6350" marB="0"/>
                </a:tc>
                <a:tc>
                  <a:txBody>
                    <a:bodyPr/>
                    <a:lstStyle/>
                    <a:p>
                      <a:pPr algn="l" fontAlgn="ctr"/>
                      <a:r>
                        <a:rPr lang="en-ZA" sz="1400" b="0" i="0" u="none" strike="noStrike">
                          <a:solidFill>
                            <a:srgbClr val="000000"/>
                          </a:solidFill>
                          <a:effectLst/>
                          <a:latin typeface="Calibri" panose="020F0502020204030204" pitchFamily="34" charset="0"/>
                          <a:cs typeface="Calibri" panose="020F0502020204030204" pitchFamily="34" charset="0"/>
                        </a:rPr>
                        <a:t>               17 088 </a:t>
                      </a:r>
                    </a:p>
                  </a:txBody>
                  <a:tcPr marL="6350" marR="6350" marT="6350" marB="0"/>
                </a:tc>
                <a:tc>
                  <a:txBody>
                    <a:bodyPr/>
                    <a:lstStyle/>
                    <a:p>
                      <a:pPr algn="l" fontAlgn="ctr"/>
                      <a:r>
                        <a:rPr lang="en-ZA" sz="1400" b="0" i="0" u="none" strike="noStrike">
                          <a:solidFill>
                            <a:srgbClr val="000000"/>
                          </a:solidFill>
                          <a:effectLst/>
                          <a:latin typeface="Calibri" panose="020F0502020204030204" pitchFamily="34" charset="0"/>
                          <a:cs typeface="Calibri" panose="020F0502020204030204" pitchFamily="34" charset="0"/>
                        </a:rPr>
                        <a:t>            11 904 </a:t>
                      </a:r>
                    </a:p>
                  </a:txBody>
                  <a:tcPr marL="6350" marR="6350" marT="6350" marB="0"/>
                </a:tc>
                <a:tc>
                  <a:txBody>
                    <a:bodyPr/>
                    <a:lstStyle/>
                    <a:p>
                      <a:pPr algn="l" fontAlgn="ctr"/>
                      <a:r>
                        <a:rPr lang="en-ZA" sz="1400" b="0" i="0" u="none" strike="noStrike" dirty="0">
                          <a:solidFill>
                            <a:srgbClr val="000000"/>
                          </a:solidFill>
                          <a:effectLst/>
                          <a:latin typeface="Calibri" panose="020F0502020204030204" pitchFamily="34" charset="0"/>
                          <a:cs typeface="Calibri" panose="020F0502020204030204" pitchFamily="34" charset="0"/>
                        </a:rPr>
                        <a:t>              2 344 </a:t>
                      </a:r>
                    </a:p>
                  </a:txBody>
                  <a:tcPr marL="6350" marR="6350" marT="6350" marB="0"/>
                </a:tc>
                <a:tc>
                  <a:txBody>
                    <a:bodyPr/>
                    <a:lstStyle/>
                    <a:p>
                      <a:pPr algn="l" fontAlgn="ctr"/>
                      <a:r>
                        <a:rPr lang="en-ZA" sz="1400" b="0" i="0" u="none" strike="noStrike" dirty="0">
                          <a:solidFill>
                            <a:srgbClr val="000000"/>
                          </a:solidFill>
                          <a:effectLst/>
                          <a:latin typeface="Calibri" panose="020F0502020204030204" pitchFamily="34" charset="0"/>
                          <a:cs typeface="Calibri" panose="020F0502020204030204" pitchFamily="34" charset="0"/>
                        </a:rPr>
                        <a:t>            1 172 </a:t>
                      </a:r>
                    </a:p>
                  </a:txBody>
                  <a:tcPr marL="6350" marR="6350" marT="6350" marB="0"/>
                </a:tc>
                <a:tc>
                  <a:txBody>
                    <a:bodyPr/>
                    <a:lstStyle/>
                    <a:p>
                      <a:pPr algn="l" fontAlgn="ctr"/>
                      <a:r>
                        <a:rPr lang="en-ZA" sz="1400" b="1" i="0" u="none" strike="noStrike" dirty="0">
                          <a:solidFill>
                            <a:srgbClr val="000000"/>
                          </a:solidFill>
                          <a:effectLst/>
                          <a:latin typeface="Calibri" panose="020F0502020204030204" pitchFamily="34" charset="0"/>
                          <a:cs typeface="Calibri" panose="020F0502020204030204" pitchFamily="34" charset="0"/>
                        </a:rPr>
                        <a:t>               32 724 </a:t>
                      </a:r>
                    </a:p>
                  </a:txBody>
                  <a:tcPr marL="6350" marR="6350" marT="6350" marB="0"/>
                </a:tc>
                <a:extLst>
                  <a:ext uri="{0D108BD9-81ED-4DB2-BD59-A6C34878D82A}">
                    <a16:rowId xmlns:a16="http://schemas.microsoft.com/office/drawing/2014/main" xmlns="" val="1069931342"/>
                  </a:ext>
                </a:extLst>
              </a:tr>
              <a:tr h="418052">
                <a:tc>
                  <a:txBody>
                    <a:bodyPr/>
                    <a:lstStyle/>
                    <a:p>
                      <a:pPr fontAlgn="b">
                        <a:lnSpc>
                          <a:spcPct val="115000"/>
                        </a:lnSpc>
                        <a:spcBef>
                          <a:spcPts val="500"/>
                        </a:spcBef>
                        <a:spcAft>
                          <a:spcPts val="0"/>
                        </a:spcAft>
                      </a:pPr>
                      <a:r>
                        <a:rPr lang="en-ZA" sz="1600">
                          <a:effectLst/>
                          <a:latin typeface="+mn-lt"/>
                        </a:rPr>
                        <a:t>HO</a:t>
                      </a:r>
                      <a:endParaRPr lang="en-ZA" sz="1600">
                        <a:effectLst/>
                        <a:latin typeface="+mn-lt"/>
                        <a:ea typeface="STXinwei"/>
                        <a:cs typeface="Tahoma" panose="020B0604030504040204" pitchFamily="34" charset="0"/>
                      </a:endParaRPr>
                    </a:p>
                  </a:txBody>
                  <a:tcPr marL="68580" marR="68580" marT="0" marB="0"/>
                </a:tc>
                <a:tc>
                  <a:txBody>
                    <a:bodyPr/>
                    <a:lstStyle/>
                    <a:p>
                      <a:pPr algn="l" fontAlgn="b"/>
                      <a:r>
                        <a:rPr lang="en-ZA" sz="1400" b="0" i="0" u="none" strike="noStrike">
                          <a:solidFill>
                            <a:srgbClr val="000000"/>
                          </a:solidFill>
                          <a:effectLst/>
                          <a:latin typeface="Calibri" panose="020F0502020204030204" pitchFamily="34" charset="0"/>
                          <a:cs typeface="Calibri" panose="020F0502020204030204" pitchFamily="34" charset="0"/>
                        </a:rPr>
                        <a:t> </a:t>
                      </a:r>
                    </a:p>
                  </a:txBody>
                  <a:tcPr marL="6350" marR="6350" marT="6350" marB="0"/>
                </a:tc>
                <a:tc>
                  <a:txBody>
                    <a:bodyPr/>
                    <a:lstStyle/>
                    <a:p>
                      <a:pPr algn="l" fontAlgn="ctr"/>
                      <a:r>
                        <a:rPr lang="en-ZA" sz="1400" b="0" i="0" u="none" strike="noStrike">
                          <a:solidFill>
                            <a:srgbClr val="000000"/>
                          </a:solidFill>
                          <a:effectLst/>
                          <a:latin typeface="Calibri" panose="020F0502020204030204" pitchFamily="34" charset="0"/>
                          <a:cs typeface="Calibri" panose="020F0502020204030204" pitchFamily="34" charset="0"/>
                        </a:rPr>
                        <a:t> </a:t>
                      </a:r>
                    </a:p>
                  </a:txBody>
                  <a:tcPr marL="6350" marR="6350" marT="6350" marB="0"/>
                </a:tc>
                <a:tc>
                  <a:txBody>
                    <a:bodyPr/>
                    <a:lstStyle/>
                    <a:p>
                      <a:pPr algn="l" fontAlgn="ctr"/>
                      <a:r>
                        <a:rPr lang="en-ZA" sz="1400" b="0" i="0" u="none" strike="noStrike">
                          <a:solidFill>
                            <a:srgbClr val="000000"/>
                          </a:solidFill>
                          <a:effectLst/>
                          <a:latin typeface="Calibri" panose="020F0502020204030204" pitchFamily="34" charset="0"/>
                          <a:cs typeface="Calibri" panose="020F0502020204030204" pitchFamily="34" charset="0"/>
                        </a:rPr>
                        <a:t>                  288 </a:t>
                      </a:r>
                    </a:p>
                  </a:txBody>
                  <a:tcPr marL="6350" marR="6350" marT="6350" marB="0"/>
                </a:tc>
                <a:tc>
                  <a:txBody>
                    <a:bodyPr/>
                    <a:lstStyle/>
                    <a:p>
                      <a:pPr algn="l" fontAlgn="ctr"/>
                      <a:r>
                        <a:rPr lang="en-ZA" sz="1400" b="0" i="0" u="none" strike="noStrike">
                          <a:solidFill>
                            <a:srgbClr val="000000"/>
                          </a:solidFill>
                          <a:effectLst/>
                          <a:latin typeface="Calibri" panose="020F0502020204030204" pitchFamily="34" charset="0"/>
                          <a:cs typeface="Calibri" panose="020F0502020204030204" pitchFamily="34" charset="0"/>
                        </a:rPr>
                        <a:t> </a:t>
                      </a:r>
                    </a:p>
                  </a:txBody>
                  <a:tcPr marL="6350" marR="6350" marT="6350" marB="0"/>
                </a:tc>
                <a:tc>
                  <a:txBody>
                    <a:bodyPr/>
                    <a:lstStyle/>
                    <a:p>
                      <a:pPr algn="l" fontAlgn="ctr"/>
                      <a:r>
                        <a:rPr lang="en-ZA" sz="1400" b="0" i="0" u="none" strike="noStrike" dirty="0">
                          <a:solidFill>
                            <a:srgbClr val="000000"/>
                          </a:solidFill>
                          <a:effectLst/>
                          <a:latin typeface="Calibri" panose="020F0502020204030204" pitchFamily="34" charset="0"/>
                          <a:cs typeface="Calibri" panose="020F0502020204030204" pitchFamily="34" charset="0"/>
                        </a:rPr>
                        <a:t> </a:t>
                      </a:r>
                    </a:p>
                  </a:txBody>
                  <a:tcPr marL="6350" marR="6350" marT="6350" marB="0"/>
                </a:tc>
                <a:tc>
                  <a:txBody>
                    <a:bodyPr/>
                    <a:lstStyle/>
                    <a:p>
                      <a:pPr algn="l" fontAlgn="ctr"/>
                      <a:r>
                        <a:rPr lang="en-ZA" sz="1400" b="1" i="0" u="none" strike="noStrike" dirty="0">
                          <a:solidFill>
                            <a:srgbClr val="000000"/>
                          </a:solidFill>
                          <a:effectLst/>
                          <a:latin typeface="Calibri" panose="020F0502020204030204" pitchFamily="34" charset="0"/>
                          <a:cs typeface="Calibri" panose="020F0502020204030204" pitchFamily="34" charset="0"/>
                        </a:rPr>
                        <a:t>                    288 </a:t>
                      </a:r>
                    </a:p>
                  </a:txBody>
                  <a:tcPr marL="6350" marR="6350" marT="6350" marB="0"/>
                </a:tc>
                <a:extLst>
                  <a:ext uri="{0D108BD9-81ED-4DB2-BD59-A6C34878D82A}">
                    <a16:rowId xmlns:a16="http://schemas.microsoft.com/office/drawing/2014/main" xmlns="" val="1066773237"/>
                  </a:ext>
                </a:extLst>
              </a:tr>
              <a:tr h="418052">
                <a:tc>
                  <a:txBody>
                    <a:bodyPr/>
                    <a:lstStyle/>
                    <a:p>
                      <a:pPr fontAlgn="b">
                        <a:lnSpc>
                          <a:spcPct val="115000"/>
                        </a:lnSpc>
                        <a:spcBef>
                          <a:spcPts val="500"/>
                        </a:spcBef>
                        <a:spcAft>
                          <a:spcPts val="0"/>
                        </a:spcAft>
                      </a:pPr>
                      <a:r>
                        <a:rPr lang="en-ZA" sz="1600" b="1" dirty="0">
                          <a:effectLst/>
                          <a:latin typeface="+mn-lt"/>
                        </a:rPr>
                        <a:t>TOTAL</a:t>
                      </a:r>
                      <a:endParaRPr lang="en-ZA" sz="1600" b="1" dirty="0">
                        <a:effectLst/>
                        <a:latin typeface="+mn-lt"/>
                        <a:ea typeface="STXinwei"/>
                        <a:cs typeface="Tahoma" panose="020B0604030504040204" pitchFamily="34" charset="0"/>
                      </a:endParaRPr>
                    </a:p>
                  </a:txBody>
                  <a:tcPr marL="68580" marR="68580" marT="0" marB="0">
                    <a:solidFill>
                      <a:schemeClr val="tx2">
                        <a:lumMod val="20000"/>
                        <a:lumOff val="80000"/>
                      </a:schemeClr>
                    </a:solidFill>
                  </a:tcPr>
                </a:tc>
                <a:tc>
                  <a:txBody>
                    <a:bodyPr/>
                    <a:lstStyle/>
                    <a:p>
                      <a:pPr algn="l" fontAlgn="b"/>
                      <a:r>
                        <a:rPr lang="en-ZA" sz="1400" b="1" i="0" u="none" strike="noStrike">
                          <a:solidFill>
                            <a:srgbClr val="000000"/>
                          </a:solidFill>
                          <a:effectLst/>
                          <a:latin typeface="Calibri" panose="020F0502020204030204" pitchFamily="34" charset="0"/>
                          <a:cs typeface="Calibri" panose="020F0502020204030204" pitchFamily="34" charset="0"/>
                        </a:rPr>
                        <a:t>            3 324 </a:t>
                      </a:r>
                    </a:p>
                  </a:txBody>
                  <a:tcPr marL="6350" marR="6350" marT="6350" marB="0">
                    <a:solidFill>
                      <a:schemeClr val="tx2">
                        <a:lumMod val="20000"/>
                        <a:lumOff val="80000"/>
                      </a:schemeClr>
                    </a:solidFill>
                  </a:tcPr>
                </a:tc>
                <a:tc>
                  <a:txBody>
                    <a:bodyPr/>
                    <a:lstStyle/>
                    <a:p>
                      <a:pPr algn="l" fontAlgn="ctr"/>
                      <a:r>
                        <a:rPr lang="en-ZA" sz="1400" b="1" i="0" u="none" strike="noStrike">
                          <a:solidFill>
                            <a:srgbClr val="000000"/>
                          </a:solidFill>
                          <a:effectLst/>
                          <a:latin typeface="Calibri" panose="020F0502020204030204" pitchFamily="34" charset="0"/>
                          <a:cs typeface="Calibri" panose="020F0502020204030204" pitchFamily="34" charset="0"/>
                        </a:rPr>
                        <a:t>             168 864 </a:t>
                      </a:r>
                    </a:p>
                  </a:txBody>
                  <a:tcPr marL="6350" marR="6350" marT="6350" marB="0">
                    <a:solidFill>
                      <a:schemeClr val="tx2">
                        <a:lumMod val="20000"/>
                        <a:lumOff val="80000"/>
                      </a:schemeClr>
                    </a:solidFill>
                  </a:tcPr>
                </a:tc>
                <a:tc>
                  <a:txBody>
                    <a:bodyPr/>
                    <a:lstStyle/>
                    <a:p>
                      <a:pPr algn="l" fontAlgn="ctr"/>
                      <a:r>
                        <a:rPr lang="en-ZA" sz="1400" b="1" i="0" u="none" strike="noStrike">
                          <a:solidFill>
                            <a:srgbClr val="000000"/>
                          </a:solidFill>
                          <a:effectLst/>
                          <a:latin typeface="Calibri" panose="020F0502020204030204" pitchFamily="34" charset="0"/>
                          <a:cs typeface="Calibri" panose="020F0502020204030204" pitchFamily="34" charset="0"/>
                        </a:rPr>
                        <a:t>            98 856 </a:t>
                      </a:r>
                    </a:p>
                  </a:txBody>
                  <a:tcPr marL="6350" marR="6350" marT="6350" marB="0">
                    <a:solidFill>
                      <a:schemeClr val="tx2">
                        <a:lumMod val="20000"/>
                        <a:lumOff val="80000"/>
                      </a:schemeClr>
                    </a:solidFill>
                  </a:tcPr>
                </a:tc>
                <a:tc>
                  <a:txBody>
                    <a:bodyPr/>
                    <a:lstStyle/>
                    <a:p>
                      <a:pPr algn="l" fontAlgn="ctr"/>
                      <a:r>
                        <a:rPr lang="en-ZA" sz="1400" b="1" i="0" u="none" strike="noStrike">
                          <a:solidFill>
                            <a:srgbClr val="000000"/>
                          </a:solidFill>
                          <a:effectLst/>
                          <a:latin typeface="Calibri" panose="020F0502020204030204" pitchFamily="34" charset="0"/>
                          <a:cs typeface="Calibri" panose="020F0502020204030204" pitchFamily="34" charset="0"/>
                        </a:rPr>
                        <a:t>            17 856 </a:t>
                      </a:r>
                    </a:p>
                  </a:txBody>
                  <a:tcPr marL="6350" marR="6350" marT="6350" marB="0">
                    <a:solidFill>
                      <a:schemeClr val="tx2">
                        <a:lumMod val="20000"/>
                        <a:lumOff val="80000"/>
                      </a:schemeClr>
                    </a:solidFill>
                  </a:tcPr>
                </a:tc>
                <a:tc>
                  <a:txBody>
                    <a:bodyPr/>
                    <a:lstStyle/>
                    <a:p>
                      <a:pPr algn="l" fontAlgn="ctr"/>
                      <a:r>
                        <a:rPr lang="en-ZA" sz="1400" b="1" i="0" u="none" strike="noStrike" dirty="0">
                          <a:solidFill>
                            <a:srgbClr val="000000"/>
                          </a:solidFill>
                          <a:effectLst/>
                          <a:latin typeface="Calibri" panose="020F0502020204030204" pitchFamily="34" charset="0"/>
                          <a:cs typeface="Calibri" panose="020F0502020204030204" pitchFamily="34" charset="0"/>
                        </a:rPr>
                        <a:t>            9 204 </a:t>
                      </a:r>
                    </a:p>
                  </a:txBody>
                  <a:tcPr marL="6350" marR="6350" marT="6350" marB="0">
                    <a:solidFill>
                      <a:schemeClr val="tx2">
                        <a:lumMod val="20000"/>
                        <a:lumOff val="80000"/>
                      </a:schemeClr>
                    </a:solidFill>
                  </a:tcPr>
                </a:tc>
                <a:tc>
                  <a:txBody>
                    <a:bodyPr/>
                    <a:lstStyle/>
                    <a:p>
                      <a:pPr algn="l" fontAlgn="ctr"/>
                      <a:r>
                        <a:rPr lang="en-ZA" sz="1400" b="1" i="0" u="none" strike="noStrike" dirty="0">
                          <a:solidFill>
                            <a:srgbClr val="000000"/>
                          </a:solidFill>
                          <a:effectLst/>
                          <a:latin typeface="Calibri" panose="020F0502020204030204" pitchFamily="34" charset="0"/>
                          <a:cs typeface="Calibri" panose="020F0502020204030204" pitchFamily="34" charset="0"/>
                        </a:rPr>
                        <a:t>             298 104 </a:t>
                      </a:r>
                    </a:p>
                  </a:txBody>
                  <a:tcPr marL="6350" marR="6350" marT="6350" marB="0">
                    <a:solidFill>
                      <a:schemeClr val="tx2">
                        <a:lumMod val="20000"/>
                        <a:lumOff val="80000"/>
                      </a:schemeClr>
                    </a:solidFill>
                  </a:tcPr>
                </a:tc>
                <a:extLst>
                  <a:ext uri="{0D108BD9-81ED-4DB2-BD59-A6C34878D82A}">
                    <a16:rowId xmlns:a16="http://schemas.microsoft.com/office/drawing/2014/main" xmlns="" val="2050412642"/>
                  </a:ext>
                </a:extLst>
              </a:tr>
            </a:tbl>
          </a:graphicData>
        </a:graphic>
      </p:graphicFrame>
      <p:sp>
        <p:nvSpPr>
          <p:cNvPr id="4" name="Slide Number Placeholder 3"/>
          <p:cNvSpPr>
            <a:spLocks noGrp="1"/>
          </p:cNvSpPr>
          <p:nvPr>
            <p:ph type="sldNum" sz="quarter" idx="12"/>
          </p:nvPr>
        </p:nvSpPr>
        <p:spPr>
          <a:xfrm>
            <a:off x="6886796" y="50665"/>
            <a:ext cx="2133600" cy="193175"/>
          </a:xfrm>
        </p:spPr>
        <p:txBody>
          <a:bodyPr/>
          <a:lstStyle/>
          <a:p>
            <a:fld id="{4199C084-64D2-444A-8BFC-FE521070755C}" type="slidenum">
              <a:rPr lang="en-US" altLang="en-US" smtClean="0">
                <a:solidFill>
                  <a:schemeClr val="bg1"/>
                </a:solidFill>
              </a:rPr>
              <a:pPr/>
              <a:t>35</a:t>
            </a:fld>
            <a:endParaRPr lang="en-US" altLang="en-US" dirty="0">
              <a:solidFill>
                <a:schemeClr val="bg1"/>
              </a:solidFill>
            </a:endParaRPr>
          </a:p>
        </p:txBody>
      </p:sp>
      <p:sp>
        <p:nvSpPr>
          <p:cNvPr id="6" name="TextBox 5"/>
          <p:cNvSpPr txBox="1"/>
          <p:nvPr/>
        </p:nvSpPr>
        <p:spPr>
          <a:xfrm>
            <a:off x="293913" y="6302540"/>
            <a:ext cx="8262257" cy="276999"/>
          </a:xfrm>
          <a:prstGeom prst="rect">
            <a:avLst/>
          </a:prstGeom>
          <a:noFill/>
        </p:spPr>
        <p:txBody>
          <a:bodyPr wrap="square" rtlCol="0">
            <a:spAutoFit/>
          </a:bodyPr>
          <a:lstStyle/>
          <a:p>
            <a:r>
              <a:rPr lang="en-ZA" sz="1200" b="1" dirty="0" smtClean="0"/>
              <a:t>Details of the quarterly breakdown per legislation and province are in the APP</a:t>
            </a:r>
            <a:endParaRPr lang="en-ZA" sz="1200" b="1" dirty="0"/>
          </a:p>
        </p:txBody>
      </p:sp>
    </p:spTree>
    <p:extLst>
      <p:ext uri="{BB962C8B-B14F-4D97-AF65-F5344CB8AC3E}">
        <p14:creationId xmlns:p14="http://schemas.microsoft.com/office/powerpoint/2010/main" xmlns="" val="20034072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b="1" dirty="0" smtClean="0"/>
              <a:t>KEY RISKS AND MITIGATION</a:t>
            </a:r>
            <a:endParaRPr lang="en-ZA" sz="3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529088714"/>
              </p:ext>
            </p:extLst>
          </p:nvPr>
        </p:nvGraphicFramePr>
        <p:xfrm>
          <a:off x="183995" y="1287344"/>
          <a:ext cx="8776009" cy="5483407"/>
        </p:xfrm>
        <a:graphic>
          <a:graphicData uri="http://schemas.openxmlformats.org/drawingml/2006/table">
            <a:tbl>
              <a:tblPr firstRow="1" firstCol="1" bandRow="1">
                <a:tableStyleId>{5C22544A-7EE6-4342-B048-85BDC9FD1C3A}</a:tableStyleId>
              </a:tblPr>
              <a:tblGrid>
                <a:gridCol w="1160173">
                  <a:extLst>
                    <a:ext uri="{9D8B030D-6E8A-4147-A177-3AD203B41FA5}">
                      <a16:colId xmlns:a16="http://schemas.microsoft.com/office/drawing/2014/main" xmlns="" val="842196942"/>
                    </a:ext>
                  </a:extLst>
                </a:gridCol>
                <a:gridCol w="1097280">
                  <a:extLst>
                    <a:ext uri="{9D8B030D-6E8A-4147-A177-3AD203B41FA5}">
                      <a16:colId xmlns:a16="http://schemas.microsoft.com/office/drawing/2014/main" xmlns="" val="2186992703"/>
                    </a:ext>
                  </a:extLst>
                </a:gridCol>
                <a:gridCol w="6518556">
                  <a:extLst>
                    <a:ext uri="{9D8B030D-6E8A-4147-A177-3AD203B41FA5}">
                      <a16:colId xmlns:a16="http://schemas.microsoft.com/office/drawing/2014/main" xmlns="" val="1149039531"/>
                    </a:ext>
                  </a:extLst>
                </a:gridCol>
              </a:tblGrid>
              <a:tr h="517707">
                <a:tc>
                  <a:txBody>
                    <a:bodyPr/>
                    <a:lstStyle/>
                    <a:p>
                      <a:pPr>
                        <a:lnSpc>
                          <a:spcPct val="115000"/>
                        </a:lnSpc>
                        <a:spcBef>
                          <a:spcPts val="500"/>
                        </a:spcBef>
                        <a:spcAft>
                          <a:spcPts val="0"/>
                        </a:spcAft>
                      </a:pPr>
                      <a:r>
                        <a:rPr lang="en-ZA" sz="1600" dirty="0">
                          <a:effectLst/>
                        </a:rPr>
                        <a:t>Outcome </a:t>
                      </a:r>
                      <a:endParaRPr lang="en-ZA" sz="1600" dirty="0">
                        <a:effectLst/>
                        <a:latin typeface="Trebuchet MS" panose="020B0603020202020204" pitchFamily="34" charset="0"/>
                        <a:ea typeface="STXinwei"/>
                        <a:cs typeface="Tahoma" panose="020B0604030504040204" pitchFamily="34" charset="0"/>
                      </a:endParaRPr>
                    </a:p>
                  </a:txBody>
                  <a:tcPr marL="68580" marR="68580" marT="0" marB="0"/>
                </a:tc>
                <a:tc>
                  <a:txBody>
                    <a:bodyPr/>
                    <a:lstStyle/>
                    <a:p>
                      <a:pPr algn="ctr">
                        <a:lnSpc>
                          <a:spcPct val="115000"/>
                        </a:lnSpc>
                        <a:spcBef>
                          <a:spcPts val="500"/>
                        </a:spcBef>
                        <a:spcAft>
                          <a:spcPts val="0"/>
                        </a:spcAft>
                      </a:pPr>
                      <a:r>
                        <a:rPr lang="en-ZA" sz="1600" dirty="0">
                          <a:effectLst/>
                        </a:rPr>
                        <a:t>Key Risk</a:t>
                      </a:r>
                      <a:endParaRPr lang="en-ZA" sz="1600" dirty="0">
                        <a:effectLst/>
                        <a:latin typeface="Trebuchet MS" panose="020B0603020202020204" pitchFamily="34" charset="0"/>
                        <a:ea typeface="STXinwei"/>
                        <a:cs typeface="Tahoma" panose="020B0604030504040204" pitchFamily="34" charset="0"/>
                      </a:endParaRPr>
                    </a:p>
                  </a:txBody>
                  <a:tcPr marL="68580" marR="68580" marT="0" marB="0"/>
                </a:tc>
                <a:tc>
                  <a:txBody>
                    <a:bodyPr/>
                    <a:lstStyle/>
                    <a:p>
                      <a:pPr algn="ctr">
                        <a:lnSpc>
                          <a:spcPct val="115000"/>
                        </a:lnSpc>
                        <a:spcBef>
                          <a:spcPts val="500"/>
                        </a:spcBef>
                        <a:spcAft>
                          <a:spcPts val="0"/>
                        </a:spcAft>
                      </a:pPr>
                      <a:r>
                        <a:rPr lang="en-ZA" sz="1600" dirty="0">
                          <a:effectLst/>
                        </a:rPr>
                        <a:t>Risk Mitigation</a:t>
                      </a:r>
                      <a:endParaRPr lang="en-ZA" sz="1600" dirty="0">
                        <a:effectLst/>
                        <a:latin typeface="Trebuchet MS" panose="020B0603020202020204" pitchFamily="34" charset="0"/>
                        <a:ea typeface="STXinwei"/>
                        <a:cs typeface="Tahoma" panose="020B0604030504040204" pitchFamily="34" charset="0"/>
                      </a:endParaRPr>
                    </a:p>
                  </a:txBody>
                  <a:tcPr marL="68580" marR="68580" marT="0" marB="0"/>
                </a:tc>
                <a:extLst>
                  <a:ext uri="{0D108BD9-81ED-4DB2-BD59-A6C34878D82A}">
                    <a16:rowId xmlns:a16="http://schemas.microsoft.com/office/drawing/2014/main" xmlns="" val="3107244560"/>
                  </a:ext>
                </a:extLst>
              </a:tr>
              <a:tr h="2510917">
                <a:tc rowSpan="2">
                  <a:txBody>
                    <a:bodyPr/>
                    <a:lstStyle/>
                    <a:p>
                      <a:pPr>
                        <a:spcAft>
                          <a:spcPts val="0"/>
                        </a:spcAft>
                      </a:pPr>
                      <a:r>
                        <a:rPr lang="en-ZA" sz="1200" dirty="0">
                          <a:effectLst/>
                          <a:latin typeface="Trebuchet MS" panose="020B0603020202020204" pitchFamily="34" charset="0"/>
                          <a:ea typeface="Times New Roman" panose="02020603050405020304" pitchFamily="18" charset="0"/>
                          <a:cs typeface="Times New Roman" panose="02020603050405020304" pitchFamily="18" charset="0"/>
                        </a:rPr>
                        <a:t>Vulnerable Employees and others are protected through </a:t>
                      </a:r>
                      <a:r>
                        <a:rPr lang="en-ZA" sz="1200" dirty="0" smtClean="0">
                          <a:effectLst/>
                          <a:latin typeface="Trebuchet MS" panose="020B0603020202020204" pitchFamily="34" charset="0"/>
                          <a:ea typeface="Times New Roman" panose="02020603050405020304" pitchFamily="18" charset="0"/>
                          <a:cs typeface="Times New Roman" panose="02020603050405020304" pitchFamily="18" charset="0"/>
                        </a:rPr>
                        <a:t>inspection </a:t>
                      </a:r>
                      <a:r>
                        <a:rPr lang="en-ZA" sz="1200" dirty="0">
                          <a:effectLst/>
                          <a:latin typeface="Trebuchet MS" panose="020B0603020202020204" pitchFamily="34" charset="0"/>
                          <a:ea typeface="Times New Roman" panose="02020603050405020304" pitchFamily="18" charset="0"/>
                          <a:cs typeface="Times New Roman" panose="02020603050405020304" pitchFamily="18" charset="0"/>
                        </a:rPr>
                        <a:t>and/or enforcement of labour legislation</a:t>
                      </a:r>
                      <a:endParaRPr lang="en-ZA" sz="1200" dirty="0">
                        <a:effectLst/>
                        <a:latin typeface="Trebuchet MS" panose="020B0603020202020204" pitchFamily="34" charset="0"/>
                      </a:endParaRPr>
                    </a:p>
                  </a:txBody>
                  <a:tcPr marL="68580" marR="68580" marT="0" marB="0"/>
                </a:tc>
                <a:tc>
                  <a:txBody>
                    <a:bodyPr/>
                    <a:lstStyle/>
                    <a:p>
                      <a:pPr>
                        <a:lnSpc>
                          <a:spcPct val="100000"/>
                        </a:lnSpc>
                        <a:spcBef>
                          <a:spcPts val="500"/>
                        </a:spcBef>
                        <a:spcAft>
                          <a:spcPts val="0"/>
                        </a:spcAft>
                      </a:pPr>
                      <a:r>
                        <a:rPr lang="en-ZA" sz="1400" dirty="0">
                          <a:effectLst/>
                          <a:latin typeface="Calibri" panose="020F0502020204030204" pitchFamily="34" charset="0"/>
                          <a:ea typeface="Times New Roman" panose="02020603050405020304" pitchFamily="18" charset="0"/>
                          <a:cs typeface="Calibri" panose="020F0502020204030204" pitchFamily="34" charset="0"/>
                        </a:rPr>
                        <a:t>Non-compliance by employers and users with labour legislation</a:t>
                      </a:r>
                      <a:endParaRPr lang="en-ZA" sz="1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marL="342900" lvl="0" indent="-342900">
                        <a:lnSpc>
                          <a:spcPct val="100000"/>
                        </a:lnSpc>
                        <a:spcBef>
                          <a:spcPts val="500"/>
                        </a:spcBef>
                        <a:spcAft>
                          <a:spcPts val="0"/>
                        </a:spcAft>
                        <a:buFont typeface="Symbol" panose="05050102010706020507" pitchFamily="18" charset="2"/>
                        <a:buChar char=""/>
                      </a:pPr>
                      <a:r>
                        <a:rPr lang="en-ZA" sz="1400" dirty="0">
                          <a:effectLst/>
                          <a:latin typeface="Calibri" panose="020F0502020204030204" pitchFamily="34" charset="0"/>
                          <a:ea typeface="Times New Roman" panose="02020603050405020304" pitchFamily="18" charset="0"/>
                          <a:cs typeface="Calibri" panose="020F0502020204030204" pitchFamily="34" charset="0"/>
                        </a:rPr>
                        <a:t>Strengthening of sector specific advocacy by utilising various platforms at both the Provincial and National level. </a:t>
                      </a:r>
                      <a:endParaRPr lang="en-ZA" sz="1400" dirty="0">
                        <a:effectLst/>
                        <a:latin typeface="Calibri" panose="020F0502020204030204" pitchFamily="34" charset="0"/>
                        <a:ea typeface="SimSun" panose="02010600030101010101" pitchFamily="2" charset="-122"/>
                        <a:cs typeface="Calibri" panose="020F0502020204030204" pitchFamily="34" charset="0"/>
                      </a:endParaRPr>
                    </a:p>
                    <a:p>
                      <a:pPr marL="342900" lvl="0" indent="-342900">
                        <a:lnSpc>
                          <a:spcPct val="100000"/>
                        </a:lnSpc>
                        <a:spcBef>
                          <a:spcPts val="500"/>
                        </a:spcBef>
                        <a:spcAft>
                          <a:spcPts val="0"/>
                        </a:spcAft>
                        <a:buFont typeface="Symbol" panose="05050102010706020507" pitchFamily="18" charset="2"/>
                        <a:buChar char=""/>
                      </a:pPr>
                      <a:r>
                        <a:rPr lang="en-ZA" sz="1400" dirty="0">
                          <a:effectLst/>
                          <a:latin typeface="Calibri" panose="020F0502020204030204" pitchFamily="34" charset="0"/>
                          <a:ea typeface="Times New Roman" panose="02020603050405020304" pitchFamily="18" charset="0"/>
                          <a:cs typeface="Calibri" panose="020F0502020204030204" pitchFamily="34" charset="0"/>
                        </a:rPr>
                        <a:t>Improve the conducting of follow up inspections to strengthen monitoring in areas of noncompliance. </a:t>
                      </a:r>
                      <a:endParaRPr lang="en-ZA" sz="1400" dirty="0">
                        <a:effectLst/>
                        <a:latin typeface="Calibri" panose="020F0502020204030204" pitchFamily="34" charset="0"/>
                        <a:ea typeface="SimSun" panose="02010600030101010101" pitchFamily="2" charset="-122"/>
                        <a:cs typeface="Calibri" panose="020F0502020204030204" pitchFamily="34" charset="0"/>
                      </a:endParaRPr>
                    </a:p>
                    <a:p>
                      <a:pPr marL="342900" lvl="0" indent="-342900">
                        <a:lnSpc>
                          <a:spcPct val="100000"/>
                        </a:lnSpc>
                        <a:spcBef>
                          <a:spcPts val="500"/>
                        </a:spcBef>
                        <a:spcAft>
                          <a:spcPts val="0"/>
                        </a:spcAft>
                        <a:buFont typeface="Symbol" panose="05050102010706020507" pitchFamily="18" charset="2"/>
                        <a:buChar char=""/>
                      </a:pPr>
                      <a:r>
                        <a:rPr lang="en-ZA" sz="1400" dirty="0">
                          <a:effectLst/>
                          <a:latin typeface="Calibri" panose="020F0502020204030204" pitchFamily="34" charset="0"/>
                          <a:ea typeface="Times New Roman" panose="02020603050405020304" pitchFamily="18" charset="0"/>
                          <a:cs typeface="Calibri" panose="020F0502020204030204" pitchFamily="34" charset="0"/>
                        </a:rPr>
                        <a:t>Effective implementation of existing MOU’s.</a:t>
                      </a:r>
                      <a:endParaRPr lang="en-ZA" sz="1400" dirty="0">
                        <a:effectLst/>
                        <a:latin typeface="Calibri" panose="020F0502020204030204" pitchFamily="34" charset="0"/>
                        <a:ea typeface="SimSun" panose="02010600030101010101" pitchFamily="2" charset="-122"/>
                        <a:cs typeface="Calibri" panose="020F0502020204030204" pitchFamily="34" charset="0"/>
                      </a:endParaRPr>
                    </a:p>
                    <a:p>
                      <a:pPr marL="342900" lvl="0" indent="-342900">
                        <a:lnSpc>
                          <a:spcPct val="100000"/>
                        </a:lnSpc>
                        <a:spcBef>
                          <a:spcPts val="500"/>
                        </a:spcBef>
                        <a:spcAft>
                          <a:spcPts val="0"/>
                        </a:spcAft>
                        <a:buFont typeface="Symbol" panose="05050102010706020507" pitchFamily="18" charset="2"/>
                        <a:buChar char=""/>
                      </a:pPr>
                      <a:r>
                        <a:rPr lang="en-ZA" sz="1400" dirty="0">
                          <a:effectLst/>
                          <a:latin typeface="Calibri" panose="020F0502020204030204" pitchFamily="34" charset="0"/>
                          <a:ea typeface="Times New Roman" panose="02020603050405020304" pitchFamily="18" charset="0"/>
                          <a:cs typeface="Calibri" panose="020F0502020204030204" pitchFamily="34" charset="0"/>
                        </a:rPr>
                        <a:t>Establish and maintain partnerships in key sectors where there are no MOU’s. </a:t>
                      </a:r>
                      <a:endParaRPr lang="en-ZA" sz="1400" dirty="0">
                        <a:effectLst/>
                        <a:latin typeface="Calibri" panose="020F0502020204030204" pitchFamily="34" charset="0"/>
                        <a:ea typeface="SimSun" panose="02010600030101010101" pitchFamily="2" charset="-122"/>
                        <a:cs typeface="Calibri" panose="020F0502020204030204" pitchFamily="34" charset="0"/>
                      </a:endParaRPr>
                    </a:p>
                    <a:p>
                      <a:pPr marL="342900" lvl="0" indent="-342900">
                        <a:lnSpc>
                          <a:spcPct val="100000"/>
                        </a:lnSpc>
                        <a:spcBef>
                          <a:spcPts val="500"/>
                        </a:spcBef>
                        <a:spcAft>
                          <a:spcPts val="0"/>
                        </a:spcAft>
                        <a:buFont typeface="Symbol" panose="05050102010706020507" pitchFamily="18" charset="2"/>
                        <a:buChar char=""/>
                      </a:pPr>
                      <a:r>
                        <a:rPr lang="en-ZA" sz="1400" dirty="0">
                          <a:effectLst/>
                          <a:latin typeface="Calibri" panose="020F0502020204030204" pitchFamily="34" charset="0"/>
                          <a:ea typeface="Times New Roman" panose="02020603050405020304" pitchFamily="18" charset="0"/>
                          <a:cs typeface="Calibri" panose="020F0502020204030204" pitchFamily="34" charset="0"/>
                        </a:rPr>
                        <a:t>Provinces to commission Blitz inspections in targeted problematic or high risk areas. </a:t>
                      </a:r>
                      <a:endParaRPr lang="en-ZA" sz="1400" dirty="0">
                        <a:effectLst/>
                        <a:latin typeface="Calibri" panose="020F0502020204030204" pitchFamily="34" charset="0"/>
                        <a:ea typeface="SimSun" panose="02010600030101010101" pitchFamily="2" charset="-122"/>
                        <a:cs typeface="Calibri" panose="020F0502020204030204" pitchFamily="34" charset="0"/>
                      </a:endParaRPr>
                    </a:p>
                    <a:p>
                      <a:pPr marL="342900" lvl="0" indent="-342900">
                        <a:lnSpc>
                          <a:spcPct val="100000"/>
                        </a:lnSpc>
                        <a:spcBef>
                          <a:spcPts val="500"/>
                        </a:spcBef>
                        <a:spcAft>
                          <a:spcPts val="0"/>
                        </a:spcAft>
                        <a:buFont typeface="Symbol" panose="05050102010706020507" pitchFamily="18" charset="2"/>
                        <a:buChar char=""/>
                      </a:pPr>
                      <a:r>
                        <a:rPr lang="en-ZA" sz="1400" dirty="0">
                          <a:effectLst/>
                          <a:latin typeface="Calibri" panose="020F0502020204030204" pitchFamily="34" charset="0"/>
                          <a:ea typeface="Times New Roman" panose="02020603050405020304" pitchFamily="18" charset="0"/>
                          <a:cs typeface="Calibri" panose="020F0502020204030204" pitchFamily="34" charset="0"/>
                        </a:rPr>
                        <a:t>Improve on referring all employers who fail to comply with expired notices for prosecution. </a:t>
                      </a:r>
                      <a:endParaRPr lang="en-ZA" sz="1400" dirty="0">
                        <a:effectLst/>
                        <a:latin typeface="Calibri" panose="020F0502020204030204" pitchFamily="34" charset="0"/>
                        <a:ea typeface="SimSun" panose="02010600030101010101" pitchFamily="2" charset="-122"/>
                        <a:cs typeface="Calibri" panose="020F0502020204030204" pitchFamily="34" charset="0"/>
                      </a:endParaRPr>
                    </a:p>
                    <a:p>
                      <a:pPr marL="342900" lvl="0" indent="-342900">
                        <a:lnSpc>
                          <a:spcPct val="100000"/>
                        </a:lnSpc>
                        <a:spcBef>
                          <a:spcPts val="500"/>
                        </a:spcBef>
                        <a:spcAft>
                          <a:spcPts val="0"/>
                        </a:spcAft>
                        <a:buFont typeface="Symbol" panose="05050102010706020507" pitchFamily="18" charset="2"/>
                        <a:buChar char=""/>
                        <a:tabLst>
                          <a:tab pos="249555" algn="l"/>
                        </a:tabLst>
                      </a:pPr>
                      <a:r>
                        <a:rPr lang="en-ZA" sz="1400" dirty="0">
                          <a:effectLst/>
                          <a:latin typeface="Calibri" panose="020F0502020204030204" pitchFamily="34" charset="0"/>
                          <a:ea typeface="Times New Roman" panose="02020603050405020304" pitchFamily="18" charset="0"/>
                          <a:cs typeface="Calibri" panose="020F0502020204030204" pitchFamily="34" charset="0"/>
                        </a:rPr>
                        <a:t>Strategic conference to be held</a:t>
                      </a:r>
                      <a:endParaRPr lang="en-ZA" sz="1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xmlns="" val="62863565"/>
                  </a:ext>
                </a:extLst>
              </a:tr>
              <a:tr h="1791589">
                <a:tc vMerge="1">
                  <a:txBody>
                    <a:bodyPr/>
                    <a:lstStyle/>
                    <a:p>
                      <a:pPr>
                        <a:spcAft>
                          <a:spcPts val="0"/>
                        </a:spcAft>
                      </a:pPr>
                      <a:endParaRPr lang="en-ZA" sz="1400" dirty="0">
                        <a:effectLst/>
                        <a:latin typeface="Trebuchet MS" panose="020B0603020202020204" pitchFamily="34" charset="0"/>
                      </a:endParaRPr>
                    </a:p>
                  </a:txBody>
                  <a:tcPr marL="68580" marR="68580" marT="0" marB="0"/>
                </a:tc>
                <a:tc>
                  <a:txBody>
                    <a:bodyPr/>
                    <a:lstStyle/>
                    <a:p>
                      <a:pPr>
                        <a:lnSpc>
                          <a:spcPct val="100000"/>
                        </a:lnSpc>
                        <a:spcBef>
                          <a:spcPts val="500"/>
                        </a:spcBef>
                        <a:spcAft>
                          <a:spcPts val="0"/>
                        </a:spcAft>
                      </a:pPr>
                      <a:r>
                        <a:rPr lang="en-ZA" sz="1400">
                          <a:effectLst/>
                          <a:latin typeface="Calibri" panose="020F0502020204030204" pitchFamily="34" charset="0"/>
                          <a:ea typeface="SimSun" panose="02010600030101010101" pitchFamily="2" charset="-122"/>
                          <a:cs typeface="Calibri" panose="020F0502020204030204" pitchFamily="34" charset="0"/>
                        </a:rPr>
                        <a:t>Unreliable performance information</a:t>
                      </a:r>
                    </a:p>
                  </a:txBody>
                  <a:tcPr marL="68580" marR="68580" marT="0" marB="0"/>
                </a:tc>
                <a:tc>
                  <a:txBody>
                    <a:bodyPr/>
                    <a:lstStyle/>
                    <a:p>
                      <a:pPr marL="342900" lvl="0" indent="-342900">
                        <a:lnSpc>
                          <a:spcPct val="100000"/>
                        </a:lnSpc>
                        <a:spcBef>
                          <a:spcPts val="500"/>
                        </a:spcBef>
                        <a:spcAft>
                          <a:spcPts val="0"/>
                        </a:spcAft>
                        <a:buFont typeface="Symbol" panose="05050102010706020507" pitchFamily="18" charset="2"/>
                        <a:buChar char=""/>
                      </a:pPr>
                      <a:r>
                        <a:rPr lang="en-ZA" sz="1400" dirty="0">
                          <a:effectLst/>
                          <a:latin typeface="Calibri" panose="020F0502020204030204" pitchFamily="34" charset="0"/>
                          <a:ea typeface="SimSun" panose="02010600030101010101" pitchFamily="2" charset="-122"/>
                          <a:cs typeface="Calibri" panose="020F0502020204030204" pitchFamily="34" charset="0"/>
                        </a:rPr>
                        <a:t>Develop a SOP and or guidelines on quality assurance of performance information.</a:t>
                      </a:r>
                    </a:p>
                    <a:p>
                      <a:pPr marL="342900" lvl="0" indent="-342900">
                        <a:lnSpc>
                          <a:spcPct val="100000"/>
                        </a:lnSpc>
                        <a:spcBef>
                          <a:spcPts val="500"/>
                        </a:spcBef>
                        <a:spcAft>
                          <a:spcPts val="0"/>
                        </a:spcAft>
                        <a:buFont typeface="Symbol" panose="05050102010706020507" pitchFamily="18" charset="2"/>
                        <a:buChar char=""/>
                      </a:pPr>
                      <a:r>
                        <a:rPr lang="en-ZA" sz="1400" dirty="0">
                          <a:effectLst/>
                          <a:latin typeface="Calibri" panose="020F0502020204030204" pitchFamily="34" charset="0"/>
                          <a:ea typeface="SimSun" panose="02010600030101010101" pitchFamily="2" charset="-122"/>
                          <a:cs typeface="Calibri" panose="020F0502020204030204" pitchFamily="34" charset="0"/>
                        </a:rPr>
                        <a:t>Establish Quality assurance teams to handle performance information issues at various levels.</a:t>
                      </a:r>
                    </a:p>
                    <a:p>
                      <a:pPr marL="342900" lvl="0" indent="-342900">
                        <a:lnSpc>
                          <a:spcPct val="100000"/>
                        </a:lnSpc>
                        <a:spcBef>
                          <a:spcPts val="500"/>
                        </a:spcBef>
                        <a:spcAft>
                          <a:spcPts val="0"/>
                        </a:spcAft>
                        <a:buFont typeface="Symbol" panose="05050102010706020507" pitchFamily="18" charset="2"/>
                        <a:buChar char=""/>
                      </a:pPr>
                      <a:r>
                        <a:rPr lang="en-ZA" sz="1400" dirty="0">
                          <a:effectLst/>
                          <a:latin typeface="Calibri" panose="020F0502020204030204" pitchFamily="34" charset="0"/>
                          <a:ea typeface="SimSun" panose="02010600030101010101" pitchFamily="2" charset="-122"/>
                          <a:cs typeface="Calibri" panose="020F0502020204030204" pitchFamily="34" charset="0"/>
                        </a:rPr>
                        <a:t>Ensure that consolidated </a:t>
                      </a:r>
                    </a:p>
                    <a:p>
                      <a:pPr marL="342900" lvl="0" indent="-342900">
                        <a:lnSpc>
                          <a:spcPct val="100000"/>
                        </a:lnSpc>
                        <a:spcBef>
                          <a:spcPts val="500"/>
                        </a:spcBef>
                        <a:spcAft>
                          <a:spcPts val="0"/>
                        </a:spcAft>
                        <a:buFont typeface="Symbol" panose="05050102010706020507" pitchFamily="18" charset="2"/>
                        <a:buChar char=""/>
                      </a:pPr>
                      <a:r>
                        <a:rPr lang="en-ZA" sz="1400" dirty="0">
                          <a:effectLst/>
                          <a:latin typeface="Calibri" panose="020F0502020204030204" pitchFamily="34" charset="0"/>
                          <a:ea typeface="SimSun" panose="02010600030101010101" pitchFamily="2" charset="-122"/>
                          <a:cs typeface="Calibri" panose="020F0502020204030204" pitchFamily="34" charset="0"/>
                        </a:rPr>
                        <a:t>Improve on the utilisation of the Case Management System.</a:t>
                      </a:r>
                    </a:p>
                    <a:p>
                      <a:pPr marL="342900" lvl="0" indent="-342900">
                        <a:lnSpc>
                          <a:spcPct val="100000"/>
                        </a:lnSpc>
                        <a:spcBef>
                          <a:spcPts val="500"/>
                        </a:spcBef>
                        <a:spcAft>
                          <a:spcPts val="0"/>
                        </a:spcAft>
                        <a:buFont typeface="Symbol" panose="05050102010706020507" pitchFamily="18" charset="2"/>
                        <a:buChar char=""/>
                      </a:pPr>
                      <a:r>
                        <a:rPr lang="en-ZA" sz="1400" dirty="0">
                          <a:effectLst/>
                          <a:latin typeface="Calibri" panose="020F0502020204030204" pitchFamily="34" charset="0"/>
                          <a:ea typeface="SimSun" panose="02010600030101010101" pitchFamily="2" charset="-122"/>
                          <a:cs typeface="Calibri" panose="020F0502020204030204" pitchFamily="34" charset="0"/>
                        </a:rPr>
                        <a:t>Implement the strategy on transition from the manual to the Case Management System.</a:t>
                      </a:r>
                    </a:p>
                    <a:p>
                      <a:pPr marL="342900" lvl="0" indent="-342900">
                        <a:lnSpc>
                          <a:spcPct val="100000"/>
                        </a:lnSpc>
                        <a:spcBef>
                          <a:spcPts val="500"/>
                        </a:spcBef>
                        <a:spcAft>
                          <a:spcPts val="0"/>
                        </a:spcAft>
                        <a:buFont typeface="Symbol" panose="05050102010706020507" pitchFamily="18" charset="2"/>
                        <a:buChar char=""/>
                      </a:pPr>
                      <a:r>
                        <a:rPr lang="en-ZA" sz="1400" dirty="0">
                          <a:effectLst/>
                          <a:latin typeface="Calibri" panose="020F0502020204030204" pitchFamily="34" charset="0"/>
                          <a:ea typeface="SimSun" panose="02010600030101010101" pitchFamily="2" charset="-122"/>
                          <a:cs typeface="Calibri" panose="020F0502020204030204" pitchFamily="34" charset="0"/>
                        </a:rPr>
                        <a:t>Monthly performance Information submitted are accompanied by consolidated registers that are quality assured.</a:t>
                      </a:r>
                    </a:p>
                  </a:txBody>
                  <a:tcPr marL="68580" marR="68580" marT="0" marB="0"/>
                </a:tc>
                <a:extLst>
                  <a:ext uri="{0D108BD9-81ED-4DB2-BD59-A6C34878D82A}">
                    <a16:rowId xmlns:a16="http://schemas.microsoft.com/office/drawing/2014/main" xmlns="" val="137127764"/>
                  </a:ext>
                </a:extLst>
              </a:tr>
            </a:tbl>
          </a:graphicData>
        </a:graphic>
      </p:graphicFrame>
      <p:sp>
        <p:nvSpPr>
          <p:cNvPr id="4" name="Slide Number Placeholder 3"/>
          <p:cNvSpPr>
            <a:spLocks noGrp="1"/>
          </p:cNvSpPr>
          <p:nvPr>
            <p:ph type="sldNum" sz="quarter" idx="12"/>
          </p:nvPr>
        </p:nvSpPr>
        <p:spPr>
          <a:xfrm>
            <a:off x="7010400" y="1"/>
            <a:ext cx="2133600" cy="274638"/>
          </a:xfrm>
        </p:spPr>
        <p:txBody>
          <a:bodyPr/>
          <a:lstStyle/>
          <a:p>
            <a:fld id="{4199C084-64D2-444A-8BFC-FE521070755C}" type="slidenum">
              <a:rPr lang="en-US" altLang="en-US" smtClean="0">
                <a:solidFill>
                  <a:schemeClr val="bg1"/>
                </a:solidFill>
              </a:rPr>
              <a:pPr/>
              <a:t>36</a:t>
            </a:fld>
            <a:endParaRPr lang="en-US" altLang="en-US" dirty="0">
              <a:solidFill>
                <a:schemeClr val="bg1"/>
              </a:solidFill>
            </a:endParaRPr>
          </a:p>
        </p:txBody>
      </p:sp>
    </p:spTree>
    <p:extLst>
      <p:ext uri="{BB962C8B-B14F-4D97-AF65-F5344CB8AC3E}">
        <p14:creationId xmlns:p14="http://schemas.microsoft.com/office/powerpoint/2010/main" xmlns="" val="34232773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684213" y="2147522"/>
            <a:ext cx="7772400" cy="1470025"/>
          </a:xfrm>
        </p:spPr>
        <p:txBody>
          <a:bodyPr anchor="t"/>
          <a:lstStyle/>
          <a:p>
            <a:pPr eaLnBrk="1" hangingPunct="1"/>
            <a:r>
              <a:rPr lang="en-ZA" b="1" dirty="0" smtClean="0">
                <a:ea typeface="ＭＳ Ｐゴシック"/>
              </a:rPr>
              <a:t/>
            </a:r>
            <a:br>
              <a:rPr lang="en-ZA" b="1" dirty="0" smtClean="0">
                <a:ea typeface="ＭＳ Ｐゴシック"/>
              </a:rPr>
            </a:br>
            <a:endParaRPr lang="en-GB" b="1" dirty="0" smtClean="0">
              <a:ea typeface="ＭＳ Ｐゴシック"/>
            </a:endParaRPr>
          </a:p>
        </p:txBody>
      </p:sp>
      <p:sp>
        <p:nvSpPr>
          <p:cNvPr id="3075" name="Rectangle 3"/>
          <p:cNvSpPr>
            <a:spLocks noGrp="1" noChangeArrowheads="1"/>
          </p:cNvSpPr>
          <p:nvPr>
            <p:ph type="subTitle" idx="4294967295"/>
          </p:nvPr>
        </p:nvSpPr>
        <p:spPr>
          <a:xfrm>
            <a:off x="933769" y="2938116"/>
            <a:ext cx="7345363" cy="1358861"/>
          </a:xfrm>
          <a:noFill/>
          <a:ln>
            <a:solidFill>
              <a:schemeClr val="bg1"/>
            </a:solidFill>
          </a:ln>
          <a:extLst/>
        </p:spPr>
        <p:style>
          <a:lnRef idx="2">
            <a:schemeClr val="accent6">
              <a:shade val="50000"/>
            </a:schemeClr>
          </a:lnRef>
          <a:fillRef idx="1">
            <a:schemeClr val="accent6"/>
          </a:fillRef>
          <a:effectRef idx="0">
            <a:schemeClr val="accent6"/>
          </a:effectRef>
          <a:fontRef idx="minor">
            <a:schemeClr val="lt1"/>
          </a:fontRef>
        </p:style>
        <p:txBody>
          <a:bodyPr/>
          <a:lstStyle/>
          <a:p>
            <a:pPr marL="0" indent="0" algn="ctr" eaLnBrk="1" hangingPunct="1">
              <a:lnSpc>
                <a:spcPct val="90000"/>
              </a:lnSpc>
              <a:buNone/>
            </a:pPr>
            <a:r>
              <a:rPr lang="en-US" sz="2800" b="1" dirty="0" smtClean="0">
                <a:solidFill>
                  <a:schemeClr val="tx1"/>
                </a:solidFill>
                <a:cs typeface="Arial" charset="0"/>
              </a:rPr>
              <a:t>PROGRAMME 3: PUBLIC EMPLOYMENT SERVICES</a:t>
            </a:r>
          </a:p>
          <a:p>
            <a:pPr marL="0" indent="0" algn="ctr" eaLnBrk="1" hangingPunct="1">
              <a:lnSpc>
                <a:spcPct val="90000"/>
              </a:lnSpc>
              <a:buNone/>
            </a:pPr>
            <a:endParaRPr lang="en-US" sz="2000" b="1" dirty="0" smtClean="0">
              <a:solidFill>
                <a:schemeClr val="tx1"/>
              </a:solidFill>
              <a:cs typeface="Arial" charset="0"/>
            </a:endParaRPr>
          </a:p>
          <a:p>
            <a:pPr marL="0" indent="0" algn="ctr" eaLnBrk="1" hangingPunct="1">
              <a:lnSpc>
                <a:spcPct val="90000"/>
              </a:lnSpc>
              <a:buNone/>
            </a:pPr>
            <a:r>
              <a:rPr lang="en-GB" sz="2000" b="1" dirty="0">
                <a:solidFill>
                  <a:schemeClr val="tx1"/>
                </a:solidFill>
              </a:rPr>
              <a:t>Purpose: </a:t>
            </a:r>
            <a:r>
              <a:rPr lang="en-GB" sz="2000" dirty="0">
                <a:solidFill>
                  <a:schemeClr val="tx1"/>
                </a:solidFill>
              </a:rPr>
              <a:t> Assist companies and workers to adjust to changing labour market conditions.</a:t>
            </a:r>
            <a:endParaRPr lang="en-ZA" sz="2000" dirty="0">
              <a:solidFill>
                <a:schemeClr val="tx1"/>
              </a:solidFill>
            </a:endParaRPr>
          </a:p>
          <a:p>
            <a:pPr marL="0" indent="0" algn="ctr" eaLnBrk="1" hangingPunct="1">
              <a:lnSpc>
                <a:spcPct val="90000"/>
              </a:lnSpc>
              <a:buNone/>
            </a:pPr>
            <a:endParaRPr lang="en-US" sz="2000" b="1" dirty="0" smtClean="0">
              <a:solidFill>
                <a:schemeClr val="tx1"/>
              </a:solidFill>
              <a:cs typeface="Arial" charset="0"/>
            </a:endParaRPr>
          </a:p>
          <a:p>
            <a:pPr marL="0" indent="0" algn="ctr" eaLnBrk="1" hangingPunct="1">
              <a:lnSpc>
                <a:spcPct val="90000"/>
              </a:lnSpc>
              <a:buNone/>
            </a:pPr>
            <a:endParaRPr lang="en-US" b="1" dirty="0">
              <a:solidFill>
                <a:schemeClr val="bg1"/>
              </a:solidFill>
              <a:cs typeface="Arial" charset="0"/>
            </a:endParaRPr>
          </a:p>
        </p:txBody>
      </p:sp>
      <p:sp>
        <p:nvSpPr>
          <p:cNvPr id="2" name="Slide Number Placeholder 1"/>
          <p:cNvSpPr>
            <a:spLocks noGrp="1"/>
          </p:cNvSpPr>
          <p:nvPr>
            <p:ph type="sldNum" sz="quarter" idx="12"/>
          </p:nvPr>
        </p:nvSpPr>
        <p:spPr>
          <a:xfrm>
            <a:off x="7030584" y="0"/>
            <a:ext cx="2133600" cy="365125"/>
          </a:xfrm>
        </p:spPr>
        <p:txBody>
          <a:bodyPr/>
          <a:lstStyle/>
          <a:p>
            <a:pPr>
              <a:defRPr/>
            </a:pPr>
            <a:fld id="{02973164-415C-4C83-A7EC-60F18549655F}" type="slidenum">
              <a:rPr lang="en-US" smtClean="0">
                <a:solidFill>
                  <a:schemeClr val="bg1"/>
                </a:solidFill>
              </a:rPr>
              <a:pPr>
                <a:defRPr/>
              </a:pPr>
              <a:t>37</a:t>
            </a:fld>
            <a:endParaRPr lang="en-US" dirty="0">
              <a:solidFill>
                <a:schemeClr val="bg1"/>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37558" y="844062"/>
            <a:ext cx="3670300" cy="14067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534325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576"/>
            <a:ext cx="8229600" cy="1143000"/>
          </a:xfrm>
        </p:spPr>
        <p:txBody>
          <a:bodyPr/>
          <a:lstStyle/>
          <a:p>
            <a:r>
              <a:rPr lang="en-ZA" sz="2400" b="1" dirty="0" smtClean="0"/>
              <a:t>PUBLIC EMPLOYMENT SERVICES (PES)</a:t>
            </a:r>
            <a:endParaRPr lang="en-ZA" sz="2000" b="1" dirty="0">
              <a:solidFill>
                <a:srgbClr val="C00000"/>
              </a:solidFill>
            </a:endParaRPr>
          </a:p>
        </p:txBody>
      </p:sp>
      <p:sp>
        <p:nvSpPr>
          <p:cNvPr id="3" name="Slide Number Placeholder 2"/>
          <p:cNvSpPr>
            <a:spLocks noGrp="1"/>
          </p:cNvSpPr>
          <p:nvPr>
            <p:ph type="sldNum" sz="quarter" idx="12"/>
          </p:nvPr>
        </p:nvSpPr>
        <p:spPr>
          <a:xfrm>
            <a:off x="7010400" y="-5862"/>
            <a:ext cx="2133600" cy="365125"/>
          </a:xfrm>
        </p:spPr>
        <p:txBody>
          <a:bodyPr/>
          <a:lstStyle/>
          <a:p>
            <a:pPr>
              <a:defRPr/>
            </a:pPr>
            <a:fld id="{02C825D8-7D5C-497D-8665-B73E15BD3DD8}" type="slidenum">
              <a:rPr lang="en-US" smtClean="0">
                <a:solidFill>
                  <a:schemeClr val="bg1"/>
                </a:solidFill>
              </a:rPr>
              <a:pPr>
                <a:defRPr/>
              </a:pPr>
              <a:t>38</a:t>
            </a:fld>
            <a:endParaRPr lang="en-US" dirty="0">
              <a:solidFill>
                <a:schemeClr val="bg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568680592"/>
              </p:ext>
            </p:extLst>
          </p:nvPr>
        </p:nvGraphicFramePr>
        <p:xfrm>
          <a:off x="187568" y="1863285"/>
          <a:ext cx="8745417" cy="4788758"/>
        </p:xfrm>
        <a:graphic>
          <a:graphicData uri="http://schemas.openxmlformats.org/drawingml/2006/table">
            <a:tbl>
              <a:tblPr firstRow="1" firstCol="1" bandRow="1"/>
              <a:tblGrid>
                <a:gridCol w="3740842">
                  <a:extLst>
                    <a:ext uri="{9D8B030D-6E8A-4147-A177-3AD203B41FA5}">
                      <a16:colId xmlns:a16="http://schemas.microsoft.com/office/drawing/2014/main" xmlns="" val="20000"/>
                    </a:ext>
                  </a:extLst>
                </a:gridCol>
                <a:gridCol w="1193396">
                  <a:extLst>
                    <a:ext uri="{9D8B030D-6E8A-4147-A177-3AD203B41FA5}">
                      <a16:colId xmlns:a16="http://schemas.microsoft.com/office/drawing/2014/main" xmlns="" val="20001"/>
                    </a:ext>
                  </a:extLst>
                </a:gridCol>
                <a:gridCol w="1101597">
                  <a:extLst>
                    <a:ext uri="{9D8B030D-6E8A-4147-A177-3AD203B41FA5}">
                      <a16:colId xmlns:a16="http://schemas.microsoft.com/office/drawing/2014/main" xmlns="" val="20002"/>
                    </a:ext>
                  </a:extLst>
                </a:gridCol>
                <a:gridCol w="906524">
                  <a:extLst>
                    <a:ext uri="{9D8B030D-6E8A-4147-A177-3AD203B41FA5}">
                      <a16:colId xmlns:a16="http://schemas.microsoft.com/office/drawing/2014/main" xmlns="" val="20003"/>
                    </a:ext>
                  </a:extLst>
                </a:gridCol>
                <a:gridCol w="929473">
                  <a:extLst>
                    <a:ext uri="{9D8B030D-6E8A-4147-A177-3AD203B41FA5}">
                      <a16:colId xmlns:a16="http://schemas.microsoft.com/office/drawing/2014/main" xmlns="" val="20004"/>
                    </a:ext>
                  </a:extLst>
                </a:gridCol>
                <a:gridCol w="873585">
                  <a:extLst>
                    <a:ext uri="{9D8B030D-6E8A-4147-A177-3AD203B41FA5}">
                      <a16:colId xmlns:a16="http://schemas.microsoft.com/office/drawing/2014/main" xmlns="" val="20005"/>
                    </a:ext>
                  </a:extLst>
                </a:gridCol>
              </a:tblGrid>
              <a:tr h="555773">
                <a:tc>
                  <a:txBody>
                    <a:bodyPr/>
                    <a:lstStyle/>
                    <a:p>
                      <a:pPr>
                        <a:lnSpc>
                          <a:spcPct val="115000"/>
                        </a:lnSpc>
                        <a:spcAft>
                          <a:spcPts val="0"/>
                        </a:spcAft>
                      </a:pPr>
                      <a:r>
                        <a:rPr lang="en-ZA" sz="1600" b="1" dirty="0">
                          <a:effectLst/>
                          <a:latin typeface="Calibri"/>
                          <a:ea typeface="Calibri"/>
                          <a:cs typeface="Calibri"/>
                        </a:rPr>
                        <a:t>Output Indicator</a:t>
                      </a:r>
                      <a:endParaRPr lang="en-ZA" sz="1600" dirty="0">
                        <a:effectLst/>
                        <a:latin typeface="Calibri"/>
                        <a:ea typeface="Calibri"/>
                        <a:cs typeface="Times New Roman"/>
                      </a:endParaRPr>
                    </a:p>
                  </a:txBody>
                  <a:tcPr marL="62719" marR="62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600" b="1" dirty="0">
                          <a:effectLst/>
                          <a:latin typeface="Calibri"/>
                          <a:ea typeface="Calibri"/>
                          <a:cs typeface="Calibri"/>
                        </a:rPr>
                        <a:t>Annual Target</a:t>
                      </a:r>
                      <a:endParaRPr lang="en-ZA" sz="1600" dirty="0">
                        <a:effectLst/>
                        <a:latin typeface="Calibri"/>
                        <a:ea typeface="Calibri"/>
                        <a:cs typeface="Times New Roman"/>
                      </a:endParaRPr>
                    </a:p>
                  </a:txBody>
                  <a:tcPr marL="62719" marR="62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600" b="1" dirty="0">
                          <a:effectLst/>
                          <a:latin typeface="Calibri"/>
                          <a:ea typeface="Calibri"/>
                          <a:cs typeface="Calibri"/>
                        </a:rPr>
                        <a:t>Q1</a:t>
                      </a:r>
                      <a:endParaRPr lang="en-ZA" sz="1600" dirty="0">
                        <a:effectLst/>
                        <a:latin typeface="Calibri"/>
                        <a:ea typeface="Calibri"/>
                        <a:cs typeface="Times New Roman"/>
                      </a:endParaRPr>
                    </a:p>
                  </a:txBody>
                  <a:tcPr marL="62719" marR="62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600" b="1" dirty="0">
                          <a:effectLst/>
                          <a:latin typeface="Calibri"/>
                          <a:ea typeface="Calibri"/>
                          <a:cs typeface="Calibri"/>
                        </a:rPr>
                        <a:t>Q2</a:t>
                      </a:r>
                      <a:endParaRPr lang="en-ZA" sz="1600" dirty="0">
                        <a:effectLst/>
                        <a:latin typeface="Calibri"/>
                        <a:ea typeface="Calibri"/>
                        <a:cs typeface="Times New Roman"/>
                      </a:endParaRPr>
                    </a:p>
                  </a:txBody>
                  <a:tcPr marL="62719" marR="62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600" b="1" dirty="0">
                          <a:effectLst/>
                          <a:latin typeface="Calibri"/>
                          <a:ea typeface="Calibri"/>
                          <a:cs typeface="Calibri"/>
                        </a:rPr>
                        <a:t>Q3</a:t>
                      </a:r>
                      <a:endParaRPr lang="en-ZA" sz="1600" dirty="0">
                        <a:effectLst/>
                        <a:latin typeface="Calibri"/>
                        <a:ea typeface="Calibri"/>
                        <a:cs typeface="Times New Roman"/>
                      </a:endParaRPr>
                    </a:p>
                  </a:txBody>
                  <a:tcPr marL="62719" marR="62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600" b="1">
                          <a:effectLst/>
                          <a:latin typeface="Calibri"/>
                          <a:ea typeface="Calibri"/>
                          <a:cs typeface="Calibri"/>
                        </a:rPr>
                        <a:t>Q4</a:t>
                      </a:r>
                      <a:endParaRPr lang="en-ZA" sz="1600">
                        <a:effectLst/>
                        <a:latin typeface="Calibri"/>
                        <a:ea typeface="Calibri"/>
                        <a:cs typeface="Times New Roman"/>
                      </a:endParaRPr>
                    </a:p>
                  </a:txBody>
                  <a:tcPr marL="62719" marR="62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xmlns="" val="10000"/>
                  </a:ext>
                </a:extLst>
              </a:tr>
              <a:tr h="1113746">
                <a:tc>
                  <a:txBody>
                    <a:bodyPr/>
                    <a:lstStyle/>
                    <a:p>
                      <a:pPr>
                        <a:lnSpc>
                          <a:spcPct val="115000"/>
                        </a:lnSpc>
                        <a:spcAft>
                          <a:spcPts val="0"/>
                        </a:spcAft>
                      </a:pPr>
                      <a:r>
                        <a:rPr lang="en-GB" sz="1600" kern="50" dirty="0">
                          <a:effectLst/>
                          <a:latin typeface="Calibri"/>
                          <a:ea typeface="SimSun"/>
                          <a:cs typeface="Calibri"/>
                        </a:rPr>
                        <a:t>1.1 Number of work-seekers registered on Employment Services of South Africa per </a:t>
                      </a:r>
                      <a:r>
                        <a:rPr lang="en-GB" sz="1600" kern="50" dirty="0" smtClean="0">
                          <a:effectLst/>
                          <a:latin typeface="Calibri"/>
                          <a:ea typeface="SimSun"/>
                          <a:cs typeface="Calibri"/>
                        </a:rPr>
                        <a:t>year</a:t>
                      </a:r>
                    </a:p>
                    <a:p>
                      <a:pPr>
                        <a:lnSpc>
                          <a:spcPct val="115000"/>
                        </a:lnSpc>
                        <a:spcAft>
                          <a:spcPts val="0"/>
                        </a:spcAft>
                      </a:pPr>
                      <a:endParaRPr lang="en-ZA" sz="1000" dirty="0">
                        <a:effectLst/>
                        <a:latin typeface="Calibri"/>
                        <a:ea typeface="Calibri"/>
                        <a:cs typeface="Times New Roman"/>
                      </a:endParaRPr>
                    </a:p>
                  </a:txBody>
                  <a:tcPr marL="62719" marR="62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GB" sz="1400" b="1" dirty="0">
                          <a:effectLst/>
                          <a:latin typeface="Calibri" panose="020F0502020204030204" pitchFamily="34" charset="0"/>
                          <a:ea typeface="SimSun" panose="02010600030101010101" pitchFamily="2" charset="-122"/>
                          <a:cs typeface="Calibri" panose="020F0502020204030204" pitchFamily="34" charset="0"/>
                        </a:rPr>
                        <a:t>850 000</a:t>
                      </a:r>
                      <a:endParaRPr lang="en-ZA" sz="1400" b="1"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400">
                          <a:effectLst/>
                          <a:latin typeface="Calibri" panose="020F0502020204030204" pitchFamily="34" charset="0"/>
                          <a:ea typeface="SimSun" panose="02010600030101010101" pitchFamily="2" charset="-122"/>
                          <a:cs typeface="Calibri" panose="020F0502020204030204" pitchFamily="34" charset="0"/>
                        </a:rPr>
                        <a:t>195 500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400">
                          <a:effectLst/>
                          <a:latin typeface="Calibri" panose="020F0502020204030204" pitchFamily="34" charset="0"/>
                          <a:ea typeface="SimSun" panose="02010600030101010101" pitchFamily="2" charset="-122"/>
                          <a:cs typeface="Calibri" panose="020F0502020204030204" pitchFamily="34" charset="0"/>
                        </a:rPr>
                        <a:t>408 000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400">
                          <a:effectLst/>
                          <a:latin typeface="Calibri" panose="020F0502020204030204" pitchFamily="34" charset="0"/>
                          <a:ea typeface="SimSun" panose="02010600030101010101" pitchFamily="2" charset="-122"/>
                          <a:cs typeface="Calibri" panose="020F0502020204030204" pitchFamily="34" charset="0"/>
                        </a:rPr>
                        <a:t>603 500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400">
                          <a:effectLst/>
                          <a:latin typeface="Calibri" panose="020F0502020204030204" pitchFamily="34" charset="0"/>
                          <a:ea typeface="SimSun" panose="02010600030101010101" pitchFamily="2" charset="-122"/>
                          <a:cs typeface="Calibri" panose="020F0502020204030204" pitchFamily="34" charset="0"/>
                        </a:rPr>
                        <a:t>850 000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096180">
                <a:tc>
                  <a:txBody>
                    <a:bodyPr/>
                    <a:lstStyle/>
                    <a:p>
                      <a:pPr>
                        <a:lnSpc>
                          <a:spcPct val="115000"/>
                        </a:lnSpc>
                        <a:spcAft>
                          <a:spcPts val="0"/>
                        </a:spcAft>
                      </a:pPr>
                      <a:r>
                        <a:rPr lang="en-ZA" sz="1600" dirty="0">
                          <a:effectLst/>
                          <a:latin typeface="Calibri"/>
                          <a:ea typeface="Calibri"/>
                          <a:cs typeface="Calibri"/>
                        </a:rPr>
                        <a:t>2.1 Number of employment opportunities registered on the Employment Services South Africa per </a:t>
                      </a:r>
                      <a:r>
                        <a:rPr lang="en-ZA" sz="1600" dirty="0" smtClean="0">
                          <a:effectLst/>
                          <a:latin typeface="Calibri"/>
                          <a:ea typeface="Calibri"/>
                          <a:cs typeface="Calibri"/>
                        </a:rPr>
                        <a:t>year</a:t>
                      </a:r>
                    </a:p>
                    <a:p>
                      <a:pPr>
                        <a:lnSpc>
                          <a:spcPct val="115000"/>
                        </a:lnSpc>
                        <a:spcAft>
                          <a:spcPts val="0"/>
                        </a:spcAft>
                      </a:pPr>
                      <a:endParaRPr lang="en-ZA" sz="1000" dirty="0">
                        <a:effectLst/>
                        <a:latin typeface="Calibri"/>
                        <a:ea typeface="Calibri"/>
                        <a:cs typeface="Times New Roman"/>
                      </a:endParaRPr>
                    </a:p>
                  </a:txBody>
                  <a:tcPr marL="62719" marR="62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GB" sz="1400" b="1" dirty="0">
                          <a:effectLst/>
                          <a:latin typeface="Calibri" panose="020F0502020204030204" pitchFamily="34" charset="0"/>
                          <a:ea typeface="SimSun" panose="02010600030101010101" pitchFamily="2" charset="-122"/>
                          <a:cs typeface="Calibri" panose="020F0502020204030204" pitchFamily="34" charset="0"/>
                        </a:rPr>
                        <a:t>105 000</a:t>
                      </a:r>
                      <a:endParaRPr lang="en-ZA" sz="1400" b="1"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400" dirty="0">
                          <a:effectLst/>
                          <a:latin typeface="Calibri" panose="020F0502020204030204" pitchFamily="34" charset="0"/>
                          <a:ea typeface="SimSun" panose="02010600030101010101" pitchFamily="2" charset="-122"/>
                          <a:cs typeface="Calibri" panose="020F0502020204030204" pitchFamily="34" charset="0"/>
                        </a:rPr>
                        <a:t>26 250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400">
                          <a:effectLst/>
                          <a:latin typeface="Calibri" panose="020F0502020204030204" pitchFamily="34" charset="0"/>
                          <a:ea typeface="SimSun" panose="02010600030101010101" pitchFamily="2" charset="-122"/>
                          <a:cs typeface="Calibri" panose="020F0502020204030204" pitchFamily="34" charset="0"/>
                        </a:rPr>
                        <a:t>52 500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400">
                          <a:effectLst/>
                          <a:latin typeface="Calibri" panose="020F0502020204030204" pitchFamily="34" charset="0"/>
                          <a:ea typeface="SimSun" panose="02010600030101010101" pitchFamily="2" charset="-122"/>
                          <a:cs typeface="Calibri" panose="020F0502020204030204" pitchFamily="34" charset="0"/>
                        </a:rPr>
                        <a:t>78 750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400">
                          <a:effectLst/>
                          <a:latin typeface="Calibri" panose="020F0502020204030204" pitchFamily="34" charset="0"/>
                          <a:ea typeface="SimSun" panose="02010600030101010101" pitchFamily="2" charset="-122"/>
                          <a:cs typeface="Calibri" panose="020F0502020204030204" pitchFamily="34" charset="0"/>
                        </a:rPr>
                        <a:t>105 000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091645">
                <a:tc>
                  <a:txBody>
                    <a:bodyPr/>
                    <a:lstStyle/>
                    <a:p>
                      <a:pPr>
                        <a:lnSpc>
                          <a:spcPct val="115000"/>
                        </a:lnSpc>
                        <a:spcAft>
                          <a:spcPts val="0"/>
                        </a:spcAft>
                      </a:pPr>
                      <a:r>
                        <a:rPr lang="en-GB" sz="1600" kern="50" dirty="0">
                          <a:effectLst/>
                          <a:latin typeface="Calibri"/>
                          <a:ea typeface="SimSun"/>
                          <a:cs typeface="Calibri"/>
                        </a:rPr>
                        <a:t>3.1 Number of registered work-seekers provided with employment counselling per </a:t>
                      </a:r>
                      <a:r>
                        <a:rPr lang="en-GB" sz="1600" kern="50" dirty="0" smtClean="0">
                          <a:effectLst/>
                          <a:latin typeface="Calibri"/>
                          <a:ea typeface="SimSun"/>
                          <a:cs typeface="Calibri"/>
                        </a:rPr>
                        <a:t>year</a:t>
                      </a:r>
                    </a:p>
                    <a:p>
                      <a:pPr>
                        <a:lnSpc>
                          <a:spcPct val="115000"/>
                        </a:lnSpc>
                        <a:spcAft>
                          <a:spcPts val="0"/>
                        </a:spcAft>
                      </a:pPr>
                      <a:endParaRPr lang="en-ZA" sz="1000" dirty="0">
                        <a:effectLst/>
                        <a:latin typeface="Calibri"/>
                        <a:ea typeface="Calibri"/>
                        <a:cs typeface="Times New Roman"/>
                      </a:endParaRPr>
                    </a:p>
                  </a:txBody>
                  <a:tcPr marL="62719" marR="62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GB" sz="1400" b="1" dirty="0">
                          <a:effectLst/>
                          <a:latin typeface="Calibri" panose="020F0502020204030204" pitchFamily="34" charset="0"/>
                          <a:ea typeface="SimSun" panose="02010600030101010101" pitchFamily="2" charset="-122"/>
                          <a:cs typeface="Calibri" panose="020F0502020204030204" pitchFamily="34" charset="0"/>
                        </a:rPr>
                        <a:t>240 000</a:t>
                      </a:r>
                      <a:endParaRPr lang="en-ZA" sz="1400" b="1"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400">
                          <a:effectLst/>
                          <a:latin typeface="Calibri" panose="020F0502020204030204" pitchFamily="34" charset="0"/>
                          <a:ea typeface="SimSun" panose="02010600030101010101" pitchFamily="2" charset="-122"/>
                          <a:cs typeface="Calibri" panose="020F0502020204030204" pitchFamily="34" charset="0"/>
                        </a:rPr>
                        <a:t>57 600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400">
                          <a:effectLst/>
                          <a:latin typeface="Calibri" panose="020F0502020204030204" pitchFamily="34" charset="0"/>
                          <a:ea typeface="SimSun" panose="02010600030101010101" pitchFamily="2" charset="-122"/>
                          <a:cs typeface="Calibri" panose="020F0502020204030204" pitchFamily="34" charset="0"/>
                        </a:rPr>
                        <a:t>124 800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400">
                          <a:effectLst/>
                          <a:latin typeface="Calibri" panose="020F0502020204030204" pitchFamily="34" charset="0"/>
                          <a:ea typeface="SimSun" panose="02010600030101010101" pitchFamily="2" charset="-122"/>
                          <a:cs typeface="Calibri" panose="020F0502020204030204" pitchFamily="34" charset="0"/>
                        </a:rPr>
                        <a:t>177 600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400">
                          <a:effectLst/>
                          <a:latin typeface="Calibri" panose="020F0502020204030204" pitchFamily="34" charset="0"/>
                          <a:ea typeface="SimSun" panose="02010600030101010101" pitchFamily="2" charset="-122"/>
                          <a:cs typeface="Calibri" panose="020F0502020204030204" pitchFamily="34" charset="0"/>
                        </a:rPr>
                        <a:t>240 000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926355">
                <a:tc>
                  <a:txBody>
                    <a:bodyPr/>
                    <a:lstStyle/>
                    <a:p>
                      <a:pPr>
                        <a:lnSpc>
                          <a:spcPct val="115000"/>
                        </a:lnSpc>
                        <a:spcAft>
                          <a:spcPts val="0"/>
                        </a:spcAft>
                      </a:pPr>
                      <a:r>
                        <a:rPr lang="en-ZA" sz="1600" dirty="0">
                          <a:effectLst/>
                          <a:latin typeface="Calibri"/>
                          <a:ea typeface="Calibri"/>
                          <a:cs typeface="Calibri"/>
                        </a:rPr>
                        <a:t>4.1 Number of registered employment opportunities filled by registered work seekers per </a:t>
                      </a:r>
                      <a:r>
                        <a:rPr lang="en-ZA" sz="1600" dirty="0" smtClean="0">
                          <a:effectLst/>
                          <a:latin typeface="Calibri"/>
                          <a:ea typeface="Calibri"/>
                          <a:cs typeface="Calibri"/>
                        </a:rPr>
                        <a:t>year</a:t>
                      </a:r>
                    </a:p>
                  </a:txBody>
                  <a:tcPr marL="62719" marR="62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GB" sz="1400" b="1" dirty="0">
                          <a:effectLst/>
                          <a:latin typeface="Calibri" panose="020F0502020204030204" pitchFamily="34" charset="0"/>
                          <a:ea typeface="SimSun" panose="02010600030101010101" pitchFamily="2" charset="-122"/>
                          <a:cs typeface="Calibri" panose="020F0502020204030204" pitchFamily="34" charset="0"/>
                        </a:rPr>
                        <a:t>55 000</a:t>
                      </a:r>
                      <a:endParaRPr lang="en-ZA" sz="1400" b="1"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400">
                          <a:effectLst/>
                          <a:latin typeface="Calibri" panose="020F0502020204030204" pitchFamily="34" charset="0"/>
                          <a:ea typeface="SimSun" panose="02010600030101010101" pitchFamily="2" charset="-122"/>
                          <a:cs typeface="Calibri" panose="020F0502020204030204" pitchFamily="34" charset="0"/>
                        </a:rPr>
                        <a:t>13 750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400">
                          <a:effectLst/>
                          <a:latin typeface="Calibri" panose="020F0502020204030204" pitchFamily="34" charset="0"/>
                          <a:ea typeface="SimSun" panose="02010600030101010101" pitchFamily="2" charset="-122"/>
                          <a:cs typeface="Calibri" panose="020F0502020204030204" pitchFamily="34" charset="0"/>
                        </a:rPr>
                        <a:t>27 500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400">
                          <a:effectLst/>
                          <a:latin typeface="Calibri" panose="020F0502020204030204" pitchFamily="34" charset="0"/>
                          <a:ea typeface="SimSun" panose="02010600030101010101" pitchFamily="2" charset="-122"/>
                          <a:cs typeface="Calibri" panose="020F0502020204030204" pitchFamily="34" charset="0"/>
                        </a:rPr>
                        <a:t>41 250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400" dirty="0">
                          <a:effectLst/>
                          <a:latin typeface="Calibri" panose="020F0502020204030204" pitchFamily="34" charset="0"/>
                          <a:ea typeface="SimSun" panose="02010600030101010101" pitchFamily="2" charset="-122"/>
                          <a:cs typeface="Calibri" panose="020F0502020204030204" pitchFamily="34" charset="0"/>
                        </a:rPr>
                        <a:t>55 000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7" name="TextBox 6"/>
          <p:cNvSpPr txBox="1"/>
          <p:nvPr/>
        </p:nvSpPr>
        <p:spPr>
          <a:xfrm>
            <a:off x="391885" y="1335576"/>
            <a:ext cx="6618515" cy="369332"/>
          </a:xfrm>
          <a:prstGeom prst="rect">
            <a:avLst/>
          </a:prstGeom>
          <a:noFill/>
        </p:spPr>
        <p:txBody>
          <a:bodyPr wrap="square" rtlCol="0">
            <a:spAutoFit/>
          </a:bodyPr>
          <a:lstStyle/>
          <a:p>
            <a:r>
              <a:rPr lang="en-ZA" b="1" dirty="0" smtClean="0"/>
              <a:t>Budget Allocation: R630 462 000 </a:t>
            </a:r>
            <a:endParaRPr lang="en-ZA" b="1" dirty="0"/>
          </a:p>
        </p:txBody>
      </p:sp>
    </p:spTree>
    <p:extLst>
      <p:ext uri="{BB962C8B-B14F-4D97-AF65-F5344CB8AC3E}">
        <p14:creationId xmlns:p14="http://schemas.microsoft.com/office/powerpoint/2010/main" xmlns="" val="20027977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576"/>
            <a:ext cx="8229600" cy="1143000"/>
          </a:xfrm>
        </p:spPr>
        <p:txBody>
          <a:bodyPr/>
          <a:lstStyle/>
          <a:p>
            <a:r>
              <a:rPr lang="en-ZA" sz="2400" b="1" dirty="0" smtClean="0"/>
              <a:t>PUBLIC EMPLOYMENT SERVICES (PES)</a:t>
            </a:r>
            <a:endParaRPr lang="en-ZA" sz="2000" b="1" dirty="0">
              <a:solidFill>
                <a:srgbClr val="C00000"/>
              </a:solidFill>
            </a:endParaRPr>
          </a:p>
        </p:txBody>
      </p:sp>
      <p:sp>
        <p:nvSpPr>
          <p:cNvPr id="3" name="Slide Number Placeholder 2"/>
          <p:cNvSpPr>
            <a:spLocks noGrp="1"/>
          </p:cNvSpPr>
          <p:nvPr>
            <p:ph type="sldNum" sz="quarter" idx="12"/>
          </p:nvPr>
        </p:nvSpPr>
        <p:spPr>
          <a:xfrm>
            <a:off x="7010400" y="-5862"/>
            <a:ext cx="2133600" cy="365125"/>
          </a:xfrm>
        </p:spPr>
        <p:txBody>
          <a:bodyPr/>
          <a:lstStyle/>
          <a:p>
            <a:pPr>
              <a:defRPr/>
            </a:pPr>
            <a:fld id="{02C825D8-7D5C-497D-8665-B73E15BD3DD8}" type="slidenum">
              <a:rPr lang="en-US" smtClean="0">
                <a:solidFill>
                  <a:schemeClr val="bg1"/>
                </a:solidFill>
              </a:rPr>
              <a:pPr>
                <a:defRPr/>
              </a:pPr>
              <a:t>39</a:t>
            </a:fld>
            <a:endParaRPr lang="en-US" dirty="0">
              <a:solidFill>
                <a:schemeClr val="bg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194251028"/>
              </p:ext>
            </p:extLst>
          </p:nvPr>
        </p:nvGraphicFramePr>
        <p:xfrm>
          <a:off x="199294" y="1335578"/>
          <a:ext cx="8710244" cy="5276237"/>
        </p:xfrm>
        <a:graphic>
          <a:graphicData uri="http://schemas.openxmlformats.org/drawingml/2006/table">
            <a:tbl>
              <a:tblPr firstRow="1" firstCol="1" bandRow="1"/>
              <a:tblGrid>
                <a:gridCol w="2105172">
                  <a:extLst>
                    <a:ext uri="{9D8B030D-6E8A-4147-A177-3AD203B41FA5}">
                      <a16:colId xmlns:a16="http://schemas.microsoft.com/office/drawing/2014/main" xmlns="" val="20000"/>
                    </a:ext>
                  </a:extLst>
                </a:gridCol>
                <a:gridCol w="1148275">
                  <a:extLst>
                    <a:ext uri="{9D8B030D-6E8A-4147-A177-3AD203B41FA5}">
                      <a16:colId xmlns:a16="http://schemas.microsoft.com/office/drawing/2014/main" xmlns="" val="20001"/>
                    </a:ext>
                  </a:extLst>
                </a:gridCol>
                <a:gridCol w="1403449">
                  <a:extLst>
                    <a:ext uri="{9D8B030D-6E8A-4147-A177-3AD203B41FA5}">
                      <a16:colId xmlns:a16="http://schemas.microsoft.com/office/drawing/2014/main" xmlns="" val="20002"/>
                    </a:ext>
                  </a:extLst>
                </a:gridCol>
                <a:gridCol w="1158906">
                  <a:extLst>
                    <a:ext uri="{9D8B030D-6E8A-4147-A177-3AD203B41FA5}">
                      <a16:colId xmlns:a16="http://schemas.microsoft.com/office/drawing/2014/main" xmlns="" val="20003"/>
                    </a:ext>
                  </a:extLst>
                </a:gridCol>
                <a:gridCol w="1276658">
                  <a:extLst>
                    <a:ext uri="{9D8B030D-6E8A-4147-A177-3AD203B41FA5}">
                      <a16:colId xmlns:a16="http://schemas.microsoft.com/office/drawing/2014/main" xmlns="" val="20004"/>
                    </a:ext>
                  </a:extLst>
                </a:gridCol>
                <a:gridCol w="1617784">
                  <a:extLst>
                    <a:ext uri="{9D8B030D-6E8A-4147-A177-3AD203B41FA5}">
                      <a16:colId xmlns:a16="http://schemas.microsoft.com/office/drawing/2014/main" xmlns="" val="20005"/>
                    </a:ext>
                  </a:extLst>
                </a:gridCol>
              </a:tblGrid>
              <a:tr h="564858">
                <a:tc>
                  <a:txBody>
                    <a:bodyPr/>
                    <a:lstStyle/>
                    <a:p>
                      <a:pPr>
                        <a:lnSpc>
                          <a:spcPct val="115000"/>
                        </a:lnSpc>
                        <a:spcAft>
                          <a:spcPts val="0"/>
                        </a:spcAft>
                      </a:pPr>
                      <a:r>
                        <a:rPr lang="en-ZA" sz="1600" b="1" dirty="0">
                          <a:effectLst/>
                          <a:latin typeface="Calibri"/>
                          <a:ea typeface="Calibri"/>
                          <a:cs typeface="Calibri"/>
                        </a:rPr>
                        <a:t>Output Indicator</a:t>
                      </a:r>
                      <a:endParaRPr lang="en-ZA" sz="1600" dirty="0">
                        <a:effectLst/>
                        <a:latin typeface="Calibri"/>
                        <a:ea typeface="Calibri"/>
                        <a:cs typeface="Times New Roman"/>
                      </a:endParaRPr>
                    </a:p>
                  </a:txBody>
                  <a:tcPr marL="62719" marR="62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15000"/>
                        </a:lnSpc>
                        <a:spcAft>
                          <a:spcPts val="0"/>
                        </a:spcAft>
                      </a:pPr>
                      <a:r>
                        <a:rPr lang="en-ZA" sz="1600" b="1">
                          <a:effectLst/>
                          <a:latin typeface="Calibri"/>
                          <a:ea typeface="Calibri"/>
                          <a:cs typeface="Calibri"/>
                        </a:rPr>
                        <a:t>Annual Target</a:t>
                      </a:r>
                      <a:endParaRPr lang="en-ZA" sz="1600">
                        <a:effectLst/>
                        <a:latin typeface="Calibri"/>
                        <a:ea typeface="Calibri"/>
                        <a:cs typeface="Times New Roman"/>
                      </a:endParaRPr>
                    </a:p>
                  </a:txBody>
                  <a:tcPr marL="62719" marR="62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600" b="1" dirty="0">
                          <a:effectLst/>
                          <a:latin typeface="Calibri"/>
                          <a:ea typeface="Calibri"/>
                          <a:cs typeface="Calibri"/>
                        </a:rPr>
                        <a:t>Q1</a:t>
                      </a:r>
                      <a:endParaRPr lang="en-ZA" sz="1600" dirty="0">
                        <a:effectLst/>
                        <a:latin typeface="Calibri"/>
                        <a:ea typeface="Calibri"/>
                        <a:cs typeface="Times New Roman"/>
                      </a:endParaRPr>
                    </a:p>
                  </a:txBody>
                  <a:tcPr marL="62719" marR="62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600" b="1" dirty="0">
                          <a:effectLst/>
                          <a:latin typeface="Calibri"/>
                          <a:ea typeface="Calibri"/>
                          <a:cs typeface="Calibri"/>
                        </a:rPr>
                        <a:t>Q2</a:t>
                      </a:r>
                      <a:endParaRPr lang="en-ZA" sz="1600" dirty="0">
                        <a:effectLst/>
                        <a:latin typeface="Calibri"/>
                        <a:ea typeface="Calibri"/>
                        <a:cs typeface="Times New Roman"/>
                      </a:endParaRPr>
                    </a:p>
                  </a:txBody>
                  <a:tcPr marL="62719" marR="62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600" b="1" dirty="0">
                          <a:effectLst/>
                          <a:latin typeface="Calibri"/>
                          <a:ea typeface="Calibri"/>
                          <a:cs typeface="Calibri"/>
                        </a:rPr>
                        <a:t>Q3</a:t>
                      </a:r>
                      <a:endParaRPr lang="en-ZA" sz="1600" dirty="0">
                        <a:effectLst/>
                        <a:latin typeface="Calibri"/>
                        <a:ea typeface="Calibri"/>
                        <a:cs typeface="Times New Roman"/>
                      </a:endParaRPr>
                    </a:p>
                  </a:txBody>
                  <a:tcPr marL="62719" marR="62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600" b="1" dirty="0">
                          <a:effectLst/>
                          <a:latin typeface="Calibri"/>
                          <a:ea typeface="Calibri"/>
                          <a:cs typeface="Calibri"/>
                        </a:rPr>
                        <a:t>Q4</a:t>
                      </a:r>
                      <a:endParaRPr lang="en-ZA" sz="1600" dirty="0">
                        <a:effectLst/>
                        <a:latin typeface="Calibri"/>
                        <a:ea typeface="Calibri"/>
                        <a:cs typeface="Times New Roman"/>
                      </a:endParaRPr>
                    </a:p>
                  </a:txBody>
                  <a:tcPr marL="62719" marR="62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xmlns="" val="10000"/>
                  </a:ext>
                </a:extLst>
              </a:tr>
              <a:tr h="2209727">
                <a:tc>
                  <a:txBody>
                    <a:bodyPr/>
                    <a:lstStyle/>
                    <a:p>
                      <a:pPr>
                        <a:lnSpc>
                          <a:spcPct val="115000"/>
                        </a:lnSpc>
                        <a:spcAft>
                          <a:spcPts val="0"/>
                        </a:spcAft>
                      </a:pPr>
                      <a:r>
                        <a:rPr lang="en-ZA" sz="1600" dirty="0">
                          <a:effectLst/>
                          <a:latin typeface="Calibri"/>
                          <a:ea typeface="Calibri"/>
                          <a:cs typeface="Calibri"/>
                        </a:rPr>
                        <a:t>5.1 Number of partnerships agreements concluded with various </a:t>
                      </a:r>
                      <a:r>
                        <a:rPr lang="en-ZA" sz="1600" dirty="0" smtClean="0">
                          <a:effectLst/>
                          <a:latin typeface="Calibri"/>
                          <a:ea typeface="Calibri"/>
                          <a:cs typeface="Calibri"/>
                        </a:rPr>
                        <a:t>stakeholders</a:t>
                      </a:r>
                    </a:p>
                  </a:txBody>
                  <a:tcPr marL="62719" marR="62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400" b="1" dirty="0">
                          <a:effectLst/>
                          <a:latin typeface="Calibri" panose="020F0502020204030204" pitchFamily="34" charset="0"/>
                          <a:ea typeface="SimSun" panose="02010600030101010101" pitchFamily="2" charset="-122"/>
                          <a:cs typeface="Calibri" panose="020F0502020204030204" pitchFamily="34" charset="0"/>
                        </a:rPr>
                        <a:t>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400" dirty="0">
                          <a:effectLst/>
                          <a:latin typeface="Calibri" panose="020F0502020204030204" pitchFamily="34" charset="0"/>
                          <a:ea typeface="SimSun" panose="02010600030101010101" pitchFamily="2" charset="-122"/>
                          <a:cs typeface="Calibri" panose="020F050202020403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400" dirty="0">
                          <a:effectLst/>
                          <a:latin typeface="Calibri" panose="020F0502020204030204" pitchFamily="34" charset="0"/>
                          <a:ea typeface="SimSun" panose="02010600030101010101" pitchFamily="2" charset="-122"/>
                          <a:cs typeface="Calibri" panose="020F050202020403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400" dirty="0">
                          <a:effectLst/>
                          <a:latin typeface="Calibri" panose="020F0502020204030204" pitchFamily="34" charset="0"/>
                          <a:ea typeface="SimSun" panose="02010600030101010101" pitchFamily="2" charset="-122"/>
                          <a:cs typeface="Calibri" panose="020F050202020403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400" dirty="0">
                          <a:effectLst/>
                          <a:latin typeface="Calibri" panose="020F0502020204030204" pitchFamily="34" charset="0"/>
                          <a:ea typeface="SimSun" panose="02010600030101010101" pitchFamily="2" charset="-122"/>
                          <a:cs typeface="Calibri" panose="020F0502020204030204" pitchFamily="34" charset="0"/>
                        </a:rPr>
                        <a:t>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501652">
                <a:tc>
                  <a:txBody>
                    <a:bodyPr/>
                    <a:lstStyle/>
                    <a:p>
                      <a:pPr>
                        <a:lnSpc>
                          <a:spcPct val="115000"/>
                        </a:lnSpc>
                        <a:spcAft>
                          <a:spcPts val="0"/>
                        </a:spcAft>
                      </a:pPr>
                      <a:r>
                        <a:rPr lang="en-ZA" sz="1600" dirty="0">
                          <a:effectLst/>
                          <a:latin typeface="Calibri"/>
                          <a:ea typeface="Calibri"/>
                          <a:cs typeface="Calibri"/>
                        </a:rPr>
                        <a:t>6.1 Number of policies developed and approved</a:t>
                      </a:r>
                      <a:endParaRPr lang="en-ZA" sz="1600" dirty="0">
                        <a:effectLst/>
                        <a:latin typeface="Calibri"/>
                        <a:ea typeface="Calibri"/>
                        <a:cs typeface="Times New Roman"/>
                      </a:endParaRPr>
                    </a:p>
                  </a:txBody>
                  <a:tcPr marL="62719" marR="62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400" b="1" dirty="0">
                          <a:effectLst/>
                          <a:latin typeface="Calibri" panose="020F0502020204030204" pitchFamily="34" charset="0"/>
                          <a:ea typeface="SimSun" panose="02010600030101010101" pitchFamily="2" charset="-122"/>
                          <a:cs typeface="Calibri" panose="020F0502020204030204"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400">
                          <a:effectLst/>
                          <a:latin typeface="Calibri" panose="020F0502020204030204" pitchFamily="34" charset="0"/>
                          <a:ea typeface="SimSun" panose="02010600030101010101" pitchFamily="2" charset="-122"/>
                          <a:cs typeface="Calibri" panose="020F050202020403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400">
                          <a:effectLst/>
                          <a:latin typeface="Calibri" panose="020F0502020204030204" pitchFamily="34" charset="0"/>
                          <a:ea typeface="SimSun" panose="02010600030101010101" pitchFamily="2" charset="-122"/>
                          <a:cs typeface="Calibri" panose="020F050202020403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400">
                          <a:effectLst/>
                          <a:latin typeface="Calibri" panose="020F0502020204030204" pitchFamily="34" charset="0"/>
                          <a:ea typeface="SimSun" panose="02010600030101010101" pitchFamily="2" charset="-122"/>
                          <a:cs typeface="Calibri" panose="020F050202020403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400" dirty="0">
                          <a:effectLst/>
                          <a:latin typeface="Calibri" panose="020F0502020204030204" pitchFamily="34" charset="0"/>
                          <a:ea typeface="SimSun" panose="02010600030101010101" pitchFamily="2" charset="-122"/>
                          <a:cs typeface="Calibri" panose="020F0502020204030204"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21015305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688" y="274638"/>
            <a:ext cx="8229600" cy="1143000"/>
          </a:xfrm>
        </p:spPr>
        <p:txBody>
          <a:bodyPr/>
          <a:lstStyle/>
          <a:p>
            <a:pPr>
              <a:defRPr/>
            </a:pPr>
            <a:r>
              <a:rPr lang="en-US" sz="2400" b="1" dirty="0" smtClean="0">
                <a:solidFill>
                  <a:prstClr val="black"/>
                </a:solidFill>
                <a:ea typeface="ＭＳ Ｐゴシック" pitchFamily="-80" charset="-128"/>
                <a:cs typeface="+mj-cs"/>
              </a:rPr>
              <a:t>INTRODUCTION: THE </a:t>
            </a:r>
            <a:r>
              <a:rPr lang="en-US" sz="2400" b="1" dirty="0">
                <a:solidFill>
                  <a:prstClr val="black"/>
                </a:solidFill>
                <a:ea typeface="ＭＳ Ｐゴシック" pitchFamily="-80" charset="-128"/>
                <a:cs typeface="+mj-cs"/>
              </a:rPr>
              <a:t>CONSTITUTIONAL MANDATE OF THE </a:t>
            </a:r>
            <a:r>
              <a:rPr lang="en-US" sz="2400" b="1" dirty="0" smtClean="0">
                <a:solidFill>
                  <a:prstClr val="black"/>
                </a:solidFill>
                <a:ea typeface="ＭＳ Ｐゴシック" pitchFamily="-80" charset="-128"/>
                <a:cs typeface="+mj-cs"/>
              </a:rPr>
              <a:t>DEPARTMENT OF EMPLOYMENT AND LABOUR</a:t>
            </a:r>
            <a:endParaRPr lang="en-US" sz="2400" dirty="0"/>
          </a:p>
        </p:txBody>
      </p:sp>
      <p:sp>
        <p:nvSpPr>
          <p:cNvPr id="18435" name="Content Placeholder 2"/>
          <p:cNvSpPr>
            <a:spLocks noGrp="1"/>
          </p:cNvSpPr>
          <p:nvPr>
            <p:ph idx="1"/>
          </p:nvPr>
        </p:nvSpPr>
        <p:spPr>
          <a:xfrm>
            <a:off x="457200" y="1417638"/>
            <a:ext cx="8229600" cy="5092700"/>
          </a:xfrm>
        </p:spPr>
        <p:txBody>
          <a:bodyPr/>
          <a:lstStyle/>
          <a:p>
            <a:r>
              <a:rPr lang="en-US" altLang="en-US" sz="2000" dirty="0" smtClean="0">
                <a:ea typeface="ＭＳ Ｐゴシック" pitchFamily="34" charset="-128"/>
              </a:rPr>
              <a:t>Section 9, to ensure equal access to opportunities.</a:t>
            </a:r>
          </a:p>
          <a:p>
            <a:r>
              <a:rPr lang="en-US" altLang="en-US" sz="2000" dirty="0" smtClean="0">
                <a:ea typeface="ＭＳ Ｐゴシック" pitchFamily="34" charset="-128"/>
              </a:rPr>
              <a:t>Section 10, promotion of labour standards and fundamental rights at work.</a:t>
            </a:r>
          </a:p>
          <a:p>
            <a:r>
              <a:rPr lang="en-US" altLang="en-US" sz="2000" dirty="0" smtClean="0">
                <a:ea typeface="ＭＳ Ｐゴシック" pitchFamily="34" charset="-128"/>
              </a:rPr>
              <a:t>Section 18, Freedom of association.</a:t>
            </a:r>
          </a:p>
          <a:p>
            <a:r>
              <a:rPr lang="en-US" altLang="en-US" sz="2000" dirty="0" smtClean="0">
                <a:ea typeface="ＭＳ Ｐゴシック" pitchFamily="34" charset="-128"/>
              </a:rPr>
              <a:t>Section 23, To ensure sound Labour relations.</a:t>
            </a:r>
          </a:p>
          <a:p>
            <a:r>
              <a:rPr lang="en-US" altLang="en-US" sz="2000" dirty="0" smtClean="0">
                <a:ea typeface="ＭＳ Ｐゴシック" pitchFamily="34" charset="-128"/>
              </a:rPr>
              <a:t>Section 24, To ensure an environment that is not harmful to the health and wellbeing of those in the workplace.</a:t>
            </a:r>
          </a:p>
          <a:p>
            <a:r>
              <a:rPr lang="en-US" altLang="en-US" sz="2000" dirty="0" smtClean="0">
                <a:ea typeface="ＭＳ Ｐゴシック" pitchFamily="34" charset="-128"/>
              </a:rPr>
              <a:t>Section 27, To provide adequate social security nets to protect vulnerable workers.</a:t>
            </a:r>
          </a:p>
          <a:p>
            <a:r>
              <a:rPr lang="en-US" altLang="en-US" sz="2000" dirty="0" smtClean="0">
                <a:ea typeface="ＭＳ Ｐゴシック" pitchFamily="34" charset="-128"/>
              </a:rPr>
              <a:t>Section 28, To ensure that children are protected from exploitative labour practices and not required or permitted to perform work or services that are inappropriate for a person of that child’s age or their well‐being, education, physical or mental health or spiritual, moral or social development is placed at risk.</a:t>
            </a:r>
          </a:p>
          <a:p>
            <a:r>
              <a:rPr lang="en-US" altLang="en-US" sz="2000" dirty="0" smtClean="0">
                <a:ea typeface="ＭＳ Ｐゴシック" pitchFamily="34" charset="-128"/>
              </a:rPr>
              <a:t>Section 34, Access to courts and access to fair and speedy labour justice.</a:t>
            </a:r>
          </a:p>
        </p:txBody>
      </p:sp>
      <p:sp>
        <p:nvSpPr>
          <p:cNvPr id="18436" name="Slide Number Placeholder 2"/>
          <p:cNvSpPr>
            <a:spLocks noGrp="1"/>
          </p:cNvSpPr>
          <p:nvPr>
            <p:ph type="sldNum" sz="quarter" idx="12"/>
          </p:nvPr>
        </p:nvSpPr>
        <p:spPr bwMode="auto">
          <a:xfrm>
            <a:off x="6672263"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607C82E4-6066-4D9F-83DB-02BE8E88E017}" type="slidenum">
              <a:rPr lang="en-US" altLang="en-US" sz="1200" smtClean="0">
                <a:solidFill>
                  <a:srgbClr val="898989"/>
                </a:solidFill>
              </a:rPr>
              <a:pPr/>
              <a:t>4</a:t>
            </a:fld>
            <a:endParaRPr lang="en-US" altLang="en-US" sz="1200" dirty="0" smtClean="0">
              <a:solidFill>
                <a:srgbClr val="898989"/>
              </a:solidFill>
            </a:endParaRPr>
          </a:p>
        </p:txBody>
      </p:sp>
      <p:sp>
        <p:nvSpPr>
          <p:cNvPr id="5" name="Slide Number Placeholder 1"/>
          <p:cNvSpPr txBox="1">
            <a:spLocks/>
          </p:cNvSpPr>
          <p:nvPr/>
        </p:nvSpPr>
        <p:spPr>
          <a:xfrm>
            <a:off x="7010400" y="-5896"/>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200" kern="1200">
                <a:solidFill>
                  <a:srgbClr val="898989"/>
                </a:solidFill>
                <a:latin typeface="Calibri" pitchFamily="32" charset="0"/>
                <a:ea typeface="ＭＳ Ｐゴシック" pitchFamily="32"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5pPr>
            <a:lvl6pPr marL="2286000" algn="l" defTabSz="914400" rtl="0" eaLnBrk="1" latinLnBrk="0" hangingPunct="1">
              <a:defRPr kern="1200">
                <a:solidFill>
                  <a:schemeClr val="tx1"/>
                </a:solidFill>
                <a:latin typeface="Arial" charset="0"/>
                <a:ea typeface="ＭＳ Ｐゴシック" pitchFamily="32" charset="-128"/>
                <a:cs typeface="+mn-cs"/>
              </a:defRPr>
            </a:lvl6pPr>
            <a:lvl7pPr marL="2743200" algn="l" defTabSz="914400" rtl="0" eaLnBrk="1" latinLnBrk="0" hangingPunct="1">
              <a:defRPr kern="1200">
                <a:solidFill>
                  <a:schemeClr val="tx1"/>
                </a:solidFill>
                <a:latin typeface="Arial" charset="0"/>
                <a:ea typeface="ＭＳ Ｐゴシック" pitchFamily="32" charset="-128"/>
                <a:cs typeface="+mn-cs"/>
              </a:defRPr>
            </a:lvl7pPr>
            <a:lvl8pPr marL="3200400" algn="l" defTabSz="914400" rtl="0" eaLnBrk="1" latinLnBrk="0" hangingPunct="1">
              <a:defRPr kern="1200">
                <a:solidFill>
                  <a:schemeClr val="tx1"/>
                </a:solidFill>
                <a:latin typeface="Arial" charset="0"/>
                <a:ea typeface="ＭＳ Ｐゴシック" pitchFamily="32" charset="-128"/>
                <a:cs typeface="+mn-cs"/>
              </a:defRPr>
            </a:lvl8pPr>
            <a:lvl9pPr marL="3657600" algn="l" defTabSz="914400" rtl="0" eaLnBrk="1" latinLnBrk="0" hangingPunct="1">
              <a:defRPr kern="1200">
                <a:solidFill>
                  <a:schemeClr val="tx1"/>
                </a:solidFill>
                <a:latin typeface="Arial" charset="0"/>
                <a:ea typeface="ＭＳ Ｐゴシック" pitchFamily="32" charset="-128"/>
                <a:cs typeface="+mn-cs"/>
              </a:defRPr>
            </a:lvl9pPr>
          </a:lstStyle>
          <a:p>
            <a:pPr>
              <a:defRPr/>
            </a:pPr>
            <a:fld id="{02973164-415C-4C83-A7EC-60F18549655F}" type="slidenum">
              <a:rPr lang="en-US" smtClean="0">
                <a:solidFill>
                  <a:schemeClr val="bg1"/>
                </a:solidFill>
              </a:rPr>
              <a:pPr>
                <a:defRPr/>
              </a:pPr>
              <a:t>4</a:t>
            </a:fld>
            <a:endParaRPr lang="en-US" dirty="0">
              <a:solidFill>
                <a:schemeClr val="bg1"/>
              </a:solidFill>
            </a:endParaRPr>
          </a:p>
        </p:txBody>
      </p:sp>
    </p:spTree>
    <p:extLst>
      <p:ext uri="{BB962C8B-B14F-4D97-AF65-F5344CB8AC3E}">
        <p14:creationId xmlns:p14="http://schemas.microsoft.com/office/powerpoint/2010/main" xmlns="" val="7387632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576"/>
            <a:ext cx="8229600" cy="1143000"/>
          </a:xfrm>
        </p:spPr>
        <p:txBody>
          <a:bodyPr/>
          <a:lstStyle/>
          <a:p>
            <a:r>
              <a:rPr lang="en-ZA" sz="2400" b="1" dirty="0" smtClean="0"/>
              <a:t>PUBLIC EMPLOYMENT SERVICES (PES) – Per Province</a:t>
            </a:r>
            <a:endParaRPr lang="en-ZA" sz="2000" b="1" dirty="0">
              <a:solidFill>
                <a:srgbClr val="C00000"/>
              </a:solidFill>
            </a:endParaRPr>
          </a:p>
        </p:txBody>
      </p:sp>
      <p:sp>
        <p:nvSpPr>
          <p:cNvPr id="3" name="Slide Number Placeholder 2"/>
          <p:cNvSpPr>
            <a:spLocks noGrp="1"/>
          </p:cNvSpPr>
          <p:nvPr>
            <p:ph type="sldNum" sz="quarter" idx="12"/>
          </p:nvPr>
        </p:nvSpPr>
        <p:spPr>
          <a:xfrm>
            <a:off x="7010400" y="-5862"/>
            <a:ext cx="2133600" cy="365125"/>
          </a:xfrm>
        </p:spPr>
        <p:txBody>
          <a:bodyPr/>
          <a:lstStyle/>
          <a:p>
            <a:pPr>
              <a:defRPr/>
            </a:pPr>
            <a:fld id="{02C825D8-7D5C-497D-8665-B73E15BD3DD8}" type="slidenum">
              <a:rPr lang="en-US" smtClean="0">
                <a:solidFill>
                  <a:schemeClr val="bg1"/>
                </a:solidFill>
              </a:rPr>
              <a:pPr>
                <a:defRPr/>
              </a:pPr>
              <a:t>40</a:t>
            </a:fld>
            <a:endParaRPr lang="en-US" dirty="0">
              <a:solidFill>
                <a:schemeClr val="bg1"/>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1132227199"/>
              </p:ext>
            </p:extLst>
          </p:nvPr>
        </p:nvGraphicFramePr>
        <p:xfrm>
          <a:off x="222739" y="1335578"/>
          <a:ext cx="8733692" cy="5323130"/>
        </p:xfrm>
        <a:graphic>
          <a:graphicData uri="http://schemas.openxmlformats.org/drawingml/2006/table">
            <a:tbl>
              <a:tblPr/>
              <a:tblGrid>
                <a:gridCol w="1615955">
                  <a:extLst>
                    <a:ext uri="{9D8B030D-6E8A-4147-A177-3AD203B41FA5}">
                      <a16:colId xmlns:a16="http://schemas.microsoft.com/office/drawing/2014/main" xmlns="" val="20000"/>
                    </a:ext>
                  </a:extLst>
                </a:gridCol>
                <a:gridCol w="1917367">
                  <a:extLst>
                    <a:ext uri="{9D8B030D-6E8A-4147-A177-3AD203B41FA5}">
                      <a16:colId xmlns:a16="http://schemas.microsoft.com/office/drawing/2014/main" xmlns="" val="20001"/>
                    </a:ext>
                  </a:extLst>
                </a:gridCol>
                <a:gridCol w="1252680">
                  <a:extLst>
                    <a:ext uri="{9D8B030D-6E8A-4147-A177-3AD203B41FA5}">
                      <a16:colId xmlns:a16="http://schemas.microsoft.com/office/drawing/2014/main" xmlns="" val="20002"/>
                    </a:ext>
                  </a:extLst>
                </a:gridCol>
                <a:gridCol w="1284635">
                  <a:extLst>
                    <a:ext uri="{9D8B030D-6E8A-4147-A177-3AD203B41FA5}">
                      <a16:colId xmlns:a16="http://schemas.microsoft.com/office/drawing/2014/main" xmlns="" val="20003"/>
                    </a:ext>
                  </a:extLst>
                </a:gridCol>
                <a:gridCol w="1284635">
                  <a:extLst>
                    <a:ext uri="{9D8B030D-6E8A-4147-A177-3AD203B41FA5}">
                      <a16:colId xmlns:a16="http://schemas.microsoft.com/office/drawing/2014/main" xmlns="" val="20004"/>
                    </a:ext>
                  </a:extLst>
                </a:gridCol>
                <a:gridCol w="1378420">
                  <a:extLst>
                    <a:ext uri="{9D8B030D-6E8A-4147-A177-3AD203B41FA5}">
                      <a16:colId xmlns:a16="http://schemas.microsoft.com/office/drawing/2014/main" xmlns="" val="20005"/>
                    </a:ext>
                  </a:extLst>
                </a:gridCol>
              </a:tblGrid>
              <a:tr h="655134">
                <a:tc gridSpan="6">
                  <a:txBody>
                    <a:bodyPr/>
                    <a:lstStyle/>
                    <a:p>
                      <a:pPr algn="ctr" fontAlgn="ctr"/>
                      <a:r>
                        <a:rPr lang="en-GB" sz="1600" b="1" kern="50" dirty="0" smtClean="0">
                          <a:effectLst/>
                          <a:latin typeface="+mn-lt"/>
                          <a:ea typeface="SimSun"/>
                          <a:cs typeface="Calibri"/>
                        </a:rPr>
                        <a:t>Number of work-seekers registered on Employment Services of South Africa per year</a:t>
                      </a:r>
                      <a:endParaRPr lang="en-ZA" sz="16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416903">
                <a:tc>
                  <a:txBody>
                    <a:bodyPr/>
                    <a:lstStyle/>
                    <a:p>
                      <a:pPr algn="l" fontAlgn="ctr"/>
                      <a:r>
                        <a:rPr lang="en-ZA" sz="1600" b="1" i="0" u="none" strike="noStrike" dirty="0">
                          <a:solidFill>
                            <a:srgbClr val="000000"/>
                          </a:solidFill>
                          <a:effectLst/>
                          <a:latin typeface="Calibri"/>
                        </a:rPr>
                        <a:t>Province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n-ZA" sz="1600" b="1" i="0" u="none" strike="noStrike" dirty="0">
                          <a:solidFill>
                            <a:srgbClr val="000000"/>
                          </a:solidFill>
                          <a:effectLst/>
                          <a:latin typeface="Calibri"/>
                        </a:rPr>
                        <a:t>Annual Target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ZA" sz="1600" b="1" i="0" u="none" strike="noStrike" dirty="0">
                          <a:solidFill>
                            <a:srgbClr val="000000"/>
                          </a:solidFill>
                          <a:effectLst/>
                          <a:latin typeface="Calibri"/>
                        </a:rPr>
                        <a:t>Q1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ZA" sz="1600" b="1" i="0" u="none" strike="noStrike" dirty="0">
                          <a:solidFill>
                            <a:srgbClr val="000000"/>
                          </a:solidFill>
                          <a:effectLst/>
                          <a:latin typeface="Calibri"/>
                        </a:rPr>
                        <a:t>Q2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ZA" sz="1600" b="1" i="0" u="none" strike="noStrike" dirty="0">
                          <a:solidFill>
                            <a:srgbClr val="000000"/>
                          </a:solidFill>
                          <a:effectLst/>
                          <a:latin typeface="Calibri"/>
                        </a:rPr>
                        <a:t>Q3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ZA" sz="1600" b="1" i="0" u="none" strike="noStrike" dirty="0">
                          <a:solidFill>
                            <a:srgbClr val="000000"/>
                          </a:solidFill>
                          <a:effectLst/>
                          <a:latin typeface="Calibri"/>
                        </a:rPr>
                        <a:t>Q4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01"/>
                  </a:ext>
                </a:extLst>
              </a:tr>
              <a:tr h="416903">
                <a:tc>
                  <a:txBody>
                    <a:bodyPr/>
                    <a:lstStyle/>
                    <a:p>
                      <a:pPr algn="l" fontAlgn="ctr"/>
                      <a:r>
                        <a:rPr lang="en-ZA" sz="1600" b="1" i="0" u="none" strike="noStrike" dirty="0">
                          <a:solidFill>
                            <a:srgbClr val="000000"/>
                          </a:solidFill>
                          <a:effectLst/>
                          <a:latin typeface="Calibri"/>
                        </a:rPr>
                        <a:t>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600" b="1" i="0" u="none" strike="noStrike" dirty="0">
                          <a:solidFill>
                            <a:srgbClr val="000000"/>
                          </a:solidFill>
                          <a:effectLst/>
                          <a:latin typeface="Calibri" panose="020F0502020204030204" pitchFamily="34" charset="0"/>
                          <a:cs typeface="Calibri" panose="020F0502020204030204" pitchFamily="34" charset="0"/>
                        </a:rPr>
                        <a:t>102 000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23 460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cs typeface="Calibri" panose="020F0502020204030204" pitchFamily="34" charset="0"/>
                        </a:rPr>
                        <a:t>48 960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72 420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      102 000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16903">
                <a:tc>
                  <a:txBody>
                    <a:bodyPr/>
                    <a:lstStyle/>
                    <a:p>
                      <a:pPr algn="l" fontAlgn="ctr"/>
                      <a:r>
                        <a:rPr lang="en-ZA" sz="1600" b="1" i="0" u="none" strike="noStrike" dirty="0">
                          <a:solidFill>
                            <a:srgbClr val="000000"/>
                          </a:solidFill>
                          <a:effectLst/>
                          <a:latin typeface="Calibri"/>
                        </a:rPr>
                        <a:t>FS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600" b="1" i="0" u="none" strike="noStrike">
                          <a:solidFill>
                            <a:srgbClr val="000000"/>
                          </a:solidFill>
                          <a:effectLst/>
                          <a:latin typeface="Calibri" panose="020F0502020204030204" pitchFamily="34" charset="0"/>
                          <a:cs typeface="Calibri" panose="020F0502020204030204" pitchFamily="34" charset="0"/>
                        </a:rPr>
                        <a:t>59 500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13 685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cs typeface="Calibri" panose="020F0502020204030204" pitchFamily="34" charset="0"/>
                        </a:rPr>
                        <a:t>28 560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42 245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         59 500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16903">
                <a:tc>
                  <a:txBody>
                    <a:bodyPr/>
                    <a:lstStyle/>
                    <a:p>
                      <a:pPr algn="l" fontAlgn="ctr"/>
                      <a:r>
                        <a:rPr lang="en-ZA" sz="1600" b="1" i="0" u="none" strike="noStrike" dirty="0">
                          <a:solidFill>
                            <a:srgbClr val="000000"/>
                          </a:solidFill>
                          <a:effectLst/>
                          <a:latin typeface="Calibri"/>
                        </a:rPr>
                        <a:t>GP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600" b="1" i="0" u="none" strike="noStrike">
                          <a:solidFill>
                            <a:srgbClr val="000000"/>
                          </a:solidFill>
                          <a:effectLst/>
                          <a:latin typeface="Calibri" panose="020F0502020204030204" pitchFamily="34" charset="0"/>
                          <a:cs typeface="Calibri" panose="020F0502020204030204" pitchFamily="34" charset="0"/>
                        </a:rPr>
                        <a:t>221 000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50 830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cs typeface="Calibri" panose="020F0502020204030204" pitchFamily="34" charset="0"/>
                        </a:rPr>
                        <a:t>106 080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cs typeface="Calibri" panose="020F0502020204030204" pitchFamily="34" charset="0"/>
                        </a:rPr>
                        <a:t>156 910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      221 000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16903">
                <a:tc>
                  <a:txBody>
                    <a:bodyPr/>
                    <a:lstStyle/>
                    <a:p>
                      <a:pPr algn="l" fontAlgn="ctr"/>
                      <a:r>
                        <a:rPr lang="en-ZA" sz="1600" b="1" i="0" u="none" strike="noStrike" dirty="0">
                          <a:solidFill>
                            <a:srgbClr val="000000"/>
                          </a:solidFill>
                          <a:effectLst/>
                          <a:latin typeface="Calibri"/>
                        </a:rPr>
                        <a:t>KZN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600" b="1" i="0" u="none" strike="noStrike">
                          <a:solidFill>
                            <a:srgbClr val="000000"/>
                          </a:solidFill>
                          <a:effectLst/>
                          <a:latin typeface="Calibri" panose="020F0502020204030204" pitchFamily="34" charset="0"/>
                          <a:cs typeface="Calibri" panose="020F0502020204030204" pitchFamily="34" charset="0"/>
                        </a:rPr>
                        <a:t>144 500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33 235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69 360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cs typeface="Calibri" panose="020F0502020204030204" pitchFamily="34" charset="0"/>
                        </a:rPr>
                        <a:t>102 595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      144 500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16903">
                <a:tc>
                  <a:txBody>
                    <a:bodyPr/>
                    <a:lstStyle/>
                    <a:p>
                      <a:pPr algn="l" fontAlgn="ctr"/>
                      <a:r>
                        <a:rPr lang="en-ZA" sz="1600" b="1" i="0" u="none" strike="noStrike" dirty="0">
                          <a:solidFill>
                            <a:srgbClr val="000000"/>
                          </a:solidFill>
                          <a:effectLst/>
                          <a:latin typeface="Calibri"/>
                        </a:rPr>
                        <a:t>LP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600" b="1" i="0" u="none" strike="noStrike">
                          <a:solidFill>
                            <a:srgbClr val="000000"/>
                          </a:solidFill>
                          <a:effectLst/>
                          <a:latin typeface="Calibri" panose="020F0502020204030204" pitchFamily="34" charset="0"/>
                          <a:cs typeface="Calibri" panose="020F0502020204030204" pitchFamily="34" charset="0"/>
                        </a:rPr>
                        <a:t>59 500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13 685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28 560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cs typeface="Calibri" panose="020F0502020204030204" pitchFamily="34" charset="0"/>
                        </a:rPr>
                        <a:t>42 245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         59 500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16903">
                <a:tc>
                  <a:txBody>
                    <a:bodyPr/>
                    <a:lstStyle/>
                    <a:p>
                      <a:pPr algn="l" fontAlgn="ctr"/>
                      <a:r>
                        <a:rPr lang="en-ZA" sz="1600" b="1" i="0" u="none" strike="noStrike" dirty="0">
                          <a:solidFill>
                            <a:srgbClr val="000000"/>
                          </a:solidFill>
                          <a:effectLst/>
                          <a:latin typeface="Calibri"/>
                        </a:rPr>
                        <a:t>MP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600" b="1" i="0" u="none" strike="noStrike">
                          <a:solidFill>
                            <a:srgbClr val="000000"/>
                          </a:solidFill>
                          <a:effectLst/>
                          <a:latin typeface="Calibri" panose="020F0502020204030204" pitchFamily="34" charset="0"/>
                          <a:cs typeface="Calibri" panose="020F0502020204030204" pitchFamily="34" charset="0"/>
                        </a:rPr>
                        <a:t>68 000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15 640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32 640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cs typeface="Calibri" panose="020F0502020204030204" pitchFamily="34" charset="0"/>
                        </a:rPr>
                        <a:t>48 280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         68 000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16903">
                <a:tc>
                  <a:txBody>
                    <a:bodyPr/>
                    <a:lstStyle/>
                    <a:p>
                      <a:pPr algn="l" fontAlgn="ctr"/>
                      <a:r>
                        <a:rPr lang="en-ZA" sz="1600" b="1" i="0" u="none" strike="noStrike" dirty="0">
                          <a:solidFill>
                            <a:srgbClr val="000000"/>
                          </a:solidFill>
                          <a:effectLst/>
                          <a:latin typeface="Calibri"/>
                        </a:rPr>
                        <a:t>NC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600" b="1" i="0" u="none" strike="noStrike">
                          <a:solidFill>
                            <a:srgbClr val="000000"/>
                          </a:solidFill>
                          <a:effectLst/>
                          <a:latin typeface="Calibri" panose="020F0502020204030204" pitchFamily="34" charset="0"/>
                          <a:cs typeface="Calibri" panose="020F0502020204030204" pitchFamily="34" charset="0"/>
                        </a:rPr>
                        <a:t>34 000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7 820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16 320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cs typeface="Calibri" panose="020F0502020204030204" pitchFamily="34" charset="0"/>
                        </a:rPr>
                        <a:t>24 140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         34 000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416903">
                <a:tc>
                  <a:txBody>
                    <a:bodyPr/>
                    <a:lstStyle/>
                    <a:p>
                      <a:pPr algn="l" fontAlgn="ctr"/>
                      <a:r>
                        <a:rPr lang="en-ZA" sz="1600" b="1" i="0" u="none" strike="noStrike" dirty="0">
                          <a:solidFill>
                            <a:srgbClr val="000000"/>
                          </a:solidFill>
                          <a:effectLst/>
                          <a:latin typeface="Calibri"/>
                        </a:rPr>
                        <a:t>NW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600" b="1" i="0" u="none" strike="noStrike">
                          <a:solidFill>
                            <a:srgbClr val="000000"/>
                          </a:solidFill>
                          <a:effectLst/>
                          <a:latin typeface="Calibri" panose="020F0502020204030204" pitchFamily="34" charset="0"/>
                          <a:cs typeface="Calibri" panose="020F0502020204030204" pitchFamily="34" charset="0"/>
                        </a:rPr>
                        <a:t>51 000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11 730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24 480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36 210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cs typeface="Calibri" panose="020F0502020204030204" pitchFamily="34" charset="0"/>
                        </a:rPr>
                        <a:t>         51 000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416903">
                <a:tc>
                  <a:txBody>
                    <a:bodyPr/>
                    <a:lstStyle/>
                    <a:p>
                      <a:pPr algn="l" fontAlgn="ctr"/>
                      <a:r>
                        <a:rPr lang="en-ZA" sz="1600" b="1" i="0" u="none" strike="noStrike" dirty="0">
                          <a:solidFill>
                            <a:srgbClr val="000000"/>
                          </a:solidFill>
                          <a:effectLst/>
                          <a:latin typeface="Calibri"/>
                        </a:rPr>
                        <a:t>WC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600" b="1" i="0" u="none" strike="noStrike">
                          <a:solidFill>
                            <a:srgbClr val="000000"/>
                          </a:solidFill>
                          <a:effectLst/>
                          <a:latin typeface="Calibri" panose="020F0502020204030204" pitchFamily="34" charset="0"/>
                          <a:cs typeface="Calibri" panose="020F0502020204030204" pitchFamily="34" charset="0"/>
                        </a:rPr>
                        <a:t>110 500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25 415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53 040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78 455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cs typeface="Calibri" panose="020F0502020204030204" pitchFamily="34" charset="0"/>
                        </a:rPr>
                        <a:t>      110 500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498966">
                <a:tc>
                  <a:txBody>
                    <a:bodyPr/>
                    <a:lstStyle/>
                    <a:p>
                      <a:pPr algn="l" fontAlgn="ctr"/>
                      <a:r>
                        <a:rPr lang="en-ZA" sz="1600" b="1" i="0" u="none" strike="noStrike" dirty="0">
                          <a:solidFill>
                            <a:srgbClr val="000000"/>
                          </a:solidFill>
                          <a:effectLst/>
                          <a:latin typeface="Calibri"/>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en-ZA" sz="1600" b="1" i="0" u="none" strike="noStrike">
                          <a:solidFill>
                            <a:srgbClr val="000000"/>
                          </a:solidFill>
                          <a:effectLst/>
                          <a:latin typeface="Calibri" panose="020F0502020204030204" pitchFamily="34" charset="0"/>
                          <a:cs typeface="Calibri" panose="020F0502020204030204" pitchFamily="34" charset="0"/>
                        </a:rPr>
                        <a:t>850 000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en-ZA" sz="1600" b="1" i="0" u="none" strike="noStrike">
                          <a:solidFill>
                            <a:srgbClr val="000000"/>
                          </a:solidFill>
                          <a:effectLst/>
                          <a:latin typeface="Calibri" panose="020F0502020204030204" pitchFamily="34" charset="0"/>
                          <a:cs typeface="Calibri" panose="020F0502020204030204" pitchFamily="34" charset="0"/>
                        </a:rPr>
                        <a:t>195 500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en-ZA" sz="1600" b="1" i="0" u="none" strike="noStrike">
                          <a:solidFill>
                            <a:srgbClr val="000000"/>
                          </a:solidFill>
                          <a:effectLst/>
                          <a:latin typeface="Calibri" panose="020F0502020204030204" pitchFamily="34" charset="0"/>
                          <a:cs typeface="Calibri" panose="020F0502020204030204" pitchFamily="34" charset="0"/>
                        </a:rPr>
                        <a:t>408 000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en-ZA" sz="1600" b="1" i="0" u="none" strike="noStrike">
                          <a:solidFill>
                            <a:srgbClr val="000000"/>
                          </a:solidFill>
                          <a:effectLst/>
                          <a:latin typeface="Calibri" panose="020F0502020204030204" pitchFamily="34" charset="0"/>
                          <a:cs typeface="Calibri" panose="020F0502020204030204" pitchFamily="34" charset="0"/>
                        </a:rPr>
                        <a:t>603 500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en-ZA" sz="1600" b="1" i="0" u="none" strike="noStrike" dirty="0">
                          <a:solidFill>
                            <a:srgbClr val="000000"/>
                          </a:solidFill>
                          <a:effectLst/>
                          <a:latin typeface="Calibri" panose="020F0502020204030204" pitchFamily="34" charset="0"/>
                          <a:cs typeface="Calibri" panose="020F0502020204030204" pitchFamily="34" charset="0"/>
                        </a:rPr>
                        <a:t>      850 000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4967947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576"/>
            <a:ext cx="8229600" cy="1143000"/>
          </a:xfrm>
        </p:spPr>
        <p:txBody>
          <a:bodyPr/>
          <a:lstStyle/>
          <a:p>
            <a:r>
              <a:rPr lang="en-ZA" sz="2400" b="1" dirty="0"/>
              <a:t>PUBLIC EMPLOYMENT SERVICES (PES) – Per Province</a:t>
            </a:r>
            <a:endParaRPr lang="en-ZA" sz="2000" b="1" dirty="0">
              <a:solidFill>
                <a:srgbClr val="C00000"/>
              </a:solidFill>
            </a:endParaRPr>
          </a:p>
        </p:txBody>
      </p:sp>
      <p:sp>
        <p:nvSpPr>
          <p:cNvPr id="3" name="Slide Number Placeholder 2"/>
          <p:cNvSpPr>
            <a:spLocks noGrp="1"/>
          </p:cNvSpPr>
          <p:nvPr>
            <p:ph type="sldNum" sz="quarter" idx="12"/>
          </p:nvPr>
        </p:nvSpPr>
        <p:spPr>
          <a:xfrm>
            <a:off x="7010400" y="-5862"/>
            <a:ext cx="2133600" cy="365125"/>
          </a:xfrm>
        </p:spPr>
        <p:txBody>
          <a:bodyPr/>
          <a:lstStyle/>
          <a:p>
            <a:pPr>
              <a:defRPr/>
            </a:pPr>
            <a:fld id="{02C825D8-7D5C-497D-8665-B73E15BD3DD8}" type="slidenum">
              <a:rPr lang="en-US" smtClean="0">
                <a:solidFill>
                  <a:schemeClr val="bg1"/>
                </a:solidFill>
              </a:rPr>
              <a:pPr>
                <a:defRPr/>
              </a:pPr>
              <a:t>41</a:t>
            </a:fld>
            <a:endParaRPr lang="en-US" dirty="0">
              <a:solidFill>
                <a:schemeClr val="bg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4122272008"/>
              </p:ext>
            </p:extLst>
          </p:nvPr>
        </p:nvGraphicFramePr>
        <p:xfrm>
          <a:off x="187570" y="1301262"/>
          <a:ext cx="8721968" cy="5310553"/>
        </p:xfrm>
        <a:graphic>
          <a:graphicData uri="http://schemas.openxmlformats.org/drawingml/2006/table">
            <a:tbl>
              <a:tblPr/>
              <a:tblGrid>
                <a:gridCol w="1437820">
                  <a:extLst>
                    <a:ext uri="{9D8B030D-6E8A-4147-A177-3AD203B41FA5}">
                      <a16:colId xmlns:a16="http://schemas.microsoft.com/office/drawing/2014/main" xmlns="" val="20000"/>
                    </a:ext>
                  </a:extLst>
                </a:gridCol>
                <a:gridCol w="1437820">
                  <a:extLst>
                    <a:ext uri="{9D8B030D-6E8A-4147-A177-3AD203B41FA5}">
                      <a16:colId xmlns:a16="http://schemas.microsoft.com/office/drawing/2014/main" xmlns="" val="20001"/>
                    </a:ext>
                  </a:extLst>
                </a:gridCol>
                <a:gridCol w="1437820">
                  <a:extLst>
                    <a:ext uri="{9D8B030D-6E8A-4147-A177-3AD203B41FA5}">
                      <a16:colId xmlns:a16="http://schemas.microsoft.com/office/drawing/2014/main" xmlns="" val="20002"/>
                    </a:ext>
                  </a:extLst>
                </a:gridCol>
                <a:gridCol w="1437820">
                  <a:extLst>
                    <a:ext uri="{9D8B030D-6E8A-4147-A177-3AD203B41FA5}">
                      <a16:colId xmlns:a16="http://schemas.microsoft.com/office/drawing/2014/main" xmlns="" val="20003"/>
                    </a:ext>
                  </a:extLst>
                </a:gridCol>
                <a:gridCol w="1437820">
                  <a:extLst>
                    <a:ext uri="{9D8B030D-6E8A-4147-A177-3AD203B41FA5}">
                      <a16:colId xmlns:a16="http://schemas.microsoft.com/office/drawing/2014/main" xmlns="" val="20004"/>
                    </a:ext>
                  </a:extLst>
                </a:gridCol>
                <a:gridCol w="1532868">
                  <a:extLst>
                    <a:ext uri="{9D8B030D-6E8A-4147-A177-3AD203B41FA5}">
                      <a16:colId xmlns:a16="http://schemas.microsoft.com/office/drawing/2014/main" xmlns="" val="20005"/>
                    </a:ext>
                  </a:extLst>
                </a:gridCol>
              </a:tblGrid>
              <a:tr h="437060">
                <a:tc gridSpan="6">
                  <a:txBody>
                    <a:bodyPr/>
                    <a:lstStyle/>
                    <a:p>
                      <a:pPr algn="ctr" fontAlgn="ctr"/>
                      <a:r>
                        <a:rPr lang="en-ZA" sz="1600" b="1" kern="1200" dirty="0" smtClean="0">
                          <a:solidFill>
                            <a:schemeClr val="tx1"/>
                          </a:solidFill>
                          <a:effectLst/>
                          <a:latin typeface="+mn-lt"/>
                          <a:ea typeface="+mn-ea"/>
                          <a:cs typeface="+mn-cs"/>
                        </a:rPr>
                        <a:t>Number of employment opportunities registered on the Employment Services South Africa per year</a:t>
                      </a:r>
                      <a:endParaRPr lang="en-ZA" sz="14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93829">
                <a:tc>
                  <a:txBody>
                    <a:bodyPr/>
                    <a:lstStyle/>
                    <a:p>
                      <a:pPr algn="l" fontAlgn="ctr"/>
                      <a:r>
                        <a:rPr lang="en-ZA" sz="1600" b="1" i="0" u="none" strike="noStrike" dirty="0">
                          <a:solidFill>
                            <a:srgbClr val="000000"/>
                          </a:solidFill>
                          <a:effectLst/>
                          <a:latin typeface="Calibri"/>
                        </a:rPr>
                        <a:t>Province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n-ZA" sz="1600" b="1" i="0" u="none" strike="noStrike" dirty="0">
                          <a:solidFill>
                            <a:srgbClr val="000000"/>
                          </a:solidFill>
                          <a:effectLst/>
                          <a:latin typeface="Calibri"/>
                        </a:rPr>
                        <a:t>Annual Target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ZA" sz="1600" b="1" i="0" u="none" strike="noStrike" dirty="0">
                          <a:solidFill>
                            <a:srgbClr val="000000"/>
                          </a:solidFill>
                          <a:effectLst/>
                          <a:latin typeface="Calibri"/>
                        </a:rPr>
                        <a:t>Q1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ZA" sz="1600" b="1" i="0" u="none" strike="noStrike" dirty="0">
                          <a:solidFill>
                            <a:srgbClr val="000000"/>
                          </a:solidFill>
                          <a:effectLst/>
                          <a:latin typeface="Calibri"/>
                        </a:rPr>
                        <a:t>Q2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ZA" sz="1600" b="1" i="0" u="none" strike="noStrike" dirty="0">
                          <a:solidFill>
                            <a:srgbClr val="000000"/>
                          </a:solidFill>
                          <a:effectLst/>
                          <a:latin typeface="Calibri"/>
                        </a:rPr>
                        <a:t>Q3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ZA" sz="1600" b="1" i="0" u="none" strike="noStrike" dirty="0">
                          <a:solidFill>
                            <a:srgbClr val="000000"/>
                          </a:solidFill>
                          <a:effectLst/>
                          <a:latin typeface="Calibri"/>
                        </a:rPr>
                        <a:t>Q4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01"/>
                  </a:ext>
                </a:extLst>
              </a:tr>
              <a:tr h="404217">
                <a:tc>
                  <a:txBody>
                    <a:bodyPr/>
                    <a:lstStyle/>
                    <a:p>
                      <a:pPr algn="l" fontAlgn="ctr"/>
                      <a:r>
                        <a:rPr lang="en-ZA" sz="1600" b="1" i="0" u="none" strike="noStrike" dirty="0">
                          <a:solidFill>
                            <a:srgbClr val="000000"/>
                          </a:solidFill>
                          <a:effectLst/>
                          <a:latin typeface="Calibri"/>
                        </a:rPr>
                        <a:t>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600" b="1" i="0" u="none" strike="noStrike" dirty="0">
                          <a:solidFill>
                            <a:srgbClr val="000000"/>
                          </a:solidFill>
                          <a:effectLst/>
                          <a:latin typeface="Calibri" panose="020F0502020204030204" pitchFamily="34" charset="0"/>
                          <a:cs typeface="Calibri" panose="020F0502020204030204" pitchFamily="34" charset="0"/>
                        </a:rPr>
                        <a:t>14 366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3 592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7 182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10 775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14 366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26674">
                <a:tc>
                  <a:txBody>
                    <a:bodyPr/>
                    <a:lstStyle/>
                    <a:p>
                      <a:pPr algn="l" fontAlgn="ctr"/>
                      <a:r>
                        <a:rPr lang="en-ZA" sz="1600" b="1" i="0" u="none" strike="noStrike" dirty="0">
                          <a:solidFill>
                            <a:srgbClr val="000000"/>
                          </a:solidFill>
                          <a:effectLst/>
                          <a:latin typeface="Calibri"/>
                        </a:rPr>
                        <a:t>FS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600" b="1" i="0" u="none" strike="noStrike">
                          <a:solidFill>
                            <a:srgbClr val="000000"/>
                          </a:solidFill>
                          <a:effectLst/>
                          <a:latin typeface="Calibri" panose="020F0502020204030204" pitchFamily="34" charset="0"/>
                          <a:cs typeface="Calibri" panose="020F0502020204030204" pitchFamily="34" charset="0"/>
                        </a:rPr>
                        <a:t>8 291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cs typeface="Calibri" panose="020F0502020204030204" pitchFamily="34" charset="0"/>
                        </a:rPr>
                        <a:t>2 073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cs typeface="Calibri" panose="020F0502020204030204" pitchFamily="34" charset="0"/>
                        </a:rPr>
                        <a:t>4 146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6 218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8 291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37902">
                <a:tc>
                  <a:txBody>
                    <a:bodyPr/>
                    <a:lstStyle/>
                    <a:p>
                      <a:pPr algn="l" fontAlgn="ctr"/>
                      <a:r>
                        <a:rPr lang="en-ZA" sz="1600" b="1" i="0" u="none" strike="noStrike" dirty="0">
                          <a:solidFill>
                            <a:srgbClr val="000000"/>
                          </a:solidFill>
                          <a:effectLst/>
                          <a:latin typeface="Calibri"/>
                        </a:rPr>
                        <a:t>GP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600" b="1" i="0" u="none" strike="noStrike" dirty="0">
                          <a:solidFill>
                            <a:srgbClr val="000000"/>
                          </a:solidFill>
                          <a:effectLst/>
                          <a:latin typeface="Calibri" panose="020F0502020204030204" pitchFamily="34" charset="0"/>
                          <a:cs typeface="Calibri" panose="020F0502020204030204" pitchFamily="34" charset="0"/>
                        </a:rPr>
                        <a:t>20 116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5 029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cs typeface="Calibri" panose="020F0502020204030204" pitchFamily="34" charset="0"/>
                        </a:rPr>
                        <a:t>10 058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15 087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20 116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26674">
                <a:tc>
                  <a:txBody>
                    <a:bodyPr/>
                    <a:lstStyle/>
                    <a:p>
                      <a:pPr algn="l" fontAlgn="ctr"/>
                      <a:r>
                        <a:rPr lang="en-ZA" sz="1600" b="1" i="0" u="none" strike="noStrike" dirty="0">
                          <a:solidFill>
                            <a:srgbClr val="000000"/>
                          </a:solidFill>
                          <a:effectLst/>
                          <a:latin typeface="Calibri"/>
                        </a:rPr>
                        <a:t>KZN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600" b="1" i="0" u="none" strike="noStrike" dirty="0">
                          <a:solidFill>
                            <a:srgbClr val="000000"/>
                          </a:solidFill>
                          <a:effectLst/>
                          <a:latin typeface="Calibri" panose="020F0502020204030204" pitchFamily="34" charset="0"/>
                          <a:cs typeface="Calibri" panose="020F0502020204030204" pitchFamily="34" charset="0"/>
                        </a:rPr>
                        <a:t>16 580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4 145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8 290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cs typeface="Calibri" panose="020F0502020204030204" pitchFamily="34" charset="0"/>
                        </a:rPr>
                        <a:t>12 435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16 580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16360">
                <a:tc>
                  <a:txBody>
                    <a:bodyPr/>
                    <a:lstStyle/>
                    <a:p>
                      <a:pPr algn="l" fontAlgn="ctr"/>
                      <a:r>
                        <a:rPr lang="en-ZA" sz="1600" b="1" i="0" u="none" strike="noStrike" dirty="0">
                          <a:solidFill>
                            <a:srgbClr val="000000"/>
                          </a:solidFill>
                          <a:effectLst/>
                          <a:latin typeface="Calibri"/>
                        </a:rPr>
                        <a:t>LP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600" b="1" i="0" u="none" strike="noStrike" dirty="0">
                          <a:solidFill>
                            <a:srgbClr val="000000"/>
                          </a:solidFill>
                          <a:effectLst/>
                          <a:latin typeface="Calibri" panose="020F0502020204030204" pitchFamily="34" charset="0"/>
                          <a:cs typeface="Calibri" panose="020F0502020204030204" pitchFamily="34" charset="0"/>
                        </a:rPr>
                        <a:t>11 052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2 762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5 526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cs typeface="Calibri" panose="020F0502020204030204" pitchFamily="34" charset="0"/>
                        </a:rPr>
                        <a:t>8 289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11 052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15445">
                <a:tc>
                  <a:txBody>
                    <a:bodyPr/>
                    <a:lstStyle/>
                    <a:p>
                      <a:pPr algn="l" fontAlgn="ctr"/>
                      <a:r>
                        <a:rPr lang="en-ZA" sz="1600" b="1" i="0" u="none" strike="noStrike" dirty="0">
                          <a:solidFill>
                            <a:srgbClr val="000000"/>
                          </a:solidFill>
                          <a:effectLst/>
                          <a:latin typeface="Calibri"/>
                        </a:rPr>
                        <a:t>MP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600" b="1" i="0" u="none" strike="noStrike" dirty="0">
                          <a:solidFill>
                            <a:srgbClr val="000000"/>
                          </a:solidFill>
                          <a:effectLst/>
                          <a:latin typeface="Calibri" panose="020F0502020204030204" pitchFamily="34" charset="0"/>
                          <a:cs typeface="Calibri" panose="020F0502020204030204" pitchFamily="34" charset="0"/>
                        </a:rPr>
                        <a:t>8 843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2 211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4 422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cs typeface="Calibri" panose="020F0502020204030204" pitchFamily="34" charset="0"/>
                        </a:rPr>
                        <a:t>6 632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8 843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37902">
                <a:tc>
                  <a:txBody>
                    <a:bodyPr/>
                    <a:lstStyle/>
                    <a:p>
                      <a:pPr algn="l" fontAlgn="ctr"/>
                      <a:r>
                        <a:rPr lang="en-ZA" sz="1600" b="1" i="0" u="none" strike="noStrike" dirty="0">
                          <a:solidFill>
                            <a:srgbClr val="000000"/>
                          </a:solidFill>
                          <a:effectLst/>
                          <a:latin typeface="Calibri"/>
                        </a:rPr>
                        <a:t>NC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600" b="1" i="0" u="none" strike="noStrike" dirty="0">
                          <a:solidFill>
                            <a:srgbClr val="000000"/>
                          </a:solidFill>
                          <a:effectLst/>
                          <a:latin typeface="Calibri" panose="020F0502020204030204" pitchFamily="34" charset="0"/>
                          <a:cs typeface="Calibri" panose="020F0502020204030204" pitchFamily="34" charset="0"/>
                        </a:rPr>
                        <a:t>6 411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1 603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3 206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cs typeface="Calibri" panose="020F0502020204030204" pitchFamily="34" charset="0"/>
                        </a:rPr>
                        <a:t>4 808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cs typeface="Calibri" panose="020F0502020204030204" pitchFamily="34" charset="0"/>
                        </a:rPr>
                        <a:t>6 411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468576">
                <a:tc>
                  <a:txBody>
                    <a:bodyPr/>
                    <a:lstStyle/>
                    <a:p>
                      <a:pPr algn="l" fontAlgn="ctr"/>
                      <a:r>
                        <a:rPr lang="en-ZA" sz="1600" b="1" i="0" u="none" strike="noStrike" dirty="0">
                          <a:solidFill>
                            <a:srgbClr val="000000"/>
                          </a:solidFill>
                          <a:effectLst/>
                          <a:latin typeface="Calibri"/>
                        </a:rPr>
                        <a:t>NW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600" b="1" i="0" u="none" strike="noStrike" dirty="0">
                          <a:solidFill>
                            <a:srgbClr val="000000"/>
                          </a:solidFill>
                          <a:effectLst/>
                          <a:latin typeface="Calibri" panose="020F0502020204030204" pitchFamily="34" charset="0"/>
                          <a:cs typeface="Calibri" panose="020F0502020204030204" pitchFamily="34" charset="0"/>
                        </a:rPr>
                        <a:t>7 184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1 796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3 592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5 388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cs typeface="Calibri" panose="020F0502020204030204" pitchFamily="34" charset="0"/>
                        </a:rPr>
                        <a:t>7 184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471294">
                <a:tc>
                  <a:txBody>
                    <a:bodyPr/>
                    <a:lstStyle/>
                    <a:p>
                      <a:pPr algn="l" fontAlgn="ctr"/>
                      <a:r>
                        <a:rPr lang="en-ZA" sz="1600" b="1" i="0" u="none" strike="noStrike" dirty="0">
                          <a:solidFill>
                            <a:srgbClr val="000000"/>
                          </a:solidFill>
                          <a:effectLst/>
                          <a:latin typeface="Calibri"/>
                        </a:rPr>
                        <a:t>WC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600" b="1" i="0" u="none" strike="noStrike" dirty="0">
                          <a:solidFill>
                            <a:srgbClr val="000000"/>
                          </a:solidFill>
                          <a:effectLst/>
                          <a:latin typeface="Calibri" panose="020F0502020204030204" pitchFamily="34" charset="0"/>
                          <a:cs typeface="Calibri" panose="020F0502020204030204" pitchFamily="34" charset="0"/>
                        </a:rPr>
                        <a:t>12 157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3 039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6 078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cs typeface="Calibri" panose="020F0502020204030204" pitchFamily="34" charset="0"/>
                        </a:rPr>
                        <a:t>9 118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cs typeface="Calibri" panose="020F0502020204030204" pitchFamily="34" charset="0"/>
                        </a:rPr>
                        <a:t>12 157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574620">
                <a:tc>
                  <a:txBody>
                    <a:bodyPr/>
                    <a:lstStyle/>
                    <a:p>
                      <a:pPr algn="l" fontAlgn="ctr"/>
                      <a:r>
                        <a:rPr lang="en-ZA" sz="1600" b="1" i="0" u="none" strike="noStrike">
                          <a:solidFill>
                            <a:srgbClr val="000000"/>
                          </a:solidFill>
                          <a:effectLst/>
                          <a:latin typeface="Calibri"/>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en-ZA" sz="1600" b="1" i="0" u="none" strike="noStrike" dirty="0">
                          <a:solidFill>
                            <a:srgbClr val="000000"/>
                          </a:solidFill>
                          <a:effectLst/>
                          <a:latin typeface="Calibri" panose="020F0502020204030204" pitchFamily="34" charset="0"/>
                          <a:cs typeface="Calibri" panose="020F0502020204030204" pitchFamily="34" charset="0"/>
                        </a:rPr>
                        <a:t>105 000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en-ZA" sz="1600" b="1" i="0" u="none" strike="noStrike" dirty="0">
                          <a:solidFill>
                            <a:srgbClr val="000000"/>
                          </a:solidFill>
                          <a:effectLst/>
                          <a:latin typeface="Calibri" panose="020F0502020204030204" pitchFamily="34" charset="0"/>
                          <a:cs typeface="Calibri" panose="020F0502020204030204" pitchFamily="34" charset="0"/>
                        </a:rPr>
                        <a:t>26 250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en-ZA" sz="1600" b="1" i="0" u="none" strike="noStrike" dirty="0">
                          <a:solidFill>
                            <a:srgbClr val="000000"/>
                          </a:solidFill>
                          <a:effectLst/>
                          <a:latin typeface="Calibri" panose="020F0502020204030204" pitchFamily="34" charset="0"/>
                          <a:cs typeface="Calibri" panose="020F0502020204030204" pitchFamily="34" charset="0"/>
                        </a:rPr>
                        <a:t>52 500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en-ZA" sz="1600" b="1" i="0" u="none" strike="noStrike" dirty="0">
                          <a:solidFill>
                            <a:srgbClr val="000000"/>
                          </a:solidFill>
                          <a:effectLst/>
                          <a:latin typeface="Calibri" panose="020F0502020204030204" pitchFamily="34" charset="0"/>
                          <a:cs typeface="Calibri" panose="020F0502020204030204" pitchFamily="34" charset="0"/>
                        </a:rPr>
                        <a:t>78 750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en-ZA" sz="1600" b="1" i="0" u="none" strike="noStrike" dirty="0">
                          <a:solidFill>
                            <a:srgbClr val="000000"/>
                          </a:solidFill>
                          <a:effectLst/>
                          <a:latin typeface="Calibri" panose="020F0502020204030204" pitchFamily="34" charset="0"/>
                          <a:cs typeface="Calibri" panose="020F0502020204030204" pitchFamily="34" charset="0"/>
                        </a:rPr>
                        <a:t>105 000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37284869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576"/>
            <a:ext cx="8229600" cy="1143000"/>
          </a:xfrm>
        </p:spPr>
        <p:txBody>
          <a:bodyPr/>
          <a:lstStyle/>
          <a:p>
            <a:r>
              <a:rPr lang="en-ZA" sz="2400" b="1" dirty="0">
                <a:solidFill>
                  <a:prstClr val="black"/>
                </a:solidFill>
              </a:rPr>
              <a:t>PUBLIC EMPLOYMENT SERVICES (PES) – Per Province</a:t>
            </a:r>
            <a:endParaRPr lang="en-ZA" sz="2000" b="1" dirty="0">
              <a:solidFill>
                <a:srgbClr val="C00000"/>
              </a:solidFill>
            </a:endParaRPr>
          </a:p>
        </p:txBody>
      </p:sp>
      <p:sp>
        <p:nvSpPr>
          <p:cNvPr id="3" name="Slide Number Placeholder 2"/>
          <p:cNvSpPr>
            <a:spLocks noGrp="1"/>
          </p:cNvSpPr>
          <p:nvPr>
            <p:ph type="sldNum" sz="quarter" idx="12"/>
          </p:nvPr>
        </p:nvSpPr>
        <p:spPr>
          <a:xfrm>
            <a:off x="7010400" y="-5862"/>
            <a:ext cx="2133600" cy="365125"/>
          </a:xfrm>
        </p:spPr>
        <p:txBody>
          <a:bodyPr/>
          <a:lstStyle/>
          <a:p>
            <a:pPr>
              <a:defRPr/>
            </a:pPr>
            <a:fld id="{02C825D8-7D5C-497D-8665-B73E15BD3DD8}" type="slidenum">
              <a:rPr lang="en-US" smtClean="0">
                <a:solidFill>
                  <a:schemeClr val="bg1"/>
                </a:solidFill>
              </a:rPr>
              <a:pPr>
                <a:defRPr/>
              </a:pPr>
              <a:t>42</a:t>
            </a:fld>
            <a:endParaRPr lang="en-US" dirty="0">
              <a:solidFill>
                <a:schemeClr val="bg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46704919"/>
              </p:ext>
            </p:extLst>
          </p:nvPr>
        </p:nvGraphicFramePr>
        <p:xfrm>
          <a:off x="257910" y="1371600"/>
          <a:ext cx="8639904" cy="5298831"/>
        </p:xfrm>
        <a:graphic>
          <a:graphicData uri="http://schemas.openxmlformats.org/drawingml/2006/table">
            <a:tbl>
              <a:tblPr/>
              <a:tblGrid>
                <a:gridCol w="1439984">
                  <a:extLst>
                    <a:ext uri="{9D8B030D-6E8A-4147-A177-3AD203B41FA5}">
                      <a16:colId xmlns:a16="http://schemas.microsoft.com/office/drawing/2014/main" xmlns="" val="20000"/>
                    </a:ext>
                  </a:extLst>
                </a:gridCol>
                <a:gridCol w="1439984">
                  <a:extLst>
                    <a:ext uri="{9D8B030D-6E8A-4147-A177-3AD203B41FA5}">
                      <a16:colId xmlns:a16="http://schemas.microsoft.com/office/drawing/2014/main" xmlns="" val="20001"/>
                    </a:ext>
                  </a:extLst>
                </a:gridCol>
                <a:gridCol w="1439984">
                  <a:extLst>
                    <a:ext uri="{9D8B030D-6E8A-4147-A177-3AD203B41FA5}">
                      <a16:colId xmlns:a16="http://schemas.microsoft.com/office/drawing/2014/main" xmlns="" val="20002"/>
                    </a:ext>
                  </a:extLst>
                </a:gridCol>
                <a:gridCol w="1439984">
                  <a:extLst>
                    <a:ext uri="{9D8B030D-6E8A-4147-A177-3AD203B41FA5}">
                      <a16:colId xmlns:a16="http://schemas.microsoft.com/office/drawing/2014/main" xmlns="" val="20003"/>
                    </a:ext>
                  </a:extLst>
                </a:gridCol>
                <a:gridCol w="1439984">
                  <a:extLst>
                    <a:ext uri="{9D8B030D-6E8A-4147-A177-3AD203B41FA5}">
                      <a16:colId xmlns:a16="http://schemas.microsoft.com/office/drawing/2014/main" xmlns="" val="20004"/>
                    </a:ext>
                  </a:extLst>
                </a:gridCol>
                <a:gridCol w="1439984">
                  <a:extLst>
                    <a:ext uri="{9D8B030D-6E8A-4147-A177-3AD203B41FA5}">
                      <a16:colId xmlns:a16="http://schemas.microsoft.com/office/drawing/2014/main" xmlns="" val="20005"/>
                    </a:ext>
                  </a:extLst>
                </a:gridCol>
              </a:tblGrid>
              <a:tr h="562708">
                <a:tc gridSpan="6">
                  <a:txBody>
                    <a:bodyPr/>
                    <a:lstStyle/>
                    <a:p>
                      <a:pPr algn="ctr" fontAlgn="ctr"/>
                      <a:r>
                        <a:rPr lang="en-GB" sz="1800" b="1" kern="1200" dirty="0" smtClean="0">
                          <a:solidFill>
                            <a:schemeClr val="tx1"/>
                          </a:solidFill>
                          <a:effectLst/>
                          <a:latin typeface="+mn-lt"/>
                          <a:ea typeface="+mn-ea"/>
                          <a:cs typeface="+mn-cs"/>
                        </a:rPr>
                        <a:t>Number of registered work-seekers provided with employment counselling per year</a:t>
                      </a:r>
                      <a:endParaRPr lang="en-ZA" sz="16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516330">
                <a:tc>
                  <a:txBody>
                    <a:bodyPr/>
                    <a:lstStyle/>
                    <a:p>
                      <a:pPr algn="l" fontAlgn="ctr"/>
                      <a:r>
                        <a:rPr lang="en-ZA" sz="1600" b="1" i="0" u="none" strike="noStrike" dirty="0">
                          <a:solidFill>
                            <a:srgbClr val="000000"/>
                          </a:solidFill>
                          <a:effectLst/>
                          <a:latin typeface="Calibri"/>
                        </a:rPr>
                        <a:t>Province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n-ZA" sz="1600" b="1" i="0" u="none" strike="noStrike" dirty="0">
                          <a:solidFill>
                            <a:srgbClr val="000000"/>
                          </a:solidFill>
                          <a:effectLst/>
                          <a:latin typeface="Calibri"/>
                        </a:rPr>
                        <a:t>Annual Target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n-ZA" sz="1600" b="1" i="0" u="none" strike="noStrike" dirty="0">
                          <a:solidFill>
                            <a:srgbClr val="000000"/>
                          </a:solidFill>
                          <a:effectLst/>
                          <a:latin typeface="Calibri"/>
                        </a:rPr>
                        <a:t>Q1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n-ZA" sz="1600" b="1" i="0" u="none" strike="noStrike" dirty="0">
                          <a:solidFill>
                            <a:srgbClr val="000000"/>
                          </a:solidFill>
                          <a:effectLst/>
                          <a:latin typeface="Calibri"/>
                        </a:rPr>
                        <a:t>Q2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n-ZA" sz="1600" b="1" i="0" u="none" strike="noStrike" dirty="0">
                          <a:solidFill>
                            <a:srgbClr val="000000"/>
                          </a:solidFill>
                          <a:effectLst/>
                          <a:latin typeface="Calibri"/>
                        </a:rPr>
                        <a:t>Q3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n-ZA" sz="1600" b="1" i="0" u="none" strike="noStrike" dirty="0">
                          <a:solidFill>
                            <a:srgbClr val="000000"/>
                          </a:solidFill>
                          <a:effectLst/>
                          <a:latin typeface="Calibri"/>
                        </a:rPr>
                        <a:t>Q4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10001"/>
                  </a:ext>
                </a:extLst>
              </a:tr>
              <a:tr h="444962">
                <a:tc>
                  <a:txBody>
                    <a:bodyPr/>
                    <a:lstStyle/>
                    <a:p>
                      <a:pPr algn="l" fontAlgn="ctr"/>
                      <a:r>
                        <a:rPr lang="en-ZA" sz="1600" b="1" i="0" u="none" strike="noStrike" dirty="0">
                          <a:solidFill>
                            <a:srgbClr val="000000"/>
                          </a:solidFill>
                          <a:effectLst/>
                          <a:latin typeface="Calibri"/>
                        </a:rPr>
                        <a:t>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600" b="1" i="0" u="none" strike="noStrike" dirty="0">
                          <a:solidFill>
                            <a:srgbClr val="000000"/>
                          </a:solidFill>
                          <a:effectLst/>
                          <a:latin typeface="Calibri" panose="020F0502020204030204" pitchFamily="34" charset="0"/>
                        </a:rPr>
                        <a:t>30 720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rPr>
                        <a:t>7 373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rPr>
                        <a:t>15 974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rPr>
                        <a:t>22 733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rPr>
                        <a:t>30 720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98585">
                <a:tc>
                  <a:txBody>
                    <a:bodyPr/>
                    <a:lstStyle/>
                    <a:p>
                      <a:pPr algn="l" fontAlgn="ctr"/>
                      <a:r>
                        <a:rPr lang="en-ZA" sz="1600" b="1" i="0" u="none" strike="noStrike" dirty="0">
                          <a:solidFill>
                            <a:srgbClr val="000000"/>
                          </a:solidFill>
                          <a:effectLst/>
                          <a:latin typeface="Calibri"/>
                        </a:rPr>
                        <a:t>FS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600" b="1" i="0" u="none" strike="noStrike" dirty="0">
                          <a:solidFill>
                            <a:srgbClr val="000000"/>
                          </a:solidFill>
                          <a:effectLst/>
                          <a:latin typeface="Calibri" panose="020F0502020204030204" pitchFamily="34" charset="0"/>
                        </a:rPr>
                        <a:t>21 120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rPr>
                        <a:t>5 068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rPr>
                        <a:t>10 983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rPr>
                        <a:t>15 628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rPr>
                        <a:t>21 120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10307">
                <a:tc>
                  <a:txBody>
                    <a:bodyPr/>
                    <a:lstStyle/>
                    <a:p>
                      <a:pPr algn="l" fontAlgn="ctr"/>
                      <a:r>
                        <a:rPr lang="en-ZA" sz="1600" b="1" i="0" u="none" strike="noStrike" dirty="0">
                          <a:solidFill>
                            <a:srgbClr val="000000"/>
                          </a:solidFill>
                          <a:effectLst/>
                          <a:latin typeface="Calibri"/>
                        </a:rPr>
                        <a:t>GP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600" b="1" i="0" u="none" strike="noStrike" dirty="0">
                          <a:solidFill>
                            <a:srgbClr val="000000"/>
                          </a:solidFill>
                          <a:effectLst/>
                          <a:latin typeface="Calibri" panose="020F0502020204030204" pitchFamily="34" charset="0"/>
                        </a:rPr>
                        <a:t>49 920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rPr>
                        <a:t>11 980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rPr>
                        <a:t>25 958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rPr>
                        <a:t>36 940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rPr>
                        <a:t>49 920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33754">
                <a:tc>
                  <a:txBody>
                    <a:bodyPr/>
                    <a:lstStyle/>
                    <a:p>
                      <a:pPr algn="l" fontAlgn="ctr"/>
                      <a:r>
                        <a:rPr lang="en-ZA" sz="1600" b="1" i="0" u="none" strike="noStrike" dirty="0">
                          <a:solidFill>
                            <a:srgbClr val="000000"/>
                          </a:solidFill>
                          <a:effectLst/>
                          <a:latin typeface="Calibri"/>
                        </a:rPr>
                        <a:t>KZN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600" b="1" i="0" u="none" strike="noStrike" dirty="0">
                          <a:solidFill>
                            <a:srgbClr val="000000"/>
                          </a:solidFill>
                          <a:effectLst/>
                          <a:latin typeface="Calibri" panose="020F0502020204030204" pitchFamily="34" charset="0"/>
                        </a:rPr>
                        <a:t>30 720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rPr>
                        <a:t>7 373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rPr>
                        <a:t>15 974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rPr>
                        <a:t>22 733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rPr>
                        <a:t>30 720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10308">
                <a:tc>
                  <a:txBody>
                    <a:bodyPr/>
                    <a:lstStyle/>
                    <a:p>
                      <a:pPr algn="l" fontAlgn="ctr"/>
                      <a:r>
                        <a:rPr lang="en-ZA" sz="1600" b="1" i="0" u="none" strike="noStrike" dirty="0">
                          <a:solidFill>
                            <a:srgbClr val="000000"/>
                          </a:solidFill>
                          <a:effectLst/>
                          <a:latin typeface="Calibri"/>
                        </a:rPr>
                        <a:t>LP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600" b="1" i="0" u="none" strike="noStrike" dirty="0">
                          <a:solidFill>
                            <a:srgbClr val="000000"/>
                          </a:solidFill>
                          <a:effectLst/>
                          <a:latin typeface="Calibri" panose="020F0502020204030204" pitchFamily="34" charset="0"/>
                        </a:rPr>
                        <a:t>23 040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rPr>
                        <a:t>5 530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rPr>
                        <a:t>11 981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rPr>
                        <a:t>17 050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rPr>
                        <a:t>23 040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57200">
                <a:tc>
                  <a:txBody>
                    <a:bodyPr/>
                    <a:lstStyle/>
                    <a:p>
                      <a:pPr algn="l" fontAlgn="ctr"/>
                      <a:r>
                        <a:rPr lang="en-ZA" sz="1600" b="1" i="0" u="none" strike="noStrike" dirty="0">
                          <a:solidFill>
                            <a:srgbClr val="000000"/>
                          </a:solidFill>
                          <a:effectLst/>
                          <a:latin typeface="Calibri"/>
                        </a:rPr>
                        <a:t>MP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600" b="1" i="0" u="none" strike="noStrike" dirty="0">
                          <a:solidFill>
                            <a:srgbClr val="000000"/>
                          </a:solidFill>
                          <a:effectLst/>
                          <a:latin typeface="Calibri" panose="020F0502020204030204" pitchFamily="34" charset="0"/>
                        </a:rPr>
                        <a:t>28 800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rPr>
                        <a:t>6 912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rPr>
                        <a:t>14 976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rPr>
                        <a:t>21 312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rPr>
                        <a:t>28 800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92209">
                <a:tc>
                  <a:txBody>
                    <a:bodyPr/>
                    <a:lstStyle/>
                    <a:p>
                      <a:pPr algn="l" fontAlgn="ctr"/>
                      <a:r>
                        <a:rPr lang="en-ZA" sz="1600" b="1" i="0" u="none" strike="noStrike" dirty="0">
                          <a:solidFill>
                            <a:srgbClr val="000000"/>
                          </a:solidFill>
                          <a:effectLst/>
                          <a:latin typeface="Calibri"/>
                        </a:rPr>
                        <a:t>NC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600" b="1" i="0" u="none" strike="noStrike" dirty="0">
                          <a:solidFill>
                            <a:srgbClr val="000000"/>
                          </a:solidFill>
                          <a:effectLst/>
                          <a:latin typeface="Calibri" panose="020F0502020204030204" pitchFamily="34" charset="0"/>
                        </a:rPr>
                        <a:t>13 440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rPr>
                        <a:t>3 226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rPr>
                        <a:t>6 989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rPr>
                        <a:t>9 946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rPr>
                        <a:t>13 440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92209">
                <a:tc>
                  <a:txBody>
                    <a:bodyPr/>
                    <a:lstStyle/>
                    <a:p>
                      <a:pPr algn="l" fontAlgn="ctr"/>
                      <a:r>
                        <a:rPr lang="en-ZA" sz="1600" b="1" i="0" u="none" strike="noStrike" dirty="0">
                          <a:solidFill>
                            <a:srgbClr val="000000"/>
                          </a:solidFill>
                          <a:effectLst/>
                          <a:latin typeface="Calibri"/>
                        </a:rPr>
                        <a:t>NW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600" b="1" i="0" u="none" strike="noStrike" dirty="0">
                          <a:solidFill>
                            <a:srgbClr val="000000"/>
                          </a:solidFill>
                          <a:effectLst/>
                          <a:latin typeface="Calibri" panose="020F0502020204030204" pitchFamily="34" charset="0"/>
                        </a:rPr>
                        <a:t>19 200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rPr>
                        <a:t>4 608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rPr>
                        <a:t>9 984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rPr>
                        <a:t>14 208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rPr>
                        <a:t>19 200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92209">
                <a:tc>
                  <a:txBody>
                    <a:bodyPr/>
                    <a:lstStyle/>
                    <a:p>
                      <a:pPr algn="l" fontAlgn="ctr"/>
                      <a:r>
                        <a:rPr lang="en-ZA" sz="1600" b="1" i="0" u="none" strike="noStrike" dirty="0">
                          <a:solidFill>
                            <a:srgbClr val="000000"/>
                          </a:solidFill>
                          <a:effectLst/>
                          <a:latin typeface="Calibri"/>
                        </a:rPr>
                        <a:t>WC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600" b="1" i="0" u="none" strike="noStrike" dirty="0">
                          <a:solidFill>
                            <a:srgbClr val="000000"/>
                          </a:solidFill>
                          <a:effectLst/>
                          <a:latin typeface="Calibri" panose="020F0502020204030204" pitchFamily="34" charset="0"/>
                        </a:rPr>
                        <a:t>23 040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rPr>
                        <a:t>5 530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rPr>
                        <a:t>11 981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rPr>
                        <a:t>17 050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rPr>
                        <a:t>23 040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488050">
                <a:tc>
                  <a:txBody>
                    <a:bodyPr/>
                    <a:lstStyle/>
                    <a:p>
                      <a:pPr algn="l" fontAlgn="ctr"/>
                      <a:r>
                        <a:rPr lang="en-ZA" sz="1600" b="1" i="0" u="none" strike="noStrike">
                          <a:solidFill>
                            <a:srgbClr val="000000"/>
                          </a:solidFill>
                          <a:effectLst/>
                          <a:latin typeface="Calibri"/>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en-ZA" sz="1600" b="1" i="0" u="none" strike="noStrike" dirty="0">
                          <a:solidFill>
                            <a:srgbClr val="000000"/>
                          </a:solidFill>
                          <a:effectLst/>
                          <a:latin typeface="Calibri" panose="020F0502020204030204" pitchFamily="34" charset="0"/>
                        </a:rPr>
                        <a:t>240 000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en-ZA" sz="1600" b="1" i="0" u="none" strike="noStrike" dirty="0">
                          <a:solidFill>
                            <a:srgbClr val="000000"/>
                          </a:solidFill>
                          <a:effectLst/>
                          <a:latin typeface="Calibri" panose="020F0502020204030204" pitchFamily="34" charset="0"/>
                        </a:rPr>
                        <a:t>57 600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en-ZA" sz="1600" b="1" i="0" u="none" strike="noStrike" dirty="0">
                          <a:solidFill>
                            <a:srgbClr val="000000"/>
                          </a:solidFill>
                          <a:effectLst/>
                          <a:latin typeface="Calibri" panose="020F0502020204030204" pitchFamily="34" charset="0"/>
                        </a:rPr>
                        <a:t>124 800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en-ZA" sz="1600" b="1" i="0" u="none" strike="noStrike" dirty="0">
                          <a:solidFill>
                            <a:srgbClr val="000000"/>
                          </a:solidFill>
                          <a:effectLst/>
                          <a:latin typeface="Calibri" panose="020F0502020204030204" pitchFamily="34" charset="0"/>
                        </a:rPr>
                        <a:t>177 600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en-ZA" sz="1600" b="1" i="0" u="none" strike="noStrike" dirty="0">
                          <a:solidFill>
                            <a:srgbClr val="000000"/>
                          </a:solidFill>
                          <a:effectLst/>
                          <a:latin typeface="Calibri" panose="020F0502020204030204" pitchFamily="34" charset="0"/>
                        </a:rPr>
                        <a:t>240 000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10099882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576"/>
            <a:ext cx="8229600" cy="1143000"/>
          </a:xfrm>
        </p:spPr>
        <p:txBody>
          <a:bodyPr/>
          <a:lstStyle/>
          <a:p>
            <a:r>
              <a:rPr lang="en-ZA" sz="2400" b="1" dirty="0"/>
              <a:t>PUBLIC EMPLOYMENT SERVICES (PES) – Per Province</a:t>
            </a:r>
            <a:endParaRPr lang="en-ZA" sz="2000" b="1" dirty="0">
              <a:solidFill>
                <a:srgbClr val="C00000"/>
              </a:solidFill>
            </a:endParaRPr>
          </a:p>
        </p:txBody>
      </p:sp>
      <p:sp>
        <p:nvSpPr>
          <p:cNvPr id="3" name="Slide Number Placeholder 2"/>
          <p:cNvSpPr>
            <a:spLocks noGrp="1"/>
          </p:cNvSpPr>
          <p:nvPr>
            <p:ph type="sldNum" sz="quarter" idx="12"/>
          </p:nvPr>
        </p:nvSpPr>
        <p:spPr>
          <a:xfrm>
            <a:off x="7010400" y="-5862"/>
            <a:ext cx="2133600" cy="365125"/>
          </a:xfrm>
        </p:spPr>
        <p:txBody>
          <a:bodyPr/>
          <a:lstStyle/>
          <a:p>
            <a:pPr>
              <a:defRPr/>
            </a:pPr>
            <a:fld id="{02C825D8-7D5C-497D-8665-B73E15BD3DD8}" type="slidenum">
              <a:rPr lang="en-US" smtClean="0">
                <a:solidFill>
                  <a:schemeClr val="bg1"/>
                </a:solidFill>
              </a:rPr>
              <a:pPr>
                <a:defRPr/>
              </a:pPr>
              <a:t>43</a:t>
            </a:fld>
            <a:endParaRPr lang="en-US" dirty="0">
              <a:solidFill>
                <a:schemeClr val="bg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555618666"/>
              </p:ext>
            </p:extLst>
          </p:nvPr>
        </p:nvGraphicFramePr>
        <p:xfrm>
          <a:off x="235300" y="1336431"/>
          <a:ext cx="8685962" cy="5330779"/>
        </p:xfrm>
        <a:graphic>
          <a:graphicData uri="http://schemas.openxmlformats.org/drawingml/2006/table">
            <a:tbl>
              <a:tblPr/>
              <a:tblGrid>
                <a:gridCol w="1424917">
                  <a:extLst>
                    <a:ext uri="{9D8B030D-6E8A-4147-A177-3AD203B41FA5}">
                      <a16:colId xmlns:a16="http://schemas.microsoft.com/office/drawing/2014/main" xmlns="" val="20000"/>
                    </a:ext>
                  </a:extLst>
                </a:gridCol>
                <a:gridCol w="1424917">
                  <a:extLst>
                    <a:ext uri="{9D8B030D-6E8A-4147-A177-3AD203B41FA5}">
                      <a16:colId xmlns:a16="http://schemas.microsoft.com/office/drawing/2014/main" xmlns="" val="20001"/>
                    </a:ext>
                  </a:extLst>
                </a:gridCol>
                <a:gridCol w="1424917">
                  <a:extLst>
                    <a:ext uri="{9D8B030D-6E8A-4147-A177-3AD203B41FA5}">
                      <a16:colId xmlns:a16="http://schemas.microsoft.com/office/drawing/2014/main" xmlns="" val="20002"/>
                    </a:ext>
                  </a:extLst>
                </a:gridCol>
                <a:gridCol w="1424917">
                  <a:extLst>
                    <a:ext uri="{9D8B030D-6E8A-4147-A177-3AD203B41FA5}">
                      <a16:colId xmlns:a16="http://schemas.microsoft.com/office/drawing/2014/main" xmlns="" val="20003"/>
                    </a:ext>
                  </a:extLst>
                </a:gridCol>
                <a:gridCol w="1424917">
                  <a:extLst>
                    <a:ext uri="{9D8B030D-6E8A-4147-A177-3AD203B41FA5}">
                      <a16:colId xmlns:a16="http://schemas.microsoft.com/office/drawing/2014/main" xmlns="" val="20004"/>
                    </a:ext>
                  </a:extLst>
                </a:gridCol>
                <a:gridCol w="1561377">
                  <a:extLst>
                    <a:ext uri="{9D8B030D-6E8A-4147-A177-3AD203B41FA5}">
                      <a16:colId xmlns:a16="http://schemas.microsoft.com/office/drawing/2014/main" xmlns="" val="20005"/>
                    </a:ext>
                  </a:extLst>
                </a:gridCol>
              </a:tblGrid>
              <a:tr h="492369">
                <a:tc gridSpan="6">
                  <a:txBody>
                    <a:bodyPr/>
                    <a:lstStyle/>
                    <a:p>
                      <a:pPr algn="ctr" fontAlgn="ctr"/>
                      <a:r>
                        <a:rPr lang="en-ZA" sz="1600" b="1" kern="1200" dirty="0" smtClean="0">
                          <a:solidFill>
                            <a:schemeClr val="tx1"/>
                          </a:solidFill>
                          <a:effectLst/>
                          <a:latin typeface="+mn-lt"/>
                          <a:ea typeface="+mn-ea"/>
                          <a:cs typeface="+mn-cs"/>
                        </a:rPr>
                        <a:t>Number of registered employment opportunities filled by registered work seekers per year</a:t>
                      </a:r>
                      <a:endParaRPr lang="en-ZA" sz="14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445477">
                <a:tc>
                  <a:txBody>
                    <a:bodyPr/>
                    <a:lstStyle/>
                    <a:p>
                      <a:pPr algn="l" fontAlgn="ctr"/>
                      <a:r>
                        <a:rPr lang="en-ZA" sz="1600" b="1" i="0" u="none" strike="noStrike" dirty="0">
                          <a:solidFill>
                            <a:srgbClr val="000000"/>
                          </a:solidFill>
                          <a:effectLst/>
                          <a:latin typeface="Calibri"/>
                        </a:rPr>
                        <a:t>Province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n-ZA" sz="1600" b="1" i="0" u="none" strike="noStrike" dirty="0">
                          <a:solidFill>
                            <a:srgbClr val="000000"/>
                          </a:solidFill>
                          <a:effectLst/>
                          <a:latin typeface="Calibri"/>
                        </a:rPr>
                        <a:t>Annual Target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n-ZA" sz="1600" b="1" i="0" u="none" strike="noStrike" dirty="0">
                          <a:solidFill>
                            <a:srgbClr val="000000"/>
                          </a:solidFill>
                          <a:effectLst/>
                          <a:latin typeface="Calibri"/>
                        </a:rPr>
                        <a:t>Q1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n-ZA" sz="1600" b="1" i="0" u="none" strike="noStrike" dirty="0">
                          <a:solidFill>
                            <a:srgbClr val="000000"/>
                          </a:solidFill>
                          <a:effectLst/>
                          <a:latin typeface="Calibri"/>
                        </a:rPr>
                        <a:t>Q2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n-ZA" sz="1600" b="1" i="0" u="none" strike="noStrike" dirty="0">
                          <a:solidFill>
                            <a:srgbClr val="000000"/>
                          </a:solidFill>
                          <a:effectLst/>
                          <a:latin typeface="Calibri"/>
                        </a:rPr>
                        <a:t>Q3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n-ZA" sz="1600" b="1" i="0" u="none" strike="noStrike" dirty="0">
                          <a:solidFill>
                            <a:srgbClr val="000000"/>
                          </a:solidFill>
                          <a:effectLst/>
                          <a:latin typeface="Calibri"/>
                        </a:rPr>
                        <a:t>Q4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10001"/>
                  </a:ext>
                </a:extLst>
              </a:tr>
              <a:tr h="422031">
                <a:tc>
                  <a:txBody>
                    <a:bodyPr/>
                    <a:lstStyle/>
                    <a:p>
                      <a:pPr algn="l" fontAlgn="ctr"/>
                      <a:r>
                        <a:rPr lang="en-ZA" sz="1600" b="1" i="0" u="none" strike="noStrike" dirty="0">
                          <a:solidFill>
                            <a:srgbClr val="000000"/>
                          </a:solidFill>
                          <a:effectLst/>
                          <a:latin typeface="Calibri"/>
                        </a:rPr>
                        <a:t>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600" b="1" i="0" u="none" strike="noStrike" dirty="0">
                          <a:solidFill>
                            <a:srgbClr val="000000"/>
                          </a:solidFill>
                          <a:effectLst/>
                          <a:latin typeface="Calibri" panose="020F0502020204030204" pitchFamily="34" charset="0"/>
                        </a:rPr>
                        <a:t>7 526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rPr>
                        <a:t>1 882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rPr>
                        <a:t>3 763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rPr>
                        <a:t>5 645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rPr>
                        <a:t>7 526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45477">
                <a:tc>
                  <a:txBody>
                    <a:bodyPr/>
                    <a:lstStyle/>
                    <a:p>
                      <a:pPr algn="l" fontAlgn="ctr"/>
                      <a:r>
                        <a:rPr lang="en-ZA" sz="1600" b="1" i="0" u="none" strike="noStrike" dirty="0">
                          <a:solidFill>
                            <a:srgbClr val="000000"/>
                          </a:solidFill>
                          <a:effectLst/>
                          <a:latin typeface="Calibri"/>
                        </a:rPr>
                        <a:t>FS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600" b="1" i="0" u="none" strike="noStrike" dirty="0">
                          <a:solidFill>
                            <a:srgbClr val="000000"/>
                          </a:solidFill>
                          <a:effectLst/>
                          <a:latin typeface="Calibri" panose="020F0502020204030204" pitchFamily="34" charset="0"/>
                        </a:rPr>
                        <a:t>4 342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rPr>
                        <a:t>1 085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rPr>
                        <a:t>2 171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rPr>
                        <a:t>3 256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rPr>
                        <a:t>4 342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45477">
                <a:tc>
                  <a:txBody>
                    <a:bodyPr/>
                    <a:lstStyle/>
                    <a:p>
                      <a:pPr algn="l" fontAlgn="ctr"/>
                      <a:r>
                        <a:rPr lang="en-ZA" sz="1600" b="1" i="0" u="none" strike="noStrike" dirty="0">
                          <a:solidFill>
                            <a:srgbClr val="000000"/>
                          </a:solidFill>
                          <a:effectLst/>
                          <a:latin typeface="Calibri"/>
                        </a:rPr>
                        <a:t>GP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600" b="1" i="0" u="none" strike="noStrike" dirty="0">
                          <a:solidFill>
                            <a:srgbClr val="000000"/>
                          </a:solidFill>
                          <a:effectLst/>
                          <a:latin typeface="Calibri" panose="020F0502020204030204" pitchFamily="34" charset="0"/>
                        </a:rPr>
                        <a:t>10 537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rPr>
                        <a:t>2 634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rPr>
                        <a:t>5 268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rPr>
                        <a:t>7 903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rPr>
                        <a:t>10 537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45476">
                <a:tc>
                  <a:txBody>
                    <a:bodyPr/>
                    <a:lstStyle/>
                    <a:p>
                      <a:pPr algn="l" fontAlgn="ctr"/>
                      <a:r>
                        <a:rPr lang="en-ZA" sz="1600" b="1" i="0" u="none" strike="noStrike" dirty="0">
                          <a:solidFill>
                            <a:srgbClr val="000000"/>
                          </a:solidFill>
                          <a:effectLst/>
                          <a:latin typeface="Calibri"/>
                        </a:rPr>
                        <a:t>KZN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600" b="1" i="0" u="none" strike="noStrike" dirty="0">
                          <a:solidFill>
                            <a:srgbClr val="000000"/>
                          </a:solidFill>
                          <a:effectLst/>
                          <a:latin typeface="Calibri" panose="020F0502020204030204" pitchFamily="34" charset="0"/>
                        </a:rPr>
                        <a:t>8 685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rPr>
                        <a:t>2 171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rPr>
                        <a:t>4 342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rPr>
                        <a:t>6 513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rPr>
                        <a:t>8 685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22031">
                <a:tc>
                  <a:txBody>
                    <a:bodyPr/>
                    <a:lstStyle/>
                    <a:p>
                      <a:pPr algn="l" fontAlgn="ctr"/>
                      <a:r>
                        <a:rPr lang="en-ZA" sz="1600" b="1" i="0" u="none" strike="noStrike" dirty="0">
                          <a:solidFill>
                            <a:srgbClr val="000000"/>
                          </a:solidFill>
                          <a:effectLst/>
                          <a:latin typeface="Calibri"/>
                        </a:rPr>
                        <a:t>LP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600" b="1" i="0" u="none" strike="noStrike" dirty="0">
                          <a:solidFill>
                            <a:srgbClr val="000000"/>
                          </a:solidFill>
                          <a:effectLst/>
                          <a:latin typeface="Calibri" panose="020F0502020204030204" pitchFamily="34" charset="0"/>
                        </a:rPr>
                        <a:t>5 789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rPr>
                        <a:t>1 447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rPr>
                        <a:t>2 895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rPr>
                        <a:t>4 342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rPr>
                        <a:t>5 789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45477">
                <a:tc>
                  <a:txBody>
                    <a:bodyPr/>
                    <a:lstStyle/>
                    <a:p>
                      <a:pPr algn="l" fontAlgn="ctr"/>
                      <a:r>
                        <a:rPr lang="en-ZA" sz="1600" b="1" i="0" u="none" strike="noStrike" dirty="0">
                          <a:solidFill>
                            <a:srgbClr val="000000"/>
                          </a:solidFill>
                          <a:effectLst/>
                          <a:latin typeface="Calibri"/>
                        </a:rPr>
                        <a:t>MP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600" b="1" i="0" u="none" strike="noStrike" dirty="0">
                          <a:solidFill>
                            <a:srgbClr val="000000"/>
                          </a:solidFill>
                          <a:effectLst/>
                          <a:latin typeface="Calibri" panose="020F0502020204030204" pitchFamily="34" charset="0"/>
                        </a:rPr>
                        <a:t>4 632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rPr>
                        <a:t>1 158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rPr>
                        <a:t>2 316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rPr>
                        <a:t>3 474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rPr>
                        <a:t>4 632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68923">
                <a:tc>
                  <a:txBody>
                    <a:bodyPr/>
                    <a:lstStyle/>
                    <a:p>
                      <a:pPr algn="l" fontAlgn="ctr"/>
                      <a:r>
                        <a:rPr lang="en-ZA" sz="1600" b="1" i="0" u="none" strike="noStrike" dirty="0">
                          <a:solidFill>
                            <a:srgbClr val="000000"/>
                          </a:solidFill>
                          <a:effectLst/>
                          <a:latin typeface="Calibri"/>
                        </a:rPr>
                        <a:t>NC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600" b="1" i="0" u="none" strike="noStrike" dirty="0">
                          <a:solidFill>
                            <a:srgbClr val="000000"/>
                          </a:solidFill>
                          <a:effectLst/>
                          <a:latin typeface="Calibri" panose="020F0502020204030204" pitchFamily="34" charset="0"/>
                        </a:rPr>
                        <a:t>3 358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rPr>
                        <a:t>840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rPr>
                        <a:t>1 679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rPr>
                        <a:t>2 519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rPr>
                        <a:t>3 358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457200">
                <a:tc>
                  <a:txBody>
                    <a:bodyPr/>
                    <a:lstStyle/>
                    <a:p>
                      <a:pPr algn="l" fontAlgn="ctr"/>
                      <a:r>
                        <a:rPr lang="en-ZA" sz="1600" b="1" i="0" u="none" strike="noStrike" dirty="0">
                          <a:solidFill>
                            <a:srgbClr val="000000"/>
                          </a:solidFill>
                          <a:effectLst/>
                          <a:latin typeface="Calibri"/>
                        </a:rPr>
                        <a:t>NW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600" b="1" i="0" u="none" strike="noStrike" dirty="0">
                          <a:solidFill>
                            <a:srgbClr val="000000"/>
                          </a:solidFill>
                          <a:effectLst/>
                          <a:latin typeface="Calibri" panose="020F0502020204030204" pitchFamily="34" charset="0"/>
                        </a:rPr>
                        <a:t>3 763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rPr>
                        <a:t>941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rPr>
                        <a:t>1 882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rPr>
                        <a:t>2 822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rPr>
                        <a:t>3 763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457200">
                <a:tc>
                  <a:txBody>
                    <a:bodyPr/>
                    <a:lstStyle/>
                    <a:p>
                      <a:pPr algn="l" fontAlgn="ctr"/>
                      <a:r>
                        <a:rPr lang="en-ZA" sz="1600" b="1" i="0" u="none" strike="noStrike" dirty="0">
                          <a:solidFill>
                            <a:srgbClr val="000000"/>
                          </a:solidFill>
                          <a:effectLst/>
                          <a:latin typeface="Calibri"/>
                        </a:rPr>
                        <a:t>WC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ZA" sz="1600" b="1" i="0" u="none" strike="noStrike" dirty="0">
                          <a:solidFill>
                            <a:srgbClr val="000000"/>
                          </a:solidFill>
                          <a:effectLst/>
                          <a:latin typeface="Calibri" panose="020F0502020204030204" pitchFamily="34" charset="0"/>
                        </a:rPr>
                        <a:t>6 368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rPr>
                        <a:t>1 592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rPr>
                        <a:t>3 184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a:solidFill>
                            <a:srgbClr val="000000"/>
                          </a:solidFill>
                          <a:effectLst/>
                          <a:latin typeface="Calibri" panose="020F0502020204030204" pitchFamily="34" charset="0"/>
                        </a:rPr>
                        <a:t>4 776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0" i="0" u="none" strike="noStrike" dirty="0">
                          <a:solidFill>
                            <a:srgbClr val="000000"/>
                          </a:solidFill>
                          <a:effectLst/>
                          <a:latin typeface="Calibri" panose="020F0502020204030204" pitchFamily="34" charset="0"/>
                        </a:rPr>
                        <a:t>6 368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383641">
                <a:tc>
                  <a:txBody>
                    <a:bodyPr/>
                    <a:lstStyle/>
                    <a:p>
                      <a:pPr algn="l" fontAlgn="ctr"/>
                      <a:r>
                        <a:rPr lang="en-ZA" sz="1600" b="1" i="0" u="none" strike="noStrike">
                          <a:solidFill>
                            <a:srgbClr val="000000"/>
                          </a:solidFill>
                          <a:effectLst/>
                          <a:latin typeface="Calibri"/>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en-ZA" sz="1600" b="1" i="0" u="none" strike="noStrike" dirty="0">
                          <a:solidFill>
                            <a:srgbClr val="000000"/>
                          </a:solidFill>
                          <a:effectLst/>
                          <a:latin typeface="Calibri" panose="020F0502020204030204" pitchFamily="34" charset="0"/>
                        </a:rPr>
                        <a:t>55 000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en-ZA" sz="1600" b="1" i="0" u="none" strike="noStrike" dirty="0">
                          <a:solidFill>
                            <a:srgbClr val="000000"/>
                          </a:solidFill>
                          <a:effectLst/>
                          <a:latin typeface="Calibri" panose="020F0502020204030204" pitchFamily="34" charset="0"/>
                        </a:rPr>
                        <a:t>13 750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en-ZA" sz="1600" b="1" i="0" u="none" strike="noStrike" dirty="0">
                          <a:solidFill>
                            <a:srgbClr val="000000"/>
                          </a:solidFill>
                          <a:effectLst/>
                          <a:latin typeface="Calibri" panose="020F0502020204030204" pitchFamily="34" charset="0"/>
                        </a:rPr>
                        <a:t>27 500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en-ZA" sz="1600" b="1" i="0" u="none" strike="noStrike" dirty="0">
                          <a:solidFill>
                            <a:srgbClr val="000000"/>
                          </a:solidFill>
                          <a:effectLst/>
                          <a:latin typeface="Calibri" panose="020F0502020204030204" pitchFamily="34" charset="0"/>
                        </a:rPr>
                        <a:t>41 250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en-ZA" sz="1600" b="1" i="0" u="none" strike="noStrike" dirty="0">
                          <a:solidFill>
                            <a:srgbClr val="000000"/>
                          </a:solidFill>
                          <a:effectLst/>
                          <a:latin typeface="Calibri" panose="020F0502020204030204" pitchFamily="34" charset="0"/>
                        </a:rPr>
                        <a:t>55 000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36994492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165" y="51613"/>
            <a:ext cx="8229600" cy="1143000"/>
          </a:xfrm>
        </p:spPr>
        <p:txBody>
          <a:bodyPr/>
          <a:lstStyle/>
          <a:p>
            <a:r>
              <a:rPr lang="en-ZA" sz="3200" b="1" dirty="0" smtClean="0"/>
              <a:t>KEY RISKS AND MITIGATION</a:t>
            </a:r>
            <a:endParaRPr lang="en-ZA" sz="3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864050457"/>
              </p:ext>
            </p:extLst>
          </p:nvPr>
        </p:nvGraphicFramePr>
        <p:xfrm>
          <a:off x="183995" y="1194614"/>
          <a:ext cx="8776009" cy="5526861"/>
        </p:xfrm>
        <a:graphic>
          <a:graphicData uri="http://schemas.openxmlformats.org/drawingml/2006/table">
            <a:tbl>
              <a:tblPr firstRow="1" firstCol="1" bandRow="1">
                <a:tableStyleId>{5C22544A-7EE6-4342-B048-85BDC9FD1C3A}</a:tableStyleId>
              </a:tblPr>
              <a:tblGrid>
                <a:gridCol w="2464419">
                  <a:extLst>
                    <a:ext uri="{9D8B030D-6E8A-4147-A177-3AD203B41FA5}">
                      <a16:colId xmlns:a16="http://schemas.microsoft.com/office/drawing/2014/main" xmlns="" val="842196942"/>
                    </a:ext>
                  </a:extLst>
                </a:gridCol>
                <a:gridCol w="2090854">
                  <a:extLst>
                    <a:ext uri="{9D8B030D-6E8A-4147-A177-3AD203B41FA5}">
                      <a16:colId xmlns:a16="http://schemas.microsoft.com/office/drawing/2014/main" xmlns="" val="2186992703"/>
                    </a:ext>
                  </a:extLst>
                </a:gridCol>
                <a:gridCol w="4220736">
                  <a:extLst>
                    <a:ext uri="{9D8B030D-6E8A-4147-A177-3AD203B41FA5}">
                      <a16:colId xmlns:a16="http://schemas.microsoft.com/office/drawing/2014/main" xmlns="" val="1149039531"/>
                    </a:ext>
                  </a:extLst>
                </a:gridCol>
              </a:tblGrid>
              <a:tr h="448793">
                <a:tc>
                  <a:txBody>
                    <a:bodyPr/>
                    <a:lstStyle/>
                    <a:p>
                      <a:pPr>
                        <a:lnSpc>
                          <a:spcPct val="115000"/>
                        </a:lnSpc>
                        <a:spcBef>
                          <a:spcPts val="500"/>
                        </a:spcBef>
                        <a:spcAft>
                          <a:spcPts val="0"/>
                        </a:spcAft>
                      </a:pPr>
                      <a:r>
                        <a:rPr lang="en-ZA" sz="1600">
                          <a:effectLst/>
                        </a:rPr>
                        <a:t>Outcome </a:t>
                      </a:r>
                      <a:endParaRPr lang="en-ZA" sz="1600">
                        <a:effectLst/>
                        <a:latin typeface="Trebuchet MS" panose="020B0603020202020204" pitchFamily="34" charset="0"/>
                        <a:ea typeface="STXinwei"/>
                        <a:cs typeface="Tahoma" panose="020B0604030504040204" pitchFamily="34" charset="0"/>
                      </a:endParaRPr>
                    </a:p>
                  </a:txBody>
                  <a:tcPr marL="68580" marR="68580" marT="0" marB="0"/>
                </a:tc>
                <a:tc>
                  <a:txBody>
                    <a:bodyPr/>
                    <a:lstStyle/>
                    <a:p>
                      <a:pPr>
                        <a:lnSpc>
                          <a:spcPct val="115000"/>
                        </a:lnSpc>
                        <a:spcBef>
                          <a:spcPts val="500"/>
                        </a:spcBef>
                        <a:spcAft>
                          <a:spcPts val="0"/>
                        </a:spcAft>
                      </a:pPr>
                      <a:r>
                        <a:rPr lang="en-ZA" sz="1600">
                          <a:effectLst/>
                        </a:rPr>
                        <a:t>Key Risk</a:t>
                      </a:r>
                      <a:endParaRPr lang="en-ZA" sz="1600">
                        <a:effectLst/>
                        <a:latin typeface="Trebuchet MS" panose="020B0603020202020204" pitchFamily="34" charset="0"/>
                        <a:ea typeface="STXinwei"/>
                        <a:cs typeface="Tahoma" panose="020B0604030504040204" pitchFamily="34" charset="0"/>
                      </a:endParaRPr>
                    </a:p>
                  </a:txBody>
                  <a:tcPr marL="68580" marR="68580" marT="0" marB="0"/>
                </a:tc>
                <a:tc>
                  <a:txBody>
                    <a:bodyPr/>
                    <a:lstStyle/>
                    <a:p>
                      <a:pPr>
                        <a:lnSpc>
                          <a:spcPct val="115000"/>
                        </a:lnSpc>
                        <a:spcBef>
                          <a:spcPts val="500"/>
                        </a:spcBef>
                        <a:spcAft>
                          <a:spcPts val="0"/>
                        </a:spcAft>
                      </a:pPr>
                      <a:r>
                        <a:rPr lang="en-ZA" sz="1600">
                          <a:effectLst/>
                        </a:rPr>
                        <a:t>Risk Mitigation</a:t>
                      </a:r>
                      <a:endParaRPr lang="en-ZA" sz="1600">
                        <a:effectLst/>
                        <a:latin typeface="Trebuchet MS" panose="020B0603020202020204" pitchFamily="34" charset="0"/>
                        <a:ea typeface="STXinwei"/>
                        <a:cs typeface="Tahoma" panose="020B0604030504040204" pitchFamily="34" charset="0"/>
                      </a:endParaRPr>
                    </a:p>
                  </a:txBody>
                  <a:tcPr marL="68580" marR="68580" marT="0" marB="0"/>
                </a:tc>
                <a:extLst>
                  <a:ext uri="{0D108BD9-81ED-4DB2-BD59-A6C34878D82A}">
                    <a16:rowId xmlns:a16="http://schemas.microsoft.com/office/drawing/2014/main" xmlns="" val="3107244560"/>
                  </a:ext>
                </a:extLst>
              </a:tr>
              <a:tr h="5078068">
                <a:tc>
                  <a:txBody>
                    <a:bodyPr/>
                    <a:lstStyle/>
                    <a:p>
                      <a:pPr>
                        <a:lnSpc>
                          <a:spcPct val="115000"/>
                        </a:lnSpc>
                        <a:spcBef>
                          <a:spcPts val="500"/>
                        </a:spcBef>
                        <a:spcAft>
                          <a:spcPts val="0"/>
                        </a:spcAft>
                      </a:pPr>
                      <a:r>
                        <a:rPr lang="en-GB" sz="1400">
                          <a:effectLst/>
                          <a:latin typeface="Trebuchet MS" panose="020B0603020202020204" pitchFamily="34" charset="0"/>
                          <a:ea typeface="Calibri" panose="020F0502020204030204" pitchFamily="34" charset="0"/>
                          <a:cs typeface="Times New Roman" panose="02020603050405020304" pitchFamily="18" charset="0"/>
                        </a:rPr>
                        <a:t>Work seekers placed in work and learning opportunities</a:t>
                      </a:r>
                      <a:endParaRPr lang="en-ZA" sz="1400">
                        <a:effectLst/>
                        <a:latin typeface="Trebuchet MS" panose="020B0603020202020204" pitchFamily="34" charset="0"/>
                        <a:ea typeface="STXinwei"/>
                        <a:cs typeface="Tahoma" panose="020B0604030504040204" pitchFamily="34" charset="0"/>
                      </a:endParaRPr>
                    </a:p>
                  </a:txBody>
                  <a:tcPr marL="68580" marR="68580" marT="0" marB="0"/>
                </a:tc>
                <a:tc>
                  <a:txBody>
                    <a:bodyPr/>
                    <a:lstStyle/>
                    <a:p>
                      <a:pPr>
                        <a:lnSpc>
                          <a:spcPct val="115000"/>
                        </a:lnSpc>
                        <a:spcBef>
                          <a:spcPts val="500"/>
                        </a:spcBef>
                        <a:spcAft>
                          <a:spcPts val="0"/>
                        </a:spcAft>
                      </a:pPr>
                      <a:r>
                        <a:rPr lang="en-ZA" sz="1400">
                          <a:effectLst/>
                          <a:latin typeface="Century Gothic" panose="020B0502020202020204" pitchFamily="34" charset="0"/>
                          <a:ea typeface="Calibri" panose="020F0502020204030204" pitchFamily="34" charset="0"/>
                          <a:cs typeface="Times New Roman" panose="02020603050405020304" pitchFamily="18" charset="0"/>
                        </a:rPr>
                        <a:t>Insufficient placement of registered work-seekers in registered opportunities</a:t>
                      </a:r>
                      <a:endParaRPr lang="en-ZA" sz="1400">
                        <a:effectLst/>
                        <a:latin typeface="Century Gothic" panose="020B0502020202020204" pitchFamily="34" charset="0"/>
                        <a:ea typeface="SimSun" panose="02010600030101010101" pitchFamily="2" charset="-122"/>
                        <a:cs typeface="Tahoma" panose="020B0604030504040204" pitchFamily="34" charset="0"/>
                      </a:endParaRPr>
                    </a:p>
                  </a:txBody>
                  <a:tcPr marL="68580" marR="68580" marT="0" marB="0"/>
                </a:tc>
                <a:tc>
                  <a:txBody>
                    <a:bodyPr/>
                    <a:lstStyle/>
                    <a:p>
                      <a:pPr marL="342900" lvl="0" indent="-342900">
                        <a:spcBef>
                          <a:spcPts val="500"/>
                        </a:spcBef>
                        <a:spcAft>
                          <a:spcPts val="0"/>
                        </a:spcAft>
                        <a:buFont typeface="Symbol" panose="05050102010706020507" pitchFamily="18" charset="2"/>
                        <a:buChar char=""/>
                      </a:pPr>
                      <a:r>
                        <a:rPr lang="en-GB" sz="1400" dirty="0">
                          <a:effectLst/>
                          <a:latin typeface="Century Gothic" panose="020B0502020202020204" pitchFamily="34" charset="0"/>
                          <a:ea typeface="Calibri" panose="020F0502020204030204" pitchFamily="34" charset="0"/>
                          <a:cs typeface="Times New Roman" panose="02020603050405020304" pitchFamily="18" charset="0"/>
                        </a:rPr>
                        <a:t>Collaboration with the Presidency Programme Management Office, UIF, other departments and entities, the private sector and NGOs in providing a range of work seeker services</a:t>
                      </a:r>
                      <a:endParaRPr lang="en-ZA" sz="1400" dirty="0">
                        <a:effectLst/>
                        <a:latin typeface="Century Gothic" panose="020B0502020202020204" pitchFamily="34" charset="0"/>
                      </a:endParaRPr>
                    </a:p>
                    <a:p>
                      <a:pPr marL="342900" lvl="0" indent="-342900">
                        <a:spcBef>
                          <a:spcPts val="500"/>
                        </a:spcBef>
                        <a:spcAft>
                          <a:spcPts val="0"/>
                        </a:spcAft>
                        <a:buFont typeface="Symbol" panose="05050102010706020507" pitchFamily="18" charset="2"/>
                        <a:buChar char=""/>
                      </a:pPr>
                      <a:r>
                        <a:rPr lang="en-GB" sz="1400" dirty="0">
                          <a:effectLst/>
                          <a:latin typeface="Century Gothic" panose="020B0502020202020204" pitchFamily="34" charset="0"/>
                          <a:ea typeface="Calibri" panose="020F0502020204030204" pitchFamily="34" charset="0"/>
                          <a:cs typeface="Times New Roman" panose="02020603050405020304" pitchFamily="18" charset="0"/>
                        </a:rPr>
                        <a:t>Further developments on ESSA Online Services</a:t>
                      </a:r>
                      <a:endParaRPr lang="en-ZA" sz="1400" dirty="0">
                        <a:effectLst/>
                        <a:latin typeface="Century Gothic" panose="020B0502020202020204" pitchFamily="34" charset="0"/>
                      </a:endParaRPr>
                    </a:p>
                    <a:p>
                      <a:pPr marL="342900" lvl="0" indent="-342900">
                        <a:spcBef>
                          <a:spcPts val="500"/>
                        </a:spcBef>
                        <a:spcAft>
                          <a:spcPts val="0"/>
                        </a:spcAft>
                        <a:buFont typeface="Symbol" panose="05050102010706020507" pitchFamily="18" charset="2"/>
                        <a:buChar char=""/>
                      </a:pPr>
                      <a:r>
                        <a:rPr lang="en-US" sz="1400" dirty="0" smtClean="0">
                          <a:effectLst/>
                          <a:latin typeface="Century Gothic" panose="020B0502020202020204" pitchFamily="34" charset="0"/>
                          <a:ea typeface="Calibri" panose="020F0502020204030204" pitchFamily="34" charset="0"/>
                          <a:cs typeface="Times New Roman" panose="02020603050405020304" pitchFamily="18" charset="0"/>
                        </a:rPr>
                        <a:t>Establishment of Youth Centres and roll-out of 14 PES Mobile units</a:t>
                      </a:r>
                    </a:p>
                    <a:p>
                      <a:pPr marL="342900" lvl="0" indent="-342900">
                        <a:spcBef>
                          <a:spcPts val="500"/>
                        </a:spcBef>
                        <a:spcAft>
                          <a:spcPts val="0"/>
                        </a:spcAft>
                        <a:buFont typeface="Symbol" panose="05050102010706020507" pitchFamily="18" charset="2"/>
                        <a:buChar char=""/>
                      </a:pPr>
                      <a:r>
                        <a:rPr lang="en-GB" sz="1400" dirty="0" smtClean="0">
                          <a:effectLst/>
                          <a:latin typeface="Century Gothic" panose="020B0502020202020204" pitchFamily="34" charset="0"/>
                          <a:ea typeface="Calibri" panose="020F0502020204030204" pitchFamily="34" charset="0"/>
                          <a:cs typeface="Times New Roman" panose="02020603050405020304" pitchFamily="18" charset="0"/>
                        </a:rPr>
                        <a:t>Conclusion </a:t>
                      </a:r>
                      <a:r>
                        <a:rPr lang="en-GB" sz="1400" dirty="0">
                          <a:effectLst/>
                          <a:latin typeface="Century Gothic" panose="020B0502020202020204" pitchFamily="34" charset="0"/>
                          <a:ea typeface="Calibri" panose="020F0502020204030204" pitchFamily="34" charset="0"/>
                          <a:cs typeface="Times New Roman" panose="02020603050405020304" pitchFamily="18" charset="0"/>
                        </a:rPr>
                        <a:t>of strategic partnerships agreements with employers and institutions to use ESSA for recruitment</a:t>
                      </a:r>
                      <a:endParaRPr lang="en-ZA" sz="1400" dirty="0">
                        <a:effectLst/>
                        <a:latin typeface="Century Gothic" panose="020B0502020202020204" pitchFamily="34" charset="0"/>
                      </a:endParaRPr>
                    </a:p>
                    <a:p>
                      <a:pPr marL="342900" lvl="0" indent="-342900">
                        <a:spcBef>
                          <a:spcPts val="500"/>
                        </a:spcBef>
                        <a:spcAft>
                          <a:spcPts val="0"/>
                        </a:spcAft>
                        <a:buFont typeface="Symbol" panose="05050102010706020507" pitchFamily="18" charset="2"/>
                        <a:buChar char=""/>
                      </a:pPr>
                      <a:r>
                        <a:rPr lang="en-US" sz="1400" dirty="0" smtClean="0">
                          <a:effectLst/>
                          <a:latin typeface="Century Gothic" panose="020B0502020202020204" pitchFamily="34" charset="0"/>
                          <a:ea typeface="Calibri" panose="020F0502020204030204" pitchFamily="34" charset="0"/>
                          <a:cs typeface="Times New Roman" panose="02020603050405020304" pitchFamily="18" charset="0"/>
                        </a:rPr>
                        <a:t>Consultation on the National Employment Policy, sub-theme on National Labour Migration and amendments to Employment Services</a:t>
                      </a:r>
                    </a:p>
                    <a:p>
                      <a:pPr marL="342900" lvl="0" indent="-342900">
                        <a:spcBef>
                          <a:spcPts val="500"/>
                        </a:spcBef>
                        <a:spcAft>
                          <a:spcPts val="0"/>
                        </a:spcAft>
                        <a:buFont typeface="Symbol" panose="05050102010706020507" pitchFamily="18" charset="2"/>
                        <a:buChar char=""/>
                      </a:pPr>
                      <a:r>
                        <a:rPr lang="en-US" sz="1400" dirty="0" smtClean="0">
                          <a:effectLst/>
                          <a:latin typeface="Century Gothic" panose="020B0502020202020204" pitchFamily="34" charset="0"/>
                          <a:ea typeface="Calibri" panose="020F0502020204030204" pitchFamily="34" charset="0"/>
                          <a:cs typeface="Times New Roman" panose="02020603050405020304" pitchFamily="18" charset="0"/>
                        </a:rPr>
                        <a:t>Act</a:t>
                      </a:r>
                      <a:r>
                        <a:rPr lang="en-GB" sz="1400" dirty="0" smtClean="0">
                          <a:effectLst/>
                          <a:latin typeface="Century Gothic" panose="020B0502020202020204" pitchFamily="34" charset="0"/>
                          <a:ea typeface="Calibri" panose="020F0502020204030204" pitchFamily="34" charset="0"/>
                          <a:cs typeface="Times New Roman" panose="02020603050405020304" pitchFamily="18" charset="0"/>
                        </a:rPr>
                        <a:t>Provision </a:t>
                      </a:r>
                      <a:r>
                        <a:rPr lang="en-GB" sz="1400" dirty="0">
                          <a:effectLst/>
                          <a:latin typeface="Century Gothic" panose="020B0502020202020204" pitchFamily="34" charset="0"/>
                          <a:ea typeface="Calibri" panose="020F0502020204030204" pitchFamily="34" charset="0"/>
                          <a:cs typeface="Times New Roman" panose="02020603050405020304" pitchFamily="18" charset="0"/>
                        </a:rPr>
                        <a:t>of funding to entities assisting PES in employment promotion (SEE, Productivity SA, CF, NGOs, UIF)</a:t>
                      </a:r>
                      <a:endParaRPr lang="en-ZA" sz="1400" dirty="0">
                        <a:effectLst/>
                        <a:latin typeface="Century Gothic" panose="020B0502020202020204" pitchFamily="34" charset="0"/>
                      </a:endParaRPr>
                    </a:p>
                    <a:p>
                      <a:pPr>
                        <a:lnSpc>
                          <a:spcPct val="115000"/>
                        </a:lnSpc>
                        <a:spcBef>
                          <a:spcPts val="500"/>
                        </a:spcBef>
                        <a:spcAft>
                          <a:spcPts val="0"/>
                        </a:spcAft>
                      </a:pPr>
                      <a:r>
                        <a:rPr lang="en-ZA" sz="1400" dirty="0">
                          <a:effectLst/>
                          <a:latin typeface="Century Gothic" panose="020B0502020202020204" pitchFamily="34" charset="0"/>
                          <a:ea typeface="SimSun" panose="02010600030101010101" pitchFamily="2" charset="-122"/>
                          <a:cs typeface="Tahoma" panose="020B0604030504040204" pitchFamily="34" charset="0"/>
                        </a:rPr>
                        <a:t> </a:t>
                      </a:r>
                    </a:p>
                  </a:txBody>
                  <a:tcPr marL="68580" marR="68580" marT="0" marB="0"/>
                </a:tc>
                <a:extLst>
                  <a:ext uri="{0D108BD9-81ED-4DB2-BD59-A6C34878D82A}">
                    <a16:rowId xmlns:a16="http://schemas.microsoft.com/office/drawing/2014/main" xmlns="" val="62863565"/>
                  </a:ext>
                </a:extLst>
              </a:tr>
            </a:tbl>
          </a:graphicData>
        </a:graphic>
      </p:graphicFrame>
      <p:sp>
        <p:nvSpPr>
          <p:cNvPr id="4" name="Slide Number Placeholder 3"/>
          <p:cNvSpPr>
            <a:spLocks noGrp="1"/>
          </p:cNvSpPr>
          <p:nvPr>
            <p:ph type="sldNum" sz="quarter" idx="12"/>
          </p:nvPr>
        </p:nvSpPr>
        <p:spPr>
          <a:xfrm>
            <a:off x="6762285" y="1"/>
            <a:ext cx="2133600" cy="259080"/>
          </a:xfrm>
        </p:spPr>
        <p:txBody>
          <a:bodyPr/>
          <a:lstStyle/>
          <a:p>
            <a:fld id="{4199C084-64D2-444A-8BFC-FE521070755C}" type="slidenum">
              <a:rPr lang="en-US" altLang="en-US" smtClean="0">
                <a:solidFill>
                  <a:schemeClr val="bg1"/>
                </a:solidFill>
              </a:rPr>
              <a:pPr/>
              <a:t>44</a:t>
            </a:fld>
            <a:endParaRPr lang="en-US" altLang="en-US" dirty="0">
              <a:solidFill>
                <a:schemeClr val="bg1"/>
              </a:solidFill>
            </a:endParaRPr>
          </a:p>
        </p:txBody>
      </p:sp>
    </p:spTree>
    <p:extLst>
      <p:ext uri="{BB962C8B-B14F-4D97-AF65-F5344CB8AC3E}">
        <p14:creationId xmlns:p14="http://schemas.microsoft.com/office/powerpoint/2010/main" xmlns="" val="28695802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684213" y="2205038"/>
            <a:ext cx="7772400" cy="1470025"/>
          </a:xfrm>
        </p:spPr>
        <p:txBody>
          <a:bodyPr anchor="t"/>
          <a:lstStyle/>
          <a:p>
            <a:pPr eaLnBrk="1" hangingPunct="1"/>
            <a:r>
              <a:rPr lang="en-ZA" b="1" dirty="0" smtClean="0">
                <a:ea typeface="ＭＳ Ｐゴシック"/>
              </a:rPr>
              <a:t/>
            </a:r>
            <a:br>
              <a:rPr lang="en-ZA" b="1" dirty="0" smtClean="0">
                <a:ea typeface="ＭＳ Ｐゴシック"/>
              </a:rPr>
            </a:br>
            <a:endParaRPr lang="en-GB" b="1" dirty="0" smtClean="0">
              <a:ea typeface="ＭＳ Ｐゴシック"/>
            </a:endParaRPr>
          </a:p>
        </p:txBody>
      </p:sp>
      <p:sp>
        <p:nvSpPr>
          <p:cNvPr id="3075" name="Rectangle 3"/>
          <p:cNvSpPr>
            <a:spLocks noGrp="1" noChangeArrowheads="1"/>
          </p:cNvSpPr>
          <p:nvPr>
            <p:ph type="subTitle" idx="4294967295"/>
          </p:nvPr>
        </p:nvSpPr>
        <p:spPr>
          <a:xfrm>
            <a:off x="1111250" y="2554157"/>
            <a:ext cx="7345363" cy="1358861"/>
          </a:xfrm>
          <a:noFill/>
          <a:ln>
            <a:solidFill>
              <a:schemeClr val="bg1"/>
            </a:solidFill>
          </a:ln>
          <a:extLst/>
        </p:spPr>
        <p:style>
          <a:lnRef idx="2">
            <a:schemeClr val="accent6">
              <a:shade val="50000"/>
            </a:schemeClr>
          </a:lnRef>
          <a:fillRef idx="1">
            <a:schemeClr val="accent6"/>
          </a:fillRef>
          <a:effectRef idx="0">
            <a:schemeClr val="accent6"/>
          </a:effectRef>
          <a:fontRef idx="minor">
            <a:schemeClr val="lt1"/>
          </a:fontRef>
        </p:style>
        <p:txBody>
          <a:bodyPr/>
          <a:lstStyle/>
          <a:p>
            <a:pPr marL="0" indent="0" algn="ctr" eaLnBrk="1" hangingPunct="1">
              <a:lnSpc>
                <a:spcPct val="90000"/>
              </a:lnSpc>
              <a:buNone/>
            </a:pPr>
            <a:r>
              <a:rPr lang="en-US" sz="2800" b="1" dirty="0" smtClean="0">
                <a:solidFill>
                  <a:schemeClr val="tx1"/>
                </a:solidFill>
                <a:cs typeface="Arial" charset="0"/>
              </a:rPr>
              <a:t>PROGRAMME 4: LABOUR POLICY AND INDUSTRIAL RELATIONS (LP&amp;IR)</a:t>
            </a:r>
          </a:p>
          <a:p>
            <a:pPr marL="0" indent="0" algn="ctr" eaLnBrk="1" hangingPunct="1">
              <a:lnSpc>
                <a:spcPct val="90000"/>
              </a:lnSpc>
              <a:buNone/>
            </a:pPr>
            <a:endParaRPr lang="en-US" sz="1600" b="1" dirty="0" smtClean="0">
              <a:solidFill>
                <a:schemeClr val="tx1"/>
              </a:solidFill>
              <a:cs typeface="Arial" charset="0"/>
            </a:endParaRPr>
          </a:p>
          <a:p>
            <a:pPr marL="0" indent="0" eaLnBrk="1" hangingPunct="1">
              <a:lnSpc>
                <a:spcPct val="90000"/>
              </a:lnSpc>
              <a:buNone/>
            </a:pPr>
            <a:r>
              <a:rPr lang="en-GB" sz="1600" b="1" dirty="0">
                <a:solidFill>
                  <a:schemeClr val="tx1"/>
                </a:solidFill>
              </a:rPr>
              <a:t>Purpose: </a:t>
            </a:r>
            <a:endParaRPr lang="en-GB" sz="1600" b="1" dirty="0" smtClean="0">
              <a:solidFill>
                <a:schemeClr val="tx1"/>
              </a:solidFill>
            </a:endParaRPr>
          </a:p>
          <a:p>
            <a:pPr eaLnBrk="1" hangingPunct="1">
              <a:lnSpc>
                <a:spcPct val="90000"/>
              </a:lnSpc>
              <a:buFont typeface="Wingdings" panose="05000000000000000000" pitchFamily="2" charset="2"/>
              <a:buChar char="§"/>
            </a:pPr>
            <a:r>
              <a:rPr lang="en-ZA" sz="1600" dirty="0" smtClean="0">
                <a:solidFill>
                  <a:schemeClr val="tx1"/>
                </a:solidFill>
              </a:rPr>
              <a:t>Facilitate </a:t>
            </a:r>
            <a:r>
              <a:rPr lang="en-ZA" sz="1600" dirty="0">
                <a:solidFill>
                  <a:schemeClr val="tx1"/>
                </a:solidFill>
              </a:rPr>
              <a:t>the establishment of an equitable and sound labour relations environment, support institutions that promote social dialogue; </a:t>
            </a:r>
            <a:endParaRPr lang="en-ZA" sz="1600" dirty="0" smtClean="0">
              <a:solidFill>
                <a:schemeClr val="tx1"/>
              </a:solidFill>
            </a:endParaRPr>
          </a:p>
          <a:p>
            <a:pPr eaLnBrk="1" hangingPunct="1">
              <a:lnSpc>
                <a:spcPct val="90000"/>
              </a:lnSpc>
              <a:buFont typeface="Wingdings" panose="05000000000000000000" pitchFamily="2" charset="2"/>
              <a:buChar char="§"/>
            </a:pPr>
            <a:r>
              <a:rPr lang="en-ZA" sz="1600" dirty="0" smtClean="0">
                <a:solidFill>
                  <a:schemeClr val="tx1"/>
                </a:solidFill>
              </a:rPr>
              <a:t>promote </a:t>
            </a:r>
            <a:r>
              <a:rPr lang="en-ZA" sz="1600" dirty="0">
                <a:solidFill>
                  <a:schemeClr val="tx1"/>
                </a:solidFill>
              </a:rPr>
              <a:t>South Africa’s interests in international labour matters, </a:t>
            </a:r>
            <a:endParaRPr lang="en-ZA" sz="1600" dirty="0" smtClean="0">
              <a:solidFill>
                <a:schemeClr val="tx1"/>
              </a:solidFill>
            </a:endParaRPr>
          </a:p>
          <a:p>
            <a:pPr eaLnBrk="1" hangingPunct="1">
              <a:lnSpc>
                <a:spcPct val="90000"/>
              </a:lnSpc>
              <a:buFont typeface="Wingdings" panose="05000000000000000000" pitchFamily="2" charset="2"/>
              <a:buChar char="§"/>
            </a:pPr>
            <a:r>
              <a:rPr lang="en-ZA" sz="1600" dirty="0" smtClean="0">
                <a:solidFill>
                  <a:schemeClr val="tx1"/>
                </a:solidFill>
              </a:rPr>
              <a:t>conduct </a:t>
            </a:r>
            <a:r>
              <a:rPr lang="en-ZA" sz="1600" dirty="0">
                <a:solidFill>
                  <a:schemeClr val="tx1"/>
                </a:solidFill>
              </a:rPr>
              <a:t>research, analysis and evaluation of labour policy and provide statistical data on the labour market.</a:t>
            </a:r>
          </a:p>
          <a:p>
            <a:pPr eaLnBrk="1" hangingPunct="1">
              <a:lnSpc>
                <a:spcPct val="90000"/>
              </a:lnSpc>
              <a:buFont typeface="Wingdings" panose="05000000000000000000" pitchFamily="2" charset="2"/>
              <a:buChar char="§"/>
            </a:pPr>
            <a:endParaRPr lang="en-US" sz="1600" b="1" dirty="0">
              <a:solidFill>
                <a:schemeClr val="tx1"/>
              </a:solidFill>
              <a:cs typeface="Arial" charset="0"/>
            </a:endParaRPr>
          </a:p>
        </p:txBody>
      </p:sp>
      <p:sp>
        <p:nvSpPr>
          <p:cNvPr id="2" name="Slide Number Placeholder 1"/>
          <p:cNvSpPr>
            <a:spLocks noGrp="1"/>
          </p:cNvSpPr>
          <p:nvPr>
            <p:ph type="sldNum" sz="quarter" idx="12"/>
          </p:nvPr>
        </p:nvSpPr>
        <p:spPr>
          <a:xfrm>
            <a:off x="7010400" y="0"/>
            <a:ext cx="2133600" cy="365125"/>
          </a:xfrm>
        </p:spPr>
        <p:txBody>
          <a:bodyPr/>
          <a:lstStyle/>
          <a:p>
            <a:pPr>
              <a:defRPr/>
            </a:pPr>
            <a:fld id="{02973164-415C-4C83-A7EC-60F18549655F}" type="slidenum">
              <a:rPr lang="en-US" smtClean="0">
                <a:solidFill>
                  <a:schemeClr val="bg1"/>
                </a:solidFill>
              </a:rPr>
              <a:pPr>
                <a:defRPr/>
              </a:pPr>
              <a:t>45</a:t>
            </a:fld>
            <a:endParaRPr lang="en-US" dirty="0">
              <a:solidFill>
                <a:schemeClr val="bg1"/>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37557" y="1016731"/>
            <a:ext cx="3670300" cy="13396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214612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115" y="238219"/>
            <a:ext cx="8229600" cy="686140"/>
          </a:xfrm>
        </p:spPr>
        <p:txBody>
          <a:bodyPr/>
          <a:lstStyle/>
          <a:p>
            <a:r>
              <a:rPr lang="en-ZA" sz="2400" b="1" dirty="0" smtClean="0"/>
              <a:t>LABOUR POLICY AND INDUSTRIAL RELATIONS (LP&amp;IR)</a:t>
            </a:r>
            <a:endParaRPr lang="en-ZA" sz="2000" b="1" dirty="0">
              <a:solidFill>
                <a:srgbClr val="C00000"/>
              </a:solidFill>
            </a:endParaRPr>
          </a:p>
        </p:txBody>
      </p:sp>
      <p:sp>
        <p:nvSpPr>
          <p:cNvPr id="3" name="Slide Number Placeholder 2"/>
          <p:cNvSpPr>
            <a:spLocks noGrp="1"/>
          </p:cNvSpPr>
          <p:nvPr>
            <p:ph type="sldNum" sz="quarter" idx="12"/>
          </p:nvPr>
        </p:nvSpPr>
        <p:spPr>
          <a:xfrm>
            <a:off x="7010400" y="-16783"/>
            <a:ext cx="2133600" cy="365125"/>
          </a:xfrm>
        </p:spPr>
        <p:txBody>
          <a:bodyPr/>
          <a:lstStyle/>
          <a:p>
            <a:pPr>
              <a:defRPr/>
            </a:pPr>
            <a:fld id="{02C825D8-7D5C-497D-8665-B73E15BD3DD8}" type="slidenum">
              <a:rPr lang="en-US" smtClean="0">
                <a:solidFill>
                  <a:schemeClr val="bg1"/>
                </a:solidFill>
              </a:rPr>
              <a:pPr>
                <a:defRPr/>
              </a:pPr>
              <a:t>46</a:t>
            </a:fld>
            <a:endParaRPr lang="en-US" dirty="0">
              <a:solidFill>
                <a:schemeClr val="bg1"/>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272611700"/>
              </p:ext>
            </p:extLst>
          </p:nvPr>
        </p:nvGraphicFramePr>
        <p:xfrm>
          <a:off x="199292" y="1207588"/>
          <a:ext cx="8686800" cy="5214059"/>
        </p:xfrm>
        <a:graphic>
          <a:graphicData uri="http://schemas.openxmlformats.org/drawingml/2006/table">
            <a:tbl>
              <a:tblPr firstRow="1" firstCol="1" bandRow="1"/>
              <a:tblGrid>
                <a:gridCol w="2424835">
                  <a:extLst>
                    <a:ext uri="{9D8B030D-6E8A-4147-A177-3AD203B41FA5}">
                      <a16:colId xmlns:a16="http://schemas.microsoft.com/office/drawing/2014/main" xmlns="" val="20000"/>
                    </a:ext>
                  </a:extLst>
                </a:gridCol>
                <a:gridCol w="2245752">
                  <a:extLst>
                    <a:ext uri="{9D8B030D-6E8A-4147-A177-3AD203B41FA5}">
                      <a16:colId xmlns:a16="http://schemas.microsoft.com/office/drawing/2014/main" xmlns="" val="20001"/>
                    </a:ext>
                  </a:extLst>
                </a:gridCol>
                <a:gridCol w="1342699">
                  <a:extLst>
                    <a:ext uri="{9D8B030D-6E8A-4147-A177-3AD203B41FA5}">
                      <a16:colId xmlns:a16="http://schemas.microsoft.com/office/drawing/2014/main" xmlns="" val="20002"/>
                    </a:ext>
                  </a:extLst>
                </a:gridCol>
                <a:gridCol w="375791">
                  <a:extLst>
                    <a:ext uri="{9D8B030D-6E8A-4147-A177-3AD203B41FA5}">
                      <a16:colId xmlns:a16="http://schemas.microsoft.com/office/drawing/2014/main" xmlns="" val="20003"/>
                    </a:ext>
                  </a:extLst>
                </a:gridCol>
                <a:gridCol w="351693">
                  <a:extLst>
                    <a:ext uri="{9D8B030D-6E8A-4147-A177-3AD203B41FA5}">
                      <a16:colId xmlns:a16="http://schemas.microsoft.com/office/drawing/2014/main" xmlns="" val="20004"/>
                    </a:ext>
                  </a:extLst>
                </a:gridCol>
                <a:gridCol w="1946030">
                  <a:extLst>
                    <a:ext uri="{9D8B030D-6E8A-4147-A177-3AD203B41FA5}">
                      <a16:colId xmlns:a16="http://schemas.microsoft.com/office/drawing/2014/main" xmlns="" val="20005"/>
                    </a:ext>
                  </a:extLst>
                </a:gridCol>
              </a:tblGrid>
              <a:tr h="187833">
                <a:tc>
                  <a:txBody>
                    <a:bodyPr/>
                    <a:lstStyle/>
                    <a:p>
                      <a:pPr algn="ctr">
                        <a:lnSpc>
                          <a:spcPct val="115000"/>
                        </a:lnSpc>
                        <a:spcAft>
                          <a:spcPts val="0"/>
                        </a:spcAft>
                      </a:pPr>
                      <a:r>
                        <a:rPr lang="en-ZA" sz="1200" b="1" dirty="0">
                          <a:effectLst/>
                          <a:latin typeface="Calibri"/>
                          <a:ea typeface="Calibri"/>
                          <a:cs typeface="Calibri"/>
                        </a:rPr>
                        <a:t>Output Indicator</a:t>
                      </a:r>
                      <a:endParaRPr lang="en-ZA" sz="12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200" b="1" dirty="0">
                          <a:effectLst/>
                          <a:latin typeface="Calibri"/>
                          <a:ea typeface="Calibri"/>
                          <a:cs typeface="Calibri"/>
                        </a:rPr>
                        <a:t>Annual Target</a:t>
                      </a:r>
                      <a:endParaRPr lang="en-ZA" sz="12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200" b="1" dirty="0">
                          <a:effectLst/>
                          <a:latin typeface="Calibri"/>
                          <a:ea typeface="Calibri"/>
                          <a:cs typeface="Calibri"/>
                        </a:rPr>
                        <a:t>Q1</a:t>
                      </a:r>
                      <a:endParaRPr lang="en-ZA" sz="12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200" b="1" dirty="0">
                          <a:effectLst/>
                          <a:latin typeface="Calibri"/>
                          <a:ea typeface="Calibri"/>
                          <a:cs typeface="Calibri"/>
                        </a:rPr>
                        <a:t>Q2</a:t>
                      </a:r>
                      <a:endParaRPr lang="en-ZA" sz="12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200" b="1" dirty="0">
                          <a:effectLst/>
                          <a:latin typeface="Calibri"/>
                          <a:ea typeface="Calibri"/>
                          <a:cs typeface="Calibri"/>
                        </a:rPr>
                        <a:t>Q3</a:t>
                      </a:r>
                      <a:endParaRPr lang="en-ZA" sz="12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200" b="1" dirty="0">
                          <a:effectLst/>
                          <a:latin typeface="Calibri"/>
                          <a:ea typeface="Calibri"/>
                          <a:cs typeface="Calibri"/>
                        </a:rPr>
                        <a:t>Q4</a:t>
                      </a:r>
                      <a:endParaRPr lang="en-ZA" sz="12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xmlns="" val="10000"/>
                  </a:ext>
                </a:extLst>
              </a:tr>
              <a:tr h="917419">
                <a:tc>
                  <a:txBody>
                    <a:bodyPr/>
                    <a:lstStyle/>
                    <a:p>
                      <a:pPr>
                        <a:lnSpc>
                          <a:spcPct val="115000"/>
                        </a:lnSpc>
                        <a:spcBef>
                          <a:spcPts val="500"/>
                        </a:spcBef>
                        <a:spcAft>
                          <a:spcPts val="0"/>
                        </a:spcAft>
                      </a:pPr>
                      <a:r>
                        <a:rPr lang="en-US" sz="1400" dirty="0">
                          <a:effectLst/>
                          <a:latin typeface="+mn-lt"/>
                          <a:ea typeface="Times New Roman" panose="02020603050405020304" pitchFamily="18" charset="0"/>
                          <a:cs typeface="Trebuchet MS" panose="020B0603020202020204" pitchFamily="34" charset="0"/>
                        </a:rPr>
                        <a:t>1.1 Amendments to the Employment Equity Act promulgated and implemented per annum</a:t>
                      </a:r>
                      <a:endParaRPr lang="en-ZA" sz="14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dirty="0">
                          <a:effectLst/>
                          <a:latin typeface="Calibri" panose="020F0502020204030204" pitchFamily="34" charset="0"/>
                          <a:ea typeface="SimSun" panose="02010600030101010101" pitchFamily="2" charset="-122"/>
                          <a:cs typeface="Calibri" panose="020F0502020204030204" pitchFamily="34" charset="0"/>
                        </a:rPr>
                        <a:t>EE Regulations published to implement the EE amendments by 31 March 2023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Calibri" panose="020F0502020204030204" pitchFamily="34" charset="0"/>
                          <a:ea typeface="SimSun" panose="02010600030101010101" pitchFamily="2" charset="-122"/>
                          <a:cs typeface="Calibri" panose="020F0502020204030204" pitchFamily="34"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Calibri" panose="020F0502020204030204" pitchFamily="34" charset="0"/>
                          <a:ea typeface="SimSun" panose="02010600030101010101" pitchFamily="2" charset="-122"/>
                          <a:cs typeface="Calibri" panose="020F0502020204030204" pitchFamily="34"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Calibri" panose="020F0502020204030204" pitchFamily="34" charset="0"/>
                          <a:ea typeface="SimSun" panose="02010600030101010101" pitchFamily="2" charset="-122"/>
                          <a:cs typeface="Calibri" panose="020F0502020204030204" pitchFamily="34"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Calibri" panose="020F0502020204030204" pitchFamily="34" charset="0"/>
                          <a:ea typeface="SimSun" panose="02010600030101010101" pitchFamily="2" charset="-122"/>
                          <a:cs typeface="Calibri" panose="020F0502020204030204" pitchFamily="34" charset="0"/>
                        </a:rPr>
                        <a:t>EE Regulations published to implement the EE amendments by 31 March 2023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848513">
                <a:tc>
                  <a:txBody>
                    <a:bodyPr/>
                    <a:lstStyle/>
                    <a:p>
                      <a:pPr>
                        <a:lnSpc>
                          <a:spcPct val="115000"/>
                        </a:lnSpc>
                        <a:spcBef>
                          <a:spcPts val="500"/>
                        </a:spcBef>
                        <a:spcAft>
                          <a:spcPts val="0"/>
                        </a:spcAft>
                      </a:pPr>
                      <a:r>
                        <a:rPr lang="en-US" sz="1400" dirty="0">
                          <a:effectLst/>
                          <a:latin typeface="+mn-lt"/>
                          <a:ea typeface="Times New Roman" panose="02020603050405020304" pitchFamily="18" charset="0"/>
                          <a:cs typeface="Trebuchet MS" panose="020B0603020202020204" pitchFamily="34" charset="0"/>
                        </a:rPr>
                        <a:t>2.1 Annual EE Report and Public Register published per annum </a:t>
                      </a:r>
                      <a:endParaRPr lang="en-ZA" sz="14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lnSpc>
                          <a:spcPct val="115000"/>
                        </a:lnSpc>
                        <a:spcBef>
                          <a:spcPts val="500"/>
                        </a:spcBef>
                        <a:spcAft>
                          <a:spcPts val="0"/>
                        </a:spcAft>
                      </a:pPr>
                      <a:r>
                        <a:rPr lang="en-ZA" sz="1400" dirty="0">
                          <a:effectLst/>
                          <a:latin typeface="Calibri" panose="020F0502020204030204" pitchFamily="34" charset="0"/>
                          <a:ea typeface="SimSun" panose="02010600030101010101" pitchFamily="2" charset="-122"/>
                          <a:cs typeface="Calibri" panose="020F0502020204030204" pitchFamily="34" charset="0"/>
                        </a:rPr>
                        <a:t>2021-2022 Annual EE report and Public Register published by 30 June 2022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lnSpc>
                          <a:spcPct val="115000"/>
                        </a:lnSpc>
                        <a:spcBef>
                          <a:spcPts val="500"/>
                        </a:spcBef>
                        <a:spcAft>
                          <a:spcPts val="0"/>
                        </a:spcAft>
                      </a:pPr>
                      <a:r>
                        <a:rPr lang="en-ZA" sz="1400" dirty="0">
                          <a:effectLst/>
                          <a:latin typeface="Calibri" panose="020F0502020204030204" pitchFamily="34" charset="0"/>
                          <a:ea typeface="SimSun" panose="02010600030101010101" pitchFamily="2" charset="-122"/>
                          <a:cs typeface="Calibri" panose="020F0502020204030204" pitchFamily="34" charset="0"/>
                        </a:rPr>
                        <a:t>2021-2022 Annual EE report and Public Register published by 30 June 2022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Calibri" panose="020F0502020204030204" pitchFamily="34" charset="0"/>
                          <a:ea typeface="SimSun" panose="02010600030101010101" pitchFamily="2" charset="-122"/>
                          <a:cs typeface="Calibri" panose="020F0502020204030204" pitchFamily="34"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Calibri" panose="020F0502020204030204" pitchFamily="34" charset="0"/>
                          <a:ea typeface="SimSun" panose="02010600030101010101" pitchFamily="2" charset="-122"/>
                          <a:cs typeface="Calibri" panose="020F0502020204030204" pitchFamily="34"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Calibri" panose="020F0502020204030204" pitchFamily="34" charset="0"/>
                          <a:ea typeface="SimSun" panose="02010600030101010101" pitchFamily="2" charset="-122"/>
                          <a:cs typeface="Calibri" panose="020F0502020204030204" pitchFamily="34"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150193">
                <a:tc>
                  <a:txBody>
                    <a:bodyPr/>
                    <a:lstStyle/>
                    <a:p>
                      <a:pPr>
                        <a:lnSpc>
                          <a:spcPct val="115000"/>
                        </a:lnSpc>
                        <a:spcBef>
                          <a:spcPts val="500"/>
                        </a:spcBef>
                        <a:spcAft>
                          <a:spcPts val="0"/>
                        </a:spcAft>
                      </a:pPr>
                      <a:r>
                        <a:rPr lang="en-US" sz="1400" dirty="0">
                          <a:effectLst/>
                          <a:latin typeface="+mn-lt"/>
                          <a:ea typeface="Times New Roman" panose="02020603050405020304" pitchFamily="18" charset="0"/>
                          <a:cs typeface="Trebuchet MS" panose="020B0603020202020204" pitchFamily="34" charset="0"/>
                        </a:rPr>
                        <a:t>2.2 Annual EE report  and Public Register developed per annum </a:t>
                      </a:r>
                      <a:endParaRPr lang="en-ZA" sz="14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Calibri" panose="020F0502020204030204" pitchFamily="34" charset="0"/>
                          <a:ea typeface="SimSun" panose="02010600030101010101" pitchFamily="2" charset="-122"/>
                          <a:cs typeface="Calibri" panose="020F0502020204030204" pitchFamily="34" charset="0"/>
                        </a:rPr>
                        <a:t>2022-2023 Annual EE report and Public Register developed by 31 March 2023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dirty="0">
                          <a:effectLst/>
                          <a:latin typeface="Calibri" panose="020F0502020204030204" pitchFamily="34" charset="0"/>
                          <a:ea typeface="SimSun" panose="02010600030101010101" pitchFamily="2" charset="-122"/>
                          <a:cs typeface="Calibri" panose="020F0502020204030204" pitchFamily="34"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dirty="0">
                          <a:effectLst/>
                          <a:latin typeface="Calibri" panose="020F0502020204030204" pitchFamily="34" charset="0"/>
                          <a:ea typeface="SimSun" panose="02010600030101010101" pitchFamily="2" charset="-122"/>
                          <a:cs typeface="Calibri" panose="020F0502020204030204" pitchFamily="34"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dirty="0">
                          <a:effectLst/>
                          <a:latin typeface="Calibri" panose="020F0502020204030204" pitchFamily="34" charset="0"/>
                          <a:ea typeface="SimSun" panose="02010600030101010101" pitchFamily="2" charset="-122"/>
                          <a:cs typeface="Calibri" panose="020F0502020204030204" pitchFamily="34"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dirty="0">
                          <a:effectLst/>
                          <a:latin typeface="Calibri" panose="020F0502020204030204" pitchFamily="34" charset="0"/>
                          <a:ea typeface="SimSun" panose="02010600030101010101" pitchFamily="2" charset="-122"/>
                          <a:cs typeface="Calibri" panose="020F0502020204030204" pitchFamily="34" charset="0"/>
                        </a:rPr>
                        <a:t>2022-2023 Annual EE report and Public Register developed by 31 March 2023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023585">
                <a:tc>
                  <a:txBody>
                    <a:bodyPr/>
                    <a:lstStyle/>
                    <a:p>
                      <a:pPr>
                        <a:lnSpc>
                          <a:spcPct val="115000"/>
                        </a:lnSpc>
                        <a:spcBef>
                          <a:spcPts val="500"/>
                        </a:spcBef>
                        <a:spcAft>
                          <a:spcPts val="0"/>
                        </a:spcAft>
                      </a:pPr>
                      <a:r>
                        <a:rPr lang="en-ZA" sz="1400" dirty="0">
                          <a:effectLst/>
                          <a:latin typeface="+mn-lt"/>
                          <a:ea typeface="Times New Roman" panose="02020603050405020304" pitchFamily="18" charset="0"/>
                          <a:cs typeface="Tahoma" panose="020B0604030504040204" pitchFamily="34" charset="0"/>
                        </a:rPr>
                        <a:t>2.3 Income differential data collection tool (EEA4 form) for designated employers developed per annum</a:t>
                      </a:r>
                      <a:endParaRPr lang="en-ZA" sz="14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mn-lt"/>
                          <a:ea typeface="Calibri" panose="020F0502020204030204" pitchFamily="34" charset="0"/>
                          <a:cs typeface="Trebuchet MS" panose="020B0603020202020204" pitchFamily="34" charset="0"/>
                        </a:rPr>
                        <a:t>No target for the year </a:t>
                      </a:r>
                      <a:endParaRPr lang="en-ZA" sz="140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mn-lt"/>
                          <a:ea typeface="STXinwei"/>
                          <a:cs typeface="Trebuchet MS" panose="020B0603020202020204" pitchFamily="34" charset="0"/>
                        </a:rPr>
                        <a:t> </a:t>
                      </a:r>
                      <a:endParaRPr lang="en-ZA" sz="140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mn-lt"/>
                          <a:ea typeface="STXinwei"/>
                          <a:cs typeface="Trebuchet MS" panose="020B0603020202020204" pitchFamily="34" charset="0"/>
                        </a:rPr>
                        <a:t> </a:t>
                      </a:r>
                      <a:endParaRPr lang="en-ZA" sz="140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mn-lt"/>
                          <a:ea typeface="STXinwei"/>
                          <a:cs typeface="Trebuchet MS" panose="020B0603020202020204" pitchFamily="34" charset="0"/>
                        </a:rPr>
                        <a:t> </a:t>
                      </a:r>
                      <a:endParaRPr lang="en-ZA" sz="140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dirty="0">
                          <a:effectLst/>
                          <a:latin typeface="+mn-lt"/>
                          <a:ea typeface="Calibri" panose="020F0502020204030204" pitchFamily="34" charset="0"/>
                          <a:cs typeface="Trebuchet MS" panose="020B0603020202020204" pitchFamily="34" charset="0"/>
                        </a:rPr>
                        <a:t> </a:t>
                      </a:r>
                      <a:endParaRPr lang="en-ZA" sz="14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8" name="TextBox 7"/>
          <p:cNvSpPr txBox="1"/>
          <p:nvPr/>
        </p:nvSpPr>
        <p:spPr>
          <a:xfrm>
            <a:off x="-822963" y="827105"/>
            <a:ext cx="6335486" cy="369332"/>
          </a:xfrm>
          <a:prstGeom prst="rect">
            <a:avLst/>
          </a:prstGeom>
          <a:noFill/>
        </p:spPr>
        <p:txBody>
          <a:bodyPr wrap="square" rtlCol="0">
            <a:spAutoFit/>
          </a:bodyPr>
          <a:lstStyle/>
          <a:p>
            <a:pPr algn="ctr"/>
            <a:r>
              <a:rPr lang="en-ZA" b="1" dirty="0" smtClean="0"/>
              <a:t>Budget Allocation: R1 280 451 000 </a:t>
            </a:r>
            <a:endParaRPr lang="en-ZA" b="1" dirty="0"/>
          </a:p>
        </p:txBody>
      </p:sp>
    </p:spTree>
    <p:extLst>
      <p:ext uri="{BB962C8B-B14F-4D97-AF65-F5344CB8AC3E}">
        <p14:creationId xmlns:p14="http://schemas.microsoft.com/office/powerpoint/2010/main" xmlns="" val="33751560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900" y="140677"/>
            <a:ext cx="8229600" cy="932786"/>
          </a:xfrm>
        </p:spPr>
        <p:txBody>
          <a:bodyPr/>
          <a:lstStyle/>
          <a:p>
            <a:r>
              <a:rPr lang="en-ZA" sz="2400" b="1" dirty="0" smtClean="0"/>
              <a:t>LABOUR POLICY AND INDUSTRIAL RELATIONS (LP&amp;IR)</a:t>
            </a:r>
            <a:endParaRPr lang="en-ZA" sz="2000" b="1" dirty="0">
              <a:solidFill>
                <a:srgbClr val="C00000"/>
              </a:solidFill>
            </a:endParaRPr>
          </a:p>
        </p:txBody>
      </p:sp>
      <p:sp>
        <p:nvSpPr>
          <p:cNvPr id="3" name="Slide Number Placeholder 2"/>
          <p:cNvSpPr>
            <a:spLocks noGrp="1"/>
          </p:cNvSpPr>
          <p:nvPr>
            <p:ph type="sldNum" sz="quarter" idx="12"/>
          </p:nvPr>
        </p:nvSpPr>
        <p:spPr>
          <a:xfrm>
            <a:off x="7010400" y="-16783"/>
            <a:ext cx="2133600" cy="365125"/>
          </a:xfrm>
        </p:spPr>
        <p:txBody>
          <a:bodyPr/>
          <a:lstStyle/>
          <a:p>
            <a:pPr>
              <a:defRPr/>
            </a:pPr>
            <a:fld id="{02C825D8-7D5C-497D-8665-B73E15BD3DD8}" type="slidenum">
              <a:rPr lang="en-US" smtClean="0">
                <a:solidFill>
                  <a:schemeClr val="bg1"/>
                </a:solidFill>
              </a:rPr>
              <a:pPr>
                <a:defRPr/>
              </a:pPr>
              <a:t>47</a:t>
            </a:fld>
            <a:endParaRPr lang="en-US" dirty="0">
              <a:solidFill>
                <a:schemeClr val="bg1"/>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280669651"/>
              </p:ext>
            </p:extLst>
          </p:nvPr>
        </p:nvGraphicFramePr>
        <p:xfrm>
          <a:off x="186592" y="1107253"/>
          <a:ext cx="8639908" cy="5139434"/>
        </p:xfrm>
        <a:graphic>
          <a:graphicData uri="http://schemas.openxmlformats.org/drawingml/2006/table">
            <a:tbl>
              <a:tblPr firstRow="1" firstCol="1" bandRow="1"/>
              <a:tblGrid>
                <a:gridCol w="1736801">
                  <a:extLst>
                    <a:ext uri="{9D8B030D-6E8A-4147-A177-3AD203B41FA5}">
                      <a16:colId xmlns:a16="http://schemas.microsoft.com/office/drawing/2014/main" xmlns="" val="20000"/>
                    </a:ext>
                  </a:extLst>
                </a:gridCol>
                <a:gridCol w="1313793">
                  <a:extLst>
                    <a:ext uri="{9D8B030D-6E8A-4147-A177-3AD203B41FA5}">
                      <a16:colId xmlns:a16="http://schemas.microsoft.com/office/drawing/2014/main" xmlns="" val="20001"/>
                    </a:ext>
                  </a:extLst>
                </a:gridCol>
                <a:gridCol w="1311339">
                  <a:extLst>
                    <a:ext uri="{9D8B030D-6E8A-4147-A177-3AD203B41FA5}">
                      <a16:colId xmlns:a16="http://schemas.microsoft.com/office/drawing/2014/main" xmlns="" val="20002"/>
                    </a:ext>
                  </a:extLst>
                </a:gridCol>
                <a:gridCol w="1339398">
                  <a:extLst>
                    <a:ext uri="{9D8B030D-6E8A-4147-A177-3AD203B41FA5}">
                      <a16:colId xmlns:a16="http://schemas.microsoft.com/office/drawing/2014/main" xmlns="" val="20003"/>
                    </a:ext>
                  </a:extLst>
                </a:gridCol>
                <a:gridCol w="1351251">
                  <a:extLst>
                    <a:ext uri="{9D8B030D-6E8A-4147-A177-3AD203B41FA5}">
                      <a16:colId xmlns:a16="http://schemas.microsoft.com/office/drawing/2014/main" xmlns="" val="20004"/>
                    </a:ext>
                  </a:extLst>
                </a:gridCol>
                <a:gridCol w="1587326">
                  <a:extLst>
                    <a:ext uri="{9D8B030D-6E8A-4147-A177-3AD203B41FA5}">
                      <a16:colId xmlns:a16="http://schemas.microsoft.com/office/drawing/2014/main" xmlns="" val="20005"/>
                    </a:ext>
                  </a:extLst>
                </a:gridCol>
              </a:tblGrid>
              <a:tr h="309757">
                <a:tc>
                  <a:txBody>
                    <a:bodyPr/>
                    <a:lstStyle/>
                    <a:p>
                      <a:pPr>
                        <a:lnSpc>
                          <a:spcPct val="115000"/>
                        </a:lnSpc>
                        <a:spcAft>
                          <a:spcPts val="0"/>
                        </a:spcAft>
                      </a:pPr>
                      <a:r>
                        <a:rPr lang="en-ZA" sz="1400" b="1" dirty="0">
                          <a:effectLst/>
                          <a:latin typeface="Calibri"/>
                          <a:ea typeface="Calibri"/>
                          <a:cs typeface="Calibri"/>
                        </a:rPr>
                        <a:t>Output Indicator</a:t>
                      </a: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15000"/>
                        </a:lnSpc>
                        <a:spcAft>
                          <a:spcPts val="0"/>
                        </a:spcAft>
                      </a:pPr>
                      <a:r>
                        <a:rPr lang="en-ZA" sz="1400" b="1">
                          <a:effectLst/>
                          <a:latin typeface="Calibri"/>
                          <a:ea typeface="Calibri"/>
                          <a:cs typeface="Calibri"/>
                        </a:rPr>
                        <a:t>Annual Target</a:t>
                      </a:r>
                      <a:endParaRPr lang="en-ZA" sz="140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Calibri"/>
                          <a:ea typeface="Calibri"/>
                          <a:cs typeface="Calibri"/>
                        </a:rPr>
                        <a:t>Q1</a:t>
                      </a: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Calibri"/>
                          <a:ea typeface="Calibri"/>
                          <a:cs typeface="Calibri"/>
                        </a:rPr>
                        <a:t>Q2</a:t>
                      </a: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a:effectLst/>
                          <a:latin typeface="Calibri"/>
                          <a:ea typeface="Calibri"/>
                          <a:cs typeface="Calibri"/>
                        </a:rPr>
                        <a:t>Q3</a:t>
                      </a:r>
                      <a:endParaRPr lang="en-ZA" sz="140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Calibri"/>
                          <a:ea typeface="Calibri"/>
                          <a:cs typeface="Calibri"/>
                        </a:rPr>
                        <a:t>Q4</a:t>
                      </a: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xmlns="" val="10000"/>
                  </a:ext>
                </a:extLst>
              </a:tr>
              <a:tr h="1662521">
                <a:tc>
                  <a:txBody>
                    <a:bodyPr/>
                    <a:lstStyle/>
                    <a:p>
                      <a:pPr>
                        <a:lnSpc>
                          <a:spcPct val="115000"/>
                        </a:lnSpc>
                        <a:spcBef>
                          <a:spcPts val="500"/>
                        </a:spcBef>
                        <a:spcAft>
                          <a:spcPts val="0"/>
                        </a:spcAft>
                      </a:pPr>
                      <a:r>
                        <a:rPr lang="en-US" sz="1200" dirty="0">
                          <a:effectLst/>
                          <a:latin typeface="+mn-lt"/>
                          <a:ea typeface="Times New Roman" panose="02020603050405020304" pitchFamily="18" charset="0"/>
                          <a:cs typeface="Trebuchet MS" panose="020B0603020202020204" pitchFamily="34" charset="0"/>
                        </a:rPr>
                        <a:t>2.4 Law and policy interventions developed to protect specific groups of workers who are particularly vulnerable to specific forms of gender-based violence per annum</a:t>
                      </a:r>
                      <a:endParaRPr lang="en-ZA" sz="12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200">
                          <a:effectLst/>
                          <a:latin typeface="Calibri" panose="020F0502020204030204" pitchFamily="34" charset="0"/>
                          <a:ea typeface="Calibri" panose="020F0502020204030204" pitchFamily="34" charset="0"/>
                          <a:cs typeface="Calibri" panose="020F0502020204030204" pitchFamily="34" charset="0"/>
                        </a:rPr>
                        <a:t>No target for the 2022/23 financial year</a:t>
                      </a:r>
                      <a:endParaRPr lang="en-ZA" sz="12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200">
                          <a:effectLst/>
                          <a:latin typeface="Calibri" panose="020F0502020204030204" pitchFamily="34" charset="0"/>
                          <a:ea typeface="SimSun" panose="02010600030101010101" pitchFamily="2" charset="-122"/>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200">
                          <a:effectLst/>
                          <a:latin typeface="Calibri" panose="020F0502020204030204" pitchFamily="34" charset="0"/>
                          <a:ea typeface="SimSun" panose="02010600030101010101" pitchFamily="2" charset="-122"/>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200">
                          <a:effectLst/>
                          <a:latin typeface="Calibri" panose="020F0502020204030204" pitchFamily="34" charset="0"/>
                          <a:ea typeface="SimSun" panose="02010600030101010101" pitchFamily="2" charset="-122"/>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200">
                          <a:effectLst/>
                          <a:latin typeface="Calibri" panose="020F0502020204030204" pitchFamily="34" charset="0"/>
                          <a:ea typeface="Calibri" panose="020F0502020204030204" pitchFamily="34" charset="0"/>
                          <a:cs typeface="Calibri" panose="020F0502020204030204" pitchFamily="34" charset="0"/>
                        </a:rPr>
                        <a:t> </a:t>
                      </a:r>
                      <a:endParaRPr lang="en-ZA" sz="12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087247">
                <a:tc>
                  <a:txBody>
                    <a:bodyPr/>
                    <a:lstStyle/>
                    <a:p>
                      <a:pPr>
                        <a:lnSpc>
                          <a:spcPct val="100000"/>
                        </a:lnSpc>
                        <a:spcBef>
                          <a:spcPts val="500"/>
                        </a:spcBef>
                        <a:spcAft>
                          <a:spcPts val="0"/>
                        </a:spcAft>
                      </a:pPr>
                      <a:r>
                        <a:rPr lang="en-US" sz="1200" dirty="0" smtClean="0">
                          <a:effectLst/>
                          <a:latin typeface="+mn-lt"/>
                          <a:ea typeface="STXinwei"/>
                          <a:cs typeface="Trebuchet MS" panose="020B0603020202020204" pitchFamily="34" charset="0"/>
                        </a:rPr>
                        <a:t>3.1 National minimum wage reviewed </a:t>
                      </a:r>
                      <a:r>
                        <a:rPr lang="en-US" sz="1200" dirty="0" smtClean="0">
                          <a:solidFill>
                            <a:srgbClr val="FF0000"/>
                          </a:solidFill>
                          <a:effectLst/>
                          <a:latin typeface="+mn-lt"/>
                          <a:ea typeface="STXinwei"/>
                          <a:cs typeface="Trebuchet MS" panose="020B0603020202020204" pitchFamily="34" charset="0"/>
                        </a:rPr>
                        <a:t>and approved by the Minister of Employment and Labour</a:t>
                      </a:r>
                      <a:r>
                        <a:rPr lang="en-US" sz="1200" dirty="0" smtClean="0">
                          <a:effectLst/>
                          <a:latin typeface="+mn-lt"/>
                          <a:ea typeface="STXinwei"/>
                          <a:cs typeface="Trebuchet MS" panose="020B0603020202020204" pitchFamily="34" charset="0"/>
                        </a:rPr>
                        <a:t> by 31 March each year</a:t>
                      </a:r>
                      <a:endParaRPr lang="en-ZA" sz="12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200">
                          <a:effectLst/>
                          <a:latin typeface="Calibri" panose="020F0502020204030204" pitchFamily="34" charset="0"/>
                          <a:ea typeface="SimSun" panose="02010600030101010101" pitchFamily="2" charset="-122"/>
                          <a:cs typeface="Calibri" panose="020F0502020204030204" pitchFamily="34" charset="0"/>
                        </a:rPr>
                        <a:t>Review of the National Minimum Wage level by 31 March 2023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200">
                          <a:effectLst/>
                          <a:latin typeface="Calibri" panose="020F0502020204030204" pitchFamily="34" charset="0"/>
                          <a:ea typeface="SimSun" panose="02010600030101010101" pitchFamily="2" charset="-122"/>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200">
                          <a:effectLst/>
                          <a:latin typeface="Calibri" panose="020F0502020204030204" pitchFamily="34" charset="0"/>
                          <a:ea typeface="SimSun" panose="02010600030101010101" pitchFamily="2" charset="-122"/>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200">
                          <a:effectLst/>
                          <a:latin typeface="Calibri" panose="020F0502020204030204" pitchFamily="34" charset="0"/>
                          <a:ea typeface="SimSun" panose="02010600030101010101" pitchFamily="2" charset="-122"/>
                          <a:cs typeface="Calibri" panose="020F0502020204030204" pitchFamily="34" charset="0"/>
                        </a:rPr>
                        <a:t>NMW investigation report published by 30 November 2022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200">
                          <a:effectLst/>
                          <a:latin typeface="Calibri" panose="020F0502020204030204" pitchFamily="34" charset="0"/>
                          <a:ea typeface="SimSun" panose="02010600030101010101" pitchFamily="2" charset="-122"/>
                          <a:cs typeface="Calibri" panose="020F0502020204030204" pitchFamily="34" charset="0"/>
                        </a:rPr>
                        <a:t>NMW reviewed and published to reflect new minimum wage rates by 31 March 2023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049901">
                <a:tc>
                  <a:txBody>
                    <a:bodyPr/>
                    <a:lstStyle/>
                    <a:p>
                      <a:pPr>
                        <a:lnSpc>
                          <a:spcPct val="100000"/>
                        </a:lnSpc>
                        <a:spcBef>
                          <a:spcPts val="500"/>
                        </a:spcBef>
                        <a:spcAft>
                          <a:spcPts val="0"/>
                        </a:spcAft>
                      </a:pPr>
                      <a:r>
                        <a:rPr lang="en-US" sz="1200" dirty="0" smtClean="0">
                          <a:effectLst/>
                          <a:latin typeface="+mn-lt"/>
                          <a:ea typeface="Times New Roman" panose="02020603050405020304" pitchFamily="18" charset="0"/>
                          <a:cs typeface="Calibri" panose="020F0502020204030204" pitchFamily="34" charset="0"/>
                        </a:rPr>
                        <a:t>4.1 Percentage of </a:t>
                      </a:r>
                      <a:r>
                        <a:rPr lang="en-US" sz="1200" dirty="0" smtClean="0">
                          <a:solidFill>
                            <a:srgbClr val="FF0000"/>
                          </a:solidFill>
                          <a:effectLst/>
                          <a:latin typeface="+mn-lt"/>
                          <a:ea typeface="Times New Roman" panose="02020603050405020304" pitchFamily="18" charset="0"/>
                          <a:cs typeface="Calibri" panose="020F0502020204030204" pitchFamily="34" charset="0"/>
                        </a:rPr>
                        <a:t>collective agreements assessed and verified 31 March 2023</a:t>
                      </a:r>
                      <a:endParaRPr lang="en-ZA" sz="1200" dirty="0">
                        <a:solidFill>
                          <a:srgbClr val="FF0000"/>
                        </a:solidFill>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US" sz="1200" dirty="0" smtClean="0">
                          <a:effectLst/>
                          <a:latin typeface="Calibri" panose="020F0502020204030204" pitchFamily="34" charset="0"/>
                          <a:ea typeface="SimSun" panose="02010600030101010101" pitchFamily="2" charset="-122"/>
                          <a:cs typeface="Calibri" panose="020F0502020204030204" pitchFamily="34" charset="0"/>
                        </a:rPr>
                        <a:t>100% of collective agreements </a:t>
                      </a:r>
                      <a:r>
                        <a:rPr lang="en-US" sz="1200" dirty="0" smtClean="0">
                          <a:solidFill>
                            <a:srgbClr val="FF0000"/>
                          </a:solidFill>
                          <a:effectLst/>
                          <a:latin typeface="Calibri" panose="020F0502020204030204" pitchFamily="34" charset="0"/>
                          <a:ea typeface="SimSun" panose="02010600030101010101" pitchFamily="2" charset="-122"/>
                          <a:cs typeface="Calibri" panose="020F0502020204030204" pitchFamily="34" charset="0"/>
                        </a:rPr>
                        <a:t>where parties are not representative assessed and verified </a:t>
                      </a:r>
                      <a:r>
                        <a:rPr lang="en-US" sz="1200" dirty="0" smtClean="0">
                          <a:effectLst/>
                          <a:latin typeface="Calibri" panose="020F0502020204030204" pitchFamily="34" charset="0"/>
                          <a:ea typeface="SimSun" panose="02010600030101010101" pitchFamily="2" charset="-122"/>
                          <a:cs typeface="Calibri" panose="020F0502020204030204" pitchFamily="34" charset="0"/>
                        </a:rPr>
                        <a:t>within 120</a:t>
                      </a:r>
                      <a:r>
                        <a:rPr lang="en-US" sz="1200" baseline="0" dirty="0" smtClean="0">
                          <a:effectLst/>
                          <a:latin typeface="Calibri" panose="020F0502020204030204" pitchFamily="34" charset="0"/>
                          <a:ea typeface="SimSun" panose="02010600030101010101" pitchFamily="2" charset="-122"/>
                          <a:cs typeface="Calibri" panose="020F0502020204030204" pitchFamily="34" charset="0"/>
                        </a:rPr>
                        <a:t> </a:t>
                      </a:r>
                      <a:r>
                        <a:rPr lang="en-US" sz="1200" dirty="0" smtClean="0">
                          <a:effectLst/>
                          <a:latin typeface="Calibri" panose="020F0502020204030204" pitchFamily="34" charset="0"/>
                          <a:ea typeface="SimSun" panose="02010600030101010101" pitchFamily="2" charset="-122"/>
                          <a:cs typeface="Calibri" panose="020F0502020204030204" pitchFamily="34" charset="0"/>
                        </a:rPr>
                        <a:t>working days of receipt by 31 March 2023</a:t>
                      </a:r>
                      <a:endParaRPr lang="en-ZA" sz="12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200" dirty="0">
                          <a:effectLst/>
                          <a:latin typeface="Calibri" panose="020F0502020204030204" pitchFamily="34" charset="0"/>
                          <a:ea typeface="SimSun" panose="02010600030101010101" pitchFamily="2" charset="-122"/>
                          <a:cs typeface="Calibri" panose="020F0502020204030204" pitchFamily="34" charset="0"/>
                        </a:rPr>
                        <a:t>100% of collective agreements where parties are not representative assessed and verified within </a:t>
                      </a:r>
                      <a:r>
                        <a:rPr lang="en-US" sz="1200" dirty="0">
                          <a:effectLst/>
                          <a:latin typeface="Calibri" panose="020F0502020204030204" pitchFamily="34" charset="0"/>
                          <a:ea typeface="Times New Roman" panose="02020603050405020304" pitchFamily="18" charset="0"/>
                          <a:cs typeface="Calibri" panose="020F0502020204030204" pitchFamily="34" charset="0"/>
                        </a:rPr>
                        <a:t>120 </a:t>
                      </a:r>
                      <a:r>
                        <a:rPr lang="en-ZA" sz="1200" dirty="0">
                          <a:effectLst/>
                          <a:latin typeface="Calibri" panose="020F0502020204030204" pitchFamily="34" charset="0"/>
                          <a:ea typeface="SimSun" panose="02010600030101010101" pitchFamily="2" charset="-122"/>
                          <a:cs typeface="Calibri" panose="020F0502020204030204" pitchFamily="34" charset="0"/>
                        </a:rPr>
                        <a:t>working days of receipt by 30 June 2022</a:t>
                      </a:r>
                      <a:endParaRPr lang="en-ZA" sz="16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200" dirty="0">
                          <a:effectLst/>
                          <a:latin typeface="Calibri" panose="020F0502020204030204" pitchFamily="34" charset="0"/>
                          <a:ea typeface="SimSun" panose="02010600030101010101" pitchFamily="2" charset="-122"/>
                          <a:cs typeface="Calibri" panose="020F0502020204030204" pitchFamily="34" charset="0"/>
                        </a:rPr>
                        <a:t>100% of collective agreements where parties are not representative assessed and verified within </a:t>
                      </a:r>
                      <a:r>
                        <a:rPr lang="en-US" sz="1200" dirty="0">
                          <a:effectLst/>
                          <a:latin typeface="Calibri" panose="020F0502020204030204" pitchFamily="34" charset="0"/>
                          <a:ea typeface="Times New Roman" panose="02020603050405020304" pitchFamily="18" charset="0"/>
                          <a:cs typeface="Calibri" panose="020F0502020204030204" pitchFamily="34" charset="0"/>
                        </a:rPr>
                        <a:t>120 </a:t>
                      </a:r>
                      <a:r>
                        <a:rPr lang="en-ZA" sz="1200" dirty="0">
                          <a:effectLst/>
                          <a:latin typeface="Calibri" panose="020F0502020204030204" pitchFamily="34" charset="0"/>
                          <a:ea typeface="SimSun" panose="02010600030101010101" pitchFamily="2" charset="-122"/>
                          <a:cs typeface="Calibri" panose="020F0502020204030204" pitchFamily="34" charset="0"/>
                        </a:rPr>
                        <a:t>working days of receipt by 30 September 2022</a:t>
                      </a:r>
                      <a:endParaRPr lang="en-ZA" sz="16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200" dirty="0">
                          <a:effectLst/>
                          <a:latin typeface="Calibri" panose="020F0502020204030204" pitchFamily="34" charset="0"/>
                          <a:ea typeface="SimSun" panose="02010600030101010101" pitchFamily="2" charset="-122"/>
                          <a:cs typeface="Calibri" panose="020F0502020204030204" pitchFamily="34" charset="0"/>
                        </a:rPr>
                        <a:t>100% of collective agreements where parties are not representative assessed and verified within </a:t>
                      </a:r>
                      <a:r>
                        <a:rPr lang="en-US" sz="1200" dirty="0">
                          <a:effectLst/>
                          <a:latin typeface="Calibri" panose="020F0502020204030204" pitchFamily="34" charset="0"/>
                          <a:ea typeface="Times New Roman" panose="02020603050405020304" pitchFamily="18" charset="0"/>
                          <a:cs typeface="Calibri" panose="020F0502020204030204" pitchFamily="34" charset="0"/>
                        </a:rPr>
                        <a:t>120 </a:t>
                      </a:r>
                      <a:r>
                        <a:rPr lang="en-ZA" sz="1200" dirty="0">
                          <a:effectLst/>
                          <a:latin typeface="Calibri" panose="020F0502020204030204" pitchFamily="34" charset="0"/>
                          <a:ea typeface="SimSun" panose="02010600030101010101" pitchFamily="2" charset="-122"/>
                          <a:cs typeface="Calibri" panose="020F0502020204030204" pitchFamily="34" charset="0"/>
                        </a:rPr>
                        <a:t>working days of receipt by 31 December 2022</a:t>
                      </a:r>
                      <a:endParaRPr lang="en-ZA" sz="16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200" dirty="0">
                          <a:effectLst/>
                          <a:latin typeface="Calibri" panose="020F0502020204030204" pitchFamily="34" charset="0"/>
                          <a:ea typeface="SimSun" panose="02010600030101010101" pitchFamily="2" charset="-122"/>
                          <a:cs typeface="Calibri" panose="020F0502020204030204" pitchFamily="34" charset="0"/>
                        </a:rPr>
                        <a:t>100% of collective agreements where parties are not representative assessed and verified within </a:t>
                      </a:r>
                      <a:r>
                        <a:rPr lang="en-US" sz="1200" dirty="0">
                          <a:effectLst/>
                          <a:latin typeface="Calibri" panose="020F0502020204030204" pitchFamily="34" charset="0"/>
                          <a:ea typeface="Times New Roman" panose="02020603050405020304" pitchFamily="18" charset="0"/>
                          <a:cs typeface="Calibri" panose="020F0502020204030204" pitchFamily="34" charset="0"/>
                        </a:rPr>
                        <a:t>120 </a:t>
                      </a:r>
                      <a:r>
                        <a:rPr lang="en-ZA" sz="1200" dirty="0">
                          <a:effectLst/>
                          <a:latin typeface="Calibri" panose="020F0502020204030204" pitchFamily="34" charset="0"/>
                          <a:ea typeface="SimSun" panose="02010600030101010101" pitchFamily="2" charset="-122"/>
                          <a:cs typeface="Calibri" panose="020F0502020204030204" pitchFamily="34" charset="0"/>
                        </a:rPr>
                        <a:t>working days of receipt by 31 March 2023</a:t>
                      </a:r>
                      <a:endParaRPr lang="en-ZA" sz="16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3684623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110" y="186716"/>
            <a:ext cx="8229600" cy="1143000"/>
          </a:xfrm>
        </p:spPr>
        <p:txBody>
          <a:bodyPr/>
          <a:lstStyle/>
          <a:p>
            <a:r>
              <a:rPr lang="en-ZA" sz="2400" b="1" dirty="0" smtClean="0"/>
              <a:t>LABOUR POLICY AND INDUSTRIAL RELATIONS (LP&amp;IR)</a:t>
            </a:r>
            <a:endParaRPr lang="en-ZA" sz="2000" b="1" dirty="0">
              <a:solidFill>
                <a:srgbClr val="C00000"/>
              </a:solidFill>
            </a:endParaRPr>
          </a:p>
        </p:txBody>
      </p:sp>
      <p:sp>
        <p:nvSpPr>
          <p:cNvPr id="3" name="Slide Number Placeholder 2"/>
          <p:cNvSpPr>
            <a:spLocks noGrp="1"/>
          </p:cNvSpPr>
          <p:nvPr>
            <p:ph type="sldNum" sz="quarter" idx="12"/>
          </p:nvPr>
        </p:nvSpPr>
        <p:spPr>
          <a:xfrm>
            <a:off x="7010400" y="-16783"/>
            <a:ext cx="2133600" cy="365125"/>
          </a:xfrm>
        </p:spPr>
        <p:txBody>
          <a:bodyPr/>
          <a:lstStyle/>
          <a:p>
            <a:pPr>
              <a:defRPr/>
            </a:pPr>
            <a:fld id="{02C825D8-7D5C-497D-8665-B73E15BD3DD8}" type="slidenum">
              <a:rPr lang="en-US" smtClean="0">
                <a:solidFill>
                  <a:schemeClr val="bg1"/>
                </a:solidFill>
              </a:rPr>
              <a:pPr>
                <a:defRPr/>
              </a:pPr>
              <a:t>48</a:t>
            </a:fld>
            <a:endParaRPr lang="en-US" dirty="0">
              <a:solidFill>
                <a:schemeClr val="bg1"/>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2494468133"/>
              </p:ext>
            </p:extLst>
          </p:nvPr>
        </p:nvGraphicFramePr>
        <p:xfrm>
          <a:off x="211015" y="1218382"/>
          <a:ext cx="8733695" cy="5609844"/>
        </p:xfrm>
        <a:graphic>
          <a:graphicData uri="http://schemas.openxmlformats.org/drawingml/2006/table">
            <a:tbl>
              <a:tblPr firstRow="1" firstCol="1" bandRow="1"/>
              <a:tblGrid>
                <a:gridCol w="1439109">
                  <a:extLst>
                    <a:ext uri="{9D8B030D-6E8A-4147-A177-3AD203B41FA5}">
                      <a16:colId xmlns:a16="http://schemas.microsoft.com/office/drawing/2014/main" xmlns="" val="20000"/>
                    </a:ext>
                  </a:extLst>
                </a:gridCol>
                <a:gridCol w="1577906">
                  <a:extLst>
                    <a:ext uri="{9D8B030D-6E8A-4147-A177-3AD203B41FA5}">
                      <a16:colId xmlns:a16="http://schemas.microsoft.com/office/drawing/2014/main" xmlns="" val="20001"/>
                    </a:ext>
                  </a:extLst>
                </a:gridCol>
                <a:gridCol w="1436229">
                  <a:extLst>
                    <a:ext uri="{9D8B030D-6E8A-4147-A177-3AD203B41FA5}">
                      <a16:colId xmlns:a16="http://schemas.microsoft.com/office/drawing/2014/main" xmlns="" val="20002"/>
                    </a:ext>
                  </a:extLst>
                </a:gridCol>
                <a:gridCol w="1421498">
                  <a:extLst>
                    <a:ext uri="{9D8B030D-6E8A-4147-A177-3AD203B41FA5}">
                      <a16:colId xmlns:a16="http://schemas.microsoft.com/office/drawing/2014/main" xmlns="" val="20003"/>
                    </a:ext>
                  </a:extLst>
                </a:gridCol>
                <a:gridCol w="1356196">
                  <a:extLst>
                    <a:ext uri="{9D8B030D-6E8A-4147-A177-3AD203B41FA5}">
                      <a16:colId xmlns:a16="http://schemas.microsoft.com/office/drawing/2014/main" xmlns="" val="20004"/>
                    </a:ext>
                  </a:extLst>
                </a:gridCol>
                <a:gridCol w="1502757">
                  <a:extLst>
                    <a:ext uri="{9D8B030D-6E8A-4147-A177-3AD203B41FA5}">
                      <a16:colId xmlns:a16="http://schemas.microsoft.com/office/drawing/2014/main" xmlns="" val="20005"/>
                    </a:ext>
                  </a:extLst>
                </a:gridCol>
              </a:tblGrid>
              <a:tr h="457200">
                <a:tc>
                  <a:txBody>
                    <a:bodyPr/>
                    <a:lstStyle/>
                    <a:p>
                      <a:pPr>
                        <a:lnSpc>
                          <a:spcPct val="115000"/>
                        </a:lnSpc>
                        <a:spcAft>
                          <a:spcPts val="0"/>
                        </a:spcAft>
                      </a:pPr>
                      <a:r>
                        <a:rPr lang="en-ZA" sz="1400" b="1" dirty="0">
                          <a:effectLst/>
                          <a:latin typeface="Calibri"/>
                          <a:ea typeface="Calibri"/>
                          <a:cs typeface="Calibri"/>
                        </a:rPr>
                        <a:t>Output Indicator</a:t>
                      </a: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Calibri"/>
                          <a:ea typeface="Calibri"/>
                          <a:cs typeface="Calibri"/>
                        </a:rPr>
                        <a:t>Annual Target</a:t>
                      </a: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Calibri"/>
                          <a:ea typeface="Calibri"/>
                          <a:cs typeface="Calibri"/>
                        </a:rPr>
                        <a:t>Q1</a:t>
                      </a: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Calibri"/>
                          <a:ea typeface="Calibri"/>
                          <a:cs typeface="Calibri"/>
                        </a:rPr>
                        <a:t>Q2</a:t>
                      </a: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Calibri"/>
                          <a:ea typeface="Calibri"/>
                          <a:cs typeface="Calibri"/>
                        </a:rPr>
                        <a:t>Q3</a:t>
                      </a: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Calibri"/>
                          <a:ea typeface="Calibri"/>
                          <a:cs typeface="Calibri"/>
                        </a:rPr>
                        <a:t>Q4</a:t>
                      </a: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xmlns="" val="10000"/>
                  </a:ext>
                </a:extLst>
              </a:tr>
              <a:tr h="1711100">
                <a:tc>
                  <a:txBody>
                    <a:bodyPr/>
                    <a:lstStyle/>
                    <a:p>
                      <a:pPr>
                        <a:lnSpc>
                          <a:spcPct val="115000"/>
                        </a:lnSpc>
                        <a:spcBef>
                          <a:spcPts val="500"/>
                        </a:spcBef>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4.2 Percentage of collective agreements assessed and verified within 60 working days of receipt per annum</a:t>
                      </a:r>
                      <a:endParaRPr lang="en-ZA" sz="14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dirty="0">
                          <a:effectLst/>
                          <a:latin typeface="Calibri" panose="020F0502020204030204" pitchFamily="34" charset="0"/>
                          <a:ea typeface="SimSun" panose="02010600030101010101" pitchFamily="2" charset="-122"/>
                          <a:cs typeface="Calibri" panose="020F0502020204030204" pitchFamily="34" charset="0"/>
                        </a:rPr>
                        <a:t>100% of collective agreements </a:t>
                      </a:r>
                      <a:r>
                        <a:rPr lang="en-ZA" sz="1400" dirty="0">
                          <a:solidFill>
                            <a:srgbClr val="FF0000"/>
                          </a:solidFill>
                          <a:effectLst/>
                          <a:latin typeface="Calibri" panose="020F0502020204030204" pitchFamily="34" charset="0"/>
                          <a:ea typeface="SimSun" panose="02010600030101010101" pitchFamily="2" charset="-122"/>
                          <a:cs typeface="Calibri" panose="020F0502020204030204" pitchFamily="34" charset="0"/>
                        </a:rPr>
                        <a:t>where parties are </a:t>
                      </a:r>
                      <a:r>
                        <a:rPr lang="en-ZA" sz="1400" dirty="0" smtClean="0">
                          <a:solidFill>
                            <a:srgbClr val="FF0000"/>
                          </a:solidFill>
                          <a:effectLst/>
                          <a:latin typeface="Calibri" panose="020F0502020204030204" pitchFamily="34" charset="0"/>
                          <a:ea typeface="SimSun" panose="02010600030101010101" pitchFamily="2" charset="-122"/>
                          <a:cs typeface="Calibri" panose="020F0502020204030204" pitchFamily="34" charset="0"/>
                        </a:rPr>
                        <a:t>representative </a:t>
                      </a:r>
                      <a:r>
                        <a:rPr lang="en-ZA" sz="1400" dirty="0">
                          <a:solidFill>
                            <a:srgbClr val="FF0000"/>
                          </a:solidFill>
                          <a:effectLst/>
                          <a:latin typeface="Calibri" panose="020F0502020204030204" pitchFamily="34" charset="0"/>
                          <a:ea typeface="SimSun" panose="02010600030101010101" pitchFamily="2" charset="-122"/>
                          <a:cs typeface="Calibri" panose="020F0502020204030204" pitchFamily="34" charset="0"/>
                        </a:rPr>
                        <a:t>assessed and verified </a:t>
                      </a:r>
                      <a:r>
                        <a:rPr lang="en-ZA" sz="1400" dirty="0">
                          <a:effectLst/>
                          <a:latin typeface="Calibri" panose="020F0502020204030204" pitchFamily="34" charset="0"/>
                          <a:ea typeface="SimSun" panose="02010600030101010101" pitchFamily="2" charset="-122"/>
                          <a:cs typeface="Calibri" panose="020F0502020204030204" pitchFamily="34" charset="0"/>
                        </a:rPr>
                        <a:t>within </a:t>
                      </a:r>
                      <a:r>
                        <a:rPr lang="en-US" sz="1400" dirty="0">
                          <a:effectLst/>
                          <a:latin typeface="Calibri" panose="020F0502020204030204" pitchFamily="34" charset="0"/>
                          <a:ea typeface="Times New Roman" panose="02020603050405020304" pitchFamily="18" charset="0"/>
                          <a:cs typeface="Calibri" panose="020F0502020204030204" pitchFamily="34" charset="0"/>
                        </a:rPr>
                        <a:t>60 </a:t>
                      </a:r>
                      <a:r>
                        <a:rPr lang="en-ZA" sz="1400" dirty="0">
                          <a:effectLst/>
                          <a:latin typeface="Calibri" panose="020F0502020204030204" pitchFamily="34" charset="0"/>
                          <a:ea typeface="SimSun" panose="02010600030101010101" pitchFamily="2" charset="-122"/>
                          <a:cs typeface="Calibri" panose="020F0502020204030204" pitchFamily="34" charset="0"/>
                        </a:rPr>
                        <a:t>working days of receipt by 31 March 2023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Calibri" panose="020F0502020204030204" pitchFamily="34" charset="0"/>
                          <a:ea typeface="SimSun" panose="02010600030101010101" pitchFamily="2" charset="-122"/>
                          <a:cs typeface="Calibri" panose="020F0502020204030204" pitchFamily="34" charset="0"/>
                        </a:rPr>
                        <a:t>100% of collective agreements where parties are representative assessed and verified within</a:t>
                      </a:r>
                      <a:r>
                        <a:rPr lang="en-US" sz="1400">
                          <a:effectLst/>
                          <a:latin typeface="Calibri" panose="020F0502020204030204" pitchFamily="34" charset="0"/>
                          <a:ea typeface="Times New Roman" panose="02020603050405020304" pitchFamily="18" charset="0"/>
                          <a:cs typeface="Calibri" panose="020F0502020204030204" pitchFamily="34" charset="0"/>
                        </a:rPr>
                        <a:t> 60 </a:t>
                      </a:r>
                      <a:r>
                        <a:rPr lang="en-ZA" sz="1400">
                          <a:effectLst/>
                          <a:latin typeface="Calibri" panose="020F0502020204030204" pitchFamily="34" charset="0"/>
                          <a:ea typeface="SimSun" panose="02010600030101010101" pitchFamily="2" charset="-122"/>
                          <a:cs typeface="Calibri" panose="020F0502020204030204" pitchFamily="34" charset="0"/>
                        </a:rPr>
                        <a:t>working days of receipt by 30 June 2022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dirty="0">
                          <a:effectLst/>
                          <a:latin typeface="Calibri" panose="020F0502020204030204" pitchFamily="34" charset="0"/>
                          <a:ea typeface="SimSun" panose="02010600030101010101" pitchFamily="2" charset="-122"/>
                          <a:cs typeface="Calibri" panose="020F0502020204030204" pitchFamily="34" charset="0"/>
                        </a:rPr>
                        <a:t>100% of collective agreements where parties are  representative assessed and verified within</a:t>
                      </a:r>
                      <a:r>
                        <a:rPr lang="en-US" sz="1400" dirty="0">
                          <a:effectLst/>
                          <a:latin typeface="Calibri" panose="020F0502020204030204" pitchFamily="34" charset="0"/>
                          <a:ea typeface="Times New Roman" panose="02020603050405020304" pitchFamily="18" charset="0"/>
                          <a:cs typeface="Calibri" panose="020F0502020204030204" pitchFamily="34" charset="0"/>
                        </a:rPr>
                        <a:t> 60 </a:t>
                      </a:r>
                      <a:r>
                        <a:rPr lang="en-ZA" sz="1400" dirty="0">
                          <a:effectLst/>
                          <a:latin typeface="Calibri" panose="020F0502020204030204" pitchFamily="34" charset="0"/>
                          <a:ea typeface="SimSun" panose="02010600030101010101" pitchFamily="2" charset="-122"/>
                          <a:cs typeface="Calibri" panose="020F0502020204030204" pitchFamily="34" charset="0"/>
                        </a:rPr>
                        <a:t>working days of receipt by 30 September 2022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Calibri" panose="020F0502020204030204" pitchFamily="34" charset="0"/>
                          <a:ea typeface="SimSun" panose="02010600030101010101" pitchFamily="2" charset="-122"/>
                          <a:cs typeface="Calibri" panose="020F0502020204030204" pitchFamily="34" charset="0"/>
                        </a:rPr>
                        <a:t>100% of collective agreements where parties are representative assessed and verified within </a:t>
                      </a:r>
                      <a:r>
                        <a:rPr lang="en-US" sz="1400">
                          <a:effectLst/>
                          <a:latin typeface="Calibri" panose="020F0502020204030204" pitchFamily="34" charset="0"/>
                          <a:ea typeface="Times New Roman" panose="02020603050405020304" pitchFamily="18" charset="0"/>
                          <a:cs typeface="Calibri" panose="020F0502020204030204" pitchFamily="34" charset="0"/>
                        </a:rPr>
                        <a:t>60 </a:t>
                      </a:r>
                      <a:r>
                        <a:rPr lang="en-ZA" sz="1400">
                          <a:effectLst/>
                          <a:latin typeface="Calibri" panose="020F0502020204030204" pitchFamily="34" charset="0"/>
                          <a:ea typeface="SimSun" panose="02010600030101010101" pitchFamily="2" charset="-122"/>
                          <a:cs typeface="Calibri" panose="020F0502020204030204" pitchFamily="34" charset="0"/>
                        </a:rPr>
                        <a:t>working days of receipt by 31 December 2022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dirty="0">
                          <a:effectLst/>
                          <a:latin typeface="Calibri" panose="020F0502020204030204" pitchFamily="34" charset="0"/>
                          <a:ea typeface="SimSun" panose="02010600030101010101" pitchFamily="2" charset="-122"/>
                          <a:cs typeface="Calibri" panose="020F0502020204030204" pitchFamily="34" charset="0"/>
                        </a:rPr>
                        <a:t>100% of collective agreements where parties are representative assessed and verified within </a:t>
                      </a:r>
                      <a:r>
                        <a:rPr lang="en-US" sz="1400" dirty="0">
                          <a:effectLst/>
                          <a:latin typeface="Calibri" panose="020F0502020204030204" pitchFamily="34" charset="0"/>
                          <a:ea typeface="Times New Roman" panose="02020603050405020304" pitchFamily="18" charset="0"/>
                          <a:cs typeface="Calibri" panose="020F0502020204030204" pitchFamily="34" charset="0"/>
                        </a:rPr>
                        <a:t>60 </a:t>
                      </a:r>
                      <a:r>
                        <a:rPr lang="en-ZA" sz="1400" dirty="0">
                          <a:effectLst/>
                          <a:latin typeface="Calibri" panose="020F0502020204030204" pitchFamily="34" charset="0"/>
                          <a:ea typeface="SimSun" panose="02010600030101010101" pitchFamily="2" charset="-122"/>
                          <a:cs typeface="Calibri" panose="020F0502020204030204" pitchFamily="34" charset="0"/>
                        </a:rPr>
                        <a:t>working days of receipt by 31 March 2023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06286316"/>
                  </a:ext>
                </a:extLst>
              </a:tr>
              <a:tr h="2397429">
                <a:tc>
                  <a:txBody>
                    <a:bodyPr/>
                    <a:lstStyle/>
                    <a:p>
                      <a:pPr>
                        <a:lnSpc>
                          <a:spcPct val="115000"/>
                        </a:lnSpc>
                        <a:spcBef>
                          <a:spcPts val="500"/>
                        </a:spcBef>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5.1  Percentage of </a:t>
                      </a:r>
                      <a:r>
                        <a:rPr lang="en-ZA" sz="1400">
                          <a:effectLst/>
                          <a:latin typeface="Calibri" panose="020F0502020204030204" pitchFamily="34" charset="0"/>
                          <a:ea typeface="Times New Roman" panose="02020603050405020304" pitchFamily="18" charset="0"/>
                          <a:cs typeface="Calibri" panose="020F0502020204030204" pitchFamily="34" charset="0"/>
                        </a:rPr>
                        <a:t>labour organisations’</a:t>
                      </a:r>
                      <a:r>
                        <a:rPr lang="en-US" sz="1400">
                          <a:effectLst/>
                          <a:latin typeface="Calibri" panose="020F0502020204030204" pitchFamily="34" charset="0"/>
                          <a:ea typeface="Times New Roman" panose="02020603050405020304" pitchFamily="18" charset="0"/>
                          <a:cs typeface="Calibri" panose="020F0502020204030204" pitchFamily="34" charset="0"/>
                        </a:rPr>
                        <a:t> applications for registration approved or refused within 90 working days of receipt per annum</a:t>
                      </a:r>
                      <a:endParaRPr lang="en-ZA" sz="14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Calibri" panose="020F0502020204030204" pitchFamily="34" charset="0"/>
                          <a:ea typeface="SimSun" panose="02010600030101010101" pitchFamily="2" charset="-122"/>
                          <a:cs typeface="Calibri" panose="020F0502020204030204" pitchFamily="34" charset="0"/>
                        </a:rPr>
                        <a:t>100% of labour organisations’ applications for registration approved or refused within 90 working days of receipt by 31 March 2023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Calibri" panose="020F0502020204030204" pitchFamily="34" charset="0"/>
                          <a:ea typeface="SimSun" panose="02010600030101010101" pitchFamily="2" charset="-122"/>
                          <a:cs typeface="Calibri" panose="020F0502020204030204" pitchFamily="34" charset="0"/>
                        </a:rPr>
                        <a:t>100% of labour organisations’ applications for registration approved or refused within 90 working days of receipt by 30 June 2022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Calibri" panose="020F0502020204030204" pitchFamily="34" charset="0"/>
                          <a:ea typeface="SimSun" panose="02010600030101010101" pitchFamily="2" charset="-122"/>
                          <a:cs typeface="Calibri" panose="020F0502020204030204" pitchFamily="34" charset="0"/>
                        </a:rPr>
                        <a:t>100% of labour organisations’ applications for registration approved or refused within 90 working days of receipt by 30 September 2022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Calibri" panose="020F0502020204030204" pitchFamily="34" charset="0"/>
                          <a:ea typeface="SimSun" panose="02010600030101010101" pitchFamily="2" charset="-122"/>
                          <a:cs typeface="Calibri" panose="020F0502020204030204" pitchFamily="34" charset="0"/>
                        </a:rPr>
                        <a:t>100% of labour organisations’ applications for registration approved or refused within 90 working days of receipt by 31 December 2022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dirty="0">
                          <a:effectLst/>
                          <a:latin typeface="Calibri" panose="020F0502020204030204" pitchFamily="34" charset="0"/>
                          <a:ea typeface="SimSun" panose="02010600030101010101" pitchFamily="2" charset="-122"/>
                          <a:cs typeface="Calibri" panose="020F0502020204030204" pitchFamily="34" charset="0"/>
                        </a:rPr>
                        <a:t>100% of labour organisations’ applications for registration approved or refused within 90 working days of receipt by 31 March 2023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38779250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900" y="85190"/>
            <a:ext cx="8229600" cy="1143000"/>
          </a:xfrm>
        </p:spPr>
        <p:txBody>
          <a:bodyPr/>
          <a:lstStyle/>
          <a:p>
            <a:r>
              <a:rPr lang="en-ZA" sz="2400" b="1" dirty="0" smtClean="0"/>
              <a:t>LABOUR POLICY AND INDUSTRIAL RELATIONS (LP&amp;IR)</a:t>
            </a:r>
            <a:endParaRPr lang="en-ZA" sz="2000" b="1" dirty="0">
              <a:solidFill>
                <a:srgbClr val="C00000"/>
              </a:solidFill>
            </a:endParaRPr>
          </a:p>
        </p:txBody>
      </p:sp>
      <p:sp>
        <p:nvSpPr>
          <p:cNvPr id="3" name="Slide Number Placeholder 2"/>
          <p:cNvSpPr>
            <a:spLocks noGrp="1"/>
          </p:cNvSpPr>
          <p:nvPr>
            <p:ph type="sldNum" sz="quarter" idx="12"/>
          </p:nvPr>
        </p:nvSpPr>
        <p:spPr>
          <a:xfrm>
            <a:off x="7010400" y="-16783"/>
            <a:ext cx="2133600" cy="365125"/>
          </a:xfrm>
        </p:spPr>
        <p:txBody>
          <a:bodyPr/>
          <a:lstStyle/>
          <a:p>
            <a:pPr>
              <a:defRPr/>
            </a:pPr>
            <a:fld id="{02C825D8-7D5C-497D-8665-B73E15BD3DD8}" type="slidenum">
              <a:rPr lang="en-US" smtClean="0">
                <a:solidFill>
                  <a:schemeClr val="bg1"/>
                </a:solidFill>
              </a:rPr>
              <a:pPr>
                <a:defRPr/>
              </a:pPr>
              <a:t>49</a:t>
            </a:fld>
            <a:endParaRPr lang="en-US" dirty="0">
              <a:solidFill>
                <a:schemeClr val="bg1"/>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4216323830"/>
              </p:ext>
            </p:extLst>
          </p:nvPr>
        </p:nvGraphicFramePr>
        <p:xfrm>
          <a:off x="199292" y="1217321"/>
          <a:ext cx="8733694" cy="5394494"/>
        </p:xfrm>
        <a:graphic>
          <a:graphicData uri="http://schemas.openxmlformats.org/drawingml/2006/table">
            <a:tbl>
              <a:tblPr firstRow="1" firstCol="1" bandRow="1"/>
              <a:tblGrid>
                <a:gridCol w="1596054">
                  <a:extLst>
                    <a:ext uri="{9D8B030D-6E8A-4147-A177-3AD203B41FA5}">
                      <a16:colId xmlns:a16="http://schemas.microsoft.com/office/drawing/2014/main" xmlns="" val="20000"/>
                    </a:ext>
                  </a:extLst>
                </a:gridCol>
                <a:gridCol w="1854688">
                  <a:extLst>
                    <a:ext uri="{9D8B030D-6E8A-4147-A177-3AD203B41FA5}">
                      <a16:colId xmlns:a16="http://schemas.microsoft.com/office/drawing/2014/main" xmlns="" val="20001"/>
                    </a:ext>
                  </a:extLst>
                </a:gridCol>
                <a:gridCol w="2252567">
                  <a:extLst>
                    <a:ext uri="{9D8B030D-6E8A-4147-A177-3AD203B41FA5}">
                      <a16:colId xmlns:a16="http://schemas.microsoft.com/office/drawing/2014/main" xmlns="" val="20002"/>
                    </a:ext>
                  </a:extLst>
                </a:gridCol>
                <a:gridCol w="556814">
                  <a:extLst>
                    <a:ext uri="{9D8B030D-6E8A-4147-A177-3AD203B41FA5}">
                      <a16:colId xmlns:a16="http://schemas.microsoft.com/office/drawing/2014/main" xmlns="" val="20003"/>
                    </a:ext>
                  </a:extLst>
                </a:gridCol>
                <a:gridCol w="1969477">
                  <a:extLst>
                    <a:ext uri="{9D8B030D-6E8A-4147-A177-3AD203B41FA5}">
                      <a16:colId xmlns:a16="http://schemas.microsoft.com/office/drawing/2014/main" xmlns="" val="20004"/>
                    </a:ext>
                  </a:extLst>
                </a:gridCol>
                <a:gridCol w="504094">
                  <a:extLst>
                    <a:ext uri="{9D8B030D-6E8A-4147-A177-3AD203B41FA5}">
                      <a16:colId xmlns:a16="http://schemas.microsoft.com/office/drawing/2014/main" xmlns="" val="20005"/>
                    </a:ext>
                  </a:extLst>
                </a:gridCol>
              </a:tblGrid>
              <a:tr h="319101">
                <a:tc>
                  <a:txBody>
                    <a:bodyPr/>
                    <a:lstStyle/>
                    <a:p>
                      <a:pPr>
                        <a:lnSpc>
                          <a:spcPct val="115000"/>
                        </a:lnSpc>
                        <a:spcAft>
                          <a:spcPts val="0"/>
                        </a:spcAft>
                      </a:pPr>
                      <a:r>
                        <a:rPr lang="en-ZA" sz="1400" b="1" dirty="0">
                          <a:effectLst/>
                          <a:latin typeface="Calibri"/>
                          <a:ea typeface="Calibri"/>
                          <a:cs typeface="Calibri"/>
                        </a:rPr>
                        <a:t>Output Indicator</a:t>
                      </a: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Calibri"/>
                          <a:ea typeface="Calibri"/>
                          <a:cs typeface="Calibri"/>
                        </a:rPr>
                        <a:t>Annual Target</a:t>
                      </a: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Calibri"/>
                          <a:ea typeface="Calibri"/>
                          <a:cs typeface="Calibri"/>
                        </a:rPr>
                        <a:t>Q1</a:t>
                      </a: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Calibri"/>
                          <a:ea typeface="Calibri"/>
                          <a:cs typeface="Calibri"/>
                        </a:rPr>
                        <a:t>Q2</a:t>
                      </a: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Calibri"/>
                          <a:ea typeface="Calibri"/>
                          <a:cs typeface="Calibri"/>
                        </a:rPr>
                        <a:t>Q3</a:t>
                      </a: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Calibri"/>
                          <a:ea typeface="Calibri"/>
                          <a:cs typeface="Calibri"/>
                        </a:rPr>
                        <a:t>Q4</a:t>
                      </a: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xmlns="" val="10000"/>
                  </a:ext>
                </a:extLst>
              </a:tr>
              <a:tr h="5075393">
                <a:tc>
                  <a:txBody>
                    <a:bodyPr/>
                    <a:lstStyle/>
                    <a:p>
                      <a:pPr>
                        <a:lnSpc>
                          <a:spcPct val="115000"/>
                        </a:lnSpc>
                        <a:spcBef>
                          <a:spcPts val="500"/>
                        </a:spcBef>
                        <a:spcAft>
                          <a:spcPts val="0"/>
                        </a:spcAft>
                      </a:pPr>
                      <a:r>
                        <a:rPr lang="en-GB" sz="1600" dirty="0">
                          <a:effectLst/>
                          <a:latin typeface="+mn-lt"/>
                          <a:ea typeface="Calibri" panose="020F0502020204030204" pitchFamily="34" charset="0"/>
                          <a:cs typeface="Calibri" panose="020F0502020204030204" pitchFamily="34" charset="0"/>
                        </a:rPr>
                        <a:t>6.1 Progress reports on bilateral cooperation and multilateral obligations submitted to the minister annually</a:t>
                      </a:r>
                      <a:endParaRPr lang="en-ZA" sz="16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GB" sz="1600" dirty="0">
                          <a:effectLst/>
                          <a:latin typeface="Calibri" panose="020F0502020204030204" pitchFamily="34" charset="0"/>
                          <a:ea typeface="Calibri" panose="020F0502020204030204" pitchFamily="34" charset="0"/>
                          <a:cs typeface="Calibri" panose="020F0502020204030204" pitchFamily="34" charset="0"/>
                        </a:rPr>
                        <a:t>2 Reports on the implementation of bilateral cooperation and multilateral obligations signed off by the Minister </a:t>
                      </a:r>
                      <a:r>
                        <a:rPr lang="en-GB" sz="1600" dirty="0" smtClean="0">
                          <a:effectLst/>
                          <a:latin typeface="Calibri" panose="020F0502020204030204" pitchFamily="34" charset="0"/>
                          <a:ea typeface="Calibri" panose="020F0502020204030204" pitchFamily="34" charset="0"/>
                          <a:cs typeface="Calibri" panose="020F0502020204030204" pitchFamily="34" charset="0"/>
                        </a:rPr>
                        <a:t>annually</a:t>
                      </a:r>
                      <a:endParaRPr lang="en-ZA" sz="1600" dirty="0">
                        <a:effectLst/>
                        <a:latin typeface="Calibri" panose="020F0502020204030204" pitchFamily="34" charset="0"/>
                        <a:ea typeface="SimSun" panose="02010600030101010101" pitchFamily="2" charset="-122"/>
                        <a:cs typeface="Calibri" panose="020F0502020204030204" pitchFamily="34" charset="0"/>
                      </a:endParaRPr>
                    </a:p>
                    <a:p>
                      <a:pPr>
                        <a:lnSpc>
                          <a:spcPct val="115000"/>
                        </a:lnSpc>
                        <a:spcBef>
                          <a:spcPts val="500"/>
                        </a:spcBef>
                        <a:spcAft>
                          <a:spcPts val="0"/>
                        </a:spcAft>
                      </a:pPr>
                      <a:endParaRPr lang="en-ZA" sz="16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600" dirty="0">
                          <a:effectLst/>
                          <a:latin typeface="Calibri" panose="020F0502020204030204" pitchFamily="34" charset="0"/>
                          <a:ea typeface="SimSun" panose="02010600030101010101" pitchFamily="2" charset="-122"/>
                          <a:cs typeface="Calibri" panose="020F0502020204030204" pitchFamily="34" charset="0"/>
                        </a:rPr>
                        <a:t> </a:t>
                      </a:r>
                    </a:p>
                    <a:p>
                      <a:pPr>
                        <a:lnSpc>
                          <a:spcPct val="115000"/>
                        </a:lnSpc>
                        <a:spcBef>
                          <a:spcPts val="500"/>
                        </a:spcBef>
                        <a:spcAft>
                          <a:spcPts val="0"/>
                        </a:spcAft>
                      </a:pPr>
                      <a:r>
                        <a:rPr lang="en-ZA" sz="1600" dirty="0">
                          <a:effectLst/>
                          <a:latin typeface="Calibri" panose="020F0502020204030204" pitchFamily="34" charset="0"/>
                          <a:ea typeface="SimSun" panose="02010600030101010101" pitchFamily="2" charset="-122"/>
                          <a:cs typeface="Calibri" panose="020F0502020204030204" pitchFamily="34" charset="0"/>
                        </a:rPr>
                        <a:t> </a:t>
                      </a:r>
                      <a:r>
                        <a:rPr lang="en-ZA" sz="1600" dirty="0" smtClean="0">
                          <a:effectLst/>
                          <a:latin typeface="Calibri" panose="020F0502020204030204" pitchFamily="34" charset="0"/>
                          <a:ea typeface="SimSun" panose="02010600030101010101" pitchFamily="2" charset="-122"/>
                          <a:cs typeface="Calibri" panose="020F0502020204030204" pitchFamily="34" charset="0"/>
                        </a:rPr>
                        <a:t>1 </a:t>
                      </a:r>
                      <a:r>
                        <a:rPr lang="en-ZA" sz="1600" dirty="0">
                          <a:effectLst/>
                          <a:latin typeface="Calibri" panose="020F0502020204030204" pitchFamily="34" charset="0"/>
                          <a:ea typeface="SimSun" panose="02010600030101010101" pitchFamily="2" charset="-122"/>
                          <a:cs typeface="Calibri" panose="020F0502020204030204" pitchFamily="34" charset="0"/>
                        </a:rPr>
                        <a:t>Annual implementation report submitted to the Minister for sign-off by 30 April 2022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600">
                          <a:effectLst/>
                          <a:latin typeface="Calibri" panose="020F0502020204030204" pitchFamily="34" charset="0"/>
                          <a:ea typeface="SimSun" panose="02010600030101010101" pitchFamily="2" charset="-122"/>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600" dirty="0">
                          <a:effectLst/>
                          <a:latin typeface="Calibri" panose="020F0502020204030204" pitchFamily="34" charset="0"/>
                          <a:ea typeface="SimSun" panose="02010600030101010101" pitchFamily="2" charset="-122"/>
                          <a:cs typeface="Calibri" panose="020F0502020204030204" pitchFamily="34" charset="0"/>
                        </a:rPr>
                        <a:t> </a:t>
                      </a:r>
                    </a:p>
                    <a:p>
                      <a:pPr>
                        <a:lnSpc>
                          <a:spcPct val="115000"/>
                        </a:lnSpc>
                        <a:spcBef>
                          <a:spcPts val="500"/>
                        </a:spcBef>
                        <a:spcAft>
                          <a:spcPts val="0"/>
                        </a:spcAft>
                      </a:pPr>
                      <a:r>
                        <a:rPr lang="en-ZA" sz="1600" dirty="0" smtClean="0">
                          <a:effectLst/>
                          <a:latin typeface="Calibri" panose="020F0502020204030204" pitchFamily="34" charset="0"/>
                          <a:ea typeface="SimSun" panose="02010600030101010101" pitchFamily="2" charset="-122"/>
                          <a:cs typeface="Calibri" panose="020F0502020204030204" pitchFamily="34" charset="0"/>
                        </a:rPr>
                        <a:t>1 </a:t>
                      </a:r>
                      <a:r>
                        <a:rPr lang="en-ZA" sz="1600" dirty="0">
                          <a:effectLst/>
                          <a:latin typeface="Calibri" panose="020F0502020204030204" pitchFamily="34" charset="0"/>
                          <a:ea typeface="SimSun" panose="02010600030101010101" pitchFamily="2" charset="-122"/>
                          <a:cs typeface="Calibri" panose="020F0502020204030204" pitchFamily="34" charset="0"/>
                        </a:rPr>
                        <a:t>Mid –term implementation report submitted to the Minister by 31 October 2022 for sign-off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600" dirty="0">
                          <a:effectLst/>
                          <a:latin typeface="Calibri" panose="020F0502020204030204" pitchFamily="34" charset="0"/>
                          <a:ea typeface="SimSun" panose="02010600030101010101" pitchFamily="2" charset="-122"/>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1039088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138" y="266700"/>
            <a:ext cx="8229600" cy="1143000"/>
          </a:xfrm>
        </p:spPr>
        <p:txBody>
          <a:bodyPr/>
          <a:lstStyle/>
          <a:p>
            <a:pPr>
              <a:defRPr/>
            </a:pPr>
            <a:r>
              <a:rPr lang="en-US" sz="2400" b="1" dirty="0" smtClean="0">
                <a:solidFill>
                  <a:prstClr val="black"/>
                </a:solidFill>
                <a:ea typeface="ＭＳ Ｐゴシック" pitchFamily="-80" charset="-128"/>
                <a:cs typeface="+mj-cs"/>
              </a:rPr>
              <a:t>INTRODUCTION: THE </a:t>
            </a:r>
            <a:r>
              <a:rPr lang="en-US" sz="2400" b="1" dirty="0">
                <a:solidFill>
                  <a:prstClr val="black"/>
                </a:solidFill>
                <a:ea typeface="ＭＳ Ｐゴシック" pitchFamily="-80" charset="-128"/>
                <a:cs typeface="+mj-cs"/>
              </a:rPr>
              <a:t>POLICY MANDATE OF THE </a:t>
            </a:r>
            <a:r>
              <a:rPr lang="en-US" sz="2400" b="1" dirty="0" smtClean="0">
                <a:solidFill>
                  <a:prstClr val="black"/>
                </a:solidFill>
                <a:ea typeface="ＭＳ Ｐゴシック" pitchFamily="-80" charset="-128"/>
                <a:cs typeface="+mj-cs"/>
              </a:rPr>
              <a:t>DEPARTMENT OF EMPLOYMENT AND LABOUR</a:t>
            </a:r>
            <a:endParaRPr lang="en-US" sz="2400" dirty="0"/>
          </a:p>
        </p:txBody>
      </p:sp>
      <p:sp>
        <p:nvSpPr>
          <p:cNvPr id="19459" name="Content Placeholder 2"/>
          <p:cNvSpPr>
            <a:spLocks noGrp="1"/>
          </p:cNvSpPr>
          <p:nvPr>
            <p:ph idx="1"/>
          </p:nvPr>
        </p:nvSpPr>
        <p:spPr/>
        <p:txBody>
          <a:bodyPr/>
          <a:lstStyle/>
          <a:p>
            <a:r>
              <a:rPr lang="en-US" altLang="en-US" sz="2000" dirty="0" smtClean="0">
                <a:ea typeface="ＭＳ Ｐゴシック" pitchFamily="34" charset="-128"/>
              </a:rPr>
              <a:t>Improved economic efficiency and productivity.</a:t>
            </a:r>
          </a:p>
          <a:p>
            <a:r>
              <a:rPr lang="en-US" altLang="en-US" sz="2000" dirty="0" smtClean="0">
                <a:ea typeface="ＭＳ Ｐゴシック" pitchFamily="34" charset="-128"/>
              </a:rPr>
              <a:t>Creation of decent employment.</a:t>
            </a:r>
          </a:p>
          <a:p>
            <a:r>
              <a:rPr lang="en-US" altLang="en-US" sz="2000" dirty="0" smtClean="0">
                <a:ea typeface="ＭＳ Ｐゴシック" pitchFamily="34" charset="-128"/>
              </a:rPr>
              <a:t>Promoting labour standards and fundamental rights at work.</a:t>
            </a:r>
          </a:p>
          <a:p>
            <a:r>
              <a:rPr lang="en-US" altLang="en-US" sz="2000" dirty="0" smtClean="0">
                <a:ea typeface="ＭＳ Ｐゴシック" pitchFamily="34" charset="-128"/>
              </a:rPr>
              <a:t>Providing adequate social safety nets to protect vulnerable workers</a:t>
            </a:r>
          </a:p>
          <a:p>
            <a:r>
              <a:rPr lang="en-US" altLang="en-US" sz="2000" dirty="0" smtClean="0">
                <a:ea typeface="ＭＳ Ｐゴシック" pitchFamily="34" charset="-128"/>
              </a:rPr>
              <a:t>Sound labour relations.</a:t>
            </a:r>
          </a:p>
          <a:p>
            <a:r>
              <a:rPr lang="en-US" altLang="en-US" sz="2000" dirty="0" smtClean="0">
                <a:ea typeface="ＭＳ Ｐゴシック" pitchFamily="34" charset="-128"/>
              </a:rPr>
              <a:t>Eliminating inequality and discrimination in the workplace.</a:t>
            </a:r>
          </a:p>
          <a:p>
            <a:r>
              <a:rPr lang="en-US" altLang="en-US" sz="2000" dirty="0" smtClean="0">
                <a:ea typeface="ＭＳ Ｐゴシック" pitchFamily="34" charset="-128"/>
              </a:rPr>
              <a:t>Enhancing occupational health and safety awareness and compliance in the workplace.</a:t>
            </a:r>
          </a:p>
          <a:p>
            <a:r>
              <a:rPr lang="en-US" altLang="en-US" sz="2000" dirty="0" smtClean="0">
                <a:ea typeface="ＭＳ Ｐゴシック" pitchFamily="34" charset="-128"/>
              </a:rPr>
              <a:t>Give value to social dialogue in the formulation of sound and responsive legislation and policies to attain labour market flexibility for competitiveness of enterprises which is balanced with the promotion of decent employment</a:t>
            </a:r>
          </a:p>
        </p:txBody>
      </p:sp>
      <p:sp>
        <p:nvSpPr>
          <p:cNvPr id="19460" name="Slide Number Placeholder 2"/>
          <p:cNvSpPr>
            <a:spLocks noGrp="1"/>
          </p:cNvSpPr>
          <p:nvPr>
            <p:ph type="sldNum" sz="quarter" idx="12"/>
          </p:nvPr>
        </p:nvSpPr>
        <p:spPr bwMode="auto">
          <a:xfrm>
            <a:off x="6672263" y="6376988"/>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E0D5E6D5-6C05-4B69-A7EB-E913D324A888}" type="slidenum">
              <a:rPr lang="en-US" altLang="en-US" sz="1200" smtClean="0">
                <a:solidFill>
                  <a:srgbClr val="898989"/>
                </a:solidFill>
              </a:rPr>
              <a:pPr/>
              <a:t>5</a:t>
            </a:fld>
            <a:endParaRPr lang="en-US" altLang="en-US" sz="1200" dirty="0" smtClean="0">
              <a:solidFill>
                <a:srgbClr val="898989"/>
              </a:solidFill>
            </a:endParaRPr>
          </a:p>
        </p:txBody>
      </p:sp>
      <p:sp>
        <p:nvSpPr>
          <p:cNvPr id="5" name="Slide Number Placeholder 1"/>
          <p:cNvSpPr txBox="1">
            <a:spLocks/>
          </p:cNvSpPr>
          <p:nvPr/>
        </p:nvSpPr>
        <p:spPr>
          <a:xfrm>
            <a:off x="7010400" y="-5896"/>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200" kern="1200">
                <a:solidFill>
                  <a:srgbClr val="898989"/>
                </a:solidFill>
                <a:latin typeface="Calibri" pitchFamily="32" charset="0"/>
                <a:ea typeface="ＭＳ Ｐゴシック" pitchFamily="32"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5pPr>
            <a:lvl6pPr marL="2286000" algn="l" defTabSz="914400" rtl="0" eaLnBrk="1" latinLnBrk="0" hangingPunct="1">
              <a:defRPr kern="1200">
                <a:solidFill>
                  <a:schemeClr val="tx1"/>
                </a:solidFill>
                <a:latin typeface="Arial" charset="0"/>
                <a:ea typeface="ＭＳ Ｐゴシック" pitchFamily="32" charset="-128"/>
                <a:cs typeface="+mn-cs"/>
              </a:defRPr>
            </a:lvl6pPr>
            <a:lvl7pPr marL="2743200" algn="l" defTabSz="914400" rtl="0" eaLnBrk="1" latinLnBrk="0" hangingPunct="1">
              <a:defRPr kern="1200">
                <a:solidFill>
                  <a:schemeClr val="tx1"/>
                </a:solidFill>
                <a:latin typeface="Arial" charset="0"/>
                <a:ea typeface="ＭＳ Ｐゴシック" pitchFamily="32" charset="-128"/>
                <a:cs typeface="+mn-cs"/>
              </a:defRPr>
            </a:lvl7pPr>
            <a:lvl8pPr marL="3200400" algn="l" defTabSz="914400" rtl="0" eaLnBrk="1" latinLnBrk="0" hangingPunct="1">
              <a:defRPr kern="1200">
                <a:solidFill>
                  <a:schemeClr val="tx1"/>
                </a:solidFill>
                <a:latin typeface="Arial" charset="0"/>
                <a:ea typeface="ＭＳ Ｐゴシック" pitchFamily="32" charset="-128"/>
                <a:cs typeface="+mn-cs"/>
              </a:defRPr>
            </a:lvl8pPr>
            <a:lvl9pPr marL="3657600" algn="l" defTabSz="914400" rtl="0" eaLnBrk="1" latinLnBrk="0" hangingPunct="1">
              <a:defRPr kern="1200">
                <a:solidFill>
                  <a:schemeClr val="tx1"/>
                </a:solidFill>
                <a:latin typeface="Arial" charset="0"/>
                <a:ea typeface="ＭＳ Ｐゴシック" pitchFamily="32" charset="-128"/>
                <a:cs typeface="+mn-cs"/>
              </a:defRPr>
            </a:lvl9pPr>
          </a:lstStyle>
          <a:p>
            <a:pPr>
              <a:defRPr/>
            </a:pPr>
            <a:fld id="{02973164-415C-4C83-A7EC-60F18549655F}" type="slidenum">
              <a:rPr lang="en-US" smtClean="0">
                <a:solidFill>
                  <a:schemeClr val="bg1"/>
                </a:solidFill>
              </a:rPr>
              <a:pPr>
                <a:defRPr/>
              </a:pPr>
              <a:t>5</a:t>
            </a:fld>
            <a:endParaRPr lang="en-US" dirty="0">
              <a:solidFill>
                <a:schemeClr val="bg1"/>
              </a:solidFill>
            </a:endParaRPr>
          </a:p>
        </p:txBody>
      </p:sp>
    </p:spTree>
    <p:extLst>
      <p:ext uri="{BB962C8B-B14F-4D97-AF65-F5344CB8AC3E}">
        <p14:creationId xmlns:p14="http://schemas.microsoft.com/office/powerpoint/2010/main" xmlns="" val="12138646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900" y="76199"/>
            <a:ext cx="8229600" cy="1143000"/>
          </a:xfrm>
        </p:spPr>
        <p:txBody>
          <a:bodyPr/>
          <a:lstStyle/>
          <a:p>
            <a:r>
              <a:rPr lang="en-ZA" sz="2400" b="1" dirty="0" smtClean="0"/>
              <a:t>LABOUR POLICY AND INDUSTRIAL RELATIONS (LP&amp;IR)</a:t>
            </a:r>
            <a:endParaRPr lang="en-ZA" sz="2000" b="1" dirty="0">
              <a:solidFill>
                <a:srgbClr val="C00000"/>
              </a:solidFill>
            </a:endParaRPr>
          </a:p>
        </p:txBody>
      </p:sp>
      <p:sp>
        <p:nvSpPr>
          <p:cNvPr id="3" name="Slide Number Placeholder 2"/>
          <p:cNvSpPr>
            <a:spLocks noGrp="1"/>
          </p:cNvSpPr>
          <p:nvPr>
            <p:ph type="sldNum" sz="quarter" idx="12"/>
          </p:nvPr>
        </p:nvSpPr>
        <p:spPr>
          <a:xfrm>
            <a:off x="7010400" y="-16783"/>
            <a:ext cx="2133600" cy="365125"/>
          </a:xfrm>
        </p:spPr>
        <p:txBody>
          <a:bodyPr/>
          <a:lstStyle/>
          <a:p>
            <a:pPr>
              <a:defRPr/>
            </a:pPr>
            <a:fld id="{02C825D8-7D5C-497D-8665-B73E15BD3DD8}" type="slidenum">
              <a:rPr lang="en-US" smtClean="0">
                <a:solidFill>
                  <a:schemeClr val="bg1"/>
                </a:solidFill>
              </a:rPr>
              <a:pPr>
                <a:defRPr/>
              </a:pPr>
              <a:t>50</a:t>
            </a:fld>
            <a:endParaRPr lang="en-US" dirty="0">
              <a:solidFill>
                <a:schemeClr val="bg1"/>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91119977"/>
              </p:ext>
            </p:extLst>
          </p:nvPr>
        </p:nvGraphicFramePr>
        <p:xfrm>
          <a:off x="222738" y="981473"/>
          <a:ext cx="8733693" cy="5406644"/>
        </p:xfrm>
        <a:graphic>
          <a:graphicData uri="http://schemas.openxmlformats.org/drawingml/2006/table">
            <a:tbl>
              <a:tblPr firstRow="1" firstCol="1" bandRow="1"/>
              <a:tblGrid>
                <a:gridCol w="1504462">
                  <a:extLst>
                    <a:ext uri="{9D8B030D-6E8A-4147-A177-3AD203B41FA5}">
                      <a16:colId xmlns:a16="http://schemas.microsoft.com/office/drawing/2014/main" xmlns="" val="20000"/>
                    </a:ext>
                  </a:extLst>
                </a:gridCol>
                <a:gridCol w="901700">
                  <a:extLst>
                    <a:ext uri="{9D8B030D-6E8A-4147-A177-3AD203B41FA5}">
                      <a16:colId xmlns:a16="http://schemas.microsoft.com/office/drawing/2014/main" xmlns="" val="20001"/>
                    </a:ext>
                  </a:extLst>
                </a:gridCol>
                <a:gridCol w="1554217">
                  <a:extLst>
                    <a:ext uri="{9D8B030D-6E8A-4147-A177-3AD203B41FA5}">
                      <a16:colId xmlns:a16="http://schemas.microsoft.com/office/drawing/2014/main" xmlns="" val="20002"/>
                    </a:ext>
                  </a:extLst>
                </a:gridCol>
                <a:gridCol w="1734207">
                  <a:extLst>
                    <a:ext uri="{9D8B030D-6E8A-4147-A177-3AD203B41FA5}">
                      <a16:colId xmlns:a16="http://schemas.microsoft.com/office/drawing/2014/main" xmlns="" val="20003"/>
                    </a:ext>
                  </a:extLst>
                </a:gridCol>
                <a:gridCol w="1651876">
                  <a:extLst>
                    <a:ext uri="{9D8B030D-6E8A-4147-A177-3AD203B41FA5}">
                      <a16:colId xmlns:a16="http://schemas.microsoft.com/office/drawing/2014/main" xmlns="" val="20004"/>
                    </a:ext>
                  </a:extLst>
                </a:gridCol>
                <a:gridCol w="1387231">
                  <a:extLst>
                    <a:ext uri="{9D8B030D-6E8A-4147-A177-3AD203B41FA5}">
                      <a16:colId xmlns:a16="http://schemas.microsoft.com/office/drawing/2014/main" xmlns="" val="20005"/>
                    </a:ext>
                  </a:extLst>
                </a:gridCol>
              </a:tblGrid>
              <a:tr h="363416">
                <a:tc>
                  <a:txBody>
                    <a:bodyPr/>
                    <a:lstStyle/>
                    <a:p>
                      <a:pPr>
                        <a:lnSpc>
                          <a:spcPct val="115000"/>
                        </a:lnSpc>
                        <a:spcAft>
                          <a:spcPts val="0"/>
                        </a:spcAft>
                      </a:pPr>
                      <a:r>
                        <a:rPr lang="en-ZA" sz="1400" b="1" dirty="0">
                          <a:effectLst/>
                          <a:latin typeface="Calibri"/>
                          <a:ea typeface="Calibri"/>
                          <a:cs typeface="Calibri"/>
                        </a:rPr>
                        <a:t>Output Indicator</a:t>
                      </a: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Calibri"/>
                          <a:ea typeface="Calibri"/>
                          <a:cs typeface="Calibri"/>
                        </a:rPr>
                        <a:t>Annual Target</a:t>
                      </a: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Calibri"/>
                          <a:ea typeface="Calibri"/>
                          <a:cs typeface="Calibri"/>
                        </a:rPr>
                        <a:t>Q1</a:t>
                      </a: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Calibri"/>
                          <a:ea typeface="Calibri"/>
                          <a:cs typeface="Calibri"/>
                        </a:rPr>
                        <a:t>Q2</a:t>
                      </a: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Calibri"/>
                          <a:ea typeface="Calibri"/>
                          <a:cs typeface="Calibri"/>
                        </a:rPr>
                        <a:t>Q3</a:t>
                      </a: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Calibri"/>
                          <a:ea typeface="Calibri"/>
                          <a:cs typeface="Calibri"/>
                        </a:rPr>
                        <a:t>Q4</a:t>
                      </a: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xmlns="" val="10000"/>
                  </a:ext>
                </a:extLst>
              </a:tr>
              <a:tr h="1091759">
                <a:tc>
                  <a:txBody>
                    <a:bodyPr/>
                    <a:lstStyle/>
                    <a:p>
                      <a:pPr>
                        <a:lnSpc>
                          <a:spcPct val="115000"/>
                        </a:lnSpc>
                        <a:spcBef>
                          <a:spcPts val="500"/>
                        </a:spcBef>
                        <a:spcAft>
                          <a:spcPts val="0"/>
                        </a:spcAft>
                      </a:pPr>
                      <a:r>
                        <a:rPr lang="en-GB" sz="1400" dirty="0">
                          <a:effectLst/>
                          <a:latin typeface="+mn-lt"/>
                          <a:ea typeface="Calibri" panose="020F0502020204030204" pitchFamily="34" charset="0"/>
                          <a:cs typeface="Trebuchet MS" panose="020B0603020202020204" pitchFamily="34" charset="0"/>
                        </a:rPr>
                        <a:t>7.1 Number of annual labour market trend reports produced on the impact of labour legislation per annum</a:t>
                      </a:r>
                      <a:endParaRPr lang="en-ZA" sz="14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GB" sz="1400" b="1" dirty="0">
                          <a:effectLst/>
                          <a:latin typeface="Calibri" panose="020F0502020204030204" pitchFamily="34" charset="0"/>
                          <a:ea typeface="Calibri" panose="020F0502020204030204" pitchFamily="34" charset="0"/>
                          <a:cs typeface="Calibri" panose="020F0502020204030204" pitchFamily="34" charset="0"/>
                        </a:rPr>
                        <a:t>4</a:t>
                      </a:r>
                      <a:endParaRPr lang="en-ZA" sz="1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dirty="0">
                          <a:effectLst/>
                          <a:latin typeface="Calibri" panose="020F0502020204030204" pitchFamily="34" charset="0"/>
                          <a:ea typeface="SimSun" panose="02010600030101010101" pitchFamily="2" charset="-122"/>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b="1" dirty="0">
                          <a:effectLst/>
                          <a:latin typeface="Calibri" panose="020F0502020204030204" pitchFamily="34" charset="0"/>
                          <a:ea typeface="SimSun" panose="02010600030101010101" pitchFamily="2" charset="-122"/>
                          <a:cs typeface="Calibri" panose="020F0502020204030204" pitchFamily="34" charset="0"/>
                        </a:rPr>
                        <a:t>2</a:t>
                      </a:r>
                      <a:r>
                        <a:rPr lang="en-ZA" sz="1400" b="1" dirty="0">
                          <a:effectLst/>
                          <a:latin typeface="Calibri" panose="020F0502020204030204" pitchFamily="34" charset="0"/>
                          <a:ea typeface="Calibri" panose="020F0502020204030204" pitchFamily="34" charset="0"/>
                          <a:cs typeface="Calibri" panose="020F0502020204030204" pitchFamily="34" charset="0"/>
                        </a:rPr>
                        <a:t> </a:t>
                      </a:r>
                      <a:endParaRPr lang="en-ZA" sz="1400" dirty="0">
                        <a:effectLst/>
                        <a:latin typeface="Calibri" panose="020F0502020204030204" pitchFamily="34" charset="0"/>
                        <a:ea typeface="SimSun" panose="02010600030101010101" pitchFamily="2" charset="-122"/>
                        <a:cs typeface="Calibri" panose="020F0502020204030204" pitchFamily="34" charset="0"/>
                      </a:endParaRPr>
                    </a:p>
                    <a:p>
                      <a:pPr>
                        <a:lnSpc>
                          <a:spcPct val="115000"/>
                        </a:lnSpc>
                        <a:spcBef>
                          <a:spcPts val="500"/>
                        </a:spcBef>
                        <a:spcAft>
                          <a:spcPts val="0"/>
                        </a:spcAft>
                      </a:pPr>
                      <a:r>
                        <a:rPr lang="en-GB" sz="1400" dirty="0">
                          <a:effectLst/>
                          <a:latin typeface="Calibri" panose="020F0502020204030204" pitchFamily="34" charset="0"/>
                          <a:ea typeface="Calibri" panose="020F0502020204030204" pitchFamily="34" charset="0"/>
                          <a:cs typeface="Calibri" panose="020F0502020204030204" pitchFamily="34" charset="0"/>
                        </a:rPr>
                        <a:t>(1) Annual Labour Market Bulletin 2021/22 produced</a:t>
                      </a:r>
                      <a:endParaRPr lang="en-ZA" sz="1400" dirty="0">
                        <a:effectLst/>
                        <a:latin typeface="Calibri" panose="020F0502020204030204" pitchFamily="34" charset="0"/>
                        <a:ea typeface="SimSun" panose="02010600030101010101" pitchFamily="2" charset="-122"/>
                        <a:cs typeface="Calibri" panose="020F0502020204030204" pitchFamily="34" charset="0"/>
                      </a:endParaRPr>
                    </a:p>
                    <a:p>
                      <a:pPr>
                        <a:lnSpc>
                          <a:spcPct val="115000"/>
                        </a:lnSpc>
                        <a:spcBef>
                          <a:spcPts val="500"/>
                        </a:spcBef>
                        <a:spcAft>
                          <a:spcPts val="0"/>
                        </a:spcAft>
                      </a:pPr>
                      <a:r>
                        <a:rPr lang="en-GB" sz="1400" dirty="0">
                          <a:effectLst/>
                          <a:latin typeface="Calibri" panose="020F0502020204030204" pitchFamily="34" charset="0"/>
                          <a:ea typeface="Calibri" panose="020F0502020204030204" pitchFamily="34" charset="0"/>
                          <a:cs typeface="Calibri" panose="020F0502020204030204" pitchFamily="34" charset="0"/>
                        </a:rPr>
                        <a:t>(2) Job Opportunity and Unemployment in the SA labour market 2021/22 produced</a:t>
                      </a:r>
                      <a:endParaRPr lang="en-ZA" sz="1400" dirty="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dirty="0">
                          <a:effectLst/>
                          <a:latin typeface="Calibri" panose="020F0502020204030204" pitchFamily="34" charset="0"/>
                          <a:ea typeface="SimSun" panose="02010600030101010101" pitchFamily="2" charset="-122"/>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b="1" dirty="0">
                          <a:effectLst/>
                          <a:latin typeface="Calibri" panose="020F0502020204030204" pitchFamily="34" charset="0"/>
                          <a:ea typeface="SimSun" panose="02010600030101010101" pitchFamily="2" charset="-122"/>
                          <a:cs typeface="Calibri" panose="020F0502020204030204" pitchFamily="34" charset="0"/>
                        </a:rPr>
                        <a:t>2</a:t>
                      </a:r>
                      <a:endParaRPr lang="en-ZA" sz="1400" dirty="0">
                        <a:effectLst/>
                        <a:latin typeface="Calibri" panose="020F0502020204030204" pitchFamily="34" charset="0"/>
                        <a:ea typeface="SimSun" panose="02010600030101010101" pitchFamily="2" charset="-122"/>
                        <a:cs typeface="Calibri" panose="020F0502020204030204" pitchFamily="34" charset="0"/>
                      </a:endParaRPr>
                    </a:p>
                    <a:p>
                      <a:pPr>
                        <a:lnSpc>
                          <a:spcPct val="115000"/>
                        </a:lnSpc>
                        <a:spcBef>
                          <a:spcPts val="500"/>
                        </a:spcBef>
                        <a:spcAft>
                          <a:spcPts val="0"/>
                        </a:spcAft>
                      </a:pPr>
                      <a:r>
                        <a:rPr lang="en-GB" sz="1400" dirty="0">
                          <a:effectLst/>
                          <a:latin typeface="Calibri" panose="020F0502020204030204" pitchFamily="34" charset="0"/>
                          <a:ea typeface="Calibri" panose="020F0502020204030204" pitchFamily="34" charset="0"/>
                          <a:cs typeface="Calibri" panose="020F0502020204030204" pitchFamily="34" charset="0"/>
                        </a:rPr>
                        <a:t>(1) Annual Industrial Action report 2021 produced</a:t>
                      </a:r>
                      <a:endParaRPr lang="en-ZA" sz="1400" dirty="0">
                        <a:effectLst/>
                        <a:latin typeface="Calibri" panose="020F0502020204030204" pitchFamily="34" charset="0"/>
                        <a:ea typeface="SimSun" panose="02010600030101010101" pitchFamily="2" charset="-122"/>
                        <a:cs typeface="Calibri" panose="020F0502020204030204" pitchFamily="34" charset="0"/>
                      </a:endParaRPr>
                    </a:p>
                    <a:p>
                      <a:pPr>
                        <a:lnSpc>
                          <a:spcPct val="115000"/>
                        </a:lnSpc>
                        <a:spcBef>
                          <a:spcPts val="500"/>
                        </a:spcBef>
                        <a:spcAft>
                          <a:spcPts val="0"/>
                        </a:spcAft>
                      </a:pPr>
                      <a:r>
                        <a:rPr lang="en-GB" sz="1400" dirty="0">
                          <a:effectLst/>
                          <a:latin typeface="Calibri" panose="020F0502020204030204" pitchFamily="34" charset="0"/>
                          <a:ea typeface="Calibri" panose="020F0502020204030204" pitchFamily="34" charset="0"/>
                          <a:cs typeface="Calibri" panose="020F0502020204030204" pitchFamily="34" charset="0"/>
                        </a:rPr>
                        <a:t>(2) Annual Administrative Statistics </a:t>
                      </a:r>
                      <a:r>
                        <a:rPr lang="en-GB" sz="1400" dirty="0" smtClean="0">
                          <a:effectLst/>
                          <a:latin typeface="Calibri" panose="020F0502020204030204" pitchFamily="34" charset="0"/>
                          <a:ea typeface="Calibri" panose="020F0502020204030204" pitchFamily="34" charset="0"/>
                          <a:cs typeface="Calibri" panose="020F0502020204030204" pitchFamily="34" charset="0"/>
                        </a:rPr>
                        <a:t>2021 produced</a:t>
                      </a:r>
                      <a:r>
                        <a:rPr lang="en-ZA" sz="1400" dirty="0">
                          <a:effectLst/>
                          <a:latin typeface="Calibri" panose="020F0502020204030204" pitchFamily="34" charset="0"/>
                          <a:ea typeface="SimSun" panose="02010600030101010101" pitchFamily="2" charset="-122"/>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491672">
                <a:tc>
                  <a:txBody>
                    <a:bodyPr/>
                    <a:lstStyle/>
                    <a:p>
                      <a:pPr>
                        <a:lnSpc>
                          <a:spcPct val="115000"/>
                        </a:lnSpc>
                        <a:spcBef>
                          <a:spcPts val="500"/>
                        </a:spcBef>
                        <a:spcAft>
                          <a:spcPts val="0"/>
                        </a:spcAft>
                      </a:pPr>
                      <a:r>
                        <a:rPr lang="en-GB" sz="1400">
                          <a:effectLst/>
                          <a:latin typeface="+mn-lt"/>
                          <a:ea typeface="Calibri" panose="020F0502020204030204" pitchFamily="34" charset="0"/>
                          <a:cs typeface="Trebuchet MS" panose="020B0603020202020204" pitchFamily="34" charset="0"/>
                        </a:rPr>
                        <a:t>8.1 Number of Research reports on the impact of labour legislation to the labour market produced per annum</a:t>
                      </a:r>
                      <a:endParaRPr lang="en-ZA" sz="140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GB" sz="1400">
                          <a:effectLst/>
                          <a:latin typeface="Calibri" panose="020F0502020204030204" pitchFamily="34" charset="0"/>
                          <a:ea typeface="SimSun" panose="02010600030101010101" pitchFamily="2" charset="-122"/>
                          <a:cs typeface="Calibri" panose="020F0502020204030204" pitchFamily="34" charset="0"/>
                        </a:rPr>
                        <a:t>4 research reports completed by 31 March 2023</a:t>
                      </a:r>
                      <a:endParaRPr lang="en-ZA" sz="1400">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Calibri" panose="020F0502020204030204" pitchFamily="34" charset="0"/>
                          <a:ea typeface="SimSun" panose="02010600030101010101" pitchFamily="2" charset="-122"/>
                          <a:cs typeface="Calibri" panose="020F0502020204030204" pitchFamily="34" charset="0"/>
                        </a:rPr>
                        <a:t>1 Draft report submitted.</a:t>
                      </a:r>
                    </a:p>
                    <a:p>
                      <a:pPr>
                        <a:lnSpc>
                          <a:spcPct val="115000"/>
                        </a:lnSpc>
                        <a:spcBef>
                          <a:spcPts val="500"/>
                        </a:spcBef>
                        <a:spcAft>
                          <a:spcPts val="0"/>
                        </a:spcAft>
                      </a:pPr>
                      <a:r>
                        <a:rPr lang="en-ZA" sz="1400">
                          <a:effectLst/>
                          <a:latin typeface="Calibri" panose="020F0502020204030204" pitchFamily="34" charset="0"/>
                          <a:ea typeface="SimSun" panose="02010600030101010101" pitchFamily="2" charset="-122"/>
                          <a:cs typeface="Calibri" panose="020F0502020204030204" pitchFamily="34" charset="0"/>
                        </a:rPr>
                        <a:t>1 Workplace survey completed </a:t>
                      </a:r>
                    </a:p>
                    <a:p>
                      <a:pPr>
                        <a:lnSpc>
                          <a:spcPct val="115000"/>
                        </a:lnSpc>
                        <a:spcBef>
                          <a:spcPts val="500"/>
                        </a:spcBef>
                        <a:spcAft>
                          <a:spcPts val="0"/>
                        </a:spcAft>
                      </a:pPr>
                      <a:r>
                        <a:rPr lang="en-ZA" sz="1400">
                          <a:effectLst/>
                          <a:latin typeface="Calibri" panose="020F0502020204030204" pitchFamily="34" charset="0"/>
                          <a:ea typeface="SimSun" panose="02010600030101010101" pitchFamily="2" charset="-122"/>
                          <a:cs typeface="Calibri" panose="020F0502020204030204" pitchFamily="34" charset="0"/>
                        </a:rPr>
                        <a:t>2 Data collection instruments completed (Internally Conducted Research).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dirty="0">
                          <a:effectLst/>
                          <a:latin typeface="Calibri" panose="020F0502020204030204" pitchFamily="34" charset="0"/>
                          <a:ea typeface="SimSun" panose="02010600030101010101" pitchFamily="2" charset="-122"/>
                          <a:cs typeface="Calibri" panose="020F0502020204030204" pitchFamily="34" charset="0"/>
                        </a:rPr>
                        <a:t>1 Final report completed.</a:t>
                      </a:r>
                    </a:p>
                    <a:p>
                      <a:pPr>
                        <a:lnSpc>
                          <a:spcPct val="115000"/>
                        </a:lnSpc>
                        <a:spcBef>
                          <a:spcPts val="500"/>
                        </a:spcBef>
                        <a:spcAft>
                          <a:spcPts val="0"/>
                        </a:spcAft>
                      </a:pPr>
                      <a:r>
                        <a:rPr lang="en-ZA" sz="1400" dirty="0">
                          <a:effectLst/>
                          <a:latin typeface="Calibri" panose="020F0502020204030204" pitchFamily="34" charset="0"/>
                          <a:ea typeface="SimSun" panose="02010600030101010101" pitchFamily="2" charset="-122"/>
                          <a:cs typeface="Calibri" panose="020F0502020204030204" pitchFamily="34" charset="0"/>
                        </a:rPr>
                        <a:t>1 </a:t>
                      </a:r>
                      <a:r>
                        <a:rPr lang="en-ZA" sz="1400" dirty="0" smtClean="0">
                          <a:effectLst/>
                          <a:latin typeface="Calibri" panose="020F0502020204030204" pitchFamily="34" charset="0"/>
                          <a:ea typeface="SimSun" panose="02010600030101010101" pitchFamily="2" charset="-122"/>
                          <a:cs typeface="Calibri" panose="020F0502020204030204" pitchFamily="34" charset="0"/>
                        </a:rPr>
                        <a:t>Prevalence modelling </a:t>
                      </a:r>
                      <a:r>
                        <a:rPr lang="en-ZA" sz="1400" dirty="0">
                          <a:effectLst/>
                          <a:latin typeface="Calibri" panose="020F0502020204030204" pitchFamily="34" charset="0"/>
                          <a:ea typeface="SimSun" panose="02010600030101010101" pitchFamily="2" charset="-122"/>
                          <a:cs typeface="Calibri" panose="020F0502020204030204" pitchFamily="34" charset="0"/>
                        </a:rPr>
                        <a:t>completed</a:t>
                      </a:r>
                    </a:p>
                    <a:p>
                      <a:pPr>
                        <a:lnSpc>
                          <a:spcPct val="115000"/>
                        </a:lnSpc>
                        <a:spcBef>
                          <a:spcPts val="500"/>
                        </a:spcBef>
                        <a:spcAft>
                          <a:spcPts val="0"/>
                        </a:spcAft>
                      </a:pPr>
                      <a:r>
                        <a:rPr lang="en-ZA" sz="1400" dirty="0">
                          <a:effectLst/>
                          <a:latin typeface="Calibri" panose="020F0502020204030204" pitchFamily="34" charset="0"/>
                          <a:ea typeface="SimSun" panose="02010600030101010101" pitchFamily="2" charset="-122"/>
                          <a:cs typeface="Calibri" panose="020F0502020204030204" pitchFamily="34" charset="0"/>
                        </a:rPr>
                        <a:t>Data collection commenced- 40% data collected (Internally Conducted Research</a:t>
                      </a:r>
                      <a:r>
                        <a:rPr lang="en-ZA" sz="1400" dirty="0" smtClean="0">
                          <a:effectLst/>
                          <a:latin typeface="Calibri" panose="020F0502020204030204" pitchFamily="34" charset="0"/>
                          <a:ea typeface="SimSun" panose="02010600030101010101" pitchFamily="2" charset="-122"/>
                          <a:cs typeface="Calibri" panose="020F0502020204030204" pitchFamily="34" charset="0"/>
                        </a:rPr>
                        <a:t>).</a:t>
                      </a:r>
                      <a:r>
                        <a:rPr lang="en-ZA" sz="1400" dirty="0">
                          <a:effectLst/>
                          <a:latin typeface="Calibri" panose="020F0502020204030204" pitchFamily="34" charset="0"/>
                          <a:ea typeface="SimSun" panose="02010600030101010101" pitchFamily="2" charset="-122"/>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dirty="0">
                          <a:effectLst/>
                          <a:latin typeface="Calibri" panose="020F0502020204030204" pitchFamily="34" charset="0"/>
                          <a:ea typeface="SimSun" panose="02010600030101010101" pitchFamily="2" charset="-122"/>
                          <a:cs typeface="Calibri" panose="020F0502020204030204" pitchFamily="34" charset="0"/>
                        </a:rPr>
                        <a:t>Fieldwork data collection completed and 1</a:t>
                      </a:r>
                      <a:r>
                        <a:rPr lang="en-ZA" sz="1400" baseline="30000" dirty="0">
                          <a:effectLst/>
                          <a:latin typeface="Calibri" panose="020F0502020204030204" pitchFamily="34" charset="0"/>
                          <a:ea typeface="SimSun" panose="02010600030101010101" pitchFamily="2" charset="-122"/>
                          <a:cs typeface="Calibri" panose="020F0502020204030204" pitchFamily="34" charset="0"/>
                        </a:rPr>
                        <a:t>st</a:t>
                      </a:r>
                      <a:r>
                        <a:rPr lang="en-ZA" sz="1400" dirty="0">
                          <a:effectLst/>
                          <a:latin typeface="Calibri" panose="020F0502020204030204" pitchFamily="34" charset="0"/>
                          <a:ea typeface="SimSun" panose="02010600030101010101" pitchFamily="2" charset="-122"/>
                          <a:cs typeface="Calibri" panose="020F0502020204030204" pitchFamily="34" charset="0"/>
                        </a:rPr>
                        <a:t> draft report submitted. </a:t>
                      </a:r>
                    </a:p>
                    <a:p>
                      <a:pPr>
                        <a:lnSpc>
                          <a:spcPct val="115000"/>
                        </a:lnSpc>
                        <a:spcBef>
                          <a:spcPts val="500"/>
                        </a:spcBef>
                        <a:spcAft>
                          <a:spcPts val="0"/>
                        </a:spcAft>
                      </a:pPr>
                      <a:r>
                        <a:rPr lang="en-ZA" sz="1400" dirty="0">
                          <a:effectLst/>
                          <a:latin typeface="Calibri" panose="020F0502020204030204" pitchFamily="34" charset="0"/>
                          <a:ea typeface="SimSun" panose="02010600030101010101" pitchFamily="2" charset="-122"/>
                          <a:cs typeface="Calibri" panose="020F0502020204030204" pitchFamily="34" charset="0"/>
                        </a:rPr>
                        <a:t>100% Data collection completed (Internally Conducted Research).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dirty="0">
                          <a:effectLst/>
                          <a:latin typeface="Calibri" panose="020F0502020204030204" pitchFamily="34" charset="0"/>
                          <a:ea typeface="SimSun" panose="02010600030101010101" pitchFamily="2" charset="-122"/>
                          <a:cs typeface="Calibri" panose="020F0502020204030204" pitchFamily="34" charset="0"/>
                        </a:rPr>
                        <a:t>3 research reports completed.</a:t>
                      </a:r>
                    </a:p>
                    <a:p>
                      <a:pPr>
                        <a:lnSpc>
                          <a:spcPct val="115000"/>
                        </a:lnSpc>
                        <a:spcBef>
                          <a:spcPts val="500"/>
                        </a:spcBef>
                        <a:spcAft>
                          <a:spcPts val="0"/>
                        </a:spcAft>
                      </a:pPr>
                      <a:r>
                        <a:rPr lang="en-ZA" sz="1400" dirty="0">
                          <a:effectLst/>
                          <a:latin typeface="Calibri" panose="020F0502020204030204" pitchFamily="34" charset="0"/>
                          <a:ea typeface="SimSun" panose="02010600030101010101" pitchFamily="2" charset="-122"/>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5697077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b="1" dirty="0" smtClean="0"/>
              <a:t>KEY RISKS AND MITIGATION</a:t>
            </a:r>
            <a:endParaRPr lang="en-ZA" sz="3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766420233"/>
              </p:ext>
            </p:extLst>
          </p:nvPr>
        </p:nvGraphicFramePr>
        <p:xfrm>
          <a:off x="178420" y="1417638"/>
          <a:ext cx="8776009" cy="5269738"/>
        </p:xfrm>
        <a:graphic>
          <a:graphicData uri="http://schemas.openxmlformats.org/drawingml/2006/table">
            <a:tbl>
              <a:tblPr firstRow="1" firstCol="1" bandRow="1">
                <a:tableStyleId>{5C22544A-7EE6-4342-B048-85BDC9FD1C3A}</a:tableStyleId>
              </a:tblPr>
              <a:tblGrid>
                <a:gridCol w="2856097">
                  <a:extLst>
                    <a:ext uri="{9D8B030D-6E8A-4147-A177-3AD203B41FA5}">
                      <a16:colId xmlns:a16="http://schemas.microsoft.com/office/drawing/2014/main" xmlns="" val="842196942"/>
                    </a:ext>
                  </a:extLst>
                </a:gridCol>
                <a:gridCol w="2501867">
                  <a:extLst>
                    <a:ext uri="{9D8B030D-6E8A-4147-A177-3AD203B41FA5}">
                      <a16:colId xmlns:a16="http://schemas.microsoft.com/office/drawing/2014/main" xmlns="" val="2186992703"/>
                    </a:ext>
                  </a:extLst>
                </a:gridCol>
                <a:gridCol w="3418045">
                  <a:extLst>
                    <a:ext uri="{9D8B030D-6E8A-4147-A177-3AD203B41FA5}">
                      <a16:colId xmlns:a16="http://schemas.microsoft.com/office/drawing/2014/main" xmlns="" val="1149039531"/>
                    </a:ext>
                  </a:extLst>
                </a:gridCol>
              </a:tblGrid>
              <a:tr h="500372">
                <a:tc>
                  <a:txBody>
                    <a:bodyPr/>
                    <a:lstStyle/>
                    <a:p>
                      <a:pPr>
                        <a:lnSpc>
                          <a:spcPct val="115000"/>
                        </a:lnSpc>
                        <a:spcBef>
                          <a:spcPts val="500"/>
                        </a:spcBef>
                        <a:spcAft>
                          <a:spcPts val="0"/>
                        </a:spcAft>
                      </a:pPr>
                      <a:r>
                        <a:rPr lang="en-ZA" sz="1600">
                          <a:effectLst/>
                        </a:rPr>
                        <a:t>Outcome </a:t>
                      </a:r>
                      <a:endParaRPr lang="en-ZA" sz="1600">
                        <a:effectLst/>
                        <a:latin typeface="Trebuchet MS" panose="020B0603020202020204" pitchFamily="34" charset="0"/>
                        <a:ea typeface="STXinwei"/>
                        <a:cs typeface="Tahoma" panose="020B0604030504040204" pitchFamily="34" charset="0"/>
                      </a:endParaRPr>
                    </a:p>
                  </a:txBody>
                  <a:tcPr marL="68580" marR="68580" marT="0" marB="0"/>
                </a:tc>
                <a:tc>
                  <a:txBody>
                    <a:bodyPr/>
                    <a:lstStyle/>
                    <a:p>
                      <a:pPr>
                        <a:lnSpc>
                          <a:spcPct val="115000"/>
                        </a:lnSpc>
                        <a:spcBef>
                          <a:spcPts val="500"/>
                        </a:spcBef>
                        <a:spcAft>
                          <a:spcPts val="0"/>
                        </a:spcAft>
                      </a:pPr>
                      <a:r>
                        <a:rPr lang="en-ZA" sz="1600">
                          <a:effectLst/>
                        </a:rPr>
                        <a:t>Key Risk</a:t>
                      </a:r>
                      <a:endParaRPr lang="en-ZA" sz="1600">
                        <a:effectLst/>
                        <a:latin typeface="Trebuchet MS" panose="020B0603020202020204" pitchFamily="34" charset="0"/>
                        <a:ea typeface="STXinwei"/>
                        <a:cs typeface="Tahoma" panose="020B0604030504040204" pitchFamily="34" charset="0"/>
                      </a:endParaRPr>
                    </a:p>
                  </a:txBody>
                  <a:tcPr marL="68580" marR="68580" marT="0" marB="0"/>
                </a:tc>
                <a:tc>
                  <a:txBody>
                    <a:bodyPr/>
                    <a:lstStyle/>
                    <a:p>
                      <a:pPr>
                        <a:lnSpc>
                          <a:spcPct val="115000"/>
                        </a:lnSpc>
                        <a:spcBef>
                          <a:spcPts val="500"/>
                        </a:spcBef>
                        <a:spcAft>
                          <a:spcPts val="0"/>
                        </a:spcAft>
                      </a:pPr>
                      <a:r>
                        <a:rPr lang="en-ZA" sz="1600">
                          <a:effectLst/>
                        </a:rPr>
                        <a:t>Risk Mitigation</a:t>
                      </a:r>
                      <a:endParaRPr lang="en-ZA" sz="1600">
                        <a:effectLst/>
                        <a:latin typeface="Trebuchet MS" panose="020B0603020202020204" pitchFamily="34" charset="0"/>
                        <a:ea typeface="STXinwei"/>
                        <a:cs typeface="Tahoma" panose="020B0604030504040204" pitchFamily="34" charset="0"/>
                      </a:endParaRPr>
                    </a:p>
                  </a:txBody>
                  <a:tcPr marL="68580" marR="68580" marT="0" marB="0"/>
                </a:tc>
                <a:extLst>
                  <a:ext uri="{0D108BD9-81ED-4DB2-BD59-A6C34878D82A}">
                    <a16:rowId xmlns:a16="http://schemas.microsoft.com/office/drawing/2014/main" xmlns="" val="3107244560"/>
                  </a:ext>
                </a:extLst>
              </a:tr>
              <a:tr h="4769366">
                <a:tc>
                  <a:txBody>
                    <a:bodyPr/>
                    <a:lstStyle/>
                    <a:p>
                      <a:pPr algn="l">
                        <a:spcAft>
                          <a:spcPts val="0"/>
                        </a:spcAft>
                      </a:pPr>
                      <a:r>
                        <a:rPr lang="en-US" sz="1600">
                          <a:effectLst/>
                          <a:latin typeface="Trebuchet MS" panose="020B0603020202020204" pitchFamily="34" charset="0"/>
                          <a:ea typeface="Times New Roman" panose="02020603050405020304" pitchFamily="18" charset="0"/>
                          <a:cs typeface="Trebuchet MS" panose="020B0603020202020204" pitchFamily="34" charset="0"/>
                        </a:rPr>
                        <a:t>Promote sound labour relation</a:t>
                      </a:r>
                      <a:endParaRPr lang="en-ZA" sz="1600">
                        <a:effectLst/>
                        <a:latin typeface="Trebuchet MS" panose="020B0603020202020204" pitchFamily="34" charset="0"/>
                      </a:endParaRPr>
                    </a:p>
                  </a:txBody>
                  <a:tcPr marL="68580" marR="68580" marT="0" marB="0"/>
                </a:tc>
                <a:tc>
                  <a:txBody>
                    <a:bodyPr/>
                    <a:lstStyle/>
                    <a:p>
                      <a:pPr algn="just">
                        <a:lnSpc>
                          <a:spcPct val="115000"/>
                        </a:lnSpc>
                        <a:spcBef>
                          <a:spcPts val="500"/>
                        </a:spcBef>
                        <a:spcAft>
                          <a:spcPts val="0"/>
                        </a:spcAft>
                      </a:pPr>
                      <a:r>
                        <a:rPr lang="en-ZA" sz="1600">
                          <a:effectLst/>
                          <a:latin typeface="Calibri" panose="020F0502020204030204" pitchFamily="34" charset="0"/>
                          <a:ea typeface="SimSun" panose="02010600030101010101" pitchFamily="2" charset="-122"/>
                          <a:cs typeface="Calibri" panose="020F0502020204030204" pitchFamily="34" charset="0"/>
                        </a:rPr>
                        <a:t>Insufficient Labour market research conducted in terms of monitoring the impact of legislation</a:t>
                      </a:r>
                    </a:p>
                  </a:txBody>
                  <a:tcPr marL="68580" marR="68580" marT="0" marB="0"/>
                </a:tc>
                <a:tc>
                  <a:txBody>
                    <a:bodyPr/>
                    <a:lstStyle/>
                    <a:p>
                      <a:pPr marL="342900" lvl="0" indent="-342900">
                        <a:lnSpc>
                          <a:spcPct val="115000"/>
                        </a:lnSpc>
                        <a:spcBef>
                          <a:spcPts val="500"/>
                        </a:spcBef>
                        <a:spcAft>
                          <a:spcPts val="0"/>
                        </a:spcAft>
                        <a:buFont typeface="Symbol" panose="05050102010706020507" pitchFamily="18" charset="2"/>
                        <a:buChar char=""/>
                      </a:pPr>
                      <a:r>
                        <a:rPr lang="en-ZA" sz="1600" dirty="0">
                          <a:effectLst/>
                          <a:latin typeface="Calibri" panose="020F0502020204030204" pitchFamily="34" charset="0"/>
                          <a:ea typeface="SimSun" panose="02010600030101010101" pitchFamily="2" charset="-122"/>
                          <a:cs typeface="Calibri" panose="020F0502020204030204" pitchFamily="34" charset="0"/>
                        </a:rPr>
                        <a:t>Developing a Monitoring and Evaluation agenda which lists a number of research topics that would be outsourced and conducted over a period of 24 months</a:t>
                      </a:r>
                    </a:p>
                    <a:p>
                      <a:pPr marL="342900" lvl="0" indent="-342900">
                        <a:lnSpc>
                          <a:spcPct val="115000"/>
                        </a:lnSpc>
                        <a:spcBef>
                          <a:spcPts val="500"/>
                        </a:spcBef>
                        <a:spcAft>
                          <a:spcPts val="0"/>
                        </a:spcAft>
                        <a:buFont typeface="Symbol" panose="05050102010706020507" pitchFamily="18" charset="2"/>
                        <a:buChar char=""/>
                      </a:pPr>
                      <a:r>
                        <a:rPr lang="en-ZA" sz="1600" dirty="0">
                          <a:effectLst/>
                          <a:latin typeface="Calibri" panose="020F0502020204030204" pitchFamily="34" charset="0"/>
                          <a:ea typeface="SimSun" panose="02010600030101010101" pitchFamily="2" charset="-122"/>
                          <a:cs typeface="Calibri" panose="020F0502020204030204" pitchFamily="34" charset="0"/>
                        </a:rPr>
                        <a:t>Limit number of research that requiring tender procurement and increase procurement through RFQ</a:t>
                      </a:r>
                    </a:p>
                    <a:p>
                      <a:pPr marL="342900" lvl="0" indent="-342900" algn="just">
                        <a:lnSpc>
                          <a:spcPct val="115000"/>
                        </a:lnSpc>
                        <a:spcBef>
                          <a:spcPts val="500"/>
                        </a:spcBef>
                        <a:spcAft>
                          <a:spcPts val="0"/>
                        </a:spcAft>
                        <a:buFont typeface="Symbol" panose="05050102010706020507" pitchFamily="18" charset="2"/>
                        <a:buChar char=""/>
                      </a:pPr>
                      <a:r>
                        <a:rPr lang="en-ZA" sz="1600" dirty="0">
                          <a:effectLst/>
                          <a:latin typeface="Calibri" panose="020F0502020204030204" pitchFamily="34" charset="0"/>
                          <a:ea typeface="SimSun" panose="02010600030101010101" pitchFamily="2" charset="-122"/>
                          <a:cs typeface="Calibri" panose="020F0502020204030204" pitchFamily="34" charset="0"/>
                        </a:rPr>
                        <a:t>Procure an online survey tool to facilitate more research conducted internally by departmental staff</a:t>
                      </a:r>
                    </a:p>
                  </a:txBody>
                  <a:tcPr marL="68580" marR="68580" marT="0" marB="0"/>
                </a:tc>
                <a:extLst>
                  <a:ext uri="{0D108BD9-81ED-4DB2-BD59-A6C34878D82A}">
                    <a16:rowId xmlns:a16="http://schemas.microsoft.com/office/drawing/2014/main" xmlns="" val="62863565"/>
                  </a:ext>
                </a:extLst>
              </a:tr>
            </a:tbl>
          </a:graphicData>
        </a:graphic>
      </p:graphicFrame>
      <p:sp>
        <p:nvSpPr>
          <p:cNvPr id="4" name="Slide Number Placeholder 3"/>
          <p:cNvSpPr>
            <a:spLocks noGrp="1"/>
          </p:cNvSpPr>
          <p:nvPr>
            <p:ph type="sldNum" sz="quarter" idx="12"/>
          </p:nvPr>
        </p:nvSpPr>
        <p:spPr>
          <a:xfrm>
            <a:off x="6687015" y="1"/>
            <a:ext cx="2133600" cy="274638"/>
          </a:xfrm>
        </p:spPr>
        <p:txBody>
          <a:bodyPr/>
          <a:lstStyle/>
          <a:p>
            <a:fld id="{4199C084-64D2-444A-8BFC-FE521070755C}" type="slidenum">
              <a:rPr lang="en-US" altLang="en-US" smtClean="0">
                <a:solidFill>
                  <a:schemeClr val="bg1"/>
                </a:solidFill>
              </a:rPr>
              <a:pPr/>
              <a:t>51</a:t>
            </a:fld>
            <a:endParaRPr lang="en-US" altLang="en-US" dirty="0">
              <a:solidFill>
                <a:schemeClr val="bg1"/>
              </a:solidFill>
            </a:endParaRPr>
          </a:p>
        </p:txBody>
      </p:sp>
    </p:spTree>
    <p:extLst>
      <p:ext uri="{BB962C8B-B14F-4D97-AF65-F5344CB8AC3E}">
        <p14:creationId xmlns:p14="http://schemas.microsoft.com/office/powerpoint/2010/main" xmlns="" val="39214601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01" y="404664"/>
            <a:ext cx="8963891" cy="994172"/>
          </a:xfrm>
        </p:spPr>
        <p:txBody>
          <a:bodyPr>
            <a:normAutofit/>
          </a:bodyPr>
          <a:lstStyle/>
          <a:p>
            <a:r>
              <a:rPr lang="en-ZA" sz="3000" b="1" dirty="0" smtClean="0"/>
              <a:t> </a:t>
            </a:r>
            <a:r>
              <a:rPr lang="en-ZA" sz="3600" b="1" dirty="0" smtClean="0"/>
              <a:t>SEE STRATEGIC PLAN: 2020 - 2025</a:t>
            </a:r>
            <a:endParaRPr lang="en-ZA" sz="3600" b="1" dirty="0"/>
          </a:p>
        </p:txBody>
      </p:sp>
      <p:pic>
        <p:nvPicPr>
          <p:cNvPr id="5" name="Picture 4"/>
          <p:cNvPicPr>
            <a:picLocks noChangeAspect="1"/>
          </p:cNvPicPr>
          <p:nvPr/>
        </p:nvPicPr>
        <p:blipFill>
          <a:blip r:embed="rId2"/>
          <a:stretch>
            <a:fillRect/>
          </a:stretch>
        </p:blipFill>
        <p:spPr>
          <a:xfrm>
            <a:off x="250901" y="1268760"/>
            <a:ext cx="8641579" cy="5328167"/>
          </a:xfrm>
          <a:prstGeom prst="rect">
            <a:avLst/>
          </a:prstGeom>
        </p:spPr>
      </p:pic>
      <p:sp>
        <p:nvSpPr>
          <p:cNvPr id="3" name="Slide Number Placeholder 2"/>
          <p:cNvSpPr>
            <a:spLocks noGrp="1"/>
          </p:cNvSpPr>
          <p:nvPr>
            <p:ph type="sldNum" sz="quarter" idx="12"/>
          </p:nvPr>
        </p:nvSpPr>
        <p:spPr>
          <a:xfrm>
            <a:off x="6553200" y="1"/>
            <a:ext cx="2339280" cy="289560"/>
          </a:xfrm>
        </p:spPr>
        <p:txBody>
          <a:bodyPr/>
          <a:lstStyle/>
          <a:p>
            <a:fld id="{4199C084-64D2-444A-8BFC-FE521070755C}" type="slidenum">
              <a:rPr lang="en-US" altLang="en-US" smtClean="0">
                <a:solidFill>
                  <a:schemeClr val="bg1"/>
                </a:solidFill>
              </a:rPr>
              <a:pPr/>
              <a:t>52</a:t>
            </a:fld>
            <a:endParaRPr lang="en-US" altLang="en-US" dirty="0">
              <a:solidFill>
                <a:schemeClr val="bg1"/>
              </a:solidFill>
            </a:endParaRPr>
          </a:p>
        </p:txBody>
      </p:sp>
    </p:spTree>
    <p:extLst>
      <p:ext uri="{BB962C8B-B14F-4D97-AF65-F5344CB8AC3E}">
        <p14:creationId xmlns:p14="http://schemas.microsoft.com/office/powerpoint/2010/main" xmlns="" val="23190822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01" y="404664"/>
            <a:ext cx="8963891" cy="994172"/>
          </a:xfrm>
        </p:spPr>
        <p:txBody>
          <a:bodyPr>
            <a:normAutofit/>
          </a:bodyPr>
          <a:lstStyle/>
          <a:p>
            <a:r>
              <a:rPr lang="en-ZA" sz="3000" b="1" dirty="0" smtClean="0"/>
              <a:t> </a:t>
            </a:r>
            <a:r>
              <a:rPr lang="en-ZA" sz="3600" b="1" dirty="0" smtClean="0"/>
              <a:t>SEE STRATEGIC PLAN: 2020 - 2025</a:t>
            </a:r>
            <a:endParaRPr lang="en-ZA" sz="3600" b="1" dirty="0"/>
          </a:p>
        </p:txBody>
      </p:sp>
      <p:pic>
        <p:nvPicPr>
          <p:cNvPr id="3" name="Picture 2"/>
          <p:cNvPicPr>
            <a:picLocks noChangeAspect="1"/>
          </p:cNvPicPr>
          <p:nvPr/>
        </p:nvPicPr>
        <p:blipFill>
          <a:blip r:embed="rId2"/>
          <a:stretch>
            <a:fillRect/>
          </a:stretch>
        </p:blipFill>
        <p:spPr>
          <a:xfrm>
            <a:off x="250901" y="1318007"/>
            <a:ext cx="8641579" cy="5207337"/>
          </a:xfrm>
          <a:prstGeom prst="rect">
            <a:avLst/>
          </a:prstGeom>
        </p:spPr>
      </p:pic>
      <p:sp>
        <p:nvSpPr>
          <p:cNvPr id="4" name="Slide Number Placeholder 3"/>
          <p:cNvSpPr>
            <a:spLocks noGrp="1"/>
          </p:cNvSpPr>
          <p:nvPr>
            <p:ph type="sldNum" sz="quarter" idx="12"/>
          </p:nvPr>
        </p:nvSpPr>
        <p:spPr>
          <a:xfrm>
            <a:off x="6789360" y="1"/>
            <a:ext cx="2133600" cy="274320"/>
          </a:xfrm>
        </p:spPr>
        <p:txBody>
          <a:bodyPr/>
          <a:lstStyle/>
          <a:p>
            <a:fld id="{4199C084-64D2-444A-8BFC-FE521070755C}" type="slidenum">
              <a:rPr lang="en-US" altLang="en-US" smtClean="0">
                <a:solidFill>
                  <a:schemeClr val="bg1"/>
                </a:solidFill>
              </a:rPr>
              <a:pPr/>
              <a:t>53</a:t>
            </a:fld>
            <a:endParaRPr lang="en-US" altLang="en-US" dirty="0">
              <a:solidFill>
                <a:schemeClr val="bg1"/>
              </a:solidFill>
            </a:endParaRPr>
          </a:p>
        </p:txBody>
      </p:sp>
    </p:spTree>
    <p:extLst>
      <p:ext uri="{BB962C8B-B14F-4D97-AF65-F5344CB8AC3E}">
        <p14:creationId xmlns:p14="http://schemas.microsoft.com/office/powerpoint/2010/main" xmlns="" val="10707093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01" y="404664"/>
            <a:ext cx="8963891" cy="994172"/>
          </a:xfrm>
        </p:spPr>
        <p:txBody>
          <a:bodyPr>
            <a:normAutofit/>
          </a:bodyPr>
          <a:lstStyle/>
          <a:p>
            <a:r>
              <a:rPr lang="en-ZA" sz="3000" b="1" dirty="0" smtClean="0"/>
              <a:t> </a:t>
            </a:r>
            <a:r>
              <a:rPr lang="en-ZA" sz="3600" b="1" dirty="0" smtClean="0"/>
              <a:t>SEE STRATEGIC PLAN: 2020 - 2025</a:t>
            </a:r>
            <a:endParaRPr lang="en-ZA" sz="3600" b="1" dirty="0"/>
          </a:p>
        </p:txBody>
      </p:sp>
      <p:pic>
        <p:nvPicPr>
          <p:cNvPr id="3" name="Picture 2"/>
          <p:cNvPicPr>
            <a:picLocks noChangeAspect="1"/>
          </p:cNvPicPr>
          <p:nvPr/>
        </p:nvPicPr>
        <p:blipFill>
          <a:blip r:embed="rId2"/>
          <a:stretch>
            <a:fillRect/>
          </a:stretch>
        </p:blipFill>
        <p:spPr>
          <a:xfrm>
            <a:off x="252505" y="1268760"/>
            <a:ext cx="8639975" cy="5096698"/>
          </a:xfrm>
          <a:prstGeom prst="rect">
            <a:avLst/>
          </a:prstGeom>
        </p:spPr>
      </p:pic>
      <p:sp>
        <p:nvSpPr>
          <p:cNvPr id="4" name="Slide Number Placeholder 3"/>
          <p:cNvSpPr>
            <a:spLocks noGrp="1"/>
          </p:cNvSpPr>
          <p:nvPr>
            <p:ph type="sldNum" sz="quarter" idx="12"/>
          </p:nvPr>
        </p:nvSpPr>
        <p:spPr>
          <a:xfrm>
            <a:off x="6553200" y="1"/>
            <a:ext cx="2453640" cy="198120"/>
          </a:xfrm>
        </p:spPr>
        <p:txBody>
          <a:bodyPr/>
          <a:lstStyle/>
          <a:p>
            <a:fld id="{4199C084-64D2-444A-8BFC-FE521070755C}" type="slidenum">
              <a:rPr lang="en-US" altLang="en-US" smtClean="0">
                <a:solidFill>
                  <a:schemeClr val="bg1"/>
                </a:solidFill>
              </a:rPr>
              <a:pPr/>
              <a:t>54</a:t>
            </a:fld>
            <a:endParaRPr lang="en-US" altLang="en-US" dirty="0">
              <a:solidFill>
                <a:schemeClr val="bg1"/>
              </a:solidFill>
            </a:endParaRPr>
          </a:p>
        </p:txBody>
      </p:sp>
    </p:spTree>
    <p:extLst>
      <p:ext uri="{BB962C8B-B14F-4D97-AF65-F5344CB8AC3E}">
        <p14:creationId xmlns:p14="http://schemas.microsoft.com/office/powerpoint/2010/main" xmlns="" val="21639346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45" y="404664"/>
            <a:ext cx="8963891" cy="994172"/>
          </a:xfrm>
        </p:spPr>
        <p:txBody>
          <a:bodyPr>
            <a:normAutofit/>
          </a:bodyPr>
          <a:lstStyle/>
          <a:p>
            <a:r>
              <a:rPr lang="en-ZA" sz="3600" b="1" dirty="0" smtClean="0"/>
              <a:t> ANNUAL PERFORMANCE PLAN: 2022 - 2023</a:t>
            </a:r>
            <a:endParaRPr lang="en-ZA" sz="3600" b="1" dirty="0"/>
          </a:p>
        </p:txBody>
      </p:sp>
      <p:graphicFrame>
        <p:nvGraphicFramePr>
          <p:cNvPr id="3" name="Table 2"/>
          <p:cNvGraphicFramePr>
            <a:graphicFrameLocks noGrp="1"/>
          </p:cNvGraphicFramePr>
          <p:nvPr>
            <p:extLst>
              <p:ext uri="{D42A27DB-BD31-4B8C-83A1-F6EECF244321}">
                <p14:modId xmlns:p14="http://schemas.microsoft.com/office/powerpoint/2010/main" xmlns="" val="139865803"/>
              </p:ext>
            </p:extLst>
          </p:nvPr>
        </p:nvGraphicFramePr>
        <p:xfrm>
          <a:off x="250901" y="1398836"/>
          <a:ext cx="8641580" cy="4685084"/>
        </p:xfrm>
        <a:graphic>
          <a:graphicData uri="http://schemas.openxmlformats.org/drawingml/2006/table">
            <a:tbl>
              <a:tblPr/>
              <a:tblGrid>
                <a:gridCol w="1754636">
                  <a:extLst>
                    <a:ext uri="{9D8B030D-6E8A-4147-A177-3AD203B41FA5}">
                      <a16:colId xmlns:a16="http://schemas.microsoft.com/office/drawing/2014/main" xmlns="" val="1436808802"/>
                    </a:ext>
                  </a:extLst>
                </a:gridCol>
                <a:gridCol w="1957093">
                  <a:extLst>
                    <a:ext uri="{9D8B030D-6E8A-4147-A177-3AD203B41FA5}">
                      <a16:colId xmlns:a16="http://schemas.microsoft.com/office/drawing/2014/main" xmlns="" val="2942891722"/>
                    </a:ext>
                  </a:extLst>
                </a:gridCol>
                <a:gridCol w="1245117">
                  <a:extLst>
                    <a:ext uri="{9D8B030D-6E8A-4147-A177-3AD203B41FA5}">
                      <a16:colId xmlns:a16="http://schemas.microsoft.com/office/drawing/2014/main" xmlns="" val="4052450276"/>
                    </a:ext>
                  </a:extLst>
                </a:gridCol>
                <a:gridCol w="1147261">
                  <a:extLst>
                    <a:ext uri="{9D8B030D-6E8A-4147-A177-3AD203B41FA5}">
                      <a16:colId xmlns:a16="http://schemas.microsoft.com/office/drawing/2014/main" xmlns="" val="2233020573"/>
                    </a:ext>
                  </a:extLst>
                </a:gridCol>
                <a:gridCol w="1336222">
                  <a:extLst>
                    <a:ext uri="{9D8B030D-6E8A-4147-A177-3AD203B41FA5}">
                      <a16:colId xmlns:a16="http://schemas.microsoft.com/office/drawing/2014/main" xmlns="" val="199371819"/>
                    </a:ext>
                  </a:extLst>
                </a:gridCol>
                <a:gridCol w="1201251">
                  <a:extLst>
                    <a:ext uri="{9D8B030D-6E8A-4147-A177-3AD203B41FA5}">
                      <a16:colId xmlns:a16="http://schemas.microsoft.com/office/drawing/2014/main" xmlns="" val="1316447000"/>
                    </a:ext>
                  </a:extLst>
                </a:gridCol>
              </a:tblGrid>
              <a:tr h="298610">
                <a:tc>
                  <a:txBody>
                    <a:bodyPr/>
                    <a:lstStyle/>
                    <a:p>
                      <a:pPr algn="l" rtl="0" fontAlgn="ctr"/>
                      <a:r>
                        <a:rPr lang="en-ZA" sz="1600" b="1" i="0" u="none" strike="noStrike" dirty="0">
                          <a:solidFill>
                            <a:srgbClr val="000000"/>
                          </a:solidFill>
                          <a:effectLst/>
                          <a:latin typeface="Arial Narrow" panose="020B0606020202030204" pitchFamily="34" charset="0"/>
                        </a:rPr>
                        <a:t>Output Indicator</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AD432"/>
                    </a:solidFill>
                  </a:tcPr>
                </a:tc>
                <a:tc>
                  <a:txBody>
                    <a:bodyPr/>
                    <a:lstStyle/>
                    <a:p>
                      <a:pPr algn="ctr" rtl="0" fontAlgn="ctr"/>
                      <a:r>
                        <a:rPr lang="en-ZA" sz="1600" b="1" i="0" u="none" strike="noStrike" dirty="0">
                          <a:solidFill>
                            <a:srgbClr val="000000"/>
                          </a:solidFill>
                          <a:effectLst/>
                          <a:latin typeface="Arial Narrow" panose="020B0606020202030204" pitchFamily="34" charset="0"/>
                        </a:rPr>
                        <a:t>Annual Target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AD432"/>
                    </a:solidFill>
                  </a:tcPr>
                </a:tc>
                <a:tc>
                  <a:txBody>
                    <a:bodyPr/>
                    <a:lstStyle/>
                    <a:p>
                      <a:pPr algn="ctr" rtl="0" fontAlgn="ctr"/>
                      <a:r>
                        <a:rPr lang="en-ZA" sz="1600" b="1" i="0" u="none" strike="noStrike" dirty="0">
                          <a:solidFill>
                            <a:srgbClr val="000000"/>
                          </a:solidFill>
                          <a:effectLst/>
                          <a:latin typeface="Arial Narrow" panose="020B0606020202030204" pitchFamily="34" charset="0"/>
                        </a:rPr>
                        <a:t>Q1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AD432"/>
                    </a:solidFill>
                  </a:tcPr>
                </a:tc>
                <a:tc>
                  <a:txBody>
                    <a:bodyPr/>
                    <a:lstStyle/>
                    <a:p>
                      <a:pPr algn="ctr" rtl="0" fontAlgn="ctr"/>
                      <a:r>
                        <a:rPr lang="en-ZA" sz="1600" b="1" i="0" u="none" strike="noStrike" dirty="0">
                          <a:solidFill>
                            <a:srgbClr val="000000"/>
                          </a:solidFill>
                          <a:effectLst/>
                          <a:latin typeface="Arial Narrow" panose="020B0606020202030204" pitchFamily="34" charset="0"/>
                        </a:rPr>
                        <a:t>Q2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AD432"/>
                    </a:solidFill>
                  </a:tcPr>
                </a:tc>
                <a:tc>
                  <a:txBody>
                    <a:bodyPr/>
                    <a:lstStyle/>
                    <a:p>
                      <a:pPr algn="ctr" rtl="0" fontAlgn="ctr"/>
                      <a:r>
                        <a:rPr lang="en-ZA" sz="1600" b="1" i="0" u="none" strike="noStrike" dirty="0">
                          <a:solidFill>
                            <a:srgbClr val="FFFFFF"/>
                          </a:solidFill>
                          <a:effectLst/>
                          <a:latin typeface="Arial Narrow" panose="020B0606020202030204" pitchFamily="34" charset="0"/>
                        </a:rPr>
                        <a:t>Q3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AD432"/>
                    </a:solidFill>
                  </a:tcPr>
                </a:tc>
                <a:tc>
                  <a:txBody>
                    <a:bodyPr/>
                    <a:lstStyle/>
                    <a:p>
                      <a:pPr algn="ctr" fontAlgn="ctr"/>
                      <a:r>
                        <a:rPr lang="en-ZA" sz="1600" b="1" i="0" u="none" strike="noStrike" dirty="0">
                          <a:solidFill>
                            <a:srgbClr val="000000"/>
                          </a:solidFill>
                          <a:effectLst/>
                          <a:latin typeface="Arial Narrow" panose="020B0606020202030204" pitchFamily="34" charset="0"/>
                        </a:rPr>
                        <a:t>Q4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AD432"/>
                    </a:solidFill>
                  </a:tcPr>
                </a:tc>
                <a:extLst>
                  <a:ext uri="{0D108BD9-81ED-4DB2-BD59-A6C34878D82A}">
                    <a16:rowId xmlns:a16="http://schemas.microsoft.com/office/drawing/2014/main" xmlns="" val="1729071864"/>
                  </a:ext>
                </a:extLst>
              </a:tr>
              <a:tr h="2306504">
                <a:tc>
                  <a:txBody>
                    <a:bodyPr/>
                    <a:lstStyle/>
                    <a:p>
                      <a:pPr algn="ctr" rtl="0" fontAlgn="ctr"/>
                      <a:r>
                        <a:rPr lang="en-GB" sz="1400" b="1" i="0" u="none" strike="noStrike" dirty="0">
                          <a:solidFill>
                            <a:srgbClr val="000000"/>
                          </a:solidFill>
                          <a:effectLst/>
                          <a:latin typeface="Calibri" panose="020F0502020204030204" pitchFamily="34" charset="0"/>
                        </a:rPr>
                        <a:t>Number of people with disabilities </a:t>
                      </a:r>
                      <a:r>
                        <a:rPr lang="en-GB" sz="1400" b="1" i="0" u="none" strike="noStrike" dirty="0" smtClean="0">
                          <a:solidFill>
                            <a:srgbClr val="000000"/>
                          </a:solidFill>
                          <a:effectLst/>
                          <a:latin typeface="Calibri" panose="020F0502020204030204" pitchFamily="34" charset="0"/>
                        </a:rPr>
                        <a:t>employed</a:t>
                      </a:r>
                    </a:p>
                    <a:p>
                      <a:pPr algn="ctr" rtl="0" fontAlgn="ctr"/>
                      <a:r>
                        <a:rPr lang="en-GB" sz="1400" b="1" i="0" u="none" strike="noStrike" dirty="0" smtClean="0">
                          <a:solidFill>
                            <a:srgbClr val="000000"/>
                          </a:solidFill>
                          <a:effectLst/>
                          <a:latin typeface="Calibri" panose="020F0502020204030204" pitchFamily="34" charset="0"/>
                        </a:rPr>
                        <a:t> </a:t>
                      </a:r>
                      <a:r>
                        <a:rPr lang="en-GB" sz="1400" b="1" i="0" u="none" strike="noStrike" dirty="0">
                          <a:solidFill>
                            <a:srgbClr val="000000"/>
                          </a:solidFill>
                          <a:effectLst/>
                          <a:latin typeface="Calibri" panose="020F0502020204030204" pitchFamily="34" charset="0"/>
                        </a:rPr>
                        <a:t>at SEE by end of December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rtl="0" fontAlgn="ctr"/>
                      <a:r>
                        <a:rPr lang="en-GB" sz="1400" b="1" i="0" u="none" strike="noStrike">
                          <a:solidFill>
                            <a:srgbClr val="000000"/>
                          </a:solidFill>
                          <a:effectLst/>
                          <a:latin typeface="Calibri" panose="020F0502020204030204" pitchFamily="34" charset="0"/>
                        </a:rPr>
                        <a:t>50 additional PWDs employed in SEE factories by the end of March 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400" b="1" i="0" u="none" strike="noStrike">
                          <a:solidFill>
                            <a:srgbClr val="000000"/>
                          </a:solidFill>
                          <a:effectLst/>
                          <a:latin typeface="Calibri" panose="020F0502020204030204" pitchFamily="34" charset="0"/>
                        </a:rPr>
                        <a:t>N/A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400" b="1" i="0" u="none" strike="noStrike">
                          <a:solidFill>
                            <a:srgbClr val="000000"/>
                          </a:solidFill>
                          <a:effectLst/>
                          <a:latin typeface="Calibri" panose="020F0502020204030204" pitchFamily="34" charset="0"/>
                        </a:rPr>
                        <a:t>N/A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400" b="1" i="0" u="none" strike="noStrike">
                          <a:solidFill>
                            <a:srgbClr val="000000"/>
                          </a:solidFill>
                          <a:effectLst/>
                          <a:latin typeface="Calibri" panose="020F0502020204030204" pitchFamily="34" charset="0"/>
                        </a:rPr>
                        <a:t>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smtClean="0">
                          <a:solidFill>
                            <a:srgbClr val="000000"/>
                          </a:solidFill>
                          <a:effectLst/>
                          <a:latin typeface="Calibri" panose="020F0502020204030204" pitchFamily="34" charset="0"/>
                        </a:rPr>
                        <a:t>30</a:t>
                      </a:r>
                      <a:endParaRPr lang="en-ZA"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38715746"/>
                  </a:ext>
                </a:extLst>
              </a:tr>
              <a:tr h="1039985">
                <a:tc>
                  <a:txBody>
                    <a:bodyPr/>
                    <a:lstStyle/>
                    <a:p>
                      <a:pPr algn="ctr" rtl="0" fontAlgn="ctr"/>
                      <a:r>
                        <a:rPr lang="en-GB" sz="1400" b="1" i="0" u="none" strike="noStrike">
                          <a:solidFill>
                            <a:srgbClr val="000000"/>
                          </a:solidFill>
                          <a:effectLst/>
                          <a:latin typeface="Calibri" panose="020F0502020204030204" pitchFamily="34" charset="0"/>
                        </a:rPr>
                        <a:t>Percentage Annual Increase of goods and services by end of December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rtl="0" fontAlgn="ctr"/>
                      <a:r>
                        <a:rPr lang="en-GB" sz="1400" b="1" i="0" u="none" strike="noStrike" dirty="0">
                          <a:solidFill>
                            <a:srgbClr val="000000"/>
                          </a:solidFill>
                          <a:effectLst/>
                          <a:latin typeface="Calibri" panose="020F0502020204030204" pitchFamily="34" charset="0"/>
                        </a:rPr>
                        <a:t>10% annual increase in sales revenue by end of March 2023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400" b="1" i="0" u="none" strike="noStrike">
                          <a:solidFill>
                            <a:srgbClr val="000000"/>
                          </a:solidFill>
                          <a:effectLst/>
                          <a:latin typeface="Calibri" panose="020F0502020204030204" pitchFamily="34" charset="0"/>
                        </a:rPr>
                        <a:t>N/A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400" b="1" i="0" u="none" strike="noStrike">
                          <a:solidFill>
                            <a:srgbClr val="000000"/>
                          </a:solidFill>
                          <a:effectLst/>
                          <a:latin typeface="Calibri" panose="020F0502020204030204" pitchFamily="34" charset="0"/>
                        </a:rPr>
                        <a:t>N/A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400" b="1" i="0" u="none" strike="noStrike">
                          <a:solidFill>
                            <a:srgbClr val="000000"/>
                          </a:solidFill>
                          <a:effectLst/>
                          <a:latin typeface="Calibri" panose="020F0502020204030204" pitchFamily="34" charset="0"/>
                        </a:rPr>
                        <a:t>N/A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Calibri" panose="020F0502020204030204" pitchFamily="34" charset="0"/>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69608506"/>
                  </a:ext>
                </a:extLst>
              </a:tr>
              <a:tr h="1039985">
                <a:tc>
                  <a:txBody>
                    <a:bodyPr/>
                    <a:lstStyle/>
                    <a:p>
                      <a:pPr algn="ctr" rtl="0" fontAlgn="ctr"/>
                      <a:r>
                        <a:rPr lang="en-GB" sz="1400" b="1" i="0" u="none" strike="noStrike" dirty="0">
                          <a:solidFill>
                            <a:srgbClr val="000000"/>
                          </a:solidFill>
                          <a:effectLst/>
                          <a:latin typeface="Calibri" panose="020F0502020204030204" pitchFamily="34" charset="0"/>
                        </a:rPr>
                        <a:t>Number of customer agreements entered into annually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rtl="0" fontAlgn="ctr"/>
                      <a:r>
                        <a:rPr lang="en-GB" sz="1400" b="1" i="0" u="none" strike="noStrike" dirty="0">
                          <a:solidFill>
                            <a:srgbClr val="000000"/>
                          </a:solidFill>
                          <a:effectLst/>
                          <a:latin typeface="Calibri" panose="020F0502020204030204" pitchFamily="34" charset="0"/>
                        </a:rPr>
                        <a:t>7 customer agreements entered into by end of March 2022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400" b="1" i="0" u="none" strike="noStrike">
                          <a:solidFill>
                            <a:srgbClr val="000000"/>
                          </a:solidFill>
                          <a:effectLst/>
                          <a:latin typeface="Calibri" panose="020F0502020204030204" pitchFamily="34" charset="0"/>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400" b="1" i="0" u="none" strike="noStrike">
                          <a:solidFill>
                            <a:srgbClr val="000000"/>
                          </a:solidFill>
                          <a:effectLst/>
                          <a:latin typeface="Calibri" panose="020F0502020204030204" pitchFamily="34" charset="0"/>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400" b="1" i="0" u="none" strike="noStrike">
                          <a:solidFill>
                            <a:srgbClr val="000000"/>
                          </a:solidFill>
                          <a:effectLst/>
                          <a:latin typeface="Calibri" panose="020F0502020204030204" pitchFamily="34" charset="0"/>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Calibri" panose="020F0502020204030204" pitchFamily="34" charset="0"/>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33620433"/>
                  </a:ext>
                </a:extLst>
              </a:tr>
            </a:tbl>
          </a:graphicData>
        </a:graphic>
      </p:graphicFrame>
      <p:sp>
        <p:nvSpPr>
          <p:cNvPr id="4" name="Slide Number Placeholder 3"/>
          <p:cNvSpPr>
            <a:spLocks noGrp="1"/>
          </p:cNvSpPr>
          <p:nvPr>
            <p:ph type="sldNum" sz="quarter" idx="12"/>
          </p:nvPr>
        </p:nvSpPr>
        <p:spPr>
          <a:xfrm>
            <a:off x="6920036" y="1"/>
            <a:ext cx="2133600" cy="289560"/>
          </a:xfrm>
        </p:spPr>
        <p:txBody>
          <a:bodyPr/>
          <a:lstStyle/>
          <a:p>
            <a:fld id="{4199C084-64D2-444A-8BFC-FE521070755C}" type="slidenum">
              <a:rPr lang="en-US" altLang="en-US" smtClean="0">
                <a:solidFill>
                  <a:schemeClr val="bg1"/>
                </a:solidFill>
              </a:rPr>
              <a:pPr/>
              <a:t>55</a:t>
            </a:fld>
            <a:endParaRPr lang="en-US" altLang="en-US" dirty="0">
              <a:solidFill>
                <a:schemeClr val="bg1"/>
              </a:solidFill>
            </a:endParaRPr>
          </a:p>
        </p:txBody>
      </p:sp>
    </p:spTree>
    <p:extLst>
      <p:ext uri="{BB962C8B-B14F-4D97-AF65-F5344CB8AC3E}">
        <p14:creationId xmlns:p14="http://schemas.microsoft.com/office/powerpoint/2010/main" xmlns="" val="18544364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01" y="404664"/>
            <a:ext cx="8963891" cy="994172"/>
          </a:xfrm>
        </p:spPr>
        <p:txBody>
          <a:bodyPr>
            <a:normAutofit/>
          </a:bodyPr>
          <a:lstStyle/>
          <a:p>
            <a:r>
              <a:rPr lang="en-ZA" sz="3000" b="1" dirty="0" smtClean="0"/>
              <a:t> </a:t>
            </a:r>
            <a:r>
              <a:rPr lang="en-ZA" sz="3600" b="1" dirty="0" smtClean="0"/>
              <a:t>SEE RISK MITIGATION PLAN: 2022-23</a:t>
            </a:r>
            <a:endParaRPr lang="en-ZA" sz="3600" b="1" dirty="0"/>
          </a:p>
        </p:txBody>
      </p:sp>
      <p:sp>
        <p:nvSpPr>
          <p:cNvPr id="4" name="Rectangle 3"/>
          <p:cNvSpPr/>
          <p:nvPr/>
        </p:nvSpPr>
        <p:spPr>
          <a:xfrm>
            <a:off x="1691680" y="1426086"/>
            <a:ext cx="5759214" cy="646331"/>
          </a:xfrm>
          <a:prstGeom prst="rect">
            <a:avLst/>
          </a:prstGeom>
          <a:solidFill>
            <a:srgbClr val="FF0000"/>
          </a:solidFill>
        </p:spPr>
        <p:txBody>
          <a:bodyPr wrap="square">
            <a:spAutoFit/>
          </a:bodyPr>
          <a:lstStyle/>
          <a:p>
            <a:pPr lvl="0" algn="ctr"/>
            <a:r>
              <a:rPr lang="en-US" b="1" dirty="0" smtClean="0">
                <a:solidFill>
                  <a:prstClr val="white"/>
                </a:solidFill>
                <a:effectLst>
                  <a:outerShdw blurRad="38100" dist="38100" dir="2700000" algn="tl">
                    <a:srgbClr val="000000">
                      <a:alpha val="43137"/>
                    </a:srgbClr>
                  </a:outerShdw>
                </a:effectLst>
                <a:cs typeface="Arial" panose="020B0604020202020204" pitchFamily="34" charset="0"/>
              </a:rPr>
              <a:t>SEE’s KEY STRATEGIC RISK</a:t>
            </a:r>
          </a:p>
          <a:p>
            <a:pPr lvl="0" algn="ctr"/>
            <a:r>
              <a:rPr lang="en-US" b="1" dirty="0" smtClean="0">
                <a:solidFill>
                  <a:prstClr val="white"/>
                </a:solidFill>
                <a:effectLst>
                  <a:outerShdw blurRad="38100" dist="38100" dir="2700000" algn="tl">
                    <a:srgbClr val="000000">
                      <a:alpha val="43137"/>
                    </a:srgbClr>
                  </a:outerShdw>
                </a:effectLst>
                <a:cs typeface="Arial" panose="020B0604020202020204" pitchFamily="34" charset="0"/>
              </a:rPr>
              <a:t>INABILITY </a:t>
            </a:r>
            <a:r>
              <a:rPr lang="en-US" b="1" dirty="0">
                <a:solidFill>
                  <a:prstClr val="white"/>
                </a:solidFill>
                <a:effectLst>
                  <a:outerShdw blurRad="38100" dist="38100" dir="2700000" algn="tl">
                    <a:srgbClr val="000000">
                      <a:alpha val="43137"/>
                    </a:srgbClr>
                  </a:outerShdw>
                </a:effectLst>
                <a:cs typeface="Arial" panose="020B0604020202020204" pitchFamily="34" charset="0"/>
              </a:rPr>
              <a:t>TO GENERATE WORK OPPORTUNITIES  </a:t>
            </a:r>
          </a:p>
        </p:txBody>
      </p:sp>
      <p:sp>
        <p:nvSpPr>
          <p:cNvPr id="5" name="Rectangle 4"/>
          <p:cNvSpPr/>
          <p:nvPr/>
        </p:nvSpPr>
        <p:spPr>
          <a:xfrm>
            <a:off x="316784" y="2193242"/>
            <a:ext cx="2749792" cy="369332"/>
          </a:xfrm>
          <a:prstGeom prst="rect">
            <a:avLst/>
          </a:prstGeom>
        </p:spPr>
        <p:txBody>
          <a:bodyPr wrap="none">
            <a:spAutoFit/>
          </a:bodyPr>
          <a:lstStyle/>
          <a:p>
            <a:r>
              <a:rPr lang="en-GB" b="1" u="sng" dirty="0" smtClean="0">
                <a:latin typeface="Calibri" charset="0"/>
              </a:rPr>
              <a:t>Desired Outcome </a:t>
            </a:r>
            <a:r>
              <a:rPr lang="en-GB" dirty="0">
                <a:latin typeface="Calibri" charset="0"/>
              </a:rPr>
              <a:t>(“What”)</a:t>
            </a:r>
            <a:endParaRPr lang="en-US" dirty="0"/>
          </a:p>
        </p:txBody>
      </p:sp>
      <p:sp>
        <p:nvSpPr>
          <p:cNvPr id="6" name="Rectangle 5"/>
          <p:cNvSpPr/>
          <p:nvPr/>
        </p:nvSpPr>
        <p:spPr>
          <a:xfrm>
            <a:off x="5652116" y="2193242"/>
            <a:ext cx="2437975" cy="369332"/>
          </a:xfrm>
          <a:prstGeom prst="rect">
            <a:avLst/>
          </a:prstGeom>
        </p:spPr>
        <p:txBody>
          <a:bodyPr wrap="none">
            <a:spAutoFit/>
          </a:bodyPr>
          <a:lstStyle/>
          <a:p>
            <a:pPr>
              <a:spcBef>
                <a:spcPct val="50000"/>
              </a:spcBef>
              <a:defRPr/>
            </a:pPr>
            <a:r>
              <a:rPr lang="en-GB" b="1" u="sng" dirty="0" smtClean="0">
                <a:latin typeface="Calibri" charset="0"/>
              </a:rPr>
              <a:t>Risk Mitigation </a:t>
            </a:r>
            <a:r>
              <a:rPr lang="en-GB" dirty="0">
                <a:latin typeface="Calibri" charset="0"/>
              </a:rPr>
              <a:t>(“How“)</a:t>
            </a:r>
          </a:p>
        </p:txBody>
      </p:sp>
      <p:sp>
        <p:nvSpPr>
          <p:cNvPr id="7" name="Rounded Rectangle 2"/>
          <p:cNvSpPr>
            <a:spLocks noChangeArrowheads="1"/>
          </p:cNvSpPr>
          <p:nvPr>
            <p:custDataLst>
              <p:tags r:id="rId1"/>
            </p:custDataLst>
          </p:nvPr>
        </p:nvSpPr>
        <p:spPr bwMode="auto">
          <a:xfrm>
            <a:off x="5230596" y="2585900"/>
            <a:ext cx="3255797" cy="3025719"/>
          </a:xfrm>
          <a:prstGeom prst="roundRect">
            <a:avLst>
              <a:gd name="adj" fmla="val 5435"/>
            </a:avLst>
          </a:prstGeom>
          <a:solidFill>
            <a:srgbClr val="F2F2F2"/>
          </a:solidFill>
          <a:ln w="9525">
            <a:solidFill>
              <a:srgbClr val="A6A6A6"/>
            </a:solidFill>
            <a:round/>
            <a:headEnd/>
            <a:tailEnd/>
          </a:ln>
        </p:spPr>
        <p:txBody>
          <a:bodyPr lIns="91429" tIns="45714" rIns="91429" bIns="45714"/>
          <a:lstStyle/>
          <a:p>
            <a:pPr algn="ctr">
              <a:spcBef>
                <a:spcPts val="1800"/>
              </a:spcBef>
              <a:buClr>
                <a:schemeClr val="tx2"/>
              </a:buClr>
              <a:buSzPct val="105000"/>
            </a:pPr>
            <a:r>
              <a:rPr lang="en-GB" sz="1200" dirty="0">
                <a:latin typeface="Calibri" charset="0"/>
              </a:rPr>
              <a:t> </a:t>
            </a:r>
            <a:r>
              <a:rPr lang="en-GB" sz="1400" b="1" dirty="0">
                <a:latin typeface="Calibri" charset="0"/>
              </a:rPr>
              <a:t>SEE STRATEGIC IMPERATIVES</a:t>
            </a:r>
            <a:r>
              <a:rPr lang="en-GB" sz="1400" dirty="0">
                <a:latin typeface="Calibri" charset="0"/>
              </a:rPr>
              <a:t>.</a:t>
            </a:r>
          </a:p>
          <a:p>
            <a:pPr marL="400050" indent="-400050">
              <a:spcBef>
                <a:spcPts val="1800"/>
              </a:spcBef>
              <a:buClr>
                <a:schemeClr val="tx2"/>
              </a:buClr>
              <a:buSzPct val="105000"/>
              <a:buAutoNum type="romanUcPeriod"/>
            </a:pPr>
            <a:r>
              <a:rPr lang="en-GB" sz="1400" b="1" dirty="0" smtClean="0">
                <a:latin typeface="Calibri" charset="0"/>
              </a:rPr>
              <a:t>IMPROVED MARKETING </a:t>
            </a:r>
            <a:endParaRPr lang="en-ZA" sz="1200" dirty="0" smtClean="0">
              <a:latin typeface="Calibri" charset="0"/>
            </a:endParaRPr>
          </a:p>
          <a:p>
            <a:pPr marL="400050" indent="-400050">
              <a:spcBef>
                <a:spcPts val="1800"/>
              </a:spcBef>
              <a:buClr>
                <a:schemeClr val="tx2"/>
              </a:buClr>
              <a:buSzPct val="105000"/>
              <a:buAutoNum type="romanUcPeriod"/>
            </a:pPr>
            <a:r>
              <a:rPr lang="en-ZA" sz="1400" b="1" dirty="0" smtClean="0">
                <a:latin typeface="Calibri" charset="0"/>
              </a:rPr>
              <a:t>DEVELOP NEW INNOVATIVE PRODUCTS</a:t>
            </a:r>
            <a:endParaRPr lang="en-GB" sz="1400" b="1" dirty="0" smtClean="0">
              <a:latin typeface="Calibri" charset="0"/>
            </a:endParaRPr>
          </a:p>
          <a:p>
            <a:pPr marL="285750" indent="-285750">
              <a:spcBef>
                <a:spcPts val="1800"/>
              </a:spcBef>
              <a:buClr>
                <a:schemeClr val="tx2"/>
              </a:buClr>
              <a:buSzPct val="105000"/>
              <a:buFont typeface="Wingdings" charset="0"/>
              <a:buAutoNum type="romanUcPeriod"/>
            </a:pPr>
            <a:r>
              <a:rPr lang="en-GB" sz="1400" b="1" dirty="0" smtClean="0">
                <a:latin typeface="Calibri" charset="0"/>
              </a:rPr>
              <a:t>   7 NEW CUSTOMER AGREEMENTS</a:t>
            </a:r>
            <a:r>
              <a:rPr lang="en-GB" sz="1400" dirty="0" smtClean="0">
                <a:latin typeface="Calibri" charset="0"/>
              </a:rPr>
              <a:t>  </a:t>
            </a:r>
          </a:p>
          <a:p>
            <a:pPr marL="285750" indent="-285750" algn="just">
              <a:spcBef>
                <a:spcPts val="1800"/>
              </a:spcBef>
              <a:buClr>
                <a:schemeClr val="tx2"/>
              </a:buClr>
              <a:buSzPct val="105000"/>
              <a:buFont typeface="+mj-lt"/>
              <a:buAutoNum type="romanUcPeriod"/>
            </a:pPr>
            <a:r>
              <a:rPr lang="en-GB" sz="1400" b="1" dirty="0" smtClean="0">
                <a:latin typeface="Calibri" charset="0"/>
              </a:rPr>
              <a:t>   INCREASE SALES BY 10% </a:t>
            </a:r>
            <a:endParaRPr lang="en-GB" sz="1400" dirty="0" smtClean="0">
              <a:latin typeface="Calibri" charset="0"/>
            </a:endParaRPr>
          </a:p>
          <a:p>
            <a:pPr algn="just">
              <a:spcBef>
                <a:spcPts val="1800"/>
              </a:spcBef>
              <a:buClr>
                <a:schemeClr val="tx2"/>
              </a:buClr>
              <a:buSzPct val="105000"/>
            </a:pPr>
            <a:endParaRPr lang="en-GB" sz="1400" dirty="0">
              <a:latin typeface="Calibri" charset="0"/>
            </a:endParaRPr>
          </a:p>
          <a:p>
            <a:pPr marL="285750" indent="-285750" algn="just">
              <a:spcBef>
                <a:spcPts val="1800"/>
              </a:spcBef>
              <a:buClr>
                <a:schemeClr val="tx2"/>
              </a:buClr>
              <a:buSzPct val="105000"/>
              <a:buFont typeface="+mj-lt"/>
              <a:buAutoNum type="romanUcPeriod"/>
            </a:pPr>
            <a:endParaRPr lang="en-GB" sz="1400" dirty="0">
              <a:latin typeface="Calibri" charset="0"/>
            </a:endParaRPr>
          </a:p>
          <a:p>
            <a:pPr>
              <a:spcBef>
                <a:spcPts val="1800"/>
              </a:spcBef>
              <a:buClr>
                <a:schemeClr val="tx2"/>
              </a:buClr>
              <a:buSzPct val="105000"/>
            </a:pPr>
            <a:endParaRPr lang="en-GB" sz="1200" dirty="0">
              <a:latin typeface="Calibri" charset="0"/>
            </a:endParaRPr>
          </a:p>
        </p:txBody>
      </p:sp>
      <p:sp>
        <p:nvSpPr>
          <p:cNvPr id="8" name="Rectangle 8"/>
          <p:cNvSpPr>
            <a:spLocks noChangeArrowheads="1"/>
          </p:cNvSpPr>
          <p:nvPr>
            <p:custDataLst>
              <p:tags r:id="rId2"/>
            </p:custDataLst>
          </p:nvPr>
        </p:nvSpPr>
        <p:spPr bwMode="auto">
          <a:xfrm>
            <a:off x="256194" y="6101776"/>
            <a:ext cx="8034501" cy="345666"/>
          </a:xfrm>
          <a:prstGeom prst="rect">
            <a:avLst/>
          </a:prstGeom>
          <a:solidFill>
            <a:srgbClr val="69747A"/>
          </a:solidFill>
          <a:ln w="9525">
            <a:solidFill>
              <a:schemeClr val="bg1"/>
            </a:solidFill>
            <a:miter lim="800000"/>
            <a:headEnd/>
            <a:tailEnd/>
          </a:ln>
        </p:spPr>
        <p:txBody>
          <a:bodyPr anchor="ctr" anchorCtr="1"/>
          <a:lstStyle/>
          <a:p>
            <a:pPr algn="ctr"/>
            <a:r>
              <a:rPr lang="en-GB" sz="1500" b="1" dirty="0" smtClean="0">
                <a:solidFill>
                  <a:srgbClr val="FFFFFF"/>
                </a:solidFill>
              </a:rPr>
              <a:t>Networking                         Partnerships                   Creating value</a:t>
            </a:r>
            <a:endParaRPr lang="en-GB" sz="1500" b="1" dirty="0">
              <a:solidFill>
                <a:srgbClr val="FFFFFF"/>
              </a:solidFill>
            </a:endParaRPr>
          </a:p>
        </p:txBody>
      </p:sp>
      <p:sp>
        <p:nvSpPr>
          <p:cNvPr id="9" name="Rectangle 8"/>
          <p:cNvSpPr>
            <a:spLocks noChangeArrowheads="1"/>
          </p:cNvSpPr>
          <p:nvPr>
            <p:custDataLst>
              <p:tags r:id="rId3"/>
            </p:custDataLst>
          </p:nvPr>
        </p:nvSpPr>
        <p:spPr bwMode="auto">
          <a:xfrm>
            <a:off x="393687" y="6225198"/>
            <a:ext cx="546100" cy="173037"/>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FFFFFF"/>
                </a:solidFill>
                <a:effectLst/>
                <a:uLnTx/>
                <a:uFillTx/>
                <a:latin typeface="Calibri"/>
                <a:ea typeface="+mn-ea"/>
                <a:cs typeface="+mn-cs"/>
              </a:rPr>
              <a:t>Enablers</a:t>
            </a:r>
          </a:p>
        </p:txBody>
      </p:sp>
      <p:sp>
        <p:nvSpPr>
          <p:cNvPr id="14" name="Rectangle 4"/>
          <p:cNvSpPr>
            <a:spLocks noChangeArrowheads="1"/>
          </p:cNvSpPr>
          <p:nvPr>
            <p:custDataLst>
              <p:tags r:id="rId4"/>
            </p:custDataLst>
          </p:nvPr>
        </p:nvSpPr>
        <p:spPr bwMode="auto">
          <a:xfrm>
            <a:off x="427366" y="2797803"/>
            <a:ext cx="2051046" cy="1281464"/>
          </a:xfrm>
          <a:prstGeom prst="rect">
            <a:avLst/>
          </a:prstGeom>
          <a:solidFill>
            <a:srgbClr val="B38538"/>
          </a:solidFill>
          <a:ln>
            <a:noFill/>
          </a:ln>
          <a:effectLst>
            <a:outerShdw blurRad="63500" dist="38099" dir="2700000" algn="ctr" rotWithShape="0">
              <a:srgbClr val="000000">
                <a:alpha val="74998"/>
              </a:srgbClr>
            </a:outerShdw>
          </a:effectLst>
          <a:extLst>
            <a:ext uri="{91240B29-F687-4f45-9708-019B960494DF}">
              <a14:hiddenLine xmlns="" xmlns:a14="http://schemas.microsoft.com/office/drawing/2010/main" w="6350">
                <a:solidFill>
                  <a:srgbClr val="000000"/>
                </a:solidFill>
                <a:miter lim="800000"/>
                <a:headEnd/>
                <a:tailEnd/>
              </a14:hiddenLine>
            </a:ext>
          </a:extLst>
        </p:spPr>
        <p:txBody>
          <a:bodyPr lIns="45714" tIns="46795" rIns="45714" bIns="46795" anchor="ctr"/>
          <a:lstStyle/>
          <a:p>
            <a:pPr marL="342900" indent="-342900" algn="ctr" eaLnBrk="0" hangingPunct="0">
              <a:buFont typeface="+mj-lt"/>
              <a:buAutoNum type="arabicPeriod"/>
              <a:defRPr/>
            </a:pPr>
            <a:endParaRPr lang="en-GB" sz="1400" b="1" dirty="0" smtClean="0">
              <a:solidFill>
                <a:srgbClr val="FFFFFF"/>
              </a:solidFill>
              <a:effectLst>
                <a:outerShdw blurRad="38100" dist="38100" dir="2700000" algn="tl">
                  <a:srgbClr val="000000"/>
                </a:outerShdw>
              </a:effectLst>
              <a:latin typeface="Calibri" charset="0"/>
              <a:cs typeface="Arial" charset="0"/>
            </a:endParaRPr>
          </a:p>
          <a:p>
            <a:pPr marL="342900" indent="-342900" algn="ctr" eaLnBrk="0" hangingPunct="0">
              <a:buFont typeface="+mj-lt"/>
              <a:buAutoNum type="arabicPeriod"/>
              <a:defRPr/>
            </a:pPr>
            <a:endParaRPr lang="en-GB" sz="1400" b="1" dirty="0">
              <a:solidFill>
                <a:srgbClr val="FFFFFF"/>
              </a:solidFill>
              <a:effectLst>
                <a:outerShdw blurRad="38100" dist="38100" dir="2700000" algn="tl">
                  <a:srgbClr val="000000"/>
                </a:outerShdw>
              </a:effectLst>
              <a:latin typeface="Calibri" charset="0"/>
              <a:cs typeface="Arial" charset="0"/>
            </a:endParaRPr>
          </a:p>
          <a:p>
            <a:pPr marL="342900" indent="-342900" algn="ctr" eaLnBrk="0" hangingPunct="0">
              <a:buFont typeface="+mj-lt"/>
              <a:buAutoNum type="arabicPeriod"/>
              <a:defRPr/>
            </a:pPr>
            <a:endParaRPr lang="en-GB" sz="1400" b="1" dirty="0" smtClean="0">
              <a:solidFill>
                <a:srgbClr val="FFFFFF"/>
              </a:solidFill>
              <a:effectLst>
                <a:outerShdw blurRad="38100" dist="38100" dir="2700000" algn="tl">
                  <a:srgbClr val="000000"/>
                </a:outerShdw>
              </a:effectLst>
              <a:latin typeface="Calibri" charset="0"/>
              <a:cs typeface="Arial" charset="0"/>
            </a:endParaRPr>
          </a:p>
          <a:p>
            <a:pPr algn="ctr" eaLnBrk="0" hangingPunct="0">
              <a:defRPr/>
            </a:pPr>
            <a:r>
              <a:rPr lang="en-GB" sz="1400" b="1" dirty="0" smtClean="0">
                <a:solidFill>
                  <a:srgbClr val="FFFFFF"/>
                </a:solidFill>
                <a:effectLst>
                  <a:outerShdw blurRad="38100" dist="38100" dir="2700000" algn="tl">
                    <a:srgbClr val="000000"/>
                  </a:outerShdw>
                </a:effectLst>
                <a:latin typeface="Calibri" charset="0"/>
                <a:cs typeface="Arial" charset="0"/>
              </a:rPr>
              <a:t>CREATE WORK OPPORTUNITIES FOR PEOPLE WITH DISABILITIES</a:t>
            </a:r>
          </a:p>
          <a:p>
            <a:pPr marL="342900" indent="-342900" algn="ctr" eaLnBrk="0" hangingPunct="0">
              <a:buFont typeface="+mj-lt"/>
              <a:buAutoNum type="arabicPeriod"/>
              <a:defRPr/>
            </a:pPr>
            <a:endParaRPr lang="en-GB" sz="1400" b="1" dirty="0" smtClean="0">
              <a:solidFill>
                <a:srgbClr val="FFFFFF"/>
              </a:solidFill>
              <a:effectLst>
                <a:outerShdw blurRad="38100" dist="38100" dir="2700000" algn="tl">
                  <a:srgbClr val="000000"/>
                </a:outerShdw>
              </a:effectLst>
              <a:latin typeface="Calibri" charset="0"/>
              <a:cs typeface="Arial" charset="0"/>
            </a:endParaRPr>
          </a:p>
          <a:p>
            <a:pPr algn="ctr" eaLnBrk="0" hangingPunct="0">
              <a:defRPr/>
            </a:pPr>
            <a:endParaRPr lang="en-GB" sz="1400" b="1" dirty="0" smtClean="0">
              <a:solidFill>
                <a:srgbClr val="FFFFFF"/>
              </a:solidFill>
              <a:effectLst>
                <a:outerShdw blurRad="38100" dist="38100" dir="2700000" algn="tl">
                  <a:srgbClr val="000000"/>
                </a:outerShdw>
              </a:effectLst>
              <a:latin typeface="Calibri" charset="0"/>
              <a:cs typeface="Arial" charset="0"/>
            </a:endParaRPr>
          </a:p>
          <a:p>
            <a:pPr algn="ctr" eaLnBrk="0" hangingPunct="0">
              <a:defRPr/>
            </a:pPr>
            <a:r>
              <a:rPr lang="en-GB" sz="1400" b="1" dirty="0" smtClean="0">
                <a:solidFill>
                  <a:srgbClr val="FFFFFF"/>
                </a:solidFill>
                <a:effectLst>
                  <a:outerShdw blurRad="38100" dist="38100" dir="2700000" algn="tl">
                    <a:srgbClr val="000000"/>
                  </a:outerShdw>
                </a:effectLst>
                <a:latin typeface="Calibri" charset="0"/>
                <a:cs typeface="Arial" charset="0"/>
              </a:rPr>
              <a:t>  </a:t>
            </a:r>
            <a:endParaRPr lang="en-GB" sz="1400" b="1" dirty="0">
              <a:solidFill>
                <a:srgbClr val="FFFFFF"/>
              </a:solidFill>
              <a:effectLst>
                <a:outerShdw blurRad="38100" dist="38100" dir="2700000" algn="tl">
                  <a:srgbClr val="000000"/>
                </a:outerShdw>
              </a:effectLst>
              <a:latin typeface="Calibri" charset="0"/>
              <a:cs typeface="Arial" charset="0"/>
            </a:endParaRPr>
          </a:p>
        </p:txBody>
      </p:sp>
      <p:sp>
        <p:nvSpPr>
          <p:cNvPr id="15" name="Rectangle 5"/>
          <p:cNvSpPr>
            <a:spLocks noChangeArrowheads="1"/>
          </p:cNvSpPr>
          <p:nvPr>
            <p:custDataLst>
              <p:tags r:id="rId5"/>
            </p:custDataLst>
          </p:nvPr>
        </p:nvSpPr>
        <p:spPr bwMode="auto">
          <a:xfrm>
            <a:off x="2472950" y="4272517"/>
            <a:ext cx="2183630" cy="1458387"/>
          </a:xfrm>
          <a:prstGeom prst="rect">
            <a:avLst/>
          </a:prstGeom>
          <a:solidFill>
            <a:srgbClr val="B38538"/>
          </a:solidFill>
          <a:ln>
            <a:noFill/>
          </a:ln>
          <a:effectLst>
            <a:outerShdw blurRad="63500" dist="38099" dir="2700000" algn="ctr" rotWithShape="0">
              <a:srgbClr val="000000">
                <a:alpha val="74998"/>
              </a:srgbClr>
            </a:outerShdw>
          </a:effectLst>
          <a:extLst>
            <a:ext uri="{91240B29-F687-4f45-9708-019B960494DF}">
              <a14:hiddenLine xmlns="" xmlns:a14="http://schemas.microsoft.com/office/drawing/2010/main" w="6350">
                <a:solidFill>
                  <a:srgbClr val="000000"/>
                </a:solidFill>
                <a:miter lim="800000"/>
                <a:headEnd/>
                <a:tailEnd/>
              </a14:hiddenLine>
            </a:ext>
          </a:extLst>
        </p:spPr>
        <p:txBody>
          <a:bodyPr lIns="45714" tIns="46795" rIns="45714" bIns="46795" anchor="ctr"/>
          <a:lstStyle/>
          <a:p>
            <a:pPr algn="ctr" eaLnBrk="0" hangingPunct="0">
              <a:defRPr/>
            </a:pPr>
            <a:r>
              <a:rPr lang="en-GB" sz="1400" b="1" dirty="0">
                <a:solidFill>
                  <a:srgbClr val="FFFFFF"/>
                </a:solidFill>
                <a:effectLst>
                  <a:outerShdw blurRad="38100" dist="38100" dir="2700000" algn="tl">
                    <a:srgbClr val="000000"/>
                  </a:outerShdw>
                </a:effectLst>
                <a:latin typeface="Calibri" charset="0"/>
                <a:cs typeface="Arial" charset="0"/>
              </a:rPr>
              <a:t> </a:t>
            </a:r>
            <a:r>
              <a:rPr lang="en-GB" sz="1400" b="1" dirty="0" smtClean="0">
                <a:solidFill>
                  <a:srgbClr val="FFFFFF"/>
                </a:solidFill>
                <a:effectLst>
                  <a:outerShdw blurRad="38100" dist="38100" dir="2700000" algn="tl">
                    <a:srgbClr val="000000"/>
                  </a:outerShdw>
                </a:effectLst>
                <a:latin typeface="Calibri" charset="0"/>
                <a:cs typeface="Arial" charset="0"/>
              </a:rPr>
              <a:t>TRANSITIONAL EMPLOYMENT OPPORTUNITIES </a:t>
            </a:r>
          </a:p>
          <a:p>
            <a:pPr algn="ctr" eaLnBrk="0" hangingPunct="0">
              <a:defRPr/>
            </a:pPr>
            <a:r>
              <a:rPr lang="en-GB" sz="1400" b="1" dirty="0" smtClean="0">
                <a:solidFill>
                  <a:srgbClr val="FFFFFF"/>
                </a:solidFill>
                <a:effectLst>
                  <a:outerShdw blurRad="38100" dist="38100" dir="2700000" algn="tl">
                    <a:srgbClr val="000000"/>
                  </a:outerShdw>
                </a:effectLst>
                <a:latin typeface="Calibri" charset="0"/>
                <a:cs typeface="Arial" charset="0"/>
              </a:rPr>
              <a:t>&amp; EXTENDED EMPLOYMNT OPPORTUNITIES  </a:t>
            </a:r>
          </a:p>
        </p:txBody>
      </p:sp>
      <p:sp>
        <p:nvSpPr>
          <p:cNvPr id="16" name="AutoShape 19"/>
          <p:cNvSpPr>
            <a:spLocks noChangeArrowheads="1"/>
          </p:cNvSpPr>
          <p:nvPr>
            <p:custDataLst>
              <p:tags r:id="rId6"/>
            </p:custDataLst>
          </p:nvPr>
        </p:nvSpPr>
        <p:spPr bwMode="auto">
          <a:xfrm rot="14564840" flipH="1" flipV="1">
            <a:off x="2043884" y="3091921"/>
            <a:ext cx="1570194" cy="1623283"/>
          </a:xfrm>
          <a:custGeom>
            <a:avLst/>
            <a:gdLst>
              <a:gd name="T0" fmla="*/ 51480356 w 21600"/>
              <a:gd name="T1" fmla="*/ 6548382 h 21600"/>
              <a:gd name="T2" fmla="*/ 22485443 w 21600"/>
              <a:gd name="T3" fmla="*/ 49874996 h 21600"/>
              <a:gd name="T4" fmla="*/ 73758058 w 21600"/>
              <a:gd name="T5" fmla="*/ 25644073 h 21600"/>
              <a:gd name="T6" fmla="*/ 85899346 w 21600"/>
              <a:gd name="T7" fmla="*/ -3786765 h 21600"/>
              <a:gd name="T8" fmla="*/ 85899346 w 21600"/>
              <a:gd name="T9" fmla="*/ 28345605 h 21600"/>
              <a:gd name="T10" fmla="*/ 85899346 w 21600"/>
              <a:gd name="T11" fmla="*/ 36598064 h 21600"/>
              <a:gd name="T12" fmla="*/ 0 60000 65536"/>
              <a:gd name="T13" fmla="*/ 0 60000 65536"/>
              <a:gd name="T14" fmla="*/ 0 60000 65536"/>
              <a:gd name="T15" fmla="*/ 0 60000 65536"/>
              <a:gd name="T16" fmla="*/ 0 60000 65536"/>
              <a:gd name="T17" fmla="*/ 0 60000 65536"/>
              <a:gd name="T18" fmla="*/ 3175 w 21600"/>
              <a:gd name="T19" fmla="*/ 3173 h 21600"/>
              <a:gd name="T20" fmla="*/ 18425 w 21600"/>
              <a:gd name="T21" fmla="*/ 1842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3874" y="5601"/>
                </a:moveTo>
                <a:cubicBezTo>
                  <a:pt x="12943" y="5050"/>
                  <a:pt x="11881" y="4760"/>
                  <a:pt x="10800" y="4760"/>
                </a:cubicBezTo>
                <a:cubicBezTo>
                  <a:pt x="7464" y="4760"/>
                  <a:pt x="4760" y="7464"/>
                  <a:pt x="4760" y="10800"/>
                </a:cubicBezTo>
                <a:lnTo>
                  <a:pt x="0" y="10800"/>
                </a:lnTo>
                <a:cubicBezTo>
                  <a:pt x="0" y="4835"/>
                  <a:pt x="4835" y="0"/>
                  <a:pt x="10800" y="0"/>
                </a:cubicBezTo>
                <a:cubicBezTo>
                  <a:pt x="12734" y="0"/>
                  <a:pt x="14633" y="519"/>
                  <a:pt x="16298" y="1504"/>
                </a:cubicBezTo>
                <a:lnTo>
                  <a:pt x="17672" y="-820"/>
                </a:lnTo>
                <a:lnTo>
                  <a:pt x="19459" y="6138"/>
                </a:lnTo>
                <a:lnTo>
                  <a:pt x="12500" y="7925"/>
                </a:lnTo>
                <a:lnTo>
                  <a:pt x="13874" y="5601"/>
                </a:lnTo>
                <a:close/>
              </a:path>
            </a:pathLst>
          </a:custGeom>
          <a:gradFill rotWithShape="1">
            <a:gsLst>
              <a:gs pos="0">
                <a:srgbClr val="66CCFF">
                  <a:alpha val="0"/>
                </a:srgbClr>
              </a:gs>
              <a:gs pos="100000">
                <a:srgbClr val="66CCFF"/>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429" tIns="45714" rIns="91429" bIns="45714" anchor="ctr"/>
          <a:lstStyle/>
          <a:p>
            <a:endParaRPr lang="en-US"/>
          </a:p>
        </p:txBody>
      </p:sp>
      <p:sp>
        <p:nvSpPr>
          <p:cNvPr id="17" name="AutoShape 15"/>
          <p:cNvSpPr>
            <a:spLocks noChangeArrowheads="1"/>
          </p:cNvSpPr>
          <p:nvPr>
            <p:custDataLst>
              <p:tags r:id="rId7"/>
            </p:custDataLst>
          </p:nvPr>
        </p:nvSpPr>
        <p:spPr bwMode="auto">
          <a:xfrm rot="13711201">
            <a:off x="1051405" y="3528188"/>
            <a:ext cx="1959875" cy="1750180"/>
          </a:xfrm>
          <a:custGeom>
            <a:avLst/>
            <a:gdLst>
              <a:gd name="T0" fmla="*/ 51302038 w 21600"/>
              <a:gd name="T1" fmla="*/ 6548382 h 21600"/>
              <a:gd name="T2" fmla="*/ 22407462 w 21600"/>
              <a:gd name="T3" fmla="*/ 49874996 h 21600"/>
              <a:gd name="T4" fmla="*/ 73502301 w 21600"/>
              <a:gd name="T5" fmla="*/ 25644073 h 21600"/>
              <a:gd name="T6" fmla="*/ 85799925 w 21600"/>
              <a:gd name="T7" fmla="*/ -3786765 h 21600"/>
              <a:gd name="T8" fmla="*/ 85799925 w 21600"/>
              <a:gd name="T9" fmla="*/ 28345605 h 21600"/>
              <a:gd name="T10" fmla="*/ 85799925 w 21600"/>
              <a:gd name="T11" fmla="*/ 36598064 h 21600"/>
              <a:gd name="T12" fmla="*/ 0 60000 65536"/>
              <a:gd name="T13" fmla="*/ 0 60000 65536"/>
              <a:gd name="T14" fmla="*/ 0 60000 65536"/>
              <a:gd name="T15" fmla="*/ 0 60000 65536"/>
              <a:gd name="T16" fmla="*/ 0 60000 65536"/>
              <a:gd name="T17" fmla="*/ 0 60000 65536"/>
              <a:gd name="T18" fmla="*/ 3154 w 21600"/>
              <a:gd name="T19" fmla="*/ 3173 h 21600"/>
              <a:gd name="T20" fmla="*/ 18446 w 21600"/>
              <a:gd name="T21" fmla="*/ 1842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3874" y="5601"/>
                </a:moveTo>
                <a:cubicBezTo>
                  <a:pt x="12943" y="5050"/>
                  <a:pt x="11881" y="4760"/>
                  <a:pt x="10800" y="4760"/>
                </a:cubicBezTo>
                <a:cubicBezTo>
                  <a:pt x="7464" y="4760"/>
                  <a:pt x="4760" y="7464"/>
                  <a:pt x="4760" y="10800"/>
                </a:cubicBezTo>
                <a:lnTo>
                  <a:pt x="0" y="10800"/>
                </a:lnTo>
                <a:cubicBezTo>
                  <a:pt x="0" y="4835"/>
                  <a:pt x="4835" y="0"/>
                  <a:pt x="10800" y="0"/>
                </a:cubicBezTo>
                <a:cubicBezTo>
                  <a:pt x="12734" y="0"/>
                  <a:pt x="14633" y="519"/>
                  <a:pt x="16298" y="1504"/>
                </a:cubicBezTo>
                <a:lnTo>
                  <a:pt x="17672" y="-820"/>
                </a:lnTo>
                <a:lnTo>
                  <a:pt x="19459" y="6138"/>
                </a:lnTo>
                <a:lnTo>
                  <a:pt x="12500" y="7925"/>
                </a:lnTo>
                <a:lnTo>
                  <a:pt x="13874" y="5601"/>
                </a:lnTo>
                <a:close/>
              </a:path>
            </a:pathLst>
          </a:custGeom>
          <a:gradFill rotWithShape="1">
            <a:gsLst>
              <a:gs pos="0">
                <a:srgbClr val="66CCFF">
                  <a:alpha val="0"/>
                </a:srgbClr>
              </a:gs>
              <a:gs pos="100000">
                <a:srgbClr val="66CCFF"/>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lIns="91429" tIns="45714" rIns="91429" bIns="45714" anchor="ctr"/>
          <a:lstStyle/>
          <a:p>
            <a:endParaRPr lang="en-US"/>
          </a:p>
        </p:txBody>
      </p:sp>
      <p:sp>
        <p:nvSpPr>
          <p:cNvPr id="3" name="Slide Number Placeholder 2"/>
          <p:cNvSpPr>
            <a:spLocks noGrp="1"/>
          </p:cNvSpPr>
          <p:nvPr>
            <p:ph type="sldNum" sz="quarter" idx="12"/>
          </p:nvPr>
        </p:nvSpPr>
        <p:spPr>
          <a:xfrm>
            <a:off x="6827520" y="0"/>
            <a:ext cx="2133600" cy="283839"/>
          </a:xfrm>
        </p:spPr>
        <p:txBody>
          <a:bodyPr/>
          <a:lstStyle/>
          <a:p>
            <a:fld id="{4199C084-64D2-444A-8BFC-FE521070755C}" type="slidenum">
              <a:rPr lang="en-US" altLang="en-US" smtClean="0">
                <a:solidFill>
                  <a:schemeClr val="bg1"/>
                </a:solidFill>
              </a:rPr>
              <a:pPr/>
              <a:t>56</a:t>
            </a:fld>
            <a:endParaRPr lang="en-US" altLang="en-US" dirty="0">
              <a:solidFill>
                <a:schemeClr val="bg1"/>
              </a:solidFill>
            </a:endParaRPr>
          </a:p>
        </p:txBody>
      </p:sp>
    </p:spTree>
    <p:extLst>
      <p:ext uri="{BB962C8B-B14F-4D97-AF65-F5344CB8AC3E}">
        <p14:creationId xmlns:p14="http://schemas.microsoft.com/office/powerpoint/2010/main" xmlns="" val="22801020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684213" y="2205038"/>
            <a:ext cx="7772400" cy="1470025"/>
          </a:xfrm>
        </p:spPr>
        <p:txBody>
          <a:bodyPr anchor="t"/>
          <a:lstStyle/>
          <a:p>
            <a:pPr eaLnBrk="1" hangingPunct="1"/>
            <a:r>
              <a:rPr lang="en-ZA" b="1" dirty="0" smtClean="0">
                <a:ea typeface="ＭＳ Ｐゴシック"/>
              </a:rPr>
              <a:t/>
            </a:r>
            <a:br>
              <a:rPr lang="en-ZA" b="1" dirty="0" smtClean="0">
                <a:ea typeface="ＭＳ Ｐゴシック"/>
              </a:rPr>
            </a:br>
            <a:endParaRPr lang="en-GB" b="1" dirty="0" smtClean="0">
              <a:ea typeface="ＭＳ Ｐゴシック"/>
            </a:endParaRPr>
          </a:p>
        </p:txBody>
      </p:sp>
      <p:sp>
        <p:nvSpPr>
          <p:cNvPr id="3075" name="Rectangle 3"/>
          <p:cNvSpPr>
            <a:spLocks noGrp="1" noChangeArrowheads="1"/>
          </p:cNvSpPr>
          <p:nvPr>
            <p:ph type="subTitle" idx="4294967295"/>
          </p:nvPr>
        </p:nvSpPr>
        <p:spPr>
          <a:xfrm>
            <a:off x="684214" y="4045318"/>
            <a:ext cx="7627264" cy="1119168"/>
          </a:xfrm>
          <a:noFill/>
          <a:ln>
            <a:solidFill>
              <a:schemeClr val="bg1"/>
            </a:solidFill>
          </a:ln>
          <a:extLst/>
        </p:spPr>
        <p:style>
          <a:lnRef idx="2">
            <a:schemeClr val="accent6">
              <a:shade val="50000"/>
            </a:schemeClr>
          </a:lnRef>
          <a:fillRef idx="1">
            <a:schemeClr val="accent6"/>
          </a:fillRef>
          <a:effectRef idx="0">
            <a:schemeClr val="accent6"/>
          </a:effectRef>
          <a:fontRef idx="minor">
            <a:schemeClr val="lt1"/>
          </a:fontRef>
        </p:style>
        <p:txBody>
          <a:bodyPr/>
          <a:lstStyle/>
          <a:p>
            <a:pPr marL="0" indent="0" algn="ctr" eaLnBrk="1" hangingPunct="1">
              <a:lnSpc>
                <a:spcPct val="90000"/>
              </a:lnSpc>
              <a:buNone/>
            </a:pPr>
            <a:endParaRPr lang="en-ZA" sz="2800" b="1" dirty="0">
              <a:solidFill>
                <a:schemeClr val="tx1"/>
              </a:solidFill>
              <a:cs typeface="Arial" charset="0"/>
            </a:endParaRPr>
          </a:p>
          <a:p>
            <a:pPr marL="0" indent="0" algn="ctr" eaLnBrk="1" hangingPunct="1">
              <a:lnSpc>
                <a:spcPct val="90000"/>
              </a:lnSpc>
              <a:buNone/>
            </a:pPr>
            <a:endParaRPr lang="en-US" b="1" dirty="0">
              <a:solidFill>
                <a:schemeClr val="bg1"/>
              </a:solidFill>
              <a:cs typeface="Arial" charset="0"/>
            </a:endParaRPr>
          </a:p>
        </p:txBody>
      </p:sp>
      <p:sp>
        <p:nvSpPr>
          <p:cNvPr id="2" name="Slide Number Placeholder 1"/>
          <p:cNvSpPr>
            <a:spLocks noGrp="1"/>
          </p:cNvSpPr>
          <p:nvPr>
            <p:ph type="sldNum" sz="quarter" idx="12"/>
          </p:nvPr>
        </p:nvSpPr>
        <p:spPr>
          <a:xfrm>
            <a:off x="7010400" y="-5896"/>
            <a:ext cx="2133600" cy="365125"/>
          </a:xfrm>
        </p:spPr>
        <p:txBody>
          <a:bodyPr/>
          <a:lstStyle/>
          <a:p>
            <a:pPr>
              <a:defRPr/>
            </a:pPr>
            <a:fld id="{02973164-415C-4C83-A7EC-60F18549655F}" type="slidenum">
              <a:rPr lang="en-US" smtClean="0">
                <a:solidFill>
                  <a:schemeClr val="bg1"/>
                </a:solidFill>
              </a:rPr>
              <a:pPr>
                <a:defRPr/>
              </a:pPr>
              <a:t>57</a:t>
            </a:fld>
            <a:endParaRPr lang="en-US" dirty="0">
              <a:solidFill>
                <a:schemeClr val="bg1"/>
              </a:solidFill>
            </a:endParaRPr>
          </a:p>
        </p:txBody>
      </p:sp>
      <p:sp>
        <p:nvSpPr>
          <p:cNvPr id="6" name="Title 16"/>
          <p:cNvSpPr txBox="1">
            <a:spLocks/>
          </p:cNvSpPr>
          <p:nvPr/>
        </p:nvSpPr>
        <p:spPr bwMode="auto">
          <a:xfrm>
            <a:off x="496644" y="2683531"/>
            <a:ext cx="8120062" cy="1344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eaLnBrk="1" hangingPunct="1">
              <a:lnSpc>
                <a:spcPct val="90000"/>
              </a:lnSpc>
            </a:pPr>
            <a:r>
              <a:rPr lang="en-US" sz="3000" b="1" dirty="0" smtClean="0">
                <a:latin typeface="+mn-lt"/>
                <a:cs typeface="Arial" charset="0"/>
              </a:rPr>
              <a:t>DEPARTMENT OF EMPLOYMENT AND LABOUR</a:t>
            </a:r>
          </a:p>
          <a:p>
            <a:pPr algn="ctr" eaLnBrk="1" hangingPunct="1">
              <a:lnSpc>
                <a:spcPct val="90000"/>
              </a:lnSpc>
            </a:pPr>
            <a:r>
              <a:rPr lang="en-US" sz="3000" b="1" dirty="0" smtClean="0">
                <a:latin typeface="+mn-lt"/>
                <a:cs typeface="Arial" charset="0"/>
              </a:rPr>
              <a:t>VOTE:</a:t>
            </a:r>
          </a:p>
          <a:p>
            <a:pPr algn="ctr" eaLnBrk="1" hangingPunct="1">
              <a:lnSpc>
                <a:spcPct val="90000"/>
              </a:lnSpc>
            </a:pPr>
            <a:r>
              <a:rPr lang="en-US" sz="3000" b="1" dirty="0" smtClean="0">
                <a:latin typeface="+mn-lt"/>
                <a:cs typeface="Arial" charset="0"/>
              </a:rPr>
              <a:t>2022/2023</a:t>
            </a:r>
          </a:p>
          <a:p>
            <a:pPr algn="ctr" eaLnBrk="1" hangingPunct="1">
              <a:lnSpc>
                <a:spcPct val="90000"/>
              </a:lnSpc>
            </a:pPr>
            <a:endParaRPr lang="en-US" b="1" dirty="0">
              <a:cs typeface="Arial"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36850" y="829164"/>
            <a:ext cx="3670300" cy="13758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826559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900" y="147638"/>
            <a:ext cx="8229600" cy="1143000"/>
          </a:xfrm>
        </p:spPr>
        <p:txBody>
          <a:bodyPr/>
          <a:lstStyle/>
          <a:p>
            <a:r>
              <a:rPr lang="en-ZA" sz="2400" b="1" dirty="0" smtClean="0"/>
              <a:t>BUDGET ALLOCATION: 2022/23</a:t>
            </a:r>
            <a:endParaRPr lang="en-ZA" sz="2000" b="1" dirty="0">
              <a:solidFill>
                <a:srgbClr val="C00000"/>
              </a:solidFill>
            </a:endParaRPr>
          </a:p>
        </p:txBody>
      </p:sp>
      <p:sp>
        <p:nvSpPr>
          <p:cNvPr id="3" name="Slide Number Placeholder 2"/>
          <p:cNvSpPr>
            <a:spLocks noGrp="1"/>
          </p:cNvSpPr>
          <p:nvPr>
            <p:ph type="sldNum" sz="quarter" idx="12"/>
          </p:nvPr>
        </p:nvSpPr>
        <p:spPr>
          <a:xfrm>
            <a:off x="7010400" y="-16783"/>
            <a:ext cx="2133600" cy="365125"/>
          </a:xfrm>
        </p:spPr>
        <p:txBody>
          <a:bodyPr/>
          <a:lstStyle/>
          <a:p>
            <a:pPr>
              <a:defRPr/>
            </a:pPr>
            <a:fld id="{02C825D8-7D5C-497D-8665-B73E15BD3DD8}" type="slidenum">
              <a:rPr lang="en-US" smtClean="0">
                <a:solidFill>
                  <a:schemeClr val="bg1"/>
                </a:solidFill>
              </a:rPr>
              <a:pPr>
                <a:defRPr/>
              </a:pPr>
              <a:t>58</a:t>
            </a:fld>
            <a:endParaRPr lang="en-US" dirty="0">
              <a:solidFill>
                <a:schemeClr val="bg1"/>
              </a:solidFill>
            </a:endParaRPr>
          </a:p>
        </p:txBody>
      </p:sp>
      <p:graphicFrame>
        <p:nvGraphicFramePr>
          <p:cNvPr id="6" name="Content Placeholder 5"/>
          <p:cNvGraphicFramePr>
            <a:graphicFrameLocks noGrp="1"/>
          </p:cNvGraphicFramePr>
          <p:nvPr>
            <p:ph idx="1"/>
            <p:extLst/>
          </p:nvPr>
        </p:nvGraphicFramePr>
        <p:xfrm>
          <a:off x="241740" y="1534505"/>
          <a:ext cx="8584758" cy="4677108"/>
        </p:xfrm>
        <a:graphic>
          <a:graphicData uri="http://schemas.openxmlformats.org/drawingml/2006/table">
            <a:tbl>
              <a:tblPr/>
              <a:tblGrid>
                <a:gridCol w="1966494">
                  <a:extLst>
                    <a:ext uri="{9D8B030D-6E8A-4147-A177-3AD203B41FA5}">
                      <a16:colId xmlns:a16="http://schemas.microsoft.com/office/drawing/2014/main" xmlns="" val="2159830725"/>
                    </a:ext>
                  </a:extLst>
                </a:gridCol>
                <a:gridCol w="827283">
                  <a:extLst>
                    <a:ext uri="{9D8B030D-6E8A-4147-A177-3AD203B41FA5}">
                      <a16:colId xmlns:a16="http://schemas.microsoft.com/office/drawing/2014/main" xmlns="" val="1357001243"/>
                    </a:ext>
                  </a:extLst>
                </a:gridCol>
                <a:gridCol w="827283">
                  <a:extLst>
                    <a:ext uri="{9D8B030D-6E8A-4147-A177-3AD203B41FA5}">
                      <a16:colId xmlns:a16="http://schemas.microsoft.com/office/drawing/2014/main" xmlns="" val="2420454230"/>
                    </a:ext>
                  </a:extLst>
                </a:gridCol>
                <a:gridCol w="827283">
                  <a:extLst>
                    <a:ext uri="{9D8B030D-6E8A-4147-A177-3AD203B41FA5}">
                      <a16:colId xmlns:a16="http://schemas.microsoft.com/office/drawing/2014/main" xmlns="" val="3882204457"/>
                    </a:ext>
                  </a:extLst>
                </a:gridCol>
                <a:gridCol w="827283">
                  <a:extLst>
                    <a:ext uri="{9D8B030D-6E8A-4147-A177-3AD203B41FA5}">
                      <a16:colId xmlns:a16="http://schemas.microsoft.com/office/drawing/2014/main" xmlns="" val="141310132"/>
                    </a:ext>
                  </a:extLst>
                </a:gridCol>
                <a:gridCol w="827283">
                  <a:extLst>
                    <a:ext uri="{9D8B030D-6E8A-4147-A177-3AD203B41FA5}">
                      <a16:colId xmlns:a16="http://schemas.microsoft.com/office/drawing/2014/main" xmlns="" val="2493330797"/>
                    </a:ext>
                  </a:extLst>
                </a:gridCol>
                <a:gridCol w="827283">
                  <a:extLst>
                    <a:ext uri="{9D8B030D-6E8A-4147-A177-3AD203B41FA5}">
                      <a16:colId xmlns:a16="http://schemas.microsoft.com/office/drawing/2014/main" xmlns="" val="1196223330"/>
                    </a:ext>
                  </a:extLst>
                </a:gridCol>
                <a:gridCol w="827283">
                  <a:extLst>
                    <a:ext uri="{9D8B030D-6E8A-4147-A177-3AD203B41FA5}">
                      <a16:colId xmlns:a16="http://schemas.microsoft.com/office/drawing/2014/main" xmlns="" val="2659112652"/>
                    </a:ext>
                  </a:extLst>
                </a:gridCol>
                <a:gridCol w="827283">
                  <a:extLst>
                    <a:ext uri="{9D8B030D-6E8A-4147-A177-3AD203B41FA5}">
                      <a16:colId xmlns:a16="http://schemas.microsoft.com/office/drawing/2014/main" xmlns="" val="477439698"/>
                    </a:ext>
                  </a:extLst>
                </a:gridCol>
              </a:tblGrid>
              <a:tr h="362624">
                <a:tc>
                  <a:txBody>
                    <a:bodyPr/>
                    <a:lstStyle/>
                    <a:p>
                      <a:pPr algn="l" fontAlgn="t"/>
                      <a:r>
                        <a:rPr lang="en-ZA" sz="800" b="1" i="0" u="none" strike="noStrike">
                          <a:solidFill>
                            <a:srgbClr val="000000"/>
                          </a:solidFill>
                          <a:effectLst/>
                          <a:latin typeface="Trebuchet MS" panose="020B0603020202020204" pitchFamily="34" charset="0"/>
                        </a:rPr>
                        <a:t>Programme</a:t>
                      </a:r>
                    </a:p>
                  </a:txBody>
                  <a:tcPr marL="6350" marR="6350" marT="6350" marB="0">
                    <a:lnL>
                      <a:noFill/>
                    </a:lnL>
                    <a:lnR>
                      <a:noFill/>
                    </a:lnR>
                    <a:lnT w="12700" cap="flat" cmpd="sng" algn="ctr">
                      <a:solidFill>
                        <a:srgbClr val="000000"/>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gridSpan="3">
                  <a:txBody>
                    <a:bodyPr/>
                    <a:lstStyle/>
                    <a:p>
                      <a:pPr algn="l" fontAlgn="ctr"/>
                      <a:r>
                        <a:rPr lang="en-ZA" sz="800" b="1" i="0" u="none" strike="noStrike">
                          <a:solidFill>
                            <a:srgbClr val="000000"/>
                          </a:solidFill>
                          <a:effectLst/>
                          <a:latin typeface="Trebuchet MS" panose="020B0603020202020204" pitchFamily="34" charset="0"/>
                        </a:rPr>
                        <a:t>Audited outcomes</a:t>
                      </a:r>
                    </a:p>
                  </a:txBody>
                  <a:tcPr marL="6350" marR="6350" marT="6350" marB="0" anchor="ctr">
                    <a:lnL>
                      <a:noFill/>
                    </a:lnL>
                    <a:lnR w="12700" cap="flat" cmpd="sng" algn="ctr">
                      <a:solidFill>
                        <a:srgbClr val="007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l" fontAlgn="ctr"/>
                      <a:r>
                        <a:rPr lang="en-ZA" sz="800" b="1" i="0" u="none" strike="noStrike">
                          <a:solidFill>
                            <a:srgbClr val="31849B"/>
                          </a:solidFill>
                          <a:effectLst/>
                          <a:latin typeface="Trebuchet MS" panose="020B0603020202020204" pitchFamily="34" charset="0"/>
                        </a:rPr>
                        <a:t>Voted (Main Appropriation)</a:t>
                      </a:r>
                    </a:p>
                  </a:txBody>
                  <a:tcPr marL="6350" marR="6350" marT="6350" marB="0" anchor="ctr">
                    <a:lnL w="12700" cap="flat" cmpd="sng" algn="ctr">
                      <a:solidFill>
                        <a:srgbClr val="0070C0"/>
                      </a:solidFill>
                      <a:prstDash val="solid"/>
                      <a:round/>
                      <a:headEnd type="none" w="med" len="med"/>
                      <a:tailEnd type="none" w="med" len="med"/>
                    </a:lnL>
                    <a:lnR>
                      <a:noFill/>
                    </a:lnR>
                    <a:lnT w="12700" cap="flat" cmpd="sng" algn="ctr">
                      <a:solidFill>
                        <a:srgbClr val="0070C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800" b="1" i="0" u="none" strike="noStrike">
                          <a:solidFill>
                            <a:srgbClr val="31849B"/>
                          </a:solidFill>
                          <a:effectLst/>
                          <a:latin typeface="Trebuchet MS" panose="020B0603020202020204" pitchFamily="34" charset="0"/>
                        </a:rPr>
                        <a:t>Revised Estimate</a:t>
                      </a:r>
                    </a:p>
                  </a:txBody>
                  <a:tcPr marL="6350" marR="6350" marT="6350" marB="0" anchor="ctr">
                    <a:lnL>
                      <a:noFill/>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en-ZA" sz="800" b="1" i="0" u="none" strike="noStrike">
                          <a:solidFill>
                            <a:srgbClr val="000000"/>
                          </a:solidFill>
                          <a:effectLst/>
                          <a:latin typeface="Trebuchet MS" panose="020B0603020202020204" pitchFamily="34" charset="0"/>
                        </a:rPr>
                        <a:t>Medium Term Expenditure Estimate</a:t>
                      </a:r>
                    </a:p>
                  </a:txBody>
                  <a:tcPr marL="6350" marR="6350" marT="6350" marB="0" anchor="ctr">
                    <a:lnL w="12700" cap="flat" cmpd="sng" algn="ctr">
                      <a:solidFill>
                        <a:srgbClr val="0070C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75220549"/>
                  </a:ext>
                </a:extLst>
              </a:tr>
              <a:tr h="185012">
                <a:tc>
                  <a:txBody>
                    <a:bodyPr/>
                    <a:lstStyle/>
                    <a:p>
                      <a:pPr algn="l" fontAlgn="t"/>
                      <a:r>
                        <a:rPr lang="en-ZA" sz="800" b="1" i="0" u="none" strike="noStrike">
                          <a:solidFill>
                            <a:srgbClr val="000000"/>
                          </a:solidFill>
                          <a:effectLst/>
                          <a:latin typeface="Trebuchet MS" panose="020B0603020202020204" pitchFamily="34" charset="0"/>
                        </a:rPr>
                        <a:t>R-thousand</a:t>
                      </a:r>
                    </a:p>
                  </a:txBody>
                  <a:tcPr marL="6350" marR="6350" marT="6350" marB="0">
                    <a:lnL>
                      <a:noFill/>
                    </a:lnL>
                    <a:lnR>
                      <a:noFill/>
                    </a:lnR>
                    <a:lnT w="12700" cap="flat" cmpd="sng" algn="ctr">
                      <a:solidFill>
                        <a:srgbClr val="F7964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800" b="1" i="0" u="none" strike="noStrike">
                          <a:solidFill>
                            <a:srgbClr val="000000"/>
                          </a:solidFill>
                          <a:effectLst/>
                          <a:latin typeface="Trebuchet MS" panose="020B0603020202020204" pitchFamily="34" charset="0"/>
                        </a:rPr>
                        <a:t>2018/19</a:t>
                      </a:r>
                    </a:p>
                  </a:txBody>
                  <a:tcPr marL="6350" marR="6350" marT="635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800" b="1" i="0" u="none" strike="noStrike">
                          <a:solidFill>
                            <a:srgbClr val="000000"/>
                          </a:solidFill>
                          <a:effectLst/>
                          <a:latin typeface="Trebuchet MS" panose="020B0603020202020204" pitchFamily="34" charset="0"/>
                        </a:rPr>
                        <a:t>2019/20</a:t>
                      </a:r>
                    </a:p>
                  </a:txBody>
                  <a:tcPr marL="6350" marR="6350" marT="635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ZA" sz="800" b="1" i="0" u="none" strike="noStrike">
                          <a:solidFill>
                            <a:srgbClr val="000000"/>
                          </a:solidFill>
                          <a:effectLst/>
                          <a:latin typeface="Trebuchet MS" panose="020B0603020202020204" pitchFamily="34" charset="0"/>
                        </a:rPr>
                        <a:t>2020/21</a:t>
                      </a:r>
                    </a:p>
                  </a:txBody>
                  <a:tcPr marL="6350" marR="6350" marT="6350" marB="0" anchor="ctr">
                    <a:lnL>
                      <a:noFill/>
                    </a:lnL>
                    <a:lnR w="635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en-ZA" sz="800" b="1" i="0" u="none" strike="noStrike">
                          <a:solidFill>
                            <a:srgbClr val="000000"/>
                          </a:solidFill>
                          <a:effectLst/>
                          <a:latin typeface="Trebuchet MS" panose="020B0603020202020204" pitchFamily="34" charset="0"/>
                        </a:rPr>
                        <a:t>2021/22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ctr" fontAlgn="ctr"/>
                      <a:r>
                        <a:rPr lang="en-ZA" sz="800" b="1" i="0" u="none" strike="noStrike">
                          <a:solidFill>
                            <a:srgbClr val="000000"/>
                          </a:solidFill>
                          <a:effectLst/>
                          <a:latin typeface="Trebuchet MS" panose="020B0603020202020204" pitchFamily="34" charset="0"/>
                        </a:rPr>
                        <a:t>2022/23</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800" b="1" i="0" u="none" strike="noStrike">
                          <a:solidFill>
                            <a:srgbClr val="000000"/>
                          </a:solidFill>
                          <a:effectLst/>
                          <a:latin typeface="Trebuchet MS" panose="020B0603020202020204" pitchFamily="34" charset="0"/>
                        </a:rPr>
                        <a:t>2023/24</a:t>
                      </a:r>
                    </a:p>
                  </a:txBody>
                  <a:tcPr marL="6350" marR="6350" marT="635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800" b="1" i="0" u="none" strike="noStrike">
                          <a:solidFill>
                            <a:srgbClr val="000000"/>
                          </a:solidFill>
                          <a:effectLst/>
                          <a:latin typeface="Trebuchet MS" panose="020B0603020202020204" pitchFamily="34" charset="0"/>
                        </a:rPr>
                        <a:t>2024/25</a:t>
                      </a:r>
                    </a:p>
                  </a:txBody>
                  <a:tcPr marL="6350" marR="6350" marT="635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64736351"/>
                  </a:ext>
                </a:extLst>
              </a:tr>
              <a:tr h="214614">
                <a:tc>
                  <a:txBody>
                    <a:bodyPr/>
                    <a:lstStyle/>
                    <a:p>
                      <a:pPr algn="l" fontAlgn="t"/>
                      <a:r>
                        <a:rPr lang="en-ZA" sz="800" b="0" i="0" u="none" strike="noStrike">
                          <a:solidFill>
                            <a:srgbClr val="000000"/>
                          </a:solidFill>
                          <a:effectLst/>
                          <a:latin typeface="Trebuchet MS" panose="020B0603020202020204" pitchFamily="34" charset="0"/>
                        </a:rPr>
                        <a:t>1 Admin</a:t>
                      </a:r>
                    </a:p>
                  </a:txBody>
                  <a:tcPr marL="6350" marR="6350" marT="635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ZA" sz="800" b="0" i="0" u="none" strike="noStrike">
                          <a:solidFill>
                            <a:srgbClr val="000000"/>
                          </a:solidFill>
                          <a:effectLst/>
                          <a:latin typeface="Trebuchet MS" panose="020B0603020202020204" pitchFamily="34" charset="0"/>
                        </a:rPr>
                        <a:t>           804 917 </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ZA" sz="800" b="0" i="0" u="none" strike="noStrike">
                          <a:solidFill>
                            <a:srgbClr val="000000"/>
                          </a:solidFill>
                          <a:effectLst/>
                          <a:latin typeface="Trebuchet MS" panose="020B0603020202020204" pitchFamily="34" charset="0"/>
                        </a:rPr>
                        <a:t>           871 069 </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ZA" sz="800" b="0" i="0" u="none" strike="noStrike">
                          <a:solidFill>
                            <a:srgbClr val="000000"/>
                          </a:solidFill>
                          <a:effectLst/>
                          <a:latin typeface="Trebuchet MS" panose="020B0603020202020204" pitchFamily="34" charset="0"/>
                        </a:rPr>
                        <a:t>           854 004 </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ZA" sz="800" b="0" i="0" u="none" strike="noStrike" dirty="0">
                          <a:solidFill>
                            <a:srgbClr val="000000"/>
                          </a:solidFill>
                          <a:effectLst/>
                          <a:latin typeface="Trebuchet MS" panose="020B0603020202020204" pitchFamily="34" charset="0"/>
                        </a:rPr>
                        <a:t>         1 003 867 </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ZA" sz="800" b="0" i="0" u="none" strike="noStrike">
                          <a:solidFill>
                            <a:srgbClr val="000000"/>
                          </a:solidFill>
                          <a:effectLst/>
                          <a:latin typeface="Trebuchet MS" panose="020B0603020202020204" pitchFamily="34" charset="0"/>
                        </a:rPr>
                        <a:t>         1 025 979 </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ZA" sz="800" b="0" i="0" u="none" strike="noStrike">
                          <a:solidFill>
                            <a:srgbClr val="000000"/>
                          </a:solidFill>
                          <a:effectLst/>
                          <a:latin typeface="Trebuchet MS" panose="020B0603020202020204" pitchFamily="34" charset="0"/>
                        </a:rPr>
                        <a:t>         1 044 005 </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ZA" sz="800" b="0" i="0" u="none" strike="noStrike" dirty="0">
                          <a:solidFill>
                            <a:srgbClr val="000000"/>
                          </a:solidFill>
                          <a:effectLst/>
                          <a:latin typeface="Trebuchet MS" panose="020B0603020202020204" pitchFamily="34" charset="0"/>
                        </a:rPr>
                        <a:t>         1 030 432 </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ZA" sz="800" b="0" i="0" u="none" strike="noStrike" dirty="0">
                          <a:solidFill>
                            <a:srgbClr val="000000"/>
                          </a:solidFill>
                          <a:effectLst/>
                          <a:latin typeface="Trebuchet MS" panose="020B0603020202020204" pitchFamily="34" charset="0"/>
                        </a:rPr>
                        <a:t>         1 076 709 </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67497012"/>
                  </a:ext>
                </a:extLst>
              </a:tr>
              <a:tr h="214614">
                <a:tc>
                  <a:txBody>
                    <a:bodyPr/>
                    <a:lstStyle/>
                    <a:p>
                      <a:pPr algn="l" fontAlgn="t"/>
                      <a:r>
                        <a:rPr lang="en-ZA" sz="800" b="0" i="0" u="none" strike="noStrike">
                          <a:solidFill>
                            <a:srgbClr val="000000"/>
                          </a:solidFill>
                          <a:effectLst/>
                          <a:latin typeface="Trebuchet MS" panose="020B0603020202020204" pitchFamily="34" charset="0"/>
                        </a:rPr>
                        <a:t>2 IES</a:t>
                      </a:r>
                    </a:p>
                  </a:txBody>
                  <a:tcPr marL="6350" marR="6350" marT="6350" marB="0">
                    <a:lnL>
                      <a:noFill/>
                    </a:lnL>
                    <a:lnR>
                      <a:noFill/>
                    </a:lnR>
                    <a:lnT>
                      <a:noFill/>
                    </a:lnT>
                    <a:lnB>
                      <a:noFill/>
                    </a:lnB>
                  </a:tcPr>
                </a:tc>
                <a:tc>
                  <a:txBody>
                    <a:bodyPr/>
                    <a:lstStyle/>
                    <a:p>
                      <a:pPr algn="r" fontAlgn="b"/>
                      <a:r>
                        <a:rPr lang="en-ZA" sz="800" b="0" i="0" u="none" strike="noStrike">
                          <a:solidFill>
                            <a:srgbClr val="000000"/>
                          </a:solidFill>
                          <a:effectLst/>
                          <a:latin typeface="Trebuchet MS" panose="020B0603020202020204" pitchFamily="34" charset="0"/>
                        </a:rPr>
                        <a:t>           549 211 </a:t>
                      </a:r>
                    </a:p>
                  </a:txBody>
                  <a:tcPr marL="6350" marR="6350" marT="6350" marB="0" anchor="b">
                    <a:lnL>
                      <a:noFill/>
                    </a:lnL>
                    <a:lnR>
                      <a:noFill/>
                    </a:lnR>
                    <a:lnT>
                      <a:noFill/>
                    </a:lnT>
                    <a:lnB>
                      <a:noFill/>
                    </a:lnB>
                  </a:tcPr>
                </a:tc>
                <a:tc>
                  <a:txBody>
                    <a:bodyPr/>
                    <a:lstStyle/>
                    <a:p>
                      <a:pPr algn="r" fontAlgn="b"/>
                      <a:r>
                        <a:rPr lang="en-ZA" sz="800" b="0" i="0" u="none" strike="noStrike">
                          <a:solidFill>
                            <a:srgbClr val="000000"/>
                          </a:solidFill>
                          <a:effectLst/>
                          <a:latin typeface="Trebuchet MS" panose="020B0603020202020204" pitchFamily="34" charset="0"/>
                        </a:rPr>
                        <a:t>           560 597 </a:t>
                      </a:r>
                    </a:p>
                  </a:txBody>
                  <a:tcPr marL="6350" marR="6350" marT="6350" marB="0" anchor="b">
                    <a:lnL>
                      <a:noFill/>
                    </a:lnL>
                    <a:lnR>
                      <a:noFill/>
                    </a:lnR>
                    <a:lnT>
                      <a:noFill/>
                    </a:lnT>
                    <a:lnB>
                      <a:noFill/>
                    </a:lnB>
                  </a:tcPr>
                </a:tc>
                <a:tc>
                  <a:txBody>
                    <a:bodyPr/>
                    <a:lstStyle/>
                    <a:p>
                      <a:pPr algn="r" fontAlgn="b"/>
                      <a:r>
                        <a:rPr lang="en-ZA" sz="800" b="0" i="0" u="none" strike="noStrike">
                          <a:solidFill>
                            <a:srgbClr val="000000"/>
                          </a:solidFill>
                          <a:effectLst/>
                          <a:latin typeface="Trebuchet MS" panose="020B0603020202020204" pitchFamily="34" charset="0"/>
                        </a:rPr>
                        <a:t>           499 431 </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solidFill>
                            <a:srgbClr val="000000"/>
                          </a:solidFill>
                          <a:effectLst/>
                          <a:latin typeface="Trebuchet MS" panose="020B0603020202020204" pitchFamily="34" charset="0"/>
                        </a:rPr>
                        <a:t>           </a:t>
                      </a:r>
                      <a:r>
                        <a:rPr lang="en-ZA" sz="800" b="0" i="0" u="none" strike="noStrike" dirty="0" smtClean="0">
                          <a:solidFill>
                            <a:srgbClr val="000000"/>
                          </a:solidFill>
                          <a:effectLst/>
                          <a:latin typeface="Trebuchet MS" panose="020B0603020202020204" pitchFamily="34" charset="0"/>
                        </a:rPr>
                        <a:t>657 167 </a:t>
                      </a:r>
                      <a:endParaRPr lang="en-ZA" sz="800" b="0" i="0" u="none" strike="noStrike" dirty="0">
                        <a:solidFill>
                          <a:srgbClr val="000000"/>
                        </a:solidFill>
                        <a:effectLst/>
                        <a:latin typeface="Trebuchet MS" panose="020B0603020202020204" pitchFamily="34"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ZA" sz="800" b="0" i="0" u="none" strike="noStrike" dirty="0">
                          <a:solidFill>
                            <a:srgbClr val="000000"/>
                          </a:solidFill>
                          <a:effectLst/>
                          <a:latin typeface="Trebuchet MS" panose="020B0603020202020204" pitchFamily="34" charset="0"/>
                        </a:rPr>
                        <a:t>           </a:t>
                      </a:r>
                      <a:r>
                        <a:rPr lang="en-ZA" sz="800" b="0" i="0" u="none" strike="noStrike" dirty="0" smtClean="0">
                          <a:solidFill>
                            <a:srgbClr val="000000"/>
                          </a:solidFill>
                          <a:effectLst/>
                          <a:latin typeface="Trebuchet MS" panose="020B0603020202020204" pitchFamily="34" charset="0"/>
                        </a:rPr>
                        <a:t>638 358 </a:t>
                      </a:r>
                      <a:endParaRPr lang="en-ZA" sz="800" b="0" i="0" u="none" strike="noStrike" dirty="0">
                        <a:solidFill>
                          <a:srgbClr val="000000"/>
                        </a:solidFill>
                        <a:effectLst/>
                        <a:latin typeface="Trebuchet MS" panose="020B0603020202020204" pitchFamily="34"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a:solidFill>
                            <a:srgbClr val="000000"/>
                          </a:solidFill>
                          <a:effectLst/>
                          <a:latin typeface="Trebuchet MS" panose="020B0603020202020204" pitchFamily="34" charset="0"/>
                        </a:rPr>
                        <a:t>           657 167 </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ZA" sz="800" b="0" i="0" u="none" strike="noStrike">
                          <a:solidFill>
                            <a:srgbClr val="000000"/>
                          </a:solidFill>
                          <a:effectLst/>
                          <a:latin typeface="Trebuchet MS" panose="020B0603020202020204" pitchFamily="34" charset="0"/>
                        </a:rPr>
                        <a:t>           638 358 </a:t>
                      </a:r>
                    </a:p>
                  </a:txBody>
                  <a:tcPr marL="6350" marR="6350" marT="6350" marB="0" anchor="b">
                    <a:lnL>
                      <a:noFill/>
                    </a:lnL>
                    <a:lnR>
                      <a:noFill/>
                    </a:lnR>
                    <a:lnT>
                      <a:noFill/>
                    </a:lnT>
                    <a:lnB>
                      <a:noFill/>
                    </a:lnB>
                  </a:tcPr>
                </a:tc>
                <a:tc>
                  <a:txBody>
                    <a:bodyPr/>
                    <a:lstStyle/>
                    <a:p>
                      <a:pPr algn="r" fontAlgn="b"/>
                      <a:r>
                        <a:rPr lang="en-ZA" sz="800" b="0" i="0" u="none" strike="noStrike">
                          <a:solidFill>
                            <a:srgbClr val="000000"/>
                          </a:solidFill>
                          <a:effectLst/>
                          <a:latin typeface="Trebuchet MS" panose="020B0603020202020204" pitchFamily="34" charset="0"/>
                        </a:rPr>
                        <a:t>           667 030 </a:t>
                      </a:r>
                    </a:p>
                  </a:txBody>
                  <a:tcPr marL="6350" marR="6350" marT="6350" marB="0" anchor="b">
                    <a:lnL>
                      <a:noFill/>
                    </a:lnL>
                    <a:lnR>
                      <a:noFill/>
                    </a:lnR>
                    <a:lnT>
                      <a:noFill/>
                    </a:lnT>
                    <a:lnB>
                      <a:noFill/>
                    </a:lnB>
                  </a:tcPr>
                </a:tc>
                <a:extLst>
                  <a:ext uri="{0D108BD9-81ED-4DB2-BD59-A6C34878D82A}">
                    <a16:rowId xmlns:a16="http://schemas.microsoft.com/office/drawing/2014/main" xmlns="" val="1521439969"/>
                  </a:ext>
                </a:extLst>
              </a:tr>
              <a:tr h="214614">
                <a:tc>
                  <a:txBody>
                    <a:bodyPr/>
                    <a:lstStyle/>
                    <a:p>
                      <a:pPr algn="l" fontAlgn="t"/>
                      <a:r>
                        <a:rPr lang="en-ZA" sz="800" b="0" i="0" u="none" strike="noStrike">
                          <a:solidFill>
                            <a:srgbClr val="000000"/>
                          </a:solidFill>
                          <a:effectLst/>
                          <a:latin typeface="Trebuchet MS" panose="020B0603020202020204" pitchFamily="34" charset="0"/>
                        </a:rPr>
                        <a:t>3 PES</a:t>
                      </a:r>
                    </a:p>
                  </a:txBody>
                  <a:tcPr marL="6350" marR="6350" marT="6350" marB="0">
                    <a:lnL>
                      <a:noFill/>
                    </a:lnL>
                    <a:lnR>
                      <a:noFill/>
                    </a:lnR>
                    <a:lnT>
                      <a:noFill/>
                    </a:lnT>
                    <a:lnB>
                      <a:noFill/>
                    </a:lnB>
                  </a:tcPr>
                </a:tc>
                <a:tc>
                  <a:txBody>
                    <a:bodyPr/>
                    <a:lstStyle/>
                    <a:p>
                      <a:pPr algn="r" fontAlgn="b"/>
                      <a:r>
                        <a:rPr lang="en-ZA" sz="800" b="0" i="0" u="none" strike="noStrike">
                          <a:solidFill>
                            <a:srgbClr val="000000"/>
                          </a:solidFill>
                          <a:effectLst/>
                          <a:latin typeface="Trebuchet MS" panose="020B0603020202020204" pitchFamily="34" charset="0"/>
                        </a:rPr>
                        <a:t>           542 817 </a:t>
                      </a:r>
                    </a:p>
                  </a:txBody>
                  <a:tcPr marL="6350" marR="6350" marT="6350" marB="0" anchor="b">
                    <a:lnL>
                      <a:noFill/>
                    </a:lnL>
                    <a:lnR>
                      <a:noFill/>
                    </a:lnR>
                    <a:lnT>
                      <a:noFill/>
                    </a:lnT>
                    <a:lnB>
                      <a:noFill/>
                    </a:lnB>
                  </a:tcPr>
                </a:tc>
                <a:tc>
                  <a:txBody>
                    <a:bodyPr/>
                    <a:lstStyle/>
                    <a:p>
                      <a:pPr algn="r" fontAlgn="b"/>
                      <a:r>
                        <a:rPr lang="en-ZA" sz="800" b="0" i="0" u="none" strike="noStrike">
                          <a:solidFill>
                            <a:srgbClr val="000000"/>
                          </a:solidFill>
                          <a:effectLst/>
                          <a:latin typeface="Trebuchet MS" panose="020B0603020202020204" pitchFamily="34" charset="0"/>
                        </a:rPr>
                        <a:t>           605 630 </a:t>
                      </a:r>
                    </a:p>
                  </a:txBody>
                  <a:tcPr marL="6350" marR="6350" marT="6350" marB="0" anchor="b">
                    <a:lnL>
                      <a:noFill/>
                    </a:lnL>
                    <a:lnR>
                      <a:noFill/>
                    </a:lnR>
                    <a:lnT>
                      <a:noFill/>
                    </a:lnT>
                    <a:lnB>
                      <a:noFill/>
                    </a:lnB>
                  </a:tcPr>
                </a:tc>
                <a:tc>
                  <a:txBody>
                    <a:bodyPr/>
                    <a:lstStyle/>
                    <a:p>
                      <a:pPr algn="r" fontAlgn="b"/>
                      <a:r>
                        <a:rPr lang="en-ZA" sz="800" b="0" i="0" u="none" strike="noStrike">
                          <a:solidFill>
                            <a:srgbClr val="000000"/>
                          </a:solidFill>
                          <a:effectLst/>
                          <a:latin typeface="Trebuchet MS" panose="020B0603020202020204" pitchFamily="34" charset="0"/>
                        </a:rPr>
                        <a:t>           598 398 </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solidFill>
                            <a:srgbClr val="000000"/>
                          </a:solidFill>
                          <a:effectLst/>
                          <a:latin typeface="Trebuchet MS" panose="020B0603020202020204" pitchFamily="34" charset="0"/>
                        </a:rPr>
                        <a:t>           </a:t>
                      </a:r>
                      <a:r>
                        <a:rPr lang="en-ZA" sz="800" b="0" i="0" u="none" strike="noStrike" dirty="0" smtClean="0">
                          <a:solidFill>
                            <a:srgbClr val="000000"/>
                          </a:solidFill>
                          <a:effectLst/>
                          <a:latin typeface="Trebuchet MS" panose="020B0603020202020204" pitchFamily="34" charset="0"/>
                        </a:rPr>
                        <a:t>935 396 </a:t>
                      </a:r>
                      <a:endParaRPr lang="en-ZA" sz="800" b="0" i="0" u="none" strike="noStrike" dirty="0">
                        <a:solidFill>
                          <a:srgbClr val="000000"/>
                        </a:solidFill>
                        <a:effectLst/>
                        <a:latin typeface="Trebuchet MS" panose="020B0603020202020204" pitchFamily="34"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ZA" sz="800" b="0" i="0" u="none" strike="noStrike" dirty="0">
                          <a:solidFill>
                            <a:srgbClr val="000000"/>
                          </a:solidFill>
                          <a:effectLst/>
                          <a:latin typeface="Trebuchet MS" panose="020B0603020202020204" pitchFamily="34" charset="0"/>
                        </a:rPr>
                        <a:t>           </a:t>
                      </a:r>
                      <a:r>
                        <a:rPr lang="en-ZA" sz="800" b="0" i="0" u="none" strike="noStrike" dirty="0" smtClean="0">
                          <a:solidFill>
                            <a:srgbClr val="000000"/>
                          </a:solidFill>
                          <a:effectLst/>
                          <a:latin typeface="Trebuchet MS" panose="020B0603020202020204" pitchFamily="34" charset="0"/>
                        </a:rPr>
                        <a:t>993 157 </a:t>
                      </a:r>
                      <a:endParaRPr lang="en-ZA" sz="800" b="0" i="0" u="none" strike="noStrike" dirty="0">
                        <a:solidFill>
                          <a:srgbClr val="000000"/>
                        </a:solidFill>
                        <a:effectLst/>
                        <a:latin typeface="Trebuchet MS" panose="020B0603020202020204" pitchFamily="34" charset="0"/>
                      </a:endParaRP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solidFill>
                            <a:srgbClr val="000000"/>
                          </a:solidFill>
                          <a:effectLst/>
                          <a:latin typeface="Trebuchet MS" panose="020B0603020202020204" pitchFamily="34" charset="0"/>
                        </a:rPr>
                        <a:t>           </a:t>
                      </a:r>
                      <a:r>
                        <a:rPr lang="en-ZA" sz="800" b="0" i="0" u="none" strike="noStrike" dirty="0" smtClean="0">
                          <a:solidFill>
                            <a:srgbClr val="000000"/>
                          </a:solidFill>
                          <a:effectLst/>
                          <a:latin typeface="Trebuchet MS" panose="020B0603020202020204" pitchFamily="34" charset="0"/>
                        </a:rPr>
                        <a:t>935 396 </a:t>
                      </a:r>
                      <a:endParaRPr lang="en-ZA" sz="800" b="0" i="0" u="none" strike="noStrike" dirty="0">
                        <a:solidFill>
                          <a:srgbClr val="000000"/>
                        </a:solidFill>
                        <a:effectLst/>
                        <a:latin typeface="Trebuchet MS" panose="020B0603020202020204" pitchFamily="34"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ZA" sz="800" b="0" i="0" u="none" strike="noStrike" dirty="0">
                          <a:solidFill>
                            <a:srgbClr val="000000"/>
                          </a:solidFill>
                          <a:effectLst/>
                          <a:latin typeface="Trebuchet MS" panose="020B0603020202020204" pitchFamily="34" charset="0"/>
                        </a:rPr>
                        <a:t>           </a:t>
                      </a:r>
                      <a:r>
                        <a:rPr lang="en-ZA" sz="800" b="0" i="0" u="none" strike="noStrike" dirty="0" smtClean="0">
                          <a:solidFill>
                            <a:srgbClr val="000000"/>
                          </a:solidFill>
                          <a:effectLst/>
                          <a:latin typeface="Trebuchet MS" panose="020B0603020202020204" pitchFamily="34" charset="0"/>
                        </a:rPr>
                        <a:t>993 786 </a:t>
                      </a:r>
                      <a:endParaRPr lang="en-ZA" sz="800" b="0" i="0" u="none" strike="noStrike" dirty="0">
                        <a:solidFill>
                          <a:srgbClr val="000000"/>
                        </a:solidFill>
                        <a:effectLst/>
                        <a:latin typeface="Trebuchet MS" panose="020B0603020202020204" pitchFamily="34" charset="0"/>
                      </a:endParaRPr>
                    </a:p>
                  </a:txBody>
                  <a:tcPr marL="6350" marR="6350" marT="6350" marB="0" anchor="b">
                    <a:lnL>
                      <a:noFill/>
                    </a:lnL>
                    <a:lnR>
                      <a:noFill/>
                    </a:lnR>
                    <a:lnT>
                      <a:noFill/>
                    </a:lnT>
                    <a:lnB>
                      <a:noFill/>
                    </a:lnB>
                  </a:tcPr>
                </a:tc>
                <a:tc>
                  <a:txBody>
                    <a:bodyPr/>
                    <a:lstStyle/>
                    <a:p>
                      <a:pPr algn="r" fontAlgn="b"/>
                      <a:r>
                        <a:rPr lang="en-ZA" sz="800" b="0" i="0" u="none" strike="noStrike" dirty="0">
                          <a:solidFill>
                            <a:srgbClr val="000000"/>
                          </a:solidFill>
                          <a:effectLst/>
                          <a:latin typeface="Trebuchet MS" panose="020B0603020202020204" pitchFamily="34" charset="0"/>
                        </a:rPr>
                        <a:t>           649 </a:t>
                      </a:r>
                      <a:r>
                        <a:rPr lang="en-ZA" sz="800" b="0" i="0" u="none" strike="noStrike" dirty="0" smtClean="0">
                          <a:solidFill>
                            <a:srgbClr val="000000"/>
                          </a:solidFill>
                          <a:effectLst/>
                          <a:latin typeface="Trebuchet MS" panose="020B0603020202020204" pitchFamily="34" charset="0"/>
                        </a:rPr>
                        <a:t>467 </a:t>
                      </a:r>
                      <a:endParaRPr lang="en-ZA" sz="800" b="0" i="0" u="none" strike="noStrike" dirty="0">
                        <a:solidFill>
                          <a:srgbClr val="000000"/>
                        </a:solidFill>
                        <a:effectLst/>
                        <a:latin typeface="Trebuchet MS" panose="020B060302020202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xmlns="" val="211669969"/>
                  </a:ext>
                </a:extLst>
              </a:tr>
              <a:tr h="214614">
                <a:tc>
                  <a:txBody>
                    <a:bodyPr/>
                    <a:lstStyle/>
                    <a:p>
                      <a:pPr algn="l" fontAlgn="t"/>
                      <a:r>
                        <a:rPr lang="en-ZA" sz="800" b="0" i="0" u="none" strike="noStrike">
                          <a:solidFill>
                            <a:srgbClr val="000000"/>
                          </a:solidFill>
                          <a:effectLst/>
                          <a:latin typeface="Trebuchet MS" panose="020B0603020202020204" pitchFamily="34" charset="0"/>
                        </a:rPr>
                        <a:t>4 LP&amp;IR</a:t>
                      </a:r>
                    </a:p>
                  </a:txBody>
                  <a:tcPr marL="6350" marR="6350" marT="635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ZA" sz="800" b="0" i="0" u="none" strike="noStrike">
                          <a:solidFill>
                            <a:srgbClr val="000000"/>
                          </a:solidFill>
                          <a:effectLst/>
                          <a:latin typeface="Trebuchet MS" panose="020B0603020202020204" pitchFamily="34" charset="0"/>
                        </a:rPr>
                        <a:t>         1 189 746 </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ZA" sz="800" b="0" i="0" u="none" strike="noStrike">
                          <a:solidFill>
                            <a:srgbClr val="000000"/>
                          </a:solidFill>
                          <a:effectLst/>
                          <a:latin typeface="Trebuchet MS" panose="020B0603020202020204" pitchFamily="34" charset="0"/>
                        </a:rPr>
                        <a:t>         1 178 581 </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ZA" sz="800" b="0" i="0" u="none" strike="noStrike">
                          <a:solidFill>
                            <a:srgbClr val="000000"/>
                          </a:solidFill>
                          <a:effectLst/>
                          <a:latin typeface="Trebuchet MS" panose="020B0603020202020204" pitchFamily="34" charset="0"/>
                        </a:rPr>
                        <a:t>         1 151 257 </a:t>
                      </a:r>
                    </a:p>
                  </a:txBody>
                  <a:tcPr marL="6350" marR="6350" marT="635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ZA" sz="800" b="0" i="0" u="none" strike="noStrike">
                          <a:solidFill>
                            <a:srgbClr val="000000"/>
                          </a:solidFill>
                          <a:effectLst/>
                          <a:latin typeface="Trebuchet MS" panose="020B0603020202020204" pitchFamily="34" charset="0"/>
                        </a:rPr>
                        <a:t>         1 257 888 </a:t>
                      </a:r>
                    </a:p>
                  </a:txBody>
                  <a:tcPr marL="6350" marR="6350" marT="635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ZA" sz="800" b="0" i="0" u="none" strike="noStrike">
                          <a:solidFill>
                            <a:srgbClr val="000000"/>
                          </a:solidFill>
                          <a:effectLst/>
                          <a:latin typeface="Trebuchet MS" panose="020B0603020202020204" pitchFamily="34" charset="0"/>
                        </a:rPr>
                        <a:t>         1 258 556 </a:t>
                      </a:r>
                    </a:p>
                  </a:txBody>
                  <a:tcPr marL="6350" marR="6350" marT="635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Trebuchet MS" panose="020B0603020202020204" pitchFamily="34" charset="0"/>
                        </a:rPr>
                        <a:t>         1 </a:t>
                      </a:r>
                      <a:r>
                        <a:rPr lang="en-ZA" sz="800" b="0" i="0" u="none" strike="noStrike" dirty="0" smtClean="0">
                          <a:solidFill>
                            <a:srgbClr val="000000"/>
                          </a:solidFill>
                          <a:effectLst/>
                          <a:latin typeface="Trebuchet MS" panose="020B0603020202020204" pitchFamily="34" charset="0"/>
                        </a:rPr>
                        <a:t>319 </a:t>
                      </a:r>
                      <a:r>
                        <a:rPr lang="en-ZA" sz="800" b="0" i="0" u="none" strike="noStrike" dirty="0">
                          <a:solidFill>
                            <a:srgbClr val="000000"/>
                          </a:solidFill>
                          <a:effectLst/>
                          <a:latin typeface="Trebuchet MS" panose="020B0603020202020204" pitchFamily="34" charset="0"/>
                        </a:rPr>
                        <a:t>451 </a:t>
                      </a:r>
                    </a:p>
                  </a:txBody>
                  <a:tcPr marL="6350" marR="6350" marT="635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Trebuchet MS" panose="020B0603020202020204" pitchFamily="34" charset="0"/>
                        </a:rPr>
                        <a:t>         1 </a:t>
                      </a:r>
                      <a:r>
                        <a:rPr lang="en-ZA" sz="800" b="0" i="0" u="none" strike="noStrike" dirty="0" smtClean="0">
                          <a:solidFill>
                            <a:srgbClr val="000000"/>
                          </a:solidFill>
                          <a:effectLst/>
                          <a:latin typeface="Trebuchet MS" panose="020B0603020202020204" pitchFamily="34" charset="0"/>
                        </a:rPr>
                        <a:t>320 </a:t>
                      </a:r>
                      <a:r>
                        <a:rPr lang="en-ZA" sz="800" b="0" i="0" u="none" strike="noStrike" dirty="0">
                          <a:solidFill>
                            <a:srgbClr val="000000"/>
                          </a:solidFill>
                          <a:effectLst/>
                          <a:latin typeface="Trebuchet MS" panose="020B0603020202020204" pitchFamily="34" charset="0"/>
                        </a:rPr>
                        <a:t>892 </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Trebuchet MS" panose="020B0603020202020204" pitchFamily="34" charset="0"/>
                        </a:rPr>
                        <a:t>         1 </a:t>
                      </a:r>
                      <a:r>
                        <a:rPr lang="en-ZA" sz="800" b="0" i="0" u="none" strike="noStrike" dirty="0" smtClean="0">
                          <a:solidFill>
                            <a:srgbClr val="000000"/>
                          </a:solidFill>
                          <a:effectLst/>
                          <a:latin typeface="Trebuchet MS" panose="020B0603020202020204" pitchFamily="34" charset="0"/>
                        </a:rPr>
                        <a:t>379 </a:t>
                      </a:r>
                      <a:r>
                        <a:rPr lang="en-ZA" sz="800" b="0" i="0" u="none" strike="noStrike" dirty="0">
                          <a:solidFill>
                            <a:srgbClr val="000000"/>
                          </a:solidFill>
                          <a:effectLst/>
                          <a:latin typeface="Trebuchet MS" panose="020B0603020202020204" pitchFamily="34" charset="0"/>
                        </a:rPr>
                        <a:t>412 </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19780894"/>
                  </a:ext>
                </a:extLst>
              </a:tr>
              <a:tr h="185012">
                <a:tc>
                  <a:txBody>
                    <a:bodyPr/>
                    <a:lstStyle/>
                    <a:p>
                      <a:pPr algn="l" fontAlgn="t"/>
                      <a:r>
                        <a:rPr lang="en-ZA" sz="800" b="1" i="0" u="none" strike="noStrike">
                          <a:solidFill>
                            <a:srgbClr val="000000"/>
                          </a:solidFill>
                          <a:effectLst/>
                          <a:latin typeface="Trebuchet MS" panose="020B0603020202020204" pitchFamily="34" charset="0"/>
                        </a:rPr>
                        <a:t>Total</a:t>
                      </a:r>
                    </a:p>
                  </a:txBody>
                  <a:tcPr marL="6350" marR="6350" marT="635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800" b="1" i="0" u="none" strike="noStrike">
                          <a:solidFill>
                            <a:srgbClr val="000000"/>
                          </a:solidFill>
                          <a:effectLst/>
                          <a:latin typeface="Trebuchet MS" panose="020B0603020202020204" pitchFamily="34" charset="0"/>
                        </a:rPr>
                        <a:t>       3 086 691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800" b="1" i="0" u="none" strike="noStrike">
                          <a:solidFill>
                            <a:srgbClr val="000000"/>
                          </a:solidFill>
                          <a:effectLst/>
                          <a:latin typeface="Trebuchet MS" panose="020B0603020202020204" pitchFamily="34" charset="0"/>
                        </a:rPr>
                        <a:t>       3 215 877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800" b="1" i="0" u="none" strike="noStrike">
                          <a:solidFill>
                            <a:srgbClr val="000000"/>
                          </a:solidFill>
                          <a:effectLst/>
                          <a:latin typeface="Trebuchet MS" panose="020B0603020202020204" pitchFamily="34" charset="0"/>
                        </a:rPr>
                        <a:t>       3 103 090 </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800" b="1" i="0" u="none" strike="noStrike">
                          <a:solidFill>
                            <a:srgbClr val="000000"/>
                          </a:solidFill>
                          <a:effectLst/>
                          <a:latin typeface="Trebuchet MS" panose="020B0603020202020204" pitchFamily="34" charset="0"/>
                        </a:rPr>
                        <a:t>       3 505 713 </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800" b="1" i="0" u="none" strike="noStrike">
                          <a:solidFill>
                            <a:srgbClr val="000000"/>
                          </a:solidFill>
                          <a:effectLst/>
                          <a:latin typeface="Trebuchet MS" panose="020B0603020202020204" pitchFamily="34" charset="0"/>
                        </a:rPr>
                        <a:t>       3 816 493 </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800" b="1" i="0" u="none" strike="noStrike" dirty="0">
                          <a:solidFill>
                            <a:srgbClr val="000000"/>
                          </a:solidFill>
                          <a:effectLst/>
                          <a:latin typeface="Trebuchet MS" panose="020B0603020202020204" pitchFamily="34" charset="0"/>
                        </a:rPr>
                        <a:t>       3 </a:t>
                      </a:r>
                      <a:r>
                        <a:rPr lang="en-ZA" sz="800" b="1" i="0" u="none" strike="noStrike" dirty="0" smtClean="0">
                          <a:solidFill>
                            <a:srgbClr val="000000"/>
                          </a:solidFill>
                          <a:effectLst/>
                          <a:latin typeface="Trebuchet MS" panose="020B0603020202020204" pitchFamily="34" charset="0"/>
                        </a:rPr>
                        <a:t>956 019 </a:t>
                      </a:r>
                      <a:endParaRPr lang="en-ZA" sz="800" b="1" i="0" u="none" strike="noStrike" dirty="0">
                        <a:solidFill>
                          <a:srgbClr val="000000"/>
                        </a:solidFill>
                        <a:effectLst/>
                        <a:latin typeface="Trebuchet MS" panose="020B0603020202020204" pitchFamily="34" charset="0"/>
                      </a:endParaRP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800" b="1" i="0" u="none" strike="noStrike" dirty="0">
                          <a:solidFill>
                            <a:srgbClr val="000000"/>
                          </a:solidFill>
                          <a:effectLst/>
                          <a:latin typeface="Trebuchet MS" panose="020B0603020202020204" pitchFamily="34" charset="0"/>
                        </a:rPr>
                        <a:t>       3 </a:t>
                      </a:r>
                      <a:r>
                        <a:rPr lang="en-ZA" sz="800" b="1" i="0" u="none" strike="noStrike" dirty="0" smtClean="0">
                          <a:solidFill>
                            <a:srgbClr val="000000"/>
                          </a:solidFill>
                          <a:effectLst/>
                          <a:latin typeface="Trebuchet MS" panose="020B0603020202020204" pitchFamily="34" charset="0"/>
                        </a:rPr>
                        <a:t>983 468 </a:t>
                      </a:r>
                      <a:endParaRPr lang="en-ZA" sz="800" b="1" i="0" u="none" strike="noStrike" dirty="0">
                        <a:solidFill>
                          <a:srgbClr val="000000"/>
                        </a:solidFill>
                        <a:effectLst/>
                        <a:latin typeface="Trebuchet MS" panose="020B0603020202020204" pitchFamily="34"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800" b="1" i="0" u="none" strike="noStrike" dirty="0">
                          <a:solidFill>
                            <a:srgbClr val="000000"/>
                          </a:solidFill>
                          <a:effectLst/>
                          <a:latin typeface="Trebuchet MS" panose="020B0603020202020204" pitchFamily="34" charset="0"/>
                        </a:rPr>
                        <a:t>       3 </a:t>
                      </a:r>
                      <a:r>
                        <a:rPr lang="en-ZA" sz="800" b="1" i="0" u="none" strike="noStrike" dirty="0" smtClean="0">
                          <a:solidFill>
                            <a:srgbClr val="000000"/>
                          </a:solidFill>
                          <a:effectLst/>
                          <a:latin typeface="Trebuchet MS" panose="020B0603020202020204" pitchFamily="34" charset="0"/>
                        </a:rPr>
                        <a:t>772 </a:t>
                      </a:r>
                      <a:r>
                        <a:rPr lang="en-ZA" sz="800" b="1" i="0" u="none" strike="noStrike" dirty="0">
                          <a:solidFill>
                            <a:srgbClr val="000000"/>
                          </a:solidFill>
                          <a:effectLst/>
                          <a:latin typeface="Trebuchet MS" panose="020B0603020202020204" pitchFamily="34" charset="0"/>
                        </a:rPr>
                        <a:t>616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67078822"/>
                  </a:ext>
                </a:extLst>
              </a:tr>
              <a:tr h="185012">
                <a:tc>
                  <a:txBody>
                    <a:bodyPr/>
                    <a:lstStyle/>
                    <a:p>
                      <a:pPr algn="l" fontAlgn="t"/>
                      <a:r>
                        <a:rPr lang="en-ZA" sz="800" b="1" i="0" u="none" strike="noStrike">
                          <a:solidFill>
                            <a:srgbClr val="000000"/>
                          </a:solidFill>
                          <a:effectLst/>
                          <a:latin typeface="Trebuchet MS" panose="020B0603020202020204" pitchFamily="34" charset="0"/>
                        </a:rPr>
                        <a:t>Economic Classification</a:t>
                      </a:r>
                    </a:p>
                  </a:txBody>
                  <a:tcPr marL="6350" marR="6350" marT="635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800" b="1" i="0" u="none" strike="noStrike">
                          <a:solidFill>
                            <a:srgbClr val="000000"/>
                          </a:solidFill>
                          <a:effectLst/>
                          <a:latin typeface="Trebuchet MS" panose="020B0603020202020204" pitchFamily="34" charset="0"/>
                        </a:rPr>
                        <a:t>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800" b="1" i="0" u="none" strike="noStrike">
                          <a:solidFill>
                            <a:srgbClr val="000000"/>
                          </a:solidFill>
                          <a:effectLst/>
                          <a:latin typeface="Trebuchet MS" panose="020B0603020202020204" pitchFamily="34" charset="0"/>
                        </a:rPr>
                        <a:t>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800" b="1" i="0" u="none" strike="noStrike">
                          <a:solidFill>
                            <a:srgbClr val="000000"/>
                          </a:solidFill>
                          <a:effectLst/>
                          <a:latin typeface="Trebuchet MS" panose="020B0603020202020204" pitchFamily="34" charset="0"/>
                        </a:rPr>
                        <a:t>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800" b="1" i="0" u="none" strike="noStrike">
                          <a:solidFill>
                            <a:srgbClr val="000000"/>
                          </a:solidFill>
                          <a:effectLst/>
                          <a:latin typeface="Trebuchet MS" panose="020B0603020202020204" pitchFamily="34" charset="0"/>
                        </a:rPr>
                        <a:t>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800" b="1" i="0" u="none" strike="noStrike">
                          <a:solidFill>
                            <a:srgbClr val="000000"/>
                          </a:solidFill>
                          <a:effectLst/>
                          <a:latin typeface="Trebuchet MS" panose="020B0603020202020204" pitchFamily="34" charset="0"/>
                        </a:rPr>
                        <a:t>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800" b="1" i="0" u="none" strike="noStrike" dirty="0">
                          <a:solidFill>
                            <a:srgbClr val="000000"/>
                          </a:solidFill>
                          <a:effectLst/>
                          <a:latin typeface="Trebuchet MS" panose="020B0603020202020204" pitchFamily="34" charset="0"/>
                        </a:rPr>
                        <a:t>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800" b="1" i="0" u="none" strike="noStrike">
                          <a:solidFill>
                            <a:srgbClr val="000000"/>
                          </a:solidFill>
                          <a:effectLst/>
                          <a:latin typeface="Trebuchet MS" panose="020B0603020202020204" pitchFamily="34" charset="0"/>
                        </a:rPr>
                        <a:t>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800" b="1" i="0" u="none" strike="noStrike">
                          <a:solidFill>
                            <a:srgbClr val="000000"/>
                          </a:solidFill>
                          <a:effectLst/>
                          <a:latin typeface="Trebuchet MS" panose="020B0603020202020204" pitchFamily="34" charset="0"/>
                        </a:rPr>
                        <a:t>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05208539"/>
                  </a:ext>
                </a:extLst>
              </a:tr>
              <a:tr h="185012">
                <a:tc>
                  <a:txBody>
                    <a:bodyPr/>
                    <a:lstStyle/>
                    <a:p>
                      <a:pPr algn="l" fontAlgn="t"/>
                      <a:r>
                        <a:rPr lang="en-ZA" sz="800" b="1" i="0" u="none" strike="noStrike">
                          <a:solidFill>
                            <a:srgbClr val="000000"/>
                          </a:solidFill>
                          <a:effectLst/>
                          <a:latin typeface="Trebuchet MS" panose="020B0603020202020204" pitchFamily="34" charset="0"/>
                        </a:rPr>
                        <a:t>Current Payments</a:t>
                      </a:r>
                    </a:p>
                  </a:txBody>
                  <a:tcPr marL="6350" marR="6350" marT="635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ZA" sz="800" b="1" i="0" u="none" strike="noStrike">
                          <a:solidFill>
                            <a:srgbClr val="000000"/>
                          </a:solidFill>
                          <a:effectLst/>
                          <a:latin typeface="Trebuchet MS" panose="020B0603020202020204" pitchFamily="34" charset="0"/>
                        </a:rPr>
                        <a:t>       1 700 607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800" b="1" i="0" u="none" strike="noStrike">
                          <a:solidFill>
                            <a:srgbClr val="000000"/>
                          </a:solidFill>
                          <a:effectLst/>
                          <a:latin typeface="Trebuchet MS" panose="020B0603020202020204" pitchFamily="34" charset="0"/>
                        </a:rPr>
                        <a:t>       1 833 326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800" b="1" i="0" u="none" strike="noStrike">
                          <a:solidFill>
                            <a:srgbClr val="000000"/>
                          </a:solidFill>
                          <a:effectLst/>
                          <a:latin typeface="Trebuchet MS" panose="020B0603020202020204" pitchFamily="34" charset="0"/>
                        </a:rPr>
                        <a:t>       1 738 839 </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800" b="1" i="0" u="none" strike="noStrike">
                          <a:solidFill>
                            <a:srgbClr val="000000"/>
                          </a:solidFill>
                          <a:effectLst/>
                          <a:latin typeface="Trebuchet MS" panose="020B0603020202020204" pitchFamily="34" charset="0"/>
                        </a:rPr>
                        <a:t>       2 076 461 </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800" b="1" i="0" u="none" strike="noStrike">
                          <a:solidFill>
                            <a:srgbClr val="000000"/>
                          </a:solidFill>
                          <a:effectLst/>
                          <a:latin typeface="Trebuchet MS" panose="020B0603020202020204" pitchFamily="34" charset="0"/>
                        </a:rPr>
                        <a:t>       2 124 447 </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800" b="1" i="0" u="none" strike="noStrike" dirty="0">
                          <a:solidFill>
                            <a:srgbClr val="000000"/>
                          </a:solidFill>
                          <a:effectLst/>
                          <a:latin typeface="Trebuchet MS" panose="020B0603020202020204" pitchFamily="34" charset="0"/>
                        </a:rPr>
                        <a:t>       2 147 808 </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800" b="1" i="0" u="none" strike="noStrike">
                          <a:solidFill>
                            <a:srgbClr val="000000"/>
                          </a:solidFill>
                          <a:effectLst/>
                          <a:latin typeface="Trebuchet MS" panose="020B0603020202020204" pitchFamily="34" charset="0"/>
                        </a:rPr>
                        <a:t>       2 097 327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800" b="1" i="0" u="none" strike="noStrike">
                          <a:solidFill>
                            <a:srgbClr val="000000"/>
                          </a:solidFill>
                          <a:effectLst/>
                          <a:latin typeface="Trebuchet MS" panose="020B0603020202020204" pitchFamily="34" charset="0"/>
                        </a:rPr>
                        <a:t>       2 191 519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58767528"/>
                  </a:ext>
                </a:extLst>
              </a:tr>
              <a:tr h="177612">
                <a:tc>
                  <a:txBody>
                    <a:bodyPr/>
                    <a:lstStyle/>
                    <a:p>
                      <a:pPr algn="l" fontAlgn="t"/>
                      <a:r>
                        <a:rPr lang="en-ZA" sz="800" b="0" i="0" u="none" strike="noStrike">
                          <a:solidFill>
                            <a:srgbClr val="000000"/>
                          </a:solidFill>
                          <a:effectLst/>
                          <a:latin typeface="Trebuchet MS" panose="020B0603020202020204" pitchFamily="34" charset="0"/>
                        </a:rPr>
                        <a:t>Comp of Emp</a:t>
                      </a:r>
                    </a:p>
                  </a:txBody>
                  <a:tcPr marL="6350" marR="6350" marT="635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a:solidFill>
                            <a:srgbClr val="000000"/>
                          </a:solidFill>
                          <a:effectLst/>
                          <a:latin typeface="Trebuchet MS" panose="020B0603020202020204" pitchFamily="34" charset="0"/>
                        </a:rPr>
                        <a:t>         1 149 681 </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ZA" sz="800" b="0" i="0" u="none" strike="noStrike">
                          <a:solidFill>
                            <a:srgbClr val="000000"/>
                          </a:solidFill>
                          <a:effectLst/>
                          <a:latin typeface="Trebuchet MS" panose="020B0603020202020204" pitchFamily="34" charset="0"/>
                        </a:rPr>
                        <a:t>         1 253 327 </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ZA" sz="800" b="0" i="0" u="none" strike="noStrike">
                          <a:solidFill>
                            <a:srgbClr val="000000"/>
                          </a:solidFill>
                          <a:effectLst/>
                          <a:latin typeface="Trebuchet MS" panose="020B0603020202020204" pitchFamily="34" charset="0"/>
                        </a:rPr>
                        <a:t>         1 224 273 </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ZA" sz="800" b="0" i="0" u="none" strike="noStrike">
                          <a:solidFill>
                            <a:srgbClr val="000000"/>
                          </a:solidFill>
                          <a:effectLst/>
                          <a:latin typeface="Trebuchet MS" panose="020B0603020202020204" pitchFamily="34" charset="0"/>
                        </a:rPr>
                        <a:t>         1 375 657 </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ZA" sz="800" b="0" i="0" u="none" strike="noStrike">
                          <a:solidFill>
                            <a:srgbClr val="000000"/>
                          </a:solidFill>
                          <a:effectLst/>
                          <a:latin typeface="Trebuchet MS" panose="020B0603020202020204" pitchFamily="34" charset="0"/>
                        </a:rPr>
                        <a:t>         1 440 093 </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ZA" sz="800" b="0" i="0" u="none" strike="noStrike" dirty="0">
                          <a:solidFill>
                            <a:srgbClr val="000000"/>
                          </a:solidFill>
                          <a:effectLst/>
                          <a:latin typeface="Trebuchet MS" panose="020B0603020202020204" pitchFamily="34" charset="0"/>
                        </a:rPr>
                        <a:t>         1 430 813 </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ZA" sz="800" b="0" i="0" u="none" strike="noStrike" dirty="0">
                          <a:solidFill>
                            <a:srgbClr val="000000"/>
                          </a:solidFill>
                          <a:effectLst/>
                          <a:latin typeface="Trebuchet MS" panose="020B0603020202020204" pitchFamily="34" charset="0"/>
                        </a:rPr>
                        <a:t>         1 378 647 </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ZA" sz="800" b="0" i="0" u="none" strike="noStrike">
                          <a:solidFill>
                            <a:srgbClr val="000000"/>
                          </a:solidFill>
                          <a:effectLst/>
                          <a:latin typeface="Trebuchet MS" panose="020B0603020202020204" pitchFamily="34" charset="0"/>
                        </a:rPr>
                        <a:t>         1 440 561 </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73924457"/>
                  </a:ext>
                </a:extLst>
              </a:tr>
              <a:tr h="177612">
                <a:tc>
                  <a:txBody>
                    <a:bodyPr/>
                    <a:lstStyle/>
                    <a:p>
                      <a:pPr algn="l" fontAlgn="t"/>
                      <a:r>
                        <a:rPr lang="en-ZA" sz="800" b="0" i="0" u="none" strike="noStrike">
                          <a:solidFill>
                            <a:srgbClr val="000000"/>
                          </a:solidFill>
                          <a:effectLst/>
                          <a:latin typeface="Trebuchet MS" panose="020B0603020202020204" pitchFamily="34" charset="0"/>
                        </a:rPr>
                        <a:t>Goods and Services</a:t>
                      </a:r>
                    </a:p>
                  </a:txBody>
                  <a:tcPr marL="6350" marR="6350" marT="635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a:solidFill>
                            <a:srgbClr val="000000"/>
                          </a:solidFill>
                          <a:effectLst/>
                          <a:latin typeface="Trebuchet MS" panose="020B0603020202020204" pitchFamily="34" charset="0"/>
                        </a:rPr>
                        <a:t>           550 926 </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ZA" sz="800" b="0" i="0" u="none" strike="noStrike">
                          <a:solidFill>
                            <a:srgbClr val="000000"/>
                          </a:solidFill>
                          <a:effectLst/>
                          <a:latin typeface="Trebuchet MS" panose="020B0603020202020204" pitchFamily="34" charset="0"/>
                        </a:rPr>
                        <a:t>           579 999 </a:t>
                      </a:r>
                    </a:p>
                  </a:txBody>
                  <a:tcPr marL="6350" marR="6350" marT="6350" marB="0" anchor="b">
                    <a:lnL>
                      <a:noFill/>
                    </a:lnL>
                    <a:lnR>
                      <a:noFill/>
                    </a:lnR>
                    <a:lnT>
                      <a:noFill/>
                    </a:lnT>
                    <a:lnB>
                      <a:noFill/>
                    </a:lnB>
                  </a:tcPr>
                </a:tc>
                <a:tc>
                  <a:txBody>
                    <a:bodyPr/>
                    <a:lstStyle/>
                    <a:p>
                      <a:pPr algn="r" fontAlgn="b"/>
                      <a:r>
                        <a:rPr lang="en-ZA" sz="800" b="0" i="0" u="none" strike="noStrike">
                          <a:solidFill>
                            <a:srgbClr val="000000"/>
                          </a:solidFill>
                          <a:effectLst/>
                          <a:latin typeface="Trebuchet MS" panose="020B0603020202020204" pitchFamily="34" charset="0"/>
                        </a:rPr>
                        <a:t>           514 566 </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a:solidFill>
                            <a:srgbClr val="000000"/>
                          </a:solidFill>
                          <a:effectLst/>
                          <a:latin typeface="Trebuchet MS" panose="020B0603020202020204" pitchFamily="34" charset="0"/>
                        </a:rPr>
                        <a:t>           700 804 </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ZA" sz="800" b="0" i="0" u="none" strike="noStrike">
                          <a:solidFill>
                            <a:srgbClr val="000000"/>
                          </a:solidFill>
                          <a:effectLst/>
                          <a:latin typeface="Trebuchet MS" panose="020B0603020202020204" pitchFamily="34" charset="0"/>
                        </a:rPr>
                        <a:t>           684 354 </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solidFill>
                            <a:srgbClr val="000000"/>
                          </a:solidFill>
                          <a:effectLst/>
                          <a:latin typeface="Trebuchet MS" panose="020B0603020202020204" pitchFamily="34" charset="0"/>
                        </a:rPr>
                        <a:t>           716 995 </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ZA" sz="800" b="0" i="0" u="none" strike="noStrike">
                          <a:solidFill>
                            <a:srgbClr val="000000"/>
                          </a:solidFill>
                          <a:effectLst/>
                          <a:latin typeface="Trebuchet MS" panose="020B0603020202020204" pitchFamily="34" charset="0"/>
                        </a:rPr>
                        <a:t>           718 680 </a:t>
                      </a:r>
                    </a:p>
                  </a:txBody>
                  <a:tcPr marL="6350" marR="6350" marT="6350" marB="0" anchor="b">
                    <a:lnL>
                      <a:noFill/>
                    </a:lnL>
                    <a:lnR>
                      <a:noFill/>
                    </a:lnR>
                    <a:lnT>
                      <a:noFill/>
                    </a:lnT>
                    <a:lnB>
                      <a:noFill/>
                    </a:lnB>
                  </a:tcPr>
                </a:tc>
                <a:tc>
                  <a:txBody>
                    <a:bodyPr/>
                    <a:lstStyle/>
                    <a:p>
                      <a:pPr algn="r" fontAlgn="b"/>
                      <a:r>
                        <a:rPr lang="en-ZA" sz="800" b="0" i="0" u="none" strike="noStrike">
                          <a:solidFill>
                            <a:srgbClr val="000000"/>
                          </a:solidFill>
                          <a:effectLst/>
                          <a:latin typeface="Trebuchet MS" panose="020B0603020202020204" pitchFamily="34" charset="0"/>
                        </a:rPr>
                        <a:t>           750 958 </a:t>
                      </a:r>
                    </a:p>
                  </a:txBody>
                  <a:tcPr marL="6350" marR="6350" marT="6350" marB="0" anchor="b">
                    <a:lnL>
                      <a:noFill/>
                    </a:lnL>
                    <a:lnR>
                      <a:noFill/>
                    </a:lnR>
                    <a:lnT>
                      <a:noFill/>
                    </a:lnT>
                    <a:lnB>
                      <a:noFill/>
                    </a:lnB>
                  </a:tcPr>
                </a:tc>
                <a:extLst>
                  <a:ext uri="{0D108BD9-81ED-4DB2-BD59-A6C34878D82A}">
                    <a16:rowId xmlns:a16="http://schemas.microsoft.com/office/drawing/2014/main" xmlns="" val="980224092"/>
                  </a:ext>
                </a:extLst>
              </a:tr>
              <a:tr h="185012">
                <a:tc>
                  <a:txBody>
                    <a:bodyPr/>
                    <a:lstStyle/>
                    <a:p>
                      <a:pPr algn="l" fontAlgn="t"/>
                      <a:r>
                        <a:rPr lang="en-US" sz="800" b="0" i="0" u="none" strike="noStrike">
                          <a:solidFill>
                            <a:srgbClr val="000000"/>
                          </a:solidFill>
                          <a:effectLst/>
                          <a:latin typeface="Trebuchet MS" panose="020B0603020202020204" pitchFamily="34" charset="0"/>
                        </a:rPr>
                        <a:t>Interest and rent on land</a:t>
                      </a:r>
                    </a:p>
                  </a:txBody>
                  <a:tcPr marL="6350" marR="6350" marT="635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a:solidFill>
                            <a:srgbClr val="000000"/>
                          </a:solidFill>
                          <a:effectLst/>
                          <a:latin typeface="Trebuchet MS" panose="020B0603020202020204" pitchFamily="34" charset="0"/>
                        </a:rPr>
                        <a:t>                   -   </a:t>
                      </a:r>
                    </a:p>
                  </a:txBody>
                  <a:tcPr marL="6350" marR="6350" marT="635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ZA" sz="800" b="0" i="0" u="none" strike="noStrike">
                          <a:solidFill>
                            <a:srgbClr val="000000"/>
                          </a:solidFill>
                          <a:effectLst/>
                          <a:latin typeface="Trebuchet MS" panose="020B0603020202020204" pitchFamily="34" charset="0"/>
                        </a:rPr>
                        <a:t>                   -   </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ZA" sz="800" b="0" i="0" u="none" strike="noStrike">
                          <a:solidFill>
                            <a:srgbClr val="000000"/>
                          </a:solidFill>
                          <a:effectLst/>
                          <a:latin typeface="Trebuchet MS" panose="020B0603020202020204" pitchFamily="34" charset="0"/>
                        </a:rPr>
                        <a:t>                   -   </a:t>
                      </a:r>
                    </a:p>
                  </a:txBody>
                  <a:tcPr marL="6350" marR="6350" marT="635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ZA" sz="800" b="0" i="0" u="none" strike="noStrike">
                          <a:solidFill>
                            <a:srgbClr val="000000"/>
                          </a:solidFill>
                          <a:effectLst/>
                          <a:latin typeface="Trebuchet MS" panose="020B0603020202020204" pitchFamily="34" charset="0"/>
                        </a:rPr>
                        <a:t>                   -   </a:t>
                      </a:r>
                    </a:p>
                  </a:txBody>
                  <a:tcPr marL="6350" marR="6350" marT="635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ZA" sz="800" b="0" i="0" u="none" strike="noStrike">
                          <a:solidFill>
                            <a:srgbClr val="000000"/>
                          </a:solidFill>
                          <a:effectLst/>
                          <a:latin typeface="Trebuchet MS" panose="020B0603020202020204" pitchFamily="34" charset="0"/>
                        </a:rPr>
                        <a:t>                   -   </a:t>
                      </a:r>
                    </a:p>
                  </a:txBody>
                  <a:tcPr marL="6350" marR="6350" marT="635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Trebuchet MS" panose="020B0603020202020204" pitchFamily="34" charset="0"/>
                        </a:rPr>
                        <a:t>                   -   </a:t>
                      </a:r>
                    </a:p>
                  </a:txBody>
                  <a:tcPr marL="6350" marR="6350" marT="635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ZA" sz="800" b="0" i="0" u="none" strike="noStrike">
                          <a:solidFill>
                            <a:srgbClr val="000000"/>
                          </a:solidFill>
                          <a:effectLst/>
                          <a:latin typeface="Trebuchet MS" panose="020B0603020202020204" pitchFamily="34" charset="0"/>
                        </a:rPr>
                        <a:t>                   -   </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ZA" sz="800" b="0" i="0" u="none" strike="noStrike">
                          <a:solidFill>
                            <a:srgbClr val="000000"/>
                          </a:solidFill>
                          <a:effectLst/>
                          <a:latin typeface="Trebuchet MS" panose="020B0603020202020204" pitchFamily="34" charset="0"/>
                        </a:rPr>
                        <a:t>                   -   </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5935044"/>
                  </a:ext>
                </a:extLst>
              </a:tr>
              <a:tr h="185012">
                <a:tc>
                  <a:txBody>
                    <a:bodyPr/>
                    <a:lstStyle/>
                    <a:p>
                      <a:pPr algn="l" fontAlgn="t"/>
                      <a:r>
                        <a:rPr lang="en-ZA" sz="800" b="1" i="0" u="none" strike="noStrike">
                          <a:solidFill>
                            <a:srgbClr val="000000"/>
                          </a:solidFill>
                          <a:effectLst/>
                          <a:latin typeface="Trebuchet MS" panose="020B0603020202020204" pitchFamily="34" charset="0"/>
                        </a:rPr>
                        <a:t>Transfers and Subsidies</a:t>
                      </a:r>
                    </a:p>
                  </a:txBody>
                  <a:tcPr marL="6350" marR="6350" marT="6350" marB="0">
                    <a:lnL>
                      <a:noFill/>
                    </a:lnL>
                    <a:lnR>
                      <a:noFill/>
                    </a:lnR>
                    <a:lnT>
                      <a:noFill/>
                    </a:lnT>
                    <a:lnB>
                      <a:noFill/>
                    </a:lnB>
                  </a:tcPr>
                </a:tc>
                <a:tc>
                  <a:txBody>
                    <a:bodyPr/>
                    <a:lstStyle/>
                    <a:p>
                      <a:pPr algn="r" fontAlgn="b"/>
                      <a:r>
                        <a:rPr lang="en-ZA" sz="800" b="1" i="0" u="none" strike="noStrike">
                          <a:solidFill>
                            <a:srgbClr val="000000"/>
                          </a:solidFill>
                          <a:effectLst/>
                          <a:latin typeface="Trebuchet MS" panose="020B0603020202020204" pitchFamily="34" charset="0"/>
                        </a:rPr>
                        <a:t>       1 296 766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800" b="1" i="0" u="none" strike="noStrike">
                          <a:solidFill>
                            <a:srgbClr val="000000"/>
                          </a:solidFill>
                          <a:effectLst/>
                          <a:latin typeface="Trebuchet MS" panose="020B0603020202020204" pitchFamily="34" charset="0"/>
                        </a:rPr>
                        <a:t>       1 338 288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800" b="1" i="0" u="none" strike="noStrike">
                          <a:solidFill>
                            <a:srgbClr val="000000"/>
                          </a:solidFill>
                          <a:effectLst/>
                          <a:latin typeface="Trebuchet MS" panose="020B0603020202020204" pitchFamily="34" charset="0"/>
                        </a:rPr>
                        <a:t>       1 305 221 </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800" b="1" i="0" u="none" strike="noStrike">
                          <a:solidFill>
                            <a:srgbClr val="000000"/>
                          </a:solidFill>
                          <a:effectLst/>
                          <a:latin typeface="Trebuchet MS" panose="020B0603020202020204" pitchFamily="34" charset="0"/>
                        </a:rPr>
                        <a:t>       1 362 061 </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800" b="1" i="0" u="none" strike="noStrike">
                          <a:solidFill>
                            <a:srgbClr val="000000"/>
                          </a:solidFill>
                          <a:effectLst/>
                          <a:latin typeface="Trebuchet MS" panose="020B0603020202020204" pitchFamily="34" charset="0"/>
                        </a:rPr>
                        <a:t>       1 609 940 </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800" b="1" i="0" u="none" strike="noStrike" dirty="0">
                          <a:solidFill>
                            <a:srgbClr val="000000"/>
                          </a:solidFill>
                          <a:effectLst/>
                          <a:latin typeface="Trebuchet MS" panose="020B0603020202020204" pitchFamily="34" charset="0"/>
                        </a:rPr>
                        <a:t>       1 </a:t>
                      </a:r>
                      <a:r>
                        <a:rPr lang="en-ZA" sz="800" b="1" i="0" u="none" strike="noStrike" dirty="0" smtClean="0">
                          <a:solidFill>
                            <a:srgbClr val="000000"/>
                          </a:solidFill>
                          <a:effectLst/>
                          <a:latin typeface="Trebuchet MS" panose="020B0603020202020204" pitchFamily="34" charset="0"/>
                        </a:rPr>
                        <a:t>736 957 </a:t>
                      </a:r>
                      <a:endParaRPr lang="en-ZA" sz="800" b="1" i="0" u="none" strike="noStrike" dirty="0">
                        <a:solidFill>
                          <a:srgbClr val="000000"/>
                        </a:solidFill>
                        <a:effectLst/>
                        <a:latin typeface="Trebuchet MS" panose="020B0603020202020204" pitchFamily="34" charset="0"/>
                      </a:endParaRP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800" b="1" i="0" u="none" strike="noStrike" dirty="0">
                          <a:solidFill>
                            <a:srgbClr val="000000"/>
                          </a:solidFill>
                          <a:effectLst/>
                          <a:latin typeface="Trebuchet MS" panose="020B0603020202020204" pitchFamily="34" charset="0"/>
                        </a:rPr>
                        <a:t>       1 </a:t>
                      </a:r>
                      <a:r>
                        <a:rPr lang="en-ZA" sz="800" b="1" i="0" u="none" strike="noStrike" dirty="0" smtClean="0">
                          <a:solidFill>
                            <a:srgbClr val="000000"/>
                          </a:solidFill>
                          <a:effectLst/>
                          <a:latin typeface="Trebuchet MS" panose="020B0603020202020204" pitchFamily="34" charset="0"/>
                        </a:rPr>
                        <a:t>811</a:t>
                      </a:r>
                      <a:r>
                        <a:rPr lang="en-ZA" sz="800" b="1" i="0" u="none" strike="noStrike" baseline="0" dirty="0" smtClean="0">
                          <a:solidFill>
                            <a:srgbClr val="000000"/>
                          </a:solidFill>
                          <a:effectLst/>
                          <a:latin typeface="Trebuchet MS" panose="020B0603020202020204" pitchFamily="34" charset="0"/>
                        </a:rPr>
                        <a:t> 677</a:t>
                      </a:r>
                      <a:r>
                        <a:rPr lang="en-ZA" sz="800" b="1" i="0" u="none" strike="noStrike" dirty="0" smtClean="0">
                          <a:solidFill>
                            <a:srgbClr val="000000"/>
                          </a:solidFill>
                          <a:effectLst/>
                          <a:latin typeface="Trebuchet MS" panose="020B0603020202020204" pitchFamily="34" charset="0"/>
                        </a:rPr>
                        <a:t> </a:t>
                      </a:r>
                      <a:endParaRPr lang="en-ZA" sz="800" b="1" i="0" u="none" strike="noStrike" dirty="0">
                        <a:solidFill>
                          <a:srgbClr val="000000"/>
                        </a:solidFill>
                        <a:effectLst/>
                        <a:latin typeface="Trebuchet MS" panose="020B0603020202020204" pitchFamily="34"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800" b="1" i="0" u="none" strike="noStrike" dirty="0">
                          <a:solidFill>
                            <a:srgbClr val="000000"/>
                          </a:solidFill>
                          <a:effectLst/>
                          <a:latin typeface="Trebuchet MS" panose="020B0603020202020204" pitchFamily="34" charset="0"/>
                        </a:rPr>
                        <a:t>       1 </a:t>
                      </a:r>
                      <a:r>
                        <a:rPr lang="en-ZA" sz="800" b="1" i="0" u="none" strike="noStrike" dirty="0" smtClean="0">
                          <a:solidFill>
                            <a:srgbClr val="000000"/>
                          </a:solidFill>
                          <a:effectLst/>
                          <a:latin typeface="Trebuchet MS" panose="020B0603020202020204" pitchFamily="34" charset="0"/>
                        </a:rPr>
                        <a:t>503 </a:t>
                      </a:r>
                      <a:r>
                        <a:rPr lang="en-ZA" sz="800" b="1" i="0" u="none" strike="noStrike" dirty="0">
                          <a:solidFill>
                            <a:srgbClr val="000000"/>
                          </a:solidFill>
                          <a:effectLst/>
                          <a:latin typeface="Trebuchet MS" panose="020B0603020202020204" pitchFamily="34" charset="0"/>
                        </a:rPr>
                        <a:t>292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09886029"/>
                  </a:ext>
                </a:extLst>
              </a:tr>
              <a:tr h="177612">
                <a:tc>
                  <a:txBody>
                    <a:bodyPr/>
                    <a:lstStyle/>
                    <a:p>
                      <a:pPr algn="l" fontAlgn="t"/>
                      <a:r>
                        <a:rPr lang="en-ZA" sz="800" b="0" i="0" u="none" strike="noStrike">
                          <a:solidFill>
                            <a:srgbClr val="000000"/>
                          </a:solidFill>
                          <a:effectLst/>
                          <a:latin typeface="Trebuchet MS" panose="020B0603020202020204" pitchFamily="34" charset="0"/>
                        </a:rPr>
                        <a:t>Prov and mun</a:t>
                      </a:r>
                    </a:p>
                  </a:txBody>
                  <a:tcPr marL="6350" marR="6350" marT="635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a:solidFill>
                            <a:srgbClr val="000000"/>
                          </a:solidFill>
                          <a:effectLst/>
                          <a:latin typeface="Trebuchet MS" panose="020B0603020202020204" pitchFamily="34" charset="0"/>
                        </a:rPr>
                        <a:t>                 752 </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ZA" sz="800" b="0" i="0" u="none" strike="noStrike">
                          <a:solidFill>
                            <a:srgbClr val="000000"/>
                          </a:solidFill>
                          <a:effectLst/>
                          <a:latin typeface="Trebuchet MS" panose="020B0603020202020204" pitchFamily="34" charset="0"/>
                        </a:rPr>
                        <a:t>                 864 </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ZA" sz="800" b="0" i="0" u="none" strike="noStrike">
                          <a:solidFill>
                            <a:srgbClr val="000000"/>
                          </a:solidFill>
                          <a:effectLst/>
                          <a:latin typeface="Trebuchet MS" panose="020B0603020202020204" pitchFamily="34" charset="0"/>
                        </a:rPr>
                        <a:t>                 770 </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ZA" sz="800" b="0" i="0" u="none" strike="noStrike">
                          <a:solidFill>
                            <a:srgbClr val="000000"/>
                          </a:solidFill>
                          <a:effectLst/>
                          <a:latin typeface="Trebuchet MS" panose="020B0603020202020204" pitchFamily="34" charset="0"/>
                        </a:rPr>
                        <a:t>                 715 </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ZA" sz="800" b="0" i="0" u="none" strike="noStrike">
                          <a:solidFill>
                            <a:srgbClr val="000000"/>
                          </a:solidFill>
                          <a:effectLst/>
                          <a:latin typeface="Trebuchet MS" panose="020B0603020202020204" pitchFamily="34" charset="0"/>
                        </a:rPr>
                        <a:t>                 715 </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ZA" sz="800" b="0" i="0" u="none" strike="noStrike" dirty="0">
                          <a:solidFill>
                            <a:srgbClr val="000000"/>
                          </a:solidFill>
                          <a:effectLst/>
                          <a:latin typeface="Trebuchet MS" panose="020B0603020202020204" pitchFamily="34" charset="0"/>
                        </a:rPr>
                        <a:t>                 734 </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ZA" sz="800" b="0" i="0" u="none" strike="noStrike">
                          <a:solidFill>
                            <a:srgbClr val="000000"/>
                          </a:solidFill>
                          <a:effectLst/>
                          <a:latin typeface="Trebuchet MS" panose="020B0603020202020204" pitchFamily="34" charset="0"/>
                        </a:rPr>
                        <a:t>                 737 </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ZA" sz="800" b="0" i="0" u="none" strike="noStrike">
                          <a:solidFill>
                            <a:srgbClr val="000000"/>
                          </a:solidFill>
                          <a:effectLst/>
                          <a:latin typeface="Trebuchet MS" panose="020B0603020202020204" pitchFamily="34" charset="0"/>
                        </a:rPr>
                        <a:t>                 770 </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188404970"/>
                  </a:ext>
                </a:extLst>
              </a:tr>
              <a:tr h="177612">
                <a:tc>
                  <a:txBody>
                    <a:bodyPr/>
                    <a:lstStyle/>
                    <a:p>
                      <a:pPr algn="l" fontAlgn="t"/>
                      <a:r>
                        <a:rPr lang="en-ZA" sz="800" b="0" i="0" u="none" strike="noStrike">
                          <a:solidFill>
                            <a:srgbClr val="000000"/>
                          </a:solidFill>
                          <a:effectLst/>
                          <a:latin typeface="Trebuchet MS" panose="020B0603020202020204" pitchFamily="34" charset="0"/>
                        </a:rPr>
                        <a:t>Dept agencies and acc</a:t>
                      </a:r>
                    </a:p>
                  </a:txBody>
                  <a:tcPr marL="6350" marR="6350" marT="635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a:solidFill>
                            <a:srgbClr val="000000"/>
                          </a:solidFill>
                          <a:effectLst/>
                          <a:latin typeface="Trebuchet MS" panose="020B0603020202020204" pitchFamily="34" charset="0"/>
                        </a:rPr>
                        <a:t>         1 103 547 </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ZA" sz="800" b="0" i="0" u="none" strike="noStrike">
                          <a:solidFill>
                            <a:srgbClr val="000000"/>
                          </a:solidFill>
                          <a:effectLst/>
                          <a:latin typeface="Trebuchet MS" panose="020B0603020202020204" pitchFamily="34" charset="0"/>
                        </a:rPr>
                        <a:t>         1 121 383 </a:t>
                      </a:r>
                    </a:p>
                  </a:txBody>
                  <a:tcPr marL="6350" marR="6350" marT="6350" marB="0" anchor="b">
                    <a:lnL>
                      <a:noFill/>
                    </a:lnL>
                    <a:lnR>
                      <a:noFill/>
                    </a:lnR>
                    <a:lnT>
                      <a:noFill/>
                    </a:lnT>
                    <a:lnB>
                      <a:noFill/>
                    </a:lnB>
                  </a:tcPr>
                </a:tc>
                <a:tc>
                  <a:txBody>
                    <a:bodyPr/>
                    <a:lstStyle/>
                    <a:p>
                      <a:pPr algn="r" fontAlgn="b"/>
                      <a:r>
                        <a:rPr lang="en-ZA" sz="800" b="0" i="0" u="none" strike="noStrike">
                          <a:solidFill>
                            <a:srgbClr val="000000"/>
                          </a:solidFill>
                          <a:effectLst/>
                          <a:latin typeface="Trebuchet MS" panose="020B0603020202020204" pitchFamily="34" charset="0"/>
                        </a:rPr>
                        <a:t>         1 047 734 </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a:solidFill>
                            <a:srgbClr val="000000"/>
                          </a:solidFill>
                          <a:effectLst/>
                          <a:latin typeface="Trebuchet MS" panose="020B0603020202020204" pitchFamily="34" charset="0"/>
                        </a:rPr>
                        <a:t>         1 128 971 </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ZA" sz="800" b="0" i="0" u="none" strike="noStrike">
                          <a:solidFill>
                            <a:srgbClr val="000000"/>
                          </a:solidFill>
                          <a:effectLst/>
                          <a:latin typeface="Trebuchet MS" panose="020B0603020202020204" pitchFamily="34" charset="0"/>
                        </a:rPr>
                        <a:t>         1 366 971 </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solidFill>
                            <a:srgbClr val="000000"/>
                          </a:solidFill>
                          <a:effectLst/>
                          <a:latin typeface="Trebuchet MS" panose="020B0603020202020204" pitchFamily="34" charset="0"/>
                        </a:rPr>
                        <a:t>         1 </a:t>
                      </a:r>
                      <a:r>
                        <a:rPr lang="en-ZA" sz="800" b="0" i="0" u="none" strike="noStrike" dirty="0" smtClean="0">
                          <a:solidFill>
                            <a:srgbClr val="000000"/>
                          </a:solidFill>
                          <a:effectLst/>
                          <a:latin typeface="Trebuchet MS" panose="020B0603020202020204" pitchFamily="34" charset="0"/>
                        </a:rPr>
                        <a:t>490 324 </a:t>
                      </a:r>
                      <a:endParaRPr lang="en-ZA" sz="800" b="0" i="0" u="none" strike="noStrike" dirty="0">
                        <a:solidFill>
                          <a:srgbClr val="000000"/>
                        </a:solidFill>
                        <a:effectLst/>
                        <a:latin typeface="Trebuchet MS" panose="020B0603020202020204" pitchFamily="34" charset="0"/>
                      </a:endParaRP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ZA" sz="800" b="0" i="0" u="none" strike="noStrike" dirty="0">
                          <a:solidFill>
                            <a:srgbClr val="000000"/>
                          </a:solidFill>
                          <a:effectLst/>
                          <a:latin typeface="Trebuchet MS" panose="020B0603020202020204" pitchFamily="34" charset="0"/>
                        </a:rPr>
                        <a:t>         1 </a:t>
                      </a:r>
                      <a:r>
                        <a:rPr lang="en-ZA" sz="800" b="0" i="0" u="none" strike="noStrike" dirty="0" smtClean="0">
                          <a:solidFill>
                            <a:srgbClr val="000000"/>
                          </a:solidFill>
                          <a:effectLst/>
                          <a:latin typeface="Trebuchet MS" panose="020B0603020202020204" pitchFamily="34" charset="0"/>
                        </a:rPr>
                        <a:t>564 015 </a:t>
                      </a:r>
                      <a:endParaRPr lang="en-ZA" sz="800" b="0" i="0" u="none" strike="noStrike" dirty="0">
                        <a:solidFill>
                          <a:srgbClr val="000000"/>
                        </a:solidFill>
                        <a:effectLst/>
                        <a:latin typeface="Trebuchet MS" panose="020B0603020202020204" pitchFamily="34" charset="0"/>
                      </a:endParaRPr>
                    </a:p>
                  </a:txBody>
                  <a:tcPr marL="6350" marR="6350" marT="6350" marB="0" anchor="b">
                    <a:lnL>
                      <a:noFill/>
                    </a:lnL>
                    <a:lnR>
                      <a:noFill/>
                    </a:lnR>
                    <a:lnT>
                      <a:noFill/>
                    </a:lnT>
                    <a:lnB>
                      <a:noFill/>
                    </a:lnB>
                  </a:tcPr>
                </a:tc>
                <a:tc>
                  <a:txBody>
                    <a:bodyPr/>
                    <a:lstStyle/>
                    <a:p>
                      <a:pPr algn="r" fontAlgn="b"/>
                      <a:r>
                        <a:rPr lang="en-ZA" sz="800" b="0" i="0" u="none" strike="noStrike" dirty="0">
                          <a:solidFill>
                            <a:srgbClr val="000000"/>
                          </a:solidFill>
                          <a:effectLst/>
                          <a:latin typeface="Trebuchet MS" panose="020B0603020202020204" pitchFamily="34" charset="0"/>
                        </a:rPr>
                        <a:t>         1 </a:t>
                      </a:r>
                      <a:r>
                        <a:rPr lang="en-ZA" sz="800" b="0" i="0" u="none" strike="noStrike" dirty="0" smtClean="0">
                          <a:solidFill>
                            <a:srgbClr val="000000"/>
                          </a:solidFill>
                          <a:effectLst/>
                          <a:latin typeface="Trebuchet MS" panose="020B0603020202020204" pitchFamily="34" charset="0"/>
                        </a:rPr>
                        <a:t>244 </a:t>
                      </a:r>
                      <a:r>
                        <a:rPr lang="en-ZA" sz="800" b="0" i="0" u="none" strike="noStrike" dirty="0">
                          <a:solidFill>
                            <a:srgbClr val="000000"/>
                          </a:solidFill>
                          <a:effectLst/>
                          <a:latin typeface="Trebuchet MS" panose="020B0603020202020204" pitchFamily="34" charset="0"/>
                        </a:rPr>
                        <a:t>508 </a:t>
                      </a:r>
                    </a:p>
                  </a:txBody>
                  <a:tcPr marL="6350" marR="6350" marT="6350" marB="0" anchor="b">
                    <a:lnL>
                      <a:noFill/>
                    </a:lnL>
                    <a:lnR>
                      <a:noFill/>
                    </a:lnR>
                    <a:lnT>
                      <a:noFill/>
                    </a:lnT>
                    <a:lnB>
                      <a:noFill/>
                    </a:lnB>
                  </a:tcPr>
                </a:tc>
                <a:extLst>
                  <a:ext uri="{0D108BD9-81ED-4DB2-BD59-A6C34878D82A}">
                    <a16:rowId xmlns:a16="http://schemas.microsoft.com/office/drawing/2014/main" xmlns="" val="3736689331"/>
                  </a:ext>
                </a:extLst>
              </a:tr>
              <a:tr h="177612">
                <a:tc>
                  <a:txBody>
                    <a:bodyPr/>
                    <a:lstStyle/>
                    <a:p>
                      <a:pPr algn="l" fontAlgn="t"/>
                      <a:r>
                        <a:rPr lang="en-US" sz="800" b="0" i="0" u="none" strike="noStrike">
                          <a:solidFill>
                            <a:srgbClr val="000000"/>
                          </a:solidFill>
                          <a:effectLst/>
                          <a:latin typeface="Trebuchet MS" panose="020B0603020202020204" pitchFamily="34" charset="0"/>
                        </a:rPr>
                        <a:t>Foreign gov and intern org</a:t>
                      </a:r>
                    </a:p>
                  </a:txBody>
                  <a:tcPr marL="6350" marR="6350" marT="635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a:solidFill>
                            <a:srgbClr val="000000"/>
                          </a:solidFill>
                          <a:effectLst/>
                          <a:latin typeface="Trebuchet MS" panose="020B0603020202020204" pitchFamily="34" charset="0"/>
                        </a:rPr>
                        <a:t>             20 278 </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ZA" sz="800" b="0" i="0" u="none" strike="noStrike">
                          <a:solidFill>
                            <a:srgbClr val="000000"/>
                          </a:solidFill>
                          <a:effectLst/>
                          <a:latin typeface="Trebuchet MS" panose="020B0603020202020204" pitchFamily="34" charset="0"/>
                        </a:rPr>
                        <a:t>             17 585 </a:t>
                      </a:r>
                    </a:p>
                  </a:txBody>
                  <a:tcPr marL="6350" marR="6350" marT="6350" marB="0" anchor="b">
                    <a:lnL>
                      <a:noFill/>
                    </a:lnL>
                    <a:lnR>
                      <a:noFill/>
                    </a:lnR>
                    <a:lnT>
                      <a:noFill/>
                    </a:lnT>
                    <a:lnB>
                      <a:noFill/>
                    </a:lnB>
                  </a:tcPr>
                </a:tc>
                <a:tc>
                  <a:txBody>
                    <a:bodyPr/>
                    <a:lstStyle/>
                    <a:p>
                      <a:pPr algn="r" fontAlgn="b"/>
                      <a:r>
                        <a:rPr lang="en-ZA" sz="800" b="0" i="0" u="none" strike="noStrike">
                          <a:solidFill>
                            <a:srgbClr val="000000"/>
                          </a:solidFill>
                          <a:effectLst/>
                          <a:latin typeface="Trebuchet MS" panose="020B0603020202020204" pitchFamily="34" charset="0"/>
                        </a:rPr>
                        <a:t>             19 557 </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a:solidFill>
                            <a:srgbClr val="000000"/>
                          </a:solidFill>
                          <a:effectLst/>
                          <a:latin typeface="Trebuchet MS" panose="020B0603020202020204" pitchFamily="34" charset="0"/>
                        </a:rPr>
                        <a:t>             28 467 </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ZA" sz="800" b="0" i="0" u="none" strike="noStrike">
                          <a:solidFill>
                            <a:srgbClr val="000000"/>
                          </a:solidFill>
                          <a:effectLst/>
                          <a:latin typeface="Trebuchet MS" panose="020B0603020202020204" pitchFamily="34" charset="0"/>
                        </a:rPr>
                        <a:t>             28 467 </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solidFill>
                            <a:srgbClr val="000000"/>
                          </a:solidFill>
                          <a:effectLst/>
                          <a:latin typeface="Trebuchet MS" panose="020B0603020202020204" pitchFamily="34" charset="0"/>
                        </a:rPr>
                        <a:t>             29 214 </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ZA" sz="800" b="0" i="0" u="none" strike="noStrike">
                          <a:solidFill>
                            <a:srgbClr val="000000"/>
                          </a:solidFill>
                          <a:effectLst/>
                          <a:latin typeface="Trebuchet MS" panose="020B0603020202020204" pitchFamily="34" charset="0"/>
                        </a:rPr>
                        <a:t>             29 327 </a:t>
                      </a:r>
                    </a:p>
                  </a:txBody>
                  <a:tcPr marL="6350" marR="6350" marT="6350" marB="0" anchor="b">
                    <a:lnL>
                      <a:noFill/>
                    </a:lnL>
                    <a:lnR>
                      <a:noFill/>
                    </a:lnR>
                    <a:lnT>
                      <a:noFill/>
                    </a:lnT>
                    <a:lnB>
                      <a:noFill/>
                    </a:lnB>
                  </a:tcPr>
                </a:tc>
                <a:tc>
                  <a:txBody>
                    <a:bodyPr/>
                    <a:lstStyle/>
                    <a:p>
                      <a:pPr algn="r" fontAlgn="b"/>
                      <a:r>
                        <a:rPr lang="en-ZA" sz="800" b="0" i="0" u="none" strike="noStrike" dirty="0">
                          <a:solidFill>
                            <a:srgbClr val="000000"/>
                          </a:solidFill>
                          <a:effectLst/>
                          <a:latin typeface="Trebuchet MS" panose="020B0603020202020204" pitchFamily="34" charset="0"/>
                        </a:rPr>
                        <a:t>             30 644 </a:t>
                      </a:r>
                    </a:p>
                  </a:txBody>
                  <a:tcPr marL="6350" marR="6350" marT="6350" marB="0" anchor="b">
                    <a:lnL>
                      <a:noFill/>
                    </a:lnL>
                    <a:lnR>
                      <a:noFill/>
                    </a:lnR>
                    <a:lnT>
                      <a:noFill/>
                    </a:lnT>
                    <a:lnB>
                      <a:noFill/>
                    </a:lnB>
                  </a:tcPr>
                </a:tc>
                <a:extLst>
                  <a:ext uri="{0D108BD9-81ED-4DB2-BD59-A6C34878D82A}">
                    <a16:rowId xmlns:a16="http://schemas.microsoft.com/office/drawing/2014/main" xmlns="" val="4023691674"/>
                  </a:ext>
                </a:extLst>
              </a:tr>
              <a:tr h="177612">
                <a:tc>
                  <a:txBody>
                    <a:bodyPr/>
                    <a:lstStyle/>
                    <a:p>
                      <a:pPr algn="l" fontAlgn="t"/>
                      <a:r>
                        <a:rPr lang="en-ZA" sz="800" b="0" i="0" u="none" strike="noStrike">
                          <a:solidFill>
                            <a:srgbClr val="000000"/>
                          </a:solidFill>
                          <a:effectLst/>
                          <a:latin typeface="Trebuchet MS" panose="020B0603020202020204" pitchFamily="34" charset="0"/>
                        </a:rPr>
                        <a:t>Non-profit institutions</a:t>
                      </a:r>
                    </a:p>
                  </a:txBody>
                  <a:tcPr marL="6350" marR="6350" marT="635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a:solidFill>
                            <a:srgbClr val="000000"/>
                          </a:solidFill>
                          <a:effectLst/>
                          <a:latin typeface="Trebuchet MS" panose="020B0603020202020204" pitchFamily="34" charset="0"/>
                        </a:rPr>
                        <a:t>           167 877 </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ZA" sz="800" b="0" i="0" u="none" strike="noStrike">
                          <a:solidFill>
                            <a:srgbClr val="000000"/>
                          </a:solidFill>
                          <a:effectLst/>
                          <a:latin typeface="Trebuchet MS" panose="020B0603020202020204" pitchFamily="34" charset="0"/>
                        </a:rPr>
                        <a:t>           190 325 </a:t>
                      </a:r>
                    </a:p>
                  </a:txBody>
                  <a:tcPr marL="6350" marR="6350" marT="6350" marB="0" anchor="b">
                    <a:lnL>
                      <a:noFill/>
                    </a:lnL>
                    <a:lnR>
                      <a:noFill/>
                    </a:lnR>
                    <a:lnT>
                      <a:noFill/>
                    </a:lnT>
                    <a:lnB>
                      <a:noFill/>
                    </a:lnB>
                  </a:tcPr>
                </a:tc>
                <a:tc>
                  <a:txBody>
                    <a:bodyPr/>
                    <a:lstStyle/>
                    <a:p>
                      <a:pPr algn="r" fontAlgn="b"/>
                      <a:r>
                        <a:rPr lang="en-ZA" sz="800" b="0" i="0" u="none" strike="noStrike">
                          <a:solidFill>
                            <a:srgbClr val="000000"/>
                          </a:solidFill>
                          <a:effectLst/>
                          <a:latin typeface="Trebuchet MS" panose="020B0603020202020204" pitchFamily="34" charset="0"/>
                        </a:rPr>
                        <a:t>           231 045 </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a:solidFill>
                            <a:srgbClr val="000000"/>
                          </a:solidFill>
                          <a:effectLst/>
                          <a:latin typeface="Trebuchet MS" panose="020B0603020202020204" pitchFamily="34" charset="0"/>
                        </a:rPr>
                        <a:t>           203 498 </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ZA" sz="800" b="0" i="0" u="none" strike="noStrike">
                          <a:solidFill>
                            <a:srgbClr val="000000"/>
                          </a:solidFill>
                          <a:effectLst/>
                          <a:latin typeface="Trebuchet MS" panose="020B0603020202020204" pitchFamily="34" charset="0"/>
                        </a:rPr>
                        <a:t>           210 691 </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solidFill>
                            <a:srgbClr val="000000"/>
                          </a:solidFill>
                          <a:effectLst/>
                          <a:latin typeface="Trebuchet MS" panose="020B0603020202020204" pitchFamily="34" charset="0"/>
                        </a:rPr>
                        <a:t>           216 260 </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ZA" sz="800" b="0" i="0" u="none" strike="noStrike">
                          <a:solidFill>
                            <a:srgbClr val="000000"/>
                          </a:solidFill>
                          <a:effectLst/>
                          <a:latin typeface="Trebuchet MS" panose="020B0603020202020204" pitchFamily="34" charset="0"/>
                        </a:rPr>
                        <a:t>           217 170 </a:t>
                      </a:r>
                    </a:p>
                  </a:txBody>
                  <a:tcPr marL="6350" marR="6350" marT="6350" marB="0" anchor="b">
                    <a:lnL>
                      <a:noFill/>
                    </a:lnL>
                    <a:lnR>
                      <a:noFill/>
                    </a:lnR>
                    <a:lnT>
                      <a:noFill/>
                    </a:lnT>
                    <a:lnB>
                      <a:noFill/>
                    </a:lnB>
                  </a:tcPr>
                </a:tc>
                <a:tc>
                  <a:txBody>
                    <a:bodyPr/>
                    <a:lstStyle/>
                    <a:p>
                      <a:pPr algn="r" fontAlgn="b"/>
                      <a:r>
                        <a:rPr lang="en-ZA" sz="800" b="0" i="0" u="none" strike="noStrike" dirty="0">
                          <a:solidFill>
                            <a:srgbClr val="000000"/>
                          </a:solidFill>
                          <a:effectLst/>
                          <a:latin typeface="Trebuchet MS" panose="020B0603020202020204" pitchFamily="34" charset="0"/>
                        </a:rPr>
                        <a:t>           226 922 </a:t>
                      </a:r>
                    </a:p>
                  </a:txBody>
                  <a:tcPr marL="6350" marR="6350" marT="6350" marB="0" anchor="b">
                    <a:lnL>
                      <a:noFill/>
                    </a:lnL>
                    <a:lnR>
                      <a:noFill/>
                    </a:lnR>
                    <a:lnT>
                      <a:noFill/>
                    </a:lnT>
                    <a:lnB>
                      <a:noFill/>
                    </a:lnB>
                  </a:tcPr>
                </a:tc>
                <a:extLst>
                  <a:ext uri="{0D108BD9-81ED-4DB2-BD59-A6C34878D82A}">
                    <a16:rowId xmlns:a16="http://schemas.microsoft.com/office/drawing/2014/main" xmlns="" val="2084160748"/>
                  </a:ext>
                </a:extLst>
              </a:tr>
              <a:tr h="185012">
                <a:tc>
                  <a:txBody>
                    <a:bodyPr/>
                    <a:lstStyle/>
                    <a:p>
                      <a:pPr algn="l" fontAlgn="t"/>
                      <a:r>
                        <a:rPr lang="en-ZA" sz="800" b="0" i="0" u="none" strike="noStrike">
                          <a:solidFill>
                            <a:srgbClr val="000000"/>
                          </a:solidFill>
                          <a:effectLst/>
                          <a:latin typeface="Trebuchet MS" panose="020B0603020202020204" pitchFamily="34" charset="0"/>
                        </a:rPr>
                        <a:t>Households</a:t>
                      </a:r>
                    </a:p>
                  </a:txBody>
                  <a:tcPr marL="6350" marR="6350" marT="635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a:solidFill>
                            <a:srgbClr val="000000"/>
                          </a:solidFill>
                          <a:effectLst/>
                          <a:latin typeface="Trebuchet MS" panose="020B0603020202020204" pitchFamily="34" charset="0"/>
                        </a:rPr>
                        <a:t>              4 312 </a:t>
                      </a:r>
                    </a:p>
                  </a:txBody>
                  <a:tcPr marL="6350" marR="6350" marT="635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ZA" sz="800" b="0" i="0" u="none" strike="noStrike">
                          <a:solidFill>
                            <a:srgbClr val="000000"/>
                          </a:solidFill>
                          <a:effectLst/>
                          <a:latin typeface="Trebuchet MS" panose="020B0603020202020204" pitchFamily="34" charset="0"/>
                        </a:rPr>
                        <a:t>              8 131 </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ZA" sz="800" b="0" i="0" u="none" strike="noStrike">
                          <a:solidFill>
                            <a:srgbClr val="000000"/>
                          </a:solidFill>
                          <a:effectLst/>
                          <a:latin typeface="Trebuchet MS" panose="020B0603020202020204" pitchFamily="34" charset="0"/>
                        </a:rPr>
                        <a:t>              6 115 </a:t>
                      </a:r>
                    </a:p>
                  </a:txBody>
                  <a:tcPr marL="6350" marR="6350" marT="635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ZA" sz="800" b="0" i="0" u="none" strike="noStrike">
                          <a:solidFill>
                            <a:srgbClr val="000000"/>
                          </a:solidFill>
                          <a:effectLst/>
                          <a:latin typeface="Trebuchet MS" panose="020B0603020202020204" pitchFamily="34" charset="0"/>
                        </a:rPr>
                        <a:t>                 410 </a:t>
                      </a:r>
                    </a:p>
                  </a:txBody>
                  <a:tcPr marL="6350" marR="6350" marT="635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ZA" sz="800" b="0" i="0" u="none" strike="noStrike">
                          <a:solidFill>
                            <a:srgbClr val="000000"/>
                          </a:solidFill>
                          <a:effectLst/>
                          <a:latin typeface="Trebuchet MS" panose="020B0603020202020204" pitchFamily="34" charset="0"/>
                        </a:rPr>
                        <a:t>              3 096 </a:t>
                      </a:r>
                    </a:p>
                  </a:txBody>
                  <a:tcPr marL="6350" marR="6350" marT="635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Trebuchet MS" panose="020B0603020202020204" pitchFamily="34" charset="0"/>
                        </a:rPr>
                        <a:t>                 425 </a:t>
                      </a:r>
                    </a:p>
                  </a:txBody>
                  <a:tcPr marL="6350" marR="6350" marT="635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ZA" sz="800" b="0" i="0" u="none" strike="noStrike">
                          <a:solidFill>
                            <a:srgbClr val="000000"/>
                          </a:solidFill>
                          <a:effectLst/>
                          <a:latin typeface="Trebuchet MS" panose="020B0603020202020204" pitchFamily="34" charset="0"/>
                        </a:rPr>
                        <a:t>                 428 </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Trebuchet MS" panose="020B0603020202020204" pitchFamily="34" charset="0"/>
                        </a:rPr>
                        <a:t>                 448 </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4558183"/>
                  </a:ext>
                </a:extLst>
              </a:tr>
              <a:tr h="185012">
                <a:tc>
                  <a:txBody>
                    <a:bodyPr/>
                    <a:lstStyle/>
                    <a:p>
                      <a:pPr algn="l" fontAlgn="t"/>
                      <a:r>
                        <a:rPr lang="en-ZA" sz="800" b="1" i="0" u="none" strike="noStrike">
                          <a:solidFill>
                            <a:srgbClr val="000000"/>
                          </a:solidFill>
                          <a:effectLst/>
                          <a:latin typeface="Trebuchet MS" panose="020B0603020202020204" pitchFamily="34" charset="0"/>
                        </a:rPr>
                        <a:t>Paym for capital assests</a:t>
                      </a:r>
                    </a:p>
                  </a:txBody>
                  <a:tcPr marL="6350" marR="6350" marT="6350" marB="0">
                    <a:lnL>
                      <a:noFill/>
                    </a:lnL>
                    <a:lnR>
                      <a:noFill/>
                    </a:lnR>
                    <a:lnT>
                      <a:noFill/>
                    </a:lnT>
                    <a:lnB>
                      <a:noFill/>
                    </a:lnB>
                  </a:tcPr>
                </a:tc>
                <a:tc>
                  <a:txBody>
                    <a:bodyPr/>
                    <a:lstStyle/>
                    <a:p>
                      <a:pPr algn="r" fontAlgn="b"/>
                      <a:r>
                        <a:rPr lang="en-ZA" sz="800" b="1" i="0" u="none" strike="noStrike">
                          <a:solidFill>
                            <a:srgbClr val="000000"/>
                          </a:solidFill>
                          <a:effectLst/>
                          <a:latin typeface="Trebuchet MS" panose="020B0603020202020204" pitchFamily="34" charset="0"/>
                        </a:rPr>
                        <a:t>           87 909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800" b="1" i="0" u="none" strike="noStrike">
                          <a:solidFill>
                            <a:srgbClr val="000000"/>
                          </a:solidFill>
                          <a:effectLst/>
                          <a:latin typeface="Trebuchet MS" panose="020B0603020202020204" pitchFamily="34" charset="0"/>
                        </a:rPr>
                        <a:t>           43 145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800" b="1" i="0" u="none" strike="noStrike">
                          <a:solidFill>
                            <a:srgbClr val="000000"/>
                          </a:solidFill>
                          <a:effectLst/>
                          <a:latin typeface="Trebuchet MS" panose="020B0603020202020204" pitchFamily="34" charset="0"/>
                        </a:rPr>
                        <a:t>           58 961 </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800" b="1" i="0" u="none" strike="noStrike">
                          <a:solidFill>
                            <a:srgbClr val="000000"/>
                          </a:solidFill>
                          <a:effectLst/>
                          <a:latin typeface="Trebuchet MS" panose="020B0603020202020204" pitchFamily="34" charset="0"/>
                        </a:rPr>
                        <a:t>           67 191 </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800" b="1" i="0" u="none" strike="noStrike">
                          <a:solidFill>
                            <a:srgbClr val="000000"/>
                          </a:solidFill>
                          <a:effectLst/>
                          <a:latin typeface="Trebuchet MS" panose="020B0603020202020204" pitchFamily="34" charset="0"/>
                        </a:rPr>
                        <a:t>           82 106 </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800" b="1" i="0" u="none" strike="noStrike" dirty="0">
                          <a:solidFill>
                            <a:srgbClr val="000000"/>
                          </a:solidFill>
                          <a:effectLst/>
                          <a:latin typeface="Trebuchet MS" panose="020B0603020202020204" pitchFamily="34" charset="0"/>
                        </a:rPr>
                        <a:t>           71 254 </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800" b="1" i="0" u="none" strike="noStrike" dirty="0">
                          <a:solidFill>
                            <a:srgbClr val="000000"/>
                          </a:solidFill>
                          <a:effectLst/>
                          <a:latin typeface="Trebuchet MS" panose="020B0603020202020204" pitchFamily="34" charset="0"/>
                        </a:rPr>
                        <a:t>           74 464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800" b="1" i="0" u="none" strike="noStrike" dirty="0">
                          <a:solidFill>
                            <a:srgbClr val="000000"/>
                          </a:solidFill>
                          <a:effectLst/>
                          <a:latin typeface="Trebuchet MS" panose="020B0603020202020204" pitchFamily="34" charset="0"/>
                        </a:rPr>
                        <a:t>           77 805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96064467"/>
                  </a:ext>
                </a:extLst>
              </a:tr>
              <a:tr h="177612">
                <a:tc>
                  <a:txBody>
                    <a:bodyPr/>
                    <a:lstStyle/>
                    <a:p>
                      <a:pPr algn="l" fontAlgn="t"/>
                      <a:r>
                        <a:rPr lang="en-US" sz="800" b="0" i="0" u="none" strike="noStrike">
                          <a:solidFill>
                            <a:srgbClr val="000000"/>
                          </a:solidFill>
                          <a:effectLst/>
                          <a:latin typeface="Trebuchet MS" panose="020B0603020202020204" pitchFamily="34" charset="0"/>
                        </a:rPr>
                        <a:t>Build and oth fix struct</a:t>
                      </a:r>
                    </a:p>
                  </a:txBody>
                  <a:tcPr marL="6350" marR="6350" marT="635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a:solidFill>
                            <a:srgbClr val="000000"/>
                          </a:solidFill>
                          <a:effectLst/>
                          <a:latin typeface="Trebuchet MS" panose="020B0603020202020204" pitchFamily="34" charset="0"/>
                        </a:rPr>
                        <a:t>             10 886 </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ZA" sz="800" b="0" i="0" u="none" strike="noStrike">
                          <a:solidFill>
                            <a:srgbClr val="000000"/>
                          </a:solidFill>
                          <a:effectLst/>
                          <a:latin typeface="Trebuchet MS" panose="020B0603020202020204" pitchFamily="34" charset="0"/>
                        </a:rPr>
                        <a:t>             10 247 </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ZA" sz="800" b="0" i="0" u="none" strike="noStrike">
                          <a:solidFill>
                            <a:srgbClr val="000000"/>
                          </a:solidFill>
                          <a:effectLst/>
                          <a:latin typeface="Trebuchet MS" panose="020B0603020202020204" pitchFamily="34" charset="0"/>
                        </a:rPr>
                        <a:t>             17 662 </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ZA" sz="800" b="0" i="0" u="none" strike="noStrike">
                          <a:solidFill>
                            <a:srgbClr val="000000"/>
                          </a:solidFill>
                          <a:effectLst/>
                          <a:latin typeface="Trebuchet MS" panose="020B0603020202020204" pitchFamily="34" charset="0"/>
                        </a:rPr>
                        <a:t>             35 714 </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ZA" sz="800" b="0" i="0" u="none" strike="noStrike">
                          <a:solidFill>
                            <a:srgbClr val="000000"/>
                          </a:solidFill>
                          <a:effectLst/>
                          <a:latin typeface="Trebuchet MS" panose="020B0603020202020204" pitchFamily="34" charset="0"/>
                        </a:rPr>
                        <a:t>             17 785 </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ZA" sz="800" b="0" i="0" u="none" strike="noStrike" dirty="0">
                          <a:solidFill>
                            <a:srgbClr val="000000"/>
                          </a:solidFill>
                          <a:effectLst/>
                          <a:latin typeface="Trebuchet MS" panose="020B0603020202020204" pitchFamily="34" charset="0"/>
                        </a:rPr>
                        <a:t>             18 801 </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ZA" sz="800" b="0" i="0" u="none" strike="noStrike">
                          <a:solidFill>
                            <a:srgbClr val="000000"/>
                          </a:solidFill>
                          <a:effectLst/>
                          <a:latin typeface="Trebuchet MS" panose="020B0603020202020204" pitchFamily="34" charset="0"/>
                        </a:rPr>
                        <a:t>             19 630 </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ZA" sz="800" b="0" i="0" u="none" strike="noStrike" dirty="0">
                          <a:solidFill>
                            <a:srgbClr val="000000"/>
                          </a:solidFill>
                          <a:effectLst/>
                          <a:latin typeface="Trebuchet MS" panose="020B0603020202020204" pitchFamily="34" charset="0"/>
                        </a:rPr>
                        <a:t>             20 512 </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2004477339"/>
                  </a:ext>
                </a:extLst>
              </a:tr>
              <a:tr h="177612">
                <a:tc>
                  <a:txBody>
                    <a:bodyPr/>
                    <a:lstStyle/>
                    <a:p>
                      <a:pPr algn="l" fontAlgn="t"/>
                      <a:r>
                        <a:rPr lang="en-ZA" sz="800" b="0" i="0" u="none" strike="noStrike">
                          <a:solidFill>
                            <a:srgbClr val="000000"/>
                          </a:solidFill>
                          <a:effectLst/>
                          <a:latin typeface="Trebuchet MS" panose="020B0603020202020204" pitchFamily="34" charset="0"/>
                        </a:rPr>
                        <a:t>Machinery and equipment</a:t>
                      </a:r>
                    </a:p>
                  </a:txBody>
                  <a:tcPr marL="6350" marR="6350" marT="635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a:solidFill>
                            <a:srgbClr val="000000"/>
                          </a:solidFill>
                          <a:effectLst/>
                          <a:latin typeface="Trebuchet MS" panose="020B0603020202020204" pitchFamily="34" charset="0"/>
                        </a:rPr>
                        <a:t>             77 023 </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ZA" sz="800" b="0" i="0" u="none" strike="noStrike">
                          <a:solidFill>
                            <a:srgbClr val="000000"/>
                          </a:solidFill>
                          <a:effectLst/>
                          <a:latin typeface="Trebuchet MS" panose="020B0603020202020204" pitchFamily="34" charset="0"/>
                        </a:rPr>
                        <a:t>             32 898 </a:t>
                      </a:r>
                    </a:p>
                  </a:txBody>
                  <a:tcPr marL="6350" marR="6350" marT="6350" marB="0" anchor="b">
                    <a:lnL>
                      <a:noFill/>
                    </a:lnL>
                    <a:lnR>
                      <a:noFill/>
                    </a:lnR>
                    <a:lnT>
                      <a:noFill/>
                    </a:lnT>
                    <a:lnB>
                      <a:noFill/>
                    </a:lnB>
                  </a:tcPr>
                </a:tc>
                <a:tc>
                  <a:txBody>
                    <a:bodyPr/>
                    <a:lstStyle/>
                    <a:p>
                      <a:pPr algn="r" fontAlgn="b"/>
                      <a:r>
                        <a:rPr lang="en-ZA" sz="800" b="0" i="0" u="none" strike="noStrike">
                          <a:solidFill>
                            <a:srgbClr val="000000"/>
                          </a:solidFill>
                          <a:effectLst/>
                          <a:latin typeface="Trebuchet MS" panose="020B0603020202020204" pitchFamily="34" charset="0"/>
                        </a:rPr>
                        <a:t>             31 156 </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a:solidFill>
                            <a:srgbClr val="000000"/>
                          </a:solidFill>
                          <a:effectLst/>
                          <a:latin typeface="Trebuchet MS" panose="020B0603020202020204" pitchFamily="34" charset="0"/>
                        </a:rPr>
                        <a:t>             31 477 </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ZA" sz="800" b="0" i="0" u="none" strike="noStrike">
                          <a:solidFill>
                            <a:srgbClr val="000000"/>
                          </a:solidFill>
                          <a:effectLst/>
                          <a:latin typeface="Trebuchet MS" panose="020B0603020202020204" pitchFamily="34" charset="0"/>
                        </a:rPr>
                        <a:t>             64 321 </a:t>
                      </a:r>
                    </a:p>
                  </a:txBody>
                  <a:tcPr marL="6350" marR="6350" marT="63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dirty="0">
                          <a:solidFill>
                            <a:srgbClr val="000000"/>
                          </a:solidFill>
                          <a:effectLst/>
                          <a:latin typeface="Trebuchet MS" panose="020B0603020202020204" pitchFamily="34" charset="0"/>
                        </a:rPr>
                        <a:t>             52 453 </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ZA" sz="800" b="0" i="0" u="none" strike="noStrike">
                          <a:solidFill>
                            <a:srgbClr val="000000"/>
                          </a:solidFill>
                          <a:effectLst/>
                          <a:latin typeface="Trebuchet MS" panose="020B0603020202020204" pitchFamily="34" charset="0"/>
                        </a:rPr>
                        <a:t>             54 834 </a:t>
                      </a:r>
                    </a:p>
                  </a:txBody>
                  <a:tcPr marL="6350" marR="6350" marT="6350" marB="0" anchor="b">
                    <a:lnL>
                      <a:noFill/>
                    </a:lnL>
                    <a:lnR>
                      <a:noFill/>
                    </a:lnR>
                    <a:lnT>
                      <a:noFill/>
                    </a:lnT>
                    <a:lnB>
                      <a:noFill/>
                    </a:lnB>
                  </a:tcPr>
                </a:tc>
                <a:tc>
                  <a:txBody>
                    <a:bodyPr/>
                    <a:lstStyle/>
                    <a:p>
                      <a:pPr algn="r" fontAlgn="b"/>
                      <a:r>
                        <a:rPr lang="en-ZA" sz="800" b="0" i="0" u="none" strike="noStrike" dirty="0">
                          <a:solidFill>
                            <a:srgbClr val="000000"/>
                          </a:solidFill>
                          <a:effectLst/>
                          <a:latin typeface="Trebuchet MS" panose="020B0603020202020204" pitchFamily="34" charset="0"/>
                        </a:rPr>
                        <a:t>             57 293 </a:t>
                      </a:r>
                    </a:p>
                  </a:txBody>
                  <a:tcPr marL="6350" marR="6350" marT="6350" marB="0" anchor="b">
                    <a:lnL>
                      <a:noFill/>
                    </a:lnL>
                    <a:lnR>
                      <a:noFill/>
                    </a:lnR>
                    <a:lnT>
                      <a:noFill/>
                    </a:lnT>
                    <a:lnB>
                      <a:noFill/>
                    </a:lnB>
                  </a:tcPr>
                </a:tc>
                <a:extLst>
                  <a:ext uri="{0D108BD9-81ED-4DB2-BD59-A6C34878D82A}">
                    <a16:rowId xmlns:a16="http://schemas.microsoft.com/office/drawing/2014/main" xmlns="" val="3137460268"/>
                  </a:ext>
                </a:extLst>
              </a:tr>
              <a:tr h="185012">
                <a:tc>
                  <a:txBody>
                    <a:bodyPr/>
                    <a:lstStyle/>
                    <a:p>
                      <a:pPr algn="l" fontAlgn="t"/>
                      <a:r>
                        <a:rPr lang="en-US" sz="800" b="0" i="0" u="none" strike="noStrike">
                          <a:solidFill>
                            <a:srgbClr val="000000"/>
                          </a:solidFill>
                          <a:effectLst/>
                          <a:latin typeface="Trebuchet MS" panose="020B0603020202020204" pitchFamily="34" charset="0"/>
                        </a:rPr>
                        <a:t>Softw and oth int ass</a:t>
                      </a:r>
                    </a:p>
                  </a:txBody>
                  <a:tcPr marL="6350" marR="6350" marT="635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800" b="0" i="0" u="none" strike="noStrike">
                          <a:solidFill>
                            <a:srgbClr val="000000"/>
                          </a:solidFill>
                          <a:effectLst/>
                          <a:latin typeface="Trebuchet MS" panose="020B0603020202020204" pitchFamily="34" charset="0"/>
                        </a:rPr>
                        <a:t>                   -   </a:t>
                      </a:r>
                    </a:p>
                  </a:txBody>
                  <a:tcPr marL="6350" marR="6350" marT="635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ZA" sz="800" b="0" i="0" u="none" strike="noStrike">
                          <a:solidFill>
                            <a:srgbClr val="000000"/>
                          </a:solidFill>
                          <a:effectLst/>
                          <a:latin typeface="Trebuchet MS" panose="020B0603020202020204" pitchFamily="34" charset="0"/>
                        </a:rPr>
                        <a:t>                   -   </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ZA" sz="800" b="0" i="0" u="none" strike="noStrike">
                          <a:solidFill>
                            <a:srgbClr val="000000"/>
                          </a:solidFill>
                          <a:effectLst/>
                          <a:latin typeface="Trebuchet MS" panose="020B0603020202020204" pitchFamily="34" charset="0"/>
                        </a:rPr>
                        <a:t>             10 143 </a:t>
                      </a:r>
                    </a:p>
                  </a:txBody>
                  <a:tcPr marL="6350" marR="6350" marT="635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ZA" sz="800" b="0" i="0" u="none" strike="noStrike">
                          <a:solidFill>
                            <a:srgbClr val="000000"/>
                          </a:solidFill>
                          <a:effectLst/>
                          <a:latin typeface="Trebuchet MS" panose="020B0603020202020204" pitchFamily="34" charset="0"/>
                        </a:rPr>
                        <a:t>                   -   </a:t>
                      </a:r>
                    </a:p>
                  </a:txBody>
                  <a:tcPr marL="6350" marR="6350" marT="635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ZA" sz="800" b="0" i="0" u="none" strike="noStrike">
                          <a:solidFill>
                            <a:srgbClr val="000000"/>
                          </a:solidFill>
                          <a:effectLst/>
                          <a:latin typeface="Trebuchet MS" panose="020B0603020202020204" pitchFamily="34" charset="0"/>
                        </a:rPr>
                        <a:t>                   -   </a:t>
                      </a:r>
                    </a:p>
                  </a:txBody>
                  <a:tcPr marL="6350" marR="6350" marT="635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Trebuchet MS" panose="020B0603020202020204" pitchFamily="34" charset="0"/>
                        </a:rPr>
                        <a:t>                   -   </a:t>
                      </a:r>
                    </a:p>
                  </a:txBody>
                  <a:tcPr marL="6350" marR="6350" marT="635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ZA" sz="800" b="0" i="0" u="none" strike="noStrike">
                          <a:solidFill>
                            <a:srgbClr val="000000"/>
                          </a:solidFill>
                          <a:effectLst/>
                          <a:latin typeface="Trebuchet MS" panose="020B0603020202020204" pitchFamily="34" charset="0"/>
                        </a:rPr>
                        <a:t>                   -   </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Trebuchet MS" panose="020B0603020202020204" pitchFamily="34" charset="0"/>
                        </a:rPr>
                        <a:t>                   -   </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83654564"/>
                  </a:ext>
                </a:extLst>
              </a:tr>
              <a:tr h="185012">
                <a:tc>
                  <a:txBody>
                    <a:bodyPr/>
                    <a:lstStyle/>
                    <a:p>
                      <a:pPr algn="l" fontAlgn="t"/>
                      <a:r>
                        <a:rPr lang="en-ZA" sz="800" b="1" i="0" u="none" strike="noStrike">
                          <a:solidFill>
                            <a:srgbClr val="000000"/>
                          </a:solidFill>
                          <a:effectLst/>
                          <a:latin typeface="Trebuchet MS" panose="020B0603020202020204" pitchFamily="34" charset="0"/>
                        </a:rPr>
                        <a:t>Paym for fin assets</a:t>
                      </a:r>
                    </a:p>
                  </a:txBody>
                  <a:tcPr marL="6350" marR="6350" marT="635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ZA" sz="800" b="1" i="0" u="none" strike="noStrike">
                          <a:solidFill>
                            <a:srgbClr val="000000"/>
                          </a:solidFill>
                          <a:effectLst/>
                          <a:latin typeface="Trebuchet MS" panose="020B0603020202020204" pitchFamily="34" charset="0"/>
                        </a:rPr>
                        <a:t>             1 409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800" b="1" i="0" u="none" strike="noStrike">
                          <a:solidFill>
                            <a:srgbClr val="000000"/>
                          </a:solidFill>
                          <a:effectLst/>
                          <a:latin typeface="Trebuchet MS" panose="020B0603020202020204" pitchFamily="34" charset="0"/>
                        </a:rPr>
                        <a:t>             1 118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800" b="1" i="0" u="none" strike="noStrike">
                          <a:solidFill>
                            <a:srgbClr val="000000"/>
                          </a:solidFill>
                          <a:effectLst/>
                          <a:latin typeface="Trebuchet MS" panose="020B0603020202020204" pitchFamily="34" charset="0"/>
                        </a:rPr>
                        <a:t>                  69 </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800" b="1" i="0" u="none" strike="noStrike">
                          <a:solidFill>
                            <a:srgbClr val="000000"/>
                          </a:solidFill>
                          <a:effectLst/>
                          <a:latin typeface="Trebuchet MS" panose="020B0603020202020204" pitchFamily="34" charset="0"/>
                        </a:rPr>
                        <a:t>                  -   </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800" b="1" i="0" u="none" strike="noStrike">
                          <a:solidFill>
                            <a:srgbClr val="000000"/>
                          </a:solidFill>
                          <a:effectLst/>
                          <a:latin typeface="Trebuchet MS" panose="020B0603020202020204" pitchFamily="34" charset="0"/>
                        </a:rPr>
                        <a:t>                  -   </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800" b="1" i="0" u="none" strike="noStrike" dirty="0">
                          <a:solidFill>
                            <a:srgbClr val="000000"/>
                          </a:solidFill>
                          <a:effectLst/>
                          <a:latin typeface="Trebuchet MS" panose="020B0603020202020204" pitchFamily="34" charset="0"/>
                        </a:rPr>
                        <a:t>                  -   </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800" b="1" i="0" u="none" strike="noStrike">
                          <a:solidFill>
                            <a:srgbClr val="000000"/>
                          </a:solidFill>
                          <a:effectLst/>
                          <a:latin typeface="Trebuchet MS" panose="020B0603020202020204" pitchFamily="34" charset="0"/>
                        </a:rPr>
                        <a:t>                  -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800" b="1" i="0" u="none" strike="noStrike" dirty="0">
                          <a:solidFill>
                            <a:srgbClr val="000000"/>
                          </a:solidFill>
                          <a:effectLst/>
                          <a:latin typeface="Trebuchet MS" panose="020B0603020202020204" pitchFamily="34" charset="0"/>
                        </a:rPr>
                        <a:t>                  -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59053335"/>
                  </a:ext>
                </a:extLst>
              </a:tr>
              <a:tr h="185012">
                <a:tc>
                  <a:txBody>
                    <a:bodyPr/>
                    <a:lstStyle/>
                    <a:p>
                      <a:pPr algn="l" fontAlgn="t"/>
                      <a:r>
                        <a:rPr lang="en-ZA" sz="800" b="1" i="0" u="none" strike="noStrike">
                          <a:solidFill>
                            <a:srgbClr val="000000"/>
                          </a:solidFill>
                          <a:effectLst/>
                          <a:latin typeface="Trebuchet MS" panose="020B0603020202020204" pitchFamily="34" charset="0"/>
                        </a:rPr>
                        <a:t>Total</a:t>
                      </a:r>
                    </a:p>
                  </a:txBody>
                  <a:tcPr marL="6350" marR="6350" marT="635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800" b="1" i="0" u="none" strike="noStrike">
                          <a:solidFill>
                            <a:srgbClr val="000000"/>
                          </a:solidFill>
                          <a:effectLst/>
                          <a:latin typeface="Trebuchet MS" panose="020B0603020202020204" pitchFamily="34" charset="0"/>
                        </a:rPr>
                        <a:t>       3 086 691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800" b="1" i="0" u="none" strike="noStrike">
                          <a:solidFill>
                            <a:srgbClr val="000000"/>
                          </a:solidFill>
                          <a:effectLst/>
                          <a:latin typeface="Trebuchet MS" panose="020B0603020202020204" pitchFamily="34" charset="0"/>
                        </a:rPr>
                        <a:t>       3 215 877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800" b="1" i="0" u="none" strike="noStrike">
                          <a:solidFill>
                            <a:srgbClr val="000000"/>
                          </a:solidFill>
                          <a:effectLst/>
                          <a:latin typeface="Trebuchet MS" panose="020B0603020202020204" pitchFamily="34" charset="0"/>
                        </a:rPr>
                        <a:t>       3 103 090 </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800" b="1" i="0" u="none" strike="noStrike">
                          <a:solidFill>
                            <a:srgbClr val="000000"/>
                          </a:solidFill>
                          <a:effectLst/>
                          <a:latin typeface="Trebuchet MS" panose="020B0603020202020204" pitchFamily="34" charset="0"/>
                        </a:rPr>
                        <a:t>       3 505 713 </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800" b="1" i="0" u="none" strike="noStrike">
                          <a:solidFill>
                            <a:srgbClr val="000000"/>
                          </a:solidFill>
                          <a:effectLst/>
                          <a:latin typeface="Trebuchet MS" panose="020B0603020202020204" pitchFamily="34" charset="0"/>
                        </a:rPr>
                        <a:t>       3 816 493 </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800" b="1" i="0" u="none" strike="noStrike" dirty="0">
                          <a:solidFill>
                            <a:srgbClr val="000000"/>
                          </a:solidFill>
                          <a:effectLst/>
                          <a:latin typeface="Trebuchet MS" panose="020B0603020202020204" pitchFamily="34" charset="0"/>
                        </a:rPr>
                        <a:t>       3 </a:t>
                      </a:r>
                      <a:r>
                        <a:rPr lang="en-ZA" sz="800" b="1" i="0" u="none" strike="noStrike" dirty="0" smtClean="0">
                          <a:solidFill>
                            <a:srgbClr val="000000"/>
                          </a:solidFill>
                          <a:effectLst/>
                          <a:latin typeface="Trebuchet MS" panose="020B0603020202020204" pitchFamily="34" charset="0"/>
                        </a:rPr>
                        <a:t>956 019 </a:t>
                      </a:r>
                      <a:endParaRPr lang="en-ZA" sz="800" b="1" i="0" u="none" strike="noStrike" dirty="0">
                        <a:solidFill>
                          <a:srgbClr val="000000"/>
                        </a:solidFill>
                        <a:effectLst/>
                        <a:latin typeface="Trebuchet MS" panose="020B0603020202020204" pitchFamily="34" charset="0"/>
                      </a:endParaRP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800" b="1" i="0" u="none" strike="noStrike" dirty="0">
                          <a:solidFill>
                            <a:srgbClr val="000000"/>
                          </a:solidFill>
                          <a:effectLst/>
                          <a:latin typeface="Trebuchet MS" panose="020B0603020202020204" pitchFamily="34" charset="0"/>
                        </a:rPr>
                        <a:t>       </a:t>
                      </a:r>
                      <a:r>
                        <a:rPr lang="en-ZA" sz="800" b="1" i="0" u="none" strike="noStrike" dirty="0" smtClean="0">
                          <a:solidFill>
                            <a:srgbClr val="000000"/>
                          </a:solidFill>
                          <a:effectLst/>
                          <a:latin typeface="Trebuchet MS" panose="020B0603020202020204" pitchFamily="34" charset="0"/>
                        </a:rPr>
                        <a:t>3</a:t>
                      </a:r>
                      <a:r>
                        <a:rPr lang="en-ZA" sz="800" b="1" i="0" u="none" strike="noStrike" baseline="0" dirty="0" smtClean="0">
                          <a:solidFill>
                            <a:srgbClr val="000000"/>
                          </a:solidFill>
                          <a:effectLst/>
                          <a:latin typeface="Trebuchet MS" panose="020B0603020202020204" pitchFamily="34" charset="0"/>
                        </a:rPr>
                        <a:t> 983</a:t>
                      </a:r>
                      <a:r>
                        <a:rPr lang="en-ZA" sz="800" b="1" i="0" u="none" strike="noStrike" dirty="0" smtClean="0">
                          <a:solidFill>
                            <a:srgbClr val="000000"/>
                          </a:solidFill>
                          <a:effectLst/>
                          <a:latin typeface="Trebuchet MS" panose="020B0603020202020204" pitchFamily="34" charset="0"/>
                        </a:rPr>
                        <a:t> 468 </a:t>
                      </a:r>
                      <a:endParaRPr lang="en-ZA" sz="800" b="1" i="0" u="none" strike="noStrike" dirty="0">
                        <a:solidFill>
                          <a:srgbClr val="000000"/>
                        </a:solidFill>
                        <a:effectLst/>
                        <a:latin typeface="Trebuchet MS" panose="020B0603020202020204" pitchFamily="34"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800" b="1" i="0" u="none" strike="noStrike" dirty="0">
                          <a:solidFill>
                            <a:srgbClr val="000000"/>
                          </a:solidFill>
                          <a:effectLst/>
                          <a:latin typeface="Trebuchet MS" panose="020B0603020202020204" pitchFamily="34" charset="0"/>
                        </a:rPr>
                        <a:t>       3 </a:t>
                      </a:r>
                      <a:r>
                        <a:rPr lang="en-ZA" sz="800" b="1" i="0" u="none" strike="noStrike" dirty="0" smtClean="0">
                          <a:solidFill>
                            <a:srgbClr val="000000"/>
                          </a:solidFill>
                          <a:effectLst/>
                          <a:latin typeface="Trebuchet MS" panose="020B0603020202020204" pitchFamily="34" charset="0"/>
                        </a:rPr>
                        <a:t>772 </a:t>
                      </a:r>
                      <a:r>
                        <a:rPr lang="en-ZA" sz="800" b="1" i="0" u="none" strike="noStrike" dirty="0">
                          <a:solidFill>
                            <a:srgbClr val="000000"/>
                          </a:solidFill>
                          <a:effectLst/>
                          <a:latin typeface="Trebuchet MS" panose="020B0603020202020204" pitchFamily="34" charset="0"/>
                        </a:rPr>
                        <a:t>616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21848758"/>
                  </a:ext>
                </a:extLst>
              </a:tr>
            </a:tbl>
          </a:graphicData>
        </a:graphic>
      </p:graphicFrame>
    </p:spTree>
    <p:extLst>
      <p:ext uri="{BB962C8B-B14F-4D97-AF65-F5344CB8AC3E}">
        <p14:creationId xmlns:p14="http://schemas.microsoft.com/office/powerpoint/2010/main" xmlns="" val="196458520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9" descr="Extra3_3-01.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0" name="Title 1"/>
          <p:cNvSpPr txBox="1">
            <a:spLocks/>
          </p:cNvSpPr>
          <p:nvPr/>
        </p:nvSpPr>
        <p:spPr bwMode="auto">
          <a:xfrm>
            <a:off x="6508750" y="4197350"/>
            <a:ext cx="2252663" cy="54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pitchFamily="32" charset="0"/>
                <a:ea typeface="ＭＳ Ｐゴシック" pitchFamily="32" charset="-128"/>
              </a:defRPr>
            </a:lvl1pPr>
            <a:lvl2pPr marL="37931725" indent="-37474525">
              <a:defRPr sz="2800">
                <a:solidFill>
                  <a:schemeClr val="tx1"/>
                </a:solidFill>
                <a:latin typeface="Calibri" pitchFamily="32" charset="0"/>
                <a:ea typeface="ＭＳ Ｐゴシック" pitchFamily="32" charset="-128"/>
              </a:defRPr>
            </a:lvl2pPr>
            <a:lvl3pPr>
              <a:defRPr sz="2400">
                <a:solidFill>
                  <a:schemeClr val="tx1"/>
                </a:solidFill>
                <a:latin typeface="Calibri" pitchFamily="32" charset="0"/>
                <a:ea typeface="ＭＳ Ｐゴシック" pitchFamily="32" charset="-128"/>
              </a:defRPr>
            </a:lvl3pPr>
            <a:lvl4pPr>
              <a:defRPr sz="2000">
                <a:solidFill>
                  <a:schemeClr val="tx1"/>
                </a:solidFill>
                <a:latin typeface="Calibri" pitchFamily="32" charset="0"/>
                <a:ea typeface="ＭＳ Ｐゴシック" pitchFamily="32" charset="-128"/>
              </a:defRPr>
            </a:lvl4pPr>
            <a:lvl5pPr>
              <a:defRPr sz="2000">
                <a:solidFill>
                  <a:schemeClr val="tx1"/>
                </a:solidFill>
                <a:latin typeface="Calibri" pitchFamily="32" charset="0"/>
                <a:ea typeface="ＭＳ Ｐゴシック" pitchFamily="32" charset="-128"/>
              </a:defRPr>
            </a:lvl5pPr>
            <a:lvl6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6pPr>
            <a:lvl7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7pPr>
            <a:lvl8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8pPr>
            <a:lvl9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9pPr>
          </a:lstStyle>
          <a:p>
            <a:pPr eaLnBrk="1" hangingPunct="1"/>
            <a:r>
              <a:rPr lang="en-US" altLang="en-US" sz="2700" b="1">
                <a:solidFill>
                  <a:srgbClr val="FFAB16"/>
                </a:solidFill>
                <a:latin typeface="Arial" charset="0"/>
              </a:rPr>
              <a:t>Thank </a:t>
            </a:r>
            <a:r>
              <a:rPr lang="en-US" altLang="en-US" sz="2700" b="1">
                <a:solidFill>
                  <a:schemeClr val="bg1"/>
                </a:solidFill>
                <a:latin typeface="Arial" charset="0"/>
              </a:rPr>
              <a:t>You</a:t>
            </a:r>
            <a:r>
              <a:rPr lang="en-US" altLang="en-US" sz="2700" b="1">
                <a:solidFill>
                  <a:srgbClr val="FFAB16"/>
                </a:solidFill>
                <a:latin typeface="Arial" charset="0"/>
              </a:rPr>
              <a:t>…</a:t>
            </a:r>
          </a:p>
        </p:txBody>
      </p:sp>
      <p:sp>
        <p:nvSpPr>
          <p:cNvPr id="2" name="Slide Number Placeholder 1"/>
          <p:cNvSpPr>
            <a:spLocks noGrp="1"/>
          </p:cNvSpPr>
          <p:nvPr>
            <p:ph type="sldNum" sz="quarter" idx="12"/>
          </p:nvPr>
        </p:nvSpPr>
        <p:spPr>
          <a:xfrm>
            <a:off x="7010400" y="0"/>
            <a:ext cx="2133600" cy="365125"/>
          </a:xfrm>
        </p:spPr>
        <p:txBody>
          <a:bodyPr/>
          <a:lstStyle/>
          <a:p>
            <a:fld id="{4199C084-64D2-444A-8BFC-FE521070755C}" type="slidenum">
              <a:rPr lang="en-US" altLang="en-US" smtClean="0">
                <a:solidFill>
                  <a:schemeClr val="bg1"/>
                </a:solidFill>
              </a:rPr>
              <a:pPr/>
              <a:t>59</a:t>
            </a:fld>
            <a:endParaRPr lang="en-US" altLang="en-US"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438" y="406400"/>
            <a:ext cx="8229600" cy="797169"/>
          </a:xfrm>
        </p:spPr>
        <p:txBody>
          <a:bodyPr/>
          <a:lstStyle/>
          <a:p>
            <a:r>
              <a:rPr lang="en-ZA" sz="2400" b="1" dirty="0" smtClean="0"/>
              <a:t>INTRODUCTION: VISION AND MISSION</a:t>
            </a:r>
            <a:endParaRPr lang="en-ZA" sz="2400" b="1" dirty="0"/>
          </a:p>
        </p:txBody>
      </p:sp>
      <p:sp>
        <p:nvSpPr>
          <p:cNvPr id="3" name="Content Placeholder 2"/>
          <p:cNvSpPr>
            <a:spLocks noGrp="1"/>
          </p:cNvSpPr>
          <p:nvPr>
            <p:ph idx="1"/>
          </p:nvPr>
        </p:nvSpPr>
        <p:spPr>
          <a:xfrm>
            <a:off x="293075" y="1378890"/>
            <a:ext cx="8622323" cy="5146454"/>
          </a:xfrm>
        </p:spPr>
        <p:txBody>
          <a:bodyPr/>
          <a:lstStyle/>
          <a:p>
            <a:pPr marL="0" indent="0" eaLnBrk="1" hangingPunct="1">
              <a:buNone/>
            </a:pPr>
            <a:r>
              <a:rPr lang="en-ZA" sz="1800" b="1" u="sng" dirty="0"/>
              <a:t>Vision</a:t>
            </a:r>
          </a:p>
          <a:p>
            <a:pPr>
              <a:spcBef>
                <a:spcPts val="480"/>
              </a:spcBef>
              <a:spcAft>
                <a:spcPts val="0"/>
              </a:spcAft>
            </a:pPr>
            <a:r>
              <a:rPr lang="en-ZA" sz="1600" dirty="0">
                <a:latin typeface="Calibri" panose="020F0502020204030204" pitchFamily="34" charset="0"/>
                <a:ea typeface="MS PGothic" panose="020B0600070205080204" pitchFamily="34" charset="-128"/>
                <a:cs typeface="MS PGothic" panose="020B0600070205080204" pitchFamily="34" charset="-128"/>
              </a:rPr>
              <a:t>The Department of Employment and Labour strives for a labour market which is conducive to investment, economic growth, employment creation and decent work. </a:t>
            </a:r>
            <a:endParaRPr lang="en-ZA" sz="1800" dirty="0">
              <a:latin typeface="Times New Roman" panose="02020603050405020304" pitchFamily="18" charset="0"/>
              <a:ea typeface="Times New Roman" panose="02020603050405020304" pitchFamily="18" charset="0"/>
            </a:endParaRPr>
          </a:p>
          <a:p>
            <a:pPr marL="0" indent="0" eaLnBrk="1" hangingPunct="1">
              <a:buNone/>
            </a:pPr>
            <a:endParaRPr lang="en-ZA" sz="1600" u="sng" dirty="0"/>
          </a:p>
          <a:p>
            <a:pPr marL="0" indent="0" eaLnBrk="1" hangingPunct="1">
              <a:buNone/>
            </a:pPr>
            <a:r>
              <a:rPr lang="en-ZA" sz="1800" b="1" u="sng" dirty="0" smtClean="0"/>
              <a:t>Mission</a:t>
            </a:r>
            <a:endParaRPr lang="en-ZA" sz="1800" u="sng" dirty="0"/>
          </a:p>
          <a:p>
            <a:r>
              <a:rPr lang="en-GB" sz="1600" b="1" dirty="0" smtClean="0"/>
              <a:t>Promote </a:t>
            </a:r>
            <a:r>
              <a:rPr lang="en-GB" sz="1600" b="1" dirty="0"/>
              <a:t>employment and regulate the South African labour market for sustainable economic growth through:</a:t>
            </a:r>
            <a:endParaRPr lang="en-ZA" sz="1600" b="1" dirty="0"/>
          </a:p>
          <a:p>
            <a:pPr lvl="0">
              <a:buFont typeface="Wingdings" panose="05000000000000000000" pitchFamily="2" charset="2"/>
              <a:buChar char="q"/>
            </a:pPr>
            <a:r>
              <a:rPr lang="en-GB" sz="1600" b="1" i="1" dirty="0"/>
              <a:t>Appropriate </a:t>
            </a:r>
            <a:r>
              <a:rPr lang="en-GB" sz="1600" dirty="0"/>
              <a:t>legislation and regulations</a:t>
            </a:r>
            <a:endParaRPr lang="en-ZA" sz="1600" dirty="0"/>
          </a:p>
          <a:p>
            <a:pPr lvl="0">
              <a:buFont typeface="Wingdings" panose="05000000000000000000" pitchFamily="2" charset="2"/>
              <a:buChar char="q"/>
            </a:pPr>
            <a:r>
              <a:rPr lang="en-GB" sz="1600" dirty="0"/>
              <a:t>Inspection and enforcement</a:t>
            </a:r>
            <a:endParaRPr lang="en-ZA" sz="1600" dirty="0"/>
          </a:p>
          <a:p>
            <a:pPr lvl="0">
              <a:buFont typeface="Wingdings" panose="05000000000000000000" pitchFamily="2" charset="2"/>
              <a:buChar char="q"/>
            </a:pPr>
            <a:r>
              <a:rPr lang="en-GB" sz="1600" dirty="0"/>
              <a:t>Protection of </a:t>
            </a:r>
            <a:r>
              <a:rPr lang="en-GB" sz="1600" b="1" i="1" dirty="0"/>
              <a:t>worker</a:t>
            </a:r>
            <a:r>
              <a:rPr lang="en-GB" sz="1600" dirty="0"/>
              <a:t> rights</a:t>
            </a:r>
            <a:endParaRPr lang="en-ZA" sz="1600" dirty="0"/>
          </a:p>
          <a:p>
            <a:pPr lvl="0">
              <a:buFont typeface="Wingdings" panose="05000000000000000000" pitchFamily="2" charset="2"/>
              <a:buChar char="q"/>
            </a:pPr>
            <a:r>
              <a:rPr lang="en-GB" sz="1600" dirty="0"/>
              <a:t>Provision of Employment Services</a:t>
            </a:r>
            <a:endParaRPr lang="en-ZA" sz="1600" dirty="0"/>
          </a:p>
          <a:p>
            <a:pPr lvl="0">
              <a:buFont typeface="Wingdings" panose="05000000000000000000" pitchFamily="2" charset="2"/>
              <a:buChar char="q"/>
            </a:pPr>
            <a:r>
              <a:rPr lang="en-GB" sz="1600" dirty="0"/>
              <a:t>Promoting Equity</a:t>
            </a:r>
            <a:endParaRPr lang="en-ZA" sz="1600" dirty="0"/>
          </a:p>
          <a:p>
            <a:pPr lvl="0">
              <a:buFont typeface="Wingdings" panose="05000000000000000000" pitchFamily="2" charset="2"/>
              <a:buChar char="q"/>
            </a:pPr>
            <a:r>
              <a:rPr lang="en-GB" sz="1600" dirty="0"/>
              <a:t>Provision of Social protection</a:t>
            </a:r>
            <a:endParaRPr lang="en-ZA" sz="1600" dirty="0"/>
          </a:p>
          <a:p>
            <a:pPr lvl="0">
              <a:buFont typeface="Wingdings" panose="05000000000000000000" pitchFamily="2" charset="2"/>
              <a:buChar char="q"/>
            </a:pPr>
            <a:r>
              <a:rPr lang="en-GB" sz="1600" dirty="0" smtClean="0"/>
              <a:t>Promotion of </a:t>
            </a:r>
            <a:r>
              <a:rPr lang="en-GB" sz="1600" dirty="0"/>
              <a:t>Social dialogue</a:t>
            </a:r>
            <a:endParaRPr lang="en-ZA" sz="1600" dirty="0"/>
          </a:p>
          <a:p>
            <a:pPr marL="0" indent="0" eaLnBrk="1" hangingPunct="1">
              <a:buNone/>
            </a:pPr>
            <a:endParaRPr lang="en-ZA" sz="2000" dirty="0"/>
          </a:p>
          <a:p>
            <a:pPr marL="0" indent="0" eaLnBrk="1" hangingPunct="1">
              <a:buNone/>
            </a:pPr>
            <a:endParaRPr lang="en-US" sz="2000" dirty="0" smtClean="0"/>
          </a:p>
          <a:p>
            <a:pPr marL="0" indent="0">
              <a:buNone/>
            </a:pPr>
            <a:endParaRPr lang="en-US" dirty="0"/>
          </a:p>
        </p:txBody>
      </p:sp>
      <p:sp>
        <p:nvSpPr>
          <p:cNvPr id="4" name="Slide Number Placeholder 3"/>
          <p:cNvSpPr>
            <a:spLocks noGrp="1"/>
          </p:cNvSpPr>
          <p:nvPr>
            <p:ph type="sldNum" sz="quarter" idx="12"/>
          </p:nvPr>
        </p:nvSpPr>
        <p:spPr>
          <a:xfrm>
            <a:off x="6588224" y="6165304"/>
            <a:ext cx="2133600" cy="365125"/>
          </a:xfrm>
        </p:spPr>
        <p:txBody>
          <a:bodyPr/>
          <a:lstStyle/>
          <a:p>
            <a:pPr>
              <a:defRPr/>
            </a:pPr>
            <a:fld id="{416AF1B2-E7A4-446A-84DC-90AA83BA6A19}" type="slidenum">
              <a:rPr lang="en-US" smtClean="0"/>
              <a:pPr>
                <a:defRPr/>
              </a:pPr>
              <a:t>6</a:t>
            </a:fld>
            <a:endParaRPr lang="en-US" dirty="0"/>
          </a:p>
        </p:txBody>
      </p:sp>
      <p:sp>
        <p:nvSpPr>
          <p:cNvPr id="5" name="Rectangle 2"/>
          <p:cNvSpPr>
            <a:spLocks noChangeArrowheads="1"/>
          </p:cNvSpPr>
          <p:nvPr/>
        </p:nvSpPr>
        <p:spPr bwMode="auto">
          <a:xfrm>
            <a:off x="293076" y="1378889"/>
            <a:ext cx="862232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1600" b="1" dirty="0">
              <a:solidFill>
                <a:prstClr val="black"/>
              </a:solidFill>
              <a:latin typeface="Maiandra GD" pitchFamily="34" charset="0"/>
              <a:cs typeface="+mn-cs"/>
            </a:endParaRPr>
          </a:p>
          <a:p>
            <a:pPr>
              <a:defRPr/>
            </a:pPr>
            <a:endParaRPr lang="en-US" sz="1600" b="1" dirty="0" smtClean="0">
              <a:solidFill>
                <a:prstClr val="black"/>
              </a:solidFill>
              <a:latin typeface="Maiandra GD" pitchFamily="34" charset="0"/>
              <a:cs typeface="+mn-cs"/>
            </a:endParaRPr>
          </a:p>
        </p:txBody>
      </p:sp>
      <p:sp>
        <p:nvSpPr>
          <p:cNvPr id="6" name="Slide Number Placeholder 5"/>
          <p:cNvSpPr txBox="1">
            <a:spLocks/>
          </p:cNvSpPr>
          <p:nvPr/>
        </p:nvSpPr>
        <p:spPr>
          <a:xfrm>
            <a:off x="7010400" y="10013"/>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200" kern="1200">
                <a:solidFill>
                  <a:srgbClr val="898989"/>
                </a:solidFill>
                <a:latin typeface="Calibri" pitchFamily="32" charset="0"/>
                <a:ea typeface="ＭＳ Ｐゴシック" pitchFamily="32"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5pPr>
            <a:lvl6pPr marL="2286000" algn="l" defTabSz="914400" rtl="0" eaLnBrk="1" latinLnBrk="0" hangingPunct="1">
              <a:defRPr kern="1200">
                <a:solidFill>
                  <a:schemeClr val="tx1"/>
                </a:solidFill>
                <a:latin typeface="Arial" charset="0"/>
                <a:ea typeface="ＭＳ Ｐゴシック" pitchFamily="32" charset="-128"/>
                <a:cs typeface="+mn-cs"/>
              </a:defRPr>
            </a:lvl6pPr>
            <a:lvl7pPr marL="2743200" algn="l" defTabSz="914400" rtl="0" eaLnBrk="1" latinLnBrk="0" hangingPunct="1">
              <a:defRPr kern="1200">
                <a:solidFill>
                  <a:schemeClr val="tx1"/>
                </a:solidFill>
                <a:latin typeface="Arial" charset="0"/>
                <a:ea typeface="ＭＳ Ｐゴシック" pitchFamily="32" charset="-128"/>
                <a:cs typeface="+mn-cs"/>
              </a:defRPr>
            </a:lvl7pPr>
            <a:lvl8pPr marL="3200400" algn="l" defTabSz="914400" rtl="0" eaLnBrk="1" latinLnBrk="0" hangingPunct="1">
              <a:defRPr kern="1200">
                <a:solidFill>
                  <a:schemeClr val="tx1"/>
                </a:solidFill>
                <a:latin typeface="Arial" charset="0"/>
                <a:ea typeface="ＭＳ Ｐゴシック" pitchFamily="32" charset="-128"/>
                <a:cs typeface="+mn-cs"/>
              </a:defRPr>
            </a:lvl8pPr>
            <a:lvl9pPr marL="3657600" algn="l" defTabSz="914400" rtl="0" eaLnBrk="1" latinLnBrk="0" hangingPunct="1">
              <a:defRPr kern="1200">
                <a:solidFill>
                  <a:schemeClr val="tx1"/>
                </a:solidFill>
                <a:latin typeface="Arial" charset="0"/>
                <a:ea typeface="ＭＳ Ｐゴシック" pitchFamily="32" charset="-128"/>
                <a:cs typeface="+mn-cs"/>
              </a:defRPr>
            </a:lvl9pPr>
          </a:lstStyle>
          <a:p>
            <a:pPr>
              <a:defRPr/>
            </a:pPr>
            <a:fld id="{02C825D8-7D5C-497D-8665-B73E15BD3DD8}" type="slidenum">
              <a:rPr lang="en-US" smtClean="0">
                <a:solidFill>
                  <a:schemeClr val="bg1"/>
                </a:solidFill>
              </a:rPr>
              <a:pPr>
                <a:defRPr/>
              </a:pPr>
              <a:t>6</a:t>
            </a:fld>
            <a:endParaRPr lang="en-US" dirty="0">
              <a:solidFill>
                <a:schemeClr val="bg1"/>
              </a:solidFill>
            </a:endParaRPr>
          </a:p>
        </p:txBody>
      </p:sp>
    </p:spTree>
    <p:extLst>
      <p:ext uri="{BB962C8B-B14F-4D97-AF65-F5344CB8AC3E}">
        <p14:creationId xmlns:p14="http://schemas.microsoft.com/office/powerpoint/2010/main" xmlns="" val="1693537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438" y="406400"/>
            <a:ext cx="8229600" cy="797169"/>
          </a:xfrm>
        </p:spPr>
        <p:txBody>
          <a:bodyPr/>
          <a:lstStyle/>
          <a:p>
            <a:r>
              <a:rPr lang="en-ZA" sz="2400" b="1" dirty="0" smtClean="0"/>
              <a:t>INTRODUCTION: VALUES</a:t>
            </a:r>
            <a:endParaRPr lang="en-ZA" sz="2400" b="1" dirty="0"/>
          </a:p>
        </p:txBody>
      </p:sp>
      <p:sp>
        <p:nvSpPr>
          <p:cNvPr id="3" name="Content Placeholder 2"/>
          <p:cNvSpPr>
            <a:spLocks noGrp="1"/>
          </p:cNvSpPr>
          <p:nvPr>
            <p:ph idx="1"/>
          </p:nvPr>
        </p:nvSpPr>
        <p:spPr>
          <a:xfrm>
            <a:off x="293075" y="1378890"/>
            <a:ext cx="8622323" cy="5146454"/>
          </a:xfrm>
        </p:spPr>
        <p:txBody>
          <a:bodyPr/>
          <a:lstStyle/>
          <a:p>
            <a:pPr marL="0" indent="0" eaLnBrk="1" hangingPunct="1">
              <a:buNone/>
            </a:pPr>
            <a:r>
              <a:rPr lang="en-ZA" sz="2000" b="1" u="sng" dirty="0" smtClean="0"/>
              <a:t>Values</a:t>
            </a:r>
            <a:endParaRPr lang="en-ZA" sz="2000" b="1" u="sng" dirty="0"/>
          </a:p>
          <a:p>
            <a:pPr marL="0" indent="0">
              <a:spcAft>
                <a:spcPts val="0"/>
              </a:spcAft>
              <a:buNone/>
            </a:pPr>
            <a:endParaRPr lang="en-GB" sz="2000" kern="0" dirty="0" smtClean="0">
              <a:solidFill>
                <a:srgbClr val="000000"/>
              </a:solidFill>
              <a:ea typeface="Times New Roman"/>
              <a:cs typeface="Calibri"/>
            </a:endParaRPr>
          </a:p>
          <a:p>
            <a:pPr marL="0" indent="0">
              <a:spcAft>
                <a:spcPts val="0"/>
              </a:spcAft>
              <a:buNone/>
            </a:pPr>
            <a:r>
              <a:rPr lang="en-GB" sz="2000" kern="0" dirty="0" smtClean="0">
                <a:solidFill>
                  <a:srgbClr val="000000"/>
                </a:solidFill>
                <a:ea typeface="Times New Roman"/>
                <a:cs typeface="Calibri"/>
              </a:rPr>
              <a:t>We </a:t>
            </a:r>
            <a:r>
              <a:rPr lang="en-GB" sz="2000" kern="0" dirty="0">
                <a:solidFill>
                  <a:srgbClr val="000000"/>
                </a:solidFill>
                <a:ea typeface="Times New Roman"/>
                <a:cs typeface="Calibri"/>
              </a:rPr>
              <a:t>shall at all times be exemplary in all respects</a:t>
            </a:r>
            <a:r>
              <a:rPr lang="en-GB" sz="2000" kern="0" dirty="0" smtClean="0">
                <a:solidFill>
                  <a:srgbClr val="000000"/>
                </a:solidFill>
                <a:ea typeface="Times New Roman"/>
                <a:cs typeface="Calibri"/>
              </a:rPr>
              <a:t>:</a:t>
            </a:r>
            <a:r>
              <a:rPr lang="en-GB" sz="2000" kern="50" dirty="0">
                <a:solidFill>
                  <a:srgbClr val="000000"/>
                </a:solidFill>
                <a:ea typeface="SimSun"/>
                <a:cs typeface="Calibri"/>
              </a:rPr>
              <a:t> </a:t>
            </a:r>
            <a:endParaRPr lang="en-ZA" sz="2000" kern="50" dirty="0">
              <a:solidFill>
                <a:srgbClr val="000000"/>
              </a:solidFill>
              <a:ea typeface="SimSun"/>
              <a:cs typeface="Calibri"/>
            </a:endParaRPr>
          </a:p>
          <a:p>
            <a:pPr lvl="0" algn="just">
              <a:spcAft>
                <a:spcPts val="0"/>
              </a:spcAft>
              <a:buFont typeface="Wingdings" panose="05000000000000000000" pitchFamily="2" charset="2"/>
              <a:buChar char="q"/>
              <a:tabLst>
                <a:tab pos="274320" algn="l"/>
              </a:tabLst>
            </a:pPr>
            <a:r>
              <a:rPr lang="en-GB" sz="2000" kern="50" dirty="0">
                <a:solidFill>
                  <a:srgbClr val="000000"/>
                </a:solidFill>
                <a:ea typeface="SimSun"/>
                <a:cs typeface="Times New Roman"/>
              </a:rPr>
              <a:t>We treat employees with care, dignity and respect </a:t>
            </a:r>
            <a:endParaRPr lang="en-ZA" sz="2000" kern="50" dirty="0">
              <a:solidFill>
                <a:srgbClr val="000000"/>
              </a:solidFill>
              <a:ea typeface="SimSun"/>
              <a:cs typeface="Times New Roman"/>
            </a:endParaRPr>
          </a:p>
          <a:p>
            <a:pPr lvl="0" algn="just">
              <a:spcAft>
                <a:spcPts val="0"/>
              </a:spcAft>
              <a:buFont typeface="Wingdings" panose="05000000000000000000" pitchFamily="2" charset="2"/>
              <a:buChar char="q"/>
              <a:tabLst>
                <a:tab pos="274320" algn="l"/>
              </a:tabLst>
            </a:pPr>
            <a:r>
              <a:rPr lang="en-GB" sz="2000" kern="50" dirty="0">
                <a:solidFill>
                  <a:srgbClr val="000000"/>
                </a:solidFill>
                <a:ea typeface="SimSun"/>
                <a:cs typeface="Times New Roman"/>
              </a:rPr>
              <a:t>We respect and promote: </a:t>
            </a:r>
            <a:r>
              <a:rPr lang="en-GB" sz="2000" kern="50" dirty="0">
                <a:solidFill>
                  <a:srgbClr val="000000"/>
                </a:solidFill>
                <a:ea typeface="SimSun"/>
                <a:cs typeface="Calibri"/>
              </a:rPr>
              <a:t> </a:t>
            </a:r>
            <a:endParaRPr lang="en-ZA" sz="2000" kern="50" dirty="0">
              <a:solidFill>
                <a:srgbClr val="000000"/>
              </a:solidFill>
              <a:ea typeface="SimSun"/>
              <a:cs typeface="Calibri"/>
            </a:endParaRPr>
          </a:p>
          <a:p>
            <a:pPr lvl="1" algn="just">
              <a:spcAft>
                <a:spcPts val="0"/>
              </a:spcAft>
              <a:buFont typeface="Wingdings"/>
              <a:buChar char=""/>
              <a:tabLst>
                <a:tab pos="274320" algn="l"/>
                <a:tab pos="540385" algn="l"/>
              </a:tabLst>
            </a:pPr>
            <a:r>
              <a:rPr lang="en-GB" sz="2000" kern="50" dirty="0">
                <a:solidFill>
                  <a:srgbClr val="000000"/>
                </a:solidFill>
                <a:ea typeface="SimSun"/>
                <a:cs typeface="Calibri"/>
              </a:rPr>
              <a:t>Client centred services </a:t>
            </a:r>
            <a:endParaRPr lang="en-ZA" sz="2000" kern="50" dirty="0">
              <a:solidFill>
                <a:srgbClr val="000000"/>
              </a:solidFill>
              <a:ea typeface="SimSun"/>
              <a:cs typeface="Calibri"/>
            </a:endParaRPr>
          </a:p>
          <a:p>
            <a:pPr lvl="1" algn="just">
              <a:spcAft>
                <a:spcPts val="0"/>
              </a:spcAft>
              <a:buFont typeface="Wingdings"/>
              <a:buChar char=""/>
              <a:tabLst>
                <a:tab pos="274320" algn="l"/>
                <a:tab pos="540385" algn="l"/>
              </a:tabLst>
            </a:pPr>
            <a:r>
              <a:rPr lang="en-GB" sz="2000" kern="50" dirty="0">
                <a:solidFill>
                  <a:srgbClr val="000000"/>
                </a:solidFill>
                <a:ea typeface="SimSun"/>
                <a:cs typeface="Calibri"/>
              </a:rPr>
              <a:t>Accountability </a:t>
            </a:r>
            <a:endParaRPr lang="en-ZA" sz="2000" kern="50" dirty="0">
              <a:solidFill>
                <a:srgbClr val="000000"/>
              </a:solidFill>
              <a:ea typeface="SimSun"/>
              <a:cs typeface="Calibri"/>
            </a:endParaRPr>
          </a:p>
          <a:p>
            <a:pPr lvl="1" algn="just">
              <a:spcAft>
                <a:spcPts val="0"/>
              </a:spcAft>
              <a:buFont typeface="Wingdings"/>
              <a:buChar char=""/>
              <a:tabLst>
                <a:tab pos="274320" algn="l"/>
                <a:tab pos="540385" algn="l"/>
              </a:tabLst>
            </a:pPr>
            <a:r>
              <a:rPr lang="en-GB" sz="2000" kern="50" dirty="0">
                <a:solidFill>
                  <a:srgbClr val="000000"/>
                </a:solidFill>
                <a:ea typeface="SimSun"/>
                <a:cs typeface="Calibri"/>
              </a:rPr>
              <a:t>Integrity and ethical behaviour </a:t>
            </a:r>
            <a:endParaRPr lang="en-ZA" sz="2000" kern="50" dirty="0">
              <a:solidFill>
                <a:srgbClr val="000000"/>
              </a:solidFill>
              <a:ea typeface="SimSun"/>
              <a:cs typeface="Calibri"/>
            </a:endParaRPr>
          </a:p>
          <a:p>
            <a:pPr lvl="1" algn="just">
              <a:spcAft>
                <a:spcPts val="0"/>
              </a:spcAft>
              <a:buFont typeface="Wingdings"/>
              <a:buChar char=""/>
              <a:tabLst>
                <a:tab pos="274320" algn="l"/>
                <a:tab pos="540385" algn="l"/>
              </a:tabLst>
            </a:pPr>
            <a:r>
              <a:rPr lang="en-GB" sz="2000" kern="50" dirty="0">
                <a:solidFill>
                  <a:srgbClr val="000000"/>
                </a:solidFill>
                <a:ea typeface="SimSun"/>
                <a:cs typeface="Calibri"/>
              </a:rPr>
              <a:t>Learning and development  </a:t>
            </a:r>
            <a:endParaRPr lang="en-ZA" sz="2000" kern="50" dirty="0">
              <a:solidFill>
                <a:srgbClr val="000000"/>
              </a:solidFill>
              <a:ea typeface="SimSun"/>
              <a:cs typeface="Calibri"/>
            </a:endParaRPr>
          </a:p>
          <a:p>
            <a:pPr lvl="0" algn="just">
              <a:spcAft>
                <a:spcPts val="0"/>
              </a:spcAft>
              <a:buFont typeface="Wingdings" panose="05000000000000000000" pitchFamily="2" charset="2"/>
              <a:buChar char="q"/>
              <a:tabLst>
                <a:tab pos="274320" algn="l"/>
              </a:tabLst>
            </a:pPr>
            <a:r>
              <a:rPr lang="en-GB" sz="2000" kern="50" dirty="0">
                <a:solidFill>
                  <a:srgbClr val="000000"/>
                </a:solidFill>
                <a:ea typeface="SimSun"/>
                <a:cs typeface="Times New Roman"/>
              </a:rPr>
              <a:t>We live the </a:t>
            </a:r>
            <a:r>
              <a:rPr lang="en-GB" sz="2000" kern="50" dirty="0" err="1">
                <a:solidFill>
                  <a:srgbClr val="000000"/>
                </a:solidFill>
                <a:ea typeface="SimSun"/>
                <a:cs typeface="Times New Roman"/>
              </a:rPr>
              <a:t>Batho</a:t>
            </a:r>
            <a:r>
              <a:rPr lang="en-GB" sz="2000" kern="50" dirty="0">
                <a:solidFill>
                  <a:srgbClr val="000000"/>
                </a:solidFill>
                <a:ea typeface="SimSun"/>
                <a:cs typeface="Times New Roman"/>
              </a:rPr>
              <a:t> Pele Principles </a:t>
            </a:r>
            <a:endParaRPr lang="en-ZA" sz="2000" kern="50" dirty="0">
              <a:solidFill>
                <a:srgbClr val="000000"/>
              </a:solidFill>
              <a:ea typeface="SimSun"/>
              <a:cs typeface="Times New Roman"/>
            </a:endParaRPr>
          </a:p>
          <a:p>
            <a:pPr lvl="0" algn="just">
              <a:spcAft>
                <a:spcPts val="0"/>
              </a:spcAft>
              <a:buFont typeface="Wingdings" panose="05000000000000000000" pitchFamily="2" charset="2"/>
              <a:buChar char="q"/>
              <a:tabLst>
                <a:tab pos="274320" algn="l"/>
              </a:tabLst>
            </a:pPr>
            <a:r>
              <a:rPr lang="en-GB" sz="2000" kern="50" dirty="0">
                <a:solidFill>
                  <a:srgbClr val="000000"/>
                </a:solidFill>
                <a:ea typeface="SimSun"/>
                <a:cs typeface="Times New Roman"/>
              </a:rPr>
              <a:t>We live the principles of the Department’s Service Charter </a:t>
            </a:r>
            <a:endParaRPr lang="en-ZA" sz="2000" kern="50" dirty="0" smtClean="0">
              <a:solidFill>
                <a:srgbClr val="000000"/>
              </a:solidFill>
              <a:ea typeface="SimSun"/>
              <a:cs typeface="Times New Roman"/>
            </a:endParaRPr>
          </a:p>
          <a:p>
            <a:pPr lvl="0" algn="just">
              <a:spcAft>
                <a:spcPts val="0"/>
              </a:spcAft>
              <a:buFont typeface="Wingdings" panose="05000000000000000000" pitchFamily="2" charset="2"/>
              <a:buChar char="q"/>
              <a:tabLst>
                <a:tab pos="274320" algn="l"/>
              </a:tabLst>
            </a:pPr>
            <a:r>
              <a:rPr lang="en-GB" sz="2000" kern="50" dirty="0" smtClean="0">
                <a:ea typeface="SimSun"/>
                <a:cs typeface="Calibri"/>
              </a:rPr>
              <a:t>We </a:t>
            </a:r>
            <a:r>
              <a:rPr lang="en-GB" sz="2000" kern="50" dirty="0">
                <a:ea typeface="SimSun"/>
                <a:cs typeface="Calibri"/>
              </a:rPr>
              <a:t>inculcate these values through our performance management system.</a:t>
            </a:r>
            <a:endParaRPr lang="en-ZA" sz="2000" dirty="0" smtClean="0"/>
          </a:p>
          <a:p>
            <a:pPr marL="0" indent="0" eaLnBrk="1" hangingPunct="1">
              <a:buNone/>
            </a:pPr>
            <a:endParaRPr lang="en-US" sz="2000" dirty="0" smtClean="0"/>
          </a:p>
          <a:p>
            <a:pPr marL="0" indent="0">
              <a:buNone/>
            </a:pPr>
            <a:endParaRPr lang="en-US" dirty="0"/>
          </a:p>
        </p:txBody>
      </p:sp>
      <p:sp>
        <p:nvSpPr>
          <p:cNvPr id="4" name="Slide Number Placeholder 3"/>
          <p:cNvSpPr>
            <a:spLocks noGrp="1"/>
          </p:cNvSpPr>
          <p:nvPr>
            <p:ph type="sldNum" sz="quarter" idx="12"/>
          </p:nvPr>
        </p:nvSpPr>
        <p:spPr>
          <a:xfrm>
            <a:off x="6588224" y="6165304"/>
            <a:ext cx="2133600" cy="365125"/>
          </a:xfrm>
        </p:spPr>
        <p:txBody>
          <a:bodyPr/>
          <a:lstStyle/>
          <a:p>
            <a:pPr>
              <a:defRPr/>
            </a:pPr>
            <a:fld id="{416AF1B2-E7A4-446A-84DC-90AA83BA6A19}" type="slidenum">
              <a:rPr lang="en-US" smtClean="0"/>
              <a:pPr>
                <a:defRPr/>
              </a:pPr>
              <a:t>7</a:t>
            </a:fld>
            <a:endParaRPr lang="en-US" dirty="0"/>
          </a:p>
        </p:txBody>
      </p:sp>
      <p:sp>
        <p:nvSpPr>
          <p:cNvPr id="5" name="Rectangle 2"/>
          <p:cNvSpPr>
            <a:spLocks noChangeArrowheads="1"/>
          </p:cNvSpPr>
          <p:nvPr/>
        </p:nvSpPr>
        <p:spPr bwMode="auto">
          <a:xfrm>
            <a:off x="293076" y="1378889"/>
            <a:ext cx="862232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1600" b="1" dirty="0">
              <a:solidFill>
                <a:prstClr val="black"/>
              </a:solidFill>
              <a:latin typeface="Maiandra GD" pitchFamily="34" charset="0"/>
              <a:cs typeface="+mn-cs"/>
            </a:endParaRPr>
          </a:p>
          <a:p>
            <a:pPr>
              <a:defRPr/>
            </a:pPr>
            <a:endParaRPr lang="en-US" sz="1600" b="1" dirty="0" smtClean="0">
              <a:solidFill>
                <a:prstClr val="black"/>
              </a:solidFill>
              <a:latin typeface="Maiandra GD" pitchFamily="34" charset="0"/>
              <a:cs typeface="+mn-cs"/>
            </a:endParaRPr>
          </a:p>
        </p:txBody>
      </p:sp>
      <p:sp>
        <p:nvSpPr>
          <p:cNvPr id="6" name="Slide Number Placeholder 5"/>
          <p:cNvSpPr txBox="1">
            <a:spLocks/>
          </p:cNvSpPr>
          <p:nvPr/>
        </p:nvSpPr>
        <p:spPr>
          <a:xfrm>
            <a:off x="7010400" y="10013"/>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200" kern="1200">
                <a:solidFill>
                  <a:srgbClr val="898989"/>
                </a:solidFill>
                <a:latin typeface="Calibri" pitchFamily="32" charset="0"/>
                <a:ea typeface="ＭＳ Ｐゴシック" pitchFamily="32"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5pPr>
            <a:lvl6pPr marL="2286000" algn="l" defTabSz="914400" rtl="0" eaLnBrk="1" latinLnBrk="0" hangingPunct="1">
              <a:defRPr kern="1200">
                <a:solidFill>
                  <a:schemeClr val="tx1"/>
                </a:solidFill>
                <a:latin typeface="Arial" charset="0"/>
                <a:ea typeface="ＭＳ Ｐゴシック" pitchFamily="32" charset="-128"/>
                <a:cs typeface="+mn-cs"/>
              </a:defRPr>
            </a:lvl6pPr>
            <a:lvl7pPr marL="2743200" algn="l" defTabSz="914400" rtl="0" eaLnBrk="1" latinLnBrk="0" hangingPunct="1">
              <a:defRPr kern="1200">
                <a:solidFill>
                  <a:schemeClr val="tx1"/>
                </a:solidFill>
                <a:latin typeface="Arial" charset="0"/>
                <a:ea typeface="ＭＳ Ｐゴシック" pitchFamily="32" charset="-128"/>
                <a:cs typeface="+mn-cs"/>
              </a:defRPr>
            </a:lvl7pPr>
            <a:lvl8pPr marL="3200400" algn="l" defTabSz="914400" rtl="0" eaLnBrk="1" latinLnBrk="0" hangingPunct="1">
              <a:defRPr kern="1200">
                <a:solidFill>
                  <a:schemeClr val="tx1"/>
                </a:solidFill>
                <a:latin typeface="Arial" charset="0"/>
                <a:ea typeface="ＭＳ Ｐゴシック" pitchFamily="32" charset="-128"/>
                <a:cs typeface="+mn-cs"/>
              </a:defRPr>
            </a:lvl8pPr>
            <a:lvl9pPr marL="3657600" algn="l" defTabSz="914400" rtl="0" eaLnBrk="1" latinLnBrk="0" hangingPunct="1">
              <a:defRPr kern="1200">
                <a:solidFill>
                  <a:schemeClr val="tx1"/>
                </a:solidFill>
                <a:latin typeface="Arial" charset="0"/>
                <a:ea typeface="ＭＳ Ｐゴシック" pitchFamily="32" charset="-128"/>
                <a:cs typeface="+mn-cs"/>
              </a:defRPr>
            </a:lvl9pPr>
          </a:lstStyle>
          <a:p>
            <a:pPr>
              <a:defRPr/>
            </a:pPr>
            <a:fld id="{02C825D8-7D5C-497D-8665-B73E15BD3DD8}" type="slidenum">
              <a:rPr lang="en-US" smtClean="0">
                <a:solidFill>
                  <a:schemeClr val="bg1"/>
                </a:solidFill>
              </a:rPr>
              <a:pPr>
                <a:defRPr/>
              </a:pPr>
              <a:t>7</a:t>
            </a:fld>
            <a:endParaRPr lang="en-US" dirty="0">
              <a:solidFill>
                <a:schemeClr val="bg1"/>
              </a:solidFill>
            </a:endParaRPr>
          </a:p>
        </p:txBody>
      </p:sp>
    </p:spTree>
    <p:extLst>
      <p:ext uri="{BB962C8B-B14F-4D97-AF65-F5344CB8AC3E}">
        <p14:creationId xmlns:p14="http://schemas.microsoft.com/office/powerpoint/2010/main" xmlns="" val="13839731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684213" y="2544589"/>
            <a:ext cx="7772400" cy="1470025"/>
          </a:xfrm>
        </p:spPr>
        <p:txBody>
          <a:bodyPr anchor="t"/>
          <a:lstStyle/>
          <a:p>
            <a:pPr eaLnBrk="1" hangingPunct="1"/>
            <a:r>
              <a:rPr lang="en-ZA" b="1" dirty="0" smtClean="0">
                <a:ea typeface="ＭＳ Ｐゴシック"/>
              </a:rPr>
              <a:t/>
            </a:r>
            <a:br>
              <a:rPr lang="en-ZA" b="1" dirty="0" smtClean="0">
                <a:ea typeface="ＭＳ Ｐゴシック"/>
              </a:rPr>
            </a:br>
            <a:endParaRPr lang="en-GB" b="1" dirty="0" smtClean="0">
              <a:ea typeface="ＭＳ Ｐゴシック"/>
            </a:endParaRPr>
          </a:p>
        </p:txBody>
      </p:sp>
      <p:sp>
        <p:nvSpPr>
          <p:cNvPr id="3075" name="Rectangle 3"/>
          <p:cNvSpPr>
            <a:spLocks noGrp="1" noChangeArrowheads="1"/>
          </p:cNvSpPr>
          <p:nvPr>
            <p:ph type="subTitle" idx="4294967295"/>
          </p:nvPr>
        </p:nvSpPr>
        <p:spPr>
          <a:xfrm>
            <a:off x="933769" y="3115479"/>
            <a:ext cx="7345363" cy="1119168"/>
          </a:xfrm>
          <a:noFill/>
          <a:ln>
            <a:solidFill>
              <a:schemeClr val="bg1"/>
            </a:solidFill>
          </a:ln>
          <a:extLst/>
        </p:spPr>
        <p:style>
          <a:lnRef idx="2">
            <a:schemeClr val="accent6">
              <a:shade val="50000"/>
            </a:schemeClr>
          </a:lnRef>
          <a:fillRef idx="1">
            <a:schemeClr val="accent6"/>
          </a:fillRef>
          <a:effectRef idx="0">
            <a:schemeClr val="accent6"/>
          </a:effectRef>
          <a:fontRef idx="minor">
            <a:schemeClr val="lt1"/>
          </a:fontRef>
        </p:style>
        <p:txBody>
          <a:bodyPr/>
          <a:lstStyle/>
          <a:p>
            <a:pPr marL="0" indent="0" algn="ctr" eaLnBrk="1" hangingPunct="1">
              <a:lnSpc>
                <a:spcPct val="90000"/>
              </a:lnSpc>
              <a:buNone/>
            </a:pPr>
            <a:r>
              <a:rPr lang="en-US" sz="2800" b="1" dirty="0" smtClean="0">
                <a:solidFill>
                  <a:schemeClr val="tx1"/>
                </a:solidFill>
                <a:cs typeface="Arial" charset="0"/>
              </a:rPr>
              <a:t>PROGRAMMES AND ENTITIES</a:t>
            </a:r>
            <a:endParaRPr lang="en-US" b="1" dirty="0">
              <a:solidFill>
                <a:schemeClr val="bg1"/>
              </a:solidFill>
              <a:cs typeface="Arial" charset="0"/>
            </a:endParaRPr>
          </a:p>
        </p:txBody>
      </p:sp>
      <p:sp>
        <p:nvSpPr>
          <p:cNvPr id="2" name="Slide Number Placeholder 1"/>
          <p:cNvSpPr>
            <a:spLocks noGrp="1"/>
          </p:cNvSpPr>
          <p:nvPr>
            <p:ph type="sldNum" sz="quarter" idx="12"/>
          </p:nvPr>
        </p:nvSpPr>
        <p:spPr>
          <a:xfrm>
            <a:off x="7010400" y="-5896"/>
            <a:ext cx="2133600" cy="365125"/>
          </a:xfrm>
        </p:spPr>
        <p:txBody>
          <a:bodyPr/>
          <a:lstStyle/>
          <a:p>
            <a:pPr>
              <a:defRPr/>
            </a:pPr>
            <a:fld id="{02973164-415C-4C83-A7EC-60F18549655F}" type="slidenum">
              <a:rPr lang="en-US" smtClean="0">
                <a:solidFill>
                  <a:schemeClr val="bg1"/>
                </a:solidFill>
              </a:rPr>
              <a:pPr>
                <a:defRPr/>
              </a:pPr>
              <a:t>8</a:t>
            </a:fld>
            <a:endParaRPr lang="en-US" dirty="0">
              <a:solidFill>
                <a:schemeClr val="bg1"/>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36850" y="864333"/>
            <a:ext cx="3670300" cy="1409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390151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438" y="406400"/>
            <a:ext cx="8229600" cy="797169"/>
          </a:xfrm>
        </p:spPr>
        <p:txBody>
          <a:bodyPr/>
          <a:lstStyle/>
          <a:p>
            <a:r>
              <a:rPr lang="en-ZA" sz="2400" b="1" dirty="0" smtClean="0"/>
              <a:t>DEPARTMENT OF EMPLOYMENT AND LABOUR PROGRAMMES AND ENTITIES</a:t>
            </a:r>
            <a:endParaRPr lang="en-ZA" sz="2400" b="1" dirty="0"/>
          </a:p>
        </p:txBody>
      </p:sp>
      <p:sp>
        <p:nvSpPr>
          <p:cNvPr id="3" name="Content Placeholder 2"/>
          <p:cNvSpPr>
            <a:spLocks noGrp="1"/>
          </p:cNvSpPr>
          <p:nvPr>
            <p:ph idx="1"/>
          </p:nvPr>
        </p:nvSpPr>
        <p:spPr>
          <a:xfrm>
            <a:off x="293075" y="1203569"/>
            <a:ext cx="8622323" cy="5146454"/>
          </a:xfrm>
        </p:spPr>
        <p:txBody>
          <a:bodyPr/>
          <a:lstStyle/>
          <a:p>
            <a:pPr marL="571500" lvl="0" indent="-571500" defTabSz="914400">
              <a:lnSpc>
                <a:spcPct val="80000"/>
              </a:lnSpc>
              <a:buNone/>
            </a:pPr>
            <a:endParaRPr lang="en-US" sz="2000" b="1" dirty="0">
              <a:solidFill>
                <a:prstClr val="black"/>
              </a:solidFill>
              <a:ea typeface="ＭＳ Ｐゴシック"/>
            </a:endParaRPr>
          </a:p>
          <a:p>
            <a:pPr marL="571500" lvl="0" indent="-571500" defTabSz="914400">
              <a:lnSpc>
                <a:spcPct val="80000"/>
              </a:lnSpc>
              <a:buFont typeface="Wingdings" pitchFamily="2" charset="2"/>
              <a:buAutoNum type="arabicPeriod"/>
            </a:pPr>
            <a:r>
              <a:rPr lang="en-US" sz="2000" b="1" dirty="0">
                <a:solidFill>
                  <a:prstClr val="black"/>
                </a:solidFill>
                <a:ea typeface="ＭＳ Ｐゴシック"/>
              </a:rPr>
              <a:t>Administration:</a:t>
            </a:r>
            <a:r>
              <a:rPr lang="en-US" sz="2000" dirty="0">
                <a:solidFill>
                  <a:prstClr val="black"/>
                </a:solidFill>
                <a:ea typeface="ＭＳ Ｐゴシック"/>
              </a:rPr>
              <a:t> </a:t>
            </a:r>
            <a:r>
              <a:rPr lang="en-US" sz="2000" dirty="0">
                <a:solidFill>
                  <a:srgbClr val="0066FF"/>
                </a:solidFill>
                <a:ea typeface="ＭＳ Ｐゴシック"/>
              </a:rPr>
              <a:t>Ministry; Deputy Minister, Director General’s Office; Corporate Services (CS), Chief Operations Officer (COO), Chief Financial Officer (CFO</a:t>
            </a:r>
            <a:r>
              <a:rPr lang="en-US" sz="2000" dirty="0" smtClean="0">
                <a:solidFill>
                  <a:srgbClr val="0066FF"/>
                </a:solidFill>
                <a:ea typeface="ＭＳ Ｐゴシック"/>
              </a:rPr>
              <a:t>)</a:t>
            </a:r>
          </a:p>
          <a:p>
            <a:pPr marL="0" lvl="0" indent="0" defTabSz="914400">
              <a:lnSpc>
                <a:spcPct val="80000"/>
              </a:lnSpc>
              <a:buNone/>
            </a:pPr>
            <a:endParaRPr lang="en-US" sz="2000" dirty="0">
              <a:solidFill>
                <a:prstClr val="black"/>
              </a:solidFill>
              <a:ea typeface="ＭＳ Ｐゴシック"/>
            </a:endParaRPr>
          </a:p>
          <a:p>
            <a:pPr marL="0" lvl="0" indent="0" defTabSz="914400">
              <a:lnSpc>
                <a:spcPct val="80000"/>
              </a:lnSpc>
              <a:buNone/>
            </a:pPr>
            <a:r>
              <a:rPr lang="en-US" sz="2000" b="1" dirty="0" smtClean="0">
                <a:solidFill>
                  <a:prstClr val="black"/>
                </a:solidFill>
                <a:ea typeface="ＭＳ Ｐゴシック"/>
              </a:rPr>
              <a:t>2.        Inspection </a:t>
            </a:r>
            <a:r>
              <a:rPr lang="en-US" sz="2000" b="1" dirty="0">
                <a:solidFill>
                  <a:prstClr val="black"/>
                </a:solidFill>
                <a:ea typeface="ＭＳ Ｐゴシック"/>
              </a:rPr>
              <a:t>and Enforcement Services (IES</a:t>
            </a:r>
            <a:r>
              <a:rPr lang="en-US" sz="2000" b="1" dirty="0" smtClean="0">
                <a:solidFill>
                  <a:prstClr val="black"/>
                </a:solidFill>
                <a:ea typeface="ＭＳ Ｐゴシック"/>
              </a:rPr>
              <a:t>)</a:t>
            </a:r>
            <a:endParaRPr lang="en-US" sz="2000" b="1" dirty="0">
              <a:solidFill>
                <a:prstClr val="black"/>
              </a:solidFill>
              <a:ea typeface="ＭＳ Ｐゴシック"/>
            </a:endParaRPr>
          </a:p>
          <a:p>
            <a:pPr marL="571500" lvl="0" indent="-571500" defTabSz="914400">
              <a:lnSpc>
                <a:spcPct val="80000"/>
              </a:lnSpc>
              <a:buFont typeface="Wingdings" pitchFamily="2" charset="2"/>
              <a:buAutoNum type="arabicPeriod"/>
            </a:pPr>
            <a:endParaRPr lang="en-US" sz="2000" dirty="0">
              <a:solidFill>
                <a:prstClr val="black"/>
              </a:solidFill>
              <a:ea typeface="ＭＳ Ｐゴシック"/>
            </a:endParaRPr>
          </a:p>
          <a:p>
            <a:pPr marL="0" lvl="0" indent="0" defTabSz="914400">
              <a:lnSpc>
                <a:spcPct val="80000"/>
              </a:lnSpc>
              <a:buNone/>
            </a:pPr>
            <a:r>
              <a:rPr lang="en-US" sz="2000" b="1" dirty="0" smtClean="0">
                <a:solidFill>
                  <a:prstClr val="black"/>
                </a:solidFill>
                <a:ea typeface="ＭＳ Ｐゴシック"/>
              </a:rPr>
              <a:t>3.        Public </a:t>
            </a:r>
            <a:r>
              <a:rPr lang="en-US" sz="2000" b="1" dirty="0">
                <a:solidFill>
                  <a:prstClr val="black"/>
                </a:solidFill>
                <a:ea typeface="ＭＳ Ｐゴシック"/>
              </a:rPr>
              <a:t>Employment </a:t>
            </a:r>
            <a:r>
              <a:rPr lang="en-US" sz="2000" b="1" dirty="0" smtClean="0">
                <a:solidFill>
                  <a:prstClr val="black"/>
                </a:solidFill>
                <a:ea typeface="ＭＳ Ｐゴシック"/>
              </a:rPr>
              <a:t>Services (PES)</a:t>
            </a:r>
            <a:endParaRPr lang="en-US" sz="2000" b="1" dirty="0">
              <a:solidFill>
                <a:prstClr val="black"/>
              </a:solidFill>
              <a:ea typeface="ＭＳ Ｐゴシック"/>
            </a:endParaRPr>
          </a:p>
          <a:p>
            <a:pPr marL="571500" lvl="0" indent="-571500" defTabSz="914400">
              <a:lnSpc>
                <a:spcPct val="80000"/>
              </a:lnSpc>
              <a:buFont typeface="Wingdings" pitchFamily="2" charset="2"/>
              <a:buAutoNum type="arabicPeriod"/>
            </a:pPr>
            <a:endParaRPr lang="en-US" sz="2000" b="1" dirty="0">
              <a:solidFill>
                <a:prstClr val="black"/>
              </a:solidFill>
              <a:ea typeface="ＭＳ Ｐゴシック"/>
            </a:endParaRPr>
          </a:p>
          <a:p>
            <a:pPr marL="0" lvl="0" indent="0" defTabSz="914400">
              <a:lnSpc>
                <a:spcPct val="80000"/>
              </a:lnSpc>
              <a:buNone/>
            </a:pPr>
            <a:r>
              <a:rPr lang="en-US" sz="2000" b="1" dirty="0" smtClean="0">
                <a:solidFill>
                  <a:prstClr val="black"/>
                </a:solidFill>
                <a:ea typeface="ＭＳ Ｐゴシック"/>
              </a:rPr>
              <a:t>4.        Labour </a:t>
            </a:r>
            <a:r>
              <a:rPr lang="en-US" sz="2000" b="1" dirty="0">
                <a:solidFill>
                  <a:prstClr val="black"/>
                </a:solidFill>
                <a:ea typeface="ＭＳ Ｐゴシック"/>
              </a:rPr>
              <a:t>Market Policy &amp; Industrial </a:t>
            </a:r>
            <a:r>
              <a:rPr lang="en-US" sz="2000" b="1" dirty="0" smtClean="0">
                <a:solidFill>
                  <a:prstClr val="black"/>
                </a:solidFill>
                <a:ea typeface="ＭＳ Ｐゴシック"/>
              </a:rPr>
              <a:t>Relations (LP&amp;IR)</a:t>
            </a:r>
            <a:endParaRPr lang="en-US" sz="2000" dirty="0">
              <a:solidFill>
                <a:prstClr val="black"/>
              </a:solidFill>
              <a:ea typeface="ＭＳ Ｐゴシック"/>
            </a:endParaRPr>
          </a:p>
          <a:p>
            <a:pPr marL="571500" lvl="0" indent="-571500" defTabSz="914400">
              <a:lnSpc>
                <a:spcPct val="80000"/>
              </a:lnSpc>
              <a:buFont typeface="Wingdings" pitchFamily="2" charset="2"/>
              <a:buAutoNum type="arabicPeriod"/>
            </a:pPr>
            <a:endParaRPr lang="en-US" sz="2000" dirty="0">
              <a:solidFill>
                <a:srgbClr val="0066FF"/>
              </a:solidFill>
              <a:ea typeface="ＭＳ Ｐゴシック"/>
            </a:endParaRPr>
          </a:p>
          <a:p>
            <a:pPr marL="0" lvl="0" indent="0" defTabSz="914400">
              <a:lnSpc>
                <a:spcPct val="80000"/>
              </a:lnSpc>
              <a:buNone/>
            </a:pPr>
            <a:r>
              <a:rPr lang="en-US" sz="2000" b="1" i="1" dirty="0" smtClean="0">
                <a:solidFill>
                  <a:prstClr val="black"/>
                </a:solidFill>
                <a:ea typeface="ＭＳ Ｐゴシック"/>
              </a:rPr>
              <a:t>5.        Unemployment </a:t>
            </a:r>
            <a:r>
              <a:rPr lang="en-US" sz="2000" b="1" i="1" dirty="0">
                <a:solidFill>
                  <a:prstClr val="black"/>
                </a:solidFill>
                <a:ea typeface="ＭＳ Ｐゴシック"/>
              </a:rPr>
              <a:t>Insurance Fund (Schedule 3A Public Entity</a:t>
            </a:r>
            <a:r>
              <a:rPr lang="en-US" sz="2000" b="1" i="1" dirty="0" smtClean="0">
                <a:solidFill>
                  <a:prstClr val="black"/>
                </a:solidFill>
                <a:ea typeface="ＭＳ Ｐゴシック"/>
              </a:rPr>
              <a:t>): UIF</a:t>
            </a:r>
            <a:endParaRPr lang="en-US" sz="2000" b="1" i="1" dirty="0">
              <a:solidFill>
                <a:prstClr val="black"/>
              </a:solidFill>
              <a:ea typeface="ＭＳ Ｐゴシック"/>
            </a:endParaRPr>
          </a:p>
          <a:p>
            <a:pPr marL="0" lvl="0" indent="0" defTabSz="914400">
              <a:lnSpc>
                <a:spcPct val="80000"/>
              </a:lnSpc>
              <a:buNone/>
            </a:pPr>
            <a:endParaRPr lang="en-US" sz="2000" b="1" i="1" dirty="0" smtClean="0">
              <a:solidFill>
                <a:prstClr val="black"/>
              </a:solidFill>
              <a:ea typeface="ＭＳ Ｐゴシック"/>
            </a:endParaRPr>
          </a:p>
          <a:p>
            <a:pPr marL="0" lvl="0" indent="0" defTabSz="914400">
              <a:lnSpc>
                <a:spcPct val="80000"/>
              </a:lnSpc>
              <a:buNone/>
            </a:pPr>
            <a:r>
              <a:rPr lang="en-US" sz="2000" b="1" i="1" dirty="0" smtClean="0">
                <a:solidFill>
                  <a:prstClr val="black"/>
                </a:solidFill>
                <a:ea typeface="ＭＳ Ｐゴシック"/>
              </a:rPr>
              <a:t>6.        Compensation </a:t>
            </a:r>
            <a:r>
              <a:rPr lang="en-US" sz="2000" b="1" i="1" dirty="0">
                <a:solidFill>
                  <a:prstClr val="black"/>
                </a:solidFill>
                <a:ea typeface="ＭＳ Ｐゴシック"/>
              </a:rPr>
              <a:t>Fund (Schedule 3A Public Entity</a:t>
            </a:r>
            <a:r>
              <a:rPr lang="en-US" sz="2000" b="1" i="1" dirty="0" smtClean="0">
                <a:solidFill>
                  <a:prstClr val="black"/>
                </a:solidFill>
                <a:ea typeface="ＭＳ Ｐゴシック"/>
              </a:rPr>
              <a:t>): CF</a:t>
            </a:r>
          </a:p>
          <a:p>
            <a:pPr marL="571500" lvl="0" indent="-571500" defTabSz="914400">
              <a:lnSpc>
                <a:spcPct val="80000"/>
              </a:lnSpc>
              <a:buFont typeface="Wingdings" pitchFamily="2" charset="2"/>
              <a:buAutoNum type="arabicPeriod"/>
            </a:pPr>
            <a:endParaRPr lang="en-US" sz="1800" b="1" i="1" dirty="0">
              <a:solidFill>
                <a:prstClr val="black"/>
              </a:solidFill>
              <a:ea typeface="ＭＳ Ｐゴシック"/>
            </a:endParaRPr>
          </a:p>
          <a:p>
            <a:pPr marL="0" lvl="0" indent="0" defTabSz="914400">
              <a:lnSpc>
                <a:spcPct val="80000"/>
              </a:lnSpc>
              <a:buNone/>
            </a:pPr>
            <a:endParaRPr lang="en-US" sz="1800" b="1" i="1" dirty="0">
              <a:solidFill>
                <a:prstClr val="black"/>
              </a:solidFill>
              <a:ea typeface="ＭＳ Ｐゴシック"/>
            </a:endParaRPr>
          </a:p>
        </p:txBody>
      </p:sp>
      <p:sp>
        <p:nvSpPr>
          <p:cNvPr id="4" name="Slide Number Placeholder 3"/>
          <p:cNvSpPr>
            <a:spLocks noGrp="1"/>
          </p:cNvSpPr>
          <p:nvPr>
            <p:ph type="sldNum" sz="quarter" idx="12"/>
          </p:nvPr>
        </p:nvSpPr>
        <p:spPr>
          <a:xfrm>
            <a:off x="7010400" y="0"/>
            <a:ext cx="2133600" cy="365125"/>
          </a:xfrm>
        </p:spPr>
        <p:txBody>
          <a:bodyPr/>
          <a:lstStyle/>
          <a:p>
            <a:pPr>
              <a:defRPr/>
            </a:pPr>
            <a:fld id="{416AF1B2-E7A4-446A-84DC-90AA83BA6A19}" type="slidenum">
              <a:rPr lang="en-US" smtClean="0">
                <a:solidFill>
                  <a:schemeClr val="bg1"/>
                </a:solidFill>
              </a:rPr>
              <a:pPr>
                <a:defRPr/>
              </a:pPr>
              <a:t>9</a:t>
            </a:fld>
            <a:endParaRPr lang="en-US" dirty="0">
              <a:solidFill>
                <a:schemeClr val="bg1"/>
              </a:solidFill>
            </a:endParaRPr>
          </a:p>
        </p:txBody>
      </p:sp>
      <p:sp>
        <p:nvSpPr>
          <p:cNvPr id="5" name="Rectangle 2"/>
          <p:cNvSpPr>
            <a:spLocks noChangeArrowheads="1"/>
          </p:cNvSpPr>
          <p:nvPr/>
        </p:nvSpPr>
        <p:spPr bwMode="auto">
          <a:xfrm>
            <a:off x="293076" y="1378889"/>
            <a:ext cx="862232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1600" b="1" dirty="0">
              <a:solidFill>
                <a:prstClr val="black"/>
              </a:solidFill>
              <a:latin typeface="Maiandra GD" pitchFamily="34" charset="0"/>
              <a:cs typeface="+mn-cs"/>
            </a:endParaRPr>
          </a:p>
          <a:p>
            <a:pPr>
              <a:defRPr/>
            </a:pPr>
            <a:endParaRPr lang="en-US" sz="1600" b="1" dirty="0" smtClean="0">
              <a:solidFill>
                <a:prstClr val="black"/>
              </a:solidFill>
              <a:latin typeface="Maiandra GD" pitchFamily="34" charset="0"/>
              <a:cs typeface="+mn-cs"/>
            </a:endParaRPr>
          </a:p>
        </p:txBody>
      </p:sp>
    </p:spTree>
    <p:extLst>
      <p:ext uri="{BB962C8B-B14F-4D97-AF65-F5344CB8AC3E}">
        <p14:creationId xmlns:p14="http://schemas.microsoft.com/office/powerpoint/2010/main" xmlns="" val="118782098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evn.OehDMkWYAxKYRyck2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RP5vJCAuIkGJU4HAAT7K.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e4B145M9dke7qejJaMDHE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rbwljqDvFEarLgLZCYIt6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IF0hN4.kXEeXHQdoDQIdn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OjTluJ9sfEK5mP9zv1rX4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54cIzCdywEm1u2EnjIGdh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9214</TotalTime>
  <Words>5867</Words>
  <Application>Microsoft Office PowerPoint</Application>
  <PresentationFormat>On-screen Show (4:3)</PresentationFormat>
  <Paragraphs>1564</Paragraphs>
  <Slides>59</Slides>
  <Notes>49</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Slide 1</vt:lpstr>
      <vt:lpstr>Slide 2</vt:lpstr>
      <vt:lpstr> </vt:lpstr>
      <vt:lpstr>INTRODUCTION: THE CONSTITUTIONAL MANDATE OF THE DEPARTMENT OF EMPLOYMENT AND LABOUR</vt:lpstr>
      <vt:lpstr>INTRODUCTION: THE POLICY MANDATE OF THE DEPARTMENT OF EMPLOYMENT AND LABOUR</vt:lpstr>
      <vt:lpstr>INTRODUCTION: VISION AND MISSION</vt:lpstr>
      <vt:lpstr>INTRODUCTION: VALUES</vt:lpstr>
      <vt:lpstr> </vt:lpstr>
      <vt:lpstr>DEPARTMENT OF EMPLOYMENT AND LABOUR PROGRAMMES AND ENTITIES</vt:lpstr>
      <vt:lpstr>DEPARTMENT OF EMPLOYMENT AND LABOUR PROGRAMMES AND ENTITIES</vt:lpstr>
      <vt:lpstr>Slide 11</vt:lpstr>
      <vt:lpstr> </vt:lpstr>
      <vt:lpstr>DEPARTMENT OF EMPLOYMENT AND LABOUR AND MTSF OUTCOMES: 2020 – 25</vt:lpstr>
      <vt:lpstr>GOVERNMENT SERVICE DELIVERY PRIORITIES AND DEL IMPLEMENTING ENTITIES </vt:lpstr>
      <vt:lpstr>   IMPACT STATEMENT   </vt:lpstr>
      <vt:lpstr>   PRIORITY 1: CAPABLE, ETHICAL AND DEVELOPMENTAL STATE   </vt:lpstr>
      <vt:lpstr>   PRIORITY 2: ECONOMIC TRANSFORMATION AND JOB CREATION   </vt:lpstr>
      <vt:lpstr>   PRIORITY 2: ECONOMIC TRANSFORMATION AND JOB CREATION   </vt:lpstr>
      <vt:lpstr>   PRIORITY 3: EDUCATION, SKILLS AND HEALTH   </vt:lpstr>
      <vt:lpstr>   PRIORITY 4: CONSOLIDATING THE SOCIAL WAGE THROUGH RELIABLE AND BASIC SERVICES  </vt:lpstr>
      <vt:lpstr>   PRIORITY 6: SOCIAL COHESION AND SAFER COMMUNITIES   </vt:lpstr>
      <vt:lpstr>   PRIORITY 6: SOCIAL COHESION AND SAFER COMMUNITIES   </vt:lpstr>
      <vt:lpstr>   PRIORITY 7: A BETTER AFRICA AND A BETTER WORLD   </vt:lpstr>
      <vt:lpstr> </vt:lpstr>
      <vt:lpstr>ASSURANCE PROVIDERS</vt:lpstr>
      <vt:lpstr>ANNUAL PERFORMANCE PLAN FOR THE  FINANCIAL YEAR 2020/21 </vt:lpstr>
      <vt:lpstr> </vt:lpstr>
      <vt:lpstr>ADMINISTRATION</vt:lpstr>
      <vt:lpstr>ADMINISTRATION</vt:lpstr>
      <vt:lpstr>ADMINISTRATION</vt:lpstr>
      <vt:lpstr>KEY RISKS AND MITIGATION</vt:lpstr>
      <vt:lpstr> </vt:lpstr>
      <vt:lpstr>INSPECTIONS AND ENFORCEMENT SERVICES (IES)</vt:lpstr>
      <vt:lpstr>INSPECTIONS AND ENFORCEMENT SERVICES (IES)   Inspections per Province</vt:lpstr>
      <vt:lpstr>IES INSPECTIONS PER LEGISLATION</vt:lpstr>
      <vt:lpstr>KEY RISKS AND MITIGATION</vt:lpstr>
      <vt:lpstr> </vt:lpstr>
      <vt:lpstr>PUBLIC EMPLOYMENT SERVICES (PES)</vt:lpstr>
      <vt:lpstr>PUBLIC EMPLOYMENT SERVICES (PES)</vt:lpstr>
      <vt:lpstr>PUBLIC EMPLOYMENT SERVICES (PES) – Per Province</vt:lpstr>
      <vt:lpstr>PUBLIC EMPLOYMENT SERVICES (PES) – Per Province</vt:lpstr>
      <vt:lpstr>PUBLIC EMPLOYMENT SERVICES (PES) – Per Province</vt:lpstr>
      <vt:lpstr>PUBLIC EMPLOYMENT SERVICES (PES) – Per Province</vt:lpstr>
      <vt:lpstr>KEY RISKS AND MITIGATION</vt:lpstr>
      <vt:lpstr> </vt:lpstr>
      <vt:lpstr>LABOUR POLICY AND INDUSTRIAL RELATIONS (LP&amp;IR)</vt:lpstr>
      <vt:lpstr>LABOUR POLICY AND INDUSTRIAL RELATIONS (LP&amp;IR)</vt:lpstr>
      <vt:lpstr>LABOUR POLICY AND INDUSTRIAL RELATIONS (LP&amp;IR)</vt:lpstr>
      <vt:lpstr>LABOUR POLICY AND INDUSTRIAL RELATIONS (LP&amp;IR)</vt:lpstr>
      <vt:lpstr>LABOUR POLICY AND INDUSTRIAL RELATIONS (LP&amp;IR)</vt:lpstr>
      <vt:lpstr>KEY RISKS AND MITIGATION</vt:lpstr>
      <vt:lpstr> SEE STRATEGIC PLAN: 2020 - 2025</vt:lpstr>
      <vt:lpstr> SEE STRATEGIC PLAN: 2020 - 2025</vt:lpstr>
      <vt:lpstr> SEE STRATEGIC PLAN: 2020 - 2025</vt:lpstr>
      <vt:lpstr> ANNUAL PERFORMANCE PLAN: 2022 - 2023</vt:lpstr>
      <vt:lpstr> SEE RISK MITIGATION PLAN: 2022-23</vt:lpstr>
      <vt:lpstr> </vt:lpstr>
      <vt:lpstr>BUDGET ALLOCATION: 2022/23</vt:lpstr>
      <vt:lpstr>Slide 59</vt:lpstr>
    </vt:vector>
  </TitlesOfParts>
  <Company>Dept Labour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CHIEF DIRECTORATE OF COMMUNICATION</dc:title>
  <dc:creator>..</dc:creator>
  <cp:lastModifiedBy>USER</cp:lastModifiedBy>
  <cp:revision>279</cp:revision>
  <cp:lastPrinted>2020-02-24T09:51:27Z</cp:lastPrinted>
  <dcterms:created xsi:type="dcterms:W3CDTF">2011-10-12T13:20:57Z</dcterms:created>
  <dcterms:modified xsi:type="dcterms:W3CDTF">2022-03-22T10:19:02Z</dcterms:modified>
</cp:coreProperties>
</file>