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1391" r:id="rId2"/>
    <p:sldId id="1413" r:id="rId3"/>
    <p:sldId id="1468" r:id="rId4"/>
    <p:sldId id="1469" r:id="rId5"/>
    <p:sldId id="1467" r:id="rId6"/>
    <p:sldId id="1454" r:id="rId7"/>
    <p:sldId id="1417" r:id="rId8"/>
    <p:sldId id="1465" r:id="rId9"/>
    <p:sldId id="1466" r:id="rId10"/>
    <p:sldId id="1456" r:id="rId11"/>
    <p:sldId id="1457" r:id="rId12"/>
    <p:sldId id="1458" r:id="rId13"/>
    <p:sldId id="1459" r:id="rId14"/>
    <p:sldId id="1460" r:id="rId15"/>
    <p:sldId id="1461" r:id="rId16"/>
    <p:sldId id="1464" r:id="rId17"/>
    <p:sldId id="1423" r:id="rId18"/>
    <p:sldId id="1462" r:id="rId19"/>
    <p:sldId id="1470" r:id="rId20"/>
    <p:sldId id="1471" r:id="rId21"/>
    <p:sldId id="146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C3C871-C0E5-08B5-6E4F-AAD4040C8079}" name="Vaneshree Pillay" initials="VP" userId="S::vaneshreep@nhfc.co.za::6d24292c-80f3-43e9-994a-68f65b93e0a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u Mamatela" initials="MM" lastIdx="1" clrIdx="0">
    <p:extLst>
      <p:ext uri="{19B8F6BF-5375-455C-9EA6-DF929625EA0E}">
        <p15:presenceInfo xmlns:p15="http://schemas.microsoft.com/office/powerpoint/2012/main" userId="S::ManduM@nhfc.co.za::79077c79-053c-41f6-8f2b-39d5a6f7b170" providerId="AD"/>
      </p:ext>
    </p:extLst>
  </p:cmAuthor>
  <p:cmAuthor id="2" name="Nomvula Khumalo" initials="NK" lastIdx="1" clrIdx="1">
    <p:extLst>
      <p:ext uri="{19B8F6BF-5375-455C-9EA6-DF929625EA0E}">
        <p15:presenceInfo xmlns:p15="http://schemas.microsoft.com/office/powerpoint/2012/main" userId="S::nomvulak@nhfc.co.za::ba5caaba-26a7-4b5b-8f00-4fb062cedb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A4AB"/>
    <a:srgbClr val="CFDBE7"/>
    <a:srgbClr val="537DA7"/>
    <a:srgbClr val="062A64"/>
    <a:srgbClr val="000066"/>
    <a:srgbClr val="E7EDF3"/>
    <a:srgbClr val="F6F6F6"/>
    <a:srgbClr val="E9EBF5"/>
    <a:srgbClr val="979797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3F1925-DD20-4934-947A-1381669AC97F}" v="5" dt="2022-03-12T10:09:12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BE568-36BA-4277-B5BB-816D640852D4}" type="datetimeFigureOut">
              <a:rPr lang="en-ZA" smtClean="0"/>
              <a:t>2022/03/15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2C30D-34DF-4A0E-B108-15BF36570D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326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5126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3856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2352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1571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5885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18054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9036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86247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5496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7072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543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67213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5908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2441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3961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9548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9122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5613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437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2C30D-34DF-4A0E-B108-15BF36570D1C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598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791A0-23B7-4B4D-BA31-E693F4440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CC444-026F-4F2D-B3E1-C0E064430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A9110-81F2-441B-AB30-267A58972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7224-6009-4C52-B6C7-F66279A58A5A}" type="datetime1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A8815-5D90-4F38-A91B-90808384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C2ABB-8424-4E51-B782-453FF32B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1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2F9D0-7E3B-43D9-AE9D-96590F5E4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8C0C67-62F0-40B5-8777-809CFC32B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7C444-9BF1-40ED-B424-2A8F35FB9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95BC-47AC-467C-A3F6-0A2E427920C9}" type="datetime1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B6551-08BA-4CCA-B66D-BC22BABB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551CD-5B85-4652-B01F-8D9F2CF5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8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8B4AC-5095-4B8A-BB3F-F32CC340D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3CD6A-AAC3-4C2D-8BE2-FA7F06CC3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A9490-90F2-4A60-8C2E-A204FC85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2E11E-88C5-4153-B1EC-C560EB9A9F1F}" type="datetime1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4E95B-2E11-4E1B-8F70-9B3D3914F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5412D-8772-4B15-B95D-E7E18E2F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7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60E3A-FF5E-46D5-9578-88873E15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43E6-1BA1-4113-B836-8423533A6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C5671-45A4-41A5-9046-79C60DE14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0BA7-A384-41F3-B1D5-2E5616B5C45D}" type="datetime1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86F05-87DC-4D7A-9E42-D85A701C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09FBB-A9E9-44FB-9640-A4A485CC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4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46A8-D759-49A4-968D-0D01A0DF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FCA53-3465-4B3B-B2A8-0839C54AC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FE96E-3128-4C5E-8E5D-67F92716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EEE0-A76E-40DD-AD01-460C819226FE}" type="datetime1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A8EB7-3C6A-48E3-831A-4DAE470F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5715C-B43E-4974-8CE5-B6DC2087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25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9084-1735-4867-A9D9-F29ED8675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E75C0-AEF0-44E6-8A29-2619A5D65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76A73-F634-4329-91B0-9275FD154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DAA14-8522-4416-B182-0B2A673D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5215-8B5C-46BE-A5C2-BA066379BA33}" type="datetime1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49812-BAC7-4BE8-AACA-C9012978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AC9DF-B561-42B2-A8E3-9ED0DBC3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30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8AC66-4D8C-4B32-A8EE-278EF5B68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04172-CE17-4CD0-9B4B-959764370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22E20-DEB1-4318-B959-B4556EFF9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0806B-EFC1-4AD7-89B8-9A3A69C77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A6CA6-B3D3-4CAA-B7F0-0EAA6AB0B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D2E65E-4EC3-4F8D-82EC-F402C24B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B30C-24C4-4734-8256-AC141DD09412}" type="datetime1">
              <a:rPr lang="en-GB" smtClean="0"/>
              <a:t>15/03/2022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116CD7-28D9-460E-9F56-3E408032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19E600-493E-4F00-9705-EF490725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1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6A950-6A1B-4641-8F40-DFE1E3FD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7DC1C4-D616-4659-8507-FFC57D67B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EBB-769F-466C-B9FD-95F5B8F26482}" type="datetime1">
              <a:rPr lang="en-GB" smtClean="0"/>
              <a:t>15/03/2022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C35C7-08F6-44A7-9440-D173448C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B078CB-3891-4F24-AACF-C2E7FC7B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8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96595-90AD-48A2-8D9B-70578C5F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9F30-8526-4E1B-A7FE-510753DF7639}" type="datetime1">
              <a:rPr lang="en-GB" smtClean="0"/>
              <a:t>15/03/2022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4D557B-87D7-494A-853E-6C98E6190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D1031-079B-4454-9F98-19C0B3FF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89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0263-96D4-4336-8DAC-DBC266229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0D4A7-2D74-49FB-9E30-B030F0C75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2EBE6-8877-48D5-A872-C4DF855C0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58199-A374-4BA6-97AC-FE6597EB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6EA9-BB34-43E8-8D6C-2DA414CAA8BD}" type="datetime1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DF122-ED8D-499F-B167-1182A257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84AFC-1644-4327-A816-F1937401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1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E05C9-7FB7-4642-BBE5-DC340B53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9DD75-F3EC-4F82-A420-99E63F2D9A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868F6-9BF5-4FBD-ACE0-BA6788B37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B2E600-8F42-453F-AD8F-93B92FE88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FA7B-4634-4373-935E-564B3D7FEC4E}" type="datetime1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547B4-FF46-4B32-AA38-7970AF97A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9728F-93A9-4F4F-B839-A0608FE8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99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DDC99-5D46-4FC2-90A9-2DDA237B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2D633-58AB-4449-82D9-6D118E50C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AC8A0-328D-4780-97F9-48A58728F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4CE7-044A-46AB-8E47-8DBC35F74A61}" type="datetime1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3A6C7-7FF1-4F3D-9885-0AF25C981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F04D6-46B7-4609-803A-7B99B689D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3D563-C04F-48AB-B204-42192A0D4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5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260681-3132-41F3-A606-667E173F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993" y="651906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D8600F-9037-4775-8E83-4F56DA55FDF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37"/>
          <a:stretch/>
        </p:blipFill>
        <p:spPr bwMode="auto">
          <a:xfrm>
            <a:off x="0" y="14514"/>
            <a:ext cx="5965371" cy="40349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19FA7C-8665-4675-81D0-6CCE7B976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87" y="240522"/>
            <a:ext cx="2520696" cy="1438656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92C48A83-C07A-40AB-AE18-498A84F6F8EC}"/>
              </a:ext>
            </a:extLst>
          </p:cNvPr>
          <p:cNvSpPr txBox="1">
            <a:spLocks/>
          </p:cNvSpPr>
          <p:nvPr/>
        </p:nvSpPr>
        <p:spPr>
          <a:xfrm>
            <a:off x="3477206" y="2295304"/>
            <a:ext cx="7035884" cy="31467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/>
                <a:cs typeface="Arial"/>
              </a:rPr>
              <a:t>Presentation TO THE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/>
                <a:cs typeface="Arial"/>
              </a:rPr>
              <a:t>HUMAN SETTLEMENTS PORTFOLIO COMMITTEE</a:t>
            </a:r>
            <a:br>
              <a:rPr lang="en-US" sz="20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n-US" sz="2000" b="1" i="0" u="none" strike="noStrike" kern="1200" cap="all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44546A"/>
                </a:solidFill>
                <a:latin typeface="Arial"/>
                <a:cs typeface="Arial"/>
              </a:rPr>
              <a:t>On the</a:t>
            </a:r>
            <a:endParaRPr lang="en-US" sz="2000" dirty="0">
              <a:solidFill>
                <a:srgbClr val="44546A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all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all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/>
                <a:cs typeface="Arial"/>
              </a:rPr>
              <a:t>AUDIT ACTION PLAN ARISING FROM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000" dirty="0">
                <a:solidFill>
                  <a:srgbClr val="44546A"/>
                </a:solidFill>
                <a:latin typeface="Arial"/>
                <a:cs typeface="Arial"/>
              </a:rPr>
              <a:t>2020/21 AUDIT OUTCOMES</a:t>
            </a:r>
            <a:endParaRPr lang="en-ZA" sz="2000" b="1" i="0" u="none" strike="noStrike" kern="1200" cap="all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sz="2000" dirty="0">
              <a:solidFill>
                <a:srgbClr val="44546A"/>
              </a:solidFill>
              <a:latin typeface="Arial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000" dirty="0">
                <a:solidFill>
                  <a:srgbClr val="44546A"/>
                </a:solidFill>
                <a:latin typeface="Arial"/>
                <a:cs typeface="Arial"/>
              </a:rPr>
              <a:t>16 February 2022</a:t>
            </a:r>
            <a:endParaRPr lang="en-ZA" sz="2000" b="1" i="0" u="none" strike="noStrike" kern="1200" cap="all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all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all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all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all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sz="20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br>
              <a:rPr lang="en-US" sz="20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n-ZA" sz="2000" b="1" i="0" u="none" strike="noStrike" kern="1200" cap="all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6A8380-CE54-4CD1-9498-7C3AFB19CDCA}"/>
              </a:ext>
            </a:extLst>
          </p:cNvPr>
          <p:cNvSpPr txBox="1"/>
          <p:nvPr/>
        </p:nvSpPr>
        <p:spPr>
          <a:xfrm>
            <a:off x="3552869" y="6248146"/>
            <a:ext cx="605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LAYING STRONG FOUNDATIONS FOR TOMORROW’S SUCCESS 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03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SUPPLY CHAIN – TIMELY PAYMENT OF INVOICES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10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-5628" y="1614135"/>
            <a:ext cx="11863510" cy="43862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ZA" sz="2000" b="1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On Rental Repair Programme, we pay nearly all invoices within 14 days to 130 SMMEs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Creditors age analysis currently reflects no invoices older than 30 days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Not good enough yet as occasional invoices still being paid after 30 days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Processes to resolve this are being implemented as part of remaining SCM solutions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036039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3420266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en-US" sz="3600" b="1" kern="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  <a:cs typeface="Calibri"/>
              </a:rPr>
              <a:t>INFORMATION TECHNOLOGY</a:t>
            </a:r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469" y="4191851"/>
            <a:ext cx="3953804" cy="22766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69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INFORMATION TECHNOLOGY – GENERAL ACTIONS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12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-5628" y="991965"/>
            <a:ext cx="11863510" cy="57769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ZA" sz="2000" b="1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At merger IT systems were totally out of date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IT Executive recruited – immediately started to implement improvement plan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Her work enabled NHFC to work remotely from start of lockdown with only minor issues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Conducted Enterprise Architecture Project to assess what processes were required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Used this to issue tender in January – allowed longer than usual for submissions to ensure good quality received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792221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INFORMATION TECHNOLOGY – SECURITY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13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-5628" y="991965"/>
            <a:ext cx="11863510" cy="527920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ZA" sz="2000" b="1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Disaster recovery testing carried out twice during the current financial year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Physical and environmental controls over server room improved, with most data now being stored in the cloud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Continuous enhancement programme over IT security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889063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3420266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en-US" sz="3600" b="1" kern="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  <a:cs typeface="Calibri"/>
              </a:rPr>
              <a:t>ACCOUNTING</a:t>
            </a:r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469" y="4191851"/>
            <a:ext cx="3953804" cy="22766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5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ACCOUNTING – GRAP COMPLIANCE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15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-5628" y="991965"/>
            <a:ext cx="11863510" cy="62747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ZA" sz="2000" b="1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Entire Finance team trained on GRAP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Full review of annual financial statements prior to submission to AG on 31 May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Earlier engagement with AG to ensure audit completed earlier (Audit plan approved January 2022 – prior year was April 2021)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195131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ACCOUNTING – RECONCILIATIONS AND FILING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16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-5628" y="991965"/>
            <a:ext cx="11863510" cy="48840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ZA" sz="2000" b="1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Reviews of reconciliations evidenced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Electronic filing system in process of implementation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935178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3420266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en-US" sz="36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KEY RISKS 2022 AUDIT</a:t>
            </a:r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469" y="4191851"/>
            <a:ext cx="3953804" cy="22766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430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2022 AUDIT RISKS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18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-5628" y="991965"/>
            <a:ext cx="11863510" cy="72702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ZA" sz="2000" b="1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There is irregular expenditure – already identified and action being taken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R57 million stolen from our ABSA money market account recovered – will lead to audit questions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IT system enhancements still in progress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208414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3420266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en-US" sz="36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RECOMMENDATION</a:t>
            </a:r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469" y="4191851"/>
            <a:ext cx="3953804" cy="22766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32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2979563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en-US" sz="36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Table of Contents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2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460A77-2109-4D7F-853C-87F1D4F161C2}"/>
              </a:ext>
            </a:extLst>
          </p:cNvPr>
          <p:cNvSpPr txBox="1"/>
          <p:nvPr/>
        </p:nvSpPr>
        <p:spPr>
          <a:xfrm>
            <a:off x="725864" y="2960013"/>
            <a:ext cx="109350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Key issues in the 2021 audit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Supply chain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Information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Accounting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Key risks 2022 audit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Recommendation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1916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RECOMMENDATION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20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-5628" y="991965"/>
            <a:ext cx="11863510" cy="527920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ZA" sz="2000" b="1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It is recommended that the Portfolio Committee note the progress on clearing the audit findings for the 2020/21 audit of the NHFC’s financial statements.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062009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3420266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en-US" sz="36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THANK YOU</a:t>
            </a:r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469" y="4191851"/>
            <a:ext cx="3953804" cy="22766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2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3420266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en-US" sz="36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PURPOSE</a:t>
            </a:r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469" y="4191851"/>
            <a:ext cx="3953804" cy="22766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11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PURPOSE OF PRESENTATION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4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191227" y="781581"/>
            <a:ext cx="11528147" cy="374916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GB" sz="2400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GB" sz="2400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GB" sz="2400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GB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/>
              <a:t>To update the Parliamentary Portfolio Committee on Human Settlements on action taken around the findings of the Auditor-General relating to the annual financial statements for 2020/21 of the National Housing Finance Corporation SOC Ltd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415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3420266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en-US" sz="36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KEY ISSUES IN THE 2021 AUDIT REPORT</a:t>
            </a:r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469" y="4191851"/>
            <a:ext cx="3953804" cy="22766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91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KEY ISSUES ADDRESSED BY THE AUDIT ACTION PLAN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6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191227" y="781581"/>
            <a:ext cx="11528147" cy="494988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400" dirty="0"/>
              <a:t>Supply Chain Management - irregular expenditure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GB" sz="2400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400" dirty="0"/>
              <a:t>Supply Chain Management – Failure to pay invoices within 30 days of receipt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GB" sz="2400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400" dirty="0"/>
              <a:t>Information Technology – many challenges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GB" sz="2400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400" dirty="0"/>
              <a:t>Incorrect disclosure in annual financial statements submitted for audit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GB" sz="2400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400" dirty="0"/>
              <a:t>Lack of adequate reconciliations and reviews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4232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3420266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en-US" sz="3600" b="1" kern="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SUPPLY CHAIN MANAGEMENT</a:t>
            </a:r>
            <a:endParaRPr lang="en-US" sz="3600" b="1" kern="0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/>
              <a:cs typeface="Calibri"/>
            </a:endParaRPr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469" y="4191851"/>
            <a:ext cx="3953804" cy="22766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2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SUPPLY CHAIN - MAJOR INTERVENTIONS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8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-5628" y="596042"/>
            <a:ext cx="11863510" cy="683834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Supply Chain Manager dismissed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Loss Control Committee appointed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LCC terms of reference include ensuring CFO implements recommendations to prevent irregular expenditure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Internal recruitment of new Supply Chain Manager underway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Supply Chain Department restructured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Morale issues with supply chain employees being addressed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Contract management system procured and operational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557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2" y="6519067"/>
            <a:ext cx="9871077" cy="335757"/>
          </a:xfrm>
          <a:custGeom>
            <a:avLst/>
            <a:gdLst>
              <a:gd name="connsiteX0" fmla="*/ 0 w 10188575"/>
              <a:gd name="connsiteY0" fmla="*/ 166915 h 166915"/>
              <a:gd name="connsiteX1" fmla="*/ 41729 w 10188575"/>
              <a:gd name="connsiteY1" fmla="*/ 0 h 166915"/>
              <a:gd name="connsiteX2" fmla="*/ 10188575 w 10188575"/>
              <a:gd name="connsiteY2" fmla="*/ 0 h 166915"/>
              <a:gd name="connsiteX3" fmla="*/ 10146846 w 10188575"/>
              <a:gd name="connsiteY3" fmla="*/ 166915 h 166915"/>
              <a:gd name="connsiteX4" fmla="*/ 0 w 10188575"/>
              <a:gd name="connsiteY4" fmla="*/ 166915 h 166915"/>
              <a:gd name="connsiteX0" fmla="*/ 17802 w 10146846"/>
              <a:gd name="connsiteY0" fmla="*/ 166915 h 166915"/>
              <a:gd name="connsiteX1" fmla="*/ 0 w 10146846"/>
              <a:gd name="connsiteY1" fmla="*/ 0 h 166915"/>
              <a:gd name="connsiteX2" fmla="*/ 10146846 w 10146846"/>
              <a:gd name="connsiteY2" fmla="*/ 0 h 166915"/>
              <a:gd name="connsiteX3" fmla="*/ 10105117 w 10146846"/>
              <a:gd name="connsiteY3" fmla="*/ 166915 h 166915"/>
              <a:gd name="connsiteX4" fmla="*/ 17802 w 10146846"/>
              <a:gd name="connsiteY4" fmla="*/ 166915 h 166915"/>
              <a:gd name="connsiteX0" fmla="*/ 3514 w 10132558"/>
              <a:gd name="connsiteY0" fmla="*/ 166915 h 166915"/>
              <a:gd name="connsiteX1" fmla="*/ 0 w 10132558"/>
              <a:gd name="connsiteY1" fmla="*/ 2381 h 166915"/>
              <a:gd name="connsiteX2" fmla="*/ 10132558 w 10132558"/>
              <a:gd name="connsiteY2" fmla="*/ 0 h 166915"/>
              <a:gd name="connsiteX3" fmla="*/ 10090829 w 10132558"/>
              <a:gd name="connsiteY3" fmla="*/ 166915 h 166915"/>
              <a:gd name="connsiteX4" fmla="*/ 3514 w 10132558"/>
              <a:gd name="connsiteY4" fmla="*/ 166915 h 166915"/>
              <a:gd name="connsiteX0" fmla="*/ 154 w 10129198"/>
              <a:gd name="connsiteY0" fmla="*/ 166915 h 166915"/>
              <a:gd name="connsiteX1" fmla="*/ 3784 w 10129198"/>
              <a:gd name="connsiteY1" fmla="*/ 0 h 166915"/>
              <a:gd name="connsiteX2" fmla="*/ 10129198 w 10129198"/>
              <a:gd name="connsiteY2" fmla="*/ 0 h 166915"/>
              <a:gd name="connsiteX3" fmla="*/ 10087469 w 10129198"/>
              <a:gd name="connsiteY3" fmla="*/ 166915 h 166915"/>
              <a:gd name="connsiteX4" fmla="*/ 154 w 10129198"/>
              <a:gd name="connsiteY4" fmla="*/ 166915 h 166915"/>
              <a:gd name="connsiteX0" fmla="*/ 239 w 10126902"/>
              <a:gd name="connsiteY0" fmla="*/ 169296 h 169296"/>
              <a:gd name="connsiteX1" fmla="*/ 1488 w 10126902"/>
              <a:gd name="connsiteY1" fmla="*/ 0 h 169296"/>
              <a:gd name="connsiteX2" fmla="*/ 10126902 w 10126902"/>
              <a:gd name="connsiteY2" fmla="*/ 0 h 169296"/>
              <a:gd name="connsiteX3" fmla="*/ 10085173 w 10126902"/>
              <a:gd name="connsiteY3" fmla="*/ 166915 h 169296"/>
              <a:gd name="connsiteX4" fmla="*/ 239 w 10126902"/>
              <a:gd name="connsiteY4" fmla="*/ 169296 h 169296"/>
              <a:gd name="connsiteX0" fmla="*/ 239 w 10425352"/>
              <a:gd name="connsiteY0" fmla="*/ 175887 h 175887"/>
              <a:gd name="connsiteX1" fmla="*/ 1488 w 10425352"/>
              <a:gd name="connsiteY1" fmla="*/ 6591 h 175887"/>
              <a:gd name="connsiteX2" fmla="*/ 10425352 w 10425352"/>
              <a:gd name="connsiteY2" fmla="*/ 0 h 175887"/>
              <a:gd name="connsiteX3" fmla="*/ 10085173 w 10425352"/>
              <a:gd name="connsiteY3" fmla="*/ 173506 h 175887"/>
              <a:gd name="connsiteX4" fmla="*/ 239 w 10425352"/>
              <a:gd name="connsiteY4" fmla="*/ 175887 h 175887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085173 w 10635515"/>
              <a:gd name="connsiteY3" fmla="*/ 176801 h 179182"/>
              <a:gd name="connsiteX4" fmla="*/ 239 w 10635515"/>
              <a:gd name="connsiteY4" fmla="*/ 179182 h 179182"/>
              <a:gd name="connsiteX0" fmla="*/ 239 w 10635515"/>
              <a:gd name="connsiteY0" fmla="*/ 179182 h 179182"/>
              <a:gd name="connsiteX1" fmla="*/ 1488 w 10635515"/>
              <a:gd name="connsiteY1" fmla="*/ 9886 h 179182"/>
              <a:gd name="connsiteX2" fmla="*/ 10635515 w 10635515"/>
              <a:gd name="connsiteY2" fmla="*/ 0 h 179182"/>
              <a:gd name="connsiteX3" fmla="*/ 10224620 w 10635515"/>
              <a:gd name="connsiteY3" fmla="*/ 178449 h 179182"/>
              <a:gd name="connsiteX4" fmla="*/ 239 w 10635515"/>
              <a:gd name="connsiteY4" fmla="*/ 179182 h 179182"/>
              <a:gd name="connsiteX0" fmla="*/ 239 w 10635515"/>
              <a:gd name="connsiteY0" fmla="*/ 174239 h 174239"/>
              <a:gd name="connsiteX1" fmla="*/ 1488 w 10635515"/>
              <a:gd name="connsiteY1" fmla="*/ 4943 h 174239"/>
              <a:gd name="connsiteX2" fmla="*/ 10635515 w 10635515"/>
              <a:gd name="connsiteY2" fmla="*/ 0 h 174239"/>
              <a:gd name="connsiteX3" fmla="*/ 10224620 w 10635515"/>
              <a:gd name="connsiteY3" fmla="*/ 173506 h 174239"/>
              <a:gd name="connsiteX4" fmla="*/ 239 w 10635515"/>
              <a:gd name="connsiteY4" fmla="*/ 174239 h 17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5515" h="174239">
                <a:moveTo>
                  <a:pt x="239" y="174239"/>
                </a:moveTo>
                <a:cubicBezTo>
                  <a:pt x="-932" y="119394"/>
                  <a:pt x="2659" y="59788"/>
                  <a:pt x="1488" y="4943"/>
                </a:cubicBezTo>
                <a:lnTo>
                  <a:pt x="10635515" y="0"/>
                </a:lnTo>
                <a:lnTo>
                  <a:pt x="10224620" y="173506"/>
                </a:lnTo>
                <a:lnTo>
                  <a:pt x="239" y="174239"/>
                </a:lnTo>
                <a:close/>
              </a:path>
            </a:pathLst>
          </a:cu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10360480" y="6519067"/>
            <a:ext cx="1831520" cy="330199"/>
          </a:xfrm>
          <a:custGeom>
            <a:avLst/>
            <a:gdLst>
              <a:gd name="connsiteX0" fmla="*/ 0 w 1983938"/>
              <a:gd name="connsiteY0" fmla="*/ 166914 h 166914"/>
              <a:gd name="connsiteX1" fmla="*/ 41729 w 1983938"/>
              <a:gd name="connsiteY1" fmla="*/ 0 h 166914"/>
              <a:gd name="connsiteX2" fmla="*/ 1983938 w 1983938"/>
              <a:gd name="connsiteY2" fmla="*/ 0 h 166914"/>
              <a:gd name="connsiteX3" fmla="*/ 1942210 w 1983938"/>
              <a:gd name="connsiteY3" fmla="*/ 166914 h 166914"/>
              <a:gd name="connsiteX4" fmla="*/ 0 w 1983938"/>
              <a:gd name="connsiteY4" fmla="*/ 166914 h 166914"/>
              <a:gd name="connsiteX0" fmla="*/ 0 w 1942210"/>
              <a:gd name="connsiteY0" fmla="*/ 166914 h 166914"/>
              <a:gd name="connsiteX1" fmla="*/ 41729 w 1942210"/>
              <a:gd name="connsiteY1" fmla="*/ 0 h 166914"/>
              <a:gd name="connsiteX2" fmla="*/ 1910120 w 1942210"/>
              <a:gd name="connsiteY2" fmla="*/ 0 h 166914"/>
              <a:gd name="connsiteX3" fmla="*/ 1942210 w 1942210"/>
              <a:gd name="connsiteY3" fmla="*/ 166914 h 166914"/>
              <a:gd name="connsiteX4" fmla="*/ 0 w 1942210"/>
              <a:gd name="connsiteY4" fmla="*/ 166914 h 166914"/>
              <a:gd name="connsiteX0" fmla="*/ 0 w 1913635"/>
              <a:gd name="connsiteY0" fmla="*/ 166914 h 166914"/>
              <a:gd name="connsiteX1" fmla="*/ 41729 w 1913635"/>
              <a:gd name="connsiteY1" fmla="*/ 0 h 166914"/>
              <a:gd name="connsiteX2" fmla="*/ 1910120 w 1913635"/>
              <a:gd name="connsiteY2" fmla="*/ 0 h 166914"/>
              <a:gd name="connsiteX3" fmla="*/ 1913635 w 1913635"/>
              <a:gd name="connsiteY3" fmla="*/ 166914 h 166914"/>
              <a:gd name="connsiteX4" fmla="*/ 0 w 1913635"/>
              <a:gd name="connsiteY4" fmla="*/ 166914 h 166914"/>
              <a:gd name="connsiteX0" fmla="*/ 0 w 1913635"/>
              <a:gd name="connsiteY0" fmla="*/ 170187 h 170187"/>
              <a:gd name="connsiteX1" fmla="*/ 352879 w 1913635"/>
              <a:gd name="connsiteY1" fmla="*/ 0 h 170187"/>
              <a:gd name="connsiteX2" fmla="*/ 1910120 w 1913635"/>
              <a:gd name="connsiteY2" fmla="*/ 3273 h 170187"/>
              <a:gd name="connsiteX3" fmla="*/ 1913635 w 1913635"/>
              <a:gd name="connsiteY3" fmla="*/ 170187 h 170187"/>
              <a:gd name="connsiteX4" fmla="*/ 0 w 1913635"/>
              <a:gd name="connsiteY4" fmla="*/ 170187 h 1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635" h="170187">
                <a:moveTo>
                  <a:pt x="0" y="170187"/>
                </a:moveTo>
                <a:lnTo>
                  <a:pt x="352879" y="0"/>
                </a:lnTo>
                <a:lnTo>
                  <a:pt x="1910120" y="3273"/>
                </a:lnTo>
                <a:cubicBezTo>
                  <a:pt x="1911292" y="58911"/>
                  <a:pt x="1912463" y="114549"/>
                  <a:pt x="1913635" y="170187"/>
                </a:cubicBezTo>
                <a:lnTo>
                  <a:pt x="0" y="170187"/>
                </a:lnTo>
                <a:close/>
              </a:path>
            </a:pathLst>
          </a:custGeom>
          <a:pattFill prst="pct70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9680574" y="6524623"/>
            <a:ext cx="841376" cy="330201"/>
          </a:xfrm>
          <a:custGeom>
            <a:avLst/>
            <a:gdLst>
              <a:gd name="connsiteX0" fmla="*/ 0 w 812801"/>
              <a:gd name="connsiteY0" fmla="*/ 333376 h 333376"/>
              <a:gd name="connsiteX1" fmla="*/ 83344 w 812801"/>
              <a:gd name="connsiteY1" fmla="*/ 0 h 333376"/>
              <a:gd name="connsiteX2" fmla="*/ 812801 w 812801"/>
              <a:gd name="connsiteY2" fmla="*/ 0 h 333376"/>
              <a:gd name="connsiteX3" fmla="*/ 729457 w 812801"/>
              <a:gd name="connsiteY3" fmla="*/ 333376 h 333376"/>
              <a:gd name="connsiteX4" fmla="*/ 0 w 812801"/>
              <a:gd name="connsiteY4" fmla="*/ 333376 h 333376"/>
              <a:gd name="connsiteX0" fmla="*/ 0 w 1111251"/>
              <a:gd name="connsiteY0" fmla="*/ 330201 h 333376"/>
              <a:gd name="connsiteX1" fmla="*/ 381794 w 1111251"/>
              <a:gd name="connsiteY1" fmla="*/ 0 h 333376"/>
              <a:gd name="connsiteX2" fmla="*/ 1111251 w 1111251"/>
              <a:gd name="connsiteY2" fmla="*/ 0 h 333376"/>
              <a:gd name="connsiteX3" fmla="*/ 1027907 w 1111251"/>
              <a:gd name="connsiteY3" fmla="*/ 333376 h 333376"/>
              <a:gd name="connsiteX4" fmla="*/ 0 w 1111251"/>
              <a:gd name="connsiteY4" fmla="*/ 330201 h 333376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805657 w 1111251"/>
              <a:gd name="connsiteY3" fmla="*/ 320676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1111251"/>
              <a:gd name="connsiteY0" fmla="*/ 330201 h 330201"/>
              <a:gd name="connsiteX1" fmla="*/ 381794 w 1111251"/>
              <a:gd name="connsiteY1" fmla="*/ 0 h 330201"/>
              <a:gd name="connsiteX2" fmla="*/ 1111251 w 1111251"/>
              <a:gd name="connsiteY2" fmla="*/ 0 h 330201"/>
              <a:gd name="connsiteX3" fmla="*/ 450057 w 1111251"/>
              <a:gd name="connsiteY3" fmla="*/ 330201 h 330201"/>
              <a:gd name="connsiteX4" fmla="*/ 0 w 1111251"/>
              <a:gd name="connsiteY4" fmla="*/ 330201 h 330201"/>
              <a:gd name="connsiteX0" fmla="*/ 0 w 815976"/>
              <a:gd name="connsiteY0" fmla="*/ 330201 h 330201"/>
              <a:gd name="connsiteX1" fmla="*/ 381794 w 815976"/>
              <a:gd name="connsiteY1" fmla="*/ 0 h 330201"/>
              <a:gd name="connsiteX2" fmla="*/ 815976 w 815976"/>
              <a:gd name="connsiteY2" fmla="*/ 0 h 330201"/>
              <a:gd name="connsiteX3" fmla="*/ 450057 w 815976"/>
              <a:gd name="connsiteY3" fmla="*/ 330201 h 330201"/>
              <a:gd name="connsiteX4" fmla="*/ 0 w 815976"/>
              <a:gd name="connsiteY4" fmla="*/ 330201 h 330201"/>
              <a:gd name="connsiteX0" fmla="*/ 0 w 841376"/>
              <a:gd name="connsiteY0" fmla="*/ 330201 h 330201"/>
              <a:gd name="connsiteX1" fmla="*/ 381794 w 841376"/>
              <a:gd name="connsiteY1" fmla="*/ 0 h 330201"/>
              <a:gd name="connsiteX2" fmla="*/ 841376 w 841376"/>
              <a:gd name="connsiteY2" fmla="*/ 0 h 330201"/>
              <a:gd name="connsiteX3" fmla="*/ 450057 w 841376"/>
              <a:gd name="connsiteY3" fmla="*/ 330201 h 330201"/>
              <a:gd name="connsiteX4" fmla="*/ 0 w 841376"/>
              <a:gd name="connsiteY4" fmla="*/ 330201 h 33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376" h="330201">
                <a:moveTo>
                  <a:pt x="0" y="330201"/>
                </a:moveTo>
                <a:lnTo>
                  <a:pt x="381794" y="0"/>
                </a:lnTo>
                <a:lnTo>
                  <a:pt x="841376" y="0"/>
                </a:lnTo>
                <a:lnTo>
                  <a:pt x="450057" y="330201"/>
                </a:lnTo>
                <a:lnTo>
                  <a:pt x="0" y="330201"/>
                </a:lnTo>
                <a:close/>
              </a:path>
            </a:pathLst>
          </a:custGeom>
          <a:pattFill prst="pct70">
            <a:fgClr>
              <a:schemeClr val="accent5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B78CDF-DB85-4F0B-A236-DD94833F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629" y="8734"/>
            <a:ext cx="12192000" cy="601249"/>
          </a:xfrm>
          <a:solidFill>
            <a:srgbClr val="002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80000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</a:pPr>
            <a:r>
              <a:rPr lang="en-US" sz="3200" b="1" kern="0" dirty="0">
                <a:solidFill>
                  <a:prstClr val="whit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/>
              </a:rPr>
              <a:t>SUPPLY CHAIN – OTHER INTERVENTIONS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0C48BD-5EEB-4106-B570-96B817264EA8}"/>
              </a:ext>
            </a:extLst>
          </p:cNvPr>
          <p:cNvSpPr/>
          <p:nvPr/>
        </p:nvSpPr>
        <p:spPr>
          <a:xfrm>
            <a:off x="1835190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369A06-E41B-494E-8130-40582201D0CD}"/>
              </a:ext>
            </a:extLst>
          </p:cNvPr>
          <p:cNvSpPr/>
          <p:nvPr/>
        </p:nvSpPr>
        <p:spPr>
          <a:xfrm>
            <a:off x="7520986" y="928844"/>
            <a:ext cx="3008730" cy="846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Logo, company name&#10;&#10;Description automatically generated">
            <a:extLst>
              <a:ext uri="{FF2B5EF4-FFF2-40B4-BE49-F238E27FC236}">
                <a16:creationId xmlns:a16="http://schemas.microsoft.com/office/drawing/2014/main" id="{E4B85360-6EE7-4DA7-A3D7-A5180190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223" y="6039323"/>
            <a:ext cx="1108302" cy="63818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8CB688-9D94-4F91-A92C-02D8E20C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01" y="6540237"/>
            <a:ext cx="2743200" cy="365125"/>
          </a:xfrm>
        </p:spPr>
        <p:txBody>
          <a:bodyPr/>
          <a:lstStyle/>
          <a:p>
            <a:fld id="{4CD3D563-C04F-48AB-B204-42192A0D4574}" type="slidenum">
              <a:rPr lang="en-GB" smtClean="0"/>
              <a:t>9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4B3BE-ADC3-40CF-815A-01F4A20BC16C}"/>
              </a:ext>
            </a:extLst>
          </p:cNvPr>
          <p:cNvSpPr txBox="1"/>
          <p:nvPr/>
        </p:nvSpPr>
        <p:spPr>
          <a:xfrm>
            <a:off x="-5628" y="482918"/>
            <a:ext cx="11863510" cy="467884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ZA" sz="2000" b="1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Supply Chain Policy updated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Delegation of Authority amended to ensure appropriate positions are empowered to act around procurement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Irregular, Fruitless and Wasteful Expenditure Policy updated to include reporting requirements and collection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en-ZA" sz="2400" dirty="0"/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ZA" sz="2400" dirty="0"/>
              <a:t>Contract management system procured and operational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8663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7347</TotalTime>
  <Words>584</Words>
  <Application>Microsoft Office PowerPoint</Application>
  <PresentationFormat>Widescreen</PresentationFormat>
  <Paragraphs>188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PowerPoint Presentation</vt:lpstr>
      <vt:lpstr>Table of Contents </vt:lpstr>
      <vt:lpstr>PURPOSE</vt:lpstr>
      <vt:lpstr>PURPOSE OF PRESENTATION</vt:lpstr>
      <vt:lpstr>KEY ISSUES IN THE 2021 AUDIT REPORT</vt:lpstr>
      <vt:lpstr>KEY ISSUES ADDRESSED BY THE AUDIT ACTION PLAN</vt:lpstr>
      <vt:lpstr>SUPPLY CHAIN MANAGEMENT</vt:lpstr>
      <vt:lpstr>SUPPLY CHAIN - MAJOR INTERVENTIONS</vt:lpstr>
      <vt:lpstr>SUPPLY CHAIN – OTHER INTERVENTIONS</vt:lpstr>
      <vt:lpstr>SUPPLY CHAIN – TIMELY PAYMENT OF INVOICES</vt:lpstr>
      <vt:lpstr>INFORMATION TECHNOLOGY</vt:lpstr>
      <vt:lpstr>INFORMATION TECHNOLOGY – GENERAL ACTIONS</vt:lpstr>
      <vt:lpstr>INFORMATION TECHNOLOGY – SECURITY</vt:lpstr>
      <vt:lpstr>ACCOUNTING</vt:lpstr>
      <vt:lpstr>ACCOUNTING – GRAP COMPLIANCE</vt:lpstr>
      <vt:lpstr>ACCOUNTING – RECONCILIATIONS AND FILING</vt:lpstr>
      <vt:lpstr>KEY RISKS 2022 AUDIT</vt:lpstr>
      <vt:lpstr>2022 AUDIT RISKS</vt:lpstr>
      <vt:lpstr>RECOMMENDATION</vt:lpstr>
      <vt:lpstr>RECOMMENDATION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Nomvula Khumalo</dc:creator>
  <cp:lastModifiedBy>Bruce Gordon</cp:lastModifiedBy>
  <cp:revision>6</cp:revision>
  <dcterms:created xsi:type="dcterms:W3CDTF">2021-08-27T08:31:37Z</dcterms:created>
  <dcterms:modified xsi:type="dcterms:W3CDTF">2022-03-15T14:18:36Z</dcterms:modified>
</cp:coreProperties>
</file>