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 id="2147483672" r:id="rId2"/>
    <p:sldMasterId id="2147483712" r:id="rId3"/>
    <p:sldMasterId id="2147483716" r:id="rId4"/>
    <p:sldMasterId id="2147483741" r:id="rId5"/>
    <p:sldMasterId id="2147483753" r:id="rId6"/>
  </p:sldMasterIdLst>
  <p:notesMasterIdLst>
    <p:notesMasterId r:id="rId29"/>
  </p:notesMasterIdLst>
  <p:sldIdLst>
    <p:sldId id="287" r:id="rId7"/>
    <p:sldId id="753" r:id="rId8"/>
    <p:sldId id="755" r:id="rId9"/>
    <p:sldId id="756" r:id="rId10"/>
    <p:sldId id="351" r:id="rId11"/>
    <p:sldId id="353" r:id="rId12"/>
    <p:sldId id="749" r:id="rId13"/>
    <p:sldId id="911" r:id="rId14"/>
    <p:sldId id="275" r:id="rId15"/>
    <p:sldId id="271" r:id="rId16"/>
    <p:sldId id="2147376074" r:id="rId17"/>
    <p:sldId id="2147376073" r:id="rId18"/>
    <p:sldId id="2147376072" r:id="rId19"/>
    <p:sldId id="341" r:id="rId20"/>
    <p:sldId id="746" r:id="rId21"/>
    <p:sldId id="912" r:id="rId22"/>
    <p:sldId id="748" r:id="rId23"/>
    <p:sldId id="757" r:id="rId24"/>
    <p:sldId id="411" r:id="rId25"/>
    <p:sldId id="2147376075" r:id="rId26"/>
    <p:sldId id="354" r:id="rId27"/>
    <p:sldId id="258"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iko Mabunda" initials="NM" lastIdx="17" clrIdx="0">
    <p:extLst>
      <p:ext uri="{19B8F6BF-5375-455C-9EA6-DF929625EA0E}">
        <p15:presenceInfo xmlns:p15="http://schemas.microsoft.com/office/powerpoint/2012/main" xmlns="" userId="Nyiko Mabunda" providerId="None"/>
      </p:ext>
    </p:extLst>
  </p:cmAuthor>
  <p:cmAuthor id="2" name="Rose Mukwevho" initials="RM" lastIdx="7" clrIdx="1">
    <p:extLst>
      <p:ext uri="{19B8F6BF-5375-455C-9EA6-DF929625EA0E}">
        <p15:presenceInfo xmlns:p15="http://schemas.microsoft.com/office/powerpoint/2012/main" xmlns="" userId="S-1-5-21-3533553457-421781099-1673888754-6988" providerId="AD"/>
      </p:ext>
    </p:extLst>
  </p:cmAuthor>
  <p:cmAuthor id="3" name="Sector Monitoring" initials="SM" lastIdx="1" clrIdx="2">
    <p:extLst>
      <p:ext uri="{19B8F6BF-5375-455C-9EA6-DF929625EA0E}">
        <p15:presenceInfo xmlns:p15="http://schemas.microsoft.com/office/powerpoint/2012/main" xmlns="" userId="S-1-5-21-3533553457-421781099-1673888754-7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FAD42"/>
    <a:srgbClr val="00509E"/>
    <a:srgbClr val="D54C3B"/>
    <a:srgbClr val="0076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3370" autoAdjust="0"/>
  </p:normalViewPr>
  <p:slideViewPr>
    <p:cSldViewPr snapToGrid="0" snapToObjects="1">
      <p:cViewPr varScale="1">
        <p:scale>
          <a:sx n="68" d="100"/>
          <a:sy n="68" d="100"/>
        </p:scale>
        <p:origin x="-76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9EB2E-DC9C-4D8B-AE90-E1FB27EE541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ZA"/>
        </a:p>
      </dgm:t>
    </dgm:pt>
    <dgm:pt modelId="{A9EDEFBF-7269-43A5-9D7E-E2032B30D82F}">
      <dgm:prSet/>
      <dgm:spPr/>
      <dgm:t>
        <a:bodyPr/>
        <a:lstStyle/>
        <a:p>
          <a:r>
            <a:rPr lang="en-ZA" b="1" dirty="0">
              <a:latin typeface="Arial" panose="020B0604020202020204" pitchFamily="34" charset="0"/>
              <a:cs typeface="Arial" panose="020B0604020202020204" pitchFamily="34" charset="0"/>
            </a:rPr>
            <a:t>Manage the pandemic</a:t>
          </a:r>
          <a:endParaRPr lang="en-ZA" dirty="0">
            <a:latin typeface="Arial" panose="020B0604020202020204" pitchFamily="34" charset="0"/>
            <a:cs typeface="Arial" panose="020B0604020202020204" pitchFamily="34" charset="0"/>
          </a:endParaRPr>
        </a:p>
      </dgm:t>
    </dgm:pt>
    <dgm:pt modelId="{3E44BA4B-FFEA-4DF6-A63C-F2E2D7906F3C}" type="parTrans" cxnId="{DF6208CC-F8C1-41AA-9873-0F1717812D3C}">
      <dgm:prSet/>
      <dgm:spPr/>
      <dgm:t>
        <a:bodyPr/>
        <a:lstStyle/>
        <a:p>
          <a:endParaRPr lang="en-ZA"/>
        </a:p>
      </dgm:t>
    </dgm:pt>
    <dgm:pt modelId="{4B6ACBDC-1662-4DA8-9496-19DCD4FBA412}" type="sibTrans" cxnId="{DF6208CC-F8C1-41AA-9873-0F1717812D3C}">
      <dgm:prSet/>
      <dgm:spPr/>
      <dgm:t>
        <a:bodyPr/>
        <a:lstStyle/>
        <a:p>
          <a:endParaRPr lang="en-ZA"/>
        </a:p>
      </dgm:t>
    </dgm:pt>
    <dgm:pt modelId="{1CB9F242-111D-4AC4-BE2F-54A09541054D}">
      <dgm:prSet custT="1"/>
      <dgm:spPr/>
      <dgm:t>
        <a:bodyPr/>
        <a:lstStyle/>
        <a:p>
          <a:r>
            <a:rPr lang="en-ZA" sz="1600" dirty="0">
              <a:latin typeface="Arial" panose="020B0604020202020204" pitchFamily="34" charset="0"/>
              <a:cs typeface="Arial" panose="020B0604020202020204" pitchFamily="34" charset="0"/>
            </a:rPr>
            <a:t>Interventions that save lives and support the health sector; </a:t>
          </a:r>
        </a:p>
      </dgm:t>
    </dgm:pt>
    <dgm:pt modelId="{B58CAE26-D142-4666-A454-C95806E83A40}" type="parTrans" cxnId="{2E59C921-D993-4A86-BFAD-FC0BE8AFFE91}">
      <dgm:prSet/>
      <dgm:spPr/>
      <dgm:t>
        <a:bodyPr/>
        <a:lstStyle/>
        <a:p>
          <a:endParaRPr lang="en-ZA"/>
        </a:p>
      </dgm:t>
    </dgm:pt>
    <dgm:pt modelId="{1012AB60-D6C9-4555-87E9-ED80777DA653}" type="sibTrans" cxnId="{2E59C921-D993-4A86-BFAD-FC0BE8AFFE91}">
      <dgm:prSet/>
      <dgm:spPr/>
      <dgm:t>
        <a:bodyPr/>
        <a:lstStyle/>
        <a:p>
          <a:endParaRPr lang="en-ZA"/>
        </a:p>
      </dgm:t>
    </dgm:pt>
    <dgm:pt modelId="{C6EE05BC-6905-48B5-B7C6-19B21910722D}">
      <dgm:prSet custT="1"/>
      <dgm:spPr/>
      <dgm:t>
        <a:bodyPr/>
        <a:lstStyle/>
        <a:p>
          <a:r>
            <a:rPr lang="en-ZA" sz="1600" dirty="0">
              <a:latin typeface="Arial" panose="020B0604020202020204" pitchFamily="34" charset="0"/>
              <a:cs typeface="Arial" panose="020B0604020202020204" pitchFamily="34" charset="0"/>
            </a:rPr>
            <a:t>Rollout of the National COVID-19 Vaccination Programme;</a:t>
          </a:r>
        </a:p>
      </dgm:t>
    </dgm:pt>
    <dgm:pt modelId="{2D7554F0-5FDD-4C77-9844-12FAC23B26A7}" type="parTrans" cxnId="{943CF35A-CDC2-4811-8F27-B10115C71043}">
      <dgm:prSet/>
      <dgm:spPr/>
      <dgm:t>
        <a:bodyPr/>
        <a:lstStyle/>
        <a:p>
          <a:endParaRPr lang="en-ZA"/>
        </a:p>
      </dgm:t>
    </dgm:pt>
    <dgm:pt modelId="{EAA2F9ED-5AF1-4C8D-BF5E-EFA1B3D7D084}" type="sibTrans" cxnId="{943CF35A-CDC2-4811-8F27-B10115C71043}">
      <dgm:prSet/>
      <dgm:spPr/>
      <dgm:t>
        <a:bodyPr/>
        <a:lstStyle/>
        <a:p>
          <a:endParaRPr lang="en-ZA"/>
        </a:p>
      </dgm:t>
    </dgm:pt>
    <dgm:pt modelId="{4868F9A9-B0E0-44CD-B6A3-CF28D13E95C9}">
      <dgm:prSet custT="1"/>
      <dgm:spPr/>
      <dgm:t>
        <a:bodyPr/>
        <a:lstStyle/>
        <a:p>
          <a:r>
            <a:rPr lang="en-ZA" sz="1600" dirty="0">
              <a:latin typeface="Arial" panose="020B0604020202020204" pitchFamily="34" charset="0"/>
              <a:cs typeface="Arial" panose="020B0604020202020204" pitchFamily="34" charset="0"/>
            </a:rPr>
            <a:t>Support food security within households.</a:t>
          </a:r>
        </a:p>
      </dgm:t>
    </dgm:pt>
    <dgm:pt modelId="{A5681770-308B-46AB-9FB9-6AB8C6A17831}" type="parTrans" cxnId="{841CEAEC-D755-4E24-BA35-15BEF68EF391}">
      <dgm:prSet/>
      <dgm:spPr/>
      <dgm:t>
        <a:bodyPr/>
        <a:lstStyle/>
        <a:p>
          <a:endParaRPr lang="en-ZA"/>
        </a:p>
      </dgm:t>
    </dgm:pt>
    <dgm:pt modelId="{F5408D0F-DB32-4210-B628-67CBB74D9B84}" type="sibTrans" cxnId="{841CEAEC-D755-4E24-BA35-15BEF68EF391}">
      <dgm:prSet/>
      <dgm:spPr/>
      <dgm:t>
        <a:bodyPr/>
        <a:lstStyle/>
        <a:p>
          <a:endParaRPr lang="en-ZA"/>
        </a:p>
      </dgm:t>
    </dgm:pt>
    <dgm:pt modelId="{E4B3EE3A-CF10-48DC-A46B-761DF46D492E}">
      <dgm:prSet/>
      <dgm:spPr/>
      <dgm:t>
        <a:bodyPr/>
        <a:lstStyle/>
        <a:p>
          <a:r>
            <a:rPr lang="en-ZA" b="1" dirty="0">
              <a:latin typeface="Arial" panose="020B0604020202020204" pitchFamily="34" charset="0"/>
              <a:cs typeface="Arial" panose="020B0604020202020204" pitchFamily="34" charset="0"/>
            </a:rPr>
            <a:t>Drive economic recovery</a:t>
          </a:r>
          <a:endParaRPr lang="en-ZA" dirty="0">
            <a:latin typeface="Arial" panose="020B0604020202020204" pitchFamily="34" charset="0"/>
            <a:cs typeface="Arial" panose="020B0604020202020204" pitchFamily="34" charset="0"/>
          </a:endParaRPr>
        </a:p>
      </dgm:t>
    </dgm:pt>
    <dgm:pt modelId="{4F5BAC2D-1F6C-4275-BF50-36E4196B2723}" type="parTrans" cxnId="{2204E6DE-DE91-411F-B637-E13595455618}">
      <dgm:prSet/>
      <dgm:spPr/>
      <dgm:t>
        <a:bodyPr/>
        <a:lstStyle/>
        <a:p>
          <a:endParaRPr lang="en-ZA"/>
        </a:p>
      </dgm:t>
    </dgm:pt>
    <dgm:pt modelId="{91E9AB54-5917-4B8D-8204-7DD576267867}" type="sibTrans" cxnId="{2204E6DE-DE91-411F-B637-E13595455618}">
      <dgm:prSet/>
      <dgm:spPr/>
      <dgm:t>
        <a:bodyPr/>
        <a:lstStyle/>
        <a:p>
          <a:endParaRPr lang="en-ZA"/>
        </a:p>
      </dgm:t>
    </dgm:pt>
    <dgm:pt modelId="{55601A6D-45BC-4E98-8D20-1EFBE1D67506}">
      <dgm:prSet custT="1"/>
      <dgm:spPr/>
      <dgm:t>
        <a:bodyPr/>
        <a:lstStyle/>
        <a:p>
          <a:r>
            <a:rPr lang="en-ZA" sz="1600" dirty="0">
              <a:latin typeface="Arial" panose="020B0604020202020204" pitchFamily="34" charset="0"/>
              <a:cs typeface="Arial" panose="020B0604020202020204" pitchFamily="34" charset="0"/>
            </a:rPr>
            <a:t>Implement ERRP priorities</a:t>
          </a:r>
        </a:p>
      </dgm:t>
    </dgm:pt>
    <dgm:pt modelId="{988EE39E-380B-46A9-9EA7-0204065FD50D}" type="parTrans" cxnId="{E85BEB4C-C8D0-42BD-8FDF-835D72068440}">
      <dgm:prSet/>
      <dgm:spPr/>
      <dgm:t>
        <a:bodyPr/>
        <a:lstStyle/>
        <a:p>
          <a:endParaRPr lang="en-ZA"/>
        </a:p>
      </dgm:t>
    </dgm:pt>
    <dgm:pt modelId="{24BF9206-B375-409A-B711-ADC1A4D27604}" type="sibTrans" cxnId="{E85BEB4C-C8D0-42BD-8FDF-835D72068440}">
      <dgm:prSet/>
      <dgm:spPr/>
      <dgm:t>
        <a:bodyPr/>
        <a:lstStyle/>
        <a:p>
          <a:endParaRPr lang="en-ZA"/>
        </a:p>
      </dgm:t>
    </dgm:pt>
    <dgm:pt modelId="{99B98E5B-5D79-47F1-914D-0A4CD3B7877E}">
      <dgm:prSet custT="1"/>
      <dgm:spPr/>
      <dgm:t>
        <a:bodyPr/>
        <a:lstStyle/>
        <a:p>
          <a:r>
            <a:rPr lang="en-ZA" sz="1600" dirty="0">
              <a:latin typeface="Arial" panose="020B0604020202020204" pitchFamily="34" charset="0"/>
              <a:cs typeface="Arial" panose="020B0604020202020204" pitchFamily="34" charset="0"/>
            </a:rPr>
            <a:t>Network industries reforms, esp. energy, water, transport, telecoms;</a:t>
          </a:r>
        </a:p>
      </dgm:t>
    </dgm:pt>
    <dgm:pt modelId="{30B9D9B9-3D74-462F-BC8E-B43C3F464352}" type="parTrans" cxnId="{677C22AB-504D-4EF5-81C4-2465398BD213}">
      <dgm:prSet/>
      <dgm:spPr/>
      <dgm:t>
        <a:bodyPr/>
        <a:lstStyle/>
        <a:p>
          <a:endParaRPr lang="en-ZA"/>
        </a:p>
      </dgm:t>
    </dgm:pt>
    <dgm:pt modelId="{73132527-EC03-4526-BB04-34DA46931725}" type="sibTrans" cxnId="{677C22AB-504D-4EF5-81C4-2465398BD213}">
      <dgm:prSet/>
      <dgm:spPr/>
      <dgm:t>
        <a:bodyPr/>
        <a:lstStyle/>
        <a:p>
          <a:endParaRPr lang="en-ZA"/>
        </a:p>
      </dgm:t>
    </dgm:pt>
    <dgm:pt modelId="{220AAA8A-707C-4E4E-B826-5BE15E945E03}">
      <dgm:prSet custT="1"/>
      <dgm:spPr/>
      <dgm:t>
        <a:bodyPr/>
        <a:lstStyle/>
        <a:p>
          <a:r>
            <a:rPr lang="en-ZA" sz="1600" dirty="0">
              <a:latin typeface="Arial" panose="020B0604020202020204" pitchFamily="34" charset="0"/>
              <a:cs typeface="Arial" panose="020B0604020202020204" pitchFamily="34" charset="0"/>
            </a:rPr>
            <a:t>Localisation, empowerment, inclusion and job creation </a:t>
          </a:r>
        </a:p>
      </dgm:t>
    </dgm:pt>
    <dgm:pt modelId="{431B07C6-5767-49CA-A07F-18A8641F5E67}" type="parTrans" cxnId="{632E75EA-BE26-4019-A170-9602342B2F47}">
      <dgm:prSet/>
      <dgm:spPr/>
      <dgm:t>
        <a:bodyPr/>
        <a:lstStyle/>
        <a:p>
          <a:endParaRPr lang="en-ZA"/>
        </a:p>
      </dgm:t>
    </dgm:pt>
    <dgm:pt modelId="{F86FC605-6574-43FB-AFB7-1F5D864C1890}" type="sibTrans" cxnId="{632E75EA-BE26-4019-A170-9602342B2F47}">
      <dgm:prSet/>
      <dgm:spPr/>
      <dgm:t>
        <a:bodyPr/>
        <a:lstStyle/>
        <a:p>
          <a:endParaRPr lang="en-ZA"/>
        </a:p>
      </dgm:t>
    </dgm:pt>
    <dgm:pt modelId="{5234D494-7245-4FA9-9528-A8204CFB5D8B}">
      <dgm:prSet custT="1"/>
      <dgm:spPr/>
      <dgm:t>
        <a:bodyPr/>
        <a:lstStyle/>
        <a:p>
          <a:r>
            <a:rPr lang="en-ZA" sz="1600" dirty="0">
              <a:latin typeface="Arial" panose="020B0604020202020204" pitchFamily="34" charset="0"/>
              <a:cs typeface="Arial" panose="020B0604020202020204" pitchFamily="34" charset="0"/>
            </a:rPr>
            <a:t>Skills strategy to support economic recovery and Master Plans</a:t>
          </a:r>
        </a:p>
      </dgm:t>
    </dgm:pt>
    <dgm:pt modelId="{A67B95E8-C502-4187-AB22-4F5D76835F30}" type="parTrans" cxnId="{2D475DF1-8C4A-4504-81E2-CEE43639D4B5}">
      <dgm:prSet/>
      <dgm:spPr/>
      <dgm:t>
        <a:bodyPr/>
        <a:lstStyle/>
        <a:p>
          <a:endParaRPr lang="en-ZA"/>
        </a:p>
      </dgm:t>
    </dgm:pt>
    <dgm:pt modelId="{67C0913F-E6AC-429D-966F-9E52DE9F8716}" type="sibTrans" cxnId="{2D475DF1-8C4A-4504-81E2-CEE43639D4B5}">
      <dgm:prSet/>
      <dgm:spPr/>
      <dgm:t>
        <a:bodyPr/>
        <a:lstStyle/>
        <a:p>
          <a:endParaRPr lang="en-ZA"/>
        </a:p>
      </dgm:t>
    </dgm:pt>
    <dgm:pt modelId="{C17533E1-ED06-4992-8212-B51357CD7BFB}">
      <dgm:prSet/>
      <dgm:spPr/>
      <dgm:t>
        <a:bodyPr/>
        <a:lstStyle/>
        <a:p>
          <a:r>
            <a:rPr lang="en-ZA" b="1" dirty="0">
              <a:latin typeface="Arial" panose="020B0604020202020204" pitchFamily="34" charset="0"/>
              <a:cs typeface="Arial" panose="020B0604020202020204" pitchFamily="34" charset="0"/>
            </a:rPr>
            <a:t>Employment support and relief</a:t>
          </a:r>
          <a:endParaRPr lang="en-ZA" dirty="0">
            <a:latin typeface="Arial" panose="020B0604020202020204" pitchFamily="34" charset="0"/>
            <a:cs typeface="Arial" panose="020B0604020202020204" pitchFamily="34" charset="0"/>
          </a:endParaRPr>
        </a:p>
      </dgm:t>
    </dgm:pt>
    <dgm:pt modelId="{A79D326F-71E6-415A-8269-C4456BD2C60B}" type="parTrans" cxnId="{27C4C00B-ED8E-4D04-9245-8EDDD0535113}">
      <dgm:prSet/>
      <dgm:spPr/>
      <dgm:t>
        <a:bodyPr/>
        <a:lstStyle/>
        <a:p>
          <a:endParaRPr lang="en-ZA"/>
        </a:p>
      </dgm:t>
    </dgm:pt>
    <dgm:pt modelId="{C6960C3F-C4D3-4EA9-8D0D-AB9CC4101AA2}" type="sibTrans" cxnId="{27C4C00B-ED8E-4D04-9245-8EDDD0535113}">
      <dgm:prSet/>
      <dgm:spPr/>
      <dgm:t>
        <a:bodyPr/>
        <a:lstStyle/>
        <a:p>
          <a:endParaRPr lang="en-ZA"/>
        </a:p>
      </dgm:t>
    </dgm:pt>
    <dgm:pt modelId="{5F677A4F-4AE6-4D1F-BEFD-9658872F8014}">
      <dgm:prSet custT="1"/>
      <dgm:spPr/>
      <dgm:t>
        <a:bodyPr/>
        <a:lstStyle/>
        <a:p>
          <a:r>
            <a:rPr lang="en-ZA" sz="1600" dirty="0">
              <a:latin typeface="Arial" panose="020B0604020202020204" pitchFamily="34" charset="0"/>
              <a:cs typeface="Arial" panose="020B0604020202020204" pitchFamily="34" charset="0"/>
            </a:rPr>
            <a:t>Given unemployment levels, public employment programmes should continue to support household incomes while the economy recovers.</a:t>
          </a:r>
        </a:p>
      </dgm:t>
    </dgm:pt>
    <dgm:pt modelId="{468A7C32-3BA9-4C45-8AC2-07B87AD08D64}" type="parTrans" cxnId="{0D106544-8AEC-4BD1-A272-E1EEC83AFF8F}">
      <dgm:prSet/>
      <dgm:spPr/>
      <dgm:t>
        <a:bodyPr/>
        <a:lstStyle/>
        <a:p>
          <a:endParaRPr lang="en-ZA"/>
        </a:p>
      </dgm:t>
    </dgm:pt>
    <dgm:pt modelId="{89C1CB05-0278-41C2-B7EA-DCD461534C7A}" type="sibTrans" cxnId="{0D106544-8AEC-4BD1-A272-E1EEC83AFF8F}">
      <dgm:prSet/>
      <dgm:spPr/>
      <dgm:t>
        <a:bodyPr/>
        <a:lstStyle/>
        <a:p>
          <a:endParaRPr lang="en-ZA"/>
        </a:p>
      </dgm:t>
    </dgm:pt>
    <dgm:pt modelId="{B71F119B-FFE1-4DEC-A0C6-E562ECEF6D7C}">
      <dgm:prSet/>
      <dgm:spPr/>
      <dgm:t>
        <a:bodyPr/>
        <a:lstStyle/>
        <a:p>
          <a:r>
            <a:rPr lang="en-ZA" b="1" dirty="0">
              <a:latin typeface="Arial" panose="020B0604020202020204" pitchFamily="34" charset="0"/>
              <a:cs typeface="Arial" panose="020B0604020202020204" pitchFamily="34" charset="0"/>
            </a:rPr>
            <a:t>Enhance state capability to deliver</a:t>
          </a:r>
          <a:endParaRPr lang="en-ZA" dirty="0">
            <a:latin typeface="Arial" panose="020B0604020202020204" pitchFamily="34" charset="0"/>
            <a:cs typeface="Arial" panose="020B0604020202020204" pitchFamily="34" charset="0"/>
          </a:endParaRPr>
        </a:p>
      </dgm:t>
    </dgm:pt>
    <dgm:pt modelId="{5433F482-BE69-41F2-9B58-E6C00612077D}" type="parTrans" cxnId="{D2186320-BEEB-43C2-B1C6-683385BB79F3}">
      <dgm:prSet/>
      <dgm:spPr/>
      <dgm:t>
        <a:bodyPr/>
        <a:lstStyle/>
        <a:p>
          <a:endParaRPr lang="en-ZA"/>
        </a:p>
      </dgm:t>
    </dgm:pt>
    <dgm:pt modelId="{F7D1B92D-3DD3-4129-9E7E-639C1C92BD6C}" type="sibTrans" cxnId="{D2186320-BEEB-43C2-B1C6-683385BB79F3}">
      <dgm:prSet/>
      <dgm:spPr/>
      <dgm:t>
        <a:bodyPr/>
        <a:lstStyle/>
        <a:p>
          <a:endParaRPr lang="en-ZA"/>
        </a:p>
      </dgm:t>
    </dgm:pt>
    <dgm:pt modelId="{32480D12-EFF3-4764-AB4A-84CB209B996F}">
      <dgm:prSet custT="1"/>
      <dgm:spPr/>
      <dgm:t>
        <a:bodyPr/>
        <a:lstStyle/>
        <a:p>
          <a:r>
            <a:rPr lang="en-ZA" sz="1600" dirty="0">
              <a:latin typeface="Arial" panose="020B0604020202020204" pitchFamily="34" charset="0"/>
              <a:cs typeface="Arial" panose="020B0604020202020204" pitchFamily="34" charset="0"/>
            </a:rPr>
            <a:t>Supporting implementation capacity and capability for reforms;</a:t>
          </a:r>
        </a:p>
      </dgm:t>
    </dgm:pt>
    <dgm:pt modelId="{D0258638-7CBF-4E5F-8213-C8F2EBFB345E}" type="parTrans" cxnId="{0A097A02-EA98-4667-958E-0CF7CE951CF3}">
      <dgm:prSet/>
      <dgm:spPr/>
      <dgm:t>
        <a:bodyPr/>
        <a:lstStyle/>
        <a:p>
          <a:endParaRPr lang="en-ZA"/>
        </a:p>
      </dgm:t>
    </dgm:pt>
    <dgm:pt modelId="{EB3AF9F8-5364-4AEB-97E6-DC01DDFC03B0}" type="sibTrans" cxnId="{0A097A02-EA98-4667-958E-0CF7CE951CF3}">
      <dgm:prSet/>
      <dgm:spPr/>
      <dgm:t>
        <a:bodyPr/>
        <a:lstStyle/>
        <a:p>
          <a:endParaRPr lang="en-ZA"/>
        </a:p>
      </dgm:t>
    </dgm:pt>
    <dgm:pt modelId="{CA9AD334-88EB-4613-8C28-BFCE77CF4291}">
      <dgm:prSet custT="1"/>
      <dgm:spPr/>
      <dgm:t>
        <a:bodyPr/>
        <a:lstStyle/>
        <a:p>
          <a:r>
            <a:rPr lang="en-ZA" sz="1600" dirty="0">
              <a:latin typeface="Arial" panose="020B0604020202020204" pitchFamily="34" charset="0"/>
              <a:cs typeface="Arial" panose="020B0604020202020204" pitchFamily="34" charset="0"/>
            </a:rPr>
            <a:t>Reforms and restructuring of key SOEs;</a:t>
          </a:r>
        </a:p>
      </dgm:t>
    </dgm:pt>
    <dgm:pt modelId="{16C50C11-9D64-4F1A-AC57-2DB9FD5035C4}" type="parTrans" cxnId="{0684EBC6-D9BA-4BE7-8467-6823EAB4969F}">
      <dgm:prSet/>
      <dgm:spPr/>
      <dgm:t>
        <a:bodyPr/>
        <a:lstStyle/>
        <a:p>
          <a:endParaRPr lang="en-ZA"/>
        </a:p>
      </dgm:t>
    </dgm:pt>
    <dgm:pt modelId="{FCF34F34-5A8B-4984-BA66-4DC4F05312BF}" type="sibTrans" cxnId="{0684EBC6-D9BA-4BE7-8467-6823EAB4969F}">
      <dgm:prSet/>
      <dgm:spPr/>
      <dgm:t>
        <a:bodyPr/>
        <a:lstStyle/>
        <a:p>
          <a:endParaRPr lang="en-ZA"/>
        </a:p>
      </dgm:t>
    </dgm:pt>
    <dgm:pt modelId="{C422CD4A-092D-4B1B-BE87-4C149B81703E}">
      <dgm:prSet custT="1"/>
      <dgm:spPr/>
      <dgm:t>
        <a:bodyPr/>
        <a:lstStyle/>
        <a:p>
          <a:r>
            <a:rPr lang="en-ZA" sz="1600" dirty="0">
              <a:latin typeface="Arial" panose="020B0604020202020204" pitchFamily="34" charset="0"/>
              <a:cs typeface="Arial" panose="020B0604020202020204" pitchFamily="34" charset="0"/>
            </a:rPr>
            <a:t>Combatting corruption and fraud;</a:t>
          </a:r>
        </a:p>
      </dgm:t>
    </dgm:pt>
    <dgm:pt modelId="{986E710F-0813-4528-A830-746D7910FA2D}" type="parTrans" cxnId="{5B0CAFE3-945F-4498-A880-63C7FC4C4E8E}">
      <dgm:prSet/>
      <dgm:spPr/>
      <dgm:t>
        <a:bodyPr/>
        <a:lstStyle/>
        <a:p>
          <a:endParaRPr lang="en-ZA"/>
        </a:p>
      </dgm:t>
    </dgm:pt>
    <dgm:pt modelId="{2257DA6F-9C1D-4BE2-A4D6-26A924625A43}" type="sibTrans" cxnId="{5B0CAFE3-945F-4498-A880-63C7FC4C4E8E}">
      <dgm:prSet/>
      <dgm:spPr/>
      <dgm:t>
        <a:bodyPr/>
        <a:lstStyle/>
        <a:p>
          <a:endParaRPr lang="en-ZA"/>
        </a:p>
      </dgm:t>
    </dgm:pt>
    <dgm:pt modelId="{D1EB24C8-3D80-4510-8EDA-8144EE8C5C9B}">
      <dgm:prSet custT="1"/>
      <dgm:spPr/>
      <dgm:t>
        <a:bodyPr/>
        <a:lstStyle/>
        <a:p>
          <a:r>
            <a:rPr lang="en-ZA" sz="1600" dirty="0">
              <a:latin typeface="Arial" panose="020B0604020202020204" pitchFamily="34" charset="0"/>
              <a:cs typeface="Arial" panose="020B0604020202020204" pitchFamily="34" charset="0"/>
            </a:rPr>
            <a:t>Managing the public sector wage bill.</a:t>
          </a:r>
        </a:p>
      </dgm:t>
    </dgm:pt>
    <dgm:pt modelId="{008407AA-6228-433B-A085-67A94D2F9993}" type="parTrans" cxnId="{1A2328C7-3AE8-444B-BE81-1791D2825257}">
      <dgm:prSet/>
      <dgm:spPr/>
      <dgm:t>
        <a:bodyPr/>
        <a:lstStyle/>
        <a:p>
          <a:endParaRPr lang="en-ZA"/>
        </a:p>
      </dgm:t>
    </dgm:pt>
    <dgm:pt modelId="{5CE6C0E3-F631-4244-8660-F45BE977BD59}" type="sibTrans" cxnId="{1A2328C7-3AE8-444B-BE81-1791D2825257}">
      <dgm:prSet/>
      <dgm:spPr/>
      <dgm:t>
        <a:bodyPr/>
        <a:lstStyle/>
        <a:p>
          <a:endParaRPr lang="en-ZA"/>
        </a:p>
      </dgm:t>
    </dgm:pt>
    <dgm:pt modelId="{64A175DE-6967-4FBE-824E-B45FDC8D423B}" type="pres">
      <dgm:prSet presAssocID="{B1D9EB2E-DC9C-4D8B-AE90-E1FB27EE5410}" presName="Name0" presStyleCnt="0">
        <dgm:presLayoutVars>
          <dgm:dir/>
          <dgm:animLvl val="lvl"/>
          <dgm:resizeHandles val="exact"/>
        </dgm:presLayoutVars>
      </dgm:prSet>
      <dgm:spPr/>
      <dgm:t>
        <a:bodyPr/>
        <a:lstStyle/>
        <a:p>
          <a:endParaRPr lang="en-US"/>
        </a:p>
      </dgm:t>
    </dgm:pt>
    <dgm:pt modelId="{E2261F23-1DC6-4C19-A7C2-F09AEDEC5C26}" type="pres">
      <dgm:prSet presAssocID="{A9EDEFBF-7269-43A5-9D7E-E2032B30D82F}" presName="linNode" presStyleCnt="0"/>
      <dgm:spPr/>
    </dgm:pt>
    <dgm:pt modelId="{47D32249-071B-467E-B2EB-9BB4C35702B9}" type="pres">
      <dgm:prSet presAssocID="{A9EDEFBF-7269-43A5-9D7E-E2032B30D82F}" presName="parentText" presStyleLbl="node1" presStyleIdx="0" presStyleCnt="4" custScaleX="66440" custScaleY="106982">
        <dgm:presLayoutVars>
          <dgm:chMax val="1"/>
          <dgm:bulletEnabled val="1"/>
        </dgm:presLayoutVars>
      </dgm:prSet>
      <dgm:spPr/>
      <dgm:t>
        <a:bodyPr/>
        <a:lstStyle/>
        <a:p>
          <a:endParaRPr lang="en-US"/>
        </a:p>
      </dgm:t>
    </dgm:pt>
    <dgm:pt modelId="{0FC03B81-E692-462F-B37B-126356774BAF}" type="pres">
      <dgm:prSet presAssocID="{A9EDEFBF-7269-43A5-9D7E-E2032B30D82F}" presName="descendantText" presStyleLbl="alignAccFollowNode1" presStyleIdx="0" presStyleCnt="4" custScaleX="145997">
        <dgm:presLayoutVars>
          <dgm:bulletEnabled val="1"/>
        </dgm:presLayoutVars>
      </dgm:prSet>
      <dgm:spPr/>
      <dgm:t>
        <a:bodyPr/>
        <a:lstStyle/>
        <a:p>
          <a:endParaRPr lang="en-US"/>
        </a:p>
      </dgm:t>
    </dgm:pt>
    <dgm:pt modelId="{B7B7C33B-C4B7-456E-8DBD-43169883193D}" type="pres">
      <dgm:prSet presAssocID="{4B6ACBDC-1662-4DA8-9496-19DCD4FBA412}" presName="sp" presStyleCnt="0"/>
      <dgm:spPr/>
    </dgm:pt>
    <dgm:pt modelId="{F2F054FB-EF5B-444F-AC89-BC15106A55A0}" type="pres">
      <dgm:prSet presAssocID="{E4B3EE3A-CF10-48DC-A46B-761DF46D492E}" presName="linNode" presStyleCnt="0"/>
      <dgm:spPr/>
    </dgm:pt>
    <dgm:pt modelId="{A3E431D9-3FD1-4D5B-B18E-BF97EE915AAB}" type="pres">
      <dgm:prSet presAssocID="{E4B3EE3A-CF10-48DC-A46B-761DF46D492E}" presName="parentText" presStyleLbl="node1" presStyleIdx="1" presStyleCnt="4" custScaleX="78291" custScaleY="109349">
        <dgm:presLayoutVars>
          <dgm:chMax val="1"/>
          <dgm:bulletEnabled val="1"/>
        </dgm:presLayoutVars>
      </dgm:prSet>
      <dgm:spPr/>
      <dgm:t>
        <a:bodyPr/>
        <a:lstStyle/>
        <a:p>
          <a:endParaRPr lang="en-US"/>
        </a:p>
      </dgm:t>
    </dgm:pt>
    <dgm:pt modelId="{B01310B2-D0D0-42ED-B179-ADB550091E84}" type="pres">
      <dgm:prSet presAssocID="{E4B3EE3A-CF10-48DC-A46B-761DF46D492E}" presName="descendantText" presStyleLbl="alignAccFollowNode1" presStyleIdx="1" presStyleCnt="4" custScaleX="172133" custScaleY="122154">
        <dgm:presLayoutVars>
          <dgm:bulletEnabled val="1"/>
        </dgm:presLayoutVars>
      </dgm:prSet>
      <dgm:spPr/>
      <dgm:t>
        <a:bodyPr/>
        <a:lstStyle/>
        <a:p>
          <a:endParaRPr lang="en-US"/>
        </a:p>
      </dgm:t>
    </dgm:pt>
    <dgm:pt modelId="{B35CB27E-613B-4C15-AE8A-4469147D3E7B}" type="pres">
      <dgm:prSet presAssocID="{91E9AB54-5917-4B8D-8204-7DD576267867}" presName="sp" presStyleCnt="0"/>
      <dgm:spPr/>
    </dgm:pt>
    <dgm:pt modelId="{8D667EC2-90BC-4CD1-9690-CE0B5B4D2EA4}" type="pres">
      <dgm:prSet presAssocID="{C17533E1-ED06-4992-8212-B51357CD7BFB}" presName="linNode" presStyleCnt="0"/>
      <dgm:spPr/>
    </dgm:pt>
    <dgm:pt modelId="{90ABA0A2-F34D-49CF-A91C-D220004E6B9B}" type="pres">
      <dgm:prSet presAssocID="{C17533E1-ED06-4992-8212-B51357CD7BFB}" presName="parentText" presStyleLbl="node1" presStyleIdx="2" presStyleCnt="4" custScaleX="65846" custScaleY="112429">
        <dgm:presLayoutVars>
          <dgm:chMax val="1"/>
          <dgm:bulletEnabled val="1"/>
        </dgm:presLayoutVars>
      </dgm:prSet>
      <dgm:spPr/>
      <dgm:t>
        <a:bodyPr/>
        <a:lstStyle/>
        <a:p>
          <a:endParaRPr lang="en-US"/>
        </a:p>
      </dgm:t>
    </dgm:pt>
    <dgm:pt modelId="{B992EE55-7C9F-49E7-8141-A07F3FCFA82C}" type="pres">
      <dgm:prSet presAssocID="{C17533E1-ED06-4992-8212-B51357CD7BFB}" presName="descendantText" presStyleLbl="alignAccFollowNode1" presStyleIdx="2" presStyleCnt="4" custScaleX="144896" custLinFactNeighborX="-992">
        <dgm:presLayoutVars>
          <dgm:bulletEnabled val="1"/>
        </dgm:presLayoutVars>
      </dgm:prSet>
      <dgm:spPr/>
      <dgm:t>
        <a:bodyPr/>
        <a:lstStyle/>
        <a:p>
          <a:endParaRPr lang="en-US"/>
        </a:p>
      </dgm:t>
    </dgm:pt>
    <dgm:pt modelId="{827C9322-F34A-494D-9482-72A7BCF5C9E3}" type="pres">
      <dgm:prSet presAssocID="{C6960C3F-C4D3-4EA9-8D0D-AB9CC4101AA2}" presName="sp" presStyleCnt="0"/>
      <dgm:spPr/>
    </dgm:pt>
    <dgm:pt modelId="{50D0F849-5735-48A9-884C-9C0FD13941D6}" type="pres">
      <dgm:prSet presAssocID="{B71F119B-FFE1-4DEC-A0C6-E562ECEF6D7C}" presName="linNode" presStyleCnt="0"/>
      <dgm:spPr/>
    </dgm:pt>
    <dgm:pt modelId="{ADF8B312-70DB-4E73-B3F9-6713849C10E5}" type="pres">
      <dgm:prSet presAssocID="{B71F119B-FFE1-4DEC-A0C6-E562ECEF6D7C}" presName="parentText" presStyleLbl="node1" presStyleIdx="3" presStyleCnt="4" custScaleX="59978" custScaleY="116729" custLinFactNeighborX="-247">
        <dgm:presLayoutVars>
          <dgm:chMax val="1"/>
          <dgm:bulletEnabled val="1"/>
        </dgm:presLayoutVars>
      </dgm:prSet>
      <dgm:spPr/>
      <dgm:t>
        <a:bodyPr/>
        <a:lstStyle/>
        <a:p>
          <a:endParaRPr lang="en-US"/>
        </a:p>
      </dgm:t>
    </dgm:pt>
    <dgm:pt modelId="{9FB0D9AA-2317-4805-9FBE-7AAEE17B9EBA}" type="pres">
      <dgm:prSet presAssocID="{B71F119B-FFE1-4DEC-A0C6-E562ECEF6D7C}" presName="descendantText" presStyleLbl="alignAccFollowNode1" presStyleIdx="3" presStyleCnt="4" custScaleX="132006" custScaleY="126418" custLinFactNeighborX="0">
        <dgm:presLayoutVars>
          <dgm:bulletEnabled val="1"/>
        </dgm:presLayoutVars>
      </dgm:prSet>
      <dgm:spPr/>
      <dgm:t>
        <a:bodyPr/>
        <a:lstStyle/>
        <a:p>
          <a:endParaRPr lang="en-US"/>
        </a:p>
      </dgm:t>
    </dgm:pt>
  </dgm:ptLst>
  <dgm:cxnLst>
    <dgm:cxn modelId="{2204E6DE-DE91-411F-B637-E13595455618}" srcId="{B1D9EB2E-DC9C-4D8B-AE90-E1FB27EE5410}" destId="{E4B3EE3A-CF10-48DC-A46B-761DF46D492E}" srcOrd="1" destOrd="0" parTransId="{4F5BAC2D-1F6C-4275-BF50-36E4196B2723}" sibTransId="{91E9AB54-5917-4B8D-8204-7DD576267867}"/>
    <dgm:cxn modelId="{8D2AB725-848A-4878-9F8A-B4FDCF7F6D03}" type="presOf" srcId="{5234D494-7245-4FA9-9528-A8204CFB5D8B}" destId="{B01310B2-D0D0-42ED-B179-ADB550091E84}" srcOrd="0" destOrd="3" presId="urn:microsoft.com/office/officeart/2005/8/layout/vList5"/>
    <dgm:cxn modelId="{4EA9C5C5-5F10-4616-AB3D-3CB2E2938E9A}" type="presOf" srcId="{C422CD4A-092D-4B1B-BE87-4C149B81703E}" destId="{9FB0D9AA-2317-4805-9FBE-7AAEE17B9EBA}" srcOrd="0" destOrd="2" presId="urn:microsoft.com/office/officeart/2005/8/layout/vList5"/>
    <dgm:cxn modelId="{677C22AB-504D-4EF5-81C4-2465398BD213}" srcId="{E4B3EE3A-CF10-48DC-A46B-761DF46D492E}" destId="{99B98E5B-5D79-47F1-914D-0A4CD3B7877E}" srcOrd="1" destOrd="0" parTransId="{30B9D9B9-3D74-462F-BC8E-B43C3F464352}" sibTransId="{73132527-EC03-4526-BB04-34DA46931725}"/>
    <dgm:cxn modelId="{632E75EA-BE26-4019-A170-9602342B2F47}" srcId="{E4B3EE3A-CF10-48DC-A46B-761DF46D492E}" destId="{220AAA8A-707C-4E4E-B826-5BE15E945E03}" srcOrd="2" destOrd="0" parTransId="{431B07C6-5767-49CA-A07F-18A8641F5E67}" sibTransId="{F86FC605-6574-43FB-AFB7-1F5D864C1890}"/>
    <dgm:cxn modelId="{27C4C00B-ED8E-4D04-9245-8EDDD0535113}" srcId="{B1D9EB2E-DC9C-4D8B-AE90-E1FB27EE5410}" destId="{C17533E1-ED06-4992-8212-B51357CD7BFB}" srcOrd="2" destOrd="0" parTransId="{A79D326F-71E6-415A-8269-C4456BD2C60B}" sibTransId="{C6960C3F-C4D3-4EA9-8D0D-AB9CC4101AA2}"/>
    <dgm:cxn modelId="{1B94C23E-3FC8-419A-B54A-1BE5FC4D0C25}" type="presOf" srcId="{A9EDEFBF-7269-43A5-9D7E-E2032B30D82F}" destId="{47D32249-071B-467E-B2EB-9BB4C35702B9}" srcOrd="0" destOrd="0" presId="urn:microsoft.com/office/officeart/2005/8/layout/vList5"/>
    <dgm:cxn modelId="{37D654C4-D810-4682-93E2-B4118E24E8C6}" type="presOf" srcId="{99B98E5B-5D79-47F1-914D-0A4CD3B7877E}" destId="{B01310B2-D0D0-42ED-B179-ADB550091E84}" srcOrd="0" destOrd="1" presId="urn:microsoft.com/office/officeart/2005/8/layout/vList5"/>
    <dgm:cxn modelId="{0A097A02-EA98-4667-958E-0CF7CE951CF3}" srcId="{B71F119B-FFE1-4DEC-A0C6-E562ECEF6D7C}" destId="{32480D12-EFF3-4764-AB4A-84CB209B996F}" srcOrd="0" destOrd="0" parTransId="{D0258638-7CBF-4E5F-8213-C8F2EBFB345E}" sibTransId="{EB3AF9F8-5364-4AEB-97E6-DC01DDFC03B0}"/>
    <dgm:cxn modelId="{5C380605-303E-4726-A5ED-9A56031BA42F}" type="presOf" srcId="{C17533E1-ED06-4992-8212-B51357CD7BFB}" destId="{90ABA0A2-F34D-49CF-A91C-D220004E6B9B}" srcOrd="0" destOrd="0" presId="urn:microsoft.com/office/officeart/2005/8/layout/vList5"/>
    <dgm:cxn modelId="{2E59C921-D993-4A86-BFAD-FC0BE8AFFE91}" srcId="{A9EDEFBF-7269-43A5-9D7E-E2032B30D82F}" destId="{1CB9F242-111D-4AC4-BE2F-54A09541054D}" srcOrd="0" destOrd="0" parTransId="{B58CAE26-D142-4666-A454-C95806E83A40}" sibTransId="{1012AB60-D6C9-4555-87E9-ED80777DA653}"/>
    <dgm:cxn modelId="{C0302134-4491-4288-8538-589D260A7EFB}" type="presOf" srcId="{220AAA8A-707C-4E4E-B826-5BE15E945E03}" destId="{B01310B2-D0D0-42ED-B179-ADB550091E84}" srcOrd="0" destOrd="2" presId="urn:microsoft.com/office/officeart/2005/8/layout/vList5"/>
    <dgm:cxn modelId="{F34A2328-7865-4E90-BD01-FAA48BCF6D1E}" type="presOf" srcId="{B71F119B-FFE1-4DEC-A0C6-E562ECEF6D7C}" destId="{ADF8B312-70DB-4E73-B3F9-6713849C10E5}" srcOrd="0" destOrd="0" presId="urn:microsoft.com/office/officeart/2005/8/layout/vList5"/>
    <dgm:cxn modelId="{D2186320-BEEB-43C2-B1C6-683385BB79F3}" srcId="{B1D9EB2E-DC9C-4D8B-AE90-E1FB27EE5410}" destId="{B71F119B-FFE1-4DEC-A0C6-E562ECEF6D7C}" srcOrd="3" destOrd="0" parTransId="{5433F482-BE69-41F2-9B58-E6C00612077D}" sibTransId="{F7D1B92D-3DD3-4129-9E7E-639C1C92BD6C}"/>
    <dgm:cxn modelId="{630B3E40-CE75-471C-AA0B-693B68F64F7C}" type="presOf" srcId="{55601A6D-45BC-4E98-8D20-1EFBE1D67506}" destId="{B01310B2-D0D0-42ED-B179-ADB550091E84}" srcOrd="0" destOrd="0" presId="urn:microsoft.com/office/officeart/2005/8/layout/vList5"/>
    <dgm:cxn modelId="{0D6679BB-AF6F-453D-B1FE-FA8602DBECA2}" type="presOf" srcId="{E4B3EE3A-CF10-48DC-A46B-761DF46D492E}" destId="{A3E431D9-3FD1-4D5B-B18E-BF97EE915AAB}" srcOrd="0" destOrd="0" presId="urn:microsoft.com/office/officeart/2005/8/layout/vList5"/>
    <dgm:cxn modelId="{841CEAEC-D755-4E24-BA35-15BEF68EF391}" srcId="{A9EDEFBF-7269-43A5-9D7E-E2032B30D82F}" destId="{4868F9A9-B0E0-44CD-B6A3-CF28D13E95C9}" srcOrd="2" destOrd="0" parTransId="{A5681770-308B-46AB-9FB9-6AB8C6A17831}" sibTransId="{F5408D0F-DB32-4210-B628-67CBB74D9B84}"/>
    <dgm:cxn modelId="{ACFBC112-7457-4E09-B1D3-2D1CECF0CA22}" type="presOf" srcId="{B1D9EB2E-DC9C-4D8B-AE90-E1FB27EE5410}" destId="{64A175DE-6967-4FBE-824E-B45FDC8D423B}" srcOrd="0" destOrd="0" presId="urn:microsoft.com/office/officeart/2005/8/layout/vList5"/>
    <dgm:cxn modelId="{943CF35A-CDC2-4811-8F27-B10115C71043}" srcId="{A9EDEFBF-7269-43A5-9D7E-E2032B30D82F}" destId="{C6EE05BC-6905-48B5-B7C6-19B21910722D}" srcOrd="1" destOrd="0" parTransId="{2D7554F0-5FDD-4C77-9844-12FAC23B26A7}" sibTransId="{EAA2F9ED-5AF1-4C8D-BF5E-EFA1B3D7D084}"/>
    <dgm:cxn modelId="{0684EBC6-D9BA-4BE7-8467-6823EAB4969F}" srcId="{B71F119B-FFE1-4DEC-A0C6-E562ECEF6D7C}" destId="{CA9AD334-88EB-4613-8C28-BFCE77CF4291}" srcOrd="1" destOrd="0" parTransId="{16C50C11-9D64-4F1A-AC57-2DB9FD5035C4}" sibTransId="{FCF34F34-5A8B-4984-BA66-4DC4F05312BF}"/>
    <dgm:cxn modelId="{5B0CAFE3-945F-4498-A880-63C7FC4C4E8E}" srcId="{B71F119B-FFE1-4DEC-A0C6-E562ECEF6D7C}" destId="{C422CD4A-092D-4B1B-BE87-4C149B81703E}" srcOrd="2" destOrd="0" parTransId="{986E710F-0813-4528-A830-746D7910FA2D}" sibTransId="{2257DA6F-9C1D-4BE2-A4D6-26A924625A43}"/>
    <dgm:cxn modelId="{E85BEB4C-C8D0-42BD-8FDF-835D72068440}" srcId="{E4B3EE3A-CF10-48DC-A46B-761DF46D492E}" destId="{55601A6D-45BC-4E98-8D20-1EFBE1D67506}" srcOrd="0" destOrd="0" parTransId="{988EE39E-380B-46A9-9EA7-0204065FD50D}" sibTransId="{24BF9206-B375-409A-B711-ADC1A4D27604}"/>
    <dgm:cxn modelId="{4291EF89-510E-49CF-9464-66B133DFA90C}" type="presOf" srcId="{C6EE05BC-6905-48B5-B7C6-19B21910722D}" destId="{0FC03B81-E692-462F-B37B-126356774BAF}" srcOrd="0" destOrd="1" presId="urn:microsoft.com/office/officeart/2005/8/layout/vList5"/>
    <dgm:cxn modelId="{10C8B31A-95D9-4566-A3AE-0485E3121414}" type="presOf" srcId="{CA9AD334-88EB-4613-8C28-BFCE77CF4291}" destId="{9FB0D9AA-2317-4805-9FBE-7AAEE17B9EBA}" srcOrd="0" destOrd="1" presId="urn:microsoft.com/office/officeart/2005/8/layout/vList5"/>
    <dgm:cxn modelId="{0D106544-8AEC-4BD1-A272-E1EEC83AFF8F}" srcId="{C17533E1-ED06-4992-8212-B51357CD7BFB}" destId="{5F677A4F-4AE6-4D1F-BEFD-9658872F8014}" srcOrd="0" destOrd="0" parTransId="{468A7C32-3BA9-4C45-8AC2-07B87AD08D64}" sibTransId="{89C1CB05-0278-41C2-B7EA-DCD461534C7A}"/>
    <dgm:cxn modelId="{9E8194F5-10B1-4593-BF6A-F17FBBB12A6F}" type="presOf" srcId="{4868F9A9-B0E0-44CD-B6A3-CF28D13E95C9}" destId="{0FC03B81-E692-462F-B37B-126356774BAF}" srcOrd="0" destOrd="2" presId="urn:microsoft.com/office/officeart/2005/8/layout/vList5"/>
    <dgm:cxn modelId="{1A2328C7-3AE8-444B-BE81-1791D2825257}" srcId="{B71F119B-FFE1-4DEC-A0C6-E562ECEF6D7C}" destId="{D1EB24C8-3D80-4510-8EDA-8144EE8C5C9B}" srcOrd="3" destOrd="0" parTransId="{008407AA-6228-433B-A085-67A94D2F9993}" sibTransId="{5CE6C0E3-F631-4244-8660-F45BE977BD59}"/>
    <dgm:cxn modelId="{2D475DF1-8C4A-4504-81E2-CEE43639D4B5}" srcId="{E4B3EE3A-CF10-48DC-A46B-761DF46D492E}" destId="{5234D494-7245-4FA9-9528-A8204CFB5D8B}" srcOrd="3" destOrd="0" parTransId="{A67B95E8-C502-4187-AB22-4F5D76835F30}" sibTransId="{67C0913F-E6AC-429D-966F-9E52DE9F8716}"/>
    <dgm:cxn modelId="{52630A91-376D-4281-9572-59BAA6723A0E}" type="presOf" srcId="{D1EB24C8-3D80-4510-8EDA-8144EE8C5C9B}" destId="{9FB0D9AA-2317-4805-9FBE-7AAEE17B9EBA}" srcOrd="0" destOrd="3" presId="urn:microsoft.com/office/officeart/2005/8/layout/vList5"/>
    <dgm:cxn modelId="{E7D97058-8A1E-463F-B2FF-B384697F7775}" type="presOf" srcId="{32480D12-EFF3-4764-AB4A-84CB209B996F}" destId="{9FB0D9AA-2317-4805-9FBE-7AAEE17B9EBA}" srcOrd="0" destOrd="0" presId="urn:microsoft.com/office/officeart/2005/8/layout/vList5"/>
    <dgm:cxn modelId="{1D3EC4E1-5AA6-4E98-8A53-34674CFCACC5}" type="presOf" srcId="{1CB9F242-111D-4AC4-BE2F-54A09541054D}" destId="{0FC03B81-E692-462F-B37B-126356774BAF}" srcOrd="0" destOrd="0" presId="urn:microsoft.com/office/officeart/2005/8/layout/vList5"/>
    <dgm:cxn modelId="{7C612EB3-F110-4267-86BD-8652FB11A563}" type="presOf" srcId="{5F677A4F-4AE6-4D1F-BEFD-9658872F8014}" destId="{B992EE55-7C9F-49E7-8141-A07F3FCFA82C}" srcOrd="0" destOrd="0" presId="urn:microsoft.com/office/officeart/2005/8/layout/vList5"/>
    <dgm:cxn modelId="{DF6208CC-F8C1-41AA-9873-0F1717812D3C}" srcId="{B1D9EB2E-DC9C-4D8B-AE90-E1FB27EE5410}" destId="{A9EDEFBF-7269-43A5-9D7E-E2032B30D82F}" srcOrd="0" destOrd="0" parTransId="{3E44BA4B-FFEA-4DF6-A63C-F2E2D7906F3C}" sibTransId="{4B6ACBDC-1662-4DA8-9496-19DCD4FBA412}"/>
    <dgm:cxn modelId="{9D3EAE57-4CEB-450E-8E44-412BD4469A4E}" type="presParOf" srcId="{64A175DE-6967-4FBE-824E-B45FDC8D423B}" destId="{E2261F23-1DC6-4C19-A7C2-F09AEDEC5C26}" srcOrd="0" destOrd="0" presId="urn:microsoft.com/office/officeart/2005/8/layout/vList5"/>
    <dgm:cxn modelId="{2697785A-30A0-44F2-9275-5EE9A6F589C5}" type="presParOf" srcId="{E2261F23-1DC6-4C19-A7C2-F09AEDEC5C26}" destId="{47D32249-071B-467E-B2EB-9BB4C35702B9}" srcOrd="0" destOrd="0" presId="urn:microsoft.com/office/officeart/2005/8/layout/vList5"/>
    <dgm:cxn modelId="{A3EA59A8-0894-4035-99B2-DED48DB4D247}" type="presParOf" srcId="{E2261F23-1DC6-4C19-A7C2-F09AEDEC5C26}" destId="{0FC03B81-E692-462F-B37B-126356774BAF}" srcOrd="1" destOrd="0" presId="urn:microsoft.com/office/officeart/2005/8/layout/vList5"/>
    <dgm:cxn modelId="{6849B457-6392-4AF0-BF12-B04FF56E4EA3}" type="presParOf" srcId="{64A175DE-6967-4FBE-824E-B45FDC8D423B}" destId="{B7B7C33B-C4B7-456E-8DBD-43169883193D}" srcOrd="1" destOrd="0" presId="urn:microsoft.com/office/officeart/2005/8/layout/vList5"/>
    <dgm:cxn modelId="{6FBEB339-1953-4CB2-A8F4-B7654A54A20E}" type="presParOf" srcId="{64A175DE-6967-4FBE-824E-B45FDC8D423B}" destId="{F2F054FB-EF5B-444F-AC89-BC15106A55A0}" srcOrd="2" destOrd="0" presId="urn:microsoft.com/office/officeart/2005/8/layout/vList5"/>
    <dgm:cxn modelId="{405FD26E-8C92-4B1A-968D-FD71787A9D42}" type="presParOf" srcId="{F2F054FB-EF5B-444F-AC89-BC15106A55A0}" destId="{A3E431D9-3FD1-4D5B-B18E-BF97EE915AAB}" srcOrd="0" destOrd="0" presId="urn:microsoft.com/office/officeart/2005/8/layout/vList5"/>
    <dgm:cxn modelId="{6DEE50CB-99FC-4911-A647-9AED6E17749D}" type="presParOf" srcId="{F2F054FB-EF5B-444F-AC89-BC15106A55A0}" destId="{B01310B2-D0D0-42ED-B179-ADB550091E84}" srcOrd="1" destOrd="0" presId="urn:microsoft.com/office/officeart/2005/8/layout/vList5"/>
    <dgm:cxn modelId="{FB1D2448-C25E-4517-A8E3-67F315C20A1F}" type="presParOf" srcId="{64A175DE-6967-4FBE-824E-B45FDC8D423B}" destId="{B35CB27E-613B-4C15-AE8A-4469147D3E7B}" srcOrd="3" destOrd="0" presId="urn:microsoft.com/office/officeart/2005/8/layout/vList5"/>
    <dgm:cxn modelId="{251802B3-1202-402A-B95D-F793078C8D23}" type="presParOf" srcId="{64A175DE-6967-4FBE-824E-B45FDC8D423B}" destId="{8D667EC2-90BC-4CD1-9690-CE0B5B4D2EA4}" srcOrd="4" destOrd="0" presId="urn:microsoft.com/office/officeart/2005/8/layout/vList5"/>
    <dgm:cxn modelId="{DC7F334D-2FFD-4BC0-B9D1-4515ED25CBF7}" type="presParOf" srcId="{8D667EC2-90BC-4CD1-9690-CE0B5B4D2EA4}" destId="{90ABA0A2-F34D-49CF-A91C-D220004E6B9B}" srcOrd="0" destOrd="0" presId="urn:microsoft.com/office/officeart/2005/8/layout/vList5"/>
    <dgm:cxn modelId="{4CA7682E-96DF-4E68-8ED1-8E9A215306C1}" type="presParOf" srcId="{8D667EC2-90BC-4CD1-9690-CE0B5B4D2EA4}" destId="{B992EE55-7C9F-49E7-8141-A07F3FCFA82C}" srcOrd="1" destOrd="0" presId="urn:microsoft.com/office/officeart/2005/8/layout/vList5"/>
    <dgm:cxn modelId="{CF76E2D9-E076-4D19-B45C-8EF93D275E56}" type="presParOf" srcId="{64A175DE-6967-4FBE-824E-B45FDC8D423B}" destId="{827C9322-F34A-494D-9482-72A7BCF5C9E3}" srcOrd="5" destOrd="0" presId="urn:microsoft.com/office/officeart/2005/8/layout/vList5"/>
    <dgm:cxn modelId="{B6F6CF5B-9262-4D5E-8309-C4CCF58579EC}" type="presParOf" srcId="{64A175DE-6967-4FBE-824E-B45FDC8D423B}" destId="{50D0F849-5735-48A9-884C-9C0FD13941D6}" srcOrd="6" destOrd="0" presId="urn:microsoft.com/office/officeart/2005/8/layout/vList5"/>
    <dgm:cxn modelId="{E285574B-D4EA-4957-B05A-E95C36DF4A00}" type="presParOf" srcId="{50D0F849-5735-48A9-884C-9C0FD13941D6}" destId="{ADF8B312-70DB-4E73-B3F9-6713849C10E5}" srcOrd="0" destOrd="0" presId="urn:microsoft.com/office/officeart/2005/8/layout/vList5"/>
    <dgm:cxn modelId="{A24A3402-FF0E-4F9D-887E-DBBE490554D4}" type="presParOf" srcId="{50D0F849-5735-48A9-884C-9C0FD13941D6}" destId="{9FB0D9AA-2317-4805-9FBE-7AAEE17B9EB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C03B81-E692-462F-B37B-126356774BAF}">
      <dsp:nvSpPr>
        <dsp:cNvPr id="0" name=""/>
        <dsp:cNvSpPr/>
      </dsp:nvSpPr>
      <dsp:spPr>
        <a:xfrm rot="5400000">
          <a:off x="4673017" y="-2796496"/>
          <a:ext cx="863538" cy="675051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Interventions that save lives and support the health sector; </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Rollout of the National COVID-19 Vaccination Programme;</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Support food security within households.</a:t>
          </a:r>
        </a:p>
      </dsp:txBody>
      <dsp:txXfrm rot="5400000">
        <a:off x="4673017" y="-2796496"/>
        <a:ext cx="863538" cy="6750515"/>
      </dsp:txXfrm>
    </dsp:sp>
    <dsp:sp modelId="{47D32249-071B-467E-B2EB-9BB4C35702B9}">
      <dsp:nvSpPr>
        <dsp:cNvPr id="0" name=""/>
        <dsp:cNvSpPr/>
      </dsp:nvSpPr>
      <dsp:spPr>
        <a:xfrm>
          <a:off x="1523" y="1367"/>
          <a:ext cx="1728005" cy="11547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b="1" kern="1200" dirty="0">
              <a:latin typeface="Arial" panose="020B0604020202020204" pitchFamily="34" charset="0"/>
              <a:cs typeface="Arial" panose="020B0604020202020204" pitchFamily="34" charset="0"/>
            </a:rPr>
            <a:t>Manage the pandemic</a:t>
          </a:r>
          <a:endParaRPr lang="en-ZA" sz="1800" kern="1200" dirty="0">
            <a:latin typeface="Arial" panose="020B0604020202020204" pitchFamily="34" charset="0"/>
            <a:cs typeface="Arial" panose="020B0604020202020204" pitchFamily="34" charset="0"/>
          </a:endParaRPr>
        </a:p>
      </dsp:txBody>
      <dsp:txXfrm>
        <a:off x="1523" y="1367"/>
        <a:ext cx="1728005" cy="1154787"/>
      </dsp:txXfrm>
    </dsp:sp>
    <dsp:sp modelId="{B01310B2-D0D0-42ED-B179-ADB550091E84}">
      <dsp:nvSpPr>
        <dsp:cNvPr id="0" name=""/>
        <dsp:cNvSpPr/>
      </dsp:nvSpPr>
      <dsp:spPr>
        <a:xfrm rot="5400000">
          <a:off x="4579183" y="-1576792"/>
          <a:ext cx="1054846" cy="675417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Implement ERRP priorities</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Network industries reforms, esp. energy, water, transport, telecoms;</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Localisation, empowerment, inclusion and job creation </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Skills strategy to support economic recovery and Master Plans</a:t>
          </a:r>
        </a:p>
      </dsp:txBody>
      <dsp:txXfrm rot="5400000">
        <a:off x="4579183" y="-1576792"/>
        <a:ext cx="1054846" cy="6754176"/>
      </dsp:txXfrm>
    </dsp:sp>
    <dsp:sp modelId="{A3E431D9-3FD1-4D5B-B18E-BF97EE915AAB}">
      <dsp:nvSpPr>
        <dsp:cNvPr id="0" name=""/>
        <dsp:cNvSpPr/>
      </dsp:nvSpPr>
      <dsp:spPr>
        <a:xfrm>
          <a:off x="1523" y="1210126"/>
          <a:ext cx="1727995" cy="1180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b="1" kern="1200" dirty="0">
              <a:latin typeface="Arial" panose="020B0604020202020204" pitchFamily="34" charset="0"/>
              <a:cs typeface="Arial" panose="020B0604020202020204" pitchFamily="34" charset="0"/>
            </a:rPr>
            <a:t>Drive economic recovery</a:t>
          </a:r>
          <a:endParaRPr lang="en-ZA" sz="1800" kern="1200" dirty="0">
            <a:latin typeface="Arial" panose="020B0604020202020204" pitchFamily="34" charset="0"/>
            <a:cs typeface="Arial" panose="020B0604020202020204" pitchFamily="34" charset="0"/>
          </a:endParaRPr>
        </a:p>
      </dsp:txBody>
      <dsp:txXfrm>
        <a:off x="1523" y="1210126"/>
        <a:ext cx="1727995" cy="1180337"/>
      </dsp:txXfrm>
    </dsp:sp>
    <dsp:sp modelId="{B992EE55-7C9F-49E7-8141-A07F3FCFA82C}">
      <dsp:nvSpPr>
        <dsp:cNvPr id="0" name=""/>
        <dsp:cNvSpPr/>
      </dsp:nvSpPr>
      <dsp:spPr>
        <a:xfrm rot="5400000">
          <a:off x="4651708" y="-328767"/>
          <a:ext cx="863538" cy="67599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Given unemployment levels, public employment programmes should continue to support household incomes while the economy recovers.</a:t>
          </a:r>
        </a:p>
      </dsp:txBody>
      <dsp:txXfrm rot="5400000">
        <a:off x="4651708" y="-328767"/>
        <a:ext cx="863538" cy="6759990"/>
      </dsp:txXfrm>
    </dsp:sp>
    <dsp:sp modelId="{90ABA0A2-F34D-49CF-A91C-D220004E6B9B}">
      <dsp:nvSpPr>
        <dsp:cNvPr id="0" name=""/>
        <dsp:cNvSpPr/>
      </dsp:nvSpPr>
      <dsp:spPr>
        <a:xfrm>
          <a:off x="1523" y="2444435"/>
          <a:ext cx="1727991" cy="12135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b="1" kern="1200" dirty="0">
              <a:latin typeface="Arial" panose="020B0604020202020204" pitchFamily="34" charset="0"/>
              <a:cs typeface="Arial" panose="020B0604020202020204" pitchFamily="34" charset="0"/>
            </a:rPr>
            <a:t>Employment support and relief</a:t>
          </a:r>
          <a:endParaRPr lang="en-ZA" sz="1800" kern="1200" dirty="0">
            <a:latin typeface="Arial" panose="020B0604020202020204" pitchFamily="34" charset="0"/>
            <a:cs typeface="Arial" panose="020B0604020202020204" pitchFamily="34" charset="0"/>
          </a:endParaRPr>
        </a:p>
      </dsp:txBody>
      <dsp:txXfrm>
        <a:off x="1523" y="2444435"/>
        <a:ext cx="1727991" cy="1213584"/>
      </dsp:txXfrm>
    </dsp:sp>
    <dsp:sp modelId="{9FB0D9AA-2317-4805-9FBE-7AAEE17B9EBA}">
      <dsp:nvSpPr>
        <dsp:cNvPr id="0" name=""/>
        <dsp:cNvSpPr/>
      </dsp:nvSpPr>
      <dsp:spPr>
        <a:xfrm rot="5400000">
          <a:off x="4564270" y="961405"/>
          <a:ext cx="1091667" cy="676116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Supporting implementation capacity and capability for reforms;</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Reforms and restructuring of key SOEs;</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Combatting corruption and fraud;</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Managing the public sector wage bill.</a:t>
          </a:r>
        </a:p>
      </dsp:txBody>
      <dsp:txXfrm rot="5400000">
        <a:off x="4564270" y="961405"/>
        <a:ext cx="1091667" cy="6761169"/>
      </dsp:txXfrm>
    </dsp:sp>
    <dsp:sp modelId="{ADF8B312-70DB-4E73-B3F9-6713849C10E5}">
      <dsp:nvSpPr>
        <dsp:cNvPr id="0" name=""/>
        <dsp:cNvSpPr/>
      </dsp:nvSpPr>
      <dsp:spPr>
        <a:xfrm>
          <a:off x="0" y="3711991"/>
          <a:ext cx="1727995" cy="12599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b="1" kern="1200" dirty="0">
              <a:latin typeface="Arial" panose="020B0604020202020204" pitchFamily="34" charset="0"/>
              <a:cs typeface="Arial" panose="020B0604020202020204" pitchFamily="34" charset="0"/>
            </a:rPr>
            <a:t>Enhance state capability to deliver</a:t>
          </a:r>
          <a:endParaRPr lang="en-ZA" sz="1800" kern="1200" dirty="0">
            <a:latin typeface="Arial" panose="020B0604020202020204" pitchFamily="34" charset="0"/>
            <a:cs typeface="Arial" panose="020B0604020202020204" pitchFamily="34" charset="0"/>
          </a:endParaRPr>
        </a:p>
      </dsp:txBody>
      <dsp:txXfrm>
        <a:off x="0" y="3711991"/>
        <a:ext cx="1727995" cy="12599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94BF105-207F-48FE-B269-7113C80061FF}" type="datetimeFigureOut">
              <a:rPr lang="en-ZA" smtClean="0"/>
              <a:pPr/>
              <a:t>2022/03/16</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3427F9-D4B6-44E6-B417-2732875B1688}" type="slidenum">
              <a:rPr lang="en-ZA" smtClean="0"/>
              <a:pPr/>
              <a:t>‹#›</a:t>
            </a:fld>
            <a:endParaRPr lang="en-ZA" dirty="0"/>
          </a:p>
        </p:txBody>
      </p:sp>
    </p:spTree>
    <p:extLst>
      <p:ext uri="{BB962C8B-B14F-4D97-AF65-F5344CB8AC3E}">
        <p14:creationId xmlns:p14="http://schemas.microsoft.com/office/powerpoint/2010/main" xmlns="" val="387122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501FE-A18F-41C3-A9C2-95DD74A07E99}" type="slidenum">
              <a:rPr lang="en-ZA" smtClean="0"/>
              <a:pPr/>
              <a:t>8</a:t>
            </a:fld>
            <a:endParaRPr lang="en-ZA" dirty="0"/>
          </a:p>
        </p:txBody>
      </p:sp>
    </p:spTree>
    <p:extLst>
      <p:ext uri="{BB962C8B-B14F-4D97-AF65-F5344CB8AC3E}">
        <p14:creationId xmlns:p14="http://schemas.microsoft.com/office/powerpoint/2010/main" xmlns="" val="5389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B3427F9-D4B6-44E6-B417-2732875B1688}" type="slidenum">
              <a:rPr lang="en-ZA" smtClean="0"/>
              <a:pPr/>
              <a:t>12</a:t>
            </a:fld>
            <a:endParaRPr lang="en-ZA" dirty="0"/>
          </a:p>
        </p:txBody>
      </p:sp>
    </p:spTree>
    <p:extLst>
      <p:ext uri="{BB962C8B-B14F-4D97-AF65-F5344CB8AC3E}">
        <p14:creationId xmlns:p14="http://schemas.microsoft.com/office/powerpoint/2010/main" xmlns="" val="303734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B3427F9-D4B6-44E6-B417-2732875B1688}" type="slidenum">
              <a:rPr lang="en-ZA" smtClean="0"/>
              <a:pPr/>
              <a:t>14</a:t>
            </a:fld>
            <a:endParaRPr lang="en-ZA" dirty="0"/>
          </a:p>
        </p:txBody>
      </p:sp>
    </p:spTree>
    <p:extLst>
      <p:ext uri="{BB962C8B-B14F-4D97-AF65-F5344CB8AC3E}">
        <p14:creationId xmlns:p14="http://schemas.microsoft.com/office/powerpoint/2010/main" xmlns="" val="297697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27F9-D4B6-44E6-B417-2732875B168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6347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27F9-D4B6-44E6-B417-2732875B168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6347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1839C34-B0D4-4E40-9B59-917E84ECF3E4}"/>
              </a:ext>
            </a:extLst>
          </p:cNvPr>
          <p:cNvSpPr>
            <a:spLocks noGrp="1"/>
          </p:cNvSpPr>
          <p:nvPr>
            <p:ph type="dt" sz="half" idx="10"/>
          </p:nvPr>
        </p:nvSpPr>
        <p:spPr/>
        <p:txBody>
          <a:bodyPr/>
          <a:lstStyle/>
          <a:p>
            <a:fld id="{B346911E-A707-412D-8083-D8BF844F57B0}" type="datetime1">
              <a:rPr lang="en-ZA" smtClean="0"/>
              <a:pPr/>
              <a:t>2022/03/16</a:t>
            </a:fld>
            <a:endParaRPr lang="en-US" dirty="0"/>
          </a:p>
        </p:txBody>
      </p:sp>
      <p:sp>
        <p:nvSpPr>
          <p:cNvPr id="5" name="Footer Placeholder 4">
            <a:extLst>
              <a:ext uri="{FF2B5EF4-FFF2-40B4-BE49-F238E27FC236}">
                <a16:creationId xmlns:a16="http://schemas.microsoft.com/office/drawing/2014/main" xmlns="" id="{E6CEF349-5B91-B24D-982A-D6B57A6E7DF8}"/>
              </a:ext>
            </a:extLst>
          </p:cNvPr>
          <p:cNvSpPr>
            <a:spLocks noGrp="1"/>
          </p:cNvSpPr>
          <p:nvPr>
            <p:ph type="ftr" sz="quarter" idx="11"/>
          </p:nvPr>
        </p:nvSpPr>
        <p:spPr/>
        <p:txBody>
          <a:bodyPr/>
          <a:lstStyle/>
          <a:p>
            <a:r>
              <a:rPr lang="en-US" dirty="0"/>
              <a:t>SECRET</a:t>
            </a:r>
          </a:p>
        </p:txBody>
      </p:sp>
      <p:sp>
        <p:nvSpPr>
          <p:cNvPr id="6" name="Slide Number Placeholder 5">
            <a:extLst>
              <a:ext uri="{FF2B5EF4-FFF2-40B4-BE49-F238E27FC236}">
                <a16:creationId xmlns:a16="http://schemas.microsoft.com/office/drawing/2014/main" xmlns="" id="{13C6AD46-138B-B440-84A2-7A887BEDB7E5}"/>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1041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18D9671-60B8-CC41-B756-43F7DC273233}"/>
              </a:ext>
            </a:extLst>
          </p:cNvPr>
          <p:cNvSpPr>
            <a:spLocks noGrp="1"/>
          </p:cNvSpPr>
          <p:nvPr>
            <p:ph type="dt" sz="half" idx="10"/>
          </p:nvPr>
        </p:nvSpPr>
        <p:spPr/>
        <p:txBody>
          <a:bodyPr/>
          <a:lstStyle/>
          <a:p>
            <a:fld id="{58AF2179-5B6C-4A72-A4EE-1EACAEAB06DC}" type="datetime1">
              <a:rPr lang="en-ZA" smtClean="0"/>
              <a:pPr/>
              <a:t>2022/03/16</a:t>
            </a:fld>
            <a:endParaRPr lang="en-US" dirty="0"/>
          </a:p>
        </p:txBody>
      </p:sp>
      <p:sp>
        <p:nvSpPr>
          <p:cNvPr id="5" name="Footer Placeholder 4">
            <a:extLst>
              <a:ext uri="{FF2B5EF4-FFF2-40B4-BE49-F238E27FC236}">
                <a16:creationId xmlns:a16="http://schemas.microsoft.com/office/drawing/2014/main" xmlns="" id="{F2CB4AB8-BDFB-2A4A-BE7A-8B8325D24316}"/>
              </a:ext>
            </a:extLst>
          </p:cNvPr>
          <p:cNvSpPr>
            <a:spLocks noGrp="1"/>
          </p:cNvSpPr>
          <p:nvPr>
            <p:ph type="ftr" sz="quarter" idx="11"/>
          </p:nvPr>
        </p:nvSpPr>
        <p:spPr/>
        <p:txBody>
          <a:bodyPr/>
          <a:lstStyle/>
          <a:p>
            <a:r>
              <a:rPr lang="en-US" dirty="0"/>
              <a:t>SECRET</a:t>
            </a:r>
          </a:p>
        </p:txBody>
      </p:sp>
      <p:sp>
        <p:nvSpPr>
          <p:cNvPr id="6" name="Slide Number Placeholder 5">
            <a:extLst>
              <a:ext uri="{FF2B5EF4-FFF2-40B4-BE49-F238E27FC236}">
                <a16:creationId xmlns:a16="http://schemas.microsoft.com/office/drawing/2014/main" xmlns="" id="{EB4149A4-3E84-5F45-AC06-53900F6907D3}"/>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9938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CDA6023-A2AC-4449-BE49-D991889AF521}"/>
              </a:ext>
            </a:extLst>
          </p:cNvPr>
          <p:cNvSpPr>
            <a:spLocks noGrp="1"/>
          </p:cNvSpPr>
          <p:nvPr>
            <p:ph type="dt" sz="half" idx="10"/>
          </p:nvPr>
        </p:nvSpPr>
        <p:spPr/>
        <p:txBody>
          <a:bodyPr/>
          <a:lstStyle/>
          <a:p>
            <a:fld id="{76D23E26-B9AF-4F4E-B3E8-7AC4191CD319}" type="datetime1">
              <a:rPr lang="en-ZA" smtClean="0"/>
              <a:pPr/>
              <a:t>2022/03/16</a:t>
            </a:fld>
            <a:endParaRPr lang="en-US" dirty="0"/>
          </a:p>
        </p:txBody>
      </p:sp>
      <p:sp>
        <p:nvSpPr>
          <p:cNvPr id="5" name="Footer Placeholder 4">
            <a:extLst>
              <a:ext uri="{FF2B5EF4-FFF2-40B4-BE49-F238E27FC236}">
                <a16:creationId xmlns:a16="http://schemas.microsoft.com/office/drawing/2014/main" xmlns="" id="{F59D7999-71AB-CE42-BAAC-8DFE3105FE7D}"/>
              </a:ext>
            </a:extLst>
          </p:cNvPr>
          <p:cNvSpPr>
            <a:spLocks noGrp="1"/>
          </p:cNvSpPr>
          <p:nvPr>
            <p:ph type="ftr" sz="quarter" idx="11"/>
          </p:nvPr>
        </p:nvSpPr>
        <p:spPr/>
        <p:txBody>
          <a:bodyPr/>
          <a:lstStyle/>
          <a:p>
            <a:r>
              <a:rPr lang="en-US" dirty="0"/>
              <a:t>SECRET</a:t>
            </a:r>
          </a:p>
        </p:txBody>
      </p:sp>
      <p:sp>
        <p:nvSpPr>
          <p:cNvPr id="6" name="Slide Number Placeholder 5">
            <a:extLst>
              <a:ext uri="{FF2B5EF4-FFF2-40B4-BE49-F238E27FC236}">
                <a16:creationId xmlns:a16="http://schemas.microsoft.com/office/drawing/2014/main" xmlns="" id="{4BECE2E8-BFFE-D84F-90BA-7FCE2CF501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82694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39350" y="1556793"/>
            <a:ext cx="11666941" cy="969313"/>
          </a:xfrm>
        </p:spPr>
        <p:txBody>
          <a:bodyPr anchor="ctr"/>
          <a:lstStyle>
            <a:lvl1pPr algn="l">
              <a:defRPr>
                <a:latin typeface="Calibri" pitchFamily="34" charset="0"/>
              </a:defRPr>
            </a:lvl1pPr>
            <a:extLst/>
          </a:lstStyle>
          <a:p>
            <a:r>
              <a:rPr kumimoji="0" lang="en-US" dirty="0"/>
              <a:t>Click to edit Master title style</a:t>
            </a:r>
          </a:p>
        </p:txBody>
      </p:sp>
      <p:sp>
        <p:nvSpPr>
          <p:cNvPr id="22" name="Subtitle 21"/>
          <p:cNvSpPr>
            <a:spLocks noGrp="1"/>
          </p:cNvSpPr>
          <p:nvPr>
            <p:ph type="subTitle" idx="1"/>
          </p:nvPr>
        </p:nvSpPr>
        <p:spPr>
          <a:xfrm>
            <a:off x="239350" y="2924944"/>
            <a:ext cx="11666941"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5360" y="285729"/>
            <a:ext cx="3840427"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84685" y="282148"/>
            <a:ext cx="1507505" cy="1130629"/>
          </a:xfrm>
          <a:prstGeom prst="rect">
            <a:avLst/>
          </a:prstGeom>
        </p:spPr>
      </p:pic>
    </p:spTree>
    <p:extLst>
      <p:ext uri="{BB962C8B-B14F-4D97-AF65-F5344CB8AC3E}">
        <p14:creationId xmlns:p14="http://schemas.microsoft.com/office/powerpoint/2010/main" xmlns="" val="226621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939784"/>
          </a:xfrm>
        </p:spPr>
        <p:txBody>
          <a:bodyPr/>
          <a:lstStyle>
            <a:lvl1pPr>
              <a:defRPr>
                <a:latin typeface="Calibri" pitchFamily="34" charset="0"/>
              </a:defRPr>
            </a:lvl1pPr>
            <a:extLst/>
          </a:lstStyle>
          <a:p>
            <a:r>
              <a:rPr kumimoji="0" lang="en-US" dirty="0"/>
              <a:t>Click to edit Master title style</a:t>
            </a:r>
          </a:p>
        </p:txBody>
      </p:sp>
      <p:sp>
        <p:nvSpPr>
          <p:cNvPr id="3" name="Content Placeholder 2"/>
          <p:cNvSpPr>
            <a:spLocks noGrp="1"/>
          </p:cNvSpPr>
          <p:nvPr>
            <p:ph idx="1"/>
          </p:nvPr>
        </p:nvSpPr>
        <p:spPr>
          <a:xfrm>
            <a:off x="335360" y="1340768"/>
            <a:ext cx="11635755"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21"/>
          <p:cNvSpPr>
            <a:spLocks noGrp="1"/>
          </p:cNvSpPr>
          <p:nvPr>
            <p:ph type="sldNum" sz="quarter" idx="4"/>
          </p:nvPr>
        </p:nvSpPr>
        <p:spPr>
          <a:xfrm>
            <a:off x="5903979" y="6435942"/>
            <a:ext cx="911424"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16" y="6237403"/>
            <a:ext cx="2351584" cy="60112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80577" y="6209480"/>
            <a:ext cx="835431" cy="626573"/>
          </a:xfrm>
          <a:prstGeom prst="rect">
            <a:avLst/>
          </a:prstGeom>
        </p:spPr>
      </p:pic>
    </p:spTree>
    <p:extLst>
      <p:ext uri="{BB962C8B-B14F-4D97-AF65-F5344CB8AC3E}">
        <p14:creationId xmlns:p14="http://schemas.microsoft.com/office/powerpoint/2010/main" xmlns="" val="133261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8751584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39350" y="1556793"/>
            <a:ext cx="11666941" cy="969313"/>
          </a:xfrm>
        </p:spPr>
        <p:txBody>
          <a:bodyPr anchor="ctr"/>
          <a:lstStyle>
            <a:lvl1pPr algn="l">
              <a:defRPr>
                <a:latin typeface="Calibri" pitchFamily="34" charset="0"/>
              </a:defRPr>
            </a:lvl1pPr>
            <a:extLst/>
          </a:lstStyle>
          <a:p>
            <a:r>
              <a:rPr kumimoji="0" lang="en-US" dirty="0"/>
              <a:t>Click to edit Master title style</a:t>
            </a:r>
          </a:p>
        </p:txBody>
      </p:sp>
      <p:sp>
        <p:nvSpPr>
          <p:cNvPr id="22" name="Subtitle 21"/>
          <p:cNvSpPr>
            <a:spLocks noGrp="1"/>
          </p:cNvSpPr>
          <p:nvPr>
            <p:ph type="subTitle" idx="1"/>
          </p:nvPr>
        </p:nvSpPr>
        <p:spPr>
          <a:xfrm>
            <a:off x="239350" y="2924944"/>
            <a:ext cx="11666941"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5360" y="285729"/>
            <a:ext cx="3840427"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84685" y="282148"/>
            <a:ext cx="1507505" cy="1130629"/>
          </a:xfrm>
          <a:prstGeom prst="rect">
            <a:avLst/>
          </a:prstGeom>
        </p:spPr>
      </p:pic>
    </p:spTree>
    <p:extLst>
      <p:ext uri="{BB962C8B-B14F-4D97-AF65-F5344CB8AC3E}">
        <p14:creationId xmlns:p14="http://schemas.microsoft.com/office/powerpoint/2010/main" xmlns="" val="325123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939784"/>
          </a:xfrm>
        </p:spPr>
        <p:txBody>
          <a:bodyPr/>
          <a:lstStyle>
            <a:lvl1pPr>
              <a:defRPr>
                <a:latin typeface="Calibri" pitchFamily="34" charset="0"/>
              </a:defRPr>
            </a:lvl1pPr>
            <a:extLst/>
          </a:lstStyle>
          <a:p>
            <a:r>
              <a:rPr kumimoji="0" lang="en-US" dirty="0"/>
              <a:t>Click to edit Master title style</a:t>
            </a:r>
          </a:p>
        </p:txBody>
      </p:sp>
      <p:sp>
        <p:nvSpPr>
          <p:cNvPr id="3" name="Content Placeholder 2"/>
          <p:cNvSpPr>
            <a:spLocks noGrp="1"/>
          </p:cNvSpPr>
          <p:nvPr>
            <p:ph idx="1"/>
          </p:nvPr>
        </p:nvSpPr>
        <p:spPr>
          <a:xfrm>
            <a:off x="335360" y="1340768"/>
            <a:ext cx="11635755"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21"/>
          <p:cNvSpPr>
            <a:spLocks noGrp="1"/>
          </p:cNvSpPr>
          <p:nvPr>
            <p:ph type="sldNum" sz="quarter" idx="4"/>
          </p:nvPr>
        </p:nvSpPr>
        <p:spPr>
          <a:xfrm>
            <a:off x="5903979" y="6435942"/>
            <a:ext cx="911424"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spTree>
    <p:extLst>
      <p:ext uri="{BB962C8B-B14F-4D97-AF65-F5344CB8AC3E}">
        <p14:creationId xmlns:p14="http://schemas.microsoft.com/office/powerpoint/2010/main" xmlns="" val="341316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68912010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1839C34-B0D4-4E40-9B59-917E84ECF3E4}"/>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E6CEF349-5B91-B24D-982A-D6B57A6E7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C6AD46-138B-B440-84A2-7A887BEDB7E5}"/>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01246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BFE02F5-6C87-B14D-8CF4-7D5E66FCAA75}"/>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2067824D-FBC6-DB48-BCAF-7C1E7467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93CD7C7-31B7-D44B-A8F2-DFF29AC9D59A}"/>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61536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BFE02F5-6C87-B14D-8CF4-7D5E66FCAA75}"/>
              </a:ext>
            </a:extLst>
          </p:cNvPr>
          <p:cNvSpPr>
            <a:spLocks noGrp="1"/>
          </p:cNvSpPr>
          <p:nvPr>
            <p:ph type="dt" sz="half" idx="10"/>
          </p:nvPr>
        </p:nvSpPr>
        <p:spPr/>
        <p:txBody>
          <a:bodyPr/>
          <a:lstStyle/>
          <a:p>
            <a:fld id="{CF2950CF-642D-43AE-8E00-F41ED6E86EB3}" type="datetime1">
              <a:rPr lang="en-ZA" smtClean="0"/>
              <a:pPr/>
              <a:t>2022/03/16</a:t>
            </a:fld>
            <a:endParaRPr lang="en-US" dirty="0"/>
          </a:p>
        </p:txBody>
      </p:sp>
      <p:sp>
        <p:nvSpPr>
          <p:cNvPr id="5" name="Footer Placeholder 4">
            <a:extLst>
              <a:ext uri="{FF2B5EF4-FFF2-40B4-BE49-F238E27FC236}">
                <a16:creationId xmlns:a16="http://schemas.microsoft.com/office/drawing/2014/main" xmlns="" id="{2067824D-FBC6-DB48-BCAF-7C1E7467D60A}"/>
              </a:ext>
            </a:extLst>
          </p:cNvPr>
          <p:cNvSpPr>
            <a:spLocks noGrp="1"/>
          </p:cNvSpPr>
          <p:nvPr>
            <p:ph type="ftr" sz="quarter" idx="11"/>
          </p:nvPr>
        </p:nvSpPr>
        <p:spPr/>
        <p:txBody>
          <a:bodyPr/>
          <a:lstStyle/>
          <a:p>
            <a:r>
              <a:rPr lang="en-US" dirty="0"/>
              <a:t>SECRET</a:t>
            </a:r>
          </a:p>
        </p:txBody>
      </p:sp>
      <p:sp>
        <p:nvSpPr>
          <p:cNvPr id="6" name="Slide Number Placeholder 5">
            <a:extLst>
              <a:ext uri="{FF2B5EF4-FFF2-40B4-BE49-F238E27FC236}">
                <a16:creationId xmlns:a16="http://schemas.microsoft.com/office/drawing/2014/main" xmlns="" id="{793CD7C7-31B7-D44B-A8F2-DFF29AC9D59A}"/>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547719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808F25E-5F41-084E-83AA-8FE74BA6FAF6}"/>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882ED9CA-D437-4449-B072-541B371C4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889FA9F-EEC7-2D45-8002-65AA0028CD08}"/>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5813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45BA4BA-4FCE-BF47-944E-B5095F837520}"/>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74BC36AF-1883-F048-B4DC-C88A900F6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317978B-018E-434B-B932-DD34677D906E}"/>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746021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85E121-21EF-FD41-BEE1-EC04623C50D8}"/>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8" name="Footer Placeholder 7">
            <a:extLst>
              <a:ext uri="{FF2B5EF4-FFF2-40B4-BE49-F238E27FC236}">
                <a16:creationId xmlns:a16="http://schemas.microsoft.com/office/drawing/2014/main" xmlns="" id="{CA532B73-8A2C-BD46-B51C-14E4B7A4AD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85F781C-C4DA-1B4A-99FA-BF24BA20CB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954257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036094-BB03-624D-A0B0-6179D6500606}"/>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4" name="Footer Placeholder 3">
            <a:extLst>
              <a:ext uri="{FF2B5EF4-FFF2-40B4-BE49-F238E27FC236}">
                <a16:creationId xmlns:a16="http://schemas.microsoft.com/office/drawing/2014/main" xmlns="" id="{BC513C22-F827-CD4E-A70F-7BC461DA9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6ABFF71-FFFC-604D-B372-8FBC90BB52BF}"/>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790338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46FE06-06A3-124E-A65C-B8EBED9A6F9D}"/>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3" name="Footer Placeholder 2">
            <a:extLst>
              <a:ext uri="{FF2B5EF4-FFF2-40B4-BE49-F238E27FC236}">
                <a16:creationId xmlns:a16="http://schemas.microsoft.com/office/drawing/2014/main" xmlns="" id="{4B478CAC-6E2F-A84F-B2A5-2C03BF964F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EC9EF3-910D-EE47-A35C-7E9C4A943289}"/>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55093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62CD4D-2565-4848-8719-A30A7F573143}"/>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220FC643-5E90-3D47-BE0C-3C7912DA7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4BF1EDB-10A9-994E-85D0-BDE962D93947}"/>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22907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xmlns=""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7606136-6377-FC48-B97E-27A76615C75A}"/>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38B092C4-E318-FC4B-A22F-AFC541DBD7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F1C914B-DB31-B442-BABE-CE265656FEAC}"/>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836320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18D9671-60B8-CC41-B756-43F7DC273233}"/>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F2CB4AB8-BDFB-2A4A-BE7A-8B8325D24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B4149A4-3E84-5F45-AC06-53900F6907D3}"/>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83778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CDA6023-A2AC-4449-BE49-D991889AF521}"/>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F59D7999-71AB-CE42-BAAC-8DFE3105F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ECE2E8-BFFE-D84F-90BA-7FCE2CF501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4013365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1839C34-B0D4-4E40-9B59-917E84ECF3E4}"/>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E6CEF349-5B91-B24D-982A-D6B57A6E7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C6AD46-138B-B440-84A2-7A887BEDB7E5}"/>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84501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808F25E-5F41-084E-83AA-8FE74BA6FAF6}"/>
              </a:ext>
            </a:extLst>
          </p:cNvPr>
          <p:cNvSpPr>
            <a:spLocks noGrp="1"/>
          </p:cNvSpPr>
          <p:nvPr>
            <p:ph type="dt" sz="half" idx="10"/>
          </p:nvPr>
        </p:nvSpPr>
        <p:spPr/>
        <p:txBody>
          <a:bodyPr/>
          <a:lstStyle/>
          <a:p>
            <a:fld id="{E6B7946A-DC36-4068-B87A-7080C19E8612}" type="datetime1">
              <a:rPr lang="en-ZA" smtClean="0"/>
              <a:pPr/>
              <a:t>2022/03/16</a:t>
            </a:fld>
            <a:endParaRPr lang="en-US" dirty="0"/>
          </a:p>
        </p:txBody>
      </p:sp>
      <p:sp>
        <p:nvSpPr>
          <p:cNvPr id="5" name="Footer Placeholder 4">
            <a:extLst>
              <a:ext uri="{FF2B5EF4-FFF2-40B4-BE49-F238E27FC236}">
                <a16:creationId xmlns:a16="http://schemas.microsoft.com/office/drawing/2014/main" xmlns="" id="{882ED9CA-D437-4449-B072-541B371C4B99}"/>
              </a:ext>
            </a:extLst>
          </p:cNvPr>
          <p:cNvSpPr>
            <a:spLocks noGrp="1"/>
          </p:cNvSpPr>
          <p:nvPr>
            <p:ph type="ftr" sz="quarter" idx="11"/>
          </p:nvPr>
        </p:nvSpPr>
        <p:spPr/>
        <p:txBody>
          <a:bodyPr/>
          <a:lstStyle/>
          <a:p>
            <a:r>
              <a:rPr lang="en-US" dirty="0"/>
              <a:t>SECRET</a:t>
            </a:r>
          </a:p>
        </p:txBody>
      </p:sp>
      <p:sp>
        <p:nvSpPr>
          <p:cNvPr id="6" name="Slide Number Placeholder 5">
            <a:extLst>
              <a:ext uri="{FF2B5EF4-FFF2-40B4-BE49-F238E27FC236}">
                <a16:creationId xmlns:a16="http://schemas.microsoft.com/office/drawing/2014/main" xmlns="" id="{9889FA9F-EEC7-2D45-8002-65AA0028CD08}"/>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22329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BFE02F5-6C87-B14D-8CF4-7D5E66FCAA75}"/>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2067824D-FBC6-DB48-BCAF-7C1E7467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93CD7C7-31B7-D44B-A8F2-DFF29AC9D59A}"/>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363844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808F25E-5F41-084E-83AA-8FE74BA6FAF6}"/>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882ED9CA-D437-4449-B072-541B371C4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889FA9F-EEC7-2D45-8002-65AA0028CD08}"/>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124770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45BA4BA-4FCE-BF47-944E-B5095F837520}"/>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74BC36AF-1883-F048-B4DC-C88A900F6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317978B-018E-434B-B932-DD34677D906E}"/>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420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85E121-21EF-FD41-BEE1-EC04623C50D8}"/>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8" name="Footer Placeholder 7">
            <a:extLst>
              <a:ext uri="{FF2B5EF4-FFF2-40B4-BE49-F238E27FC236}">
                <a16:creationId xmlns:a16="http://schemas.microsoft.com/office/drawing/2014/main" xmlns="" id="{CA532B73-8A2C-BD46-B51C-14E4B7A4AD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85F781C-C4DA-1B4A-99FA-BF24BA20CB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977039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036094-BB03-624D-A0B0-6179D6500606}"/>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4" name="Footer Placeholder 3">
            <a:extLst>
              <a:ext uri="{FF2B5EF4-FFF2-40B4-BE49-F238E27FC236}">
                <a16:creationId xmlns:a16="http://schemas.microsoft.com/office/drawing/2014/main" xmlns="" id="{BC513C22-F827-CD4E-A70F-7BC461DA9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6ABFF71-FFFC-604D-B372-8FBC90BB52BF}"/>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87914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46FE06-06A3-124E-A65C-B8EBED9A6F9D}"/>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3" name="Footer Placeholder 2">
            <a:extLst>
              <a:ext uri="{FF2B5EF4-FFF2-40B4-BE49-F238E27FC236}">
                <a16:creationId xmlns:a16="http://schemas.microsoft.com/office/drawing/2014/main" xmlns="" id="{4B478CAC-6E2F-A84F-B2A5-2C03BF964F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EC9EF3-910D-EE47-A35C-7E9C4A943289}"/>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006927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62CD4D-2565-4848-8719-A30A7F573143}"/>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220FC643-5E90-3D47-BE0C-3C7912DA7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4BF1EDB-10A9-994E-85D0-BDE962D93947}"/>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576039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7606136-6377-FC48-B97E-27A76615C75A}"/>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38B092C4-E318-FC4B-A22F-AFC541DBD7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F1C914B-DB31-B442-BABE-CE265656FEAC}"/>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017830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18D9671-60B8-CC41-B756-43F7DC273233}"/>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F2CB4AB8-BDFB-2A4A-BE7A-8B8325D24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B4149A4-3E84-5F45-AC06-53900F6907D3}"/>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747076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CDA6023-A2AC-4449-BE49-D991889AF521}"/>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F59D7999-71AB-CE42-BAAC-8DFE3105F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ECE2E8-BFFE-D84F-90BA-7FCE2CF501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404650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45BA4BA-4FCE-BF47-944E-B5095F837520}"/>
              </a:ext>
            </a:extLst>
          </p:cNvPr>
          <p:cNvSpPr>
            <a:spLocks noGrp="1"/>
          </p:cNvSpPr>
          <p:nvPr>
            <p:ph type="dt" sz="half" idx="10"/>
          </p:nvPr>
        </p:nvSpPr>
        <p:spPr/>
        <p:txBody>
          <a:bodyPr/>
          <a:lstStyle/>
          <a:p>
            <a:fld id="{67AF7F87-E37C-4A03-ADD5-B164A6A1F07E}" type="datetime1">
              <a:rPr lang="en-ZA" smtClean="0"/>
              <a:pPr/>
              <a:t>2022/03/16</a:t>
            </a:fld>
            <a:endParaRPr lang="en-US" dirty="0"/>
          </a:p>
        </p:txBody>
      </p:sp>
      <p:sp>
        <p:nvSpPr>
          <p:cNvPr id="6" name="Footer Placeholder 5">
            <a:extLst>
              <a:ext uri="{FF2B5EF4-FFF2-40B4-BE49-F238E27FC236}">
                <a16:creationId xmlns:a16="http://schemas.microsoft.com/office/drawing/2014/main" xmlns="" id="{74BC36AF-1883-F048-B4DC-C88A900F6AD1}"/>
              </a:ext>
            </a:extLst>
          </p:cNvPr>
          <p:cNvSpPr>
            <a:spLocks noGrp="1"/>
          </p:cNvSpPr>
          <p:nvPr>
            <p:ph type="ftr" sz="quarter" idx="11"/>
          </p:nvPr>
        </p:nvSpPr>
        <p:spPr/>
        <p:txBody>
          <a:bodyPr/>
          <a:lstStyle/>
          <a:p>
            <a:r>
              <a:rPr lang="en-US" dirty="0"/>
              <a:t>SECRET</a:t>
            </a:r>
          </a:p>
        </p:txBody>
      </p:sp>
      <p:sp>
        <p:nvSpPr>
          <p:cNvPr id="7" name="Slide Number Placeholder 6">
            <a:extLst>
              <a:ext uri="{FF2B5EF4-FFF2-40B4-BE49-F238E27FC236}">
                <a16:creationId xmlns:a16="http://schemas.microsoft.com/office/drawing/2014/main" xmlns="" id="{4317978B-018E-434B-B932-DD34677D906E}"/>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467748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1839C34-B0D4-4E40-9B59-917E84ECF3E4}"/>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E6CEF349-5B91-B24D-982A-D6B57A6E7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C6AD46-138B-B440-84A2-7A887BEDB7E5}"/>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921956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BFE02F5-6C87-B14D-8CF4-7D5E66FCAA75}"/>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2067824D-FBC6-DB48-BCAF-7C1E7467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93CD7C7-31B7-D44B-A8F2-DFF29AC9D59A}"/>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714697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808F25E-5F41-084E-83AA-8FE74BA6FAF6}"/>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882ED9CA-D437-4449-B072-541B371C4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889FA9F-EEC7-2D45-8002-65AA0028CD08}"/>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042868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45BA4BA-4FCE-BF47-944E-B5095F837520}"/>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74BC36AF-1883-F048-B4DC-C88A900F6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317978B-018E-434B-B932-DD34677D906E}"/>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23813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85E121-21EF-FD41-BEE1-EC04623C50D8}"/>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8" name="Footer Placeholder 7">
            <a:extLst>
              <a:ext uri="{FF2B5EF4-FFF2-40B4-BE49-F238E27FC236}">
                <a16:creationId xmlns:a16="http://schemas.microsoft.com/office/drawing/2014/main" xmlns="" id="{CA532B73-8A2C-BD46-B51C-14E4B7A4AD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85F781C-C4DA-1B4A-99FA-BF24BA20CB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518688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036094-BB03-624D-A0B0-6179D6500606}"/>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4" name="Footer Placeholder 3">
            <a:extLst>
              <a:ext uri="{FF2B5EF4-FFF2-40B4-BE49-F238E27FC236}">
                <a16:creationId xmlns:a16="http://schemas.microsoft.com/office/drawing/2014/main" xmlns="" id="{BC513C22-F827-CD4E-A70F-7BC461DA9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6ABFF71-FFFC-604D-B372-8FBC90BB52BF}"/>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144565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46FE06-06A3-124E-A65C-B8EBED9A6F9D}"/>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3" name="Footer Placeholder 2">
            <a:extLst>
              <a:ext uri="{FF2B5EF4-FFF2-40B4-BE49-F238E27FC236}">
                <a16:creationId xmlns:a16="http://schemas.microsoft.com/office/drawing/2014/main" xmlns="" id="{4B478CAC-6E2F-A84F-B2A5-2C03BF964F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EC9EF3-910D-EE47-A35C-7E9C4A943289}"/>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121668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62CD4D-2565-4848-8719-A30A7F573143}"/>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220FC643-5E90-3D47-BE0C-3C7912DA7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4BF1EDB-10A9-994E-85D0-BDE962D93947}"/>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642842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xmlns=""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7606136-6377-FC48-B97E-27A76615C75A}"/>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6" name="Footer Placeholder 5">
            <a:extLst>
              <a:ext uri="{FF2B5EF4-FFF2-40B4-BE49-F238E27FC236}">
                <a16:creationId xmlns:a16="http://schemas.microsoft.com/office/drawing/2014/main" xmlns="" id="{38B092C4-E318-FC4B-A22F-AFC541DBD7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F1C914B-DB31-B442-BABE-CE265656FEAC}"/>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406549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18D9671-60B8-CC41-B756-43F7DC273233}"/>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F2CB4AB8-BDFB-2A4A-BE7A-8B8325D24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B4149A4-3E84-5F45-AC06-53900F6907D3}"/>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74236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85E121-21EF-FD41-BEE1-EC04623C50D8}"/>
              </a:ext>
            </a:extLst>
          </p:cNvPr>
          <p:cNvSpPr>
            <a:spLocks noGrp="1"/>
          </p:cNvSpPr>
          <p:nvPr>
            <p:ph type="dt" sz="half" idx="10"/>
          </p:nvPr>
        </p:nvSpPr>
        <p:spPr/>
        <p:txBody>
          <a:bodyPr/>
          <a:lstStyle/>
          <a:p>
            <a:fld id="{705C2A68-2ACA-4376-825B-0C2AE6BDE13B}" type="datetime1">
              <a:rPr lang="en-ZA" smtClean="0"/>
              <a:pPr/>
              <a:t>2022/03/16</a:t>
            </a:fld>
            <a:endParaRPr lang="en-US" dirty="0"/>
          </a:p>
        </p:txBody>
      </p:sp>
      <p:sp>
        <p:nvSpPr>
          <p:cNvPr id="8" name="Footer Placeholder 7">
            <a:extLst>
              <a:ext uri="{FF2B5EF4-FFF2-40B4-BE49-F238E27FC236}">
                <a16:creationId xmlns:a16="http://schemas.microsoft.com/office/drawing/2014/main" xmlns="" id="{CA532B73-8A2C-BD46-B51C-14E4B7A4ADF4}"/>
              </a:ext>
            </a:extLst>
          </p:cNvPr>
          <p:cNvSpPr>
            <a:spLocks noGrp="1"/>
          </p:cNvSpPr>
          <p:nvPr>
            <p:ph type="ftr" sz="quarter" idx="11"/>
          </p:nvPr>
        </p:nvSpPr>
        <p:spPr/>
        <p:txBody>
          <a:bodyPr/>
          <a:lstStyle/>
          <a:p>
            <a:r>
              <a:rPr lang="en-US" dirty="0"/>
              <a:t>SECRET</a:t>
            </a:r>
          </a:p>
        </p:txBody>
      </p:sp>
      <p:sp>
        <p:nvSpPr>
          <p:cNvPr id="9" name="Slide Number Placeholder 8">
            <a:extLst>
              <a:ext uri="{FF2B5EF4-FFF2-40B4-BE49-F238E27FC236}">
                <a16:creationId xmlns:a16="http://schemas.microsoft.com/office/drawing/2014/main" xmlns="" id="{185F781C-C4DA-1B4A-99FA-BF24BA20CB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805522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CDA6023-A2AC-4449-BE49-D991889AF521}"/>
              </a:ext>
            </a:extLst>
          </p:cNvPr>
          <p:cNvSpPr>
            <a:spLocks noGrp="1"/>
          </p:cNvSpPr>
          <p:nvPr>
            <p:ph type="dt" sz="half" idx="10"/>
          </p:nvPr>
        </p:nvSpPr>
        <p:spPr/>
        <p:txBody>
          <a:body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F59D7999-71AB-CE42-BAAC-8DFE3105F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ECE2E8-BFFE-D84F-90BA-7FCE2CF501F1}"/>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44193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D036094-BB03-624D-A0B0-6179D6500606}"/>
              </a:ext>
            </a:extLst>
          </p:cNvPr>
          <p:cNvSpPr>
            <a:spLocks noGrp="1"/>
          </p:cNvSpPr>
          <p:nvPr>
            <p:ph type="dt" sz="half" idx="10"/>
          </p:nvPr>
        </p:nvSpPr>
        <p:spPr/>
        <p:txBody>
          <a:bodyPr/>
          <a:lstStyle/>
          <a:p>
            <a:fld id="{A2BC193E-BF4B-4A3B-A1E3-F02466887CB3}" type="datetime1">
              <a:rPr lang="en-ZA" smtClean="0"/>
              <a:pPr/>
              <a:t>2022/03/16</a:t>
            </a:fld>
            <a:endParaRPr lang="en-US" dirty="0"/>
          </a:p>
        </p:txBody>
      </p:sp>
      <p:sp>
        <p:nvSpPr>
          <p:cNvPr id="4" name="Footer Placeholder 3">
            <a:extLst>
              <a:ext uri="{FF2B5EF4-FFF2-40B4-BE49-F238E27FC236}">
                <a16:creationId xmlns:a16="http://schemas.microsoft.com/office/drawing/2014/main" xmlns="" id="{BC513C22-F827-CD4E-A70F-7BC461DA933F}"/>
              </a:ext>
            </a:extLst>
          </p:cNvPr>
          <p:cNvSpPr>
            <a:spLocks noGrp="1"/>
          </p:cNvSpPr>
          <p:nvPr>
            <p:ph type="ftr" sz="quarter" idx="11"/>
          </p:nvPr>
        </p:nvSpPr>
        <p:spPr/>
        <p:txBody>
          <a:bodyPr/>
          <a:lstStyle/>
          <a:p>
            <a:r>
              <a:rPr lang="en-US" dirty="0"/>
              <a:t>SECRET</a:t>
            </a:r>
          </a:p>
        </p:txBody>
      </p:sp>
      <p:sp>
        <p:nvSpPr>
          <p:cNvPr id="5" name="Slide Number Placeholder 4">
            <a:extLst>
              <a:ext uri="{FF2B5EF4-FFF2-40B4-BE49-F238E27FC236}">
                <a16:creationId xmlns:a16="http://schemas.microsoft.com/office/drawing/2014/main" xmlns="" id="{A6ABFF71-FFFC-604D-B372-8FBC90BB52BF}"/>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865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46FE06-06A3-124E-A65C-B8EBED9A6F9D}"/>
              </a:ext>
            </a:extLst>
          </p:cNvPr>
          <p:cNvSpPr>
            <a:spLocks noGrp="1"/>
          </p:cNvSpPr>
          <p:nvPr>
            <p:ph type="dt" sz="half" idx="10"/>
          </p:nvPr>
        </p:nvSpPr>
        <p:spPr/>
        <p:txBody>
          <a:bodyPr/>
          <a:lstStyle/>
          <a:p>
            <a:fld id="{6F880FCC-34F6-4628-BC07-EA4288481C3F}" type="datetime1">
              <a:rPr lang="en-ZA" smtClean="0"/>
              <a:pPr/>
              <a:t>2022/03/16</a:t>
            </a:fld>
            <a:endParaRPr lang="en-US" dirty="0"/>
          </a:p>
        </p:txBody>
      </p:sp>
      <p:sp>
        <p:nvSpPr>
          <p:cNvPr id="3" name="Footer Placeholder 2">
            <a:extLst>
              <a:ext uri="{FF2B5EF4-FFF2-40B4-BE49-F238E27FC236}">
                <a16:creationId xmlns:a16="http://schemas.microsoft.com/office/drawing/2014/main" xmlns="" id="{4B478CAC-6E2F-A84F-B2A5-2C03BF964FC2}"/>
              </a:ext>
            </a:extLst>
          </p:cNvPr>
          <p:cNvSpPr>
            <a:spLocks noGrp="1"/>
          </p:cNvSpPr>
          <p:nvPr>
            <p:ph type="ftr" sz="quarter" idx="11"/>
          </p:nvPr>
        </p:nvSpPr>
        <p:spPr/>
        <p:txBody>
          <a:bodyPr/>
          <a:lstStyle/>
          <a:p>
            <a:r>
              <a:rPr lang="en-US" dirty="0"/>
              <a:t>SECRET</a:t>
            </a:r>
          </a:p>
        </p:txBody>
      </p:sp>
      <p:sp>
        <p:nvSpPr>
          <p:cNvPr id="4" name="Slide Number Placeholder 3">
            <a:extLst>
              <a:ext uri="{FF2B5EF4-FFF2-40B4-BE49-F238E27FC236}">
                <a16:creationId xmlns:a16="http://schemas.microsoft.com/office/drawing/2014/main" xmlns="" id="{FEEC9EF3-910D-EE47-A35C-7E9C4A943289}"/>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41048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62CD4D-2565-4848-8719-A30A7F573143}"/>
              </a:ext>
            </a:extLst>
          </p:cNvPr>
          <p:cNvSpPr>
            <a:spLocks noGrp="1"/>
          </p:cNvSpPr>
          <p:nvPr>
            <p:ph type="dt" sz="half" idx="10"/>
          </p:nvPr>
        </p:nvSpPr>
        <p:spPr/>
        <p:txBody>
          <a:bodyPr/>
          <a:lstStyle/>
          <a:p>
            <a:fld id="{1EA7A3CA-7C10-44A0-AD1B-19EDDBF6CB6D}" type="datetime1">
              <a:rPr lang="en-ZA" smtClean="0"/>
              <a:pPr/>
              <a:t>2022/03/16</a:t>
            </a:fld>
            <a:endParaRPr lang="en-US" dirty="0"/>
          </a:p>
        </p:txBody>
      </p:sp>
      <p:sp>
        <p:nvSpPr>
          <p:cNvPr id="6" name="Footer Placeholder 5">
            <a:extLst>
              <a:ext uri="{FF2B5EF4-FFF2-40B4-BE49-F238E27FC236}">
                <a16:creationId xmlns:a16="http://schemas.microsoft.com/office/drawing/2014/main" xmlns="" id="{220FC643-5E90-3D47-BE0C-3C7912DA70DF}"/>
              </a:ext>
            </a:extLst>
          </p:cNvPr>
          <p:cNvSpPr>
            <a:spLocks noGrp="1"/>
          </p:cNvSpPr>
          <p:nvPr>
            <p:ph type="ftr" sz="quarter" idx="11"/>
          </p:nvPr>
        </p:nvSpPr>
        <p:spPr/>
        <p:txBody>
          <a:bodyPr/>
          <a:lstStyle/>
          <a:p>
            <a:r>
              <a:rPr lang="en-US" dirty="0"/>
              <a:t>SECRET</a:t>
            </a:r>
          </a:p>
        </p:txBody>
      </p:sp>
      <p:sp>
        <p:nvSpPr>
          <p:cNvPr id="7" name="Slide Number Placeholder 6">
            <a:extLst>
              <a:ext uri="{FF2B5EF4-FFF2-40B4-BE49-F238E27FC236}">
                <a16:creationId xmlns:a16="http://schemas.microsoft.com/office/drawing/2014/main" xmlns="" id="{F4BF1EDB-10A9-994E-85D0-BDE962D93947}"/>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1606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7606136-6377-FC48-B97E-27A76615C75A}"/>
              </a:ext>
            </a:extLst>
          </p:cNvPr>
          <p:cNvSpPr>
            <a:spLocks noGrp="1"/>
          </p:cNvSpPr>
          <p:nvPr>
            <p:ph type="dt" sz="half" idx="10"/>
          </p:nvPr>
        </p:nvSpPr>
        <p:spPr/>
        <p:txBody>
          <a:bodyPr/>
          <a:lstStyle/>
          <a:p>
            <a:fld id="{0DE9AF02-3131-468D-99A3-0C40CA90D8A7}" type="datetime1">
              <a:rPr lang="en-ZA" smtClean="0"/>
              <a:pPr/>
              <a:t>2022/03/16</a:t>
            </a:fld>
            <a:endParaRPr lang="en-US" dirty="0"/>
          </a:p>
        </p:txBody>
      </p:sp>
      <p:sp>
        <p:nvSpPr>
          <p:cNvPr id="6" name="Footer Placeholder 5">
            <a:extLst>
              <a:ext uri="{FF2B5EF4-FFF2-40B4-BE49-F238E27FC236}">
                <a16:creationId xmlns:a16="http://schemas.microsoft.com/office/drawing/2014/main" xmlns="" id="{38B092C4-E318-FC4B-A22F-AFC541DBD7DB}"/>
              </a:ext>
            </a:extLst>
          </p:cNvPr>
          <p:cNvSpPr>
            <a:spLocks noGrp="1"/>
          </p:cNvSpPr>
          <p:nvPr>
            <p:ph type="ftr" sz="quarter" idx="11"/>
          </p:nvPr>
        </p:nvSpPr>
        <p:spPr/>
        <p:txBody>
          <a:bodyPr/>
          <a:lstStyle/>
          <a:p>
            <a:r>
              <a:rPr lang="en-US" dirty="0"/>
              <a:t>SECRET</a:t>
            </a:r>
          </a:p>
        </p:txBody>
      </p:sp>
      <p:sp>
        <p:nvSpPr>
          <p:cNvPr id="7" name="Slide Number Placeholder 6">
            <a:extLst>
              <a:ext uri="{FF2B5EF4-FFF2-40B4-BE49-F238E27FC236}">
                <a16:creationId xmlns:a16="http://schemas.microsoft.com/office/drawing/2014/main" xmlns="" id="{AF1C914B-DB31-B442-BABE-CE265656FEAC}"/>
              </a:ext>
            </a:extLst>
          </p:cNvPr>
          <p:cNvSpPr>
            <a:spLocks noGrp="1"/>
          </p:cNvSpPr>
          <p:nvPr>
            <p:ph type="sldNum" sz="quarter" idx="12"/>
          </p:nvPr>
        </p:nvSpPr>
        <p:spPr/>
        <p:txBody>
          <a:body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84325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5819C-2A86-4F11-A1DB-BD911707A91F}" type="datetime1">
              <a:rPr lang="en-ZA" smtClean="0"/>
              <a:pPr/>
              <a:t>2022/03/16</a:t>
            </a:fld>
            <a:endParaRPr lang="en-US" dirty="0"/>
          </a:p>
        </p:txBody>
      </p:sp>
      <p:sp>
        <p:nvSpPr>
          <p:cNvPr id="5" name="Footer Placeholder 4">
            <a:extLst>
              <a:ext uri="{FF2B5EF4-FFF2-40B4-BE49-F238E27FC236}">
                <a16:creationId xmlns:a16="http://schemas.microsoft.com/office/drawing/2014/main" xmlns=""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SECRET</a:t>
            </a:r>
          </a:p>
        </p:txBody>
      </p:sp>
      <p:sp>
        <p:nvSpPr>
          <p:cNvPr id="6" name="Slide Number Placeholder 5">
            <a:extLst>
              <a:ext uri="{FF2B5EF4-FFF2-40B4-BE49-F238E27FC236}">
                <a16:creationId xmlns:a16="http://schemas.microsoft.com/office/drawing/2014/main" xmlns=""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124792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39350" y="285728"/>
            <a:ext cx="11713301" cy="939784"/>
          </a:xfrm>
          <a:prstGeom prst="rect">
            <a:avLst/>
          </a:prstGeom>
        </p:spPr>
        <p:txBody>
          <a:bodyPr anchor="ctr">
            <a:normAutofit/>
          </a:bodyPr>
          <a:lstStyle/>
          <a:p>
            <a:r>
              <a:rPr kumimoji="0" lang="en-US" dirty="0"/>
              <a:t>Click to edit Master title style</a:t>
            </a:r>
          </a:p>
        </p:txBody>
      </p:sp>
      <p:sp>
        <p:nvSpPr>
          <p:cNvPr id="9" name="Text Placeholder 8"/>
          <p:cNvSpPr>
            <a:spLocks noGrp="1"/>
          </p:cNvSpPr>
          <p:nvPr>
            <p:ph type="body" idx="1"/>
          </p:nvPr>
        </p:nvSpPr>
        <p:spPr>
          <a:xfrm>
            <a:off x="239350" y="1340768"/>
            <a:ext cx="11731765" cy="504056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xmlns="" val="1455881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39350" y="285728"/>
            <a:ext cx="11713301" cy="939784"/>
          </a:xfrm>
          <a:prstGeom prst="rect">
            <a:avLst/>
          </a:prstGeom>
        </p:spPr>
        <p:txBody>
          <a:bodyPr anchor="ctr">
            <a:normAutofit/>
          </a:bodyPr>
          <a:lstStyle/>
          <a:p>
            <a:r>
              <a:rPr kumimoji="0" lang="en-US" dirty="0"/>
              <a:t>Click to edit Master title style</a:t>
            </a:r>
          </a:p>
        </p:txBody>
      </p:sp>
      <p:sp>
        <p:nvSpPr>
          <p:cNvPr id="9" name="Text Placeholder 8"/>
          <p:cNvSpPr>
            <a:spLocks noGrp="1"/>
          </p:cNvSpPr>
          <p:nvPr>
            <p:ph type="body" idx="1"/>
          </p:nvPr>
        </p:nvSpPr>
        <p:spPr>
          <a:xfrm>
            <a:off x="239350" y="1340768"/>
            <a:ext cx="11731765" cy="504056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xmlns="" val="17059199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hd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55836719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36673179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pPr/>
              <a:t>3/16/2022</a:t>
            </a:fld>
            <a:endParaRPr lang="en-US" dirty="0"/>
          </a:p>
        </p:txBody>
      </p:sp>
      <p:sp>
        <p:nvSpPr>
          <p:cNvPr id="5" name="Footer Placeholder 4">
            <a:extLst>
              <a:ext uri="{FF2B5EF4-FFF2-40B4-BE49-F238E27FC236}">
                <a16:creationId xmlns:a16="http://schemas.microsoft.com/office/drawing/2014/main" xmlns=""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pPr/>
              <a:t>‹#›</a:t>
            </a:fld>
            <a:endParaRPr lang="en-US" dirty="0"/>
          </a:p>
        </p:txBody>
      </p:sp>
    </p:spTree>
    <p:extLst>
      <p:ext uri="{BB962C8B-B14F-4D97-AF65-F5344CB8AC3E}">
        <p14:creationId xmlns:p14="http://schemas.microsoft.com/office/powerpoint/2010/main" xmlns="" val="22198226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00E33B6-A9E1-8E4F-A0AE-91775F309BEE}"/>
              </a:ext>
            </a:extLst>
          </p:cNvPr>
          <p:cNvSpPr txBox="1"/>
          <p:nvPr/>
        </p:nvSpPr>
        <p:spPr>
          <a:xfrm>
            <a:off x="0" y="2088291"/>
            <a:ext cx="12192000" cy="2616101"/>
          </a:xfrm>
          <a:prstGeom prst="rect">
            <a:avLst/>
          </a:prstGeom>
          <a:noFill/>
        </p:spPr>
        <p:txBody>
          <a:bodyPr wrap="square" rtlCol="0">
            <a:spAutoFit/>
          </a:bodyPr>
          <a:lstStyle/>
          <a:p>
            <a:pPr algn="ctr"/>
            <a:r>
              <a:rPr lang="en-US" sz="3200" dirty="0">
                <a:solidFill>
                  <a:prstClr val="white"/>
                </a:solidFill>
                <a:latin typeface="Arial" panose="020B0604020202020204" pitchFamily="34" charset="0"/>
                <a:cs typeface="Arial" panose="020B0604020202020204" pitchFamily="34" charset="0"/>
              </a:rPr>
              <a:t>PROGRESS ON </a:t>
            </a:r>
            <a:r>
              <a:rPr lang="en-ZA" sz="3200" dirty="0">
                <a:solidFill>
                  <a:prstClr val="white"/>
                </a:solidFill>
                <a:latin typeface="Arial" panose="020B0604020202020204" pitchFamily="34" charset="0"/>
                <a:cs typeface="Arial" panose="020B0604020202020204" pitchFamily="34" charset="0"/>
              </a:rPr>
              <a:t>MTSF 2019-2024 </a:t>
            </a:r>
            <a:r>
              <a:rPr lang="en-US" sz="3200" dirty="0">
                <a:solidFill>
                  <a:prstClr val="white"/>
                </a:solidFill>
                <a:latin typeface="Arial" panose="020B0604020202020204" pitchFamily="34" charset="0"/>
                <a:cs typeface="Arial" panose="020B0604020202020204" pitchFamily="34" charset="0"/>
              </a:rPr>
              <a:t>JOB CREATION TARGETS </a:t>
            </a:r>
            <a:endParaRPr lang="en-ZA" sz="3200" dirty="0">
              <a:solidFill>
                <a:prstClr val="white"/>
              </a:solidFill>
              <a:latin typeface="Arial" panose="020B0604020202020204" pitchFamily="34" charset="0"/>
              <a:cs typeface="Arial" panose="020B0604020202020204" pitchFamily="34" charset="0"/>
            </a:endParaRPr>
          </a:p>
          <a:p>
            <a:pPr algn="ctr"/>
            <a:r>
              <a:rPr lang="en-GB" sz="3200" dirty="0">
                <a:solidFill>
                  <a:prstClr val="white"/>
                </a:solidFill>
                <a:latin typeface="Arial" panose="020B0604020202020204" pitchFamily="34" charset="0"/>
                <a:cs typeface="Arial" panose="020B0604020202020204" pitchFamily="34" charset="0"/>
              </a:rPr>
              <a:t> </a:t>
            </a:r>
            <a:r>
              <a:rPr lang="en-ZA" sz="3200" dirty="0">
                <a:solidFill>
                  <a:prstClr val="white"/>
                </a:solidFill>
                <a:latin typeface="Arial" panose="020B0604020202020204" pitchFamily="34" charset="0"/>
                <a:cs typeface="Arial" panose="020B0604020202020204" pitchFamily="34" charset="0"/>
              </a:rPr>
              <a:t> (APRIL-DECEMBER 2021)</a:t>
            </a:r>
          </a:p>
          <a:p>
            <a:pPr lvl="0" algn="ctr">
              <a:defRPr/>
            </a:pPr>
            <a:r>
              <a:rPr lang="en-ZA" sz="3200" dirty="0">
                <a:solidFill>
                  <a:prstClr val="white"/>
                </a:solidFill>
                <a:latin typeface="Arial" panose="020B0604020202020204" pitchFamily="34" charset="0"/>
                <a:cs typeface="Arial" panose="020B0604020202020204" pitchFamily="34" charset="0"/>
              </a:rPr>
              <a:t>PRIORITY 2: </a:t>
            </a:r>
            <a:r>
              <a:rPr lang="en-ZA" sz="3600" dirty="0">
                <a:solidFill>
                  <a:prstClr val="white"/>
                </a:solidFill>
                <a:latin typeface="Arial" panose="020B0604020202020204" pitchFamily="34" charset="0"/>
                <a:cs typeface="Arial" panose="020B0604020202020204" pitchFamily="34" charset="0"/>
              </a:rPr>
              <a:t>ECONOMY</a:t>
            </a:r>
            <a:r>
              <a:rPr lang="en-ZA" sz="3200" dirty="0">
                <a:solidFill>
                  <a:prstClr val="white"/>
                </a:solidFill>
                <a:latin typeface="Arial" panose="020B0604020202020204" pitchFamily="34" charset="0"/>
                <a:cs typeface="Arial" panose="020B0604020202020204" pitchFamily="34" charset="0"/>
              </a:rPr>
              <a:t> &amp; JOB CREATION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Z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lgn="ctr">
              <a:defRPr/>
            </a:pPr>
            <a:r>
              <a:rPr lang="en-GB" sz="3200" dirty="0">
                <a:solidFill>
                  <a:prstClr val="white"/>
                </a:solidFill>
                <a:latin typeface="Arial" panose="020B0604020202020204" pitchFamily="34" charset="0"/>
                <a:cs typeface="Arial" panose="020B0604020202020204" pitchFamily="34" charset="0"/>
              </a:rPr>
              <a:t>PC ON EMPLOYMENT AND LABOUR</a:t>
            </a:r>
            <a:endParaRPr lang="en-ZA" sz="3200" dirty="0">
              <a:solidFill>
                <a:prstClr val="white"/>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FEB325CD-C485-43A1-9AB1-DC56E38B272B}"/>
              </a:ext>
            </a:extLst>
          </p:cNvPr>
          <p:cNvSpPr>
            <a:spLocks noGrp="1"/>
          </p:cNvSpPr>
          <p:nvPr>
            <p:ph type="sldNum" sz="quarter" idx="12"/>
          </p:nvPr>
        </p:nvSpPr>
        <p:spPr/>
        <p:txBody>
          <a:bodyPr/>
          <a:lstStyle/>
          <a:p>
            <a:fld id="{62526E85-891A-0645-91C7-B21974A35916}" type="slidenum">
              <a:rPr lang="en-US" smtClean="0"/>
              <a:pPr/>
              <a:t>1</a:t>
            </a:fld>
            <a:endParaRPr lang="en-US" dirty="0"/>
          </a:p>
        </p:txBody>
      </p:sp>
    </p:spTree>
    <p:extLst>
      <p:ext uri="{BB962C8B-B14F-4D97-AF65-F5344CB8AC3E}">
        <p14:creationId xmlns:p14="http://schemas.microsoft.com/office/powerpoint/2010/main" xmlns="" val="106357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385011" y="365126"/>
            <a:ext cx="11373852" cy="641742"/>
          </a:xfrm>
          <a:noFill/>
        </p:spPr>
        <p:txBody>
          <a:bodyPr>
            <a:normAutofit/>
          </a:bodyPr>
          <a:lstStyle/>
          <a:p>
            <a:r>
              <a:rPr lang="en-ZA" sz="3600" b="1" dirty="0">
                <a:latin typeface="Arial" panose="020B0604020202020204" pitchFamily="34" charset="0"/>
                <a:cs typeface="Arial" panose="020B0604020202020204" pitchFamily="34" charset="0"/>
              </a:rPr>
              <a:t>Methodology and Approach</a:t>
            </a:r>
          </a:p>
        </p:txBody>
      </p:sp>
      <p:pic>
        <p:nvPicPr>
          <p:cNvPr id="4" name="Picture 3">
            <a:extLst>
              <a:ext uri="{FF2B5EF4-FFF2-40B4-BE49-F238E27FC236}">
                <a16:creationId xmlns:a16="http://schemas.microsoft.com/office/drawing/2014/main" xmlns="" id="{E9D54E12-39D8-477F-892F-E92E3879FE8E}"/>
              </a:ext>
            </a:extLst>
          </p:cNvPr>
          <p:cNvPicPr/>
          <p:nvPr/>
        </p:nvPicPr>
        <p:blipFill rotWithShape="1">
          <a:blip r:embed="rId2"/>
          <a:srcRect l="2237" t="11801" r="2369" b="3356"/>
          <a:stretch/>
        </p:blipFill>
        <p:spPr>
          <a:xfrm>
            <a:off x="577515" y="1158874"/>
            <a:ext cx="11181348" cy="5334000"/>
          </a:xfrm>
          <a:prstGeom prst="rect">
            <a:avLst/>
          </a:prstGeom>
        </p:spPr>
      </p:pic>
    </p:spTree>
    <p:extLst>
      <p:ext uri="{BB962C8B-B14F-4D97-AF65-F5344CB8AC3E}">
        <p14:creationId xmlns:p14="http://schemas.microsoft.com/office/powerpoint/2010/main" xmlns="" val="135539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385011" y="0"/>
            <a:ext cx="11373852" cy="1006868"/>
          </a:xfrm>
          <a:noFill/>
        </p:spPr>
        <p:txBody>
          <a:bodyPr>
            <a:normAutofit fontScale="90000"/>
          </a:bodyPr>
          <a:lstStyle/>
          <a:p>
            <a:r>
              <a:rPr lang="en-ZA" sz="3600" b="1" dirty="0">
                <a:latin typeface="Arial" panose="020B0604020202020204" pitchFamily="34" charset="0"/>
                <a:cs typeface="Arial" panose="020B0604020202020204" pitchFamily="34" charset="0"/>
              </a:rPr>
              <a:t/>
            </a:r>
            <a:br>
              <a:rPr lang="en-ZA" sz="3600" b="1" dirty="0">
                <a:latin typeface="Arial" panose="020B0604020202020204" pitchFamily="34" charset="0"/>
                <a:cs typeface="Arial" panose="020B0604020202020204" pitchFamily="34" charset="0"/>
              </a:rPr>
            </a:br>
            <a:r>
              <a:rPr lang="en-ZA" sz="4000" b="1" dirty="0">
                <a:latin typeface="Arial" panose="020B0604020202020204" pitchFamily="34" charset="0"/>
                <a:cs typeface="Arial" panose="020B0604020202020204" pitchFamily="34" charset="0"/>
              </a:rPr>
              <a:t>Key Outcome and Impact Indicators: MTSF</a:t>
            </a:r>
          </a:p>
        </p:txBody>
      </p:sp>
      <p:graphicFrame>
        <p:nvGraphicFramePr>
          <p:cNvPr id="5" name="Table 4">
            <a:extLst>
              <a:ext uri="{FF2B5EF4-FFF2-40B4-BE49-F238E27FC236}">
                <a16:creationId xmlns:a16="http://schemas.microsoft.com/office/drawing/2014/main" xmlns="" id="{FF3AED5A-3DD2-43FC-94F8-44BDDF75E652}"/>
              </a:ext>
            </a:extLst>
          </p:cNvPr>
          <p:cNvGraphicFramePr>
            <a:graphicFrameLocks noGrp="1"/>
          </p:cNvGraphicFramePr>
          <p:nvPr>
            <p:extLst>
              <p:ext uri="{D42A27DB-BD31-4B8C-83A1-F6EECF244321}">
                <p14:modId xmlns:p14="http://schemas.microsoft.com/office/powerpoint/2010/main" xmlns="" val="2535253444"/>
              </p:ext>
            </p:extLst>
          </p:nvPr>
        </p:nvGraphicFramePr>
        <p:xfrm>
          <a:off x="1742472" y="1129904"/>
          <a:ext cx="8723511" cy="3505873"/>
        </p:xfrm>
        <a:graphic>
          <a:graphicData uri="http://schemas.openxmlformats.org/drawingml/2006/table">
            <a:tbl>
              <a:tblPr firstRow="1" firstCol="1" lastRow="1" lastCol="1" bandRow="1" bandCol="1"/>
              <a:tblGrid>
                <a:gridCol w="1554182">
                  <a:extLst>
                    <a:ext uri="{9D8B030D-6E8A-4147-A177-3AD203B41FA5}">
                      <a16:colId xmlns:a16="http://schemas.microsoft.com/office/drawing/2014/main" xmlns="" val="1419971762"/>
                    </a:ext>
                  </a:extLst>
                </a:gridCol>
                <a:gridCol w="1403684">
                  <a:extLst>
                    <a:ext uri="{9D8B030D-6E8A-4147-A177-3AD203B41FA5}">
                      <a16:colId xmlns:a16="http://schemas.microsoft.com/office/drawing/2014/main" xmlns="" val="3858309920"/>
                    </a:ext>
                  </a:extLst>
                </a:gridCol>
                <a:gridCol w="1403684">
                  <a:extLst>
                    <a:ext uri="{9D8B030D-6E8A-4147-A177-3AD203B41FA5}">
                      <a16:colId xmlns:a16="http://schemas.microsoft.com/office/drawing/2014/main" xmlns="" val="629409665"/>
                    </a:ext>
                  </a:extLst>
                </a:gridCol>
                <a:gridCol w="1379621">
                  <a:extLst>
                    <a:ext uri="{9D8B030D-6E8A-4147-A177-3AD203B41FA5}">
                      <a16:colId xmlns:a16="http://schemas.microsoft.com/office/drawing/2014/main" xmlns="" val="3607076759"/>
                    </a:ext>
                  </a:extLst>
                </a:gridCol>
                <a:gridCol w="1496775">
                  <a:extLst>
                    <a:ext uri="{9D8B030D-6E8A-4147-A177-3AD203B41FA5}">
                      <a16:colId xmlns:a16="http://schemas.microsoft.com/office/drawing/2014/main" xmlns="" val="2038990625"/>
                    </a:ext>
                  </a:extLst>
                </a:gridCol>
                <a:gridCol w="1485565">
                  <a:extLst>
                    <a:ext uri="{9D8B030D-6E8A-4147-A177-3AD203B41FA5}">
                      <a16:colId xmlns:a16="http://schemas.microsoft.com/office/drawing/2014/main" xmlns="" val="4193788564"/>
                    </a:ext>
                  </a:extLst>
                </a:gridCol>
              </a:tblGrid>
              <a:tr h="373571">
                <a:tc gridSpan="2">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dirty="0">
                          <a:solidFill>
                            <a:schemeClr val="bg1"/>
                          </a:solidFill>
                          <a:effectLst/>
                          <a:latin typeface="Arial" panose="020B0604020202020204" pitchFamily="34" charset="0"/>
                          <a:cs typeface="Arial" panose="020B0604020202020204" pitchFamily="34" charset="0"/>
                        </a:rPr>
                        <a:t>Measures and Indicators</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endParaRPr lang="en-ZA"/>
                    </a:p>
                  </a:txBody>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spc="-5" dirty="0">
                          <a:solidFill>
                            <a:schemeClr val="bg1"/>
                          </a:solidFill>
                          <a:effectLst/>
                          <a:latin typeface="Arial" panose="020B0604020202020204" pitchFamily="34" charset="0"/>
                          <a:cs typeface="Arial" panose="020B0604020202020204" pitchFamily="34" charset="0"/>
                        </a:rPr>
                        <a:t>Baseline (2019)</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Current</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dirty="0">
                          <a:solidFill>
                            <a:schemeClr val="bg1"/>
                          </a:solidFill>
                          <a:effectLst/>
                          <a:latin typeface="Arial" panose="020B0604020202020204" pitchFamily="34" charset="0"/>
                          <a:cs typeface="Arial" panose="020B0604020202020204" pitchFamily="34" charset="0"/>
                        </a:rPr>
                        <a:t>MTSF 2024 Target</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dirty="0">
                          <a:solidFill>
                            <a:schemeClr val="bg1"/>
                          </a:solidFill>
                          <a:effectLst/>
                          <a:latin typeface="Arial" panose="020B0604020202020204" pitchFamily="34" charset="0"/>
                          <a:cs typeface="Arial" panose="020B0604020202020204" pitchFamily="34" charset="0"/>
                        </a:rPr>
                        <a:t>NDP</a:t>
                      </a:r>
                      <a:r>
                        <a:rPr lang="en-US" sz="1400" spc="55" dirty="0">
                          <a:solidFill>
                            <a:schemeClr val="bg1"/>
                          </a:solidFill>
                          <a:effectLst/>
                          <a:latin typeface="Arial" panose="020B0604020202020204" pitchFamily="34" charset="0"/>
                          <a:cs typeface="Arial" panose="020B0604020202020204" pitchFamily="34" charset="0"/>
                        </a:rPr>
                        <a:t> </a:t>
                      </a:r>
                      <a:r>
                        <a:rPr lang="en-US" sz="1400" dirty="0">
                          <a:solidFill>
                            <a:schemeClr val="bg1"/>
                          </a:solidFill>
                          <a:effectLst/>
                          <a:latin typeface="Arial" panose="020B0604020202020204" pitchFamily="34" charset="0"/>
                          <a:cs typeface="Arial" panose="020B0604020202020204" pitchFamily="34" charset="0"/>
                        </a:rPr>
                        <a:t>2030 Target</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xmlns="" val="769079381"/>
                  </a:ext>
                </a:extLst>
              </a:tr>
              <a:tr h="389812">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spc="-10" dirty="0">
                          <a:effectLst/>
                          <a:latin typeface="Arial" panose="020B0604020202020204" pitchFamily="34" charset="0"/>
                          <a:cs typeface="Arial" panose="020B0604020202020204" pitchFamily="34" charset="0"/>
                        </a:rPr>
                        <a:t>Gr</a:t>
                      </a:r>
                      <a:r>
                        <a:rPr lang="en-US" sz="1400" spc="-15" dirty="0">
                          <a:effectLst/>
                          <a:latin typeface="Arial" panose="020B0604020202020204" pitchFamily="34" charset="0"/>
                          <a:cs typeface="Arial" panose="020B0604020202020204" pitchFamily="34" charset="0"/>
                        </a:rPr>
                        <a:t>o</a:t>
                      </a:r>
                      <a:r>
                        <a:rPr lang="en-US" sz="1400" spc="-10" dirty="0">
                          <a:effectLst/>
                          <a:latin typeface="Arial" panose="020B0604020202020204" pitchFamily="34" charset="0"/>
                          <a:cs typeface="Arial" panose="020B0604020202020204" pitchFamily="34" charset="0"/>
                        </a:rPr>
                        <a:t>wth</a:t>
                      </a:r>
                      <a:r>
                        <a:rPr lang="en-US" sz="1400" spc="-10" baseline="30000" dirty="0">
                          <a:effectLst/>
                          <a:latin typeface="Arial" panose="020B0604020202020204" pitchFamily="34" charset="0"/>
                          <a:cs typeface="Arial" panose="020B0604020202020204" pitchFamily="34" charset="0"/>
                        </a:rPr>
                        <a:t>1</a:t>
                      </a:r>
                      <a:endParaRPr lang="en-ZA" sz="1400" baseline="30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spcBef>
                          <a:spcPts val="165"/>
                        </a:spcBef>
                        <a:spcAft>
                          <a:spcPts val="0"/>
                        </a:spcAft>
                      </a:pPr>
                      <a:r>
                        <a:rPr lang="en-US" sz="1400" b="0" dirty="0">
                          <a:effectLst/>
                          <a:latin typeface="Arial" panose="020B0604020202020204" pitchFamily="34" charset="0"/>
                          <a:cs typeface="Arial" panose="020B0604020202020204" pitchFamily="34" charset="0"/>
                        </a:rPr>
                        <a:t>GDP</a:t>
                      </a:r>
                      <a:r>
                        <a:rPr lang="en-US" sz="1400" b="0" spc="-80" dirty="0">
                          <a:effectLst/>
                          <a:latin typeface="Arial" panose="020B0604020202020204" pitchFamily="34" charset="0"/>
                          <a:cs typeface="Arial" panose="020B0604020202020204" pitchFamily="34" charset="0"/>
                        </a:rPr>
                        <a:t> </a:t>
                      </a:r>
                      <a:r>
                        <a:rPr lang="en-US" sz="1400" b="0" spc="-10" dirty="0">
                          <a:effectLst/>
                          <a:latin typeface="Arial" panose="020B0604020202020204" pitchFamily="34" charset="0"/>
                          <a:cs typeface="Arial" panose="020B0604020202020204" pitchFamily="34" charset="0"/>
                        </a:rPr>
                        <a:t>gr</a:t>
                      </a:r>
                      <a:r>
                        <a:rPr lang="en-US" sz="1400" b="0" spc="-15" dirty="0">
                          <a:effectLst/>
                          <a:latin typeface="Arial" panose="020B0604020202020204" pitchFamily="34" charset="0"/>
                          <a:cs typeface="Arial" panose="020B0604020202020204" pitchFamily="34" charset="0"/>
                        </a:rPr>
                        <a:t>o</a:t>
                      </a:r>
                      <a:r>
                        <a:rPr lang="en-US" sz="1400" b="0" spc="-10" dirty="0">
                          <a:effectLst/>
                          <a:latin typeface="Arial" panose="020B0604020202020204" pitchFamily="34" charset="0"/>
                          <a:cs typeface="Arial" panose="020B0604020202020204" pitchFamily="34" charset="0"/>
                        </a:rPr>
                        <a:t>wth</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spc="-5" dirty="0">
                          <a:effectLst/>
                          <a:latin typeface="Arial" panose="020B0604020202020204" pitchFamily="34" charset="0"/>
                          <a:cs typeface="Arial" panose="020B0604020202020204" pitchFamily="34" charset="0"/>
                        </a:rPr>
                        <a:t>0</a:t>
                      </a:r>
                      <a:r>
                        <a:rPr lang="en-US" sz="1400" b="0" spc="-10" dirty="0">
                          <a:effectLst/>
                          <a:latin typeface="Arial" panose="020B0604020202020204" pitchFamily="34" charset="0"/>
                          <a:cs typeface="Arial" panose="020B0604020202020204" pitchFamily="34" charset="0"/>
                        </a:rPr>
                        <a:t>.1%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4.9%</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1" dirty="0">
                          <a:effectLst/>
                          <a:latin typeface="Arial" panose="020B0604020202020204" pitchFamily="34" charset="0"/>
                          <a:cs typeface="Arial" panose="020B0604020202020204" pitchFamily="34" charset="0"/>
                        </a:rPr>
                        <a:t>2%</a:t>
                      </a:r>
                      <a:r>
                        <a:rPr lang="en-US" sz="1400" b="1" spc="-2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a:t>
                      </a:r>
                      <a:r>
                        <a:rPr lang="en-US" sz="1400" b="1" spc="-2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3%</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b="0" dirty="0">
                          <a:effectLst/>
                          <a:latin typeface="Arial" panose="020B0604020202020204" pitchFamily="34" charset="0"/>
                          <a:cs typeface="Arial" panose="020B0604020202020204" pitchFamily="34" charset="0"/>
                        </a:rPr>
                        <a:t>5.4%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2550490943"/>
                  </a:ext>
                </a:extLst>
              </a:tr>
              <a:tr h="46837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spc="-5" dirty="0">
                          <a:effectLst/>
                          <a:latin typeface="Arial" panose="020B0604020202020204" pitchFamily="34" charset="0"/>
                          <a:cs typeface="Arial" panose="020B0604020202020204" pitchFamily="34" charset="0"/>
                        </a:rPr>
                        <a:t>Unemployment</a:t>
                      </a:r>
                      <a:r>
                        <a:rPr lang="en-US" sz="1400" spc="-5" baseline="30000" dirty="0">
                          <a:effectLst/>
                          <a:latin typeface="Arial" panose="020B0604020202020204" pitchFamily="34" charset="0"/>
                          <a:cs typeface="Arial" panose="020B0604020202020204" pitchFamily="34" charset="0"/>
                        </a:rPr>
                        <a:t>2</a:t>
                      </a:r>
                      <a:endParaRPr lang="en-ZA" sz="1400" baseline="30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spcBef>
                          <a:spcPts val="165"/>
                        </a:spcBef>
                        <a:spcAft>
                          <a:spcPts val="0"/>
                        </a:spcAft>
                      </a:pPr>
                      <a:r>
                        <a:rPr lang="en-US" sz="1400" b="0" spc="-5" dirty="0">
                          <a:effectLst/>
                          <a:latin typeface="Arial" panose="020B0604020202020204" pitchFamily="34" charset="0"/>
                          <a:cs typeface="Arial" panose="020B0604020202020204" pitchFamily="34" charset="0"/>
                        </a:rPr>
                        <a:t>F</a:t>
                      </a:r>
                      <a:r>
                        <a:rPr lang="en-US" sz="1400" b="0" spc="-10" dirty="0">
                          <a:effectLst/>
                          <a:latin typeface="Arial" panose="020B0604020202020204" pitchFamily="34" charset="0"/>
                          <a:cs typeface="Arial" panose="020B0604020202020204" pitchFamily="34" charset="0"/>
                        </a:rPr>
                        <a:t>ormal</a:t>
                      </a:r>
                      <a:r>
                        <a:rPr lang="en-US" sz="1400" b="0" spc="5" dirty="0">
                          <a:effectLst/>
                          <a:latin typeface="Arial" panose="020B0604020202020204" pitchFamily="34" charset="0"/>
                          <a:cs typeface="Arial" panose="020B0604020202020204" pitchFamily="34" charset="0"/>
                        </a:rPr>
                        <a:t> </a:t>
                      </a:r>
                      <a:r>
                        <a:rPr lang="en-US" sz="1400" b="0" spc="-15" dirty="0">
                          <a:effectLst/>
                          <a:latin typeface="Arial" panose="020B0604020202020204" pitchFamily="34" charset="0"/>
                          <a:cs typeface="Arial" panose="020B0604020202020204" pitchFamily="34" charset="0"/>
                        </a:rPr>
                        <a:t>r</a:t>
                      </a:r>
                      <a:r>
                        <a:rPr lang="en-US" sz="1400" b="0" spc="-20" dirty="0">
                          <a:effectLst/>
                          <a:latin typeface="Arial" panose="020B0604020202020204" pitchFamily="34" charset="0"/>
                          <a:cs typeface="Arial" panose="020B0604020202020204" pitchFamily="34" charset="0"/>
                        </a:rPr>
                        <a:t>a</a:t>
                      </a:r>
                      <a:r>
                        <a:rPr lang="en-US" sz="1400" b="0" spc="-15" dirty="0">
                          <a:effectLst/>
                          <a:latin typeface="Arial" panose="020B0604020202020204" pitchFamily="34" charset="0"/>
                          <a:cs typeface="Arial" panose="020B0604020202020204" pitchFamily="34" charset="0"/>
                        </a:rPr>
                        <a:t>t</a:t>
                      </a:r>
                      <a:r>
                        <a:rPr lang="en-US" sz="1400" b="0" spc="-20" dirty="0">
                          <a:effectLst/>
                          <a:latin typeface="Arial" panose="020B0604020202020204" pitchFamily="34" charset="0"/>
                          <a:cs typeface="Arial" panose="020B0604020202020204" pitchFamily="34" charset="0"/>
                        </a:rPr>
                        <a:t>e</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spc="-25" dirty="0">
                          <a:effectLst/>
                          <a:latin typeface="Arial" panose="020B0604020202020204" pitchFamily="34" charset="0"/>
                          <a:cs typeface="Arial" panose="020B0604020202020204" pitchFamily="34" charset="0"/>
                        </a:rPr>
                        <a:t>27.6%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34.9%</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1" spc="-5" dirty="0">
                          <a:effectLst/>
                          <a:latin typeface="Arial" panose="020B0604020202020204" pitchFamily="34" charset="0"/>
                          <a:cs typeface="Arial" panose="020B0604020202020204" pitchFamily="34" charset="0"/>
                        </a:rPr>
                        <a:t>20%-24%</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b="0" spc="-10" dirty="0">
                          <a:effectLst/>
                          <a:latin typeface="Arial" panose="020B0604020202020204" pitchFamily="34" charset="0"/>
                          <a:cs typeface="Arial" panose="020B0604020202020204" pitchFamily="34" charset="0"/>
                        </a:rPr>
                        <a:t>6.</a:t>
                      </a:r>
                      <a:r>
                        <a:rPr lang="en-US" sz="1400" b="0" spc="-5" dirty="0">
                          <a:effectLst/>
                          <a:latin typeface="Arial" panose="020B0604020202020204" pitchFamily="34" charset="0"/>
                          <a:cs typeface="Arial" panose="020B0604020202020204" pitchFamily="34" charset="0"/>
                        </a:rPr>
                        <a:t>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2119752215"/>
                  </a:ext>
                </a:extLst>
              </a:tr>
              <a:tr h="515128">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spc="-5" dirty="0">
                          <a:effectLst/>
                          <a:latin typeface="Arial" panose="020B0604020202020204" pitchFamily="34" charset="0"/>
                          <a:cs typeface="Arial" panose="020B0604020202020204" pitchFamily="34" charset="0"/>
                        </a:rPr>
                        <a:t>Emplo</a:t>
                      </a:r>
                      <a:r>
                        <a:rPr lang="en-US" sz="1400" spc="-10" dirty="0">
                          <a:effectLst/>
                          <a:latin typeface="Arial" panose="020B0604020202020204" pitchFamily="34" charset="0"/>
                          <a:cs typeface="Arial" panose="020B0604020202020204" pitchFamily="34" charset="0"/>
                        </a:rPr>
                        <a:t>yment</a:t>
                      </a:r>
                      <a:r>
                        <a:rPr lang="en-US" sz="1400" spc="-5" baseline="300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spcBef>
                          <a:spcPts val="165"/>
                        </a:spcBef>
                        <a:spcAft>
                          <a:spcPts val="0"/>
                        </a:spcAft>
                      </a:pPr>
                      <a:r>
                        <a:rPr lang="en-US" sz="1400" b="0" dirty="0">
                          <a:effectLst/>
                          <a:latin typeface="Arial" panose="020B0604020202020204" pitchFamily="34" charset="0"/>
                          <a:cs typeface="Arial" panose="020B0604020202020204" pitchFamily="34" charset="0"/>
                        </a:rPr>
                        <a:t>Number</a:t>
                      </a:r>
                      <a:r>
                        <a:rPr lang="en-US" sz="1400" b="0" spc="45" dirty="0">
                          <a:effectLst/>
                          <a:latin typeface="Arial" panose="020B0604020202020204" pitchFamily="34" charset="0"/>
                          <a:cs typeface="Arial" panose="020B0604020202020204" pitchFamily="34" charset="0"/>
                        </a:rPr>
                        <a:t> </a:t>
                      </a:r>
                      <a:r>
                        <a:rPr lang="en-US" sz="1400" b="0" spc="-10" dirty="0">
                          <a:effectLst/>
                          <a:latin typeface="Arial" panose="020B0604020202020204" pitchFamily="34" charset="0"/>
                          <a:cs typeface="Arial" panose="020B0604020202020204" pitchFamily="34" charset="0"/>
                        </a:rPr>
                        <a:t>employ</a:t>
                      </a:r>
                      <a:r>
                        <a:rPr lang="en-US" sz="1400" b="0" spc="-15" dirty="0">
                          <a:effectLst/>
                          <a:latin typeface="Arial" panose="020B0604020202020204" pitchFamily="34" charset="0"/>
                          <a:cs typeface="Arial" panose="020B0604020202020204" pitchFamily="34" charset="0"/>
                        </a:rPr>
                        <a:t>ed</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dirty="0">
                          <a:effectLst/>
                          <a:latin typeface="Arial" panose="020B0604020202020204" pitchFamily="34" charset="0"/>
                          <a:cs typeface="Arial" panose="020B0604020202020204" pitchFamily="34" charset="0"/>
                        </a:rPr>
                        <a:t>16.3</a:t>
                      </a:r>
                      <a:r>
                        <a:rPr lang="en-US" sz="1400" b="0" spc="-75" dirty="0">
                          <a:effectLst/>
                          <a:latin typeface="Arial" panose="020B0604020202020204" pitchFamily="34" charset="0"/>
                          <a:cs typeface="Arial" panose="020B0604020202020204" pitchFamily="34" charset="0"/>
                        </a:rPr>
                        <a:t> </a:t>
                      </a:r>
                      <a:r>
                        <a:rPr lang="en-US" sz="1400" b="0" dirty="0">
                          <a:effectLst/>
                          <a:latin typeface="Arial" panose="020B0604020202020204" pitchFamily="34" charset="0"/>
                          <a:cs typeface="Arial" panose="020B0604020202020204" pitchFamily="34" charset="0"/>
                        </a:rPr>
                        <a:t>million</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14.3 million</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1" spc="-10" dirty="0">
                          <a:effectLst/>
                          <a:latin typeface="Arial" panose="020B0604020202020204" pitchFamily="34" charset="0"/>
                          <a:cs typeface="Arial" panose="020B0604020202020204" pitchFamily="34" charset="0"/>
                        </a:rPr>
                        <a:t>19</a:t>
                      </a:r>
                      <a:r>
                        <a:rPr lang="en-US" sz="1400" b="1" spc="-5" dirty="0">
                          <a:effectLst/>
                          <a:latin typeface="Arial" panose="020B0604020202020204" pitchFamily="34" charset="0"/>
                          <a:cs typeface="Arial" panose="020B0604020202020204" pitchFamily="34" charset="0"/>
                        </a:rPr>
                        <a:t>.3</a:t>
                      </a:r>
                      <a:r>
                        <a:rPr lang="en-US" sz="1400" b="1" spc="-8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million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b="0" dirty="0">
                          <a:effectLst/>
                          <a:latin typeface="Arial" panose="020B0604020202020204" pitchFamily="34" charset="0"/>
                          <a:cs typeface="Arial" panose="020B0604020202020204" pitchFamily="34" charset="0"/>
                        </a:rPr>
                        <a:t>23.8</a:t>
                      </a:r>
                      <a:r>
                        <a:rPr lang="en-US" sz="1400" b="0" spc="-120" dirty="0">
                          <a:effectLst/>
                          <a:latin typeface="Arial" panose="020B0604020202020204" pitchFamily="34" charset="0"/>
                          <a:cs typeface="Arial" panose="020B0604020202020204" pitchFamily="34" charset="0"/>
                        </a:rPr>
                        <a:t> </a:t>
                      </a:r>
                      <a:r>
                        <a:rPr lang="en-US" sz="1400" b="0" dirty="0">
                          <a:effectLst/>
                          <a:latin typeface="Arial" panose="020B0604020202020204" pitchFamily="34" charset="0"/>
                          <a:cs typeface="Arial" panose="020B0604020202020204" pitchFamily="34" charset="0"/>
                        </a:rPr>
                        <a:t>million</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736278040"/>
                  </a:ext>
                </a:extLst>
              </a:tr>
              <a:tr h="45618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spc="-10" dirty="0">
                          <a:effectLst/>
                          <a:latin typeface="Arial" panose="020B0604020202020204" pitchFamily="34" charset="0"/>
                          <a:cs typeface="Arial" panose="020B0604020202020204" pitchFamily="34" charset="0"/>
                        </a:rPr>
                        <a:t>Inves</a:t>
                      </a:r>
                      <a:r>
                        <a:rPr lang="en-US" sz="1400" spc="-15" dirty="0">
                          <a:effectLst/>
                          <a:latin typeface="Arial" panose="020B0604020202020204" pitchFamily="34" charset="0"/>
                          <a:cs typeface="Arial" panose="020B0604020202020204" pitchFamily="34" charset="0"/>
                        </a:rPr>
                        <a:t>tment</a:t>
                      </a:r>
                      <a:r>
                        <a:rPr lang="en-US" sz="1400" spc="-15" baseline="30000" dirty="0">
                          <a:effectLst/>
                          <a:latin typeface="Arial" panose="020B0604020202020204" pitchFamily="34" charset="0"/>
                          <a:cs typeface="Arial" panose="020B0604020202020204" pitchFamily="34" charset="0"/>
                        </a:rPr>
                        <a:t>3</a:t>
                      </a:r>
                      <a:endParaRPr lang="en-ZA" sz="1400" baseline="30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spcBef>
                          <a:spcPts val="165"/>
                        </a:spcBef>
                        <a:spcAft>
                          <a:spcPts val="0"/>
                        </a:spcAft>
                      </a:pPr>
                      <a:r>
                        <a:rPr lang="en-US" sz="1400" b="0" dirty="0">
                          <a:effectLst/>
                          <a:latin typeface="Arial" panose="020B0604020202020204" pitchFamily="34" charset="0"/>
                          <a:cs typeface="Arial" panose="020B0604020202020204" pitchFamily="34" charset="0"/>
                        </a:rPr>
                        <a:t>%</a:t>
                      </a:r>
                      <a:r>
                        <a:rPr lang="en-US" sz="1400" b="0" spc="-35" dirty="0">
                          <a:effectLst/>
                          <a:latin typeface="Arial" panose="020B0604020202020204" pitchFamily="34" charset="0"/>
                          <a:cs typeface="Arial" panose="020B0604020202020204" pitchFamily="34" charset="0"/>
                        </a:rPr>
                        <a:t> </a:t>
                      </a:r>
                      <a:r>
                        <a:rPr lang="en-US" sz="1400" b="0" dirty="0">
                          <a:effectLst/>
                          <a:latin typeface="Arial" panose="020B0604020202020204" pitchFamily="34" charset="0"/>
                          <a:cs typeface="Arial" panose="020B0604020202020204" pitchFamily="34" charset="0"/>
                        </a:rPr>
                        <a:t>of</a:t>
                      </a:r>
                      <a:r>
                        <a:rPr lang="en-US" sz="1400" b="0" spc="-30" dirty="0">
                          <a:effectLst/>
                          <a:latin typeface="Arial" panose="020B0604020202020204" pitchFamily="34" charset="0"/>
                          <a:cs typeface="Arial" panose="020B0604020202020204" pitchFamily="34" charset="0"/>
                        </a:rPr>
                        <a:t> </a:t>
                      </a:r>
                      <a:r>
                        <a:rPr lang="en-US" sz="1400" b="0" dirty="0">
                          <a:effectLst/>
                          <a:latin typeface="Arial" panose="020B0604020202020204" pitchFamily="34" charset="0"/>
                          <a:cs typeface="Arial" panose="020B0604020202020204" pitchFamily="34" charset="0"/>
                        </a:rPr>
                        <a:t>GDP</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dirty="0">
                          <a:effectLst/>
                          <a:latin typeface="Arial" panose="020B0604020202020204" pitchFamily="34" charset="0"/>
                          <a:cs typeface="Arial" panose="020B0604020202020204" pitchFamily="34" charset="0"/>
                        </a:rPr>
                        <a:t>16.9%</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13.6%</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1" dirty="0">
                          <a:effectLst/>
                          <a:latin typeface="Arial" panose="020B0604020202020204" pitchFamily="34" charset="0"/>
                          <a:cs typeface="Arial" panose="020B0604020202020204" pitchFamily="34" charset="0"/>
                        </a:rPr>
                        <a:t>23%</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b="0" dirty="0">
                          <a:effectLst/>
                          <a:latin typeface="Arial" panose="020B0604020202020204" pitchFamily="34" charset="0"/>
                          <a:cs typeface="Arial" panose="020B0604020202020204" pitchFamily="34" charset="0"/>
                        </a:rPr>
                        <a:t>30%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3105289208"/>
                  </a:ext>
                </a:extLst>
              </a:tr>
              <a:tr h="41667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dirty="0">
                          <a:effectLst/>
                          <a:latin typeface="Arial" panose="020B0604020202020204" pitchFamily="34" charset="0"/>
                          <a:cs typeface="Arial" panose="020B0604020202020204" pitchFamily="34" charset="0"/>
                        </a:rPr>
                        <a:t>Inequality</a:t>
                      </a:r>
                      <a:r>
                        <a:rPr lang="en-US" sz="1400" baseline="30000" dirty="0">
                          <a:effectLst/>
                          <a:latin typeface="Arial" panose="020B0604020202020204" pitchFamily="34" charset="0"/>
                          <a:cs typeface="Arial" panose="020B0604020202020204" pitchFamily="34" charset="0"/>
                        </a:rPr>
                        <a:t>4</a:t>
                      </a:r>
                      <a:endParaRPr lang="en-ZA" sz="1400" baseline="30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spcBef>
                          <a:spcPts val="165"/>
                        </a:spcBef>
                        <a:spcAft>
                          <a:spcPts val="0"/>
                        </a:spcAft>
                      </a:pPr>
                      <a:r>
                        <a:rPr lang="en-US" sz="1400" b="0" dirty="0">
                          <a:effectLst/>
                          <a:latin typeface="Arial" panose="020B0604020202020204" pitchFamily="34" charset="0"/>
                          <a:cs typeface="Arial" panose="020B0604020202020204" pitchFamily="34" charset="0"/>
                        </a:rPr>
                        <a:t>Gini</a:t>
                      </a:r>
                      <a:r>
                        <a:rPr lang="en-US" sz="1400" b="0" spc="70" dirty="0">
                          <a:effectLst/>
                          <a:latin typeface="Arial" panose="020B0604020202020204" pitchFamily="34" charset="0"/>
                          <a:cs typeface="Arial" panose="020B0604020202020204" pitchFamily="34" charset="0"/>
                        </a:rPr>
                        <a:t> </a:t>
                      </a:r>
                      <a:r>
                        <a:rPr lang="en-US" sz="1400" b="0" spc="-10" dirty="0">
                          <a:effectLst/>
                          <a:latin typeface="Arial" panose="020B0604020202020204" pitchFamily="34" charset="0"/>
                          <a:cs typeface="Arial" panose="020B0604020202020204" pitchFamily="34" charset="0"/>
                        </a:rPr>
                        <a:t>c</a:t>
                      </a:r>
                      <a:r>
                        <a:rPr lang="en-US" sz="1400" b="0" spc="-5" dirty="0">
                          <a:effectLst/>
                          <a:latin typeface="Arial" panose="020B0604020202020204" pitchFamily="34" charset="0"/>
                          <a:cs typeface="Arial" panose="020B0604020202020204" pitchFamily="34" charset="0"/>
                        </a:rPr>
                        <a:t>oefficient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spc="-5" dirty="0">
                          <a:effectLst/>
                          <a:latin typeface="Arial" panose="020B0604020202020204" pitchFamily="34" charset="0"/>
                          <a:cs typeface="Arial" panose="020B0604020202020204" pitchFamily="34" charset="0"/>
                        </a:rPr>
                        <a:t>0</a:t>
                      </a:r>
                      <a:r>
                        <a:rPr lang="en-US" sz="1400" b="0" spc="-10" dirty="0">
                          <a:effectLst/>
                          <a:latin typeface="Arial" panose="020B0604020202020204" pitchFamily="34" charset="0"/>
                          <a:cs typeface="Arial" panose="020B0604020202020204" pitchFamily="34" charset="0"/>
                        </a:rPr>
                        <a:t>.68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spc="-5" dirty="0">
                          <a:effectLst/>
                          <a:latin typeface="Arial" panose="020B0604020202020204" pitchFamily="34" charset="0"/>
                          <a:cs typeface="Arial" panose="020B0604020202020204" pitchFamily="34" charset="0"/>
                        </a:rPr>
                        <a:t>0</a:t>
                      </a:r>
                      <a:r>
                        <a:rPr lang="en-US" sz="1400" b="0" spc="-10" dirty="0">
                          <a:effectLst/>
                          <a:latin typeface="Arial" panose="020B0604020202020204" pitchFamily="34" charset="0"/>
                          <a:cs typeface="Arial" panose="020B0604020202020204" pitchFamily="34" charset="0"/>
                        </a:rPr>
                        <a:t>.68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1" spc="-5" dirty="0">
                          <a:effectLst/>
                          <a:latin typeface="Arial" panose="020B0604020202020204" pitchFamily="34" charset="0"/>
                          <a:cs typeface="Arial" panose="020B0604020202020204" pitchFamily="34" charset="0"/>
                        </a:rPr>
                        <a:t>0</a:t>
                      </a:r>
                      <a:r>
                        <a:rPr lang="en-US" sz="1400" b="1" spc="-10" dirty="0">
                          <a:effectLst/>
                          <a:latin typeface="Arial" panose="020B0604020202020204" pitchFamily="34" charset="0"/>
                          <a:cs typeface="Arial" panose="020B0604020202020204" pitchFamily="34" charset="0"/>
                        </a:rPr>
                        <a:t>.66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b="0" spc="-5" dirty="0">
                          <a:effectLst/>
                          <a:latin typeface="Arial" panose="020B0604020202020204" pitchFamily="34" charset="0"/>
                          <a:cs typeface="Arial" panose="020B0604020202020204" pitchFamily="34" charset="0"/>
                        </a:rPr>
                        <a:t>0</a:t>
                      </a:r>
                      <a:r>
                        <a:rPr lang="en-US" sz="1400" b="0" spc="-10" dirty="0">
                          <a:effectLst/>
                          <a:latin typeface="Arial" panose="020B0604020202020204" pitchFamily="34" charset="0"/>
                          <a:cs typeface="Arial" panose="020B0604020202020204" pitchFamily="34" charset="0"/>
                        </a:rPr>
                        <a:t>.60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2208747197"/>
                  </a:ext>
                </a:extLst>
              </a:tr>
              <a:tr h="443170">
                <a:tc rowSpan="2">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400" spc="-10" dirty="0">
                          <a:effectLst/>
                          <a:latin typeface="Arial" panose="020B0604020202020204" pitchFamily="34" charset="0"/>
                          <a:cs typeface="Arial" panose="020B0604020202020204" pitchFamily="34" charset="0"/>
                        </a:rPr>
                        <a:t>P</a:t>
                      </a:r>
                      <a:r>
                        <a:rPr lang="en-US" sz="1400" spc="-15" dirty="0">
                          <a:effectLst/>
                          <a:latin typeface="Arial" panose="020B0604020202020204" pitchFamily="34" charset="0"/>
                          <a:cs typeface="Arial" panose="020B0604020202020204" pitchFamily="34" charset="0"/>
                        </a:rPr>
                        <a:t>o</a:t>
                      </a:r>
                      <a:r>
                        <a:rPr lang="en-US" sz="1400" spc="-10" dirty="0">
                          <a:effectLst/>
                          <a:latin typeface="Arial" panose="020B0604020202020204" pitchFamily="34" charset="0"/>
                          <a:cs typeface="Arial" panose="020B0604020202020204" pitchFamily="34" charset="0"/>
                        </a:rPr>
                        <a:t>verty</a:t>
                      </a:r>
                      <a:r>
                        <a:rPr lang="en-US" sz="1400" spc="-10" baseline="30000" dirty="0">
                          <a:effectLst/>
                          <a:latin typeface="Arial" panose="020B0604020202020204" pitchFamily="34" charset="0"/>
                          <a:cs typeface="Arial" panose="020B0604020202020204" pitchFamily="34" charset="0"/>
                        </a:rPr>
                        <a:t>4</a:t>
                      </a:r>
                      <a:endParaRPr lang="en-ZA" sz="1400" baseline="30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spcBef>
                          <a:spcPts val="165"/>
                        </a:spcBef>
                        <a:spcAft>
                          <a:spcPts val="0"/>
                        </a:spcAft>
                      </a:pPr>
                      <a:r>
                        <a:rPr lang="en-US" sz="1400" b="0" spc="-5" dirty="0">
                          <a:effectLst/>
                          <a:latin typeface="Arial" panose="020B0604020202020204" pitchFamily="34" charset="0"/>
                          <a:cs typeface="Arial" panose="020B0604020202020204" pitchFamily="34" charset="0"/>
                        </a:rPr>
                        <a:t>F</a:t>
                      </a:r>
                      <a:r>
                        <a:rPr lang="en-US" sz="1400" b="0" spc="-10" dirty="0">
                          <a:effectLst/>
                          <a:latin typeface="Arial" panose="020B0604020202020204" pitchFamily="34" charset="0"/>
                          <a:cs typeface="Arial" panose="020B0604020202020204" pitchFamily="34" charset="0"/>
                        </a:rPr>
                        <a:t>ood</a:t>
                      </a:r>
                      <a:r>
                        <a:rPr lang="en-US" sz="1400" b="0" spc="5" dirty="0">
                          <a:effectLst/>
                          <a:latin typeface="Arial" panose="020B0604020202020204" pitchFamily="34" charset="0"/>
                          <a:cs typeface="Arial" panose="020B0604020202020204" pitchFamily="34" charset="0"/>
                        </a:rPr>
                        <a:t> </a:t>
                      </a:r>
                      <a:r>
                        <a:rPr lang="en-US" sz="1400" b="0" spc="-15" dirty="0">
                          <a:effectLst/>
                          <a:latin typeface="Arial" panose="020B0604020202020204" pitchFamily="34" charset="0"/>
                          <a:cs typeface="Arial" panose="020B0604020202020204" pitchFamily="34" charset="0"/>
                        </a:rPr>
                        <a:t>po</a:t>
                      </a:r>
                      <a:r>
                        <a:rPr lang="en-US" sz="1400" b="0" spc="-10" dirty="0">
                          <a:effectLst/>
                          <a:latin typeface="Arial" panose="020B0604020202020204" pitchFamily="34" charset="0"/>
                          <a:cs typeface="Arial" panose="020B0604020202020204" pitchFamily="34" charset="0"/>
                        </a:rPr>
                        <a:t>verty</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spc="-15" dirty="0">
                          <a:effectLst/>
                          <a:latin typeface="Arial" panose="020B0604020202020204" pitchFamily="34" charset="0"/>
                          <a:cs typeface="Arial" panose="020B0604020202020204" pitchFamily="34" charset="0"/>
                        </a:rPr>
                        <a:t>2</a:t>
                      </a:r>
                      <a:r>
                        <a:rPr lang="en-US" sz="1400" b="0" spc="-10" dirty="0">
                          <a:effectLst/>
                          <a:latin typeface="Arial" panose="020B0604020202020204" pitchFamily="34" charset="0"/>
                          <a:cs typeface="Arial" panose="020B0604020202020204" pitchFamily="34" charset="0"/>
                        </a:rPr>
                        <a:t>4.</a:t>
                      </a:r>
                      <a:r>
                        <a:rPr lang="en-US" sz="1400" b="0" spc="-15" dirty="0">
                          <a:effectLst/>
                          <a:latin typeface="Arial" panose="020B0604020202020204" pitchFamily="34" charset="0"/>
                          <a:cs typeface="Arial" panose="020B0604020202020204" pitchFamily="34" charset="0"/>
                        </a:rPr>
                        <a:t>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a:spcBef>
                          <a:spcPts val="165"/>
                        </a:spcBef>
                        <a:spcAft>
                          <a:spcPts val="0"/>
                        </a:spcAft>
                      </a:pPr>
                      <a:r>
                        <a:rPr lang="en-US" sz="1400" b="0" spc="-15" dirty="0">
                          <a:effectLst/>
                          <a:latin typeface="Arial" panose="020B0604020202020204" pitchFamily="34" charset="0"/>
                          <a:cs typeface="Arial" panose="020B0604020202020204" pitchFamily="34" charset="0"/>
                        </a:rPr>
                        <a:t>2</a:t>
                      </a:r>
                      <a:r>
                        <a:rPr lang="en-US" sz="1400" b="0" spc="-10" dirty="0">
                          <a:effectLst/>
                          <a:latin typeface="Arial" panose="020B0604020202020204" pitchFamily="34" charset="0"/>
                          <a:cs typeface="Arial" panose="020B0604020202020204" pitchFamily="34" charset="0"/>
                        </a:rPr>
                        <a:t>4.</a:t>
                      </a:r>
                      <a:r>
                        <a:rPr lang="en-US" sz="1400" b="0" spc="-15" dirty="0">
                          <a:effectLst/>
                          <a:latin typeface="Arial" panose="020B0604020202020204" pitchFamily="34" charset="0"/>
                          <a:cs typeface="Arial" panose="020B0604020202020204" pitchFamily="34" charset="0"/>
                        </a:rPr>
                        <a:t>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5720" marR="0" algn="ctr" defTabSz="914400" rtl="0" eaLnBrk="1" latinLnBrk="0" hangingPunct="1">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20%</a:t>
                      </a:r>
                      <a:endPar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400" b="0" spc="-10" dirty="0">
                          <a:effectLst/>
                          <a:latin typeface="Arial" panose="020B0604020202020204" pitchFamily="34" charset="0"/>
                          <a:cs typeface="Arial" panose="020B0604020202020204" pitchFamily="34" charset="0"/>
                        </a:rPr>
                        <a:t>0.0</a:t>
                      </a:r>
                      <a:r>
                        <a:rPr lang="en-US" sz="1400" b="0" spc="-15" dirty="0">
                          <a:effectLst/>
                          <a:latin typeface="Arial" panose="020B0604020202020204" pitchFamily="34"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2244353019"/>
                  </a:ext>
                </a:extLst>
              </a:tr>
              <a:tr h="389812">
                <a:tc vMerge="1">
                  <a:txBody>
                    <a:bodyPr/>
                    <a:lstStyle/>
                    <a:p>
                      <a:pPr marL="0" marR="0">
                        <a:spcBef>
                          <a:spcPts val="0"/>
                        </a:spcBef>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spcBef>
                          <a:spcPts val="165"/>
                        </a:spcBef>
                        <a:spcAft>
                          <a:spcPts val="0"/>
                        </a:spcAft>
                      </a:pPr>
                      <a:r>
                        <a:rPr lang="en-US" sz="1600" b="1" spc="-15" dirty="0">
                          <a:solidFill>
                            <a:schemeClr val="accent1">
                              <a:lumMod val="75000"/>
                            </a:schemeClr>
                          </a:solidFill>
                          <a:effectLst/>
                          <a:latin typeface="Arial" panose="020B0604020202020204" pitchFamily="34" charset="0"/>
                          <a:cs typeface="Arial" panose="020B0604020202020204" pitchFamily="34" charset="0"/>
                        </a:rPr>
                        <a:t>L</a:t>
                      </a:r>
                      <a:r>
                        <a:rPr lang="en-US" sz="1600" b="1" spc="-20" dirty="0">
                          <a:solidFill>
                            <a:schemeClr val="accent1">
                              <a:lumMod val="75000"/>
                            </a:schemeClr>
                          </a:solidFill>
                          <a:effectLst/>
                          <a:latin typeface="Arial" panose="020B0604020202020204" pitchFamily="34" charset="0"/>
                          <a:cs typeface="Arial" panose="020B0604020202020204" pitchFamily="34" charset="0"/>
                        </a:rPr>
                        <a:t>ow</a:t>
                      </a:r>
                      <a:r>
                        <a:rPr lang="en-US" sz="1600" b="1" spc="-15" dirty="0">
                          <a:solidFill>
                            <a:schemeClr val="accent1">
                              <a:lumMod val="75000"/>
                            </a:schemeClr>
                          </a:solidFill>
                          <a:effectLst/>
                          <a:latin typeface="Arial" panose="020B0604020202020204" pitchFamily="34" charset="0"/>
                          <a:cs typeface="Arial" panose="020B0604020202020204" pitchFamily="34" charset="0"/>
                        </a:rPr>
                        <a:t>er</a:t>
                      </a:r>
                      <a:r>
                        <a:rPr lang="en-US" sz="1600" b="1" spc="-145" dirty="0">
                          <a:solidFill>
                            <a:schemeClr val="accent1">
                              <a:lumMod val="75000"/>
                            </a:schemeClr>
                          </a:solidFill>
                          <a:effectLst/>
                          <a:latin typeface="Arial" panose="020B0604020202020204" pitchFamily="34" charset="0"/>
                          <a:cs typeface="Arial" panose="020B0604020202020204" pitchFamily="34" charset="0"/>
                        </a:rPr>
                        <a:t> </a:t>
                      </a:r>
                      <a:r>
                        <a:rPr lang="en-US" sz="1600" b="1" dirty="0">
                          <a:solidFill>
                            <a:schemeClr val="accent1">
                              <a:lumMod val="75000"/>
                            </a:schemeClr>
                          </a:solidFill>
                          <a:effectLst/>
                          <a:latin typeface="Arial" panose="020B0604020202020204" pitchFamily="34" charset="0"/>
                          <a:cs typeface="Arial" panose="020B0604020202020204" pitchFamily="34" charset="0"/>
                        </a:rPr>
                        <a:t>bound</a:t>
                      </a:r>
                      <a:endParaRPr lang="en-ZA"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600" b="1" spc="-5" dirty="0">
                          <a:solidFill>
                            <a:schemeClr val="accent1">
                              <a:lumMod val="75000"/>
                            </a:schemeClr>
                          </a:solidFill>
                          <a:effectLst/>
                          <a:latin typeface="Arial" panose="020B0604020202020204" pitchFamily="34" charset="0"/>
                          <a:cs typeface="Arial" panose="020B0604020202020204" pitchFamily="34" charset="0"/>
                        </a:rPr>
                        <a:t>39</a:t>
                      </a:r>
                      <a:r>
                        <a:rPr lang="en-US" sz="1600" b="1" spc="-10" dirty="0">
                          <a:solidFill>
                            <a:schemeClr val="accent1">
                              <a:lumMod val="75000"/>
                            </a:schemeClr>
                          </a:solidFill>
                          <a:effectLst/>
                          <a:latin typeface="Arial" panose="020B0604020202020204" pitchFamily="34" charset="0"/>
                          <a:cs typeface="Arial" panose="020B0604020202020204" pitchFamily="34" charset="0"/>
                        </a:rPr>
                        <a:t>.8%</a:t>
                      </a:r>
                      <a:endParaRPr lang="en-ZA"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600" b="1" spc="-5" dirty="0">
                          <a:solidFill>
                            <a:schemeClr val="accent1">
                              <a:lumMod val="75000"/>
                            </a:schemeClr>
                          </a:solidFill>
                          <a:effectLst/>
                          <a:latin typeface="Arial" panose="020B0604020202020204" pitchFamily="34" charset="0"/>
                          <a:cs typeface="Arial" panose="020B0604020202020204" pitchFamily="34" charset="0"/>
                        </a:rPr>
                        <a:t>39</a:t>
                      </a:r>
                      <a:r>
                        <a:rPr lang="en-US" sz="1600" b="1" spc="-10" dirty="0">
                          <a:solidFill>
                            <a:schemeClr val="accent1">
                              <a:lumMod val="75000"/>
                            </a:schemeClr>
                          </a:solidFill>
                          <a:effectLst/>
                          <a:latin typeface="Arial" panose="020B0604020202020204" pitchFamily="34" charset="0"/>
                          <a:cs typeface="Arial" panose="020B0604020202020204" pitchFamily="34" charset="0"/>
                        </a:rPr>
                        <a:t>.8%</a:t>
                      </a:r>
                      <a:endParaRPr lang="en-ZA"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600" b="1" dirty="0">
                          <a:solidFill>
                            <a:schemeClr val="accent1">
                              <a:lumMod val="75000"/>
                            </a:schemeClr>
                          </a:solidFill>
                          <a:effectLst/>
                          <a:latin typeface="Arial" panose="020B0604020202020204" pitchFamily="34" charset="0"/>
                          <a:cs typeface="Arial" panose="020B0604020202020204" pitchFamily="34" charset="0"/>
                        </a:rPr>
                        <a:t>28%</a:t>
                      </a:r>
                      <a:endParaRPr lang="en-ZA"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45720" marR="0" algn="ctr">
                        <a:spcBef>
                          <a:spcPts val="165"/>
                        </a:spcBef>
                        <a:spcAft>
                          <a:spcPts val="0"/>
                        </a:spcAft>
                      </a:pPr>
                      <a:r>
                        <a:rPr lang="en-US" sz="1600" b="1" spc="-10" dirty="0">
                          <a:solidFill>
                            <a:schemeClr val="accent1">
                              <a:lumMod val="75000"/>
                            </a:schemeClr>
                          </a:solidFill>
                          <a:effectLst/>
                          <a:latin typeface="Arial" panose="020B0604020202020204" pitchFamily="34" charset="0"/>
                          <a:cs typeface="Arial" panose="020B0604020202020204" pitchFamily="34" charset="0"/>
                        </a:rPr>
                        <a:t>0.0</a:t>
                      </a:r>
                      <a:r>
                        <a:rPr lang="en-US" sz="1600" b="1" spc="-15" dirty="0">
                          <a:solidFill>
                            <a:schemeClr val="accent1">
                              <a:lumMod val="75000"/>
                            </a:schemeClr>
                          </a:solidFill>
                          <a:effectLst/>
                          <a:latin typeface="Arial" panose="020B0604020202020204" pitchFamily="34" charset="0"/>
                          <a:cs typeface="Arial" panose="020B0604020202020204" pitchFamily="34" charset="0"/>
                        </a:rPr>
                        <a:t>%</a:t>
                      </a:r>
                      <a:endParaRPr lang="en-ZA"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xmlns="" val="3330043389"/>
                  </a:ext>
                </a:extLst>
              </a:tr>
            </a:tbl>
          </a:graphicData>
        </a:graphic>
      </p:graphicFrame>
      <p:sp>
        <p:nvSpPr>
          <p:cNvPr id="6" name="TextBox 5">
            <a:extLst>
              <a:ext uri="{FF2B5EF4-FFF2-40B4-BE49-F238E27FC236}">
                <a16:creationId xmlns:a16="http://schemas.microsoft.com/office/drawing/2014/main" xmlns="" id="{F6666C19-ADEF-46E0-9A4A-6995156E09F0}"/>
              </a:ext>
            </a:extLst>
          </p:cNvPr>
          <p:cNvSpPr txBox="1"/>
          <p:nvPr/>
        </p:nvSpPr>
        <p:spPr>
          <a:xfrm>
            <a:off x="1726019" y="4777300"/>
            <a:ext cx="8977745" cy="15234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1" i="1" u="none" strike="noStrike" kern="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rPr>
              <a:t>Compiled by DPME based on Statistics South Africa data</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Notes: </a:t>
            </a:r>
          </a:p>
          <a:p>
            <a:pPr marL="176213" marR="0" lvl="0" indent="-176213" defTabSz="914400" eaLnBrk="1" fontAlgn="auto" latinLnBrk="0" hangingPunct="1">
              <a:lnSpc>
                <a:spcPct val="100000"/>
              </a:lnSpc>
              <a:spcBef>
                <a:spcPts val="0"/>
              </a:spcBef>
              <a:spcAft>
                <a:spcPts val="0"/>
              </a:spcAft>
              <a:buClrTx/>
              <a:buSzTx/>
              <a:buFontTx/>
              <a:buAutoNum type="arabicPeriod"/>
              <a:tabLst/>
              <a:defRPr/>
            </a:pP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GDP revised from 0.8% to 0.1% (2019) and from -</a:t>
            </a:r>
            <a:r>
              <a:rPr kumimoji="0" lang="en-ZA"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to -6.4% (2020) due to the rebasing exercised conducted by Statistics SA in Aug 2021. Stats SA on 8 March announced that the economy had grown by 1,2% in Q4: 2021, with an annual growth of 4.9% in 2021. </a:t>
            </a:r>
          </a:p>
          <a:p>
            <a:pPr marL="176213" marR="0" lvl="0" indent="-176213" defTabSz="914400" eaLnBrk="1" fontAlgn="auto" latinLnBrk="0" hangingPunct="1">
              <a:lnSpc>
                <a:spcPct val="100000"/>
              </a:lnSpc>
              <a:spcBef>
                <a:spcPts val="0"/>
              </a:spcBef>
              <a:spcAft>
                <a:spcPts val="0"/>
              </a:spcAft>
              <a:buClrTx/>
              <a:buSzTx/>
              <a:buFontTx/>
              <a:buAutoNum type="arabicPeriod"/>
              <a:tabLst/>
              <a:defRPr/>
            </a:pPr>
            <a:r>
              <a:rPr kumimoji="0" lang="en-ZA"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Current unemployment and employment numbers are as at Q3:2021 (QLFS).</a:t>
            </a:r>
          </a:p>
          <a:p>
            <a:pPr marL="176213" marR="0" lvl="0" indent="-176213" defTabSz="914400" eaLnBrk="1" fontAlgn="auto" latinLnBrk="0" hangingPunct="1">
              <a:lnSpc>
                <a:spcPct val="100000"/>
              </a:lnSpc>
              <a:spcBef>
                <a:spcPts val="0"/>
              </a:spcBef>
              <a:spcAft>
                <a:spcPts val="0"/>
              </a:spcAft>
              <a:buClrTx/>
              <a:buSzTx/>
              <a:buFontTx/>
              <a:buAutoNum type="arabicPeriod"/>
              <a:tabLst/>
              <a:defRPr/>
            </a:pPr>
            <a:r>
              <a:rPr kumimoji="0" lang="en-ZA"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Investment - Gross Fixed Capital Formation as a percentage of GDP has been revised downwards due to rebased GDP.</a:t>
            </a:r>
            <a:endParaRPr kumimoji="0" lang="en-ZA" sz="1200" b="1" i="1" u="none" strike="noStrike" kern="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endParaRPr>
          </a:p>
          <a:p>
            <a:pPr marL="176213" marR="0" lvl="0" indent="-176213" defTabSz="914400" eaLnBrk="1" fontAlgn="auto" latinLnBrk="0" hangingPunct="1">
              <a:lnSpc>
                <a:spcPct val="100000"/>
              </a:lnSpc>
              <a:spcBef>
                <a:spcPts val="0"/>
              </a:spcBef>
              <a:spcAft>
                <a:spcPts val="0"/>
              </a:spcAft>
              <a:buClrTx/>
              <a:buSzTx/>
              <a:buFontTx/>
              <a:buAutoNum type="arabicPeriod"/>
              <a:tabLst/>
              <a:defRPr/>
            </a:pPr>
            <a:r>
              <a:rPr kumimoji="0" lang="en-ZA" sz="1200" b="1" i="1" u="none" strike="noStrike" kern="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rPr>
              <a:t>Inequality and poverty current values are as at 2015/16 Statistics South Africa Study (baseline year) as no new data is available.</a:t>
            </a:r>
          </a:p>
        </p:txBody>
      </p:sp>
    </p:spTree>
    <p:extLst>
      <p:ext uri="{BB962C8B-B14F-4D97-AF65-F5344CB8AC3E}">
        <p14:creationId xmlns:p14="http://schemas.microsoft.com/office/powerpoint/2010/main" xmlns="" val="221804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0">
            <a:extLst>
              <a:ext uri="{FF2B5EF4-FFF2-40B4-BE49-F238E27FC236}">
                <a16:creationId xmlns:a16="http://schemas.microsoft.com/office/drawing/2014/main" xmlns="" id="{FA3AE855-4FD5-4C96-9E2C-7A12794DD71E}"/>
              </a:ext>
            </a:extLst>
          </p:cNvPr>
          <p:cNvSpPr txBox="1">
            <a:spLocks/>
          </p:cNvSpPr>
          <p:nvPr/>
        </p:nvSpPr>
        <p:spPr>
          <a:xfrm>
            <a:off x="199870" y="5200650"/>
            <a:ext cx="11707281" cy="1412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en-US" sz="1200" kern="0" dirty="0">
              <a:solidFill>
                <a:prstClr val="black"/>
              </a:solidFill>
              <a:latin typeface="Arial" panose="020B0604020202020204" pitchFamily="34" charset="0"/>
              <a:cs typeface="Arial" panose="020B0604020202020204" pitchFamily="34" charset="0"/>
              <a:sym typeface="Calibri"/>
            </a:endParaRPr>
          </a:p>
        </p:txBody>
      </p:sp>
      <p:sp>
        <p:nvSpPr>
          <p:cNvPr id="17" name="Title 1">
            <a:extLst>
              <a:ext uri="{FF2B5EF4-FFF2-40B4-BE49-F238E27FC236}">
                <a16:creationId xmlns:a16="http://schemas.microsoft.com/office/drawing/2014/main" xmlns="" id="{D0847C97-594E-4966-A03C-059F3161E5D0}"/>
              </a:ext>
            </a:extLst>
          </p:cNvPr>
          <p:cNvSpPr txBox="1">
            <a:spLocks/>
          </p:cNvSpPr>
          <p:nvPr/>
        </p:nvSpPr>
        <p:spPr>
          <a:xfrm>
            <a:off x="349772" y="219025"/>
            <a:ext cx="11557380" cy="64174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b="1" dirty="0">
                <a:latin typeface="Arial" panose="020B0604020202020204" pitchFamily="34" charset="0"/>
                <a:cs typeface="Arial" panose="020B0604020202020204" pitchFamily="34" charset="0"/>
              </a:rPr>
              <a:t>Summary of MTSF Monitoring Progress</a:t>
            </a:r>
          </a:p>
        </p:txBody>
      </p:sp>
      <p:pic>
        <p:nvPicPr>
          <p:cNvPr id="4" name="Content Placeholder 3">
            <a:extLst>
              <a:ext uri="{FF2B5EF4-FFF2-40B4-BE49-F238E27FC236}">
                <a16:creationId xmlns:a16="http://schemas.microsoft.com/office/drawing/2014/main" xmlns="" id="{2F011EED-743D-40E8-AAC1-EFE2570FBF03}"/>
              </a:ext>
            </a:extLst>
          </p:cNvPr>
          <p:cNvPicPr>
            <a:picLocks noGrp="1" noChangeAspect="1"/>
          </p:cNvPicPr>
          <p:nvPr>
            <p:ph sz="half" idx="1"/>
          </p:nvPr>
        </p:nvPicPr>
        <p:blipFill>
          <a:blip r:embed="rId3"/>
          <a:stretch>
            <a:fillRect/>
          </a:stretch>
        </p:blipFill>
        <p:spPr>
          <a:xfrm>
            <a:off x="349772" y="860767"/>
            <a:ext cx="5181600" cy="4047234"/>
          </a:xfrm>
          <a:prstGeom prst="rect">
            <a:avLst/>
          </a:prstGeom>
        </p:spPr>
      </p:pic>
      <p:pic>
        <p:nvPicPr>
          <p:cNvPr id="6" name="Picture 5">
            <a:extLst>
              <a:ext uri="{FF2B5EF4-FFF2-40B4-BE49-F238E27FC236}">
                <a16:creationId xmlns:a16="http://schemas.microsoft.com/office/drawing/2014/main" xmlns="" id="{279488B8-246D-4E9C-B793-764646675454}"/>
              </a:ext>
            </a:extLst>
          </p:cNvPr>
          <p:cNvPicPr>
            <a:picLocks noChangeAspect="1"/>
          </p:cNvPicPr>
          <p:nvPr/>
        </p:nvPicPr>
        <p:blipFill>
          <a:blip r:embed="rId4"/>
          <a:stretch>
            <a:fillRect/>
          </a:stretch>
        </p:blipFill>
        <p:spPr>
          <a:xfrm>
            <a:off x="349772" y="4908001"/>
            <a:ext cx="5182049" cy="1194920"/>
          </a:xfrm>
          <a:prstGeom prst="rect">
            <a:avLst/>
          </a:prstGeom>
        </p:spPr>
      </p:pic>
      <p:sp>
        <p:nvSpPr>
          <p:cNvPr id="13" name="TextBox 12">
            <a:extLst>
              <a:ext uri="{FF2B5EF4-FFF2-40B4-BE49-F238E27FC236}">
                <a16:creationId xmlns:a16="http://schemas.microsoft.com/office/drawing/2014/main" xmlns="" id="{382A70AB-09A0-4F17-9F7D-E0475CAEF3DD}"/>
              </a:ext>
            </a:extLst>
          </p:cNvPr>
          <p:cNvSpPr txBox="1"/>
          <p:nvPr/>
        </p:nvSpPr>
        <p:spPr>
          <a:xfrm>
            <a:off x="5869173" y="982782"/>
            <a:ext cx="6142532" cy="5355312"/>
          </a:xfrm>
          <a:prstGeom prst="rect">
            <a:avLst/>
          </a:prstGeom>
          <a:noFill/>
        </p:spPr>
        <p:txBody>
          <a:bodyPr wrap="square" rtlCol="0">
            <a:spAutoFit/>
          </a:bodyPr>
          <a:lstStyle/>
          <a:p>
            <a:pPr marL="285750" indent="-285750">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The NDP diagnosis of the problems facing the state is largely unresolved (NPC Review, 2020). NDP says: </a:t>
            </a:r>
          </a:p>
          <a:p>
            <a:endParaRPr lang="en-ZA" dirty="0">
              <a:solidFill>
                <a:prstClr val="black"/>
              </a:solidFill>
              <a:latin typeface="Arial" panose="020B0604020202020204" pitchFamily="34" charset="0"/>
              <a:cs typeface="Arial" panose="020B0604020202020204" pitchFamily="34" charset="0"/>
            </a:endParaRPr>
          </a:p>
          <a:p>
            <a:r>
              <a:rPr lang="en-ZA" i="1" dirty="0">
                <a:solidFill>
                  <a:prstClr val="black"/>
                </a:solidFill>
                <a:latin typeface="Arial" panose="020B0604020202020204" pitchFamily="34" charset="0"/>
                <a:cs typeface="Arial" panose="020B0604020202020204" pitchFamily="34" charset="0"/>
              </a:rPr>
              <a:t>“The main challenge has been unevenness in capacity that leads to uneven performance in local, provincial and national government…There has been many individual initiatives, but there is a tendency to jump from one quick fix or policy fad to another…(page 408)”</a:t>
            </a:r>
          </a:p>
          <a:p>
            <a:endParaRPr lang="en-ZA" i="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These challenges manifest themselves in weaknesses in the political-administrative interface, inter-governmental relations, citizen engagement and quality of service delivery</a:t>
            </a:r>
          </a:p>
          <a:p>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r>
              <a:rPr lang="en-US" b="1" dirty="0">
                <a:solidFill>
                  <a:prstClr val="black"/>
                </a:solidFill>
                <a:latin typeface="Arial" panose="020B0604020202020204" pitchFamily="34" charset="0"/>
                <a:cs typeface="Arial" panose="020B0604020202020204" pitchFamily="34" charset="0"/>
              </a:rPr>
              <a:t>The MTSF Bi-Annual Report identifies areas as persistent under performance categorized by Priority in the following slides</a:t>
            </a:r>
            <a:endParaRPr lang="en-ZA"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9824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33FC12EE-F330-44CF-9E84-73FC72A7594A}"/>
              </a:ext>
            </a:extLst>
          </p:cNvPr>
          <p:cNvSpPr>
            <a:spLocks noGrp="1"/>
          </p:cNvSpPr>
          <p:nvPr>
            <p:ph sz="half" idx="1"/>
          </p:nvPr>
        </p:nvSpPr>
        <p:spPr>
          <a:xfrm>
            <a:off x="199870" y="992038"/>
            <a:ext cx="5819930" cy="5561351"/>
          </a:xfrm>
        </p:spPr>
        <p:txBody>
          <a:bodyPr>
            <a:normAutofit fontScale="77500" lnSpcReduction="20000"/>
          </a:bodyPr>
          <a:lstStyle/>
          <a:p>
            <a:pPr lvl="0">
              <a:lnSpc>
                <a:spcPct val="120000"/>
              </a:lnSpc>
              <a:spcBef>
                <a:spcPts val="0"/>
              </a:spcBef>
            </a:pPr>
            <a:r>
              <a:rPr lang="en-US" sz="1900" dirty="0">
                <a:solidFill>
                  <a:prstClr val="black"/>
                </a:solidFill>
                <a:latin typeface="Arial" panose="020B0604020202020204" pitchFamily="34" charset="0"/>
                <a:cs typeface="Arial" panose="020B0604020202020204" pitchFamily="34" charset="0"/>
              </a:rPr>
              <a:t>DPME’s assessment is based on governments’ performance at an output and outcome  level (e.g. employment and investment) - Evaluations are conducted at a mid-term review. </a:t>
            </a:r>
          </a:p>
          <a:p>
            <a:pPr lvl="0">
              <a:lnSpc>
                <a:spcPct val="120000"/>
              </a:lnSpc>
              <a:spcBef>
                <a:spcPts val="0"/>
              </a:spcBef>
            </a:pPr>
            <a:r>
              <a:rPr lang="en-US" sz="1900" dirty="0">
                <a:solidFill>
                  <a:prstClr val="black"/>
                </a:solidFill>
                <a:latin typeface="Arial" panose="020B0604020202020204" pitchFamily="34" charset="0"/>
                <a:cs typeface="Arial" panose="020B0604020202020204" pitchFamily="34" charset="0"/>
              </a:rPr>
              <a:t>53% of the 55 </a:t>
            </a:r>
            <a:r>
              <a:rPr lang="en-US" sz="2300" dirty="0">
                <a:solidFill>
                  <a:prstClr val="black"/>
                </a:solidFill>
                <a:latin typeface="Arial" panose="020B0604020202020204" pitchFamily="34" charset="0"/>
                <a:cs typeface="Arial" panose="020B0604020202020204" pitchFamily="34" charset="0"/>
              </a:rPr>
              <a:t>targets</a:t>
            </a:r>
            <a:r>
              <a:rPr lang="en-US" sz="1900" dirty="0">
                <a:solidFill>
                  <a:prstClr val="black"/>
                </a:solidFill>
                <a:latin typeface="Arial" panose="020B0604020202020204" pitchFamily="34" charset="0"/>
                <a:cs typeface="Arial" panose="020B0604020202020204" pitchFamily="34" charset="0"/>
              </a:rPr>
              <a:t> are lagging behind, </a:t>
            </a:r>
            <a:r>
              <a:rPr lang="en-US" sz="1800" dirty="0">
                <a:solidFill>
                  <a:prstClr val="black"/>
                </a:solidFill>
                <a:latin typeface="Arial" panose="020B0604020202020204" pitchFamily="34" charset="0"/>
                <a:cs typeface="Arial" panose="020B0604020202020204" pitchFamily="34" charset="0"/>
              </a:rPr>
              <a:t>while only 44% of the targets are on track.</a:t>
            </a:r>
            <a:r>
              <a:rPr lang="en-US" sz="1900" dirty="0">
                <a:solidFill>
                  <a:prstClr val="black"/>
                </a:solidFill>
                <a:latin typeface="Arial" panose="020B0604020202020204" pitchFamily="34" charset="0"/>
                <a:cs typeface="Arial" panose="020B0604020202020204" pitchFamily="34" charset="0"/>
              </a:rPr>
              <a:t> </a:t>
            </a:r>
          </a:p>
          <a:p>
            <a:pPr lvl="0">
              <a:lnSpc>
                <a:spcPct val="120000"/>
              </a:lnSpc>
              <a:spcBef>
                <a:spcPts val="0"/>
              </a:spcBef>
            </a:pPr>
            <a:r>
              <a:rPr lang="en-US" sz="1900" dirty="0">
                <a:solidFill>
                  <a:prstClr val="black"/>
                </a:solidFill>
                <a:latin typeface="Arial" panose="020B0604020202020204" pitchFamily="34" charset="0"/>
                <a:cs typeface="Arial" panose="020B0604020202020204" pitchFamily="34" charset="0"/>
              </a:rPr>
              <a:t>Focus was on 7 key outcomes:</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Economic growth &amp; unemployment   </a:t>
            </a:r>
            <a:r>
              <a:rPr lang="en-US" sz="1900" b="1" dirty="0">
                <a:solidFill>
                  <a:prstClr val="black"/>
                </a:solidFill>
                <a:latin typeface="Arial" panose="020B0604020202020204" pitchFamily="34" charset="0"/>
                <a:cs typeface="Arial" panose="020B0604020202020204" pitchFamily="34" charset="0"/>
              </a:rPr>
              <a:t>Legend</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Industrialisation and localisation                           </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Ease of doing business</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Infrastructure investment</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Energy security</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Digital transformation</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Efficient and reliable transport</a:t>
            </a:r>
          </a:p>
          <a:p>
            <a:pPr lvl="0">
              <a:lnSpc>
                <a:spcPct val="120000"/>
              </a:lnSpc>
              <a:spcBef>
                <a:spcPts val="0"/>
              </a:spcBef>
            </a:pPr>
            <a:r>
              <a:rPr lang="en-US" sz="1900" dirty="0">
                <a:solidFill>
                  <a:prstClr val="black"/>
                </a:solidFill>
                <a:latin typeface="Arial" panose="020B0604020202020204" pitchFamily="34" charset="0"/>
                <a:cs typeface="Arial" panose="020B0604020202020204" pitchFamily="34" charset="0"/>
              </a:rPr>
              <a:t>Non-achievement of targets attributable to the following:</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Fiscally constrained environment (austerity) affecting programme funding </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Administrative inefficiencies (i.e. procurement)</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Lapses in stakeholder management  in relation to policy turnaround </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Interdependencies’ in government processes</a:t>
            </a:r>
          </a:p>
          <a:p>
            <a:pPr marL="914400" lvl="0" indent="-449263">
              <a:lnSpc>
                <a:spcPct val="120000"/>
              </a:lnSpc>
              <a:spcBef>
                <a:spcPts val="0"/>
              </a:spcBef>
              <a:buFont typeface="Wingdings" panose="05000000000000000000" pitchFamily="2" charset="2"/>
              <a:buChar char="ü"/>
            </a:pPr>
            <a:r>
              <a:rPr lang="en-US" sz="1900" dirty="0">
                <a:solidFill>
                  <a:prstClr val="black"/>
                </a:solidFill>
                <a:latin typeface="Arial" panose="020B0604020202020204" pitchFamily="34" charset="0"/>
                <a:cs typeface="Arial" panose="020B0604020202020204" pitchFamily="34" charset="0"/>
              </a:rPr>
              <a:t>Misalignment of priorities in the three spheres of government which impact cost of doing business, particularly at local government level</a:t>
            </a:r>
          </a:p>
          <a:p>
            <a:pPr marL="0" indent="0">
              <a:buNone/>
            </a:pPr>
            <a:endParaRPr lang="en-US"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9DF22BB1-D721-4EDC-8A87-5E41EF062BAA}"/>
              </a:ext>
            </a:extLst>
          </p:cNvPr>
          <p:cNvPicPr>
            <a:picLocks noChangeAspect="1"/>
          </p:cNvPicPr>
          <p:nvPr/>
        </p:nvPicPr>
        <p:blipFill>
          <a:blip r:embed="rId2"/>
          <a:stretch>
            <a:fillRect/>
          </a:stretch>
        </p:blipFill>
        <p:spPr>
          <a:xfrm>
            <a:off x="4033489" y="2572261"/>
            <a:ext cx="7767353" cy="1091279"/>
          </a:xfrm>
          <a:prstGeom prst="rect">
            <a:avLst/>
          </a:prstGeom>
        </p:spPr>
      </p:pic>
      <p:pic>
        <p:nvPicPr>
          <p:cNvPr id="8" name="Content Placeholder 7">
            <a:extLst>
              <a:ext uri="{FF2B5EF4-FFF2-40B4-BE49-F238E27FC236}">
                <a16:creationId xmlns:a16="http://schemas.microsoft.com/office/drawing/2014/main" xmlns="" id="{C466BF3D-BD13-4C51-873F-FBDF4955E6AE}"/>
              </a:ext>
            </a:extLst>
          </p:cNvPr>
          <p:cNvPicPr>
            <a:picLocks noGrp="1" noChangeAspect="1"/>
          </p:cNvPicPr>
          <p:nvPr>
            <p:ph sz="half" idx="2"/>
          </p:nvPr>
        </p:nvPicPr>
        <p:blipFill>
          <a:blip r:embed="rId3"/>
          <a:stretch>
            <a:fillRect/>
          </a:stretch>
        </p:blipFill>
        <p:spPr>
          <a:xfrm>
            <a:off x="6096000" y="764499"/>
            <a:ext cx="5896130" cy="5126635"/>
          </a:xfrm>
          <a:prstGeom prst="rect">
            <a:avLst/>
          </a:prstGeom>
        </p:spPr>
      </p:pic>
      <p:pic>
        <p:nvPicPr>
          <p:cNvPr id="4" name="Picture 3">
            <a:extLst>
              <a:ext uri="{FF2B5EF4-FFF2-40B4-BE49-F238E27FC236}">
                <a16:creationId xmlns:a16="http://schemas.microsoft.com/office/drawing/2014/main" xmlns="" id="{6C77321E-FC3E-4EA2-BA83-1933A1353834}"/>
              </a:ext>
            </a:extLst>
          </p:cNvPr>
          <p:cNvPicPr>
            <a:picLocks noChangeAspect="1"/>
          </p:cNvPicPr>
          <p:nvPr/>
        </p:nvPicPr>
        <p:blipFill>
          <a:blip r:embed="rId4"/>
          <a:stretch>
            <a:fillRect/>
          </a:stretch>
        </p:blipFill>
        <p:spPr>
          <a:xfrm>
            <a:off x="6019800" y="5681585"/>
            <a:ext cx="6687892" cy="871804"/>
          </a:xfrm>
          <a:prstGeom prst="rect">
            <a:avLst/>
          </a:prstGeom>
        </p:spPr>
      </p:pic>
      <p:sp>
        <p:nvSpPr>
          <p:cNvPr id="12" name="Title 1">
            <a:extLst>
              <a:ext uri="{FF2B5EF4-FFF2-40B4-BE49-F238E27FC236}">
                <a16:creationId xmlns:a16="http://schemas.microsoft.com/office/drawing/2014/main" xmlns="" id="{58986EB8-5948-4FBA-B5A4-6923B08EDAD9}"/>
              </a:ext>
            </a:extLst>
          </p:cNvPr>
          <p:cNvSpPr txBox="1">
            <a:spLocks/>
          </p:cNvSpPr>
          <p:nvPr/>
        </p:nvSpPr>
        <p:spPr>
          <a:xfrm>
            <a:off x="266911" y="183849"/>
            <a:ext cx="11725219" cy="58065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Priority 2 Outcomes: MSTF Performance Tracker</a:t>
            </a:r>
          </a:p>
        </p:txBody>
      </p:sp>
    </p:spTree>
    <p:extLst>
      <p:ext uri="{BB962C8B-B14F-4D97-AF65-F5344CB8AC3E}">
        <p14:creationId xmlns:p14="http://schemas.microsoft.com/office/powerpoint/2010/main" xmlns="" val="360044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33FC12EE-F330-44CF-9E84-73FC72A7594A}"/>
              </a:ext>
            </a:extLst>
          </p:cNvPr>
          <p:cNvSpPr>
            <a:spLocks noGrp="1"/>
          </p:cNvSpPr>
          <p:nvPr>
            <p:ph sz="half" idx="1"/>
          </p:nvPr>
        </p:nvSpPr>
        <p:spPr>
          <a:xfrm>
            <a:off x="267047" y="954519"/>
            <a:ext cx="5438930" cy="4103256"/>
          </a:xfrm>
        </p:spPr>
        <p:txBody>
          <a:bodyPr>
            <a:normAutofit fontScale="92500"/>
          </a:bodyPr>
          <a:lstStyle/>
          <a:p>
            <a:pPr lvl="0" algn="just">
              <a:lnSpc>
                <a:spcPct val="120000"/>
              </a:lnSpc>
              <a:spcBef>
                <a:spcPts val="0"/>
              </a:spcBef>
            </a:pPr>
            <a:r>
              <a:rPr lang="en-US" sz="1800" dirty="0">
                <a:solidFill>
                  <a:prstClr val="black"/>
                </a:solidFill>
                <a:latin typeface="Arial" panose="020B0604020202020204" pitchFamily="34" charset="0"/>
                <a:cs typeface="Arial" panose="020B0604020202020204" pitchFamily="34" charset="0"/>
              </a:rPr>
              <a:t>DPME’s assessment is based on governments’ performance at an output and outcome  level (e.g. employment and investment) - Evaluations are conducted </a:t>
            </a:r>
            <a:r>
              <a:rPr lang="en-US" sz="1900" dirty="0">
                <a:solidFill>
                  <a:prstClr val="black"/>
                </a:solidFill>
                <a:latin typeface="Arial" panose="020B0604020202020204" pitchFamily="34" charset="0"/>
                <a:cs typeface="Arial" panose="020B0604020202020204" pitchFamily="34" charset="0"/>
              </a:rPr>
              <a:t>at</a:t>
            </a:r>
            <a:r>
              <a:rPr lang="en-US" sz="1800" dirty="0">
                <a:solidFill>
                  <a:prstClr val="black"/>
                </a:solidFill>
                <a:latin typeface="Arial" panose="020B0604020202020204" pitchFamily="34" charset="0"/>
                <a:cs typeface="Arial" panose="020B0604020202020204" pitchFamily="34" charset="0"/>
              </a:rPr>
              <a:t> a </a:t>
            </a:r>
            <a:r>
              <a:rPr lang="en-US" sz="1900" dirty="0">
                <a:solidFill>
                  <a:prstClr val="black"/>
                </a:solidFill>
                <a:latin typeface="Arial" panose="020B0604020202020204" pitchFamily="34" charset="0"/>
                <a:cs typeface="Arial" panose="020B0604020202020204" pitchFamily="34" charset="0"/>
              </a:rPr>
              <a:t>mid-term</a:t>
            </a:r>
            <a:r>
              <a:rPr lang="en-US" sz="1800" dirty="0">
                <a:solidFill>
                  <a:prstClr val="black"/>
                </a:solidFill>
                <a:latin typeface="Arial" panose="020B0604020202020204" pitchFamily="34" charset="0"/>
                <a:cs typeface="Arial" panose="020B0604020202020204" pitchFamily="34" charset="0"/>
              </a:rPr>
              <a:t> review.</a:t>
            </a:r>
          </a:p>
          <a:p>
            <a:pPr algn="just">
              <a:lnSpc>
                <a:spcPct val="120000"/>
              </a:lnSpc>
              <a:spcBef>
                <a:spcPts val="0"/>
              </a:spcBef>
              <a:defRPr/>
            </a:pPr>
            <a:r>
              <a:rPr lang="en-US" sz="1800" b="1" dirty="0">
                <a:solidFill>
                  <a:prstClr val="black"/>
                </a:solidFill>
                <a:latin typeface="Arial" panose="020B0604020202020204" pitchFamily="34" charset="0"/>
                <a:cs typeface="Arial" panose="020B0604020202020204" pitchFamily="34" charset="0"/>
              </a:rPr>
              <a:t>Data verification and validation: </a:t>
            </a:r>
            <a:r>
              <a:rPr lang="en-US" sz="1800" dirty="0">
                <a:solidFill>
                  <a:prstClr val="black"/>
                </a:solidFill>
                <a:latin typeface="Arial" panose="020B0604020202020204" pitchFamily="34" charset="0"/>
                <a:cs typeface="Arial" panose="020B0604020202020204" pitchFamily="34" charset="0"/>
              </a:rPr>
              <a:t> </a:t>
            </a:r>
            <a:r>
              <a:rPr lang="en-ZA" sz="1800" dirty="0">
                <a:solidFill>
                  <a:prstClr val="black"/>
                </a:solidFill>
                <a:latin typeface="Arial" panose="020B0604020202020204" pitchFamily="34" charset="0"/>
                <a:cs typeface="Arial" panose="020B0604020202020204" pitchFamily="34" charset="0"/>
              </a:rPr>
              <a:t>e-QPRS for triangulation, submission of evidence and additional information, quarterly departmental engagements. </a:t>
            </a:r>
            <a:endParaRPr lang="en-US" sz="1800" dirty="0">
              <a:solidFill>
                <a:prstClr val="black"/>
              </a:solidFill>
              <a:latin typeface="Arial" panose="020B0604020202020204" pitchFamily="34" charset="0"/>
              <a:cs typeface="Arial" panose="020B0604020202020204" pitchFamily="34" charset="0"/>
            </a:endParaRPr>
          </a:p>
          <a:p>
            <a:pPr lvl="0" algn="just">
              <a:lnSpc>
                <a:spcPct val="120000"/>
              </a:lnSpc>
              <a:spcBef>
                <a:spcPts val="0"/>
              </a:spcBef>
            </a:pPr>
            <a:r>
              <a:rPr lang="en-US" sz="1800" dirty="0">
                <a:solidFill>
                  <a:prstClr val="black"/>
                </a:solidFill>
                <a:latin typeface="Arial" panose="020B0604020202020204" pitchFamily="34" charset="0"/>
                <a:cs typeface="Arial" panose="020B0604020202020204" pitchFamily="34" charset="0"/>
                <a:sym typeface="Calibri"/>
              </a:rPr>
              <a:t>Performance assessed against the revised 2021-2024 MTSF targets </a:t>
            </a:r>
            <a:r>
              <a:rPr lang="en-US" sz="1800" dirty="0">
                <a:solidFill>
                  <a:prstClr val="black"/>
                </a:solidFill>
                <a:latin typeface="Arial" panose="020B0604020202020204" pitchFamily="34" charset="0"/>
                <a:cs typeface="Arial" panose="020B0604020202020204" pitchFamily="34" charset="0"/>
              </a:rPr>
              <a:t>with effective from Q3 2021/22. </a:t>
            </a:r>
          </a:p>
          <a:p>
            <a:endParaRPr lang="en-US" sz="1900" dirty="0">
              <a:latin typeface="Arial" panose="020B0604020202020204" pitchFamily="34" charset="0"/>
              <a:cs typeface="Arial" panose="020B0604020202020204" pitchFamily="34" charset="0"/>
            </a:endParaRPr>
          </a:p>
          <a:p>
            <a:pPr marL="0" indent="0">
              <a:buNone/>
            </a:pPr>
            <a:r>
              <a:rPr lang="en-US" sz="1800" b="1" dirty="0">
                <a:solidFill>
                  <a:prstClr val="black"/>
                </a:solidFill>
                <a:latin typeface="Arial" panose="020B0604020202020204" pitchFamily="34" charset="0"/>
                <a:cs typeface="Arial" panose="020B0604020202020204" pitchFamily="34" charset="0"/>
              </a:rPr>
              <a:t>Overall Performance: </a:t>
            </a:r>
            <a:r>
              <a:rPr lang="en-US" sz="1800" dirty="0">
                <a:solidFill>
                  <a:prstClr val="black"/>
                </a:solidFill>
                <a:latin typeface="Arial" panose="020B0604020202020204" pitchFamily="34" charset="0"/>
                <a:cs typeface="Arial" panose="020B0604020202020204" pitchFamily="34" charset="0"/>
              </a:rPr>
              <a:t>A total of 4 (50%) out of 8 indicators are on track. </a:t>
            </a:r>
            <a:endParaRPr lang="en-US" sz="18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6BAC2BBC-D4F9-4035-A0F1-555AB8B7972A}"/>
              </a:ext>
            </a:extLst>
          </p:cNvPr>
          <p:cNvGraphicFramePr>
            <a:graphicFrameLocks noGrp="1"/>
          </p:cNvGraphicFramePr>
          <p:nvPr>
            <p:extLst>
              <p:ext uri="{D42A27DB-BD31-4B8C-83A1-F6EECF244321}">
                <p14:modId xmlns:p14="http://schemas.microsoft.com/office/powerpoint/2010/main" xmlns="" val="1341299805"/>
              </p:ext>
            </p:extLst>
          </p:nvPr>
        </p:nvGraphicFramePr>
        <p:xfrm>
          <a:off x="5752608" y="1003642"/>
          <a:ext cx="6183374" cy="4224134"/>
        </p:xfrm>
        <a:graphic>
          <a:graphicData uri="http://schemas.openxmlformats.org/drawingml/2006/table">
            <a:tbl>
              <a:tblPr firstRow="1" firstCol="1" bandRow="1"/>
              <a:tblGrid>
                <a:gridCol w="5329226">
                  <a:extLst>
                    <a:ext uri="{9D8B030D-6E8A-4147-A177-3AD203B41FA5}">
                      <a16:colId xmlns:a16="http://schemas.microsoft.com/office/drawing/2014/main" xmlns="" val="1372581164"/>
                    </a:ext>
                  </a:extLst>
                </a:gridCol>
                <a:gridCol w="854148">
                  <a:extLst>
                    <a:ext uri="{9D8B030D-6E8A-4147-A177-3AD203B41FA5}">
                      <a16:colId xmlns:a16="http://schemas.microsoft.com/office/drawing/2014/main" xmlns="" val="2042396605"/>
                    </a:ext>
                  </a:extLst>
                </a:gridCol>
              </a:tblGrid>
              <a:tr h="282730">
                <a:tc gridSpan="2">
                  <a:txBody>
                    <a:bodyPr/>
                    <a:lstStyle/>
                    <a:p>
                      <a:pPr algn="ctr">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More decent jobs sustained and created </a:t>
                      </a:r>
                      <a:endParaRPr lang="en-ZA" sz="1800" i="1"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extLst>
                  <a:ext uri="{0D108BD9-81ED-4DB2-BD59-A6C34878D82A}">
                    <a16:rowId xmlns:a16="http://schemas.microsoft.com/office/drawing/2014/main" xmlns="" val="972546775"/>
                  </a:ext>
                </a:extLst>
              </a:tr>
              <a:tr h="282730">
                <a:tc>
                  <a:txBody>
                    <a:bodyPr/>
                    <a:lstStyle/>
                    <a:p>
                      <a:pPr>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Indicator </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Rating </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3353773957"/>
                  </a:ext>
                </a:extLst>
              </a:tr>
              <a:tr h="532056">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jobs created per year through Job Summit initiatives</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Lagging</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510781111"/>
                  </a:ext>
                </a:extLst>
              </a:tr>
              <a:tr h="282730">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Jobs created through Operation Phakisa</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Lagging</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812022344"/>
                  </a:ext>
                </a:extLst>
              </a:tr>
              <a:tr h="565461">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employment opportunities facilitated through the Mass Employment Stimulus Programme</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On track</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892592478"/>
                  </a:ext>
                </a:extLst>
              </a:tr>
              <a:tr h="565461">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validated EPWP work </a:t>
                      </a:r>
                      <a:r>
                        <a:rPr lang="en-ZA" sz="1800" dirty="0">
                          <a:effectLst/>
                          <a:latin typeface="Arial" panose="020B0604020202020204" pitchFamily="34" charset="0"/>
                          <a:ea typeface="Calibri" panose="020F0502020204030204" pitchFamily="34" charset="0"/>
                          <a:cs typeface="Arial" panose="020B0604020202020204" pitchFamily="34" charset="0"/>
                        </a:rPr>
                        <a:t>opportunities</a:t>
                      </a:r>
                      <a:r>
                        <a:rPr lang="en-ZA" sz="1800" dirty="0">
                          <a:effectLst/>
                          <a:latin typeface="Calibri" panose="020F0502020204030204" pitchFamily="34" charset="0"/>
                          <a:ea typeface="Calibri" panose="020F0502020204030204" pitchFamily="34" charset="0"/>
                          <a:cs typeface="Calibri" panose="020F0502020204030204" pitchFamily="34" charset="0"/>
                        </a:rPr>
                        <a:t> reported by public bodies into the EPWP-R</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On track</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3059147164"/>
                  </a:ext>
                </a:extLst>
              </a:tr>
              <a:tr h="282730">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youth NEET absorbed in employment</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Lagging</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547543978"/>
                  </a:ext>
                </a:extLst>
              </a:tr>
              <a:tr h="565461">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Employment policy developed, consulted, piloted and implemented</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On track</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2019674773"/>
                  </a:ext>
                </a:extLst>
              </a:tr>
              <a:tr h="282730">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Demand skills planning through the Skills Priority Plan</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Lagging</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019145216"/>
                  </a:ext>
                </a:extLst>
              </a:tr>
              <a:tr h="565461">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Revise the visa regime to support importation of critical skills, and improve processing turnaround time</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On track</a:t>
                      </a:r>
                      <a:endParaRPr lang="en-ZA"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231064303"/>
                  </a:ext>
                </a:extLst>
              </a:tr>
            </a:tbl>
          </a:graphicData>
        </a:graphic>
      </p:graphicFrame>
      <p:sp>
        <p:nvSpPr>
          <p:cNvPr id="15" name="Content Placeholder 10">
            <a:extLst>
              <a:ext uri="{FF2B5EF4-FFF2-40B4-BE49-F238E27FC236}">
                <a16:creationId xmlns:a16="http://schemas.microsoft.com/office/drawing/2014/main" xmlns="" id="{FA3AE855-4FD5-4C96-9E2C-7A12794DD71E}"/>
              </a:ext>
            </a:extLst>
          </p:cNvPr>
          <p:cNvSpPr txBox="1">
            <a:spLocks/>
          </p:cNvSpPr>
          <p:nvPr/>
        </p:nvSpPr>
        <p:spPr>
          <a:xfrm>
            <a:off x="199870" y="5200650"/>
            <a:ext cx="11707281" cy="1412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b="1" dirty="0">
                <a:solidFill>
                  <a:prstClr val="black"/>
                </a:solidFill>
                <a:latin typeface="Arial" panose="020B0604020202020204" pitchFamily="34" charset="0"/>
                <a:cs typeface="Arial" panose="020B0604020202020204" pitchFamily="34" charset="0"/>
              </a:rPr>
              <a:t>Performance</a:t>
            </a:r>
            <a:r>
              <a:rPr lang="en-US" sz="2000" b="1" dirty="0">
                <a:solidFill>
                  <a:prstClr val="black"/>
                </a:solidFill>
                <a:latin typeface="Arial" panose="020B0604020202020204" pitchFamily="34" charset="0"/>
                <a:cs typeface="Arial" panose="020B0604020202020204" pitchFamily="34" charset="0"/>
              </a:rPr>
              <a:t> Rating:  </a:t>
            </a:r>
            <a:r>
              <a:rPr lang="en-US" sz="1800" kern="0" dirty="0">
                <a:solidFill>
                  <a:prstClr val="black"/>
                </a:solidFill>
                <a:latin typeface="Arial" panose="020B0604020202020204" pitchFamily="34" charset="0"/>
                <a:cs typeface="Arial" panose="020B0604020202020204" pitchFamily="34" charset="0"/>
                <a:sym typeface="Calibri"/>
              </a:rPr>
              <a:t>Three-point rating system, colour-coded to provide an overview of progress</a:t>
            </a:r>
            <a:r>
              <a:rPr lang="en-US" sz="2000" kern="0" dirty="0">
                <a:solidFill>
                  <a:prstClr val="black"/>
                </a:solidFill>
                <a:latin typeface="Arial" panose="020B0604020202020204" pitchFamily="34" charset="0"/>
                <a:cs typeface="Arial" panose="020B0604020202020204" pitchFamily="34" charset="0"/>
                <a:sym typeface="Calibri"/>
              </a:rPr>
              <a:t>.</a:t>
            </a:r>
          </a:p>
          <a:p>
            <a:pPr marL="0" indent="0">
              <a:lnSpc>
                <a:spcPct val="120000"/>
              </a:lnSpc>
              <a:spcBef>
                <a:spcPts val="0"/>
              </a:spcBef>
              <a:buNone/>
            </a:pPr>
            <a:endParaRPr lang="en-US" sz="1200" kern="0" dirty="0">
              <a:solidFill>
                <a:prstClr val="black"/>
              </a:solidFill>
              <a:latin typeface="Arial" panose="020B0604020202020204" pitchFamily="34" charset="0"/>
              <a:cs typeface="Arial" panose="020B0604020202020204" pitchFamily="34" charset="0"/>
              <a:sym typeface="Calibri"/>
            </a:endParaRPr>
          </a:p>
        </p:txBody>
      </p:sp>
      <p:grpSp>
        <p:nvGrpSpPr>
          <p:cNvPr id="8" name="Group 7">
            <a:extLst>
              <a:ext uri="{FF2B5EF4-FFF2-40B4-BE49-F238E27FC236}">
                <a16:creationId xmlns:a16="http://schemas.microsoft.com/office/drawing/2014/main" xmlns="" id="{7CA55118-EF37-482F-B2B1-36075ACD057B}"/>
              </a:ext>
            </a:extLst>
          </p:cNvPr>
          <p:cNvGrpSpPr/>
          <p:nvPr/>
        </p:nvGrpSpPr>
        <p:grpSpPr>
          <a:xfrm>
            <a:off x="199871" y="5486400"/>
            <a:ext cx="5275152" cy="1117307"/>
            <a:chOff x="149902" y="5664898"/>
            <a:chExt cx="4688798" cy="882475"/>
          </a:xfrm>
        </p:grpSpPr>
        <p:pic>
          <p:nvPicPr>
            <p:cNvPr id="14" name="Picture 13">
              <a:extLst>
                <a:ext uri="{FF2B5EF4-FFF2-40B4-BE49-F238E27FC236}">
                  <a16:creationId xmlns:a16="http://schemas.microsoft.com/office/drawing/2014/main" xmlns="" id="{9DF22BB1-D721-4EDC-8A87-5E41EF062BAA}"/>
                </a:ext>
              </a:extLst>
            </p:cNvPr>
            <p:cNvPicPr>
              <a:picLocks noChangeAspect="1"/>
            </p:cNvPicPr>
            <p:nvPr/>
          </p:nvPicPr>
          <p:blipFill rotWithShape="1">
            <a:blip r:embed="rId3"/>
            <a:srcRect r="83679" b="33216"/>
            <a:stretch/>
          </p:blipFill>
          <p:spPr>
            <a:xfrm>
              <a:off x="3303671" y="5664898"/>
              <a:ext cx="1535029" cy="882475"/>
            </a:xfrm>
            <a:prstGeom prst="rect">
              <a:avLst/>
            </a:prstGeom>
          </p:spPr>
        </p:pic>
        <p:sp>
          <p:nvSpPr>
            <p:cNvPr id="16" name="TextBox 15">
              <a:extLst>
                <a:ext uri="{FF2B5EF4-FFF2-40B4-BE49-F238E27FC236}">
                  <a16:creationId xmlns:a16="http://schemas.microsoft.com/office/drawing/2014/main" xmlns="" id="{D33F6EC9-03FA-4EC5-B492-32467DCF1F0B}"/>
                </a:ext>
              </a:extLst>
            </p:cNvPr>
            <p:cNvSpPr txBox="1"/>
            <p:nvPr/>
          </p:nvSpPr>
          <p:spPr>
            <a:xfrm>
              <a:off x="149902" y="5716376"/>
              <a:ext cx="3153769" cy="656341"/>
            </a:xfrm>
            <a:custGeom>
              <a:avLst/>
              <a:gdLst>
                <a:gd name="connsiteX0" fmla="*/ 0 w 6685046"/>
                <a:gd name="connsiteY0" fmla="*/ 0 h 830997"/>
                <a:gd name="connsiteX1" fmla="*/ 6685046 w 6685046"/>
                <a:gd name="connsiteY1" fmla="*/ 0 h 830997"/>
                <a:gd name="connsiteX2" fmla="*/ 6685046 w 6685046"/>
                <a:gd name="connsiteY2" fmla="*/ 830997 h 830997"/>
                <a:gd name="connsiteX3" fmla="*/ 0 w 6685046"/>
                <a:gd name="connsiteY3" fmla="*/ 830997 h 830997"/>
                <a:gd name="connsiteX4" fmla="*/ 0 w 6685046"/>
                <a:gd name="connsiteY4" fmla="*/ 0 h 830997"/>
                <a:gd name="connsiteX0" fmla="*/ 0 w 6685046"/>
                <a:gd name="connsiteY0" fmla="*/ 0 h 830997"/>
                <a:gd name="connsiteX1" fmla="*/ 3065546 w 6685046"/>
                <a:gd name="connsiteY1" fmla="*/ 0 h 830997"/>
                <a:gd name="connsiteX2" fmla="*/ 6685046 w 6685046"/>
                <a:gd name="connsiteY2" fmla="*/ 830997 h 830997"/>
                <a:gd name="connsiteX3" fmla="*/ 0 w 6685046"/>
                <a:gd name="connsiteY3" fmla="*/ 830997 h 830997"/>
                <a:gd name="connsiteX4" fmla="*/ 0 w 6685046"/>
                <a:gd name="connsiteY4" fmla="*/ 0 h 830997"/>
                <a:gd name="connsiteX0" fmla="*/ 0 w 3065546"/>
                <a:gd name="connsiteY0" fmla="*/ 0 h 850047"/>
                <a:gd name="connsiteX1" fmla="*/ 3065546 w 3065546"/>
                <a:gd name="connsiteY1" fmla="*/ 0 h 850047"/>
                <a:gd name="connsiteX2" fmla="*/ 2779796 w 3065546"/>
                <a:gd name="connsiteY2" fmla="*/ 850047 h 850047"/>
                <a:gd name="connsiteX3" fmla="*/ 0 w 3065546"/>
                <a:gd name="connsiteY3" fmla="*/ 830997 h 850047"/>
                <a:gd name="connsiteX4" fmla="*/ 0 w 3065546"/>
                <a:gd name="connsiteY4" fmla="*/ 0 h 850047"/>
                <a:gd name="connsiteX0" fmla="*/ 0 w 2798846"/>
                <a:gd name="connsiteY0" fmla="*/ 19050 h 869097"/>
                <a:gd name="connsiteX1" fmla="*/ 2798846 w 2798846"/>
                <a:gd name="connsiteY1" fmla="*/ 0 h 869097"/>
                <a:gd name="connsiteX2" fmla="*/ 2779796 w 2798846"/>
                <a:gd name="connsiteY2" fmla="*/ 869097 h 869097"/>
                <a:gd name="connsiteX3" fmla="*/ 0 w 2798846"/>
                <a:gd name="connsiteY3" fmla="*/ 850047 h 869097"/>
                <a:gd name="connsiteX4" fmla="*/ 0 w 2798846"/>
                <a:gd name="connsiteY4" fmla="*/ 19050 h 86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846" h="869097">
                  <a:moveTo>
                    <a:pt x="0" y="19050"/>
                  </a:moveTo>
                  <a:lnTo>
                    <a:pt x="2798846" y="0"/>
                  </a:lnTo>
                  <a:lnTo>
                    <a:pt x="2779796" y="869097"/>
                  </a:lnTo>
                  <a:lnTo>
                    <a:pt x="0" y="850047"/>
                  </a:lnTo>
                  <a:lnTo>
                    <a:pt x="0" y="19050"/>
                  </a:lnTo>
                  <a:close/>
                </a:path>
              </a:pathLst>
            </a:cu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Key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Arial" panose="020B0604020202020204" pitchFamily="34" charset="0"/>
                  <a:cs typeface="Arial" panose="020B0604020202020204" pitchFamily="34" charset="0"/>
                </a:rPr>
                <a:t>Red = less than half of the targets on track</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Arial" panose="020B0604020202020204" pitchFamily="34" charset="0"/>
                  <a:cs typeface="Arial" panose="020B0604020202020204" pitchFamily="34" charset="0"/>
                </a:rPr>
                <a:t>Orange = 50%-74% of targets on track</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Arial" panose="020B0604020202020204" pitchFamily="34" charset="0"/>
                  <a:cs typeface="Arial" panose="020B0604020202020204" pitchFamily="34" charset="0"/>
                </a:rPr>
                <a:t>Green = 75% or more of targets on track </a:t>
              </a:r>
              <a:endParaRPr kumimoji="0" lang="en-ZA" sz="12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17" name="Title 1">
            <a:extLst>
              <a:ext uri="{FF2B5EF4-FFF2-40B4-BE49-F238E27FC236}">
                <a16:creationId xmlns:a16="http://schemas.microsoft.com/office/drawing/2014/main" xmlns="" id="{D0847C97-594E-4966-A03C-059F3161E5D0}"/>
              </a:ext>
            </a:extLst>
          </p:cNvPr>
          <p:cNvSpPr txBox="1">
            <a:spLocks/>
          </p:cNvSpPr>
          <p:nvPr/>
        </p:nvSpPr>
        <p:spPr>
          <a:xfrm>
            <a:off x="349772" y="219025"/>
            <a:ext cx="11557380" cy="64174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More Decent Jobs Sustained and Created: MTSF Performance Tracker</a:t>
            </a:r>
          </a:p>
        </p:txBody>
      </p:sp>
    </p:spTree>
    <p:extLst>
      <p:ext uri="{BB962C8B-B14F-4D97-AF65-F5344CB8AC3E}">
        <p14:creationId xmlns:p14="http://schemas.microsoft.com/office/powerpoint/2010/main" xmlns="" val="202140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39444" y="733246"/>
            <a:ext cx="11725218" cy="6124754"/>
          </a:xfrm>
          <a:prstGeom prst="rect">
            <a:avLst/>
          </a:prstGeom>
          <a:noFill/>
        </p:spPr>
        <p:txBody>
          <a:bodyPr wrap="square" rtlCol="0">
            <a:spAutoFit/>
          </a:bodyPr>
          <a:lstStyle/>
          <a:p>
            <a:pPr lvl="0" algn="just"/>
            <a:r>
              <a:rPr lang="en-ZA" sz="2000" b="1" dirty="0">
                <a:latin typeface="Arial" panose="020B0604020202020204" pitchFamily="34" charset="0"/>
                <a:cs typeface="Arial" panose="020B0604020202020204" pitchFamily="34" charset="0"/>
              </a:rPr>
              <a:t>Job Summit Commitments:</a:t>
            </a:r>
          </a:p>
          <a:p>
            <a:pPr marL="342900" indent="-342900" algn="just">
              <a:buFont typeface="Arial" panose="020B0604020202020204" pitchFamily="34" charset="0"/>
              <a:buChar char="•"/>
            </a:pPr>
            <a:r>
              <a:rPr lang="en-ZA" sz="2000" dirty="0">
                <a:latin typeface="Arial" panose="020B0604020202020204" pitchFamily="34" charset="0"/>
                <a:cs typeface="Arial" panose="020B0604020202020204" pitchFamily="34" charset="0"/>
              </a:rPr>
              <a:t>A total of </a:t>
            </a:r>
            <a:r>
              <a:rPr lang="en-GB" sz="2000" dirty="0">
                <a:latin typeface="Arial" panose="020B0604020202020204" pitchFamily="34" charset="0"/>
                <a:cs typeface="Arial" panose="020B0604020202020204" pitchFamily="34" charset="0"/>
              </a:rPr>
              <a:t>48 638 </a:t>
            </a:r>
            <a:r>
              <a:rPr lang="en-ZA" sz="2000" dirty="0">
                <a:latin typeface="Arial" panose="020B0604020202020204" pitchFamily="34" charset="0"/>
                <a:cs typeface="Arial" panose="020B0604020202020204" pitchFamily="34" charset="0"/>
              </a:rPr>
              <a:t>work seekers were placed through public employment services (PES), and </a:t>
            </a:r>
            <a:r>
              <a:rPr lang="en-GB" sz="2000" dirty="0">
                <a:latin typeface="Arial" panose="020B0604020202020204" pitchFamily="34" charset="0"/>
                <a:cs typeface="Arial" panose="020B0604020202020204" pitchFamily="34" charset="0"/>
              </a:rPr>
              <a:t>14 771 </a:t>
            </a:r>
            <a:r>
              <a:rPr lang="en-GB" dirty="0">
                <a:latin typeface="Arial" panose="020B0604020202020204" pitchFamily="34" charset="0"/>
                <a:cs typeface="Arial" panose="020B0604020202020204" pitchFamily="34" charset="0"/>
              </a:rPr>
              <a:t>through</a:t>
            </a:r>
            <a:r>
              <a:rPr lang="en-GB" sz="2000" dirty="0">
                <a:latin typeface="Arial" panose="020B0604020202020204" pitchFamily="34" charset="0"/>
                <a:cs typeface="Arial" panose="020B0604020202020204" pitchFamily="34" charset="0"/>
              </a:rPr>
              <a:t> the Unemployed Insurance Fund (</a:t>
            </a:r>
            <a:r>
              <a:rPr lang="en-ZA" sz="2000" dirty="0">
                <a:latin typeface="Arial" panose="020B0604020202020204" pitchFamily="34" charset="0"/>
                <a:cs typeface="Arial" panose="020B0604020202020204" pitchFamily="34" charset="0"/>
              </a:rPr>
              <a:t>UIF).</a:t>
            </a:r>
          </a:p>
          <a:p>
            <a:pPr marL="342900" indent="-342900" algn="just">
              <a:buFont typeface="Arial" panose="020B0604020202020204" pitchFamily="34" charset="0"/>
              <a:buChar char="•"/>
            </a:pPr>
            <a:r>
              <a:rPr lang="en-ZA" sz="2000" dirty="0">
                <a:latin typeface="Arial" panose="020B0604020202020204" pitchFamily="34" charset="0"/>
                <a:cs typeface="Arial" panose="020B0604020202020204" pitchFamily="34" charset="0"/>
              </a:rPr>
              <a:t>A total of 10 Persons With a Disability (PWDs) were provided with work opportunities through the </a:t>
            </a:r>
            <a:r>
              <a:rPr lang="en-GB" sz="2000" dirty="0">
                <a:latin typeface="Arial" panose="020B0604020202020204" pitchFamily="34" charset="0"/>
                <a:cs typeface="Arial" panose="020B0604020202020204" pitchFamily="34" charset="0"/>
              </a:rPr>
              <a:t>Supported Employment Enterprises (SEE).</a:t>
            </a:r>
            <a:endParaRPr lang="en-ZA"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CCMA’s job saving efforts play an indirect role in job creation/retention. As such, section 189A processes facilitated by the CCMA for the period under review resulted in a total of 13 858 (44%) jobs saved. </a:t>
            </a:r>
          </a:p>
          <a:p>
            <a:pPr algn="just"/>
            <a:endParaRPr lang="en-ZA" sz="2000" dirty="0">
              <a:latin typeface="Arial" panose="020B0604020202020204" pitchFamily="34" charset="0"/>
              <a:cs typeface="Arial" panose="020B0604020202020204" pitchFamily="34" charset="0"/>
            </a:endParaRPr>
          </a:p>
          <a:p>
            <a:pPr lvl="0" algn="just"/>
            <a:r>
              <a:rPr lang="en-ZA" sz="2000" b="1" dirty="0">
                <a:latin typeface="Arial" panose="020B0604020202020204" pitchFamily="34" charset="0"/>
                <a:cs typeface="Arial" panose="020B0604020202020204" pitchFamily="34" charset="0"/>
              </a:rPr>
              <a:t>Operation Phakisa: </a:t>
            </a:r>
            <a:r>
              <a:rPr lang="en-ZA" sz="2000" dirty="0">
                <a:latin typeface="Arial" panose="020B0604020202020204" pitchFamily="34" charset="0"/>
                <a:cs typeface="Arial" panose="020B0604020202020204" pitchFamily="34" charset="0"/>
              </a:rPr>
              <a:t>A total of 4 891 jobs created through Operation Phakisa reported for DFFE as at the end of September 2021.</a:t>
            </a:r>
          </a:p>
          <a:p>
            <a:pPr lvl="0" algn="just"/>
            <a:endParaRPr lang="en-ZA" sz="2000" b="1" dirty="0">
              <a:latin typeface="Arial" panose="020B0604020202020204" pitchFamily="34" charset="0"/>
              <a:cs typeface="Arial" panose="020B0604020202020204" pitchFamily="34" charset="0"/>
            </a:endParaRPr>
          </a:p>
          <a:p>
            <a:pPr lvl="0" algn="just"/>
            <a:r>
              <a:rPr lang="en-ZA" sz="2000" b="1" dirty="0">
                <a:latin typeface="Arial" panose="020B0604020202020204" pitchFamily="34" charset="0"/>
                <a:cs typeface="Arial" panose="020B0604020202020204" pitchFamily="34" charset="0"/>
              </a:rPr>
              <a:t>Public employment programmes: </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A total of </a:t>
            </a:r>
            <a:r>
              <a:rPr lang="en-ZA" sz="2000" dirty="0">
                <a:latin typeface="Arial" panose="020B0604020202020204" pitchFamily="34" charset="0"/>
                <a:cs typeface="Arial" panose="020B0604020202020204" pitchFamily="34" charset="0"/>
              </a:rPr>
              <a:t>805 502 work opportunities have been reported into the EPWP Reporting System against an annual cumulative target of 1 009 972 work opportunities. </a:t>
            </a:r>
            <a:r>
              <a:rPr lang="en-US" sz="2000" dirty="0">
                <a:latin typeface="Arial" panose="020B0604020202020204" pitchFamily="34" charset="0"/>
                <a:cs typeface="Arial" panose="020B0604020202020204" pitchFamily="34" charset="0"/>
              </a:rPr>
              <a:t>The department is on track as it is currently on 80% of the set annual target.  </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Of the </a:t>
            </a:r>
            <a:r>
              <a:rPr lang="en-ZA" sz="2000" dirty="0">
                <a:latin typeface="Arial" panose="020B0604020202020204" pitchFamily="34" charset="0"/>
                <a:cs typeface="Arial" panose="020B0604020202020204" pitchFamily="34" charset="0"/>
              </a:rPr>
              <a:t>805 502 </a:t>
            </a:r>
            <a:r>
              <a:rPr lang="en-US" sz="2000" dirty="0">
                <a:latin typeface="Arial" panose="020B0604020202020204" pitchFamily="34" charset="0"/>
                <a:cs typeface="Arial" panose="020B0604020202020204" pitchFamily="34" charset="0"/>
              </a:rPr>
              <a:t>EPWP work opportunities created, the performance in terms of designated groups are as follows: 71% women, 37% youth: and 1% people with disabilities, this is a considerable number taking into account opportunities presented by the pandemic</a:t>
            </a:r>
            <a:r>
              <a:rPr lang="en-US" sz="22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a:xfrm>
            <a:off x="11240086" y="6356350"/>
            <a:ext cx="649458" cy="349054"/>
          </a:xfrm>
        </p:spPr>
        <p:txBody>
          <a:bodyPr/>
          <a:lstStyle/>
          <a:p>
            <a:fld id="{62526E85-891A-0645-91C7-B21974A35916}"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CE37DD01-FBD6-4904-A75C-46BAB5BFE6BC}"/>
              </a:ext>
            </a:extLst>
          </p:cNvPr>
          <p:cNvSpPr txBox="1">
            <a:spLocks/>
          </p:cNvSpPr>
          <p:nvPr/>
        </p:nvSpPr>
        <p:spPr>
          <a:xfrm>
            <a:off x="204183" y="152596"/>
            <a:ext cx="11725219" cy="58065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Progress (April – December 2021)</a:t>
            </a:r>
          </a:p>
        </p:txBody>
      </p:sp>
    </p:spTree>
    <p:extLst>
      <p:ext uri="{BB962C8B-B14F-4D97-AF65-F5344CB8AC3E}">
        <p14:creationId xmlns:p14="http://schemas.microsoft.com/office/powerpoint/2010/main" xmlns="" val="191630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04183" y="751466"/>
            <a:ext cx="11725221" cy="4770537"/>
          </a:xfrm>
          <a:prstGeom prst="rect">
            <a:avLst/>
          </a:prstGeom>
          <a:noFill/>
        </p:spPr>
        <p:txBody>
          <a:bodyPr wrap="square" rtlCol="0">
            <a:spAutoFit/>
          </a:bodyPr>
          <a:lstStyle/>
          <a:p>
            <a:pPr lvl="0" algn="just"/>
            <a:r>
              <a:rPr lang="en-ZA" sz="2200" b="1" dirty="0">
                <a:latin typeface="Arial" panose="020B0604020202020204" pitchFamily="34" charset="0"/>
                <a:cs typeface="Arial" panose="020B0604020202020204" pitchFamily="34" charset="0"/>
              </a:rPr>
              <a:t>Presidential Employment Stimulus: </a:t>
            </a:r>
          </a:p>
          <a:p>
            <a:pPr marL="228600" lvl="0" indent="-2286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The Presidential Employment Stimulus (PES) was launched in October 2020 as part of government’s ERRP and response to high unemployment</a:t>
            </a:r>
          </a:p>
          <a:p>
            <a:pPr marL="228600" lvl="0" indent="-2286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The programme is coordinated by the Presidency (PMO) and DEL. </a:t>
            </a:r>
          </a:p>
          <a:p>
            <a:pPr marL="228600" lvl="0" indent="-2286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Thus far over 850 000 publicly-funded jobs and livelihood opportunities have been supported, in a diverse range of programmes</a:t>
            </a:r>
          </a:p>
          <a:p>
            <a:pPr marL="228600" lvl="0" indent="-2286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PES designed </a:t>
            </a:r>
            <a:r>
              <a:rPr lang="en-US" dirty="0">
                <a:solidFill>
                  <a:prstClr val="black"/>
                </a:solidFill>
                <a:latin typeface="Arial" panose="020B0604020202020204" pitchFamily="34" charset="0"/>
                <a:cs typeface="Arial" panose="020B0604020202020204" pitchFamily="34" charset="0"/>
              </a:rPr>
              <a:t>to</a:t>
            </a:r>
            <a:r>
              <a:rPr lang="en-US" sz="1600" dirty="0">
                <a:solidFill>
                  <a:prstClr val="black"/>
                </a:solidFill>
                <a:latin typeface="Arial" panose="020B0604020202020204" pitchFamily="34" charset="0"/>
                <a:cs typeface="Arial" panose="020B0604020202020204" pitchFamily="34" charset="0"/>
              </a:rPr>
              <a:t> optimise the work experience for participants, to support livelihoods and to contribute to pathways out of poverty</a:t>
            </a:r>
          </a:p>
          <a:p>
            <a:pPr marL="228600" lvl="0" indent="-2286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The first two phases of the programme have been completed and planning for the next phase has commenced</a:t>
            </a:r>
          </a:p>
          <a:p>
            <a:pPr lvl="0" defTabSz="457200"/>
            <a:endParaRPr lang="en-ZA" sz="1600" b="1" dirty="0">
              <a:solidFill>
                <a:prstClr val="black"/>
              </a:solidFill>
              <a:latin typeface="Arial" panose="020B0604020202020204" pitchFamily="34" charset="0"/>
              <a:cs typeface="Arial" panose="020B0604020202020204" pitchFamily="34" charset="0"/>
            </a:endParaRPr>
          </a:p>
          <a:p>
            <a:pPr lvl="0" defTabSz="457200"/>
            <a:r>
              <a:rPr lang="en-ZA" sz="1600" b="1" dirty="0">
                <a:solidFill>
                  <a:prstClr val="black"/>
                </a:solidFill>
                <a:latin typeface="Arial" panose="020B0604020202020204" pitchFamily="34" charset="0"/>
                <a:cs typeface="Arial" panose="020B0604020202020204" pitchFamily="34" charset="0"/>
              </a:rPr>
              <a:t>Progress on  the PES as at 31 Jan 2022</a:t>
            </a:r>
          </a:p>
          <a:p>
            <a:pPr lvl="0" algn="just"/>
            <a:endParaRPr lang="en-US" sz="2200" b="1" dirty="0">
              <a:cs typeface="Calibri" panose="020F0502020204030204" pitchFamily="34" charset="0"/>
            </a:endParaRPr>
          </a:p>
          <a:p>
            <a:pPr algn="just"/>
            <a:endParaRPr lang="en-GB" sz="2200" b="1" dirty="0">
              <a:cs typeface="Calibri" panose="020F0502020204030204" pitchFamily="34" charset="0"/>
            </a:endParaRPr>
          </a:p>
          <a:p>
            <a:pPr algn="just"/>
            <a:endParaRPr lang="en-GB" sz="2200" b="1" dirty="0">
              <a:cs typeface="Calibri" panose="020F0502020204030204" pitchFamily="34" charset="0"/>
            </a:endParaRPr>
          </a:p>
          <a:p>
            <a:pPr algn="just"/>
            <a:endParaRPr lang="en-GB" sz="2200" b="1" dirty="0">
              <a:cs typeface="Calibri" panose="020F0502020204030204" pitchFamily="34" charset="0"/>
            </a:endParaRPr>
          </a:p>
          <a:p>
            <a:pPr algn="just"/>
            <a:endParaRPr lang="en-GB" sz="900" dirty="0">
              <a:cs typeface="Calibri" panose="020F0502020204030204" pitchFamily="34" charset="0"/>
            </a:endParaRP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p:txBody>
          <a:bodyPr/>
          <a:lstStyle/>
          <a:p>
            <a:fld id="{62526E85-891A-0645-91C7-B21974A35916}" type="slidenum">
              <a:rPr lang="en-US" smtClean="0"/>
              <a:pPr/>
              <a:t>16</a:t>
            </a:fld>
            <a:endParaRPr lang="en-US" dirty="0"/>
          </a:p>
        </p:txBody>
      </p:sp>
      <p:sp>
        <p:nvSpPr>
          <p:cNvPr id="5" name="Title 1">
            <a:extLst>
              <a:ext uri="{FF2B5EF4-FFF2-40B4-BE49-F238E27FC236}">
                <a16:creationId xmlns:a16="http://schemas.microsoft.com/office/drawing/2014/main" xmlns="" id="{B6D64C83-AF41-4E2C-AB76-5FAF646836D1}"/>
              </a:ext>
            </a:extLst>
          </p:cNvPr>
          <p:cNvSpPr txBox="1">
            <a:spLocks/>
          </p:cNvSpPr>
          <p:nvPr/>
        </p:nvSpPr>
        <p:spPr>
          <a:xfrm>
            <a:off x="204183" y="216738"/>
            <a:ext cx="11725219" cy="580650"/>
          </a:xfrm>
          <a:prstGeom prst="rect">
            <a:avLst/>
          </a:prstGeom>
          <a:no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Progress (April – December 2021</a:t>
            </a:r>
            <a:r>
              <a:rPr lang="en-ZA" sz="2800" b="1"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xmlns="" id="{A49B685C-AA87-45C4-9529-73D73876C03F}"/>
              </a:ext>
            </a:extLst>
          </p:cNvPr>
          <p:cNvPicPr>
            <a:picLocks noChangeAspect="1"/>
          </p:cNvPicPr>
          <p:nvPr/>
        </p:nvPicPr>
        <p:blipFill>
          <a:blip r:embed="rId2"/>
          <a:stretch>
            <a:fillRect/>
          </a:stretch>
        </p:blipFill>
        <p:spPr>
          <a:xfrm>
            <a:off x="204183" y="3575398"/>
            <a:ext cx="11338243" cy="2780952"/>
          </a:xfrm>
          <a:prstGeom prst="rect">
            <a:avLst/>
          </a:prstGeom>
        </p:spPr>
      </p:pic>
    </p:spTree>
    <p:extLst>
      <p:ext uri="{BB962C8B-B14F-4D97-AF65-F5344CB8AC3E}">
        <p14:creationId xmlns:p14="http://schemas.microsoft.com/office/powerpoint/2010/main" xmlns="" val="284926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04184" y="783949"/>
            <a:ext cx="11754425" cy="5324535"/>
          </a:xfrm>
          <a:prstGeom prst="rect">
            <a:avLst/>
          </a:prstGeom>
          <a:noFill/>
        </p:spPr>
        <p:txBody>
          <a:bodyPr wrap="square" rtlCol="0">
            <a:spAutoFit/>
          </a:bodyPr>
          <a:lstStyle/>
          <a:p>
            <a:pPr algn="just"/>
            <a:r>
              <a:rPr lang="en-ZA" sz="2000" b="1" dirty="0">
                <a:latin typeface="Arial" panose="020B0604020202020204" pitchFamily="34" charset="0"/>
                <a:cs typeface="Arial" panose="020B0604020202020204" pitchFamily="34" charset="0"/>
              </a:rPr>
              <a:t>Creating an enabling environment for employment through policy and regulations: </a:t>
            </a:r>
          </a:p>
          <a:p>
            <a:pPr marL="342900" indent="-342900" algn="just">
              <a:buFont typeface="Arial" panose="020B0604020202020204" pitchFamily="34" charset="0"/>
              <a:buChar char="•"/>
            </a:pPr>
            <a:r>
              <a:rPr lang="en-US" sz="2000" b="1" i="1" dirty="0">
                <a:latin typeface="Arial" panose="020B0604020202020204" pitchFamily="34" charset="0"/>
                <a:cs typeface="Arial" panose="020B0604020202020204" pitchFamily="34" charset="0"/>
              </a:rPr>
              <a:t>National Employment Policy (NEP):</a:t>
            </a:r>
            <a:endParaRPr lang="en-ZA" sz="2000" b="1" i="1"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sz="2000" dirty="0">
                <a:latin typeface="Arial" panose="020B0604020202020204" pitchFamily="34" charset="0"/>
                <a:cs typeface="Arial" panose="020B0604020202020204" pitchFamily="34" charset="0"/>
              </a:rPr>
              <a:t>A zero </a:t>
            </a:r>
            <a:r>
              <a:rPr lang="en-US" dirty="0">
                <a:latin typeface="Arial" panose="020B0604020202020204" pitchFamily="34" charset="0"/>
                <a:cs typeface="Arial" panose="020B0604020202020204" pitchFamily="34" charset="0"/>
              </a:rPr>
              <a:t>draft</a:t>
            </a:r>
            <a:r>
              <a:rPr lang="en-US" sz="2000" dirty="0">
                <a:latin typeface="Arial" panose="020B0604020202020204" pitchFamily="34" charset="0"/>
                <a:cs typeface="Arial" panose="020B0604020202020204" pitchFamily="34" charset="0"/>
              </a:rPr>
              <a:t> was developed and </a:t>
            </a:r>
            <a:r>
              <a:rPr lang="en-ZA" sz="2000" dirty="0">
                <a:latin typeface="Arial" panose="020B0604020202020204" pitchFamily="34" charset="0"/>
                <a:cs typeface="Arial" panose="020B0604020202020204" pitchFamily="34" charset="0"/>
              </a:rPr>
              <a:t>will be presented to Cabinet before the end of March 2022. </a:t>
            </a:r>
            <a:endParaRPr lang="en-US" sz="20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ZA" sz="2000" dirty="0">
                <a:latin typeface="Arial" panose="020B0604020202020204" pitchFamily="34" charset="0"/>
                <a:cs typeface="Arial" panose="020B0604020202020204" pitchFamily="34" charset="0"/>
              </a:rPr>
              <a:t>The policy seeks to translate growth into jobs, and it will lead to the development of appropriate procedures and reforms that should be undertaken to ensure that investments lead to sustainable growth and decent jobs.</a:t>
            </a:r>
          </a:p>
          <a:p>
            <a:pPr marL="342900" indent="-342900" algn="just">
              <a:buFont typeface="Arial" panose="020B0604020202020204" pitchFamily="34" charset="0"/>
              <a:buChar char="•"/>
            </a:pPr>
            <a:r>
              <a:rPr lang="en-ZA" sz="2000" b="1" i="1" dirty="0">
                <a:latin typeface="Arial" panose="020B0604020202020204" pitchFamily="34" charset="0"/>
                <a:cs typeface="Arial" panose="020B0604020202020204" pitchFamily="34" charset="0"/>
              </a:rPr>
              <a:t>National Labour Migration Policy (NLMP)</a:t>
            </a:r>
            <a:r>
              <a:rPr lang="en-US" sz="2000" b="1" i="1" dirty="0">
                <a:latin typeface="Arial" panose="020B0604020202020204" pitchFamily="34" charset="0"/>
                <a:cs typeface="Arial" panose="020B0604020202020204" pitchFamily="34" charset="0"/>
              </a:rPr>
              <a:t>:</a:t>
            </a:r>
            <a:endParaRPr lang="en-ZA" sz="2000" b="1" i="1"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ZA" sz="2000" dirty="0">
                <a:latin typeface="Arial" panose="020B0604020202020204" pitchFamily="34" charset="0"/>
                <a:cs typeface="Arial" panose="020B0604020202020204" pitchFamily="34" charset="0"/>
              </a:rPr>
              <a:t>As part of a larger project to develop a national employment policy, government has developed the NLMP to deal with labour movement management and to address South Africans’ </a:t>
            </a:r>
            <a:r>
              <a:rPr lang="en-ZA" dirty="0">
                <a:latin typeface="Arial" panose="020B0604020202020204" pitchFamily="34" charset="0"/>
                <a:cs typeface="Arial" panose="020B0604020202020204" pitchFamily="34" charset="0"/>
              </a:rPr>
              <a:t>expectations</a:t>
            </a:r>
            <a:r>
              <a:rPr lang="en-ZA" sz="2000" dirty="0">
                <a:latin typeface="Arial" panose="020B0604020202020204" pitchFamily="34" charset="0"/>
                <a:cs typeface="Arial" panose="020B0604020202020204" pitchFamily="34" charset="0"/>
              </a:rPr>
              <a:t> regarding access to work opportunities. </a:t>
            </a:r>
          </a:p>
          <a:p>
            <a:pPr marL="800100" lvl="1" indent="-342900" algn="just">
              <a:buFont typeface="Wingdings" panose="05000000000000000000" pitchFamily="2" charset="2"/>
              <a:buChar char="ü"/>
            </a:pPr>
            <a:r>
              <a:rPr lang="en-ZA" sz="2000" dirty="0">
                <a:latin typeface="Arial" panose="020B0604020202020204" pitchFamily="34" charset="0"/>
                <a:cs typeface="Arial" panose="020B0604020202020204" pitchFamily="34" charset="0"/>
              </a:rPr>
              <a:t>The policy has been officially released for public comments.</a:t>
            </a:r>
          </a:p>
          <a:p>
            <a:pPr marL="800100" lvl="1" indent="-342900" algn="just">
              <a:buFont typeface="Wingdings" panose="05000000000000000000" pitchFamily="2" charset="2"/>
              <a:buChar char="ü"/>
            </a:pPr>
            <a:r>
              <a:rPr lang="en-ZA" sz="2000" dirty="0">
                <a:latin typeface="Arial" panose="020B0604020202020204" pitchFamily="34" charset="0"/>
                <a:cs typeface="Arial" panose="020B0604020202020204" pitchFamily="34" charset="0"/>
              </a:rPr>
              <a:t>The NLMP will introduce quotas on the total number of documented foreign nationals with work visas that can be employed in major economic sectors.</a:t>
            </a:r>
          </a:p>
          <a:p>
            <a:pPr marL="342900" lvl="1" indent="-342900" algn="just">
              <a:buFont typeface="Arial" panose="020B0604020202020204" pitchFamily="34" charset="0"/>
              <a:buChar char="•"/>
            </a:pPr>
            <a:r>
              <a:rPr lang="en-ZA" sz="2000" b="1" i="1" dirty="0">
                <a:latin typeface="Arial" panose="020B0604020202020204" pitchFamily="34" charset="0"/>
                <a:cs typeface="Arial" panose="020B0604020202020204" pitchFamily="34" charset="0"/>
              </a:rPr>
              <a:t>Skills Priority Plan</a:t>
            </a:r>
            <a:endParaRPr lang="en-US" sz="2000" b="1" i="1"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ZA" sz="2000" dirty="0">
                <a:latin typeface="Arial" panose="020B0604020202020204" pitchFamily="34" charset="0"/>
                <a:cs typeface="Arial" panose="020B0604020202020204" pitchFamily="34" charset="0"/>
              </a:rPr>
              <a:t>Draft Priority Skills Plan was developed, however only 5 out of 18 Master Plans provided inputs for the PSP. The PSP was subsequently re-oriented to support the ERRP. </a:t>
            </a:r>
          </a:p>
          <a:p>
            <a:pPr marL="800100" lvl="1" indent="-342900" algn="just">
              <a:buFont typeface="Wingdings" panose="05000000000000000000" pitchFamily="2" charset="2"/>
              <a:buChar char="ü"/>
            </a:pPr>
            <a:r>
              <a:rPr lang="en-ZA" sz="2000" dirty="0">
                <a:latin typeface="Arial" panose="020B0604020202020204" pitchFamily="34" charset="0"/>
                <a:cs typeface="Arial" panose="020B0604020202020204" pitchFamily="34" charset="0"/>
              </a:rPr>
              <a:t>Scope of the PSP expanded to be an implementation plan of the ERRP Skills Strategy.</a:t>
            </a: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a:xfrm>
            <a:off x="10953750" y="6356351"/>
            <a:ext cx="400050" cy="349054"/>
          </a:xfrm>
        </p:spPr>
        <p:txBody>
          <a:bodyPr/>
          <a:lstStyle/>
          <a:p>
            <a:fld id="{62526E85-891A-0645-91C7-B21974A35916}" type="slidenum">
              <a:rPr lang="en-US" smtClean="0"/>
              <a:pPr/>
              <a:t>17</a:t>
            </a:fld>
            <a:endParaRPr lang="en-US" dirty="0"/>
          </a:p>
        </p:txBody>
      </p:sp>
      <p:sp>
        <p:nvSpPr>
          <p:cNvPr id="5" name="Title 1">
            <a:extLst>
              <a:ext uri="{FF2B5EF4-FFF2-40B4-BE49-F238E27FC236}">
                <a16:creationId xmlns:a16="http://schemas.microsoft.com/office/drawing/2014/main" xmlns="" id="{C254C3DA-4EE4-4E9B-A045-8C65C2DA4796}"/>
              </a:ext>
            </a:extLst>
          </p:cNvPr>
          <p:cNvSpPr txBox="1">
            <a:spLocks/>
          </p:cNvSpPr>
          <p:nvPr/>
        </p:nvSpPr>
        <p:spPr>
          <a:xfrm>
            <a:off x="233390" y="152596"/>
            <a:ext cx="11725219" cy="58065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Progress (April – December 2021)</a:t>
            </a:r>
          </a:p>
        </p:txBody>
      </p:sp>
    </p:spTree>
    <p:extLst>
      <p:ext uri="{BB962C8B-B14F-4D97-AF65-F5344CB8AC3E}">
        <p14:creationId xmlns:p14="http://schemas.microsoft.com/office/powerpoint/2010/main" xmlns="" val="355041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04184" y="783949"/>
            <a:ext cx="11754425" cy="5509200"/>
          </a:xfrm>
          <a:prstGeom prst="rect">
            <a:avLst/>
          </a:prstGeom>
          <a:noFill/>
        </p:spPr>
        <p:txBody>
          <a:bodyPr wrap="square" rtlCol="0">
            <a:spAutoFit/>
          </a:bodyPr>
          <a:lstStyle/>
          <a:p>
            <a:pPr algn="just"/>
            <a:r>
              <a:rPr lang="en-ZA" sz="2200" b="1" dirty="0">
                <a:latin typeface="Arial" panose="020B0604020202020204" pitchFamily="34" charset="0"/>
                <a:cs typeface="Arial" panose="020B0604020202020204" pitchFamily="34" charset="0"/>
              </a:rPr>
              <a:t>Creating an enabling environment for employment through policy and regulations: </a:t>
            </a:r>
          </a:p>
          <a:p>
            <a:pPr marL="342900" lvl="1" indent="-342900" algn="just">
              <a:buFont typeface="Arial" panose="020B0604020202020204" pitchFamily="34" charset="0"/>
              <a:buChar char="•"/>
            </a:pPr>
            <a:r>
              <a:rPr lang="en-ZA" sz="2200" b="1" i="1" dirty="0">
                <a:latin typeface="Arial" panose="020B0604020202020204" pitchFamily="34" charset="0"/>
                <a:cs typeface="Arial" panose="020B0604020202020204" pitchFamily="34" charset="0"/>
              </a:rPr>
              <a:t>Revised visa regime</a:t>
            </a:r>
          </a:p>
          <a:p>
            <a:pPr marL="800100" lvl="1"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85.3% (against Q3 target of 85%) of </a:t>
            </a:r>
            <a:r>
              <a:rPr lang="en-GB" sz="2200" dirty="0">
                <a:latin typeface="Arial" panose="020B0604020202020204" pitchFamily="34" charset="0"/>
                <a:cs typeface="Arial" panose="020B0604020202020204" pitchFamily="34" charset="0"/>
              </a:rPr>
              <a:t>critical skills visas adjudicated within 4 weeks for applications </a:t>
            </a:r>
            <a:r>
              <a:rPr lang="en-GB" dirty="0">
                <a:latin typeface="Arial" panose="020B0604020202020204" pitchFamily="34" charset="0"/>
                <a:cs typeface="Arial" panose="020B0604020202020204" pitchFamily="34" charset="0"/>
              </a:rPr>
              <a:t>processed</a:t>
            </a:r>
            <a:r>
              <a:rPr lang="en-GB" sz="2200" dirty="0">
                <a:latin typeface="Arial" panose="020B0604020202020204" pitchFamily="34" charset="0"/>
                <a:cs typeface="Arial" panose="020B0604020202020204" pitchFamily="34" charset="0"/>
              </a:rPr>
              <a:t> within the RSA (from date of receipt of application until outcome is in scan at VFS Centre - office of application)</a:t>
            </a:r>
            <a:endParaRPr lang="en-ZA" sz="22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DHA has published the final critical skills list for South Africa, outlining the skills which </a:t>
            </a:r>
            <a:r>
              <a:rPr lang="en-ZA" dirty="0">
                <a:latin typeface="Arial" panose="020B0604020202020204" pitchFamily="34" charset="0"/>
                <a:cs typeface="Arial" panose="020B0604020202020204" pitchFamily="34" charset="0"/>
              </a:rPr>
              <a:t>are</a:t>
            </a:r>
            <a:r>
              <a:rPr lang="en-ZA" sz="2200" dirty="0">
                <a:latin typeface="Arial" panose="020B0604020202020204" pitchFamily="34" charset="0"/>
                <a:cs typeface="Arial" panose="020B0604020202020204" pitchFamily="34" charset="0"/>
              </a:rPr>
              <a:t> in short supply in the country.</a:t>
            </a:r>
          </a:p>
          <a:p>
            <a:pPr lvl="1" algn="just"/>
            <a:endParaRPr lang="en-ZA"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ZA" sz="2200" b="1" i="1" dirty="0">
                <a:latin typeface="Arial" panose="020B0604020202020204" pitchFamily="34" charset="0"/>
                <a:cs typeface="Arial" panose="020B0604020202020204" pitchFamily="34" charset="0"/>
              </a:rPr>
              <a:t>Employment Equity Amendment Bill</a:t>
            </a:r>
            <a:r>
              <a:rPr lang="en-US" sz="2200" b="1" i="1" dirty="0">
                <a:latin typeface="Arial" panose="020B0604020202020204" pitchFamily="34" charset="0"/>
                <a:cs typeface="Arial" panose="020B0604020202020204" pitchFamily="34" charset="0"/>
              </a:rPr>
              <a:t>:</a:t>
            </a:r>
            <a:endParaRPr lang="en-ZA" sz="2200" b="1" i="1"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The EE Amendment Bill was finalised by PC on Employment and Labour and forwarded to the National Assembly in September 2021.  </a:t>
            </a:r>
          </a:p>
          <a:p>
            <a:pPr marL="800100" lvl="1"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The Amendment Bill will empower the Minister of Employment and Labour to set employment equity targets for different economic sectors in SA.</a:t>
            </a:r>
          </a:p>
          <a:p>
            <a:pPr marL="800100" lvl="1" indent="-342900" algn="just">
              <a:buFont typeface="Wingdings" panose="05000000000000000000" pitchFamily="2" charset="2"/>
              <a:buChar char="ü"/>
            </a:pPr>
            <a:endParaRPr lang="en-US" sz="2200" dirty="0">
              <a:cs typeface="Calibri" panose="020F0502020204030204" pitchFamily="34" charset="0"/>
            </a:endParaRPr>
          </a:p>
          <a:p>
            <a:pPr marL="800100" lvl="1" indent="-342900" algn="just">
              <a:buFont typeface="Wingdings" panose="05000000000000000000" pitchFamily="2" charset="2"/>
              <a:buChar char="ü"/>
            </a:pPr>
            <a:endParaRPr lang="en-US" sz="2200" dirty="0">
              <a:cs typeface="Calibri" panose="020F0502020204030204" pitchFamily="34" charset="0"/>
            </a:endParaRPr>
          </a:p>
          <a:p>
            <a:pPr marL="800100" lvl="1" indent="-342900" algn="just">
              <a:buFont typeface="Wingdings" panose="05000000000000000000" pitchFamily="2" charset="2"/>
              <a:buChar char="ü"/>
            </a:pPr>
            <a:endParaRPr lang="en-US" sz="2200" dirty="0">
              <a:cs typeface="Calibri" panose="020F0502020204030204" pitchFamily="34" charset="0"/>
            </a:endParaRP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p:txBody>
          <a:bodyPr/>
          <a:lstStyle/>
          <a:p>
            <a:fld id="{62526E85-891A-0645-91C7-B21974A35916}" type="slidenum">
              <a:rPr lang="en-US" smtClean="0"/>
              <a:pPr/>
              <a:t>18</a:t>
            </a:fld>
            <a:endParaRPr lang="en-US" dirty="0"/>
          </a:p>
        </p:txBody>
      </p:sp>
      <p:sp>
        <p:nvSpPr>
          <p:cNvPr id="5" name="Title 1">
            <a:extLst>
              <a:ext uri="{FF2B5EF4-FFF2-40B4-BE49-F238E27FC236}">
                <a16:creationId xmlns:a16="http://schemas.microsoft.com/office/drawing/2014/main" xmlns="" id="{C254C3DA-4EE4-4E9B-A045-8C65C2DA4796}"/>
              </a:ext>
            </a:extLst>
          </p:cNvPr>
          <p:cNvSpPr txBox="1">
            <a:spLocks/>
          </p:cNvSpPr>
          <p:nvPr/>
        </p:nvSpPr>
        <p:spPr>
          <a:xfrm>
            <a:off x="233390" y="152596"/>
            <a:ext cx="11725219" cy="580650"/>
          </a:xfrm>
          <a:prstGeom prst="rect">
            <a:avLst/>
          </a:prstGeom>
          <a:no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Progress (April – December 2021</a:t>
            </a:r>
            <a:r>
              <a:rPr lang="en-ZA"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70855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9F925E-8111-4267-9385-E52984C5B5F3}"/>
              </a:ext>
            </a:extLst>
          </p:cNvPr>
          <p:cNvSpPr>
            <a:spLocks noGrp="1"/>
          </p:cNvSpPr>
          <p:nvPr>
            <p:ph sz="half" idx="1"/>
          </p:nvPr>
        </p:nvSpPr>
        <p:spPr>
          <a:xfrm>
            <a:off x="164422" y="839449"/>
            <a:ext cx="11872679" cy="5767828"/>
          </a:xfrm>
        </p:spPr>
        <p:txBody>
          <a:bodyPr>
            <a:normAutofit fontScale="25000" lnSpcReduction="20000"/>
          </a:bodyPr>
          <a:lstStyle/>
          <a:p>
            <a:pPr algn="just">
              <a:lnSpc>
                <a:spcPct val="120000"/>
              </a:lnSpc>
              <a:spcBef>
                <a:spcPts val="0"/>
              </a:spcBef>
            </a:pPr>
            <a:r>
              <a:rPr lang="en-US" sz="8000" dirty="0">
                <a:latin typeface="Arial" panose="020B0604020202020204" pitchFamily="34" charset="0"/>
                <a:cs typeface="Arial" panose="020B0604020202020204" pitchFamily="34" charset="0"/>
              </a:rPr>
              <a:t>Low business confidence the single most important barrier to investment in SA, hence low employment growth.</a:t>
            </a:r>
          </a:p>
          <a:p>
            <a:pPr algn="just">
              <a:lnSpc>
                <a:spcPct val="120000"/>
              </a:lnSpc>
              <a:spcBef>
                <a:spcPts val="0"/>
              </a:spcBef>
            </a:pPr>
            <a:r>
              <a:rPr lang="en-US" sz="8000" dirty="0">
                <a:latin typeface="Arial" panose="020B0604020202020204" pitchFamily="34" charset="0"/>
                <a:cs typeface="Arial" panose="020B0604020202020204" pitchFamily="34" charset="0"/>
              </a:rPr>
              <a:t>Stems </a:t>
            </a:r>
            <a:r>
              <a:rPr lang="en-US" sz="7200" dirty="0">
                <a:latin typeface="Arial" panose="020B0604020202020204" pitchFamily="34" charset="0"/>
                <a:cs typeface="Arial" panose="020B0604020202020204" pitchFamily="34" charset="0"/>
              </a:rPr>
              <a:t>from</a:t>
            </a:r>
            <a:r>
              <a:rPr lang="en-US" sz="8000" dirty="0">
                <a:latin typeface="Arial" panose="020B0604020202020204" pitchFamily="34" charset="0"/>
                <a:cs typeface="Arial" panose="020B0604020202020204" pitchFamily="34" charset="0"/>
              </a:rPr>
              <a:t> inefficient network infrastructure. </a:t>
            </a:r>
          </a:p>
          <a:p>
            <a:pPr marL="793750" lvl="0" indent="-449263" algn="just">
              <a:lnSpc>
                <a:spcPct val="120000"/>
              </a:lnSpc>
              <a:spcBef>
                <a:spcPts val="0"/>
              </a:spcBef>
              <a:buFont typeface="Wingdings" panose="05000000000000000000" pitchFamily="2" charset="2"/>
              <a:buChar char="ü"/>
            </a:pPr>
            <a:r>
              <a:rPr lang="en-US" sz="8000" dirty="0">
                <a:latin typeface="Arial" panose="020B0604020202020204" pitchFamily="34" charset="0"/>
                <a:cs typeface="Arial" panose="020B0604020202020204" pitchFamily="34" charset="0"/>
              </a:rPr>
              <a:t>Supply side </a:t>
            </a:r>
            <a:r>
              <a:rPr lang="en-US" sz="7200" dirty="0">
                <a:latin typeface="Arial" panose="020B0604020202020204" pitchFamily="34" charset="0"/>
                <a:cs typeface="Arial" panose="020B0604020202020204" pitchFamily="34" charset="0"/>
              </a:rPr>
              <a:t>constraints-</a:t>
            </a:r>
            <a:r>
              <a:rPr lang="en-US" sz="8000" dirty="0">
                <a:latin typeface="Arial" panose="020B0604020202020204" pitchFamily="34" charset="0"/>
                <a:cs typeface="Arial" panose="020B0604020202020204" pitchFamily="34" charset="0"/>
              </a:rPr>
              <a:t> i.e. administered prices (electricity, rail, port tariffs) due to high costs;</a:t>
            </a:r>
          </a:p>
          <a:p>
            <a:pPr marL="793750" indent="-449263" algn="just">
              <a:lnSpc>
                <a:spcPct val="120000"/>
              </a:lnSpc>
              <a:spcBef>
                <a:spcPts val="0"/>
              </a:spcBef>
              <a:buFont typeface="Wingdings" panose="05000000000000000000" pitchFamily="2" charset="2"/>
              <a:buChar char="ü"/>
            </a:pPr>
            <a:r>
              <a:rPr lang="en-US" sz="7200" dirty="0">
                <a:latin typeface="Arial" panose="020B0604020202020204" pitchFamily="34" charset="0"/>
                <a:cs typeface="Arial" panose="020B0604020202020204" pitchFamily="34" charset="0"/>
              </a:rPr>
              <a:t>Weak</a:t>
            </a:r>
            <a:r>
              <a:rPr lang="en-US" sz="8000" dirty="0">
                <a:latin typeface="Arial" panose="020B0604020202020204" pitchFamily="34" charset="0"/>
                <a:cs typeface="Arial" panose="020B0604020202020204" pitchFamily="34" charset="0"/>
              </a:rPr>
              <a:t> execution of govt plans, e.g. delays in auctioning of high demand spectrum has resulted in allocative &amp; productive inefficiencies;</a:t>
            </a:r>
          </a:p>
          <a:p>
            <a:pPr marL="793750" indent="-449263" algn="just">
              <a:lnSpc>
                <a:spcPct val="120000"/>
              </a:lnSpc>
              <a:spcBef>
                <a:spcPts val="0"/>
              </a:spcBef>
              <a:buFont typeface="Wingdings" panose="05000000000000000000" pitchFamily="2" charset="2"/>
              <a:buChar char="ü"/>
            </a:pPr>
            <a:r>
              <a:rPr lang="en-US" sz="8000" dirty="0">
                <a:latin typeface="Arial" panose="020B0604020202020204" pitchFamily="34" charset="0"/>
                <a:cs typeface="Arial" panose="020B0604020202020204" pitchFamily="34" charset="0"/>
              </a:rPr>
              <a:t>Policy uncertainty and inconsistency (e.g. mining – “once empowered/always empowered”) </a:t>
            </a:r>
          </a:p>
          <a:p>
            <a:pPr marL="793750" indent="-449263" algn="just">
              <a:lnSpc>
                <a:spcPct val="120000"/>
              </a:lnSpc>
              <a:spcBef>
                <a:spcPts val="0"/>
              </a:spcBef>
              <a:buFont typeface="Wingdings" panose="05000000000000000000" pitchFamily="2" charset="2"/>
              <a:buChar char="ü"/>
            </a:pPr>
            <a:r>
              <a:rPr lang="en-US" sz="8000" dirty="0">
                <a:latin typeface="Arial" panose="020B0604020202020204" pitchFamily="34" charset="0"/>
                <a:cs typeface="Arial" panose="020B0604020202020204" pitchFamily="34" charset="0"/>
              </a:rPr>
              <a:t>Most recently slower pace of vaccinations. </a:t>
            </a:r>
          </a:p>
          <a:p>
            <a:pPr algn="just">
              <a:lnSpc>
                <a:spcPct val="120000"/>
              </a:lnSpc>
              <a:spcBef>
                <a:spcPts val="0"/>
              </a:spcBef>
            </a:pPr>
            <a:r>
              <a:rPr lang="en-US" sz="8000" dirty="0">
                <a:latin typeface="Arial" panose="020B0604020202020204" pitchFamily="34" charset="0"/>
                <a:cs typeface="Arial" panose="020B0604020202020204" pitchFamily="34" charset="0"/>
              </a:rPr>
              <a:t>Poor delivery of basic services and crumbling infrastructure at local level.</a:t>
            </a:r>
          </a:p>
          <a:p>
            <a:pPr marL="793750" indent="-449263" algn="just">
              <a:lnSpc>
                <a:spcPct val="120000"/>
              </a:lnSpc>
              <a:spcBef>
                <a:spcPts val="0"/>
              </a:spcBef>
              <a:buFont typeface="Wingdings" panose="05000000000000000000" pitchFamily="2" charset="2"/>
              <a:buChar char="ü"/>
            </a:pPr>
            <a:r>
              <a:rPr lang="en-US" sz="8000" dirty="0">
                <a:latin typeface="Arial" panose="020B0604020202020204" pitchFamily="34" charset="0"/>
                <a:cs typeface="Arial" panose="020B0604020202020204" pitchFamily="34" charset="0"/>
              </a:rPr>
              <a:t>Water crisis in Lekwa Municipality (MP) affecting poultry farming and increasing production costs.</a:t>
            </a:r>
          </a:p>
          <a:p>
            <a:pPr marL="793750" indent="-449263" algn="just">
              <a:lnSpc>
                <a:spcPct val="120000"/>
              </a:lnSpc>
              <a:spcBef>
                <a:spcPts val="0"/>
              </a:spcBef>
              <a:buFont typeface="Wingdings" panose="05000000000000000000" pitchFamily="2" charset="2"/>
              <a:buChar char="ü"/>
            </a:pPr>
            <a:r>
              <a:rPr lang="en-US" sz="8000" dirty="0">
                <a:latin typeface="Arial" panose="020B0604020202020204" pitchFamily="34" charset="0"/>
                <a:cs typeface="Arial" panose="020B0604020202020204" pitchFamily="34" charset="0"/>
              </a:rPr>
              <a:t>Poor administration &amp; crumbling infrastructure led to cheese factory closure in Lichtenburg (NW).</a:t>
            </a:r>
          </a:p>
          <a:p>
            <a:pPr algn="just">
              <a:lnSpc>
                <a:spcPct val="120000"/>
              </a:lnSpc>
              <a:spcBef>
                <a:spcPts val="0"/>
              </a:spcBef>
            </a:pPr>
            <a:r>
              <a:rPr lang="en-US" sz="8000" dirty="0">
                <a:latin typeface="Arial" panose="020B0604020202020204" pitchFamily="34" charset="0"/>
                <a:cs typeface="Arial" panose="020B0604020202020204" pitchFamily="34" charset="0"/>
              </a:rPr>
              <a:t>Sub-optimal use of public procurement as an industrial policy lever – state’s buying power.  </a:t>
            </a:r>
          </a:p>
          <a:p>
            <a:pPr algn="just">
              <a:lnSpc>
                <a:spcPct val="120000"/>
              </a:lnSpc>
              <a:spcBef>
                <a:spcPts val="0"/>
              </a:spcBef>
            </a:pPr>
            <a:r>
              <a:rPr lang="en-US" sz="8000" dirty="0">
                <a:latin typeface="Arial" panose="020B0604020202020204" pitchFamily="34" charset="0"/>
                <a:cs typeface="Arial" panose="020B0604020202020204" pitchFamily="34" charset="0"/>
              </a:rPr>
              <a:t>Illicit trade/custom fraud issues such as under-invoicing; misdeclaration; customs duty circumvention  </a:t>
            </a:r>
          </a:p>
          <a:p>
            <a:pPr algn="just">
              <a:lnSpc>
                <a:spcPct val="120000"/>
              </a:lnSpc>
              <a:spcBef>
                <a:spcPts val="0"/>
              </a:spcBef>
            </a:pPr>
            <a:r>
              <a:rPr lang="en-US" sz="8000" dirty="0">
                <a:latin typeface="Arial" panose="020B0604020202020204" pitchFamily="34" charset="0"/>
                <a:cs typeface="Arial" panose="020B0604020202020204" pitchFamily="34" charset="0"/>
              </a:rPr>
              <a:t>Skills constraints locking out young people, particularly in technology and innovation </a:t>
            </a:r>
          </a:p>
          <a:p>
            <a:pPr algn="just">
              <a:lnSpc>
                <a:spcPct val="120000"/>
              </a:lnSpc>
              <a:spcBef>
                <a:spcPts val="0"/>
              </a:spcBef>
            </a:pPr>
            <a:r>
              <a:rPr lang="en-US" sz="8000" dirty="0">
                <a:latin typeface="Arial" panose="020B0604020202020204" pitchFamily="34" charset="0"/>
                <a:cs typeface="Arial" panose="020B0604020202020204" pitchFamily="34" charset="0"/>
              </a:rPr>
              <a:t>Competition Commission report on “Concentration and Participation” in the economy highlights excessive levels of market concertation, practically in all sectors of the economy.</a:t>
            </a:r>
          </a:p>
          <a:p>
            <a:pPr marL="793750" indent="-449263" algn="just">
              <a:lnSpc>
                <a:spcPct val="110000"/>
              </a:lnSpc>
              <a:spcBef>
                <a:spcPts val="0"/>
              </a:spcBef>
              <a:buFont typeface="Wingdings" panose="05000000000000000000" pitchFamily="2" charset="2"/>
              <a:buChar char="ü"/>
            </a:pPr>
            <a:r>
              <a:rPr lang="en-US" sz="8000" dirty="0">
                <a:latin typeface="Arial" panose="020B0604020202020204" pitchFamily="34" charset="0"/>
                <a:cs typeface="Arial" panose="020B0604020202020204" pitchFamily="34" charset="0"/>
              </a:rPr>
              <a:t>Agriculture and retail industries the worst affected to the detriment of SMMEs.</a:t>
            </a:r>
          </a:p>
          <a:p>
            <a:pPr algn="just">
              <a:lnSpc>
                <a:spcPct val="110000"/>
              </a:lnSpc>
              <a:spcBef>
                <a:spcPts val="0"/>
              </a:spcBef>
            </a:pPr>
            <a:endParaRPr lang="en-US" sz="1600" dirty="0"/>
          </a:p>
          <a:p>
            <a:pPr algn="just">
              <a:lnSpc>
                <a:spcPct val="110000"/>
              </a:lnSpc>
              <a:spcBef>
                <a:spcPts val="0"/>
              </a:spcBef>
            </a:pPr>
            <a:endParaRPr lang="en-US" sz="1600" dirty="0"/>
          </a:p>
          <a:p>
            <a:pPr algn="just">
              <a:lnSpc>
                <a:spcPct val="110000"/>
              </a:lnSpc>
              <a:spcBef>
                <a:spcPts val="0"/>
              </a:spcBef>
            </a:pPr>
            <a:endParaRPr lang="en-US" sz="1600" dirty="0"/>
          </a:p>
          <a:p>
            <a:pPr marL="0" indent="0">
              <a:buNone/>
            </a:pPr>
            <a:r>
              <a:rPr lang="en-US" sz="2900" dirty="0"/>
              <a:t> </a:t>
            </a:r>
          </a:p>
          <a:p>
            <a:endParaRPr lang="en-US" dirty="0"/>
          </a:p>
          <a:p>
            <a:endParaRPr lang="en-US" dirty="0"/>
          </a:p>
        </p:txBody>
      </p:sp>
      <p:sp>
        <p:nvSpPr>
          <p:cNvPr id="2" name="Slide Number Placeholder 1">
            <a:extLst>
              <a:ext uri="{FF2B5EF4-FFF2-40B4-BE49-F238E27FC236}">
                <a16:creationId xmlns:a16="http://schemas.microsoft.com/office/drawing/2014/main" xmlns="" id="{CCDCAC5F-A1A1-4A8D-AC1D-927F4C836F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26E85-891A-0645-91C7-B21974A359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xmlns="" id="{83DA0493-F8CF-4F0D-A84D-0A0DA086D77C}"/>
              </a:ext>
            </a:extLst>
          </p:cNvPr>
          <p:cNvSpPr txBox="1">
            <a:spLocks/>
          </p:cNvSpPr>
          <p:nvPr/>
        </p:nvSpPr>
        <p:spPr>
          <a:xfrm>
            <a:off x="164422" y="138878"/>
            <a:ext cx="11725219" cy="58065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Binding Constraints to Job Creation</a:t>
            </a:r>
          </a:p>
        </p:txBody>
      </p:sp>
    </p:spTree>
    <p:extLst>
      <p:ext uri="{BB962C8B-B14F-4D97-AF65-F5344CB8AC3E}">
        <p14:creationId xmlns:p14="http://schemas.microsoft.com/office/powerpoint/2010/main" xmlns="" val="57798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B0E65-96D9-48A2-96FB-D69D4B5AC75C}"/>
              </a:ext>
            </a:extLst>
          </p:cNvPr>
          <p:cNvSpPr>
            <a:spLocks noGrp="1"/>
          </p:cNvSpPr>
          <p:nvPr>
            <p:ph type="title"/>
          </p:nvPr>
        </p:nvSpPr>
        <p:spPr>
          <a:xfrm>
            <a:off x="379754" y="441117"/>
            <a:ext cx="11415028" cy="567563"/>
          </a:xfrm>
          <a:noFill/>
        </p:spPr>
        <p:txBody>
          <a:bodyPr>
            <a:noAutofit/>
          </a:bodyPr>
          <a:lstStyle/>
          <a:p>
            <a:r>
              <a:rPr lang="en-ZA" sz="3600" b="1" dirty="0">
                <a:latin typeface="Arial" panose="020B0604020202020204" pitchFamily="34" charset="0"/>
                <a:cs typeface="Arial" panose="020B0604020202020204" pitchFamily="34" charset="0"/>
              </a:rPr>
              <a:t>Contents</a:t>
            </a:r>
            <a:endParaRPr lang="en-ZA" sz="36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xmlns="" id="{ED76B369-E679-465B-A57A-A43F3450AEE5}"/>
              </a:ext>
            </a:extLst>
          </p:cNvPr>
          <p:cNvGrpSpPr/>
          <p:nvPr/>
        </p:nvGrpSpPr>
        <p:grpSpPr>
          <a:xfrm>
            <a:off x="397218" y="1444753"/>
            <a:ext cx="5486640" cy="753751"/>
            <a:chOff x="397218" y="1444753"/>
            <a:chExt cx="5486640" cy="753751"/>
          </a:xfrm>
        </p:grpSpPr>
        <p:sp>
          <p:nvSpPr>
            <p:cNvPr id="5" name="Rectangle 4">
              <a:extLst>
                <a:ext uri="{FF2B5EF4-FFF2-40B4-BE49-F238E27FC236}">
                  <a16:creationId xmlns:a16="http://schemas.microsoft.com/office/drawing/2014/main" xmlns="" id="{B71700FE-A0A7-49B6-AC50-0E8C34514F96}"/>
                </a:ext>
              </a:extLst>
            </p:cNvPr>
            <p:cNvSpPr/>
            <p:nvPr/>
          </p:nvSpPr>
          <p:spPr>
            <a:xfrm>
              <a:off x="397218" y="1445294"/>
              <a:ext cx="1149806" cy="753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01</a:t>
              </a:r>
            </a:p>
          </p:txBody>
        </p:sp>
        <p:sp>
          <p:nvSpPr>
            <p:cNvPr id="6" name="Rectangle 5">
              <a:extLst>
                <a:ext uri="{FF2B5EF4-FFF2-40B4-BE49-F238E27FC236}">
                  <a16:creationId xmlns:a16="http://schemas.microsoft.com/office/drawing/2014/main" xmlns="" id="{A0789996-0F2D-43F9-AE89-24A521C04C0C}"/>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Isosceles Triangle 31">
              <a:extLst>
                <a:ext uri="{FF2B5EF4-FFF2-40B4-BE49-F238E27FC236}">
                  <a16:creationId xmlns:a16="http://schemas.microsoft.com/office/drawing/2014/main" xmlns="" id="{75037288-40A7-4B99-8CBF-52FE2828F592}"/>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xmlns="" id="{2C004DD9-A3F5-49B1-9AC6-B472B15E0E08}"/>
                </a:ext>
              </a:extLst>
            </p:cNvPr>
            <p:cNvSpPr txBox="1"/>
            <p:nvPr/>
          </p:nvSpPr>
          <p:spPr>
            <a:xfrm>
              <a:off x="1828263" y="1669086"/>
              <a:ext cx="3809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Introduction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and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 Background</a:t>
              </a:r>
            </a:p>
          </p:txBody>
        </p:sp>
      </p:grpSp>
      <p:grpSp>
        <p:nvGrpSpPr>
          <p:cNvPr id="30" name="Group 29">
            <a:extLst>
              <a:ext uri="{FF2B5EF4-FFF2-40B4-BE49-F238E27FC236}">
                <a16:creationId xmlns:a16="http://schemas.microsoft.com/office/drawing/2014/main" xmlns="" id="{B8596465-4233-4C6F-A476-003CDF58EDAB}"/>
              </a:ext>
            </a:extLst>
          </p:cNvPr>
          <p:cNvGrpSpPr/>
          <p:nvPr/>
        </p:nvGrpSpPr>
        <p:grpSpPr>
          <a:xfrm>
            <a:off x="346294" y="2461110"/>
            <a:ext cx="5486640" cy="753751"/>
            <a:chOff x="397218" y="1444753"/>
            <a:chExt cx="5486640" cy="753751"/>
          </a:xfrm>
        </p:grpSpPr>
        <p:sp>
          <p:nvSpPr>
            <p:cNvPr id="31" name="Rectangle 30">
              <a:extLst>
                <a:ext uri="{FF2B5EF4-FFF2-40B4-BE49-F238E27FC236}">
                  <a16:creationId xmlns:a16="http://schemas.microsoft.com/office/drawing/2014/main" xmlns="" id="{240ECE9D-7CE9-498F-9AC8-96F6AD3BA959}"/>
                </a:ext>
              </a:extLst>
            </p:cNvPr>
            <p:cNvSpPr/>
            <p:nvPr/>
          </p:nvSpPr>
          <p:spPr>
            <a:xfrm>
              <a:off x="397218" y="1445294"/>
              <a:ext cx="1200730" cy="75321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02</a:t>
              </a:r>
            </a:p>
          </p:txBody>
        </p:sp>
        <p:sp>
          <p:nvSpPr>
            <p:cNvPr id="32" name="Rectangle 31">
              <a:extLst>
                <a:ext uri="{FF2B5EF4-FFF2-40B4-BE49-F238E27FC236}">
                  <a16:creationId xmlns:a16="http://schemas.microsoft.com/office/drawing/2014/main" xmlns="" id="{404050B3-0E03-498C-BD1C-E5449F0477E0}"/>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Isosceles Triangle 31">
              <a:extLst>
                <a:ext uri="{FF2B5EF4-FFF2-40B4-BE49-F238E27FC236}">
                  <a16:creationId xmlns:a16="http://schemas.microsoft.com/office/drawing/2014/main" xmlns="" id="{83086D77-5133-47BE-9606-8B5962CD7591}"/>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BBE270E2-73CF-4075-9267-6D8FEC7025A5}"/>
                </a:ext>
              </a:extLst>
            </p:cNvPr>
            <p:cNvSpPr txBox="1"/>
            <p:nvPr/>
          </p:nvSpPr>
          <p:spPr>
            <a:xfrm>
              <a:off x="1828263" y="1669086"/>
              <a:ext cx="3809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ea typeface="Lato Light" panose="020F0502020204030203" pitchFamily="34" charset="0"/>
                  <a:cs typeface="Arial" panose="020B0604020202020204" pitchFamily="34" charset="0"/>
                </a:rPr>
                <a:t>Strategic Intent for Priority 2</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xmlns="" id="{34B90993-B3E7-4A6A-8820-D62CABF67857}"/>
              </a:ext>
            </a:extLst>
          </p:cNvPr>
          <p:cNvGrpSpPr/>
          <p:nvPr/>
        </p:nvGrpSpPr>
        <p:grpSpPr>
          <a:xfrm>
            <a:off x="303314" y="5663132"/>
            <a:ext cx="5486640" cy="753751"/>
            <a:chOff x="397218" y="1444753"/>
            <a:chExt cx="5486640" cy="753751"/>
          </a:xfrm>
        </p:grpSpPr>
        <p:sp>
          <p:nvSpPr>
            <p:cNvPr id="36" name="Rectangle 35">
              <a:extLst>
                <a:ext uri="{FF2B5EF4-FFF2-40B4-BE49-F238E27FC236}">
                  <a16:creationId xmlns:a16="http://schemas.microsoft.com/office/drawing/2014/main" xmlns="" id="{DC4998D6-2A65-424A-BE69-7C9FA86BD9AF}"/>
                </a:ext>
              </a:extLst>
            </p:cNvPr>
            <p:cNvSpPr/>
            <p:nvPr/>
          </p:nvSpPr>
          <p:spPr>
            <a:xfrm>
              <a:off x="397218" y="1445294"/>
              <a:ext cx="1200730" cy="753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05</a:t>
              </a:r>
            </a:p>
          </p:txBody>
        </p:sp>
        <p:sp>
          <p:nvSpPr>
            <p:cNvPr id="37" name="Rectangle 36">
              <a:extLst>
                <a:ext uri="{FF2B5EF4-FFF2-40B4-BE49-F238E27FC236}">
                  <a16:creationId xmlns:a16="http://schemas.microsoft.com/office/drawing/2014/main" xmlns="" id="{D623418D-D2DA-401F-8FF4-91D3FF00D967}"/>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Isosceles Triangle 31">
              <a:extLst>
                <a:ext uri="{FF2B5EF4-FFF2-40B4-BE49-F238E27FC236}">
                  <a16:creationId xmlns:a16="http://schemas.microsoft.com/office/drawing/2014/main" xmlns="" id="{D7E6E2CB-54FD-4506-A4AD-283FD986D277}"/>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1" name="Rectangle 40">
            <a:extLst>
              <a:ext uri="{FF2B5EF4-FFF2-40B4-BE49-F238E27FC236}">
                <a16:creationId xmlns:a16="http://schemas.microsoft.com/office/drawing/2014/main" xmlns="" id="{6EFD256E-6D8D-4560-BD22-316202DFA17F}"/>
              </a:ext>
            </a:extLst>
          </p:cNvPr>
          <p:cNvSpPr/>
          <p:nvPr/>
        </p:nvSpPr>
        <p:spPr>
          <a:xfrm>
            <a:off x="303314" y="3487791"/>
            <a:ext cx="1200730" cy="75321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03</a:t>
            </a:r>
          </a:p>
        </p:txBody>
      </p:sp>
      <p:sp>
        <p:nvSpPr>
          <p:cNvPr id="42" name="Rectangle 41">
            <a:extLst>
              <a:ext uri="{FF2B5EF4-FFF2-40B4-BE49-F238E27FC236}">
                <a16:creationId xmlns:a16="http://schemas.microsoft.com/office/drawing/2014/main" xmlns="" id="{B6E9E905-3BE6-407C-A3B0-CC328F90D296}"/>
              </a:ext>
            </a:extLst>
          </p:cNvPr>
          <p:cNvSpPr/>
          <p:nvPr/>
        </p:nvSpPr>
        <p:spPr>
          <a:xfrm>
            <a:off x="1504947" y="3487250"/>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Isosceles Triangle 31">
            <a:extLst>
              <a:ext uri="{FF2B5EF4-FFF2-40B4-BE49-F238E27FC236}">
                <a16:creationId xmlns:a16="http://schemas.microsoft.com/office/drawing/2014/main" xmlns="" id="{44FEF5E3-E545-499C-BD18-8F0CF679F58A}"/>
              </a:ext>
            </a:extLst>
          </p:cNvPr>
          <p:cNvSpPr/>
          <p:nvPr/>
        </p:nvSpPr>
        <p:spPr>
          <a:xfrm rot="5400000">
            <a:off x="264678" y="3960091"/>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Rectangle 45">
            <a:extLst>
              <a:ext uri="{FF2B5EF4-FFF2-40B4-BE49-F238E27FC236}">
                <a16:creationId xmlns:a16="http://schemas.microsoft.com/office/drawing/2014/main" xmlns="" id="{FD330E25-3E22-4A83-8775-66653620D263}"/>
              </a:ext>
            </a:extLst>
          </p:cNvPr>
          <p:cNvSpPr/>
          <p:nvPr/>
        </p:nvSpPr>
        <p:spPr>
          <a:xfrm>
            <a:off x="303314" y="4543373"/>
            <a:ext cx="1200730" cy="7532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04</a:t>
            </a:r>
          </a:p>
        </p:txBody>
      </p:sp>
      <p:sp>
        <p:nvSpPr>
          <p:cNvPr id="47" name="Rectangle 46">
            <a:extLst>
              <a:ext uri="{FF2B5EF4-FFF2-40B4-BE49-F238E27FC236}">
                <a16:creationId xmlns:a16="http://schemas.microsoft.com/office/drawing/2014/main" xmlns="" id="{B5B7682B-CFC8-4F83-BBF0-543D0C8FB740}"/>
              </a:ext>
            </a:extLst>
          </p:cNvPr>
          <p:cNvSpPr/>
          <p:nvPr/>
        </p:nvSpPr>
        <p:spPr>
          <a:xfrm>
            <a:off x="1496500" y="4524007"/>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48" name="Isosceles Triangle 31">
            <a:extLst>
              <a:ext uri="{FF2B5EF4-FFF2-40B4-BE49-F238E27FC236}">
                <a16:creationId xmlns:a16="http://schemas.microsoft.com/office/drawing/2014/main" xmlns="" id="{DD0A8E7C-9C6C-4BEE-9942-3AE1414FF283}"/>
              </a:ext>
            </a:extLst>
          </p:cNvPr>
          <p:cNvSpPr/>
          <p:nvPr/>
        </p:nvSpPr>
        <p:spPr>
          <a:xfrm rot="5400000">
            <a:off x="264678" y="5015673"/>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Rectangle 50">
            <a:extLst>
              <a:ext uri="{FF2B5EF4-FFF2-40B4-BE49-F238E27FC236}">
                <a16:creationId xmlns:a16="http://schemas.microsoft.com/office/drawing/2014/main" xmlns="" id="{A3D321DE-BDA4-4F9E-BF1B-A09DF60B1720}"/>
              </a:ext>
            </a:extLst>
          </p:cNvPr>
          <p:cNvSpPr/>
          <p:nvPr/>
        </p:nvSpPr>
        <p:spPr>
          <a:xfrm>
            <a:off x="6308142" y="2465034"/>
            <a:ext cx="1200730" cy="75321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07</a:t>
            </a:r>
          </a:p>
        </p:txBody>
      </p:sp>
      <p:sp>
        <p:nvSpPr>
          <p:cNvPr id="52" name="Rectangle 51">
            <a:extLst>
              <a:ext uri="{FF2B5EF4-FFF2-40B4-BE49-F238E27FC236}">
                <a16:creationId xmlns:a16="http://schemas.microsoft.com/office/drawing/2014/main" xmlns="" id="{71C7DD8A-90D3-4A92-9799-F264BBD82B1A}"/>
              </a:ext>
            </a:extLst>
          </p:cNvPr>
          <p:cNvSpPr/>
          <p:nvPr/>
        </p:nvSpPr>
        <p:spPr>
          <a:xfrm>
            <a:off x="7560699" y="2488788"/>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Isosceles Triangle 31">
            <a:extLst>
              <a:ext uri="{FF2B5EF4-FFF2-40B4-BE49-F238E27FC236}">
                <a16:creationId xmlns:a16="http://schemas.microsoft.com/office/drawing/2014/main" xmlns="" id="{FAD46BA4-917E-4327-B8E5-33E9F69A1519}"/>
              </a:ext>
            </a:extLst>
          </p:cNvPr>
          <p:cNvSpPr/>
          <p:nvPr/>
        </p:nvSpPr>
        <p:spPr>
          <a:xfrm rot="5400000">
            <a:off x="6269506" y="293733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Isosceles Triangle 31">
            <a:extLst>
              <a:ext uri="{FF2B5EF4-FFF2-40B4-BE49-F238E27FC236}">
                <a16:creationId xmlns:a16="http://schemas.microsoft.com/office/drawing/2014/main" xmlns="" id="{A3D1278E-2316-49ED-9996-9FAF5A96E877}"/>
              </a:ext>
            </a:extLst>
          </p:cNvPr>
          <p:cNvSpPr/>
          <p:nvPr/>
        </p:nvSpPr>
        <p:spPr>
          <a:xfrm rot="5400000">
            <a:off x="6269506" y="3951343"/>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Isosceles Triangle 31">
            <a:extLst>
              <a:ext uri="{FF2B5EF4-FFF2-40B4-BE49-F238E27FC236}">
                <a16:creationId xmlns:a16="http://schemas.microsoft.com/office/drawing/2014/main" xmlns="" id="{B03E2141-ACE8-4498-8E06-E54CEE810B4A}"/>
              </a:ext>
            </a:extLst>
          </p:cNvPr>
          <p:cNvSpPr/>
          <p:nvPr/>
        </p:nvSpPr>
        <p:spPr>
          <a:xfrm rot="5400000">
            <a:off x="6269506" y="5074468"/>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66" name="Group 65">
            <a:extLst>
              <a:ext uri="{FF2B5EF4-FFF2-40B4-BE49-F238E27FC236}">
                <a16:creationId xmlns:a16="http://schemas.microsoft.com/office/drawing/2014/main" xmlns="" id="{CEA2AEB5-68DF-46BA-AAB9-5D62AB4F9B09}"/>
              </a:ext>
            </a:extLst>
          </p:cNvPr>
          <p:cNvGrpSpPr/>
          <p:nvPr/>
        </p:nvGrpSpPr>
        <p:grpSpPr>
          <a:xfrm>
            <a:off x="6308142" y="1420598"/>
            <a:ext cx="5486640" cy="753751"/>
            <a:chOff x="397218" y="1444753"/>
            <a:chExt cx="5486640" cy="753751"/>
          </a:xfrm>
        </p:grpSpPr>
        <p:sp>
          <p:nvSpPr>
            <p:cNvPr id="67" name="Rectangle 66">
              <a:extLst>
                <a:ext uri="{FF2B5EF4-FFF2-40B4-BE49-F238E27FC236}">
                  <a16:creationId xmlns:a16="http://schemas.microsoft.com/office/drawing/2014/main" xmlns="" id="{73D9B177-139C-403B-845B-C4A8C954F035}"/>
                </a:ext>
              </a:extLst>
            </p:cNvPr>
            <p:cNvSpPr/>
            <p:nvPr/>
          </p:nvSpPr>
          <p:spPr>
            <a:xfrm>
              <a:off x="397218" y="1445294"/>
              <a:ext cx="1200730" cy="753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06</a:t>
              </a:r>
            </a:p>
          </p:txBody>
        </p:sp>
        <p:sp>
          <p:nvSpPr>
            <p:cNvPr id="68" name="Rectangle 67">
              <a:extLst>
                <a:ext uri="{FF2B5EF4-FFF2-40B4-BE49-F238E27FC236}">
                  <a16:creationId xmlns:a16="http://schemas.microsoft.com/office/drawing/2014/main" xmlns="" id="{F9974319-0F11-4C08-BDF4-393C40CBAB5B}"/>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Isosceles Triangle 31">
              <a:extLst>
                <a:ext uri="{FF2B5EF4-FFF2-40B4-BE49-F238E27FC236}">
                  <a16:creationId xmlns:a16="http://schemas.microsoft.com/office/drawing/2014/main" xmlns="" id="{9F10EC08-D9DE-4E0D-8515-C7AE16CC2365}"/>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4" name="TextBox 53">
            <a:extLst>
              <a:ext uri="{FF2B5EF4-FFF2-40B4-BE49-F238E27FC236}">
                <a16:creationId xmlns:a16="http://schemas.microsoft.com/office/drawing/2014/main" xmlns="" id="{6F2C497D-EAA0-4EEC-9BC7-D59D3B618CCF}"/>
              </a:ext>
            </a:extLst>
          </p:cNvPr>
          <p:cNvSpPr txBox="1"/>
          <p:nvPr/>
        </p:nvSpPr>
        <p:spPr>
          <a:xfrm>
            <a:off x="7601533" y="2685443"/>
            <a:ext cx="4031143" cy="369332"/>
          </a:xfrm>
          <a:prstGeom prst="rect">
            <a:avLst/>
          </a:prstGeom>
          <a:noFill/>
        </p:spPr>
        <p:txBody>
          <a:bodyPr wrap="square" rtlCol="0">
            <a:spAutoFit/>
          </a:bodyPr>
          <a:lstStyle/>
          <a:p>
            <a:pPr lvl="0">
              <a:defRPr/>
            </a:pPr>
            <a:r>
              <a:rPr lang="en-GB" dirty="0">
                <a:solidFill>
                  <a:prstClr val="black"/>
                </a:solidFill>
                <a:latin typeface="Arial" panose="020B0604020202020204" pitchFamily="34" charset="0"/>
                <a:cs typeface="Arial" panose="020B0604020202020204" pitchFamily="34" charset="0"/>
              </a:rPr>
              <a:t>Progress</a:t>
            </a:r>
            <a:r>
              <a:rPr lang="en-GB" sz="1600" dirty="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April</a:t>
            </a:r>
            <a:r>
              <a:rPr lang="en-GB" sz="1600" dirty="0">
                <a:solidFill>
                  <a:prstClr val="black"/>
                </a:solidFill>
                <a:latin typeface="Arial" panose="020B0604020202020204" pitchFamily="34" charset="0"/>
                <a:cs typeface="Arial" panose="020B0604020202020204" pitchFamily="34" charset="0"/>
              </a:rPr>
              <a:t> to December 2021)</a:t>
            </a:r>
            <a:endParaRPr lang="en-US" sz="1600" dirty="0">
              <a:solidFill>
                <a:prstClr val="black"/>
              </a:solidFill>
              <a:latin typeface="Arial" panose="020B0604020202020204" pitchFamily="34" charset="0"/>
              <a:ea typeface="Lato Light" panose="020F0502020204030203"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8FCA8749-777B-428A-97CA-7C66113CB02E}"/>
              </a:ext>
            </a:extLst>
          </p:cNvPr>
          <p:cNvSpPr txBox="1"/>
          <p:nvPr/>
        </p:nvSpPr>
        <p:spPr>
          <a:xfrm>
            <a:off x="7581621" y="1640255"/>
            <a:ext cx="4124422" cy="369332"/>
          </a:xfrm>
          <a:prstGeom prst="rect">
            <a:avLst/>
          </a:prstGeom>
          <a:noFill/>
        </p:spPr>
        <p:txBody>
          <a:bodyPr wrap="square" rtlCol="0">
            <a:spAutoFit/>
          </a:bodyPr>
          <a:lstStyle/>
          <a:p>
            <a:pPr lvl="0">
              <a:defRPr/>
            </a:pPr>
            <a:r>
              <a:rPr lang="en-ZA" dirty="0">
                <a:solidFill>
                  <a:prstClr val="black"/>
                </a:solidFill>
                <a:latin typeface="Arial" panose="020B0604020202020204" pitchFamily="34" charset="0"/>
                <a:cs typeface="Arial" panose="020B0604020202020204" pitchFamily="34" charset="0"/>
              </a:rPr>
              <a:t>MTSF</a:t>
            </a:r>
            <a:r>
              <a:rPr lang="en-ZA" sz="1600" dirty="0">
                <a:solidFill>
                  <a:prstClr val="black"/>
                </a:solidFill>
                <a:latin typeface="Arial" panose="020B0604020202020204" pitchFamily="34" charset="0"/>
                <a:cs typeface="Arial" panose="020B0604020202020204" pitchFamily="34" charset="0"/>
              </a:rPr>
              <a:t> </a:t>
            </a:r>
            <a:r>
              <a:rPr lang="en-ZA" dirty="0">
                <a:solidFill>
                  <a:prstClr val="black"/>
                </a:solidFill>
                <a:latin typeface="Arial" panose="020B0604020202020204" pitchFamily="34" charset="0"/>
                <a:cs typeface="Arial" panose="020B0604020202020204" pitchFamily="34" charset="0"/>
              </a:rPr>
              <a:t>Performance</a:t>
            </a:r>
            <a:r>
              <a:rPr lang="en-ZA" sz="1600" dirty="0">
                <a:solidFill>
                  <a:prstClr val="black"/>
                </a:solidFill>
                <a:latin typeface="Arial" panose="020B0604020202020204" pitchFamily="34" charset="0"/>
                <a:cs typeface="Arial" panose="020B0604020202020204" pitchFamily="34" charset="0"/>
              </a:rPr>
              <a:t> Tracker</a:t>
            </a:r>
            <a:endParaRPr lang="en-US" sz="1600" dirty="0">
              <a:solidFill>
                <a:prstClr val="black"/>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9D7A79F2-C779-4D3B-9A11-A910F3A01790}"/>
              </a:ext>
            </a:extLst>
          </p:cNvPr>
          <p:cNvSpPr txBox="1"/>
          <p:nvPr/>
        </p:nvSpPr>
        <p:spPr>
          <a:xfrm>
            <a:off x="1777339" y="3684170"/>
            <a:ext cx="3809291" cy="369332"/>
          </a:xfrm>
          <a:prstGeom prst="rect">
            <a:avLst/>
          </a:prstGeom>
          <a:noFill/>
        </p:spPr>
        <p:txBody>
          <a:bodyPr wrap="square" rtlCol="0">
            <a:spAutoFit/>
          </a:bodyPr>
          <a:lstStyle/>
          <a:p>
            <a:pPr lvl="0">
              <a:defRPr/>
            </a:pPr>
            <a:r>
              <a:rPr lang="en-US" sz="1600" dirty="0">
                <a:solidFill>
                  <a:prstClr val="black"/>
                </a:solidFill>
                <a:latin typeface="Arial" panose="020B0604020202020204" pitchFamily="34" charset="0"/>
                <a:cs typeface="Arial" panose="020B0604020202020204" pitchFamily="34" charset="0"/>
              </a:rPr>
              <a:t>Key MTSF </a:t>
            </a:r>
            <a:r>
              <a:rPr lang="en-US" dirty="0">
                <a:solidFill>
                  <a:prstClr val="black"/>
                </a:solidFill>
                <a:latin typeface="Arial" panose="020B0604020202020204" pitchFamily="34" charset="0"/>
                <a:cs typeface="Arial" panose="020B0604020202020204" pitchFamily="34" charset="0"/>
              </a:rPr>
              <a:t>Interventions</a:t>
            </a:r>
            <a:endParaRPr lang="en-ZA" dirty="0">
              <a:solidFill>
                <a:prstClr val="black"/>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48922048-7175-45AC-8DC3-7059C420D572}"/>
              </a:ext>
            </a:extLst>
          </p:cNvPr>
          <p:cNvSpPr txBox="1"/>
          <p:nvPr/>
        </p:nvSpPr>
        <p:spPr>
          <a:xfrm>
            <a:off x="1704987" y="4752149"/>
            <a:ext cx="3831278" cy="369332"/>
          </a:xfrm>
          <a:prstGeom prst="rect">
            <a:avLst/>
          </a:prstGeom>
          <a:noFill/>
        </p:spPr>
        <p:txBody>
          <a:bodyPr wrap="square" rtlCol="0">
            <a:spAutoFit/>
          </a:bodyPr>
          <a:lstStyle/>
          <a:p>
            <a:pPr lvl="0">
              <a:defRPr/>
            </a:pPr>
            <a:r>
              <a:rPr lang="en-US" sz="1600" dirty="0">
                <a:solidFill>
                  <a:prstClr val="black"/>
                </a:solidFill>
                <a:latin typeface="Arial" panose="020B0604020202020204" pitchFamily="34" charset="0"/>
                <a:ea typeface="Lato Light" panose="020F0502020204030203" pitchFamily="34" charset="0"/>
                <a:cs typeface="Arial" panose="020B0604020202020204" pitchFamily="34" charset="0"/>
              </a:rPr>
              <a:t>National </a:t>
            </a:r>
            <a:r>
              <a:rPr lang="en-US" dirty="0">
                <a:solidFill>
                  <a:prstClr val="black"/>
                </a:solidFill>
                <a:latin typeface="Arial" panose="020B0604020202020204" pitchFamily="34" charset="0"/>
                <a:ea typeface="Lato Light" panose="020F0502020204030203" pitchFamily="34" charset="0"/>
                <a:cs typeface="Arial" panose="020B0604020202020204" pitchFamily="34" charset="0"/>
              </a:rPr>
              <a:t>Annual</a:t>
            </a:r>
            <a:r>
              <a:rPr lang="en-US" sz="1600" dirty="0">
                <a:solidFill>
                  <a:prstClr val="black"/>
                </a:solidFill>
                <a:latin typeface="Arial" panose="020B0604020202020204" pitchFamily="34" charset="0"/>
                <a:ea typeface="Lato Light" panose="020F0502020204030203" pitchFamily="34" charset="0"/>
                <a:cs typeface="Arial" panose="020B0604020202020204" pitchFamily="34" charset="0"/>
              </a:rPr>
              <a:t> Strategic Plan (NASP)</a:t>
            </a:r>
          </a:p>
        </p:txBody>
      </p:sp>
      <p:grpSp>
        <p:nvGrpSpPr>
          <p:cNvPr id="65" name="Group 64">
            <a:extLst>
              <a:ext uri="{FF2B5EF4-FFF2-40B4-BE49-F238E27FC236}">
                <a16:creationId xmlns:a16="http://schemas.microsoft.com/office/drawing/2014/main" xmlns="" id="{7E8019F9-C214-4B4D-A3CA-2E20D9993E50}"/>
              </a:ext>
            </a:extLst>
          </p:cNvPr>
          <p:cNvGrpSpPr/>
          <p:nvPr/>
        </p:nvGrpSpPr>
        <p:grpSpPr>
          <a:xfrm>
            <a:off x="6308142" y="3469747"/>
            <a:ext cx="5492889" cy="753751"/>
            <a:chOff x="397218" y="1444753"/>
            <a:chExt cx="5492889" cy="753751"/>
          </a:xfrm>
        </p:grpSpPr>
        <p:sp>
          <p:nvSpPr>
            <p:cNvPr id="70" name="Rectangle 69">
              <a:extLst>
                <a:ext uri="{FF2B5EF4-FFF2-40B4-BE49-F238E27FC236}">
                  <a16:creationId xmlns:a16="http://schemas.microsoft.com/office/drawing/2014/main" xmlns="" id="{A87BC754-FDE5-437F-9D42-B79664247C99}"/>
                </a:ext>
              </a:extLst>
            </p:cNvPr>
            <p:cNvSpPr/>
            <p:nvPr/>
          </p:nvSpPr>
          <p:spPr>
            <a:xfrm>
              <a:off x="397218" y="1445294"/>
              <a:ext cx="1200730" cy="7532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08</a:t>
              </a:r>
            </a:p>
          </p:txBody>
        </p:sp>
        <p:sp>
          <p:nvSpPr>
            <p:cNvPr id="71" name="Rectangle 70">
              <a:extLst>
                <a:ext uri="{FF2B5EF4-FFF2-40B4-BE49-F238E27FC236}">
                  <a16:creationId xmlns:a16="http://schemas.microsoft.com/office/drawing/2014/main" xmlns="" id="{8C658F3B-3A3A-4538-B955-3B732AD9BD12}"/>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Isosceles Triangle 31">
              <a:extLst>
                <a:ext uri="{FF2B5EF4-FFF2-40B4-BE49-F238E27FC236}">
                  <a16:creationId xmlns:a16="http://schemas.microsoft.com/office/drawing/2014/main" xmlns="" id="{AB1CAB30-F085-44BA-A32B-7F2ACB454373}"/>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xmlns="" id="{5F5AA148-5EDD-4792-9E59-1DFD7BF5B9C6}"/>
                </a:ext>
              </a:extLst>
            </p:cNvPr>
            <p:cNvSpPr txBox="1"/>
            <p:nvPr/>
          </p:nvSpPr>
          <p:spPr>
            <a:xfrm>
              <a:off x="1605101" y="1678475"/>
              <a:ext cx="4285006" cy="369332"/>
            </a:xfrm>
            <a:prstGeom prst="rect">
              <a:avLst/>
            </a:prstGeom>
            <a:noFill/>
          </p:spPr>
          <p:txBody>
            <a:bodyPr wrap="square" rtlCol="0">
              <a:spAutoFit/>
            </a:bodyPr>
            <a:lstStyle/>
            <a:p>
              <a:r>
                <a:rPr lang="en-ZA" sz="1600" dirty="0">
                  <a:solidFill>
                    <a:prstClr val="black"/>
                  </a:solidFill>
                  <a:latin typeface="Arial" panose="020B0604020202020204" pitchFamily="34" charset="0"/>
                  <a:cs typeface="Arial" panose="020B0604020202020204" pitchFamily="34" charset="0"/>
                </a:rPr>
                <a:t>Binding </a:t>
              </a:r>
              <a:r>
                <a:rPr lang="en-ZA" dirty="0">
                  <a:solidFill>
                    <a:prstClr val="black"/>
                  </a:solidFill>
                  <a:latin typeface="Arial" panose="020B0604020202020204" pitchFamily="34" charset="0"/>
                  <a:cs typeface="Arial" panose="020B0604020202020204" pitchFamily="34" charset="0"/>
                </a:rPr>
                <a:t>Constraints</a:t>
              </a:r>
              <a:r>
                <a:rPr lang="en-ZA" sz="1600" dirty="0">
                  <a:solidFill>
                    <a:prstClr val="black"/>
                  </a:solidFill>
                  <a:latin typeface="Arial" panose="020B0604020202020204" pitchFamily="34" charset="0"/>
                  <a:cs typeface="Arial" panose="020B0604020202020204" pitchFamily="34" charset="0"/>
                </a:rPr>
                <a:t> to Job Creation</a:t>
              </a:r>
            </a:p>
          </p:txBody>
        </p:sp>
      </p:grpSp>
      <p:sp>
        <p:nvSpPr>
          <p:cNvPr id="4" name="Rectangle 3">
            <a:extLst>
              <a:ext uri="{FF2B5EF4-FFF2-40B4-BE49-F238E27FC236}">
                <a16:creationId xmlns:a16="http://schemas.microsoft.com/office/drawing/2014/main" xmlns="" id="{35772BF1-9660-4A04-AE6E-E61B5201ED33}"/>
              </a:ext>
            </a:extLst>
          </p:cNvPr>
          <p:cNvSpPr/>
          <p:nvPr/>
        </p:nvSpPr>
        <p:spPr>
          <a:xfrm>
            <a:off x="1731980" y="5817506"/>
            <a:ext cx="3775393" cy="369332"/>
          </a:xfrm>
          <a:prstGeom prst="rect">
            <a:avLst/>
          </a:prstGeom>
        </p:spPr>
        <p:txBody>
          <a:bodyPr wrap="square">
            <a:spAutoFit/>
          </a:bodyPr>
          <a:lstStyle/>
          <a:p>
            <a:pPr lvl="0">
              <a:defRPr/>
            </a:pPr>
            <a:r>
              <a:rPr lang="en-US" dirty="0">
                <a:solidFill>
                  <a:prstClr val="black"/>
                </a:solidFill>
                <a:latin typeface="Arial" panose="020B0604020202020204" pitchFamily="34" charset="0"/>
                <a:ea typeface="Lato Light" panose="020F0502020204030203" pitchFamily="34" charset="0"/>
                <a:cs typeface="Arial" panose="020B0604020202020204" pitchFamily="34" charset="0"/>
              </a:rPr>
              <a:t>Methodology</a:t>
            </a:r>
            <a:r>
              <a:rPr lang="en-US" sz="1600" dirty="0">
                <a:solidFill>
                  <a:prstClr val="black"/>
                </a:solidFill>
                <a:latin typeface="Arial" panose="020B0604020202020204" pitchFamily="34" charset="0"/>
                <a:ea typeface="Lato Light" panose="020F0502020204030203" pitchFamily="34" charset="0"/>
                <a:cs typeface="Arial" panose="020B0604020202020204" pitchFamily="34" charset="0"/>
              </a:rPr>
              <a:t> and Approach</a:t>
            </a:r>
          </a:p>
        </p:txBody>
      </p:sp>
      <p:grpSp>
        <p:nvGrpSpPr>
          <p:cNvPr id="49" name="Group 48">
            <a:extLst>
              <a:ext uri="{FF2B5EF4-FFF2-40B4-BE49-F238E27FC236}">
                <a16:creationId xmlns:a16="http://schemas.microsoft.com/office/drawing/2014/main" xmlns="" id="{74898155-6FB8-4B30-9D2E-3D05641E550E}"/>
              </a:ext>
            </a:extLst>
          </p:cNvPr>
          <p:cNvGrpSpPr/>
          <p:nvPr/>
        </p:nvGrpSpPr>
        <p:grpSpPr>
          <a:xfrm>
            <a:off x="6314391" y="4600160"/>
            <a:ext cx="5486640" cy="753751"/>
            <a:chOff x="397218" y="1444753"/>
            <a:chExt cx="5486640" cy="753751"/>
          </a:xfrm>
        </p:grpSpPr>
        <p:sp>
          <p:nvSpPr>
            <p:cNvPr id="55" name="Rectangle 54">
              <a:extLst>
                <a:ext uri="{FF2B5EF4-FFF2-40B4-BE49-F238E27FC236}">
                  <a16:creationId xmlns:a16="http://schemas.microsoft.com/office/drawing/2014/main" xmlns="" id="{2F777376-34A2-4648-926B-B51FF345D5A8}"/>
                </a:ext>
              </a:extLst>
            </p:cNvPr>
            <p:cNvSpPr/>
            <p:nvPr/>
          </p:nvSpPr>
          <p:spPr>
            <a:xfrm>
              <a:off x="397218" y="1445294"/>
              <a:ext cx="1200730" cy="753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09</a:t>
              </a:r>
            </a:p>
          </p:txBody>
        </p:sp>
        <p:sp>
          <p:nvSpPr>
            <p:cNvPr id="56" name="Rectangle 55">
              <a:extLst>
                <a:ext uri="{FF2B5EF4-FFF2-40B4-BE49-F238E27FC236}">
                  <a16:creationId xmlns:a16="http://schemas.microsoft.com/office/drawing/2014/main" xmlns="" id="{31EC151B-0BE3-44D1-BD0E-3A50D3001B50}"/>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Isosceles Triangle 31">
              <a:extLst>
                <a:ext uri="{FF2B5EF4-FFF2-40B4-BE49-F238E27FC236}">
                  <a16:creationId xmlns:a16="http://schemas.microsoft.com/office/drawing/2014/main" xmlns="" id="{8D9D08C1-C39C-49F1-BBB0-CDF91247126A}"/>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 name="Rectangle 8">
            <a:extLst>
              <a:ext uri="{FF2B5EF4-FFF2-40B4-BE49-F238E27FC236}">
                <a16:creationId xmlns:a16="http://schemas.microsoft.com/office/drawing/2014/main" xmlns="" id="{9BE6A2BF-7552-49D1-B741-7DA9D18D8A0C}"/>
              </a:ext>
            </a:extLst>
          </p:cNvPr>
          <p:cNvSpPr/>
          <p:nvPr/>
        </p:nvSpPr>
        <p:spPr>
          <a:xfrm>
            <a:off x="7508872" y="4704134"/>
            <a:ext cx="4285007" cy="369332"/>
          </a:xfrm>
          <a:prstGeom prst="rect">
            <a:avLst/>
          </a:prstGeom>
        </p:spPr>
        <p:txBody>
          <a:bodyPr wrap="square">
            <a:spAutoFit/>
          </a:bodyPr>
          <a:lstStyle/>
          <a:p>
            <a:pPr lvl="0"/>
            <a:r>
              <a:rPr lang="en-ZA" dirty="0">
                <a:solidFill>
                  <a:prstClr val="black"/>
                </a:solidFill>
                <a:latin typeface="Arial" panose="020B0604020202020204" pitchFamily="34" charset="0"/>
                <a:cs typeface="Arial" panose="020B0604020202020204" pitchFamily="34" charset="0"/>
              </a:rPr>
              <a:t>Challenges</a:t>
            </a:r>
            <a:r>
              <a:rPr lang="en-ZA" sz="1600" dirty="0">
                <a:solidFill>
                  <a:prstClr val="black"/>
                </a:solidFill>
                <a:latin typeface="Arial" panose="020B0604020202020204" pitchFamily="34" charset="0"/>
                <a:cs typeface="Arial" panose="020B0604020202020204" pitchFamily="34" charset="0"/>
              </a:rPr>
              <a:t>/</a:t>
            </a:r>
            <a:r>
              <a:rPr lang="en-ZA" dirty="0">
                <a:solidFill>
                  <a:prstClr val="black"/>
                </a:solidFill>
                <a:latin typeface="Arial" panose="020B0604020202020204" pitchFamily="34" charset="0"/>
                <a:cs typeface="Arial" panose="020B0604020202020204" pitchFamily="34" charset="0"/>
              </a:rPr>
              <a:t>Remedial</a:t>
            </a:r>
            <a:r>
              <a:rPr lang="en-ZA" sz="1600" dirty="0">
                <a:solidFill>
                  <a:prstClr val="black"/>
                </a:solidFill>
                <a:latin typeface="Arial" panose="020B0604020202020204" pitchFamily="34" charset="0"/>
                <a:cs typeface="Arial" panose="020B0604020202020204" pitchFamily="34" charset="0"/>
              </a:rPr>
              <a:t> Actions</a:t>
            </a:r>
          </a:p>
        </p:txBody>
      </p:sp>
      <p:grpSp>
        <p:nvGrpSpPr>
          <p:cNvPr id="59" name="Group 58">
            <a:extLst>
              <a:ext uri="{FF2B5EF4-FFF2-40B4-BE49-F238E27FC236}">
                <a16:creationId xmlns:a16="http://schemas.microsoft.com/office/drawing/2014/main" xmlns="" id="{B12646B8-7C21-4447-9D7A-0554B494C3FD}"/>
              </a:ext>
            </a:extLst>
          </p:cNvPr>
          <p:cNvGrpSpPr/>
          <p:nvPr/>
        </p:nvGrpSpPr>
        <p:grpSpPr>
          <a:xfrm>
            <a:off x="6359066" y="5662591"/>
            <a:ext cx="5486640" cy="753751"/>
            <a:chOff x="397218" y="1444753"/>
            <a:chExt cx="5486640" cy="753751"/>
          </a:xfrm>
        </p:grpSpPr>
        <p:sp>
          <p:nvSpPr>
            <p:cNvPr id="60" name="Rectangle 59">
              <a:extLst>
                <a:ext uri="{FF2B5EF4-FFF2-40B4-BE49-F238E27FC236}">
                  <a16:creationId xmlns:a16="http://schemas.microsoft.com/office/drawing/2014/main" xmlns="" id="{012A565B-8432-4A21-BCF4-C2F7C752E192}"/>
                </a:ext>
              </a:extLst>
            </p:cNvPr>
            <p:cNvSpPr/>
            <p:nvPr/>
          </p:nvSpPr>
          <p:spPr>
            <a:xfrm>
              <a:off x="397218" y="1445294"/>
              <a:ext cx="1200730" cy="75321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ea typeface="Roboto Medium" panose="02000000000000000000" pitchFamily="2" charset="0"/>
                  <a:cs typeface="Arial" panose="020B0604020202020204" pitchFamily="34" charset="0"/>
                </a:rPr>
                <a:t>10</a:t>
              </a: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sp>
          <p:nvSpPr>
            <p:cNvPr id="61" name="Rectangle 60">
              <a:extLst>
                <a:ext uri="{FF2B5EF4-FFF2-40B4-BE49-F238E27FC236}">
                  <a16:creationId xmlns:a16="http://schemas.microsoft.com/office/drawing/2014/main" xmlns="" id="{02C3B1F3-6CCB-42CB-8F52-624BC09747CA}"/>
                </a:ext>
              </a:extLst>
            </p:cNvPr>
            <p:cNvSpPr/>
            <p:nvPr/>
          </p:nvSpPr>
          <p:spPr>
            <a:xfrm>
              <a:off x="1598851" y="1444753"/>
              <a:ext cx="4285007" cy="75321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Isosceles Triangle 31">
              <a:extLst>
                <a:ext uri="{FF2B5EF4-FFF2-40B4-BE49-F238E27FC236}">
                  <a16:creationId xmlns:a16="http://schemas.microsoft.com/office/drawing/2014/main" xmlns="" id="{C9F63A34-9BE3-4DF5-BDCF-78EEA2A42D80}"/>
                </a:ext>
              </a:extLst>
            </p:cNvPr>
            <p:cNvSpPr/>
            <p:nvPr/>
          </p:nvSpPr>
          <p:spPr>
            <a:xfrm rot="5400000">
              <a:off x="358582" y="1917594"/>
              <a:ext cx="202540" cy="1252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xmlns="" id="{B7F925F5-3CD1-44A6-B18B-9C42F1D0067E}"/>
                </a:ext>
              </a:extLst>
            </p:cNvPr>
            <p:cNvSpPr txBox="1"/>
            <p:nvPr/>
          </p:nvSpPr>
          <p:spPr>
            <a:xfrm>
              <a:off x="1639685" y="1669086"/>
              <a:ext cx="3809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Recommendations</a:t>
              </a:r>
            </a:p>
          </p:txBody>
        </p:sp>
      </p:grpSp>
    </p:spTree>
    <p:extLst>
      <p:ext uri="{BB962C8B-B14F-4D97-AF65-F5344CB8AC3E}">
        <p14:creationId xmlns:p14="http://schemas.microsoft.com/office/powerpoint/2010/main" xmlns="" val="387983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659B2F7F-79BB-4715-82FF-787D147FDE81}"/>
              </a:ext>
            </a:extLst>
          </p:cNvPr>
          <p:cNvSpPr>
            <a:spLocks noGrp="1"/>
          </p:cNvSpPr>
          <p:nvPr>
            <p:ph type="body" idx="1"/>
          </p:nvPr>
        </p:nvSpPr>
        <p:spPr>
          <a:xfrm>
            <a:off x="383863" y="679651"/>
            <a:ext cx="5771213" cy="561869"/>
          </a:xfrm>
          <a:noFill/>
        </p:spPr>
        <p:txBody>
          <a:bodyPr anchor="ctr">
            <a:normAutofit fontScale="85000" lnSpcReduction="10000"/>
          </a:bodyPr>
          <a:lstStyle/>
          <a:p>
            <a:pPr algn="ctr"/>
            <a:r>
              <a:rPr lang="en-US" dirty="0">
                <a:latin typeface="Arial" panose="020B0604020202020204" pitchFamily="34" charset="0"/>
                <a:cs typeface="Arial" panose="020B0604020202020204" pitchFamily="34" charset="0"/>
              </a:rPr>
              <a:t>Key Challenges /Areas of Underperformance</a:t>
            </a:r>
          </a:p>
        </p:txBody>
      </p:sp>
      <p:sp>
        <p:nvSpPr>
          <p:cNvPr id="3" name="Content Placeholder 2">
            <a:extLst>
              <a:ext uri="{FF2B5EF4-FFF2-40B4-BE49-F238E27FC236}">
                <a16:creationId xmlns:a16="http://schemas.microsoft.com/office/drawing/2014/main" xmlns="" id="{CBFC68BD-1B7E-494F-AD32-12F0CDA0ADF9}"/>
              </a:ext>
            </a:extLst>
          </p:cNvPr>
          <p:cNvSpPr>
            <a:spLocks noGrp="1"/>
          </p:cNvSpPr>
          <p:nvPr>
            <p:ph sz="half" idx="2"/>
          </p:nvPr>
        </p:nvSpPr>
        <p:spPr>
          <a:xfrm>
            <a:off x="274849" y="1260301"/>
            <a:ext cx="5880227" cy="5259032"/>
          </a:xfrm>
        </p:spPr>
        <p:txBody>
          <a:bodyPr>
            <a:noAutofit/>
          </a:bodyPr>
          <a:lstStyle/>
          <a:p>
            <a:pPr algn="just">
              <a:lnSpc>
                <a:spcPct val="100000"/>
              </a:lnSpc>
              <a:spcBef>
                <a:spcPts val="0"/>
              </a:spcBef>
              <a:tabLst>
                <a:tab pos="457200" algn="l"/>
              </a:tabLst>
            </a:pPr>
            <a:r>
              <a:rPr lang="en-ZA" sz="2200" dirty="0">
                <a:latin typeface="Arial" panose="020B0604020202020204" pitchFamily="34" charset="0"/>
                <a:cs typeface="Arial" panose="020B0604020202020204" pitchFamily="34" charset="0"/>
              </a:rPr>
              <a:t>Progress towards job creation through Job Summit/ERRP initiatives slow. Reflect poor economic performance.</a:t>
            </a:r>
          </a:p>
          <a:p>
            <a:pPr algn="just">
              <a:lnSpc>
                <a:spcPct val="100000"/>
              </a:lnSpc>
              <a:spcBef>
                <a:spcPts val="0"/>
              </a:spcBef>
              <a:tabLst>
                <a:tab pos="457200" algn="l"/>
              </a:tabLst>
            </a:pPr>
            <a:endParaRPr lang="en-ZA" sz="2200" dirty="0">
              <a:latin typeface="Arial" panose="020B0604020202020204" pitchFamily="34" charset="0"/>
              <a:cs typeface="Arial" panose="020B0604020202020204" pitchFamily="34" charset="0"/>
            </a:endParaRPr>
          </a:p>
          <a:p>
            <a:pPr algn="just">
              <a:lnSpc>
                <a:spcPct val="100000"/>
              </a:lnSpc>
              <a:spcBef>
                <a:spcPts val="0"/>
              </a:spcBef>
              <a:tabLst>
                <a:tab pos="457200" algn="l"/>
              </a:tabLst>
            </a:pPr>
            <a:r>
              <a:rPr lang="en-US" sz="2200" dirty="0">
                <a:latin typeface="Arial" panose="020B0604020202020204" pitchFamily="34" charset="0"/>
                <a:cs typeface="Arial" panose="020B0604020202020204" pitchFamily="34" charset="0"/>
              </a:rPr>
              <a:t>Implementation of Operation Phakisa initiatives appears to be dragging, evident in poor reporting on </a:t>
            </a:r>
            <a:r>
              <a:rPr lang="en-ZA" sz="1800" dirty="0">
                <a:latin typeface="Arial" panose="020B0604020202020204" pitchFamily="34" charset="0"/>
                <a:cs typeface="Arial" panose="020B0604020202020204" pitchFamily="34" charset="0"/>
              </a:rPr>
              <a:t>jobs</a:t>
            </a:r>
            <a:r>
              <a:rPr lang="en-ZA" sz="2200" dirty="0">
                <a:latin typeface="Arial" panose="020B0604020202020204" pitchFamily="34" charset="0"/>
                <a:cs typeface="Arial" panose="020B0604020202020204" pitchFamily="34" charset="0"/>
              </a:rPr>
              <a:t> created i.e. only contribution by DFFE.</a:t>
            </a:r>
          </a:p>
          <a:p>
            <a:pPr algn="just">
              <a:lnSpc>
                <a:spcPct val="100000"/>
              </a:lnSpc>
              <a:spcBef>
                <a:spcPts val="0"/>
              </a:spcBef>
              <a:tabLst>
                <a:tab pos="457200" algn="l"/>
              </a:tabLst>
            </a:pPr>
            <a:endParaRPr lang="en-ZA" sz="1800" dirty="0">
              <a:latin typeface="Arial" panose="020B0604020202020204" pitchFamily="34" charset="0"/>
              <a:cs typeface="Arial" panose="020B0604020202020204" pitchFamily="34" charset="0"/>
            </a:endParaRPr>
          </a:p>
          <a:p>
            <a:pPr algn="just">
              <a:lnSpc>
                <a:spcPct val="100000"/>
              </a:lnSpc>
              <a:spcBef>
                <a:spcPts val="0"/>
              </a:spcBef>
              <a:tabLst>
                <a:tab pos="457200" algn="l"/>
              </a:tabLst>
            </a:pPr>
            <a:r>
              <a:rPr lang="en-ZA" sz="2200" dirty="0">
                <a:latin typeface="Arial" panose="020B0604020202020204" pitchFamily="34" charset="0"/>
                <a:cs typeface="Arial" panose="020B0604020202020204" pitchFamily="34" charset="0"/>
              </a:rPr>
              <a:t>Government’s commitment to increase economic opportunities for women, youth and persons with disabilities have been hindered </a:t>
            </a:r>
            <a:r>
              <a:rPr lang="en-GB" sz="2200" dirty="0">
                <a:latin typeface="Arial" panose="020B0604020202020204" pitchFamily="34" charset="0"/>
                <a:cs typeface="Arial" panose="020B0604020202020204" pitchFamily="34" charset="0"/>
              </a:rPr>
              <a:t>by the lack regulated minimum targets i.e Employment Equity and Public Procurement Bills</a:t>
            </a:r>
          </a:p>
        </p:txBody>
      </p:sp>
      <p:sp>
        <p:nvSpPr>
          <p:cNvPr id="7" name="Text Placeholder 6">
            <a:extLst>
              <a:ext uri="{FF2B5EF4-FFF2-40B4-BE49-F238E27FC236}">
                <a16:creationId xmlns:a16="http://schemas.microsoft.com/office/drawing/2014/main" xmlns="" id="{77E74017-2663-4084-9361-5F3C7101A555}"/>
              </a:ext>
            </a:extLst>
          </p:cNvPr>
          <p:cNvSpPr>
            <a:spLocks noGrp="1"/>
          </p:cNvSpPr>
          <p:nvPr>
            <p:ph type="body" sz="quarter" idx="3"/>
          </p:nvPr>
        </p:nvSpPr>
        <p:spPr>
          <a:xfrm>
            <a:off x="6671794" y="654763"/>
            <a:ext cx="5136343" cy="561869"/>
          </a:xfrm>
          <a:noFill/>
        </p:spPr>
        <p:txBody>
          <a:bodyPr anchor="ctr">
            <a:normAutofit fontScale="85000" lnSpcReduction="10000"/>
          </a:bodyPr>
          <a:lstStyle/>
          <a:p>
            <a:pPr algn="ctr"/>
            <a:r>
              <a:rPr lang="en-US" dirty="0">
                <a:latin typeface="Arial" panose="020B0604020202020204" pitchFamily="34" charset="0"/>
                <a:cs typeface="Arial" panose="020B0604020202020204" pitchFamily="34" charset="0"/>
              </a:rPr>
              <a:t>Remedial Actions</a:t>
            </a:r>
          </a:p>
        </p:txBody>
      </p:sp>
      <p:sp>
        <p:nvSpPr>
          <p:cNvPr id="5" name="Content Placeholder 4">
            <a:extLst>
              <a:ext uri="{FF2B5EF4-FFF2-40B4-BE49-F238E27FC236}">
                <a16:creationId xmlns:a16="http://schemas.microsoft.com/office/drawing/2014/main" xmlns="" id="{7BE2E16F-F1AA-4DD2-B047-A9F62EEC0159}"/>
              </a:ext>
            </a:extLst>
          </p:cNvPr>
          <p:cNvSpPr>
            <a:spLocks noGrp="1"/>
          </p:cNvSpPr>
          <p:nvPr>
            <p:ph sz="quarter" idx="4"/>
          </p:nvPr>
        </p:nvSpPr>
        <p:spPr>
          <a:xfrm>
            <a:off x="6265889" y="1241520"/>
            <a:ext cx="5692720" cy="5463884"/>
          </a:xfrm>
        </p:spPr>
        <p:txBody>
          <a:bodyPr>
            <a:normAutofit fontScale="25000" lnSpcReduction="20000"/>
          </a:bodyPr>
          <a:lstStyle/>
          <a:p>
            <a:pPr lvl="0"/>
            <a:endParaRPr lang="en-ZA" dirty="0">
              <a:latin typeface="Arial" panose="020B0604020202020204" pitchFamily="34" charset="0"/>
              <a:cs typeface="Arial" panose="020B0604020202020204" pitchFamily="34" charset="0"/>
            </a:endParaRPr>
          </a:p>
          <a:p>
            <a:pPr algn="just">
              <a:lnSpc>
                <a:spcPct val="120000"/>
              </a:lnSpc>
              <a:spcBef>
                <a:spcPts val="0"/>
              </a:spcBef>
              <a:tabLst>
                <a:tab pos="457200" algn="l"/>
              </a:tabLst>
            </a:pPr>
            <a:r>
              <a:rPr lang="en-ZA" sz="8800" dirty="0">
                <a:latin typeface="Arial" panose="020B0604020202020204" pitchFamily="34" charset="0"/>
                <a:cs typeface="Arial" panose="020B0604020202020204" pitchFamily="34" charset="0"/>
              </a:rPr>
              <a:t>Implementation of structural economic reforms critical.</a:t>
            </a:r>
          </a:p>
          <a:p>
            <a:pPr algn="just">
              <a:lnSpc>
                <a:spcPct val="120000"/>
              </a:lnSpc>
              <a:spcBef>
                <a:spcPts val="0"/>
              </a:spcBef>
              <a:tabLst>
                <a:tab pos="457200" algn="l"/>
              </a:tabLst>
            </a:pPr>
            <a:endParaRPr lang="en-ZA" sz="7200" dirty="0">
              <a:latin typeface="Arial" panose="020B0604020202020204" pitchFamily="34" charset="0"/>
              <a:cs typeface="Arial" panose="020B0604020202020204" pitchFamily="34" charset="0"/>
            </a:endParaRPr>
          </a:p>
          <a:p>
            <a:pPr algn="just">
              <a:lnSpc>
                <a:spcPct val="120000"/>
              </a:lnSpc>
              <a:spcBef>
                <a:spcPts val="0"/>
              </a:spcBef>
              <a:tabLst>
                <a:tab pos="457200" algn="l"/>
              </a:tabLst>
            </a:pPr>
            <a:r>
              <a:rPr lang="en-ZA" sz="8800" dirty="0">
                <a:latin typeface="Arial" panose="020B0604020202020204" pitchFamily="34" charset="0"/>
                <a:cs typeface="Arial" panose="020B0604020202020204" pitchFamily="34" charset="0"/>
              </a:rPr>
              <a:t>Department of Employment and Labour’s mandate </a:t>
            </a:r>
            <a:r>
              <a:rPr lang="en-ZA" sz="7200" dirty="0">
                <a:latin typeface="Arial" panose="020B0604020202020204" pitchFamily="34" charset="0"/>
                <a:cs typeface="Arial" panose="020B0604020202020204" pitchFamily="34" charset="0"/>
              </a:rPr>
              <a:t>extension</a:t>
            </a:r>
            <a:r>
              <a:rPr lang="en-ZA" sz="8800" dirty="0">
                <a:latin typeface="Arial" panose="020B0604020202020204" pitchFamily="34" charset="0"/>
                <a:cs typeface="Arial" panose="020B0604020202020204" pitchFamily="34" charset="0"/>
              </a:rPr>
              <a:t> to include ‘Employment’ will assist in improving the coordination of all government’s efforts to create jobs and reduce unemployment. </a:t>
            </a:r>
          </a:p>
          <a:p>
            <a:pPr marL="0" indent="0" algn="just">
              <a:lnSpc>
                <a:spcPct val="120000"/>
              </a:lnSpc>
              <a:spcBef>
                <a:spcPts val="0"/>
              </a:spcBef>
              <a:buNone/>
              <a:tabLst>
                <a:tab pos="457200" algn="l"/>
              </a:tabLst>
            </a:pPr>
            <a:endParaRPr lang="en-ZA" sz="8800" dirty="0">
              <a:latin typeface="Arial" panose="020B0604020202020204" pitchFamily="34" charset="0"/>
              <a:cs typeface="Arial" panose="020B0604020202020204" pitchFamily="34" charset="0"/>
            </a:endParaRPr>
          </a:p>
          <a:p>
            <a:pPr algn="just">
              <a:lnSpc>
                <a:spcPct val="120000"/>
              </a:lnSpc>
              <a:spcBef>
                <a:spcPts val="0"/>
              </a:spcBef>
              <a:tabLst>
                <a:tab pos="457200" algn="l"/>
              </a:tabLst>
            </a:pPr>
            <a:r>
              <a:rPr lang="en-ZA" sz="8800" dirty="0">
                <a:latin typeface="Arial" panose="020B0604020202020204" pitchFamily="34" charset="0"/>
                <a:cs typeface="Arial" panose="020B0604020202020204" pitchFamily="34" charset="0"/>
              </a:rPr>
              <a:t>The process of reconfiguring the department to incorporate this expanded mandate must be expedited.</a:t>
            </a:r>
          </a:p>
          <a:p>
            <a:pPr algn="just">
              <a:lnSpc>
                <a:spcPct val="120000"/>
              </a:lnSpc>
              <a:spcBef>
                <a:spcPts val="0"/>
              </a:spcBef>
              <a:tabLst>
                <a:tab pos="457200" algn="l"/>
              </a:tabLst>
            </a:pPr>
            <a:endParaRPr lang="en-ZA" sz="8800" dirty="0">
              <a:latin typeface="Arial" panose="020B0604020202020204" pitchFamily="34" charset="0"/>
              <a:cs typeface="Arial" panose="020B0604020202020204" pitchFamily="34" charset="0"/>
            </a:endParaRPr>
          </a:p>
          <a:p>
            <a:pPr lvl="0" algn="just">
              <a:lnSpc>
                <a:spcPct val="120000"/>
              </a:lnSpc>
              <a:spcBef>
                <a:spcPts val="0"/>
              </a:spcBef>
              <a:tabLst>
                <a:tab pos="457200" algn="l"/>
              </a:tabLst>
            </a:pPr>
            <a:r>
              <a:rPr lang="en-ZA" sz="8800" dirty="0">
                <a:latin typeface="Arial" panose="020B0604020202020204" pitchFamily="34" charset="0"/>
                <a:cs typeface="Arial" panose="020B0604020202020204" pitchFamily="34" charset="0"/>
              </a:rPr>
              <a:t>The process of finalising the Employment Equity Amendment Bill should be expedited.</a:t>
            </a:r>
          </a:p>
          <a:p>
            <a:endParaRPr lang="en-US" sz="8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13E942A1-4906-4D9A-94E6-2912E4D81497}"/>
              </a:ext>
            </a:extLst>
          </p:cNvPr>
          <p:cNvSpPr/>
          <p:nvPr/>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AA416621-D195-47A6-84CD-A02261858EE5}"/>
              </a:ext>
            </a:extLst>
          </p:cNvPr>
          <p:cNvSpPr txBox="1">
            <a:spLocks/>
          </p:cNvSpPr>
          <p:nvPr/>
        </p:nvSpPr>
        <p:spPr>
          <a:xfrm>
            <a:off x="233390" y="152596"/>
            <a:ext cx="11725219" cy="58065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Challenges</a:t>
            </a:r>
            <a:r>
              <a:rPr kumimoji="0" lang="en-ZA"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/Areas  of Underperformance and Remedial Actions</a:t>
            </a:r>
          </a:p>
        </p:txBody>
      </p:sp>
    </p:spTree>
    <p:extLst>
      <p:ext uri="{BB962C8B-B14F-4D97-AF65-F5344CB8AC3E}">
        <p14:creationId xmlns:p14="http://schemas.microsoft.com/office/powerpoint/2010/main" xmlns="" val="101400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BE2E16F-F1AA-4DD2-B047-A9F62EEC0159}"/>
              </a:ext>
            </a:extLst>
          </p:cNvPr>
          <p:cNvSpPr>
            <a:spLocks noGrp="1"/>
          </p:cNvSpPr>
          <p:nvPr>
            <p:ph sz="quarter" idx="4"/>
          </p:nvPr>
        </p:nvSpPr>
        <p:spPr>
          <a:xfrm>
            <a:off x="233390" y="611933"/>
            <a:ext cx="11725219" cy="6778218"/>
          </a:xfrm>
        </p:spPr>
        <p:txBody>
          <a:bodyPr>
            <a:normAutofit fontScale="25000" lnSpcReduction="20000"/>
          </a:bodyPr>
          <a:lstStyle/>
          <a:p>
            <a:pPr lvl="0"/>
            <a:endParaRPr lang="en-ZA" dirty="0">
              <a:latin typeface="Arial" panose="020B0604020202020204" pitchFamily="34" charset="0"/>
              <a:cs typeface="Arial" panose="020B0604020202020204" pitchFamily="34" charset="0"/>
            </a:endParaRPr>
          </a:p>
          <a:p>
            <a:pPr algn="just">
              <a:lnSpc>
                <a:spcPct val="120000"/>
              </a:lnSpc>
              <a:spcBef>
                <a:spcPts val="0"/>
              </a:spcBef>
              <a:tabLst>
                <a:tab pos="457200" algn="l"/>
              </a:tabLst>
            </a:pPr>
            <a:r>
              <a:rPr lang="en-ZA" sz="7200" b="1" dirty="0">
                <a:latin typeface="Arial" panose="020B0604020202020204" pitchFamily="34" charset="0"/>
                <a:cs typeface="Arial" panose="020B0604020202020204" pitchFamily="34" charset="0"/>
              </a:rPr>
              <a:t>For Parliament/Portfolio Committee</a:t>
            </a:r>
          </a:p>
          <a:p>
            <a:pPr marL="465138" lvl="0" indent="-239713" algn="just">
              <a:lnSpc>
                <a:spcPct val="120000"/>
              </a:lnSpc>
              <a:spcBef>
                <a:spcPts val="0"/>
              </a:spcBef>
              <a:buFont typeface="Wingdings" panose="05000000000000000000" pitchFamily="2" charset="2"/>
              <a:buChar char="ü"/>
              <a:tabLst>
                <a:tab pos="457200" algn="l"/>
              </a:tabLst>
            </a:pPr>
            <a:r>
              <a:rPr lang="en-ZA" sz="7200" dirty="0">
                <a:solidFill>
                  <a:prstClr val="black"/>
                </a:solidFill>
                <a:latin typeface="Arial" panose="020B0604020202020204" pitchFamily="34" charset="0"/>
                <a:cs typeface="Arial" panose="020B0604020202020204" pitchFamily="34" charset="0"/>
              </a:rPr>
              <a:t>The process of finalising the Employment Equity Amendment Bill as well as Public Procurement must be expedited in order optimise participation of vulnerable groups into the mainstream economy.</a:t>
            </a:r>
          </a:p>
          <a:p>
            <a:pPr marL="465138" lvl="0" indent="-239713" algn="just">
              <a:lnSpc>
                <a:spcPct val="120000"/>
              </a:lnSpc>
              <a:spcBef>
                <a:spcPts val="0"/>
              </a:spcBef>
              <a:buNone/>
              <a:tabLst>
                <a:tab pos="457200" algn="l"/>
              </a:tabLst>
            </a:pPr>
            <a:endParaRPr lang="en-ZA" sz="7200" dirty="0">
              <a:solidFill>
                <a:prstClr val="black"/>
              </a:solidFill>
              <a:latin typeface="Arial" panose="020B0604020202020204" pitchFamily="34" charset="0"/>
              <a:cs typeface="Arial" panose="020B0604020202020204" pitchFamily="34" charset="0"/>
            </a:endParaRPr>
          </a:p>
          <a:p>
            <a:pPr algn="just">
              <a:lnSpc>
                <a:spcPct val="120000"/>
              </a:lnSpc>
              <a:spcBef>
                <a:spcPts val="0"/>
              </a:spcBef>
              <a:tabLst>
                <a:tab pos="457200" algn="l"/>
              </a:tabLst>
            </a:pPr>
            <a:r>
              <a:rPr lang="en-ZA" sz="7200" b="1" dirty="0">
                <a:latin typeface="Arial" panose="020B0604020202020204" pitchFamily="34" charset="0"/>
                <a:cs typeface="Arial" panose="020B0604020202020204" pitchFamily="34" charset="0"/>
              </a:rPr>
              <a:t>For Department of Employment and Labour</a:t>
            </a:r>
          </a:p>
          <a:p>
            <a:pPr marL="465138" indent="-239713" algn="just">
              <a:lnSpc>
                <a:spcPct val="120000"/>
              </a:lnSpc>
              <a:spcBef>
                <a:spcPts val="0"/>
              </a:spcBef>
              <a:buFont typeface="Wingdings" panose="05000000000000000000" pitchFamily="2" charset="2"/>
              <a:buChar char="ü"/>
              <a:tabLst>
                <a:tab pos="457200" algn="l"/>
              </a:tabLst>
            </a:pPr>
            <a:r>
              <a:rPr lang="en-ZA" sz="7200" dirty="0">
                <a:solidFill>
                  <a:prstClr val="black"/>
                </a:solidFill>
                <a:latin typeface="Arial" panose="020B0604020202020204" pitchFamily="34" charset="0"/>
                <a:cs typeface="Arial" panose="020B0604020202020204" pitchFamily="34" charset="0"/>
              </a:rPr>
              <a:t>DEL’s mandate extension to include ‘employment’ will assist in improving the coordination of all government’s efforts to create jobs and reduce unemployment. This work must be expedited.</a:t>
            </a:r>
          </a:p>
          <a:p>
            <a:pPr algn="just">
              <a:lnSpc>
                <a:spcPct val="120000"/>
              </a:lnSpc>
              <a:spcBef>
                <a:spcPts val="0"/>
              </a:spcBef>
              <a:tabLst>
                <a:tab pos="457200" algn="l"/>
              </a:tabLst>
            </a:pPr>
            <a:endParaRPr lang="en-ZA" sz="7200" dirty="0">
              <a:latin typeface="Arial" panose="020B0604020202020204" pitchFamily="34" charset="0"/>
              <a:cs typeface="Arial" panose="020B0604020202020204" pitchFamily="34" charset="0"/>
            </a:endParaRPr>
          </a:p>
          <a:p>
            <a:pPr algn="just">
              <a:lnSpc>
                <a:spcPct val="120000"/>
              </a:lnSpc>
              <a:spcBef>
                <a:spcPts val="0"/>
              </a:spcBef>
              <a:tabLst>
                <a:tab pos="457200" algn="l"/>
              </a:tabLst>
            </a:pPr>
            <a:r>
              <a:rPr lang="en-ZA" sz="7200" b="1" dirty="0">
                <a:latin typeface="Arial" panose="020B0604020202020204" pitchFamily="34" charset="0"/>
                <a:cs typeface="Arial" panose="020B0604020202020204" pitchFamily="34" charset="0"/>
              </a:rPr>
              <a:t>For Economic Cluster</a:t>
            </a:r>
          </a:p>
          <a:p>
            <a:pPr marL="465138" indent="-239713" algn="just">
              <a:lnSpc>
                <a:spcPct val="120000"/>
              </a:lnSpc>
              <a:spcBef>
                <a:spcPts val="0"/>
              </a:spcBef>
              <a:buFont typeface="Wingdings" panose="05000000000000000000" pitchFamily="2" charset="2"/>
              <a:buChar char="ü"/>
              <a:tabLst>
                <a:tab pos="457200" algn="l"/>
              </a:tabLst>
            </a:pPr>
            <a:r>
              <a:rPr lang="en-ZA" sz="7200" dirty="0">
                <a:solidFill>
                  <a:prstClr val="black"/>
                </a:solidFill>
                <a:latin typeface="Arial" panose="020B0604020202020204" pitchFamily="34" charset="0"/>
                <a:cs typeface="Arial" panose="020B0604020202020204" pitchFamily="34" charset="0"/>
              </a:rPr>
              <a:t>Implementation of structural economic reforms critical for new investment and employment generation, this must be the apex focus for the remainder of the 6th administration. This will enable the realisation of industrial masterplan objectives. </a:t>
            </a:r>
            <a:endParaRPr lang="en-ZA" sz="7200" dirty="0">
              <a:latin typeface="Arial" panose="020B0604020202020204" pitchFamily="34" charset="0"/>
              <a:cs typeface="Arial" panose="020B0604020202020204" pitchFamily="34" charset="0"/>
            </a:endParaRPr>
          </a:p>
          <a:p>
            <a:pPr marL="465138" lvl="0" indent="-239713" algn="just">
              <a:lnSpc>
                <a:spcPct val="120000"/>
              </a:lnSpc>
              <a:spcBef>
                <a:spcPts val="0"/>
              </a:spcBef>
              <a:buFont typeface="Wingdings" panose="05000000000000000000" pitchFamily="2" charset="2"/>
              <a:buChar char="ü"/>
              <a:tabLst>
                <a:tab pos="457200" algn="l"/>
              </a:tabLst>
              <a:defRPr/>
            </a:pPr>
            <a:r>
              <a:rPr lang="en-ZA" sz="7200" dirty="0">
                <a:solidFill>
                  <a:prstClr val="black"/>
                </a:solidFill>
                <a:latin typeface="Arial" panose="020B0604020202020204" pitchFamily="34" charset="0"/>
                <a:cs typeface="Arial" panose="020B0604020202020204" pitchFamily="34" charset="0"/>
              </a:rPr>
              <a:t>Resource mobilisation:</a:t>
            </a:r>
          </a:p>
          <a:p>
            <a:pPr marL="974725" lvl="1" indent="-285750" algn="just">
              <a:lnSpc>
                <a:spcPct val="107000"/>
              </a:lnSpc>
              <a:spcBef>
                <a:spcPts val="0"/>
              </a:spcBef>
              <a:buFont typeface="Courier New" panose="02070309020205020404" pitchFamily="49" charset="0"/>
              <a:buChar char="o"/>
              <a:tabLst>
                <a:tab pos="342900" algn="l"/>
              </a:tabLst>
              <a:defRPr/>
            </a:pPr>
            <a:r>
              <a:rPr lang="en-ZA" sz="7200" dirty="0">
                <a:solidFill>
                  <a:prstClr val="black"/>
                </a:solidFill>
                <a:latin typeface="Arial" panose="020B0604020202020204" pitchFamily="34" charset="0"/>
                <a:cs typeface="Arial" panose="020B0604020202020204" pitchFamily="34" charset="0"/>
              </a:rPr>
              <a:t>Govt to provide funding to support implementation of industrial policy (business incentives).</a:t>
            </a:r>
          </a:p>
          <a:p>
            <a:pPr marL="974725" lvl="1" indent="-285750" algn="just">
              <a:lnSpc>
                <a:spcPct val="107000"/>
              </a:lnSpc>
              <a:spcBef>
                <a:spcPts val="0"/>
              </a:spcBef>
              <a:buFont typeface="Courier New" panose="02070309020205020404" pitchFamily="49" charset="0"/>
              <a:buChar char="o"/>
              <a:tabLst>
                <a:tab pos="342900" algn="l"/>
              </a:tabLst>
              <a:defRPr/>
            </a:pPr>
            <a:r>
              <a:rPr lang="en-ZA" sz="7200" dirty="0">
                <a:solidFill>
                  <a:prstClr val="black"/>
                </a:solidFill>
                <a:latin typeface="Arial" panose="020B0604020202020204" pitchFamily="34" charset="0"/>
                <a:cs typeface="Arial" panose="020B0604020202020204" pitchFamily="34" charset="0"/>
              </a:rPr>
              <a:t>Industrial financing support at competitive rates, especially for SMMEs.</a:t>
            </a:r>
            <a:endParaRPr lang="en-ZA" sz="7200" dirty="0">
              <a:latin typeface="Arial" panose="020B0604020202020204" pitchFamily="34" charset="0"/>
              <a:cs typeface="Arial" panose="020B0604020202020204" pitchFamily="34" charset="0"/>
            </a:endParaRPr>
          </a:p>
          <a:p>
            <a:pPr marL="465138" indent="-239713" algn="just">
              <a:lnSpc>
                <a:spcPct val="120000"/>
              </a:lnSpc>
              <a:spcBef>
                <a:spcPts val="0"/>
              </a:spcBef>
              <a:buFont typeface="Wingdings" panose="05000000000000000000" pitchFamily="2" charset="2"/>
              <a:buChar char="ü"/>
              <a:tabLst>
                <a:tab pos="457200" algn="l"/>
              </a:tabLst>
            </a:pPr>
            <a:r>
              <a:rPr lang="en-ZA" sz="7200" dirty="0">
                <a:solidFill>
                  <a:prstClr val="black"/>
                </a:solidFill>
                <a:latin typeface="Arial" panose="020B0604020202020204" pitchFamily="34" charset="0"/>
                <a:cs typeface="Arial" panose="020B0604020202020204" pitchFamily="34" charset="0"/>
              </a:rPr>
              <a:t>Presidential employment stimulus must be sustained in the medium term to support job creation and livelihoods while consolidating economic recovery. </a:t>
            </a:r>
            <a:endParaRPr lang="en-ZA" sz="7200" dirty="0">
              <a:latin typeface="Arial" panose="020B0604020202020204" pitchFamily="34" charset="0"/>
              <a:cs typeface="Arial" panose="020B0604020202020204" pitchFamily="34" charset="0"/>
            </a:endParaRPr>
          </a:p>
          <a:p>
            <a:pPr marL="465138" indent="-239713" algn="just">
              <a:lnSpc>
                <a:spcPct val="120000"/>
              </a:lnSpc>
              <a:spcBef>
                <a:spcPts val="0"/>
              </a:spcBef>
              <a:buFont typeface="Wingdings" panose="05000000000000000000" pitchFamily="2" charset="2"/>
              <a:buChar char="ü"/>
              <a:tabLst>
                <a:tab pos="457200" algn="l"/>
              </a:tabLst>
            </a:pPr>
            <a:r>
              <a:rPr lang="en-ZA" sz="7200" dirty="0">
                <a:solidFill>
                  <a:prstClr val="black"/>
                </a:solidFill>
                <a:latin typeface="Arial" panose="020B0604020202020204" pitchFamily="34" charset="0"/>
                <a:cs typeface="Arial" panose="020B0604020202020204" pitchFamily="34" charset="0"/>
              </a:rPr>
              <a:t>Implementation of Operation Phakisa initiatives in the relevant sectors must be reinvigorated and regular reports provided </a:t>
            </a:r>
          </a:p>
          <a:p>
            <a:pPr marL="465138" lvl="0" indent="-239713" algn="just">
              <a:lnSpc>
                <a:spcPct val="120000"/>
              </a:lnSpc>
              <a:spcBef>
                <a:spcPts val="0"/>
              </a:spcBef>
              <a:buFont typeface="Wingdings" panose="05000000000000000000" pitchFamily="2" charset="2"/>
              <a:buChar char="ü"/>
              <a:tabLst>
                <a:tab pos="457200" algn="l"/>
              </a:tabLst>
            </a:pPr>
            <a:r>
              <a:rPr lang="en-ZA" sz="7200" dirty="0">
                <a:solidFill>
                  <a:prstClr val="black"/>
                </a:solidFill>
                <a:latin typeface="Arial" panose="020B0604020202020204" pitchFamily="34" charset="0"/>
                <a:cs typeface="Arial" panose="020B0604020202020204" pitchFamily="34" charset="0"/>
              </a:rPr>
              <a:t>Support the completion of digital hubs that are lagging behind and increase number of hubs established to promote innovation and entrepreneurship.</a:t>
            </a:r>
          </a:p>
          <a:p>
            <a:pPr lvl="0" algn="just">
              <a:lnSpc>
                <a:spcPct val="120000"/>
              </a:lnSpc>
              <a:spcBef>
                <a:spcPts val="0"/>
              </a:spcBef>
              <a:tabLst>
                <a:tab pos="457200" algn="l"/>
              </a:tabLst>
            </a:pPr>
            <a:endParaRPr lang="en-ZA" sz="8800" dirty="0">
              <a:latin typeface="Arial" panose="020B0604020202020204" pitchFamily="34" charset="0"/>
              <a:cs typeface="Arial" panose="020B0604020202020204" pitchFamily="34" charset="0"/>
            </a:endParaRPr>
          </a:p>
          <a:p>
            <a:endParaRPr lang="en-US" sz="8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13E942A1-4906-4D9A-94E6-2912E4D81497}"/>
              </a:ext>
            </a:extLst>
          </p:cNvPr>
          <p:cNvSpPr/>
          <p:nvPr/>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AA416621-D195-47A6-84CD-A02261858EE5}"/>
              </a:ext>
            </a:extLst>
          </p:cNvPr>
          <p:cNvSpPr txBox="1">
            <a:spLocks/>
          </p:cNvSpPr>
          <p:nvPr/>
        </p:nvSpPr>
        <p:spPr>
          <a:xfrm>
            <a:off x="233390" y="152596"/>
            <a:ext cx="11725219" cy="58065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xmlns="" val="246844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F651F3-E8EB-1F45-A216-5C2C6E60605B}"/>
              </a:ext>
            </a:extLst>
          </p:cNvPr>
          <p:cNvSpPr txBox="1"/>
          <p:nvPr/>
        </p:nvSpPr>
        <p:spPr>
          <a:xfrm>
            <a:off x="0" y="313661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3496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67287" y="908705"/>
            <a:ext cx="11676184"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Medium-Term Strategic Framework (MTSF) is the government’s five-year programme for the implementation of the NDP 2030 and of the electoral mandate for each administration.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MTSF 2019–2024 is anchored on seven priorities adopted by government for the sixth administration, namely:</a:t>
            </a:r>
            <a:endParaRPr lang="en-ZA"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Priority 1:  A capable, ethical and developmental state </a:t>
            </a:r>
            <a:endParaRPr lang="en-ZA"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b="1" dirty="0">
                <a:latin typeface="Arial" panose="020B0604020202020204" pitchFamily="34" charset="0"/>
                <a:cs typeface="Arial" panose="020B0604020202020204" pitchFamily="34" charset="0"/>
              </a:rPr>
              <a:t>Priority 2:  Economic transformation and job creation</a:t>
            </a:r>
            <a:endParaRPr lang="en-ZA" b="1"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Priority 3:  Education, skills and health </a:t>
            </a:r>
            <a:endParaRPr lang="en-ZA"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Priority 4:  Consolidating the social wage through reliable and quality basic services</a:t>
            </a:r>
            <a:endParaRPr lang="en-ZA"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Priority 5:  Spatial integration, human settlements and local government</a:t>
            </a:r>
            <a:endParaRPr lang="en-ZA"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Priority 6:  Social cohesion and safe communities</a:t>
            </a:r>
            <a:endParaRPr lang="en-ZA"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Priority 7:  A better Africa and world</a:t>
            </a: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light of the impact of the COVID-19 pandemic, government had to revise its planning framework to accommodate and provide for the impact of the virus at a socio-economic level.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Accordingly, government, developed the Economic Reconstruction and Recovery Plan (ERRP) for a catalytic response to the impact of the virus.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2019-2024 MTSF has been revised to accommodate the new environment. </a:t>
            </a: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a:xfrm>
            <a:off x="11580671" y="6253823"/>
            <a:ext cx="362800" cy="365125"/>
          </a:xfrm>
        </p:spPr>
        <p:txBody>
          <a:bodyPr/>
          <a:lstStyle/>
          <a:p>
            <a:fld id="{62526E85-891A-0645-91C7-B21974A35916}" type="slidenum">
              <a:rPr lang="en-US" smtClean="0"/>
              <a:pPr/>
              <a:t>3</a:t>
            </a:fld>
            <a:endParaRPr lang="en-US" dirty="0"/>
          </a:p>
        </p:txBody>
      </p:sp>
      <p:sp>
        <p:nvSpPr>
          <p:cNvPr id="5" name="Title 1">
            <a:extLst>
              <a:ext uri="{FF2B5EF4-FFF2-40B4-BE49-F238E27FC236}">
                <a16:creationId xmlns:a16="http://schemas.microsoft.com/office/drawing/2014/main" xmlns="" id="{F3939496-4F7D-4AE0-AB21-F67B0247A8DE}"/>
              </a:ext>
            </a:extLst>
          </p:cNvPr>
          <p:cNvSpPr txBox="1">
            <a:spLocks/>
          </p:cNvSpPr>
          <p:nvPr/>
        </p:nvSpPr>
        <p:spPr>
          <a:xfrm>
            <a:off x="212495" y="266963"/>
            <a:ext cx="11549576" cy="641742"/>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Introduction and Background</a:t>
            </a:r>
          </a:p>
        </p:txBody>
      </p:sp>
    </p:spTree>
    <p:extLst>
      <p:ext uri="{BB962C8B-B14F-4D97-AF65-F5344CB8AC3E}">
        <p14:creationId xmlns:p14="http://schemas.microsoft.com/office/powerpoint/2010/main" xmlns="" val="251972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67287" y="908705"/>
            <a:ext cx="11676184" cy="4308872"/>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Priority 2’s focus areas seek to achieve: </a:t>
            </a:r>
          </a:p>
          <a:p>
            <a:pPr marL="800100" lvl="1" indent="-342900" algn="just">
              <a:buFont typeface="Wingdings" panose="05000000000000000000" pitchFamily="2" charset="2"/>
              <a:buChar char="ü"/>
              <a:defRPr/>
            </a:pPr>
            <a:r>
              <a:rPr lang="en-US" dirty="0">
                <a:latin typeface="Arial" panose="020B0604020202020204" pitchFamily="34" charset="0"/>
                <a:cs typeface="Arial" panose="020B0604020202020204" pitchFamily="34" charset="0"/>
              </a:rPr>
              <a:t>economic growth of 2-3% per annum; </a:t>
            </a:r>
          </a:p>
          <a:p>
            <a:pPr marL="800100" lvl="1" indent="-342900" algn="just">
              <a:buFont typeface="Wingdings" panose="05000000000000000000" pitchFamily="2" charset="2"/>
              <a:buChar char="ü"/>
              <a:defRPr/>
            </a:pPr>
            <a:r>
              <a:rPr lang="en-US" dirty="0">
                <a:latin typeface="Arial" panose="020B0604020202020204" pitchFamily="34" charset="0"/>
                <a:cs typeface="Arial" panose="020B0604020202020204" pitchFamily="34" charset="0"/>
              </a:rPr>
              <a:t>reduce unemployment to 20-24% with 2 million new jobs created especially for youth; </a:t>
            </a:r>
          </a:p>
          <a:p>
            <a:pPr marL="800100" lvl="1" indent="-342900" algn="just">
              <a:buFont typeface="Wingdings" panose="05000000000000000000" pitchFamily="2" charset="2"/>
              <a:buChar char="ü"/>
              <a:defRPr/>
            </a:pPr>
            <a:r>
              <a:rPr lang="en-US" dirty="0">
                <a:latin typeface="Arial" panose="020B0604020202020204" pitchFamily="34" charset="0"/>
                <a:cs typeface="Arial" panose="020B0604020202020204" pitchFamily="34" charset="0"/>
              </a:rPr>
              <a:t>increase investment to reach 23% of GDP by 2024; and</a:t>
            </a:r>
          </a:p>
          <a:p>
            <a:pPr marL="800100" lvl="1" indent="-342900" algn="just">
              <a:buFont typeface="Wingdings" panose="05000000000000000000" pitchFamily="2" charset="2"/>
              <a:buChar char="ü"/>
              <a:defRPr/>
            </a:pPr>
            <a:r>
              <a:rPr lang="en-US" dirty="0">
                <a:latin typeface="Arial" panose="020B0604020202020204" pitchFamily="34" charset="0"/>
                <a:cs typeface="Arial" panose="020B0604020202020204" pitchFamily="34" charset="0"/>
              </a:rPr>
              <a:t>increased participation, ownership and access to resources and opportunities by women, youth and persons with disability.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can only be attained through coordinated efforts in implementing initiatives that are focused on reigniting the economy and job opportunities.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Government regulation should be fit for purpose - flexible and adaptive to accommodate our current Covid-19 operational environment and structural constrained economic trajectory.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NB: </a:t>
            </a:r>
            <a:r>
              <a:rPr lang="en-US" b="1" i="1" dirty="0">
                <a:latin typeface="Arial" panose="020B0604020202020204" pitchFamily="34" charset="0"/>
                <a:cs typeface="Arial" panose="020B0604020202020204" pitchFamily="34" charset="0"/>
              </a:rPr>
              <a:t>This report will focus on the Job Creation Interventions: More decent jobs sustained and created outcome. </a:t>
            </a:r>
          </a:p>
          <a:p>
            <a:pPr marL="342900" indent="-342900" algn="just">
              <a:buFont typeface="Arial" panose="020B0604020202020204" pitchFamily="34" charset="0"/>
              <a:buChar char="•"/>
            </a:pPr>
            <a:endParaRPr lang="en-ZA" dirty="0"/>
          </a:p>
          <a:p>
            <a:pPr marL="342900" lvl="0" indent="-342900" algn="just">
              <a:buFont typeface="Arial" panose="020B0604020202020204" pitchFamily="34" charset="0"/>
              <a:buChar char="•"/>
            </a:pPr>
            <a:endParaRPr lang="en-ZA" sz="2200" dirty="0">
              <a:cs typeface="Calibri" panose="020F0502020204030204" pitchFamily="34" charset="0"/>
            </a:endParaRP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p:txBody>
          <a:bodyPr/>
          <a:lstStyle/>
          <a:p>
            <a:fld id="{62526E85-891A-0645-91C7-B21974A35916}" type="slidenum">
              <a:rPr lang="en-US" smtClean="0"/>
              <a:pPr/>
              <a:t>4</a:t>
            </a:fld>
            <a:endParaRPr lang="en-US" dirty="0"/>
          </a:p>
        </p:txBody>
      </p:sp>
      <p:sp>
        <p:nvSpPr>
          <p:cNvPr id="5" name="Title 1">
            <a:extLst>
              <a:ext uri="{FF2B5EF4-FFF2-40B4-BE49-F238E27FC236}">
                <a16:creationId xmlns:a16="http://schemas.microsoft.com/office/drawing/2014/main" xmlns="" id="{F3939496-4F7D-4AE0-AB21-F67B0247A8DE}"/>
              </a:ext>
            </a:extLst>
          </p:cNvPr>
          <p:cNvSpPr txBox="1">
            <a:spLocks/>
          </p:cNvSpPr>
          <p:nvPr/>
        </p:nvSpPr>
        <p:spPr>
          <a:xfrm>
            <a:off x="267287" y="239052"/>
            <a:ext cx="11549576" cy="641742"/>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latin typeface="Arial" panose="020B0604020202020204" pitchFamily="34" charset="0"/>
                <a:cs typeface="Arial" panose="020B0604020202020204" pitchFamily="34" charset="0"/>
              </a:rPr>
              <a:t>Strategic Intent for Priority </a:t>
            </a:r>
            <a:r>
              <a:rPr lang="en-ZA" sz="3600" b="1" dirty="0">
                <a:solidFill>
                  <a:schemeClr val="bg1"/>
                </a:solidFill>
              </a:rPr>
              <a:t>2</a:t>
            </a:r>
          </a:p>
        </p:txBody>
      </p:sp>
    </p:spTree>
    <p:extLst>
      <p:ext uri="{BB962C8B-B14F-4D97-AF65-F5344CB8AC3E}">
        <p14:creationId xmlns:p14="http://schemas.microsoft.com/office/powerpoint/2010/main" xmlns="" val="294765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434387" y="1371600"/>
            <a:ext cx="11382475" cy="4247317"/>
          </a:xfrm>
          <a:prstGeom prst="rect">
            <a:avLst/>
          </a:prstGeom>
          <a:noFill/>
        </p:spPr>
        <p:txBody>
          <a:bodyPr wrap="square" rtlCol="0">
            <a:spAutoFit/>
          </a:bodyPr>
          <a:lstStyle/>
          <a:p>
            <a:pPr marL="342900" lvl="0" indent="-342900" algn="just">
              <a:buFont typeface="Arial" panose="020B0604020202020204" pitchFamily="34" charset="0"/>
              <a:buChar char="•"/>
            </a:pPr>
            <a:r>
              <a:rPr lang="en-ZA" dirty="0">
                <a:latin typeface="Arial" panose="020B0604020202020204" pitchFamily="34" charset="0"/>
                <a:cs typeface="Arial" panose="020B0604020202020204" pitchFamily="34" charset="0"/>
              </a:rPr>
              <a:t>Sustainable long-term growth is needed to sharply reduce unemployment. This requires both broad structural reforms as well as targeted interventions. </a:t>
            </a:r>
          </a:p>
          <a:p>
            <a:pPr marL="342900" lvl="0" indent="-342900" algn="just">
              <a:buFont typeface="Arial" panose="020B0604020202020204" pitchFamily="34" charset="0"/>
              <a:buChar char="•"/>
            </a:pPr>
            <a:r>
              <a:rPr lang="en-ZA" dirty="0">
                <a:latin typeface="Arial" panose="020B0604020202020204" pitchFamily="34" charset="0"/>
                <a:cs typeface="Arial" panose="020B0604020202020204" pitchFamily="34" charset="0"/>
              </a:rPr>
              <a:t>The MTSF set a target of reducing unemployment to between 20% to 24% by 2024, with at least 2 million new jobs created. Job creation remains one of government’s key priorities, however some of the programmes aimed at job creation were adversely affected by the COVID-19 pandemic resulting in about 1.4 million people losing their jobs at the end of 2020. Consequently, the unemployment rate reached a record high of 34,9% in Q3:2021, with 7.6 million people looking for work. </a:t>
            </a:r>
          </a:p>
          <a:p>
            <a:pPr marL="342900" indent="-342900" algn="just">
              <a:buFont typeface="Arial" panose="020B0604020202020204" pitchFamily="34" charset="0"/>
              <a:buChar char="•"/>
            </a:pPr>
            <a:r>
              <a:rPr lang="en-ZA" dirty="0">
                <a:latin typeface="Arial" panose="020B0604020202020204" pitchFamily="34" charset="0"/>
                <a:cs typeface="Arial" panose="020B0604020202020204" pitchFamily="34" charset="0"/>
              </a:rPr>
              <a:t>The high unemployment rate among the youth remains a major concern in South Africa as youth continue to account for the largest proportion of unemployed people. </a:t>
            </a:r>
            <a:r>
              <a:rPr lang="en-US" dirty="0">
                <a:latin typeface="Arial" panose="020B0604020202020204" pitchFamily="34" charset="0"/>
                <a:cs typeface="Arial" panose="020B0604020202020204" pitchFamily="34" charset="0"/>
              </a:rPr>
              <a:t>Youth aged 15-24 years and 25-34 years recorded the highest unemployment rates of 66,5% and 43,8% respectively in</a:t>
            </a:r>
            <a:r>
              <a:rPr lang="en-ZA" dirty="0">
                <a:latin typeface="Arial" panose="020B0604020202020204" pitchFamily="34" charset="0"/>
                <a:cs typeface="Arial" panose="020B0604020202020204" pitchFamily="34" charset="0"/>
              </a:rPr>
              <a:t> Q3:2021. About </a:t>
            </a:r>
            <a:r>
              <a:rPr lang="en-US" dirty="0">
                <a:latin typeface="Arial" panose="020B0604020202020204" pitchFamily="34" charset="0"/>
                <a:cs typeface="Arial" panose="020B0604020202020204" pitchFamily="34" charset="0"/>
              </a:rPr>
              <a:t>3,4 million (33,5%) out of 10,2 million young people aged 15-24 years were not in employment, education or training (NEET). </a:t>
            </a:r>
            <a:endParaRPr lang="en-ZA"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ZA" dirty="0">
                <a:latin typeface="Arial" panose="020B0604020202020204" pitchFamily="34" charset="0"/>
                <a:cs typeface="Arial" panose="020B0604020202020204" pitchFamily="34" charset="0"/>
              </a:rPr>
              <a:t>In the medium term, particular focus will be given to recovering lost jobs and creating new ones, as a result NEDLAC repurposed some of its job commitments to support Economic Reconstruction and Recovery Plan (ERRP) initiatives. </a:t>
            </a: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p:txBody>
          <a:bodyPr/>
          <a:lstStyle/>
          <a:p>
            <a:fld id="{62526E85-891A-0645-91C7-B21974A35916}" type="slidenum">
              <a:rPr lang="en-US" smtClean="0"/>
              <a:pPr/>
              <a:t>5</a:t>
            </a:fld>
            <a:endParaRPr lang="en-US" dirty="0"/>
          </a:p>
        </p:txBody>
      </p:sp>
      <p:sp>
        <p:nvSpPr>
          <p:cNvPr id="5" name="Title 1">
            <a:extLst>
              <a:ext uri="{FF2B5EF4-FFF2-40B4-BE49-F238E27FC236}">
                <a16:creationId xmlns:a16="http://schemas.microsoft.com/office/drawing/2014/main" xmlns="" id="{F3939496-4F7D-4AE0-AB21-F67B0247A8DE}"/>
              </a:ext>
            </a:extLst>
          </p:cNvPr>
          <p:cNvSpPr txBox="1">
            <a:spLocks/>
          </p:cNvSpPr>
          <p:nvPr/>
        </p:nvSpPr>
        <p:spPr>
          <a:xfrm>
            <a:off x="434387" y="199134"/>
            <a:ext cx="11323225" cy="969265"/>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cs typeface="Calibri" panose="020F0502020204030204" pitchFamily="34" charset="0"/>
              </a:rPr>
              <a:t> </a:t>
            </a:r>
            <a:r>
              <a:rPr lang="en-US" sz="3200" b="1" dirty="0">
                <a:latin typeface="Arial" panose="020B0604020202020204" pitchFamily="34" charset="0"/>
                <a:cs typeface="Arial" panose="020B0604020202020204" pitchFamily="34" charset="0"/>
              </a:rPr>
              <a:t>More </a:t>
            </a:r>
            <a:r>
              <a:rPr lang="en-US" sz="3600" b="1" dirty="0">
                <a:latin typeface="Arial" panose="020B0604020202020204" pitchFamily="34" charset="0"/>
                <a:cs typeface="Arial" panose="020B0604020202020204" pitchFamily="34" charset="0"/>
              </a:rPr>
              <a:t>decent</a:t>
            </a:r>
            <a:r>
              <a:rPr lang="en-US" sz="3200" b="1" dirty="0">
                <a:latin typeface="Arial" panose="020B0604020202020204" pitchFamily="34" charset="0"/>
                <a:cs typeface="Arial" panose="020B0604020202020204" pitchFamily="34" charset="0"/>
              </a:rPr>
              <a:t> jobs sustained and created: Key MTSF interventions </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5546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295423" y="1014690"/>
            <a:ext cx="11507371" cy="5170646"/>
          </a:xfrm>
          <a:prstGeom prst="rect">
            <a:avLst/>
          </a:prstGeom>
          <a:noFill/>
        </p:spPr>
        <p:txBody>
          <a:bodyPr wrap="square" rtlCol="0">
            <a:spAutoFit/>
          </a:bodyPr>
          <a:lstStyle/>
          <a:p>
            <a:pPr marL="342900" lvl="0" indent="-342900" algn="just">
              <a:buFont typeface="Arial" panose="020B0604020202020204" pitchFamily="34" charset="0"/>
              <a:buChar char="•"/>
            </a:pPr>
            <a:r>
              <a:rPr lang="en-ZA" sz="2200" b="1" dirty="0">
                <a:latin typeface="Arial" panose="020B0604020202020204" pitchFamily="34" charset="0"/>
                <a:cs typeface="Arial" panose="020B0604020202020204" pitchFamily="34" charset="0"/>
              </a:rPr>
              <a:t>Job Summit Commitments: </a:t>
            </a:r>
            <a:r>
              <a:rPr lang="en-ZA" sz="2200" dirty="0">
                <a:latin typeface="Arial" panose="020B0604020202020204" pitchFamily="34" charset="0"/>
                <a:cs typeface="Arial" panose="020B0604020202020204" pitchFamily="34" charset="0"/>
              </a:rPr>
              <a:t>Reflects solutions to job retention and job creation blockages and opportunities as agreed by the social partners to stimulate greater participation in the economy. According to the  2019-2024 MTSF, a total of 275 000 jobs have to be </a:t>
            </a:r>
            <a:r>
              <a:rPr lang="en-ZA" dirty="0">
                <a:latin typeface="Arial" panose="020B0604020202020204" pitchFamily="34" charset="0"/>
                <a:cs typeface="Arial" panose="020B0604020202020204" pitchFamily="34" charset="0"/>
              </a:rPr>
              <a:t>created</a:t>
            </a:r>
            <a:r>
              <a:rPr lang="en-ZA" sz="2200" dirty="0">
                <a:latin typeface="Arial" panose="020B0604020202020204" pitchFamily="34" charset="0"/>
                <a:cs typeface="Arial" panose="020B0604020202020204" pitchFamily="34" charset="0"/>
              </a:rPr>
              <a:t> per year until 2024 through Job Summit initiatives.</a:t>
            </a:r>
          </a:p>
          <a:p>
            <a:pPr marL="342900" lvl="0" indent="-342900" algn="just">
              <a:buFont typeface="Arial" panose="020B0604020202020204" pitchFamily="34" charset="0"/>
              <a:buChar char="•"/>
            </a:pPr>
            <a:r>
              <a:rPr lang="en-ZA" sz="2200" b="1" dirty="0">
                <a:latin typeface="Arial" panose="020B0604020202020204" pitchFamily="34" charset="0"/>
                <a:cs typeface="Arial" panose="020B0604020202020204" pitchFamily="34" charset="0"/>
              </a:rPr>
              <a:t>Operation Phakisa: </a:t>
            </a:r>
            <a:r>
              <a:rPr lang="en-ZA" sz="2200" dirty="0">
                <a:latin typeface="Arial" panose="020B0604020202020204" pitchFamily="34" charset="0"/>
                <a:cs typeface="Arial" panose="020B0604020202020204" pitchFamily="34" charset="0"/>
              </a:rPr>
              <a:t>Government has created seven Operation Phakisa Labs in the following sectors: </a:t>
            </a:r>
            <a:r>
              <a:rPr lang="en-ZA" dirty="0">
                <a:latin typeface="Arial" panose="020B0604020202020204" pitchFamily="34" charset="0"/>
                <a:cs typeface="Arial" panose="020B0604020202020204" pitchFamily="34" charset="0"/>
              </a:rPr>
              <a:t>oceans</a:t>
            </a:r>
            <a:r>
              <a:rPr lang="en-ZA" sz="2200" dirty="0">
                <a:latin typeface="Arial" panose="020B0604020202020204" pitchFamily="34" charset="0"/>
                <a:cs typeface="Arial" panose="020B0604020202020204" pitchFamily="34" charset="0"/>
              </a:rPr>
              <a:t> economy; health; ICT in basic education; mining; biodiversity; agriculture, land reform and rural development; and chemicals and waste. It is expected that 402 950 jobs will be created by 2024 through Operation Phakisa initiatives.</a:t>
            </a:r>
          </a:p>
          <a:p>
            <a:pPr marL="342900" lvl="0" indent="-342900" algn="just">
              <a:buFont typeface="Arial" panose="020B0604020202020204" pitchFamily="34" charset="0"/>
              <a:buChar char="•"/>
            </a:pPr>
            <a:r>
              <a:rPr lang="en-ZA" sz="2200" b="1" dirty="0">
                <a:latin typeface="Arial" panose="020B0604020202020204" pitchFamily="34" charset="0"/>
                <a:cs typeface="Arial" panose="020B0604020202020204" pitchFamily="34" charset="0"/>
              </a:rPr>
              <a:t>Public employment programmes: </a:t>
            </a:r>
            <a:r>
              <a:rPr lang="en-ZA" sz="2200" dirty="0">
                <a:latin typeface="Arial" panose="020B0604020202020204" pitchFamily="34" charset="0"/>
                <a:cs typeface="Arial" panose="020B0604020202020204" pitchFamily="34" charset="0"/>
              </a:rPr>
              <a:t>Government also aims to create 5 million work opportunities by 2024 through </a:t>
            </a:r>
            <a:r>
              <a:rPr lang="en-ZA" dirty="0">
                <a:latin typeface="Arial" panose="020B0604020202020204" pitchFamily="34" charset="0"/>
                <a:cs typeface="Arial" panose="020B0604020202020204" pitchFamily="34" charset="0"/>
              </a:rPr>
              <a:t>the</a:t>
            </a:r>
            <a:r>
              <a:rPr lang="en-ZA" sz="2200" dirty="0">
                <a:latin typeface="Arial" panose="020B0604020202020204" pitchFamily="34" charset="0"/>
                <a:cs typeface="Arial" panose="020B0604020202020204" pitchFamily="34" charset="0"/>
              </a:rPr>
              <a:t> Expanded Public Works Programme (EPWP).</a:t>
            </a:r>
          </a:p>
          <a:p>
            <a:pPr marL="342900" lvl="0" indent="-342900" algn="just">
              <a:buFont typeface="Arial" panose="020B0604020202020204" pitchFamily="34" charset="0"/>
              <a:buChar char="•"/>
            </a:pPr>
            <a:r>
              <a:rPr lang="en-ZA" sz="2200" b="1" dirty="0">
                <a:latin typeface="Arial" panose="020B0604020202020204" pitchFamily="34" charset="0"/>
                <a:cs typeface="Arial" panose="020B0604020202020204" pitchFamily="34" charset="0"/>
              </a:rPr>
              <a:t>Presidential Employment Stimulus: </a:t>
            </a:r>
            <a:r>
              <a:rPr lang="en-ZA" sz="2200" dirty="0">
                <a:latin typeface="Arial" panose="020B0604020202020204" pitchFamily="34" charset="0"/>
                <a:cs typeface="Arial" panose="020B0604020202020204" pitchFamily="34" charset="0"/>
              </a:rPr>
              <a:t>As part of the ERRP, the Presidential Employment Stimulus is public employment investment designed to respond to the rise in unemployment caused by the COVID-19 pandemic.  The target is to support close to 800 000 employment opportunities in the short-term and further plans to facilitate the creation of at least 2 million jobs in the medium-term.  </a:t>
            </a: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p:txBody>
          <a:bodyPr/>
          <a:lstStyle/>
          <a:p>
            <a:fld id="{62526E85-891A-0645-91C7-B21974A35916}" type="slidenum">
              <a:rPr lang="en-US" smtClean="0"/>
              <a:pPr/>
              <a:t>6</a:t>
            </a:fld>
            <a:endParaRPr lang="en-US" dirty="0"/>
          </a:p>
        </p:txBody>
      </p:sp>
      <p:sp>
        <p:nvSpPr>
          <p:cNvPr id="5" name="Title 1">
            <a:extLst>
              <a:ext uri="{FF2B5EF4-FFF2-40B4-BE49-F238E27FC236}">
                <a16:creationId xmlns:a16="http://schemas.microsoft.com/office/drawing/2014/main" xmlns="" id="{2546CB6E-F395-4433-AD20-D6E42C077666}"/>
              </a:ext>
            </a:extLst>
          </p:cNvPr>
          <p:cNvSpPr txBox="1">
            <a:spLocks/>
          </p:cNvSpPr>
          <p:nvPr/>
        </p:nvSpPr>
        <p:spPr>
          <a:xfrm>
            <a:off x="493637" y="239052"/>
            <a:ext cx="11323225" cy="895481"/>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Arial" panose="020B0604020202020204" pitchFamily="34" charset="0"/>
                <a:cs typeface="Arial" panose="020B0604020202020204" pitchFamily="34" charset="0"/>
              </a:rPr>
              <a:t>More decent jobs sustained and created: Key MTSF interventions</a:t>
            </a:r>
            <a:endParaRPr lang="en-Z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375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68C726-57FC-2540-A7FB-8CEB32C65F57}"/>
              </a:ext>
            </a:extLst>
          </p:cNvPr>
          <p:cNvSpPr txBox="1"/>
          <p:nvPr/>
        </p:nvSpPr>
        <p:spPr>
          <a:xfrm>
            <a:off x="493637" y="1473200"/>
            <a:ext cx="11478230" cy="3970318"/>
          </a:xfrm>
          <a:prstGeom prst="rect">
            <a:avLst/>
          </a:prstGeom>
          <a:noFill/>
        </p:spPr>
        <p:txBody>
          <a:bodyPr wrap="square" rtlCol="0">
            <a:spAutoFit/>
          </a:bodyPr>
          <a:lstStyle/>
          <a:p>
            <a:pPr marL="342900" indent="-342900" algn="just">
              <a:buFont typeface="Arial" panose="020B0604020202020204" pitchFamily="34" charset="0"/>
              <a:buChar char="•"/>
            </a:pPr>
            <a:r>
              <a:rPr lang="en-GB" b="1" dirty="0">
                <a:latin typeface="Arial" panose="020B0604020202020204" pitchFamily="34" charset="0"/>
                <a:cs typeface="Arial" panose="020B0604020202020204" pitchFamily="34" charset="0"/>
              </a:rPr>
              <a:t>Presidential Youth Employment Intervention</a:t>
            </a:r>
            <a:r>
              <a:rPr lang="en-ZA" b="1"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In terms of employment creation for the youth, government intends to facilitate the creation of at least 1 million jobs by 2024 through public and private-sector initiatives.</a:t>
            </a:r>
          </a:p>
          <a:p>
            <a:pPr marL="342900" lvl="0" indent="-342900" algn="just">
              <a:buFont typeface="Arial" panose="020B0604020202020204" pitchFamily="34" charset="0"/>
              <a:buChar char="•"/>
            </a:pPr>
            <a:r>
              <a:rPr lang="en-ZA" b="1" dirty="0">
                <a:latin typeface="Arial" panose="020B0604020202020204" pitchFamily="34" charset="0"/>
                <a:cs typeface="Arial" panose="020B0604020202020204" pitchFamily="34" charset="0"/>
              </a:rPr>
              <a:t>Creating an enabling environment for employment through policy and regulations: </a:t>
            </a:r>
          </a:p>
          <a:p>
            <a:pPr marL="800100" lvl="1" indent="-342900" algn="just">
              <a:buFont typeface="Wingdings" panose="05000000000000000000" pitchFamily="2" charset="2"/>
              <a:buChar char="ü"/>
            </a:pPr>
            <a:r>
              <a:rPr lang="en-ZA" dirty="0">
                <a:latin typeface="Arial" panose="020B0604020202020204" pitchFamily="34" charset="0"/>
                <a:cs typeface="Arial" panose="020B0604020202020204" pitchFamily="34" charset="0"/>
              </a:rPr>
              <a:t>In a bid to create an enabling environment for employment through policy and regulations, government has planned to develop and implement a National Employment Policy (NEP) by 2021, aimed at fostering a demand-led employment growth. </a:t>
            </a:r>
          </a:p>
          <a:p>
            <a:pPr marL="800100" lvl="1" indent="-342900" algn="just">
              <a:buFont typeface="Wingdings" panose="05000000000000000000" pitchFamily="2" charset="2"/>
              <a:buChar char="ü"/>
            </a:pPr>
            <a:r>
              <a:rPr lang="en-ZA" dirty="0">
                <a:latin typeface="Arial" panose="020B0604020202020204" pitchFamily="34" charset="0"/>
                <a:cs typeface="Arial" panose="020B0604020202020204" pitchFamily="34" charset="0"/>
              </a:rPr>
              <a:t>Government also aims to increase economic participation, ownership, access to resources, opportunities and wage equality for historically disadvantaged individuals through the amendment of the Employment Equity legislation. </a:t>
            </a:r>
          </a:p>
          <a:p>
            <a:pPr marL="800100" lvl="1" indent="-342900" algn="just">
              <a:buFont typeface="Wingdings" panose="05000000000000000000" pitchFamily="2" charset="2"/>
              <a:buChar char="ü"/>
            </a:pPr>
            <a:r>
              <a:rPr lang="en-ZA" dirty="0">
                <a:latin typeface="Arial" panose="020B0604020202020204" pitchFamily="34" charset="0"/>
                <a:cs typeface="Arial" panose="020B0604020202020204" pitchFamily="34" charset="0"/>
              </a:rPr>
              <a:t>Developing a skilled and capable workforce to support inclusive growth in South Africa remain government’s key priority. Thus, the development of a Skills Priority Plan was planned for 2020/21. </a:t>
            </a:r>
          </a:p>
          <a:p>
            <a:pPr marL="800100" lvl="1" indent="-342900" algn="just">
              <a:buFont typeface="Wingdings" panose="05000000000000000000" pitchFamily="2" charset="2"/>
              <a:buChar char="ü"/>
            </a:pPr>
            <a:r>
              <a:rPr lang="en-ZA" dirty="0">
                <a:latin typeface="Arial" panose="020B0604020202020204" pitchFamily="34" charset="0"/>
                <a:cs typeface="Arial" panose="020B0604020202020204" pitchFamily="34" charset="0"/>
              </a:rPr>
              <a:t>Furthermore, government will continue supporting the importation of critical skills through the revision of the visa regime.  Thus, government has a target to ensure that 95% of </a:t>
            </a:r>
            <a:r>
              <a:rPr lang="en-GB" dirty="0">
                <a:latin typeface="Arial" panose="020B0604020202020204" pitchFamily="34" charset="0"/>
                <a:cs typeface="Arial" panose="020B0604020202020204" pitchFamily="34" charset="0"/>
              </a:rPr>
              <a:t>critical skills visas </a:t>
            </a:r>
            <a:r>
              <a:rPr lang="en-ZA" dirty="0">
                <a:latin typeface="Arial" panose="020B0604020202020204" pitchFamily="34" charset="0"/>
                <a:cs typeface="Arial" panose="020B0604020202020204" pitchFamily="34" charset="0"/>
              </a:rPr>
              <a:t>applications </a:t>
            </a:r>
            <a:r>
              <a:rPr lang="en-GB" dirty="0">
                <a:latin typeface="Arial" panose="020B0604020202020204" pitchFamily="34" charset="0"/>
                <a:cs typeface="Arial" panose="020B0604020202020204" pitchFamily="34" charset="0"/>
              </a:rPr>
              <a:t>are adjudicated within 4 weeks </a:t>
            </a:r>
            <a:r>
              <a:rPr lang="en-ZA" dirty="0">
                <a:latin typeface="Arial" panose="020B0604020202020204" pitchFamily="34" charset="0"/>
                <a:cs typeface="Arial" panose="020B0604020202020204" pitchFamily="34" charset="0"/>
              </a:rPr>
              <a:t>by 2022.</a:t>
            </a:r>
          </a:p>
        </p:txBody>
      </p:sp>
      <p:sp>
        <p:nvSpPr>
          <p:cNvPr id="2" name="Slide Number Placeholder 1">
            <a:extLst>
              <a:ext uri="{FF2B5EF4-FFF2-40B4-BE49-F238E27FC236}">
                <a16:creationId xmlns:a16="http://schemas.microsoft.com/office/drawing/2014/main" xmlns="" id="{A2A4EBE8-0A0D-414F-A2E4-ADBBFEB33A95}"/>
              </a:ext>
            </a:extLst>
          </p:cNvPr>
          <p:cNvSpPr>
            <a:spLocks noGrp="1"/>
          </p:cNvSpPr>
          <p:nvPr>
            <p:ph type="sldNum" sz="quarter" idx="12"/>
          </p:nvPr>
        </p:nvSpPr>
        <p:spPr/>
        <p:txBody>
          <a:bodyPr/>
          <a:lstStyle/>
          <a:p>
            <a:fld id="{62526E85-891A-0645-91C7-B21974A35916}" type="slidenum">
              <a:rPr lang="en-US" smtClean="0"/>
              <a:pPr/>
              <a:t>7</a:t>
            </a:fld>
            <a:endParaRPr lang="en-US" dirty="0"/>
          </a:p>
        </p:txBody>
      </p:sp>
      <p:sp>
        <p:nvSpPr>
          <p:cNvPr id="5" name="Title 1">
            <a:extLst>
              <a:ext uri="{FF2B5EF4-FFF2-40B4-BE49-F238E27FC236}">
                <a16:creationId xmlns:a16="http://schemas.microsoft.com/office/drawing/2014/main" xmlns="" id="{3DFA2ACD-995F-49CC-BF25-2000A2B0A26A}"/>
              </a:ext>
            </a:extLst>
          </p:cNvPr>
          <p:cNvSpPr txBox="1">
            <a:spLocks/>
          </p:cNvSpPr>
          <p:nvPr/>
        </p:nvSpPr>
        <p:spPr>
          <a:xfrm>
            <a:off x="493637" y="239052"/>
            <a:ext cx="11323225" cy="11754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Arial" panose="020B0604020202020204" pitchFamily="34" charset="0"/>
                <a:cs typeface="Arial" panose="020B0604020202020204" pitchFamily="34" charset="0"/>
              </a:rPr>
              <a:t>More decent jobs sustained and created: Key MTSF interventions</a:t>
            </a:r>
            <a:endParaRPr lang="en-Z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190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EB7D3C-0E4C-4373-9A34-E7674E85243A}" type="slidenum">
              <a:rPr lang="en-ZA" smtClean="0"/>
              <a:pPr/>
              <a:t>8</a:t>
            </a:fld>
            <a:endParaRPr lang="en-ZA" dirty="0"/>
          </a:p>
        </p:txBody>
      </p:sp>
      <p:graphicFrame>
        <p:nvGraphicFramePr>
          <p:cNvPr id="4" name="Content Placeholder 3">
            <a:extLst>
              <a:ext uri="{FF2B5EF4-FFF2-40B4-BE49-F238E27FC236}">
                <a16:creationId xmlns:a16="http://schemas.microsoft.com/office/drawing/2014/main" xmlns="" id="{E6A30568-7EA1-4C35-B966-068B12728130}"/>
              </a:ext>
            </a:extLst>
          </p:cNvPr>
          <p:cNvGraphicFramePr>
            <a:graphicFrameLocks noGrp="1"/>
          </p:cNvGraphicFramePr>
          <p:nvPr>
            <p:ph idx="1"/>
            <p:extLst>
              <p:ext uri="{D42A27DB-BD31-4B8C-83A1-F6EECF244321}">
                <p14:modId xmlns:p14="http://schemas.microsoft.com/office/powerpoint/2010/main" xmlns="" val="3516851159"/>
              </p:ext>
            </p:extLst>
          </p:nvPr>
        </p:nvGraphicFramePr>
        <p:xfrm>
          <a:off x="347870" y="1584246"/>
          <a:ext cx="8492212" cy="497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D41A8174-945D-4BC9-9876-BB6CE824DE54}"/>
              </a:ext>
            </a:extLst>
          </p:cNvPr>
          <p:cNvSpPr txBox="1"/>
          <p:nvPr/>
        </p:nvSpPr>
        <p:spPr>
          <a:xfrm>
            <a:off x="118387" y="766290"/>
            <a:ext cx="11888733" cy="646331"/>
          </a:xfrm>
          <a:prstGeom prst="rect">
            <a:avLst/>
          </a:prstGeom>
          <a:noFill/>
        </p:spPr>
        <p:txBody>
          <a:bodyPr wrap="square" rtlCol="0">
            <a:spAutoFit/>
          </a:bodyPr>
          <a:lstStyle/>
          <a:p>
            <a:pPr lvl="0"/>
            <a:r>
              <a:rPr lang="en-ZA" dirty="0">
                <a:latin typeface="Arial" panose="020B0604020202020204" pitchFamily="34" charset="0"/>
                <a:cs typeface="Arial" panose="020B0604020202020204" pitchFamily="34" charset="0"/>
              </a:rPr>
              <a:t>Given the current environment and the need to ensure </a:t>
            </a:r>
            <a:r>
              <a:rPr lang="en-ZA" b="1" dirty="0">
                <a:latin typeface="Arial" panose="020B0604020202020204" pitchFamily="34" charset="0"/>
                <a:cs typeface="Arial" panose="020B0604020202020204" pitchFamily="34" charset="0"/>
              </a:rPr>
              <a:t>stabilisation and recovery, </a:t>
            </a:r>
            <a:r>
              <a:rPr lang="en-ZA" dirty="0">
                <a:latin typeface="Arial" panose="020B0604020202020204" pitchFamily="34" charset="0"/>
                <a:cs typeface="Arial" panose="020B0604020202020204" pitchFamily="34" charset="0"/>
              </a:rPr>
              <a:t>four key areas are considered more important:</a:t>
            </a:r>
          </a:p>
        </p:txBody>
      </p:sp>
      <p:sp>
        <p:nvSpPr>
          <p:cNvPr id="6" name="Title 1">
            <a:extLst>
              <a:ext uri="{FF2B5EF4-FFF2-40B4-BE49-F238E27FC236}">
                <a16:creationId xmlns:a16="http://schemas.microsoft.com/office/drawing/2014/main" xmlns="" id="{97C7B173-F661-4CC3-9B24-CD12F2E02035}"/>
              </a:ext>
            </a:extLst>
          </p:cNvPr>
          <p:cNvSpPr txBox="1">
            <a:spLocks noGrp="1"/>
          </p:cNvSpPr>
          <p:nvPr>
            <p:ph type="title"/>
          </p:nvPr>
        </p:nvSpPr>
        <p:spPr>
          <a:xfrm>
            <a:off x="239842" y="260350"/>
            <a:ext cx="11602387" cy="477838"/>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800" b="1" dirty="0">
                <a:latin typeface="Arial" panose="020B0604020202020204" pitchFamily="34" charset="0"/>
                <a:cs typeface="Arial" panose="020B0604020202020204" pitchFamily="34" charset="0"/>
              </a:rPr>
              <a:t>National Annual Strategic Plans (NASP) Focus Areas for 2022</a:t>
            </a:r>
          </a:p>
        </p:txBody>
      </p:sp>
    </p:spTree>
    <p:extLst>
      <p:ext uri="{BB962C8B-B14F-4D97-AF65-F5344CB8AC3E}">
        <p14:creationId xmlns:p14="http://schemas.microsoft.com/office/powerpoint/2010/main" xmlns="" val="393842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C479-8EEB-43B7-8CB6-EE42A62BB2FB}"/>
              </a:ext>
            </a:extLst>
          </p:cNvPr>
          <p:cNvSpPr>
            <a:spLocks noGrp="1"/>
          </p:cNvSpPr>
          <p:nvPr>
            <p:ph type="title"/>
          </p:nvPr>
        </p:nvSpPr>
        <p:spPr>
          <a:xfrm>
            <a:off x="352927" y="268684"/>
            <a:ext cx="11518219" cy="641742"/>
          </a:xfrm>
          <a:noFill/>
        </p:spPr>
        <p:txBody>
          <a:bodyPr>
            <a:normAutofit fontScale="90000"/>
          </a:bodyPr>
          <a:lstStyle/>
          <a:p>
            <a:r>
              <a:rPr lang="en-US" sz="3600" b="1" dirty="0">
                <a:latin typeface="Arial" panose="020B0604020202020204" pitchFamily="34" charset="0"/>
                <a:cs typeface="Arial" panose="020B0604020202020204" pitchFamily="34" charset="0"/>
              </a:rPr>
              <a:t>Methodology </a:t>
            </a:r>
            <a:r>
              <a:rPr lang="en-US" sz="4000" b="1" dirty="0">
                <a:latin typeface="Arial" panose="020B0604020202020204" pitchFamily="34" charset="0"/>
                <a:cs typeface="Arial" panose="020B0604020202020204" pitchFamily="34" charset="0"/>
              </a:rPr>
              <a:t>and</a:t>
            </a:r>
            <a:r>
              <a:rPr lang="en-US" sz="3600" b="1" dirty="0">
                <a:latin typeface="Arial" panose="020B0604020202020204" pitchFamily="34" charset="0"/>
                <a:cs typeface="Arial" panose="020B0604020202020204" pitchFamily="34" charset="0"/>
              </a:rPr>
              <a:t> Approach: Results-Based framework</a:t>
            </a:r>
            <a:endParaRPr lang="en-ZA" sz="36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99798B80-016B-4378-B5AC-C6160BAD0889}"/>
              </a:ext>
            </a:extLst>
          </p:cNvPr>
          <p:cNvGrpSpPr/>
          <p:nvPr/>
        </p:nvGrpSpPr>
        <p:grpSpPr>
          <a:xfrm>
            <a:off x="4315917" y="1165228"/>
            <a:ext cx="6770608" cy="5295900"/>
            <a:chOff x="1862454" y="1246188"/>
            <a:chExt cx="7066614" cy="5295900"/>
          </a:xfrm>
        </p:grpSpPr>
        <p:sp>
          <p:nvSpPr>
            <p:cNvPr id="7" name="Line 2092">
              <a:extLst>
                <a:ext uri="{FF2B5EF4-FFF2-40B4-BE49-F238E27FC236}">
                  <a16:creationId xmlns:a16="http://schemas.microsoft.com/office/drawing/2014/main" xmlns="" id="{544CFA91-DBF9-46C9-BDE0-BE176B67AADB}"/>
                </a:ext>
              </a:extLst>
            </p:cNvPr>
            <p:cNvSpPr>
              <a:spLocks noChangeShapeType="1"/>
            </p:cNvSpPr>
            <p:nvPr/>
          </p:nvSpPr>
          <p:spPr bwMode="auto">
            <a:xfrm flipV="1">
              <a:off x="3491880" y="537845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Line 2091">
              <a:extLst>
                <a:ext uri="{FF2B5EF4-FFF2-40B4-BE49-F238E27FC236}">
                  <a16:creationId xmlns:a16="http://schemas.microsoft.com/office/drawing/2014/main" xmlns="" id="{ADE18C6F-C51C-4F10-B8B5-E9C67FEEADC5}"/>
                </a:ext>
              </a:extLst>
            </p:cNvPr>
            <p:cNvSpPr>
              <a:spLocks noChangeShapeType="1"/>
            </p:cNvSpPr>
            <p:nvPr/>
          </p:nvSpPr>
          <p:spPr bwMode="auto">
            <a:xfrm flipV="1">
              <a:off x="3491880" y="423545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Line 2089">
              <a:extLst>
                <a:ext uri="{FF2B5EF4-FFF2-40B4-BE49-F238E27FC236}">
                  <a16:creationId xmlns:a16="http://schemas.microsoft.com/office/drawing/2014/main" xmlns="" id="{EF71493F-14FA-4BE0-83EB-A09ED05C2685}"/>
                </a:ext>
              </a:extLst>
            </p:cNvPr>
            <p:cNvSpPr>
              <a:spLocks noChangeShapeType="1"/>
            </p:cNvSpPr>
            <p:nvPr/>
          </p:nvSpPr>
          <p:spPr bwMode="auto">
            <a:xfrm flipV="1">
              <a:off x="3491880" y="3109913"/>
              <a:ext cx="0" cy="7858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Line 2090">
              <a:extLst>
                <a:ext uri="{FF2B5EF4-FFF2-40B4-BE49-F238E27FC236}">
                  <a16:creationId xmlns:a16="http://schemas.microsoft.com/office/drawing/2014/main" xmlns="" id="{53F87A5D-270F-4CA2-9176-4DDEB4F9A1E5}"/>
                </a:ext>
              </a:extLst>
            </p:cNvPr>
            <p:cNvSpPr>
              <a:spLocks noChangeShapeType="1"/>
            </p:cNvSpPr>
            <p:nvPr/>
          </p:nvSpPr>
          <p:spPr bwMode="auto">
            <a:xfrm flipV="1">
              <a:off x="3491880" y="2006600"/>
              <a:ext cx="0" cy="7858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6285B363-84FC-4387-B216-66154D2D4C2C}"/>
                </a:ext>
              </a:extLst>
            </p:cNvPr>
            <p:cNvGrpSpPr/>
            <p:nvPr/>
          </p:nvGrpSpPr>
          <p:grpSpPr>
            <a:xfrm>
              <a:off x="1862454" y="1246188"/>
              <a:ext cx="7066614" cy="5295900"/>
              <a:chOff x="1729724" y="1246188"/>
              <a:chExt cx="7066614" cy="5295900"/>
            </a:xfrm>
          </p:grpSpPr>
          <p:grpSp>
            <p:nvGrpSpPr>
              <p:cNvPr id="16" name="Group 2093">
                <a:extLst>
                  <a:ext uri="{FF2B5EF4-FFF2-40B4-BE49-F238E27FC236}">
                    <a16:creationId xmlns:a16="http://schemas.microsoft.com/office/drawing/2014/main" xmlns="" id="{2794AF48-6921-4106-9CFD-2C29B5F3BABF}"/>
                  </a:ext>
                </a:extLst>
              </p:cNvPr>
              <p:cNvGrpSpPr>
                <a:grpSpLocks/>
              </p:cNvGrpSpPr>
              <p:nvPr/>
            </p:nvGrpSpPr>
            <p:grpSpPr bwMode="auto">
              <a:xfrm>
                <a:off x="2379663" y="2373315"/>
                <a:ext cx="6416675" cy="741363"/>
                <a:chOff x="1563" y="1560"/>
                <a:chExt cx="4043" cy="467"/>
              </a:xfrm>
            </p:grpSpPr>
            <p:grpSp>
              <p:nvGrpSpPr>
                <p:cNvPr id="47" name="Group 2070">
                  <a:extLst>
                    <a:ext uri="{FF2B5EF4-FFF2-40B4-BE49-F238E27FC236}">
                      <a16:creationId xmlns:a16="http://schemas.microsoft.com/office/drawing/2014/main" xmlns="" id="{206EB1FE-827E-4D41-AC25-763EEA34243E}"/>
                    </a:ext>
                  </a:extLst>
                </p:cNvPr>
                <p:cNvGrpSpPr>
                  <a:grpSpLocks/>
                </p:cNvGrpSpPr>
                <p:nvPr/>
              </p:nvGrpSpPr>
              <p:grpSpPr bwMode="auto">
                <a:xfrm>
                  <a:off x="1563" y="1566"/>
                  <a:ext cx="1236" cy="461"/>
                  <a:chOff x="1553" y="1535"/>
                  <a:chExt cx="1236" cy="461"/>
                </a:xfrm>
              </p:grpSpPr>
              <p:sp>
                <p:nvSpPr>
                  <p:cNvPr id="49" name="AutoShape 2054">
                    <a:hlinkClick r:id="" action="ppaction://noaction" highlightClick="1"/>
                    <a:extLst>
                      <a:ext uri="{FF2B5EF4-FFF2-40B4-BE49-F238E27FC236}">
                        <a16:creationId xmlns:a16="http://schemas.microsoft.com/office/drawing/2014/main" xmlns="" id="{233EA0E8-C056-4750-AEA9-C5AADB88ACBB}"/>
                      </a:ext>
                    </a:extLst>
                  </p:cNvPr>
                  <p:cNvSpPr>
                    <a:spLocks noChangeArrowheads="1"/>
                  </p:cNvSpPr>
                  <p:nvPr/>
                </p:nvSpPr>
                <p:spPr bwMode="auto">
                  <a:xfrm>
                    <a:off x="1553" y="1535"/>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0" name="Rectangle 2060">
                    <a:extLst>
                      <a:ext uri="{FF2B5EF4-FFF2-40B4-BE49-F238E27FC236}">
                        <a16:creationId xmlns:a16="http://schemas.microsoft.com/office/drawing/2014/main" xmlns="" id="{1CB17478-8701-47DB-AA51-427D0400F507}"/>
                      </a:ext>
                    </a:extLst>
                  </p:cNvPr>
                  <p:cNvSpPr>
                    <a:spLocks noChangeArrowheads="1"/>
                  </p:cNvSpPr>
                  <p:nvPr/>
                </p:nvSpPr>
                <p:spPr bwMode="auto">
                  <a:xfrm>
                    <a:off x="1644" y="1665"/>
                    <a:ext cx="86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Outcomes</a:t>
                    </a:r>
                  </a:p>
                </p:txBody>
              </p:sp>
            </p:grpSp>
            <p:sp>
              <p:nvSpPr>
                <p:cNvPr id="48" name="Rectangle 2075">
                  <a:extLst>
                    <a:ext uri="{FF2B5EF4-FFF2-40B4-BE49-F238E27FC236}">
                      <a16:creationId xmlns:a16="http://schemas.microsoft.com/office/drawing/2014/main" xmlns="" id="{CCE783F5-E6CF-46F1-89DB-0103F5446C29}"/>
                    </a:ext>
                  </a:extLst>
                </p:cNvPr>
                <p:cNvSpPr>
                  <a:spLocks noChangeArrowheads="1"/>
                </p:cNvSpPr>
                <p:nvPr/>
              </p:nvSpPr>
              <p:spPr bwMode="auto">
                <a:xfrm>
                  <a:off x="3101" y="1560"/>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Intermediate effects of outputs on clients</a:t>
                  </a:r>
                </a:p>
              </p:txBody>
            </p:sp>
          </p:grpSp>
          <p:grpSp>
            <p:nvGrpSpPr>
              <p:cNvPr id="17" name="Group 2097">
                <a:extLst>
                  <a:ext uri="{FF2B5EF4-FFF2-40B4-BE49-F238E27FC236}">
                    <a16:creationId xmlns:a16="http://schemas.microsoft.com/office/drawing/2014/main" xmlns="" id="{2DE60DD9-F51E-4642-83FF-8C75EAA29F7B}"/>
                  </a:ext>
                </a:extLst>
              </p:cNvPr>
              <p:cNvGrpSpPr>
                <a:grpSpLocks/>
              </p:cNvGrpSpPr>
              <p:nvPr/>
            </p:nvGrpSpPr>
            <p:grpSpPr bwMode="auto">
              <a:xfrm>
                <a:off x="2379663" y="3498852"/>
                <a:ext cx="6416675" cy="741363"/>
                <a:chOff x="1563" y="2269"/>
                <a:chExt cx="4043" cy="467"/>
              </a:xfrm>
            </p:grpSpPr>
            <p:grpSp>
              <p:nvGrpSpPr>
                <p:cNvPr id="43" name="Group 2071">
                  <a:extLst>
                    <a:ext uri="{FF2B5EF4-FFF2-40B4-BE49-F238E27FC236}">
                      <a16:creationId xmlns:a16="http://schemas.microsoft.com/office/drawing/2014/main" xmlns="" id="{DEBEA1A2-0728-4D2A-A3DF-6C6F93640CFA}"/>
                    </a:ext>
                  </a:extLst>
                </p:cNvPr>
                <p:cNvGrpSpPr>
                  <a:grpSpLocks/>
                </p:cNvGrpSpPr>
                <p:nvPr/>
              </p:nvGrpSpPr>
              <p:grpSpPr bwMode="auto">
                <a:xfrm>
                  <a:off x="1563" y="2275"/>
                  <a:ext cx="1236" cy="461"/>
                  <a:chOff x="1553" y="2196"/>
                  <a:chExt cx="1236" cy="461"/>
                </a:xfrm>
              </p:grpSpPr>
              <p:sp>
                <p:nvSpPr>
                  <p:cNvPr id="45" name="AutoShape 2055">
                    <a:hlinkClick r:id="" action="ppaction://noaction" highlightClick="1"/>
                    <a:extLst>
                      <a:ext uri="{FF2B5EF4-FFF2-40B4-BE49-F238E27FC236}">
                        <a16:creationId xmlns:a16="http://schemas.microsoft.com/office/drawing/2014/main" xmlns="" id="{BDA3672C-28E2-4CAB-9C4B-86208ABFD8E9}"/>
                      </a:ext>
                    </a:extLst>
                  </p:cNvPr>
                  <p:cNvSpPr>
                    <a:spLocks noChangeArrowheads="1"/>
                  </p:cNvSpPr>
                  <p:nvPr/>
                </p:nvSpPr>
                <p:spPr bwMode="auto">
                  <a:xfrm>
                    <a:off x="1553" y="2196"/>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6" name="Rectangle 2061">
                    <a:extLst>
                      <a:ext uri="{FF2B5EF4-FFF2-40B4-BE49-F238E27FC236}">
                        <a16:creationId xmlns:a16="http://schemas.microsoft.com/office/drawing/2014/main" xmlns="" id="{538DEF6A-DB1D-449F-BED8-891BBF4F5213}"/>
                      </a:ext>
                    </a:extLst>
                  </p:cNvPr>
                  <p:cNvSpPr>
                    <a:spLocks noChangeArrowheads="1"/>
                  </p:cNvSpPr>
                  <p:nvPr/>
                </p:nvSpPr>
                <p:spPr bwMode="auto">
                  <a:xfrm>
                    <a:off x="1746" y="2326"/>
                    <a:ext cx="70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Outputs</a:t>
                    </a:r>
                  </a:p>
                </p:txBody>
              </p:sp>
            </p:grpSp>
            <p:sp>
              <p:nvSpPr>
                <p:cNvPr id="44" name="Rectangle 2080">
                  <a:extLst>
                    <a:ext uri="{FF2B5EF4-FFF2-40B4-BE49-F238E27FC236}">
                      <a16:creationId xmlns:a16="http://schemas.microsoft.com/office/drawing/2014/main" xmlns="" id="{4711E1FB-C776-4B07-9C4D-0590A0931007}"/>
                    </a:ext>
                  </a:extLst>
                </p:cNvPr>
                <p:cNvSpPr>
                  <a:spLocks noChangeArrowheads="1"/>
                </p:cNvSpPr>
                <p:nvPr/>
              </p:nvSpPr>
              <p:spPr bwMode="auto">
                <a:xfrm>
                  <a:off x="3101" y="2269"/>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Interventions, products and services produced</a:t>
                  </a:r>
                </a:p>
              </p:txBody>
            </p:sp>
          </p:grpSp>
          <p:grpSp>
            <p:nvGrpSpPr>
              <p:cNvPr id="18" name="Group 2096">
                <a:extLst>
                  <a:ext uri="{FF2B5EF4-FFF2-40B4-BE49-F238E27FC236}">
                    <a16:creationId xmlns:a16="http://schemas.microsoft.com/office/drawing/2014/main" xmlns="" id="{F28144AF-C254-48B0-A7BF-5B81D86957D1}"/>
                  </a:ext>
                </a:extLst>
              </p:cNvPr>
              <p:cNvGrpSpPr>
                <a:grpSpLocks/>
              </p:cNvGrpSpPr>
              <p:nvPr/>
            </p:nvGrpSpPr>
            <p:grpSpPr bwMode="auto">
              <a:xfrm>
                <a:off x="2379663" y="4652964"/>
                <a:ext cx="6416675" cy="731838"/>
                <a:chOff x="1563" y="2996"/>
                <a:chExt cx="4043" cy="461"/>
              </a:xfrm>
            </p:grpSpPr>
            <p:grpSp>
              <p:nvGrpSpPr>
                <p:cNvPr id="39" name="Group 2072">
                  <a:extLst>
                    <a:ext uri="{FF2B5EF4-FFF2-40B4-BE49-F238E27FC236}">
                      <a16:creationId xmlns:a16="http://schemas.microsoft.com/office/drawing/2014/main" xmlns="" id="{9A7A3B28-94A5-4415-8219-FC135C36888F}"/>
                    </a:ext>
                  </a:extLst>
                </p:cNvPr>
                <p:cNvGrpSpPr>
                  <a:grpSpLocks/>
                </p:cNvGrpSpPr>
                <p:nvPr/>
              </p:nvGrpSpPr>
              <p:grpSpPr bwMode="auto">
                <a:xfrm>
                  <a:off x="1563" y="2996"/>
                  <a:ext cx="1236" cy="461"/>
                  <a:chOff x="1553" y="2857"/>
                  <a:chExt cx="1236" cy="461"/>
                </a:xfrm>
              </p:grpSpPr>
              <p:sp>
                <p:nvSpPr>
                  <p:cNvPr id="41" name="AutoShape 2056">
                    <a:hlinkClick r:id="" action="ppaction://noaction" highlightClick="1"/>
                    <a:extLst>
                      <a:ext uri="{FF2B5EF4-FFF2-40B4-BE49-F238E27FC236}">
                        <a16:creationId xmlns:a16="http://schemas.microsoft.com/office/drawing/2014/main" xmlns="" id="{7DAF4373-CC25-4485-B8C5-DC970F74E8E4}"/>
                      </a:ext>
                    </a:extLst>
                  </p:cNvPr>
                  <p:cNvSpPr>
                    <a:spLocks noChangeArrowheads="1"/>
                  </p:cNvSpPr>
                  <p:nvPr/>
                </p:nvSpPr>
                <p:spPr bwMode="auto">
                  <a:xfrm>
                    <a:off x="1553" y="2857"/>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Rectangle 2062">
                    <a:extLst>
                      <a:ext uri="{FF2B5EF4-FFF2-40B4-BE49-F238E27FC236}">
                        <a16:creationId xmlns:a16="http://schemas.microsoft.com/office/drawing/2014/main" xmlns="" id="{48E7C2E6-5351-4342-B804-488374EB3B18}"/>
                      </a:ext>
                    </a:extLst>
                  </p:cNvPr>
                  <p:cNvSpPr>
                    <a:spLocks noChangeArrowheads="1"/>
                  </p:cNvSpPr>
                  <p:nvPr/>
                </p:nvSpPr>
                <p:spPr bwMode="auto">
                  <a:xfrm>
                    <a:off x="1686" y="2987"/>
                    <a:ext cx="79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Activities</a:t>
                    </a:r>
                  </a:p>
                </p:txBody>
              </p:sp>
            </p:grpSp>
            <p:sp>
              <p:nvSpPr>
                <p:cNvPr id="40" name="Rectangle 2081">
                  <a:extLst>
                    <a:ext uri="{FF2B5EF4-FFF2-40B4-BE49-F238E27FC236}">
                      <a16:creationId xmlns:a16="http://schemas.microsoft.com/office/drawing/2014/main" xmlns="" id="{7C83F893-162A-49BB-BDEE-AB9A68A14AF8}"/>
                    </a:ext>
                  </a:extLst>
                </p:cNvPr>
                <p:cNvSpPr>
                  <a:spLocks noChangeArrowheads="1"/>
                </p:cNvSpPr>
                <p:nvPr/>
              </p:nvSpPr>
              <p:spPr bwMode="auto">
                <a:xfrm>
                  <a:off x="3101" y="2996"/>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Tasks personnel undertake to transform inputs to outputs</a:t>
                  </a:r>
                </a:p>
              </p:txBody>
            </p:sp>
          </p:grpSp>
          <p:grpSp>
            <p:nvGrpSpPr>
              <p:cNvPr id="19" name="Group 2095">
                <a:extLst>
                  <a:ext uri="{FF2B5EF4-FFF2-40B4-BE49-F238E27FC236}">
                    <a16:creationId xmlns:a16="http://schemas.microsoft.com/office/drawing/2014/main" xmlns="" id="{EE38243C-1600-40C6-8DB6-54B3368AD3BB}"/>
                  </a:ext>
                </a:extLst>
              </p:cNvPr>
              <p:cNvGrpSpPr>
                <a:grpSpLocks/>
              </p:cNvGrpSpPr>
              <p:nvPr/>
            </p:nvGrpSpPr>
            <p:grpSpPr bwMode="auto">
              <a:xfrm>
                <a:off x="2379663" y="5768979"/>
                <a:ext cx="6416675" cy="741363"/>
                <a:chOff x="1563" y="3699"/>
                <a:chExt cx="4043" cy="467"/>
              </a:xfrm>
            </p:grpSpPr>
            <p:grpSp>
              <p:nvGrpSpPr>
                <p:cNvPr id="35" name="Group 2073">
                  <a:extLst>
                    <a:ext uri="{FF2B5EF4-FFF2-40B4-BE49-F238E27FC236}">
                      <a16:creationId xmlns:a16="http://schemas.microsoft.com/office/drawing/2014/main" xmlns="" id="{5CBCA851-1AA4-4FE9-AC41-ABF5393CFA4F}"/>
                    </a:ext>
                  </a:extLst>
                </p:cNvPr>
                <p:cNvGrpSpPr>
                  <a:grpSpLocks/>
                </p:cNvGrpSpPr>
                <p:nvPr/>
              </p:nvGrpSpPr>
              <p:grpSpPr bwMode="auto">
                <a:xfrm>
                  <a:off x="1563" y="3705"/>
                  <a:ext cx="1236" cy="461"/>
                  <a:chOff x="1553" y="3518"/>
                  <a:chExt cx="1236" cy="461"/>
                </a:xfrm>
              </p:grpSpPr>
              <p:sp>
                <p:nvSpPr>
                  <p:cNvPr id="37" name="AutoShape 2057">
                    <a:hlinkClick r:id="" action="ppaction://noaction" highlightClick="1"/>
                    <a:extLst>
                      <a:ext uri="{FF2B5EF4-FFF2-40B4-BE49-F238E27FC236}">
                        <a16:creationId xmlns:a16="http://schemas.microsoft.com/office/drawing/2014/main" xmlns="" id="{BCB8D1AE-285A-4F34-8958-0E4BA4154BFC}"/>
                      </a:ext>
                    </a:extLst>
                  </p:cNvPr>
                  <p:cNvSpPr>
                    <a:spLocks noChangeArrowheads="1"/>
                  </p:cNvSpPr>
                  <p:nvPr/>
                </p:nvSpPr>
                <p:spPr bwMode="auto">
                  <a:xfrm>
                    <a:off x="1553" y="3518"/>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Rectangle 2063">
                    <a:extLst>
                      <a:ext uri="{FF2B5EF4-FFF2-40B4-BE49-F238E27FC236}">
                        <a16:creationId xmlns:a16="http://schemas.microsoft.com/office/drawing/2014/main" xmlns="" id="{3937BCB6-E87E-449C-8358-F0621A682468}"/>
                      </a:ext>
                    </a:extLst>
                  </p:cNvPr>
                  <p:cNvSpPr>
                    <a:spLocks noChangeArrowheads="1"/>
                  </p:cNvSpPr>
                  <p:nvPr/>
                </p:nvSpPr>
                <p:spPr bwMode="auto">
                  <a:xfrm>
                    <a:off x="1826" y="3648"/>
                    <a:ext cx="57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Inputs</a:t>
                    </a:r>
                  </a:p>
                </p:txBody>
              </p:sp>
            </p:grpSp>
            <p:sp>
              <p:nvSpPr>
                <p:cNvPr id="36" name="Rectangle 2082">
                  <a:extLst>
                    <a:ext uri="{FF2B5EF4-FFF2-40B4-BE49-F238E27FC236}">
                      <a16:creationId xmlns:a16="http://schemas.microsoft.com/office/drawing/2014/main" xmlns="" id="{969F6A51-1DBD-466A-AFE9-66436193FD6A}"/>
                    </a:ext>
                  </a:extLst>
                </p:cNvPr>
                <p:cNvSpPr>
                  <a:spLocks noChangeArrowheads="1"/>
                </p:cNvSpPr>
                <p:nvPr/>
              </p:nvSpPr>
              <p:spPr bwMode="auto">
                <a:xfrm>
                  <a:off x="3101" y="3699"/>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5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human, and material resources</a:t>
                  </a:r>
                </a:p>
              </p:txBody>
            </p:sp>
          </p:grpSp>
          <p:grpSp>
            <p:nvGrpSpPr>
              <p:cNvPr id="20" name="Group 2094">
                <a:extLst>
                  <a:ext uri="{FF2B5EF4-FFF2-40B4-BE49-F238E27FC236}">
                    <a16:creationId xmlns:a16="http://schemas.microsoft.com/office/drawing/2014/main" xmlns="" id="{46712516-ECD3-44C5-8B92-FCD20960DAF6}"/>
                  </a:ext>
                </a:extLst>
              </p:cNvPr>
              <p:cNvGrpSpPr>
                <a:grpSpLocks/>
              </p:cNvGrpSpPr>
              <p:nvPr/>
            </p:nvGrpSpPr>
            <p:grpSpPr bwMode="auto">
              <a:xfrm>
                <a:off x="2379663" y="1270001"/>
                <a:ext cx="6416675" cy="741363"/>
                <a:chOff x="1563" y="865"/>
                <a:chExt cx="4043" cy="467"/>
              </a:xfrm>
            </p:grpSpPr>
            <p:grpSp>
              <p:nvGrpSpPr>
                <p:cNvPr id="31" name="Group 2074">
                  <a:extLst>
                    <a:ext uri="{FF2B5EF4-FFF2-40B4-BE49-F238E27FC236}">
                      <a16:creationId xmlns:a16="http://schemas.microsoft.com/office/drawing/2014/main" xmlns="" id="{10B5B46A-88CB-4068-9E74-7C215EC91F7B}"/>
                    </a:ext>
                  </a:extLst>
                </p:cNvPr>
                <p:cNvGrpSpPr>
                  <a:grpSpLocks/>
                </p:cNvGrpSpPr>
                <p:nvPr/>
              </p:nvGrpSpPr>
              <p:grpSpPr bwMode="auto">
                <a:xfrm>
                  <a:off x="1563" y="871"/>
                  <a:ext cx="1236" cy="461"/>
                  <a:chOff x="1459" y="811"/>
                  <a:chExt cx="1236" cy="461"/>
                </a:xfrm>
              </p:grpSpPr>
              <p:sp>
                <p:nvSpPr>
                  <p:cNvPr id="33" name="AutoShape 2053">
                    <a:hlinkClick r:id="" action="ppaction://noaction" highlightClick="1"/>
                    <a:extLst>
                      <a:ext uri="{FF2B5EF4-FFF2-40B4-BE49-F238E27FC236}">
                        <a16:creationId xmlns:a16="http://schemas.microsoft.com/office/drawing/2014/main" xmlns="" id="{ED9F66D8-C522-4DB8-B6D7-E4AF5FF08D0D}"/>
                      </a:ext>
                    </a:extLst>
                  </p:cNvPr>
                  <p:cNvSpPr>
                    <a:spLocks noChangeArrowheads="1"/>
                  </p:cNvSpPr>
                  <p:nvPr/>
                </p:nvSpPr>
                <p:spPr bwMode="auto">
                  <a:xfrm>
                    <a:off x="1459" y="811"/>
                    <a:ext cx="1236" cy="461"/>
                  </a:xfrm>
                  <a:prstGeom prst="actionButtonBlank">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2059">
                    <a:extLst>
                      <a:ext uri="{FF2B5EF4-FFF2-40B4-BE49-F238E27FC236}">
                        <a16:creationId xmlns:a16="http://schemas.microsoft.com/office/drawing/2014/main" xmlns="" id="{BB4F9C4E-EA6B-4C90-AD0C-EED62E1975FC}"/>
                      </a:ext>
                    </a:extLst>
                  </p:cNvPr>
                  <p:cNvSpPr>
                    <a:spLocks noChangeArrowheads="1"/>
                  </p:cNvSpPr>
                  <p:nvPr/>
                </p:nvSpPr>
                <p:spPr bwMode="auto">
                  <a:xfrm>
                    <a:off x="1627" y="854"/>
                    <a:ext cx="79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Goal</a:t>
                    </a:r>
                    <a:b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(Impacts)</a:t>
                    </a:r>
                  </a:p>
                </p:txBody>
              </p:sp>
            </p:grpSp>
            <p:sp>
              <p:nvSpPr>
                <p:cNvPr id="32" name="Rectangle 2083">
                  <a:extLst>
                    <a:ext uri="{FF2B5EF4-FFF2-40B4-BE49-F238E27FC236}">
                      <a16:creationId xmlns:a16="http://schemas.microsoft.com/office/drawing/2014/main" xmlns="" id="{40A7FC05-2C20-4EF6-8E82-50E1FD5115AC}"/>
                    </a:ext>
                  </a:extLst>
                </p:cNvPr>
                <p:cNvSpPr>
                  <a:spLocks noChangeArrowheads="1"/>
                </p:cNvSpPr>
                <p:nvPr/>
              </p:nvSpPr>
              <p:spPr bwMode="auto">
                <a:xfrm>
                  <a:off x="3101" y="865"/>
                  <a:ext cx="2505"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96863" marR="0" lvl="0" indent="-296863" algn="l" defTabSz="914400" rtl="0" eaLnBrk="1" fontAlgn="auto" latinLnBrk="0" hangingPunct="1">
                    <a:lnSpc>
                      <a:spcPct val="100000"/>
                    </a:lnSpc>
                    <a:spcBef>
                      <a:spcPct val="80000"/>
                    </a:spcBef>
                    <a:spcAft>
                      <a:spcPts val="0"/>
                    </a:spcAft>
                    <a:buClr>
                      <a:srgbClr val="CC0000"/>
                    </a:buClr>
                    <a:buSzPct val="125000"/>
                    <a:buFontTx/>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Long-term, widespread improvement in society</a:t>
                  </a:r>
                </a:p>
              </p:txBody>
            </p:sp>
          </p:grpSp>
          <p:sp>
            <p:nvSpPr>
              <p:cNvPr id="21" name="Rectangle 2098">
                <a:extLst>
                  <a:ext uri="{FF2B5EF4-FFF2-40B4-BE49-F238E27FC236}">
                    <a16:creationId xmlns:a16="http://schemas.microsoft.com/office/drawing/2014/main" xmlns="" id="{A2BF3C2E-2804-4802-9859-33B8D668AB2D}"/>
                  </a:ext>
                </a:extLst>
              </p:cNvPr>
              <p:cNvSpPr>
                <a:spLocks noChangeArrowheads="1"/>
              </p:cNvSpPr>
              <p:nvPr/>
            </p:nvSpPr>
            <p:spPr bwMode="auto">
              <a:xfrm rot="16200000">
                <a:off x="1041453" y="4814237"/>
                <a:ext cx="1762021" cy="385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r" defTabSz="914400" rtl="0" eaLnBrk="1" fontAlgn="auto" latinLnBrk="0" hangingPunct="1">
                  <a:lnSpc>
                    <a:spcPct val="100000"/>
                  </a:lnSpc>
                  <a:spcBef>
                    <a:spcPct val="50000"/>
                  </a:spcBef>
                  <a:spcAft>
                    <a:spcPts val="0"/>
                  </a:spcAft>
                  <a:buClr>
                    <a:srgbClr val="CC0000"/>
                  </a:buClr>
                  <a:buSzPct val="125000"/>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Implementation</a:t>
                </a:r>
              </a:p>
            </p:txBody>
          </p:sp>
          <p:sp>
            <p:nvSpPr>
              <p:cNvPr id="22" name="Rectangle 2099">
                <a:extLst>
                  <a:ext uri="{FF2B5EF4-FFF2-40B4-BE49-F238E27FC236}">
                    <a16:creationId xmlns:a16="http://schemas.microsoft.com/office/drawing/2014/main" xmlns="" id="{FF23B159-EAC7-4B4D-9316-9B9450B10BD3}"/>
                  </a:ext>
                </a:extLst>
              </p:cNvPr>
              <p:cNvSpPr>
                <a:spLocks noChangeArrowheads="1"/>
              </p:cNvSpPr>
              <p:nvPr/>
            </p:nvSpPr>
            <p:spPr bwMode="auto">
              <a:xfrm rot="16200000">
                <a:off x="1445410" y="2005155"/>
                <a:ext cx="954108" cy="385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b">
                <a:spAutoFit/>
              </a:bodyPr>
              <a:lstStyle/>
              <a:p>
                <a:pPr marL="0" marR="0" lvl="0" indent="0" algn="r" defTabSz="914400" rtl="0" eaLnBrk="1" fontAlgn="auto" latinLnBrk="0" hangingPunct="1">
                  <a:lnSpc>
                    <a:spcPct val="100000"/>
                  </a:lnSpc>
                  <a:spcBef>
                    <a:spcPct val="50000"/>
                  </a:spcBef>
                  <a:spcAft>
                    <a:spcPts val="0"/>
                  </a:spcAft>
                  <a:buClr>
                    <a:srgbClr val="CC0000"/>
                  </a:buClr>
                  <a:buSzPct val="125000"/>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Results</a:t>
                </a:r>
              </a:p>
            </p:txBody>
          </p:sp>
          <p:grpSp>
            <p:nvGrpSpPr>
              <p:cNvPr id="23" name="Group 2109">
                <a:extLst>
                  <a:ext uri="{FF2B5EF4-FFF2-40B4-BE49-F238E27FC236}">
                    <a16:creationId xmlns:a16="http://schemas.microsoft.com/office/drawing/2014/main" xmlns="" id="{FFD0D045-CBF1-437F-A34B-AA2402111083}"/>
                  </a:ext>
                </a:extLst>
              </p:cNvPr>
              <p:cNvGrpSpPr>
                <a:grpSpLocks/>
              </p:cNvGrpSpPr>
              <p:nvPr/>
            </p:nvGrpSpPr>
            <p:grpSpPr bwMode="auto">
              <a:xfrm>
                <a:off x="2146300" y="3473450"/>
                <a:ext cx="152400" cy="3068638"/>
                <a:chOff x="1378" y="2271"/>
                <a:chExt cx="96" cy="1898"/>
              </a:xfrm>
            </p:grpSpPr>
            <p:sp>
              <p:nvSpPr>
                <p:cNvPr id="28" name="Line 2101">
                  <a:extLst>
                    <a:ext uri="{FF2B5EF4-FFF2-40B4-BE49-F238E27FC236}">
                      <a16:creationId xmlns:a16="http://schemas.microsoft.com/office/drawing/2014/main" xmlns="" id="{64F7FE7F-289E-4257-865A-E5C829200E23}"/>
                    </a:ext>
                  </a:extLst>
                </p:cNvPr>
                <p:cNvSpPr>
                  <a:spLocks noChangeShapeType="1"/>
                </p:cNvSpPr>
                <p:nvPr/>
              </p:nvSpPr>
              <p:spPr bwMode="auto">
                <a:xfrm>
                  <a:off x="1386" y="2271"/>
                  <a:ext cx="0" cy="18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Line 2102">
                  <a:extLst>
                    <a:ext uri="{FF2B5EF4-FFF2-40B4-BE49-F238E27FC236}">
                      <a16:creationId xmlns:a16="http://schemas.microsoft.com/office/drawing/2014/main" xmlns="" id="{64923D0C-B988-42A1-B290-AE8B037B3023}"/>
                    </a:ext>
                  </a:extLst>
                </p:cNvPr>
                <p:cNvSpPr>
                  <a:spLocks noChangeShapeType="1"/>
                </p:cNvSpPr>
                <p:nvPr/>
              </p:nvSpPr>
              <p:spPr bwMode="auto">
                <a:xfrm>
                  <a:off x="1378" y="4161"/>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Line 2103">
                  <a:extLst>
                    <a:ext uri="{FF2B5EF4-FFF2-40B4-BE49-F238E27FC236}">
                      <a16:creationId xmlns:a16="http://schemas.microsoft.com/office/drawing/2014/main" xmlns="" id="{DD0D9D59-56D0-409F-B71A-F5B5AD778244}"/>
                    </a:ext>
                  </a:extLst>
                </p:cNvPr>
                <p:cNvSpPr>
                  <a:spLocks noChangeShapeType="1"/>
                </p:cNvSpPr>
                <p:nvPr/>
              </p:nvSpPr>
              <p:spPr bwMode="auto">
                <a:xfrm>
                  <a:off x="1378" y="2279"/>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4" name="Group 2110">
                <a:extLst>
                  <a:ext uri="{FF2B5EF4-FFF2-40B4-BE49-F238E27FC236}">
                    <a16:creationId xmlns:a16="http://schemas.microsoft.com/office/drawing/2014/main" xmlns="" id="{89900782-D1F4-431F-9F3D-14FF7E9D058D}"/>
                  </a:ext>
                </a:extLst>
              </p:cNvPr>
              <p:cNvGrpSpPr>
                <a:grpSpLocks/>
              </p:cNvGrpSpPr>
              <p:nvPr/>
            </p:nvGrpSpPr>
            <p:grpSpPr bwMode="auto">
              <a:xfrm>
                <a:off x="2146300" y="1246188"/>
                <a:ext cx="152400" cy="1903412"/>
                <a:chOff x="1378" y="873"/>
                <a:chExt cx="96" cy="1157"/>
              </a:xfrm>
            </p:grpSpPr>
            <p:sp>
              <p:nvSpPr>
                <p:cNvPr id="25" name="Line 2106">
                  <a:extLst>
                    <a:ext uri="{FF2B5EF4-FFF2-40B4-BE49-F238E27FC236}">
                      <a16:creationId xmlns:a16="http://schemas.microsoft.com/office/drawing/2014/main" xmlns="" id="{D7216BC2-A52C-4683-B75E-CDEBC794E851}"/>
                    </a:ext>
                  </a:extLst>
                </p:cNvPr>
                <p:cNvSpPr>
                  <a:spLocks noChangeShapeType="1"/>
                </p:cNvSpPr>
                <p:nvPr/>
              </p:nvSpPr>
              <p:spPr bwMode="auto">
                <a:xfrm>
                  <a:off x="1386" y="873"/>
                  <a:ext cx="0" cy="115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Line 2107">
                  <a:extLst>
                    <a:ext uri="{FF2B5EF4-FFF2-40B4-BE49-F238E27FC236}">
                      <a16:creationId xmlns:a16="http://schemas.microsoft.com/office/drawing/2014/main" xmlns="" id="{B3139ACB-FD52-47F5-9070-6E8AB9D198E5}"/>
                    </a:ext>
                  </a:extLst>
                </p:cNvPr>
                <p:cNvSpPr>
                  <a:spLocks noChangeShapeType="1"/>
                </p:cNvSpPr>
                <p:nvPr/>
              </p:nvSpPr>
              <p:spPr bwMode="auto">
                <a:xfrm>
                  <a:off x="1378" y="202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Line 2108">
                  <a:extLst>
                    <a:ext uri="{FF2B5EF4-FFF2-40B4-BE49-F238E27FC236}">
                      <a16:creationId xmlns:a16="http://schemas.microsoft.com/office/drawing/2014/main" xmlns="" id="{CFB2061A-458C-4775-9EE1-33D2D79B5451}"/>
                    </a:ext>
                  </a:extLst>
                </p:cNvPr>
                <p:cNvSpPr>
                  <a:spLocks noChangeShapeType="1"/>
                </p:cNvSpPr>
                <p:nvPr/>
              </p:nvSpPr>
              <p:spPr bwMode="auto">
                <a:xfrm>
                  <a:off x="1378" y="881"/>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12" name="Line 2113">
              <a:extLst>
                <a:ext uri="{FF2B5EF4-FFF2-40B4-BE49-F238E27FC236}">
                  <a16:creationId xmlns:a16="http://schemas.microsoft.com/office/drawing/2014/main" xmlns="" id="{A9B4F8F7-C6CF-4EBB-BA59-6B9B33DEEFD1}"/>
                </a:ext>
              </a:extLst>
            </p:cNvPr>
            <p:cNvSpPr>
              <a:spLocks noChangeShapeType="1"/>
            </p:cNvSpPr>
            <p:nvPr/>
          </p:nvSpPr>
          <p:spPr bwMode="auto">
            <a:xfrm>
              <a:off x="3809380" y="2000250"/>
              <a:ext cx="9525" cy="3714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Line 2114">
              <a:extLst>
                <a:ext uri="{FF2B5EF4-FFF2-40B4-BE49-F238E27FC236}">
                  <a16:creationId xmlns:a16="http://schemas.microsoft.com/office/drawing/2014/main" xmlns="" id="{90EFFEFB-CE0C-44C6-9BE7-783388873428}"/>
                </a:ext>
              </a:extLst>
            </p:cNvPr>
            <p:cNvSpPr>
              <a:spLocks noChangeShapeType="1"/>
            </p:cNvSpPr>
            <p:nvPr/>
          </p:nvSpPr>
          <p:spPr bwMode="auto">
            <a:xfrm>
              <a:off x="3820493" y="3117850"/>
              <a:ext cx="9525" cy="3825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Line 2115">
              <a:extLst>
                <a:ext uri="{FF2B5EF4-FFF2-40B4-BE49-F238E27FC236}">
                  <a16:creationId xmlns:a16="http://schemas.microsoft.com/office/drawing/2014/main" xmlns="" id="{48AE976B-35A0-48DD-BB12-20106BB0D698}"/>
                </a:ext>
              </a:extLst>
            </p:cNvPr>
            <p:cNvSpPr>
              <a:spLocks noChangeShapeType="1"/>
            </p:cNvSpPr>
            <p:nvPr/>
          </p:nvSpPr>
          <p:spPr bwMode="auto">
            <a:xfrm>
              <a:off x="3839543" y="4238625"/>
              <a:ext cx="20637" cy="4000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Line 2116">
              <a:extLst>
                <a:ext uri="{FF2B5EF4-FFF2-40B4-BE49-F238E27FC236}">
                  <a16:creationId xmlns:a16="http://schemas.microsoft.com/office/drawing/2014/main" xmlns="" id="{14690F7C-3EB2-4BC3-BD6E-8E9FC0534A22}"/>
                </a:ext>
              </a:extLst>
            </p:cNvPr>
            <p:cNvSpPr>
              <a:spLocks noChangeShapeType="1"/>
            </p:cNvSpPr>
            <p:nvPr/>
          </p:nvSpPr>
          <p:spPr bwMode="auto">
            <a:xfrm>
              <a:off x="3738563" y="5372100"/>
              <a:ext cx="0" cy="4222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1" name="Oval 50">
            <a:extLst>
              <a:ext uri="{FF2B5EF4-FFF2-40B4-BE49-F238E27FC236}">
                <a16:creationId xmlns:a16="http://schemas.microsoft.com/office/drawing/2014/main" xmlns="" id="{34B83039-E4CC-4BCE-8DA5-5845D68C9E14}"/>
              </a:ext>
            </a:extLst>
          </p:cNvPr>
          <p:cNvSpPr/>
          <p:nvPr/>
        </p:nvSpPr>
        <p:spPr>
          <a:xfrm>
            <a:off x="1395675" y="3386934"/>
            <a:ext cx="2407116" cy="3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xmlns="" id="{1301FD12-C95E-44D9-B809-52BEA5C05532}"/>
              </a:ext>
            </a:extLst>
          </p:cNvPr>
          <p:cNvSpPr/>
          <p:nvPr/>
        </p:nvSpPr>
        <p:spPr>
          <a:xfrm>
            <a:off x="1651261" y="1100930"/>
            <a:ext cx="2025373" cy="2095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xmlns="" id="{AFED972A-7CE7-4793-B512-98952C9FA50C}"/>
              </a:ext>
            </a:extLst>
          </p:cNvPr>
          <p:cNvSpPr/>
          <p:nvPr/>
        </p:nvSpPr>
        <p:spPr>
          <a:xfrm>
            <a:off x="2135484" y="3528799"/>
            <a:ext cx="1638044"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Traditionally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only tracking inputs (resources, </a:t>
            </a:r>
            <a:r>
              <a:rPr kumimoji="0" lang="en-ZA"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strategies</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activities (what actually took place) and outputs (the products or services produced)</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xmlns="" id="{67224ED8-AC97-4E69-98C8-C76AB767ABDA}"/>
              </a:ext>
            </a:extLst>
          </p:cNvPr>
          <p:cNvSpPr/>
          <p:nvPr/>
        </p:nvSpPr>
        <p:spPr>
          <a:xfrm>
            <a:off x="1792384" y="1386405"/>
            <a:ext cx="1794452" cy="1671227"/>
          </a:xfrm>
          <a:prstGeom prst="rect">
            <a:avLst/>
          </a:prstGeom>
        </p:spPr>
        <p:txBody>
          <a:bodyPr wrap="square">
            <a:spAutoFit/>
          </a:bodyPr>
          <a:lstStyle/>
          <a:p>
            <a:pPr marL="180000" marR="0" lvl="1" indent="0" algn="l" defTabSz="914400" rtl="0" eaLnBrk="1" fontAlgn="auto" latinLnBrk="0" hangingPunct="1">
              <a:lnSpc>
                <a:spcPct val="95000"/>
              </a:lnSpc>
              <a:spcBef>
                <a:spcPct val="6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RBM focuses on the achievement of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outcomes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 and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impacts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rPr>
              <a:t> (results)</a:t>
            </a:r>
          </a:p>
        </p:txBody>
      </p:sp>
    </p:spTree>
    <p:extLst>
      <p:ext uri="{BB962C8B-B14F-4D97-AF65-F5344CB8AC3E}">
        <p14:creationId xmlns:p14="http://schemas.microsoft.com/office/powerpoint/2010/main" xmlns="" val="38757932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PME_PRESENTATION_TEMPLATE (002) [Read-Only]" id="{5FFABF1C-06E5-4908-B837-E6F43E77083A}" vid="{829AC016-7E12-4801-8E1B-F3E7BD9A831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447B9D24-BDAD-3C44-9354-4C10905BF9AD}" vid="{B0079EAD-338F-BF40-9ED8-E75058CFBA9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11839</TotalTime>
  <Words>2804</Words>
  <Application>Microsoft Office PowerPoint</Application>
  <PresentationFormat>Custom</PresentationFormat>
  <Paragraphs>326</Paragraphs>
  <Slides>22</Slides>
  <Notes>5</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Office Theme</vt:lpstr>
      <vt:lpstr>1_Solstice</vt:lpstr>
      <vt:lpstr>2_Solstice</vt:lpstr>
      <vt:lpstr>2_Office Theme</vt:lpstr>
      <vt:lpstr>4_Office Theme</vt:lpstr>
      <vt:lpstr>3_Office Theme</vt:lpstr>
      <vt:lpstr>Slide 1</vt:lpstr>
      <vt:lpstr>Contents</vt:lpstr>
      <vt:lpstr>Slide 3</vt:lpstr>
      <vt:lpstr>Slide 4</vt:lpstr>
      <vt:lpstr>Slide 5</vt:lpstr>
      <vt:lpstr>Slide 6</vt:lpstr>
      <vt:lpstr>Slide 7</vt:lpstr>
      <vt:lpstr>National Annual Strategic Plans (NASP) Focus Areas for 2022</vt:lpstr>
      <vt:lpstr>Methodology and Approach: Results-Based framework</vt:lpstr>
      <vt:lpstr>Methodology and Approach</vt:lpstr>
      <vt:lpstr> Key Outcome and Impact Indicators: MTSF</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634</cp:revision>
  <cp:lastPrinted>2022-01-24T12:52:28Z</cp:lastPrinted>
  <dcterms:created xsi:type="dcterms:W3CDTF">2021-05-26T13:36:13Z</dcterms:created>
  <dcterms:modified xsi:type="dcterms:W3CDTF">2022-03-16T06:02:22Z</dcterms:modified>
</cp:coreProperties>
</file>