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60" r:id="rId2"/>
    <p:sldId id="714" r:id="rId3"/>
    <p:sldId id="734" r:id="rId4"/>
    <p:sldId id="746" r:id="rId5"/>
    <p:sldId id="744" r:id="rId6"/>
    <p:sldId id="736" r:id="rId7"/>
    <p:sldId id="739" r:id="rId8"/>
    <p:sldId id="730" r:id="rId9"/>
    <p:sldId id="731" r:id="rId10"/>
    <p:sldId id="741" r:id="rId11"/>
    <p:sldId id="689" r:id="rId12"/>
  </p:sldIdLst>
  <p:sldSz cx="9906000" cy="6858000" type="A4"/>
  <p:notesSz cx="7102475" cy="93884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C00"/>
    <a:srgbClr val="669900"/>
    <a:srgbClr val="009900"/>
    <a:srgbClr val="006600"/>
    <a:srgbClr val="649265"/>
    <a:srgbClr val="9BBB59"/>
    <a:srgbClr val="89898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2068" autoAdjust="0"/>
  </p:normalViewPr>
  <p:slideViewPr>
    <p:cSldViewPr>
      <p:cViewPr varScale="1">
        <p:scale>
          <a:sx n="67" d="100"/>
          <a:sy n="67" d="100"/>
        </p:scale>
        <p:origin x="-1320"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CCB2B5E6-9FE3-4A72-953A-F41604441520}" type="datetimeFigureOut">
              <a:rPr lang="en-US" smtClean="0"/>
              <a:pPr/>
              <a:t>3/16/2022</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A8AEF5CC-C4F7-453D-8C48-D5BCFBC05C6A}" type="slidenum">
              <a:rPr lang="en-US" smtClean="0"/>
              <a:pPr/>
              <a:t>‹#›</a:t>
            </a:fld>
            <a:endParaRPr lang="en-US"/>
          </a:p>
        </p:txBody>
      </p:sp>
    </p:spTree>
    <p:extLst>
      <p:ext uri="{BB962C8B-B14F-4D97-AF65-F5344CB8AC3E}">
        <p14:creationId xmlns:p14="http://schemas.microsoft.com/office/powerpoint/2010/main" xmlns="" val="1374831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293" cy="469725"/>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4022524" y="0"/>
            <a:ext cx="3078293" cy="469725"/>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BF37DE45-99DD-4006-9C3F-14B0A2FF7BD9}" type="datetimeFigureOut">
              <a:rPr lang="en-US"/>
              <a:pPr>
                <a:defRPr/>
              </a:pPr>
              <a:t>3/16/2022</a:t>
            </a:fld>
            <a:endParaRPr lang="en-US" dirty="0"/>
          </a:p>
        </p:txBody>
      </p:sp>
      <p:sp>
        <p:nvSpPr>
          <p:cNvPr id="4" name="Slide Image Placeholder 3"/>
          <p:cNvSpPr>
            <a:spLocks noGrp="1" noRot="1" noChangeAspect="1"/>
          </p:cNvSpPr>
          <p:nvPr>
            <p:ph type="sldImg" idx="2"/>
          </p:nvPr>
        </p:nvSpPr>
        <p:spPr>
          <a:xfrm>
            <a:off x="1008063" y="704850"/>
            <a:ext cx="5086350" cy="35210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10248" y="4460126"/>
            <a:ext cx="5681980" cy="422451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917250"/>
            <a:ext cx="3078293" cy="469725"/>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2524" y="8917250"/>
            <a:ext cx="3078293" cy="469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11C3F39-A0C7-4002-8BAE-A0A0BC153F38}" type="slidenum">
              <a:rPr lang="en-US" altLang="en-US"/>
              <a:pPr/>
              <a:t>‹#›</a:t>
            </a:fld>
            <a:endParaRPr lang="en-US" altLang="en-US" dirty="0"/>
          </a:p>
        </p:txBody>
      </p:sp>
    </p:spTree>
    <p:extLst>
      <p:ext uri="{BB962C8B-B14F-4D97-AF65-F5344CB8AC3E}">
        <p14:creationId xmlns:p14="http://schemas.microsoft.com/office/powerpoint/2010/main" xmlns="" val="90766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charset="0"/>
            </a:endParaRPr>
          </a:p>
        </p:txBody>
      </p:sp>
      <p:sp>
        <p:nvSpPr>
          <p:cNvPr id="378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ADB6967-6DB9-4519-BEE7-6FFB38B9E158}" type="slidenum">
              <a:rPr lang="en-US" altLang="en-US"/>
              <a:pPr/>
              <a:t>1</a:t>
            </a:fld>
            <a:endParaRPr lang="en-US" altLang="en-US" dirty="0"/>
          </a:p>
        </p:txBody>
      </p:sp>
    </p:spTree>
    <p:extLst>
      <p:ext uri="{BB962C8B-B14F-4D97-AF65-F5344CB8AC3E}">
        <p14:creationId xmlns:p14="http://schemas.microsoft.com/office/powerpoint/2010/main" xmlns="" val="202674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C3F39-A0C7-4002-8BAE-A0A0BC153F38}" type="slidenum">
              <a:rPr lang="en-US" altLang="en-US" smtClean="0"/>
              <a:pPr/>
              <a:t>2</a:t>
            </a:fld>
            <a:endParaRPr lang="en-US" altLang="en-US" dirty="0"/>
          </a:p>
        </p:txBody>
      </p:sp>
    </p:spTree>
    <p:extLst>
      <p:ext uri="{BB962C8B-B14F-4D97-AF65-F5344CB8AC3E}">
        <p14:creationId xmlns:p14="http://schemas.microsoft.com/office/powerpoint/2010/main" xmlns="" val="64467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anose="020B0604020202020204" pitchFamily="34" charset="0"/>
                <a:cs typeface="Arial" panose="020B0604020202020204" pitchFamily="34" charset="0"/>
              </a:rPr>
              <a:t>Taking DNA samples, analyzing it and using it as a tool to investigate and prove the commission of especially serious violent crime and crimes against women and children have globally been recognized as indispensable.</a:t>
            </a:r>
            <a:r>
              <a:rPr lang="en-ZA" dirty="0" smtClean="0"/>
              <a:t> </a:t>
            </a:r>
          </a:p>
          <a:p>
            <a:endParaRPr lang="en-US" dirty="0"/>
          </a:p>
        </p:txBody>
      </p:sp>
      <p:sp>
        <p:nvSpPr>
          <p:cNvPr id="4" name="Slide Number Placeholder 3"/>
          <p:cNvSpPr>
            <a:spLocks noGrp="1"/>
          </p:cNvSpPr>
          <p:nvPr>
            <p:ph type="sldNum" sz="quarter" idx="10"/>
          </p:nvPr>
        </p:nvSpPr>
        <p:spPr/>
        <p:txBody>
          <a:bodyPr/>
          <a:lstStyle/>
          <a:p>
            <a:fld id="{011C3F39-A0C7-4002-8BAE-A0A0BC153F38}" type="slidenum">
              <a:rPr lang="en-US" altLang="en-US" smtClean="0"/>
              <a:pPr/>
              <a:t>5</a:t>
            </a:fld>
            <a:endParaRPr lang="en-US" altLang="en-US" dirty="0"/>
          </a:p>
        </p:txBody>
      </p:sp>
    </p:spTree>
    <p:extLst>
      <p:ext uri="{BB962C8B-B14F-4D97-AF65-F5344CB8AC3E}">
        <p14:creationId xmlns:p14="http://schemas.microsoft.com/office/powerpoint/2010/main" xmlns="" val="335626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A8188E9-13A1-4B74-91C0-8B68B0D3B4DA}" type="slidenum">
              <a:rPr lang="en-GB" altLang="en-US"/>
              <a:pPr/>
              <a:t>‹#›</a:t>
            </a:fld>
            <a:endParaRPr lang="en-GB" altLang="en-US" dirty="0"/>
          </a:p>
        </p:txBody>
      </p:sp>
    </p:spTree>
    <p:extLst>
      <p:ext uri="{BB962C8B-B14F-4D97-AF65-F5344CB8AC3E}">
        <p14:creationId xmlns:p14="http://schemas.microsoft.com/office/powerpoint/2010/main" xmlns="" val="8583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marL="0" indent="0">
              <a:buNone/>
              <a:defRPr/>
            </a:lvl1pPr>
          </a:lstStyle>
          <a:p>
            <a:pPr lvl="0"/>
            <a:endParaRPr lang="en-GB" dirty="0"/>
          </a:p>
        </p:txBody>
      </p:sp>
    </p:spTree>
    <p:extLst>
      <p:ext uri="{BB962C8B-B14F-4D97-AF65-F5344CB8AC3E}">
        <p14:creationId xmlns:p14="http://schemas.microsoft.com/office/powerpoint/2010/main" xmlns="" val="221391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3711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41822C8-96EB-46E4-A307-DD7F710A7048}" type="datetime1">
              <a:rPr lang="en-US" smtClean="0"/>
              <a:pPr>
                <a:defRPr/>
              </a:pPr>
              <a:t>3/16/2022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96FA2D81-E97F-4EA2-A26A-0DE21A412E5A}" type="slidenum">
              <a:rPr lang="en-GB" altLang="en-US"/>
              <a:pPr/>
              <a:t>‹#›</a:t>
            </a:fld>
            <a:endParaRPr lang="en-GB" altLang="en-US" dirty="0"/>
          </a:p>
        </p:txBody>
      </p:sp>
    </p:spTree>
    <p:extLst>
      <p:ext uri="{BB962C8B-B14F-4D97-AF65-F5344CB8AC3E}">
        <p14:creationId xmlns:p14="http://schemas.microsoft.com/office/powerpoint/2010/main" xmlns="" val="189191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503238" y="6356350"/>
            <a:ext cx="2311400" cy="365125"/>
          </a:xfrm>
          <a:prstGeom prst="rect">
            <a:avLst/>
          </a:prstGeom>
        </p:spPr>
        <p:txBody>
          <a:bodyPr/>
          <a:lstStyle>
            <a:lvl1pPr eaLnBrk="1" hangingPunct="1">
              <a:defRPr>
                <a:latin typeface="Arial" charset="0"/>
                <a:cs typeface="Arial" charset="0"/>
              </a:defRPr>
            </a:lvl1pPr>
          </a:lstStyle>
          <a:p>
            <a:pPr>
              <a:defRPr/>
            </a:pPr>
            <a:fld id="{9E57673A-B762-4ECD-9F1A-260CC7AE6C5D}" type="datetime1">
              <a:rPr lang="en-US" smtClean="0"/>
              <a:pPr>
                <a:defRPr/>
              </a:pPr>
              <a:t>3/16/2022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B5AAD4CF-2116-4CB2-B3D2-554AB9D59FCB}" type="slidenum">
              <a:rPr lang="en-GB" altLang="en-US"/>
              <a:pPr/>
              <a:t>‹#›</a:t>
            </a:fld>
            <a:endParaRPr lang="en-GB" altLang="en-US" dirty="0"/>
          </a:p>
        </p:txBody>
      </p:sp>
    </p:spTree>
    <p:extLst>
      <p:ext uri="{BB962C8B-B14F-4D97-AF65-F5344CB8AC3E}">
        <p14:creationId xmlns:p14="http://schemas.microsoft.com/office/powerpoint/2010/main" xmlns="" val="542228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ctrTitle"/>
          </p:nvPr>
        </p:nvSpPr>
        <p:spPr>
          <a:xfrm>
            <a:off x="742950" y="2130425"/>
            <a:ext cx="8420100" cy="1470025"/>
          </a:xfrm>
          <a:prstGeom prst="rect">
            <a:avLst/>
          </a:prstGeom>
        </p:spPr>
        <p:txBody>
          <a:bodyPr/>
          <a:lstStyle/>
          <a:p>
            <a:r>
              <a:rPr lang="en-US"/>
              <a:t>Click to edit Master title style</a:t>
            </a:r>
            <a:endParaRPr lang="en-ZA"/>
          </a:p>
        </p:txBody>
      </p:sp>
      <p:sp>
        <p:nvSpPr>
          <p:cNvPr id="3" name="Subtitle 2"/>
          <p:cNvSpPr>
            <a:spLocks noGrp="1"/>
          </p:cNvSpPr>
          <p:nvPr>
            <p:ph type="subTitle" idx="1"/>
          </p:nvPr>
        </p:nvSpPr>
        <p:spPr>
          <a:xfrm>
            <a:off x="1568624" y="3645024"/>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fld id="{39EFEAEF-F6D2-4EB1-B424-78FAF2B606B7}" type="slidenum">
              <a:rPr lang="en-US" altLang="en-US"/>
              <a:pPr/>
              <a:t>‹#›</a:t>
            </a:fld>
            <a:endParaRPr lang="en-US" altLang="en-US" dirty="0"/>
          </a:p>
        </p:txBody>
      </p:sp>
      <p:sp>
        <p:nvSpPr>
          <p:cNvPr id="7" name="Rectangle 4"/>
          <p:cNvSpPr>
            <a:spLocks noGrp="1" noChangeArrowheads="1"/>
          </p:cNvSpPr>
          <p:nvPr>
            <p:ph type="dt" sz="half" idx="12"/>
          </p:nvPr>
        </p:nvSpPr>
        <p:spPr>
          <a:xfrm>
            <a:off x="415925" y="6524625"/>
            <a:ext cx="2311400" cy="476250"/>
          </a:xfrm>
          <a:prstGeom prst="rect">
            <a:avLst/>
          </a:prstGeom>
        </p:spPr>
        <p:txBody>
          <a:bodyPr/>
          <a:lstStyle>
            <a:lvl1pPr>
              <a:defRPr>
                <a:latin typeface="Arial" charset="0"/>
                <a:cs typeface="Arial" charset="0"/>
              </a:defRPr>
            </a:lvl1pPr>
          </a:lstStyle>
          <a:p>
            <a:pPr>
              <a:defRPr/>
            </a:pPr>
            <a:fld id="{E1030E94-3B38-42C5-A670-E359B9DF91DB}" type="datetime1">
              <a:rPr lang="en-US" smtClean="0"/>
              <a:pPr>
                <a:defRPr/>
              </a:pPr>
              <a:t>3/16/2022</a:t>
            </a:fld>
            <a:endParaRPr lang="en-US" dirty="0"/>
          </a:p>
        </p:txBody>
      </p:sp>
    </p:spTree>
    <p:extLst>
      <p:ext uri="{BB962C8B-B14F-4D97-AF65-F5344CB8AC3E}">
        <p14:creationId xmlns:p14="http://schemas.microsoft.com/office/powerpoint/2010/main" xmlns="" val="332849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081088" indent="-1081088">
              <a:buNone/>
              <a:defRPr/>
            </a:lvl1pPr>
          </a:lstStyle>
          <a:p>
            <a:pPr lvl="0"/>
            <a:endParaRPr lang="en-GB" dirty="0"/>
          </a:p>
        </p:txBody>
      </p:sp>
    </p:spTree>
    <p:extLst>
      <p:ext uri="{BB962C8B-B14F-4D97-AF65-F5344CB8AC3E}">
        <p14:creationId xmlns:p14="http://schemas.microsoft.com/office/powerpoint/2010/main" xmlns="" val="303737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CABFF1B2-A538-4F0A-9BAF-659D368E66D9}" type="datetime1">
              <a:rPr lang="en-US" smtClean="0"/>
              <a:pPr>
                <a:defRPr/>
              </a:pPr>
              <a:t>3/16/2022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F6FE83E6-5C80-4BE0-B71B-8B014C18424D}" type="slidenum">
              <a:rPr lang="en-GB" altLang="en-US"/>
              <a:pPr/>
              <a:t>‹#›</a:t>
            </a:fld>
            <a:endParaRPr lang="en-GB" altLang="en-US" dirty="0"/>
          </a:p>
        </p:txBody>
      </p:sp>
    </p:spTree>
    <p:extLst>
      <p:ext uri="{BB962C8B-B14F-4D97-AF65-F5344CB8AC3E}">
        <p14:creationId xmlns:p14="http://schemas.microsoft.com/office/powerpoint/2010/main" xmlns="" val="112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4F3E2CCF-F69D-4466-94E8-901C5523E19D}" type="datetime1">
              <a:rPr lang="en-US" smtClean="0"/>
              <a:pPr>
                <a:defRPr/>
              </a:pPr>
              <a:t>3/16/2022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FDEC6ED-8A40-41E1-BAF7-0F991D10A7D9}" type="slidenum">
              <a:rPr lang="en-GB" altLang="en-US"/>
              <a:pPr/>
              <a:t>‹#›</a:t>
            </a:fld>
            <a:endParaRPr lang="en-GB" altLang="en-US" dirty="0"/>
          </a:p>
        </p:txBody>
      </p:sp>
    </p:spTree>
    <p:extLst>
      <p:ext uri="{BB962C8B-B14F-4D97-AF65-F5344CB8AC3E}">
        <p14:creationId xmlns:p14="http://schemas.microsoft.com/office/powerpoint/2010/main" xmlns="" val="339636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7204F30D-B09E-4DBE-ACD9-31DB7FDE19B3}" type="datetime1">
              <a:rPr lang="en-US" smtClean="0"/>
              <a:pPr>
                <a:defRPr/>
              </a:pPr>
              <a:t>3/16/2022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fld id="{0C40D85C-7D8D-41EB-ACE3-A034A5103726}" type="slidenum">
              <a:rPr lang="en-GB" altLang="en-US"/>
              <a:pPr/>
              <a:t>‹#›</a:t>
            </a:fld>
            <a:endParaRPr lang="en-GB" altLang="en-US" dirty="0"/>
          </a:p>
        </p:txBody>
      </p:sp>
    </p:spTree>
    <p:extLst>
      <p:ext uri="{BB962C8B-B14F-4D97-AF65-F5344CB8AC3E}">
        <p14:creationId xmlns:p14="http://schemas.microsoft.com/office/powerpoint/2010/main" xmlns="" val="273043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05F32B90-29EF-4F56-8017-F911E6DADB85}" type="datetime1">
              <a:rPr lang="en-US" smtClean="0"/>
              <a:pPr>
                <a:defRPr/>
              </a:pPr>
              <a:t>3/16/2022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fld id="{792EC127-C160-4D61-88A2-330B572F502E}" type="slidenum">
              <a:rPr lang="en-GB" altLang="en-US"/>
              <a:pPr/>
              <a:t>‹#›</a:t>
            </a:fld>
            <a:endParaRPr lang="en-GB" altLang="en-US" dirty="0"/>
          </a:p>
        </p:txBody>
      </p:sp>
    </p:spTree>
    <p:extLst>
      <p:ext uri="{BB962C8B-B14F-4D97-AF65-F5344CB8AC3E}">
        <p14:creationId xmlns:p14="http://schemas.microsoft.com/office/powerpoint/2010/main" xmlns="" val="404695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CEC16313-C5B7-4B0D-9B6B-F31ECC99D34C}" type="datetime1">
              <a:rPr lang="en-US" smtClean="0"/>
              <a:pPr>
                <a:defRPr/>
              </a:pPr>
              <a:t>3/16/2022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38E1A492-B153-4D2B-AEE2-C5413324937F}" type="slidenum">
              <a:rPr lang="en-GB" altLang="en-US"/>
              <a:pPr/>
              <a:t>‹#›</a:t>
            </a:fld>
            <a:endParaRPr lang="en-GB" altLang="en-US" dirty="0"/>
          </a:p>
        </p:txBody>
      </p:sp>
    </p:spTree>
    <p:extLst>
      <p:ext uri="{BB962C8B-B14F-4D97-AF65-F5344CB8AC3E}">
        <p14:creationId xmlns:p14="http://schemas.microsoft.com/office/powerpoint/2010/main" xmlns="" val="29204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5FC8D70C-660A-423B-8F91-846C70754939}" type="datetime1">
              <a:rPr lang="en-US" smtClean="0"/>
              <a:pPr>
                <a:defRPr/>
              </a:pPr>
              <a:t>3/16/2022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8B1FE30-C7C0-442C-9AA4-C095B93ABD48}" type="slidenum">
              <a:rPr lang="en-GB" altLang="en-US"/>
              <a:pPr/>
              <a:t>‹#›</a:t>
            </a:fld>
            <a:endParaRPr lang="en-GB" altLang="en-US" dirty="0"/>
          </a:p>
        </p:txBody>
      </p:sp>
    </p:spTree>
    <p:extLst>
      <p:ext uri="{BB962C8B-B14F-4D97-AF65-F5344CB8AC3E}">
        <p14:creationId xmlns:p14="http://schemas.microsoft.com/office/powerpoint/2010/main" xmlns="" val="40882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9E156CB-284A-43E4-B964-A400404162ED}" type="datetime1">
              <a:rPr lang="en-US" smtClean="0"/>
              <a:pPr>
                <a:defRPr/>
              </a:pPr>
              <a:t>3/16/2022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6A79E365-9E20-4CCF-B89C-E4C46389BF93}" type="slidenum">
              <a:rPr lang="en-GB" altLang="en-US"/>
              <a:pPr/>
              <a:t>‹#›</a:t>
            </a:fld>
            <a:endParaRPr lang="en-GB" altLang="en-US" dirty="0"/>
          </a:p>
        </p:txBody>
      </p:sp>
    </p:spTree>
    <p:extLst>
      <p:ext uri="{BB962C8B-B14F-4D97-AF65-F5344CB8AC3E}">
        <p14:creationId xmlns:p14="http://schemas.microsoft.com/office/powerpoint/2010/main" xmlns="" val="154316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3058B67-0B47-4EC8-ACDE-24B3FBA93D3F}" type="slidenum">
              <a:rPr lang="en-GB" altLang="en-US"/>
              <a:pPr/>
              <a:t>‹#›</a:t>
            </a:fld>
            <a:endParaRPr lang="en-GB" altLang="en-US" dirty="0"/>
          </a:p>
        </p:txBody>
      </p:sp>
      <p:sp>
        <p:nvSpPr>
          <p:cNvPr id="1028" name="Rectangle 5"/>
          <p:cNvSpPr>
            <a:spLocks noChangeArrowheads="1"/>
          </p:cNvSpPr>
          <p:nvPr/>
        </p:nvSpPr>
        <p:spPr bwMode="auto">
          <a:xfrm>
            <a:off x="3384550" y="6245225"/>
            <a:ext cx="31369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400" dirty="0"/>
          </a:p>
        </p:txBody>
      </p:sp>
      <p:sp>
        <p:nvSpPr>
          <p:cNvPr id="1029" name="Rectangle 311"/>
          <p:cNvSpPr>
            <a:spLocks noChangeArrowheads="1"/>
          </p:cNvSpPr>
          <p:nvPr/>
        </p:nvSpPr>
        <p:spPr bwMode="auto">
          <a:xfrm>
            <a:off x="0" y="6477000"/>
            <a:ext cx="9906000" cy="381000"/>
          </a:xfrm>
          <a:prstGeom prst="rect">
            <a:avLst/>
          </a:prstGeom>
          <a:solidFill>
            <a:srgbClr val="C0C0C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0" name="Rectangle 305"/>
          <p:cNvSpPr>
            <a:spLocks noChangeArrowheads="1"/>
          </p:cNvSpPr>
          <p:nvPr/>
        </p:nvSpPr>
        <p:spPr bwMode="auto">
          <a:xfrm>
            <a:off x="0" y="981075"/>
            <a:ext cx="9906000" cy="369888"/>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1" name="AutoShape 309"/>
          <p:cNvSpPr>
            <a:spLocks noChangeArrowheads="1"/>
          </p:cNvSpPr>
          <p:nvPr/>
        </p:nvSpPr>
        <p:spPr bwMode="auto">
          <a:xfrm>
            <a:off x="8396288" y="11382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2" name="AutoShape 310"/>
          <p:cNvSpPr>
            <a:spLocks noChangeArrowheads="1"/>
          </p:cNvSpPr>
          <p:nvPr/>
        </p:nvSpPr>
        <p:spPr bwMode="auto">
          <a:xfrm>
            <a:off x="9126538" y="11382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3" name="AutoShape 309"/>
          <p:cNvSpPr>
            <a:spLocks noChangeArrowheads="1"/>
          </p:cNvSpPr>
          <p:nvPr/>
        </p:nvSpPr>
        <p:spPr bwMode="auto">
          <a:xfrm>
            <a:off x="7640638" y="11255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4" name="Rectangle 224" descr="Small grid"/>
          <p:cNvSpPr>
            <a:spLocks noChangeArrowheads="1"/>
          </p:cNvSpPr>
          <p:nvPr/>
        </p:nvSpPr>
        <p:spPr bwMode="auto">
          <a:xfrm>
            <a:off x="0" y="0"/>
            <a:ext cx="9906000" cy="981075"/>
          </a:xfrm>
          <a:prstGeom prst="rect">
            <a:avLst/>
          </a:prstGeom>
          <a:pattFill prst="smGrid">
            <a:fgClr>
              <a:srgbClr val="E4E4E4"/>
            </a:fgClr>
            <a:bgClr>
              <a:schemeClr val="bg1"/>
            </a:bgClr>
          </a:pattFill>
          <a:ln>
            <a:noFill/>
          </a:ln>
          <a:effectLst>
            <a:prstShdw prst="shdw17" dist="17961" dir="2700000">
              <a:srgbClr val="898989"/>
            </a:prst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000" b="1" dirty="0">
              <a:solidFill>
                <a:schemeClr val="accent1"/>
              </a:solidFill>
              <a:latin typeface="Lucida Sans Unicode" panose="020B0602030504020204" pitchFamily="34" charset="0"/>
              <a:ea typeface="굴림" pitchFamily="34" charset="-127"/>
            </a:endParaRPr>
          </a:p>
        </p:txBody>
      </p:sp>
      <p:sp>
        <p:nvSpPr>
          <p:cNvPr id="1038" name="Text Box 223"/>
          <p:cNvSpPr txBox="1">
            <a:spLocks noChangeArrowheads="1"/>
          </p:cNvSpPr>
          <p:nvPr/>
        </p:nvSpPr>
        <p:spPr bwMode="auto">
          <a:xfrm>
            <a:off x="2514600" y="6524625"/>
            <a:ext cx="3525838" cy="307975"/>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a:t>CIVILIAN SECRETARIAT FOR POLICE</a:t>
            </a:r>
          </a:p>
        </p:txBody>
      </p:sp>
      <p:sp>
        <p:nvSpPr>
          <p:cNvPr id="1036" name="Rectangle 6"/>
          <p:cNvSpPr>
            <a:spLocks noChangeArrowheads="1"/>
          </p:cNvSpPr>
          <p:nvPr/>
        </p:nvSpPr>
        <p:spPr bwMode="auto">
          <a:xfrm>
            <a:off x="7466013" y="6524625"/>
            <a:ext cx="23114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eaLnBrk="1" hangingPunct="1"/>
            <a:fld id="{7DBF7A3E-EF9E-4AC1-B8D7-79A1A6B34D8A}" type="slidenum">
              <a:rPr lang="en-US" altLang="en-US" sz="1400" b="1"/>
              <a:pPr algn="r" eaLnBrk="1" hangingPunct="1"/>
              <a:t>‹#›</a:t>
            </a:fld>
            <a:endParaRPr lang="en-US" altLang="en-US" sz="1400" b="1" dirty="0"/>
          </a:p>
        </p:txBody>
      </p:sp>
      <p:sp>
        <p:nvSpPr>
          <p:cNvPr id="13" name="TextBox 12"/>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Tree>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 id="2147485025" r:id="rId6"/>
    <p:sldLayoutId id="2147485026" r:id="rId7"/>
    <p:sldLayoutId id="2147485027" r:id="rId8"/>
    <p:sldLayoutId id="2147485028" r:id="rId9"/>
    <p:sldLayoutId id="2147485029" r:id="rId10"/>
    <p:sldLayoutId id="2147485030" r:id="rId11"/>
    <p:sldLayoutId id="2147485031" r:id="rId12"/>
    <p:sldLayoutId id="2147485032" r:id="rId13"/>
    <p:sldLayoutId id="2147485035" r:id="rId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bwMode="auto">
          <a:xfrm>
            <a:off x="842963" y="2130425"/>
            <a:ext cx="8494712" cy="14700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7" name="Rectangle 3"/>
          <p:cNvSpPr>
            <a:spLocks noGrp="1" noChangeArrowheads="1"/>
          </p:cNvSpPr>
          <p:nvPr>
            <p:ph type="subTitle" idx="1"/>
          </p:nvPr>
        </p:nvSpPr>
        <p:spPr bwMode="auto">
          <a:xfrm>
            <a:off x="1598613" y="3886200"/>
            <a:ext cx="6996112" cy="1752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8" name="Rectangle 5"/>
          <p:cNvSpPr>
            <a:spLocks noChangeArrowheads="1"/>
          </p:cNvSpPr>
          <p:nvPr/>
        </p:nvSpPr>
        <p:spPr bwMode="auto">
          <a:xfrm>
            <a:off x="57150" y="-104776"/>
            <a:ext cx="9993313" cy="6858001"/>
          </a:xfrm>
          <a:prstGeom prst="rect">
            <a:avLst/>
          </a:prstGeom>
          <a:solidFill>
            <a:schemeClr val="bg1"/>
          </a:solidFill>
          <a:ln w="9525">
            <a:solidFill>
              <a:schemeClr val="tx1"/>
            </a:solidFill>
            <a:miter lim="800000"/>
            <a:headEnd/>
            <a:tailEnd/>
          </a:ln>
        </p:spPr>
        <p:txBody>
          <a:bodyPr wrap="none" anchor="ctr"/>
          <a:lstStyle/>
          <a:p>
            <a:pPr eaLnBrk="1" hangingPunct="1"/>
            <a:endParaRPr lang="en-ZA" altLang="en-US" dirty="0"/>
          </a:p>
        </p:txBody>
      </p:sp>
      <p:sp>
        <p:nvSpPr>
          <p:cNvPr id="36869" name="AutoShape 2808"/>
          <p:cNvSpPr>
            <a:spLocks noChangeArrowheads="1"/>
          </p:cNvSpPr>
          <p:nvPr/>
        </p:nvSpPr>
        <p:spPr bwMode="gray">
          <a:xfrm>
            <a:off x="636588" y="1071563"/>
            <a:ext cx="185737" cy="396875"/>
          </a:xfrm>
          <a:prstGeom prst="chevron">
            <a:avLst>
              <a:gd name="adj" fmla="val 5000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algn="r"/>
            <a:endParaRPr lang="zh-CN" altLang="en-US" sz="2000" b="1">
              <a:solidFill>
                <a:schemeClr val="accent1"/>
              </a:solidFill>
              <a:latin typeface="Lucida Sans Unicode" pitchFamily="34" charset="0"/>
              <a:ea typeface="굴림" pitchFamily="34" charset="-127"/>
            </a:endParaRPr>
          </a:p>
        </p:txBody>
      </p:sp>
      <p:sp>
        <p:nvSpPr>
          <p:cNvPr id="36870" name="Rectangle 2784"/>
          <p:cNvSpPr>
            <a:spLocks noChangeArrowheads="1"/>
          </p:cNvSpPr>
          <p:nvPr/>
        </p:nvSpPr>
        <p:spPr bwMode="ltGray">
          <a:xfrm>
            <a:off x="0" y="3603625"/>
            <a:ext cx="9993313" cy="39211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079" name="Rectangle 25" descr="Large grid"/>
          <p:cNvSpPr>
            <a:spLocks noChangeArrowheads="1"/>
          </p:cNvSpPr>
          <p:nvPr/>
        </p:nvSpPr>
        <p:spPr bwMode="auto">
          <a:xfrm>
            <a:off x="0" y="-33338"/>
            <a:ext cx="9993313" cy="3573463"/>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GB" altLang="en-US" sz="2000" b="1" dirty="0">
              <a:cs typeface="Times New Roman" pitchFamily="18" charset="0"/>
            </a:endParaRPr>
          </a:p>
          <a:p>
            <a:pPr eaLnBrk="1" hangingPunct="1">
              <a:spcBef>
                <a:spcPct val="0"/>
              </a:spcBef>
              <a:buFontTx/>
              <a:buNone/>
              <a:defRPr/>
            </a:pPr>
            <a:r>
              <a:rPr lang="en-GB" altLang="en-US" sz="2000" b="1" dirty="0">
                <a:cs typeface="Times New Roman" pitchFamily="18" charset="0"/>
              </a:rPr>
              <a:t>			</a:t>
            </a:r>
            <a:endParaRPr lang="en-GB" altLang="en-US" sz="2000" b="1" dirty="0">
              <a:latin typeface="+mn-lt"/>
              <a:cs typeface="Times New Roman" pitchFamily="18" charset="0"/>
            </a:endParaRPr>
          </a:p>
          <a:p>
            <a:pPr algn="ctr" eaLnBrk="1" hangingPunct="1">
              <a:spcBef>
                <a:spcPct val="0"/>
              </a:spcBef>
              <a:buFontTx/>
              <a:buNone/>
              <a:defRPr/>
            </a:pPr>
            <a:r>
              <a:rPr lang="en-GB" altLang="en-US" sz="2000" b="1" dirty="0">
                <a:latin typeface="+mn-lt"/>
                <a:cs typeface="Times New Roman" pitchFamily="18" charset="0"/>
              </a:rPr>
              <a:t>                                    </a:t>
            </a:r>
            <a:r>
              <a:rPr lang="en-GB" altLang="en-US" sz="2800" b="1" dirty="0">
                <a:latin typeface="+mn-lt"/>
                <a:cs typeface="Times New Roman" pitchFamily="18" charset="0"/>
              </a:rPr>
              <a:t> </a:t>
            </a:r>
            <a:endParaRPr lang="en-US" altLang="en-US" sz="2800" b="1" dirty="0">
              <a:latin typeface="+mj-lt"/>
              <a:ea typeface="굴림" pitchFamily="34" charset="-127"/>
            </a:endParaRPr>
          </a:p>
        </p:txBody>
      </p:sp>
      <p:sp>
        <p:nvSpPr>
          <p:cNvPr id="36872" name="Rectangle 2787"/>
          <p:cNvSpPr>
            <a:spLocks noChangeArrowheads="1"/>
          </p:cNvSpPr>
          <p:nvPr/>
        </p:nvSpPr>
        <p:spPr bwMode="ltGray">
          <a:xfrm>
            <a:off x="0" y="3395663"/>
            <a:ext cx="9993313" cy="207962"/>
          </a:xfrm>
          <a:prstGeom prst="rect">
            <a:avLst/>
          </a:prstGeom>
          <a:solidFill>
            <a:srgbClr val="B2B2B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nvGrpSpPr>
          <p:cNvPr id="36873" name="Group 2804"/>
          <p:cNvGrpSpPr>
            <a:grpSpLocks/>
          </p:cNvGrpSpPr>
          <p:nvPr/>
        </p:nvGrpSpPr>
        <p:grpSpPr bwMode="auto">
          <a:xfrm>
            <a:off x="636588" y="1549400"/>
            <a:ext cx="1844675" cy="1204913"/>
            <a:chOff x="329" y="681"/>
            <a:chExt cx="1063" cy="759"/>
          </a:xfrm>
        </p:grpSpPr>
        <p:sp>
          <p:nvSpPr>
            <p:cNvPr id="36884"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5"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6"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7" name="Rectangle 2798"/>
            <p:cNvSpPr>
              <a:spLocks noChangeArrowheads="1"/>
            </p:cNvSpPr>
            <p:nvPr/>
          </p:nvSpPr>
          <p:spPr bwMode="ltGray">
            <a:xfrm>
              <a:off x="809" y="1097"/>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8"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9"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90"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grpSp>
        <p:nvGrpSpPr>
          <p:cNvPr id="36874" name="Group 2805"/>
          <p:cNvGrpSpPr>
            <a:grpSpLocks/>
          </p:cNvGrpSpPr>
          <p:nvPr/>
        </p:nvGrpSpPr>
        <p:grpSpPr bwMode="auto">
          <a:xfrm>
            <a:off x="5451475" y="3033713"/>
            <a:ext cx="3997325" cy="741362"/>
            <a:chOff x="3120" y="2430"/>
            <a:chExt cx="2304" cy="467"/>
          </a:xfrm>
        </p:grpSpPr>
        <p:sp>
          <p:nvSpPr>
            <p:cNvPr id="36880"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1"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2"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3"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sp>
        <p:nvSpPr>
          <p:cNvPr id="36875" name="Text Box 234"/>
          <p:cNvSpPr txBox="1">
            <a:spLocks noChangeArrowheads="1"/>
          </p:cNvSpPr>
          <p:nvPr/>
        </p:nvSpPr>
        <p:spPr bwMode="auto">
          <a:xfrm>
            <a:off x="57150" y="6445250"/>
            <a:ext cx="98488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dirty="0"/>
              <a:t>CIVILIAN SECRETARIAT FOR  POLICE SERVICE</a:t>
            </a:r>
          </a:p>
        </p:txBody>
      </p:sp>
      <p:sp>
        <p:nvSpPr>
          <p:cNvPr id="36876" name="Rectangle 1026"/>
          <p:cNvSpPr>
            <a:spLocks noChangeArrowheads="1"/>
          </p:cNvSpPr>
          <p:nvPr/>
        </p:nvSpPr>
        <p:spPr bwMode="black">
          <a:xfrm>
            <a:off x="415925" y="4510088"/>
            <a:ext cx="59055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lnSpc>
                <a:spcPct val="80000"/>
              </a:lnSpc>
            </a:pPr>
            <a:endParaRPr lang="ko-KR" altLang="en-US" sz="2800" b="1" dirty="0">
              <a:solidFill>
                <a:srgbClr val="000000"/>
              </a:solidFill>
              <a:ea typeface="굴림" pitchFamily="34" charset="-127"/>
            </a:endParaRPr>
          </a:p>
        </p:txBody>
      </p:sp>
      <p:sp>
        <p:nvSpPr>
          <p:cNvPr id="36877" name="Rectangle 1026"/>
          <p:cNvSpPr>
            <a:spLocks noChangeArrowheads="1"/>
          </p:cNvSpPr>
          <p:nvPr/>
        </p:nvSpPr>
        <p:spPr bwMode="black">
          <a:xfrm>
            <a:off x="2720975" y="923925"/>
            <a:ext cx="7056438" cy="1568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endParaRPr lang="ko-KR" altLang="en-US" sz="2000" b="1">
              <a:solidFill>
                <a:srgbClr val="000000"/>
              </a:solidFill>
              <a:ea typeface="굴림" pitchFamily="34" charset="-127"/>
            </a:endParaRPr>
          </a:p>
        </p:txBody>
      </p:sp>
      <p:pic>
        <p:nvPicPr>
          <p:cNvPr id="3687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30875" y="404813"/>
            <a:ext cx="4046538" cy="157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6879" name="Title 1"/>
          <p:cNvSpPr>
            <a:spLocks/>
          </p:cNvSpPr>
          <p:nvPr/>
        </p:nvSpPr>
        <p:spPr bwMode="auto">
          <a:xfrm>
            <a:off x="685800" y="3838575"/>
            <a:ext cx="8585200" cy="2914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lnSpc>
                <a:spcPct val="140000"/>
              </a:lnSpc>
            </a:pPr>
            <a:endParaRPr lang="en-ZA" altLang="en-US" sz="2400" b="1" dirty="0" smtClean="0">
              <a:latin typeface="Arial" panose="020B0604020202020204" pitchFamily="34" charset="0"/>
              <a:cs typeface="Arial" panose="020B0604020202020204" pitchFamily="34" charset="0"/>
            </a:endParaRP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CRIMINAL LAW (FORENSIC PROCEDURES) AMENDMENT BILL, 2022</a:t>
            </a: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PRESENTATION TO THE PORTFOLIO COMMITTEE ON POLICE </a:t>
            </a: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16 February 2022</a:t>
            </a:r>
          </a:p>
          <a:p>
            <a:pPr algn="ctr" eaLnBrk="1" hangingPunct="1">
              <a:lnSpc>
                <a:spcPct val="140000"/>
              </a:lnSpc>
            </a:pPr>
            <a:endParaRPr lang="en-ZA" altLang="en-US" sz="2400" b="1" dirty="0">
              <a:latin typeface="Arial" panose="020B0604020202020204" pitchFamily="34" charset="0"/>
              <a:cs typeface="Arial" panose="020B0604020202020204" pitchFamily="34" charset="0"/>
            </a:endParaRP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457200" y="1219200"/>
            <a:ext cx="9176359" cy="5257800"/>
          </a:xfrm>
          <a:prstGeom prst="rect">
            <a:avLst/>
          </a:prstGeom>
          <a:noFill/>
          <a:ln w="9525">
            <a:noFill/>
            <a:miter lim="800000"/>
            <a:headEnd/>
            <a:tailEnd/>
          </a:ln>
        </p:spPr>
        <p:txBody>
          <a:bodyPr/>
          <a:lstStyle/>
          <a:p>
            <a:pPr marL="0" lvl="2" algn="just"/>
            <a:r>
              <a:rPr lang="en-ZA" dirty="0" smtClean="0"/>
              <a:t> </a:t>
            </a:r>
          </a:p>
          <a:p>
            <a:pPr marL="800100" lvl="2" indent="-342900" algn="just">
              <a:buFont typeface="Wingdings" panose="05000000000000000000" pitchFamily="2" charset="2"/>
              <a:buChar char="Ø"/>
            </a:pPr>
            <a:r>
              <a:rPr lang="en-GB" sz="2400" dirty="0" smtClean="0"/>
              <a:t> Subsection </a:t>
            </a:r>
            <a:r>
              <a:rPr lang="en-GB" sz="2400" dirty="0"/>
              <a:t>(7C</a:t>
            </a:r>
            <a:r>
              <a:rPr lang="en-GB" sz="2400" dirty="0" smtClean="0"/>
              <a:t>), requiring</a:t>
            </a:r>
            <a:r>
              <a:rPr lang="en-ZA" sz="2400" dirty="0" smtClean="0"/>
              <a:t> </a:t>
            </a:r>
            <a:r>
              <a:rPr lang="en-ZA" sz="2400" dirty="0"/>
              <a:t>the National Commissioner </a:t>
            </a:r>
            <a:r>
              <a:rPr lang="en-ZA" sz="2400" dirty="0" smtClean="0"/>
              <a:t>	of </a:t>
            </a:r>
            <a:r>
              <a:rPr lang="en-ZA" sz="2400" dirty="0"/>
              <a:t>the South African Police Service, in consultation with the </a:t>
            </a:r>
            <a:r>
              <a:rPr lang="en-ZA" sz="2400" dirty="0" smtClean="0"/>
              <a:t>	National </a:t>
            </a:r>
            <a:r>
              <a:rPr lang="en-ZA" sz="2400" dirty="0"/>
              <a:t>Commissioner of Correctional Services, to issue </a:t>
            </a:r>
            <a:r>
              <a:rPr lang="en-ZA" sz="2400" dirty="0" smtClean="0"/>
              <a:t>	and publish </a:t>
            </a:r>
            <a:r>
              <a:rPr lang="en-ZA" sz="2400" dirty="0"/>
              <a:t>in the </a:t>
            </a:r>
            <a:r>
              <a:rPr lang="en-ZA" sz="2400" i="1" dirty="0"/>
              <a:t>Gazette</a:t>
            </a:r>
            <a:r>
              <a:rPr lang="en-ZA" sz="2400" dirty="0"/>
              <a:t> National </a:t>
            </a:r>
            <a:r>
              <a:rPr lang="en-ZA" sz="2400" dirty="0" smtClean="0"/>
              <a:t>Instructions 	regarding </a:t>
            </a:r>
            <a:r>
              <a:rPr lang="en-ZA" sz="2400" dirty="0"/>
              <a:t>the use </a:t>
            </a:r>
            <a:r>
              <a:rPr lang="en-ZA" sz="2400" dirty="0" smtClean="0"/>
              <a:t>of </a:t>
            </a:r>
            <a:r>
              <a:rPr lang="en-ZA" sz="2400" dirty="0"/>
              <a:t>minimum force contemplated in </a:t>
            </a:r>
            <a:r>
              <a:rPr lang="en-ZA" sz="2400" dirty="0" smtClean="0"/>
              <a:t>	subsection </a:t>
            </a:r>
            <a:r>
              <a:rPr lang="en-ZA" sz="2400" dirty="0"/>
              <a:t>(7B</a:t>
            </a:r>
            <a:r>
              <a:rPr lang="en-ZA" sz="2400" dirty="0" smtClean="0"/>
              <a:t>).</a:t>
            </a:r>
          </a:p>
          <a:p>
            <a:pPr marL="914400" lvl="3" indent="-457200" algn="just">
              <a:buFont typeface="Wingdings" panose="05000000000000000000" pitchFamily="2" charset="2"/>
              <a:buChar char="Ø"/>
            </a:pPr>
            <a:r>
              <a:rPr lang="en-ZA" sz="2400" dirty="0"/>
              <a:t>S</a:t>
            </a:r>
            <a:r>
              <a:rPr lang="en-ZA" sz="2400" dirty="0" smtClean="0"/>
              <a:t>ubsection </a:t>
            </a:r>
            <a:r>
              <a:rPr lang="en-ZA" sz="2400" dirty="0"/>
              <a:t>(7D), </a:t>
            </a:r>
            <a:r>
              <a:rPr lang="en-ZA" sz="2400" dirty="0" smtClean="0"/>
              <a:t>which provides that the provisions </a:t>
            </a:r>
            <a:r>
              <a:rPr lang="en-ZA" sz="2400" dirty="0"/>
              <a:t>of section 32(5) and (6) of the Correctional Services Act, 1998, relating to use of force apply with the necessary changes to the use of force requirement as provided for in the </a:t>
            </a:r>
            <a:r>
              <a:rPr lang="en-ZA" sz="2400" dirty="0" smtClean="0"/>
              <a:t>proposed </a:t>
            </a:r>
            <a:r>
              <a:rPr lang="en-ZA" sz="2400" dirty="0"/>
              <a:t>subsection (</a:t>
            </a:r>
            <a:r>
              <a:rPr lang="en-ZA" sz="2400" dirty="0" smtClean="0"/>
              <a:t>7)(B</a:t>
            </a:r>
            <a:r>
              <a:rPr lang="en-ZA" sz="2400" dirty="0"/>
              <a:t>) </a:t>
            </a:r>
            <a:r>
              <a:rPr lang="en-ZA" sz="2400" dirty="0" smtClean="0"/>
              <a:t>in </a:t>
            </a:r>
            <a:r>
              <a:rPr lang="en-ZA" sz="2400" dirty="0"/>
              <a:t>the Bill</a:t>
            </a:r>
            <a:r>
              <a:rPr lang="en-ZA" sz="2400" dirty="0" smtClean="0"/>
              <a:t>. (Requirement of a medical examination and treatment after use of force and reporting to the Inspecting Judge of any use of force).</a:t>
            </a:r>
            <a:endParaRPr lang="en-US" sz="2400" dirty="0"/>
          </a:p>
          <a:p>
            <a:pPr marL="0" lvl="2" algn="just"/>
            <a:r>
              <a:rPr lang="en-US" sz="2400" dirty="0" smtClean="0"/>
              <a:t> </a:t>
            </a:r>
            <a:endParaRPr lang="en-ZA" sz="2400" dirty="0" smtClean="0"/>
          </a:p>
          <a:p>
            <a:pPr marL="509588" lvl="2" indent="-509588" algn="just">
              <a:buFont typeface="Wingdings" panose="05000000000000000000" pitchFamily="2" charset="2"/>
              <a:buChar char="v"/>
            </a:pPr>
            <a:endParaRPr lang="en-ZA" sz="2400" dirty="0" smtClean="0"/>
          </a:p>
          <a:p>
            <a:pPr marL="0" lvl="1" algn="just" eaLnBrk="1" hangingPunct="1">
              <a:defRPr/>
            </a:pPr>
            <a:endParaRPr lang="en-ZA" dirty="0" smtClean="0"/>
          </a:p>
          <a:p>
            <a:pPr marL="114300" lvl="1" algn="just" eaLnBrk="1" hangingPunct="1">
              <a:defRPr/>
            </a:pPr>
            <a:endParaRPr lang="en-ZA" dirty="0"/>
          </a:p>
          <a:p>
            <a:pPr marL="285750" lvl="1" indent="-285750" algn="just" eaLnBrk="1" hangingPunct="1">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r>
              <a:rPr lang="en-GB" dirty="0"/>
              <a:t> </a:t>
            </a:r>
            <a:endParaRPr lang="en-US" sz="1600" dirty="0"/>
          </a:p>
          <a:p>
            <a:pPr marL="285750" lvl="1"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0" lvl="1" algn="just" eaLnBrk="1" hangingPunct="1">
              <a:defRPr/>
            </a:pPr>
            <a:endParaRPr lang="en-GB" b="1" dirty="0">
              <a:latin typeface="Arial" panose="020B0604020202020204" pitchFamily="34" charset="0"/>
              <a:cs typeface="Arial" panose="020B0604020202020204" pitchFamily="34" charset="0"/>
            </a:endParaRPr>
          </a:p>
          <a:p>
            <a:pPr marL="400050" lvl="1" indent="-285750" eaLnBrk="1" hangingPunct="1">
              <a:buFont typeface="Arial" panose="020B0604020202020204" pitchFamily="34" charset="0"/>
              <a:buChar char="•"/>
              <a:defRPr/>
            </a:pPr>
            <a:endParaRPr lang="en-GB" dirty="0" smtClean="0"/>
          </a:p>
          <a:p>
            <a:pPr marL="114300" lvl="1" eaLnBrk="1" hangingPunct="1">
              <a:defRPr/>
            </a:pPr>
            <a:endParaRPr lang="en-GB" dirty="0" smtClean="0"/>
          </a:p>
          <a:p>
            <a:pPr marL="400050" lvl="1" indent="-28575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 </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9605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idx="4294967295"/>
          </p:nvPr>
        </p:nvSpPr>
        <p:spPr bwMode="auto">
          <a:xfrm>
            <a:off x="838200" y="1752601"/>
            <a:ext cx="7772400" cy="4495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r>
              <a:rPr lang="en-ZA" altLang="en-US" sz="3600" b="1" dirty="0">
                <a:latin typeface="Arial Narrow"/>
                <a:cs typeface="Arial Narrow"/>
              </a:rPr>
              <a:t/>
            </a:r>
            <a:br>
              <a:rPr lang="en-ZA" altLang="en-US" sz="3600" b="1" dirty="0">
                <a:latin typeface="Arial Narrow"/>
                <a:cs typeface="Arial Narrow"/>
              </a:rPr>
            </a:br>
            <a:r>
              <a:rPr lang="en-ZA" altLang="en-US" sz="3600" b="1" dirty="0" smtClean="0">
                <a:latin typeface="Arial Narrow"/>
                <a:cs typeface="Arial Narrow"/>
              </a:rPr>
              <a:t/>
            </a:r>
            <a:br>
              <a:rPr lang="en-ZA" altLang="en-US" sz="3600" b="1" dirty="0" smtClean="0">
                <a:latin typeface="Arial Narrow"/>
                <a:cs typeface="Arial Narrow"/>
              </a:rPr>
            </a:br>
            <a:r>
              <a:rPr lang="en-ZA" altLang="en-US" sz="5400" b="1" dirty="0" smtClean="0">
                <a:latin typeface="Arial Narrow"/>
                <a:cs typeface="Arial Narrow"/>
              </a:rPr>
              <a:t>Thank </a:t>
            </a:r>
            <a:r>
              <a:rPr lang="en-ZA" altLang="en-US" sz="5400" b="1" dirty="0">
                <a:latin typeface="Arial Narrow"/>
                <a:cs typeface="Arial Narrow"/>
              </a:rPr>
              <a:t>You</a:t>
            </a:r>
            <a:br>
              <a:rPr lang="en-ZA" altLang="en-US" sz="5400" b="1" dirty="0">
                <a:latin typeface="Arial Narrow"/>
                <a:cs typeface="Arial Narrow"/>
              </a:rPr>
            </a:br>
            <a:r>
              <a:rPr lang="en-ZA" altLang="en-US" sz="5400" b="1" dirty="0">
                <a:latin typeface="Arial Narrow"/>
                <a:cs typeface="Arial Narrow"/>
              </a:rPr>
              <a:t/>
            </a:r>
            <a:br>
              <a:rPr lang="en-ZA" altLang="en-US" sz="5400" b="1" dirty="0">
                <a:latin typeface="Arial Narrow"/>
                <a:cs typeface="Arial Narrow"/>
              </a:rPr>
            </a:br>
            <a:endParaRPr lang="en-ZA" altLang="en-US" sz="5400" b="1" dirty="0">
              <a:latin typeface="Arial Narrow"/>
              <a:cs typeface="Arial Narrow"/>
            </a:endParaRPr>
          </a:p>
        </p:txBody>
      </p:sp>
    </p:spTree>
    <p:extLst>
      <p:ext uri="{BB962C8B-B14F-4D97-AF65-F5344CB8AC3E}">
        <p14:creationId xmlns:p14="http://schemas.microsoft.com/office/powerpoint/2010/main" xmlns="" val="249855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525000" cy="4876800"/>
          </a:xfrm>
          <a:prstGeom prst="rect">
            <a:avLst/>
          </a:prstGeom>
          <a:noFill/>
          <a:ln w="9525">
            <a:noFill/>
            <a:miter lim="800000"/>
            <a:headEnd/>
            <a:tailEnd/>
          </a:ln>
        </p:spPr>
        <p:txBody>
          <a:bodyPr/>
          <a:lstStyle/>
          <a:p>
            <a:pPr marL="285750" indent="-285750" algn="just" eaLnBrk="1" hangingPunct="1">
              <a:lnSpc>
                <a:spcPct val="150000"/>
              </a:lnSpc>
              <a:buFont typeface="Arial" panose="020B0604020202020204" pitchFamily="34" charset="0"/>
              <a:buChar char="•"/>
              <a:defRPr/>
            </a:pPr>
            <a:r>
              <a:rPr lang="en-US" sz="2400" b="1" dirty="0" smtClean="0">
                <a:latin typeface="Arial" panose="020B0604020202020204" pitchFamily="34" charset="0"/>
                <a:cs typeface="Arial" panose="020B0604020202020204" pitchFamily="34" charset="0"/>
              </a:rPr>
              <a:t>Background and Introduction</a:t>
            </a:r>
          </a:p>
          <a:p>
            <a:pPr marL="285750" indent="-285750" algn="just" eaLnBrk="1" hangingPunct="1">
              <a:lnSpc>
                <a:spcPct val="150000"/>
              </a:lnSpc>
              <a:buFont typeface="Arial" panose="020B0604020202020204" pitchFamily="34" charset="0"/>
              <a:buChar char="•"/>
              <a:defRPr/>
            </a:pPr>
            <a:r>
              <a:rPr lang="en-US" sz="2400" b="1" dirty="0" smtClean="0">
                <a:latin typeface="Arial" panose="020B0604020202020204" pitchFamily="34" charset="0"/>
                <a:cs typeface="Arial" panose="020B0604020202020204" pitchFamily="34" charset="0"/>
              </a:rPr>
              <a:t>Summary of the Bill</a:t>
            </a:r>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ZA" sz="2400" b="1" dirty="0"/>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a:t>
            </a:r>
            <a:r>
              <a:rPr lang="en-US" sz="3200" b="1" dirty="0" smtClean="0">
                <a:solidFill>
                  <a:srgbClr val="000000"/>
                </a:solidFill>
                <a:latin typeface="Arial" panose="020B0604020202020204" pitchFamily="34" charset="0"/>
                <a:cs typeface="Arial" panose="020B0604020202020204" pitchFamily="34" charset="0"/>
              </a:rPr>
              <a:t>PRESENTATION OVERVIEW</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8724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525000" cy="5029200"/>
          </a:xfrm>
          <a:prstGeom prst="rect">
            <a:avLst/>
          </a:prstGeom>
          <a:noFill/>
          <a:ln w="9525">
            <a:noFill/>
            <a:miter lim="800000"/>
            <a:headEnd/>
            <a:tailEnd/>
          </a:ln>
        </p:spPr>
        <p:txBody>
          <a:bodyPr/>
          <a:lstStyle/>
          <a:p>
            <a:pPr marL="285750" indent="-285750" algn="just">
              <a:buFont typeface="Arial" panose="020B0604020202020204" pitchFamily="34" charset="0"/>
              <a:buChar char="•"/>
            </a:pPr>
            <a:r>
              <a:rPr lang="en-US" sz="2300" dirty="0"/>
              <a:t>The Criminal Law (Forensic Procedures) Amendment Act, 2013 (Act No. 37 of 2013) (“Act”) </a:t>
            </a:r>
            <a:r>
              <a:rPr lang="en-US" sz="2300" dirty="0" smtClean="0"/>
              <a:t>provides </a:t>
            </a:r>
            <a:r>
              <a:rPr lang="en-US" sz="2300" dirty="0"/>
              <a:t>for </a:t>
            </a:r>
            <a:r>
              <a:rPr lang="en-US" sz="2300" dirty="0" smtClean="0"/>
              <a:t>among other provisions, the </a:t>
            </a:r>
            <a:r>
              <a:rPr lang="en-US" sz="2300" dirty="0"/>
              <a:t>taking of buccal samples from all persons who have been convicted of a sentence of imprisonment in respect of any offence listed in Schedule 8 of the Criminal Procedure Act, </a:t>
            </a:r>
            <a:r>
              <a:rPr lang="en-US" sz="2300" dirty="0" smtClean="0"/>
              <a:t>1977, (for example murder, rape, sexual assault, any sexual offence against a child or a person who is mentally disabled, child stealing, etc.) within </a:t>
            </a:r>
            <a:r>
              <a:rPr lang="en-US" sz="2300" dirty="0"/>
              <a:t>a period of two years from the date of commencement of the Act. </a:t>
            </a:r>
            <a:r>
              <a:rPr lang="en-US" sz="2300" dirty="0" smtClean="0"/>
              <a:t>There was no possibility to extend the transitional period of two years in </a:t>
            </a:r>
            <a:r>
              <a:rPr lang="en-US" sz="2300" dirty="0"/>
              <a:t>terms of the </a:t>
            </a:r>
            <a:r>
              <a:rPr lang="en-US" sz="2300" dirty="0" smtClean="0"/>
              <a:t>Act.</a:t>
            </a:r>
          </a:p>
          <a:p>
            <a:pPr marL="285750" indent="-285750" algn="just">
              <a:buFont typeface="Arial" panose="020B0604020202020204" pitchFamily="34" charset="0"/>
              <a:buChar char="•"/>
            </a:pPr>
            <a:r>
              <a:rPr lang="en-US" sz="2300" dirty="0" smtClean="0"/>
              <a:t>The Act commenced on 27 January 2015 and the period of two years determined in the Act expired on 26 January 2017. However, the police service was not able to complete the process of the taking of buccal samples from all convicted Schedule 8 offenders within the period of two years provided for in the Act.</a:t>
            </a:r>
            <a:endParaRPr lang="en-GB" sz="2300"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smtClean="0">
                <a:solidFill>
                  <a:srgbClr val="000000"/>
                </a:solidFill>
                <a:latin typeface="Arial" panose="020B0604020202020204" pitchFamily="34" charset="0"/>
                <a:cs typeface="Arial" panose="020B0604020202020204" pitchFamily="34" charset="0"/>
              </a:rPr>
              <a:t>BACKGROUND AND INTRODUCTION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0244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524000"/>
            <a:ext cx="9525000" cy="4953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300" dirty="0" smtClean="0"/>
              <a:t>This failure resulted in a large number of persons convicted and sentenced for imprisonment in respect of Schedule 8 offences,  upon having served their sentences to be released without DNA samples having been taken from them.</a:t>
            </a:r>
          </a:p>
          <a:p>
            <a:pPr marL="285750" indent="-285750" algn="just">
              <a:buFont typeface="Arial" panose="020B0604020202020204" pitchFamily="34" charset="0"/>
              <a:buChar char="•"/>
            </a:pPr>
            <a:r>
              <a:rPr lang="en-US" sz="2300" dirty="0" smtClean="0"/>
              <a:t>Following </a:t>
            </a:r>
            <a:r>
              <a:rPr lang="en-US" sz="2300" dirty="0"/>
              <a:t>the expiry of the transitional period of two years, it became necessary to amend the Act in order to again empower </a:t>
            </a:r>
            <a:r>
              <a:rPr lang="en-US" sz="2300" dirty="0" err="1"/>
              <a:t>authorised</a:t>
            </a:r>
            <a:r>
              <a:rPr lang="en-US" sz="2300" dirty="0"/>
              <a:t> members  of the police service to take buccal samples from convicted Schedule 8 offenders serving sentences of imprisonment . </a:t>
            </a:r>
            <a:endParaRPr lang="en-US" sz="2300" dirty="0" smtClean="0"/>
          </a:p>
          <a:p>
            <a:pPr marL="285750" indent="-285750" algn="just">
              <a:buFont typeface="Arial" panose="020B0604020202020204" pitchFamily="34" charset="0"/>
              <a:buChar char="•"/>
            </a:pPr>
            <a:r>
              <a:rPr lang="en-US" sz="2300" dirty="0" smtClean="0"/>
              <a:t>A significant obstacle </a:t>
            </a:r>
            <a:r>
              <a:rPr lang="en-US" sz="2300" dirty="0"/>
              <a:t>encountered by the police in taking buccal samples from such persons serving sentences was </a:t>
            </a:r>
            <a:r>
              <a:rPr lang="en-US" sz="2300" dirty="0" smtClean="0"/>
              <a:t>the refusal </a:t>
            </a:r>
            <a:r>
              <a:rPr lang="en-US" sz="2300" dirty="0"/>
              <a:t>by such person to have their buccal samples taken. This clearly is as a result of the fear that they could be linked with other unsolved cases where their DNA samples have </a:t>
            </a:r>
            <a:r>
              <a:rPr lang="en-US" sz="2300" dirty="0" smtClean="0"/>
              <a:t>not </a:t>
            </a:r>
            <a:r>
              <a:rPr lang="en-US" sz="2300" dirty="0"/>
              <a:t>been taken before</a:t>
            </a:r>
            <a:r>
              <a:rPr lang="en-US" sz="2300" dirty="0" smtClean="0"/>
              <a:t>.</a:t>
            </a:r>
            <a:endParaRPr lang="en-US" sz="2300" dirty="0"/>
          </a:p>
          <a:p>
            <a:pPr marL="285750" indent="-285750" algn="just">
              <a:buFont typeface="Arial" panose="020B0604020202020204" pitchFamily="34" charset="0"/>
              <a:buChar char="•"/>
            </a:pPr>
            <a:r>
              <a:rPr lang="en-US" sz="2300" dirty="0"/>
              <a:t>The Bill also proposes to address this obstacle.</a:t>
            </a:r>
          </a:p>
          <a:p>
            <a:pPr marL="342900" indent="-342900">
              <a:buFont typeface="Arial" panose="020B0604020202020204" pitchFamily="34" charset="0"/>
              <a:buChar char="•"/>
            </a:pPr>
            <a:endParaRPr lang="en-US" sz="2300" dirty="0"/>
          </a:p>
          <a:p>
            <a:pPr algn="just"/>
            <a:endParaRPr lang="en-US" dirty="0"/>
          </a:p>
          <a:p>
            <a:pPr marL="285750" indent="-285750" algn="just">
              <a:buFont typeface="Arial" panose="020B0604020202020204" pitchFamily="34" charset="0"/>
              <a:buChar char="•"/>
            </a:pPr>
            <a:endParaRPr lang="en-US" dirty="0" smtClean="0"/>
          </a:p>
          <a:p>
            <a:pPr algn="just"/>
            <a:endParaRPr lang="en-US" dirty="0" smtClean="0"/>
          </a:p>
          <a:p>
            <a:pPr algn="just"/>
            <a:endParaRPr lang="en-US" dirty="0"/>
          </a:p>
          <a:p>
            <a:pPr algn="just" eaLnBrk="1" hangingPunct="1">
              <a:lnSpc>
                <a:spcPct val="150000"/>
              </a:lnSpc>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a:solidFill>
                  <a:srgbClr val="000000"/>
                </a:solidFill>
                <a:latin typeface="Arial Narrow"/>
              </a:rPr>
              <a:t>	</a:t>
            </a:r>
            <a:r>
              <a:rPr lang="en-US" sz="3200" b="1" dirty="0" smtClean="0">
                <a:solidFill>
                  <a:srgbClr val="000000"/>
                </a:solidFill>
                <a:latin typeface="Arial" panose="020B0604020202020204" pitchFamily="34" charset="0"/>
                <a:cs typeface="Arial" panose="020B0604020202020204" pitchFamily="34" charset="0"/>
              </a:rPr>
              <a:t>BACKGROUND </a:t>
            </a:r>
            <a:r>
              <a:rPr lang="en-US" sz="3200" b="1" dirty="0">
                <a:solidFill>
                  <a:srgbClr val="000000"/>
                </a:solidFill>
                <a:latin typeface="Arial" panose="020B0604020202020204" pitchFamily="34" charset="0"/>
                <a:cs typeface="Arial" panose="020B0604020202020204" pitchFamily="34" charset="0"/>
              </a:rPr>
              <a:t>AND INTRODUCTION </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4309185" y="1090097"/>
            <a:ext cx="312906" cy="369332"/>
          </a:xfrm>
          <a:prstGeom prst="rect">
            <a:avLst/>
          </a:prstGeom>
        </p:spPr>
        <p:txBody>
          <a:bodyPr wrap="none">
            <a:spAutoFit/>
          </a:bodyPr>
          <a:lstStyle/>
          <a:p>
            <a:r>
              <a:rPr lang="en-US" dirty="0"/>
              <a:t>e</a:t>
            </a:r>
          </a:p>
        </p:txBody>
      </p:sp>
    </p:spTree>
    <p:extLst>
      <p:ext uri="{BB962C8B-B14F-4D97-AF65-F5344CB8AC3E}">
        <p14:creationId xmlns:p14="http://schemas.microsoft.com/office/powerpoint/2010/main" xmlns="" val="36352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381000" y="1295400"/>
            <a:ext cx="9144000" cy="5181600"/>
          </a:xfrm>
          <a:prstGeom prst="rect">
            <a:avLst/>
          </a:prstGeom>
          <a:noFill/>
          <a:ln w="9525">
            <a:noFill/>
            <a:miter lim="800000"/>
            <a:headEnd/>
            <a:tailEnd/>
          </a:ln>
        </p:spPr>
        <p:txBody>
          <a:bodyPr/>
          <a:lstStyle/>
          <a:p>
            <a:pPr marL="285750" indent="-285750" algn="just" eaLnBrk="1" hangingPunct="1">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marL="285750" indent="-285750" algn="just" eaLnBrk="1" hangingPunct="1">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Notice was given </a:t>
            </a:r>
            <a:r>
              <a:rPr lang="en-US" sz="2400" dirty="0">
                <a:latin typeface="Arial" panose="020B0604020202020204" pitchFamily="34" charset="0"/>
                <a:cs typeface="Arial" panose="020B0604020202020204" pitchFamily="34" charset="0"/>
              </a:rPr>
              <a:t>in terms of Rule 276(1)(b) of the Rules of the National Assembly </a:t>
            </a:r>
            <a:r>
              <a:rPr lang="en-US" sz="2400" dirty="0" smtClean="0">
                <a:latin typeface="Arial" panose="020B0604020202020204" pitchFamily="34" charset="0"/>
                <a:cs typeface="Arial" panose="020B0604020202020204" pitchFamily="34" charset="0"/>
              </a:rPr>
              <a:t>that the </a:t>
            </a:r>
            <a:r>
              <a:rPr lang="en-US" sz="2400" dirty="0">
                <a:latin typeface="Arial" panose="020B0604020202020204" pitchFamily="34" charset="0"/>
                <a:cs typeface="Arial" panose="020B0604020202020204" pitchFamily="34" charset="0"/>
              </a:rPr>
              <a:t>Minister of Police intends to introduce the Criminal Law (Forensic </a:t>
            </a:r>
            <a:r>
              <a:rPr lang="en-US" sz="2400" dirty="0" smtClean="0">
                <a:latin typeface="Arial" panose="020B0604020202020204" pitchFamily="34" charset="0"/>
                <a:cs typeface="Arial" panose="020B0604020202020204" pitchFamily="34" charset="0"/>
              </a:rPr>
              <a:t>Procedures) Amendment </a:t>
            </a:r>
            <a:r>
              <a:rPr lang="en-US" sz="2400" dirty="0">
                <a:latin typeface="Arial" panose="020B0604020202020204" pitchFamily="34" charset="0"/>
                <a:cs typeface="Arial" panose="020B0604020202020204" pitchFamily="34" charset="0"/>
              </a:rPr>
              <a:t>Bill, 2021 (Bill), in the National </a:t>
            </a:r>
            <a:r>
              <a:rPr lang="en-US" sz="2400" dirty="0" smtClean="0">
                <a:latin typeface="Arial" panose="020B0604020202020204" pitchFamily="34" charset="0"/>
                <a:cs typeface="Arial" panose="020B0604020202020204" pitchFamily="34" charset="0"/>
              </a:rPr>
              <a:t>Assembly. </a:t>
            </a:r>
          </a:p>
          <a:p>
            <a:pPr marL="285750" indent="-285750" algn="just" eaLnBrk="1" hangingPunct="1">
              <a:buFont typeface="Arial" panose="020B0604020202020204" pitchFamily="34" charset="0"/>
              <a:buChar char="•"/>
              <a:defRPr/>
            </a:pPr>
            <a:r>
              <a:rPr lang="en-US" sz="2400" dirty="0">
                <a:latin typeface="Arial" panose="020B0604020202020204" pitchFamily="34" charset="0"/>
                <a:cs typeface="Arial" panose="020B0604020202020204" pitchFamily="34" charset="0"/>
              </a:rPr>
              <a:t>A</a:t>
            </a:r>
            <a:r>
              <a:rPr lang="en-US" sz="2400" dirty="0" smtClean="0">
                <a:latin typeface="Arial" panose="020B0604020202020204" pitchFamily="34" charset="0"/>
                <a:cs typeface="Arial" panose="020B0604020202020204" pitchFamily="34" charset="0"/>
              </a:rPr>
              <a:t> summary of the Bill was simultaneously published in </a:t>
            </a:r>
            <a:r>
              <a:rPr lang="en-US" sz="2400" i="1" dirty="0" smtClean="0">
                <a:latin typeface="Arial" panose="020B0604020202020204" pitchFamily="34" charset="0"/>
                <a:cs typeface="Arial" panose="020B0604020202020204" pitchFamily="34" charset="0"/>
              </a:rPr>
              <a:t>Gazette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 </a:t>
            </a:r>
            <a:r>
              <a:rPr lang="en-US" sz="2400" dirty="0" smtClean="0">
                <a:latin typeface="Arial" panose="020B0604020202020204" pitchFamily="34" charset="0"/>
                <a:cs typeface="Arial" panose="020B0604020202020204" pitchFamily="34" charset="0"/>
              </a:rPr>
              <a:t>45616, on 10 </a:t>
            </a:r>
            <a:r>
              <a:rPr lang="en-US" sz="2400" dirty="0">
                <a:latin typeface="Arial" panose="020B0604020202020204" pitchFamily="34" charset="0"/>
                <a:cs typeface="Arial" panose="020B0604020202020204" pitchFamily="34" charset="0"/>
              </a:rPr>
              <a:t>December </a:t>
            </a:r>
            <a:r>
              <a:rPr lang="en-US" sz="2400" dirty="0" smtClean="0">
                <a:latin typeface="Arial" panose="020B0604020202020204" pitchFamily="34" charset="0"/>
                <a:cs typeface="Arial" panose="020B0604020202020204" pitchFamily="34" charset="0"/>
              </a:rPr>
              <a:t>2021(Notice 708 of 2021).</a:t>
            </a:r>
          </a:p>
          <a:p>
            <a:pPr marL="285750" indent="-285750" algn="just" eaLnBrk="1" hangingPunct="1">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algn="just" eaLnBrk="1" hangingPunct="1">
              <a:defRPr/>
            </a:pP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smtClean="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BACKGROUND AND INTRODUCTION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1701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00600"/>
          </a:xfrm>
          <a:prstGeom prst="rect">
            <a:avLst/>
          </a:prstGeom>
          <a:noFill/>
          <a:ln w="9525">
            <a:noFill/>
            <a:miter lim="800000"/>
            <a:headEnd/>
            <a:tailEnd/>
          </a:ln>
        </p:spPr>
        <p:txBody>
          <a:bodyPr/>
          <a:lstStyle/>
          <a:p>
            <a:pPr lvl="0"/>
            <a:r>
              <a:rPr lang="en-ZA" sz="2400" b="1" dirty="0" smtClean="0"/>
              <a:t>CLAUSE 1 OF THE BILL</a:t>
            </a:r>
          </a:p>
          <a:p>
            <a:pPr marL="285750" lvl="0" indent="-285750" algn="just">
              <a:buFont typeface="Arial" panose="020B0604020202020204" pitchFamily="34" charset="0"/>
              <a:buChar char="•"/>
            </a:pPr>
            <a:r>
              <a:rPr lang="en-ZA" sz="2400" dirty="0" smtClean="0"/>
              <a:t>Provides that any </a:t>
            </a:r>
            <a:r>
              <a:rPr lang="en-ZA" sz="2400" dirty="0"/>
              <a:t>word or expression to which a meaning has been assigned in the Criminal Law (Forensic Procedures) Amendment Act, </a:t>
            </a:r>
            <a:r>
              <a:rPr lang="en-ZA" sz="2400" dirty="0" smtClean="0"/>
              <a:t>2013, </a:t>
            </a:r>
            <a:r>
              <a:rPr lang="en-ZA" sz="2400" dirty="0"/>
              <a:t>bears the meaning so assigned thereto</a:t>
            </a:r>
            <a:r>
              <a:rPr lang="en-ZA" sz="2400" dirty="0" smtClean="0"/>
              <a:t>.</a:t>
            </a:r>
          </a:p>
          <a:p>
            <a:pPr marL="285750" lvl="0" indent="-285750" algn="just">
              <a:buFont typeface="Arial" panose="020B0604020202020204" pitchFamily="34" charset="0"/>
              <a:buChar char="•"/>
            </a:pPr>
            <a:endParaRPr lang="en-US" sz="2400" dirty="0"/>
          </a:p>
          <a:p>
            <a:pPr marL="0" lvl="1" algn="just"/>
            <a:r>
              <a:rPr lang="en-US" sz="2400" b="1" dirty="0" smtClean="0"/>
              <a:t>CLAUSE 2(a) OF THE BILL</a:t>
            </a:r>
          </a:p>
          <a:p>
            <a:pPr marL="342900" lvl="1" indent="-342900" algn="just">
              <a:buFont typeface="Arial" panose="020B0604020202020204" pitchFamily="34" charset="0"/>
              <a:buChar char="•"/>
            </a:pPr>
            <a:r>
              <a:rPr lang="en-US" sz="2400" dirty="0" smtClean="0"/>
              <a:t>Substitutes section 7(7) of the Act for a provision identical to the previous subsection (7), but without a limitation to the period allowed to take buccal samples of persons convicted for Schedule 8 offences. </a:t>
            </a:r>
            <a:endParaRPr lang="en-US" dirty="0"/>
          </a:p>
          <a:p>
            <a:pPr algn="just" eaLnBrk="1" hangingPunct="1">
              <a:lnSpc>
                <a:spcPct val="150000"/>
              </a:lnSpc>
              <a:defRPr/>
            </a:pPr>
            <a:endParaRPr lang="en-GB" sz="2000" dirty="0">
              <a:solidFill>
                <a:prstClr val="black"/>
              </a:solidFill>
              <a:latin typeface="Arial" panose="020B0604020202020204" pitchFamily="34" charset="0"/>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2428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481159" cy="5029200"/>
          </a:xfrm>
          <a:prstGeom prst="rect">
            <a:avLst/>
          </a:prstGeom>
          <a:noFill/>
          <a:ln w="9525">
            <a:noFill/>
            <a:miter lim="800000"/>
            <a:headEnd/>
            <a:tailEnd/>
          </a:ln>
        </p:spPr>
        <p:txBody>
          <a:bodyPr/>
          <a:lstStyle/>
          <a:p>
            <a:pPr marL="342900" lvl="1" indent="-342900" algn="just">
              <a:buFont typeface="Arial" panose="020B0604020202020204" pitchFamily="34" charset="0"/>
              <a:buChar char="•"/>
            </a:pPr>
            <a:r>
              <a:rPr lang="en-US" sz="2400" dirty="0" smtClean="0"/>
              <a:t>The proposed subsection (7)(a) provides for the taking of buccal samples </a:t>
            </a:r>
            <a:r>
              <a:rPr lang="en-GB" sz="2400" dirty="0"/>
              <a:t>from any person serving a sentence of imprisonment in respect of any offence listed in Schedule 8 of the Criminal Procedure Act 51 of 1977 – </a:t>
            </a:r>
            <a:endParaRPr lang="en-US" sz="2400" dirty="0"/>
          </a:p>
          <a:p>
            <a:pPr algn="just"/>
            <a:endParaRPr lang="en-US" dirty="0"/>
          </a:p>
          <a:p>
            <a:pPr marL="1257300" lvl="2" indent="-342900" algn="just">
              <a:buFont typeface="Wingdings" panose="05000000000000000000" pitchFamily="2" charset="2"/>
              <a:buChar char="Ø"/>
            </a:pPr>
            <a:r>
              <a:rPr lang="en-GB" sz="2400" dirty="0" smtClean="0"/>
              <a:t>before </a:t>
            </a:r>
            <a:r>
              <a:rPr lang="en-GB" sz="2400" dirty="0"/>
              <a:t>the release of the person, if the buccal sample had not already been taken upon his or her </a:t>
            </a:r>
            <a:r>
              <a:rPr lang="en-GB" sz="2400" dirty="0" smtClean="0"/>
              <a:t>arrest;</a:t>
            </a:r>
          </a:p>
          <a:p>
            <a:pPr marL="1257300" lvl="2" indent="-342900" algn="just">
              <a:buFont typeface="Wingdings" panose="05000000000000000000" pitchFamily="2" charset="2"/>
              <a:buChar char="Ø"/>
            </a:pPr>
            <a:r>
              <a:rPr lang="en-GB" sz="2400" dirty="0" smtClean="0"/>
              <a:t>before </a:t>
            </a:r>
            <a:r>
              <a:rPr lang="en-GB" sz="2400" dirty="0"/>
              <a:t>the release of a person either on parole or under correctional supervision by a court. </a:t>
            </a:r>
          </a:p>
          <a:p>
            <a:pPr algn="just"/>
            <a:endParaRPr lang="en-US" dirty="0" smtClean="0"/>
          </a:p>
          <a:p>
            <a:pPr marL="509588" lvl="1" indent="-342900"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proposed subsection (7)(b</a:t>
            </a:r>
            <a:r>
              <a:rPr lang="en-GB" sz="2400" dirty="0">
                <a:latin typeface="Arial" panose="020B0604020202020204" pitchFamily="34" charset="0"/>
                <a:cs typeface="Arial" panose="020B0604020202020204" pitchFamily="34" charset="0"/>
              </a:rPr>
              <a:t>) provides that the </a:t>
            </a:r>
            <a:r>
              <a:rPr lang="en-ZA" sz="2400" dirty="0"/>
              <a:t>National Commissioner of Correctional Services must report the prescribed information of Schedule 8 offenders to the National </a:t>
            </a:r>
            <a:endParaRPr lang="en-US" dirty="0"/>
          </a:p>
          <a:p>
            <a:pPr algn="just" eaLnBrk="1" hangingPunct="1">
              <a:lnSpc>
                <a:spcPct val="150000"/>
              </a:lnSpc>
              <a:defRPr/>
            </a:pPr>
            <a:endParaRPr lang="en-GB" sz="2000" dirty="0">
              <a:solidFill>
                <a:prstClr val="black"/>
              </a:solidFill>
              <a:latin typeface="Arial" panose="020B0604020202020204" pitchFamily="34" charset="0"/>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1668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020762"/>
            <a:ext cx="9481159" cy="5456238"/>
          </a:xfrm>
          <a:prstGeom prst="rect">
            <a:avLst/>
          </a:prstGeom>
          <a:noFill/>
          <a:ln w="9525">
            <a:noFill/>
            <a:miter lim="800000"/>
            <a:headEnd/>
            <a:tailEnd/>
          </a:ln>
        </p:spPr>
        <p:txBody>
          <a:bodyPr/>
          <a:lstStyle/>
          <a:p>
            <a:pPr marL="114300" lvl="1" algn="just"/>
            <a:endParaRPr lang="en-US" dirty="0" smtClean="0"/>
          </a:p>
          <a:p>
            <a:pPr marL="344488" lvl="1" indent="-344488" algn="just" eaLnBrk="1" hangingPunct="1">
              <a:defRPr/>
            </a:pPr>
            <a:r>
              <a:rPr lang="en-ZA" sz="2400" dirty="0" smtClean="0"/>
              <a:t>    Commissioner of the South African </a:t>
            </a:r>
            <a:r>
              <a:rPr lang="en-ZA" sz="2400" dirty="0"/>
              <a:t>Police </a:t>
            </a:r>
            <a:r>
              <a:rPr lang="en-ZA" sz="2400" dirty="0" smtClean="0"/>
              <a:t>Service </a:t>
            </a:r>
            <a:r>
              <a:rPr lang="en-ZA" sz="2400" dirty="0"/>
              <a:t>at least three months prior to the planned release date of such </a:t>
            </a:r>
            <a:r>
              <a:rPr lang="en-ZA" sz="2400" dirty="0" smtClean="0"/>
              <a:t>persons. Furthermore, to also report on </a:t>
            </a:r>
            <a:r>
              <a:rPr lang="en-ZA" sz="2400" dirty="0"/>
              <a:t>the implementation of the requirement for taking of buccal samples </a:t>
            </a:r>
            <a:r>
              <a:rPr lang="en-ZA" sz="2400" dirty="0" smtClean="0"/>
              <a:t>from </a:t>
            </a:r>
            <a:r>
              <a:rPr lang="en-ZA" sz="2400" dirty="0"/>
              <a:t>convicted Schedule 8 offenders</a:t>
            </a:r>
            <a:r>
              <a:rPr lang="en-ZA" sz="2400" i="1" dirty="0"/>
              <a:t>,</a:t>
            </a:r>
            <a:r>
              <a:rPr lang="en-ZA" sz="2400" dirty="0"/>
              <a:t> on a quarterly basis. </a:t>
            </a:r>
            <a:endParaRPr lang="en-ZA" dirty="0" smtClean="0"/>
          </a:p>
          <a:p>
            <a:pPr marL="342900" lvl="1" indent="-342900" algn="just" eaLnBrk="1" hangingPunct="1">
              <a:buFont typeface="Wingdings" panose="05000000000000000000" pitchFamily="2" charset="2"/>
              <a:buChar char="§"/>
              <a:defRPr/>
            </a:pPr>
            <a:r>
              <a:rPr lang="en-ZA" sz="2400" dirty="0" smtClean="0"/>
              <a:t>The proposed subsection (7)(c) requires </a:t>
            </a:r>
            <a:r>
              <a:rPr lang="en-ZA" sz="2400" dirty="0"/>
              <a:t>the National </a:t>
            </a:r>
            <a:r>
              <a:rPr lang="en-GB" sz="2400" dirty="0"/>
              <a:t>Commissioner of the South African Police Service on a quarterly basis to submit a report to the Minister on the progress made concerning the taking of buccal samples from convicted schedule 8 offenders.</a:t>
            </a:r>
          </a:p>
          <a:p>
            <a:pPr marL="342900" lvl="1" indent="-342900" algn="just" eaLnBrk="1" hangingPunct="1">
              <a:buFont typeface="Arial" panose="020B0604020202020204" pitchFamily="34" charset="0"/>
              <a:buChar char="•"/>
              <a:defRPr/>
            </a:pPr>
            <a:r>
              <a:rPr lang="en-US" sz="2400" dirty="0"/>
              <a:t>(The obligatory taking of DNA samples </a:t>
            </a:r>
            <a:r>
              <a:rPr lang="en-US" sz="2400" dirty="0" smtClean="0"/>
              <a:t>from 31 January 2022, should </a:t>
            </a:r>
            <a:r>
              <a:rPr lang="en-US" sz="2400" dirty="0"/>
              <a:t>lead to a situation where eventually it would become unnecessary to use section </a:t>
            </a:r>
            <a:r>
              <a:rPr lang="en-US" sz="2400" dirty="0" smtClean="0"/>
              <a:t>7(7</a:t>
            </a:r>
            <a:r>
              <a:rPr lang="en-US" sz="2400" dirty="0"/>
              <a:t>) as DNA samples should have been taken upon arrest). </a:t>
            </a:r>
          </a:p>
          <a:p>
            <a:pPr marL="342900" lvl="1" indent="-342900" algn="just" eaLnBrk="1" hangingPunct="1">
              <a:buFont typeface="Arial" panose="020B0604020202020204" pitchFamily="34" charset="0"/>
              <a:buChar char="•"/>
              <a:defRPr/>
            </a:pPr>
            <a:endParaRPr lang="en-US" dirty="0"/>
          </a:p>
          <a:p>
            <a:pPr marL="342900" lvl="1" indent="-342900" algn="just" eaLnBrk="1" hangingPunct="1">
              <a:buFont typeface="Arial" panose="020B0604020202020204" pitchFamily="34" charset="0"/>
              <a:buChar char="•"/>
              <a:defRPr/>
            </a:pPr>
            <a:endParaRPr lang="en-US" dirty="0"/>
          </a:p>
          <a:p>
            <a:pPr marL="342900" lvl="1" indent="-342900" algn="just" eaLnBrk="1" hangingPunct="1">
              <a:buFont typeface="Arial" panose="020B0604020202020204" pitchFamily="34" charset="0"/>
              <a:buChar char="•"/>
              <a:defRPr/>
            </a:pPr>
            <a:endParaRPr lang="en-US" dirty="0">
              <a:solidFill>
                <a:prstClr val="black"/>
              </a:solidFill>
              <a:latin typeface="Arial" panose="020B0604020202020204" pitchFamily="34" charset="0"/>
              <a:cs typeface="Arial" panose="020B0604020202020204" pitchFamily="34" charset="0"/>
            </a:endParaRPr>
          </a:p>
          <a:p>
            <a:pPr marL="342900" lvl="1" indent="-34290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3200" b="1" dirty="0" smtClean="0">
                <a:solidFill>
                  <a:srgbClr val="000000"/>
                </a:solidFill>
                <a:latin typeface="Arial" panose="020B0604020202020204" pitchFamily="34" charset="0"/>
                <a:cs typeface="Arial" panose="020B0604020202020204" pitchFamily="34" charset="0"/>
              </a:rPr>
              <a:t>                      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9210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43841" y="995937"/>
            <a:ext cx="9481159" cy="5481063"/>
          </a:xfrm>
          <a:prstGeom prst="rect">
            <a:avLst/>
          </a:prstGeom>
          <a:noFill/>
          <a:ln w="9525">
            <a:noFill/>
            <a:miter lim="800000"/>
            <a:headEnd/>
            <a:tailEnd/>
          </a:ln>
        </p:spPr>
        <p:txBody>
          <a:bodyPr/>
          <a:lstStyle/>
          <a:p>
            <a:pPr marL="0" lvl="2" algn="just"/>
            <a:r>
              <a:rPr lang="en-ZA" dirty="0" smtClean="0"/>
              <a:t> </a:t>
            </a:r>
          </a:p>
          <a:p>
            <a:pPr marL="0" lvl="1" algn="just" eaLnBrk="1" hangingPunct="1">
              <a:defRPr/>
            </a:pPr>
            <a:r>
              <a:rPr lang="en-GB" sz="2400" b="1" dirty="0" smtClean="0">
                <a:latin typeface="Arial" panose="020B0604020202020204" pitchFamily="34" charset="0"/>
                <a:cs typeface="Arial" panose="020B0604020202020204" pitchFamily="34" charset="0"/>
              </a:rPr>
              <a:t>CLAUSE 2(b) OF THE BILL</a:t>
            </a:r>
          </a:p>
          <a:p>
            <a:pPr marL="285750" lvl="1" indent="-285750" algn="just" eaLnBrk="1" hangingPunct="1">
              <a:buFont typeface="Arial" panose="020B0604020202020204" pitchFamily="34" charset="0"/>
              <a:buChar char="•"/>
              <a:defRPr/>
            </a:pPr>
            <a:r>
              <a:rPr lang="en-GB" sz="2400" dirty="0" smtClean="0">
                <a:latin typeface="Arial" panose="020B0604020202020204" pitchFamily="34" charset="0"/>
                <a:cs typeface="Arial" panose="020B0604020202020204" pitchFamily="34" charset="0"/>
              </a:rPr>
              <a:t>Proposes the insertion after </a:t>
            </a:r>
            <a:r>
              <a:rPr lang="en-GB" sz="2400" dirty="0">
                <a:latin typeface="Arial" panose="020B0604020202020204" pitchFamily="34" charset="0"/>
                <a:cs typeface="Arial" panose="020B0604020202020204" pitchFamily="34" charset="0"/>
              </a:rPr>
              <a:t>S</a:t>
            </a:r>
            <a:r>
              <a:rPr lang="en-GB" sz="2400" dirty="0" smtClean="0">
                <a:latin typeface="Arial" panose="020B0604020202020204" pitchFamily="34" charset="0"/>
                <a:cs typeface="Arial" panose="020B0604020202020204" pitchFamily="34" charset="0"/>
              </a:rPr>
              <a:t>ection 7(7) of the Act, the following subsections:</a:t>
            </a:r>
          </a:p>
          <a:p>
            <a:pPr marL="1139825" lvl="1" indent="-342900" algn="just" eaLnBrk="1" hangingPunct="1">
              <a:buFont typeface="Wingdings" panose="05000000000000000000" pitchFamily="2" charset="2"/>
              <a:buChar char="Ø"/>
              <a:defRPr/>
            </a:pPr>
            <a:r>
              <a:rPr lang="en-GB" sz="2400" dirty="0" smtClean="0">
                <a:latin typeface="Arial" panose="020B0604020202020204" pitchFamily="34" charset="0"/>
                <a:cs typeface="Arial" panose="020B0604020202020204" pitchFamily="34" charset="0"/>
              </a:rPr>
              <a:t>Subsection (7A), which provides </a:t>
            </a:r>
            <a:r>
              <a:rPr lang="en-GB" sz="2400" dirty="0">
                <a:latin typeface="Arial" panose="020B0604020202020204" pitchFamily="34" charset="0"/>
                <a:cs typeface="Arial" panose="020B0604020202020204" pitchFamily="34" charset="0"/>
              </a:rPr>
              <a:t>for the lodging of an application by the National Commissioner of the South African Police Service to a judge or a magistrate for a warrant against a convicted Schedule 8 offender who refuses to submit to the taking of his or her buccal sample. </a:t>
            </a:r>
          </a:p>
          <a:p>
            <a:pPr marL="1139825" lvl="1" indent="-342900" algn="just" eaLnBrk="1" hangingPunct="1">
              <a:buFont typeface="Wingdings" panose="05000000000000000000" pitchFamily="2" charset="2"/>
              <a:buChar char="Ø"/>
              <a:defRPr/>
            </a:pPr>
            <a:r>
              <a:rPr lang="en-GB" sz="2400" dirty="0" smtClean="0"/>
              <a:t>Subsection (7B), which provides, in </a:t>
            </a:r>
            <a:r>
              <a:rPr lang="en-GB" sz="2400" dirty="0"/>
              <a:t>order to ensure the enforcement of an obligation for taking of buccal samples, </a:t>
            </a:r>
            <a:r>
              <a:rPr lang="en-GB" sz="2400" dirty="0" smtClean="0"/>
              <a:t>that </a:t>
            </a:r>
            <a:r>
              <a:rPr lang="en-ZA" sz="2400" dirty="0"/>
              <a:t>an authorised person assisted </a:t>
            </a:r>
            <a:r>
              <a:rPr lang="en-ZA" sz="2400" dirty="0" smtClean="0"/>
              <a:t>by </a:t>
            </a:r>
            <a:r>
              <a:rPr lang="en-ZA" sz="2400" dirty="0"/>
              <a:t>correctional </a:t>
            </a:r>
            <a:r>
              <a:rPr lang="en-ZA" sz="2400" dirty="0" smtClean="0"/>
              <a:t>officials, </a:t>
            </a:r>
            <a:r>
              <a:rPr lang="en-ZA" sz="2400" smtClean="0"/>
              <a:t>may use </a:t>
            </a:r>
            <a:r>
              <a:rPr lang="en-US" sz="2400" smtClean="0"/>
              <a:t>minimum </a:t>
            </a:r>
            <a:r>
              <a:rPr lang="en-US" sz="2400" dirty="0"/>
              <a:t>force against a person who refuses to submit to the taking of a buccal sample.</a:t>
            </a:r>
          </a:p>
          <a:p>
            <a:pPr marL="1079500" lvl="1" indent="-342900" algn="just" eaLnBrk="1" hangingPunct="1">
              <a:buFont typeface="Wingdings" panose="05000000000000000000" pitchFamily="2" charset="2"/>
              <a:buChar char="v"/>
              <a:defRPr/>
            </a:pPr>
            <a:endParaRPr lang="en-GB" sz="2400" dirty="0" smtClean="0">
              <a:latin typeface="Arial" panose="020B0604020202020204" pitchFamily="34" charset="0"/>
              <a:cs typeface="Arial" panose="020B0604020202020204" pitchFamily="34" charset="0"/>
            </a:endParaRPr>
          </a:p>
          <a:p>
            <a:pPr marL="0" lvl="1" algn="just" eaLnBrk="1" hangingPunct="1">
              <a:defRPr/>
            </a:pPr>
            <a:endParaRPr lang="en-ZA" dirty="0" smtClean="0"/>
          </a:p>
          <a:p>
            <a:pPr marL="114300" lvl="1" algn="just" eaLnBrk="1" hangingPunct="1">
              <a:defRPr/>
            </a:pPr>
            <a:endParaRPr lang="en-ZA" dirty="0"/>
          </a:p>
          <a:p>
            <a:pPr marL="285750" lvl="1" indent="-285750" algn="just" eaLnBrk="1" hangingPunct="1">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r>
              <a:rPr lang="en-GB" dirty="0"/>
              <a:t> </a:t>
            </a:r>
            <a:endParaRPr lang="en-US" sz="1600" dirty="0"/>
          </a:p>
          <a:p>
            <a:pPr marL="285750" lvl="1"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0" lvl="1" algn="just" eaLnBrk="1" hangingPunct="1">
              <a:defRPr/>
            </a:pPr>
            <a:endParaRPr lang="en-GB" b="1" dirty="0">
              <a:latin typeface="Arial" panose="020B0604020202020204" pitchFamily="34" charset="0"/>
              <a:cs typeface="Arial" panose="020B0604020202020204" pitchFamily="34" charset="0"/>
            </a:endParaRPr>
          </a:p>
          <a:p>
            <a:pPr marL="400050" lvl="1" indent="-285750" eaLnBrk="1" hangingPunct="1">
              <a:buFont typeface="Arial" panose="020B0604020202020204" pitchFamily="34" charset="0"/>
              <a:buChar char="•"/>
              <a:defRPr/>
            </a:pPr>
            <a:endParaRPr lang="en-GB" dirty="0" smtClean="0"/>
          </a:p>
          <a:p>
            <a:pPr marL="114300" lvl="1" eaLnBrk="1" hangingPunct="1">
              <a:defRPr/>
            </a:pPr>
            <a:endParaRPr lang="en-GB" dirty="0" smtClean="0"/>
          </a:p>
          <a:p>
            <a:pPr marL="400050" lvl="1" indent="-28575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 </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05908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27507</TotalTime>
  <Words>957</Words>
  <Application>Microsoft Office PowerPoint</Application>
  <PresentationFormat>A4 Paper (210x297 mm)</PresentationFormat>
  <Paragraphs>97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  Thank You  </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Civilian Secretariat</dc:title>
  <dc:creator>saps884789</dc:creator>
  <cp:lastModifiedBy>USER</cp:lastModifiedBy>
  <cp:revision>1395</cp:revision>
  <cp:lastPrinted>2022-01-31T09:18:57Z</cp:lastPrinted>
  <dcterms:created xsi:type="dcterms:W3CDTF">2010-03-07T17:36:43Z</dcterms:created>
  <dcterms:modified xsi:type="dcterms:W3CDTF">2022-03-16T07:18:58Z</dcterms:modified>
</cp:coreProperties>
</file>