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authors.xml" ContentType="application/vnd.ms-powerpoint.author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1"/>
    <p:sldMasterId id="2147483655" r:id="rId2"/>
    <p:sldMasterId id="2147483667" r:id="rId3"/>
  </p:sldMasterIdLst>
  <p:notesMasterIdLst>
    <p:notesMasterId r:id="rId20"/>
  </p:notesMasterIdLst>
  <p:sldIdLst>
    <p:sldId id="256" r:id="rId4"/>
    <p:sldId id="2804" r:id="rId5"/>
    <p:sldId id="682" r:id="rId6"/>
    <p:sldId id="2818" r:id="rId7"/>
    <p:sldId id="686" r:id="rId8"/>
    <p:sldId id="2821" r:id="rId9"/>
    <p:sldId id="2825" r:id="rId10"/>
    <p:sldId id="2826" r:id="rId11"/>
    <p:sldId id="2822" r:id="rId12"/>
    <p:sldId id="2827" r:id="rId13"/>
    <p:sldId id="2823" r:id="rId14"/>
    <p:sldId id="2824" r:id="rId15"/>
    <p:sldId id="2819" r:id="rId16"/>
    <p:sldId id="2756" r:id="rId17"/>
    <p:sldId id="266" r:id="rId18"/>
    <p:sldId id="33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53B409-ED1B-611C-5034-31CD690447EC}" name="Adv. Boyce Mkhize" initials="ABM" userId="S::Boyce.Mkhize@csos.org.za::9acae42b-cbf9-4cac-b771-ed61bc229de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dibone Phetla" initials="KP" lastIdx="9" clrIdx="0">
    <p:extLst>
      <p:ext uri="{19B8F6BF-5375-455C-9EA6-DF929625EA0E}">
        <p15:presenceInfo xmlns:p15="http://schemas.microsoft.com/office/powerpoint/2012/main" xmlns="" userId="S::kedibone.phetla@csos.org.za::6b7a12a5-c95f-4259-8972-b14a5ef484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56D34"/>
    <a:srgbClr val="A0CC3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34"/>
    <p:restoredTop sz="94674"/>
  </p:normalViewPr>
  <p:slideViewPr>
    <p:cSldViewPr snapToGrid="0" snapToObjects="1">
      <p:cViewPr varScale="1">
        <p:scale>
          <a:sx n="68" d="100"/>
          <a:sy n="68" d="100"/>
        </p:scale>
        <p:origin x="-98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8/10/relationships/authors" Target="authors.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7ECB7-B07E-B841-8785-B0402CD4F03D}" type="datetimeFigureOut">
              <a:rPr lang="en-US" smtClean="0"/>
              <a:pPr/>
              <a:t>3/17/2022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A1C0F7-4B7A-3E47-8E84-9398DB7D3D7F}" type="slidenum">
              <a:rPr lang="en-US" smtClean="0"/>
              <a:pPr/>
              <a:t>‹#›</a:t>
            </a:fld>
            <a:endParaRPr lang="en-US"/>
          </a:p>
        </p:txBody>
      </p:sp>
    </p:spTree>
    <p:extLst>
      <p:ext uri="{BB962C8B-B14F-4D97-AF65-F5344CB8AC3E}">
        <p14:creationId xmlns:p14="http://schemas.microsoft.com/office/powerpoint/2010/main" xmlns="" val="1797844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06C3F1-327E-45CD-AFF1-1AA3CE513F6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081802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1ED9211-0C45-834F-8233-CFED85ECC98D}" type="slidenum">
              <a:rPr lang="en-US" smtClean="0"/>
              <a:pPr/>
              <a:t>16</a:t>
            </a:fld>
            <a:endParaRPr lang="en-US"/>
          </a:p>
        </p:txBody>
      </p:sp>
    </p:spTree>
    <p:extLst>
      <p:ext uri="{BB962C8B-B14F-4D97-AF65-F5344CB8AC3E}">
        <p14:creationId xmlns:p14="http://schemas.microsoft.com/office/powerpoint/2010/main" xmlns="" val="512777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D328BC-BB81-9B44-81B5-20C175D435C0}"/>
              </a:ext>
            </a:extLst>
          </p:cNvPr>
          <p:cNvSpPr>
            <a:spLocks noGrp="1"/>
          </p:cNvSpPr>
          <p:nvPr>
            <p:ph type="ctrTitle" hasCustomPrompt="1"/>
          </p:nvPr>
        </p:nvSpPr>
        <p:spPr>
          <a:xfrm>
            <a:off x="231732" y="1122363"/>
            <a:ext cx="5185775" cy="2002881"/>
          </a:xfrm>
          <a:prstGeom prst="rect">
            <a:avLst/>
          </a:prstGeom>
        </p:spPr>
        <p:txBody>
          <a:bodyPr anchor="b"/>
          <a:lstStyle>
            <a:lvl1pPr algn="ctr">
              <a:defRPr sz="6000" b="1" i="0">
                <a:solidFill>
                  <a:srgbClr val="A0CC3A"/>
                </a:solidFill>
                <a:latin typeface="Tw Cen MT Std Extra Bold" panose="020B0402020104020603" pitchFamily="34" charset="0"/>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xmlns="" id="{E2C4241E-7900-934C-8F35-136F7588B265}"/>
              </a:ext>
            </a:extLst>
          </p:cNvPr>
          <p:cNvSpPr>
            <a:spLocks noGrp="1"/>
          </p:cNvSpPr>
          <p:nvPr>
            <p:ph type="subTitle" idx="1" hasCustomPrompt="1"/>
          </p:nvPr>
        </p:nvSpPr>
        <p:spPr>
          <a:xfrm>
            <a:off x="1234857" y="3213731"/>
            <a:ext cx="3179523" cy="769546"/>
          </a:xfrm>
          <a:prstGeom prst="rect">
            <a:avLst/>
          </a:prstGeom>
        </p:spPr>
        <p:txBody>
          <a:bodyPr/>
          <a:lstStyle>
            <a:lvl1pPr marL="0" indent="0" algn="ctr">
              <a:buNone/>
              <a:defRPr sz="2400" b="0" i="0">
                <a:solidFill>
                  <a:schemeClr val="bg1"/>
                </a:solidFill>
                <a:latin typeface="Tw Cen MT Std" panose="020B04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4" name="Date Placeholder 3">
            <a:extLst>
              <a:ext uri="{FF2B5EF4-FFF2-40B4-BE49-F238E27FC236}">
                <a16:creationId xmlns:a16="http://schemas.microsoft.com/office/drawing/2014/main" xmlns="" id="{D3DEA553-AB8B-2E46-9D32-76CA50365CF7}"/>
              </a:ext>
            </a:extLst>
          </p:cNvPr>
          <p:cNvSpPr>
            <a:spLocks noGrp="1"/>
          </p:cNvSpPr>
          <p:nvPr>
            <p:ph type="dt" sz="half" idx="10"/>
          </p:nvPr>
        </p:nvSpPr>
        <p:spPr>
          <a:xfrm>
            <a:off x="838200" y="6356350"/>
            <a:ext cx="2743200" cy="365125"/>
          </a:xfrm>
          <a:prstGeom prst="rect">
            <a:avLst/>
          </a:prstGeom>
        </p:spPr>
        <p:txBody>
          <a:bodyPr/>
          <a:lstStyle/>
          <a:p>
            <a:r>
              <a:rPr lang="en-ZA"/>
              <a:t>1/12/21</a:t>
            </a:r>
            <a:endParaRPr lang="en-US"/>
          </a:p>
        </p:txBody>
      </p:sp>
      <p:sp>
        <p:nvSpPr>
          <p:cNvPr id="5" name="Footer Placeholder 4">
            <a:extLst>
              <a:ext uri="{FF2B5EF4-FFF2-40B4-BE49-F238E27FC236}">
                <a16:creationId xmlns:a16="http://schemas.microsoft.com/office/drawing/2014/main" xmlns="" id="{C1588E64-7B80-1D40-938B-615E29D226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1AD9C6CA-0F10-E643-931E-82B64976A632}"/>
              </a:ext>
            </a:extLst>
          </p:cNvPr>
          <p:cNvSpPr>
            <a:spLocks noGrp="1"/>
          </p:cNvSpPr>
          <p:nvPr>
            <p:ph type="sldNum" sz="quarter" idx="12"/>
          </p:nvPr>
        </p:nvSpPr>
        <p:spPr>
          <a:xfrm>
            <a:off x="8610600" y="6356350"/>
            <a:ext cx="2743200" cy="365125"/>
          </a:xfrm>
          <a:prstGeom prst="rect">
            <a:avLst/>
          </a:prstGeom>
        </p:spPr>
        <p:txBody>
          <a:bodyPr/>
          <a:lstStyle/>
          <a:p>
            <a:fld id="{E46178AB-9F47-154C-8C5C-96D64CA04AA0}" type="slidenum">
              <a:rPr lang="en-US" smtClean="0"/>
              <a:pPr/>
              <a:t>‹#›</a:t>
            </a:fld>
            <a:endParaRPr lang="en-US"/>
          </a:p>
        </p:txBody>
      </p:sp>
    </p:spTree>
    <p:extLst>
      <p:ext uri="{BB962C8B-B14F-4D97-AF65-F5344CB8AC3E}">
        <p14:creationId xmlns:p14="http://schemas.microsoft.com/office/powerpoint/2010/main" xmlns="" val="3660055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4C45586D-95B4-F549-A1BE-7A25B11DA0DC}" type="datetimeFigureOut">
              <a:rPr lang="en-US" smtClean="0"/>
              <a:pPr/>
              <a:t>3/17/2022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6CA9E7B-CB17-0B4A-B4E1-519665044527}" type="slidenum">
              <a:rPr lang="en-US" smtClean="0"/>
              <a:pPr/>
              <a:t>‹#›</a:t>
            </a:fld>
            <a:endParaRPr lang="en-US" dirty="0"/>
          </a:p>
        </p:txBody>
      </p:sp>
    </p:spTree>
    <p:extLst>
      <p:ext uri="{BB962C8B-B14F-4D97-AF65-F5344CB8AC3E}">
        <p14:creationId xmlns:p14="http://schemas.microsoft.com/office/powerpoint/2010/main" xmlns="" val="476852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4C45586D-95B4-F549-A1BE-7A25B11DA0DC}" type="datetimeFigureOut">
              <a:rPr lang="en-US" smtClean="0"/>
              <a:pPr/>
              <a:t>3/17/2022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CA9E7B-CB17-0B4A-B4E1-519665044527}" type="slidenum">
              <a:rPr lang="en-US" smtClean="0"/>
              <a:pPr/>
              <a:t>‹#›</a:t>
            </a:fld>
            <a:endParaRPr lang="en-US" dirty="0"/>
          </a:p>
        </p:txBody>
      </p:sp>
    </p:spTree>
    <p:extLst>
      <p:ext uri="{BB962C8B-B14F-4D97-AF65-F5344CB8AC3E}">
        <p14:creationId xmlns:p14="http://schemas.microsoft.com/office/powerpoint/2010/main" xmlns="" val="754503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4C45586D-95B4-F549-A1BE-7A25B11DA0DC}" type="datetimeFigureOut">
              <a:rPr lang="en-US" smtClean="0"/>
              <a:pPr/>
              <a:t>3/17/2022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6CA9E7B-CB17-0B4A-B4E1-519665044527}" type="slidenum">
              <a:rPr lang="en-US" smtClean="0"/>
              <a:pPr/>
              <a:t>‹#›</a:t>
            </a:fld>
            <a:endParaRPr lang="en-US" dirty="0"/>
          </a:p>
        </p:txBody>
      </p:sp>
    </p:spTree>
    <p:extLst>
      <p:ext uri="{BB962C8B-B14F-4D97-AF65-F5344CB8AC3E}">
        <p14:creationId xmlns:p14="http://schemas.microsoft.com/office/powerpoint/2010/main" xmlns="" val="108792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4C45586D-95B4-F549-A1BE-7A25B11DA0DC}" type="datetimeFigureOut">
              <a:rPr lang="en-US" smtClean="0"/>
              <a:pPr/>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CA9E7B-CB17-0B4A-B4E1-519665044527}" type="slidenum">
              <a:rPr lang="en-US" smtClean="0"/>
              <a:pPr/>
              <a:t>‹#›</a:t>
            </a:fld>
            <a:endParaRPr lang="en-US" dirty="0"/>
          </a:p>
        </p:txBody>
      </p:sp>
    </p:spTree>
    <p:extLst>
      <p:ext uri="{BB962C8B-B14F-4D97-AF65-F5344CB8AC3E}">
        <p14:creationId xmlns:p14="http://schemas.microsoft.com/office/powerpoint/2010/main" xmlns="" val="3662913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4C45586D-95B4-F549-A1BE-7A25B11DA0DC}" type="datetimeFigureOut">
              <a:rPr lang="en-US" smtClean="0"/>
              <a:pPr/>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CA9E7B-CB17-0B4A-B4E1-519665044527}" type="slidenum">
              <a:rPr lang="en-US" smtClean="0"/>
              <a:pPr/>
              <a:t>‹#›</a:t>
            </a:fld>
            <a:endParaRPr lang="en-US" dirty="0"/>
          </a:p>
        </p:txBody>
      </p:sp>
    </p:spTree>
    <p:extLst>
      <p:ext uri="{BB962C8B-B14F-4D97-AF65-F5344CB8AC3E}">
        <p14:creationId xmlns:p14="http://schemas.microsoft.com/office/powerpoint/2010/main" xmlns="" val="2473194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C45586D-95B4-F549-A1BE-7A25B11DA0DC}" type="datetimeFigureOut">
              <a:rPr lang="en-US" smtClean="0"/>
              <a:pPr/>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CA9E7B-CB17-0B4A-B4E1-519665044527}" type="slidenum">
              <a:rPr lang="en-US" smtClean="0"/>
              <a:pPr/>
              <a:t>‹#›</a:t>
            </a:fld>
            <a:endParaRPr lang="en-US" dirty="0"/>
          </a:p>
        </p:txBody>
      </p:sp>
    </p:spTree>
    <p:extLst>
      <p:ext uri="{BB962C8B-B14F-4D97-AF65-F5344CB8AC3E}">
        <p14:creationId xmlns:p14="http://schemas.microsoft.com/office/powerpoint/2010/main" xmlns="" val="3881610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C45586D-95B4-F549-A1BE-7A25B11DA0DC}" type="datetimeFigureOut">
              <a:rPr lang="en-US" smtClean="0"/>
              <a:pPr/>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CA9E7B-CB17-0B4A-B4E1-519665044527}" type="slidenum">
              <a:rPr lang="en-US" smtClean="0"/>
              <a:pPr/>
              <a:t>‹#›</a:t>
            </a:fld>
            <a:endParaRPr lang="en-US" dirty="0"/>
          </a:p>
        </p:txBody>
      </p:sp>
    </p:spTree>
    <p:extLst>
      <p:ext uri="{BB962C8B-B14F-4D97-AF65-F5344CB8AC3E}">
        <p14:creationId xmlns:p14="http://schemas.microsoft.com/office/powerpoint/2010/main" xmlns="" val="3284306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D328BC-BB81-9B44-81B5-20C175D435C0}"/>
              </a:ext>
            </a:extLst>
          </p:cNvPr>
          <p:cNvSpPr>
            <a:spLocks noGrp="1"/>
          </p:cNvSpPr>
          <p:nvPr>
            <p:ph type="ctrTitle" hasCustomPrompt="1"/>
          </p:nvPr>
        </p:nvSpPr>
        <p:spPr>
          <a:xfrm>
            <a:off x="231734" y="1122365"/>
            <a:ext cx="5185775" cy="2002881"/>
          </a:xfrm>
          <a:prstGeom prst="rect">
            <a:avLst/>
          </a:prstGeom>
        </p:spPr>
        <p:txBody>
          <a:bodyPr anchor="b"/>
          <a:lstStyle>
            <a:lvl1pPr algn="ctr">
              <a:defRPr sz="4500" b="1" i="0">
                <a:solidFill>
                  <a:srgbClr val="A0CC3A"/>
                </a:solidFill>
                <a:latin typeface="Tw Cen MT Std Extra Bold" panose="020B0402020104020603" pitchFamily="34" charset="0"/>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xmlns="" id="{E2C4241E-7900-934C-8F35-136F7588B265}"/>
              </a:ext>
            </a:extLst>
          </p:cNvPr>
          <p:cNvSpPr>
            <a:spLocks noGrp="1"/>
          </p:cNvSpPr>
          <p:nvPr>
            <p:ph type="subTitle" idx="1" hasCustomPrompt="1"/>
          </p:nvPr>
        </p:nvSpPr>
        <p:spPr>
          <a:xfrm>
            <a:off x="1234857" y="3213731"/>
            <a:ext cx="3179523" cy="769546"/>
          </a:xfrm>
          <a:prstGeom prst="rect">
            <a:avLst/>
          </a:prstGeom>
        </p:spPr>
        <p:txBody>
          <a:bodyPr/>
          <a:lstStyle>
            <a:lvl1pPr marL="0" indent="0" algn="ctr">
              <a:buNone/>
              <a:defRPr sz="1800" b="0" i="0">
                <a:solidFill>
                  <a:schemeClr val="bg1"/>
                </a:solidFill>
                <a:latin typeface="Tw Cen MT Std" panose="020B04020201040206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4" name="Date Placeholder 3">
            <a:extLst>
              <a:ext uri="{FF2B5EF4-FFF2-40B4-BE49-F238E27FC236}">
                <a16:creationId xmlns:a16="http://schemas.microsoft.com/office/drawing/2014/main" xmlns="" id="{D3DEA553-AB8B-2E46-9D32-76CA50365CF7}"/>
              </a:ext>
            </a:extLst>
          </p:cNvPr>
          <p:cNvSpPr>
            <a:spLocks noGrp="1"/>
          </p:cNvSpPr>
          <p:nvPr>
            <p:ph type="dt" sz="half" idx="10"/>
          </p:nvPr>
        </p:nvSpPr>
        <p:spPr>
          <a:xfrm>
            <a:off x="838200" y="6356352"/>
            <a:ext cx="2743200" cy="365125"/>
          </a:xfrm>
          <a:prstGeom prst="rect">
            <a:avLst/>
          </a:prstGeom>
        </p:spPr>
        <p:txBody>
          <a:bodyPr/>
          <a:lstStyle/>
          <a:p>
            <a:r>
              <a:rPr lang="en-ZA" dirty="0"/>
              <a:t>1/12/21</a:t>
            </a:r>
            <a:endParaRPr lang="en-US" dirty="0"/>
          </a:p>
        </p:txBody>
      </p:sp>
      <p:sp>
        <p:nvSpPr>
          <p:cNvPr id="5" name="Footer Placeholder 4">
            <a:extLst>
              <a:ext uri="{FF2B5EF4-FFF2-40B4-BE49-F238E27FC236}">
                <a16:creationId xmlns:a16="http://schemas.microsoft.com/office/drawing/2014/main" xmlns="" id="{C1588E64-7B80-1D40-938B-615E29D22668}"/>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1AD9C6CA-0F10-E643-931E-82B64976A632}"/>
              </a:ext>
            </a:extLst>
          </p:cNvPr>
          <p:cNvSpPr>
            <a:spLocks noGrp="1"/>
          </p:cNvSpPr>
          <p:nvPr>
            <p:ph type="sldNum" sz="quarter" idx="12"/>
          </p:nvPr>
        </p:nvSpPr>
        <p:spPr>
          <a:xfrm>
            <a:off x="8610600" y="6356352"/>
            <a:ext cx="2743200" cy="365125"/>
          </a:xfrm>
          <a:prstGeom prst="rect">
            <a:avLst/>
          </a:prstGeom>
        </p:spPr>
        <p:txBody>
          <a:bodyPr/>
          <a:lstStyle/>
          <a:p>
            <a:fld id="{E46178AB-9F47-154C-8C5C-96D64CA04AA0}" type="slidenum">
              <a:rPr lang="en-US" smtClean="0"/>
              <a:pPr/>
              <a:t>‹#›</a:t>
            </a:fld>
            <a:endParaRPr lang="en-US" dirty="0"/>
          </a:p>
        </p:txBody>
      </p:sp>
    </p:spTree>
    <p:extLst>
      <p:ext uri="{BB962C8B-B14F-4D97-AF65-F5344CB8AC3E}">
        <p14:creationId xmlns:p14="http://schemas.microsoft.com/office/powerpoint/2010/main" xmlns="" val="4212972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alphaModFix amt="31000"/>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D8DE3A6-B036-BD41-9EFC-4FC8A2D9F7E9}"/>
              </a:ext>
            </a:extLst>
          </p:cNvPr>
          <p:cNvSpPr>
            <a:spLocks noGrp="1"/>
          </p:cNvSpPr>
          <p:nvPr>
            <p:ph idx="1"/>
          </p:nvPr>
        </p:nvSpPr>
        <p:spPr>
          <a:xfrm>
            <a:off x="838200" y="1825625"/>
            <a:ext cx="10515600" cy="4351338"/>
          </a:xfrm>
          <a:prstGeom prst="rect">
            <a:avLst/>
          </a:prstGeom>
        </p:spPr>
        <p:txBody>
          <a:bodyPr/>
          <a:lstStyle>
            <a:lvl1pPr>
              <a:defRPr>
                <a:solidFill>
                  <a:srgbClr val="356D34"/>
                </a:solidFill>
                <a:latin typeface="+mn-lt"/>
              </a:defRPr>
            </a:lvl1pPr>
            <a:lvl2pPr>
              <a:defRPr>
                <a:solidFill>
                  <a:srgbClr val="356D34"/>
                </a:solidFill>
                <a:latin typeface="+mn-lt"/>
              </a:defRPr>
            </a:lvl2pPr>
            <a:lvl3pPr>
              <a:defRPr>
                <a:solidFill>
                  <a:srgbClr val="356D34"/>
                </a:solidFill>
                <a:latin typeface="+mn-lt"/>
              </a:defRPr>
            </a:lvl3pPr>
            <a:lvl4pPr>
              <a:defRPr>
                <a:solidFill>
                  <a:srgbClr val="356D34"/>
                </a:solidFill>
                <a:latin typeface="+mn-lt"/>
              </a:defRPr>
            </a:lvl4pPr>
            <a:lvl5pPr>
              <a:defRPr>
                <a:solidFill>
                  <a:srgbClr val="356D34"/>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71EEDC8F-9A63-FC44-90D9-E569CECA82A4}"/>
              </a:ext>
            </a:extLst>
          </p:cNvPr>
          <p:cNvSpPr>
            <a:spLocks noGrp="1"/>
          </p:cNvSpPr>
          <p:nvPr>
            <p:ph type="dt" sz="half" idx="10"/>
          </p:nvPr>
        </p:nvSpPr>
        <p:spPr>
          <a:xfrm>
            <a:off x="838200" y="6356352"/>
            <a:ext cx="2743200" cy="365125"/>
          </a:xfrm>
          <a:prstGeom prst="rect">
            <a:avLst/>
          </a:prstGeom>
        </p:spPr>
        <p:txBody>
          <a:bodyPr/>
          <a:lstStyle/>
          <a:p>
            <a:r>
              <a:rPr lang="en-ZA" dirty="0"/>
              <a:t>1/12/21</a:t>
            </a:r>
            <a:endParaRPr lang="en-US" dirty="0"/>
          </a:p>
        </p:txBody>
      </p:sp>
      <p:sp>
        <p:nvSpPr>
          <p:cNvPr id="5" name="Footer Placeholder 4">
            <a:extLst>
              <a:ext uri="{FF2B5EF4-FFF2-40B4-BE49-F238E27FC236}">
                <a16:creationId xmlns:a16="http://schemas.microsoft.com/office/drawing/2014/main" xmlns="" id="{6807E265-90D2-014B-AD20-F0A97278D9B8}"/>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FD0B7E44-37ED-734A-8035-DE2924BE74C7}"/>
              </a:ext>
            </a:extLst>
          </p:cNvPr>
          <p:cNvSpPr>
            <a:spLocks noGrp="1"/>
          </p:cNvSpPr>
          <p:nvPr>
            <p:ph type="sldNum" sz="quarter" idx="12"/>
          </p:nvPr>
        </p:nvSpPr>
        <p:spPr>
          <a:xfrm>
            <a:off x="8610600" y="6356352"/>
            <a:ext cx="2743200" cy="365125"/>
          </a:xfrm>
          <a:prstGeom prst="rect">
            <a:avLst/>
          </a:prstGeom>
        </p:spPr>
        <p:txBody>
          <a:bodyPr/>
          <a:lstStyle/>
          <a:p>
            <a:fld id="{E46178AB-9F47-154C-8C5C-96D64CA04AA0}" type="slidenum">
              <a:rPr lang="en-US" smtClean="0"/>
              <a:pPr/>
              <a:t>‹#›</a:t>
            </a:fld>
            <a:endParaRPr lang="en-US" dirty="0"/>
          </a:p>
        </p:txBody>
      </p:sp>
      <p:sp>
        <p:nvSpPr>
          <p:cNvPr id="9" name="Title 1">
            <a:extLst>
              <a:ext uri="{FF2B5EF4-FFF2-40B4-BE49-F238E27FC236}">
                <a16:creationId xmlns:a16="http://schemas.microsoft.com/office/drawing/2014/main" xmlns="" id="{9BFAA615-FA45-5C48-A3CB-5241594667AF}"/>
              </a:ext>
            </a:extLst>
          </p:cNvPr>
          <p:cNvSpPr>
            <a:spLocks noGrp="1"/>
          </p:cNvSpPr>
          <p:nvPr>
            <p:ph type="ctrTitle" hasCustomPrompt="1"/>
          </p:nvPr>
        </p:nvSpPr>
        <p:spPr>
          <a:xfrm>
            <a:off x="838202" y="338203"/>
            <a:ext cx="5185775" cy="1008346"/>
          </a:xfrm>
          <a:prstGeom prst="rect">
            <a:avLst/>
          </a:prstGeom>
        </p:spPr>
        <p:txBody>
          <a:bodyPr anchor="b">
            <a:normAutofit/>
          </a:bodyPr>
          <a:lstStyle>
            <a:lvl1pPr algn="l">
              <a:defRPr sz="3000" b="1" i="0">
                <a:solidFill>
                  <a:srgbClr val="356D34"/>
                </a:solidFill>
                <a:latin typeface="Tw Cen MT Std" panose="020B0402020104020603" pitchFamily="34" charset="0"/>
              </a:defRPr>
            </a:lvl1pPr>
          </a:lstStyle>
          <a:p>
            <a:r>
              <a:rPr lang="en-US" dirty="0"/>
              <a:t>Content Slide</a:t>
            </a:r>
          </a:p>
        </p:txBody>
      </p:sp>
    </p:spTree>
    <p:extLst>
      <p:ext uri="{BB962C8B-B14F-4D97-AF65-F5344CB8AC3E}">
        <p14:creationId xmlns:p14="http://schemas.microsoft.com/office/powerpoint/2010/main" xmlns="" val="2996642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4958070B-ED4F-094D-A03E-A09B974205C0}"/>
              </a:ext>
            </a:extLst>
          </p:cNvPr>
          <p:cNvSpPr>
            <a:spLocks noGrp="1"/>
          </p:cNvSpPr>
          <p:nvPr>
            <p:ph type="ctrTitle" hasCustomPrompt="1"/>
          </p:nvPr>
        </p:nvSpPr>
        <p:spPr>
          <a:xfrm>
            <a:off x="231734" y="1352813"/>
            <a:ext cx="5185775" cy="1772433"/>
          </a:xfrm>
          <a:prstGeom prst="rect">
            <a:avLst/>
          </a:prstGeom>
        </p:spPr>
        <p:txBody>
          <a:bodyPr anchor="b"/>
          <a:lstStyle>
            <a:lvl1pPr algn="ctr">
              <a:defRPr sz="4500" b="1" i="0">
                <a:solidFill>
                  <a:srgbClr val="A0CC3A"/>
                </a:solidFill>
                <a:latin typeface="Tw Cen MT Std Extra Bold" panose="020B0402020104020603" pitchFamily="34" charset="0"/>
              </a:defRPr>
            </a:lvl1pPr>
          </a:lstStyle>
          <a:p>
            <a:r>
              <a:rPr lang="en-US" dirty="0"/>
              <a:t>Dividing Slide</a:t>
            </a:r>
          </a:p>
        </p:txBody>
      </p:sp>
      <p:sp>
        <p:nvSpPr>
          <p:cNvPr id="11" name="Subtitle 2">
            <a:extLst>
              <a:ext uri="{FF2B5EF4-FFF2-40B4-BE49-F238E27FC236}">
                <a16:creationId xmlns:a16="http://schemas.microsoft.com/office/drawing/2014/main" xmlns="" id="{967772FD-F308-4F41-BFF5-584E7380DCD6}"/>
              </a:ext>
            </a:extLst>
          </p:cNvPr>
          <p:cNvSpPr>
            <a:spLocks noGrp="1"/>
          </p:cNvSpPr>
          <p:nvPr>
            <p:ph type="subTitle" idx="1" hasCustomPrompt="1"/>
          </p:nvPr>
        </p:nvSpPr>
        <p:spPr>
          <a:xfrm>
            <a:off x="1234857" y="3213731"/>
            <a:ext cx="3179523" cy="769546"/>
          </a:xfrm>
          <a:prstGeom prst="rect">
            <a:avLst/>
          </a:prstGeom>
        </p:spPr>
        <p:txBody>
          <a:bodyPr/>
          <a:lstStyle>
            <a:lvl1pPr marL="0" indent="0" algn="ctr">
              <a:buNone/>
              <a:defRPr sz="1800" b="0" i="0">
                <a:solidFill>
                  <a:schemeClr val="bg1"/>
                </a:solidFill>
                <a:latin typeface="Tw Cen MT Std" panose="020B04020201040206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Tree>
    <p:extLst>
      <p:ext uri="{BB962C8B-B14F-4D97-AF65-F5344CB8AC3E}">
        <p14:creationId xmlns:p14="http://schemas.microsoft.com/office/powerpoint/2010/main" xmlns="" val="2224158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alphaModFix amt="31000"/>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D8DE3A6-B036-BD41-9EFC-4FC8A2D9F7E9}"/>
              </a:ext>
            </a:extLst>
          </p:cNvPr>
          <p:cNvSpPr>
            <a:spLocks noGrp="1"/>
          </p:cNvSpPr>
          <p:nvPr>
            <p:ph idx="1"/>
          </p:nvPr>
        </p:nvSpPr>
        <p:spPr>
          <a:xfrm>
            <a:off x="838200" y="1825625"/>
            <a:ext cx="10515600" cy="4351338"/>
          </a:xfrm>
          <a:prstGeom prst="rect">
            <a:avLst/>
          </a:prstGeom>
        </p:spPr>
        <p:txBody>
          <a:bodyPr/>
          <a:lstStyle>
            <a:lvl1pPr>
              <a:defRPr>
                <a:solidFill>
                  <a:srgbClr val="356D34"/>
                </a:solidFill>
                <a:latin typeface="+mn-lt"/>
              </a:defRPr>
            </a:lvl1pPr>
            <a:lvl2pPr>
              <a:defRPr>
                <a:solidFill>
                  <a:srgbClr val="356D34"/>
                </a:solidFill>
                <a:latin typeface="+mn-lt"/>
              </a:defRPr>
            </a:lvl2pPr>
            <a:lvl3pPr>
              <a:defRPr>
                <a:solidFill>
                  <a:srgbClr val="356D34"/>
                </a:solidFill>
                <a:latin typeface="+mn-lt"/>
              </a:defRPr>
            </a:lvl3pPr>
            <a:lvl4pPr>
              <a:defRPr>
                <a:solidFill>
                  <a:srgbClr val="356D34"/>
                </a:solidFill>
                <a:latin typeface="+mn-lt"/>
              </a:defRPr>
            </a:lvl4pPr>
            <a:lvl5pPr>
              <a:defRPr>
                <a:solidFill>
                  <a:srgbClr val="356D34"/>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71EEDC8F-9A63-FC44-90D9-E569CECA82A4}"/>
              </a:ext>
            </a:extLst>
          </p:cNvPr>
          <p:cNvSpPr>
            <a:spLocks noGrp="1"/>
          </p:cNvSpPr>
          <p:nvPr>
            <p:ph type="dt" sz="half" idx="10"/>
          </p:nvPr>
        </p:nvSpPr>
        <p:spPr>
          <a:xfrm>
            <a:off x="838200" y="6356350"/>
            <a:ext cx="2743200" cy="365125"/>
          </a:xfrm>
          <a:prstGeom prst="rect">
            <a:avLst/>
          </a:prstGeom>
        </p:spPr>
        <p:txBody>
          <a:bodyPr/>
          <a:lstStyle/>
          <a:p>
            <a:r>
              <a:rPr lang="en-ZA"/>
              <a:t>1/12/21</a:t>
            </a:r>
            <a:endParaRPr lang="en-US"/>
          </a:p>
        </p:txBody>
      </p:sp>
      <p:sp>
        <p:nvSpPr>
          <p:cNvPr id="5" name="Footer Placeholder 4">
            <a:extLst>
              <a:ext uri="{FF2B5EF4-FFF2-40B4-BE49-F238E27FC236}">
                <a16:creationId xmlns:a16="http://schemas.microsoft.com/office/drawing/2014/main" xmlns="" id="{6807E265-90D2-014B-AD20-F0A97278D9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D0B7E44-37ED-734A-8035-DE2924BE74C7}"/>
              </a:ext>
            </a:extLst>
          </p:cNvPr>
          <p:cNvSpPr>
            <a:spLocks noGrp="1"/>
          </p:cNvSpPr>
          <p:nvPr>
            <p:ph type="sldNum" sz="quarter" idx="12"/>
          </p:nvPr>
        </p:nvSpPr>
        <p:spPr>
          <a:xfrm>
            <a:off x="8610600" y="6356350"/>
            <a:ext cx="2743200" cy="365125"/>
          </a:xfrm>
          <a:prstGeom prst="rect">
            <a:avLst/>
          </a:prstGeom>
        </p:spPr>
        <p:txBody>
          <a:bodyPr/>
          <a:lstStyle/>
          <a:p>
            <a:fld id="{E46178AB-9F47-154C-8C5C-96D64CA04AA0}" type="slidenum">
              <a:rPr lang="en-US" smtClean="0"/>
              <a:pPr/>
              <a:t>‹#›</a:t>
            </a:fld>
            <a:endParaRPr lang="en-US"/>
          </a:p>
        </p:txBody>
      </p:sp>
      <p:sp>
        <p:nvSpPr>
          <p:cNvPr id="9" name="Title 1">
            <a:extLst>
              <a:ext uri="{FF2B5EF4-FFF2-40B4-BE49-F238E27FC236}">
                <a16:creationId xmlns:a16="http://schemas.microsoft.com/office/drawing/2014/main" xmlns="" id="{9BFAA615-FA45-5C48-A3CB-5241594667AF}"/>
              </a:ext>
            </a:extLst>
          </p:cNvPr>
          <p:cNvSpPr>
            <a:spLocks noGrp="1"/>
          </p:cNvSpPr>
          <p:nvPr>
            <p:ph type="ctrTitle" hasCustomPrompt="1"/>
          </p:nvPr>
        </p:nvSpPr>
        <p:spPr>
          <a:xfrm>
            <a:off x="838200" y="338203"/>
            <a:ext cx="5185775" cy="1008346"/>
          </a:xfrm>
          <a:prstGeom prst="rect">
            <a:avLst/>
          </a:prstGeom>
        </p:spPr>
        <p:txBody>
          <a:bodyPr anchor="b">
            <a:normAutofit/>
          </a:bodyPr>
          <a:lstStyle>
            <a:lvl1pPr algn="l">
              <a:defRPr sz="4000" b="1" i="0">
                <a:solidFill>
                  <a:srgbClr val="356D34"/>
                </a:solidFill>
                <a:latin typeface="Tw Cen MT Std" panose="020B0402020104020603" pitchFamily="34" charset="0"/>
              </a:defRPr>
            </a:lvl1pPr>
          </a:lstStyle>
          <a:p>
            <a:r>
              <a:rPr lang="en-US" dirty="0"/>
              <a:t>Content Slide</a:t>
            </a:r>
          </a:p>
        </p:txBody>
      </p:sp>
    </p:spTree>
    <p:extLst>
      <p:ext uri="{BB962C8B-B14F-4D97-AF65-F5344CB8AC3E}">
        <p14:creationId xmlns:p14="http://schemas.microsoft.com/office/powerpoint/2010/main" xmlns="" val="142816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alphaModFix amt="49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6733DE-53BE-7641-B919-F90A7D9DD64E}"/>
              </a:ext>
            </a:extLst>
          </p:cNvPr>
          <p:cNvSpPr>
            <a:spLocks noGrp="1"/>
          </p:cNvSpPr>
          <p:nvPr>
            <p:ph type="title" hasCustomPrompt="1"/>
          </p:nvPr>
        </p:nvSpPr>
        <p:spPr>
          <a:xfrm>
            <a:off x="838200" y="365127"/>
            <a:ext cx="10515600" cy="1325563"/>
          </a:xfrm>
          <a:prstGeom prst="rect">
            <a:avLst/>
          </a:prstGeom>
        </p:spPr>
        <p:txBody>
          <a:bodyPr/>
          <a:lstStyle>
            <a:lvl1pPr marL="0" marR="0" indent="0" algn="l" defTabSz="685800" rtl="0" eaLnBrk="1" fontAlgn="auto" latinLnBrk="0" hangingPunct="1">
              <a:lnSpc>
                <a:spcPct val="90000"/>
              </a:lnSpc>
              <a:spcBef>
                <a:spcPct val="0"/>
              </a:spcBef>
              <a:spcAft>
                <a:spcPts val="0"/>
              </a:spcAft>
              <a:buClrTx/>
              <a:buSzTx/>
              <a:buFontTx/>
              <a:buNone/>
              <a:tabLst/>
              <a:defRPr b="1" i="0">
                <a:solidFill>
                  <a:srgbClr val="356D34"/>
                </a:solidFill>
                <a:latin typeface="Tw Cen MT Std" panose="020B0402020104020603" pitchFamily="34" charset="0"/>
              </a:defRPr>
            </a:lvl1pPr>
          </a:lstStyle>
          <a:p>
            <a:r>
              <a:rPr lang="en-US" dirty="0"/>
              <a:t>Content Slide (with images)</a:t>
            </a:r>
          </a:p>
        </p:txBody>
      </p:sp>
      <p:sp>
        <p:nvSpPr>
          <p:cNvPr id="3" name="Content Placeholder 2">
            <a:extLst>
              <a:ext uri="{FF2B5EF4-FFF2-40B4-BE49-F238E27FC236}">
                <a16:creationId xmlns:a16="http://schemas.microsoft.com/office/drawing/2014/main" xmlns="" id="{5D3B966E-0CDE-1643-BC85-704E47DC89F4}"/>
              </a:ext>
            </a:extLst>
          </p:cNvPr>
          <p:cNvSpPr>
            <a:spLocks noGrp="1"/>
          </p:cNvSpPr>
          <p:nvPr>
            <p:ph sz="half" idx="1"/>
          </p:nvPr>
        </p:nvSpPr>
        <p:spPr>
          <a:xfrm>
            <a:off x="838200" y="1825625"/>
            <a:ext cx="5181600" cy="4351338"/>
          </a:xfrm>
          <a:prstGeom prst="rect">
            <a:avLst/>
          </a:prstGeom>
        </p:spPr>
        <p:txBody>
          <a:bodyPr/>
          <a:lstStyle>
            <a:lvl1pPr>
              <a:defRPr>
                <a:solidFill>
                  <a:srgbClr val="356D34"/>
                </a:solidFill>
                <a:latin typeface="+mn-lt"/>
              </a:defRPr>
            </a:lvl1pPr>
            <a:lvl2pPr>
              <a:defRPr>
                <a:solidFill>
                  <a:srgbClr val="356D34"/>
                </a:solidFill>
                <a:latin typeface="+mn-lt"/>
              </a:defRPr>
            </a:lvl2pPr>
            <a:lvl3pPr>
              <a:defRPr>
                <a:solidFill>
                  <a:srgbClr val="356D34"/>
                </a:solidFill>
                <a:latin typeface="+mn-lt"/>
              </a:defRPr>
            </a:lvl3pPr>
            <a:lvl4pPr>
              <a:defRPr>
                <a:solidFill>
                  <a:srgbClr val="356D34"/>
                </a:solidFill>
                <a:latin typeface="+mn-lt"/>
              </a:defRPr>
            </a:lvl4pPr>
            <a:lvl5pPr>
              <a:defRPr>
                <a:solidFill>
                  <a:srgbClr val="356D34"/>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969FDD72-0F33-384E-B9C9-791E74CD08B6}"/>
              </a:ext>
            </a:extLst>
          </p:cNvPr>
          <p:cNvSpPr>
            <a:spLocks noGrp="1"/>
          </p:cNvSpPr>
          <p:nvPr>
            <p:ph sz="half" idx="2"/>
          </p:nvPr>
        </p:nvSpPr>
        <p:spPr>
          <a:xfrm>
            <a:off x="6172200" y="1825625"/>
            <a:ext cx="5181600" cy="4351338"/>
          </a:xfrm>
          <a:prstGeom prst="rect">
            <a:avLst/>
          </a:prstGeom>
        </p:spPr>
        <p:txBody>
          <a:bodyPr/>
          <a:lstStyle>
            <a:lvl1pPr>
              <a:defRPr>
                <a:solidFill>
                  <a:srgbClr val="356D34"/>
                </a:solidFill>
                <a:latin typeface="+mn-lt"/>
              </a:defRPr>
            </a:lvl1pPr>
            <a:lvl2pPr>
              <a:defRPr>
                <a:solidFill>
                  <a:srgbClr val="356D34"/>
                </a:solidFill>
                <a:latin typeface="+mn-lt"/>
              </a:defRPr>
            </a:lvl2pPr>
            <a:lvl3pPr>
              <a:defRPr>
                <a:solidFill>
                  <a:srgbClr val="356D34"/>
                </a:solidFill>
                <a:latin typeface="+mn-lt"/>
              </a:defRPr>
            </a:lvl3pPr>
            <a:lvl4pPr>
              <a:defRPr>
                <a:solidFill>
                  <a:srgbClr val="356D34"/>
                </a:solidFill>
                <a:latin typeface="+mn-lt"/>
              </a:defRPr>
            </a:lvl4pPr>
            <a:lvl5pPr>
              <a:defRPr>
                <a:solidFill>
                  <a:srgbClr val="356D34"/>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C4AE381-0501-C442-8A44-7CA3212348D6}"/>
              </a:ext>
            </a:extLst>
          </p:cNvPr>
          <p:cNvSpPr>
            <a:spLocks noGrp="1"/>
          </p:cNvSpPr>
          <p:nvPr>
            <p:ph type="dt" sz="half" idx="10"/>
          </p:nvPr>
        </p:nvSpPr>
        <p:spPr>
          <a:xfrm>
            <a:off x="838200" y="6356352"/>
            <a:ext cx="2743200" cy="365125"/>
          </a:xfrm>
          <a:prstGeom prst="rect">
            <a:avLst/>
          </a:prstGeom>
        </p:spPr>
        <p:txBody>
          <a:bodyPr/>
          <a:lstStyle/>
          <a:p>
            <a:r>
              <a:rPr lang="en-ZA" dirty="0"/>
              <a:t>1/12/21</a:t>
            </a:r>
            <a:endParaRPr lang="en-US" dirty="0"/>
          </a:p>
        </p:txBody>
      </p:sp>
      <p:sp>
        <p:nvSpPr>
          <p:cNvPr id="6" name="Footer Placeholder 5">
            <a:extLst>
              <a:ext uri="{FF2B5EF4-FFF2-40B4-BE49-F238E27FC236}">
                <a16:creationId xmlns:a16="http://schemas.microsoft.com/office/drawing/2014/main" xmlns="" id="{B612250E-D57E-F049-AD69-F1C7FCF584FB}"/>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xmlns="" id="{260AD10F-D794-4740-847B-FBD5C63D8485}"/>
              </a:ext>
            </a:extLst>
          </p:cNvPr>
          <p:cNvSpPr>
            <a:spLocks noGrp="1"/>
          </p:cNvSpPr>
          <p:nvPr>
            <p:ph type="sldNum" sz="quarter" idx="12"/>
          </p:nvPr>
        </p:nvSpPr>
        <p:spPr>
          <a:xfrm>
            <a:off x="8610600" y="6356352"/>
            <a:ext cx="2743200" cy="365125"/>
          </a:xfrm>
          <a:prstGeom prst="rect">
            <a:avLst/>
          </a:prstGeom>
        </p:spPr>
        <p:txBody>
          <a:bodyPr/>
          <a:lstStyle/>
          <a:p>
            <a:fld id="{E46178AB-9F47-154C-8C5C-96D64CA04AA0}" type="slidenum">
              <a:rPr lang="en-US" smtClean="0"/>
              <a:pPr/>
              <a:t>‹#›</a:t>
            </a:fld>
            <a:endParaRPr lang="en-US" dirty="0"/>
          </a:p>
        </p:txBody>
      </p:sp>
    </p:spTree>
    <p:extLst>
      <p:ext uri="{BB962C8B-B14F-4D97-AF65-F5344CB8AC3E}">
        <p14:creationId xmlns:p14="http://schemas.microsoft.com/office/powerpoint/2010/main" xmlns="" val="3302024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alphaModFix amt="49000"/>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EC9BB0F2-9CA6-4B40-83B9-4BB97E0F63A8}"/>
              </a:ext>
            </a:extLst>
          </p:cNvPr>
          <p:cNvSpPr>
            <a:spLocks noGrp="1"/>
          </p:cNvSpPr>
          <p:nvPr>
            <p:ph type="dt" sz="half" idx="10"/>
          </p:nvPr>
        </p:nvSpPr>
        <p:spPr>
          <a:xfrm>
            <a:off x="838200" y="6356352"/>
            <a:ext cx="2743200" cy="365125"/>
          </a:xfrm>
          <a:prstGeom prst="rect">
            <a:avLst/>
          </a:prstGeom>
        </p:spPr>
        <p:txBody>
          <a:bodyPr/>
          <a:lstStyle/>
          <a:p>
            <a:r>
              <a:rPr lang="en-ZA" dirty="0"/>
              <a:t>1/12/21</a:t>
            </a:r>
            <a:endParaRPr lang="en-US" dirty="0"/>
          </a:p>
        </p:txBody>
      </p:sp>
      <p:sp>
        <p:nvSpPr>
          <p:cNvPr id="4" name="Footer Placeholder 3">
            <a:extLst>
              <a:ext uri="{FF2B5EF4-FFF2-40B4-BE49-F238E27FC236}">
                <a16:creationId xmlns:a16="http://schemas.microsoft.com/office/drawing/2014/main" xmlns="" id="{C026A7CC-690F-A341-891D-3DA2E1833FC6}"/>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xmlns="" id="{66FB76B2-52BD-2C4C-B162-1B7CB186F26C}"/>
              </a:ext>
            </a:extLst>
          </p:cNvPr>
          <p:cNvSpPr>
            <a:spLocks noGrp="1"/>
          </p:cNvSpPr>
          <p:nvPr>
            <p:ph type="sldNum" sz="quarter" idx="12"/>
          </p:nvPr>
        </p:nvSpPr>
        <p:spPr>
          <a:xfrm>
            <a:off x="8610600" y="6356352"/>
            <a:ext cx="2743200" cy="365125"/>
          </a:xfrm>
          <a:prstGeom prst="rect">
            <a:avLst/>
          </a:prstGeom>
        </p:spPr>
        <p:txBody>
          <a:bodyPr/>
          <a:lstStyle/>
          <a:p>
            <a:fld id="{E46178AB-9F47-154C-8C5C-96D64CA04AA0}" type="slidenum">
              <a:rPr lang="en-US" smtClean="0"/>
              <a:pPr/>
              <a:t>‹#›</a:t>
            </a:fld>
            <a:endParaRPr lang="en-US" dirty="0"/>
          </a:p>
        </p:txBody>
      </p:sp>
      <p:sp>
        <p:nvSpPr>
          <p:cNvPr id="6" name="Title 1">
            <a:extLst>
              <a:ext uri="{FF2B5EF4-FFF2-40B4-BE49-F238E27FC236}">
                <a16:creationId xmlns:a16="http://schemas.microsoft.com/office/drawing/2014/main" xmlns="" id="{72348D62-2924-C549-86B3-CB19B9A3FC56}"/>
              </a:ext>
            </a:extLst>
          </p:cNvPr>
          <p:cNvSpPr>
            <a:spLocks noGrp="1"/>
          </p:cNvSpPr>
          <p:nvPr>
            <p:ph type="title" hasCustomPrompt="1"/>
          </p:nvPr>
        </p:nvSpPr>
        <p:spPr>
          <a:xfrm>
            <a:off x="838200" y="365127"/>
            <a:ext cx="10515600" cy="1325563"/>
          </a:xfrm>
          <a:prstGeom prst="rect">
            <a:avLst/>
          </a:prstGeom>
        </p:spPr>
        <p:txBody>
          <a:bodyPr/>
          <a:lstStyle>
            <a:lvl1pPr marL="0" marR="0" indent="0" algn="l" defTabSz="685800" rtl="0" eaLnBrk="1" fontAlgn="auto" latinLnBrk="0" hangingPunct="1">
              <a:lnSpc>
                <a:spcPct val="90000"/>
              </a:lnSpc>
              <a:spcBef>
                <a:spcPct val="0"/>
              </a:spcBef>
              <a:spcAft>
                <a:spcPts val="0"/>
              </a:spcAft>
              <a:buClrTx/>
              <a:buSzTx/>
              <a:buFontTx/>
              <a:buNone/>
              <a:tabLst/>
              <a:defRPr b="1" i="0">
                <a:solidFill>
                  <a:srgbClr val="356D34"/>
                </a:solidFill>
                <a:latin typeface="Tw Cen MT Std" panose="020B0402020104020603" pitchFamily="34" charset="0"/>
              </a:defRPr>
            </a:lvl1pPr>
          </a:lstStyle>
          <a:p>
            <a:r>
              <a:rPr lang="en-US" dirty="0"/>
              <a:t>Image only slide</a:t>
            </a:r>
          </a:p>
        </p:txBody>
      </p:sp>
    </p:spTree>
    <p:extLst>
      <p:ext uri="{BB962C8B-B14F-4D97-AF65-F5344CB8AC3E}">
        <p14:creationId xmlns:p14="http://schemas.microsoft.com/office/powerpoint/2010/main" xmlns="" val="2176485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611188" y="430213"/>
            <a:ext cx="11023600"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11188" y="6299200"/>
            <a:ext cx="110236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a:spLocks noChangeArrowheads="1"/>
          </p:cNvSpPr>
          <p:nvPr userDrawn="1"/>
        </p:nvSpPr>
        <p:spPr bwMode="auto">
          <a:xfrm>
            <a:off x="10583863" y="6392864"/>
            <a:ext cx="38100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fld id="{E03F691D-FE5B-471A-9F6E-22E4C5EED1F7}" type="slidenum">
              <a:rPr lang="en-US" altLang="en-US" sz="900" smtClean="0">
                <a:solidFill>
                  <a:srgbClr val="AA998B"/>
                </a:solidFill>
                <a:latin typeface="Century Gothic" panose="020B0502020202020204" pitchFamily="34" charset="0"/>
                <a:ea typeface="Century Gothic" panose="020B0502020202020204" pitchFamily="34" charset="0"/>
                <a:cs typeface="Century Gothic" panose="020B0502020202020204" pitchFamily="34" charset="0"/>
              </a:rPr>
              <a:pPr algn="ctr" eaLnBrk="1" hangingPunct="1">
                <a:defRPr/>
              </a:pPr>
              <a:t>‹#›</a:t>
            </a:fld>
            <a:endParaRPr lang="en-US" altLang="en-US" sz="900" dirty="0">
              <a:solidFill>
                <a:srgbClr val="AA998B"/>
              </a:solidFill>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10" name="Title 1"/>
          <p:cNvSpPr>
            <a:spLocks noGrp="1"/>
          </p:cNvSpPr>
          <p:nvPr>
            <p:ph type="title"/>
          </p:nvPr>
        </p:nvSpPr>
        <p:spPr>
          <a:xfrm>
            <a:off x="976215" y="523929"/>
            <a:ext cx="10433556" cy="427894"/>
          </a:xfrm>
          <a:prstGeom prst="rect">
            <a:avLst/>
          </a:prstGeom>
        </p:spPr>
        <p:txBody>
          <a:bodyPr/>
          <a:lstStyle>
            <a:lvl1pPr marL="0" algn="l" defTabSz="685800" rtl="0" eaLnBrk="1" latinLnBrk="0" hangingPunct="1">
              <a:defRPr lang="en-US" sz="1800" b="1" kern="1200">
                <a:solidFill>
                  <a:schemeClr val="bg1"/>
                </a:solidFill>
                <a:latin typeface="Century Gothic" charset="0"/>
                <a:ea typeface="Century Gothic" charset="0"/>
                <a:cs typeface="Century Gothic" charset="0"/>
              </a:defRPr>
            </a:lvl1pPr>
          </a:lstStyle>
          <a:p>
            <a:r>
              <a:rPr lang="en-US" dirty="0"/>
              <a:t>Click to edit Master title style</a:t>
            </a:r>
          </a:p>
        </p:txBody>
      </p:sp>
    </p:spTree>
    <p:extLst>
      <p:ext uri="{BB962C8B-B14F-4D97-AF65-F5344CB8AC3E}">
        <p14:creationId xmlns:p14="http://schemas.microsoft.com/office/powerpoint/2010/main" xmlns="" val="3930545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610605" y="430222"/>
            <a:ext cx="11023600" cy="615308"/>
          </a:xfrm>
          <a:prstGeom prst="rect">
            <a:avLst/>
          </a:prstGeom>
        </p:spPr>
      </p:pic>
      <p:sp>
        <p:nvSpPr>
          <p:cNvPr id="2" name="Title 1"/>
          <p:cNvSpPr>
            <a:spLocks noGrp="1"/>
          </p:cNvSpPr>
          <p:nvPr>
            <p:ph type="title"/>
          </p:nvPr>
        </p:nvSpPr>
        <p:spPr>
          <a:xfrm>
            <a:off x="976215" y="523929"/>
            <a:ext cx="10433556" cy="427894"/>
          </a:xfrm>
          <a:prstGeom prst="rect">
            <a:avLst/>
          </a:prstGeom>
        </p:spPr>
        <p:txBody>
          <a:bodyPr/>
          <a:lstStyle>
            <a:lvl1pPr marL="0" algn="l" defTabSz="685800" rtl="0" eaLnBrk="1" latinLnBrk="0" hangingPunct="1">
              <a:defRPr lang="en-US" sz="1800" b="1" kern="1200">
                <a:solidFill>
                  <a:schemeClr val="bg1"/>
                </a:solidFill>
                <a:latin typeface="Century Gothic" charset="0"/>
                <a:ea typeface="Century Gothic" charset="0"/>
                <a:cs typeface="Century Gothic" charset="0"/>
              </a:defRPr>
            </a:lvl1pPr>
          </a:lstStyle>
          <a:p>
            <a:r>
              <a:rPr lang="en-US" dirty="0"/>
              <a:t>Click to edit Master title style</a:t>
            </a:r>
          </a:p>
        </p:txBody>
      </p:sp>
      <p:pic>
        <p:nvPicPr>
          <p:cNvPr id="7" name="Picture 6"/>
          <p:cNvPicPr>
            <a:picLocks noChangeAspect="1"/>
          </p:cNvPicPr>
          <p:nvPr userDrawn="1"/>
        </p:nvPicPr>
        <p:blipFill>
          <a:blip r:embed="rId3"/>
          <a:stretch>
            <a:fillRect/>
          </a:stretch>
        </p:blipFill>
        <p:spPr>
          <a:xfrm>
            <a:off x="610605" y="6298747"/>
            <a:ext cx="11023600" cy="368300"/>
          </a:xfrm>
          <a:prstGeom prst="rect">
            <a:avLst/>
          </a:prstGeom>
        </p:spPr>
      </p:pic>
      <p:sp>
        <p:nvSpPr>
          <p:cNvPr id="5" name="Content Placeholder 7"/>
          <p:cNvSpPr>
            <a:spLocks noGrp="1"/>
          </p:cNvSpPr>
          <p:nvPr>
            <p:ph sz="quarter" idx="10"/>
          </p:nvPr>
        </p:nvSpPr>
        <p:spPr>
          <a:xfrm>
            <a:off x="1140978" y="1238081"/>
            <a:ext cx="10398295" cy="4774301"/>
          </a:xfrm>
          <a:prstGeom prst="rect">
            <a:avLst/>
          </a:prstGeom>
        </p:spPr>
        <p:txBody>
          <a:bodyPr/>
          <a:lstStyle>
            <a:lvl1pPr>
              <a:defRPr sz="1800">
                <a:solidFill>
                  <a:srgbClr val="71708D"/>
                </a:solidFill>
                <a:latin typeface="Century Gothic" charset="0"/>
                <a:ea typeface="Century Gothic" charset="0"/>
                <a:cs typeface="Century Gothic" charset="0"/>
              </a:defRPr>
            </a:lvl1pPr>
            <a:lvl2pPr>
              <a:defRPr sz="1500">
                <a:solidFill>
                  <a:srgbClr val="71708D"/>
                </a:solidFill>
                <a:latin typeface="Century Gothic" charset="0"/>
                <a:ea typeface="Century Gothic" charset="0"/>
                <a:cs typeface="Century Gothic" charset="0"/>
              </a:defRPr>
            </a:lvl2pPr>
            <a:lvl3pPr>
              <a:defRPr sz="1350">
                <a:solidFill>
                  <a:srgbClr val="71708D"/>
                </a:solidFill>
                <a:latin typeface="Century Gothic" charset="0"/>
                <a:ea typeface="Century Gothic" charset="0"/>
                <a:cs typeface="Century Gothic" charset="0"/>
              </a:defRPr>
            </a:lvl3pPr>
            <a:lvl4pPr>
              <a:defRPr sz="1200">
                <a:solidFill>
                  <a:srgbClr val="71708D"/>
                </a:solidFill>
                <a:latin typeface="Century Gothic" charset="0"/>
                <a:ea typeface="Century Gothic" charset="0"/>
                <a:cs typeface="Century Gothic" charset="0"/>
              </a:defRPr>
            </a:lvl4pPr>
            <a:lvl5pPr>
              <a:defRPr sz="1200">
                <a:solidFill>
                  <a:srgbClr val="71708D"/>
                </a:solidFill>
                <a:latin typeface="Century Gothic" charset="0"/>
                <a:ea typeface="Century Gothic" charset="0"/>
                <a:cs typeface="Century Gothic"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userDrawn="1"/>
        </p:nvSpPr>
        <p:spPr>
          <a:xfrm>
            <a:off x="10584383" y="6392709"/>
            <a:ext cx="380327" cy="230832"/>
          </a:xfrm>
          <a:prstGeom prst="rect">
            <a:avLst/>
          </a:prstGeom>
          <a:noFill/>
        </p:spPr>
        <p:txBody>
          <a:bodyPr wrap="square" rtlCol="0">
            <a:spAutoFit/>
          </a:bodyPr>
          <a:lstStyle/>
          <a:p>
            <a:pPr algn="ctr"/>
            <a:fld id="{E6D6A0C0-CE57-0C49-8BA9-382050109D93}" type="slidenum">
              <a:rPr lang="en-US" sz="900" smtClean="0">
                <a:solidFill>
                  <a:srgbClr val="AA998B"/>
                </a:solidFill>
                <a:latin typeface="Century Gothic" charset="0"/>
                <a:ea typeface="Century Gothic" charset="0"/>
                <a:cs typeface="Century Gothic" charset="0"/>
              </a:rPr>
              <a:pPr algn="ctr"/>
              <a:t>‹#›</a:t>
            </a:fld>
            <a:endParaRPr lang="en-US" sz="9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1882711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4958070B-ED4F-094D-A03E-A09B974205C0}"/>
              </a:ext>
            </a:extLst>
          </p:cNvPr>
          <p:cNvSpPr>
            <a:spLocks noGrp="1"/>
          </p:cNvSpPr>
          <p:nvPr>
            <p:ph type="ctrTitle" hasCustomPrompt="1"/>
          </p:nvPr>
        </p:nvSpPr>
        <p:spPr>
          <a:xfrm>
            <a:off x="231732" y="1352811"/>
            <a:ext cx="5185775" cy="1772433"/>
          </a:xfrm>
          <a:prstGeom prst="rect">
            <a:avLst/>
          </a:prstGeom>
        </p:spPr>
        <p:txBody>
          <a:bodyPr anchor="b"/>
          <a:lstStyle>
            <a:lvl1pPr algn="ctr">
              <a:defRPr sz="6000" b="1" i="0">
                <a:solidFill>
                  <a:srgbClr val="A0CC3A"/>
                </a:solidFill>
                <a:latin typeface="Tw Cen MT Std Extra Bold" panose="020B0402020104020603" pitchFamily="34" charset="0"/>
              </a:defRPr>
            </a:lvl1pPr>
          </a:lstStyle>
          <a:p>
            <a:r>
              <a:rPr lang="en-US" dirty="0"/>
              <a:t>Dividing Slide</a:t>
            </a:r>
          </a:p>
        </p:txBody>
      </p:sp>
      <p:sp>
        <p:nvSpPr>
          <p:cNvPr id="11" name="Subtitle 2">
            <a:extLst>
              <a:ext uri="{FF2B5EF4-FFF2-40B4-BE49-F238E27FC236}">
                <a16:creationId xmlns:a16="http://schemas.microsoft.com/office/drawing/2014/main" xmlns="" id="{967772FD-F308-4F41-BFF5-584E7380DCD6}"/>
              </a:ext>
            </a:extLst>
          </p:cNvPr>
          <p:cNvSpPr>
            <a:spLocks noGrp="1"/>
          </p:cNvSpPr>
          <p:nvPr>
            <p:ph type="subTitle" idx="1" hasCustomPrompt="1"/>
          </p:nvPr>
        </p:nvSpPr>
        <p:spPr>
          <a:xfrm>
            <a:off x="1234857" y="3213731"/>
            <a:ext cx="3179523" cy="769546"/>
          </a:xfrm>
          <a:prstGeom prst="rect">
            <a:avLst/>
          </a:prstGeom>
        </p:spPr>
        <p:txBody>
          <a:bodyPr/>
          <a:lstStyle>
            <a:lvl1pPr marL="0" indent="0" algn="ctr">
              <a:buNone/>
              <a:defRPr sz="2400" b="0" i="0">
                <a:solidFill>
                  <a:schemeClr val="bg1"/>
                </a:solidFill>
                <a:latin typeface="Tw Cen MT Std" panose="020B04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xmlns="" val="855288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alphaModFix amt="49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6733DE-53BE-7641-B919-F90A7D9DD64E}"/>
              </a:ext>
            </a:extLst>
          </p:cNvPr>
          <p:cNvSpPr>
            <a:spLocks noGrp="1"/>
          </p:cNvSpPr>
          <p:nvPr>
            <p:ph type="title" hasCustomPrompt="1"/>
          </p:nvPr>
        </p:nvSpPr>
        <p:spPr>
          <a:xfrm>
            <a:off x="838200" y="365125"/>
            <a:ext cx="10515600" cy="1325563"/>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b="1" i="0">
                <a:solidFill>
                  <a:srgbClr val="356D34"/>
                </a:solidFill>
                <a:latin typeface="Tw Cen MT Std" panose="020B0402020104020603" pitchFamily="34" charset="0"/>
              </a:defRPr>
            </a:lvl1pPr>
          </a:lstStyle>
          <a:p>
            <a:r>
              <a:rPr lang="en-US" dirty="0"/>
              <a:t>Content Slide (with images)</a:t>
            </a:r>
          </a:p>
        </p:txBody>
      </p:sp>
      <p:sp>
        <p:nvSpPr>
          <p:cNvPr id="3" name="Content Placeholder 2">
            <a:extLst>
              <a:ext uri="{FF2B5EF4-FFF2-40B4-BE49-F238E27FC236}">
                <a16:creationId xmlns:a16="http://schemas.microsoft.com/office/drawing/2014/main" xmlns="" id="{5D3B966E-0CDE-1643-BC85-704E47DC89F4}"/>
              </a:ext>
            </a:extLst>
          </p:cNvPr>
          <p:cNvSpPr>
            <a:spLocks noGrp="1"/>
          </p:cNvSpPr>
          <p:nvPr>
            <p:ph sz="half" idx="1"/>
          </p:nvPr>
        </p:nvSpPr>
        <p:spPr>
          <a:xfrm>
            <a:off x="838200" y="1825625"/>
            <a:ext cx="5181600" cy="4351338"/>
          </a:xfrm>
          <a:prstGeom prst="rect">
            <a:avLst/>
          </a:prstGeom>
        </p:spPr>
        <p:txBody>
          <a:bodyPr/>
          <a:lstStyle>
            <a:lvl1pPr>
              <a:defRPr>
                <a:solidFill>
                  <a:srgbClr val="356D34"/>
                </a:solidFill>
                <a:latin typeface="+mn-lt"/>
              </a:defRPr>
            </a:lvl1pPr>
            <a:lvl2pPr>
              <a:defRPr>
                <a:solidFill>
                  <a:srgbClr val="356D34"/>
                </a:solidFill>
                <a:latin typeface="+mn-lt"/>
              </a:defRPr>
            </a:lvl2pPr>
            <a:lvl3pPr>
              <a:defRPr>
                <a:solidFill>
                  <a:srgbClr val="356D34"/>
                </a:solidFill>
                <a:latin typeface="+mn-lt"/>
              </a:defRPr>
            </a:lvl3pPr>
            <a:lvl4pPr>
              <a:defRPr>
                <a:solidFill>
                  <a:srgbClr val="356D34"/>
                </a:solidFill>
                <a:latin typeface="+mn-lt"/>
              </a:defRPr>
            </a:lvl4pPr>
            <a:lvl5pPr>
              <a:defRPr>
                <a:solidFill>
                  <a:srgbClr val="356D34"/>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969FDD72-0F33-384E-B9C9-791E74CD08B6}"/>
              </a:ext>
            </a:extLst>
          </p:cNvPr>
          <p:cNvSpPr>
            <a:spLocks noGrp="1"/>
          </p:cNvSpPr>
          <p:nvPr>
            <p:ph sz="half" idx="2"/>
          </p:nvPr>
        </p:nvSpPr>
        <p:spPr>
          <a:xfrm>
            <a:off x="6172200" y="1825625"/>
            <a:ext cx="5181600" cy="4351338"/>
          </a:xfrm>
          <a:prstGeom prst="rect">
            <a:avLst/>
          </a:prstGeom>
        </p:spPr>
        <p:txBody>
          <a:bodyPr/>
          <a:lstStyle>
            <a:lvl1pPr>
              <a:defRPr>
                <a:solidFill>
                  <a:srgbClr val="356D34"/>
                </a:solidFill>
                <a:latin typeface="+mn-lt"/>
              </a:defRPr>
            </a:lvl1pPr>
            <a:lvl2pPr>
              <a:defRPr>
                <a:solidFill>
                  <a:srgbClr val="356D34"/>
                </a:solidFill>
                <a:latin typeface="+mn-lt"/>
              </a:defRPr>
            </a:lvl2pPr>
            <a:lvl3pPr>
              <a:defRPr>
                <a:solidFill>
                  <a:srgbClr val="356D34"/>
                </a:solidFill>
                <a:latin typeface="+mn-lt"/>
              </a:defRPr>
            </a:lvl3pPr>
            <a:lvl4pPr>
              <a:defRPr>
                <a:solidFill>
                  <a:srgbClr val="356D34"/>
                </a:solidFill>
                <a:latin typeface="+mn-lt"/>
              </a:defRPr>
            </a:lvl4pPr>
            <a:lvl5pPr>
              <a:defRPr>
                <a:solidFill>
                  <a:srgbClr val="356D34"/>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C4AE381-0501-C442-8A44-7CA3212348D6}"/>
              </a:ext>
            </a:extLst>
          </p:cNvPr>
          <p:cNvSpPr>
            <a:spLocks noGrp="1"/>
          </p:cNvSpPr>
          <p:nvPr>
            <p:ph type="dt" sz="half" idx="10"/>
          </p:nvPr>
        </p:nvSpPr>
        <p:spPr>
          <a:xfrm>
            <a:off x="838200" y="6356350"/>
            <a:ext cx="2743200" cy="365125"/>
          </a:xfrm>
          <a:prstGeom prst="rect">
            <a:avLst/>
          </a:prstGeom>
        </p:spPr>
        <p:txBody>
          <a:bodyPr/>
          <a:lstStyle/>
          <a:p>
            <a:r>
              <a:rPr lang="en-ZA"/>
              <a:t>1/12/21</a:t>
            </a:r>
            <a:endParaRPr lang="en-US"/>
          </a:p>
        </p:txBody>
      </p:sp>
      <p:sp>
        <p:nvSpPr>
          <p:cNvPr id="6" name="Footer Placeholder 5">
            <a:extLst>
              <a:ext uri="{FF2B5EF4-FFF2-40B4-BE49-F238E27FC236}">
                <a16:creationId xmlns:a16="http://schemas.microsoft.com/office/drawing/2014/main" xmlns="" id="{B612250E-D57E-F049-AD69-F1C7FCF584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260AD10F-D794-4740-847B-FBD5C63D8485}"/>
              </a:ext>
            </a:extLst>
          </p:cNvPr>
          <p:cNvSpPr>
            <a:spLocks noGrp="1"/>
          </p:cNvSpPr>
          <p:nvPr>
            <p:ph type="sldNum" sz="quarter" idx="12"/>
          </p:nvPr>
        </p:nvSpPr>
        <p:spPr>
          <a:xfrm>
            <a:off x="8610600" y="6356350"/>
            <a:ext cx="2743200" cy="365125"/>
          </a:xfrm>
          <a:prstGeom prst="rect">
            <a:avLst/>
          </a:prstGeom>
        </p:spPr>
        <p:txBody>
          <a:bodyPr/>
          <a:lstStyle/>
          <a:p>
            <a:fld id="{E46178AB-9F47-154C-8C5C-96D64CA04AA0}" type="slidenum">
              <a:rPr lang="en-US" smtClean="0"/>
              <a:pPr/>
              <a:t>‹#›</a:t>
            </a:fld>
            <a:endParaRPr lang="en-US"/>
          </a:p>
        </p:txBody>
      </p:sp>
    </p:spTree>
    <p:extLst>
      <p:ext uri="{BB962C8B-B14F-4D97-AF65-F5344CB8AC3E}">
        <p14:creationId xmlns:p14="http://schemas.microsoft.com/office/powerpoint/2010/main" xmlns="" val="2950665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alphaModFix amt="49000"/>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EC9BB0F2-9CA6-4B40-83B9-4BB97E0F63A8}"/>
              </a:ext>
            </a:extLst>
          </p:cNvPr>
          <p:cNvSpPr>
            <a:spLocks noGrp="1"/>
          </p:cNvSpPr>
          <p:nvPr>
            <p:ph type="dt" sz="half" idx="10"/>
          </p:nvPr>
        </p:nvSpPr>
        <p:spPr>
          <a:xfrm>
            <a:off x="838200" y="6356350"/>
            <a:ext cx="2743200" cy="365125"/>
          </a:xfrm>
          <a:prstGeom prst="rect">
            <a:avLst/>
          </a:prstGeom>
        </p:spPr>
        <p:txBody>
          <a:bodyPr/>
          <a:lstStyle/>
          <a:p>
            <a:r>
              <a:rPr lang="en-ZA"/>
              <a:t>1/12/21</a:t>
            </a:r>
            <a:endParaRPr lang="en-US"/>
          </a:p>
        </p:txBody>
      </p:sp>
      <p:sp>
        <p:nvSpPr>
          <p:cNvPr id="4" name="Footer Placeholder 3">
            <a:extLst>
              <a:ext uri="{FF2B5EF4-FFF2-40B4-BE49-F238E27FC236}">
                <a16:creationId xmlns:a16="http://schemas.microsoft.com/office/drawing/2014/main" xmlns="" id="{C026A7CC-690F-A341-891D-3DA2E1833F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66FB76B2-52BD-2C4C-B162-1B7CB186F26C}"/>
              </a:ext>
            </a:extLst>
          </p:cNvPr>
          <p:cNvSpPr>
            <a:spLocks noGrp="1"/>
          </p:cNvSpPr>
          <p:nvPr>
            <p:ph type="sldNum" sz="quarter" idx="12"/>
          </p:nvPr>
        </p:nvSpPr>
        <p:spPr>
          <a:xfrm>
            <a:off x="8610600" y="6356350"/>
            <a:ext cx="2743200" cy="365125"/>
          </a:xfrm>
          <a:prstGeom prst="rect">
            <a:avLst/>
          </a:prstGeom>
        </p:spPr>
        <p:txBody>
          <a:bodyPr/>
          <a:lstStyle/>
          <a:p>
            <a:fld id="{E46178AB-9F47-154C-8C5C-96D64CA04AA0}" type="slidenum">
              <a:rPr lang="en-US" smtClean="0"/>
              <a:pPr/>
              <a:t>‹#›</a:t>
            </a:fld>
            <a:endParaRPr lang="en-US"/>
          </a:p>
        </p:txBody>
      </p:sp>
      <p:sp>
        <p:nvSpPr>
          <p:cNvPr id="6" name="Title 1">
            <a:extLst>
              <a:ext uri="{FF2B5EF4-FFF2-40B4-BE49-F238E27FC236}">
                <a16:creationId xmlns:a16="http://schemas.microsoft.com/office/drawing/2014/main" xmlns="" id="{72348D62-2924-C549-86B3-CB19B9A3FC56}"/>
              </a:ext>
            </a:extLst>
          </p:cNvPr>
          <p:cNvSpPr>
            <a:spLocks noGrp="1"/>
          </p:cNvSpPr>
          <p:nvPr>
            <p:ph type="title" hasCustomPrompt="1"/>
          </p:nvPr>
        </p:nvSpPr>
        <p:spPr>
          <a:xfrm>
            <a:off x="838200" y="365125"/>
            <a:ext cx="10515600" cy="1325563"/>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b="1" i="0">
                <a:solidFill>
                  <a:srgbClr val="356D34"/>
                </a:solidFill>
                <a:latin typeface="Tw Cen MT Std" panose="020B0402020104020603" pitchFamily="34" charset="0"/>
              </a:defRPr>
            </a:lvl1pPr>
          </a:lstStyle>
          <a:p>
            <a:r>
              <a:rPr lang="en-US" dirty="0"/>
              <a:t>Image only slide</a:t>
            </a:r>
          </a:p>
        </p:txBody>
      </p:sp>
    </p:spTree>
    <p:extLst>
      <p:ext uri="{BB962C8B-B14F-4D97-AF65-F5344CB8AC3E}">
        <p14:creationId xmlns:p14="http://schemas.microsoft.com/office/powerpoint/2010/main" xmlns="" val="2247731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5AD849">
            <a:alpha val="0"/>
          </a:srgb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48856"/>
          </a:xfrm>
          <a:prstGeom prst="rect">
            <a:avLst/>
          </a:prstGeom>
          <a:solidFill>
            <a:srgbClr val="5E8C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609600" y="12235"/>
            <a:ext cx="10363200" cy="1216014"/>
          </a:xfrm>
        </p:spPr>
        <p:txBody>
          <a:bodyPr/>
          <a:lstStyle>
            <a:lvl1pPr algn="l">
              <a:defRPr b="1">
                <a:solidFill>
                  <a:srgbClr val="005800"/>
                </a:solidFill>
              </a:defRPr>
            </a:lvl1pPr>
          </a:lstStyle>
          <a:p>
            <a:r>
              <a:rPr lang="en-US" dirty="0"/>
              <a:t>Click to edit Master title style</a:t>
            </a:r>
          </a:p>
        </p:txBody>
      </p:sp>
      <p:sp>
        <p:nvSpPr>
          <p:cNvPr id="3" name="Subtitle 2"/>
          <p:cNvSpPr>
            <a:spLocks noGrp="1"/>
          </p:cNvSpPr>
          <p:nvPr>
            <p:ph type="subTitle" idx="1"/>
          </p:nvPr>
        </p:nvSpPr>
        <p:spPr>
          <a:xfrm>
            <a:off x="609600" y="1228248"/>
            <a:ext cx="8534400" cy="964054"/>
          </a:xfrm>
        </p:spPr>
        <p:txBody>
          <a:bodyPr/>
          <a:lstStyle>
            <a:lvl1pPr marL="0" indent="0" algn="l">
              <a:buNone/>
              <a:defRPr b="1">
                <a:solidFill>
                  <a:srgbClr val="008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C45586D-95B4-F549-A1BE-7A25B11DA0DC}" type="datetimeFigureOut">
              <a:rPr lang="en-US" smtClean="0"/>
              <a:pPr/>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CA9E7B-CB17-0B4A-B4E1-519665044527}" type="slidenum">
              <a:rPr lang="en-US" smtClean="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520822" y="-802166"/>
            <a:ext cx="13576916" cy="8681838"/>
          </a:xfrm>
          <a:prstGeom prst="rect">
            <a:avLst/>
          </a:prstGeom>
        </p:spPr>
      </p:pic>
    </p:spTree>
    <p:extLst>
      <p:ext uri="{BB962C8B-B14F-4D97-AF65-F5344CB8AC3E}">
        <p14:creationId xmlns:p14="http://schemas.microsoft.com/office/powerpoint/2010/main" xmlns="" val="1343171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solidFill>
                  <a:srgbClr val="008000"/>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C45586D-95B4-F549-A1BE-7A25B11DA0DC}" type="datetimeFigureOut">
              <a:rPr lang="en-US" smtClean="0"/>
              <a:pPr/>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CA9E7B-CB17-0B4A-B4E1-519665044527}" type="slidenum">
              <a:rPr lang="en-US" smtClean="0"/>
              <a:pPr/>
              <a:t>‹#›</a:t>
            </a:fld>
            <a:endParaRPr lang="en-US" dirty="0"/>
          </a:p>
        </p:txBody>
      </p:sp>
    </p:spTree>
    <p:extLst>
      <p:ext uri="{BB962C8B-B14F-4D97-AF65-F5344CB8AC3E}">
        <p14:creationId xmlns:p14="http://schemas.microsoft.com/office/powerpoint/2010/main" xmlns="" val="2209745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rgbClr val="5E8C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963084" y="648664"/>
            <a:ext cx="10363200"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963084" y="1521440"/>
            <a:ext cx="10363200" cy="716185"/>
          </a:xfrm>
        </p:spPr>
        <p:txBody>
          <a:bodyPr anchor="b">
            <a:normAutofit/>
          </a:bodyPr>
          <a:lstStyle>
            <a:lvl1pPr marL="0" indent="0">
              <a:buNone/>
              <a:defRPr sz="32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C45586D-95B4-F549-A1BE-7A25B11DA0DC}" type="datetimeFigureOut">
              <a:rPr lang="en-US" smtClean="0"/>
              <a:pPr/>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CA9E7B-CB17-0B4A-B4E1-519665044527}" type="slidenum">
              <a:rPr lang="en-US" smtClean="0"/>
              <a:pPr/>
              <a:t>‹#›</a:t>
            </a:fld>
            <a:endParaRPr lang="en-US" dirty="0"/>
          </a:p>
        </p:txBody>
      </p:sp>
      <p:pic>
        <p:nvPicPr>
          <p:cNvPr id="9" name="Picture 8" descr="house1.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3836332" y="3296608"/>
            <a:ext cx="4616704" cy="2502408"/>
          </a:xfrm>
          <a:prstGeom prst="rect">
            <a:avLst/>
          </a:prstGeom>
        </p:spPr>
      </p:pic>
    </p:spTree>
    <p:extLst>
      <p:ext uri="{BB962C8B-B14F-4D97-AF65-F5344CB8AC3E}">
        <p14:creationId xmlns:p14="http://schemas.microsoft.com/office/powerpoint/2010/main" xmlns="" val="212573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4C45586D-95B4-F549-A1BE-7A25B11DA0DC}" type="datetimeFigureOut">
              <a:rPr lang="en-US" smtClean="0"/>
              <a:pPr/>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CA9E7B-CB17-0B4A-B4E1-519665044527}" type="slidenum">
              <a:rPr lang="en-US" smtClean="0"/>
              <a:pPr/>
              <a:t>‹#›</a:t>
            </a:fld>
            <a:endParaRPr lang="en-US" dirty="0"/>
          </a:p>
        </p:txBody>
      </p:sp>
    </p:spTree>
    <p:extLst>
      <p:ext uri="{BB962C8B-B14F-4D97-AF65-F5344CB8AC3E}">
        <p14:creationId xmlns:p14="http://schemas.microsoft.com/office/powerpoint/2010/main" xmlns="" val="36314620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7.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193BB61-F178-C044-BCC3-0F51C453A3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0823FFAE-EE38-8D4E-A12B-2760748D3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3B71B094-A8E7-3049-B221-B1DF2AC63F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w Cen MT Std Semi Medium" panose="020B0402020104020603" pitchFamily="34" charset="0"/>
              </a:defRPr>
            </a:lvl1pPr>
          </a:lstStyle>
          <a:p>
            <a:r>
              <a:rPr lang="en-ZA"/>
              <a:t>1/12/21</a:t>
            </a:r>
            <a:endParaRPr lang="en-US"/>
          </a:p>
        </p:txBody>
      </p:sp>
      <p:sp>
        <p:nvSpPr>
          <p:cNvPr id="5" name="Footer Placeholder 4">
            <a:extLst>
              <a:ext uri="{FF2B5EF4-FFF2-40B4-BE49-F238E27FC236}">
                <a16:creationId xmlns:a16="http://schemas.microsoft.com/office/drawing/2014/main" xmlns="" id="{1CBC6BA4-A993-934A-8A27-E3F9BE0A15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w Cen MT Std Semi Medium" panose="020B0402020104020603" pitchFamily="34" charset="0"/>
              </a:defRPr>
            </a:lvl1pPr>
          </a:lstStyle>
          <a:p>
            <a:endParaRPr lang="en-US"/>
          </a:p>
        </p:txBody>
      </p:sp>
      <p:sp>
        <p:nvSpPr>
          <p:cNvPr id="6" name="Slide Number Placeholder 5">
            <a:extLst>
              <a:ext uri="{FF2B5EF4-FFF2-40B4-BE49-F238E27FC236}">
                <a16:creationId xmlns:a16="http://schemas.microsoft.com/office/drawing/2014/main" xmlns="" id="{69933CB9-B24E-E443-A706-F4486BEDDC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w Cen MT Std Semi Medium" panose="020B0402020104020603" pitchFamily="34" charset="0"/>
              </a:defRPr>
            </a:lvl1pPr>
          </a:lstStyle>
          <a:p>
            <a:fld id="{E46178AB-9F47-154C-8C5C-96D64CA04AA0}" type="slidenum">
              <a:rPr lang="en-US" smtClean="0"/>
              <a:pPr/>
              <a:t>‹#›</a:t>
            </a:fld>
            <a:endParaRPr lang="en-US"/>
          </a:p>
        </p:txBody>
      </p:sp>
    </p:spTree>
    <p:extLst>
      <p:ext uri="{BB962C8B-B14F-4D97-AF65-F5344CB8AC3E}">
        <p14:creationId xmlns:p14="http://schemas.microsoft.com/office/powerpoint/2010/main" xmlns="" val="1290587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Lst>
  <p:hf hdr="0"/>
  <p:txStyles>
    <p:titleStyle>
      <a:lvl1pPr algn="l" defTabSz="914400" rtl="0" eaLnBrk="1" latinLnBrk="0" hangingPunct="1">
        <a:lnSpc>
          <a:spcPct val="90000"/>
        </a:lnSpc>
        <a:spcBef>
          <a:spcPct val="0"/>
        </a:spcBef>
        <a:buNone/>
        <a:defRPr sz="4400" b="1" i="0" kern="1200">
          <a:solidFill>
            <a:srgbClr val="A0CC3A"/>
          </a:solidFill>
          <a:latin typeface="Tw Cen MT Std Extra Bold" panose="020B04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56D3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56D3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56D3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56D3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56D3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A9E7B-CB17-0B4A-B4E1-519665044527}" type="slidenum">
              <a:rPr lang="en-US" smtClean="0"/>
              <a:pPr/>
              <a:t>‹#›</a:t>
            </a:fld>
            <a:endParaRPr lang="en-US" dirty="0"/>
          </a:p>
        </p:txBody>
      </p:sp>
      <p:pic>
        <p:nvPicPr>
          <p:cNvPr id="4" name="Picture 3" descr="arc 03B.png"/>
          <p:cNvPicPr>
            <a:picLocks noChangeAspect="1"/>
          </p:cNvPicPr>
          <p:nvPr userDrawn="1"/>
        </p:nvPicPr>
        <p:blipFill>
          <a:blip r:embed="rId13">
            <a:extLst>
              <a:ext uri="{28A0092B-C50C-407E-A947-70E740481C1C}">
                <a14:useLocalDpi xmlns:a14="http://schemas.microsoft.com/office/drawing/2010/main" xmlns="" val="0"/>
              </a:ext>
            </a:extLst>
          </a:blip>
          <a:stretch>
            <a:fillRect/>
          </a:stretch>
        </p:blipFill>
        <p:spPr>
          <a:xfrm>
            <a:off x="10011618" y="5440368"/>
            <a:ext cx="2180381" cy="1120171"/>
          </a:xfrm>
          <a:prstGeom prst="rect">
            <a:avLst/>
          </a:prstGeom>
        </p:spPr>
      </p:pic>
      <p:pic>
        <p:nvPicPr>
          <p:cNvPr id="7" name="Picture 6" descr="logo03B.png"/>
          <p:cNvPicPr>
            <a:picLocks noChangeAspect="1"/>
          </p:cNvPicPr>
          <p:nvPr userDrawn="1"/>
        </p:nvPicPr>
        <p:blipFill>
          <a:blip r:embed="rId14">
            <a:extLst>
              <a:ext uri="{28A0092B-C50C-407E-A947-70E740481C1C}">
                <a14:useLocalDpi xmlns:a14="http://schemas.microsoft.com/office/drawing/2010/main" xmlns="" val="0"/>
              </a:ext>
            </a:extLst>
          </a:blip>
          <a:stretch>
            <a:fillRect/>
          </a:stretch>
        </p:blipFill>
        <p:spPr>
          <a:xfrm>
            <a:off x="10704756" y="5900966"/>
            <a:ext cx="1499265" cy="534113"/>
          </a:xfrm>
          <a:prstGeom prst="rect">
            <a:avLst/>
          </a:prstGeom>
        </p:spPr>
      </p:pic>
      <p:pic>
        <p:nvPicPr>
          <p:cNvPr id="16" name="Picture 15" descr="number4.png"/>
          <p:cNvPicPr>
            <a:picLocks noChangeAspect="1"/>
          </p:cNvPicPr>
          <p:nvPr userDrawn="1"/>
        </p:nvPicPr>
        <p:blipFill>
          <a:blip r:embed="rId15">
            <a:extLst>
              <a:ext uri="{28A0092B-C50C-407E-A947-70E740481C1C}">
                <a14:useLocalDpi xmlns:a14="http://schemas.microsoft.com/office/drawing/2010/main" xmlns="" val="0"/>
              </a:ext>
            </a:extLst>
          </a:blip>
          <a:stretch>
            <a:fillRect/>
          </a:stretch>
        </p:blipFill>
        <p:spPr>
          <a:xfrm>
            <a:off x="540512" y="6376135"/>
            <a:ext cx="11651488" cy="368808"/>
          </a:xfrm>
          <a:prstGeom prst="rect">
            <a:avLst/>
          </a:prstGeom>
        </p:spPr>
      </p:pic>
    </p:spTree>
    <p:extLst>
      <p:ext uri="{BB962C8B-B14F-4D97-AF65-F5344CB8AC3E}">
        <p14:creationId xmlns:p14="http://schemas.microsoft.com/office/powerpoint/2010/main" xmlns="" val="784313141"/>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193BB61-F178-C044-BCC3-0F51C453A37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0823FFAE-EE38-8D4E-A12B-2760748D3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3B71B094-A8E7-3049-B221-B1DF2AC63FFD}"/>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latin typeface="Tw Cen MT Std Semi Medium" panose="020B0402020104020603" pitchFamily="34" charset="0"/>
              </a:defRPr>
            </a:lvl1pPr>
          </a:lstStyle>
          <a:p>
            <a:r>
              <a:rPr lang="en-ZA" dirty="0"/>
              <a:t>1/12/21</a:t>
            </a:r>
            <a:endParaRPr lang="en-US" dirty="0"/>
          </a:p>
        </p:txBody>
      </p:sp>
      <p:sp>
        <p:nvSpPr>
          <p:cNvPr id="5" name="Footer Placeholder 4">
            <a:extLst>
              <a:ext uri="{FF2B5EF4-FFF2-40B4-BE49-F238E27FC236}">
                <a16:creationId xmlns:a16="http://schemas.microsoft.com/office/drawing/2014/main" xmlns="" id="{1CBC6BA4-A993-934A-8A27-E3F9BE0A156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latin typeface="Tw Cen MT Std Semi Medium" panose="020B0402020104020603" pitchFamily="34" charset="0"/>
              </a:defRPr>
            </a:lvl1pPr>
          </a:lstStyle>
          <a:p>
            <a:endParaRPr lang="en-US" dirty="0"/>
          </a:p>
        </p:txBody>
      </p:sp>
      <p:sp>
        <p:nvSpPr>
          <p:cNvPr id="6" name="Slide Number Placeholder 5">
            <a:extLst>
              <a:ext uri="{FF2B5EF4-FFF2-40B4-BE49-F238E27FC236}">
                <a16:creationId xmlns:a16="http://schemas.microsoft.com/office/drawing/2014/main" xmlns="" id="{69933CB9-B24E-E443-A706-F4486BEDDC84}"/>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latin typeface="Tw Cen MT Std Semi Medium" panose="020B0402020104020603" pitchFamily="34" charset="0"/>
              </a:defRPr>
            </a:lvl1pPr>
          </a:lstStyle>
          <a:p>
            <a:fld id="{E46178AB-9F47-154C-8C5C-96D64CA04AA0}" type="slidenum">
              <a:rPr lang="en-US" smtClean="0"/>
              <a:pPr/>
              <a:t>‹#›</a:t>
            </a:fld>
            <a:endParaRPr lang="en-US" dirty="0"/>
          </a:p>
        </p:txBody>
      </p:sp>
    </p:spTree>
    <p:extLst>
      <p:ext uri="{BB962C8B-B14F-4D97-AF65-F5344CB8AC3E}">
        <p14:creationId xmlns:p14="http://schemas.microsoft.com/office/powerpoint/2010/main" xmlns="" val="249098191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Lst>
  <p:hf hdr="0"/>
  <p:txStyles>
    <p:titleStyle>
      <a:lvl1pPr algn="l" defTabSz="685800" rtl="0" eaLnBrk="1" latinLnBrk="0" hangingPunct="1">
        <a:lnSpc>
          <a:spcPct val="90000"/>
        </a:lnSpc>
        <a:spcBef>
          <a:spcPct val="0"/>
        </a:spcBef>
        <a:buNone/>
        <a:defRPr sz="3300" b="1" i="0" kern="1200">
          <a:solidFill>
            <a:srgbClr val="A0CC3A"/>
          </a:solidFill>
          <a:latin typeface="Tw Cen MT Std Extra Bold" panose="020B0402020104020603"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356D34"/>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356D34"/>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356D34"/>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356D34"/>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356D3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842EB2-85ED-B74D-BABF-D3C5AA8D0A40}"/>
              </a:ext>
            </a:extLst>
          </p:cNvPr>
          <p:cNvSpPr>
            <a:spLocks noGrp="1"/>
          </p:cNvSpPr>
          <p:nvPr>
            <p:ph type="ctrTitle"/>
          </p:nvPr>
        </p:nvSpPr>
        <p:spPr>
          <a:xfrm>
            <a:off x="129646" y="283515"/>
            <a:ext cx="5185775" cy="3145643"/>
          </a:xfrm>
        </p:spPr>
        <p:txBody>
          <a:bodyPr>
            <a:normAutofit fontScale="90000"/>
          </a:bodyPr>
          <a:lstStyle/>
          <a:p>
            <a:pPr lvl="0" algn="ctr">
              <a:defRPr/>
            </a:pPr>
            <a:r>
              <a:rPr lang="en-US" sz="6000" dirty="0">
                <a:latin typeface="+mn-lt"/>
              </a:rPr>
              <a:t/>
            </a:r>
            <a:br>
              <a:rPr lang="en-US" sz="6000" dirty="0">
                <a:latin typeface="+mn-lt"/>
              </a:rPr>
            </a:br>
            <a:r>
              <a:rPr lang="en-US" sz="6000" dirty="0">
                <a:latin typeface="+mn-lt"/>
              </a:rPr>
              <a:t/>
            </a:r>
            <a:br>
              <a:rPr lang="en-US" sz="6000" dirty="0">
                <a:latin typeface="+mn-lt"/>
              </a:rPr>
            </a:br>
            <a:r>
              <a:rPr lang="en-US" sz="6000" dirty="0">
                <a:latin typeface="+mn-lt"/>
              </a:rPr>
              <a:t/>
            </a:r>
            <a:br>
              <a:rPr lang="en-US" sz="6000" dirty="0">
                <a:latin typeface="+mn-lt"/>
              </a:rPr>
            </a:br>
            <a:r>
              <a:rPr lang="en-US" sz="5300" dirty="0">
                <a:solidFill>
                  <a:schemeClr val="bg1"/>
                </a:solidFill>
                <a:latin typeface="Arial" panose="020B0604020202020204" pitchFamily="34" charset="0"/>
                <a:cs typeface="Arial" panose="020B0604020202020204" pitchFamily="34" charset="0"/>
              </a:rPr>
              <a:t>2021/22 AG(SA) Remedial Action Plan </a:t>
            </a:r>
            <a:endParaRPr kumimoji="0" lang="en-US" sz="6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xmlns="" id="{8EE1B226-6C81-5B4E-B47C-3B07C1757DAC}"/>
              </a:ext>
            </a:extLst>
          </p:cNvPr>
          <p:cNvSpPr>
            <a:spLocks noGrp="1"/>
          </p:cNvSpPr>
          <p:nvPr>
            <p:ph type="subTitle" idx="1"/>
          </p:nvPr>
        </p:nvSpPr>
        <p:spPr>
          <a:xfrm>
            <a:off x="1132771" y="3668741"/>
            <a:ext cx="3179523" cy="611430"/>
          </a:xfrm>
        </p:spPr>
        <p:txBody>
          <a:bodyPr>
            <a:normAutofit fontScale="92500"/>
          </a:bodyPr>
          <a:lstStyle/>
          <a:p>
            <a:r>
              <a:rPr lang="en-US" sz="3200" b="1" smtClean="0">
                <a:latin typeface="Arial" panose="020B0604020202020204" pitchFamily="34" charset="0"/>
                <a:cs typeface="Arial" panose="020B0604020202020204" pitchFamily="34" charset="0"/>
              </a:rPr>
              <a:t>16 </a:t>
            </a:r>
            <a:r>
              <a:rPr lang="en-US" sz="3200" b="1" dirty="0">
                <a:latin typeface="Arial" panose="020B0604020202020204" pitchFamily="34" charset="0"/>
                <a:cs typeface="Arial" panose="020B0604020202020204" pitchFamily="34" charset="0"/>
              </a:rPr>
              <a:t>MARCH 2022</a:t>
            </a:r>
          </a:p>
        </p:txBody>
      </p:sp>
      <p:sp>
        <p:nvSpPr>
          <p:cNvPr id="4" name="Rectangle: Rounded Corners 3">
            <a:extLst>
              <a:ext uri="{FF2B5EF4-FFF2-40B4-BE49-F238E27FC236}">
                <a16:creationId xmlns:a16="http://schemas.microsoft.com/office/drawing/2014/main" xmlns="" id="{E3AE5D23-373E-44DF-A16A-9A7083C1DD91}"/>
              </a:ext>
            </a:extLst>
          </p:cNvPr>
          <p:cNvSpPr/>
          <p:nvPr/>
        </p:nvSpPr>
        <p:spPr>
          <a:xfrm>
            <a:off x="972768" y="4756825"/>
            <a:ext cx="3307405" cy="1788476"/>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843574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4CD5522E-852E-4A24-A72A-2D1D53B3BBC0}"/>
              </a:ext>
            </a:extLst>
          </p:cNvPr>
          <p:cNvSpPr>
            <a:spLocks noGrp="1"/>
          </p:cNvSpPr>
          <p:nvPr>
            <p:ph type="sldNum" sz="quarter" idx="12"/>
          </p:nvPr>
        </p:nvSpPr>
        <p:spPr/>
        <p:txBody>
          <a:bodyPr/>
          <a:lstStyle/>
          <a:p>
            <a:pPr defTabSz="457200"/>
            <a:fld id="{E46178AB-9F47-154C-8C5C-96D64CA04AA0}" type="slidenum">
              <a:rPr lang="en-US">
                <a:solidFill>
                  <a:prstClr val="black">
                    <a:tint val="75000"/>
                  </a:prstClr>
                </a:solidFill>
              </a:rPr>
              <a:pPr defTabSz="457200"/>
              <a:t>10</a:t>
            </a:fld>
            <a:endParaRPr lang="en-US" dirty="0">
              <a:solidFill>
                <a:prstClr val="black">
                  <a:tint val="75000"/>
                </a:prstClr>
              </a:solidFill>
            </a:endParaRPr>
          </a:p>
        </p:txBody>
      </p:sp>
      <p:sp>
        <p:nvSpPr>
          <p:cNvPr id="6" name="Title 5">
            <a:extLst>
              <a:ext uri="{FF2B5EF4-FFF2-40B4-BE49-F238E27FC236}">
                <a16:creationId xmlns:a16="http://schemas.microsoft.com/office/drawing/2014/main" xmlns="" id="{42C9CD8B-3674-4531-9626-3FE2425F6617}"/>
              </a:ext>
            </a:extLst>
          </p:cNvPr>
          <p:cNvSpPr>
            <a:spLocks noGrp="1"/>
          </p:cNvSpPr>
          <p:nvPr>
            <p:ph type="ctrTitle"/>
          </p:nvPr>
        </p:nvSpPr>
        <p:spPr>
          <a:xfrm>
            <a:off x="2027436" y="136524"/>
            <a:ext cx="8863171" cy="365125"/>
          </a:xfrm>
        </p:spPr>
        <p:txBody>
          <a:bodyPr>
            <a:normAutofit fontScale="90000"/>
          </a:bodyPr>
          <a:lstStyle/>
          <a:p>
            <a:r>
              <a:rPr lang="en-US" dirty="0">
                <a:latin typeface="Arial" panose="020B0604020202020204" pitchFamily="34" charset="0"/>
                <a:cs typeface="Arial" panose="020B0604020202020204" pitchFamily="34" charset="0"/>
              </a:rPr>
              <a:t>Audit Action Plan: Progress Report</a:t>
            </a:r>
            <a:endParaRPr lang="en-ZA" dirty="0">
              <a:highlight>
                <a:srgbClr val="FF0000"/>
              </a:highlight>
              <a:latin typeface="Arial" panose="020B0604020202020204" pitchFamily="34" charset="0"/>
              <a:cs typeface="Arial" panose="020B0604020202020204" pitchFamily="34" charset="0"/>
            </a:endParaRPr>
          </a:p>
        </p:txBody>
      </p:sp>
      <p:graphicFrame>
        <p:nvGraphicFramePr>
          <p:cNvPr id="10" name="Content Placeholder 9">
            <a:extLst>
              <a:ext uri="{FF2B5EF4-FFF2-40B4-BE49-F238E27FC236}">
                <a16:creationId xmlns:a16="http://schemas.microsoft.com/office/drawing/2014/main" xmlns="" id="{3656EB53-1C47-45B6-92BD-47D149B1B404}"/>
              </a:ext>
            </a:extLst>
          </p:cNvPr>
          <p:cNvGraphicFramePr>
            <a:graphicFrameLocks noGrp="1"/>
          </p:cNvGraphicFramePr>
          <p:nvPr>
            <p:ph idx="1"/>
            <p:extLst>
              <p:ext uri="{D42A27DB-BD31-4B8C-83A1-F6EECF244321}">
                <p14:modId xmlns:p14="http://schemas.microsoft.com/office/powerpoint/2010/main" xmlns="" val="969319"/>
              </p:ext>
            </p:extLst>
          </p:nvPr>
        </p:nvGraphicFramePr>
        <p:xfrm>
          <a:off x="215757" y="615644"/>
          <a:ext cx="11620070" cy="5211572"/>
        </p:xfrm>
        <a:graphic>
          <a:graphicData uri="http://schemas.openxmlformats.org/drawingml/2006/table">
            <a:tbl>
              <a:tblPr firstRow="1" firstCol="1" bandRow="1"/>
              <a:tblGrid>
                <a:gridCol w="1423486">
                  <a:extLst>
                    <a:ext uri="{9D8B030D-6E8A-4147-A177-3AD203B41FA5}">
                      <a16:colId xmlns:a16="http://schemas.microsoft.com/office/drawing/2014/main" xmlns="" val="3124374271"/>
                    </a:ext>
                  </a:extLst>
                </a:gridCol>
                <a:gridCol w="4532546">
                  <a:extLst>
                    <a:ext uri="{9D8B030D-6E8A-4147-A177-3AD203B41FA5}">
                      <a16:colId xmlns:a16="http://schemas.microsoft.com/office/drawing/2014/main" xmlns="" val="34586064"/>
                    </a:ext>
                  </a:extLst>
                </a:gridCol>
                <a:gridCol w="4532546">
                  <a:extLst>
                    <a:ext uri="{9D8B030D-6E8A-4147-A177-3AD203B41FA5}">
                      <a16:colId xmlns:a16="http://schemas.microsoft.com/office/drawing/2014/main" xmlns="" val="4068296397"/>
                    </a:ext>
                  </a:extLst>
                </a:gridCol>
                <a:gridCol w="1131492">
                  <a:extLst>
                    <a:ext uri="{9D8B030D-6E8A-4147-A177-3AD203B41FA5}">
                      <a16:colId xmlns:a16="http://schemas.microsoft.com/office/drawing/2014/main" xmlns="" val="4275744076"/>
                    </a:ext>
                  </a:extLst>
                </a:gridCol>
              </a:tblGrid>
              <a:tr h="301932">
                <a:tc>
                  <a:txBody>
                    <a:bodyPr/>
                    <a:lstStyle/>
                    <a:p>
                      <a:pPr algn="ctr">
                        <a:lnSpc>
                          <a:spcPct val="115000"/>
                        </a:lnSpc>
                        <a:spcAft>
                          <a:spcPts val="1000"/>
                        </a:spcAft>
                      </a:pPr>
                      <a:r>
                        <a:rPr lang="en-ZA" sz="1400" b="1" dirty="0">
                          <a:effectLst/>
                          <a:latin typeface="Arial" panose="020B0604020202020204" pitchFamily="34" charset="0"/>
                          <a:ea typeface="Calibri" panose="020F0502020204030204" pitchFamily="34" charset="0"/>
                          <a:cs typeface="Arial" panose="020B0604020202020204" pitchFamily="34" charset="0"/>
                        </a:rPr>
                        <a:t>AUDIT </a:t>
                      </a: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FINDING</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7167" marR="47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10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ACTION PLAN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7167" marR="47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lvl="0" indent="0" algn="ctr" defTabSz="685800" rtl="0" eaLnBrk="1" fontAlgn="auto" latinLnBrk="0" hangingPunct="1">
                        <a:lnSpc>
                          <a:spcPct val="115000"/>
                        </a:lnSpc>
                        <a:spcBef>
                          <a:spcPts val="0"/>
                        </a:spcBef>
                        <a:spcAft>
                          <a:spcPts val="1000"/>
                        </a:spcAft>
                        <a:buClrTx/>
                        <a:buSzTx/>
                        <a:buFontTx/>
                        <a:buNone/>
                        <a:tabLst/>
                        <a:defRPr/>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
                      </a: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ROGRESS TO DATE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7167" marR="47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1000"/>
                        </a:spcAft>
                      </a:pPr>
                      <a:r>
                        <a:rPr lang="en-ZA" sz="1400" b="1">
                          <a:solidFill>
                            <a:srgbClr val="000000"/>
                          </a:solidFill>
                          <a:effectLst/>
                          <a:latin typeface="Arial" panose="020B0604020202020204" pitchFamily="34" charset="0"/>
                          <a:ea typeface="Calibri" panose="020F0502020204030204" pitchFamily="34" charset="0"/>
                          <a:cs typeface="Arial" panose="020B0604020202020204" pitchFamily="34" charset="0"/>
                        </a:rPr>
                        <a:t>TARGET DATE</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47167" marR="47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xmlns="" val="2210828195"/>
                  </a:ext>
                </a:extLst>
              </a:tr>
              <a:tr h="366695">
                <a:tc>
                  <a:txBody>
                    <a:bodyPr/>
                    <a:lstStyle/>
                    <a:p>
                      <a:pPr algn="just">
                        <a:lnSpc>
                          <a:spcPct val="115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Commitments- Intangible assets </a:t>
                      </a:r>
                    </a:p>
                    <a:p>
                      <a:pPr algn="just">
                        <a:lnSpc>
                          <a:spcPct val="115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p>
                  </a:txBody>
                  <a:tcPr marL="47167" marR="47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buFont typeface="+mj-lt"/>
                        <a:buAutoNum type="arabicPeriod"/>
                      </a:pPr>
                      <a:r>
                        <a:rPr lang="en-ZA" sz="1400" dirty="0">
                          <a:effectLst/>
                          <a:latin typeface="Arial" panose="020B0604020202020204" pitchFamily="34" charset="0"/>
                          <a:ea typeface="Calibri" panose="020F0502020204030204" pitchFamily="34" charset="0"/>
                          <a:cs typeface="Arial" panose="020B0604020202020204" pitchFamily="34" charset="0"/>
                        </a:rPr>
                        <a:t>Management will make use of the NT GRAP checklist in reviewing completeness and accuracy of disclosure information to the Annual Financial Statements.</a:t>
                      </a:r>
                    </a:p>
                  </a:txBody>
                  <a:tcPr marL="47167" marR="47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1. Remedial actions Implemented: made use of the NT GRAP checklist in reviewing completeness and accuracy of disclosure information to the Annual Financial Statements and current year findings completed </a:t>
                      </a:r>
                    </a:p>
                    <a:p>
                      <a:pPr>
                        <a:lnSpc>
                          <a:spcPct val="150000"/>
                        </a:lnSpc>
                        <a:spcAft>
                          <a:spcPts val="800"/>
                        </a:spcAft>
                      </a:pPr>
                      <a:r>
                        <a:rPr lang="en-ZA" sz="1400"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3. Commitment listing reviewed for Q3</a:t>
                      </a: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228600" lvl="0" indent="-228600" algn="just">
                        <a:lnSpc>
                          <a:spcPct val="115000"/>
                        </a:lnSpc>
                        <a:spcAft>
                          <a:spcPts val="1000"/>
                        </a:spcAft>
                        <a:buFont typeface="+mj-lt"/>
                        <a:buAutoNum type="arabicPeriod"/>
                      </a:pPr>
                      <a:r>
                        <a:rPr lang="en-ZA" sz="1400" dirty="0">
                          <a:effectLst/>
                          <a:latin typeface="Arial" panose="020B0604020202020204" pitchFamily="34" charset="0"/>
                          <a:ea typeface="Calibri" panose="020F0502020204030204" pitchFamily="34" charset="0"/>
                          <a:cs typeface="Arial" panose="020B0604020202020204" pitchFamily="34" charset="0"/>
                        </a:rPr>
                        <a:t>31 March 2022</a:t>
                      </a:r>
                    </a:p>
                    <a:p>
                      <a:pPr marL="0" lvl="0" indent="0" algn="just">
                        <a:lnSpc>
                          <a:spcPct val="115000"/>
                        </a:lnSpc>
                        <a:spcAft>
                          <a:spcPts val="1000"/>
                        </a:spcAft>
                        <a:buFont typeface="+mj-lt"/>
                        <a:buNone/>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7167" marR="47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90640831"/>
                  </a:ext>
                </a:extLst>
              </a:tr>
              <a:tr h="740149">
                <a:tc>
                  <a:txBody>
                    <a:bodyPr/>
                    <a:lstStyle/>
                    <a:p>
                      <a:pPr algn="just">
                        <a:lnSpc>
                          <a:spcPct val="115000"/>
                        </a:lnSpc>
                        <a:spcAft>
                          <a:spcPts val="1000"/>
                        </a:spcAft>
                      </a:pPr>
                      <a:r>
                        <a:rPr lang="en-ZA" sz="1400">
                          <a:effectLst/>
                          <a:latin typeface="Arial" panose="020B0604020202020204" pitchFamily="34" charset="0"/>
                          <a:ea typeface="Calibri" panose="020F0502020204030204" pitchFamily="34" charset="0"/>
                          <a:cs typeface="Arial" panose="020B0604020202020204" pitchFamily="34" charset="0"/>
                        </a:rPr>
                        <a:t>Board charter was not reviewed</a:t>
                      </a:r>
                    </a:p>
                    <a:p>
                      <a:pPr algn="just">
                        <a:lnSpc>
                          <a:spcPct val="115000"/>
                        </a:lnSpc>
                        <a:spcAft>
                          <a:spcPts val="1000"/>
                        </a:spcAft>
                      </a:pPr>
                      <a:r>
                        <a:rPr lang="en-ZA" sz="1400">
                          <a:effectLst/>
                          <a:latin typeface="Arial" panose="020B0604020202020204" pitchFamily="34" charset="0"/>
                          <a:ea typeface="Calibri" panose="020F0502020204030204" pitchFamily="34" charset="0"/>
                          <a:cs typeface="Arial" panose="020B0604020202020204" pitchFamily="34" charset="0"/>
                        </a:rPr>
                        <a:t> </a:t>
                      </a:r>
                    </a:p>
                  </a:txBody>
                  <a:tcPr marL="47167" marR="47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buFont typeface="+mj-lt"/>
                        <a:buAutoNum type="arabicPeriod"/>
                      </a:pPr>
                      <a:r>
                        <a:rPr lang="en-ZA" sz="1400" dirty="0">
                          <a:effectLst/>
                          <a:latin typeface="Arial" panose="020B0604020202020204" pitchFamily="34" charset="0"/>
                          <a:ea typeface="Constantia" panose="02030602050306030303" pitchFamily="18" charset="0"/>
                          <a:cs typeface="Arial" panose="020B0604020202020204" pitchFamily="34" charset="0"/>
                        </a:rPr>
                        <a:t>Governance committee charters will be regularly reviewed and updated as per the legislation and policies</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1000"/>
                        </a:spcAft>
                        <a:buFont typeface="+mj-lt"/>
                        <a:buAutoNum type="arabicPeriod"/>
                      </a:pPr>
                      <a:r>
                        <a:rPr lang="en-ZA" sz="1400" dirty="0">
                          <a:effectLst/>
                          <a:latin typeface="Arial" panose="020B0604020202020204" pitchFamily="34" charset="0"/>
                          <a:ea typeface="Constantia" panose="02030602050306030303" pitchFamily="18" charset="0"/>
                          <a:cs typeface="Arial" panose="020B0604020202020204" pitchFamily="34" charset="0"/>
                        </a:rPr>
                        <a:t>Documentary evidence of such reviews will be maintained and kept on file audit reviews.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7167" marR="47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1000"/>
                        </a:spcAft>
                        <a:buFont typeface="+mj-lt"/>
                        <a:buAutoNum type="arabicPeriod"/>
                      </a:pPr>
                      <a:r>
                        <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Board Charter was presented at the Board meeting on 26 October 2021 and was reviewed by the Board. New Board undertaking further reviews– </a:t>
                      </a:r>
                      <a:r>
                        <a:rPr lang="en-U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Done </a:t>
                      </a:r>
                    </a:p>
                  </a:txBody>
                  <a:tcPr marL="47167" marR="47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31 March 2022</a:t>
                      </a:r>
                    </a:p>
                  </a:txBody>
                  <a:tcPr marL="47167" marR="47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7865836"/>
                  </a:ext>
                </a:extLst>
              </a:tr>
              <a:tr h="1178285">
                <a:tc>
                  <a:txBody>
                    <a:bodyPr/>
                    <a:lstStyle/>
                    <a:p>
                      <a:pPr algn="just">
                        <a:lnSpc>
                          <a:spcPct val="115000"/>
                        </a:lnSpc>
                        <a:spcAft>
                          <a:spcPts val="1000"/>
                        </a:spcAft>
                      </a:pPr>
                      <a:r>
                        <a:rPr lang="en-ZA" sz="1400">
                          <a:effectLst/>
                          <a:latin typeface="Arial" panose="020B0604020202020204" pitchFamily="34" charset="0"/>
                          <a:ea typeface="Calibri" panose="020F0502020204030204" pitchFamily="34" charset="0"/>
                          <a:cs typeface="Arial" panose="020B0604020202020204" pitchFamily="34" charset="0"/>
                        </a:rPr>
                        <a:t>Difference noted on calculated price score</a:t>
                      </a:r>
                    </a:p>
                  </a:txBody>
                  <a:tcPr marL="47167" marR="47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 Management will review the accuracy of price points calculations before the bid is awarded through an internal control process via internal audit ensure all recommendations and recalculations are corrected on BEC and BAC documents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7167" marR="47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Quarterly reviews are conducted as and when a bid is finalized through IA – </a:t>
                      </a:r>
                      <a:r>
                        <a:rPr lang="en-U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Done </a:t>
                      </a:r>
                      <a:endPar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167" marR="47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Immediately and on-going control at conclusion of bids before award</a:t>
                      </a:r>
                    </a:p>
                  </a:txBody>
                  <a:tcPr marL="47167" marR="47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19443782"/>
                  </a:ext>
                </a:extLst>
              </a:tr>
            </a:tbl>
          </a:graphicData>
        </a:graphic>
      </p:graphicFrame>
    </p:spTree>
    <p:extLst>
      <p:ext uri="{BB962C8B-B14F-4D97-AF65-F5344CB8AC3E}">
        <p14:creationId xmlns:p14="http://schemas.microsoft.com/office/powerpoint/2010/main" xmlns="" val="604131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9F5913C3-2FDA-4D75-8650-54AE54F2071D}"/>
              </a:ext>
            </a:extLst>
          </p:cNvPr>
          <p:cNvGraphicFramePr>
            <a:graphicFrameLocks noGrp="1"/>
          </p:cNvGraphicFramePr>
          <p:nvPr>
            <p:ph idx="1"/>
            <p:extLst>
              <p:ext uri="{D42A27DB-BD31-4B8C-83A1-F6EECF244321}">
                <p14:modId xmlns:p14="http://schemas.microsoft.com/office/powerpoint/2010/main" xmlns="" val="1235716392"/>
              </p:ext>
            </p:extLst>
          </p:nvPr>
        </p:nvGraphicFramePr>
        <p:xfrm>
          <a:off x="143838" y="699760"/>
          <a:ext cx="11815281" cy="4721827"/>
        </p:xfrm>
        <a:graphic>
          <a:graphicData uri="http://schemas.openxmlformats.org/drawingml/2006/table">
            <a:tbl>
              <a:tblPr firstRow="1" firstCol="1" bandRow="1"/>
              <a:tblGrid>
                <a:gridCol w="2639737">
                  <a:extLst>
                    <a:ext uri="{9D8B030D-6E8A-4147-A177-3AD203B41FA5}">
                      <a16:colId xmlns:a16="http://schemas.microsoft.com/office/drawing/2014/main" xmlns="" val="1070175742"/>
                    </a:ext>
                  </a:extLst>
                </a:gridCol>
                <a:gridCol w="7076595">
                  <a:extLst>
                    <a:ext uri="{9D8B030D-6E8A-4147-A177-3AD203B41FA5}">
                      <a16:colId xmlns:a16="http://schemas.microsoft.com/office/drawing/2014/main" xmlns="" val="1985136206"/>
                    </a:ext>
                  </a:extLst>
                </a:gridCol>
                <a:gridCol w="2098949">
                  <a:extLst>
                    <a:ext uri="{9D8B030D-6E8A-4147-A177-3AD203B41FA5}">
                      <a16:colId xmlns:a16="http://schemas.microsoft.com/office/drawing/2014/main" xmlns="" val="463076796"/>
                    </a:ext>
                  </a:extLst>
                </a:gridCol>
              </a:tblGrid>
              <a:tr h="312252">
                <a:tc>
                  <a:txBody>
                    <a:bodyPr/>
                    <a:lstStyle/>
                    <a:p>
                      <a:pPr algn="ctr">
                        <a:lnSpc>
                          <a:spcPct val="150000"/>
                        </a:lnSpc>
                        <a:spcAft>
                          <a:spcPts val="1000"/>
                        </a:spcAft>
                      </a:pPr>
                      <a:r>
                        <a:rPr lang="en-ZA" sz="1400" b="1" dirty="0">
                          <a:effectLst/>
                          <a:latin typeface="Arial" panose="020B0604020202020204" pitchFamily="34" charset="0"/>
                          <a:ea typeface="Calibri" panose="020F0502020204030204" pitchFamily="34" charset="0"/>
                          <a:cs typeface="Arial" panose="020B0604020202020204" pitchFamily="34" charset="0"/>
                        </a:rPr>
                        <a:t>AUDIT </a:t>
                      </a: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FINDING</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234" marR="3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50000"/>
                        </a:lnSpc>
                        <a:spcAft>
                          <a:spcPts val="1000"/>
                        </a:spcAft>
                      </a:pPr>
                      <a:r>
                        <a:rPr lang="en-ZA" sz="1400" b="1">
                          <a:solidFill>
                            <a:srgbClr val="000000"/>
                          </a:solidFill>
                          <a:effectLst/>
                          <a:latin typeface="Arial" panose="020B0604020202020204" pitchFamily="34" charset="0"/>
                          <a:ea typeface="Calibri" panose="020F0502020204030204" pitchFamily="34" charset="0"/>
                          <a:cs typeface="Arial" panose="020B0604020202020204" pitchFamily="34" charset="0"/>
                        </a:rPr>
                        <a:t>ACTION PLAN</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36234" marR="3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50000"/>
                        </a:lnSpc>
                        <a:spcAft>
                          <a:spcPts val="1000"/>
                        </a:spcAft>
                      </a:pPr>
                      <a:r>
                        <a:rPr lang="en-ZA" sz="1400" b="1">
                          <a:solidFill>
                            <a:srgbClr val="000000"/>
                          </a:solidFill>
                          <a:effectLst/>
                          <a:latin typeface="Arial" panose="020B0604020202020204" pitchFamily="34" charset="0"/>
                          <a:ea typeface="Calibri" panose="020F0502020204030204" pitchFamily="34" charset="0"/>
                          <a:cs typeface="Arial" panose="020B0604020202020204" pitchFamily="34" charset="0"/>
                        </a:rPr>
                        <a:t>TARGET DATE</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36234" marR="3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xmlns="" val="1776026753"/>
                  </a:ext>
                </a:extLst>
              </a:tr>
              <a:tr h="848340">
                <a:tc>
                  <a:txBody>
                    <a:bodyPr/>
                    <a:lstStyle/>
                    <a:p>
                      <a:pPr>
                        <a:lnSpc>
                          <a:spcPct val="150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Related party disclosure note is not completed</a:t>
                      </a:r>
                    </a:p>
                  </a:txBody>
                  <a:tcPr marL="36234" marR="3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50000"/>
                        </a:lnSpc>
                        <a:buFont typeface="+mj-lt"/>
                        <a:buAutoNum type="arabicPeriod"/>
                      </a:pPr>
                      <a:r>
                        <a:rPr lang="en-ZA"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Management will make use of the NT GRAP checklist in reviewing completeness and accuracy of disclosure information to the Annual Financial Statements. Due at the end of this Financial Year.</a:t>
                      </a:r>
                    </a:p>
                  </a:txBody>
                  <a:tcPr marL="36234" marR="3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50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1. 31 March 2022</a:t>
                      </a:r>
                    </a:p>
                    <a:p>
                      <a:pPr>
                        <a:lnSpc>
                          <a:spcPct val="150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p>
                  </a:txBody>
                  <a:tcPr marL="36234" marR="3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52960707"/>
                  </a:ext>
                </a:extLst>
              </a:tr>
              <a:tr h="2147257">
                <a:tc>
                  <a:txBody>
                    <a:bodyPr/>
                    <a:lstStyle/>
                    <a:p>
                      <a:pPr>
                        <a:lnSpc>
                          <a:spcPct val="150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Commitment- Misstatements </a:t>
                      </a:r>
                    </a:p>
                    <a:p>
                      <a:pPr>
                        <a:lnSpc>
                          <a:spcPct val="150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p>
                  </a:txBody>
                  <a:tcPr marL="36234" marR="3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50000"/>
                        </a:lnSpc>
                        <a:buFont typeface="+mj-lt"/>
                        <a:buAutoNum type="arabicPeriod"/>
                      </a:pPr>
                      <a:r>
                        <a:rPr lang="en-ZA"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Management will make use of the NT GRAP checklist in reviewing completeness and accuracy of disclosure information to the Annual Financial Statements.</a:t>
                      </a:r>
                    </a:p>
                    <a:p>
                      <a:pPr marL="342900" lvl="0" indent="-342900" algn="just">
                        <a:lnSpc>
                          <a:spcPct val="150000"/>
                        </a:lnSpc>
                        <a:buFont typeface="+mj-lt"/>
                        <a:buAutoNum type="arabicPeriod"/>
                      </a:pPr>
                      <a:endParaRPr lang="en-ZA"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1000"/>
                        </a:spcAft>
                        <a:buFont typeface="+mj-lt"/>
                        <a:buAutoNum type="arabicPeriod"/>
                      </a:pPr>
                      <a:r>
                        <a:rPr lang="en-ZA"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In a case where the comparative differences are a result of a correction of prior period error, management will provide the relevant supporting documents and make the relevant disclosure in the correction of prior period error note.  Due at the end of this Financial Year.</a:t>
                      </a:r>
                    </a:p>
                  </a:txBody>
                  <a:tcPr marL="36234" marR="3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50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1. 31 March 2022</a:t>
                      </a:r>
                    </a:p>
                    <a:p>
                      <a:pPr>
                        <a:lnSpc>
                          <a:spcPct val="150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2.31 March 2022</a:t>
                      </a:r>
                    </a:p>
                  </a:txBody>
                  <a:tcPr marL="36234" marR="3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16926419"/>
                  </a:ext>
                </a:extLst>
              </a:tr>
              <a:tr h="1201387">
                <a:tc>
                  <a:txBody>
                    <a:bodyPr/>
                    <a:lstStyle/>
                    <a:p>
                      <a:pPr>
                        <a:lnSpc>
                          <a:spcPct val="150000"/>
                        </a:lnSpc>
                        <a:spcAft>
                          <a:spcPts val="1000"/>
                        </a:spcAft>
                      </a:pPr>
                      <a:r>
                        <a:rPr lang="en-ZA" sz="1400">
                          <a:effectLst/>
                          <a:latin typeface="Arial" panose="020B0604020202020204" pitchFamily="34" charset="0"/>
                          <a:ea typeface="Calibri" panose="020F0502020204030204" pitchFamily="34" charset="0"/>
                          <a:cs typeface="Arial" panose="020B0604020202020204" pitchFamily="34" charset="0"/>
                        </a:rPr>
                        <a:t>Operating lease liability misstated </a:t>
                      </a:r>
                    </a:p>
                    <a:p>
                      <a:pPr>
                        <a:lnSpc>
                          <a:spcPct val="150000"/>
                        </a:lnSpc>
                        <a:spcAft>
                          <a:spcPts val="1000"/>
                        </a:spcAft>
                      </a:pPr>
                      <a:r>
                        <a:rPr lang="en-ZA" sz="1400">
                          <a:effectLst/>
                          <a:latin typeface="Arial" panose="020B0604020202020204" pitchFamily="34" charset="0"/>
                          <a:ea typeface="Calibri" panose="020F0502020204030204" pitchFamily="34" charset="0"/>
                          <a:cs typeface="Arial" panose="020B0604020202020204" pitchFamily="34" charset="0"/>
                        </a:rPr>
                        <a:t> </a:t>
                      </a:r>
                    </a:p>
                  </a:txBody>
                  <a:tcPr marL="36234" marR="3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50000"/>
                        </a:lnSpc>
                        <a:buFont typeface="+mj-lt"/>
                        <a:buAutoNum type="arabicPeriod"/>
                      </a:pPr>
                      <a:r>
                        <a:rPr lang="en-ZA"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Management will make use of the NT GRAP checklist in reviewing completeness and accuracy of disclosure information to the Annual Financial Statements. Due at the end of this Financial Year.</a:t>
                      </a:r>
                    </a:p>
                  </a:txBody>
                  <a:tcPr marL="36234" marR="3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50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1.	31 March 2022</a:t>
                      </a:r>
                    </a:p>
                    <a:p>
                      <a:pPr>
                        <a:lnSpc>
                          <a:spcPct val="150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p>
                  </a:txBody>
                  <a:tcPr marL="36234" marR="3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84470065"/>
                  </a:ext>
                </a:extLst>
              </a:tr>
            </a:tbl>
          </a:graphicData>
        </a:graphic>
      </p:graphicFrame>
      <p:sp>
        <p:nvSpPr>
          <p:cNvPr id="5" name="Slide Number Placeholder 4">
            <a:extLst>
              <a:ext uri="{FF2B5EF4-FFF2-40B4-BE49-F238E27FC236}">
                <a16:creationId xmlns:a16="http://schemas.microsoft.com/office/drawing/2014/main" xmlns="" id="{9E351A2A-FD75-408B-83D3-66DE478C99AE}"/>
              </a:ext>
            </a:extLst>
          </p:cNvPr>
          <p:cNvSpPr>
            <a:spLocks noGrp="1"/>
          </p:cNvSpPr>
          <p:nvPr>
            <p:ph type="sldNum" sz="quarter" idx="12"/>
          </p:nvPr>
        </p:nvSpPr>
        <p:spPr/>
        <p:txBody>
          <a:bodyPr/>
          <a:lstStyle/>
          <a:p>
            <a:pPr defTabSz="457200"/>
            <a:fld id="{E46178AB-9F47-154C-8C5C-96D64CA04AA0}" type="slidenum">
              <a:rPr lang="en-US">
                <a:solidFill>
                  <a:prstClr val="black">
                    <a:tint val="75000"/>
                  </a:prstClr>
                </a:solidFill>
              </a:rPr>
              <a:pPr defTabSz="457200"/>
              <a:t>11</a:t>
            </a:fld>
            <a:endParaRPr lang="en-US" dirty="0">
              <a:solidFill>
                <a:prstClr val="black">
                  <a:tint val="75000"/>
                </a:prstClr>
              </a:solidFill>
            </a:endParaRPr>
          </a:p>
        </p:txBody>
      </p:sp>
      <p:sp>
        <p:nvSpPr>
          <p:cNvPr id="6" name="Title 5">
            <a:extLst>
              <a:ext uri="{FF2B5EF4-FFF2-40B4-BE49-F238E27FC236}">
                <a16:creationId xmlns:a16="http://schemas.microsoft.com/office/drawing/2014/main" xmlns="" id="{B4BDA1BE-EA99-4AAC-87A8-CB96DA830609}"/>
              </a:ext>
            </a:extLst>
          </p:cNvPr>
          <p:cNvSpPr>
            <a:spLocks noGrp="1"/>
          </p:cNvSpPr>
          <p:nvPr>
            <p:ph type="ctrTitle"/>
          </p:nvPr>
        </p:nvSpPr>
        <p:spPr>
          <a:xfrm>
            <a:off x="2152652" y="136524"/>
            <a:ext cx="7333821" cy="524826"/>
          </a:xfrm>
        </p:spPr>
        <p:txBody>
          <a:bodyPr/>
          <a:lstStyle/>
          <a:p>
            <a:r>
              <a:rPr lang="en-US" sz="2700" dirty="0">
                <a:latin typeface="Arial" panose="020B0604020202020204" pitchFamily="34" charset="0"/>
                <a:cs typeface="Arial" panose="020B0604020202020204" pitchFamily="34" charset="0"/>
              </a:rPr>
              <a:t>Audit Action Plan:  </a:t>
            </a:r>
            <a:r>
              <a:rPr lang="en-ZA" sz="2800" dirty="0">
                <a:highlight>
                  <a:srgbClr val="FF0000"/>
                </a:highlight>
                <a:latin typeface="Arial" panose="020B0604020202020204" pitchFamily="34" charset="0"/>
                <a:ea typeface="Calibri" panose="020F0502020204030204" pitchFamily="34" charset="0"/>
              </a:rPr>
              <a:t>Not Yet Started</a:t>
            </a:r>
            <a:endParaRPr lang="en-ZA" dirty="0">
              <a:highlight>
                <a:srgbClr val="FF0000"/>
              </a:highlight>
            </a:endParaRPr>
          </a:p>
        </p:txBody>
      </p:sp>
    </p:spTree>
    <p:extLst>
      <p:ext uri="{BB962C8B-B14F-4D97-AF65-F5344CB8AC3E}">
        <p14:creationId xmlns:p14="http://schemas.microsoft.com/office/powerpoint/2010/main" xmlns="" val="1273176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6D35531D-6AA4-4BB1-9369-3CD69B057842}"/>
              </a:ext>
            </a:extLst>
          </p:cNvPr>
          <p:cNvGraphicFramePr>
            <a:graphicFrameLocks noGrp="1"/>
          </p:cNvGraphicFramePr>
          <p:nvPr>
            <p:ph idx="1"/>
            <p:extLst>
              <p:ext uri="{D42A27DB-BD31-4B8C-83A1-F6EECF244321}">
                <p14:modId xmlns:p14="http://schemas.microsoft.com/office/powerpoint/2010/main" xmlns="" val="2221256032"/>
              </p:ext>
            </p:extLst>
          </p:nvPr>
        </p:nvGraphicFramePr>
        <p:xfrm>
          <a:off x="255141" y="1295391"/>
          <a:ext cx="11681717" cy="5636526"/>
        </p:xfrm>
        <a:graphic>
          <a:graphicData uri="http://schemas.openxmlformats.org/drawingml/2006/table">
            <a:tbl>
              <a:tblPr firstRow="1" firstCol="1" bandRow="1"/>
              <a:tblGrid>
                <a:gridCol w="2123308">
                  <a:extLst>
                    <a:ext uri="{9D8B030D-6E8A-4147-A177-3AD203B41FA5}">
                      <a16:colId xmlns:a16="http://schemas.microsoft.com/office/drawing/2014/main" xmlns="" val="2124242575"/>
                    </a:ext>
                  </a:extLst>
                </a:gridCol>
                <a:gridCol w="2934538">
                  <a:extLst>
                    <a:ext uri="{9D8B030D-6E8A-4147-A177-3AD203B41FA5}">
                      <a16:colId xmlns:a16="http://schemas.microsoft.com/office/drawing/2014/main" xmlns="" val="2824786921"/>
                    </a:ext>
                  </a:extLst>
                </a:gridCol>
                <a:gridCol w="5040567">
                  <a:extLst>
                    <a:ext uri="{9D8B030D-6E8A-4147-A177-3AD203B41FA5}">
                      <a16:colId xmlns:a16="http://schemas.microsoft.com/office/drawing/2014/main" xmlns="" val="2173111343"/>
                    </a:ext>
                  </a:extLst>
                </a:gridCol>
                <a:gridCol w="1583304">
                  <a:extLst>
                    <a:ext uri="{9D8B030D-6E8A-4147-A177-3AD203B41FA5}">
                      <a16:colId xmlns:a16="http://schemas.microsoft.com/office/drawing/2014/main" xmlns="" val="1975547329"/>
                    </a:ext>
                  </a:extLst>
                </a:gridCol>
              </a:tblGrid>
              <a:tr h="327926">
                <a:tc>
                  <a:txBody>
                    <a:bodyPr/>
                    <a:lstStyle/>
                    <a:p>
                      <a:pPr marL="0" algn="ctr" defTabSz="685800" rtl="0" eaLnBrk="1" latinLnBrk="0" hangingPunct="1">
                        <a:lnSpc>
                          <a:spcPct val="150000"/>
                        </a:lnSpc>
                        <a:spcAft>
                          <a:spcPts val="1000"/>
                        </a:spcAft>
                      </a:pPr>
                      <a:r>
                        <a:rPr lang="en-US" sz="14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ITEM </a:t>
                      </a:r>
                      <a:endParaRPr lang="en-ZA" sz="14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50000"/>
                        </a:lnSpc>
                        <a:spcAft>
                          <a:spcPts val="10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ACTION PLAN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50000"/>
                        </a:lnSpc>
                        <a:spcAft>
                          <a:spcPts val="10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PROGRESS TO DATE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50000"/>
                        </a:lnSpc>
                        <a:spcAft>
                          <a:spcPts val="10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TARGET DATE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xmlns="" val="4035047248"/>
                  </a:ext>
                </a:extLst>
              </a:tr>
              <a:tr h="4006948">
                <a:tc>
                  <a:txBody>
                    <a:bodyPr/>
                    <a:lstStyle/>
                    <a:p>
                      <a:pPr algn="just">
                        <a:lnSpc>
                          <a:spcPct val="150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Consequence Management </a:t>
                      </a:r>
                    </a:p>
                    <a:p>
                      <a:pPr algn="just">
                        <a:lnSpc>
                          <a:spcPct val="150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50000"/>
                        </a:lnSpc>
                        <a:spcAft>
                          <a:spcPts val="1000"/>
                        </a:spcAft>
                        <a:buFont typeface="+mj-lt"/>
                        <a:buNone/>
                      </a:pPr>
                      <a:r>
                        <a:rPr lang="en-ZA" sz="1400" dirty="0">
                          <a:effectLst/>
                          <a:latin typeface="Arial" panose="020B0604020202020204" pitchFamily="34" charset="0"/>
                          <a:ea typeface="Calibri" panose="020F0502020204030204" pitchFamily="34" charset="0"/>
                          <a:cs typeface="Arial" panose="020B0604020202020204" pitchFamily="34" charset="0"/>
                        </a:rPr>
                        <a:t>Management will implement appropriate consequence management procedures that will ensure that amongst others, management investigate any irregular, fruitless and wasteful expenditures identified through the recommendations of the Loss Control Committee and other disciplinary processes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defTabSz="685800" rtl="0" eaLnBrk="1" fontAlgn="base" latinLnBrk="0" hangingPunct="1">
                        <a:lnSpc>
                          <a:spcPct val="150000"/>
                        </a:lnSpc>
                        <a:spcAft>
                          <a:spcPts val="1000"/>
                        </a:spcAft>
                        <a:buFont typeface="+mj-lt"/>
                        <a:buNone/>
                      </a:pPr>
                      <a:r>
                        <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Loss Control Committee convened on 30 July &amp; 7 October 2021 to assess irregular, fruitless and wasteful expenditure identified by business.  A Report containing recommendations on consequence management was submitted to CO &amp; CFO on 30 September &amp; 08 October 2021 respectively. </a:t>
                      </a:r>
                    </a:p>
                    <a:p>
                      <a:pPr marL="0" lvl="0" indent="0" algn="just" defTabSz="685800" rtl="0" eaLnBrk="1" latinLnBrk="0" hangingPunct="1">
                        <a:lnSpc>
                          <a:spcPct val="150000"/>
                        </a:lnSpc>
                        <a:spcAft>
                          <a:spcPts val="1000"/>
                        </a:spcAft>
                        <a:buFont typeface="+mj-lt"/>
                        <a:buNone/>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Committee is scheduled to sit again towards the end of the 3rd quarter.</a:t>
                      </a:r>
                    </a:p>
                    <a:p>
                      <a:pPr marL="0" lvl="0" indent="0" algn="just" defTabSz="685800" rtl="0" eaLnBrk="1" latinLnBrk="0" hangingPunct="1">
                        <a:lnSpc>
                          <a:spcPct val="150000"/>
                        </a:lnSpc>
                        <a:spcAft>
                          <a:spcPts val="1000"/>
                        </a:spcAft>
                        <a:buFont typeface="+mj-lt"/>
                        <a:buNone/>
                      </a:pPr>
                      <a:r>
                        <a:rPr lang="en-US"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Loss Control Report recommendations are being implemented and these will be shared with the ARC.  One Executive had her contract terminated and one Manager has been demoted.</a:t>
                      </a:r>
                    </a:p>
                    <a:p>
                      <a:pPr marL="0" marR="0" lvl="0" indent="0" algn="just" defTabSz="685800" rtl="0" eaLnBrk="1" fontAlgn="auto" latinLnBrk="0" hangingPunct="1">
                        <a:lnSpc>
                          <a:spcPct val="150000"/>
                        </a:lnSpc>
                        <a:spcBef>
                          <a:spcPts val="0"/>
                        </a:spcBef>
                        <a:spcAft>
                          <a:spcPts val="1000"/>
                        </a:spcAft>
                        <a:buClrTx/>
                        <a:buSzTx/>
                        <a:buFont typeface="+mj-lt"/>
                        <a:buNone/>
                        <a:tabLst/>
                        <a:defRPr/>
                      </a:pPr>
                      <a:r>
                        <a:rPr lang="en-US" sz="1400" dirty="0">
                          <a:effectLst/>
                          <a:latin typeface="Arial" panose="020B0604020202020204" pitchFamily="34" charset="0"/>
                          <a:ea typeface="Calibri" panose="020F0502020204030204" pitchFamily="34" charset="0"/>
                          <a:cs typeface="Arial" panose="020B0604020202020204" pitchFamily="34" charset="0"/>
                        </a:rPr>
                        <a:t>3 New independent members of the Loss control committee have been appointed by 1 March 2022, to ensure recommendations are implemented.</a:t>
                      </a:r>
                    </a:p>
                    <a:p>
                      <a:pPr marL="0" lvl="0" indent="0" algn="just" defTabSz="685800" rtl="0" eaLnBrk="1" latinLnBrk="0" hangingPunct="1">
                        <a:lnSpc>
                          <a:spcPct val="150000"/>
                        </a:lnSpc>
                        <a:spcAft>
                          <a:spcPts val="1000"/>
                        </a:spcAft>
                        <a:buFont typeface="+mj-lt"/>
                        <a:buNone/>
                      </a:pPr>
                      <a:endPar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1000"/>
                        </a:spcAft>
                      </a:pPr>
                      <a:r>
                        <a:rPr lang="en-ZA" sz="1400" dirty="0">
                          <a:effectLst/>
                          <a:latin typeface="Arial" panose="020B0604020202020204" pitchFamily="34" charset="0"/>
                          <a:ea typeface="Constantia" panose="02030602050306030303" pitchFamily="18" charset="0"/>
                          <a:cs typeface="Arial" panose="020B0604020202020204" pitchFamily="34" charset="0"/>
                        </a:rPr>
                        <a:t>Monitored Quarterly</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95020704"/>
                  </a:ext>
                </a:extLst>
              </a:tr>
            </a:tbl>
          </a:graphicData>
        </a:graphic>
      </p:graphicFrame>
      <p:sp>
        <p:nvSpPr>
          <p:cNvPr id="5" name="Slide Number Placeholder 4">
            <a:extLst>
              <a:ext uri="{FF2B5EF4-FFF2-40B4-BE49-F238E27FC236}">
                <a16:creationId xmlns:a16="http://schemas.microsoft.com/office/drawing/2014/main" xmlns="" id="{92916998-3055-4B8B-A6C1-6D5306570B3B}"/>
              </a:ext>
            </a:extLst>
          </p:cNvPr>
          <p:cNvSpPr>
            <a:spLocks noGrp="1"/>
          </p:cNvSpPr>
          <p:nvPr>
            <p:ph type="sldNum" sz="quarter" idx="12"/>
          </p:nvPr>
        </p:nvSpPr>
        <p:spPr/>
        <p:txBody>
          <a:bodyPr/>
          <a:lstStyle/>
          <a:p>
            <a:pPr defTabSz="457200"/>
            <a:fld id="{E46178AB-9F47-154C-8C5C-96D64CA04AA0}" type="slidenum">
              <a:rPr lang="en-US">
                <a:solidFill>
                  <a:prstClr val="black">
                    <a:tint val="75000"/>
                  </a:prstClr>
                </a:solidFill>
              </a:rPr>
              <a:pPr defTabSz="457200"/>
              <a:t>12</a:t>
            </a:fld>
            <a:endParaRPr lang="en-US" dirty="0">
              <a:solidFill>
                <a:prstClr val="black">
                  <a:tint val="75000"/>
                </a:prstClr>
              </a:solidFill>
            </a:endParaRPr>
          </a:p>
        </p:txBody>
      </p:sp>
      <p:sp>
        <p:nvSpPr>
          <p:cNvPr id="6" name="Title 5">
            <a:extLst>
              <a:ext uri="{FF2B5EF4-FFF2-40B4-BE49-F238E27FC236}">
                <a16:creationId xmlns:a16="http://schemas.microsoft.com/office/drawing/2014/main" xmlns="" id="{2B76BCE0-6BA1-4EE9-B9A0-82031A8D79CF}"/>
              </a:ext>
            </a:extLst>
          </p:cNvPr>
          <p:cNvSpPr>
            <a:spLocks noGrp="1"/>
          </p:cNvSpPr>
          <p:nvPr>
            <p:ph type="ctrTitle"/>
          </p:nvPr>
        </p:nvSpPr>
        <p:spPr>
          <a:xfrm>
            <a:off x="174661" y="308224"/>
            <a:ext cx="11856377" cy="724351"/>
          </a:xfrm>
        </p:spPr>
        <p:txBody>
          <a:bodyPr>
            <a:normAutofit fontScale="90000"/>
          </a:bodyPr>
          <a:lstStyle/>
          <a:p>
            <a:pPr marL="342900" indent="-342900"/>
            <a:r>
              <a:rPr lang="en-US" sz="3200" dirty="0">
                <a:latin typeface="Calibri" panose="020F0502020204030204" pitchFamily="34" charset="0"/>
                <a:ea typeface="Times New Roman" panose="02020603050405020304" pitchFamily="18" charset="0"/>
              </a:rPr>
              <a:t/>
            </a:r>
            <a:br>
              <a:rPr lang="en-US" sz="3200" dirty="0">
                <a:latin typeface="Calibri" panose="020F0502020204030204" pitchFamily="34" charset="0"/>
                <a:ea typeface="Times New Roman" panose="02020603050405020304" pitchFamily="18" charset="0"/>
              </a:rPr>
            </a:br>
            <a:r>
              <a:rPr lang="en-US" sz="3200" dirty="0">
                <a:latin typeface="Calibri" panose="020F0502020204030204" pitchFamily="34" charset="0"/>
                <a:ea typeface="Times New Roman" panose="02020603050405020304" pitchFamily="18" charset="0"/>
              </a:rPr>
              <a:t/>
            </a:r>
            <a:br>
              <a:rPr lang="en-US" sz="3200" dirty="0">
                <a:latin typeface="Calibri" panose="020F0502020204030204" pitchFamily="34" charset="0"/>
                <a:ea typeface="Times New Roman" panose="02020603050405020304" pitchFamily="18" charset="0"/>
              </a:rPr>
            </a:br>
            <a:r>
              <a:rPr lang="en-US" sz="2700" dirty="0">
                <a:latin typeface="Arial" panose="020B0604020202020204" pitchFamily="34" charset="0"/>
                <a:ea typeface="Times New Roman" panose="02020603050405020304" pitchFamily="18" charset="0"/>
                <a:cs typeface="Arial" panose="020B0604020202020204" pitchFamily="34" charset="0"/>
              </a:rPr>
              <a:t>Consequence management action steps in relation to irregular, fruitless and wasteful expenditure </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56620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A7D7E0-E1B7-4847-8EED-CD74EC682D78}"/>
              </a:ext>
            </a:extLst>
          </p:cNvPr>
          <p:cNvSpPr>
            <a:spLocks noGrp="1"/>
          </p:cNvSpPr>
          <p:nvPr>
            <p:ph type="title"/>
          </p:nvPr>
        </p:nvSpPr>
        <p:spPr>
          <a:xfrm>
            <a:off x="171238" y="91289"/>
            <a:ext cx="11182562" cy="753369"/>
          </a:xfrm>
        </p:spPr>
        <p:txBody>
          <a:bodyPr>
            <a:normAutofit fontScale="90000"/>
          </a:bodyPr>
          <a:lstStyle/>
          <a:p>
            <a:pPr algn="ctr"/>
            <a:r>
              <a:rPr lang="en-US" dirty="0"/>
              <a:t/>
            </a:r>
            <a:br>
              <a:rPr lang="en-US" dirty="0"/>
            </a:br>
            <a:r>
              <a:rPr lang="en-US" sz="3600" dirty="0">
                <a:latin typeface="Arial" panose="020B0604020202020204" pitchFamily="34" charset="0"/>
                <a:cs typeface="Arial" panose="020B0604020202020204" pitchFamily="34" charset="0"/>
              </a:rPr>
              <a:t>Overall Remedial Actions to address the 2021 Audit</a:t>
            </a:r>
            <a:endParaRPr lang="en-ZA" sz="3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D1B24148-81C3-4ABE-AB45-631CAB2EC863}"/>
              </a:ext>
            </a:extLst>
          </p:cNvPr>
          <p:cNvSpPr>
            <a:spLocks noGrp="1"/>
          </p:cNvSpPr>
          <p:nvPr>
            <p:ph idx="1"/>
          </p:nvPr>
        </p:nvSpPr>
        <p:spPr>
          <a:xfrm>
            <a:off x="171238" y="844658"/>
            <a:ext cx="11493357" cy="5876819"/>
          </a:xfrm>
        </p:spPr>
        <p:txBody>
          <a:bodyPr>
            <a:noAutofit/>
          </a:bodyPr>
          <a:lstStyle/>
          <a:p>
            <a:pPr algn="just">
              <a:lnSpc>
                <a:spcPct val="150000"/>
              </a:lnSpc>
            </a:pPr>
            <a:r>
              <a:rPr lang="en-US" sz="2000" dirty="0">
                <a:solidFill>
                  <a:schemeClr val="tx1"/>
                </a:solidFill>
                <a:latin typeface="Arial" panose="020B0604020202020204" pitchFamily="34" charset="0"/>
                <a:cs typeface="Arial" panose="020B0604020202020204" pitchFamily="34" charset="0"/>
              </a:rPr>
              <a:t>Development of an audit action plan with remedial action and timelines to be monitored on a quarterly basis. </a:t>
            </a:r>
          </a:p>
          <a:p>
            <a:pPr algn="just">
              <a:lnSpc>
                <a:spcPct val="150000"/>
              </a:lnSpc>
            </a:pPr>
            <a:r>
              <a:rPr lang="en-US" sz="2000" dirty="0">
                <a:solidFill>
                  <a:schemeClr val="tx1"/>
                </a:solidFill>
                <a:latin typeface="Arial" panose="020B0604020202020204" pitchFamily="34" charset="0"/>
                <a:cs typeface="Arial" panose="020B0604020202020204" pitchFamily="34" charset="0"/>
              </a:rPr>
              <a:t>The National Treasury did not allow the CSOS to use the modified cash basis of accounting, however they recommended an alternative basis of accounting inline with GRAP – this is being pursued.</a:t>
            </a:r>
          </a:p>
          <a:p>
            <a:pPr algn="just">
              <a:lnSpc>
                <a:spcPct val="150000"/>
              </a:lnSpc>
            </a:pPr>
            <a:r>
              <a:rPr lang="en-US" sz="2000" dirty="0">
                <a:solidFill>
                  <a:schemeClr val="tx1"/>
                </a:solidFill>
                <a:latin typeface="Arial" panose="020B0604020202020204" pitchFamily="34" charset="0"/>
                <a:cs typeface="Arial" panose="020B0604020202020204" pitchFamily="34" charset="0"/>
              </a:rPr>
              <a:t>A revenue collection drive and strategy is underway to deal with the completeness of our database amongst the other projects already underway in the CSOS governance unit. </a:t>
            </a:r>
          </a:p>
          <a:p>
            <a:pPr algn="just">
              <a:lnSpc>
                <a:spcPct val="150000"/>
              </a:lnSpc>
            </a:pPr>
            <a:r>
              <a:rPr lang="en-US" sz="2000" dirty="0">
                <a:solidFill>
                  <a:schemeClr val="tx1"/>
                </a:solidFill>
                <a:latin typeface="Arial" panose="020B0604020202020204" pitchFamily="34" charset="0"/>
                <a:cs typeface="Arial" panose="020B0604020202020204" pitchFamily="34" charset="0"/>
              </a:rPr>
              <a:t>In the current financial year, the Entity continued with monthly reporting of planned targets against progress, this then allows for corrective measures identified to be implemented and followed up timeously before the end of the quarter.</a:t>
            </a:r>
          </a:p>
          <a:p>
            <a:pPr algn="just">
              <a:lnSpc>
                <a:spcPct val="150000"/>
              </a:lnSpc>
            </a:pPr>
            <a:r>
              <a:rPr lang="en-US" sz="2000" dirty="0">
                <a:solidFill>
                  <a:schemeClr val="tx1"/>
                </a:solidFill>
                <a:latin typeface="Arial" panose="020B0604020202020204" pitchFamily="34" charset="0"/>
                <a:cs typeface="Arial" panose="020B0604020202020204" pitchFamily="34" charset="0"/>
              </a:rPr>
              <a:t>Loss Control Committee instituted to deal with consequence management for irregular, fruitless and wasteful expenditure</a:t>
            </a:r>
          </a:p>
          <a:p>
            <a:endParaRPr lang="en-ZA" sz="1600" dirty="0"/>
          </a:p>
        </p:txBody>
      </p:sp>
      <p:sp>
        <p:nvSpPr>
          <p:cNvPr id="4" name="Slide Number Placeholder 3">
            <a:extLst>
              <a:ext uri="{FF2B5EF4-FFF2-40B4-BE49-F238E27FC236}">
                <a16:creationId xmlns:a16="http://schemas.microsoft.com/office/drawing/2014/main" xmlns="" id="{6E240504-6689-4923-94BF-719C515DACF7}"/>
              </a:ext>
            </a:extLst>
          </p:cNvPr>
          <p:cNvSpPr>
            <a:spLocks noGrp="1"/>
          </p:cNvSpPr>
          <p:nvPr>
            <p:ph type="sldNum" sz="quarter" idx="12"/>
          </p:nvPr>
        </p:nvSpPr>
        <p:spPr/>
        <p:txBody>
          <a:bodyPr/>
          <a:lstStyle/>
          <a:p>
            <a:pPr defTabSz="457200"/>
            <a:fld id="{76CA9E7B-CB17-0B4A-B4E1-519665044527}" type="slidenum">
              <a:rPr lang="en-US">
                <a:solidFill>
                  <a:prstClr val="black">
                    <a:tint val="75000"/>
                  </a:prstClr>
                </a:solidFill>
              </a:rPr>
              <a:pPr defTabSz="457200"/>
              <a:t>13</a:t>
            </a:fld>
            <a:endParaRPr lang="en-US" dirty="0">
              <a:solidFill>
                <a:prstClr val="black">
                  <a:tint val="75000"/>
                </a:prstClr>
              </a:solidFill>
            </a:endParaRPr>
          </a:p>
        </p:txBody>
      </p:sp>
    </p:spTree>
    <p:extLst>
      <p:ext uri="{BB962C8B-B14F-4D97-AF65-F5344CB8AC3E}">
        <p14:creationId xmlns:p14="http://schemas.microsoft.com/office/powerpoint/2010/main" xmlns="" val="1742341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344863-1EF3-43D8-958D-D830EE846883}"/>
              </a:ext>
            </a:extLst>
          </p:cNvPr>
          <p:cNvSpPr>
            <a:spLocks noGrp="1"/>
          </p:cNvSpPr>
          <p:nvPr>
            <p:ph type="title"/>
          </p:nvPr>
        </p:nvSpPr>
        <p:spPr/>
        <p:txBody>
          <a:bodyPr/>
          <a:lstStyle/>
          <a:p>
            <a:pPr algn="ctr"/>
            <a:r>
              <a:rPr lang="en-US" dirty="0"/>
              <a:t>RECOMMENDATION</a:t>
            </a:r>
            <a:endParaRPr lang="en-ZA" dirty="0"/>
          </a:p>
        </p:txBody>
      </p:sp>
      <p:sp>
        <p:nvSpPr>
          <p:cNvPr id="3" name="Content Placeholder 2">
            <a:extLst>
              <a:ext uri="{FF2B5EF4-FFF2-40B4-BE49-F238E27FC236}">
                <a16:creationId xmlns:a16="http://schemas.microsoft.com/office/drawing/2014/main" xmlns="" id="{C0092975-1778-4BF5-BEC3-A2689CDC77C2}"/>
              </a:ext>
            </a:extLst>
          </p:cNvPr>
          <p:cNvSpPr>
            <a:spLocks noGrp="1"/>
          </p:cNvSpPr>
          <p:nvPr>
            <p:ph idx="1"/>
          </p:nvPr>
        </p:nvSpPr>
        <p:spPr/>
        <p:txBody>
          <a:bodyPr>
            <a:normAutofit/>
          </a:bodyPr>
          <a:lstStyle/>
          <a:p>
            <a:pPr algn="just">
              <a:lnSpc>
                <a:spcPct val="115000"/>
              </a:lnSpc>
            </a:pPr>
            <a:r>
              <a:rPr lang="en-ZA" dirty="0">
                <a:latin typeface="Arial" panose="020B0604020202020204" pitchFamily="34" charset="0"/>
                <a:ea typeface="Calibri" panose="020F0502020204030204" pitchFamily="34" charset="0"/>
              </a:rPr>
              <a:t>It is recommended that </a:t>
            </a:r>
            <a:r>
              <a:rPr lang="en-US" dirty="0">
                <a:latin typeface="Arial" panose="020B0604020202020204" pitchFamily="34" charset="0"/>
                <a:ea typeface="Calibri" panose="020F0502020204030204" pitchFamily="34" charset="0"/>
              </a:rPr>
              <a:t>the Portfolio Committee on Human Settlements note </a:t>
            </a:r>
            <a:r>
              <a:rPr lang="en-ZA" dirty="0">
                <a:solidFill>
                  <a:prstClr val="black"/>
                </a:solidFill>
                <a:latin typeface="Arial" panose="020B0604020202020204" pitchFamily="34" charset="0"/>
                <a:ea typeface="Calibri" panose="020F0502020204030204" pitchFamily="34" charset="0"/>
              </a:rPr>
              <a:t>the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CSOS 2021/22 </a:t>
            </a:r>
            <a:r>
              <a:rPr kumimoji="0" lang="fr-FR"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AG(SA) </a:t>
            </a:r>
            <a:r>
              <a:rPr kumimoji="0" lang="fr-FR" sz="3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Remedial</a:t>
            </a:r>
            <a:r>
              <a:rPr kumimoji="0" lang="fr-FR"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Action Plan Progress </a:t>
            </a:r>
            <a:r>
              <a:rPr kumimoji="0" lang="fr-FR" sz="3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Implementation</a:t>
            </a:r>
            <a:r>
              <a:rPr kumimoji="0" lang="fr-FR"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a:t>
            </a:r>
            <a:endParaRPr lang="en-ZA" sz="3600"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xmlns="" val="2834523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AA4B73D0-494A-49EE-A022-AAB535B04257}"/>
              </a:ext>
            </a:extLst>
          </p:cNvPr>
          <p:cNvSpPr>
            <a:spLocks noGrp="1"/>
          </p:cNvSpPr>
          <p:nvPr>
            <p:ph type="dt" sz="half" idx="10"/>
          </p:nvPr>
        </p:nvSpPr>
        <p:spPr/>
        <p:txBody>
          <a:bodyPr/>
          <a:lstStyle/>
          <a:p>
            <a:pPr defTabSz="685800">
              <a:defRPr/>
            </a:pPr>
            <a:r>
              <a:rPr lang="en-ZA">
                <a:solidFill>
                  <a:prstClr val="black">
                    <a:tint val="75000"/>
                  </a:prstClr>
                </a:solidFill>
              </a:rPr>
              <a:t>1/12/21</a:t>
            </a:r>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D814C04B-0364-49C8-8C97-4ED56014A2C5}"/>
              </a:ext>
            </a:extLst>
          </p:cNvPr>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76838717-67E5-407E-8524-EB260436EEE5}"/>
              </a:ext>
            </a:extLst>
          </p:cNvPr>
          <p:cNvSpPr>
            <a:spLocks noGrp="1"/>
          </p:cNvSpPr>
          <p:nvPr>
            <p:ph type="sldNum" sz="quarter" idx="12"/>
          </p:nvPr>
        </p:nvSpPr>
        <p:spPr/>
        <p:txBody>
          <a:bodyPr/>
          <a:lstStyle/>
          <a:p>
            <a:pPr defTabSz="685800">
              <a:defRPr/>
            </a:pPr>
            <a:fld id="{E46178AB-9F47-154C-8C5C-96D64CA04AA0}" type="slidenum">
              <a:rPr lang="en-US">
                <a:solidFill>
                  <a:prstClr val="black">
                    <a:tint val="75000"/>
                  </a:prstClr>
                </a:solidFill>
              </a:rPr>
              <a:pPr defTabSz="685800">
                <a:defRPr/>
              </a:pPr>
              <a:t>15</a:t>
            </a:fld>
            <a:endParaRPr lang="en-US">
              <a:solidFill>
                <a:prstClr val="black">
                  <a:tint val="75000"/>
                </a:prstClr>
              </a:solidFill>
            </a:endParaRPr>
          </a:p>
        </p:txBody>
      </p:sp>
      <p:sp>
        <p:nvSpPr>
          <p:cNvPr id="6" name="Title 5">
            <a:extLst>
              <a:ext uri="{FF2B5EF4-FFF2-40B4-BE49-F238E27FC236}">
                <a16:creationId xmlns:a16="http://schemas.microsoft.com/office/drawing/2014/main" xmlns="" id="{F534DE74-9327-4E9D-86C7-AD7A2C4BF750}"/>
              </a:ext>
            </a:extLst>
          </p:cNvPr>
          <p:cNvSpPr>
            <a:spLocks noGrp="1"/>
          </p:cNvSpPr>
          <p:nvPr>
            <p:ph type="ctrTitle"/>
          </p:nvPr>
        </p:nvSpPr>
        <p:spPr/>
        <p:txBody>
          <a:bodyPr>
            <a:normAutofit/>
          </a:bodyPr>
          <a:lstStyle/>
          <a:p>
            <a:r>
              <a:rPr lang="en-US" sz="3200" dirty="0">
                <a:latin typeface="Arial" panose="020B0604020202020204" pitchFamily="34" charset="0"/>
                <a:cs typeface="Arial" panose="020B0604020202020204" pitchFamily="34" charset="0"/>
              </a:rPr>
              <a:t>Questions ?</a:t>
            </a:r>
            <a:endParaRPr lang="en-ZA" sz="3200" dirty="0">
              <a:latin typeface="Arial" panose="020B0604020202020204" pitchFamily="34" charset="0"/>
              <a:cs typeface="Arial" panose="020B0604020202020204" pitchFamily="34" charset="0"/>
            </a:endParaRPr>
          </a:p>
        </p:txBody>
      </p:sp>
      <p:pic>
        <p:nvPicPr>
          <p:cNvPr id="1026" name="Picture 2" descr="Question Mark Animation Microsoft Powerpoint Clip Art - Powerpoint  Presentation Animated Question Mark - Free Transparent PNG Clipart Images  Download">
            <a:extLst>
              <a:ext uri="{FF2B5EF4-FFF2-40B4-BE49-F238E27FC236}">
                <a16:creationId xmlns:a16="http://schemas.microsoft.com/office/drawing/2014/main" xmlns="" id="{3CB927AC-B9ED-44EE-9D64-4598DABC43B6}"/>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210051" y="2140555"/>
            <a:ext cx="3216728" cy="25768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66393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body" idx="1"/>
          </p:nvPr>
        </p:nvSpPr>
        <p:spPr/>
        <p:txBody>
          <a:bodyPr>
            <a:normAutofit fontScale="85000" lnSpcReduction="10000"/>
          </a:bodyPr>
          <a:lstStyle/>
          <a:p>
            <a:pPr marL="68580"/>
            <a:r>
              <a:rPr lang="en-US" sz="6000" dirty="0"/>
              <a:t>Thank you</a:t>
            </a:r>
          </a:p>
          <a:p>
            <a:endParaRPr lang="en-US" dirty="0"/>
          </a:p>
          <a:p>
            <a:pPr marL="68580"/>
            <a:endParaRPr lang="en-US" dirty="0"/>
          </a:p>
        </p:txBody>
      </p:sp>
    </p:spTree>
    <p:extLst>
      <p:ext uri="{BB962C8B-B14F-4D97-AF65-F5344CB8AC3E}">
        <p14:creationId xmlns:p14="http://schemas.microsoft.com/office/powerpoint/2010/main" xmlns="" val="215540983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3BC45E8-90D2-4BD4-A7FC-8EA341B509FC}"/>
              </a:ext>
            </a:extLst>
          </p:cNvPr>
          <p:cNvSpPr>
            <a:spLocks noGrp="1"/>
          </p:cNvSpPr>
          <p:nvPr>
            <p:ph idx="1"/>
          </p:nvPr>
        </p:nvSpPr>
        <p:spPr>
          <a:xfrm>
            <a:off x="673814" y="1548223"/>
            <a:ext cx="10515600" cy="4351338"/>
          </a:xfrm>
        </p:spPr>
        <p:txBody>
          <a:bodyPr/>
          <a:lstStyle/>
          <a:p>
            <a:pPr marL="0" lvl="0" indent="0" algn="just" defTabSz="457200">
              <a:lnSpc>
                <a:spcPct val="115000"/>
              </a:lnSpc>
              <a:spcBef>
                <a:spcPct val="20000"/>
              </a:spcBef>
              <a:buNone/>
              <a:defRPr/>
            </a:pPr>
            <a:endParaRPr lang="en-ZA" sz="3200" dirty="0">
              <a:solidFill>
                <a:prstClr val="black"/>
              </a:solidFill>
              <a:latin typeface="Arial" panose="020B0604020202020204" pitchFamily="34" charset="0"/>
              <a:ea typeface="Calibri" panose="020F0502020204030204" pitchFamily="34" charset="0"/>
            </a:endParaRPr>
          </a:p>
          <a:p>
            <a:pPr marL="0" lvl="0" indent="0" algn="just" defTabSz="457200">
              <a:lnSpc>
                <a:spcPct val="115000"/>
              </a:lnSpc>
              <a:spcBef>
                <a:spcPct val="20000"/>
              </a:spcBef>
              <a:buNone/>
              <a:defRPr/>
            </a:pPr>
            <a:r>
              <a:rPr kumimoji="0" lang="en-ZA"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To present to the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Portfolio Committee on Human Settlements, Progress Update on the Implementation of CSOS 2021/22 </a:t>
            </a:r>
            <a:r>
              <a:rPr lang="fr-FR" sz="3200" dirty="0">
                <a:solidFill>
                  <a:prstClr val="black"/>
                </a:solidFill>
                <a:latin typeface="Arial" panose="020B0604020202020204" pitchFamily="34" charset="0"/>
                <a:ea typeface="Calibri" panose="020F0502020204030204" pitchFamily="34" charset="0"/>
              </a:rPr>
              <a:t>AG(SA) Remedial Action Plan, for </a:t>
            </a:r>
            <a:r>
              <a:rPr lang="fr-FR" sz="3200" dirty="0" err="1">
                <a:solidFill>
                  <a:prstClr val="black"/>
                </a:solidFill>
                <a:latin typeface="Arial" panose="020B0604020202020204" pitchFamily="34" charset="0"/>
                <a:ea typeface="Calibri" panose="020F0502020204030204" pitchFamily="34" charset="0"/>
              </a:rPr>
              <a:t>noting</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a:t>
            </a:r>
            <a:endParaRPr kumimoji="0" lang="en-ZA"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p:txBody>
      </p:sp>
      <p:sp>
        <p:nvSpPr>
          <p:cNvPr id="5" name="Slide Number Placeholder 4">
            <a:extLst>
              <a:ext uri="{FF2B5EF4-FFF2-40B4-BE49-F238E27FC236}">
                <a16:creationId xmlns:a16="http://schemas.microsoft.com/office/drawing/2014/main" xmlns="" id="{E4F61CA9-B65D-40D4-83E2-DB7A3E1C42BF}"/>
              </a:ext>
            </a:extLst>
          </p:cNvPr>
          <p:cNvSpPr>
            <a:spLocks noGrp="1"/>
          </p:cNvSpPr>
          <p:nvPr>
            <p:ph type="sldNum" sz="quarter" idx="12"/>
          </p:nvPr>
        </p:nvSpPr>
        <p:spPr/>
        <p:txBody>
          <a:bodyPr/>
          <a:lstStyle/>
          <a:p>
            <a:fld id="{E46178AB-9F47-154C-8C5C-96D64CA04AA0}" type="slidenum">
              <a:rPr lang="en-US" smtClean="0"/>
              <a:pPr/>
              <a:t>2</a:t>
            </a:fld>
            <a:endParaRPr lang="en-US"/>
          </a:p>
        </p:txBody>
      </p:sp>
      <p:sp>
        <p:nvSpPr>
          <p:cNvPr id="6" name="Title 5">
            <a:extLst>
              <a:ext uri="{FF2B5EF4-FFF2-40B4-BE49-F238E27FC236}">
                <a16:creationId xmlns:a16="http://schemas.microsoft.com/office/drawing/2014/main" xmlns="" id="{72CFD08F-C150-4E37-AC84-A19EED8B305E}"/>
              </a:ext>
            </a:extLst>
          </p:cNvPr>
          <p:cNvSpPr>
            <a:spLocks noGrp="1"/>
          </p:cNvSpPr>
          <p:nvPr>
            <p:ph type="ctrTitle"/>
          </p:nvPr>
        </p:nvSpPr>
        <p:spPr>
          <a:xfrm>
            <a:off x="838200" y="338203"/>
            <a:ext cx="7966753" cy="1008346"/>
          </a:xfrm>
        </p:spPr>
        <p:txBody>
          <a:bodyPr/>
          <a:lstStyle/>
          <a:p>
            <a:r>
              <a:rPr lang="en-US" dirty="0">
                <a:latin typeface="Arial" panose="020B0604020202020204" pitchFamily="34" charset="0"/>
                <a:cs typeface="Arial" panose="020B0604020202020204" pitchFamily="34" charset="0"/>
              </a:rPr>
              <a:t>PURPOSE</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18457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444" y="523928"/>
            <a:ext cx="7825167" cy="427894"/>
          </a:xfrm>
        </p:spPr>
        <p:txBody>
          <a:bodyPr/>
          <a:lstStyle/>
          <a:p>
            <a:r>
              <a:rPr lang="en-US" dirty="0"/>
              <a:t>SUMMARY OF AUDIT OUTCOMES MANAGEMENT FINDINGS </a:t>
            </a:r>
            <a:endParaRPr lang="en-ZA" dirty="0"/>
          </a:p>
        </p:txBody>
      </p:sp>
      <p:pic>
        <p:nvPicPr>
          <p:cNvPr id="4" name="Picture 3"/>
          <p:cNvPicPr>
            <a:picLocks noChangeAspect="1"/>
          </p:cNvPicPr>
          <p:nvPr/>
        </p:nvPicPr>
        <p:blipFill>
          <a:blip r:embed="rId2"/>
          <a:stretch>
            <a:fillRect/>
          </a:stretch>
        </p:blipFill>
        <p:spPr>
          <a:xfrm>
            <a:off x="1058238" y="980343"/>
            <a:ext cx="10685124" cy="5353729"/>
          </a:xfrm>
          <a:prstGeom prst="rect">
            <a:avLst/>
          </a:prstGeom>
        </p:spPr>
      </p:pic>
    </p:spTree>
    <p:extLst>
      <p:ext uri="{BB962C8B-B14F-4D97-AF65-F5344CB8AC3E}">
        <p14:creationId xmlns:p14="http://schemas.microsoft.com/office/powerpoint/2010/main" xmlns="" val="3485508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52379180-0B70-44A4-93B7-4946E28A9D9B}"/>
              </a:ext>
            </a:extLst>
          </p:cNvPr>
          <p:cNvGraphicFramePr>
            <a:graphicFrameLocks noGrp="1"/>
          </p:cNvGraphicFramePr>
          <p:nvPr>
            <p:ph idx="1"/>
            <p:extLst>
              <p:ext uri="{D42A27DB-BD31-4B8C-83A1-F6EECF244321}">
                <p14:modId xmlns:p14="http://schemas.microsoft.com/office/powerpoint/2010/main" xmlns="" val="3945854613"/>
              </p:ext>
            </p:extLst>
          </p:nvPr>
        </p:nvGraphicFramePr>
        <p:xfrm>
          <a:off x="2029360" y="1910993"/>
          <a:ext cx="8320141" cy="2691046"/>
        </p:xfrm>
        <a:graphic>
          <a:graphicData uri="http://schemas.openxmlformats.org/drawingml/2006/table">
            <a:tbl>
              <a:tblPr firstRow="1" firstCol="1" bandRow="1"/>
              <a:tblGrid>
                <a:gridCol w="2073454">
                  <a:extLst>
                    <a:ext uri="{9D8B030D-6E8A-4147-A177-3AD203B41FA5}">
                      <a16:colId xmlns:a16="http://schemas.microsoft.com/office/drawing/2014/main" xmlns="" val="4280022100"/>
                    </a:ext>
                  </a:extLst>
                </a:gridCol>
                <a:gridCol w="2383605">
                  <a:extLst>
                    <a:ext uri="{9D8B030D-6E8A-4147-A177-3AD203B41FA5}">
                      <a16:colId xmlns:a16="http://schemas.microsoft.com/office/drawing/2014/main" xmlns="" val="4159533153"/>
                    </a:ext>
                  </a:extLst>
                </a:gridCol>
                <a:gridCol w="2293487">
                  <a:extLst>
                    <a:ext uri="{9D8B030D-6E8A-4147-A177-3AD203B41FA5}">
                      <a16:colId xmlns:a16="http://schemas.microsoft.com/office/drawing/2014/main" xmlns="" val="2006323172"/>
                    </a:ext>
                  </a:extLst>
                </a:gridCol>
                <a:gridCol w="1569595">
                  <a:extLst>
                    <a:ext uri="{9D8B030D-6E8A-4147-A177-3AD203B41FA5}">
                      <a16:colId xmlns:a16="http://schemas.microsoft.com/office/drawing/2014/main" xmlns="" val="1985896034"/>
                    </a:ext>
                  </a:extLst>
                </a:gridCol>
              </a:tblGrid>
              <a:tr h="1345523">
                <a:tc>
                  <a:txBody>
                    <a:bodyPr/>
                    <a:lstStyle/>
                    <a:p>
                      <a:pPr>
                        <a:lnSpc>
                          <a:spcPct val="115000"/>
                        </a:lnSpc>
                        <a:spcAft>
                          <a:spcPts val="1000"/>
                        </a:spcAft>
                      </a:pPr>
                      <a:r>
                        <a:rPr lang="en-ZA" sz="2000" b="1" dirty="0">
                          <a:effectLst/>
                          <a:latin typeface="Arial" panose="020B0604020202020204" pitchFamily="34" charset="0"/>
                          <a:ea typeface="Calibri" panose="020F0502020204030204" pitchFamily="34" charset="0"/>
                          <a:cs typeface="Times New Roman" panose="02020603050405020304" pitchFamily="18" charset="0"/>
                        </a:rPr>
                        <a:t>Status of implementation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6520" marR="56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2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COMPLETED</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6520" marR="56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1000"/>
                        </a:spcAft>
                      </a:pPr>
                      <a:r>
                        <a:rPr lang="en-ZA" sz="2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PROGRESS/ONGOING</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6520" marR="56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ZA"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YET STARTED</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6520" marR="56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763347562"/>
                  </a:ext>
                </a:extLst>
              </a:tr>
              <a:tr h="1345523">
                <a:tc>
                  <a:txBody>
                    <a:bodyPr/>
                    <a:lstStyle/>
                    <a:p>
                      <a:pPr>
                        <a:lnSpc>
                          <a:spcPct val="115000"/>
                        </a:lnSpc>
                        <a:spcAft>
                          <a:spcPts val="1000"/>
                        </a:spcAft>
                      </a:pPr>
                      <a:r>
                        <a:rPr lang="en-ZA" sz="2000" b="1" dirty="0">
                          <a:effectLst/>
                          <a:latin typeface="Arial" panose="020B0604020202020204" pitchFamily="34" charset="0"/>
                          <a:ea typeface="Calibri" panose="020F0502020204030204" pitchFamily="34" charset="0"/>
                          <a:cs typeface="Times New Roman" panose="02020603050405020304" pitchFamily="18" charset="0"/>
                        </a:rPr>
                        <a:t>Total number of findings 26</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6520" marR="56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6520" marR="56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1000"/>
                        </a:spcAft>
                      </a:pPr>
                      <a:r>
                        <a:rPr lang="en-ZA"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6520" marR="56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1000"/>
                        </a:spcAft>
                      </a:pPr>
                      <a:r>
                        <a:rPr lang="en-ZA"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6520" marR="56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788017024"/>
                  </a:ext>
                </a:extLst>
              </a:tr>
            </a:tbl>
          </a:graphicData>
        </a:graphic>
      </p:graphicFrame>
      <p:sp>
        <p:nvSpPr>
          <p:cNvPr id="5" name="Slide Number Placeholder 4">
            <a:extLst>
              <a:ext uri="{FF2B5EF4-FFF2-40B4-BE49-F238E27FC236}">
                <a16:creationId xmlns:a16="http://schemas.microsoft.com/office/drawing/2014/main" xmlns="" id="{09A1603E-D4C1-419A-9526-4461B0EEFFB4}"/>
              </a:ext>
            </a:extLst>
          </p:cNvPr>
          <p:cNvSpPr>
            <a:spLocks noGrp="1"/>
          </p:cNvSpPr>
          <p:nvPr>
            <p:ph type="sldNum" sz="quarter" idx="12"/>
          </p:nvPr>
        </p:nvSpPr>
        <p:spPr/>
        <p:txBody>
          <a:bodyPr/>
          <a:lstStyle/>
          <a:p>
            <a:fld id="{E46178AB-9F47-154C-8C5C-96D64CA04AA0}" type="slidenum">
              <a:rPr lang="en-US" smtClean="0"/>
              <a:pPr/>
              <a:t>4</a:t>
            </a:fld>
            <a:endParaRPr lang="en-US" dirty="0"/>
          </a:p>
        </p:txBody>
      </p:sp>
      <p:sp>
        <p:nvSpPr>
          <p:cNvPr id="6" name="Title 5">
            <a:extLst>
              <a:ext uri="{FF2B5EF4-FFF2-40B4-BE49-F238E27FC236}">
                <a16:creationId xmlns:a16="http://schemas.microsoft.com/office/drawing/2014/main" xmlns="" id="{4ED6E1A2-5746-4591-A122-F175C03F8619}"/>
              </a:ext>
            </a:extLst>
          </p:cNvPr>
          <p:cNvSpPr>
            <a:spLocks noGrp="1"/>
          </p:cNvSpPr>
          <p:nvPr>
            <p:ph type="ctrTitle"/>
          </p:nvPr>
        </p:nvSpPr>
        <p:spPr>
          <a:xfrm>
            <a:off x="2152651" y="862187"/>
            <a:ext cx="7405740" cy="545375"/>
          </a:xfrm>
        </p:spPr>
        <p:txBody>
          <a:bodyPr>
            <a:normAutofit fontScale="90000"/>
          </a:bodyPr>
          <a:lstStyle/>
          <a:p>
            <a:pPr algn="ctr"/>
            <a:r>
              <a:rPr lang="en-ZA" sz="3200" dirty="0">
                <a:latin typeface="Arial" panose="020B0604020202020204" pitchFamily="34" charset="0"/>
                <a:ea typeface="Calibri" panose="020F0502020204030204" pitchFamily="34" charset="0"/>
              </a:rPr>
              <a:t>AUDIT ACTION PLAN HIGH-LEVEL STATUS </a:t>
            </a:r>
            <a:endParaRPr lang="en-ZA" dirty="0"/>
          </a:p>
        </p:txBody>
      </p:sp>
    </p:spTree>
    <p:extLst>
      <p:ext uri="{BB962C8B-B14F-4D97-AF65-F5344CB8AC3E}">
        <p14:creationId xmlns:p14="http://schemas.microsoft.com/office/powerpoint/2010/main" xmlns="" val="1936965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7"/>
            <a:ext cx="10513888" cy="425983"/>
          </a:xfrm>
          <a:solidFill>
            <a:schemeClr val="bg1"/>
          </a:solidFill>
          <a:ln>
            <a:solidFill>
              <a:schemeClr val="bg1"/>
            </a:solidFill>
          </a:ln>
        </p:spPr>
        <p:txBody>
          <a:bodyPr>
            <a:normAutofit fontScale="90000"/>
          </a:bodyPr>
          <a:lstStyle/>
          <a:p>
            <a:pPr algn="ctr"/>
            <a:r>
              <a:rPr lang="en-US" sz="3200" dirty="0">
                <a:latin typeface="Arial" panose="020B0604020202020204" pitchFamily="34" charset="0"/>
                <a:cs typeface="Arial" panose="020B0604020202020204" pitchFamily="34" charset="0"/>
              </a:rPr>
              <a:t> </a:t>
            </a:r>
            <a:r>
              <a:rPr lang="en-ZA" sz="3200" dirty="0">
                <a:latin typeface="Arial" panose="020B0604020202020204" pitchFamily="34" charset="0"/>
                <a:cs typeface="Arial" panose="020B0604020202020204" pitchFamily="34" charset="0"/>
              </a:rPr>
              <a:t>Summary of findings in the management report </a:t>
            </a:r>
          </a:p>
        </p:txBody>
      </p:sp>
      <p:grpSp>
        <p:nvGrpSpPr>
          <p:cNvPr id="31" name="Group 30">
            <a:extLst>
              <a:ext uri="{FF2B5EF4-FFF2-40B4-BE49-F238E27FC236}">
                <a16:creationId xmlns:a16="http://schemas.microsoft.com/office/drawing/2014/main" xmlns="" id="{9A19DE16-D45F-4B96-B5D4-526B83D61935}"/>
              </a:ext>
            </a:extLst>
          </p:cNvPr>
          <p:cNvGrpSpPr/>
          <p:nvPr/>
        </p:nvGrpSpPr>
        <p:grpSpPr>
          <a:xfrm>
            <a:off x="566806" y="1546332"/>
            <a:ext cx="3378709" cy="4257216"/>
            <a:chOff x="8556491" y="872349"/>
            <a:chExt cx="3235616" cy="1860006"/>
          </a:xfrm>
        </p:grpSpPr>
        <p:sp>
          <p:nvSpPr>
            <p:cNvPr id="33" name="TextBox 32">
              <a:extLst>
                <a:ext uri="{FF2B5EF4-FFF2-40B4-BE49-F238E27FC236}">
                  <a16:creationId xmlns:a16="http://schemas.microsoft.com/office/drawing/2014/main" xmlns="" id="{FB0CDD09-4FE2-40A9-923F-7CF2DD48D6E1}"/>
                </a:ext>
              </a:extLst>
            </p:cNvPr>
            <p:cNvSpPr txBox="1"/>
            <p:nvPr/>
          </p:nvSpPr>
          <p:spPr>
            <a:xfrm>
              <a:off x="8556492" y="1259689"/>
              <a:ext cx="3235615" cy="1472666"/>
            </a:xfrm>
            <a:prstGeom prst="rect">
              <a:avLst/>
            </a:prstGeom>
            <a:noFill/>
          </p:spPr>
          <p:txBody>
            <a:bodyPr wrap="square" rtlCol="0">
              <a:spAutoFit/>
            </a:bodyPr>
            <a:lstStyle/>
            <a:p>
              <a:pPr marL="171450" indent="-171450" algn="just" defTabSz="457200">
                <a:lnSpc>
                  <a:spcPct val="150000"/>
                </a:lnSpc>
                <a:buFontTx/>
                <a:buAutoNum type="arabicPeriod"/>
              </a:pPr>
              <a:r>
                <a:rPr lang="en-US" altLang="en-US" sz="1600" dirty="0">
                  <a:solidFill>
                    <a:srgbClr val="005800"/>
                  </a:solidFill>
                  <a:latin typeface="Arial" panose="020B0604020202020204" pitchFamily="34" charset="0"/>
                  <a:cs typeface="Arial" panose="020B0604020202020204" pitchFamily="34" charset="0"/>
                </a:rPr>
                <a:t>Discrepancies on revenue and receivables from non-exchange transactions </a:t>
              </a:r>
            </a:p>
            <a:p>
              <a:pPr marL="171450" indent="-171450" algn="just" defTabSz="457200">
                <a:lnSpc>
                  <a:spcPct val="150000"/>
                </a:lnSpc>
                <a:buFontTx/>
                <a:buAutoNum type="arabicPeriod"/>
              </a:pPr>
              <a:r>
                <a:rPr lang="en-US" altLang="en-US" sz="1600" dirty="0">
                  <a:solidFill>
                    <a:srgbClr val="005800"/>
                  </a:solidFill>
                  <a:latin typeface="Arial" panose="020B0604020202020204" pitchFamily="34" charset="0"/>
                  <a:cs typeface="Arial" panose="020B0604020202020204" pitchFamily="34" charset="0"/>
                </a:rPr>
                <a:t>Irregular, fruitless and  wasteful expenditure.</a:t>
              </a:r>
            </a:p>
            <a:p>
              <a:pPr marL="171450" indent="-171450" algn="just" defTabSz="457200">
                <a:lnSpc>
                  <a:spcPct val="150000"/>
                </a:lnSpc>
                <a:buFontTx/>
                <a:buAutoNum type="arabicPeriod"/>
              </a:pPr>
              <a:r>
                <a:rPr lang="en-US" altLang="en-US" sz="1600" dirty="0">
                  <a:solidFill>
                    <a:srgbClr val="005800"/>
                  </a:solidFill>
                  <a:latin typeface="Arial" panose="020B0604020202020204" pitchFamily="34" charset="0"/>
                  <a:cs typeface="Arial" panose="020B0604020202020204" pitchFamily="34" charset="0"/>
                </a:rPr>
                <a:t>Consequence management </a:t>
              </a:r>
            </a:p>
            <a:p>
              <a:pPr marL="171450" indent="-171450" algn="just" defTabSz="457200">
                <a:lnSpc>
                  <a:spcPct val="150000"/>
                </a:lnSpc>
                <a:buFontTx/>
                <a:buAutoNum type="arabicPeriod"/>
              </a:pPr>
              <a:r>
                <a:rPr lang="en-US" altLang="en-US" sz="1600" dirty="0">
                  <a:solidFill>
                    <a:srgbClr val="005800"/>
                  </a:solidFill>
                  <a:latin typeface="Arial" panose="020B0604020202020204" pitchFamily="34" charset="0"/>
                  <a:cs typeface="Arial" panose="020B0604020202020204" pitchFamily="34" charset="0"/>
                </a:rPr>
                <a:t>Risk management disclosure note</a:t>
              </a:r>
            </a:p>
            <a:p>
              <a:pPr marL="171450" indent="-171450" algn="just" defTabSz="457200">
                <a:lnSpc>
                  <a:spcPct val="150000"/>
                </a:lnSpc>
                <a:buFontTx/>
                <a:buAutoNum type="arabicPeriod"/>
              </a:pPr>
              <a:r>
                <a:rPr lang="en-US" altLang="en-US" sz="1600" dirty="0">
                  <a:solidFill>
                    <a:srgbClr val="005800"/>
                  </a:solidFill>
                  <a:latin typeface="Arial" panose="020B0604020202020204" pitchFamily="34" charset="0"/>
                  <a:cs typeface="Arial" panose="020B0604020202020204" pitchFamily="34" charset="0"/>
                </a:rPr>
                <a:t>Commitment disclosure note</a:t>
              </a:r>
              <a:endParaRPr lang="en-ZA" altLang="en-US" sz="1200" dirty="0">
                <a:solidFill>
                  <a:srgbClr val="005800"/>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xmlns="" id="{32A146D3-7550-4DB7-99B5-2D269E069F30}"/>
                </a:ext>
              </a:extLst>
            </p:cNvPr>
            <p:cNvSpPr txBox="1"/>
            <p:nvPr/>
          </p:nvSpPr>
          <p:spPr>
            <a:xfrm>
              <a:off x="8556491" y="872349"/>
              <a:ext cx="2965471" cy="255492"/>
            </a:xfrm>
            <a:prstGeom prst="rect">
              <a:avLst/>
            </a:prstGeom>
            <a:noFill/>
          </p:spPr>
          <p:txBody>
            <a:bodyPr wrap="square" rtlCol="0">
              <a:spAutoFit/>
            </a:bodyPr>
            <a:lstStyle/>
            <a:p>
              <a:pPr defTabSz="457200"/>
              <a:r>
                <a:rPr lang="en-US" sz="1600" b="1" dirty="0">
                  <a:solidFill>
                    <a:srgbClr val="005800"/>
                  </a:solidFill>
                  <a:latin typeface="Arial" panose="020B0604020202020204" pitchFamily="34" charset="0"/>
                  <a:cs typeface="Arial" panose="020B0604020202020204" pitchFamily="34" charset="0"/>
                </a:rPr>
                <a:t>Matters affecting the audit report </a:t>
              </a:r>
              <a:endParaRPr lang="en-ZA" sz="1600" b="1" dirty="0">
                <a:solidFill>
                  <a:srgbClr val="005800"/>
                </a:solidFill>
                <a:latin typeface="Arial" panose="020B0604020202020204" pitchFamily="34" charset="0"/>
                <a:cs typeface="Arial" panose="020B0604020202020204" pitchFamily="34" charset="0"/>
              </a:endParaRPr>
            </a:p>
          </p:txBody>
        </p:sp>
      </p:grpSp>
      <p:sp>
        <p:nvSpPr>
          <p:cNvPr id="36" name="TextBox 35">
            <a:extLst>
              <a:ext uri="{FF2B5EF4-FFF2-40B4-BE49-F238E27FC236}">
                <a16:creationId xmlns:a16="http://schemas.microsoft.com/office/drawing/2014/main" xmlns="" id="{32A146D3-7550-4DB7-99B5-2D269E069F30}"/>
              </a:ext>
            </a:extLst>
          </p:cNvPr>
          <p:cNvSpPr txBox="1"/>
          <p:nvPr/>
        </p:nvSpPr>
        <p:spPr>
          <a:xfrm>
            <a:off x="4224357" y="1584534"/>
            <a:ext cx="1768225" cy="3066224"/>
          </a:xfrm>
          <a:prstGeom prst="rect">
            <a:avLst/>
          </a:prstGeom>
          <a:noFill/>
        </p:spPr>
        <p:txBody>
          <a:bodyPr wrap="square" rtlCol="0">
            <a:spAutoFit/>
          </a:bodyPr>
          <a:lstStyle/>
          <a:p>
            <a:pPr defTabSz="457200"/>
            <a:r>
              <a:rPr lang="en-US" sz="1600" b="1" dirty="0">
                <a:solidFill>
                  <a:srgbClr val="005800"/>
                </a:solidFill>
                <a:latin typeface="Arial" panose="020B0604020202020204" pitchFamily="34" charset="0"/>
                <a:cs typeface="Arial" panose="020B0604020202020204" pitchFamily="34" charset="0"/>
              </a:rPr>
              <a:t>Other important matters </a:t>
            </a:r>
            <a:endParaRPr lang="es-US" sz="1600" b="1" dirty="0">
              <a:solidFill>
                <a:srgbClr val="005800"/>
              </a:solidFill>
              <a:latin typeface="Arial" panose="020B0604020202020204" pitchFamily="34" charset="0"/>
              <a:cs typeface="Arial" panose="020B0604020202020204" pitchFamily="34" charset="0"/>
            </a:endParaRPr>
          </a:p>
          <a:p>
            <a:pPr defTabSz="457200"/>
            <a:endParaRPr lang="en-ZA" altLang="en-US" sz="1600" dirty="0">
              <a:solidFill>
                <a:srgbClr val="005800"/>
              </a:solidFill>
              <a:latin typeface="Arial" panose="020B0604020202020204" pitchFamily="34" charset="0"/>
              <a:cs typeface="Arial" panose="020B0604020202020204" pitchFamily="34" charset="0"/>
            </a:endParaRPr>
          </a:p>
          <a:p>
            <a:pPr defTabSz="457200"/>
            <a:endParaRPr lang="en-US" altLang="en-US" sz="1600" dirty="0">
              <a:solidFill>
                <a:srgbClr val="005800"/>
              </a:solidFill>
              <a:latin typeface="Arial" panose="020B0604020202020204" pitchFamily="34" charset="0"/>
              <a:cs typeface="Arial" panose="020B0604020202020204" pitchFamily="34" charset="0"/>
            </a:endParaRPr>
          </a:p>
          <a:p>
            <a:pPr defTabSz="457200"/>
            <a:endParaRPr lang="en-US" altLang="en-US" sz="1600" dirty="0">
              <a:solidFill>
                <a:srgbClr val="005800"/>
              </a:solidFill>
              <a:latin typeface="Arial" panose="020B0604020202020204" pitchFamily="34" charset="0"/>
              <a:cs typeface="Arial" panose="020B0604020202020204" pitchFamily="34" charset="0"/>
            </a:endParaRPr>
          </a:p>
          <a:p>
            <a:pPr marL="171450" indent="-171450" algn="just" defTabSz="457200">
              <a:lnSpc>
                <a:spcPct val="150000"/>
              </a:lnSpc>
              <a:buFontTx/>
              <a:buAutoNum type="arabicPeriod"/>
            </a:pPr>
            <a:r>
              <a:rPr lang="en-US" altLang="en-US" sz="1600" dirty="0">
                <a:solidFill>
                  <a:srgbClr val="005800"/>
                </a:solidFill>
                <a:latin typeface="Arial" panose="020B0604020202020204" pitchFamily="34" charset="0"/>
                <a:cs typeface="Arial" panose="020B0604020202020204" pitchFamily="34" charset="0"/>
              </a:rPr>
              <a:t>Related party disclosure note</a:t>
            </a:r>
          </a:p>
          <a:p>
            <a:pPr marL="171450" indent="-171450" algn="just" defTabSz="457200">
              <a:lnSpc>
                <a:spcPct val="150000"/>
              </a:lnSpc>
              <a:buFontTx/>
              <a:buAutoNum type="arabicPeriod"/>
            </a:pPr>
            <a:r>
              <a:rPr lang="en-US" altLang="en-US" sz="1600" dirty="0">
                <a:solidFill>
                  <a:srgbClr val="005800"/>
                </a:solidFill>
                <a:latin typeface="Arial" panose="020B0604020202020204" pitchFamily="34" charset="0"/>
                <a:cs typeface="Arial" panose="020B0604020202020204" pitchFamily="34" charset="0"/>
              </a:rPr>
              <a:t>Commitment comparatives</a:t>
            </a:r>
          </a:p>
          <a:p>
            <a:pPr defTabSz="457200"/>
            <a:endParaRPr lang="en-ZA" altLang="en-US" sz="900" dirty="0">
              <a:solidFill>
                <a:prstClr val="white">
                  <a:lumMod val="50000"/>
                </a:prstClr>
              </a:solidFill>
              <a:latin typeface="Century Gothic" panose="020B0502020202020204" pitchFamily="34" charset="0"/>
            </a:endParaRPr>
          </a:p>
          <a:p>
            <a:pPr defTabSz="457200"/>
            <a:endParaRPr lang="en-US" sz="825" dirty="0">
              <a:solidFill>
                <a:prstClr val="white">
                  <a:lumMod val="50000"/>
                </a:prstClr>
              </a:solidFill>
              <a:latin typeface="Century Gothic" panose="020B0502020202020204" pitchFamily="34" charset="0"/>
            </a:endParaRPr>
          </a:p>
        </p:txBody>
      </p:sp>
      <p:sp>
        <p:nvSpPr>
          <p:cNvPr id="41" name="Rectangle 40">
            <a:extLst>
              <a:ext uri="{FF2B5EF4-FFF2-40B4-BE49-F238E27FC236}">
                <a16:creationId xmlns:a16="http://schemas.microsoft.com/office/drawing/2014/main" xmlns="" id="{10E4242F-15A5-4554-A4ED-7D6968E41413}"/>
              </a:ext>
            </a:extLst>
          </p:cNvPr>
          <p:cNvSpPr/>
          <p:nvPr/>
        </p:nvSpPr>
        <p:spPr>
          <a:xfrm>
            <a:off x="4218327" y="1603568"/>
            <a:ext cx="85896" cy="527539"/>
          </a:xfrm>
          <a:prstGeom prst="rect">
            <a:avLst/>
          </a:prstGeom>
          <a:solidFill>
            <a:srgbClr val="005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IN" sz="1125" dirty="0">
              <a:solidFill>
                <a:prstClr val="white"/>
              </a:solidFill>
              <a:latin typeface="Century Gothic" panose="020B0502020202020204" pitchFamily="34" charset="0"/>
            </a:endParaRPr>
          </a:p>
        </p:txBody>
      </p:sp>
      <p:sp>
        <p:nvSpPr>
          <p:cNvPr id="43" name="Rectangle 42">
            <a:extLst>
              <a:ext uri="{FF2B5EF4-FFF2-40B4-BE49-F238E27FC236}">
                <a16:creationId xmlns:a16="http://schemas.microsoft.com/office/drawing/2014/main" xmlns="" id="{10E4242F-15A5-4554-A4ED-7D6968E41413}"/>
              </a:ext>
            </a:extLst>
          </p:cNvPr>
          <p:cNvSpPr/>
          <p:nvPr/>
        </p:nvSpPr>
        <p:spPr>
          <a:xfrm>
            <a:off x="500624" y="1603568"/>
            <a:ext cx="85896" cy="527539"/>
          </a:xfrm>
          <a:prstGeom prst="rect">
            <a:avLst/>
          </a:prstGeom>
          <a:solidFill>
            <a:srgbClr val="005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IN" sz="1125" dirty="0">
              <a:solidFill>
                <a:prstClr val="white"/>
              </a:solidFill>
              <a:latin typeface="Century Gothic" panose="020B0502020202020204" pitchFamily="34" charset="0"/>
            </a:endParaRPr>
          </a:p>
        </p:txBody>
      </p:sp>
      <p:sp>
        <p:nvSpPr>
          <p:cNvPr id="18" name="TextBox 17">
            <a:extLst>
              <a:ext uri="{FF2B5EF4-FFF2-40B4-BE49-F238E27FC236}">
                <a16:creationId xmlns:a16="http://schemas.microsoft.com/office/drawing/2014/main" xmlns="" id="{32A146D3-7550-4DB7-99B5-2D269E069F30}"/>
              </a:ext>
            </a:extLst>
          </p:cNvPr>
          <p:cNvSpPr txBox="1"/>
          <p:nvPr/>
        </p:nvSpPr>
        <p:spPr>
          <a:xfrm>
            <a:off x="6308550" y="1590262"/>
            <a:ext cx="5722488" cy="5047536"/>
          </a:xfrm>
          <a:prstGeom prst="rect">
            <a:avLst/>
          </a:prstGeom>
          <a:noFill/>
        </p:spPr>
        <p:txBody>
          <a:bodyPr wrap="square" rtlCol="0">
            <a:spAutoFit/>
          </a:bodyPr>
          <a:lstStyle/>
          <a:p>
            <a:pPr defTabSz="457200"/>
            <a:r>
              <a:rPr lang="en-US" sz="1600" b="1" dirty="0">
                <a:solidFill>
                  <a:srgbClr val="005800"/>
                </a:solidFill>
                <a:latin typeface="Arial" panose="020B0604020202020204" pitchFamily="34" charset="0"/>
                <a:cs typeface="Arial" panose="020B0604020202020204" pitchFamily="34" charset="0"/>
              </a:rPr>
              <a:t>Admin matters </a:t>
            </a:r>
          </a:p>
          <a:p>
            <a:pPr defTabSz="457200"/>
            <a:endParaRPr lang="en-US" sz="1600" b="1" dirty="0">
              <a:solidFill>
                <a:srgbClr val="005800"/>
              </a:solidFill>
              <a:latin typeface="Arial" panose="020B0604020202020204" pitchFamily="34" charset="0"/>
              <a:cs typeface="Arial" panose="020B0604020202020204" pitchFamily="34" charset="0"/>
            </a:endParaRPr>
          </a:p>
          <a:p>
            <a:pPr defTabSz="457200"/>
            <a:endParaRPr lang="en-US" sz="1600" b="1" dirty="0">
              <a:solidFill>
                <a:srgbClr val="005800"/>
              </a:solidFill>
              <a:latin typeface="Arial" panose="020B0604020202020204" pitchFamily="34" charset="0"/>
              <a:cs typeface="Arial" panose="020B0604020202020204" pitchFamily="34" charset="0"/>
            </a:endParaRPr>
          </a:p>
          <a:p>
            <a:pPr defTabSz="457200"/>
            <a:endParaRPr lang="es-US" sz="1600" b="1" dirty="0">
              <a:solidFill>
                <a:srgbClr val="005800"/>
              </a:solidFill>
              <a:latin typeface="Arial" panose="020B0604020202020204" pitchFamily="34" charset="0"/>
              <a:cs typeface="Arial" panose="020B0604020202020204" pitchFamily="34" charset="0"/>
            </a:endParaRPr>
          </a:p>
          <a:p>
            <a:pPr marL="171450" indent="-171450" algn="just" defTabSz="457200">
              <a:lnSpc>
                <a:spcPct val="150000"/>
              </a:lnSpc>
              <a:buFontTx/>
              <a:buAutoNum type="arabicPeriod"/>
            </a:pPr>
            <a:r>
              <a:rPr lang="en-US" sz="1600" dirty="0">
                <a:solidFill>
                  <a:srgbClr val="005800"/>
                </a:solidFill>
                <a:latin typeface="Arial" panose="020B0604020202020204" pitchFamily="34" charset="0"/>
                <a:cs typeface="Arial" panose="020B0604020202020204" pitchFamily="34" charset="0"/>
              </a:rPr>
              <a:t>Non-compliance with B-BBEE Act</a:t>
            </a:r>
          </a:p>
          <a:p>
            <a:pPr marL="171450" indent="-171450" algn="just" defTabSz="457200">
              <a:lnSpc>
                <a:spcPct val="150000"/>
              </a:lnSpc>
              <a:buFontTx/>
              <a:buAutoNum type="arabicPeriod"/>
            </a:pPr>
            <a:r>
              <a:rPr lang="en-US" sz="1600" dirty="0">
                <a:solidFill>
                  <a:srgbClr val="005800"/>
                </a:solidFill>
                <a:latin typeface="Arial" panose="020B0604020202020204" pitchFamily="34" charset="0"/>
                <a:cs typeface="Arial" panose="020B0604020202020204" pitchFamily="34" charset="0"/>
              </a:rPr>
              <a:t>Committee charters not reviewed.</a:t>
            </a:r>
          </a:p>
          <a:p>
            <a:pPr marL="171450" indent="-171450" algn="just" defTabSz="457200">
              <a:lnSpc>
                <a:spcPct val="150000"/>
              </a:lnSpc>
              <a:buFontTx/>
              <a:buAutoNum type="arabicPeriod"/>
            </a:pPr>
            <a:r>
              <a:rPr lang="en-US" sz="1600" dirty="0">
                <a:solidFill>
                  <a:srgbClr val="005800"/>
                </a:solidFill>
                <a:latin typeface="Arial" panose="020B0604020202020204" pitchFamily="34" charset="0"/>
                <a:cs typeface="Arial" panose="020B0604020202020204" pitchFamily="34" charset="0"/>
              </a:rPr>
              <a:t>Policies and procedures not updated on an annual basis</a:t>
            </a:r>
          </a:p>
          <a:p>
            <a:pPr marL="171450" indent="-171450" algn="just" defTabSz="457200">
              <a:lnSpc>
                <a:spcPct val="150000"/>
              </a:lnSpc>
              <a:buFontTx/>
              <a:buAutoNum type="arabicPeriod"/>
            </a:pPr>
            <a:r>
              <a:rPr lang="en-US" sz="1600" dirty="0">
                <a:solidFill>
                  <a:srgbClr val="005800"/>
                </a:solidFill>
                <a:latin typeface="Arial" panose="020B0604020202020204" pitchFamily="34" charset="0"/>
                <a:cs typeface="Arial" panose="020B0604020202020204" pitchFamily="34" charset="0"/>
              </a:rPr>
              <a:t>The AFS do not specify that the amounts were rounded-off</a:t>
            </a:r>
          </a:p>
          <a:p>
            <a:pPr marL="171450" indent="-171450" algn="just" defTabSz="457200">
              <a:lnSpc>
                <a:spcPct val="150000"/>
              </a:lnSpc>
              <a:buFontTx/>
              <a:buAutoNum type="arabicPeriod"/>
            </a:pPr>
            <a:r>
              <a:rPr lang="en-US" sz="1600" dirty="0">
                <a:solidFill>
                  <a:srgbClr val="005800"/>
                </a:solidFill>
                <a:latin typeface="Arial" panose="020B0604020202020204" pitchFamily="34" charset="0"/>
                <a:cs typeface="Arial" panose="020B0604020202020204" pitchFamily="34" charset="0"/>
              </a:rPr>
              <a:t>Inconsistencies identified on the APR</a:t>
            </a:r>
          </a:p>
          <a:p>
            <a:pPr marL="171450" indent="-171450" algn="just" defTabSz="457200">
              <a:lnSpc>
                <a:spcPct val="150000"/>
              </a:lnSpc>
              <a:buFontTx/>
              <a:buAutoNum type="arabicPeriod"/>
            </a:pPr>
            <a:r>
              <a:rPr lang="en-US" sz="1600" dirty="0">
                <a:solidFill>
                  <a:srgbClr val="005800"/>
                </a:solidFill>
                <a:latin typeface="Arial" panose="020B0604020202020204" pitchFamily="34" charset="0"/>
                <a:cs typeface="Arial" panose="020B0604020202020204" pitchFamily="34" charset="0"/>
              </a:rPr>
              <a:t>Board charter not reviewed</a:t>
            </a:r>
          </a:p>
          <a:p>
            <a:pPr marL="171450" indent="-171450" algn="just" defTabSz="457200">
              <a:lnSpc>
                <a:spcPct val="150000"/>
              </a:lnSpc>
              <a:buFontTx/>
              <a:buAutoNum type="arabicPeriod"/>
            </a:pPr>
            <a:r>
              <a:rPr lang="en-US" sz="1600" dirty="0">
                <a:solidFill>
                  <a:srgbClr val="005800"/>
                </a:solidFill>
                <a:latin typeface="Arial" panose="020B0604020202020204" pitchFamily="34" charset="0"/>
                <a:cs typeface="Arial" panose="020B0604020202020204" pitchFamily="34" charset="0"/>
              </a:rPr>
              <a:t>Actual achievement disclosed on the APR does not agree with achievement disclosed on the quarter 4 report.</a:t>
            </a:r>
          </a:p>
          <a:p>
            <a:pPr marL="171450" indent="-171450" algn="just" defTabSz="457200">
              <a:lnSpc>
                <a:spcPct val="150000"/>
              </a:lnSpc>
              <a:buFontTx/>
              <a:buAutoNum type="arabicPeriod"/>
            </a:pPr>
            <a:r>
              <a:rPr lang="en-US" sz="1600" dirty="0">
                <a:solidFill>
                  <a:srgbClr val="005800"/>
                </a:solidFill>
                <a:latin typeface="Arial" panose="020B0604020202020204" pitchFamily="34" charset="0"/>
                <a:cs typeface="Arial" panose="020B0604020202020204" pitchFamily="34" charset="0"/>
              </a:rPr>
              <a:t>Difference noted on calculated price score</a:t>
            </a:r>
          </a:p>
          <a:p>
            <a:pPr marL="171450" indent="-171450" algn="just" defTabSz="457200">
              <a:lnSpc>
                <a:spcPct val="150000"/>
              </a:lnSpc>
              <a:buFontTx/>
              <a:buAutoNum type="arabicPeriod"/>
            </a:pPr>
            <a:r>
              <a:rPr lang="en-US" sz="1600" dirty="0">
                <a:solidFill>
                  <a:srgbClr val="005800"/>
                </a:solidFill>
                <a:latin typeface="Arial" panose="020B0604020202020204" pitchFamily="34" charset="0"/>
                <a:cs typeface="Arial" panose="020B0604020202020204" pitchFamily="34" charset="0"/>
              </a:rPr>
              <a:t>Incomplete employee termination and appointment listing</a:t>
            </a:r>
          </a:p>
          <a:p>
            <a:pPr marL="171450" indent="-171450" defTabSz="457200">
              <a:buFontTx/>
              <a:buAutoNum type="arabicPeriod"/>
            </a:pPr>
            <a:endParaRPr lang="en-US" sz="900" b="1" dirty="0">
              <a:solidFill>
                <a:prstClr val="black">
                  <a:lumMod val="75000"/>
                  <a:lumOff val="25000"/>
                </a:prstClr>
              </a:solidFill>
              <a:latin typeface="Century Gothic" panose="020B0502020202020204" pitchFamily="34" charset="0"/>
            </a:endParaRPr>
          </a:p>
          <a:p>
            <a:pPr marL="171450" indent="-171450" defTabSz="457200">
              <a:buFontTx/>
              <a:buAutoNum type="arabicPeriod"/>
            </a:pPr>
            <a:endParaRPr lang="en-ZA" sz="900" b="1" dirty="0">
              <a:solidFill>
                <a:prstClr val="black">
                  <a:lumMod val="75000"/>
                  <a:lumOff val="25000"/>
                </a:prstClr>
              </a:solidFill>
              <a:latin typeface="Century Gothic" panose="020B0502020202020204" pitchFamily="34" charset="0"/>
            </a:endParaRPr>
          </a:p>
        </p:txBody>
      </p:sp>
      <p:sp>
        <p:nvSpPr>
          <p:cNvPr id="19" name="Rectangle 18">
            <a:extLst>
              <a:ext uri="{FF2B5EF4-FFF2-40B4-BE49-F238E27FC236}">
                <a16:creationId xmlns:a16="http://schemas.microsoft.com/office/drawing/2014/main" xmlns="" id="{10E4242F-15A5-4554-A4ED-7D6968E41413}"/>
              </a:ext>
            </a:extLst>
          </p:cNvPr>
          <p:cNvSpPr/>
          <p:nvPr/>
        </p:nvSpPr>
        <p:spPr>
          <a:xfrm>
            <a:off x="6271424" y="1647129"/>
            <a:ext cx="85896" cy="527539"/>
          </a:xfrm>
          <a:prstGeom prst="rect">
            <a:avLst/>
          </a:prstGeom>
          <a:solidFill>
            <a:srgbClr val="005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IN" sz="1125" dirty="0">
              <a:solidFill>
                <a:srgbClr val="005800"/>
              </a:solidFill>
              <a:latin typeface="Century Gothic" panose="020B0502020202020204" pitchFamily="34" charset="0"/>
            </a:endParaRPr>
          </a:p>
        </p:txBody>
      </p:sp>
    </p:spTree>
    <p:extLst>
      <p:ext uri="{BB962C8B-B14F-4D97-AF65-F5344CB8AC3E}">
        <p14:creationId xmlns:p14="http://schemas.microsoft.com/office/powerpoint/2010/main" xmlns="" val="3865012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DD1D1236-10EB-414B-9688-A62FFD884736}"/>
              </a:ext>
            </a:extLst>
          </p:cNvPr>
          <p:cNvGraphicFramePr>
            <a:graphicFrameLocks noGrp="1"/>
          </p:cNvGraphicFramePr>
          <p:nvPr>
            <p:ph idx="1"/>
            <p:extLst>
              <p:ext uri="{D42A27DB-BD31-4B8C-83A1-F6EECF244321}">
                <p14:modId xmlns:p14="http://schemas.microsoft.com/office/powerpoint/2010/main" xmlns="" val="3017690221"/>
              </p:ext>
            </p:extLst>
          </p:nvPr>
        </p:nvGraphicFramePr>
        <p:xfrm>
          <a:off x="37458" y="629275"/>
          <a:ext cx="12154542" cy="6092202"/>
        </p:xfrm>
        <a:graphic>
          <a:graphicData uri="http://schemas.openxmlformats.org/drawingml/2006/table">
            <a:tbl>
              <a:tblPr firstRow="1" firstCol="1" bandRow="1"/>
              <a:tblGrid>
                <a:gridCol w="2095134">
                  <a:extLst>
                    <a:ext uri="{9D8B030D-6E8A-4147-A177-3AD203B41FA5}">
                      <a16:colId xmlns:a16="http://schemas.microsoft.com/office/drawing/2014/main" xmlns="" val="40246940"/>
                    </a:ext>
                  </a:extLst>
                </a:gridCol>
                <a:gridCol w="3343534">
                  <a:extLst>
                    <a:ext uri="{9D8B030D-6E8A-4147-A177-3AD203B41FA5}">
                      <a16:colId xmlns:a16="http://schemas.microsoft.com/office/drawing/2014/main" xmlns="" val="1227985360"/>
                    </a:ext>
                  </a:extLst>
                </a:gridCol>
                <a:gridCol w="5527496">
                  <a:extLst>
                    <a:ext uri="{9D8B030D-6E8A-4147-A177-3AD203B41FA5}">
                      <a16:colId xmlns:a16="http://schemas.microsoft.com/office/drawing/2014/main" xmlns="" val="2985550477"/>
                    </a:ext>
                  </a:extLst>
                </a:gridCol>
                <a:gridCol w="1188378">
                  <a:extLst>
                    <a:ext uri="{9D8B030D-6E8A-4147-A177-3AD203B41FA5}">
                      <a16:colId xmlns:a16="http://schemas.microsoft.com/office/drawing/2014/main" xmlns="" val="30026455"/>
                    </a:ext>
                  </a:extLst>
                </a:gridCol>
              </a:tblGrid>
              <a:tr h="532674">
                <a:tc>
                  <a:txBody>
                    <a:bodyPr/>
                    <a:lstStyle/>
                    <a:p>
                      <a:pPr algn="ctr">
                        <a:lnSpc>
                          <a:spcPct val="115000"/>
                        </a:lnSpc>
                        <a:spcAft>
                          <a:spcPts val="10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AUDIT FINDING</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28865" marR="28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1000"/>
                        </a:spcAft>
                      </a:pPr>
                      <a:r>
                        <a:rPr lang="en-ZA" sz="1400" b="1">
                          <a:solidFill>
                            <a:srgbClr val="000000"/>
                          </a:solidFill>
                          <a:effectLst/>
                          <a:latin typeface="Arial" panose="020B0604020202020204" pitchFamily="34" charset="0"/>
                          <a:ea typeface="Calibri" panose="020F0502020204030204" pitchFamily="34" charset="0"/>
                          <a:cs typeface="Arial" panose="020B0604020202020204" pitchFamily="34" charset="0"/>
                        </a:rPr>
                        <a:t>ACTION PLAN</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28865" marR="28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100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
                      </a: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ROGRESS TO DATE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28865" marR="28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1000"/>
                        </a:spcAft>
                      </a:pP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28865" marR="28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xmlns="" val="4117538282"/>
                  </a:ext>
                </a:extLst>
              </a:tr>
              <a:tr h="5559528">
                <a:tc>
                  <a:txBody>
                    <a:bodyPr/>
                    <a:lstStyle/>
                    <a:p>
                      <a:pPr algn="just">
                        <a:lnSpc>
                          <a:spcPct val="150000"/>
                        </a:lnSpc>
                        <a:spcBef>
                          <a:spcPts val="600"/>
                        </a:spcBef>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Discrepancies on the revenue and receivables from non-exchange transactions </a:t>
                      </a:r>
                    </a:p>
                  </a:txBody>
                  <a:tcPr marL="28865" marR="28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50000"/>
                        </a:lnSpc>
                        <a:buFont typeface="+mj-lt"/>
                        <a:buAutoNum type="arabicPeriod"/>
                      </a:pPr>
                      <a:r>
                        <a:rPr lang="en-ZA" sz="1400" dirty="0">
                          <a:effectLst/>
                          <a:latin typeface="Arial" panose="020B0604020202020204" pitchFamily="34" charset="0"/>
                          <a:ea typeface="Calibri" panose="020F0502020204030204" pitchFamily="34" charset="0"/>
                          <a:cs typeface="Arial" panose="020B0604020202020204" pitchFamily="34" charset="0"/>
                        </a:rPr>
                        <a:t>The CSOS to procure and implement the SAGE billing module to start the billing of the CSOS levy to schemes.</a:t>
                      </a:r>
                    </a:p>
                    <a:p>
                      <a:pPr marL="342900" lvl="0" indent="-342900" algn="just">
                        <a:lnSpc>
                          <a:spcPct val="150000"/>
                        </a:lnSpc>
                        <a:buFont typeface="+mj-lt"/>
                        <a:buAutoNum type="arabicPeriod"/>
                      </a:pPr>
                      <a:r>
                        <a:rPr lang="en-ZA" sz="1400" dirty="0">
                          <a:effectLst/>
                          <a:latin typeface="Arial" panose="020B0604020202020204" pitchFamily="34" charset="0"/>
                          <a:ea typeface="Calibri" panose="020F0502020204030204" pitchFamily="34" charset="0"/>
                          <a:cs typeface="Arial" panose="020B0604020202020204" pitchFamily="34" charset="0"/>
                        </a:rPr>
                        <a:t>Change the accounting policy by reassessing the interpretation in GRAP 23 following the advice received from National Treasury .</a:t>
                      </a:r>
                    </a:p>
                    <a:p>
                      <a:pPr marL="342900" lvl="0" indent="-342900" algn="just">
                        <a:lnSpc>
                          <a:spcPct val="150000"/>
                        </a:lnSpc>
                        <a:buFont typeface="+mj-lt"/>
                        <a:buAutoNum type="arabicPeriod"/>
                      </a:pPr>
                      <a:r>
                        <a:rPr lang="en-ZA" sz="1400" dirty="0">
                          <a:effectLst/>
                          <a:latin typeface="Arial" panose="020B0604020202020204" pitchFamily="34" charset="0"/>
                          <a:ea typeface="Calibri" panose="020F0502020204030204" pitchFamily="34" charset="0"/>
                          <a:cs typeface="Arial" panose="020B0604020202020204" pitchFamily="34" charset="0"/>
                        </a:rPr>
                        <a:t>Once the accounting policy is reviewed, ensure compliance and implementation. </a:t>
                      </a:r>
                    </a:p>
                    <a:p>
                      <a:pPr marL="342900" lvl="0" indent="-342900" algn="just">
                        <a:lnSpc>
                          <a:spcPct val="150000"/>
                        </a:lnSpc>
                        <a:buFont typeface="+mj-lt"/>
                        <a:buAutoNum type="arabicPeriod"/>
                      </a:pPr>
                      <a:r>
                        <a:rPr lang="en-ZA" sz="1400" dirty="0">
                          <a:effectLst/>
                          <a:latin typeface="Arial" panose="020B0604020202020204" pitchFamily="34" charset="0"/>
                          <a:ea typeface="Calibri" panose="020F0502020204030204" pitchFamily="34" charset="0"/>
                          <a:cs typeface="Arial" panose="020B0604020202020204" pitchFamily="34" charset="0"/>
                        </a:rPr>
                        <a:t>Obtain complete information from schemes through the amendment of form CS1.</a:t>
                      </a:r>
                    </a:p>
                    <a:p>
                      <a:pPr marL="342900" lvl="0" indent="-342900" algn="just">
                        <a:lnSpc>
                          <a:spcPct val="150000"/>
                        </a:lnSpc>
                        <a:spcAft>
                          <a:spcPts val="1000"/>
                        </a:spcAft>
                        <a:buFont typeface="+mj-lt"/>
                        <a:buAutoNum type="arabicPeriod"/>
                      </a:pPr>
                      <a:r>
                        <a:rPr lang="en-ZA" sz="1400" dirty="0">
                          <a:effectLst/>
                          <a:latin typeface="Arial" panose="020B0604020202020204" pitchFamily="34" charset="0"/>
                          <a:ea typeface="Calibri" panose="020F0502020204030204" pitchFamily="34" charset="0"/>
                          <a:cs typeface="Arial" panose="020B0604020202020204" pitchFamily="34" charset="0"/>
                        </a:rPr>
                        <a:t>Management to confirm the completeness of the receivables balance as at year end as the recognition of receivables.</a:t>
                      </a:r>
                    </a:p>
                  </a:txBody>
                  <a:tcPr marL="28865" marR="28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defTabSz="685800" rtl="0" eaLnBrk="1" latinLnBrk="0" hangingPunct="1">
                        <a:lnSpc>
                          <a:spcPct val="150000"/>
                        </a:lnSpc>
                        <a:buFont typeface="+mj-lt"/>
                        <a:buAutoNum type="arabicPeriod"/>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CSOS has since procured the SAGE billing module to start the billing of the CSOS levy to schemes. Live Billing go Live took place on 14 February 2022 and process is ongoing. </a:t>
                      </a:r>
                      <a:r>
                        <a:rPr lang="en-ZA" sz="14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On track!</a:t>
                      </a:r>
                    </a:p>
                    <a:p>
                      <a:pPr marL="342900" marR="0" lvl="0" indent="-342900" algn="just" defTabSz="685800" rtl="0" eaLnBrk="1" fontAlgn="auto" latinLnBrk="0" hangingPunct="1">
                        <a:lnSpc>
                          <a:spcPct val="150000"/>
                        </a:lnSpc>
                        <a:spcBef>
                          <a:spcPts val="0"/>
                        </a:spcBef>
                        <a:spcAft>
                          <a:spcPts val="0"/>
                        </a:spcAft>
                        <a:buClrTx/>
                        <a:buSzTx/>
                        <a:buFont typeface="+mj-lt"/>
                        <a:buAutoNum type="arabicPeriod"/>
                        <a:tabLst/>
                        <a:defRPr/>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 technical opinion has been sourced and in progress  for the proposed changes to the accounting policy by reassessing the interpretation of GRAP 23 following the advice received from National Treasury, target date for completion is 31 March 2022.</a:t>
                      </a:r>
                      <a:r>
                        <a:rPr lang="en-ZA" sz="14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On track!</a:t>
                      </a:r>
                      <a:endPar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685800" rtl="0" eaLnBrk="1" fontAlgn="auto" latinLnBrk="0" hangingPunct="1">
                        <a:lnSpc>
                          <a:spcPct val="150000"/>
                        </a:lnSpc>
                        <a:spcBef>
                          <a:spcPts val="0"/>
                        </a:spcBef>
                        <a:spcAft>
                          <a:spcPts val="0"/>
                        </a:spcAft>
                        <a:buClrTx/>
                        <a:buSzTx/>
                        <a:buFont typeface="+mj-lt"/>
                        <a:buAutoNum type="arabicPeriod"/>
                        <a:tabLst/>
                        <a:defRPr/>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accounting policy is under review to ensure compliance and implementation.</a:t>
                      </a:r>
                      <a:r>
                        <a:rPr lang="en-ZA" sz="14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On track!</a:t>
                      </a:r>
                      <a:endPar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685800" rtl="0" eaLnBrk="1" fontAlgn="auto" latinLnBrk="0" hangingPunct="1">
                        <a:lnSpc>
                          <a:spcPct val="150000"/>
                        </a:lnSpc>
                        <a:spcBef>
                          <a:spcPts val="0"/>
                        </a:spcBef>
                        <a:spcAft>
                          <a:spcPts val="0"/>
                        </a:spcAft>
                        <a:buClrTx/>
                        <a:buSzTx/>
                        <a:buFont typeface="+mj-lt"/>
                        <a:buAutoNum type="arabicPeriod"/>
                        <a:tabLst/>
                        <a:defRPr/>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The CS1 form has been amended, the Practise Directive has been issued in May 2021 on Registration of Schemes and submission of Annual Returns.</a:t>
                      </a:r>
                      <a:r>
                        <a:rPr lang="en-ZA" sz="14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On track!</a:t>
                      </a:r>
                      <a:endPar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defTabSz="685800" rtl="0" eaLnBrk="1" latinLnBrk="0" hangingPunct="1">
                        <a:lnSpc>
                          <a:spcPct val="150000"/>
                        </a:lnSpc>
                        <a:spcAft>
                          <a:spcPts val="800"/>
                        </a:spcAft>
                        <a:buFont typeface="+mj-lt"/>
                        <a:buAutoNum type="arabicPeriod"/>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Management to confirm the completeness of the receivables balance as at year end as the recognition of receivable. </a:t>
                      </a:r>
                      <a:r>
                        <a:rPr lang="en-ZA" sz="14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Due 31 March 2022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31 December 2021</a:t>
                      </a:r>
                    </a:p>
                  </a:txBody>
                  <a:tcPr marL="28865" marR="28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34826240"/>
                  </a:ext>
                </a:extLst>
              </a:tr>
            </a:tbl>
          </a:graphicData>
        </a:graphic>
      </p:graphicFrame>
      <p:sp>
        <p:nvSpPr>
          <p:cNvPr id="5" name="Slide Number Placeholder 4">
            <a:extLst>
              <a:ext uri="{FF2B5EF4-FFF2-40B4-BE49-F238E27FC236}">
                <a16:creationId xmlns:a16="http://schemas.microsoft.com/office/drawing/2014/main" xmlns="" id="{B6C8E99E-AAA2-4E64-B6CC-81A5023EF6CC}"/>
              </a:ext>
            </a:extLst>
          </p:cNvPr>
          <p:cNvSpPr>
            <a:spLocks noGrp="1"/>
          </p:cNvSpPr>
          <p:nvPr>
            <p:ph type="sldNum" sz="quarter" idx="12"/>
          </p:nvPr>
        </p:nvSpPr>
        <p:spPr/>
        <p:txBody>
          <a:bodyPr/>
          <a:lstStyle/>
          <a:p>
            <a:pPr defTabSz="457200"/>
            <a:fld id="{E46178AB-9F47-154C-8C5C-96D64CA04AA0}" type="slidenum">
              <a:rPr lang="en-US">
                <a:solidFill>
                  <a:prstClr val="black">
                    <a:tint val="75000"/>
                  </a:prstClr>
                </a:solidFill>
              </a:rPr>
              <a:pPr defTabSz="457200"/>
              <a:t>6</a:t>
            </a:fld>
            <a:endParaRPr lang="en-US" dirty="0">
              <a:solidFill>
                <a:prstClr val="black">
                  <a:tint val="75000"/>
                </a:prstClr>
              </a:solidFill>
            </a:endParaRPr>
          </a:p>
        </p:txBody>
      </p:sp>
      <p:sp>
        <p:nvSpPr>
          <p:cNvPr id="6" name="Title 5">
            <a:extLst>
              <a:ext uri="{FF2B5EF4-FFF2-40B4-BE49-F238E27FC236}">
                <a16:creationId xmlns:a16="http://schemas.microsoft.com/office/drawing/2014/main" xmlns="" id="{F431FAF9-6A09-4834-BF65-BF2B5C864F7F}"/>
              </a:ext>
            </a:extLst>
          </p:cNvPr>
          <p:cNvSpPr>
            <a:spLocks noGrp="1"/>
          </p:cNvSpPr>
          <p:nvPr>
            <p:ph type="ctrTitle"/>
          </p:nvPr>
        </p:nvSpPr>
        <p:spPr>
          <a:xfrm>
            <a:off x="1768654" y="366862"/>
            <a:ext cx="8270697" cy="524826"/>
          </a:xfrm>
        </p:spPr>
        <p:txBody>
          <a:bodyPr>
            <a:normAutofit fontScale="90000"/>
          </a:bodyPr>
          <a:lstStyle/>
          <a:p>
            <a:r>
              <a:rPr lang="en-US" dirty="0"/>
              <a:t/>
            </a:r>
            <a:br>
              <a:rPr lang="en-US" dirty="0"/>
            </a:br>
            <a:r>
              <a:rPr lang="en-US" dirty="0">
                <a:latin typeface="Arial" panose="020B0604020202020204" pitchFamily="34" charset="0"/>
                <a:cs typeface="Arial" panose="020B0604020202020204" pitchFamily="34" charset="0"/>
              </a:rPr>
              <a:t>Audit Action Plan  </a:t>
            </a:r>
            <a:r>
              <a:rPr lang="en-US" dirty="0">
                <a:highlight>
                  <a:srgbClr val="FFFF00"/>
                </a:highlight>
                <a:latin typeface="Arial" panose="020B0604020202020204" pitchFamily="34" charset="0"/>
                <a:cs typeface="Arial" panose="020B0604020202020204" pitchFamily="34" charset="0"/>
              </a:rPr>
              <a:t>In Progress/Ongoing</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734923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DD1D1236-10EB-414B-9688-A62FFD884736}"/>
              </a:ext>
            </a:extLst>
          </p:cNvPr>
          <p:cNvGraphicFramePr>
            <a:graphicFrameLocks noGrp="1"/>
          </p:cNvGraphicFramePr>
          <p:nvPr>
            <p:ph idx="1"/>
            <p:extLst>
              <p:ext uri="{D42A27DB-BD31-4B8C-83A1-F6EECF244321}">
                <p14:modId xmlns:p14="http://schemas.microsoft.com/office/powerpoint/2010/main" xmlns="" val="1118480736"/>
              </p:ext>
            </p:extLst>
          </p:nvPr>
        </p:nvGraphicFramePr>
        <p:xfrm>
          <a:off x="297951" y="776979"/>
          <a:ext cx="11486294" cy="5599513"/>
        </p:xfrm>
        <a:graphic>
          <a:graphicData uri="http://schemas.openxmlformats.org/drawingml/2006/table">
            <a:tbl>
              <a:tblPr firstRow="1" firstCol="1" bandRow="1"/>
              <a:tblGrid>
                <a:gridCol w="1979945">
                  <a:extLst>
                    <a:ext uri="{9D8B030D-6E8A-4147-A177-3AD203B41FA5}">
                      <a16:colId xmlns:a16="http://schemas.microsoft.com/office/drawing/2014/main" xmlns="" val="40246940"/>
                    </a:ext>
                  </a:extLst>
                </a:gridCol>
                <a:gridCol w="4108738">
                  <a:extLst>
                    <a:ext uri="{9D8B030D-6E8A-4147-A177-3AD203B41FA5}">
                      <a16:colId xmlns:a16="http://schemas.microsoft.com/office/drawing/2014/main" xmlns="" val="1227985360"/>
                    </a:ext>
                  </a:extLst>
                </a:gridCol>
                <a:gridCol w="4174091">
                  <a:extLst>
                    <a:ext uri="{9D8B030D-6E8A-4147-A177-3AD203B41FA5}">
                      <a16:colId xmlns:a16="http://schemas.microsoft.com/office/drawing/2014/main" xmlns="" val="2985550477"/>
                    </a:ext>
                  </a:extLst>
                </a:gridCol>
                <a:gridCol w="1223520">
                  <a:extLst>
                    <a:ext uri="{9D8B030D-6E8A-4147-A177-3AD203B41FA5}">
                      <a16:colId xmlns:a16="http://schemas.microsoft.com/office/drawing/2014/main" xmlns="" val="30026455"/>
                    </a:ext>
                  </a:extLst>
                </a:gridCol>
              </a:tblGrid>
              <a:tr h="351873">
                <a:tc>
                  <a:txBody>
                    <a:bodyPr/>
                    <a:lstStyle/>
                    <a:p>
                      <a:pPr algn="ctr">
                        <a:lnSpc>
                          <a:spcPct val="115000"/>
                        </a:lnSpc>
                        <a:spcAft>
                          <a:spcPts val="10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AUDIT FINDING</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28865" marR="28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1000"/>
                        </a:spcAft>
                      </a:pPr>
                      <a:r>
                        <a:rPr lang="en-ZA" sz="1400" b="1">
                          <a:solidFill>
                            <a:srgbClr val="000000"/>
                          </a:solidFill>
                          <a:effectLst/>
                          <a:latin typeface="Arial" panose="020B0604020202020204" pitchFamily="34" charset="0"/>
                          <a:ea typeface="Calibri" panose="020F0502020204030204" pitchFamily="34" charset="0"/>
                          <a:cs typeface="Arial" panose="020B0604020202020204" pitchFamily="34" charset="0"/>
                        </a:rPr>
                        <a:t>ACTION PLAN</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28865" marR="28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100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
                      </a: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ROGRESS TO DATE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28865" marR="28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1000"/>
                        </a:spcAft>
                      </a:pP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28865" marR="28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xmlns="" val="4117538282"/>
                  </a:ext>
                </a:extLst>
              </a:tr>
              <a:tr h="1408865">
                <a:tc>
                  <a:txBody>
                    <a:bodyPr/>
                    <a:lstStyle/>
                    <a:p>
                      <a:pPr algn="just">
                        <a:lnSpc>
                          <a:spcPct val="150000"/>
                        </a:lnSpc>
                        <a:spcAft>
                          <a:spcPts val="1000"/>
                        </a:spcAft>
                      </a:pPr>
                      <a:r>
                        <a:rPr lang="en-US" sz="1400" dirty="0">
                          <a:effectLst/>
                          <a:latin typeface="Arial" panose="020B0604020202020204" pitchFamily="34" charset="0"/>
                          <a:ea typeface="Calibri" panose="020F0502020204030204" pitchFamily="34" charset="0"/>
                          <a:cs typeface="Arial" panose="020B0604020202020204" pitchFamily="34" charset="0"/>
                        </a:rPr>
                        <a:t>The Risk Management note in the AFS is misstated</a:t>
                      </a:r>
                      <a:r>
                        <a:rPr lang="en-ZA" sz="1400" dirty="0">
                          <a:effectLst/>
                          <a:latin typeface="Arial" panose="020B0604020202020204" pitchFamily="34" charset="0"/>
                          <a:ea typeface="Calibri" panose="020F0502020204030204" pitchFamily="34" charset="0"/>
                          <a:cs typeface="Arial" panose="020B0604020202020204" pitchFamily="34" charset="0"/>
                        </a:rPr>
                        <a:t> </a:t>
                      </a:r>
                    </a:p>
                  </a:txBody>
                  <a:tcPr marL="28865" marR="28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50000"/>
                        </a:lnSpc>
                        <a:spcAft>
                          <a:spcPts val="1000"/>
                        </a:spcAft>
                        <a:buFont typeface="+mj-lt"/>
                        <a:buAutoNum type="arabicPeriod"/>
                      </a:pPr>
                      <a:r>
                        <a:rPr lang="en-US" sz="1400" dirty="0">
                          <a:effectLst/>
                          <a:latin typeface="Arial" panose="020B0604020202020204" pitchFamily="34" charset="0"/>
                          <a:ea typeface="Calibri" panose="020F0502020204030204" pitchFamily="34" charset="0"/>
                          <a:cs typeface="Arial" panose="020B0604020202020204" pitchFamily="34" charset="0"/>
                        </a:rPr>
                        <a:t>Management will ensure notes on the AFS are complete and appropriately agree with the registers on a quarterly basis.</a:t>
                      </a:r>
                    </a:p>
                    <a:p>
                      <a:pPr marL="342900" lvl="0" indent="-342900" algn="just">
                        <a:lnSpc>
                          <a:spcPct val="150000"/>
                        </a:lnSpc>
                        <a:spcAft>
                          <a:spcPts val="1000"/>
                        </a:spcAft>
                        <a:buFont typeface="+mj-lt"/>
                        <a:buAutoNum type="arabicPeriod"/>
                      </a:pPr>
                      <a:r>
                        <a:rPr lang="en-US" sz="1400" dirty="0">
                          <a:effectLst/>
                          <a:latin typeface="Arial" panose="020B0604020202020204" pitchFamily="34" charset="0"/>
                          <a:ea typeface="Calibri" panose="020F0502020204030204" pitchFamily="34" charset="0"/>
                          <a:cs typeface="Arial" panose="020B0604020202020204" pitchFamily="34" charset="0"/>
                        </a:rPr>
                        <a:t>Current year audit finding has been implemented.</a:t>
                      </a:r>
                    </a:p>
                  </a:txBody>
                  <a:tcPr marL="28865" marR="28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Remedial actions Implemented: notes on the AFS were completed and appropriately agrees with the registers on a quarterly basis. - </a:t>
                      </a:r>
                      <a:r>
                        <a:rPr lang="en-U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DONE</a:t>
                      </a:r>
                      <a:endPar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8865" marR="28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50000"/>
                        </a:lnSpc>
                        <a:spcAft>
                          <a:spcPts val="1000"/>
                        </a:spcAft>
                      </a:pPr>
                      <a:r>
                        <a:rPr lang="en-ZA" sz="1400" dirty="0">
                          <a:effectLst/>
                          <a:latin typeface="Arial" panose="020B0604020202020204" pitchFamily="34" charset="0"/>
                          <a:ea typeface="Constantia" panose="02030602050306030303" pitchFamily="18" charset="0"/>
                          <a:cs typeface="Arial" panose="020B0604020202020204" pitchFamily="34" charset="0"/>
                        </a:rPr>
                        <a:t>Quarterly</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28865" marR="28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8343650"/>
                  </a:ext>
                </a:extLst>
              </a:tr>
              <a:tr h="1724692">
                <a:tc>
                  <a:txBody>
                    <a:bodyPr/>
                    <a:lstStyle/>
                    <a:p>
                      <a:pPr algn="just">
                        <a:lnSpc>
                          <a:spcPct val="150000"/>
                        </a:lnSpc>
                        <a:spcAft>
                          <a:spcPts val="1000"/>
                        </a:spcAft>
                      </a:pPr>
                      <a:r>
                        <a:rPr lang="en-US" sz="1400" dirty="0">
                          <a:effectLst/>
                          <a:latin typeface="Arial" panose="020B0604020202020204" pitchFamily="34" charset="0"/>
                          <a:ea typeface="Calibri" panose="020F0502020204030204" pitchFamily="34" charset="0"/>
                          <a:cs typeface="Arial" panose="020B0604020202020204" pitchFamily="34" charset="0"/>
                        </a:rPr>
                        <a:t>Fruitless, Wasteful, and irregular expenditure disclosure notes are incomplete </a:t>
                      </a:r>
                      <a:r>
                        <a:rPr lang="en-ZA" sz="1400" b="1" dirty="0">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28865" marR="28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50000"/>
                        </a:lnSpc>
                        <a:buFont typeface="+mj-lt"/>
                        <a:buAutoNum type="arabicPeriod"/>
                      </a:pPr>
                      <a:r>
                        <a:rPr lang="en-US" sz="1400" dirty="0">
                          <a:effectLst/>
                          <a:latin typeface="Arial" panose="020B0604020202020204" pitchFamily="34" charset="0"/>
                          <a:ea typeface="Calibri" panose="020F0502020204030204" pitchFamily="34" charset="0"/>
                          <a:cs typeface="Arial" panose="020B0604020202020204" pitchFamily="34" charset="0"/>
                        </a:rPr>
                        <a:t>Management will ensure notes on the AFS are complete and appropriately agrees with the registers on a quarterly basis.</a:t>
                      </a:r>
                    </a:p>
                    <a:p>
                      <a:pPr marL="342900" lvl="0" indent="-342900" algn="just">
                        <a:lnSpc>
                          <a:spcPct val="150000"/>
                        </a:lnSpc>
                        <a:buFont typeface="+mj-lt"/>
                        <a:buAutoNum type="arabicPeriod"/>
                      </a:pPr>
                      <a:r>
                        <a:rPr lang="en-US" sz="1400" dirty="0">
                          <a:effectLst/>
                          <a:latin typeface="Arial" panose="020B0604020202020204" pitchFamily="34" charset="0"/>
                          <a:ea typeface="Calibri" panose="020F0502020204030204" pitchFamily="34" charset="0"/>
                          <a:cs typeface="Arial" panose="020B0604020202020204" pitchFamily="34" charset="0"/>
                        </a:rPr>
                        <a:t>Current year audit finding has been implemented and resolved.</a:t>
                      </a:r>
                    </a:p>
                    <a:p>
                      <a:pPr marL="342900" lvl="0" indent="-342900" algn="just">
                        <a:lnSpc>
                          <a:spcPct val="150000"/>
                        </a:lnSpc>
                        <a:buFont typeface="+mj-lt"/>
                        <a:buAutoNum type="arabicPeriod"/>
                      </a:pPr>
                      <a:r>
                        <a:rPr lang="en-US" sz="1400" dirty="0">
                          <a:effectLst/>
                          <a:latin typeface="Arial" panose="020B0604020202020204" pitchFamily="34" charset="0"/>
                          <a:ea typeface="Calibri" panose="020F0502020204030204" pitchFamily="34" charset="0"/>
                          <a:cs typeface="Arial" panose="020B0604020202020204" pitchFamily="34" charset="0"/>
                        </a:rPr>
                        <a:t>The loss Control committee has been established to monitor and conduct assessments on identified Fruitless, Wasteful, and irregular expenditure.</a:t>
                      </a:r>
                    </a:p>
                  </a:txBody>
                  <a:tcPr marL="28865" marR="28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just">
                        <a:lnSpc>
                          <a:spcPct val="150000"/>
                        </a:lnSpc>
                        <a:buFont typeface="+mj-lt"/>
                        <a:buAutoNum type="arabicPeriod"/>
                      </a:pPr>
                      <a:r>
                        <a:rPr lang="en-US" sz="1400" kern="1200" dirty="0">
                          <a:solidFill>
                            <a:schemeClr val="bg1"/>
                          </a:solidFill>
                          <a:effectLst/>
                          <a:latin typeface="Arial" panose="020B0604020202020204" pitchFamily="34" charset="0"/>
                          <a:ea typeface="+mn-ea"/>
                          <a:cs typeface="Arial" panose="020B0604020202020204" pitchFamily="34" charset="0"/>
                        </a:rPr>
                        <a:t>AFS are complete and appropriately agree with the registers for Q3.</a:t>
                      </a:r>
                    </a:p>
                    <a:p>
                      <a:pPr marL="342900" indent="-342900" algn="just">
                        <a:lnSpc>
                          <a:spcPct val="150000"/>
                        </a:lnSpc>
                        <a:buFont typeface="+mj-lt"/>
                        <a:buAutoNum type="arabicPeriod"/>
                      </a:pPr>
                      <a:r>
                        <a:rPr lang="en-US" sz="1400" kern="1200" dirty="0">
                          <a:solidFill>
                            <a:schemeClr val="bg1"/>
                          </a:solidFill>
                          <a:effectLst/>
                          <a:latin typeface="Arial" panose="020B0604020202020204" pitchFamily="34" charset="0"/>
                          <a:ea typeface="+mn-ea"/>
                          <a:cs typeface="Arial" panose="020B0604020202020204" pitchFamily="34" charset="0"/>
                        </a:rPr>
                        <a:t>Current year audit finding has been implemented and resolved.</a:t>
                      </a:r>
                    </a:p>
                    <a:p>
                      <a:pPr marL="342900" indent="-342900" algn="just">
                        <a:lnSpc>
                          <a:spcPct val="150000"/>
                        </a:lnSpc>
                        <a:buFont typeface="+mj-lt"/>
                        <a:buAutoNum type="arabicPeriod"/>
                      </a:pPr>
                      <a:r>
                        <a:rPr lang="en-US" sz="1400" kern="1200" dirty="0">
                          <a:solidFill>
                            <a:schemeClr val="bg1"/>
                          </a:solidFill>
                          <a:effectLst/>
                          <a:latin typeface="Arial" panose="020B0604020202020204" pitchFamily="34" charset="0"/>
                          <a:ea typeface="+mn-ea"/>
                          <a:cs typeface="Arial" panose="020B0604020202020204" pitchFamily="34" charset="0"/>
                        </a:rPr>
                        <a:t>The Loss Control Committee has been established to monitor and conduct assessments on identified Fruitless, wasteful and irregular expenditure – the committee met on more than one occasion and process underway to deal with consequence management </a:t>
                      </a:r>
                    </a:p>
                  </a:txBody>
                  <a:tcPr marL="28865" marR="28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342900" lvl="0" indent="-342900" algn="just">
                        <a:lnSpc>
                          <a:spcPct val="150000"/>
                        </a:lnSpc>
                        <a:buFont typeface="+mj-lt"/>
                        <a:buAutoNum type="arabicPeriod"/>
                      </a:pPr>
                      <a:r>
                        <a:rPr lang="en-ZA" sz="1400" dirty="0">
                          <a:effectLst/>
                          <a:latin typeface="Arial" panose="020B0604020202020204" pitchFamily="34" charset="0"/>
                          <a:ea typeface="Calibri" panose="020F0502020204030204" pitchFamily="34" charset="0"/>
                          <a:cs typeface="Arial" panose="020B0604020202020204" pitchFamily="34" charset="0"/>
                        </a:rPr>
                        <a:t>31 March 2022 </a:t>
                      </a:r>
                    </a:p>
                    <a:p>
                      <a:pPr marL="342900" lvl="0" indent="-342900" algn="just">
                        <a:lnSpc>
                          <a:spcPct val="150000"/>
                        </a:lnSpc>
                        <a:spcAft>
                          <a:spcPts val="1000"/>
                        </a:spcAft>
                        <a:buFont typeface="+mj-lt"/>
                        <a:buAutoNum type="arabicPeriod"/>
                      </a:pPr>
                      <a:r>
                        <a:rPr lang="en-ZA" sz="1400" dirty="0">
                          <a:effectLst/>
                          <a:latin typeface="Arial" panose="020B0604020202020204" pitchFamily="34" charset="0"/>
                          <a:ea typeface="Calibri" panose="020F0502020204030204" pitchFamily="34" charset="0"/>
                          <a:cs typeface="Arial" panose="020B0604020202020204" pitchFamily="34" charset="0"/>
                        </a:rPr>
                        <a:t>Quarterly </a:t>
                      </a:r>
                    </a:p>
                  </a:txBody>
                  <a:tcPr marL="28865" marR="28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35243570"/>
                  </a:ext>
                </a:extLst>
              </a:tr>
            </a:tbl>
          </a:graphicData>
        </a:graphic>
      </p:graphicFrame>
      <p:sp>
        <p:nvSpPr>
          <p:cNvPr id="5" name="Slide Number Placeholder 4">
            <a:extLst>
              <a:ext uri="{FF2B5EF4-FFF2-40B4-BE49-F238E27FC236}">
                <a16:creationId xmlns:a16="http://schemas.microsoft.com/office/drawing/2014/main" xmlns="" id="{B6C8E99E-AAA2-4E64-B6CC-81A5023EF6CC}"/>
              </a:ext>
            </a:extLst>
          </p:cNvPr>
          <p:cNvSpPr>
            <a:spLocks noGrp="1"/>
          </p:cNvSpPr>
          <p:nvPr>
            <p:ph type="sldNum" sz="quarter" idx="12"/>
          </p:nvPr>
        </p:nvSpPr>
        <p:spPr/>
        <p:txBody>
          <a:bodyPr/>
          <a:lstStyle/>
          <a:p>
            <a:pPr defTabSz="457200"/>
            <a:fld id="{E46178AB-9F47-154C-8C5C-96D64CA04AA0}" type="slidenum">
              <a:rPr lang="en-US">
                <a:solidFill>
                  <a:prstClr val="black">
                    <a:tint val="75000"/>
                  </a:prstClr>
                </a:solidFill>
              </a:rPr>
              <a:pPr defTabSz="457200"/>
              <a:t>7</a:t>
            </a:fld>
            <a:endParaRPr lang="en-US" dirty="0">
              <a:solidFill>
                <a:prstClr val="black">
                  <a:tint val="75000"/>
                </a:prstClr>
              </a:solidFill>
            </a:endParaRPr>
          </a:p>
        </p:txBody>
      </p:sp>
      <p:sp>
        <p:nvSpPr>
          <p:cNvPr id="6" name="Title 5">
            <a:extLst>
              <a:ext uri="{FF2B5EF4-FFF2-40B4-BE49-F238E27FC236}">
                <a16:creationId xmlns:a16="http://schemas.microsoft.com/office/drawing/2014/main" xmlns="" id="{F431FAF9-6A09-4834-BF65-BF2B5C864F7F}"/>
              </a:ext>
            </a:extLst>
          </p:cNvPr>
          <p:cNvSpPr>
            <a:spLocks noGrp="1"/>
          </p:cNvSpPr>
          <p:nvPr>
            <p:ph type="ctrTitle"/>
          </p:nvPr>
        </p:nvSpPr>
        <p:spPr>
          <a:xfrm>
            <a:off x="1768654" y="366862"/>
            <a:ext cx="8270697" cy="524826"/>
          </a:xfrm>
        </p:spPr>
        <p:txBody>
          <a:bodyPr>
            <a:normAutofit fontScale="90000"/>
          </a:bodyPr>
          <a:lstStyle/>
          <a:p>
            <a:r>
              <a:rPr lang="en-US" dirty="0"/>
              <a:t/>
            </a:r>
            <a:br>
              <a:rPr lang="en-US" dirty="0"/>
            </a:br>
            <a:r>
              <a:rPr lang="en-US" dirty="0">
                <a:latin typeface="Arial" panose="020B0604020202020204" pitchFamily="34" charset="0"/>
                <a:cs typeface="Arial" panose="020B0604020202020204" pitchFamily="34" charset="0"/>
              </a:rPr>
              <a:t>Audit Action Plan  Progress Report</a:t>
            </a:r>
            <a:br>
              <a:rPr lang="en-US" dirty="0">
                <a:latin typeface="Arial" panose="020B0604020202020204" pitchFamily="34" charset="0"/>
                <a:cs typeface="Arial" panose="020B0604020202020204" pitchFamily="34" charset="0"/>
              </a:rPr>
            </a:b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70154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DD1D1236-10EB-414B-9688-A62FFD884736}"/>
              </a:ext>
            </a:extLst>
          </p:cNvPr>
          <p:cNvGraphicFramePr>
            <a:graphicFrameLocks noGrp="1"/>
          </p:cNvGraphicFramePr>
          <p:nvPr>
            <p:ph idx="1"/>
            <p:extLst>
              <p:ext uri="{D42A27DB-BD31-4B8C-83A1-F6EECF244321}">
                <p14:modId xmlns:p14="http://schemas.microsoft.com/office/powerpoint/2010/main" xmlns="" val="1484308020"/>
              </p:ext>
            </p:extLst>
          </p:nvPr>
        </p:nvGraphicFramePr>
        <p:xfrm>
          <a:off x="37458" y="534651"/>
          <a:ext cx="12075773" cy="6422136"/>
        </p:xfrm>
        <a:graphic>
          <a:graphicData uri="http://schemas.openxmlformats.org/drawingml/2006/table">
            <a:tbl>
              <a:tblPr firstRow="1" firstCol="1" bandRow="1"/>
              <a:tblGrid>
                <a:gridCol w="1635482">
                  <a:extLst>
                    <a:ext uri="{9D8B030D-6E8A-4147-A177-3AD203B41FA5}">
                      <a16:colId xmlns:a16="http://schemas.microsoft.com/office/drawing/2014/main" xmlns="" val="40246940"/>
                    </a:ext>
                  </a:extLst>
                </a:gridCol>
                <a:gridCol w="4765674">
                  <a:extLst>
                    <a:ext uri="{9D8B030D-6E8A-4147-A177-3AD203B41FA5}">
                      <a16:colId xmlns:a16="http://schemas.microsoft.com/office/drawing/2014/main" xmlns="" val="1227985360"/>
                    </a:ext>
                  </a:extLst>
                </a:gridCol>
                <a:gridCol w="4534186">
                  <a:extLst>
                    <a:ext uri="{9D8B030D-6E8A-4147-A177-3AD203B41FA5}">
                      <a16:colId xmlns:a16="http://schemas.microsoft.com/office/drawing/2014/main" xmlns="" val="2985550477"/>
                    </a:ext>
                  </a:extLst>
                </a:gridCol>
                <a:gridCol w="1140431">
                  <a:extLst>
                    <a:ext uri="{9D8B030D-6E8A-4147-A177-3AD203B41FA5}">
                      <a16:colId xmlns:a16="http://schemas.microsoft.com/office/drawing/2014/main" xmlns="" val="30026455"/>
                    </a:ext>
                  </a:extLst>
                </a:gridCol>
              </a:tblGrid>
              <a:tr h="265653">
                <a:tc>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AUDIT FINDING</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28865" marR="28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1000"/>
                        </a:spcAft>
                      </a:pPr>
                      <a:r>
                        <a:rPr lang="en-ZA" sz="1600" b="1">
                          <a:solidFill>
                            <a:srgbClr val="000000"/>
                          </a:solidFill>
                          <a:effectLst/>
                          <a:latin typeface="Arial" panose="020B0604020202020204" pitchFamily="34" charset="0"/>
                          <a:ea typeface="Calibri" panose="020F0502020204030204" pitchFamily="34" charset="0"/>
                          <a:cs typeface="Arial" panose="020B0604020202020204" pitchFamily="34" charset="0"/>
                        </a:rPr>
                        <a:t>ACTION PLAN</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28865" marR="28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1000"/>
                        </a:spcAft>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
                      </a:r>
                      <a:r>
                        <a:rPr lang="en-ZA"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ROGRESS TO DATE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28865" marR="28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1000"/>
                        </a:spcAft>
                      </a:pP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28865" marR="28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xmlns="" val="4117538282"/>
                  </a:ext>
                </a:extLst>
              </a:tr>
              <a:tr h="3923433">
                <a:tc>
                  <a:txBody>
                    <a:bodyPr/>
                    <a:lstStyle/>
                    <a:p>
                      <a:pPr algn="just">
                        <a:lnSpc>
                          <a:spcPct val="150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Consequence Management </a:t>
                      </a:r>
                    </a:p>
                    <a:p>
                      <a:pPr algn="just">
                        <a:lnSpc>
                          <a:spcPct val="150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p>
                  </a:txBody>
                  <a:tcPr marL="28865" marR="28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50000"/>
                        </a:lnSpc>
                        <a:spcAft>
                          <a:spcPts val="1000"/>
                        </a:spcAft>
                        <a:buFont typeface="+mj-lt"/>
                        <a:buAutoNum type="arabicPeriod"/>
                      </a:pPr>
                      <a:r>
                        <a:rPr lang="en-US" sz="1400" dirty="0">
                          <a:effectLst/>
                          <a:latin typeface="Arial" panose="020B0604020202020204" pitchFamily="34" charset="0"/>
                          <a:ea typeface="Calibri" panose="020F0502020204030204" pitchFamily="34" charset="0"/>
                          <a:cs typeface="Arial" panose="020B0604020202020204" pitchFamily="34" charset="0"/>
                        </a:rPr>
                        <a:t>1.&amp;2 Remedial actions Implemented: made use of the NT GRAP checklist in reviewing completeness and accuracy of disclosure information to the Annual Financial Statements and current year findings completed </a:t>
                      </a:r>
                    </a:p>
                    <a:p>
                      <a:pPr marL="342900" lvl="0" indent="-342900" algn="just">
                        <a:lnSpc>
                          <a:spcPct val="150000"/>
                        </a:lnSpc>
                        <a:spcAft>
                          <a:spcPts val="1000"/>
                        </a:spcAft>
                        <a:buFont typeface="+mj-lt"/>
                        <a:buAutoNum type="arabicPeriod"/>
                      </a:pPr>
                      <a:r>
                        <a:rPr lang="en-US" sz="1400" dirty="0">
                          <a:effectLst/>
                          <a:latin typeface="Arial" panose="020B0604020202020204" pitchFamily="34" charset="0"/>
                          <a:ea typeface="Calibri" panose="020F0502020204030204" pitchFamily="34" charset="0"/>
                          <a:cs typeface="Arial" panose="020B0604020202020204" pitchFamily="34" charset="0"/>
                        </a:rPr>
                        <a:t>Commitment listing reviewed for Q3 </a:t>
                      </a:r>
                    </a:p>
                    <a:p>
                      <a:pPr marL="342900" lvl="0" indent="-342900" algn="just">
                        <a:lnSpc>
                          <a:spcPct val="150000"/>
                        </a:lnSpc>
                        <a:spcAft>
                          <a:spcPts val="1000"/>
                        </a:spcAft>
                        <a:buFont typeface="+mj-lt"/>
                        <a:buAutoNum type="arabicPeriod"/>
                      </a:pPr>
                      <a:r>
                        <a:rPr lang="en-ZA" sz="1400" dirty="0">
                          <a:effectLst/>
                          <a:latin typeface="Arial" panose="020B0604020202020204" pitchFamily="34" charset="0"/>
                          <a:ea typeface="Calibri" panose="020F0502020204030204" pitchFamily="34" charset="0"/>
                          <a:cs typeface="Arial" panose="020B0604020202020204" pitchFamily="34" charset="0"/>
                        </a:rPr>
                        <a:t>Management will implement appropriate consequence management procedures that will ensure that amongst others, management investigate any irregular, fruitless and wasteful expenditures identified through the recommendations of the Loss Control Committee and other disciplinary processes. </a:t>
                      </a:r>
                    </a:p>
                  </a:txBody>
                  <a:tcPr marL="28865" marR="28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just">
                        <a:lnSpc>
                          <a:spcPct val="150000"/>
                        </a:lnSpc>
                        <a:spcAft>
                          <a:spcPts val="1000"/>
                        </a:spcAft>
                        <a:buFont typeface="+mj-lt"/>
                        <a:buAutoNum type="arabicPeriod"/>
                      </a:pPr>
                      <a:r>
                        <a:rPr lang="en-US" sz="1400" dirty="0">
                          <a:effectLst/>
                          <a:latin typeface="Arial" panose="020B0604020202020204" pitchFamily="34" charset="0"/>
                          <a:ea typeface="Calibri" panose="020F0502020204030204" pitchFamily="34" charset="0"/>
                          <a:cs typeface="Arial" panose="020B0604020202020204" pitchFamily="34" charset="0"/>
                        </a:rPr>
                        <a:t>The Loss Control Committee convened on 30 July &amp; 7 October 2021 to assess irregular, fruitless and wasteful expenditure identified by business.  </a:t>
                      </a:r>
                    </a:p>
                    <a:p>
                      <a:pPr marL="228600" indent="-228600" algn="just">
                        <a:lnSpc>
                          <a:spcPct val="150000"/>
                        </a:lnSpc>
                        <a:spcAft>
                          <a:spcPts val="1000"/>
                        </a:spcAft>
                        <a:buFont typeface="+mj-lt"/>
                        <a:buAutoNum type="arabicPeriod"/>
                      </a:pPr>
                      <a:r>
                        <a:rPr lang="en-US" sz="1400" dirty="0">
                          <a:effectLst/>
                          <a:latin typeface="Arial" panose="020B0604020202020204" pitchFamily="34" charset="0"/>
                          <a:ea typeface="Calibri" panose="020F0502020204030204" pitchFamily="34" charset="0"/>
                          <a:cs typeface="Arial" panose="020B0604020202020204" pitchFamily="34" charset="0"/>
                        </a:rPr>
                        <a:t>A Report containing recommendations on consequence management was submitted to CO &amp; CFO on 30 September &amp; 08 October 2021, respectively. </a:t>
                      </a:r>
                    </a:p>
                    <a:p>
                      <a:pPr marL="228600" indent="-228600" algn="just">
                        <a:lnSpc>
                          <a:spcPct val="150000"/>
                        </a:lnSpc>
                        <a:spcAft>
                          <a:spcPts val="1000"/>
                        </a:spcAft>
                        <a:buFont typeface="+mj-lt"/>
                        <a:buAutoNum type="arabicPeriod"/>
                      </a:pPr>
                      <a:r>
                        <a:rPr lang="en-US" sz="1400" dirty="0">
                          <a:effectLst/>
                          <a:latin typeface="Arial" panose="020B0604020202020204" pitchFamily="34" charset="0"/>
                          <a:ea typeface="Calibri" panose="020F0502020204030204" pitchFamily="34" charset="0"/>
                          <a:cs typeface="Arial" panose="020B0604020202020204" pitchFamily="34" charset="0"/>
                        </a:rPr>
                        <a:t>The Committee was scheduled to sit again towards the end of the 3rd quarter.</a:t>
                      </a:r>
                    </a:p>
                    <a:p>
                      <a:pPr marL="228600" indent="-228600" algn="just">
                        <a:lnSpc>
                          <a:spcPct val="150000"/>
                        </a:lnSpc>
                        <a:spcAft>
                          <a:spcPts val="1000"/>
                        </a:spcAft>
                        <a:buFont typeface="+mj-lt"/>
                        <a:buAutoNum type="arabicPeriod"/>
                      </a:pPr>
                      <a:r>
                        <a:rPr lang="en-US" sz="1400" dirty="0">
                          <a:effectLst/>
                          <a:latin typeface="Arial" panose="020B0604020202020204" pitchFamily="34" charset="0"/>
                          <a:ea typeface="Calibri" panose="020F0502020204030204" pitchFamily="34" charset="0"/>
                          <a:cs typeface="Arial" panose="020B0604020202020204" pitchFamily="34" charset="0"/>
                        </a:rPr>
                        <a:t>New independent members of the Loss control committee have been appointed by 1 March 2022, to ensure recommendations are implemented.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28865" marR="28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1000"/>
                        </a:spcAft>
                      </a:pPr>
                      <a:r>
                        <a:rPr lang="en-ZA" sz="1400" dirty="0">
                          <a:effectLst/>
                          <a:latin typeface="Arial" panose="020B0604020202020204" pitchFamily="34" charset="0"/>
                          <a:ea typeface="Constantia" panose="02030602050306030303" pitchFamily="18" charset="0"/>
                          <a:cs typeface="Arial" panose="020B0604020202020204" pitchFamily="34" charset="0"/>
                        </a:rPr>
                        <a:t>Quarterly</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28865" marR="28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8343650"/>
                  </a:ext>
                </a:extLst>
              </a:tr>
              <a:tr h="1903094">
                <a:tc>
                  <a:txBody>
                    <a:bodyPr/>
                    <a:lstStyle/>
                    <a:p>
                      <a:pPr algn="just">
                        <a:lnSpc>
                          <a:spcPct val="150000"/>
                        </a:lnSpc>
                        <a:spcAft>
                          <a:spcPts val="1000"/>
                        </a:spcAft>
                      </a:pPr>
                      <a:r>
                        <a:rPr lang="en-ZA" sz="1400">
                          <a:effectLst/>
                          <a:latin typeface="Arial" panose="020B0604020202020204" pitchFamily="34" charset="0"/>
                          <a:ea typeface="Calibri" panose="020F0502020204030204" pitchFamily="34" charset="0"/>
                          <a:cs typeface="Arial" panose="020B0604020202020204" pitchFamily="34" charset="0"/>
                        </a:rPr>
                        <a:t>Commitment disclosure note is understated </a:t>
                      </a:r>
                    </a:p>
                    <a:p>
                      <a:pPr algn="just">
                        <a:lnSpc>
                          <a:spcPct val="150000"/>
                        </a:lnSpc>
                        <a:spcAft>
                          <a:spcPts val="1000"/>
                        </a:spcAft>
                      </a:pPr>
                      <a:r>
                        <a:rPr lang="en-ZA" sz="1400" b="1">
                          <a:effectLst/>
                          <a:latin typeface="Arial" panose="020B0604020202020204" pitchFamily="34" charset="0"/>
                          <a:ea typeface="Calibri" panose="020F0502020204030204" pitchFamily="34" charset="0"/>
                          <a:cs typeface="Arial" panose="020B0604020202020204" pitchFamily="34" charset="0"/>
                        </a:rPr>
                        <a:t> </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28865" marR="28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50000"/>
                        </a:lnSpc>
                        <a:buFont typeface="+mj-lt"/>
                        <a:buAutoNum type="arabicPeriod"/>
                      </a:pPr>
                      <a:r>
                        <a:rPr lang="en-ZA" sz="1400" dirty="0">
                          <a:effectLst/>
                          <a:latin typeface="Arial" panose="020B0604020202020204" pitchFamily="34" charset="0"/>
                          <a:ea typeface="Calibri" panose="020F0502020204030204" pitchFamily="34" charset="0"/>
                          <a:cs typeface="Arial" panose="020B0604020202020204" pitchFamily="34" charset="0"/>
                        </a:rPr>
                        <a:t>Management will make use of the NT GRAP checklist in reviewing completeness and accuracy of disclosure information to the Annual Financial Statements.</a:t>
                      </a:r>
                    </a:p>
                    <a:p>
                      <a:pPr marL="342900" lvl="0" indent="-342900" algn="just" defTabSz="685800" rtl="0" eaLnBrk="1" latinLnBrk="0" hangingPunct="1">
                        <a:lnSpc>
                          <a:spcPct val="150000"/>
                        </a:lnSpc>
                        <a:buFont typeface="+mj-lt"/>
                        <a:buAutoNum type="arabicPeriod"/>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Management will also review on a quarterly basis the commitment listing and register to ensure completeness.</a:t>
                      </a:r>
                    </a:p>
                  </a:txBody>
                  <a:tcPr marL="28865" marR="28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ZA" sz="1400" kern="1200" dirty="0">
                          <a:solidFill>
                            <a:schemeClr val="tx1"/>
                          </a:solidFill>
                          <a:effectLst/>
                          <a:latin typeface="Arial" panose="020B0604020202020204" pitchFamily="34" charset="0"/>
                          <a:ea typeface="+mn-ea"/>
                          <a:cs typeface="Arial" panose="020B0604020202020204" pitchFamily="34" charset="0"/>
                        </a:rPr>
                        <a:t>1. </a:t>
                      </a:r>
                      <a:r>
                        <a:rPr lang="en-ZA" sz="1400" kern="1200" dirty="0">
                          <a:solidFill>
                            <a:schemeClr val="bg1"/>
                          </a:solidFill>
                          <a:effectLst/>
                          <a:latin typeface="Arial" panose="020B0604020202020204" pitchFamily="34" charset="0"/>
                          <a:ea typeface="+mn-ea"/>
                          <a:cs typeface="Arial" panose="020B0604020202020204" pitchFamily="34" charset="0"/>
                        </a:rPr>
                        <a:t>Remedial actions Implemented: made use of the NT GRAP checklist in reviewing completeness and accuracy of disclosure information to the Annual Financial Statements and current year findings completed  </a:t>
                      </a:r>
                    </a:p>
                    <a:p>
                      <a:pPr>
                        <a:lnSpc>
                          <a:spcPct val="150000"/>
                        </a:lnSpc>
                      </a:pPr>
                      <a:r>
                        <a:rPr lang="en-ZA" sz="1400" kern="1200" dirty="0">
                          <a:solidFill>
                            <a:schemeClr val="bg1"/>
                          </a:solidFill>
                          <a:effectLst/>
                          <a:latin typeface="Arial" panose="020B0604020202020204" pitchFamily="34" charset="0"/>
                          <a:ea typeface="+mn-ea"/>
                          <a:cs typeface="Arial" panose="020B0604020202020204" pitchFamily="34" charset="0"/>
                        </a:rPr>
                        <a:t>3. Commitment listing reviewed for Q3 </a:t>
                      </a:r>
                    </a:p>
                  </a:txBody>
                  <a:tcPr marL="28865" marR="28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342900" lvl="0" indent="-342900" algn="just">
                        <a:lnSpc>
                          <a:spcPct val="150000"/>
                        </a:lnSpc>
                        <a:buFont typeface="+mj-lt"/>
                        <a:buAutoNum type="arabicPeriod"/>
                      </a:pPr>
                      <a:r>
                        <a:rPr lang="en-ZA" sz="1400" dirty="0">
                          <a:effectLst/>
                          <a:latin typeface="Arial" panose="020B0604020202020204" pitchFamily="34" charset="0"/>
                          <a:ea typeface="Calibri" panose="020F0502020204030204" pitchFamily="34" charset="0"/>
                          <a:cs typeface="Arial" panose="020B0604020202020204" pitchFamily="34" charset="0"/>
                        </a:rPr>
                        <a:t>31 March 2022 </a:t>
                      </a:r>
                    </a:p>
                    <a:p>
                      <a:pPr marL="342900" lvl="0" indent="-342900" algn="just">
                        <a:lnSpc>
                          <a:spcPct val="150000"/>
                        </a:lnSpc>
                        <a:spcAft>
                          <a:spcPts val="1000"/>
                        </a:spcAft>
                        <a:buFont typeface="+mj-lt"/>
                        <a:buAutoNum type="arabicPeriod"/>
                      </a:pPr>
                      <a:r>
                        <a:rPr lang="en-ZA" sz="1400" dirty="0">
                          <a:effectLst/>
                          <a:latin typeface="Arial" panose="020B0604020202020204" pitchFamily="34" charset="0"/>
                          <a:ea typeface="Calibri" panose="020F0502020204030204" pitchFamily="34" charset="0"/>
                          <a:cs typeface="Arial" panose="020B0604020202020204" pitchFamily="34" charset="0"/>
                        </a:rPr>
                        <a:t>Quarterly </a:t>
                      </a:r>
                    </a:p>
                  </a:txBody>
                  <a:tcPr marL="28865" marR="28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35243570"/>
                  </a:ext>
                </a:extLst>
              </a:tr>
            </a:tbl>
          </a:graphicData>
        </a:graphic>
      </p:graphicFrame>
      <p:sp>
        <p:nvSpPr>
          <p:cNvPr id="5" name="Slide Number Placeholder 4">
            <a:extLst>
              <a:ext uri="{FF2B5EF4-FFF2-40B4-BE49-F238E27FC236}">
                <a16:creationId xmlns:a16="http://schemas.microsoft.com/office/drawing/2014/main" xmlns="" id="{B6C8E99E-AAA2-4E64-B6CC-81A5023EF6CC}"/>
              </a:ext>
            </a:extLst>
          </p:cNvPr>
          <p:cNvSpPr>
            <a:spLocks noGrp="1"/>
          </p:cNvSpPr>
          <p:nvPr>
            <p:ph type="sldNum" sz="quarter" idx="12"/>
          </p:nvPr>
        </p:nvSpPr>
        <p:spPr/>
        <p:txBody>
          <a:bodyPr/>
          <a:lstStyle/>
          <a:p>
            <a:pPr defTabSz="457200"/>
            <a:fld id="{E46178AB-9F47-154C-8C5C-96D64CA04AA0}" type="slidenum">
              <a:rPr lang="en-US">
                <a:solidFill>
                  <a:prstClr val="black">
                    <a:tint val="75000"/>
                  </a:prstClr>
                </a:solidFill>
              </a:rPr>
              <a:pPr defTabSz="457200"/>
              <a:t>8</a:t>
            </a:fld>
            <a:endParaRPr lang="en-US" dirty="0">
              <a:solidFill>
                <a:prstClr val="black">
                  <a:tint val="75000"/>
                </a:prstClr>
              </a:solidFill>
            </a:endParaRPr>
          </a:p>
        </p:txBody>
      </p:sp>
      <p:sp>
        <p:nvSpPr>
          <p:cNvPr id="6" name="Title 5">
            <a:extLst>
              <a:ext uri="{FF2B5EF4-FFF2-40B4-BE49-F238E27FC236}">
                <a16:creationId xmlns:a16="http://schemas.microsoft.com/office/drawing/2014/main" xmlns="" id="{F431FAF9-6A09-4834-BF65-BF2B5C864F7F}"/>
              </a:ext>
            </a:extLst>
          </p:cNvPr>
          <p:cNvSpPr>
            <a:spLocks noGrp="1"/>
          </p:cNvSpPr>
          <p:nvPr>
            <p:ph type="ctrTitle"/>
          </p:nvPr>
        </p:nvSpPr>
        <p:spPr>
          <a:xfrm>
            <a:off x="1768654" y="366862"/>
            <a:ext cx="8270697" cy="524826"/>
          </a:xfrm>
        </p:spPr>
        <p:txBody>
          <a:bodyPr>
            <a:normAutofit fontScale="90000"/>
          </a:bodyPr>
          <a:lstStyle/>
          <a:p>
            <a:r>
              <a:rPr lang="en-US" dirty="0"/>
              <a:t/>
            </a:r>
            <a:br>
              <a:rPr lang="en-US" dirty="0"/>
            </a:br>
            <a:r>
              <a:rPr lang="en-US" dirty="0">
                <a:latin typeface="Arial" panose="020B0604020202020204" pitchFamily="34" charset="0"/>
                <a:cs typeface="Arial" panose="020B0604020202020204" pitchFamily="34" charset="0"/>
              </a:rPr>
              <a:t>Audit Action Plan: Progress Report</a:t>
            </a:r>
            <a:br>
              <a:rPr lang="en-US" dirty="0">
                <a:latin typeface="Arial" panose="020B0604020202020204" pitchFamily="34" charset="0"/>
                <a:cs typeface="Arial" panose="020B0604020202020204" pitchFamily="34" charset="0"/>
              </a:rPr>
            </a:b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36495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4CD5522E-852E-4A24-A72A-2D1D53B3BBC0}"/>
              </a:ext>
            </a:extLst>
          </p:cNvPr>
          <p:cNvSpPr>
            <a:spLocks noGrp="1"/>
          </p:cNvSpPr>
          <p:nvPr>
            <p:ph type="sldNum" sz="quarter" idx="12"/>
          </p:nvPr>
        </p:nvSpPr>
        <p:spPr/>
        <p:txBody>
          <a:bodyPr/>
          <a:lstStyle/>
          <a:p>
            <a:pPr defTabSz="457200"/>
            <a:fld id="{E46178AB-9F47-154C-8C5C-96D64CA04AA0}" type="slidenum">
              <a:rPr lang="en-US">
                <a:solidFill>
                  <a:prstClr val="black">
                    <a:tint val="75000"/>
                  </a:prstClr>
                </a:solidFill>
              </a:rPr>
              <a:pPr defTabSz="457200"/>
              <a:t>9</a:t>
            </a:fld>
            <a:endParaRPr lang="en-US" dirty="0">
              <a:solidFill>
                <a:prstClr val="black">
                  <a:tint val="75000"/>
                </a:prstClr>
              </a:solidFill>
            </a:endParaRPr>
          </a:p>
        </p:txBody>
      </p:sp>
      <p:sp>
        <p:nvSpPr>
          <p:cNvPr id="6" name="Title 5">
            <a:extLst>
              <a:ext uri="{FF2B5EF4-FFF2-40B4-BE49-F238E27FC236}">
                <a16:creationId xmlns:a16="http://schemas.microsoft.com/office/drawing/2014/main" xmlns="" id="{42C9CD8B-3674-4531-9626-3FE2425F6617}"/>
              </a:ext>
            </a:extLst>
          </p:cNvPr>
          <p:cNvSpPr>
            <a:spLocks noGrp="1"/>
          </p:cNvSpPr>
          <p:nvPr>
            <p:ph type="ctrTitle"/>
          </p:nvPr>
        </p:nvSpPr>
        <p:spPr>
          <a:xfrm>
            <a:off x="2027436" y="136524"/>
            <a:ext cx="8863171" cy="365125"/>
          </a:xfrm>
        </p:spPr>
        <p:txBody>
          <a:bodyPr>
            <a:normAutofit fontScale="90000"/>
          </a:bodyPr>
          <a:lstStyle/>
          <a:p>
            <a:r>
              <a:rPr lang="en-US" dirty="0">
                <a:latin typeface="Arial" panose="020B0604020202020204" pitchFamily="34" charset="0"/>
                <a:cs typeface="Arial" panose="020B0604020202020204" pitchFamily="34" charset="0"/>
              </a:rPr>
              <a:t>Audit Action Plan: Progress Report</a:t>
            </a:r>
            <a:endParaRPr lang="en-ZA" dirty="0">
              <a:highlight>
                <a:srgbClr val="FF0000"/>
              </a:highlight>
              <a:latin typeface="Arial" panose="020B0604020202020204" pitchFamily="34" charset="0"/>
              <a:cs typeface="Arial" panose="020B0604020202020204" pitchFamily="34" charset="0"/>
            </a:endParaRPr>
          </a:p>
        </p:txBody>
      </p:sp>
      <p:graphicFrame>
        <p:nvGraphicFramePr>
          <p:cNvPr id="10" name="Content Placeholder 9">
            <a:extLst>
              <a:ext uri="{FF2B5EF4-FFF2-40B4-BE49-F238E27FC236}">
                <a16:creationId xmlns:a16="http://schemas.microsoft.com/office/drawing/2014/main" xmlns="" id="{3656EB53-1C47-45B6-92BD-47D149B1B404}"/>
              </a:ext>
            </a:extLst>
          </p:cNvPr>
          <p:cNvGraphicFramePr>
            <a:graphicFrameLocks noGrp="1"/>
          </p:cNvGraphicFramePr>
          <p:nvPr>
            <p:ph idx="1"/>
            <p:extLst>
              <p:ext uri="{D42A27DB-BD31-4B8C-83A1-F6EECF244321}">
                <p14:modId xmlns:p14="http://schemas.microsoft.com/office/powerpoint/2010/main" xmlns="" val="791573776"/>
              </p:ext>
            </p:extLst>
          </p:nvPr>
        </p:nvGraphicFramePr>
        <p:xfrm>
          <a:off x="174660" y="615644"/>
          <a:ext cx="11907749" cy="5976888"/>
        </p:xfrm>
        <a:graphic>
          <a:graphicData uri="http://schemas.openxmlformats.org/drawingml/2006/table">
            <a:tbl>
              <a:tblPr firstRow="1" firstCol="1" bandRow="1"/>
              <a:tblGrid>
                <a:gridCol w="1830326">
                  <a:extLst>
                    <a:ext uri="{9D8B030D-6E8A-4147-A177-3AD203B41FA5}">
                      <a16:colId xmlns:a16="http://schemas.microsoft.com/office/drawing/2014/main" xmlns="" val="3124374271"/>
                    </a:ext>
                  </a:extLst>
                </a:gridCol>
                <a:gridCol w="4479577">
                  <a:extLst>
                    <a:ext uri="{9D8B030D-6E8A-4147-A177-3AD203B41FA5}">
                      <a16:colId xmlns:a16="http://schemas.microsoft.com/office/drawing/2014/main" xmlns="" val="34586064"/>
                    </a:ext>
                  </a:extLst>
                </a:gridCol>
                <a:gridCol w="4196336">
                  <a:extLst>
                    <a:ext uri="{9D8B030D-6E8A-4147-A177-3AD203B41FA5}">
                      <a16:colId xmlns:a16="http://schemas.microsoft.com/office/drawing/2014/main" xmlns="" val="4068296397"/>
                    </a:ext>
                  </a:extLst>
                </a:gridCol>
                <a:gridCol w="1401510">
                  <a:extLst>
                    <a:ext uri="{9D8B030D-6E8A-4147-A177-3AD203B41FA5}">
                      <a16:colId xmlns:a16="http://schemas.microsoft.com/office/drawing/2014/main" xmlns="" val="4275744076"/>
                    </a:ext>
                  </a:extLst>
                </a:gridCol>
              </a:tblGrid>
              <a:tr h="311099">
                <a:tc>
                  <a:txBody>
                    <a:bodyPr/>
                    <a:lstStyle/>
                    <a:p>
                      <a:pPr algn="ctr">
                        <a:lnSpc>
                          <a:spcPct val="115000"/>
                        </a:lnSpc>
                        <a:spcAft>
                          <a:spcPts val="1000"/>
                        </a:spcAft>
                      </a:pPr>
                      <a:r>
                        <a:rPr lang="en-ZA" sz="1400" b="1" dirty="0">
                          <a:effectLst/>
                          <a:latin typeface="Arial" panose="020B0604020202020204" pitchFamily="34" charset="0"/>
                          <a:ea typeface="Calibri" panose="020F0502020204030204" pitchFamily="34" charset="0"/>
                          <a:cs typeface="Arial" panose="020B0604020202020204" pitchFamily="34" charset="0"/>
                        </a:rPr>
                        <a:t>AUDIT </a:t>
                      </a: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FINDING</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7167" marR="47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10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ACTION PLAN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7167" marR="47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lvl="0" indent="0" algn="ctr" defTabSz="685800" rtl="0" eaLnBrk="1" fontAlgn="auto" latinLnBrk="0" hangingPunct="1">
                        <a:lnSpc>
                          <a:spcPct val="115000"/>
                        </a:lnSpc>
                        <a:spcBef>
                          <a:spcPts val="0"/>
                        </a:spcBef>
                        <a:spcAft>
                          <a:spcPts val="1000"/>
                        </a:spcAft>
                        <a:buClrTx/>
                        <a:buSzTx/>
                        <a:buFontTx/>
                        <a:buNone/>
                        <a:tabLst/>
                        <a:defRPr/>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
                      </a: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ROGRESS TO DATE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7167" marR="47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1000"/>
                        </a:spcAft>
                      </a:pPr>
                      <a:r>
                        <a:rPr lang="en-ZA" sz="1400" b="1">
                          <a:solidFill>
                            <a:srgbClr val="000000"/>
                          </a:solidFill>
                          <a:effectLst/>
                          <a:latin typeface="Arial" panose="020B0604020202020204" pitchFamily="34" charset="0"/>
                          <a:ea typeface="Calibri" panose="020F0502020204030204" pitchFamily="34" charset="0"/>
                          <a:cs typeface="Arial" panose="020B0604020202020204" pitchFamily="34" charset="0"/>
                        </a:rPr>
                        <a:t>TARGET DATE</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47167" marR="47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xmlns="" val="2210828195"/>
                  </a:ext>
                </a:extLst>
              </a:tr>
              <a:tr h="2253793">
                <a:tc>
                  <a:txBody>
                    <a:bodyPr/>
                    <a:lstStyle/>
                    <a:p>
                      <a:pPr algn="just">
                        <a:lnSpc>
                          <a:spcPct val="115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Commitments- Intangible assets </a:t>
                      </a:r>
                    </a:p>
                    <a:p>
                      <a:pPr algn="just">
                        <a:lnSpc>
                          <a:spcPct val="115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p>
                  </a:txBody>
                  <a:tcPr marL="47167" marR="47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buFont typeface="+mj-lt"/>
                        <a:buAutoNum type="arabicPeriod"/>
                      </a:pPr>
                      <a:r>
                        <a:rPr lang="en-ZA" sz="1400" dirty="0">
                          <a:effectLst/>
                          <a:latin typeface="Arial" panose="020B0604020202020204" pitchFamily="34" charset="0"/>
                          <a:ea typeface="Calibri" panose="020F0502020204030204" pitchFamily="34" charset="0"/>
                          <a:cs typeface="Arial" panose="020B0604020202020204" pitchFamily="34" charset="0"/>
                        </a:rPr>
                        <a:t>Management will make use of the NT GRAP checklist in reviewing completeness and accuracy of disclosure information to the Annual Financial Statements.</a:t>
                      </a:r>
                    </a:p>
                    <a:p>
                      <a:pPr marL="342900" lvl="0" indent="-342900" algn="just">
                        <a:lnSpc>
                          <a:spcPct val="115000"/>
                        </a:lnSpc>
                        <a:buFont typeface="+mj-lt"/>
                        <a:buAutoNum type="arabicPeriod"/>
                      </a:pPr>
                      <a:r>
                        <a:rPr lang="en-US" sz="1400" dirty="0">
                          <a:effectLst/>
                          <a:latin typeface="Arial" panose="020B0604020202020204" pitchFamily="34" charset="0"/>
                          <a:ea typeface="Calibri" panose="020F0502020204030204" pitchFamily="34" charset="0"/>
                          <a:cs typeface="Arial" panose="020B0604020202020204" pitchFamily="34" charset="0"/>
                        </a:rPr>
                        <a:t>Current year audit finding has been implemented and resolved.</a:t>
                      </a:r>
                    </a:p>
                    <a:p>
                      <a:pPr marL="342900" lvl="0" indent="-342900" algn="just">
                        <a:lnSpc>
                          <a:spcPct val="115000"/>
                        </a:lnSpc>
                        <a:buFont typeface="+mj-lt"/>
                        <a:buAutoNum type="arabicPeriod"/>
                      </a:pPr>
                      <a:r>
                        <a:rPr lang="en-US" sz="1400" dirty="0">
                          <a:effectLst/>
                          <a:latin typeface="Arial" panose="020B0604020202020204" pitchFamily="34" charset="0"/>
                          <a:ea typeface="Calibri" panose="020F0502020204030204" pitchFamily="34" charset="0"/>
                          <a:cs typeface="Arial" panose="020B0604020202020204" pitchFamily="34" charset="0"/>
                        </a:rPr>
                        <a:t>Management will also review on a quarterly basis the commitment-Intangible listing to ensure completeness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7167" marR="47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1. Remedial actions Implemented: made use of the NT GRAP checklist in reviewing completeness and accuracy of disclosure information to the Annual Financial Statements and current year findings completed </a:t>
                      </a:r>
                    </a:p>
                    <a:p>
                      <a:pPr>
                        <a:lnSpc>
                          <a:spcPct val="150000"/>
                        </a:lnSpc>
                        <a:spcAft>
                          <a:spcPts val="800"/>
                        </a:spcAft>
                      </a:pPr>
                      <a:r>
                        <a:rPr lang="en-ZA"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3. Commitment listing reviewed for Q3 – </a:t>
                      </a:r>
                      <a:r>
                        <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DONE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228600" lvl="0" indent="-228600" algn="just">
                        <a:lnSpc>
                          <a:spcPct val="115000"/>
                        </a:lnSpc>
                        <a:spcAft>
                          <a:spcPts val="1000"/>
                        </a:spcAft>
                        <a:buFont typeface="+mj-lt"/>
                        <a:buAutoNum type="arabicPeriod"/>
                      </a:pPr>
                      <a:r>
                        <a:rPr lang="en-ZA" sz="1400" dirty="0">
                          <a:effectLst/>
                          <a:latin typeface="Arial" panose="020B0604020202020204" pitchFamily="34" charset="0"/>
                          <a:ea typeface="Calibri" panose="020F0502020204030204" pitchFamily="34" charset="0"/>
                          <a:cs typeface="Arial" panose="020B0604020202020204" pitchFamily="34" charset="0"/>
                        </a:rPr>
                        <a:t>31 March 2022</a:t>
                      </a:r>
                    </a:p>
                    <a:p>
                      <a:pPr marL="0" lvl="0" indent="0" algn="just">
                        <a:lnSpc>
                          <a:spcPct val="115000"/>
                        </a:lnSpc>
                        <a:spcAft>
                          <a:spcPts val="1000"/>
                        </a:spcAft>
                        <a:buFont typeface="+mj-lt"/>
                        <a:buNone/>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7167" marR="47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90640831"/>
                  </a:ext>
                </a:extLst>
              </a:tr>
              <a:tr h="2131836">
                <a:tc>
                  <a:txBody>
                    <a:bodyPr/>
                    <a:lstStyle/>
                    <a:p>
                      <a:pPr algn="just">
                        <a:lnSpc>
                          <a:spcPct val="115000"/>
                        </a:lnSpc>
                        <a:spcAft>
                          <a:spcPts val="1000"/>
                        </a:spcAft>
                        <a:tabLst>
                          <a:tab pos="274320" algn="l"/>
                        </a:tabLst>
                      </a:pPr>
                      <a:r>
                        <a:rPr lang="en-ZA" sz="1400" dirty="0">
                          <a:effectLst/>
                          <a:latin typeface="Arial" panose="020B0604020202020204" pitchFamily="34" charset="0"/>
                          <a:ea typeface="Calibri" panose="020F0502020204030204" pitchFamily="34" charset="0"/>
                          <a:cs typeface="Arial" panose="020B0604020202020204" pitchFamily="34" charset="0"/>
                        </a:rPr>
                        <a:t>Non- compliance with B-BBEE Act and Regulations </a:t>
                      </a:r>
                    </a:p>
                  </a:txBody>
                  <a:tcPr marL="47167" marR="47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just">
                        <a:lnSpc>
                          <a:spcPct val="115000"/>
                        </a:lnSpc>
                        <a:spcAft>
                          <a:spcPts val="1000"/>
                        </a:spcAft>
                        <a:buFont typeface="+mj-lt"/>
                        <a:buAutoNum type="arabicPeriod"/>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Management will design a checklist that tracks all the compliance requirements CSOS need to consider  relating to BBEEE requirements </a:t>
                      </a:r>
                    </a:p>
                    <a:p>
                      <a:pPr marL="342900" indent="-342900" algn="just">
                        <a:lnSpc>
                          <a:spcPct val="115000"/>
                        </a:lnSpc>
                        <a:spcAft>
                          <a:spcPts val="1000"/>
                        </a:spcAft>
                        <a:buFont typeface="+mj-lt"/>
                        <a:buAutoNum type="arabicPeriod"/>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service provider has been appointed to grade the CSOS in line with its compliance with the BBB-EE Act.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7167" marR="47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just">
                        <a:lnSpc>
                          <a:spcPct val="115000"/>
                        </a:lnSpc>
                        <a:spcAft>
                          <a:spcPts val="1000"/>
                        </a:spcAft>
                        <a:buFont typeface="+mj-lt"/>
                        <a:buAutoNum type="arabicPeriod"/>
                        <a:tabLst>
                          <a:tab pos="274320" algn="l"/>
                        </a:tabLst>
                      </a:pPr>
                      <a:r>
                        <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A compliance Universe has been developed and monitored continuously. Compliance to BBBEE will be included on the compliance Universe -</a:t>
                      </a:r>
                      <a:r>
                        <a:rPr lang="en-U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DONE</a:t>
                      </a:r>
                    </a:p>
                    <a:p>
                      <a:pPr marL="342900" indent="-342900" algn="just">
                        <a:lnSpc>
                          <a:spcPct val="115000"/>
                        </a:lnSpc>
                        <a:spcAft>
                          <a:spcPts val="1000"/>
                        </a:spcAft>
                        <a:buFont typeface="+mj-lt"/>
                        <a:buAutoNum type="arabicPeriod"/>
                        <a:tabLst>
                          <a:tab pos="274320" algn="l"/>
                        </a:tabLst>
                      </a:pPr>
                      <a:r>
                        <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Service provider has been appointed and currently in progress with the verification process due for completion 31 March 2022 – </a:t>
                      </a:r>
                      <a:r>
                        <a:rPr lang="en-U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DONE </a:t>
                      </a:r>
                      <a:endParaRPr lang="en-ZA"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167" marR="47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342900" lvl="0" indent="-342900" algn="just">
                        <a:lnSpc>
                          <a:spcPct val="115000"/>
                        </a:lnSpc>
                        <a:buFont typeface="+mj-lt"/>
                        <a:buAutoNum type="arabicPeriod"/>
                      </a:pPr>
                      <a:r>
                        <a:rPr lang="en-ZA" sz="1400" dirty="0">
                          <a:effectLst/>
                          <a:latin typeface="Arial" panose="020B0604020202020204" pitchFamily="34" charset="0"/>
                          <a:ea typeface="Calibri" panose="020F0502020204030204" pitchFamily="34" charset="0"/>
                          <a:cs typeface="Arial" panose="020B0604020202020204" pitchFamily="34" charset="0"/>
                        </a:rPr>
                        <a:t>31 March 2022</a:t>
                      </a:r>
                    </a:p>
                    <a:p>
                      <a:pPr marL="342900" lvl="0" indent="-342900" algn="just">
                        <a:lnSpc>
                          <a:spcPct val="115000"/>
                        </a:lnSpc>
                        <a:spcAft>
                          <a:spcPts val="1000"/>
                        </a:spcAft>
                        <a:buFont typeface="+mj-lt"/>
                        <a:buAutoNum type="arabicPeriod"/>
                      </a:pPr>
                      <a:r>
                        <a:rPr lang="en-ZA" sz="1400" dirty="0">
                          <a:effectLst/>
                          <a:latin typeface="Arial" panose="020B0604020202020204" pitchFamily="34" charset="0"/>
                          <a:ea typeface="Calibri" panose="020F0502020204030204" pitchFamily="34" charset="0"/>
                          <a:cs typeface="Arial" panose="020B0604020202020204" pitchFamily="34" charset="0"/>
                        </a:rPr>
                        <a:t>31 December 2021</a:t>
                      </a:r>
                    </a:p>
                  </a:txBody>
                  <a:tcPr marL="47167" marR="47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23225827"/>
                  </a:ext>
                </a:extLst>
              </a:tr>
              <a:tr h="1242541">
                <a:tc>
                  <a:txBody>
                    <a:bodyPr/>
                    <a:lstStyle/>
                    <a:p>
                      <a:pPr algn="just">
                        <a:lnSpc>
                          <a:spcPct val="115000"/>
                        </a:lnSpc>
                        <a:spcAft>
                          <a:spcPts val="1000"/>
                        </a:spcAft>
                      </a:pPr>
                      <a:r>
                        <a:rPr lang="en-ZA" sz="1400">
                          <a:effectLst/>
                          <a:latin typeface="Arial" panose="020B0604020202020204" pitchFamily="34" charset="0"/>
                          <a:ea typeface="Calibri" panose="020F0502020204030204" pitchFamily="34" charset="0"/>
                          <a:cs typeface="Arial" panose="020B0604020202020204" pitchFamily="34" charset="0"/>
                        </a:rPr>
                        <a:t>Committee Charters were not reviewed </a:t>
                      </a:r>
                    </a:p>
                  </a:txBody>
                  <a:tcPr marL="47167" marR="47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buFont typeface="+mj-lt"/>
                        <a:buAutoNum type="arabicPeriod"/>
                      </a:pPr>
                      <a:r>
                        <a:rPr lang="en-ZA" sz="1400" dirty="0">
                          <a:effectLst/>
                          <a:latin typeface="Arial" panose="020B0604020202020204" pitchFamily="34" charset="0"/>
                          <a:ea typeface="Constantia" panose="02030602050306030303" pitchFamily="18" charset="0"/>
                          <a:cs typeface="Arial" panose="020B0604020202020204" pitchFamily="34" charset="0"/>
                        </a:rPr>
                        <a:t>Governance committee charters will be regularly reviewed and updated as per the legislation and policies.</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1000"/>
                        </a:spcAft>
                        <a:buFont typeface="+mj-lt"/>
                        <a:buAutoNum type="arabicPeriod"/>
                      </a:pPr>
                      <a:r>
                        <a:rPr lang="en-ZA" sz="1400" dirty="0">
                          <a:effectLst/>
                          <a:latin typeface="Arial" panose="020B0604020202020204" pitchFamily="34" charset="0"/>
                          <a:ea typeface="Constantia" panose="02030602050306030303" pitchFamily="18" charset="0"/>
                          <a:cs typeface="Arial" panose="020B0604020202020204" pitchFamily="34" charset="0"/>
                        </a:rPr>
                        <a:t>Documentary evidence of such reviews will be maintained and kept on file for audit reviews.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7167" marR="47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1400"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Board and Audit and Risk Charters were presented to the Board on 26 October 2021 for  review approval.  New Board reviewing these again – </a:t>
                      </a:r>
                      <a:r>
                        <a:rPr lang="en-US" sz="14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DONE</a:t>
                      </a:r>
                      <a:endParaRPr lang="en-ZA" sz="14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31 March 2022</a:t>
                      </a:r>
                    </a:p>
                  </a:txBody>
                  <a:tcPr marL="47167" marR="47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13648028"/>
                  </a:ext>
                </a:extLst>
              </a:tr>
            </a:tbl>
          </a:graphicData>
        </a:graphic>
      </p:graphicFrame>
    </p:spTree>
    <p:extLst>
      <p:ext uri="{BB962C8B-B14F-4D97-AF65-F5344CB8AC3E}">
        <p14:creationId xmlns:p14="http://schemas.microsoft.com/office/powerpoint/2010/main" xmlns="" val="2348782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367</TotalTime>
  <Words>1725</Words>
  <Application>Microsoft Office PowerPoint</Application>
  <PresentationFormat>Custom</PresentationFormat>
  <Paragraphs>200</Paragraphs>
  <Slides>16</Slides>
  <Notes>2</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Office Theme</vt:lpstr>
      <vt:lpstr>2_Office Theme</vt:lpstr>
      <vt:lpstr>1_Office Theme</vt:lpstr>
      <vt:lpstr>   2021/22 AG(SA) Remedial Action Plan </vt:lpstr>
      <vt:lpstr>PURPOSE</vt:lpstr>
      <vt:lpstr>SUMMARY OF AUDIT OUTCOMES MANAGEMENT FINDINGS </vt:lpstr>
      <vt:lpstr>AUDIT ACTION PLAN HIGH-LEVEL STATUS </vt:lpstr>
      <vt:lpstr> Summary of findings in the management report </vt:lpstr>
      <vt:lpstr> Audit Action Plan  In Progress/Ongoing </vt:lpstr>
      <vt:lpstr> Audit Action Plan  Progress Report </vt:lpstr>
      <vt:lpstr> Audit Action Plan: Progress Report </vt:lpstr>
      <vt:lpstr>Audit Action Plan: Progress Report</vt:lpstr>
      <vt:lpstr>Audit Action Plan: Progress Report</vt:lpstr>
      <vt:lpstr>Audit Action Plan:  Not Yet Started</vt:lpstr>
      <vt:lpstr>  Consequence management action steps in relation to irregular, fruitless and wasteful expenditure </vt:lpstr>
      <vt:lpstr> Overall Remedial Actions to address the 2021 Audit</vt:lpstr>
      <vt:lpstr>RECOMMENDATION</vt:lpstr>
      <vt:lpstr>Questions ?</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94</cp:revision>
  <dcterms:created xsi:type="dcterms:W3CDTF">2021-01-12T08:57:39Z</dcterms:created>
  <dcterms:modified xsi:type="dcterms:W3CDTF">2022-03-17T07:52:29Z</dcterms:modified>
</cp:coreProperties>
</file>