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5" r:id="rId2"/>
    <p:sldId id="258" r:id="rId3"/>
    <p:sldId id="259" r:id="rId4"/>
    <p:sldId id="260" r:id="rId5"/>
    <p:sldId id="261" r:id="rId6"/>
    <p:sldId id="262" r:id="rId7"/>
    <p:sldId id="263" r:id="rId8"/>
    <p:sldId id="264" r:id="rId9"/>
    <p:sldId id="412" r:id="rId10"/>
    <p:sldId id="265" r:id="rId11"/>
    <p:sldId id="413" r:id="rId12"/>
    <p:sldId id="414" r:id="rId13"/>
    <p:sldId id="435" r:id="rId14"/>
    <p:sldId id="415" r:id="rId15"/>
    <p:sldId id="416" r:id="rId16"/>
    <p:sldId id="417" r:id="rId17"/>
    <p:sldId id="418" r:id="rId18"/>
    <p:sldId id="419" r:id="rId19"/>
    <p:sldId id="420" r:id="rId20"/>
    <p:sldId id="268" r:id="rId21"/>
    <p:sldId id="269" r:id="rId22"/>
    <p:sldId id="421" r:id="rId23"/>
    <p:sldId id="271" r:id="rId24"/>
    <p:sldId id="409" r:id="rId25"/>
    <p:sldId id="422" r:id="rId26"/>
    <p:sldId id="423" r:id="rId27"/>
    <p:sldId id="424" r:id="rId28"/>
    <p:sldId id="425" r:id="rId29"/>
    <p:sldId id="426" r:id="rId30"/>
    <p:sldId id="427" r:id="rId31"/>
    <p:sldId id="428" r:id="rId32"/>
    <p:sldId id="429" r:id="rId33"/>
    <p:sldId id="430" r:id="rId34"/>
    <p:sldId id="431" r:id="rId35"/>
    <p:sldId id="432" r:id="rId36"/>
    <p:sldId id="433" r:id="rId37"/>
    <p:sldId id="434" r:id="rId38"/>
    <p:sldId id="333" r:id="rId39"/>
    <p:sldId id="411" r:id="rId40"/>
    <p:sldId id="28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68" d="100"/>
          <a:sy n="68" d="100"/>
        </p:scale>
        <p:origin x="-1386" y="-96"/>
      </p:cViewPr>
      <p:guideLst>
        <p:guide orient="horz" pos="2160"/>
        <p:guide pos="2880"/>
      </p:guideLst>
    </p:cSldViewPr>
  </p:slideViewPr>
  <p:notesTextViewPr>
    <p:cViewPr>
      <p:scale>
        <a:sx n="75" d="100"/>
        <a:sy n="75"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la Robertson" userId="ddb8bf61-85d3-4a89-a122-f2efea7bf3dc" providerId="ADAL" clId="{F0FDFF7F-BB1A-4C0A-8BED-950E520D4066}"/>
    <pc:docChg chg="modSld">
      <pc:chgData name="Jamela Robertson" userId="ddb8bf61-85d3-4a89-a122-f2efea7bf3dc" providerId="ADAL" clId="{F0FDFF7F-BB1A-4C0A-8BED-950E520D4066}" dt="2022-03-11T13:04:30.364" v="13" actId="1036"/>
      <pc:docMkLst>
        <pc:docMk/>
      </pc:docMkLst>
      <pc:sldChg chg="modSp mod">
        <pc:chgData name="Jamela Robertson" userId="ddb8bf61-85d3-4a89-a122-f2efea7bf3dc" providerId="ADAL" clId="{F0FDFF7F-BB1A-4C0A-8BED-950E520D4066}" dt="2022-03-11T13:04:30.364" v="13" actId="1036"/>
        <pc:sldMkLst>
          <pc:docMk/>
          <pc:sldMk cId="1776600693" sldId="258"/>
        </pc:sldMkLst>
        <pc:spChg chg="mod">
          <ac:chgData name="Jamela Robertson" userId="ddb8bf61-85d3-4a89-a122-f2efea7bf3dc" providerId="ADAL" clId="{F0FDFF7F-BB1A-4C0A-8BED-950E520D4066}" dt="2022-03-11T13:04:30.364" v="13" actId="1036"/>
          <ac:spMkLst>
            <pc:docMk/>
            <pc:sldMk cId="1776600693" sldId="258"/>
            <ac:spMk id="3" creationId="{00000000-0000-0000-0000-000000000000}"/>
          </ac:spMkLst>
        </pc:spChg>
      </pc:sldChg>
      <pc:sldChg chg="modSp mod">
        <pc:chgData name="Jamela Robertson" userId="ddb8bf61-85d3-4a89-a122-f2efea7bf3dc" providerId="ADAL" clId="{F0FDFF7F-BB1A-4C0A-8BED-950E520D4066}" dt="2022-03-11T12:58:30.134" v="7" actId="255"/>
        <pc:sldMkLst>
          <pc:docMk/>
          <pc:sldMk cId="0" sldId="295"/>
        </pc:sldMkLst>
        <pc:spChg chg="mod">
          <ac:chgData name="Jamela Robertson" userId="ddb8bf61-85d3-4a89-a122-f2efea7bf3dc" providerId="ADAL" clId="{F0FDFF7F-BB1A-4C0A-8BED-950E520D4066}" dt="2022-03-11T12:58:30.134" v="7" actId="255"/>
          <ac:spMkLst>
            <pc:docMk/>
            <pc:sldMk cId="0" sldId="295"/>
            <ac:spMk id="205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0604B-1ECE-4311-A19C-D4B7A4D09C74}" type="datetimeFigureOut">
              <a:rPr lang="en-ZA" smtClean="0"/>
              <a:pPr/>
              <a:t>2022/03/16</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43EFD5-BCD2-41D4-9702-5437A126683E}" type="slidenum">
              <a:rPr lang="en-ZA" smtClean="0"/>
              <a:pPr/>
              <a:t>‹#›</a:t>
            </a:fld>
            <a:endParaRPr lang="en-ZA"/>
          </a:p>
        </p:txBody>
      </p:sp>
    </p:spTree>
    <p:extLst>
      <p:ext uri="{BB962C8B-B14F-4D97-AF65-F5344CB8AC3E}">
        <p14:creationId xmlns:p14="http://schemas.microsoft.com/office/powerpoint/2010/main" xmlns="" val="2831294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82282F4-9223-45EC-BD0D-091C52A36D17}" type="slidenum">
              <a:rPr lang="en-GB" smtClean="0"/>
              <a:pPr/>
              <a:t>1</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32</a:t>
            </a:fld>
            <a:endParaRPr lang="en-ZA"/>
          </a:p>
        </p:txBody>
      </p:sp>
    </p:spTree>
    <p:extLst>
      <p:ext uri="{BB962C8B-B14F-4D97-AF65-F5344CB8AC3E}">
        <p14:creationId xmlns:p14="http://schemas.microsoft.com/office/powerpoint/2010/main" xmlns="" val="3176634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33</a:t>
            </a:fld>
            <a:endParaRPr lang="en-ZA"/>
          </a:p>
        </p:txBody>
      </p:sp>
    </p:spTree>
    <p:extLst>
      <p:ext uri="{BB962C8B-B14F-4D97-AF65-F5344CB8AC3E}">
        <p14:creationId xmlns:p14="http://schemas.microsoft.com/office/powerpoint/2010/main" xmlns="" val="4293615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34</a:t>
            </a:fld>
            <a:endParaRPr lang="en-ZA"/>
          </a:p>
        </p:txBody>
      </p:sp>
    </p:spTree>
    <p:extLst>
      <p:ext uri="{BB962C8B-B14F-4D97-AF65-F5344CB8AC3E}">
        <p14:creationId xmlns:p14="http://schemas.microsoft.com/office/powerpoint/2010/main" xmlns="" val="8618569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35</a:t>
            </a:fld>
            <a:endParaRPr lang="en-ZA"/>
          </a:p>
        </p:txBody>
      </p:sp>
    </p:spTree>
    <p:extLst>
      <p:ext uri="{BB962C8B-B14F-4D97-AF65-F5344CB8AC3E}">
        <p14:creationId xmlns:p14="http://schemas.microsoft.com/office/powerpoint/2010/main" xmlns="" val="3663267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36</a:t>
            </a:fld>
            <a:endParaRPr lang="en-ZA"/>
          </a:p>
        </p:txBody>
      </p:sp>
    </p:spTree>
    <p:extLst>
      <p:ext uri="{BB962C8B-B14F-4D97-AF65-F5344CB8AC3E}">
        <p14:creationId xmlns:p14="http://schemas.microsoft.com/office/powerpoint/2010/main" xmlns="" val="484243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37</a:t>
            </a:fld>
            <a:endParaRPr lang="en-ZA"/>
          </a:p>
        </p:txBody>
      </p:sp>
    </p:spTree>
    <p:extLst>
      <p:ext uri="{BB962C8B-B14F-4D97-AF65-F5344CB8AC3E}">
        <p14:creationId xmlns:p14="http://schemas.microsoft.com/office/powerpoint/2010/main" xmlns="" val="3068351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24</a:t>
            </a:fld>
            <a:endParaRPr lang="en-ZA"/>
          </a:p>
        </p:txBody>
      </p:sp>
    </p:spTree>
    <p:extLst>
      <p:ext uri="{BB962C8B-B14F-4D97-AF65-F5344CB8AC3E}">
        <p14:creationId xmlns:p14="http://schemas.microsoft.com/office/powerpoint/2010/main" xmlns="" val="138994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25</a:t>
            </a:fld>
            <a:endParaRPr lang="en-ZA"/>
          </a:p>
        </p:txBody>
      </p:sp>
    </p:spTree>
    <p:extLst>
      <p:ext uri="{BB962C8B-B14F-4D97-AF65-F5344CB8AC3E}">
        <p14:creationId xmlns:p14="http://schemas.microsoft.com/office/powerpoint/2010/main" xmlns="" val="184805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26</a:t>
            </a:fld>
            <a:endParaRPr lang="en-ZA"/>
          </a:p>
        </p:txBody>
      </p:sp>
    </p:spTree>
    <p:extLst>
      <p:ext uri="{BB962C8B-B14F-4D97-AF65-F5344CB8AC3E}">
        <p14:creationId xmlns:p14="http://schemas.microsoft.com/office/powerpoint/2010/main" xmlns="" val="1093577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27</a:t>
            </a:fld>
            <a:endParaRPr lang="en-ZA"/>
          </a:p>
        </p:txBody>
      </p:sp>
    </p:spTree>
    <p:extLst>
      <p:ext uri="{BB962C8B-B14F-4D97-AF65-F5344CB8AC3E}">
        <p14:creationId xmlns:p14="http://schemas.microsoft.com/office/powerpoint/2010/main" xmlns="" val="1975111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28</a:t>
            </a:fld>
            <a:endParaRPr lang="en-ZA"/>
          </a:p>
        </p:txBody>
      </p:sp>
    </p:spTree>
    <p:extLst>
      <p:ext uri="{BB962C8B-B14F-4D97-AF65-F5344CB8AC3E}">
        <p14:creationId xmlns:p14="http://schemas.microsoft.com/office/powerpoint/2010/main" xmlns="" val="176413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29</a:t>
            </a:fld>
            <a:endParaRPr lang="en-ZA"/>
          </a:p>
        </p:txBody>
      </p:sp>
    </p:spTree>
    <p:extLst>
      <p:ext uri="{BB962C8B-B14F-4D97-AF65-F5344CB8AC3E}">
        <p14:creationId xmlns:p14="http://schemas.microsoft.com/office/powerpoint/2010/main" xmlns="" val="3740497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30</a:t>
            </a:fld>
            <a:endParaRPr lang="en-ZA"/>
          </a:p>
        </p:txBody>
      </p:sp>
    </p:spTree>
    <p:extLst>
      <p:ext uri="{BB962C8B-B14F-4D97-AF65-F5344CB8AC3E}">
        <p14:creationId xmlns:p14="http://schemas.microsoft.com/office/powerpoint/2010/main" xmlns="" val="784161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BC43EFD5-BCD2-41D4-9702-5437A126683E}" type="slidenum">
              <a:rPr lang="en-ZA" smtClean="0"/>
              <a:pPr/>
              <a:t>31</a:t>
            </a:fld>
            <a:endParaRPr lang="en-ZA"/>
          </a:p>
        </p:txBody>
      </p:sp>
    </p:spTree>
    <p:extLst>
      <p:ext uri="{BB962C8B-B14F-4D97-AF65-F5344CB8AC3E}">
        <p14:creationId xmlns:p14="http://schemas.microsoft.com/office/powerpoint/2010/main" xmlns="" val="2978766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pPr/>
              <a:t>2022/03/16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33848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pPr/>
              <a:t>2022/03/16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161238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pPr/>
              <a:t>2022/03/16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200646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pPr/>
              <a:t>2022/03/16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428687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689FED-C6BB-4BFE-9220-6C4929106FBA}" type="datetimeFigureOut">
              <a:rPr lang="en-ZA" smtClean="0"/>
              <a:pPr/>
              <a:t>2022/03/16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90402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6689FED-C6BB-4BFE-9220-6C4929106FBA}" type="datetimeFigureOut">
              <a:rPr lang="en-ZA" smtClean="0"/>
              <a:pPr/>
              <a:t>2022/03/16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66136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6689FED-C6BB-4BFE-9220-6C4929106FBA}" type="datetimeFigureOut">
              <a:rPr lang="en-ZA" smtClean="0"/>
              <a:pPr/>
              <a:t>2022/03/16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22918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96689FED-C6BB-4BFE-9220-6C4929106FBA}" type="datetimeFigureOut">
              <a:rPr lang="en-ZA" smtClean="0"/>
              <a:pPr/>
              <a:t>2022/03/16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198648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89FED-C6BB-4BFE-9220-6C4929106FBA}" type="datetimeFigureOut">
              <a:rPr lang="en-ZA" smtClean="0"/>
              <a:pPr/>
              <a:t>2022/03/16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537892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pPr/>
              <a:t>2022/03/16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76939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pPr/>
              <a:t>2022/03/16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172082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89FED-C6BB-4BFE-9220-6C4929106FBA}" type="datetimeFigureOut">
              <a:rPr lang="en-ZA" smtClean="0"/>
              <a:pPr/>
              <a:t>2022/03/16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4DCF2-18B5-4EA3-8E6B-27A11C3A27CC}" type="slidenum">
              <a:rPr lang="en-ZA" smtClean="0"/>
              <a:pPr/>
              <a:t>‹#›</a:t>
            </a:fld>
            <a:endParaRPr lang="en-ZA"/>
          </a:p>
        </p:txBody>
      </p:sp>
    </p:spTree>
    <p:extLst>
      <p:ext uri="{BB962C8B-B14F-4D97-AF65-F5344CB8AC3E}">
        <p14:creationId xmlns:p14="http://schemas.microsoft.com/office/powerpoint/2010/main" xmlns="" val="3576811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4EAAC314-133C-4900-8EE3-410F5A2CB0D8}" type="slidenum">
              <a:rPr lang="en-GB" smtClean="0"/>
              <a:pPr/>
              <a:t>1</a:t>
            </a:fld>
            <a:endParaRPr lang="en-GB"/>
          </a:p>
        </p:txBody>
      </p:sp>
      <p:sp>
        <p:nvSpPr>
          <p:cNvPr id="2051" name="Rectangle 2"/>
          <p:cNvSpPr>
            <a:spLocks noGrp="1" noChangeArrowheads="1"/>
          </p:cNvSpPr>
          <p:nvPr>
            <p:ph type="ctrTitle"/>
          </p:nvPr>
        </p:nvSpPr>
        <p:spPr>
          <a:xfrm>
            <a:off x="684213" y="2349500"/>
            <a:ext cx="7772400" cy="1470025"/>
          </a:xfrm>
        </p:spPr>
        <p:txBody>
          <a:bodyPr>
            <a:normAutofit/>
          </a:bodyPr>
          <a:lstStyle/>
          <a:p>
            <a:pPr eaLnBrk="1" hangingPunct="1"/>
            <a:r>
              <a:rPr lang="en-US" sz="2800" b="1" dirty="0">
                <a:effectLst/>
                <a:latin typeface="Century Gothic" panose="020B0502020202020204" pitchFamily="34" charset="0"/>
                <a:ea typeface="Times New Roman" panose="02020603050405020304" pitchFamily="18" charset="0"/>
                <a:cs typeface="Arial" panose="020B0604020202020204" pitchFamily="34" charset="0"/>
              </a:rPr>
              <a:t>Gender Transformation Investigations in TVET colleges</a:t>
            </a:r>
            <a:endParaRPr lang="en-GB" sz="2800" b="1" dirty="0">
              <a:solidFill>
                <a:schemeClr val="tx1"/>
              </a:solidFill>
              <a:latin typeface="Century Gothic" panose="020B0502020202020204" pitchFamily="34" charset="0"/>
              <a:sym typeface="Century Gothic" pitchFamily="34" charset="0"/>
            </a:endParaRPr>
          </a:p>
        </p:txBody>
      </p:sp>
      <p:sp>
        <p:nvSpPr>
          <p:cNvPr id="2052" name="Rectangle 3"/>
          <p:cNvSpPr>
            <a:spLocks noGrp="1" noChangeArrowheads="1"/>
          </p:cNvSpPr>
          <p:nvPr>
            <p:ph type="subTitle" idx="1"/>
          </p:nvPr>
        </p:nvSpPr>
        <p:spPr>
          <a:xfrm>
            <a:off x="1331913" y="4292600"/>
            <a:ext cx="6400800" cy="1752600"/>
          </a:xfrm>
        </p:spPr>
        <p:txBody>
          <a:bodyPr/>
          <a:lstStyle/>
          <a:p>
            <a:pPr eaLnBrk="1" hangingPunct="1"/>
            <a:r>
              <a:rPr lang="en-US" sz="2400" b="1" dirty="0">
                <a:solidFill>
                  <a:srgbClr val="002060"/>
                </a:solidFill>
                <a:latin typeface="Century Gothic" panose="020B0502020202020204" pitchFamily="34" charset="0"/>
              </a:rPr>
              <a:t>Ms. Jamela Robertson</a:t>
            </a:r>
          </a:p>
          <a:p>
            <a:pPr eaLnBrk="1" hangingPunct="1"/>
            <a:r>
              <a:rPr lang="en-US" sz="2400" b="1" dirty="0">
                <a:solidFill>
                  <a:srgbClr val="002060"/>
                </a:solidFill>
                <a:latin typeface="Century Gothic" panose="020B0502020202020204" pitchFamily="34" charset="0"/>
              </a:rPr>
              <a:t>Chief Executive Officer</a:t>
            </a:r>
          </a:p>
          <a:p>
            <a:pPr eaLnBrk="1" hangingPunct="1"/>
            <a:r>
              <a:rPr lang="en-US" sz="2400" b="1" dirty="0">
                <a:solidFill>
                  <a:srgbClr val="002060"/>
                </a:solidFill>
                <a:latin typeface="Century Gothic" panose="020B0502020202020204" pitchFamily="34" charset="0"/>
              </a:rPr>
              <a:t>Commission for Gender Equality </a:t>
            </a:r>
          </a:p>
          <a:p>
            <a:pPr eaLnBrk="1" hangingPunct="1"/>
            <a:endParaRPr lang="en-US" dirty="0"/>
          </a:p>
        </p:txBody>
      </p:sp>
      <p:grpSp>
        <p:nvGrpSpPr>
          <p:cNvPr id="2053" name="Group 8"/>
          <p:cNvGrpSpPr>
            <a:grpSpLocks/>
          </p:cNvGrpSpPr>
          <p:nvPr/>
        </p:nvGrpSpPr>
        <p:grpSpPr bwMode="auto">
          <a:xfrm>
            <a:off x="0" y="-41275"/>
            <a:ext cx="9144000" cy="6524625"/>
            <a:chOff x="0" y="-899376"/>
            <a:chExt cx="9144000" cy="7757375"/>
          </a:xfrm>
        </p:grpSpPr>
        <p:pic>
          <p:nvPicPr>
            <p:cNvPr id="2054" name="Picture 10" descr="CGE Banner1"/>
            <p:cNvPicPr>
              <a:picLocks noChangeAspect="1" noChangeArrowheads="1"/>
            </p:cNvPicPr>
            <p:nvPr/>
          </p:nvPicPr>
          <p:blipFill>
            <a:blip r:embed="rId3" cstate="print"/>
            <a:srcRect/>
            <a:stretch>
              <a:fillRect/>
            </a:stretch>
          </p:blipFill>
          <p:spPr bwMode="auto">
            <a:xfrm>
              <a:off x="0" y="-899376"/>
              <a:ext cx="9144000" cy="2815489"/>
            </a:xfrm>
            <a:prstGeom prst="rect">
              <a:avLst/>
            </a:prstGeom>
            <a:noFill/>
            <a:ln w="9525">
              <a:noFill/>
              <a:miter lim="800000"/>
              <a:headEnd/>
              <a:tailEnd/>
            </a:ln>
          </p:spPr>
        </p:pic>
        <p:pic>
          <p:nvPicPr>
            <p:cNvPr id="2055" name="Picture 14"/>
            <p:cNvPicPr>
              <a:picLocks noChangeAspect="1" noChangeArrowheads="1"/>
            </p:cNvPicPr>
            <p:nvPr/>
          </p:nvPicPr>
          <p:blipFill>
            <a:blip r:embed="rId4" cstate="print"/>
            <a:srcRect/>
            <a:stretch>
              <a:fillRect/>
            </a:stretch>
          </p:blipFill>
          <p:spPr bwMode="auto">
            <a:xfrm flipV="1">
              <a:off x="0" y="3571876"/>
              <a:ext cx="9144000" cy="228598"/>
            </a:xfrm>
            <a:prstGeom prst="rect">
              <a:avLst/>
            </a:prstGeom>
            <a:noFill/>
            <a:ln w="9525">
              <a:noFill/>
              <a:miter lim="800000"/>
              <a:headEnd/>
              <a:tailEnd/>
            </a:ln>
          </p:spPr>
        </p:pic>
        <p:pic>
          <p:nvPicPr>
            <p:cNvPr id="2056" name="Picture 15"/>
            <p:cNvPicPr>
              <a:picLocks noChangeAspect="1" noChangeArrowheads="1"/>
            </p:cNvPicPr>
            <p:nvPr/>
          </p:nvPicPr>
          <p:blipFill>
            <a:blip r:embed="rId4" cstate="print"/>
            <a:srcRect/>
            <a:stretch>
              <a:fillRect/>
            </a:stretch>
          </p:blipFill>
          <p:spPr bwMode="auto">
            <a:xfrm flipV="1">
              <a:off x="0" y="6629401"/>
              <a:ext cx="9144000" cy="228598"/>
            </a:xfrm>
            <a:prstGeom prst="rect">
              <a:avLst/>
            </a:prstGeom>
            <a:noFill/>
            <a:ln w="9525">
              <a:no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GB" dirty="0"/>
              <a:t>			</a:t>
            </a:r>
            <a:r>
              <a:rPr lang="en-GB" sz="18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Convention on the Rights of Persons with Disabilities 2006 </a:t>
            </a:r>
          </a:p>
          <a:p>
            <a:pPr marL="0" indent="0" algn="just">
              <a:lnSpc>
                <a:spcPct val="150000"/>
              </a:lnSpc>
              <a:buNone/>
            </a:pPr>
            <a:r>
              <a:rPr lang="en-GB" sz="1800" dirty="0">
                <a:latin typeface="Century Gothic" panose="020B0502020202020204" pitchFamily="34" charset="0"/>
              </a:rPr>
              <a:t>This Convention places an obligation on member States to recognise the rights of persons with disabilities to education without discrimination, and based on equal opportunity. Article 24 provides that States must ensure an inclusive education system at all levels and lifelong learning directed to the full development of human potential and sense of dignity and self-worth, and strengthening of respect for human rights, fundamental freedoms and human diversity; developing of persons with disability of their personality, talents and creativity, as well as their mental and physical abilities, to their fullest potential; and enabling persons with disabilities to participate effectively in a free society.</a:t>
            </a:r>
          </a:p>
          <a:p>
            <a:pPr marL="0" indent="0">
              <a:buNone/>
            </a:pPr>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86608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sz="2400" dirty="0"/>
              <a:t>			</a:t>
            </a:r>
            <a:r>
              <a:rPr lang="en-GB" sz="1800"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The Beijing Declaration and Platform for Action (BPA)</a:t>
            </a:r>
          </a:p>
          <a:p>
            <a:pPr marL="0" indent="0" algn="just">
              <a:lnSpc>
                <a:spcPct val="150000"/>
              </a:lnSpc>
              <a:buNone/>
            </a:pPr>
            <a:r>
              <a:rPr lang="en-GB" sz="1700" dirty="0">
                <a:latin typeface="Century Gothic" panose="020B0502020202020204" pitchFamily="34" charset="0"/>
              </a:rPr>
              <a:t>The BPA provides that the advancement of women and the achievement of equality between women and men are a matter of human rights. Empowerment of women and equality between women and men are prerequisites for achieving political, social, economic, and environmental security among all people. It requires governments, international communities, and civil society, including non-governmental organisations and the private sector, to take strategic action to address 12 critical areas of concern.</a:t>
            </a:r>
          </a:p>
          <a:p>
            <a:pPr marL="0" indent="0" algn="just">
              <a:buNone/>
            </a:pPr>
            <a:endParaRPr lang="en-ZA" sz="20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94396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sz="2400" dirty="0"/>
              <a:t>			</a:t>
            </a:r>
            <a:r>
              <a:rPr lang="en-GB" sz="2000" dirty="0">
                <a:latin typeface="Century Gothic" panose="020B0502020202020204" pitchFamily="34" charset="0"/>
              </a:rPr>
              <a:t>Legal Framework</a:t>
            </a:r>
          </a:p>
          <a:p>
            <a:pPr marL="0" indent="0" algn="just">
              <a:lnSpc>
                <a:spcPct val="150000"/>
              </a:lnSpc>
              <a:buNone/>
            </a:pPr>
            <a:r>
              <a:rPr lang="en-GB" sz="2000" b="1" dirty="0">
                <a:latin typeface="Century Gothic" panose="020B0502020202020204" pitchFamily="34" charset="0"/>
              </a:rPr>
              <a:t>The Beijing Declaration and Platform for Action (BPA)</a:t>
            </a:r>
          </a:p>
          <a:p>
            <a:pPr marL="0" indent="0" algn="just">
              <a:lnSpc>
                <a:spcPct val="150000"/>
              </a:lnSpc>
              <a:buNone/>
            </a:pPr>
            <a:r>
              <a:rPr lang="en-GB" sz="1700" dirty="0">
                <a:latin typeface="Century Gothic" panose="020B0502020202020204" pitchFamily="34" charset="0"/>
              </a:rPr>
              <a:t>One critical areas of action is education and training of women. It is seen as an essential tool for achieving the foals of equality, development and peace. That is  ensuring equal access to education; eradicating illiteracy; improving women’s access to vocational training, science and technology, and continuing education; developing non-discriminatory education and training; allocating sufficient resources for and monitoring the implementation of educational reforms and promote lifelong education and training. </a:t>
            </a:r>
          </a:p>
          <a:p>
            <a:pPr marL="0" indent="0" algn="just">
              <a:lnSpc>
                <a:spcPct val="150000"/>
              </a:lnSpc>
              <a:buNone/>
            </a:pPr>
            <a:endParaRPr lang="en-GB" sz="2200" dirty="0">
              <a:latin typeface="Century Gothic" panose="020B0502020202020204" pitchFamily="34" charset="0"/>
            </a:endParaRPr>
          </a:p>
          <a:p>
            <a:pPr marL="0" indent="0" algn="just">
              <a:buNone/>
            </a:pPr>
            <a:endParaRPr lang="en-ZA" sz="20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94119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sz="1700"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International Convention on Violence and Harassment in the Workplace </a:t>
            </a:r>
          </a:p>
          <a:p>
            <a:pPr marL="0" indent="0" algn="just">
              <a:lnSpc>
                <a:spcPct val="150000"/>
              </a:lnSpc>
              <a:buNone/>
            </a:pPr>
            <a:r>
              <a:rPr lang="en-GB" sz="1700" dirty="0">
                <a:latin typeface="Century Gothic" panose="020B0502020202020204" pitchFamily="34" charset="0"/>
              </a:rPr>
              <a:t>Article 2 provides that the convention protects workers and other persons in the world of work, including employees defined by national law and practice, as well as persons working irrespective of their contractual status, persons in training, including interns and apprentices, workers whose employment has been terminated, volunteers, jobseekers and job applicants and individual exercising the authority, duties and responsibilities of employer.</a:t>
            </a:r>
          </a:p>
          <a:p>
            <a:pPr marL="0" indent="0" algn="just">
              <a:lnSpc>
                <a:spcPct val="150000"/>
              </a:lnSpc>
              <a:buNone/>
            </a:pPr>
            <a:endParaRPr lang="en-GB" sz="2200" dirty="0">
              <a:latin typeface="Century Gothic" panose="020B0502020202020204" pitchFamily="34" charset="0"/>
            </a:endParaRPr>
          </a:p>
          <a:p>
            <a:pPr marL="0" indent="0" algn="just">
              <a:buNone/>
            </a:pPr>
            <a:endParaRPr lang="en-ZA" sz="20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08420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GB" sz="2400" dirty="0"/>
              <a:t>			</a:t>
            </a:r>
            <a:r>
              <a:rPr lang="en-GB" sz="1800"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AU Agenda 2063 </a:t>
            </a:r>
          </a:p>
          <a:p>
            <a:pPr marL="0" indent="0" algn="just">
              <a:lnSpc>
                <a:spcPct val="150000"/>
              </a:lnSpc>
              <a:buNone/>
            </a:pPr>
            <a:r>
              <a:rPr lang="en-GB" sz="1800" dirty="0">
                <a:latin typeface="Century Gothic" panose="020B0502020202020204" pitchFamily="34" charset="0"/>
              </a:rPr>
              <a:t>The vison of African Union Agenda 2063 is a commitment to speed up actions to catalyse an education and skills revolution and actively promote science, technology, research, and innovation, to build knowledge, human capital, capabilities and skills to drive innovations and for the African century; and achieve gender parity in public and private institutions.</a:t>
            </a:r>
          </a:p>
          <a:p>
            <a:pPr marL="0" indent="0" algn="just">
              <a:lnSpc>
                <a:spcPct val="150000"/>
              </a:lnSpc>
              <a:buNone/>
            </a:pPr>
            <a:r>
              <a:rPr lang="en-GB" sz="1800" b="1" dirty="0">
                <a:latin typeface="Century Gothic" panose="020B0502020202020204" pitchFamily="34" charset="0"/>
              </a:rPr>
              <a:t>African Charter on Human and Peoples Rights 1981, </a:t>
            </a:r>
            <a:r>
              <a:rPr lang="en-GB" sz="1800" dirty="0">
                <a:latin typeface="Century Gothic" panose="020B0502020202020204" pitchFamily="34" charset="0"/>
              </a:rPr>
              <a:t>Article 17 provides that every individual shall have the right to education; may freely take part in the cultural life of the community and promotion and that protection of morals and traditional values recognised by the community shall be the duty of the state.</a:t>
            </a:r>
          </a:p>
          <a:p>
            <a:pPr marL="0" indent="0" algn="just">
              <a:lnSpc>
                <a:spcPct val="150000"/>
              </a:lnSpc>
              <a:buNone/>
            </a:pPr>
            <a:endParaRPr lang="en-GB" sz="1700" dirty="0">
              <a:latin typeface="Century Gothic" panose="020B0502020202020204" pitchFamily="34" charset="0"/>
            </a:endParaRPr>
          </a:p>
          <a:p>
            <a:pPr marL="0" indent="0" algn="just">
              <a:buNone/>
            </a:pPr>
            <a:endParaRPr lang="en-ZA" sz="20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12160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sz="2400"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SADC Protocol on Education and Training 1997</a:t>
            </a:r>
          </a:p>
          <a:p>
            <a:pPr marL="0" indent="0" algn="just">
              <a:lnSpc>
                <a:spcPct val="150000"/>
              </a:lnSpc>
              <a:buNone/>
            </a:pPr>
            <a:r>
              <a:rPr lang="en-GB" sz="1700" dirty="0">
                <a:latin typeface="Century Gothic" panose="020B0502020202020204" pitchFamily="34" charset="0"/>
              </a:rPr>
              <a:t>This protocol encourages member States to work in common pursuit of the objectives of the Protocol to work towards the reduction and eventual elimination of constraints to better and freer access, by citizens of member states, to good quality education and training opportunities within the region; promote polices for the creation of an enabling environment with appropriate incentives based on meritorious performance, for educated and trained persons to effectively apply and utilise their knowledge and skills for the general development of member states and the region.</a:t>
            </a:r>
          </a:p>
          <a:p>
            <a:pPr marL="0" indent="0" algn="just">
              <a:lnSpc>
                <a:spcPct val="150000"/>
              </a:lnSpc>
              <a:buNone/>
            </a:pPr>
            <a:endParaRPr lang="en-GB" sz="1700" dirty="0">
              <a:latin typeface="Century Gothic" panose="020B0502020202020204" pitchFamily="34" charset="0"/>
            </a:endParaRPr>
          </a:p>
          <a:p>
            <a:pPr marL="0" indent="0" algn="just">
              <a:buNone/>
            </a:pPr>
            <a:endParaRPr lang="en-ZA" sz="20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52695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lnSpcReduction="10000"/>
          </a:bodyPr>
          <a:lstStyle/>
          <a:p>
            <a:pPr marL="0" indent="0" algn="just">
              <a:lnSpc>
                <a:spcPct val="150000"/>
              </a:lnSpc>
              <a:buNone/>
            </a:pPr>
            <a:r>
              <a:rPr lang="en-GB" sz="2400"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Domestic Legislation</a:t>
            </a:r>
          </a:p>
          <a:p>
            <a:pPr marL="0" indent="0" algn="just">
              <a:lnSpc>
                <a:spcPct val="150000"/>
              </a:lnSpc>
              <a:buNone/>
            </a:pPr>
            <a:r>
              <a:rPr lang="en-GB" sz="1700" dirty="0">
                <a:latin typeface="Century Gothic" panose="020B0502020202020204" pitchFamily="34" charset="0"/>
              </a:rPr>
              <a:t>Constitution of the Republic of South Africa, 108 of 1996</a:t>
            </a:r>
          </a:p>
          <a:p>
            <a:pPr marL="0" indent="0" algn="just">
              <a:lnSpc>
                <a:spcPct val="150000"/>
              </a:lnSpc>
              <a:buNone/>
            </a:pPr>
            <a:r>
              <a:rPr lang="en-GB" sz="1700" dirty="0">
                <a:latin typeface="Century Gothic" panose="020B0502020202020204" pitchFamily="34" charset="0"/>
              </a:rPr>
              <a:t>Section 9(1) states that everyone is equal before the law and has the right to equal protection and benefit of the law. Section 9(3) further states that the state may not unfairly discriminate directly or indirectly against anyone on one or more grounds, including race, gender, sex, pregnancy, marital status, ethnic or social origin, colour, sexual orientation, age, disability, religion, conscience, belief, culture, language and birth. Section 29(1)(b) provides that everyone has the right to further education, which the state, through reasonable measures must make progressively available and accessible.</a:t>
            </a:r>
          </a:p>
          <a:p>
            <a:pPr marL="0" indent="0" algn="just">
              <a:lnSpc>
                <a:spcPct val="150000"/>
              </a:lnSpc>
              <a:buNone/>
            </a:pPr>
            <a:endParaRPr lang="en-GB" sz="1700" dirty="0">
              <a:latin typeface="Century Gothic" panose="020B0502020202020204" pitchFamily="34" charset="0"/>
            </a:endParaRPr>
          </a:p>
          <a:p>
            <a:pPr marL="0" indent="0" algn="just">
              <a:buNone/>
            </a:pPr>
            <a:endParaRPr lang="en-ZA" sz="20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68004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sz="2400"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The Commission for Gender Equality Act 39 of 1996 as amended (</a:t>
            </a:r>
            <a:r>
              <a:rPr lang="en-GB" sz="1700" b="1" dirty="0" err="1">
                <a:latin typeface="Century Gothic" panose="020B0502020202020204" pitchFamily="34" charset="0"/>
              </a:rPr>
              <a:t>CGEAct</a:t>
            </a:r>
            <a:r>
              <a:rPr lang="en-GB" sz="1700" b="1" dirty="0">
                <a:latin typeface="Century Gothic" panose="020B0502020202020204" pitchFamily="34" charset="0"/>
              </a:rPr>
              <a:t>)</a:t>
            </a:r>
          </a:p>
          <a:p>
            <a:pPr marL="0" indent="0" algn="just">
              <a:lnSpc>
                <a:spcPct val="150000"/>
              </a:lnSpc>
              <a:buNone/>
            </a:pPr>
            <a:r>
              <a:rPr lang="en-GB" sz="1700" dirty="0">
                <a:latin typeface="Century Gothic" panose="020B0502020202020204" pitchFamily="34" charset="0"/>
              </a:rPr>
              <a:t>The CGE Act was promulgated into law in 1996 and regulates the commission which has been established to promote respect for, the protection of, development and attainment of gender equality. In terms of Section 11(1)(e) read with Section 12, the commission is mandated to investigate any gender related issue on its own accord or on receipt of a complaint and shall endeavour to resolve same. </a:t>
            </a:r>
          </a:p>
          <a:p>
            <a:pPr marL="0" indent="0" algn="just">
              <a:lnSpc>
                <a:spcPct val="150000"/>
              </a:lnSpc>
              <a:buNone/>
            </a:pPr>
            <a:endParaRPr lang="en-GB" sz="1700" dirty="0">
              <a:latin typeface="Century Gothic" panose="020B0502020202020204" pitchFamily="34" charset="0"/>
            </a:endParaRPr>
          </a:p>
          <a:p>
            <a:pPr marL="0" indent="0" algn="just">
              <a:buNone/>
            </a:pPr>
            <a:endParaRPr lang="en-ZA" sz="20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24740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sz="2400"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The Commission for Gender Equality Act 39 of 1996 as amended (</a:t>
            </a:r>
            <a:r>
              <a:rPr lang="en-GB" sz="1700" b="1" dirty="0" err="1">
                <a:latin typeface="Century Gothic" panose="020B0502020202020204" pitchFamily="34" charset="0"/>
              </a:rPr>
              <a:t>CGEAct</a:t>
            </a:r>
            <a:r>
              <a:rPr lang="en-GB" sz="1700" b="1" dirty="0">
                <a:latin typeface="Century Gothic" panose="020B0502020202020204" pitchFamily="34" charset="0"/>
              </a:rPr>
              <a:t>)</a:t>
            </a:r>
          </a:p>
          <a:p>
            <a:pPr marL="0" indent="0" algn="just">
              <a:lnSpc>
                <a:spcPct val="150000"/>
              </a:lnSpc>
              <a:buNone/>
            </a:pPr>
            <a:r>
              <a:rPr lang="en-GB" sz="1700" dirty="0">
                <a:latin typeface="Century Gothic" panose="020B0502020202020204" pitchFamily="34" charset="0"/>
              </a:rPr>
              <a:t>Section 18(a) of the act provides that a person who without just cause refuses or fails to comply with notice under section 12(4)(b), or refuses to take oath or make an affirmation at the request of the commission in terms of section 12(4)(c) or refuses to answer any question put to him or her under section 12(4)(c) or refuses or fails to furnish particulars or information required from him or her under that section shall be guilty of an offence and liable on conviction to a fine or imprisonment for a period not exceeding six months. </a:t>
            </a:r>
          </a:p>
          <a:p>
            <a:pPr marL="0" indent="0" algn="just">
              <a:lnSpc>
                <a:spcPct val="150000"/>
              </a:lnSpc>
              <a:buNone/>
            </a:pPr>
            <a:endParaRPr lang="en-GB" sz="1700" dirty="0">
              <a:latin typeface="Century Gothic" panose="020B0502020202020204" pitchFamily="34" charset="0"/>
            </a:endParaRPr>
          </a:p>
          <a:p>
            <a:pPr marL="0" indent="0" algn="just">
              <a:buNone/>
            </a:pPr>
            <a:endParaRPr lang="en-ZA" sz="20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23384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lnSpcReduction="10000"/>
          </a:bodyPr>
          <a:lstStyle/>
          <a:p>
            <a:pPr marL="0" indent="0" algn="just">
              <a:lnSpc>
                <a:spcPct val="150000"/>
              </a:lnSpc>
              <a:buNone/>
            </a:pPr>
            <a:r>
              <a:rPr lang="en-GB" sz="2400"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Basic Conditions of Employment Act 75 of 1997 </a:t>
            </a:r>
          </a:p>
          <a:p>
            <a:pPr marL="0" indent="0" algn="just">
              <a:lnSpc>
                <a:spcPct val="150000"/>
              </a:lnSpc>
              <a:buNone/>
            </a:pPr>
            <a:r>
              <a:rPr lang="en-GB" sz="1700" dirty="0">
                <a:latin typeface="Century Gothic" panose="020B0502020202020204" pitchFamily="34" charset="0"/>
              </a:rPr>
              <a:t>The Act regulates labour practices and sets out the rights and duties of employees and employers with the aim of ensuring social justice by establishing the basic standards of working hours , leave, payment, dismissal, and dispute resolution. Section 13 of the Act places a duty on the designated employer to implement affirmative action measures for designated groups to achieve EE.  </a:t>
            </a:r>
          </a:p>
          <a:p>
            <a:pPr marL="0" indent="0" algn="just">
              <a:lnSpc>
                <a:spcPct val="150000"/>
              </a:lnSpc>
              <a:buNone/>
            </a:pPr>
            <a:r>
              <a:rPr lang="en-GB" sz="1700" b="1" dirty="0">
                <a:latin typeface="Century Gothic" panose="020B0502020202020204" pitchFamily="34" charset="0"/>
              </a:rPr>
              <a:t>Labour Relations Act 66 of 1995, </a:t>
            </a:r>
            <a:r>
              <a:rPr lang="en-GB" sz="1700" dirty="0">
                <a:latin typeface="Century Gothic" panose="020B0502020202020204" pitchFamily="34" charset="0"/>
              </a:rPr>
              <a:t>the Act regulates organisational rights of trade unions and promotes, facilitates collective bargaining at the workplace and at sectoral level. It also deals with strikes and lockouts etc.</a:t>
            </a:r>
          </a:p>
          <a:p>
            <a:pPr marL="0" indent="0" algn="just">
              <a:buNone/>
            </a:pPr>
            <a:endParaRPr lang="en-ZA" sz="20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0218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855365"/>
            <a:ext cx="8229600" cy="4525963"/>
          </a:xfrm>
        </p:spPr>
        <p:txBody>
          <a:bodyPr>
            <a:normAutofit/>
          </a:bodyPr>
          <a:lstStyle/>
          <a:p>
            <a:pPr marL="0" indent="0">
              <a:buNone/>
            </a:pPr>
            <a:endParaRPr lang="en-GB" sz="1700" dirty="0"/>
          </a:p>
          <a:p>
            <a:pPr marL="0" indent="0" algn="just">
              <a:lnSpc>
                <a:spcPct val="150000"/>
              </a:lnSpc>
              <a:buNone/>
            </a:pPr>
            <a:r>
              <a:rPr lang="en-GB" sz="1700" dirty="0"/>
              <a:t>			</a:t>
            </a:r>
            <a:r>
              <a:rPr lang="en-GB" sz="1700" b="1" dirty="0">
                <a:latin typeface="Century Gothic" panose="020B0502020202020204" pitchFamily="34" charset="0"/>
              </a:rPr>
              <a:t>Overview</a:t>
            </a:r>
          </a:p>
          <a:p>
            <a:pPr algn="just">
              <a:lnSpc>
                <a:spcPct val="150000"/>
              </a:lnSpc>
            </a:pPr>
            <a:r>
              <a:rPr lang="en-GB" sz="1700" dirty="0">
                <a:solidFill>
                  <a:schemeClr val="tx1">
                    <a:lumMod val="95000"/>
                    <a:lumOff val="5000"/>
                  </a:schemeClr>
                </a:solidFill>
                <a:latin typeface="Century Gothic" panose="020B0502020202020204" pitchFamily="34" charset="0"/>
              </a:rPr>
              <a:t>The CGE’s Constitutional Mandate</a:t>
            </a:r>
          </a:p>
          <a:p>
            <a:pPr algn="just">
              <a:lnSpc>
                <a:spcPct val="150000"/>
              </a:lnSpc>
            </a:pPr>
            <a:r>
              <a:rPr lang="en-GB" sz="1700" dirty="0">
                <a:solidFill>
                  <a:schemeClr val="tx1">
                    <a:lumMod val="95000"/>
                    <a:lumOff val="5000"/>
                  </a:schemeClr>
                </a:solidFill>
                <a:latin typeface="Century Gothic" panose="020B0502020202020204" pitchFamily="34" charset="0"/>
              </a:rPr>
              <a:t>Legal framework</a:t>
            </a:r>
          </a:p>
          <a:p>
            <a:pPr algn="just">
              <a:lnSpc>
                <a:spcPct val="150000"/>
              </a:lnSpc>
            </a:pPr>
            <a:r>
              <a:rPr lang="en-GB" sz="1700" dirty="0">
                <a:solidFill>
                  <a:schemeClr val="tx1">
                    <a:lumMod val="95000"/>
                    <a:lumOff val="5000"/>
                  </a:schemeClr>
                </a:solidFill>
                <a:latin typeface="Century Gothic" panose="020B0502020202020204" pitchFamily="34" charset="0"/>
              </a:rPr>
              <a:t>Hearings</a:t>
            </a:r>
          </a:p>
          <a:p>
            <a:pPr algn="just">
              <a:lnSpc>
                <a:spcPct val="150000"/>
              </a:lnSpc>
            </a:pPr>
            <a:r>
              <a:rPr lang="en-GB" sz="1700" dirty="0">
                <a:solidFill>
                  <a:schemeClr val="tx1">
                    <a:lumMod val="95000"/>
                    <a:lumOff val="5000"/>
                  </a:schemeClr>
                </a:solidFill>
                <a:latin typeface="Century Gothic" panose="020B0502020202020204" pitchFamily="34" charset="0"/>
              </a:rPr>
              <a:t>Purpose of the Hearings</a:t>
            </a:r>
          </a:p>
          <a:p>
            <a:pPr algn="just">
              <a:lnSpc>
                <a:spcPct val="150000"/>
              </a:lnSpc>
            </a:pPr>
            <a:r>
              <a:rPr lang="en-GB" sz="1700" dirty="0">
                <a:solidFill>
                  <a:schemeClr val="tx1">
                    <a:lumMod val="95000"/>
                    <a:lumOff val="5000"/>
                  </a:schemeClr>
                </a:solidFill>
                <a:latin typeface="Century Gothic" panose="020B0502020202020204" pitchFamily="34" charset="0"/>
              </a:rPr>
              <a:t>Findings  and recommendations</a:t>
            </a:r>
          </a:p>
          <a:p>
            <a:pPr algn="just">
              <a:lnSpc>
                <a:spcPct val="150000"/>
              </a:lnSpc>
            </a:pPr>
            <a:r>
              <a:rPr lang="en-GB" sz="1700" dirty="0">
                <a:solidFill>
                  <a:schemeClr val="tx1">
                    <a:lumMod val="95000"/>
                    <a:lumOff val="5000"/>
                  </a:schemeClr>
                </a:solidFill>
                <a:latin typeface="Century Gothic" panose="020B0502020202020204" pitchFamily="34" charset="0"/>
              </a:rPr>
              <a:t>Conclusion</a:t>
            </a: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76600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marL="0" indent="0" algn="just">
              <a:lnSpc>
                <a:spcPct val="150000"/>
              </a:lnSpc>
              <a:buNone/>
            </a:pPr>
            <a:r>
              <a:rPr lang="en-GB" dirty="0"/>
              <a:t>		</a:t>
            </a:r>
            <a:r>
              <a:rPr lang="en-GB" sz="1700" dirty="0">
                <a:latin typeface="Century Gothic" panose="020B0502020202020204" pitchFamily="34" charset="0"/>
              </a:rPr>
              <a:t>Hearings</a:t>
            </a:r>
          </a:p>
          <a:p>
            <a:pPr marL="0" indent="0" algn="just">
              <a:lnSpc>
                <a:spcPct val="150000"/>
              </a:lnSpc>
              <a:buNone/>
            </a:pPr>
            <a:r>
              <a:rPr lang="en-GB" sz="1700" dirty="0">
                <a:latin typeface="Century Gothic" panose="020B0502020202020204" pitchFamily="34" charset="0"/>
              </a:rPr>
              <a:t>During the financial year 2019/2020, the Commission embarked on the commission continues to conduct transformation hearings with specific focus on technical and vocational education and training (TVET) Colleges. The investigative hearings are held in terms of Section 11(1) (a), (c), (d) and (e) of the CGE Act 39 of 1996, as amended; and the objectives was to ascertain the following amongst  others:</a:t>
            </a:r>
          </a:p>
          <a:p>
            <a:pPr marL="0" indent="0" algn="just">
              <a:lnSpc>
                <a:spcPct val="150000"/>
              </a:lnSpc>
              <a:buNone/>
            </a:pPr>
            <a:r>
              <a:rPr lang="en-GB" sz="1700" dirty="0">
                <a:latin typeface="Century Gothic" panose="020B0502020202020204" pitchFamily="34" charset="0"/>
              </a:rPr>
              <a:t>• Funding to students and colleges as a need to improve education and skills development; </a:t>
            </a:r>
          </a:p>
          <a:p>
            <a:pPr marL="0" indent="0" algn="just">
              <a:lnSpc>
                <a:spcPct val="150000"/>
              </a:lnSpc>
              <a:buNone/>
            </a:pPr>
            <a:r>
              <a:rPr lang="en-GB" sz="1700" dirty="0">
                <a:latin typeface="Century Gothic" panose="020B0502020202020204" pitchFamily="34" charset="0"/>
              </a:rPr>
              <a:t>• The vulnerabilities and risks experienced by women in TVET colleges both as employees and a students;</a:t>
            </a:r>
          </a:p>
          <a:p>
            <a:pPr marL="0" indent="0" algn="just">
              <a:lnSpc>
                <a:spcPct val="150000"/>
              </a:lnSpc>
              <a:buNone/>
            </a:pPr>
            <a:r>
              <a:rPr lang="en-GB" sz="1700" dirty="0">
                <a:latin typeface="Century Gothic" panose="020B0502020202020204" pitchFamily="34" charset="0"/>
              </a:rPr>
              <a:t> </a:t>
            </a:r>
          </a:p>
          <a:p>
            <a:pPr marL="0" indent="0" algn="just">
              <a:lnSpc>
                <a:spcPct val="150000"/>
              </a:lnSpc>
              <a:buNone/>
            </a:pPr>
            <a:endParaRPr lang="en-GB" sz="2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85932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0" y="1600200"/>
            <a:ext cx="8686800" cy="4983162"/>
          </a:xfrm>
        </p:spPr>
        <p:txBody>
          <a:bodyPr>
            <a:normAutofit/>
          </a:bodyPr>
          <a:lstStyle/>
          <a:p>
            <a:pPr marL="0" indent="0" algn="just">
              <a:lnSpc>
                <a:spcPct val="160000"/>
              </a:lnSpc>
              <a:buNone/>
            </a:pPr>
            <a:r>
              <a:rPr lang="en-GB" dirty="0"/>
              <a:t>		</a:t>
            </a:r>
            <a:r>
              <a:rPr lang="en-GB" sz="1700" dirty="0">
                <a:latin typeface="Century Gothic" panose="020B0502020202020204" pitchFamily="34" charset="0"/>
              </a:rPr>
              <a:t>   </a:t>
            </a:r>
            <a:r>
              <a:rPr lang="en-GB" sz="1700" b="1" dirty="0">
                <a:latin typeface="Century Gothic" panose="020B0502020202020204" pitchFamily="34" charset="0"/>
              </a:rPr>
              <a:t>Hearings</a:t>
            </a:r>
          </a:p>
          <a:p>
            <a:pPr marL="0" indent="0" algn="just">
              <a:lnSpc>
                <a:spcPct val="150000"/>
              </a:lnSpc>
              <a:buNone/>
            </a:pPr>
            <a:r>
              <a:rPr lang="en-GB" sz="1700" dirty="0">
                <a:latin typeface="Century Gothic" panose="020B0502020202020204" pitchFamily="34" charset="0"/>
              </a:rPr>
              <a:t>• The general level of non-compliance of employers with obligations flowing out of specific provisions in labour legislation aimed at promoting equality or affirming the rights of women; </a:t>
            </a:r>
          </a:p>
          <a:p>
            <a:pPr marL="0" indent="0" algn="just">
              <a:lnSpc>
                <a:spcPct val="150000"/>
              </a:lnSpc>
              <a:buNone/>
            </a:pPr>
            <a:r>
              <a:rPr lang="en-GB" sz="1700" dirty="0">
                <a:latin typeface="Century Gothic" panose="020B0502020202020204" pitchFamily="34" charset="0"/>
              </a:rPr>
              <a:t>• Reasons why employers fail to comply with obligations aimed at promoting gender equality in the workplace;</a:t>
            </a:r>
          </a:p>
          <a:p>
            <a:pPr marL="0" indent="0" algn="just">
              <a:lnSpc>
                <a:spcPct val="150000"/>
              </a:lnSpc>
              <a:buNone/>
            </a:pPr>
            <a:r>
              <a:rPr lang="en-GB" sz="1700" dirty="0">
                <a:effectLst/>
                <a:latin typeface="Century Gothic" panose="020B0502020202020204" pitchFamily="34" charset="0"/>
                <a:ea typeface="Times New Roman" panose="02020603050405020304" pitchFamily="18" charset="0"/>
                <a:cs typeface="Times New Roman" panose="02020603050405020304" pitchFamily="18" charset="0"/>
              </a:rPr>
              <a:t>Four (4) entities were selected and subpoenaed to appear before the Commission, </a:t>
            </a:r>
            <a:r>
              <a:rPr lang="en-GB" sz="1700" dirty="0">
                <a:latin typeface="Century Gothic" panose="020B0502020202020204" pitchFamily="34" charset="0"/>
                <a:ea typeface="Times New Roman" panose="02020603050405020304" pitchFamily="18" charset="0"/>
                <a:cs typeface="Times New Roman" panose="02020603050405020304" pitchFamily="18" charset="0"/>
              </a:rPr>
              <a:t>namely, Nkangala TVET College, Northern Cape Urban TVET College, South West TVET College and Waterberg TVET College. </a:t>
            </a:r>
            <a:r>
              <a:rPr lang="en-GB" sz="1700" dirty="0">
                <a:latin typeface="Century Gothic" panose="020B0502020202020204" pitchFamily="34" charset="0"/>
              </a:rPr>
              <a:t>The methodology used by the commission is both qualitative and quantitative.</a:t>
            </a:r>
          </a:p>
          <a:p>
            <a:pPr marL="0" indent="0" algn="just">
              <a:lnSpc>
                <a:spcPct val="160000"/>
              </a:lnSpc>
              <a:buNone/>
            </a:pPr>
            <a:endParaRPr lang="en-ZA" sz="22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72183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0" y="1600200"/>
            <a:ext cx="8686800" cy="4983162"/>
          </a:xfrm>
        </p:spPr>
        <p:txBody>
          <a:bodyPr>
            <a:normAutofit/>
          </a:bodyPr>
          <a:lstStyle/>
          <a:p>
            <a:pPr marL="0" indent="0" algn="just">
              <a:lnSpc>
                <a:spcPct val="160000"/>
              </a:lnSpc>
              <a:buNone/>
            </a:pPr>
            <a:r>
              <a:rPr lang="en-GB" dirty="0"/>
              <a:t>		</a:t>
            </a:r>
            <a:r>
              <a:rPr lang="en-GB" sz="1700" dirty="0">
                <a:latin typeface="Century Gothic" panose="020B0502020202020204" pitchFamily="34" charset="0"/>
              </a:rPr>
              <a:t>   </a:t>
            </a:r>
            <a:r>
              <a:rPr lang="en-GB" sz="1700" b="1" dirty="0">
                <a:latin typeface="Century Gothic" panose="020B0502020202020204" pitchFamily="34" charset="0"/>
              </a:rPr>
              <a:t>Hearings</a:t>
            </a:r>
          </a:p>
          <a:p>
            <a:pPr marL="0" indent="0" algn="just">
              <a:lnSpc>
                <a:spcPct val="150000"/>
              </a:lnSpc>
              <a:buNone/>
            </a:pPr>
            <a:r>
              <a:rPr lang="en-GB" sz="1700" dirty="0">
                <a:latin typeface="Century Gothic" panose="020B0502020202020204" pitchFamily="34" charset="0"/>
              </a:rPr>
              <a:t>The questionnaire was dispatched to all four colleges, giving them an opportunity to respond during the investigative process.</a:t>
            </a:r>
          </a:p>
          <a:p>
            <a:pPr marL="0" indent="0" algn="just">
              <a:lnSpc>
                <a:spcPct val="150000"/>
              </a:lnSpc>
              <a:buNone/>
            </a:pPr>
            <a:r>
              <a:rPr lang="en-GB" sz="1700" dirty="0">
                <a:latin typeface="Century Gothic" panose="020B0502020202020204" pitchFamily="34" charset="0"/>
              </a:rPr>
              <a:t>Data was received by the commission from all colleges. When analysing the data submitted by the colleges, the commission considered several factors, including the gender representation at all occupational categories, race and disability, student safety, and reasonable accommodation. </a:t>
            </a:r>
          </a:p>
          <a:p>
            <a:pPr marL="0" indent="0" algn="just">
              <a:lnSpc>
                <a:spcPct val="150000"/>
              </a:lnSpc>
              <a:buNone/>
            </a:pPr>
            <a:r>
              <a:rPr lang="en-GB" sz="1700" dirty="0">
                <a:latin typeface="Century Gothic" panose="020B0502020202020204" pitchFamily="34" charset="0"/>
              </a:rPr>
              <a:t>The hearings took place on the 25</a:t>
            </a:r>
            <a:r>
              <a:rPr lang="en-GB" sz="1700" baseline="30000" dirty="0">
                <a:latin typeface="Century Gothic" panose="020B0502020202020204" pitchFamily="34" charset="0"/>
              </a:rPr>
              <a:t>th</a:t>
            </a:r>
            <a:r>
              <a:rPr lang="en-GB" sz="1700" dirty="0">
                <a:latin typeface="Century Gothic" panose="020B0502020202020204" pitchFamily="34" charset="0"/>
              </a:rPr>
              <a:t> and the 26</a:t>
            </a:r>
            <a:r>
              <a:rPr lang="en-GB" sz="1700" baseline="30000" dirty="0">
                <a:latin typeface="Century Gothic" panose="020B0502020202020204" pitchFamily="34" charset="0"/>
              </a:rPr>
              <a:t>th</a:t>
            </a:r>
            <a:r>
              <a:rPr lang="en-GB" sz="1700" dirty="0">
                <a:latin typeface="Century Gothic" panose="020B0502020202020204" pitchFamily="34" charset="0"/>
              </a:rPr>
              <a:t> of November 2020.</a:t>
            </a:r>
          </a:p>
          <a:p>
            <a:pPr marL="0" indent="0" algn="just">
              <a:lnSpc>
                <a:spcPct val="160000"/>
              </a:lnSpc>
              <a:buNone/>
            </a:pPr>
            <a:endParaRPr lang="en-ZA" sz="22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14239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dirty="0"/>
              <a:t>		</a:t>
            </a:r>
            <a:r>
              <a:rPr lang="en-GB" sz="2200" b="1" dirty="0">
                <a:latin typeface="Century Gothic" panose="020B0502020202020204" pitchFamily="34" charset="0"/>
              </a:rPr>
              <a:t>Purpose of the Hearings</a:t>
            </a:r>
          </a:p>
          <a:p>
            <a:pPr algn="just">
              <a:lnSpc>
                <a:spcPct val="150000"/>
              </a:lnSpc>
            </a:pPr>
            <a:r>
              <a:rPr lang="en-GB" sz="1700" dirty="0">
                <a:latin typeface="Century Gothic" panose="020B0502020202020204" pitchFamily="34" charset="0"/>
              </a:rPr>
              <a:t>The </a:t>
            </a:r>
            <a:r>
              <a:rPr lang="en-GB" sz="1700" dirty="0">
                <a:effectLst/>
                <a:latin typeface="Century Gothic" panose="020B0502020202020204" pitchFamily="34" charset="0"/>
                <a:ea typeface="Times New Roman" panose="02020603050405020304" pitchFamily="18" charset="0"/>
              </a:rPr>
              <a:t>Commission was prompted to undertake this </a:t>
            </a:r>
            <a:r>
              <a:rPr lang="en-GB" sz="1700" dirty="0">
                <a:latin typeface="Century Gothic" panose="020B0502020202020204" pitchFamily="34" charset="0"/>
                <a:ea typeface="Times New Roman" panose="02020603050405020304" pitchFamily="18" charset="0"/>
              </a:rPr>
              <a:t>investigation due to</a:t>
            </a:r>
            <a:r>
              <a:rPr lang="en-GB" sz="1700" dirty="0">
                <a:latin typeface="Century Gothic" panose="020B0502020202020204" pitchFamily="34" charset="0"/>
              </a:rPr>
              <a:t> the lack of a proper understanding of gender dynamics accompanied by a slow pace of transformation within institutions of higher learning. There are low levels of compliance with relevant laws aimed at transformation, more especially the Employment Equity Act (EEA), Basic Conditions of Employment Act (BCEA) and Promotion of Equality and Prevention of Unfair Discrimination Act (PEPUDA).</a:t>
            </a:r>
          </a:p>
          <a:p>
            <a:pPr algn="just">
              <a:lnSpc>
                <a:spcPct val="150000"/>
              </a:lnSpc>
            </a:pPr>
            <a:r>
              <a:rPr lang="en-GB" sz="1700" dirty="0">
                <a:effectLst/>
                <a:latin typeface="Century Gothic" panose="020B0502020202020204" pitchFamily="34" charset="0"/>
                <a:ea typeface="Times New Roman" panose="02020603050405020304" pitchFamily="18" charset="0"/>
              </a:rPr>
              <a:t> Media reports on cases of sexual harassment</a:t>
            </a:r>
            <a:r>
              <a:rPr lang="en-GB" sz="1700" dirty="0">
                <a:latin typeface="Century Gothic" panose="020B0502020202020204" pitchFamily="34" charset="0"/>
                <a:ea typeface="Times New Roman" panose="02020603050405020304" pitchFamily="18" charset="0"/>
              </a:rPr>
              <a:t> in institutions of higher learning.</a:t>
            </a:r>
            <a:endParaRPr lang="en-GB" sz="1700" dirty="0">
              <a:effectLst/>
              <a:latin typeface="Century Gothic" panose="020B0502020202020204" pitchFamily="34" charset="0"/>
              <a:ea typeface="Times New Roman" panose="02020603050405020304" pitchFamily="18"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53556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Nkangala TVET College</a:t>
            </a:r>
            <a:endParaRPr lang="en-GB" sz="1700" dirty="0">
              <a:latin typeface="Century Gothic" panose="020B0502020202020204" pitchFamily="34" charset="0"/>
            </a:endParaRPr>
          </a:p>
          <a:p>
            <a:pPr marL="0" indent="0" algn="just">
              <a:lnSpc>
                <a:spcPct val="160000"/>
              </a:lnSpc>
              <a:buNone/>
            </a:pPr>
            <a:r>
              <a:rPr lang="en-GB" sz="1700" dirty="0">
                <a:latin typeface="Century Gothic" panose="020B0502020202020204" pitchFamily="34" charset="0"/>
              </a:rPr>
              <a:t>The college appeared before the Commission on the 25</a:t>
            </a:r>
            <a:r>
              <a:rPr lang="en-GB" sz="1700" baseline="30000" dirty="0">
                <a:latin typeface="Century Gothic" panose="020B0502020202020204" pitchFamily="34" charset="0"/>
              </a:rPr>
              <a:t>th</a:t>
            </a:r>
            <a:r>
              <a:rPr lang="en-GB" sz="1700" dirty="0">
                <a:latin typeface="Century Gothic" panose="020B0502020202020204" pitchFamily="34" charset="0"/>
              </a:rPr>
              <a:t> of November 2020, the following findings and recommendations were made:</a:t>
            </a:r>
          </a:p>
          <a:p>
            <a:pPr marL="0" indent="0" algn="just">
              <a:lnSpc>
                <a:spcPct val="160000"/>
              </a:lnSpc>
              <a:buNone/>
            </a:pPr>
            <a:r>
              <a:rPr lang="en-GB" sz="1700" b="1" dirty="0">
                <a:latin typeface="Century Gothic" panose="020B0502020202020204" pitchFamily="34" charset="0"/>
              </a:rPr>
              <a:t>Findings</a:t>
            </a:r>
          </a:p>
          <a:p>
            <a:pPr marL="0" indent="0" algn="just">
              <a:lnSpc>
                <a:spcPct val="160000"/>
              </a:lnSpc>
              <a:buNone/>
            </a:pPr>
            <a:r>
              <a:rPr lang="en-GB" sz="1700" dirty="0">
                <a:latin typeface="Century Gothic" panose="020B0502020202020204" pitchFamily="34" charset="0"/>
              </a:rPr>
              <a:t>1. There is a poor representation of persons with disabilities in academic and administrative positions. Just 10% percent of administrative positions are filled by persons with disabilities and no academic positions.</a:t>
            </a:r>
          </a:p>
          <a:p>
            <a:pPr marL="0" indent="0" algn="just">
              <a:lnSpc>
                <a:spcPct val="160000"/>
              </a:lnSpc>
              <a:buNone/>
            </a:pPr>
            <a:r>
              <a:rPr lang="en-GB" sz="1700" dirty="0">
                <a:latin typeface="Century Gothic" panose="020B0502020202020204" pitchFamily="34" charset="0"/>
              </a:rPr>
              <a:t>2. Nkangala TVET College lacks mechanisms to track and manage cases of gender-based violence within and outside campus</a:t>
            </a:r>
          </a:p>
          <a:p>
            <a:pPr marL="0" indent="0" algn="just">
              <a:lnSpc>
                <a:spcPct val="160000"/>
              </a:lnSpc>
              <a:buNone/>
            </a:pPr>
            <a:r>
              <a:rPr lang="en-GB" sz="1700" dirty="0">
                <a:latin typeface="Century Gothic" panose="020B0502020202020204" pitchFamily="34" charset="0"/>
              </a:rPr>
              <a:t>3. The college does not have resources to support gender transformation because it is a national competency.</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79797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Recommendations</a:t>
            </a:r>
            <a:endParaRPr lang="en-GB" sz="1700" dirty="0">
              <a:latin typeface="Century Gothic" panose="020B0502020202020204" pitchFamily="34" charset="0"/>
            </a:endParaRPr>
          </a:p>
          <a:p>
            <a:pPr marL="228600" indent="-228600" algn="just">
              <a:lnSpc>
                <a:spcPct val="160000"/>
              </a:lnSpc>
              <a:buAutoNum type="arabicPeriod"/>
            </a:pPr>
            <a:r>
              <a:rPr lang="en-GB" sz="1700" dirty="0">
                <a:latin typeface="Century Gothic" panose="020B0502020202020204" pitchFamily="34" charset="0"/>
              </a:rPr>
              <a:t>Because the college has an employment equity manager and the committee, it must ensure that it implements employment equity, with the plan in place to recruit persons with disabilities. The college should work with disability organisations in Mpumalanga. </a:t>
            </a:r>
          </a:p>
          <a:p>
            <a:pPr marL="228600" indent="-228600" algn="just">
              <a:lnSpc>
                <a:spcPct val="160000"/>
              </a:lnSpc>
              <a:buAutoNum type="arabicPeriod"/>
            </a:pPr>
            <a:r>
              <a:rPr lang="en-GB" sz="1700" dirty="0">
                <a:latin typeface="Century Gothic" panose="020B0502020202020204" pitchFamily="34" charset="0"/>
              </a:rPr>
              <a:t>The colleges must develop mechanisms to track and manage cases of GBV within and outside campus. </a:t>
            </a:r>
          </a:p>
          <a:p>
            <a:pPr marL="228600" indent="-228600" algn="just">
              <a:lnSpc>
                <a:spcPct val="160000"/>
              </a:lnSpc>
              <a:buAutoNum type="arabicPeriod"/>
            </a:pPr>
            <a:r>
              <a:rPr lang="en-GB" sz="1700" dirty="0">
                <a:latin typeface="Century Gothic" panose="020B0502020202020204" pitchFamily="34" charset="0"/>
              </a:rPr>
              <a:t>The DHESI, together with the department of employment and labour, must play an active role in monitoring implementation of employment equity plans by TVET colleges.</a:t>
            </a:r>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2620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Northern Cape Urban TVET College</a:t>
            </a:r>
          </a:p>
          <a:p>
            <a:pPr marL="0" indent="0" algn="just">
              <a:lnSpc>
                <a:spcPct val="160000"/>
              </a:lnSpc>
              <a:buNone/>
            </a:pPr>
            <a:r>
              <a:rPr lang="en-GB" sz="1700" dirty="0">
                <a:latin typeface="Century Gothic" panose="020B0502020202020204" pitchFamily="34" charset="0"/>
              </a:rPr>
              <a:t>The college appeared on the 25</a:t>
            </a:r>
            <a:r>
              <a:rPr lang="en-GB" sz="1700" baseline="30000" dirty="0">
                <a:latin typeface="Century Gothic" panose="020B0502020202020204" pitchFamily="34" charset="0"/>
              </a:rPr>
              <a:t>th</a:t>
            </a:r>
            <a:r>
              <a:rPr lang="en-GB" sz="1700" dirty="0">
                <a:latin typeface="Century Gothic" panose="020B0502020202020204" pitchFamily="34" charset="0"/>
              </a:rPr>
              <a:t> of November 2020 and the following findings and recommendations were made.</a:t>
            </a:r>
          </a:p>
          <a:p>
            <a:pPr marL="0" indent="0" algn="just">
              <a:lnSpc>
                <a:spcPct val="160000"/>
              </a:lnSpc>
              <a:buNone/>
            </a:pPr>
            <a:r>
              <a:rPr lang="en-GB" sz="1700" b="1" dirty="0">
                <a:latin typeface="Century Gothic" panose="020B0502020202020204" pitchFamily="34" charset="0"/>
              </a:rPr>
              <a:t>Findings:</a:t>
            </a:r>
          </a:p>
          <a:p>
            <a:pPr marL="228600" indent="-228600" algn="just">
              <a:lnSpc>
                <a:spcPct val="160000"/>
              </a:lnSpc>
              <a:buAutoNum type="arabicPeriod"/>
            </a:pPr>
            <a:r>
              <a:rPr lang="en-GB" sz="1700" dirty="0">
                <a:latin typeface="Century Gothic" panose="020B0502020202020204" pitchFamily="34" charset="0"/>
              </a:rPr>
              <a:t>The Northern Cape Urban TVET College functions under the auspices of Department of Higher Education, Science and Innovation (DHESI), which is part of the DPSA rules and regulations. As such it does not have disaggregated data of remuneration of employees.</a:t>
            </a:r>
          </a:p>
          <a:p>
            <a:pPr marL="228600" indent="-228600" algn="just">
              <a:lnSpc>
                <a:spcPct val="160000"/>
              </a:lnSpc>
              <a:buAutoNum type="arabicPeriod"/>
            </a:pPr>
            <a:r>
              <a:rPr lang="en-GB" sz="1700" dirty="0">
                <a:latin typeface="Century Gothic" panose="020B0502020202020204" pitchFamily="34" charset="0"/>
              </a:rPr>
              <a:t>The college does not have resources to support gender transformation because it is a national competency.</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84008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Northern Cape Urban TVET College</a:t>
            </a:r>
          </a:p>
          <a:p>
            <a:pPr marL="0" indent="0" algn="just">
              <a:lnSpc>
                <a:spcPct val="160000"/>
              </a:lnSpc>
              <a:buNone/>
            </a:pPr>
            <a:r>
              <a:rPr lang="en-GB" sz="1700" b="1" dirty="0">
                <a:latin typeface="Century Gothic" panose="020B0502020202020204" pitchFamily="34" charset="0"/>
              </a:rPr>
              <a:t>Findings</a:t>
            </a:r>
          </a:p>
          <a:p>
            <a:pPr marL="0" indent="0" algn="just">
              <a:lnSpc>
                <a:spcPct val="160000"/>
              </a:lnSpc>
              <a:buNone/>
            </a:pPr>
            <a:r>
              <a:rPr lang="en-GB" sz="1700" dirty="0">
                <a:latin typeface="Century Gothic" panose="020B0502020202020204" pitchFamily="34" charset="0"/>
              </a:rPr>
              <a:t>3. The sexual harassment policy of the colleges defines sexual harassment as repeated unwanted sexual advances or obscene remarks of employees, students or suppliers in the workplace or work context is unlawful and will not be tolerated at the college. This definition in not in line with the Code of Good Practice on Handling Sexual Harassment Cases in the Workplace, 2005. </a:t>
            </a:r>
          </a:p>
          <a:p>
            <a:pPr marL="0" indent="0" algn="just">
              <a:lnSpc>
                <a:spcPct val="160000"/>
              </a:lnSpc>
              <a:buNone/>
            </a:pPr>
            <a:r>
              <a:rPr lang="en-GB" sz="1700" dirty="0">
                <a:latin typeface="Century Gothic" panose="020B0502020202020204" pitchFamily="34" charset="0"/>
              </a:rPr>
              <a:t>4. The college does not offer subjects for deaf or visually impaired students. Students with disability need to be accommodated. </a:t>
            </a:r>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45491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Northern Cape Urban TVET College</a:t>
            </a:r>
          </a:p>
          <a:p>
            <a:pPr marL="0" indent="0" algn="just">
              <a:lnSpc>
                <a:spcPct val="160000"/>
              </a:lnSpc>
              <a:buNone/>
            </a:pPr>
            <a:r>
              <a:rPr lang="en-GB" sz="1700" b="1" dirty="0">
                <a:latin typeface="Century Gothic" panose="020B0502020202020204" pitchFamily="34" charset="0"/>
              </a:rPr>
              <a:t>Findings</a:t>
            </a:r>
          </a:p>
          <a:p>
            <a:pPr marL="0" indent="0" algn="just">
              <a:lnSpc>
                <a:spcPct val="160000"/>
              </a:lnSpc>
              <a:buNone/>
            </a:pPr>
            <a:r>
              <a:rPr lang="en-GB" sz="1700" dirty="0">
                <a:latin typeface="Century Gothic" panose="020B0502020202020204" pitchFamily="34" charset="0"/>
              </a:rPr>
              <a:t>5. The college lacks representation of persons with disability in the top and senior management.</a:t>
            </a:r>
          </a:p>
          <a:p>
            <a:pPr marL="0" indent="0" algn="just">
              <a:lnSpc>
                <a:spcPct val="160000"/>
              </a:lnSpc>
              <a:buNone/>
            </a:pPr>
            <a:r>
              <a:rPr lang="en-GB" sz="1700" dirty="0">
                <a:latin typeface="Century Gothic" panose="020B0502020202020204" pitchFamily="34" charset="0"/>
              </a:rPr>
              <a:t>6. The college lacks essential employment policies that are aimed at addressing transformation in the workplace.</a:t>
            </a:r>
          </a:p>
          <a:p>
            <a:pPr marL="0" indent="0" algn="just">
              <a:lnSpc>
                <a:spcPct val="160000"/>
              </a:lnSpc>
              <a:buNone/>
            </a:pPr>
            <a:r>
              <a:rPr lang="en-GB" sz="1700" dirty="0">
                <a:latin typeface="Century Gothic" panose="020B0502020202020204" pitchFamily="34" charset="0"/>
              </a:rPr>
              <a:t>7. The college demonstrated lack of training and education on gender-based violence (GBV) and related topics.</a:t>
            </a:r>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36708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Northern Cape Urban TVET College</a:t>
            </a:r>
          </a:p>
          <a:p>
            <a:pPr marL="0" indent="0" algn="just">
              <a:lnSpc>
                <a:spcPct val="160000"/>
              </a:lnSpc>
              <a:buNone/>
            </a:pPr>
            <a:r>
              <a:rPr lang="en-GB" sz="1700" b="1" dirty="0">
                <a:latin typeface="Century Gothic" panose="020B0502020202020204" pitchFamily="34" charset="0"/>
              </a:rPr>
              <a:t>Recommendations</a:t>
            </a:r>
          </a:p>
          <a:p>
            <a:pPr marL="228600" indent="-228600" algn="just">
              <a:lnSpc>
                <a:spcPct val="160000"/>
              </a:lnSpc>
              <a:buAutoNum type="arabicPeriod"/>
            </a:pPr>
            <a:r>
              <a:rPr lang="en-GB" sz="1700" dirty="0">
                <a:latin typeface="Century Gothic" panose="020B0502020202020204" pitchFamily="34" charset="0"/>
              </a:rPr>
              <a:t>The College should consult the DHESI to compile gender and race disaggregated data for remuneration of employees to adhere to the requirement of equal pay for work of equal value.</a:t>
            </a:r>
          </a:p>
          <a:p>
            <a:pPr marL="228600" indent="-228600" algn="just">
              <a:lnSpc>
                <a:spcPct val="160000"/>
              </a:lnSpc>
              <a:buAutoNum type="arabicPeriod"/>
            </a:pPr>
            <a:r>
              <a:rPr lang="en-GB" sz="1700" dirty="0">
                <a:latin typeface="Century Gothic" panose="020B0502020202020204" pitchFamily="34" charset="0"/>
              </a:rPr>
              <a:t>The college should liaise with DHESI regarding allocation of resources to address transformation, there should be compliant notwithstanding the national competency.</a:t>
            </a:r>
          </a:p>
          <a:p>
            <a:pPr marL="228600" indent="-228600" algn="just">
              <a:lnSpc>
                <a:spcPct val="160000"/>
              </a:lnSpc>
              <a:buAutoNum type="arabicPeriod"/>
            </a:pPr>
            <a:r>
              <a:rPr lang="en-GB" sz="1700" dirty="0">
                <a:latin typeface="Century Gothic" panose="020B0502020202020204" pitchFamily="34" charset="0"/>
              </a:rPr>
              <a:t>The college should ensure that its sexual harassment policy is reviewed and aligned with the Code of Good Practice on Handling Sexual Harassment Cases in the Workplace, 2005. </a:t>
            </a:r>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102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51520" y="1600200"/>
            <a:ext cx="8435280" cy="4525963"/>
          </a:xfrm>
        </p:spPr>
        <p:txBody>
          <a:bodyPr>
            <a:normAutofit fontScale="77500" lnSpcReduction="20000"/>
          </a:bodyPr>
          <a:lstStyle/>
          <a:p>
            <a:pPr marL="0" indent="0" algn="just">
              <a:lnSpc>
                <a:spcPct val="150000"/>
              </a:lnSpc>
              <a:buNone/>
            </a:pPr>
            <a:r>
              <a:rPr lang="en-GB" dirty="0"/>
              <a:t>		</a:t>
            </a:r>
            <a:r>
              <a:rPr lang="en-GB" sz="2200" dirty="0"/>
              <a:t>     </a:t>
            </a:r>
            <a:r>
              <a:rPr lang="en-GB" sz="2200" dirty="0">
                <a:latin typeface="Century Gothic" panose="020B0502020202020204" pitchFamily="34" charset="0"/>
              </a:rPr>
              <a:t>Mandate of the CGE</a:t>
            </a:r>
          </a:p>
          <a:p>
            <a:pPr algn="just">
              <a:lnSpc>
                <a:spcPct val="150000"/>
              </a:lnSpc>
            </a:pPr>
            <a:r>
              <a:rPr lang="en-GB" sz="2200" dirty="0">
                <a:latin typeface="Century Gothic" panose="020B0502020202020204" pitchFamily="34" charset="0"/>
              </a:rPr>
              <a:t>Section 187 of the Constitution and CGE Act No. 39 of 1996 require the CGE to promote respect for, and the protection, development and attainment of gender equality.  The CGE vision is a society free from gender oppression and all forms of inequality</a:t>
            </a:r>
          </a:p>
          <a:p>
            <a:pPr algn="just">
              <a:lnSpc>
                <a:spcPct val="150000"/>
              </a:lnSpc>
            </a:pPr>
            <a:r>
              <a:rPr lang="en-GB" sz="2200" dirty="0">
                <a:latin typeface="Century Gothic" panose="020B0502020202020204" pitchFamily="34" charset="0"/>
              </a:rPr>
              <a:t>The CGE mandate is to monitor and evaluate legislation, policies and practices of the state, statutory bodies and private businesses, as well as indigenous and customary laws and practices; research and make recommendations to Parliament; </a:t>
            </a:r>
          </a:p>
          <a:p>
            <a:pPr algn="just">
              <a:lnSpc>
                <a:spcPct val="150000"/>
              </a:lnSpc>
            </a:pPr>
            <a:r>
              <a:rPr lang="en-GB" sz="2200" dirty="0">
                <a:latin typeface="Century Gothic" panose="020B0502020202020204" pitchFamily="34" charset="0"/>
              </a:rPr>
              <a:t>And to receive and investigate complaints of gender discrimination; and conduct public awareness and education on gender equality.  </a:t>
            </a:r>
          </a:p>
          <a:p>
            <a:pPr algn="just">
              <a:lnSpc>
                <a:spcPct val="150000"/>
              </a:lnSpc>
            </a:pPr>
            <a:r>
              <a:rPr lang="en-GB" sz="2200" dirty="0">
                <a:latin typeface="Century Gothic" panose="020B0502020202020204" pitchFamily="34" charset="0"/>
              </a:rPr>
              <a:t>Further, the CGE has powers of subpoena and litigation.</a:t>
            </a:r>
          </a:p>
          <a:p>
            <a:pPr marL="0" indent="0">
              <a:buNone/>
            </a:pPr>
            <a:endParaRPr lang="en-GB" sz="1800" dirty="0"/>
          </a:p>
          <a:p>
            <a:pPr marL="0" indent="0">
              <a:buNone/>
            </a:pPr>
            <a:endParaRPr lang="en-ZA" sz="20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13844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Recommendations</a:t>
            </a:r>
          </a:p>
          <a:p>
            <a:pPr marL="0" indent="0" algn="just">
              <a:lnSpc>
                <a:spcPct val="160000"/>
              </a:lnSpc>
              <a:buNone/>
            </a:pPr>
            <a:r>
              <a:rPr lang="en-GB" sz="1700" dirty="0">
                <a:latin typeface="Century Gothic" panose="020B0502020202020204" pitchFamily="34" charset="0"/>
              </a:rPr>
              <a:t>4. In providing reasonable accommodation, the college must offer subjects for deaf or visually impaired students.</a:t>
            </a:r>
          </a:p>
          <a:p>
            <a:pPr marL="0" indent="0" algn="just">
              <a:lnSpc>
                <a:spcPct val="160000"/>
              </a:lnSpc>
              <a:buNone/>
            </a:pPr>
            <a:r>
              <a:rPr lang="en-GB" sz="1700" dirty="0">
                <a:latin typeface="Century Gothic" panose="020B0502020202020204" pitchFamily="34" charset="0"/>
              </a:rPr>
              <a:t>5. The college should include representation of persons with disability in the top and senior management of the college.</a:t>
            </a:r>
          </a:p>
          <a:p>
            <a:pPr marL="0" indent="0" algn="just">
              <a:lnSpc>
                <a:spcPct val="160000"/>
              </a:lnSpc>
              <a:buNone/>
            </a:pPr>
            <a:r>
              <a:rPr lang="en-GB" sz="1700" dirty="0">
                <a:latin typeface="Century Gothic" panose="020B0502020202020204" pitchFamily="34" charset="0"/>
              </a:rPr>
              <a:t>6. The college must introduce and improve all employment policies, including leave policy, campus security (with SAPS), HR policies, breastfeeding policy, and sexual harassment policy. </a:t>
            </a:r>
          </a:p>
          <a:p>
            <a:pPr marL="0" indent="0" algn="just">
              <a:lnSpc>
                <a:spcPct val="160000"/>
              </a:lnSpc>
              <a:buNone/>
            </a:pPr>
            <a:r>
              <a:rPr lang="en-GB" sz="1700" dirty="0">
                <a:latin typeface="Century Gothic" panose="020B0502020202020204" pitchFamily="34" charset="0"/>
              </a:rPr>
              <a:t>7. The college should undertake a training and education drive to train all staff on GBV and related topics. The commission must be invited to monitor the training. </a:t>
            </a:r>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17439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Recommendations</a:t>
            </a:r>
          </a:p>
          <a:p>
            <a:pPr marL="0" indent="0" algn="just">
              <a:lnSpc>
                <a:spcPct val="160000"/>
              </a:lnSpc>
              <a:buNone/>
            </a:pPr>
            <a:r>
              <a:rPr lang="en-GB" sz="1700" dirty="0">
                <a:latin typeface="Century Gothic" panose="020B0502020202020204" pitchFamily="34" charset="0"/>
              </a:rPr>
              <a:t>8. The abovementioned recommendations must be implemented within six months of date of the hearing. Draft policies must be submitted to CGE to make input.</a:t>
            </a:r>
          </a:p>
          <a:p>
            <a:pPr marL="0" indent="0" algn="just">
              <a:lnSpc>
                <a:spcPct val="160000"/>
              </a:lnSpc>
              <a:buNone/>
            </a:pPr>
            <a:r>
              <a:rPr lang="en-GB" sz="1700" b="1" dirty="0">
                <a:latin typeface="Century Gothic" panose="020B0502020202020204" pitchFamily="34" charset="0"/>
              </a:rPr>
              <a:t>South West Gauteng TVET College appeared on the 26</a:t>
            </a:r>
            <a:r>
              <a:rPr lang="en-GB" sz="1700" b="1" baseline="30000" dirty="0">
                <a:latin typeface="Century Gothic" panose="020B0502020202020204" pitchFamily="34" charset="0"/>
              </a:rPr>
              <a:t>th</a:t>
            </a:r>
            <a:r>
              <a:rPr lang="en-GB" sz="1700" b="1" dirty="0">
                <a:latin typeface="Century Gothic" panose="020B0502020202020204" pitchFamily="34" charset="0"/>
              </a:rPr>
              <a:t> of November 2020.</a:t>
            </a:r>
            <a:r>
              <a:rPr lang="en-GB" sz="1100" dirty="0"/>
              <a:t> </a:t>
            </a:r>
            <a:r>
              <a:rPr lang="en-GB" sz="1700" dirty="0">
                <a:latin typeface="Century Gothic" panose="020B0502020202020204" pitchFamily="34" charset="0"/>
              </a:rPr>
              <a:t>During the public investigative hearing, a representative from the college appeared before the commission to account on the state of transformation at the workplace. The commission expressed its displeasure at the lack of preparedness by the representatives, including a lack of a detailed presentation to the commission.</a:t>
            </a:r>
            <a:r>
              <a:rPr lang="en-GB" sz="1700" b="1" dirty="0">
                <a:latin typeface="Century Gothic" panose="020B0502020202020204" pitchFamily="34" charset="0"/>
              </a:rPr>
              <a:t> </a:t>
            </a:r>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064761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latin typeface="Century Gothic" panose="020B0502020202020204" pitchFamily="34" charset="0"/>
              </a:rPr>
              <a:t>South West Gauteng TVET College appeared on the 26</a:t>
            </a:r>
            <a:r>
              <a:rPr lang="en-GB" sz="1700" b="1" baseline="30000" dirty="0">
                <a:latin typeface="Century Gothic" panose="020B0502020202020204" pitchFamily="34" charset="0"/>
              </a:rPr>
              <a:t>th</a:t>
            </a:r>
            <a:r>
              <a:rPr lang="en-GB" sz="1700" b="1" dirty="0">
                <a:latin typeface="Century Gothic" panose="020B0502020202020204" pitchFamily="34" charset="0"/>
              </a:rPr>
              <a:t> of November 2020.</a:t>
            </a:r>
            <a:r>
              <a:rPr lang="en-GB" sz="1100" dirty="0"/>
              <a:t> </a:t>
            </a:r>
          </a:p>
          <a:p>
            <a:pPr marL="0" indent="0" algn="just">
              <a:lnSpc>
                <a:spcPct val="160000"/>
              </a:lnSpc>
              <a:buNone/>
            </a:pPr>
            <a:r>
              <a:rPr lang="en-GB" sz="1700" dirty="0">
                <a:latin typeface="Century Gothic" panose="020B0502020202020204" pitchFamily="34" charset="0"/>
              </a:rPr>
              <a:t>Handwritten notes were submitted by the TVET college to the commission, and it was expressed that the conduct of the representatives undermines the constitutional mandate of the commission. The college further lacked supporting documents and as such the commission resolved that it cannot engage the college fruitfully. </a:t>
            </a:r>
          </a:p>
          <a:p>
            <a:pPr marL="0" indent="0" algn="just">
              <a:lnSpc>
                <a:spcPct val="160000"/>
              </a:lnSpc>
              <a:buNone/>
            </a:pPr>
            <a:r>
              <a:rPr lang="en-GB" sz="1700" dirty="0">
                <a:latin typeface="Century Gothic" panose="020B0502020202020204" pitchFamily="34" charset="0"/>
              </a:rPr>
              <a:t>To this end, the college was dismissed from the hearing and was requested to resubmit the information to the commission . </a:t>
            </a:r>
            <a:endParaRPr lang="en-GB" sz="1700" b="1" dirty="0">
              <a:latin typeface="Century Gothic" panose="020B0502020202020204" pitchFamily="34" charset="0"/>
            </a:endParaRPr>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58049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latin typeface="Century Gothic" panose="020B0502020202020204" pitchFamily="34" charset="0"/>
              </a:rPr>
              <a:t>Waterberg TVET College</a:t>
            </a:r>
          </a:p>
          <a:p>
            <a:pPr marL="0" indent="0" algn="just">
              <a:lnSpc>
                <a:spcPct val="160000"/>
              </a:lnSpc>
              <a:buNone/>
            </a:pPr>
            <a:r>
              <a:rPr lang="en-GB" sz="1700" dirty="0">
                <a:latin typeface="Century Gothic" panose="020B0502020202020204" pitchFamily="34" charset="0"/>
              </a:rPr>
              <a:t>Waterberg TVET College appeared on the 26</a:t>
            </a:r>
            <a:r>
              <a:rPr lang="en-GB" sz="1700" baseline="30000" dirty="0">
                <a:latin typeface="Century Gothic" panose="020B0502020202020204" pitchFamily="34" charset="0"/>
              </a:rPr>
              <a:t>th</a:t>
            </a:r>
            <a:r>
              <a:rPr lang="en-GB" sz="1700" dirty="0">
                <a:latin typeface="Century Gothic" panose="020B0502020202020204" pitchFamily="34" charset="0"/>
              </a:rPr>
              <a:t> of November 2020 and the following findings and recommendations were made:</a:t>
            </a:r>
          </a:p>
          <a:p>
            <a:pPr marL="0" indent="0" algn="just">
              <a:lnSpc>
                <a:spcPct val="160000"/>
              </a:lnSpc>
              <a:buNone/>
            </a:pPr>
            <a:r>
              <a:rPr lang="en-GB" sz="1700" b="1" dirty="0">
                <a:latin typeface="Century Gothic" panose="020B0502020202020204" pitchFamily="34" charset="0"/>
              </a:rPr>
              <a:t>Findings</a:t>
            </a:r>
          </a:p>
          <a:p>
            <a:pPr marL="0" indent="0" algn="just">
              <a:lnSpc>
                <a:spcPct val="160000"/>
              </a:lnSpc>
              <a:buNone/>
            </a:pPr>
            <a:r>
              <a:rPr lang="en-GB" sz="1700" dirty="0">
                <a:latin typeface="Century Gothic" panose="020B0502020202020204" pitchFamily="34" charset="0"/>
              </a:rPr>
              <a:t>• The sexual harassment policy is not aligned with the 2005 Code of Good Practice on the Handling of Sexual Harassment in the Workplace.</a:t>
            </a:r>
          </a:p>
          <a:p>
            <a:pPr marL="0" indent="0" algn="just">
              <a:lnSpc>
                <a:spcPct val="160000"/>
              </a:lnSpc>
              <a:buNone/>
            </a:pPr>
            <a:r>
              <a:rPr lang="en-GB" sz="1700" dirty="0">
                <a:latin typeface="Century Gothic" panose="020B0502020202020204" pitchFamily="34" charset="0"/>
              </a:rPr>
              <a:t>• The Waterberg TVET policies are not gender sensitive</a:t>
            </a:r>
          </a:p>
          <a:p>
            <a:pPr marL="0" indent="0" algn="just">
              <a:lnSpc>
                <a:spcPct val="160000"/>
              </a:lnSpc>
              <a:buNone/>
            </a:pPr>
            <a:r>
              <a:rPr lang="en-GB" sz="1700" dirty="0">
                <a:latin typeface="Century Gothic" panose="020B0502020202020204" pitchFamily="34" charset="0"/>
              </a:rPr>
              <a:t>•Waterberg TVET does not conduct adequate trainings on sexual harassment to students and staff members</a:t>
            </a:r>
          </a:p>
          <a:p>
            <a:pPr marL="0" indent="0" algn="just">
              <a:lnSpc>
                <a:spcPct val="160000"/>
              </a:lnSpc>
              <a:buNone/>
            </a:pPr>
            <a:r>
              <a:rPr lang="en-GB" sz="1700" dirty="0">
                <a:latin typeface="Century Gothic" panose="020B0502020202020204" pitchFamily="34" charset="0"/>
              </a:rPr>
              <a:t>•The EE plan has lapsed, and a new EE plan must be submitted</a:t>
            </a:r>
          </a:p>
          <a:p>
            <a:pPr marL="0" indent="0" algn="just">
              <a:lnSpc>
                <a:spcPct val="160000"/>
              </a:lnSpc>
              <a:buNone/>
            </a:pPr>
            <a:endParaRPr lang="en-GB" sz="1100" b="1" dirty="0"/>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47100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latin typeface="Century Gothic" panose="020B0502020202020204" pitchFamily="34" charset="0"/>
              </a:rPr>
              <a:t>Waterberg TVET College</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Findings</a:t>
            </a:r>
          </a:p>
          <a:p>
            <a:pPr marL="0" indent="0" algn="just">
              <a:lnSpc>
                <a:spcPct val="160000"/>
              </a:lnSpc>
              <a:buNone/>
            </a:pPr>
            <a:r>
              <a:rPr lang="en-GB" sz="1700" dirty="0">
                <a:latin typeface="Century Gothic" panose="020B0502020202020204" pitchFamily="34" charset="0"/>
              </a:rPr>
              <a:t>• Persons with disabilities are underrepresented in various occupational levels. </a:t>
            </a:r>
          </a:p>
          <a:p>
            <a:pPr marL="0" indent="0" algn="just">
              <a:lnSpc>
                <a:spcPct val="160000"/>
              </a:lnSpc>
              <a:buNone/>
            </a:pPr>
            <a:r>
              <a:rPr lang="en-GB" sz="1700" dirty="0">
                <a:latin typeface="Century Gothic" panose="020B0502020202020204" pitchFamily="34" charset="0"/>
              </a:rPr>
              <a:t>• Disciplinary processes are not adequate. Steps must be taken by Waterberg TVET. </a:t>
            </a:r>
          </a:p>
          <a:p>
            <a:pPr marL="0" indent="0" algn="just">
              <a:lnSpc>
                <a:spcPct val="160000"/>
              </a:lnSpc>
              <a:buNone/>
            </a:pPr>
            <a:r>
              <a:rPr lang="en-GB" sz="1700" dirty="0">
                <a:latin typeface="Century Gothic" panose="020B0502020202020204" pitchFamily="34" charset="0"/>
              </a:rPr>
              <a:t>• There is no uniform structure to deal with the transformation programmes initiated by the TVET. </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100" b="1" dirty="0"/>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262368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latin typeface="Century Gothic" panose="020B0502020202020204" pitchFamily="34" charset="0"/>
              </a:rPr>
              <a:t>Waterberg TVET College</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Findings</a:t>
            </a:r>
          </a:p>
          <a:p>
            <a:pPr marL="0" indent="0" algn="just">
              <a:lnSpc>
                <a:spcPct val="160000"/>
              </a:lnSpc>
              <a:buNone/>
            </a:pPr>
            <a:r>
              <a:rPr lang="en-GB" sz="1700" dirty="0">
                <a:latin typeface="Century Gothic" panose="020B0502020202020204" pitchFamily="34" charset="0"/>
              </a:rPr>
              <a:t>• There are no policy frameworks that ensures continuity, accountability, and transparency in the implementation of equality and non-discrimination transformation initiatives. </a:t>
            </a:r>
          </a:p>
          <a:p>
            <a:pPr marL="0" indent="0" algn="just">
              <a:lnSpc>
                <a:spcPct val="160000"/>
              </a:lnSpc>
              <a:buNone/>
            </a:pPr>
            <a:r>
              <a:rPr lang="en-GB" sz="1700" dirty="0">
                <a:latin typeface="Century Gothic" panose="020B0502020202020204" pitchFamily="34" charset="0"/>
              </a:rPr>
              <a:t>• The TVET does not offer childcare facilities nor have a breastfeeding policy.</a:t>
            </a:r>
          </a:p>
          <a:p>
            <a:pPr marL="0" indent="0" algn="just">
              <a:lnSpc>
                <a:spcPct val="160000"/>
              </a:lnSpc>
              <a:buNone/>
            </a:pPr>
            <a:r>
              <a:rPr lang="en-GB" sz="1700" b="1" dirty="0">
                <a:latin typeface="Century Gothic" panose="020B0502020202020204" pitchFamily="34" charset="0"/>
              </a:rPr>
              <a:t>Recommendations</a:t>
            </a:r>
          </a:p>
          <a:p>
            <a:pPr marL="0" indent="0" algn="just">
              <a:lnSpc>
                <a:spcPct val="160000"/>
              </a:lnSpc>
              <a:buNone/>
            </a:pPr>
            <a:r>
              <a:rPr lang="en-GB" sz="1700" dirty="0">
                <a:latin typeface="Century Gothic" panose="020B0502020202020204" pitchFamily="34" charset="0"/>
              </a:rPr>
              <a:t>• The sexual harassment policy must be adopted by June 2021 and be aligned with the 2005 Code of Good Practice on the Handling of Sexual Harassment in the Workplace.</a:t>
            </a:r>
            <a:endParaRPr lang="en-GB" sz="1700" b="1" dirty="0">
              <a:latin typeface="Century Gothic" panose="020B0502020202020204" pitchFamily="34" charset="0"/>
            </a:endParaRPr>
          </a:p>
          <a:p>
            <a:pPr marL="0" indent="0" algn="just">
              <a:lnSpc>
                <a:spcPct val="160000"/>
              </a:lnSpc>
              <a:buNone/>
            </a:pPr>
            <a:endParaRPr lang="en-GB" sz="1100" b="1" dirty="0"/>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13970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latin typeface="Century Gothic" panose="020B0502020202020204" pitchFamily="34" charset="0"/>
              </a:rPr>
              <a:t>Waterberg TVET College</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Recommendations</a:t>
            </a:r>
          </a:p>
          <a:p>
            <a:pPr marL="0" indent="0" algn="just">
              <a:lnSpc>
                <a:spcPct val="160000"/>
              </a:lnSpc>
              <a:buNone/>
            </a:pPr>
            <a:r>
              <a:rPr lang="en-GB" sz="1700" dirty="0">
                <a:latin typeface="Century Gothic" panose="020B0502020202020204" pitchFamily="34" charset="0"/>
              </a:rPr>
              <a:t>• The Waterberg TVET to review policies to be gender sensitive. </a:t>
            </a:r>
          </a:p>
          <a:p>
            <a:pPr marL="0" indent="0" algn="just">
              <a:lnSpc>
                <a:spcPct val="160000"/>
              </a:lnSpc>
              <a:buNone/>
            </a:pPr>
            <a:r>
              <a:rPr lang="en-GB" sz="1700" dirty="0">
                <a:latin typeface="Century Gothic" panose="020B0502020202020204" pitchFamily="34" charset="0"/>
              </a:rPr>
              <a:t>• Waterberg TVET to conduct trainings on sexual harassment and the CGE to be invited at the trainings. </a:t>
            </a:r>
          </a:p>
          <a:p>
            <a:pPr marL="0" indent="0" algn="just">
              <a:lnSpc>
                <a:spcPct val="160000"/>
              </a:lnSpc>
              <a:buNone/>
            </a:pPr>
            <a:r>
              <a:rPr lang="en-GB" sz="1700" dirty="0">
                <a:latin typeface="Century Gothic" panose="020B0502020202020204" pitchFamily="34" charset="0"/>
              </a:rPr>
              <a:t>• The disaggregated data demonstrating employees who were generally promoted in various levels in the past three years, from 2017.</a:t>
            </a:r>
            <a:r>
              <a:rPr lang="en-GB" sz="1100" dirty="0"/>
              <a:t> </a:t>
            </a:r>
          </a:p>
          <a:p>
            <a:pPr marL="0" indent="0" algn="just">
              <a:lnSpc>
                <a:spcPct val="160000"/>
              </a:lnSpc>
              <a:buNone/>
            </a:pPr>
            <a:r>
              <a:rPr lang="en-GB" sz="1700" dirty="0">
                <a:latin typeface="Century Gothic" panose="020B0502020202020204" pitchFamily="34" charset="0"/>
              </a:rPr>
              <a:t>• TVET to submit a New EE Plan, dress code policy, HIV &amp; Aids Policy, and disability policy. </a:t>
            </a:r>
          </a:p>
          <a:p>
            <a:pPr marL="0" indent="0" algn="just">
              <a:lnSpc>
                <a:spcPct val="160000"/>
              </a:lnSpc>
              <a:buNone/>
            </a:pPr>
            <a:r>
              <a:rPr lang="en-GB" sz="1700" dirty="0">
                <a:latin typeface="Century Gothic" panose="020B0502020202020204" pitchFamily="34" charset="0"/>
              </a:rPr>
              <a:t>• Share minutes of the committee minutes for the past two years.</a:t>
            </a:r>
            <a:endParaRPr lang="en-GB" sz="1700" b="1" dirty="0">
              <a:latin typeface="Century Gothic" panose="020B0502020202020204" pitchFamily="34" charset="0"/>
            </a:endParaRPr>
          </a:p>
          <a:p>
            <a:pPr marL="0" indent="0" algn="just">
              <a:lnSpc>
                <a:spcPct val="160000"/>
              </a:lnSpc>
              <a:buNone/>
            </a:pPr>
            <a:endParaRPr lang="en-GB" sz="1100" b="1" dirty="0"/>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417351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latin typeface="Century Gothic" panose="020B0502020202020204" pitchFamily="34" charset="0"/>
              </a:rPr>
              <a:t>Waterberg TVET College</a:t>
            </a:r>
            <a:endParaRPr lang="en-GB" sz="1700" dirty="0">
              <a:latin typeface="Century Gothic" panose="020B0502020202020204" pitchFamily="34" charset="0"/>
            </a:endParaRPr>
          </a:p>
          <a:p>
            <a:pPr marL="0" indent="0" algn="just">
              <a:lnSpc>
                <a:spcPct val="160000"/>
              </a:lnSpc>
              <a:buNone/>
            </a:pPr>
            <a:r>
              <a:rPr lang="en-GB" sz="1700" b="1" dirty="0">
                <a:latin typeface="Century Gothic" panose="020B0502020202020204" pitchFamily="34" charset="0"/>
              </a:rPr>
              <a:t>Recommendations</a:t>
            </a:r>
          </a:p>
          <a:p>
            <a:pPr marL="0" indent="0" algn="just">
              <a:lnSpc>
                <a:spcPct val="160000"/>
              </a:lnSpc>
              <a:buNone/>
            </a:pPr>
            <a:r>
              <a:rPr lang="en-GB" sz="1700" dirty="0">
                <a:latin typeface="Century Gothic" panose="020B0502020202020204" pitchFamily="34" charset="0"/>
              </a:rPr>
              <a:t>• Share the model with the commission. </a:t>
            </a:r>
          </a:p>
          <a:p>
            <a:pPr marL="0" indent="0" algn="just">
              <a:lnSpc>
                <a:spcPct val="160000"/>
              </a:lnSpc>
              <a:buNone/>
            </a:pPr>
            <a:r>
              <a:rPr lang="en-GB" sz="1700" dirty="0">
                <a:latin typeface="Century Gothic" panose="020B0502020202020204" pitchFamily="34" charset="0"/>
              </a:rPr>
              <a:t>• Share example of advertisements that targets persons with disability. </a:t>
            </a:r>
          </a:p>
          <a:p>
            <a:pPr marL="0" indent="0" algn="just">
              <a:lnSpc>
                <a:spcPct val="160000"/>
              </a:lnSpc>
              <a:buNone/>
            </a:pPr>
            <a:r>
              <a:rPr lang="en-GB" sz="1700" dirty="0">
                <a:latin typeface="Century Gothic" panose="020B0502020202020204" pitchFamily="34" charset="0"/>
              </a:rPr>
              <a:t>• The college to develop a policy framework that ensures continuity, accountability, and transparency in the implementation of equality and non-discrimination transformation initiatives.</a:t>
            </a:r>
            <a:endParaRPr lang="en-GB" sz="1700" b="1" dirty="0">
              <a:latin typeface="Century Gothic" panose="020B0502020202020204" pitchFamily="34" charset="0"/>
            </a:endParaRPr>
          </a:p>
          <a:p>
            <a:pPr marL="0" indent="0" algn="just">
              <a:lnSpc>
                <a:spcPct val="160000"/>
              </a:lnSpc>
              <a:buNone/>
            </a:pPr>
            <a:endParaRPr lang="en-GB" sz="1100" b="1" dirty="0"/>
          </a:p>
        </p:txBody>
      </p:sp>
      <p:pic>
        <p:nvPicPr>
          <p:cNvPr id="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24216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ctr">
              <a:lnSpc>
                <a:spcPct val="160000"/>
              </a:lnSpc>
              <a:buNone/>
            </a:pPr>
            <a:r>
              <a:rPr lang="en-GB" sz="2000" b="1" dirty="0">
                <a:latin typeface="Century Gothic" panose="020B0502020202020204" pitchFamily="34" charset="0"/>
              </a:rPr>
              <a:t>Conclusion</a:t>
            </a:r>
          </a:p>
          <a:p>
            <a:pPr marL="0" indent="0" algn="just">
              <a:lnSpc>
                <a:spcPct val="160000"/>
              </a:lnSpc>
              <a:buNone/>
            </a:pPr>
            <a:r>
              <a:rPr lang="en-GB" sz="1700" dirty="0">
                <a:latin typeface="Century Gothic" panose="020B0502020202020204" pitchFamily="34" charset="0"/>
              </a:rPr>
              <a:t>The Commission for Gender Equality (CGE) is encouraged by the willingness to comply with the legal prescripts, however the department of higher education is always used as a shield by the college as it is a custodian of TVET colleges. Out of the four Colleges that participated only one is led by African female as opposed to her three counterparts. Some colleges do not have their own sexual harassment policy and use</a:t>
            </a:r>
            <a:r>
              <a:rPr lang="en-ZA" sz="1700" dirty="0">
                <a:latin typeface="Century Gothic" panose="020B0502020202020204" pitchFamily="34" charset="0"/>
              </a:rPr>
              <a:t> policy and procedures on the Management of Sexual Harassment 2013.</a:t>
            </a:r>
            <a:r>
              <a:rPr lang="en-GB" sz="1700" dirty="0">
                <a:latin typeface="Century Gothic" panose="020B0502020202020204" pitchFamily="34" charset="0"/>
              </a:rPr>
              <a:t>   </a:t>
            </a:r>
          </a:p>
          <a:p>
            <a:pPr marL="0" indent="0" algn="just">
              <a:lnSpc>
                <a:spcPct val="160000"/>
              </a:lnSpc>
              <a:buNone/>
            </a:pPr>
            <a:endParaRPr lang="en-GB" sz="18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409841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ctr">
              <a:lnSpc>
                <a:spcPct val="160000"/>
              </a:lnSpc>
              <a:buNone/>
            </a:pPr>
            <a:r>
              <a:rPr lang="en-GB" sz="1700" b="1" dirty="0">
                <a:latin typeface="Century Gothic" panose="020B0502020202020204" pitchFamily="34" charset="0"/>
              </a:rPr>
              <a:t>Conclusion</a:t>
            </a:r>
            <a:endParaRPr lang="en-GB" sz="1700" dirty="0">
              <a:latin typeface="Century Gothic" panose="020B0502020202020204" pitchFamily="34" charset="0"/>
            </a:endParaRPr>
          </a:p>
          <a:p>
            <a:pPr marL="0" indent="0" algn="just">
              <a:lnSpc>
                <a:spcPct val="160000"/>
              </a:lnSpc>
              <a:buNone/>
            </a:pPr>
            <a:r>
              <a:rPr lang="en-GB" sz="1700" dirty="0">
                <a:latin typeface="Century Gothic" panose="020B0502020202020204" pitchFamily="34" charset="0"/>
              </a:rPr>
              <a:t>The progression of women and people with disabilities into top and senior management positions appears to be common challenge for the colleges. Generally, the top and senior management positions are male dominated.</a:t>
            </a:r>
          </a:p>
          <a:p>
            <a:pPr marL="0" indent="0" algn="just">
              <a:lnSpc>
                <a:spcPct val="160000"/>
              </a:lnSpc>
              <a:buNone/>
            </a:pPr>
            <a:r>
              <a:rPr lang="en-GB" sz="1700" dirty="0">
                <a:latin typeface="Century Gothic" panose="020B0502020202020204" pitchFamily="34" charset="0"/>
              </a:rPr>
              <a:t>In terms of challenges relating to Employment Equity forums meetings colleges indicated that Covid 19-had impacted negatively on their plans.</a:t>
            </a:r>
          </a:p>
          <a:p>
            <a:pPr marL="0" indent="0" algn="just">
              <a:lnSpc>
                <a:spcPct val="160000"/>
              </a:lnSpc>
              <a:buNone/>
            </a:pPr>
            <a:r>
              <a:rPr lang="en-GB" sz="1700" dirty="0">
                <a:latin typeface="Century Gothic" panose="020B0502020202020204" pitchFamily="34" charset="0"/>
              </a:rPr>
              <a:t>Transformation is taking place at a very slow pace and Principals and Acting Principals should commit themselves to achieving same by including it in their KPA’S.</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11162"/>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19976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dirty="0"/>
              <a:t>		</a:t>
            </a:r>
            <a:r>
              <a:rPr lang="en-GB" sz="1800" dirty="0"/>
              <a:t>	</a:t>
            </a:r>
            <a:r>
              <a:rPr lang="en-GB" sz="1800"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Convention on the Elimination of All Forms of Discrimination Against Woman (CEDAW)</a:t>
            </a:r>
          </a:p>
          <a:p>
            <a:pPr marL="0" indent="0" algn="just">
              <a:lnSpc>
                <a:spcPct val="150000"/>
              </a:lnSpc>
              <a:buNone/>
            </a:pPr>
            <a:r>
              <a:rPr lang="en-GB" sz="1700" dirty="0">
                <a:latin typeface="Century Gothic" panose="020B0502020202020204" pitchFamily="34" charset="0"/>
              </a:rPr>
              <a:t>In terms of Article 10 of CEDAW, the South African government is obliged to take all appropriate measures to eliminate discrimination against women in the field of education, and ensure equality between men and women.</a:t>
            </a:r>
          </a:p>
          <a:p>
            <a:pPr marL="0" indent="0" algn="just">
              <a:lnSpc>
                <a:spcPct val="150000"/>
              </a:lnSpc>
              <a:buNone/>
            </a:pPr>
            <a:r>
              <a:rPr lang="en-GB" sz="1700" dirty="0">
                <a:latin typeface="Century Gothic" panose="020B0502020202020204" pitchFamily="34" charset="0"/>
              </a:rPr>
              <a:t>CEDAW General Recommendation 28 to State parties provides that the means adopted by states must address all aspects of their general obligations under the convention to respect, promote and fulfil women’s right to non-discrimination and to the enjoyment of equality with men.</a:t>
            </a:r>
          </a:p>
          <a:p>
            <a:pPr marL="0" indent="0">
              <a:buNone/>
            </a:pPr>
            <a:endParaRPr lang="en-ZA" sz="20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817574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buNone/>
            </a:pPr>
            <a:r>
              <a:rPr lang="en-GB" dirty="0">
                <a:latin typeface="Century Gothic" panose="020B0502020202020204" pitchFamily="34" charset="0"/>
              </a:rPr>
              <a:t>			    Thank You</a:t>
            </a:r>
          </a:p>
          <a:p>
            <a:pPr marL="0" indent="0">
              <a:buNone/>
            </a:pPr>
            <a:endParaRPr lang="en-GB" sz="2400" dirty="0">
              <a:latin typeface="Century Gothic" panose="020B0502020202020204" pitchFamily="34" charset="0"/>
            </a:endParaRPr>
          </a:p>
          <a:p>
            <a:pPr marL="0" indent="0">
              <a:buNone/>
            </a:pPr>
            <a:r>
              <a:rPr lang="en-GB" sz="2400" dirty="0">
                <a:latin typeface="Century Gothic" panose="020B0502020202020204" pitchFamily="34" charset="0"/>
              </a:rPr>
              <a:t>	HAVE A GENDER RELATED COMPLAINT ????</a:t>
            </a:r>
          </a:p>
          <a:p>
            <a:pPr marL="0" indent="0">
              <a:buNone/>
            </a:pPr>
            <a:r>
              <a:rPr lang="en-GB" sz="2400" dirty="0">
                <a:latin typeface="Century Gothic" panose="020B0502020202020204" pitchFamily="34" charset="0"/>
              </a:rPr>
              <a:t>			       REPORT IT TO </a:t>
            </a:r>
            <a:endParaRPr lang="en-GB" sz="2400" dirty="0">
              <a:solidFill>
                <a:srgbClr val="FF0000"/>
              </a:solidFill>
              <a:latin typeface="Century Gothic" panose="020B0502020202020204" pitchFamily="34" charset="0"/>
            </a:endParaRPr>
          </a:p>
          <a:p>
            <a:pPr marL="0" indent="0">
              <a:buNone/>
            </a:pPr>
            <a:r>
              <a:rPr lang="en-GB" sz="2400" dirty="0">
                <a:solidFill>
                  <a:srgbClr val="FF0000"/>
                </a:solidFill>
                <a:latin typeface="Century Gothic" panose="020B0502020202020204" pitchFamily="34" charset="0"/>
              </a:rPr>
              <a:t>		      </a:t>
            </a:r>
            <a:r>
              <a:rPr lang="en-GB" sz="4800" dirty="0">
                <a:solidFill>
                  <a:srgbClr val="FF0000"/>
                </a:solidFill>
                <a:latin typeface="Century Gothic" panose="020B0502020202020204" pitchFamily="34" charset="0"/>
              </a:rPr>
              <a:t>0800 007 709</a:t>
            </a:r>
            <a:r>
              <a:rPr lang="en-GB" sz="2400" dirty="0">
                <a:solidFill>
                  <a:srgbClr val="FF0000"/>
                </a:solidFill>
                <a:latin typeface="Century Gothic" panose="020B0502020202020204" pitchFamily="34" charset="0"/>
              </a:rPr>
              <a:t> </a:t>
            </a:r>
          </a:p>
          <a:p>
            <a:pPr marL="0" indent="0">
              <a:buNone/>
            </a:pPr>
            <a:endParaRPr lang="en-GB" sz="2400" dirty="0">
              <a:solidFill>
                <a:srgbClr val="FF0000"/>
              </a:solidFill>
              <a:latin typeface="Century Gothic" panose="020B0502020202020204" pitchFamily="34" charset="0"/>
            </a:endParaRPr>
          </a:p>
          <a:p>
            <a:pPr marL="0" indent="0">
              <a:buNone/>
            </a:pPr>
            <a:r>
              <a:rPr lang="en-GB" sz="2400" dirty="0">
                <a:solidFill>
                  <a:srgbClr val="FF0000"/>
                </a:solidFill>
                <a:latin typeface="Century Gothic" panose="020B0502020202020204" pitchFamily="34" charset="0"/>
              </a:rPr>
              <a:t>		        Twitter Handle</a:t>
            </a:r>
            <a:r>
              <a:rPr lang="en-GB" sz="2400" dirty="0">
                <a:latin typeface="Century Gothic" panose="020B0502020202020204" pitchFamily="34" charset="0"/>
              </a:rPr>
              <a:t> CGE_ZA</a:t>
            </a:r>
            <a:br>
              <a:rPr lang="en-GB" sz="2400" dirty="0">
                <a:latin typeface="Century Gothic" panose="020B0502020202020204" pitchFamily="34" charset="0"/>
              </a:rPr>
            </a:br>
            <a:r>
              <a:rPr lang="en-GB" sz="2400" dirty="0">
                <a:latin typeface="Century Gothic" panose="020B0502020202020204" pitchFamily="34" charset="0"/>
              </a:rPr>
              <a:t>        Facebook: Gender Commission of South Africa</a:t>
            </a:r>
          </a:p>
          <a:p>
            <a:pPr marL="0" indent="0">
              <a:buNone/>
            </a:pPr>
            <a:endParaRPr lang="en-ZA" sz="24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48408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sz="2800" dirty="0"/>
              <a:t>			</a:t>
            </a:r>
            <a:r>
              <a:rPr lang="en-GB" sz="1700" dirty="0">
                <a:latin typeface="Century Gothic" panose="020B0502020202020204" pitchFamily="34" charset="0"/>
              </a:rPr>
              <a:t>Legal Framework</a:t>
            </a:r>
          </a:p>
          <a:p>
            <a:pPr marL="0" indent="0" algn="just">
              <a:lnSpc>
                <a:spcPct val="150000"/>
              </a:lnSpc>
              <a:buNone/>
            </a:pPr>
            <a:r>
              <a:rPr lang="en-GB" sz="1700" dirty="0">
                <a:latin typeface="Century Gothic" panose="020B0502020202020204" pitchFamily="34" charset="0"/>
              </a:rPr>
              <a:t>State parties must ensure that they promote equality of women through the formulation and implementation of national plans of action and other relevant policies and programmes in line with the Beijing Declaration and Platform for Action (BPA), and allocating adequate human and financial resources; develop and establish valid indicators of the status of, and progress in, the realisation of human rights of women, and establish and maintain databases disaggregated by sex, and related to the specific provisions of the convention. </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60047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dirty="0"/>
              <a:t>	</a:t>
            </a:r>
            <a:r>
              <a:rPr lang="en-GB" sz="2600" dirty="0"/>
              <a:t>	</a:t>
            </a:r>
            <a:r>
              <a:rPr lang="en-GB" sz="2700"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International Labour Organisation, Remuneration Convention 110 of 1951</a:t>
            </a:r>
            <a:endParaRPr lang="en-GB" sz="1700" dirty="0">
              <a:latin typeface="Century Gothic" panose="020B0502020202020204" pitchFamily="34" charset="0"/>
            </a:endParaRPr>
          </a:p>
          <a:p>
            <a:pPr marL="0" indent="0" algn="just">
              <a:lnSpc>
                <a:spcPct val="150000"/>
              </a:lnSpc>
              <a:buNone/>
            </a:pPr>
            <a:r>
              <a:rPr lang="en-GB" sz="1700" dirty="0">
                <a:latin typeface="Century Gothic" panose="020B0502020202020204" pitchFamily="34" charset="0"/>
              </a:rPr>
              <a:t>This Convention provides that each member State must by means appropriate to the methods in operation for determining rates of remuneration, promote and, in so far as is consistent with such methods, ensure the application to all workers of the principle of equal remuneration for men and women workers for work of equal value.</a:t>
            </a:r>
          </a:p>
          <a:p>
            <a:pPr marL="0" indent="0" algn="just">
              <a:lnSpc>
                <a:spcPct val="150000"/>
              </a:lnSpc>
              <a:buNone/>
            </a:pPr>
            <a:endParaRPr lang="en-GB" sz="1700" dirty="0">
              <a:latin typeface="Century Gothic" panose="020B0502020202020204" pitchFamily="34" charset="0"/>
            </a:endParaRPr>
          </a:p>
          <a:p>
            <a:pPr marL="0" indent="0">
              <a:buNone/>
            </a:pPr>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6738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International Labour Organisation, Discriminatory Convention 111 of 1958</a:t>
            </a:r>
            <a:endParaRPr lang="en-GB" sz="1700" dirty="0">
              <a:latin typeface="Century Gothic" panose="020B0502020202020204" pitchFamily="34" charset="0"/>
            </a:endParaRPr>
          </a:p>
          <a:p>
            <a:pPr marL="0" indent="0" algn="just">
              <a:lnSpc>
                <a:spcPct val="150000"/>
              </a:lnSpc>
              <a:buNone/>
            </a:pPr>
            <a:r>
              <a:rPr lang="en-GB" sz="1700" dirty="0">
                <a:latin typeface="Century Gothic" panose="020B0502020202020204" pitchFamily="34" charset="0"/>
              </a:rPr>
              <a:t>This Convention provides that each member State must undertake to declare and pursue a national policy aimed at promoting, by methods appropriate to national condition and practice, equal opportunity and treatment in respect of employment and occupation, with a view of eliminating any discrimination in respect thereof.</a:t>
            </a:r>
            <a:endParaRPr lang="en-GB" sz="1700" b="1" dirty="0">
              <a:latin typeface="Century Gothic" panose="020B0502020202020204" pitchFamily="34" charset="0"/>
            </a:endParaRPr>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85743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47500" lnSpcReduction="20000"/>
          </a:bodyPr>
          <a:lstStyle/>
          <a:p>
            <a:pPr marL="0" indent="0" algn="just">
              <a:lnSpc>
                <a:spcPct val="150000"/>
              </a:lnSpc>
              <a:buNone/>
            </a:pPr>
            <a:r>
              <a:rPr lang="en-GB" dirty="0"/>
              <a:t>	</a:t>
            </a:r>
            <a:r>
              <a:rPr lang="en-GB" sz="2200" dirty="0">
                <a:latin typeface="Century Gothic" panose="020B0502020202020204" pitchFamily="34" charset="0"/>
              </a:rPr>
              <a:t>		</a:t>
            </a:r>
            <a:r>
              <a:rPr lang="en-GB" sz="3600" dirty="0">
                <a:latin typeface="Century Gothic" panose="020B0502020202020204" pitchFamily="34" charset="0"/>
              </a:rPr>
              <a:t>Legal Framework</a:t>
            </a:r>
          </a:p>
          <a:p>
            <a:pPr marL="0" indent="0" algn="just">
              <a:lnSpc>
                <a:spcPct val="150000"/>
              </a:lnSpc>
              <a:buNone/>
            </a:pPr>
            <a:endParaRPr lang="en-GB" sz="2200" dirty="0">
              <a:latin typeface="Century Gothic" panose="020B0502020202020204" pitchFamily="34" charset="0"/>
            </a:endParaRPr>
          </a:p>
          <a:p>
            <a:pPr marL="0" indent="0" algn="just">
              <a:lnSpc>
                <a:spcPct val="150000"/>
              </a:lnSpc>
              <a:buNone/>
            </a:pPr>
            <a:r>
              <a:rPr lang="en-GB" sz="3600" b="1" dirty="0">
                <a:latin typeface="Century Gothic" panose="020B0502020202020204" pitchFamily="34" charset="0"/>
              </a:rPr>
              <a:t>International Convention on Economic, Social and Cultural Rights 1996 </a:t>
            </a:r>
            <a:endParaRPr lang="en-GB" sz="3600" dirty="0">
              <a:latin typeface="Century Gothic" panose="020B0502020202020204" pitchFamily="34" charset="0"/>
            </a:endParaRPr>
          </a:p>
          <a:p>
            <a:pPr marL="0" indent="0" algn="just">
              <a:lnSpc>
                <a:spcPct val="150000"/>
              </a:lnSpc>
              <a:buNone/>
            </a:pPr>
            <a:r>
              <a:rPr lang="en-GB" sz="3600" dirty="0">
                <a:latin typeface="Century Gothic" panose="020B0502020202020204" pitchFamily="34" charset="0"/>
              </a:rPr>
              <a:t>This Convention places an obligation on member States to recognise the right of everyone to education. In terms of Article 13, state parties to the covenant agree that education shall be directed to the full development of the human personality and the sense of its dignity and shall strengthen the respect for human rights and fundamental freedoms. </a:t>
            </a:r>
          </a:p>
          <a:p>
            <a:pPr marL="0" indent="0" algn="just">
              <a:lnSpc>
                <a:spcPct val="150000"/>
              </a:lnSpc>
              <a:buNone/>
            </a:pPr>
            <a:r>
              <a:rPr lang="en-GB" sz="3600" dirty="0">
                <a:latin typeface="Century Gothic" panose="020B0502020202020204" pitchFamily="34" charset="0"/>
              </a:rPr>
              <a:t>Education shall enable all persons to participate effectively in a free society, promote understanding, tolerance and friendship among all nations and all racial, ethnic or religious groups, and further the activities of the United Nations for the maintenance of peace. </a:t>
            </a:r>
          </a:p>
          <a:p>
            <a:pPr marL="0" indent="0" algn="just">
              <a:lnSpc>
                <a:spcPct val="150000"/>
              </a:lnSpc>
              <a:buNone/>
            </a:pPr>
            <a:endParaRPr lang="en-GB" sz="2700" dirty="0">
              <a:latin typeface="Century Gothic" panose="020B0502020202020204" pitchFamily="34" charset="0"/>
            </a:endParaRPr>
          </a:p>
          <a:p>
            <a:pPr marL="0" indent="0">
              <a:buNone/>
            </a:pPr>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2673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lnSpcReduction="10000"/>
          </a:bodyPr>
          <a:lstStyle/>
          <a:p>
            <a:pPr marL="0" indent="0" algn="just">
              <a:lnSpc>
                <a:spcPct val="150000"/>
              </a:lnSpc>
              <a:buNone/>
            </a:pPr>
            <a:r>
              <a:rPr lang="en-GB" dirty="0"/>
              <a:t>	</a:t>
            </a:r>
            <a:r>
              <a:rPr lang="en-GB" sz="2200" dirty="0">
                <a:latin typeface="Century Gothic" panose="020B0502020202020204" pitchFamily="34" charset="0"/>
              </a:rPr>
              <a:t>		Legal Framework</a:t>
            </a:r>
          </a:p>
          <a:p>
            <a:pPr marL="0" indent="0" algn="just">
              <a:lnSpc>
                <a:spcPct val="150000"/>
              </a:lnSpc>
              <a:buNone/>
            </a:pPr>
            <a:r>
              <a:rPr lang="en-GB" sz="1700" b="1" dirty="0">
                <a:latin typeface="Century Gothic" panose="020B0502020202020204" pitchFamily="34" charset="0"/>
              </a:rPr>
              <a:t>International Convention on Economic, Social and Cultural Rights 1996 </a:t>
            </a:r>
            <a:endParaRPr lang="en-GB" sz="1700" dirty="0">
              <a:latin typeface="Century Gothic" panose="020B0502020202020204" pitchFamily="34" charset="0"/>
            </a:endParaRPr>
          </a:p>
          <a:p>
            <a:pPr marL="0" indent="0" algn="just">
              <a:lnSpc>
                <a:spcPct val="150000"/>
              </a:lnSpc>
              <a:buNone/>
            </a:pPr>
            <a:r>
              <a:rPr lang="en-GB" sz="1700" dirty="0">
                <a:latin typeface="Century Gothic" panose="020B0502020202020204" pitchFamily="34" charset="0"/>
              </a:rPr>
              <a:t>Higher education shall be accessible to all, based on capacity by every appropriate means, and in particular by the progressive introduction of free education. Article 14 further provides that each State party to the present covenant which, at the time of becoming a party, has not been able to secure in its metropolitan territory or other territories under its jurisdiction compulsory primary education, free of charge, undertakes, within two years, to work out and adopt a detailed plan of action for the progressive implementation, within a reasonable number of years, to be fixed in the plan, of principle of compulsory education free of charge for all.</a:t>
            </a:r>
          </a:p>
          <a:p>
            <a:pPr marL="0" indent="0" algn="just">
              <a:lnSpc>
                <a:spcPct val="150000"/>
              </a:lnSpc>
              <a:buNone/>
            </a:pPr>
            <a:endParaRPr lang="en-GB" sz="1700" dirty="0">
              <a:latin typeface="Century Gothic" panose="020B0502020202020204" pitchFamily="34" charset="0"/>
            </a:endParaRPr>
          </a:p>
          <a:p>
            <a:pPr marL="0" indent="0">
              <a:buNone/>
            </a:pPr>
            <a:endParaRPr lang="en-ZA" sz="1800" dirty="0"/>
          </a:p>
        </p:txBody>
      </p:sp>
      <p:pic>
        <p:nvPicPr>
          <p:cNvPr id="4" name="Picture 5" descr="CGE Banner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69221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3138</TotalTime>
  <Words>1366</Words>
  <Application>Microsoft Office PowerPoint</Application>
  <PresentationFormat>On-screen Show (4:3)</PresentationFormat>
  <Paragraphs>191</Paragraphs>
  <Slides>40</Slides>
  <Notes>15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Gender Transformation Investigations in TVET colleges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27836633374</dc:creator>
  <cp:lastModifiedBy>USER</cp:lastModifiedBy>
  <cp:revision>119</cp:revision>
  <dcterms:created xsi:type="dcterms:W3CDTF">2021-11-29T07:30:09Z</dcterms:created>
  <dcterms:modified xsi:type="dcterms:W3CDTF">2022-03-16T13:06:54Z</dcterms:modified>
</cp:coreProperties>
</file>