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6"/>
  </p:notesMasterIdLst>
  <p:handoutMasterIdLst>
    <p:handoutMasterId r:id="rId17"/>
  </p:handoutMasterIdLst>
  <p:sldIdLst>
    <p:sldId id="256" r:id="rId2"/>
    <p:sldId id="308" r:id="rId3"/>
    <p:sldId id="346" r:id="rId4"/>
    <p:sldId id="363" r:id="rId5"/>
    <p:sldId id="364" r:id="rId6"/>
    <p:sldId id="365" r:id="rId7"/>
    <p:sldId id="366" r:id="rId8"/>
    <p:sldId id="367" r:id="rId9"/>
    <p:sldId id="356" r:id="rId10"/>
    <p:sldId id="359" r:id="rId11"/>
    <p:sldId id="357" r:id="rId12"/>
    <p:sldId id="360" r:id="rId13"/>
    <p:sldId id="361" r:id="rId14"/>
    <p:sldId id="258" r:id="rId15"/>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iloane Thabo" initials="CT" lastIdx="1" clrIdx="0">
    <p:extLst>
      <p:ext uri="{19B8F6BF-5375-455C-9EA6-DF929625EA0E}">
        <p15:presenceInfo xmlns:p15="http://schemas.microsoft.com/office/powerpoint/2012/main" userId="S::81593996@coghsta.limpopo.gov.za::7ed87774-4ae3-4592-9b75-51b67c92d212" providerId="AD"/>
      </p:ext>
    </p:extLst>
  </p:cmAuthor>
  <p:cmAuthor id="2" name="Buys  Yolyna" initials="BY" lastIdx="1" clrIdx="1">
    <p:extLst>
      <p:ext uri="{19B8F6BF-5375-455C-9EA6-DF929625EA0E}">
        <p15:presenceInfo xmlns:p15="http://schemas.microsoft.com/office/powerpoint/2012/main" userId="S::80085521@coghsta.limpopo.gov.za::74823cf6-5912-4f33-820b-2ec591be4d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71" autoAdjust="0"/>
    <p:restoredTop sz="94660"/>
  </p:normalViewPr>
  <p:slideViewPr>
    <p:cSldViewPr snapToGrid="0">
      <p:cViewPr varScale="1">
        <p:scale>
          <a:sx n="73" d="100"/>
          <a:sy n="73" d="100"/>
        </p:scale>
        <p:origin x="1260" y="78"/>
      </p:cViewPr>
      <p:guideLst/>
    </p:cSldViewPr>
  </p:slideViewPr>
  <p:notesTextViewPr>
    <p:cViewPr>
      <p:scale>
        <a:sx n="1" d="1"/>
        <a:sy n="1" d="1"/>
      </p:scale>
      <p:origin x="0" y="0"/>
    </p:cViewPr>
  </p:notesTextViewPr>
  <p:sorterViewPr>
    <p:cViewPr>
      <p:scale>
        <a:sx n="52" d="100"/>
        <a:sy n="5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DE3CF444-5C79-4A34-9334-CC770D479C09}" type="datetimeFigureOut">
              <a:rPr lang="en-US" smtClean="0"/>
              <a:t>3/14/2022</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57458563-BF51-49B5-AEE9-048DDA9647DE}" type="slidenum">
              <a:rPr lang="en-US" smtClean="0"/>
              <a:t>‹#›</a:t>
            </a:fld>
            <a:endParaRPr lang="en-US"/>
          </a:p>
        </p:txBody>
      </p:sp>
    </p:spTree>
    <p:extLst>
      <p:ext uri="{BB962C8B-B14F-4D97-AF65-F5344CB8AC3E}">
        <p14:creationId xmlns:p14="http://schemas.microsoft.com/office/powerpoint/2010/main" val="3136216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EB1347E1-AB0D-4C80-840C-678777ADE2DA}" type="datetimeFigureOut">
              <a:rPr lang="en-ZA" smtClean="0"/>
              <a:t>2022/03/14</a:t>
            </a:fld>
            <a:endParaRPr lang="en-ZA"/>
          </a:p>
        </p:txBody>
      </p:sp>
      <p:sp>
        <p:nvSpPr>
          <p:cNvPr id="4" name="Slide Image Placeholder 3"/>
          <p:cNvSpPr>
            <a:spLocks noGrp="1" noRot="1" noChangeAspect="1"/>
          </p:cNvSpPr>
          <p:nvPr>
            <p:ph type="sldImg" idx="2"/>
          </p:nvPr>
        </p:nvSpPr>
        <p:spPr>
          <a:xfrm>
            <a:off x="1350963" y="1162050"/>
            <a:ext cx="4181475" cy="31369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2D0C3E9D-A9CA-421F-9A21-9CD6A4CD7DE3}" type="slidenum">
              <a:rPr lang="en-ZA" smtClean="0"/>
              <a:t>‹#›</a:t>
            </a:fld>
            <a:endParaRPr lang="en-ZA"/>
          </a:p>
        </p:txBody>
      </p:sp>
    </p:spTree>
    <p:extLst>
      <p:ext uri="{BB962C8B-B14F-4D97-AF65-F5344CB8AC3E}">
        <p14:creationId xmlns:p14="http://schemas.microsoft.com/office/powerpoint/2010/main" val="2956419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0CE388-CEE1-4B75-821C-CA42035AD615}" type="datetime1">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130864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E9EB8C-F9EB-4EDB-84E3-4A91B6BE7108}" type="datetime1">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1755328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588AD5-C8BA-47BE-944E-5059F976C699}" type="datetime1">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713269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78878F-757E-45A6-A96E-CDC9E9FCC4EA}" type="datetime1">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430346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174A05-9929-4814-9410-D1B00841B62D}" type="datetime1">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688507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2F902D-DC4E-482C-A924-B71DA081577B}" type="datetime1">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130968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4E03FF-859B-4D32-A8C6-1D89F7FEA019}" type="datetime1">
              <a:rPr lang="en-US" smtClean="0"/>
              <a:t>3/14/2022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1940507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849697-5030-4E6F-924F-F5D6A2BBDEED}" type="datetime1">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2040464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AB61B2-F1AA-40F7-BB8D-B2C58DD113E2}" type="datetime1">
              <a:rPr lang="en-US" smtClean="0"/>
              <a:t>3/14/2022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3031161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56D7B0-7337-4002-B680-B4A3AA90258A}" type="datetime1">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87267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37EE9F-50F1-41C9-91D2-CFAAF68F0E86}" type="datetime1">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A004E-DED9-4181-A91B-BDB8124BE6CC}" type="slidenum">
              <a:rPr lang="en-US" smtClean="0"/>
              <a:t>‹#›</a:t>
            </a:fld>
            <a:endParaRPr lang="en-US"/>
          </a:p>
        </p:txBody>
      </p:sp>
    </p:spTree>
    <p:extLst>
      <p:ext uri="{BB962C8B-B14F-4D97-AF65-F5344CB8AC3E}">
        <p14:creationId xmlns:p14="http://schemas.microsoft.com/office/powerpoint/2010/main" val="197484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7F33D1-8CA1-44D2-A7F0-A5E1E6BACFC8}" type="datetime1">
              <a:rPr lang="en-US" smtClean="0"/>
              <a:t>3/14/2022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A004E-DED9-4181-A91B-BDB8124BE6CC}" type="slidenum">
              <a:rPr lang="en-US" smtClean="0"/>
              <a:t>‹#›</a:t>
            </a:fld>
            <a:endParaRPr lang="en-US"/>
          </a:p>
        </p:txBody>
      </p:sp>
    </p:spTree>
    <p:extLst>
      <p:ext uri="{BB962C8B-B14F-4D97-AF65-F5344CB8AC3E}">
        <p14:creationId xmlns:p14="http://schemas.microsoft.com/office/powerpoint/2010/main" val="899261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9075" y="1802675"/>
            <a:ext cx="8760307" cy="2517534"/>
          </a:xfrm>
        </p:spPr>
        <p:txBody>
          <a:bodyPr>
            <a:noAutofit/>
          </a:bodyPr>
          <a:lstStyle/>
          <a:p>
            <a:pPr>
              <a:lnSpc>
                <a:spcPct val="150000"/>
              </a:lnSpc>
            </a:pPr>
            <a:r>
              <a:rPr lang="en-GB" sz="2400" b="1" dirty="0">
                <a:latin typeface="Arial" panose="020B0604020202020204" pitchFamily="34" charset="0"/>
                <a:cs typeface="Arial" panose="020B0604020202020204" pitchFamily="34" charset="0"/>
              </a:rPr>
              <a:t/>
            </a:r>
            <a:br>
              <a:rPr lang="en-GB" sz="2400" b="1"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
            </a:r>
            <a:br>
              <a:rPr lang="en-GB" sz="2400" b="1"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
            </a:r>
            <a:br>
              <a:rPr lang="en-GB" sz="2400" b="1"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
            </a:r>
            <a:br>
              <a:rPr lang="en-GB" sz="2400" b="1"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
            </a:r>
            <a:br>
              <a:rPr lang="en-GB" sz="2400" b="1"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
            </a:r>
            <a:br>
              <a:rPr lang="en-GB" sz="2400" b="1"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
            </a:r>
            <a:br>
              <a:rPr lang="en-GB" sz="2400" b="1"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
            </a:r>
            <a:br>
              <a:rPr lang="en-GB" sz="2400" b="1"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
            </a:r>
            <a:br>
              <a:rPr lang="en-GB" sz="2400" b="1"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
            </a:r>
            <a:br>
              <a:rPr lang="en-GB" sz="2400" b="1"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
            </a:r>
            <a:br>
              <a:rPr lang="en-GB" sz="2400" b="1"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PORTFOLIO COMMITTEE PRESENTATION </a:t>
            </a:r>
            <a:br>
              <a:rPr lang="en-GB" sz="2400" b="1"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ON</a:t>
            </a:r>
            <a:br>
              <a:rPr lang="en-GB" sz="2400" b="1"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THE AGSA REPORT ON COVID 19 </a:t>
            </a:r>
            <a:br>
              <a:rPr lang="en-GB" sz="2400" b="1"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15 MARCH 2022</a:t>
            </a:r>
            <a:endParaRPr lang="en-US" sz="2400" b="1" dirty="0">
              <a:latin typeface="Arial" panose="020B0604020202020204" pitchFamily="34" charset="0"/>
              <a:cs typeface="Arial" panose="020B0604020202020204" pitchFamily="34" charset="0"/>
            </a:endParaRPr>
          </a:p>
        </p:txBody>
      </p:sp>
      <p:pic>
        <p:nvPicPr>
          <p:cNvPr id="3" name="Picture 2" descr="top">
            <a:extLst>
              <a:ext uri="{FF2B5EF4-FFF2-40B4-BE49-F238E27FC236}">
                <a16:creationId xmlns:a16="http://schemas.microsoft.com/office/drawing/2014/main" id="{D1A00EF9-A171-404F-89DE-845417509F2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8007" y="609600"/>
            <a:ext cx="3381375" cy="1099267"/>
          </a:xfrm>
          <a:prstGeom prst="rect">
            <a:avLst/>
          </a:prstGeom>
          <a:noFill/>
          <a:ln>
            <a:noFill/>
          </a:ln>
        </p:spPr>
      </p:pic>
    </p:spTree>
    <p:extLst>
      <p:ext uri="{BB962C8B-B14F-4D97-AF65-F5344CB8AC3E}">
        <p14:creationId xmlns:p14="http://schemas.microsoft.com/office/powerpoint/2010/main" val="3976805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117144"/>
            <a:ext cx="7886700" cy="807182"/>
          </a:xfrm>
        </p:spPr>
        <p:txBody>
          <a:bodyPr>
            <a:normAutofit/>
          </a:bodyPr>
          <a:lstStyle/>
          <a:p>
            <a:pPr algn="ctr"/>
            <a:r>
              <a:rPr lang="en-US" sz="2000" b="1" dirty="0">
                <a:latin typeface="Arial" panose="020B0604020202020204" pitchFamily="34" charset="0"/>
                <a:cs typeface="Arial" panose="020B0604020202020204" pitchFamily="34" charset="0"/>
              </a:rPr>
              <a:t>FINDINGS FROM THE AGSA COVID 19 REPORT </a:t>
            </a:r>
          </a:p>
        </p:txBody>
      </p:sp>
      <p:graphicFrame>
        <p:nvGraphicFramePr>
          <p:cNvPr id="2" name="Table 2">
            <a:extLst>
              <a:ext uri="{FF2B5EF4-FFF2-40B4-BE49-F238E27FC236}">
                <a16:creationId xmlns:a16="http://schemas.microsoft.com/office/drawing/2014/main" id="{C2F35FC0-1699-4C93-A6AC-6B6D65AD6842}"/>
              </a:ext>
            </a:extLst>
          </p:cNvPr>
          <p:cNvGraphicFramePr>
            <a:graphicFrameLocks noGrp="1"/>
          </p:cNvGraphicFramePr>
          <p:nvPr>
            <p:extLst>
              <p:ext uri="{D42A27DB-BD31-4B8C-83A1-F6EECF244321}">
                <p14:modId xmlns:p14="http://schemas.microsoft.com/office/powerpoint/2010/main" val="3738774315"/>
              </p:ext>
            </p:extLst>
          </p:nvPr>
        </p:nvGraphicFramePr>
        <p:xfrm>
          <a:off x="344556" y="946427"/>
          <a:ext cx="8454888" cy="3479800"/>
        </p:xfrm>
        <a:graphic>
          <a:graphicData uri="http://schemas.openxmlformats.org/drawingml/2006/table">
            <a:tbl>
              <a:tblPr firstRow="1" bandRow="1">
                <a:tableStyleId>{5C22544A-7EE6-4342-B048-85BDC9FD1C3A}</a:tableStyleId>
              </a:tblPr>
              <a:tblGrid>
                <a:gridCol w="4227444">
                  <a:extLst>
                    <a:ext uri="{9D8B030D-6E8A-4147-A177-3AD203B41FA5}">
                      <a16:colId xmlns:a16="http://schemas.microsoft.com/office/drawing/2014/main" val="1493321107"/>
                    </a:ext>
                  </a:extLst>
                </a:gridCol>
                <a:gridCol w="4227444">
                  <a:extLst>
                    <a:ext uri="{9D8B030D-6E8A-4147-A177-3AD203B41FA5}">
                      <a16:colId xmlns:a16="http://schemas.microsoft.com/office/drawing/2014/main" val="1180150904"/>
                    </a:ext>
                  </a:extLst>
                </a:gridCol>
              </a:tblGrid>
              <a:tr h="370840">
                <a:tc>
                  <a:txBody>
                    <a:bodyPr/>
                    <a:lstStyle/>
                    <a:p>
                      <a:r>
                        <a:rPr lang="en-US" dirty="0">
                          <a:latin typeface="Arial" panose="020B0604020202020204" pitchFamily="34" charset="0"/>
                          <a:cs typeface="Arial" panose="020B0604020202020204" pitchFamily="34" charset="0"/>
                        </a:rPr>
                        <a:t>Findings </a:t>
                      </a:r>
                    </a:p>
                  </a:txBody>
                  <a:tcPr/>
                </a:tc>
                <a:tc>
                  <a:txBody>
                    <a:bodyPr/>
                    <a:lstStyle/>
                    <a:p>
                      <a:r>
                        <a:rPr lang="en-US" dirty="0">
                          <a:latin typeface="Arial" panose="020B0604020202020204" pitchFamily="34" charset="0"/>
                          <a:cs typeface="Arial" panose="020B0604020202020204" pitchFamily="34" charset="0"/>
                        </a:rPr>
                        <a:t>Support provided </a:t>
                      </a:r>
                    </a:p>
                  </a:txBody>
                  <a:tcPr/>
                </a:tc>
                <a:extLst>
                  <a:ext uri="{0D108BD9-81ED-4DB2-BD59-A6C34878D82A}">
                    <a16:rowId xmlns:a16="http://schemas.microsoft.com/office/drawing/2014/main" val="2942995575"/>
                  </a:ext>
                </a:extLst>
              </a:tr>
              <a:tr h="370840">
                <a:tc>
                  <a:txBody>
                    <a:bodyPr/>
                    <a:lstStyle/>
                    <a:p>
                      <a:r>
                        <a:rPr lang="en-US" dirty="0">
                          <a:latin typeface="Arial" panose="020B0604020202020204" pitchFamily="34" charset="0"/>
                          <a:cs typeface="Arial" panose="020B0604020202020204" pitchFamily="34" charset="0"/>
                        </a:rPr>
                        <a:t>Disregard for supply chain management legislation</a:t>
                      </a:r>
                    </a:p>
                  </a:txBody>
                  <a:tcPr/>
                </a:tc>
                <a:tc>
                  <a:txBody>
                    <a:bodyPr/>
                    <a:lstStyle/>
                    <a:p>
                      <a:r>
                        <a:rPr lang="en-US" dirty="0">
                          <a:latin typeface="Arial" panose="020B0604020202020204" pitchFamily="34" charset="0"/>
                          <a:cs typeface="Arial" panose="020B0604020202020204" pitchFamily="34" charset="0"/>
                        </a:rPr>
                        <a:t>Various MFMA Circulars issued on Covid-19 Procurement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1498478"/>
                  </a:ext>
                </a:extLst>
              </a:tr>
              <a:tr h="370840">
                <a:tc>
                  <a:txBody>
                    <a:bodyPr/>
                    <a:lstStyle/>
                    <a:p>
                      <a:r>
                        <a:rPr lang="en-US" dirty="0">
                          <a:latin typeface="Arial" panose="020B0604020202020204" pitchFamily="34" charset="0"/>
                          <a:cs typeface="Arial" panose="020B0604020202020204" pitchFamily="34" charset="0"/>
                        </a:rPr>
                        <a:t>An inability to manage projects effectively</a:t>
                      </a:r>
                    </a:p>
                  </a:txBody>
                  <a:tcPr/>
                </a:tc>
                <a:tc>
                  <a:txBody>
                    <a:bodyPr/>
                    <a:lstStyle/>
                    <a:p>
                      <a:r>
                        <a:rPr lang="en-US" dirty="0">
                          <a:latin typeface="Arial" panose="020B0604020202020204" pitchFamily="34" charset="0"/>
                          <a:cs typeface="Arial" panose="020B0604020202020204" pitchFamily="34" charset="0"/>
                        </a:rPr>
                        <a:t>Monthly MIG meetings </a:t>
                      </a:r>
                    </a:p>
                  </a:txBody>
                  <a:tcPr/>
                </a:tc>
                <a:extLst>
                  <a:ext uri="{0D108BD9-81ED-4DB2-BD59-A6C34878D82A}">
                    <a16:rowId xmlns:a16="http://schemas.microsoft.com/office/drawing/2014/main" val="3111365144"/>
                  </a:ext>
                </a:extLst>
              </a:tr>
              <a:tr h="370840">
                <a:tc>
                  <a:txBody>
                    <a:bodyPr/>
                    <a:lstStyle/>
                    <a:p>
                      <a:r>
                        <a:rPr lang="en-US" dirty="0">
                          <a:latin typeface="Arial" panose="020B0604020202020204" pitchFamily="34" charset="0"/>
                          <a:cs typeface="Arial" panose="020B0604020202020204" pitchFamily="34" charset="0"/>
                        </a:rPr>
                        <a:t>A lack of accountability</a:t>
                      </a:r>
                    </a:p>
                  </a:txBody>
                  <a:tcPr/>
                </a:tc>
                <a:tc>
                  <a:txBody>
                    <a:bodyPr/>
                    <a:lstStyle/>
                    <a:p>
                      <a:r>
                        <a:rPr lang="en-US" dirty="0">
                          <a:latin typeface="Arial" panose="020B0604020202020204" pitchFamily="34" charset="0"/>
                          <a:cs typeface="Arial" panose="020B0604020202020204" pitchFamily="34" charset="0"/>
                        </a:rPr>
                        <a:t>Training on the Municipal Financial Misconduct Regulation </a:t>
                      </a:r>
                    </a:p>
                  </a:txBody>
                  <a:tcPr/>
                </a:tc>
                <a:extLst>
                  <a:ext uri="{0D108BD9-81ED-4DB2-BD59-A6C34878D82A}">
                    <a16:rowId xmlns:a16="http://schemas.microsoft.com/office/drawing/2014/main" val="1701487180"/>
                  </a:ext>
                </a:extLst>
              </a:tr>
              <a:tr h="370840">
                <a:tc>
                  <a:txBody>
                    <a:bodyPr/>
                    <a:lstStyle/>
                    <a:p>
                      <a:r>
                        <a:rPr lang="en-US" dirty="0">
                          <a:solidFill>
                            <a:schemeClr val="tx1"/>
                          </a:solidFill>
                          <a:latin typeface="Arial" panose="020B0604020202020204" pitchFamily="34" charset="0"/>
                          <a:cs typeface="Arial" panose="020B0604020202020204" pitchFamily="34" charset="0"/>
                        </a:rPr>
                        <a:t>Slow progress in getting initiatives off the ground</a:t>
                      </a:r>
                    </a:p>
                  </a:txBody>
                  <a:tcPr/>
                </a:tc>
                <a:tc>
                  <a:txBody>
                    <a:bodyPr/>
                    <a:lstStyle/>
                    <a:p>
                      <a:r>
                        <a:rPr lang="en-US" dirty="0">
                          <a:latin typeface="Arial" panose="020B0604020202020204" pitchFamily="34" charset="0"/>
                          <a:cs typeface="Arial" panose="020B0604020202020204" pitchFamily="34" charset="0"/>
                        </a:rPr>
                        <a:t>Support provided to municipalities on MIG spending  </a:t>
                      </a:r>
                    </a:p>
                  </a:txBody>
                  <a:tcPr/>
                </a:tc>
                <a:extLst>
                  <a:ext uri="{0D108BD9-81ED-4DB2-BD59-A6C34878D82A}">
                    <a16:rowId xmlns:a16="http://schemas.microsoft.com/office/drawing/2014/main" val="2269444293"/>
                  </a:ext>
                </a:extLst>
              </a:tr>
            </a:tbl>
          </a:graphicData>
        </a:graphic>
      </p:graphicFrame>
      <p:pic>
        <p:nvPicPr>
          <p:cNvPr id="5" name="Picture 4" descr="top">
            <a:extLst>
              <a:ext uri="{FF2B5EF4-FFF2-40B4-BE49-F238E27FC236}">
                <a16:creationId xmlns:a16="http://schemas.microsoft.com/office/drawing/2014/main" id="{79DA2CBB-69C4-4C00-8528-0B889C6B95D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7496" y="6119706"/>
            <a:ext cx="2040835" cy="621150"/>
          </a:xfrm>
          <a:prstGeom prst="rect">
            <a:avLst/>
          </a:prstGeom>
          <a:noFill/>
          <a:ln>
            <a:noFill/>
          </a:ln>
        </p:spPr>
      </p:pic>
      <p:sp>
        <p:nvSpPr>
          <p:cNvPr id="3" name="Slide Number Placeholder 2">
            <a:extLst>
              <a:ext uri="{FF2B5EF4-FFF2-40B4-BE49-F238E27FC236}">
                <a16:creationId xmlns:a16="http://schemas.microsoft.com/office/drawing/2014/main" id="{85F869FD-DDEA-420D-A6F7-8715D8A26764}"/>
              </a:ext>
            </a:extLst>
          </p:cNvPr>
          <p:cNvSpPr>
            <a:spLocks noGrp="1"/>
          </p:cNvSpPr>
          <p:nvPr>
            <p:ph type="sldNum" sz="quarter" idx="12"/>
          </p:nvPr>
        </p:nvSpPr>
        <p:spPr/>
        <p:txBody>
          <a:bodyPr/>
          <a:lstStyle/>
          <a:p>
            <a:fld id="{CFAA004E-DED9-4181-A91B-BDB8124BE6CC}" type="slidenum">
              <a:rPr lang="en-US" smtClean="0"/>
              <a:t>10</a:t>
            </a:fld>
            <a:endParaRPr lang="en-US"/>
          </a:p>
        </p:txBody>
      </p:sp>
    </p:spTree>
    <p:extLst>
      <p:ext uri="{BB962C8B-B14F-4D97-AF65-F5344CB8AC3E}">
        <p14:creationId xmlns:p14="http://schemas.microsoft.com/office/powerpoint/2010/main" val="1369171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117144"/>
            <a:ext cx="7886700" cy="807182"/>
          </a:xfrm>
        </p:spPr>
        <p:txBody>
          <a:bodyPr>
            <a:normAutofit/>
          </a:bodyPr>
          <a:lstStyle/>
          <a:p>
            <a:pPr algn="ctr"/>
            <a:r>
              <a:rPr lang="en-US" sz="2000" b="1" dirty="0">
                <a:latin typeface="Arial" panose="020B0604020202020204" pitchFamily="34" charset="0"/>
                <a:cs typeface="Arial" panose="020B0604020202020204" pitchFamily="34" charset="0"/>
              </a:rPr>
              <a:t>SUPPORT </a:t>
            </a:r>
          </a:p>
        </p:txBody>
      </p:sp>
      <p:sp>
        <p:nvSpPr>
          <p:cNvPr id="2" name="TextBox 1">
            <a:extLst>
              <a:ext uri="{FF2B5EF4-FFF2-40B4-BE49-F238E27FC236}">
                <a16:creationId xmlns:a16="http://schemas.microsoft.com/office/drawing/2014/main" id="{0CCBE1AD-1052-4626-AAAD-B858ACEACBE9}"/>
              </a:ext>
            </a:extLst>
          </p:cNvPr>
          <p:cNvSpPr txBox="1"/>
          <p:nvPr/>
        </p:nvSpPr>
        <p:spPr>
          <a:xfrm>
            <a:off x="233363" y="714018"/>
            <a:ext cx="8677274" cy="4801314"/>
          </a:xfrm>
          <a:prstGeom prst="rect">
            <a:avLst/>
          </a:prstGeom>
          <a:noFill/>
        </p:spPr>
        <p:txBody>
          <a:bodyPr wrap="square" rtlCol="0">
            <a:spAutoFit/>
          </a:bodyPr>
          <a:lstStyle/>
          <a:p>
            <a:pPr marL="285750" indent="-285750" algn="just">
              <a:buFont typeface="Wingdings" panose="05000000000000000000" pitchFamily="2" charset="2"/>
              <a:buChar char="q"/>
            </a:pPr>
            <a:r>
              <a:rPr lang="en-ZA" sz="1800" dirty="0" err="1">
                <a:latin typeface="Arial" panose="020B0604020202020204" pitchFamily="34" charset="0"/>
                <a:cs typeface="Arial" panose="020B0604020202020204" pitchFamily="34" charset="0"/>
              </a:rPr>
              <a:t>mSCOA</a:t>
            </a:r>
            <a:r>
              <a:rPr lang="en-ZA" sz="1800" dirty="0">
                <a:latin typeface="Arial" panose="020B0604020202020204" pitchFamily="34" charset="0"/>
                <a:cs typeface="Arial" panose="020B0604020202020204" pitchFamily="34" charset="0"/>
              </a:rPr>
              <a:t> Circular 9 (June 2020) read together with Annexure of Budget Circular 99 provides guidance to municipalities on how to report on Covid</a:t>
            </a:r>
            <a:r>
              <a:rPr lang="en-ZA" dirty="0">
                <a:latin typeface="Arial" panose="020B0604020202020204" pitchFamily="34" charset="0"/>
                <a:cs typeface="Arial" panose="020B0604020202020204" pitchFamily="34" charset="0"/>
              </a:rPr>
              <a:t>-</a:t>
            </a:r>
            <a:r>
              <a:rPr lang="en-ZA" sz="1800" dirty="0">
                <a:latin typeface="Arial" panose="020B0604020202020204" pitchFamily="34" charset="0"/>
                <a:cs typeface="Arial" panose="020B0604020202020204" pitchFamily="34" charset="0"/>
              </a:rPr>
              <a:t>19 expenditure. Reporting should cover essential and emergency municipal services to address, prevent and combat the spread of Covd</a:t>
            </a:r>
            <a:r>
              <a:rPr lang="en-ZA" dirty="0">
                <a:latin typeface="Arial" panose="020B0604020202020204" pitchFamily="34" charset="0"/>
                <a:cs typeface="Arial" panose="020B0604020202020204" pitchFamily="34" charset="0"/>
              </a:rPr>
              <a:t>-</a:t>
            </a:r>
            <a:r>
              <a:rPr lang="en-ZA" sz="1800" dirty="0">
                <a:latin typeface="Arial" panose="020B0604020202020204" pitchFamily="34" charset="0"/>
                <a:cs typeface="Arial" panose="020B0604020202020204" pitchFamily="34" charset="0"/>
              </a:rPr>
              <a:t>19. The Circular was introduced to ensure proper monitoring and oversight on Covid-19 related expenditure.</a:t>
            </a:r>
          </a:p>
          <a:p>
            <a:pPr algn="just"/>
            <a:endParaRPr lang="en-ZA" sz="18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ZA" sz="1800" dirty="0">
                <a:latin typeface="Arial" panose="020B0604020202020204" pitchFamily="34" charset="0"/>
                <a:cs typeface="Arial" panose="020B0604020202020204" pitchFamily="34" charset="0"/>
              </a:rPr>
              <a:t>Total of R151 million (nationally) reprioritised through Municipal Disaster Relief Grant for 2020/21 financial year.</a:t>
            </a:r>
          </a:p>
          <a:p>
            <a:pPr algn="just"/>
            <a:endParaRPr lang="en-ZA" sz="18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ZA" sz="1800" dirty="0">
                <a:latin typeface="Arial" panose="020B0604020202020204" pitchFamily="34" charset="0"/>
                <a:cs typeface="Arial" panose="020B0604020202020204" pitchFamily="34" charset="0"/>
              </a:rPr>
              <a:t>Reported spending in line with MDG allocations:</a:t>
            </a:r>
          </a:p>
          <a:p>
            <a:pPr lvl="1" algn="just"/>
            <a:r>
              <a:rPr lang="en-ZA" sz="1800" dirty="0">
                <a:latin typeface="Arial" panose="020B0604020202020204" pitchFamily="34" charset="0"/>
                <a:cs typeface="Arial" panose="020B0604020202020204" pitchFamily="34" charset="0"/>
              </a:rPr>
              <a:t>2019/20: Polokwane (R558 270)</a:t>
            </a:r>
          </a:p>
          <a:p>
            <a:pPr lvl="1" algn="just"/>
            <a:r>
              <a:rPr lang="en-ZA" sz="1800" dirty="0">
                <a:latin typeface="Arial" panose="020B0604020202020204" pitchFamily="34" charset="0"/>
                <a:cs typeface="Arial" panose="020B0604020202020204" pitchFamily="34" charset="0"/>
              </a:rPr>
              <a:t>2020/21: Thulamela (R191 480)</a:t>
            </a:r>
          </a:p>
          <a:p>
            <a:pPr algn="just"/>
            <a:endParaRPr lang="en-ZA" sz="1800" dirty="0">
              <a:latin typeface="Arial" panose="020B0604020202020204" pitchFamily="34" charset="0"/>
              <a:cs typeface="Arial" panose="020B0604020202020204" pitchFamily="34" charset="0"/>
            </a:endParaRPr>
          </a:p>
          <a:p>
            <a:pPr algn="just"/>
            <a:r>
              <a:rPr lang="en-ZA" sz="1800" dirty="0">
                <a:latin typeface="Arial" panose="020B0604020202020204" pitchFamily="34" charset="0"/>
                <a:cs typeface="Arial" panose="020B0604020202020204" pitchFamily="34" charset="0"/>
              </a:rPr>
              <a:t>Reporting misalignment and misclassification identified on this conditional grant. Accurate application of the fund segment by municipalities is the underlying factor for misalignments in this regard. NT issued </a:t>
            </a:r>
            <a:r>
              <a:rPr lang="en-ZA" sz="1800" dirty="0" err="1">
                <a:latin typeface="Arial" panose="020B0604020202020204" pitchFamily="34" charset="0"/>
                <a:cs typeface="Arial" panose="020B0604020202020204" pitchFamily="34" charset="0"/>
              </a:rPr>
              <a:t>mSCOA</a:t>
            </a:r>
            <a:r>
              <a:rPr lang="en-ZA" sz="1800" dirty="0">
                <a:latin typeface="Arial" panose="020B0604020202020204" pitchFamily="34" charset="0"/>
                <a:cs typeface="Arial" panose="020B0604020202020204" pitchFamily="34" charset="0"/>
              </a:rPr>
              <a:t> Circular 11 to provide guidance on accurate usage of the fund segment (December 2020).</a:t>
            </a:r>
          </a:p>
        </p:txBody>
      </p:sp>
      <p:pic>
        <p:nvPicPr>
          <p:cNvPr id="5" name="Picture 4" descr="top">
            <a:extLst>
              <a:ext uri="{FF2B5EF4-FFF2-40B4-BE49-F238E27FC236}">
                <a16:creationId xmlns:a16="http://schemas.microsoft.com/office/drawing/2014/main" id="{ADBD006F-2662-4084-97CA-DE61899880E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7496" y="6119706"/>
            <a:ext cx="2040835" cy="621150"/>
          </a:xfrm>
          <a:prstGeom prst="rect">
            <a:avLst/>
          </a:prstGeom>
          <a:noFill/>
          <a:ln>
            <a:noFill/>
          </a:ln>
        </p:spPr>
      </p:pic>
      <p:sp>
        <p:nvSpPr>
          <p:cNvPr id="3" name="Slide Number Placeholder 2">
            <a:extLst>
              <a:ext uri="{FF2B5EF4-FFF2-40B4-BE49-F238E27FC236}">
                <a16:creationId xmlns:a16="http://schemas.microsoft.com/office/drawing/2014/main" id="{D893754A-B988-4587-AAFB-F065C2588943}"/>
              </a:ext>
            </a:extLst>
          </p:cNvPr>
          <p:cNvSpPr>
            <a:spLocks noGrp="1"/>
          </p:cNvSpPr>
          <p:nvPr>
            <p:ph type="sldNum" sz="quarter" idx="12"/>
          </p:nvPr>
        </p:nvSpPr>
        <p:spPr/>
        <p:txBody>
          <a:bodyPr/>
          <a:lstStyle/>
          <a:p>
            <a:fld id="{CFAA004E-DED9-4181-A91B-BDB8124BE6CC}" type="slidenum">
              <a:rPr lang="en-US" smtClean="0"/>
              <a:t>11</a:t>
            </a:fld>
            <a:endParaRPr lang="en-US"/>
          </a:p>
        </p:txBody>
      </p:sp>
    </p:spTree>
    <p:extLst>
      <p:ext uri="{BB962C8B-B14F-4D97-AF65-F5344CB8AC3E}">
        <p14:creationId xmlns:p14="http://schemas.microsoft.com/office/powerpoint/2010/main" val="2631822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117144"/>
            <a:ext cx="7886700" cy="483012"/>
          </a:xfrm>
        </p:spPr>
        <p:txBody>
          <a:bodyPr>
            <a:normAutofit/>
          </a:bodyPr>
          <a:lstStyle/>
          <a:p>
            <a:pPr algn="ctr"/>
            <a:r>
              <a:rPr lang="en-US" sz="2400" b="1" dirty="0">
                <a:latin typeface="Arial" panose="020B0604020202020204" pitchFamily="34" charset="0"/>
                <a:cs typeface="Arial" panose="020B0604020202020204" pitchFamily="34" charset="0"/>
              </a:rPr>
              <a:t>SUPPORT </a:t>
            </a:r>
          </a:p>
        </p:txBody>
      </p:sp>
      <p:sp>
        <p:nvSpPr>
          <p:cNvPr id="2" name="TextBox 1">
            <a:extLst>
              <a:ext uri="{FF2B5EF4-FFF2-40B4-BE49-F238E27FC236}">
                <a16:creationId xmlns:a16="http://schemas.microsoft.com/office/drawing/2014/main" id="{0CCBE1AD-1052-4626-AAAD-B858ACEACBE9}"/>
              </a:ext>
            </a:extLst>
          </p:cNvPr>
          <p:cNvSpPr txBox="1"/>
          <p:nvPr/>
        </p:nvSpPr>
        <p:spPr>
          <a:xfrm>
            <a:off x="128588" y="487395"/>
            <a:ext cx="8886824" cy="5632311"/>
          </a:xfrm>
          <a:prstGeom prst="rect">
            <a:avLst/>
          </a:prstGeom>
          <a:noFill/>
        </p:spPr>
        <p:txBody>
          <a:bodyPr wrap="square" rtlCol="0">
            <a:spAutoFit/>
          </a:bodyPr>
          <a:lstStyle/>
          <a:p>
            <a:pPr marL="0" indent="0">
              <a:buNone/>
            </a:pPr>
            <a:r>
              <a:rPr lang="en-ZA" sz="1800" b="1" dirty="0">
                <a:latin typeface="Arial" panose="020B0604020202020204" pitchFamily="34" charset="0"/>
                <a:cs typeface="Arial" panose="020B0604020202020204" pitchFamily="34" charset="0"/>
              </a:rPr>
              <a:t>5 Categories of spending to be provided for:</a:t>
            </a:r>
          </a:p>
          <a:p>
            <a:pPr marL="0" indent="0">
              <a:buNone/>
            </a:pPr>
            <a:endParaRPr lang="en-ZA" sz="1800" b="1" dirty="0">
              <a:latin typeface="Arial" panose="020B0604020202020204" pitchFamily="34" charset="0"/>
              <a:cs typeface="Arial" panose="020B0604020202020204" pitchFamily="34" charset="0"/>
            </a:endParaRPr>
          </a:p>
          <a:p>
            <a:pPr algn="just"/>
            <a:r>
              <a:rPr lang="en-ZA" sz="1800" i="1" u="sng" dirty="0">
                <a:latin typeface="Arial" panose="020B0604020202020204" pitchFamily="34" charset="0"/>
                <a:cs typeface="Arial" panose="020B0604020202020204" pitchFamily="34" charset="0"/>
              </a:rPr>
              <a:t>General</a:t>
            </a:r>
            <a:r>
              <a:rPr lang="en-ZA" sz="1800" dirty="0">
                <a:latin typeface="Arial" panose="020B0604020202020204" pitchFamily="34" charset="0"/>
                <a:cs typeface="Arial" panose="020B0604020202020204" pitchFamily="34" charset="0"/>
              </a:rPr>
              <a:t> – Employee related costs, overtime, travel &amp; subsistence, danger allowance, flu vaccine for staff, protective clothing, sanitation of offices.</a:t>
            </a:r>
          </a:p>
          <a:p>
            <a:pPr algn="just"/>
            <a:endParaRPr lang="en-ZA" sz="1800" dirty="0">
              <a:latin typeface="Arial" panose="020B0604020202020204" pitchFamily="34" charset="0"/>
              <a:cs typeface="Arial" panose="020B0604020202020204" pitchFamily="34" charset="0"/>
            </a:endParaRPr>
          </a:p>
          <a:p>
            <a:pPr algn="just"/>
            <a:r>
              <a:rPr lang="en-ZA" sz="1800" i="1" u="sng" dirty="0">
                <a:latin typeface="Arial" panose="020B0604020202020204" pitchFamily="34" charset="0"/>
                <a:cs typeface="Arial" panose="020B0604020202020204" pitchFamily="34" charset="0"/>
              </a:rPr>
              <a:t>Community and Social Services</a:t>
            </a:r>
            <a:r>
              <a:rPr lang="en-ZA" sz="1800" u="sng" dirty="0">
                <a:latin typeface="Arial" panose="020B0604020202020204" pitchFamily="34" charset="0"/>
                <a:cs typeface="Arial" panose="020B0604020202020204" pitchFamily="34" charset="0"/>
              </a:rPr>
              <a:t> </a:t>
            </a:r>
            <a:r>
              <a:rPr lang="en-ZA" sz="1800" dirty="0">
                <a:latin typeface="Arial" panose="020B0604020202020204" pitchFamily="34" charset="0"/>
                <a:cs typeface="Arial" panose="020B0604020202020204" pitchFamily="34" charset="0"/>
              </a:rPr>
              <a:t>– </a:t>
            </a:r>
            <a:r>
              <a:rPr lang="en-ZA" sz="1800" dirty="0" err="1">
                <a:latin typeface="Arial" panose="020B0604020202020204" pitchFamily="34" charset="0"/>
                <a:cs typeface="Arial" panose="020B0604020202020204" pitchFamily="34" charset="0"/>
              </a:rPr>
              <a:t>Tankering</a:t>
            </a:r>
            <a:r>
              <a:rPr lang="en-ZA" sz="1800" dirty="0">
                <a:latin typeface="Arial" panose="020B0604020202020204" pitchFamily="34" charset="0"/>
                <a:cs typeface="Arial" panose="020B0604020202020204" pitchFamily="34" charset="0"/>
              </a:rPr>
              <a:t> of water, chemical toilets, food distribution, sanitation of public facilities, community awareness campaigns, preparation of cemetery sites.</a:t>
            </a:r>
          </a:p>
          <a:p>
            <a:pPr algn="just"/>
            <a:endParaRPr lang="en-ZA" sz="1800" dirty="0">
              <a:latin typeface="Arial" panose="020B0604020202020204" pitchFamily="34" charset="0"/>
              <a:cs typeface="Arial" panose="020B0604020202020204" pitchFamily="34" charset="0"/>
            </a:endParaRPr>
          </a:p>
          <a:p>
            <a:pPr algn="just"/>
            <a:r>
              <a:rPr lang="en-ZA" sz="1800" i="1" u="sng" dirty="0">
                <a:latin typeface="Arial" panose="020B0604020202020204" pitchFamily="34" charset="0"/>
                <a:cs typeface="Arial" panose="020B0604020202020204" pitchFamily="34" charset="0"/>
              </a:rPr>
              <a:t>Public Safety </a:t>
            </a:r>
            <a:r>
              <a:rPr lang="en-ZA"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Implementing roadblocks, monitoring of burial sites, monitoring informal settlements/ relocations, monitoring during social grant payments, provision for massive pauper burials, identification of specific mortuaries for COVID-19 related corpses, security</a:t>
            </a:r>
            <a:r>
              <a:rPr lang="en-ZA" sz="1800" dirty="0">
                <a:latin typeface="Arial" panose="020B0604020202020204" pitchFamily="34" charset="0"/>
                <a:cs typeface="Arial" panose="020B0604020202020204" pitchFamily="34" charset="0"/>
              </a:rPr>
              <a:t>.</a:t>
            </a:r>
          </a:p>
          <a:p>
            <a:pPr algn="just"/>
            <a:endParaRPr lang="en-ZA" sz="1800" dirty="0">
              <a:latin typeface="Arial" panose="020B0604020202020204" pitchFamily="34" charset="0"/>
              <a:cs typeface="Arial" panose="020B0604020202020204" pitchFamily="34" charset="0"/>
            </a:endParaRPr>
          </a:p>
          <a:p>
            <a:pPr algn="just"/>
            <a:r>
              <a:rPr lang="en-ZA" sz="1800" i="1" u="sng" dirty="0">
                <a:latin typeface="Arial" panose="020B0604020202020204" pitchFamily="34" charset="0"/>
                <a:cs typeface="Arial" panose="020B0604020202020204" pitchFamily="34" charset="0"/>
              </a:rPr>
              <a:t>Housing</a:t>
            </a:r>
            <a:r>
              <a:rPr lang="en-ZA" sz="1800" dirty="0">
                <a:latin typeface="Arial" panose="020B0604020202020204" pitchFamily="34" charset="0"/>
                <a:cs typeface="Arial" panose="020B0604020202020204" pitchFamily="34" charset="0"/>
              </a:rPr>
              <a:t> – Quarantine facilities, provision of water containers in informal settlements</a:t>
            </a:r>
          </a:p>
          <a:p>
            <a:pPr algn="just"/>
            <a:endParaRPr lang="en-ZA" sz="1800" dirty="0">
              <a:latin typeface="Arial" panose="020B0604020202020204" pitchFamily="34" charset="0"/>
              <a:cs typeface="Arial" panose="020B0604020202020204" pitchFamily="34" charset="0"/>
            </a:endParaRPr>
          </a:p>
          <a:p>
            <a:pPr algn="just"/>
            <a:r>
              <a:rPr lang="en-ZA" sz="1800" i="1" u="sng" dirty="0">
                <a:latin typeface="Arial" panose="020B0604020202020204" pitchFamily="34" charset="0"/>
                <a:cs typeface="Arial" panose="020B0604020202020204" pitchFamily="34" charset="0"/>
              </a:rPr>
              <a:t>Health</a:t>
            </a:r>
            <a:r>
              <a:rPr lang="en-ZA" sz="1800" dirty="0">
                <a:latin typeface="Arial" panose="020B0604020202020204" pitchFamily="34" charset="0"/>
                <a:cs typeface="Arial" panose="020B0604020202020204" pitchFamily="34" charset="0"/>
              </a:rPr>
              <a:t> – Costs of tracing, mobile testing stations, decontamination costs, covid_19 prevention inventory.</a:t>
            </a:r>
          </a:p>
          <a:p>
            <a:pPr algn="just"/>
            <a:endParaRPr lang="en-ZA" sz="1800" dirty="0">
              <a:latin typeface="Arial" panose="020B0604020202020204" pitchFamily="34" charset="0"/>
              <a:cs typeface="Arial" panose="020B0604020202020204" pitchFamily="34" charset="0"/>
            </a:endParaRPr>
          </a:p>
          <a:p>
            <a:pPr marL="0" indent="0" algn="just">
              <a:buNone/>
            </a:pPr>
            <a:r>
              <a:rPr lang="en-ZA" sz="1800" dirty="0">
                <a:latin typeface="Arial" panose="020B0604020202020204" pitchFamily="34" charset="0"/>
                <a:cs typeface="Arial" panose="020B0604020202020204" pitchFamily="34" charset="0"/>
              </a:rPr>
              <a:t>Weekly reporting doesn’t replace legislated and regulated reporting.</a:t>
            </a:r>
          </a:p>
        </p:txBody>
      </p:sp>
      <p:pic>
        <p:nvPicPr>
          <p:cNvPr id="5" name="Picture 4" descr="top">
            <a:extLst>
              <a:ext uri="{FF2B5EF4-FFF2-40B4-BE49-F238E27FC236}">
                <a16:creationId xmlns:a16="http://schemas.microsoft.com/office/drawing/2014/main" id="{ADBD006F-2662-4084-97CA-DE61899880E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7496" y="6119706"/>
            <a:ext cx="2040835" cy="621150"/>
          </a:xfrm>
          <a:prstGeom prst="rect">
            <a:avLst/>
          </a:prstGeom>
          <a:noFill/>
          <a:ln>
            <a:noFill/>
          </a:ln>
        </p:spPr>
      </p:pic>
      <p:sp>
        <p:nvSpPr>
          <p:cNvPr id="3" name="Slide Number Placeholder 2">
            <a:extLst>
              <a:ext uri="{FF2B5EF4-FFF2-40B4-BE49-F238E27FC236}">
                <a16:creationId xmlns:a16="http://schemas.microsoft.com/office/drawing/2014/main" id="{16B1B35C-B4EA-4BE9-A0C2-7DECC1E20937}"/>
              </a:ext>
            </a:extLst>
          </p:cNvPr>
          <p:cNvSpPr>
            <a:spLocks noGrp="1"/>
          </p:cNvSpPr>
          <p:nvPr>
            <p:ph type="sldNum" sz="quarter" idx="12"/>
          </p:nvPr>
        </p:nvSpPr>
        <p:spPr/>
        <p:txBody>
          <a:bodyPr/>
          <a:lstStyle/>
          <a:p>
            <a:fld id="{CFAA004E-DED9-4181-A91B-BDB8124BE6CC}" type="slidenum">
              <a:rPr lang="en-US" smtClean="0"/>
              <a:t>12</a:t>
            </a:fld>
            <a:endParaRPr lang="en-US"/>
          </a:p>
        </p:txBody>
      </p:sp>
    </p:spTree>
    <p:extLst>
      <p:ext uri="{BB962C8B-B14F-4D97-AF65-F5344CB8AC3E}">
        <p14:creationId xmlns:p14="http://schemas.microsoft.com/office/powerpoint/2010/main" val="2727065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365127"/>
            <a:ext cx="7886700" cy="807182"/>
          </a:xfrm>
        </p:spPr>
        <p:txBody>
          <a:bodyPr>
            <a:normAutofit/>
          </a:bodyPr>
          <a:lstStyle/>
          <a:p>
            <a:pPr algn="ctr"/>
            <a:r>
              <a:rPr lang="en-US" sz="2000" b="1" dirty="0">
                <a:latin typeface="Arial" panose="020B0604020202020204" pitchFamily="34" charset="0"/>
                <a:cs typeface="Arial" panose="020B0604020202020204" pitchFamily="34" charset="0"/>
              </a:rPr>
              <a:t>CONCLUSION</a:t>
            </a:r>
          </a:p>
        </p:txBody>
      </p:sp>
      <p:sp>
        <p:nvSpPr>
          <p:cNvPr id="2" name="TextBox 1">
            <a:extLst>
              <a:ext uri="{FF2B5EF4-FFF2-40B4-BE49-F238E27FC236}">
                <a16:creationId xmlns:a16="http://schemas.microsoft.com/office/drawing/2014/main" id="{0CCBE1AD-1052-4626-AAAD-B858ACEACBE9}"/>
              </a:ext>
            </a:extLst>
          </p:cNvPr>
          <p:cNvSpPr txBox="1"/>
          <p:nvPr/>
        </p:nvSpPr>
        <p:spPr>
          <a:xfrm>
            <a:off x="304800" y="1272209"/>
            <a:ext cx="8083826"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province remains committed in our mandate to capacity municipality to run their own affairs</a:t>
            </a:r>
          </a:p>
        </p:txBody>
      </p:sp>
      <p:pic>
        <p:nvPicPr>
          <p:cNvPr id="5" name="Picture 4" descr="top">
            <a:extLst>
              <a:ext uri="{FF2B5EF4-FFF2-40B4-BE49-F238E27FC236}">
                <a16:creationId xmlns:a16="http://schemas.microsoft.com/office/drawing/2014/main" id="{ADBD006F-2662-4084-97CA-DE61899880E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7496" y="6119706"/>
            <a:ext cx="2040835" cy="621150"/>
          </a:xfrm>
          <a:prstGeom prst="rect">
            <a:avLst/>
          </a:prstGeom>
          <a:noFill/>
          <a:ln>
            <a:noFill/>
          </a:ln>
        </p:spPr>
      </p:pic>
      <p:sp>
        <p:nvSpPr>
          <p:cNvPr id="3" name="Slide Number Placeholder 2">
            <a:extLst>
              <a:ext uri="{FF2B5EF4-FFF2-40B4-BE49-F238E27FC236}">
                <a16:creationId xmlns:a16="http://schemas.microsoft.com/office/drawing/2014/main" id="{C6543847-9A77-4151-8256-506887DC1E7C}"/>
              </a:ext>
            </a:extLst>
          </p:cNvPr>
          <p:cNvSpPr>
            <a:spLocks noGrp="1"/>
          </p:cNvSpPr>
          <p:nvPr>
            <p:ph type="sldNum" sz="quarter" idx="12"/>
          </p:nvPr>
        </p:nvSpPr>
        <p:spPr/>
        <p:txBody>
          <a:bodyPr/>
          <a:lstStyle/>
          <a:p>
            <a:fld id="{CFAA004E-DED9-4181-A91B-BDB8124BE6CC}" type="slidenum">
              <a:rPr lang="en-US" smtClean="0"/>
              <a:t>13</a:t>
            </a:fld>
            <a:endParaRPr lang="en-US"/>
          </a:p>
        </p:txBody>
      </p:sp>
    </p:spTree>
    <p:extLst>
      <p:ext uri="{BB962C8B-B14F-4D97-AF65-F5344CB8AC3E}">
        <p14:creationId xmlns:p14="http://schemas.microsoft.com/office/powerpoint/2010/main" val="2851279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2863" y="1910346"/>
            <a:ext cx="7886700" cy="1325563"/>
          </a:xfrm>
        </p:spPr>
        <p:txBody>
          <a:bodyPr/>
          <a:lstStyle/>
          <a:p>
            <a:pPr algn="ctr"/>
            <a:r>
              <a:rPr lang="en-US"/>
              <a:t>THANK YOU</a:t>
            </a:r>
            <a:endParaRPr lang="en-US" dirty="0"/>
          </a:p>
        </p:txBody>
      </p:sp>
      <p:sp>
        <p:nvSpPr>
          <p:cNvPr id="3" name="Slide Number Placeholder 2">
            <a:extLst>
              <a:ext uri="{FF2B5EF4-FFF2-40B4-BE49-F238E27FC236}">
                <a16:creationId xmlns:a16="http://schemas.microsoft.com/office/drawing/2014/main" id="{FFCC2F26-8BEF-413E-93AC-E027AB6B8CD0}"/>
              </a:ext>
            </a:extLst>
          </p:cNvPr>
          <p:cNvSpPr>
            <a:spLocks noGrp="1"/>
          </p:cNvSpPr>
          <p:nvPr>
            <p:ph type="sldNum" sz="quarter" idx="12"/>
          </p:nvPr>
        </p:nvSpPr>
        <p:spPr/>
        <p:txBody>
          <a:bodyPr/>
          <a:lstStyle/>
          <a:p>
            <a:fld id="{CFAA004E-DED9-4181-A91B-BDB8124BE6CC}" type="slidenum">
              <a:rPr lang="en-US" smtClean="0"/>
              <a:t>14</a:t>
            </a:fld>
            <a:endParaRPr lang="en-US"/>
          </a:p>
        </p:txBody>
      </p:sp>
    </p:spTree>
    <p:extLst>
      <p:ext uri="{BB962C8B-B14F-4D97-AF65-F5344CB8AC3E}">
        <p14:creationId xmlns:p14="http://schemas.microsoft.com/office/powerpoint/2010/main" val="1768525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365127"/>
            <a:ext cx="7886700" cy="807182"/>
          </a:xfrm>
        </p:spPr>
        <p:txBody>
          <a:bodyPr>
            <a:normAutofit/>
          </a:bodyPr>
          <a:lstStyle/>
          <a:p>
            <a:pPr algn="ctr"/>
            <a:r>
              <a:rPr lang="en-US" sz="2000" b="1" dirty="0">
                <a:latin typeface="Arial" panose="020B0604020202020204" pitchFamily="34" charset="0"/>
                <a:cs typeface="Arial" panose="020B0604020202020204" pitchFamily="34" charset="0"/>
              </a:rPr>
              <a:t>PURPOSE</a:t>
            </a:r>
          </a:p>
        </p:txBody>
      </p:sp>
      <p:sp>
        <p:nvSpPr>
          <p:cNvPr id="6" name="TextBox 5"/>
          <p:cNvSpPr txBox="1"/>
          <p:nvPr/>
        </p:nvSpPr>
        <p:spPr>
          <a:xfrm>
            <a:off x="272005" y="4363656"/>
            <a:ext cx="8652075" cy="307777"/>
          </a:xfrm>
          <a:prstGeom prst="rect">
            <a:avLst/>
          </a:prstGeom>
          <a:noFill/>
        </p:spPr>
        <p:txBody>
          <a:bodyPr wrap="square" rtlCol="0">
            <a:spAutoFit/>
          </a:bodyPr>
          <a:lstStyle/>
          <a:p>
            <a:endParaRPr lang="en-US" sz="1400" dirty="0"/>
          </a:p>
        </p:txBody>
      </p:sp>
      <p:sp>
        <p:nvSpPr>
          <p:cNvPr id="2" name="Rectangle 1">
            <a:extLst>
              <a:ext uri="{FF2B5EF4-FFF2-40B4-BE49-F238E27FC236}">
                <a16:creationId xmlns:a16="http://schemas.microsoft.com/office/drawing/2014/main" id="{50BEABDD-C853-498D-99F3-662A6481AFEE}"/>
              </a:ext>
            </a:extLst>
          </p:cNvPr>
          <p:cNvSpPr/>
          <p:nvPr/>
        </p:nvSpPr>
        <p:spPr>
          <a:xfrm>
            <a:off x="545410" y="1172309"/>
            <a:ext cx="8053179" cy="923330"/>
          </a:xfrm>
          <a:prstGeom prst="rect">
            <a:avLst/>
          </a:prstGeom>
        </p:spPr>
        <p:txBody>
          <a:bodyPr wrap="square">
            <a:spAutoFit/>
          </a:bodyPr>
          <a:lstStyle/>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endParaRPr lang="en-US" dirty="0"/>
          </a:p>
        </p:txBody>
      </p:sp>
      <p:sp>
        <p:nvSpPr>
          <p:cNvPr id="7" name="TextBox 6">
            <a:extLst>
              <a:ext uri="{FF2B5EF4-FFF2-40B4-BE49-F238E27FC236}">
                <a16:creationId xmlns:a16="http://schemas.microsoft.com/office/drawing/2014/main" id="{25B6C92A-6D61-4BF5-BF2E-0E97993EF777}"/>
              </a:ext>
            </a:extLst>
          </p:cNvPr>
          <p:cNvSpPr txBox="1"/>
          <p:nvPr/>
        </p:nvSpPr>
        <p:spPr>
          <a:xfrm>
            <a:off x="272005" y="1517826"/>
            <a:ext cx="8326584" cy="1703030"/>
          </a:xfrm>
          <a:prstGeom prst="rect">
            <a:avLst/>
          </a:prstGeom>
          <a:noFill/>
        </p:spPr>
        <p:txBody>
          <a:bodyPr wrap="square">
            <a:spAutoFit/>
          </a:bodyPr>
          <a:lstStyle/>
          <a:p>
            <a:pPr marR="0" lvl="0" algn="just">
              <a:lnSpc>
                <a:spcPct val="150000"/>
              </a:lnSpc>
              <a:spcBef>
                <a:spcPts val="0"/>
              </a:spcBef>
              <a:spcAft>
                <a:spcPts val="0"/>
              </a:spcAft>
            </a:pPr>
            <a:r>
              <a:rPr lang="en-GB" sz="1800" spc="0" dirty="0">
                <a:solidFill>
                  <a:srgbClr val="001F00"/>
                </a:solidFill>
                <a:effectLst/>
                <a:latin typeface="Arial" panose="020B0604020202020204" pitchFamily="34" charset="0"/>
                <a:ea typeface="Times New Roman" panose="02020603050405020304" pitchFamily="18" charset="0"/>
                <a:cs typeface="Arial" panose="020B0604020202020204" pitchFamily="34" charset="0"/>
              </a:rPr>
              <a:t>The purpose of the presentation is to brief the Portfolio Committee on the municipalities management of the Covid-19 Funds and the assistance provided by both departments to municipalities to implement the recommendations by the AG</a:t>
            </a:r>
            <a:r>
              <a:rPr lang="en-GB" dirty="0">
                <a:solidFill>
                  <a:srgbClr val="001F00"/>
                </a:solidFill>
                <a:latin typeface="Arial" panose="020B0604020202020204" pitchFamily="34" charset="0"/>
                <a:ea typeface="Times New Roman" panose="02020603050405020304" pitchFamily="18" charset="0"/>
                <a:cs typeface="Arial" panose="020B0604020202020204" pitchFamily="34" charset="0"/>
              </a:rPr>
              <a:t>SA</a:t>
            </a:r>
            <a:endParaRPr lang="en-US" sz="1200" spc="30" dirty="0">
              <a:solidFill>
                <a:srgbClr val="001F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8" name="Picture 7" descr="top">
            <a:extLst>
              <a:ext uri="{FF2B5EF4-FFF2-40B4-BE49-F238E27FC236}">
                <a16:creationId xmlns:a16="http://schemas.microsoft.com/office/drawing/2014/main" id="{886E8B44-F8CC-4A8C-A155-93BB50248AE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7496" y="6119706"/>
            <a:ext cx="2040835" cy="621150"/>
          </a:xfrm>
          <a:prstGeom prst="rect">
            <a:avLst/>
          </a:prstGeom>
          <a:noFill/>
          <a:ln>
            <a:noFill/>
          </a:ln>
        </p:spPr>
      </p:pic>
      <p:sp>
        <p:nvSpPr>
          <p:cNvPr id="3" name="Slide Number Placeholder 2">
            <a:extLst>
              <a:ext uri="{FF2B5EF4-FFF2-40B4-BE49-F238E27FC236}">
                <a16:creationId xmlns:a16="http://schemas.microsoft.com/office/drawing/2014/main" id="{58591980-55E9-4E96-B23A-362E1109C8D0}"/>
              </a:ext>
            </a:extLst>
          </p:cNvPr>
          <p:cNvSpPr>
            <a:spLocks noGrp="1"/>
          </p:cNvSpPr>
          <p:nvPr>
            <p:ph type="sldNum" sz="quarter" idx="12"/>
          </p:nvPr>
        </p:nvSpPr>
        <p:spPr/>
        <p:txBody>
          <a:bodyPr/>
          <a:lstStyle/>
          <a:p>
            <a:fld id="{CFAA004E-DED9-4181-A91B-BDB8124BE6CC}" type="slidenum">
              <a:rPr lang="en-US" smtClean="0"/>
              <a:t>2</a:t>
            </a:fld>
            <a:endParaRPr lang="en-US"/>
          </a:p>
        </p:txBody>
      </p:sp>
    </p:spTree>
    <p:extLst>
      <p:ext uri="{BB962C8B-B14F-4D97-AF65-F5344CB8AC3E}">
        <p14:creationId xmlns:p14="http://schemas.microsoft.com/office/powerpoint/2010/main" val="1369601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530087" y="0"/>
            <a:ext cx="7886700" cy="807182"/>
          </a:xfrm>
        </p:spPr>
        <p:txBody>
          <a:bodyPr>
            <a:normAutofit/>
          </a:bodyPr>
          <a:lstStyle/>
          <a:p>
            <a:pPr algn="ctr"/>
            <a:r>
              <a:rPr lang="en-US" sz="2000" b="1" dirty="0">
                <a:latin typeface="Arial" panose="020B0604020202020204" pitchFamily="34" charset="0"/>
                <a:cs typeface="Arial" panose="020B0604020202020204" pitchFamily="34" charset="0"/>
              </a:rPr>
              <a:t>INTRODUCTION </a:t>
            </a:r>
          </a:p>
        </p:txBody>
      </p:sp>
      <p:sp>
        <p:nvSpPr>
          <p:cNvPr id="5" name="TextBox 4">
            <a:extLst>
              <a:ext uri="{FF2B5EF4-FFF2-40B4-BE49-F238E27FC236}">
                <a16:creationId xmlns:a16="http://schemas.microsoft.com/office/drawing/2014/main" id="{929117E5-B18A-47E2-93D0-3CE63A985B41}"/>
              </a:ext>
            </a:extLst>
          </p:cNvPr>
          <p:cNvSpPr txBox="1"/>
          <p:nvPr/>
        </p:nvSpPr>
        <p:spPr>
          <a:xfrm>
            <a:off x="530087" y="572267"/>
            <a:ext cx="8356738" cy="4934684"/>
          </a:xfrm>
          <a:prstGeom prst="rect">
            <a:avLst/>
          </a:prstGeom>
          <a:noFill/>
        </p:spPr>
        <p:txBody>
          <a:bodyPr wrap="square">
            <a:spAutoFit/>
          </a:bodyPr>
          <a:lstStyle/>
          <a:p>
            <a:pPr algn="just">
              <a:lnSpc>
                <a:spcPct val="150000"/>
              </a:lnSpc>
            </a:pPr>
            <a:r>
              <a:rPr lang="en-US" sz="1600" dirty="0">
                <a:latin typeface="Arial" panose="020B0604020202020204" pitchFamily="34" charset="0"/>
                <a:cs typeface="Arial" panose="020B0604020202020204" pitchFamily="34" charset="0"/>
              </a:rPr>
              <a:t>In response to the pandemic, the South African government announced a R500 billion fiscal support package in March 2020 to deal with the health crisis and its socio-economic consequences.</a:t>
            </a:r>
          </a:p>
          <a:p>
            <a:pPr algn="just">
              <a:lnSpc>
                <a:spcPct val="150000"/>
              </a:lnSpc>
            </a:pPr>
            <a:endParaRPr lang="en-US" sz="1600" dirty="0">
              <a:latin typeface="Arial" panose="020B0604020202020204" pitchFamily="34" charset="0"/>
              <a:cs typeface="Arial" panose="020B0604020202020204" pitchFamily="34" charset="0"/>
            </a:endParaRPr>
          </a:p>
          <a:p>
            <a:pPr algn="just">
              <a:lnSpc>
                <a:spcPct val="150000"/>
              </a:lnSpc>
            </a:pPr>
            <a:r>
              <a:rPr lang="en-US" sz="1600" dirty="0">
                <a:latin typeface="Arial" panose="020B0604020202020204" pitchFamily="34" charset="0"/>
                <a:cs typeface="Arial" panose="020B0604020202020204" pitchFamily="34" charset="0"/>
              </a:rPr>
              <a:t>R23, 937 billion for emergency water supply, sanitation, food, shelter for the homeless, community services and basic services for indigent people in metros, district municipalities and local municipalities</a:t>
            </a:r>
          </a:p>
          <a:p>
            <a:pPr algn="just">
              <a:lnSpc>
                <a:spcPct val="150000"/>
              </a:lnSpc>
            </a:pPr>
            <a:endParaRPr lang="en-US" sz="1600" dirty="0">
              <a:latin typeface="Arial" panose="020B0604020202020204" pitchFamily="34" charset="0"/>
              <a:cs typeface="Arial" panose="020B0604020202020204" pitchFamily="34" charset="0"/>
            </a:endParaRPr>
          </a:p>
          <a:p>
            <a:pPr algn="just">
              <a:lnSpc>
                <a:spcPct val="150000"/>
              </a:lnSpc>
            </a:pPr>
            <a:r>
              <a:rPr lang="en-US" sz="1600" dirty="0">
                <a:latin typeface="Arial" panose="020B0604020202020204" pitchFamily="34" charset="0"/>
                <a:cs typeface="Arial" panose="020B0604020202020204" pitchFamily="34" charset="0"/>
              </a:rPr>
              <a:t>The municipal disaster relief grant (MDRG) is a reserve grant that is only paid out in emergencies. A total of R151 million was paid on 8 May 2020 to assist non-metro municipalities with the increased cost of sanitation and other municipal services. </a:t>
            </a:r>
          </a:p>
          <a:p>
            <a:pPr algn="just">
              <a:lnSpc>
                <a:spcPct val="150000"/>
              </a:lnSpc>
            </a:pPr>
            <a:endParaRPr lang="en-US" sz="1600" dirty="0">
              <a:latin typeface="Arial" panose="020B0604020202020204" pitchFamily="34" charset="0"/>
              <a:cs typeface="Arial" panose="020B0604020202020204" pitchFamily="34" charset="0"/>
            </a:endParaRPr>
          </a:p>
          <a:p>
            <a:pPr algn="just">
              <a:lnSpc>
                <a:spcPct val="150000"/>
              </a:lnSpc>
            </a:pPr>
            <a:r>
              <a:rPr lang="en-US" sz="1600" dirty="0">
                <a:latin typeface="Arial" panose="020B0604020202020204" pitchFamily="34" charset="0"/>
                <a:cs typeface="Arial" panose="020B0604020202020204" pitchFamily="34" charset="0"/>
              </a:rPr>
              <a:t>Municipalities in the Limpopo Province received a total allocation of</a:t>
            </a:r>
            <a:r>
              <a:rPr lang="en-US" sz="1600" dirty="0">
                <a:solidFill>
                  <a:srgbClr val="FF0000"/>
                </a:solidFill>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R  14.5 Million</a:t>
            </a:r>
          </a:p>
        </p:txBody>
      </p:sp>
      <p:pic>
        <p:nvPicPr>
          <p:cNvPr id="6" name="Picture 5" descr="top">
            <a:extLst>
              <a:ext uri="{FF2B5EF4-FFF2-40B4-BE49-F238E27FC236}">
                <a16:creationId xmlns:a16="http://schemas.microsoft.com/office/drawing/2014/main" id="{86FCFCA6-8E23-4D52-8293-252C232DE03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7496" y="6119706"/>
            <a:ext cx="2040835" cy="621150"/>
          </a:xfrm>
          <a:prstGeom prst="rect">
            <a:avLst/>
          </a:prstGeom>
          <a:noFill/>
          <a:ln>
            <a:noFill/>
          </a:ln>
        </p:spPr>
      </p:pic>
      <p:sp>
        <p:nvSpPr>
          <p:cNvPr id="2" name="Slide Number Placeholder 1">
            <a:extLst>
              <a:ext uri="{FF2B5EF4-FFF2-40B4-BE49-F238E27FC236}">
                <a16:creationId xmlns:a16="http://schemas.microsoft.com/office/drawing/2014/main" id="{2C9CBE3E-A4A1-4A3B-808B-20AF0A7CC1A9}"/>
              </a:ext>
            </a:extLst>
          </p:cNvPr>
          <p:cNvSpPr>
            <a:spLocks noGrp="1"/>
          </p:cNvSpPr>
          <p:nvPr>
            <p:ph type="sldNum" sz="quarter" idx="12"/>
          </p:nvPr>
        </p:nvSpPr>
        <p:spPr/>
        <p:txBody>
          <a:bodyPr/>
          <a:lstStyle/>
          <a:p>
            <a:fld id="{CFAA004E-DED9-4181-A91B-BDB8124BE6CC}" type="slidenum">
              <a:rPr lang="en-US" smtClean="0"/>
              <a:t>3</a:t>
            </a:fld>
            <a:endParaRPr lang="en-US"/>
          </a:p>
        </p:txBody>
      </p:sp>
    </p:spTree>
    <p:extLst>
      <p:ext uri="{BB962C8B-B14F-4D97-AF65-F5344CB8AC3E}">
        <p14:creationId xmlns:p14="http://schemas.microsoft.com/office/powerpoint/2010/main" val="464500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117144"/>
            <a:ext cx="7886700" cy="807182"/>
          </a:xfrm>
        </p:spPr>
        <p:txBody>
          <a:bodyPr>
            <a:normAutofit/>
          </a:bodyPr>
          <a:lstStyle/>
          <a:p>
            <a:pPr algn="ctr"/>
            <a:r>
              <a:rPr lang="en-US" sz="2000" b="1" dirty="0">
                <a:latin typeface="Arial" panose="020B0604020202020204" pitchFamily="34" charset="0"/>
                <a:cs typeface="Arial" panose="020B0604020202020204" pitchFamily="34" charset="0"/>
              </a:rPr>
              <a:t>ALLOCATION OF COVID 19 RELIEF GRANT   </a:t>
            </a:r>
          </a:p>
        </p:txBody>
      </p:sp>
      <p:pic>
        <p:nvPicPr>
          <p:cNvPr id="5" name="Picture 4" descr="top">
            <a:extLst>
              <a:ext uri="{FF2B5EF4-FFF2-40B4-BE49-F238E27FC236}">
                <a16:creationId xmlns:a16="http://schemas.microsoft.com/office/drawing/2014/main" id="{03734EE6-B784-46F5-A781-ACE84DA08C2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7496" y="6119706"/>
            <a:ext cx="2040835" cy="621150"/>
          </a:xfrm>
          <a:prstGeom prst="rect">
            <a:avLst/>
          </a:prstGeom>
          <a:noFill/>
          <a:ln>
            <a:noFill/>
          </a:ln>
        </p:spPr>
      </p:pic>
      <p:graphicFrame>
        <p:nvGraphicFramePr>
          <p:cNvPr id="6" name="Table 2">
            <a:extLst>
              <a:ext uri="{FF2B5EF4-FFF2-40B4-BE49-F238E27FC236}">
                <a16:creationId xmlns:a16="http://schemas.microsoft.com/office/drawing/2014/main" id="{899C94B1-4400-46D0-999E-AB78899C7958}"/>
              </a:ext>
            </a:extLst>
          </p:cNvPr>
          <p:cNvGraphicFramePr>
            <a:graphicFrameLocks noGrp="1"/>
          </p:cNvGraphicFramePr>
          <p:nvPr>
            <p:extLst>
              <p:ext uri="{D42A27DB-BD31-4B8C-83A1-F6EECF244321}">
                <p14:modId xmlns:p14="http://schemas.microsoft.com/office/powerpoint/2010/main" val="589415579"/>
              </p:ext>
            </p:extLst>
          </p:nvPr>
        </p:nvGraphicFramePr>
        <p:xfrm>
          <a:off x="462170" y="1397000"/>
          <a:ext cx="7886701" cy="2966720"/>
        </p:xfrm>
        <a:graphic>
          <a:graphicData uri="http://schemas.openxmlformats.org/drawingml/2006/table">
            <a:tbl>
              <a:tblPr firstRow="1" bandRow="1">
                <a:tableStyleId>{5940675A-B579-460E-94D1-54222C63F5DA}</a:tableStyleId>
              </a:tblPr>
              <a:tblGrid>
                <a:gridCol w="2082247">
                  <a:extLst>
                    <a:ext uri="{9D8B030D-6E8A-4147-A177-3AD203B41FA5}">
                      <a16:colId xmlns:a16="http://schemas.microsoft.com/office/drawing/2014/main" val="1989146104"/>
                    </a:ext>
                  </a:extLst>
                </a:gridCol>
                <a:gridCol w="2562929">
                  <a:extLst>
                    <a:ext uri="{9D8B030D-6E8A-4147-A177-3AD203B41FA5}">
                      <a16:colId xmlns:a16="http://schemas.microsoft.com/office/drawing/2014/main" val="3019444797"/>
                    </a:ext>
                  </a:extLst>
                </a:gridCol>
                <a:gridCol w="3241525">
                  <a:extLst>
                    <a:ext uri="{9D8B030D-6E8A-4147-A177-3AD203B41FA5}">
                      <a16:colId xmlns:a16="http://schemas.microsoft.com/office/drawing/2014/main" val="2733683150"/>
                    </a:ext>
                  </a:extLst>
                </a:gridCol>
              </a:tblGrid>
              <a:tr h="370840">
                <a:tc>
                  <a:txBody>
                    <a:bodyPr/>
                    <a:lstStyle/>
                    <a:p>
                      <a:r>
                        <a:rPr lang="en-US" sz="1800" b="1" dirty="0">
                          <a:latin typeface="Arial" panose="020B0604020202020204" pitchFamily="34" charset="0"/>
                          <a:cs typeface="Arial" panose="020B0604020202020204" pitchFamily="34" charset="0"/>
                        </a:rPr>
                        <a:t>Municipality</a:t>
                      </a:r>
                    </a:p>
                  </a:txBody>
                  <a:tcPr/>
                </a:tc>
                <a:tc>
                  <a:txBody>
                    <a:bodyPr/>
                    <a:lstStyle/>
                    <a:p>
                      <a:r>
                        <a:rPr lang="en-US" sz="1800" b="1" dirty="0">
                          <a:latin typeface="Arial" panose="020B0604020202020204" pitchFamily="34" charset="0"/>
                          <a:cs typeface="Arial" panose="020B0604020202020204" pitchFamily="34" charset="0"/>
                        </a:rPr>
                        <a:t>Allocation </a:t>
                      </a:r>
                    </a:p>
                  </a:txBody>
                  <a:tcPr/>
                </a:tc>
                <a:tc>
                  <a:txBody>
                    <a:bodyPr/>
                    <a:lstStyle/>
                    <a:p>
                      <a:r>
                        <a:rPr lang="en-US" sz="1800" b="1" dirty="0">
                          <a:latin typeface="Arial" panose="020B0604020202020204" pitchFamily="34" charset="0"/>
                          <a:cs typeface="Arial" panose="020B0604020202020204" pitchFamily="34" charset="0"/>
                        </a:rPr>
                        <a:t>Total Spent</a:t>
                      </a:r>
                    </a:p>
                  </a:txBody>
                  <a:tcPr/>
                </a:tc>
                <a:extLst>
                  <a:ext uri="{0D108BD9-81ED-4DB2-BD59-A6C34878D82A}">
                    <a16:rowId xmlns:a16="http://schemas.microsoft.com/office/drawing/2014/main" val="70790616"/>
                  </a:ext>
                </a:extLst>
              </a:tr>
              <a:tr h="370840">
                <a:tc>
                  <a:txBody>
                    <a:bodyPr/>
                    <a:lstStyle/>
                    <a:p>
                      <a:pPr marL="0" marR="0">
                        <a:lnSpc>
                          <a:spcPct val="115000"/>
                        </a:lnSpc>
                        <a:spcBef>
                          <a:spcPts val="0"/>
                        </a:spcBef>
                        <a:spcAft>
                          <a:spcPts val="0"/>
                        </a:spcAft>
                      </a:pPr>
                      <a:r>
                        <a:rPr lang="en-ZA" sz="1800" kern="1200" dirty="0">
                          <a:solidFill>
                            <a:schemeClr val="tx1"/>
                          </a:solidFill>
                          <a:effectLst/>
                          <a:latin typeface="Arial" panose="020B0604020202020204" pitchFamily="34" charset="0"/>
                          <a:cs typeface="Arial" panose="020B0604020202020204" pitchFamily="34" charset="0"/>
                        </a:rPr>
                        <a:t>Mopani District</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9525" marR="9525" marT="9525" marB="0"/>
                </a:tc>
                <a:tc>
                  <a:txBody>
                    <a:bodyPr/>
                    <a:lstStyle/>
                    <a:p>
                      <a:pPr marL="0" marR="0">
                        <a:lnSpc>
                          <a:spcPct val="115000"/>
                        </a:lnSpc>
                        <a:spcBef>
                          <a:spcPts val="0"/>
                        </a:spcBef>
                        <a:spcAft>
                          <a:spcPts val="0"/>
                        </a:spcAft>
                      </a:pPr>
                      <a:r>
                        <a:rPr lang="en-ZA" sz="1800" kern="1200" dirty="0">
                          <a:solidFill>
                            <a:schemeClr val="tx1"/>
                          </a:solidFill>
                          <a:effectLst/>
                          <a:latin typeface="Arial" panose="020B0604020202020204" pitchFamily="34" charset="0"/>
                          <a:cs typeface="Arial" panose="020B0604020202020204" pitchFamily="34" charset="0"/>
                        </a:rPr>
                        <a:t>R2 384 000.00</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9525" marR="9525" marT="9525" marB="0"/>
                </a:tc>
                <a:tc>
                  <a:txBody>
                    <a:bodyPr/>
                    <a:lstStyle/>
                    <a:p>
                      <a:pPr marL="0" marR="0">
                        <a:lnSpc>
                          <a:spcPct val="115000"/>
                        </a:lnSpc>
                        <a:spcBef>
                          <a:spcPts val="0"/>
                        </a:spcBef>
                        <a:spcAft>
                          <a:spcPts val="1000"/>
                        </a:spcAft>
                      </a:pPr>
                      <a:r>
                        <a:rPr lang="en-ZA" sz="1800" dirty="0">
                          <a:solidFill>
                            <a:schemeClr val="tx1"/>
                          </a:solidFill>
                          <a:effectLst/>
                          <a:latin typeface="Arial" panose="020B0604020202020204" pitchFamily="34" charset="0"/>
                          <a:ea typeface="Calibri"/>
                          <a:cs typeface="Arial" panose="020B0604020202020204" pitchFamily="34" charset="0"/>
                        </a:rPr>
                        <a:t>R1 760 823.00</a:t>
                      </a:r>
                    </a:p>
                  </a:txBody>
                  <a:tcPr marL="9525" marR="9525" marT="9525" marB="0"/>
                </a:tc>
                <a:extLst>
                  <a:ext uri="{0D108BD9-81ED-4DB2-BD59-A6C34878D82A}">
                    <a16:rowId xmlns:a16="http://schemas.microsoft.com/office/drawing/2014/main" val="1282327392"/>
                  </a:ext>
                </a:extLst>
              </a:tr>
              <a:tr h="370840">
                <a:tc>
                  <a:txBody>
                    <a:bodyPr/>
                    <a:lstStyle/>
                    <a:p>
                      <a:pPr marL="0" marR="0">
                        <a:lnSpc>
                          <a:spcPct val="115000"/>
                        </a:lnSpc>
                        <a:spcBef>
                          <a:spcPts val="0"/>
                        </a:spcBef>
                        <a:spcAft>
                          <a:spcPts val="0"/>
                        </a:spcAft>
                      </a:pPr>
                      <a:r>
                        <a:rPr lang="en-ZA" sz="1800" kern="1200">
                          <a:effectLst/>
                          <a:latin typeface="Arial" panose="020B0604020202020204" pitchFamily="34" charset="0"/>
                          <a:cs typeface="Arial" panose="020B0604020202020204" pitchFamily="34" charset="0"/>
                        </a:rPr>
                        <a:t>Greater Giyani</a:t>
                      </a:r>
                      <a:endParaRPr lang="en-US" sz="1800">
                        <a:effectLst/>
                        <a:latin typeface="Arial" panose="020B0604020202020204" pitchFamily="34" charset="0"/>
                        <a:ea typeface="Times New Roman"/>
                        <a:cs typeface="Arial" panose="020B0604020202020204" pitchFamily="34" charset="0"/>
                      </a:endParaRPr>
                    </a:p>
                  </a:txBody>
                  <a:tcPr marL="9525" marR="9525" marT="9525" marB="0"/>
                </a:tc>
                <a:tc>
                  <a:txBody>
                    <a:bodyPr/>
                    <a:lstStyle/>
                    <a:p>
                      <a:pPr marL="0" marR="0">
                        <a:lnSpc>
                          <a:spcPct val="115000"/>
                        </a:lnSpc>
                        <a:spcBef>
                          <a:spcPts val="0"/>
                        </a:spcBef>
                        <a:spcAft>
                          <a:spcPts val="0"/>
                        </a:spcAft>
                      </a:pPr>
                      <a:r>
                        <a:rPr lang="en-ZA" sz="1800" kern="1200" dirty="0">
                          <a:effectLst/>
                          <a:latin typeface="Arial" panose="020B0604020202020204" pitchFamily="34" charset="0"/>
                          <a:cs typeface="Arial" panose="020B0604020202020204" pitchFamily="34" charset="0"/>
                        </a:rPr>
                        <a:t>R   298 000.00</a:t>
                      </a:r>
                      <a:endParaRPr lang="en-US" sz="1800" dirty="0">
                        <a:effectLst/>
                        <a:latin typeface="Arial" panose="020B0604020202020204" pitchFamily="34" charset="0"/>
                        <a:ea typeface="Times New Roman"/>
                        <a:cs typeface="Arial" panose="020B0604020202020204" pitchFamily="34" charset="0"/>
                      </a:endParaRPr>
                    </a:p>
                  </a:txBody>
                  <a:tcPr marL="9525" marR="9525" marT="9525" marB="0"/>
                </a:tc>
                <a:tc>
                  <a:txBody>
                    <a:bodyPr/>
                    <a:lstStyle/>
                    <a:p>
                      <a:pPr marL="0" marR="0">
                        <a:lnSpc>
                          <a:spcPct val="115000"/>
                        </a:lnSpc>
                        <a:spcBef>
                          <a:spcPts val="0"/>
                        </a:spcBef>
                        <a:spcAft>
                          <a:spcPts val="0"/>
                        </a:spcAft>
                      </a:pPr>
                      <a:r>
                        <a:rPr lang="en-ZA" sz="1800" kern="1200" dirty="0">
                          <a:effectLst/>
                          <a:latin typeface="Arial" panose="020B0604020202020204" pitchFamily="34" charset="0"/>
                          <a:cs typeface="Arial" panose="020B0604020202020204" pitchFamily="34" charset="0"/>
                        </a:rPr>
                        <a:t>R   298 000.00</a:t>
                      </a:r>
                      <a:endParaRPr lang="en-US" sz="1800" dirty="0">
                        <a:effectLst/>
                        <a:latin typeface="Arial" panose="020B0604020202020204" pitchFamily="34" charset="0"/>
                        <a:ea typeface="Times New Roman"/>
                        <a:cs typeface="Arial" panose="020B0604020202020204" pitchFamily="34" charset="0"/>
                      </a:endParaRPr>
                    </a:p>
                  </a:txBody>
                  <a:tcPr marL="9525" marR="9525" marT="9525" marB="0"/>
                </a:tc>
                <a:extLst>
                  <a:ext uri="{0D108BD9-81ED-4DB2-BD59-A6C34878D82A}">
                    <a16:rowId xmlns:a16="http://schemas.microsoft.com/office/drawing/2014/main" val="4078775804"/>
                  </a:ext>
                </a:extLst>
              </a:tr>
              <a:tr h="370840">
                <a:tc>
                  <a:txBody>
                    <a:bodyPr/>
                    <a:lstStyle/>
                    <a:p>
                      <a:pPr marL="0" marR="0">
                        <a:lnSpc>
                          <a:spcPct val="115000"/>
                        </a:lnSpc>
                        <a:spcBef>
                          <a:spcPts val="0"/>
                        </a:spcBef>
                        <a:spcAft>
                          <a:spcPts val="0"/>
                        </a:spcAft>
                      </a:pPr>
                      <a:r>
                        <a:rPr lang="en-ZA" sz="1800" kern="1200">
                          <a:effectLst/>
                          <a:latin typeface="Arial" panose="020B0604020202020204" pitchFamily="34" charset="0"/>
                          <a:cs typeface="Arial" panose="020B0604020202020204" pitchFamily="34" charset="0"/>
                        </a:rPr>
                        <a:t>Greater Letaba </a:t>
                      </a:r>
                      <a:endParaRPr lang="en-US" sz="1800">
                        <a:effectLst/>
                        <a:latin typeface="Arial" panose="020B0604020202020204" pitchFamily="34" charset="0"/>
                        <a:ea typeface="Times New Roman"/>
                        <a:cs typeface="Arial" panose="020B0604020202020204" pitchFamily="34" charset="0"/>
                      </a:endParaRPr>
                    </a:p>
                  </a:txBody>
                  <a:tcPr marL="9525" marR="9525" marT="9525" marB="0"/>
                </a:tc>
                <a:tc>
                  <a:txBody>
                    <a:bodyPr/>
                    <a:lstStyle/>
                    <a:p>
                      <a:pPr marL="0" marR="0">
                        <a:lnSpc>
                          <a:spcPct val="115000"/>
                        </a:lnSpc>
                        <a:spcBef>
                          <a:spcPts val="0"/>
                        </a:spcBef>
                        <a:spcAft>
                          <a:spcPts val="0"/>
                        </a:spcAft>
                      </a:pPr>
                      <a:r>
                        <a:rPr lang="en-ZA" sz="1800" kern="1200" dirty="0">
                          <a:effectLst/>
                          <a:latin typeface="Arial" panose="020B0604020202020204" pitchFamily="34" charset="0"/>
                          <a:cs typeface="Arial" panose="020B0604020202020204" pitchFamily="34" charset="0"/>
                        </a:rPr>
                        <a:t>R   298 000.00</a:t>
                      </a:r>
                      <a:endParaRPr lang="en-US" sz="1800" dirty="0">
                        <a:effectLst/>
                        <a:latin typeface="Arial" panose="020B0604020202020204" pitchFamily="34" charset="0"/>
                        <a:ea typeface="Times New Roman"/>
                        <a:cs typeface="Arial" panose="020B0604020202020204" pitchFamily="34" charset="0"/>
                      </a:endParaRPr>
                    </a:p>
                  </a:txBody>
                  <a:tcPr marL="9525" marR="9525" marT="9525" marB="0"/>
                </a:tc>
                <a:tc>
                  <a:txBody>
                    <a:bodyPr/>
                    <a:lstStyle/>
                    <a:p>
                      <a:pPr marL="0" marR="0">
                        <a:lnSpc>
                          <a:spcPct val="115000"/>
                        </a:lnSpc>
                        <a:spcBef>
                          <a:spcPts val="0"/>
                        </a:spcBef>
                        <a:spcAft>
                          <a:spcPts val="0"/>
                        </a:spcAft>
                      </a:pPr>
                      <a:r>
                        <a:rPr lang="en-ZA" sz="1800" kern="1200" dirty="0">
                          <a:effectLst/>
                          <a:latin typeface="Arial" panose="020B0604020202020204" pitchFamily="34" charset="0"/>
                          <a:cs typeface="Arial" panose="020B0604020202020204" pitchFamily="34" charset="0"/>
                        </a:rPr>
                        <a:t>R   298 000.00</a:t>
                      </a:r>
                      <a:endParaRPr lang="en-US" sz="1800" dirty="0">
                        <a:effectLst/>
                        <a:latin typeface="Arial" panose="020B0604020202020204" pitchFamily="34" charset="0"/>
                        <a:ea typeface="Times New Roman"/>
                        <a:cs typeface="Arial" panose="020B0604020202020204" pitchFamily="34" charset="0"/>
                      </a:endParaRPr>
                    </a:p>
                  </a:txBody>
                  <a:tcPr marL="9525" marR="9525" marT="9525" marB="0"/>
                </a:tc>
                <a:extLst>
                  <a:ext uri="{0D108BD9-81ED-4DB2-BD59-A6C34878D82A}">
                    <a16:rowId xmlns:a16="http://schemas.microsoft.com/office/drawing/2014/main" val="1386886928"/>
                  </a:ext>
                </a:extLst>
              </a:tr>
              <a:tr h="370840">
                <a:tc>
                  <a:txBody>
                    <a:bodyPr/>
                    <a:lstStyle/>
                    <a:p>
                      <a:pPr marL="0" marR="0">
                        <a:lnSpc>
                          <a:spcPct val="115000"/>
                        </a:lnSpc>
                        <a:spcBef>
                          <a:spcPts val="0"/>
                        </a:spcBef>
                        <a:spcAft>
                          <a:spcPts val="0"/>
                        </a:spcAft>
                      </a:pPr>
                      <a:r>
                        <a:rPr lang="en-ZA" sz="1800" kern="1200">
                          <a:effectLst/>
                          <a:latin typeface="Arial" panose="020B0604020202020204" pitchFamily="34" charset="0"/>
                          <a:cs typeface="Arial" panose="020B0604020202020204" pitchFamily="34" charset="0"/>
                        </a:rPr>
                        <a:t>Greater Tzaneen</a:t>
                      </a:r>
                      <a:endParaRPr lang="en-US" sz="1800">
                        <a:effectLst/>
                        <a:latin typeface="Arial" panose="020B0604020202020204" pitchFamily="34" charset="0"/>
                        <a:ea typeface="Times New Roman"/>
                        <a:cs typeface="Arial" panose="020B0604020202020204" pitchFamily="34" charset="0"/>
                      </a:endParaRPr>
                    </a:p>
                  </a:txBody>
                  <a:tcPr marL="9525" marR="9525" marT="9525" marB="0"/>
                </a:tc>
                <a:tc>
                  <a:txBody>
                    <a:bodyPr/>
                    <a:lstStyle/>
                    <a:p>
                      <a:pPr marL="0" marR="0">
                        <a:lnSpc>
                          <a:spcPct val="115000"/>
                        </a:lnSpc>
                        <a:spcBef>
                          <a:spcPts val="0"/>
                        </a:spcBef>
                        <a:spcAft>
                          <a:spcPts val="0"/>
                        </a:spcAft>
                      </a:pPr>
                      <a:r>
                        <a:rPr lang="en-ZA" sz="1800" kern="1200" dirty="0">
                          <a:effectLst/>
                          <a:latin typeface="Arial" panose="020B0604020202020204" pitchFamily="34" charset="0"/>
                          <a:cs typeface="Arial" panose="020B0604020202020204" pitchFamily="34" charset="0"/>
                        </a:rPr>
                        <a:t>R   298 000.00</a:t>
                      </a:r>
                      <a:endParaRPr lang="en-US" sz="1800" dirty="0">
                        <a:effectLst/>
                        <a:latin typeface="Arial" panose="020B0604020202020204" pitchFamily="34" charset="0"/>
                        <a:ea typeface="Times New Roman"/>
                        <a:cs typeface="Arial" panose="020B0604020202020204" pitchFamily="34" charset="0"/>
                      </a:endParaRPr>
                    </a:p>
                  </a:txBody>
                  <a:tcPr marL="9525" marR="9525" marT="9525" marB="0"/>
                </a:tc>
                <a:tc>
                  <a:txBody>
                    <a:bodyPr/>
                    <a:lstStyle/>
                    <a:p>
                      <a:pPr marL="0" marR="0">
                        <a:lnSpc>
                          <a:spcPct val="115000"/>
                        </a:lnSpc>
                        <a:spcBef>
                          <a:spcPts val="0"/>
                        </a:spcBef>
                        <a:spcAft>
                          <a:spcPts val="0"/>
                        </a:spcAft>
                      </a:pPr>
                      <a:r>
                        <a:rPr lang="en-ZA" sz="1800" kern="1200" dirty="0">
                          <a:effectLst/>
                          <a:latin typeface="Arial" panose="020B0604020202020204" pitchFamily="34" charset="0"/>
                          <a:cs typeface="Arial" panose="020B0604020202020204" pitchFamily="34" charset="0"/>
                        </a:rPr>
                        <a:t>R   298 000.00</a:t>
                      </a:r>
                      <a:endParaRPr lang="en-US" sz="1800" dirty="0">
                        <a:effectLst/>
                        <a:latin typeface="Arial" panose="020B0604020202020204" pitchFamily="34" charset="0"/>
                        <a:ea typeface="Times New Roman"/>
                        <a:cs typeface="Arial" panose="020B0604020202020204" pitchFamily="34" charset="0"/>
                      </a:endParaRPr>
                    </a:p>
                  </a:txBody>
                  <a:tcPr marL="9525" marR="9525" marT="9525" marB="0"/>
                </a:tc>
                <a:extLst>
                  <a:ext uri="{0D108BD9-81ED-4DB2-BD59-A6C34878D82A}">
                    <a16:rowId xmlns:a16="http://schemas.microsoft.com/office/drawing/2014/main" val="3815264028"/>
                  </a:ext>
                </a:extLst>
              </a:tr>
              <a:tr h="370840">
                <a:tc>
                  <a:txBody>
                    <a:bodyPr/>
                    <a:lstStyle/>
                    <a:p>
                      <a:pPr marL="0" marR="0">
                        <a:lnSpc>
                          <a:spcPct val="115000"/>
                        </a:lnSpc>
                        <a:spcBef>
                          <a:spcPts val="0"/>
                        </a:spcBef>
                        <a:spcAft>
                          <a:spcPts val="0"/>
                        </a:spcAft>
                      </a:pPr>
                      <a:r>
                        <a:rPr lang="en-ZA" sz="1800" kern="1200">
                          <a:effectLst/>
                          <a:latin typeface="Arial" panose="020B0604020202020204" pitchFamily="34" charset="0"/>
                          <a:cs typeface="Arial" panose="020B0604020202020204" pitchFamily="34" charset="0"/>
                        </a:rPr>
                        <a:t>Ba-Phalaborwa</a:t>
                      </a:r>
                      <a:endParaRPr lang="en-US" sz="1800">
                        <a:effectLst/>
                        <a:latin typeface="Arial" panose="020B0604020202020204" pitchFamily="34" charset="0"/>
                        <a:ea typeface="Times New Roman"/>
                        <a:cs typeface="Arial" panose="020B0604020202020204" pitchFamily="34" charset="0"/>
                      </a:endParaRPr>
                    </a:p>
                  </a:txBody>
                  <a:tcPr marL="9525" marR="9525" marT="9525" marB="0"/>
                </a:tc>
                <a:tc>
                  <a:txBody>
                    <a:bodyPr/>
                    <a:lstStyle/>
                    <a:p>
                      <a:pPr marL="0" marR="0">
                        <a:lnSpc>
                          <a:spcPct val="115000"/>
                        </a:lnSpc>
                        <a:spcBef>
                          <a:spcPts val="0"/>
                        </a:spcBef>
                        <a:spcAft>
                          <a:spcPts val="0"/>
                        </a:spcAft>
                      </a:pPr>
                      <a:r>
                        <a:rPr lang="en-ZA" sz="1800" kern="1200" dirty="0">
                          <a:effectLst/>
                          <a:latin typeface="Arial" panose="020B0604020202020204" pitchFamily="34" charset="0"/>
                          <a:cs typeface="Arial" panose="020B0604020202020204" pitchFamily="34" charset="0"/>
                        </a:rPr>
                        <a:t>R   298 000.00</a:t>
                      </a:r>
                      <a:endParaRPr lang="en-US" sz="1800" dirty="0">
                        <a:effectLst/>
                        <a:latin typeface="Arial" panose="020B0604020202020204" pitchFamily="34" charset="0"/>
                        <a:ea typeface="Times New Roman"/>
                        <a:cs typeface="Arial" panose="020B0604020202020204" pitchFamily="34" charset="0"/>
                      </a:endParaRPr>
                    </a:p>
                  </a:txBody>
                  <a:tcPr marL="9525" marR="9525" marT="9525" marB="0"/>
                </a:tc>
                <a:tc>
                  <a:txBody>
                    <a:bodyPr/>
                    <a:lstStyle/>
                    <a:p>
                      <a:pPr marL="0" marR="0">
                        <a:lnSpc>
                          <a:spcPct val="115000"/>
                        </a:lnSpc>
                        <a:spcBef>
                          <a:spcPts val="0"/>
                        </a:spcBef>
                        <a:spcAft>
                          <a:spcPts val="0"/>
                        </a:spcAft>
                      </a:pPr>
                      <a:r>
                        <a:rPr lang="en-ZA" sz="1800" kern="1200" dirty="0">
                          <a:effectLst/>
                          <a:latin typeface="Arial" panose="020B0604020202020204" pitchFamily="34" charset="0"/>
                          <a:cs typeface="Arial" panose="020B0604020202020204" pitchFamily="34" charset="0"/>
                        </a:rPr>
                        <a:t>R   </a:t>
                      </a:r>
                      <a:r>
                        <a:rPr lang="en-ZA" sz="1800" kern="1200" baseline="0" dirty="0">
                          <a:effectLst/>
                          <a:latin typeface="Arial" panose="020B0604020202020204" pitchFamily="34" charset="0"/>
                          <a:cs typeface="Arial" panose="020B0604020202020204" pitchFamily="34" charset="0"/>
                        </a:rPr>
                        <a:t>           </a:t>
                      </a:r>
                      <a:r>
                        <a:rPr lang="en-ZA" sz="1800" kern="1200" dirty="0">
                          <a:effectLst/>
                          <a:latin typeface="Arial" panose="020B0604020202020204" pitchFamily="34" charset="0"/>
                          <a:cs typeface="Arial" panose="020B0604020202020204" pitchFamily="34" charset="0"/>
                        </a:rPr>
                        <a:t>0.00</a:t>
                      </a:r>
                      <a:endParaRPr lang="en-US" sz="1800" dirty="0">
                        <a:effectLst/>
                        <a:latin typeface="Arial" panose="020B0604020202020204" pitchFamily="34" charset="0"/>
                        <a:ea typeface="Times New Roman"/>
                        <a:cs typeface="Arial" panose="020B0604020202020204" pitchFamily="34" charset="0"/>
                      </a:endParaRPr>
                    </a:p>
                  </a:txBody>
                  <a:tcPr marL="9525" marR="9525" marT="9525" marB="0"/>
                </a:tc>
                <a:extLst>
                  <a:ext uri="{0D108BD9-81ED-4DB2-BD59-A6C34878D82A}">
                    <a16:rowId xmlns:a16="http://schemas.microsoft.com/office/drawing/2014/main" val="4123011408"/>
                  </a:ext>
                </a:extLst>
              </a:tr>
              <a:tr h="370840">
                <a:tc>
                  <a:txBody>
                    <a:bodyPr/>
                    <a:lstStyle/>
                    <a:p>
                      <a:pPr marL="0" marR="0">
                        <a:lnSpc>
                          <a:spcPct val="115000"/>
                        </a:lnSpc>
                        <a:spcBef>
                          <a:spcPts val="0"/>
                        </a:spcBef>
                        <a:spcAft>
                          <a:spcPts val="0"/>
                        </a:spcAft>
                      </a:pPr>
                      <a:r>
                        <a:rPr lang="en-ZA" sz="1800" kern="1200">
                          <a:effectLst/>
                          <a:latin typeface="Arial" panose="020B0604020202020204" pitchFamily="34" charset="0"/>
                          <a:cs typeface="Arial" panose="020B0604020202020204" pitchFamily="34" charset="0"/>
                        </a:rPr>
                        <a:t>Maruleng </a:t>
                      </a:r>
                      <a:endParaRPr lang="en-US" sz="1800">
                        <a:effectLst/>
                        <a:latin typeface="Arial" panose="020B0604020202020204" pitchFamily="34" charset="0"/>
                        <a:ea typeface="Times New Roman"/>
                        <a:cs typeface="Arial" panose="020B0604020202020204" pitchFamily="34" charset="0"/>
                      </a:endParaRPr>
                    </a:p>
                  </a:txBody>
                  <a:tcPr marL="9525" marR="9525" marT="9525" marB="0"/>
                </a:tc>
                <a:tc>
                  <a:txBody>
                    <a:bodyPr/>
                    <a:lstStyle/>
                    <a:p>
                      <a:pPr marL="0" marR="0">
                        <a:lnSpc>
                          <a:spcPct val="115000"/>
                        </a:lnSpc>
                        <a:spcBef>
                          <a:spcPts val="0"/>
                        </a:spcBef>
                        <a:spcAft>
                          <a:spcPts val="0"/>
                        </a:spcAft>
                      </a:pPr>
                      <a:r>
                        <a:rPr lang="en-ZA" sz="1800" kern="1200" dirty="0">
                          <a:effectLst/>
                          <a:latin typeface="Arial" panose="020B0604020202020204" pitchFamily="34" charset="0"/>
                          <a:cs typeface="Arial" panose="020B0604020202020204" pitchFamily="34" charset="0"/>
                        </a:rPr>
                        <a:t>R   149 000.00</a:t>
                      </a:r>
                      <a:endParaRPr lang="en-US" sz="1800" dirty="0">
                        <a:effectLst/>
                        <a:latin typeface="Arial" panose="020B0604020202020204" pitchFamily="34" charset="0"/>
                        <a:ea typeface="Times New Roman"/>
                        <a:cs typeface="Arial" panose="020B0604020202020204" pitchFamily="34" charset="0"/>
                      </a:endParaRPr>
                    </a:p>
                  </a:txBody>
                  <a:tcPr marL="9525" marR="9525" marT="9525" marB="0"/>
                </a:tc>
                <a:tc>
                  <a:txBody>
                    <a:bodyPr/>
                    <a:lstStyle/>
                    <a:p>
                      <a:pPr marL="0" marR="0">
                        <a:lnSpc>
                          <a:spcPct val="115000"/>
                        </a:lnSpc>
                        <a:spcBef>
                          <a:spcPts val="0"/>
                        </a:spcBef>
                        <a:spcAft>
                          <a:spcPts val="0"/>
                        </a:spcAft>
                      </a:pPr>
                      <a:r>
                        <a:rPr lang="en-ZA" sz="1800" kern="1200" dirty="0">
                          <a:effectLst/>
                          <a:latin typeface="Arial" panose="020B0604020202020204" pitchFamily="34" charset="0"/>
                          <a:cs typeface="Arial" panose="020B0604020202020204" pitchFamily="34" charset="0"/>
                        </a:rPr>
                        <a:t>R   149 000.00</a:t>
                      </a:r>
                      <a:endParaRPr lang="en-US" sz="1800" dirty="0">
                        <a:effectLst/>
                        <a:latin typeface="Arial" panose="020B0604020202020204" pitchFamily="34" charset="0"/>
                        <a:ea typeface="Times New Roman"/>
                        <a:cs typeface="Arial" panose="020B0604020202020204" pitchFamily="34" charset="0"/>
                      </a:endParaRPr>
                    </a:p>
                  </a:txBody>
                  <a:tcPr marL="9525" marR="9525" marT="9525" marB="0"/>
                </a:tc>
                <a:extLst>
                  <a:ext uri="{0D108BD9-81ED-4DB2-BD59-A6C34878D82A}">
                    <a16:rowId xmlns:a16="http://schemas.microsoft.com/office/drawing/2014/main" val="2059937521"/>
                  </a:ext>
                </a:extLst>
              </a:tr>
              <a:tr h="370840">
                <a:tc>
                  <a:txBody>
                    <a:bodyPr/>
                    <a:lstStyle/>
                    <a:p>
                      <a:pPr marL="228600" marR="0" algn="l">
                        <a:lnSpc>
                          <a:spcPct val="115000"/>
                        </a:lnSpc>
                        <a:spcBef>
                          <a:spcPts val="0"/>
                        </a:spcBef>
                        <a:spcAft>
                          <a:spcPts val="1000"/>
                        </a:spcAft>
                      </a:pPr>
                      <a:r>
                        <a:rPr lang="en-ZA" sz="1800" b="1" dirty="0">
                          <a:solidFill>
                            <a:schemeClr val="tx1"/>
                          </a:solidFill>
                          <a:effectLst/>
                          <a:latin typeface="Arial" panose="020B0604020202020204" pitchFamily="34" charset="0"/>
                          <a:cs typeface="Arial" panose="020B0604020202020204" pitchFamily="34" charset="0"/>
                        </a:rPr>
                        <a:t>Total</a:t>
                      </a:r>
                      <a:endParaRPr lang="en-US" sz="1800" b="1" dirty="0">
                        <a:solidFill>
                          <a:schemeClr val="tx1"/>
                        </a:solidFill>
                        <a:effectLst/>
                        <a:latin typeface="Arial" panose="020B0604020202020204" pitchFamily="34" charset="0"/>
                        <a:ea typeface="Calibri"/>
                        <a:cs typeface="Arial" panose="020B0604020202020204" pitchFamily="34" charset="0"/>
                      </a:endParaRPr>
                    </a:p>
                  </a:txBody>
                  <a:tcPr marL="9525" marR="9525" marT="9525" marB="0"/>
                </a:tc>
                <a:tc>
                  <a:txBody>
                    <a:bodyPr/>
                    <a:lstStyle/>
                    <a:p>
                      <a:pPr marL="0" marR="0" algn="just">
                        <a:lnSpc>
                          <a:spcPct val="115000"/>
                        </a:lnSpc>
                        <a:spcBef>
                          <a:spcPts val="0"/>
                        </a:spcBef>
                        <a:spcAft>
                          <a:spcPts val="1000"/>
                        </a:spcAft>
                      </a:pPr>
                      <a:r>
                        <a:rPr lang="en-ZA" sz="1800" b="1" kern="1200" dirty="0">
                          <a:solidFill>
                            <a:schemeClr val="tx1"/>
                          </a:solidFill>
                          <a:effectLst/>
                          <a:latin typeface="Arial" panose="020B0604020202020204" pitchFamily="34" charset="0"/>
                          <a:cs typeface="Arial" panose="020B0604020202020204" pitchFamily="34" charset="0"/>
                        </a:rPr>
                        <a:t>R3 725 000.00</a:t>
                      </a:r>
                      <a:endParaRPr lang="en-US" sz="1800" b="1" dirty="0">
                        <a:solidFill>
                          <a:schemeClr val="tx1"/>
                        </a:solidFill>
                        <a:effectLst/>
                        <a:latin typeface="Arial" panose="020B0604020202020204" pitchFamily="34" charset="0"/>
                        <a:ea typeface="Calibri"/>
                        <a:cs typeface="Arial" panose="020B0604020202020204" pitchFamily="34" charset="0"/>
                      </a:endParaRPr>
                    </a:p>
                  </a:txBody>
                  <a:tcPr marL="9525" marR="9525" marT="9525" marB="0"/>
                </a:tc>
                <a:tc>
                  <a:txBody>
                    <a:bodyPr/>
                    <a:lstStyle/>
                    <a:p>
                      <a:pPr marL="0" marR="0" algn="just">
                        <a:lnSpc>
                          <a:spcPct val="115000"/>
                        </a:lnSpc>
                        <a:spcBef>
                          <a:spcPts val="0"/>
                        </a:spcBef>
                        <a:spcAft>
                          <a:spcPts val="1000"/>
                        </a:spcAft>
                      </a:pPr>
                      <a:r>
                        <a:rPr lang="en-ZA" sz="1800" b="1" dirty="0">
                          <a:solidFill>
                            <a:schemeClr val="tx1"/>
                          </a:solidFill>
                          <a:effectLst/>
                          <a:latin typeface="Arial" panose="020B0604020202020204" pitchFamily="34" charset="0"/>
                          <a:cs typeface="Arial" panose="020B0604020202020204" pitchFamily="34" charset="0"/>
                        </a:rPr>
                        <a:t>R 2</a:t>
                      </a:r>
                      <a:r>
                        <a:rPr lang="en-ZA" sz="1800" b="1" baseline="0" dirty="0">
                          <a:solidFill>
                            <a:schemeClr val="tx1"/>
                          </a:solidFill>
                          <a:effectLst/>
                          <a:latin typeface="Arial" panose="020B0604020202020204" pitchFamily="34" charset="0"/>
                          <a:cs typeface="Arial" panose="020B0604020202020204" pitchFamily="34" charset="0"/>
                        </a:rPr>
                        <a:t> 803 823.00</a:t>
                      </a:r>
                      <a:endParaRPr lang="en-US" sz="1800" b="1" dirty="0">
                        <a:solidFill>
                          <a:schemeClr val="tx1"/>
                        </a:solidFill>
                        <a:effectLst/>
                        <a:latin typeface="Arial" panose="020B0604020202020204" pitchFamily="34" charset="0"/>
                        <a:ea typeface="Calibri"/>
                        <a:cs typeface="Arial" panose="020B0604020202020204" pitchFamily="34" charset="0"/>
                      </a:endParaRPr>
                    </a:p>
                  </a:txBody>
                  <a:tcPr marL="9525" marR="9525" marT="9525" marB="0"/>
                </a:tc>
                <a:extLst>
                  <a:ext uri="{0D108BD9-81ED-4DB2-BD59-A6C34878D82A}">
                    <a16:rowId xmlns:a16="http://schemas.microsoft.com/office/drawing/2014/main" val="3341382560"/>
                  </a:ext>
                </a:extLst>
              </a:tr>
            </a:tbl>
          </a:graphicData>
        </a:graphic>
      </p:graphicFrame>
      <p:sp>
        <p:nvSpPr>
          <p:cNvPr id="2" name="Slide Number Placeholder 1">
            <a:extLst>
              <a:ext uri="{FF2B5EF4-FFF2-40B4-BE49-F238E27FC236}">
                <a16:creationId xmlns:a16="http://schemas.microsoft.com/office/drawing/2014/main" id="{577F35B6-A857-4204-96CD-949A906CF7D4}"/>
              </a:ext>
            </a:extLst>
          </p:cNvPr>
          <p:cNvSpPr>
            <a:spLocks noGrp="1"/>
          </p:cNvSpPr>
          <p:nvPr>
            <p:ph type="sldNum" sz="quarter" idx="12"/>
          </p:nvPr>
        </p:nvSpPr>
        <p:spPr/>
        <p:txBody>
          <a:bodyPr/>
          <a:lstStyle/>
          <a:p>
            <a:fld id="{CFAA004E-DED9-4181-A91B-BDB8124BE6CC}" type="slidenum">
              <a:rPr lang="en-US" smtClean="0"/>
              <a:t>4</a:t>
            </a:fld>
            <a:endParaRPr lang="en-US"/>
          </a:p>
        </p:txBody>
      </p:sp>
    </p:spTree>
    <p:extLst>
      <p:ext uri="{BB962C8B-B14F-4D97-AF65-F5344CB8AC3E}">
        <p14:creationId xmlns:p14="http://schemas.microsoft.com/office/powerpoint/2010/main" val="2975021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117144"/>
            <a:ext cx="7886700" cy="807182"/>
          </a:xfrm>
        </p:spPr>
        <p:txBody>
          <a:bodyPr>
            <a:normAutofit/>
          </a:bodyPr>
          <a:lstStyle/>
          <a:p>
            <a:pPr algn="ctr"/>
            <a:r>
              <a:rPr lang="en-US" sz="2000" b="1" dirty="0">
                <a:latin typeface="Arial" panose="020B0604020202020204" pitchFamily="34" charset="0"/>
                <a:cs typeface="Arial" panose="020B0604020202020204" pitchFamily="34" charset="0"/>
              </a:rPr>
              <a:t>ALLOCATION OF COVID 19 RELIEF GRANT   </a:t>
            </a:r>
          </a:p>
        </p:txBody>
      </p:sp>
      <p:pic>
        <p:nvPicPr>
          <p:cNvPr id="5" name="Picture 4" descr="top">
            <a:extLst>
              <a:ext uri="{FF2B5EF4-FFF2-40B4-BE49-F238E27FC236}">
                <a16:creationId xmlns:a16="http://schemas.microsoft.com/office/drawing/2014/main" id="{03734EE6-B784-46F5-A781-ACE84DA08C2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7496" y="6119706"/>
            <a:ext cx="2040835" cy="621150"/>
          </a:xfrm>
          <a:prstGeom prst="rect">
            <a:avLst/>
          </a:prstGeom>
          <a:noFill/>
          <a:ln>
            <a:noFill/>
          </a:ln>
        </p:spPr>
      </p:pic>
      <p:graphicFrame>
        <p:nvGraphicFramePr>
          <p:cNvPr id="6" name="Table 2">
            <a:extLst>
              <a:ext uri="{FF2B5EF4-FFF2-40B4-BE49-F238E27FC236}">
                <a16:creationId xmlns:a16="http://schemas.microsoft.com/office/drawing/2014/main" id="{BCBA1857-879A-4BD4-8999-FAA0A8DF95E3}"/>
              </a:ext>
            </a:extLst>
          </p:cNvPr>
          <p:cNvGraphicFramePr>
            <a:graphicFrameLocks noGrp="1"/>
          </p:cNvGraphicFramePr>
          <p:nvPr>
            <p:extLst>
              <p:ext uri="{D42A27DB-BD31-4B8C-83A1-F6EECF244321}">
                <p14:modId xmlns:p14="http://schemas.microsoft.com/office/powerpoint/2010/main" val="1089130895"/>
              </p:ext>
            </p:extLst>
          </p:nvPr>
        </p:nvGraphicFramePr>
        <p:xfrm>
          <a:off x="462170" y="1397000"/>
          <a:ext cx="7886701" cy="2595880"/>
        </p:xfrm>
        <a:graphic>
          <a:graphicData uri="http://schemas.openxmlformats.org/drawingml/2006/table">
            <a:tbl>
              <a:tblPr firstRow="1" bandRow="1">
                <a:tableStyleId>{5940675A-B579-460E-94D1-54222C63F5DA}</a:tableStyleId>
              </a:tblPr>
              <a:tblGrid>
                <a:gridCol w="2082247">
                  <a:extLst>
                    <a:ext uri="{9D8B030D-6E8A-4147-A177-3AD203B41FA5}">
                      <a16:colId xmlns:a16="http://schemas.microsoft.com/office/drawing/2014/main" val="1989146104"/>
                    </a:ext>
                  </a:extLst>
                </a:gridCol>
                <a:gridCol w="2562929">
                  <a:extLst>
                    <a:ext uri="{9D8B030D-6E8A-4147-A177-3AD203B41FA5}">
                      <a16:colId xmlns:a16="http://schemas.microsoft.com/office/drawing/2014/main" val="3019444797"/>
                    </a:ext>
                  </a:extLst>
                </a:gridCol>
                <a:gridCol w="3241525">
                  <a:extLst>
                    <a:ext uri="{9D8B030D-6E8A-4147-A177-3AD203B41FA5}">
                      <a16:colId xmlns:a16="http://schemas.microsoft.com/office/drawing/2014/main" val="2733683150"/>
                    </a:ext>
                  </a:extLst>
                </a:gridCol>
              </a:tblGrid>
              <a:tr h="370840">
                <a:tc>
                  <a:txBody>
                    <a:bodyPr/>
                    <a:lstStyle/>
                    <a:p>
                      <a:r>
                        <a:rPr lang="en-US" sz="1800" b="1" dirty="0">
                          <a:latin typeface="Arial" panose="020B0604020202020204" pitchFamily="34" charset="0"/>
                          <a:cs typeface="Arial" panose="020B0604020202020204" pitchFamily="34" charset="0"/>
                        </a:rPr>
                        <a:t>Municipality</a:t>
                      </a:r>
                    </a:p>
                  </a:txBody>
                  <a:tcPr/>
                </a:tc>
                <a:tc>
                  <a:txBody>
                    <a:bodyPr/>
                    <a:lstStyle/>
                    <a:p>
                      <a:r>
                        <a:rPr lang="en-US" sz="1800" b="1" dirty="0">
                          <a:latin typeface="Arial" panose="020B0604020202020204" pitchFamily="34" charset="0"/>
                          <a:cs typeface="Arial" panose="020B0604020202020204" pitchFamily="34" charset="0"/>
                        </a:rPr>
                        <a:t>Allocation </a:t>
                      </a:r>
                    </a:p>
                  </a:txBody>
                  <a:tcPr/>
                </a:tc>
                <a:tc>
                  <a:txBody>
                    <a:bodyPr/>
                    <a:lstStyle/>
                    <a:p>
                      <a:r>
                        <a:rPr lang="en-US" sz="1800" b="1" dirty="0">
                          <a:latin typeface="Arial" panose="020B0604020202020204" pitchFamily="34" charset="0"/>
                          <a:cs typeface="Arial" panose="020B0604020202020204" pitchFamily="34" charset="0"/>
                        </a:rPr>
                        <a:t>Total Spent</a:t>
                      </a:r>
                    </a:p>
                  </a:txBody>
                  <a:tcPr/>
                </a:tc>
                <a:extLst>
                  <a:ext uri="{0D108BD9-81ED-4DB2-BD59-A6C34878D82A}">
                    <a16:rowId xmlns:a16="http://schemas.microsoft.com/office/drawing/2014/main" val="70790616"/>
                  </a:ext>
                </a:extLst>
              </a:tr>
              <a:tr h="370840">
                <a:tc>
                  <a:txBody>
                    <a:bodyPr/>
                    <a:lstStyle/>
                    <a:p>
                      <a:r>
                        <a:rPr lang="en-US" sz="1800" dirty="0">
                          <a:solidFill>
                            <a:schemeClr val="tx1"/>
                          </a:solidFill>
                          <a:latin typeface="Arial" panose="020B0604020202020204" pitchFamily="34" charset="0"/>
                          <a:cs typeface="Arial" panose="020B0604020202020204" pitchFamily="34" charset="0"/>
                        </a:rPr>
                        <a:t>Musina </a:t>
                      </a:r>
                    </a:p>
                  </a:txBody>
                  <a:tcPr/>
                </a:tc>
                <a:tc>
                  <a:txBody>
                    <a:bodyPr/>
                    <a:lstStyle/>
                    <a:p>
                      <a:r>
                        <a:rPr lang="en-US" sz="1800" dirty="0">
                          <a:solidFill>
                            <a:schemeClr val="tx1"/>
                          </a:solidFill>
                          <a:latin typeface="Arial" panose="020B0604020202020204" pitchFamily="34" charset="0"/>
                          <a:cs typeface="Arial" panose="020B0604020202020204" pitchFamily="34" charset="0"/>
                        </a:rPr>
                        <a:t>R   447</a:t>
                      </a:r>
                      <a:r>
                        <a:rPr lang="en-US" sz="1800" baseline="0" dirty="0">
                          <a:solidFill>
                            <a:schemeClr val="tx1"/>
                          </a:solidFill>
                          <a:latin typeface="Arial" panose="020B0604020202020204" pitchFamily="34" charset="0"/>
                          <a:cs typeface="Arial" panose="020B0604020202020204" pitchFamily="34" charset="0"/>
                        </a:rPr>
                        <a:t> 000</a:t>
                      </a:r>
                      <a:endParaRPr lang="en-US" sz="1800" dirty="0">
                        <a:solidFill>
                          <a:schemeClr val="tx1"/>
                        </a:solidFill>
                        <a:latin typeface="Arial" panose="020B0604020202020204" pitchFamily="34" charset="0"/>
                        <a:cs typeface="Arial" panose="020B0604020202020204" pitchFamily="34" charset="0"/>
                      </a:endParaRPr>
                    </a:p>
                  </a:txBody>
                  <a:tcPr/>
                </a:tc>
                <a:tc>
                  <a:txBody>
                    <a:bodyPr/>
                    <a:lstStyle/>
                    <a:p>
                      <a:r>
                        <a:rPr lang="en-US" sz="1800" dirty="0">
                          <a:solidFill>
                            <a:schemeClr val="tx1"/>
                          </a:solidFill>
                          <a:latin typeface="Arial" panose="020B0604020202020204" pitchFamily="34" charset="0"/>
                          <a:cs typeface="Arial" panose="020B0604020202020204" pitchFamily="34" charset="0"/>
                        </a:rPr>
                        <a:t>R   447</a:t>
                      </a:r>
                      <a:r>
                        <a:rPr lang="en-US" sz="1800" baseline="0" dirty="0">
                          <a:solidFill>
                            <a:schemeClr val="tx1"/>
                          </a:solidFill>
                          <a:latin typeface="Arial" panose="020B0604020202020204" pitchFamily="34" charset="0"/>
                          <a:cs typeface="Arial" panose="020B0604020202020204" pitchFamily="34" charset="0"/>
                        </a:rPr>
                        <a:t> 000</a:t>
                      </a:r>
                      <a:endParaRPr lang="en-US"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82327392"/>
                  </a:ext>
                </a:extLst>
              </a:tr>
              <a:tr h="370840">
                <a:tc>
                  <a:txBody>
                    <a:bodyPr/>
                    <a:lstStyle/>
                    <a:p>
                      <a:r>
                        <a:rPr lang="en-US" sz="1800" dirty="0">
                          <a:solidFill>
                            <a:schemeClr val="tx1"/>
                          </a:solidFill>
                          <a:latin typeface="Arial" panose="020B0604020202020204" pitchFamily="34" charset="0"/>
                          <a:cs typeface="Arial" panose="020B0604020202020204" pitchFamily="34" charset="0"/>
                        </a:rPr>
                        <a:t>Thulamela</a:t>
                      </a:r>
                    </a:p>
                  </a:txBody>
                  <a:tcPr/>
                </a:tc>
                <a:tc>
                  <a:txBody>
                    <a:bodyPr/>
                    <a:lstStyle/>
                    <a:p>
                      <a:r>
                        <a:rPr lang="en-US" sz="1800" dirty="0">
                          <a:solidFill>
                            <a:schemeClr val="tx1"/>
                          </a:solidFill>
                          <a:latin typeface="Arial" panose="020B0604020202020204" pitchFamily="34" charset="0"/>
                          <a:cs typeface="Arial" panose="020B0604020202020204" pitchFamily="34" charset="0"/>
                        </a:rPr>
                        <a:t>R   149 000</a:t>
                      </a:r>
                    </a:p>
                  </a:txBody>
                  <a:tcPr/>
                </a:tc>
                <a:tc>
                  <a:txBody>
                    <a:bodyPr/>
                    <a:lstStyle/>
                    <a:p>
                      <a:r>
                        <a:rPr lang="en-US" sz="1800" dirty="0">
                          <a:solidFill>
                            <a:schemeClr val="tx1"/>
                          </a:solidFill>
                          <a:latin typeface="Arial" panose="020B0604020202020204" pitchFamily="34" charset="0"/>
                          <a:cs typeface="Arial" panose="020B0604020202020204" pitchFamily="34" charset="0"/>
                        </a:rPr>
                        <a:t>R   149 000</a:t>
                      </a:r>
                    </a:p>
                  </a:txBody>
                  <a:tcPr/>
                </a:tc>
                <a:extLst>
                  <a:ext uri="{0D108BD9-81ED-4DB2-BD59-A6C34878D82A}">
                    <a16:rowId xmlns:a16="http://schemas.microsoft.com/office/drawing/2014/main" val="4078775804"/>
                  </a:ext>
                </a:extLst>
              </a:tr>
              <a:tr h="370840">
                <a:tc>
                  <a:txBody>
                    <a:bodyPr/>
                    <a:lstStyle/>
                    <a:p>
                      <a:r>
                        <a:rPr lang="en-US" sz="1800" dirty="0">
                          <a:solidFill>
                            <a:schemeClr val="tx1"/>
                          </a:solidFill>
                          <a:latin typeface="Arial" panose="020B0604020202020204" pitchFamily="34" charset="0"/>
                          <a:cs typeface="Arial" panose="020B0604020202020204" pitchFamily="34" charset="0"/>
                        </a:rPr>
                        <a:t>Makhado </a:t>
                      </a:r>
                    </a:p>
                  </a:txBody>
                  <a:tcPr/>
                </a:tc>
                <a:tc>
                  <a:txBody>
                    <a:bodyPr/>
                    <a:lstStyle/>
                    <a:p>
                      <a:r>
                        <a:rPr lang="en-US" sz="1800" dirty="0">
                          <a:solidFill>
                            <a:schemeClr val="tx1"/>
                          </a:solidFill>
                          <a:latin typeface="Arial" panose="020B0604020202020204" pitchFamily="34" charset="0"/>
                          <a:cs typeface="Arial" panose="020B0604020202020204" pitchFamily="34" charset="0"/>
                        </a:rPr>
                        <a:t>R   149 000</a:t>
                      </a:r>
                    </a:p>
                  </a:txBody>
                  <a:tcPr/>
                </a:tc>
                <a:tc>
                  <a:txBody>
                    <a:bodyPr/>
                    <a:lstStyle/>
                    <a:p>
                      <a:r>
                        <a:rPr lang="en-US" sz="1800" dirty="0">
                          <a:solidFill>
                            <a:schemeClr val="tx1"/>
                          </a:solidFill>
                          <a:latin typeface="Arial" panose="020B0604020202020204" pitchFamily="34" charset="0"/>
                          <a:cs typeface="Arial" panose="020B0604020202020204" pitchFamily="34" charset="0"/>
                        </a:rPr>
                        <a:t>R   149 000</a:t>
                      </a:r>
                    </a:p>
                  </a:txBody>
                  <a:tcPr/>
                </a:tc>
                <a:extLst>
                  <a:ext uri="{0D108BD9-81ED-4DB2-BD59-A6C34878D82A}">
                    <a16:rowId xmlns:a16="http://schemas.microsoft.com/office/drawing/2014/main" val="1386886928"/>
                  </a:ext>
                </a:extLst>
              </a:tr>
              <a:tr h="370840">
                <a:tc>
                  <a:txBody>
                    <a:bodyPr/>
                    <a:lstStyle/>
                    <a:p>
                      <a:r>
                        <a:rPr lang="en-US" sz="1800" dirty="0">
                          <a:solidFill>
                            <a:schemeClr val="tx1"/>
                          </a:solidFill>
                          <a:latin typeface="Arial" panose="020B0604020202020204" pitchFamily="34" charset="0"/>
                          <a:cs typeface="Arial" panose="020B0604020202020204" pitchFamily="34" charset="0"/>
                        </a:rPr>
                        <a:t>Collins Chabane </a:t>
                      </a:r>
                    </a:p>
                  </a:txBody>
                  <a:tcPr/>
                </a:tc>
                <a:tc>
                  <a:txBody>
                    <a:bodyPr/>
                    <a:lstStyle/>
                    <a:p>
                      <a:r>
                        <a:rPr lang="en-US" sz="1800" dirty="0">
                          <a:solidFill>
                            <a:schemeClr val="tx1"/>
                          </a:solidFill>
                          <a:latin typeface="Arial" panose="020B0604020202020204" pitchFamily="34" charset="0"/>
                          <a:cs typeface="Arial" panose="020B0604020202020204" pitchFamily="34" charset="0"/>
                        </a:rPr>
                        <a:t>R   298 000</a:t>
                      </a:r>
                    </a:p>
                  </a:txBody>
                  <a:tcPr/>
                </a:tc>
                <a:tc>
                  <a:txBody>
                    <a:bodyPr/>
                    <a:lstStyle/>
                    <a:p>
                      <a:r>
                        <a:rPr lang="en-US" sz="1800" dirty="0">
                          <a:solidFill>
                            <a:schemeClr val="tx1"/>
                          </a:solidFill>
                          <a:latin typeface="Arial" panose="020B0604020202020204" pitchFamily="34" charset="0"/>
                          <a:cs typeface="Arial" panose="020B0604020202020204" pitchFamily="34" charset="0"/>
                        </a:rPr>
                        <a:t>R   298 000</a:t>
                      </a:r>
                    </a:p>
                  </a:txBody>
                  <a:tcPr/>
                </a:tc>
                <a:extLst>
                  <a:ext uri="{0D108BD9-81ED-4DB2-BD59-A6C34878D82A}">
                    <a16:rowId xmlns:a16="http://schemas.microsoft.com/office/drawing/2014/main" val="3815264028"/>
                  </a:ext>
                </a:extLst>
              </a:tr>
              <a:tr h="370840">
                <a:tc>
                  <a:txBody>
                    <a:bodyPr/>
                    <a:lstStyle/>
                    <a:p>
                      <a:r>
                        <a:rPr lang="en-US" sz="1800" dirty="0">
                          <a:solidFill>
                            <a:schemeClr val="tx1"/>
                          </a:solidFill>
                          <a:latin typeface="Arial" panose="020B0604020202020204" pitchFamily="34" charset="0"/>
                          <a:cs typeface="Arial" panose="020B0604020202020204" pitchFamily="34" charset="0"/>
                        </a:rPr>
                        <a:t>Vhembe District</a:t>
                      </a:r>
                    </a:p>
                  </a:txBody>
                  <a:tcPr/>
                </a:tc>
                <a:tc>
                  <a:txBody>
                    <a:bodyPr/>
                    <a:lstStyle/>
                    <a:p>
                      <a:r>
                        <a:rPr lang="en-US" sz="1800" dirty="0">
                          <a:solidFill>
                            <a:schemeClr val="tx1"/>
                          </a:solidFill>
                          <a:latin typeface="Arial" panose="020B0604020202020204" pitchFamily="34" charset="0"/>
                          <a:cs typeface="Arial" panose="020B0604020202020204" pitchFamily="34" charset="0"/>
                        </a:rPr>
                        <a:t>R2 086 000</a:t>
                      </a:r>
                    </a:p>
                  </a:txBody>
                  <a:tcPr/>
                </a:tc>
                <a:tc>
                  <a:txBody>
                    <a:bodyPr/>
                    <a:lstStyle/>
                    <a:p>
                      <a:r>
                        <a:rPr lang="en-US" sz="1800" dirty="0">
                          <a:solidFill>
                            <a:schemeClr val="tx1"/>
                          </a:solidFill>
                          <a:latin typeface="Arial" panose="020B0604020202020204" pitchFamily="34" charset="0"/>
                          <a:cs typeface="Arial" panose="020B0604020202020204" pitchFamily="34" charset="0"/>
                        </a:rPr>
                        <a:t>R2 086 000</a:t>
                      </a:r>
                    </a:p>
                  </a:txBody>
                  <a:tcPr/>
                </a:tc>
                <a:extLst>
                  <a:ext uri="{0D108BD9-81ED-4DB2-BD59-A6C34878D82A}">
                    <a16:rowId xmlns:a16="http://schemas.microsoft.com/office/drawing/2014/main" val="4123011408"/>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Arial" panose="020B0604020202020204" pitchFamily="34" charset="0"/>
                          <a:ea typeface="+mn-ea"/>
                          <a:cs typeface="Arial" panose="020B0604020202020204" pitchFamily="34" charset="0"/>
                        </a:rPr>
                        <a:t>Total </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rial" panose="020B0604020202020204" pitchFamily="34" charset="0"/>
                          <a:cs typeface="Arial" panose="020B0604020202020204" pitchFamily="34" charset="0"/>
                        </a:rPr>
                        <a:t>R3 129 000</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rial" panose="020B0604020202020204" pitchFamily="34" charset="0"/>
                          <a:cs typeface="Arial" panose="020B0604020202020204" pitchFamily="34" charset="0"/>
                        </a:rPr>
                        <a:t>R3 129 000</a:t>
                      </a:r>
                    </a:p>
                  </a:txBody>
                  <a:tcPr/>
                </a:tc>
                <a:extLst>
                  <a:ext uri="{0D108BD9-81ED-4DB2-BD59-A6C34878D82A}">
                    <a16:rowId xmlns:a16="http://schemas.microsoft.com/office/drawing/2014/main" val="3341382560"/>
                  </a:ext>
                </a:extLst>
              </a:tr>
            </a:tbl>
          </a:graphicData>
        </a:graphic>
      </p:graphicFrame>
      <p:sp>
        <p:nvSpPr>
          <p:cNvPr id="2" name="Slide Number Placeholder 1">
            <a:extLst>
              <a:ext uri="{FF2B5EF4-FFF2-40B4-BE49-F238E27FC236}">
                <a16:creationId xmlns:a16="http://schemas.microsoft.com/office/drawing/2014/main" id="{5614B1B6-CC33-42F8-BC8F-F1D3F564C7E6}"/>
              </a:ext>
            </a:extLst>
          </p:cNvPr>
          <p:cNvSpPr>
            <a:spLocks noGrp="1"/>
          </p:cNvSpPr>
          <p:nvPr>
            <p:ph type="sldNum" sz="quarter" idx="12"/>
          </p:nvPr>
        </p:nvSpPr>
        <p:spPr/>
        <p:txBody>
          <a:bodyPr/>
          <a:lstStyle/>
          <a:p>
            <a:fld id="{CFAA004E-DED9-4181-A91B-BDB8124BE6CC}" type="slidenum">
              <a:rPr lang="en-US" smtClean="0"/>
              <a:t>5</a:t>
            </a:fld>
            <a:endParaRPr lang="en-US"/>
          </a:p>
        </p:txBody>
      </p:sp>
    </p:spTree>
    <p:extLst>
      <p:ext uri="{BB962C8B-B14F-4D97-AF65-F5344CB8AC3E}">
        <p14:creationId xmlns:p14="http://schemas.microsoft.com/office/powerpoint/2010/main" val="650973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117144"/>
            <a:ext cx="7886700" cy="807182"/>
          </a:xfrm>
        </p:spPr>
        <p:txBody>
          <a:bodyPr>
            <a:normAutofit/>
          </a:bodyPr>
          <a:lstStyle/>
          <a:p>
            <a:pPr algn="ctr"/>
            <a:r>
              <a:rPr lang="en-US" sz="2000" b="1" dirty="0">
                <a:latin typeface="Arial" panose="020B0604020202020204" pitchFamily="34" charset="0"/>
                <a:cs typeface="Arial" panose="020B0604020202020204" pitchFamily="34" charset="0"/>
              </a:rPr>
              <a:t>ALLOCATION OF COVID 19 RELIEF GRANT   </a:t>
            </a:r>
          </a:p>
        </p:txBody>
      </p:sp>
      <p:pic>
        <p:nvPicPr>
          <p:cNvPr id="5" name="Picture 4" descr="top">
            <a:extLst>
              <a:ext uri="{FF2B5EF4-FFF2-40B4-BE49-F238E27FC236}">
                <a16:creationId xmlns:a16="http://schemas.microsoft.com/office/drawing/2014/main" id="{03734EE6-B784-46F5-A781-ACE84DA08C2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7496" y="6119706"/>
            <a:ext cx="2040835" cy="621150"/>
          </a:xfrm>
          <a:prstGeom prst="rect">
            <a:avLst/>
          </a:prstGeom>
          <a:noFill/>
          <a:ln>
            <a:noFill/>
          </a:ln>
        </p:spPr>
      </p:pic>
      <p:graphicFrame>
        <p:nvGraphicFramePr>
          <p:cNvPr id="6" name="Table 2">
            <a:extLst>
              <a:ext uri="{FF2B5EF4-FFF2-40B4-BE49-F238E27FC236}">
                <a16:creationId xmlns:a16="http://schemas.microsoft.com/office/drawing/2014/main" id="{6CB8F0C7-1789-4CB3-A5D5-545097E17D58}"/>
              </a:ext>
            </a:extLst>
          </p:cNvPr>
          <p:cNvGraphicFramePr>
            <a:graphicFrameLocks noGrp="1"/>
          </p:cNvGraphicFramePr>
          <p:nvPr>
            <p:extLst>
              <p:ext uri="{D42A27DB-BD31-4B8C-83A1-F6EECF244321}">
                <p14:modId xmlns:p14="http://schemas.microsoft.com/office/powerpoint/2010/main" val="271337431"/>
              </p:ext>
            </p:extLst>
          </p:nvPr>
        </p:nvGraphicFramePr>
        <p:xfrm>
          <a:off x="462170" y="1397000"/>
          <a:ext cx="7886701" cy="3209544"/>
        </p:xfrm>
        <a:graphic>
          <a:graphicData uri="http://schemas.openxmlformats.org/drawingml/2006/table">
            <a:tbl>
              <a:tblPr firstRow="1" bandRow="1">
                <a:tableStyleId>{5940675A-B579-460E-94D1-54222C63F5DA}</a:tableStyleId>
              </a:tblPr>
              <a:tblGrid>
                <a:gridCol w="2082247">
                  <a:extLst>
                    <a:ext uri="{9D8B030D-6E8A-4147-A177-3AD203B41FA5}">
                      <a16:colId xmlns:a16="http://schemas.microsoft.com/office/drawing/2014/main" val="1989146104"/>
                    </a:ext>
                  </a:extLst>
                </a:gridCol>
                <a:gridCol w="2562929">
                  <a:extLst>
                    <a:ext uri="{9D8B030D-6E8A-4147-A177-3AD203B41FA5}">
                      <a16:colId xmlns:a16="http://schemas.microsoft.com/office/drawing/2014/main" val="3019444797"/>
                    </a:ext>
                  </a:extLst>
                </a:gridCol>
                <a:gridCol w="3241525">
                  <a:extLst>
                    <a:ext uri="{9D8B030D-6E8A-4147-A177-3AD203B41FA5}">
                      <a16:colId xmlns:a16="http://schemas.microsoft.com/office/drawing/2014/main" val="2733683150"/>
                    </a:ext>
                  </a:extLst>
                </a:gridCol>
              </a:tblGrid>
              <a:tr h="370840">
                <a:tc>
                  <a:txBody>
                    <a:bodyPr/>
                    <a:lstStyle/>
                    <a:p>
                      <a:r>
                        <a:rPr lang="en-US" sz="1800" b="1" dirty="0">
                          <a:latin typeface="Arial" panose="020B0604020202020204" pitchFamily="34" charset="0"/>
                          <a:cs typeface="Arial" panose="020B0604020202020204" pitchFamily="34" charset="0"/>
                        </a:rPr>
                        <a:t>Municipality</a:t>
                      </a:r>
                    </a:p>
                  </a:txBody>
                  <a:tcPr/>
                </a:tc>
                <a:tc>
                  <a:txBody>
                    <a:bodyPr/>
                    <a:lstStyle/>
                    <a:p>
                      <a:r>
                        <a:rPr lang="en-US" sz="1800" b="1" dirty="0">
                          <a:latin typeface="Arial" panose="020B0604020202020204" pitchFamily="34" charset="0"/>
                          <a:cs typeface="Arial" panose="020B0604020202020204" pitchFamily="34" charset="0"/>
                        </a:rPr>
                        <a:t>Allocation </a:t>
                      </a:r>
                    </a:p>
                  </a:txBody>
                  <a:tcPr/>
                </a:tc>
                <a:tc>
                  <a:txBody>
                    <a:bodyPr/>
                    <a:lstStyle/>
                    <a:p>
                      <a:r>
                        <a:rPr lang="en-US" sz="1800" b="1" dirty="0">
                          <a:latin typeface="Arial" panose="020B0604020202020204" pitchFamily="34" charset="0"/>
                          <a:cs typeface="Arial" panose="020B0604020202020204" pitchFamily="34" charset="0"/>
                        </a:rPr>
                        <a:t>Total Spent</a:t>
                      </a:r>
                    </a:p>
                  </a:txBody>
                  <a:tcPr/>
                </a:tc>
                <a:extLst>
                  <a:ext uri="{0D108BD9-81ED-4DB2-BD59-A6C34878D82A}">
                    <a16:rowId xmlns:a16="http://schemas.microsoft.com/office/drawing/2014/main" val="70790616"/>
                  </a:ext>
                </a:extLst>
              </a:tr>
              <a:tr h="370840">
                <a:tc>
                  <a:txBody>
                    <a:bodyPr/>
                    <a:lstStyle/>
                    <a:p>
                      <a:pPr marL="0" marR="0" algn="just">
                        <a:lnSpc>
                          <a:spcPct val="115000"/>
                        </a:lnSpc>
                        <a:spcBef>
                          <a:spcPts val="0"/>
                        </a:spcBef>
                        <a:spcAft>
                          <a:spcPts val="0"/>
                        </a:spcAft>
                      </a:pPr>
                      <a:r>
                        <a:rPr lang="en-ZA" sz="1800" dirty="0">
                          <a:effectLst/>
                          <a:latin typeface="Arial" panose="020B0604020202020204" pitchFamily="34" charset="0"/>
                          <a:cs typeface="Arial" panose="020B0604020202020204" pitchFamily="34" charset="0"/>
                        </a:rPr>
                        <a:t>Waterberg </a:t>
                      </a:r>
                      <a:endParaRPr lang="en-US" sz="1800" dirty="0">
                        <a:effectLst/>
                        <a:latin typeface="Arial" panose="020B0604020202020204" pitchFamily="34" charset="0"/>
                        <a:ea typeface="Calibri"/>
                        <a:cs typeface="Arial" panose="020B0604020202020204" pitchFamily="34" charset="0"/>
                      </a:endParaRPr>
                    </a:p>
                  </a:txBody>
                  <a:tcPr marL="9525" marR="9525" marT="9525" marB="0"/>
                </a:tc>
                <a:tc>
                  <a:txBody>
                    <a:bodyPr/>
                    <a:lstStyle/>
                    <a:p>
                      <a:pPr marL="0" marR="0" algn="just">
                        <a:lnSpc>
                          <a:spcPct val="115000"/>
                        </a:lnSpc>
                        <a:spcBef>
                          <a:spcPts val="0"/>
                        </a:spcBef>
                        <a:spcAft>
                          <a:spcPts val="0"/>
                        </a:spcAft>
                      </a:pPr>
                      <a:r>
                        <a:rPr lang="en-ZA" sz="1800" dirty="0">
                          <a:effectLst/>
                          <a:latin typeface="Arial" panose="020B0604020202020204" pitchFamily="34" charset="0"/>
                          <a:cs typeface="Arial" panose="020B0604020202020204" pitchFamily="34" charset="0"/>
                        </a:rPr>
                        <a:t>R1 192 000.00</a:t>
                      </a:r>
                      <a:endParaRPr lang="en-US" sz="1800" dirty="0">
                        <a:effectLst/>
                        <a:latin typeface="Arial" panose="020B0604020202020204" pitchFamily="34" charset="0"/>
                        <a:ea typeface="Calibri"/>
                        <a:cs typeface="Arial" panose="020B0604020202020204" pitchFamily="34" charset="0"/>
                      </a:endParaRPr>
                    </a:p>
                  </a:txBody>
                  <a:tcPr marL="9525" marR="9525" marT="9525" marB="0"/>
                </a:tc>
                <a:tc>
                  <a:txBody>
                    <a:bodyPr/>
                    <a:lstStyle/>
                    <a:p>
                      <a:pPr marL="0" marR="0" algn="just">
                        <a:lnSpc>
                          <a:spcPct val="115000"/>
                        </a:lnSpc>
                        <a:spcBef>
                          <a:spcPts val="0"/>
                        </a:spcBef>
                        <a:spcAft>
                          <a:spcPts val="0"/>
                        </a:spcAft>
                      </a:pPr>
                      <a:r>
                        <a:rPr lang="en-ZA" sz="1800" dirty="0">
                          <a:effectLst/>
                          <a:latin typeface="Arial" panose="020B0604020202020204" pitchFamily="34" charset="0"/>
                          <a:cs typeface="Arial" panose="020B0604020202020204" pitchFamily="34" charset="0"/>
                        </a:rPr>
                        <a:t>R    460 000.00</a:t>
                      </a:r>
                      <a:endParaRPr lang="en-US" sz="1800" dirty="0">
                        <a:effectLst/>
                        <a:latin typeface="Arial" panose="020B0604020202020204" pitchFamily="34" charset="0"/>
                        <a:ea typeface="Calibri"/>
                        <a:cs typeface="Arial" panose="020B0604020202020204" pitchFamily="34" charset="0"/>
                      </a:endParaRPr>
                    </a:p>
                  </a:txBody>
                  <a:tcPr marL="9525" marR="9525" marT="9525" marB="0"/>
                </a:tc>
                <a:extLst>
                  <a:ext uri="{0D108BD9-81ED-4DB2-BD59-A6C34878D82A}">
                    <a16:rowId xmlns:a16="http://schemas.microsoft.com/office/drawing/2014/main" val="1282327392"/>
                  </a:ext>
                </a:extLst>
              </a:tr>
              <a:tr h="370840">
                <a:tc>
                  <a:txBody>
                    <a:bodyPr/>
                    <a:lstStyle/>
                    <a:p>
                      <a:pPr marL="0" marR="0" algn="just">
                        <a:lnSpc>
                          <a:spcPct val="115000"/>
                        </a:lnSpc>
                        <a:spcBef>
                          <a:spcPts val="0"/>
                        </a:spcBef>
                        <a:spcAft>
                          <a:spcPts val="0"/>
                        </a:spcAft>
                      </a:pPr>
                      <a:r>
                        <a:rPr lang="en-ZA" sz="1800" dirty="0">
                          <a:effectLst/>
                          <a:latin typeface="Arial" panose="020B0604020202020204" pitchFamily="34" charset="0"/>
                          <a:cs typeface="Arial" panose="020B0604020202020204" pitchFamily="34" charset="0"/>
                        </a:rPr>
                        <a:t>Lephalale </a:t>
                      </a:r>
                      <a:endParaRPr lang="en-US" sz="1800" dirty="0">
                        <a:effectLst/>
                        <a:latin typeface="Arial" panose="020B0604020202020204" pitchFamily="34" charset="0"/>
                        <a:ea typeface="Calibri"/>
                        <a:cs typeface="Arial" panose="020B0604020202020204" pitchFamily="34" charset="0"/>
                      </a:endParaRPr>
                    </a:p>
                  </a:txBody>
                  <a:tcPr marL="9525" marR="9525" marT="9525" marB="0"/>
                </a:tc>
                <a:tc>
                  <a:txBody>
                    <a:bodyPr/>
                    <a:lstStyle/>
                    <a:p>
                      <a:pPr marL="0" marR="0" algn="just">
                        <a:lnSpc>
                          <a:spcPct val="115000"/>
                        </a:lnSpc>
                        <a:spcBef>
                          <a:spcPts val="0"/>
                        </a:spcBef>
                        <a:spcAft>
                          <a:spcPts val="0"/>
                        </a:spcAft>
                      </a:pPr>
                      <a:r>
                        <a:rPr lang="en-ZA" sz="1800" dirty="0">
                          <a:effectLst/>
                          <a:latin typeface="Arial" panose="020B0604020202020204" pitchFamily="34" charset="0"/>
                          <a:cs typeface="Arial" panose="020B0604020202020204" pitchFamily="34" charset="0"/>
                        </a:rPr>
                        <a:t>R   298 000.00</a:t>
                      </a:r>
                      <a:endParaRPr lang="en-US" sz="1800" dirty="0">
                        <a:effectLst/>
                        <a:latin typeface="Arial" panose="020B0604020202020204" pitchFamily="34" charset="0"/>
                        <a:ea typeface="Calibri"/>
                        <a:cs typeface="Arial" panose="020B0604020202020204" pitchFamily="34" charset="0"/>
                      </a:endParaRPr>
                    </a:p>
                  </a:txBody>
                  <a:tcPr marL="9525" marR="9525" marT="9525" marB="0"/>
                </a:tc>
                <a:tc>
                  <a:txBody>
                    <a:bodyPr/>
                    <a:lstStyle/>
                    <a:p>
                      <a:pPr marL="0" marR="0" algn="just">
                        <a:lnSpc>
                          <a:spcPct val="115000"/>
                        </a:lnSpc>
                        <a:spcBef>
                          <a:spcPts val="0"/>
                        </a:spcBef>
                        <a:spcAft>
                          <a:spcPts val="0"/>
                        </a:spcAft>
                      </a:pPr>
                      <a:r>
                        <a:rPr lang="en-ZA" sz="1800" dirty="0">
                          <a:solidFill>
                            <a:schemeClr val="tx1"/>
                          </a:solidFill>
                          <a:effectLst/>
                          <a:latin typeface="Arial" panose="020B0604020202020204" pitchFamily="34" charset="0"/>
                          <a:cs typeface="Arial" panose="020B0604020202020204" pitchFamily="34" charset="0"/>
                        </a:rPr>
                        <a:t>R     </a:t>
                      </a:r>
                      <a:r>
                        <a:rPr lang="en-ZA" sz="1800" baseline="0" dirty="0">
                          <a:solidFill>
                            <a:schemeClr val="tx1"/>
                          </a:solidFill>
                          <a:effectLst/>
                          <a:latin typeface="Arial" panose="020B0604020202020204" pitchFamily="34" charset="0"/>
                          <a:cs typeface="Arial" panose="020B0604020202020204" pitchFamily="34" charset="0"/>
                        </a:rPr>
                        <a:t>          </a:t>
                      </a:r>
                      <a:r>
                        <a:rPr lang="en-ZA" sz="1800" dirty="0">
                          <a:solidFill>
                            <a:schemeClr val="tx1"/>
                          </a:solidFill>
                          <a:effectLst/>
                          <a:latin typeface="Arial" panose="020B0604020202020204" pitchFamily="34" charset="0"/>
                          <a:cs typeface="Arial" panose="020B0604020202020204" pitchFamily="34" charset="0"/>
                        </a:rPr>
                        <a:t>0.00 </a:t>
                      </a:r>
                      <a:endParaRPr lang="en-US" sz="1800" dirty="0">
                        <a:solidFill>
                          <a:schemeClr val="tx1"/>
                        </a:solidFill>
                        <a:effectLst/>
                        <a:latin typeface="Arial" panose="020B0604020202020204" pitchFamily="34" charset="0"/>
                        <a:ea typeface="Calibri"/>
                        <a:cs typeface="Arial" panose="020B0604020202020204" pitchFamily="34" charset="0"/>
                      </a:endParaRPr>
                    </a:p>
                  </a:txBody>
                  <a:tcPr marL="9525" marR="9525" marT="9525" marB="0"/>
                </a:tc>
                <a:extLst>
                  <a:ext uri="{0D108BD9-81ED-4DB2-BD59-A6C34878D82A}">
                    <a16:rowId xmlns:a16="http://schemas.microsoft.com/office/drawing/2014/main" val="4078775804"/>
                  </a:ext>
                </a:extLst>
              </a:tr>
              <a:tr h="370840">
                <a:tc>
                  <a:txBody>
                    <a:bodyPr/>
                    <a:lstStyle/>
                    <a:p>
                      <a:pPr marL="0" marR="0" algn="just">
                        <a:lnSpc>
                          <a:spcPct val="115000"/>
                        </a:lnSpc>
                        <a:spcBef>
                          <a:spcPts val="0"/>
                        </a:spcBef>
                        <a:spcAft>
                          <a:spcPts val="0"/>
                        </a:spcAft>
                      </a:pPr>
                      <a:r>
                        <a:rPr lang="en-ZA" sz="1800">
                          <a:effectLst/>
                          <a:latin typeface="Arial" panose="020B0604020202020204" pitchFamily="34" charset="0"/>
                          <a:cs typeface="Arial" panose="020B0604020202020204" pitchFamily="34" charset="0"/>
                        </a:rPr>
                        <a:t>Thabazimbi </a:t>
                      </a:r>
                      <a:endParaRPr lang="en-US" sz="1800">
                        <a:effectLst/>
                        <a:latin typeface="Arial" panose="020B0604020202020204" pitchFamily="34" charset="0"/>
                        <a:ea typeface="Calibri"/>
                        <a:cs typeface="Arial" panose="020B0604020202020204" pitchFamily="34" charset="0"/>
                      </a:endParaRPr>
                    </a:p>
                  </a:txBody>
                  <a:tcPr marL="9525" marR="9525" marT="9525" marB="0"/>
                </a:tc>
                <a:tc>
                  <a:txBody>
                    <a:bodyPr/>
                    <a:lstStyle/>
                    <a:p>
                      <a:pPr marL="0" marR="0" algn="just">
                        <a:lnSpc>
                          <a:spcPct val="115000"/>
                        </a:lnSpc>
                        <a:spcBef>
                          <a:spcPts val="0"/>
                        </a:spcBef>
                        <a:spcAft>
                          <a:spcPts val="0"/>
                        </a:spcAft>
                      </a:pPr>
                      <a:r>
                        <a:rPr lang="en-ZA" sz="1800" dirty="0">
                          <a:effectLst/>
                          <a:latin typeface="Arial" panose="020B0604020202020204" pitchFamily="34" charset="0"/>
                          <a:cs typeface="Arial" panose="020B0604020202020204" pitchFamily="34" charset="0"/>
                        </a:rPr>
                        <a:t>R   298 000.00</a:t>
                      </a:r>
                      <a:endParaRPr lang="en-US" sz="1800" dirty="0">
                        <a:effectLst/>
                        <a:latin typeface="Arial" panose="020B0604020202020204" pitchFamily="34" charset="0"/>
                        <a:ea typeface="Calibri"/>
                        <a:cs typeface="Arial" panose="020B0604020202020204" pitchFamily="34" charset="0"/>
                      </a:endParaRPr>
                    </a:p>
                  </a:txBody>
                  <a:tcPr marL="9525" marR="9525" marT="9525" marB="0"/>
                </a:tc>
                <a:tc>
                  <a:txBody>
                    <a:bodyPr/>
                    <a:lstStyle/>
                    <a:p>
                      <a:pPr marL="0" marR="0" algn="just">
                        <a:lnSpc>
                          <a:spcPct val="115000"/>
                        </a:lnSpc>
                        <a:spcBef>
                          <a:spcPts val="0"/>
                        </a:spcBef>
                        <a:spcAft>
                          <a:spcPts val="0"/>
                        </a:spcAft>
                      </a:pPr>
                      <a:r>
                        <a:rPr lang="en-ZA" sz="1800" dirty="0">
                          <a:effectLst/>
                          <a:latin typeface="Arial" panose="020B0604020202020204" pitchFamily="34" charset="0"/>
                          <a:cs typeface="Arial" panose="020B0604020202020204" pitchFamily="34" charset="0"/>
                        </a:rPr>
                        <a:t>R    298 000.00</a:t>
                      </a:r>
                      <a:endParaRPr lang="en-US" sz="1800" dirty="0">
                        <a:effectLst/>
                        <a:latin typeface="Arial" panose="020B0604020202020204" pitchFamily="34" charset="0"/>
                        <a:ea typeface="Calibri"/>
                        <a:cs typeface="Arial" panose="020B0604020202020204" pitchFamily="34" charset="0"/>
                      </a:endParaRPr>
                    </a:p>
                  </a:txBody>
                  <a:tcPr marL="9525" marR="9525" marT="9525" marB="0"/>
                </a:tc>
                <a:extLst>
                  <a:ext uri="{0D108BD9-81ED-4DB2-BD59-A6C34878D82A}">
                    <a16:rowId xmlns:a16="http://schemas.microsoft.com/office/drawing/2014/main" val="1386886928"/>
                  </a:ext>
                </a:extLst>
              </a:tr>
              <a:tr h="370840">
                <a:tc>
                  <a:txBody>
                    <a:bodyPr/>
                    <a:lstStyle/>
                    <a:p>
                      <a:pPr marL="0" marR="0" algn="just">
                        <a:lnSpc>
                          <a:spcPct val="115000"/>
                        </a:lnSpc>
                        <a:spcBef>
                          <a:spcPts val="0"/>
                        </a:spcBef>
                        <a:spcAft>
                          <a:spcPts val="0"/>
                        </a:spcAft>
                      </a:pPr>
                      <a:r>
                        <a:rPr lang="en-ZA" sz="1800">
                          <a:effectLst/>
                          <a:latin typeface="Arial" panose="020B0604020202020204" pitchFamily="34" charset="0"/>
                          <a:cs typeface="Arial" panose="020B0604020202020204" pitchFamily="34" charset="0"/>
                        </a:rPr>
                        <a:t>Modimolle-Mookgopong  </a:t>
                      </a:r>
                      <a:endParaRPr lang="en-US" sz="1800">
                        <a:effectLst/>
                        <a:latin typeface="Arial" panose="020B0604020202020204" pitchFamily="34" charset="0"/>
                        <a:ea typeface="Calibri"/>
                        <a:cs typeface="Arial" panose="020B0604020202020204" pitchFamily="34" charset="0"/>
                      </a:endParaRPr>
                    </a:p>
                  </a:txBody>
                  <a:tcPr marL="9525" marR="9525" marT="9525" marB="0"/>
                </a:tc>
                <a:tc>
                  <a:txBody>
                    <a:bodyPr/>
                    <a:lstStyle/>
                    <a:p>
                      <a:pPr marL="0" marR="0" algn="just">
                        <a:lnSpc>
                          <a:spcPct val="115000"/>
                        </a:lnSpc>
                        <a:spcBef>
                          <a:spcPts val="0"/>
                        </a:spcBef>
                        <a:spcAft>
                          <a:spcPts val="0"/>
                        </a:spcAft>
                      </a:pPr>
                      <a:r>
                        <a:rPr lang="en-ZA" sz="1800" dirty="0">
                          <a:effectLst/>
                          <a:latin typeface="Arial" panose="020B0604020202020204" pitchFamily="34" charset="0"/>
                          <a:cs typeface="Arial" panose="020B0604020202020204" pitchFamily="34" charset="0"/>
                        </a:rPr>
                        <a:t>R   298 000.00</a:t>
                      </a:r>
                      <a:endParaRPr lang="en-US" sz="1800" dirty="0">
                        <a:effectLst/>
                        <a:latin typeface="Arial" panose="020B0604020202020204" pitchFamily="34" charset="0"/>
                        <a:ea typeface="Calibri"/>
                        <a:cs typeface="Arial" panose="020B0604020202020204" pitchFamily="34" charset="0"/>
                      </a:endParaRPr>
                    </a:p>
                  </a:txBody>
                  <a:tcPr marL="9525" marR="9525" marT="9525" marB="0"/>
                </a:tc>
                <a:tc>
                  <a:txBody>
                    <a:bodyPr/>
                    <a:lstStyle/>
                    <a:p>
                      <a:pPr marL="0" marR="0" algn="just">
                        <a:lnSpc>
                          <a:spcPct val="115000"/>
                        </a:lnSpc>
                        <a:spcBef>
                          <a:spcPts val="0"/>
                        </a:spcBef>
                        <a:spcAft>
                          <a:spcPts val="0"/>
                        </a:spcAft>
                      </a:pPr>
                      <a:r>
                        <a:rPr lang="en-ZA" sz="1800" dirty="0">
                          <a:effectLst/>
                          <a:latin typeface="Arial" panose="020B0604020202020204" pitchFamily="34" charset="0"/>
                          <a:cs typeface="Arial" panose="020B0604020202020204" pitchFamily="34" charset="0"/>
                        </a:rPr>
                        <a:t>R    298 000.00</a:t>
                      </a:r>
                      <a:endParaRPr lang="en-US" sz="1800" dirty="0">
                        <a:effectLst/>
                        <a:latin typeface="Arial" panose="020B0604020202020204" pitchFamily="34" charset="0"/>
                        <a:ea typeface="Calibri"/>
                        <a:cs typeface="Arial" panose="020B0604020202020204" pitchFamily="34" charset="0"/>
                      </a:endParaRPr>
                    </a:p>
                  </a:txBody>
                  <a:tcPr marL="9525" marR="9525" marT="9525" marB="0"/>
                </a:tc>
                <a:extLst>
                  <a:ext uri="{0D108BD9-81ED-4DB2-BD59-A6C34878D82A}">
                    <a16:rowId xmlns:a16="http://schemas.microsoft.com/office/drawing/2014/main" val="3815264028"/>
                  </a:ext>
                </a:extLst>
              </a:tr>
              <a:tr h="370840">
                <a:tc>
                  <a:txBody>
                    <a:bodyPr/>
                    <a:lstStyle/>
                    <a:p>
                      <a:pPr marL="0" marR="0" algn="just">
                        <a:lnSpc>
                          <a:spcPct val="115000"/>
                        </a:lnSpc>
                        <a:spcBef>
                          <a:spcPts val="0"/>
                        </a:spcBef>
                        <a:spcAft>
                          <a:spcPts val="0"/>
                        </a:spcAft>
                      </a:pPr>
                      <a:r>
                        <a:rPr lang="en-ZA" sz="1800">
                          <a:effectLst/>
                          <a:latin typeface="Arial" panose="020B0604020202020204" pitchFamily="34" charset="0"/>
                          <a:cs typeface="Arial" panose="020B0604020202020204" pitchFamily="34" charset="0"/>
                        </a:rPr>
                        <a:t>Bela-Bela  </a:t>
                      </a:r>
                      <a:endParaRPr lang="en-US" sz="1800">
                        <a:effectLst/>
                        <a:latin typeface="Arial" panose="020B0604020202020204" pitchFamily="34" charset="0"/>
                        <a:ea typeface="Calibri"/>
                        <a:cs typeface="Arial" panose="020B0604020202020204" pitchFamily="34" charset="0"/>
                      </a:endParaRPr>
                    </a:p>
                  </a:txBody>
                  <a:tcPr marL="9525" marR="9525" marT="9525" marB="0"/>
                </a:tc>
                <a:tc>
                  <a:txBody>
                    <a:bodyPr/>
                    <a:lstStyle/>
                    <a:p>
                      <a:pPr marL="0" marR="0" algn="just">
                        <a:lnSpc>
                          <a:spcPct val="115000"/>
                        </a:lnSpc>
                        <a:spcBef>
                          <a:spcPts val="0"/>
                        </a:spcBef>
                        <a:spcAft>
                          <a:spcPts val="0"/>
                        </a:spcAft>
                      </a:pPr>
                      <a:r>
                        <a:rPr lang="en-ZA" sz="1800" dirty="0">
                          <a:effectLst/>
                          <a:latin typeface="Arial" panose="020B0604020202020204" pitchFamily="34" charset="0"/>
                          <a:cs typeface="Arial" panose="020B0604020202020204" pitchFamily="34" charset="0"/>
                        </a:rPr>
                        <a:t>R   179 000.00</a:t>
                      </a:r>
                      <a:endParaRPr lang="en-US" sz="1800" dirty="0">
                        <a:effectLst/>
                        <a:latin typeface="Arial" panose="020B0604020202020204" pitchFamily="34" charset="0"/>
                        <a:ea typeface="Calibri"/>
                        <a:cs typeface="Arial" panose="020B0604020202020204" pitchFamily="34" charset="0"/>
                      </a:endParaRPr>
                    </a:p>
                  </a:txBody>
                  <a:tcPr marL="9525" marR="9525" marT="9525" marB="0"/>
                </a:tc>
                <a:tc>
                  <a:txBody>
                    <a:bodyPr/>
                    <a:lstStyle/>
                    <a:p>
                      <a:pPr marL="0" marR="0" algn="just">
                        <a:lnSpc>
                          <a:spcPct val="115000"/>
                        </a:lnSpc>
                        <a:spcBef>
                          <a:spcPts val="0"/>
                        </a:spcBef>
                        <a:spcAft>
                          <a:spcPts val="0"/>
                        </a:spcAft>
                      </a:pPr>
                      <a:r>
                        <a:rPr lang="en-ZA" sz="1800" dirty="0">
                          <a:effectLst/>
                          <a:latin typeface="Arial" panose="020B0604020202020204" pitchFamily="34" charset="0"/>
                          <a:cs typeface="Arial" panose="020B0604020202020204" pitchFamily="34" charset="0"/>
                        </a:rPr>
                        <a:t>R    179 000.00</a:t>
                      </a:r>
                      <a:endParaRPr lang="en-US" sz="1800" dirty="0">
                        <a:effectLst/>
                        <a:latin typeface="Arial" panose="020B0604020202020204" pitchFamily="34" charset="0"/>
                        <a:ea typeface="Calibri"/>
                        <a:cs typeface="Arial" panose="020B0604020202020204" pitchFamily="34" charset="0"/>
                      </a:endParaRPr>
                    </a:p>
                  </a:txBody>
                  <a:tcPr marL="9525" marR="9525" marT="9525" marB="0"/>
                </a:tc>
                <a:extLst>
                  <a:ext uri="{0D108BD9-81ED-4DB2-BD59-A6C34878D82A}">
                    <a16:rowId xmlns:a16="http://schemas.microsoft.com/office/drawing/2014/main" val="4123011408"/>
                  </a:ext>
                </a:extLst>
              </a:tr>
              <a:tr h="370840">
                <a:tc>
                  <a:txBody>
                    <a:bodyPr/>
                    <a:lstStyle/>
                    <a:p>
                      <a:pPr marL="0" marR="0" algn="just">
                        <a:lnSpc>
                          <a:spcPct val="115000"/>
                        </a:lnSpc>
                        <a:spcBef>
                          <a:spcPts val="0"/>
                        </a:spcBef>
                        <a:spcAft>
                          <a:spcPts val="0"/>
                        </a:spcAft>
                      </a:pPr>
                      <a:r>
                        <a:rPr lang="en-ZA" sz="1800">
                          <a:effectLst/>
                          <a:latin typeface="Arial" panose="020B0604020202020204" pitchFamily="34" charset="0"/>
                          <a:cs typeface="Arial" panose="020B0604020202020204" pitchFamily="34" charset="0"/>
                        </a:rPr>
                        <a:t>Mogalakwena  </a:t>
                      </a:r>
                      <a:endParaRPr lang="en-US" sz="1800">
                        <a:effectLst/>
                        <a:latin typeface="Arial" panose="020B0604020202020204" pitchFamily="34" charset="0"/>
                        <a:ea typeface="Calibri"/>
                        <a:cs typeface="Arial" panose="020B0604020202020204" pitchFamily="34" charset="0"/>
                      </a:endParaRPr>
                    </a:p>
                  </a:txBody>
                  <a:tcPr marL="9525" marR="9525" marT="9525" marB="0"/>
                </a:tc>
                <a:tc>
                  <a:txBody>
                    <a:bodyPr/>
                    <a:lstStyle/>
                    <a:p>
                      <a:pPr marL="0" marR="0" algn="just">
                        <a:lnSpc>
                          <a:spcPct val="115000"/>
                        </a:lnSpc>
                        <a:spcBef>
                          <a:spcPts val="0"/>
                        </a:spcBef>
                        <a:spcAft>
                          <a:spcPts val="0"/>
                        </a:spcAft>
                      </a:pPr>
                      <a:r>
                        <a:rPr lang="en-ZA" sz="1800" dirty="0">
                          <a:effectLst/>
                          <a:latin typeface="Arial" panose="020B0604020202020204" pitchFamily="34" charset="0"/>
                          <a:cs typeface="Arial" panose="020B0604020202020204" pitchFamily="34" charset="0"/>
                        </a:rPr>
                        <a:t>R   417 000.00</a:t>
                      </a:r>
                      <a:endParaRPr lang="en-US" sz="1800" dirty="0">
                        <a:effectLst/>
                        <a:latin typeface="Arial" panose="020B0604020202020204" pitchFamily="34" charset="0"/>
                        <a:ea typeface="Calibri"/>
                        <a:cs typeface="Arial" panose="020B0604020202020204" pitchFamily="34" charset="0"/>
                      </a:endParaRPr>
                    </a:p>
                  </a:txBody>
                  <a:tcPr marL="9525" marR="9525" marT="9525" marB="0"/>
                </a:tc>
                <a:tc>
                  <a:txBody>
                    <a:bodyPr/>
                    <a:lstStyle/>
                    <a:p>
                      <a:pPr marL="0" marR="0" algn="just">
                        <a:lnSpc>
                          <a:spcPct val="115000"/>
                        </a:lnSpc>
                        <a:spcBef>
                          <a:spcPts val="0"/>
                        </a:spcBef>
                        <a:spcAft>
                          <a:spcPts val="0"/>
                        </a:spcAft>
                      </a:pPr>
                      <a:r>
                        <a:rPr lang="en-ZA" sz="1800" dirty="0">
                          <a:effectLst/>
                          <a:latin typeface="Arial" panose="020B0604020202020204" pitchFamily="34" charset="0"/>
                          <a:cs typeface="Arial" panose="020B0604020202020204" pitchFamily="34" charset="0"/>
                        </a:rPr>
                        <a:t>R    417 000.00</a:t>
                      </a:r>
                      <a:endParaRPr lang="en-US" sz="1800" dirty="0">
                        <a:effectLst/>
                        <a:latin typeface="Arial" panose="020B0604020202020204" pitchFamily="34" charset="0"/>
                        <a:ea typeface="Calibri"/>
                        <a:cs typeface="Arial" panose="020B0604020202020204" pitchFamily="34" charset="0"/>
                      </a:endParaRPr>
                    </a:p>
                  </a:txBody>
                  <a:tcPr marL="9525" marR="9525" marT="9525" marB="0"/>
                </a:tc>
                <a:extLst>
                  <a:ext uri="{0D108BD9-81ED-4DB2-BD59-A6C34878D82A}">
                    <a16:rowId xmlns:a16="http://schemas.microsoft.com/office/drawing/2014/main" val="2059937521"/>
                  </a:ext>
                </a:extLst>
              </a:tr>
              <a:tr h="370840">
                <a:tc>
                  <a:txBody>
                    <a:bodyPr/>
                    <a:lstStyle/>
                    <a:p>
                      <a:pPr marL="0" marR="0" algn="just">
                        <a:lnSpc>
                          <a:spcPct val="115000"/>
                        </a:lnSpc>
                        <a:spcBef>
                          <a:spcPts val="0"/>
                        </a:spcBef>
                        <a:spcAft>
                          <a:spcPts val="0"/>
                        </a:spcAft>
                      </a:pPr>
                      <a:r>
                        <a:rPr lang="en-ZA" sz="1800" b="1" dirty="0">
                          <a:effectLst/>
                          <a:latin typeface="Arial" panose="020B0604020202020204" pitchFamily="34" charset="0"/>
                          <a:cs typeface="Arial" panose="020B0604020202020204" pitchFamily="34" charset="0"/>
                        </a:rPr>
                        <a:t> Total</a:t>
                      </a:r>
                      <a:endParaRPr lang="en-US" sz="1800" b="1" dirty="0">
                        <a:effectLst/>
                        <a:latin typeface="Arial" panose="020B0604020202020204" pitchFamily="34" charset="0"/>
                        <a:ea typeface="Calibri"/>
                        <a:cs typeface="Arial" panose="020B0604020202020204" pitchFamily="34" charset="0"/>
                      </a:endParaRPr>
                    </a:p>
                  </a:txBody>
                  <a:tcPr marL="9525" marR="9525" marT="9525" marB="0"/>
                </a:tc>
                <a:tc>
                  <a:txBody>
                    <a:bodyPr/>
                    <a:lstStyle/>
                    <a:p>
                      <a:pPr marL="0" marR="0" algn="just">
                        <a:lnSpc>
                          <a:spcPct val="115000"/>
                        </a:lnSpc>
                        <a:spcBef>
                          <a:spcPts val="0"/>
                        </a:spcBef>
                        <a:spcAft>
                          <a:spcPts val="0"/>
                        </a:spcAft>
                      </a:pPr>
                      <a:r>
                        <a:rPr lang="en-ZA" sz="1800" b="1" dirty="0">
                          <a:solidFill>
                            <a:schemeClr val="tx1"/>
                          </a:solidFill>
                          <a:effectLst/>
                          <a:latin typeface="Arial" panose="020B0604020202020204" pitchFamily="34" charset="0"/>
                          <a:cs typeface="Arial" panose="020B0604020202020204" pitchFamily="34" charset="0"/>
                        </a:rPr>
                        <a:t>R2 682 000.00</a:t>
                      </a:r>
                      <a:endParaRPr lang="en-US" sz="1800" b="1" dirty="0">
                        <a:solidFill>
                          <a:schemeClr val="tx1"/>
                        </a:solidFill>
                        <a:effectLst/>
                        <a:latin typeface="Arial" panose="020B0604020202020204" pitchFamily="34" charset="0"/>
                        <a:ea typeface="Calibri"/>
                        <a:cs typeface="Arial" panose="020B0604020202020204" pitchFamily="34" charset="0"/>
                      </a:endParaRPr>
                    </a:p>
                  </a:txBody>
                  <a:tcPr marL="9525" marR="9525" marT="9525" marB="0"/>
                </a:tc>
                <a:tc>
                  <a:txBody>
                    <a:bodyPr/>
                    <a:lstStyle/>
                    <a:p>
                      <a:pPr marL="0" marR="0" algn="just">
                        <a:lnSpc>
                          <a:spcPct val="115000"/>
                        </a:lnSpc>
                        <a:spcBef>
                          <a:spcPts val="0"/>
                        </a:spcBef>
                        <a:spcAft>
                          <a:spcPts val="0"/>
                        </a:spcAft>
                      </a:pPr>
                      <a:r>
                        <a:rPr lang="en-ZA" sz="1800" b="1" dirty="0">
                          <a:solidFill>
                            <a:schemeClr val="tx1"/>
                          </a:solidFill>
                          <a:effectLst/>
                          <a:latin typeface="Arial" panose="020B0604020202020204" pitchFamily="34" charset="0"/>
                          <a:cs typeface="Arial" panose="020B0604020202020204" pitchFamily="34" charset="0"/>
                        </a:rPr>
                        <a:t>R 1</a:t>
                      </a:r>
                      <a:r>
                        <a:rPr lang="en-ZA" sz="1800" b="1" baseline="0" dirty="0">
                          <a:solidFill>
                            <a:schemeClr val="tx1"/>
                          </a:solidFill>
                          <a:effectLst/>
                          <a:latin typeface="Arial" panose="020B0604020202020204" pitchFamily="34" charset="0"/>
                          <a:cs typeface="Arial" panose="020B0604020202020204" pitchFamily="34" charset="0"/>
                        </a:rPr>
                        <a:t> 652 000</a:t>
                      </a:r>
                      <a:r>
                        <a:rPr lang="en-ZA" sz="1800" b="1" dirty="0">
                          <a:solidFill>
                            <a:schemeClr val="tx1"/>
                          </a:solidFill>
                          <a:effectLst/>
                          <a:latin typeface="Arial" panose="020B0604020202020204" pitchFamily="34" charset="0"/>
                          <a:cs typeface="Arial" panose="020B0604020202020204" pitchFamily="34" charset="0"/>
                        </a:rPr>
                        <a:t>.00</a:t>
                      </a:r>
                      <a:endParaRPr lang="en-US" sz="1800" b="1" dirty="0">
                        <a:solidFill>
                          <a:schemeClr val="tx1"/>
                        </a:solidFill>
                        <a:effectLst/>
                        <a:latin typeface="Arial" panose="020B0604020202020204" pitchFamily="34" charset="0"/>
                        <a:ea typeface="Calibri"/>
                        <a:cs typeface="Arial" panose="020B0604020202020204" pitchFamily="34" charset="0"/>
                      </a:endParaRPr>
                    </a:p>
                  </a:txBody>
                  <a:tcPr marL="9525" marR="9525" marT="9525" marB="0"/>
                </a:tc>
                <a:extLst>
                  <a:ext uri="{0D108BD9-81ED-4DB2-BD59-A6C34878D82A}">
                    <a16:rowId xmlns:a16="http://schemas.microsoft.com/office/drawing/2014/main" val="3341382560"/>
                  </a:ext>
                </a:extLst>
              </a:tr>
            </a:tbl>
          </a:graphicData>
        </a:graphic>
      </p:graphicFrame>
      <p:sp>
        <p:nvSpPr>
          <p:cNvPr id="2" name="Slide Number Placeholder 1">
            <a:extLst>
              <a:ext uri="{FF2B5EF4-FFF2-40B4-BE49-F238E27FC236}">
                <a16:creationId xmlns:a16="http://schemas.microsoft.com/office/drawing/2014/main" id="{A3D88D72-44DA-4D95-8E11-916F42D62426}"/>
              </a:ext>
            </a:extLst>
          </p:cNvPr>
          <p:cNvSpPr>
            <a:spLocks noGrp="1"/>
          </p:cNvSpPr>
          <p:nvPr>
            <p:ph type="sldNum" sz="quarter" idx="12"/>
          </p:nvPr>
        </p:nvSpPr>
        <p:spPr/>
        <p:txBody>
          <a:bodyPr/>
          <a:lstStyle/>
          <a:p>
            <a:fld id="{CFAA004E-DED9-4181-A91B-BDB8124BE6CC}" type="slidenum">
              <a:rPr lang="en-US" smtClean="0"/>
              <a:t>6</a:t>
            </a:fld>
            <a:endParaRPr lang="en-US"/>
          </a:p>
        </p:txBody>
      </p:sp>
    </p:spTree>
    <p:extLst>
      <p:ext uri="{BB962C8B-B14F-4D97-AF65-F5344CB8AC3E}">
        <p14:creationId xmlns:p14="http://schemas.microsoft.com/office/powerpoint/2010/main" val="1800086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117144"/>
            <a:ext cx="7886700" cy="807182"/>
          </a:xfrm>
        </p:spPr>
        <p:txBody>
          <a:bodyPr>
            <a:normAutofit/>
          </a:bodyPr>
          <a:lstStyle/>
          <a:p>
            <a:pPr algn="ctr"/>
            <a:r>
              <a:rPr lang="en-US" sz="2000" b="1" dirty="0">
                <a:latin typeface="Arial" panose="020B0604020202020204" pitchFamily="34" charset="0"/>
                <a:cs typeface="Arial" panose="020B0604020202020204" pitchFamily="34" charset="0"/>
              </a:rPr>
              <a:t>ALLOCATION OF COVID 19 RELIEF GRANT   </a:t>
            </a:r>
          </a:p>
        </p:txBody>
      </p:sp>
      <p:pic>
        <p:nvPicPr>
          <p:cNvPr id="5" name="Picture 4" descr="top">
            <a:extLst>
              <a:ext uri="{FF2B5EF4-FFF2-40B4-BE49-F238E27FC236}">
                <a16:creationId xmlns:a16="http://schemas.microsoft.com/office/drawing/2014/main" id="{03734EE6-B784-46F5-A781-ACE84DA08C2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7496" y="6119706"/>
            <a:ext cx="2040835" cy="621150"/>
          </a:xfrm>
          <a:prstGeom prst="rect">
            <a:avLst/>
          </a:prstGeom>
          <a:noFill/>
          <a:ln>
            <a:noFill/>
          </a:ln>
        </p:spPr>
      </p:pic>
      <p:graphicFrame>
        <p:nvGraphicFramePr>
          <p:cNvPr id="6" name="Table 2">
            <a:extLst>
              <a:ext uri="{FF2B5EF4-FFF2-40B4-BE49-F238E27FC236}">
                <a16:creationId xmlns:a16="http://schemas.microsoft.com/office/drawing/2014/main" id="{51920AFA-9DDC-47BF-BBDD-EA706729C56B}"/>
              </a:ext>
            </a:extLst>
          </p:cNvPr>
          <p:cNvGraphicFramePr>
            <a:graphicFrameLocks noGrp="1"/>
          </p:cNvGraphicFramePr>
          <p:nvPr>
            <p:extLst>
              <p:ext uri="{D42A27DB-BD31-4B8C-83A1-F6EECF244321}">
                <p14:modId xmlns:p14="http://schemas.microsoft.com/office/powerpoint/2010/main" val="1035839761"/>
              </p:ext>
            </p:extLst>
          </p:nvPr>
        </p:nvGraphicFramePr>
        <p:xfrm>
          <a:off x="462170" y="1397000"/>
          <a:ext cx="7886701" cy="2595880"/>
        </p:xfrm>
        <a:graphic>
          <a:graphicData uri="http://schemas.openxmlformats.org/drawingml/2006/table">
            <a:tbl>
              <a:tblPr firstRow="1" bandRow="1">
                <a:tableStyleId>{5940675A-B579-460E-94D1-54222C63F5DA}</a:tableStyleId>
              </a:tblPr>
              <a:tblGrid>
                <a:gridCol w="2082247">
                  <a:extLst>
                    <a:ext uri="{9D8B030D-6E8A-4147-A177-3AD203B41FA5}">
                      <a16:colId xmlns:a16="http://schemas.microsoft.com/office/drawing/2014/main" val="1989146104"/>
                    </a:ext>
                  </a:extLst>
                </a:gridCol>
                <a:gridCol w="2562929">
                  <a:extLst>
                    <a:ext uri="{9D8B030D-6E8A-4147-A177-3AD203B41FA5}">
                      <a16:colId xmlns:a16="http://schemas.microsoft.com/office/drawing/2014/main" val="3019444797"/>
                    </a:ext>
                  </a:extLst>
                </a:gridCol>
                <a:gridCol w="3241525">
                  <a:extLst>
                    <a:ext uri="{9D8B030D-6E8A-4147-A177-3AD203B41FA5}">
                      <a16:colId xmlns:a16="http://schemas.microsoft.com/office/drawing/2014/main" val="2733683150"/>
                    </a:ext>
                  </a:extLst>
                </a:gridCol>
              </a:tblGrid>
              <a:tr h="370840">
                <a:tc>
                  <a:txBody>
                    <a:bodyPr/>
                    <a:lstStyle/>
                    <a:p>
                      <a:r>
                        <a:rPr lang="en-US" sz="1800" dirty="0">
                          <a:latin typeface="Arial" panose="020B0604020202020204" pitchFamily="34" charset="0"/>
                          <a:cs typeface="Arial" panose="020B0604020202020204" pitchFamily="34" charset="0"/>
                        </a:rPr>
                        <a:t>Municipality </a:t>
                      </a:r>
                    </a:p>
                  </a:txBody>
                  <a:tcPr/>
                </a:tc>
                <a:tc>
                  <a:txBody>
                    <a:bodyPr/>
                    <a:lstStyle/>
                    <a:p>
                      <a:r>
                        <a:rPr lang="en-US" sz="1800" dirty="0">
                          <a:latin typeface="Arial" panose="020B0604020202020204" pitchFamily="34" charset="0"/>
                          <a:cs typeface="Arial" panose="020B0604020202020204" pitchFamily="34" charset="0"/>
                        </a:rPr>
                        <a:t>Allocation </a:t>
                      </a:r>
                    </a:p>
                  </a:txBody>
                  <a:tcPr/>
                </a:tc>
                <a:tc>
                  <a:txBody>
                    <a:bodyPr/>
                    <a:lstStyle/>
                    <a:p>
                      <a:r>
                        <a:rPr lang="en-US" sz="1800" dirty="0">
                          <a:latin typeface="Arial" panose="020B0604020202020204" pitchFamily="34" charset="0"/>
                          <a:cs typeface="Arial" panose="020B0604020202020204" pitchFamily="34" charset="0"/>
                        </a:rPr>
                        <a:t>Total Spent</a:t>
                      </a:r>
                    </a:p>
                  </a:txBody>
                  <a:tcPr/>
                </a:tc>
                <a:extLst>
                  <a:ext uri="{0D108BD9-81ED-4DB2-BD59-A6C34878D82A}">
                    <a16:rowId xmlns:a16="http://schemas.microsoft.com/office/drawing/2014/main" val="70790616"/>
                  </a:ext>
                </a:extLst>
              </a:tr>
              <a:tr h="370840">
                <a:tc>
                  <a:txBody>
                    <a:bodyPr/>
                    <a:lstStyle/>
                    <a:p>
                      <a:pPr marL="0" marR="0">
                        <a:lnSpc>
                          <a:spcPct val="115000"/>
                        </a:lnSpc>
                        <a:spcBef>
                          <a:spcPts val="0"/>
                        </a:spcBef>
                        <a:spcAft>
                          <a:spcPts val="0"/>
                        </a:spcAft>
                      </a:pPr>
                      <a:r>
                        <a:rPr lang="en-ZA" sz="1800" kern="1200" dirty="0">
                          <a:effectLst/>
                          <a:latin typeface="Arial" panose="020B0604020202020204" pitchFamily="34" charset="0"/>
                          <a:cs typeface="Arial" panose="020B0604020202020204" pitchFamily="34" charset="0"/>
                        </a:rPr>
                        <a:t>Sekhukhune District</a:t>
                      </a:r>
                      <a:endParaRPr lang="en-US" sz="1800" dirty="0">
                        <a:effectLst/>
                        <a:latin typeface="Arial" panose="020B0604020202020204" pitchFamily="34" charset="0"/>
                        <a:ea typeface="Times New Roman"/>
                        <a:cs typeface="Arial" panose="020B0604020202020204" pitchFamily="34" charset="0"/>
                      </a:endParaRPr>
                    </a:p>
                  </a:txBody>
                  <a:tcPr marL="9525" marR="9525" marT="9525" marB="0"/>
                </a:tc>
                <a:tc>
                  <a:txBody>
                    <a:bodyPr/>
                    <a:lstStyle/>
                    <a:p>
                      <a:pPr marL="0" marR="0">
                        <a:lnSpc>
                          <a:spcPct val="115000"/>
                        </a:lnSpc>
                        <a:spcBef>
                          <a:spcPts val="0"/>
                        </a:spcBef>
                        <a:spcAft>
                          <a:spcPts val="0"/>
                        </a:spcAft>
                      </a:pPr>
                      <a:r>
                        <a:rPr lang="en-ZA" sz="1800" kern="1200" dirty="0">
                          <a:effectLst/>
                          <a:latin typeface="Arial" panose="020B0604020202020204" pitchFamily="34" charset="0"/>
                          <a:cs typeface="Arial" panose="020B0604020202020204" pitchFamily="34" charset="0"/>
                        </a:rPr>
                        <a:t>R  </a:t>
                      </a:r>
                      <a:r>
                        <a:rPr lang="en-ZA" sz="1800" kern="1200" dirty="0">
                          <a:solidFill>
                            <a:schemeClr val="tx1"/>
                          </a:solidFill>
                          <a:effectLst/>
                          <a:latin typeface="Arial" panose="020B0604020202020204" pitchFamily="34" charset="0"/>
                          <a:cs typeface="Arial" panose="020B0604020202020204" pitchFamily="34" charset="0"/>
                        </a:rPr>
                        <a:t>894</a:t>
                      </a:r>
                      <a:r>
                        <a:rPr lang="en-ZA" sz="1800" kern="1200" dirty="0">
                          <a:effectLst/>
                          <a:latin typeface="Arial" panose="020B0604020202020204" pitchFamily="34" charset="0"/>
                          <a:cs typeface="Arial" panose="020B0604020202020204" pitchFamily="34" charset="0"/>
                        </a:rPr>
                        <a:t> 000.00</a:t>
                      </a:r>
                      <a:endParaRPr lang="en-US" sz="1800" dirty="0">
                        <a:effectLst/>
                        <a:latin typeface="Arial" panose="020B0604020202020204" pitchFamily="34" charset="0"/>
                        <a:ea typeface="Times New Roman"/>
                        <a:cs typeface="Arial" panose="020B0604020202020204" pitchFamily="34" charset="0"/>
                      </a:endParaRPr>
                    </a:p>
                  </a:txBody>
                  <a:tcPr marL="9525" marR="9525" marT="9525" marB="0"/>
                </a:tc>
                <a:tc>
                  <a:txBody>
                    <a:bodyPr/>
                    <a:lstStyle/>
                    <a:p>
                      <a:pPr marL="0" marR="0">
                        <a:lnSpc>
                          <a:spcPct val="115000"/>
                        </a:lnSpc>
                        <a:spcBef>
                          <a:spcPts val="0"/>
                        </a:spcBef>
                        <a:spcAft>
                          <a:spcPts val="0"/>
                        </a:spcAft>
                      </a:pPr>
                      <a:r>
                        <a:rPr lang="en-ZA" sz="1800" kern="1200" dirty="0">
                          <a:effectLst/>
                          <a:latin typeface="Arial" panose="020B0604020202020204" pitchFamily="34" charset="0"/>
                          <a:cs typeface="Arial" panose="020B0604020202020204" pitchFamily="34" charset="0"/>
                        </a:rPr>
                        <a:t>R   894 000.00</a:t>
                      </a:r>
                      <a:endParaRPr lang="en-US" sz="1800" dirty="0">
                        <a:effectLst/>
                        <a:latin typeface="Arial" panose="020B0604020202020204" pitchFamily="34" charset="0"/>
                        <a:ea typeface="Times New Roman"/>
                        <a:cs typeface="Arial" panose="020B0604020202020204" pitchFamily="34" charset="0"/>
                      </a:endParaRPr>
                    </a:p>
                  </a:txBody>
                  <a:tcPr marL="9525" marR="9525" marT="9525" marB="0"/>
                </a:tc>
                <a:extLst>
                  <a:ext uri="{0D108BD9-81ED-4DB2-BD59-A6C34878D82A}">
                    <a16:rowId xmlns:a16="http://schemas.microsoft.com/office/drawing/2014/main" val="1282327392"/>
                  </a:ext>
                </a:extLst>
              </a:tr>
              <a:tr h="370840">
                <a:tc>
                  <a:txBody>
                    <a:bodyPr/>
                    <a:lstStyle/>
                    <a:p>
                      <a:pPr marL="0" marR="0">
                        <a:lnSpc>
                          <a:spcPct val="115000"/>
                        </a:lnSpc>
                        <a:spcBef>
                          <a:spcPts val="0"/>
                        </a:spcBef>
                        <a:spcAft>
                          <a:spcPts val="0"/>
                        </a:spcAft>
                      </a:pPr>
                      <a:r>
                        <a:rPr lang="en-ZA" sz="1800" kern="1200">
                          <a:effectLst/>
                          <a:latin typeface="Arial" panose="020B0604020202020204" pitchFamily="34" charset="0"/>
                          <a:cs typeface="Arial" panose="020B0604020202020204" pitchFamily="34" charset="0"/>
                        </a:rPr>
                        <a:t>Elias Motsoaledi </a:t>
                      </a:r>
                      <a:endParaRPr lang="en-US" sz="1800">
                        <a:effectLst/>
                        <a:latin typeface="Arial" panose="020B0604020202020204" pitchFamily="34" charset="0"/>
                        <a:ea typeface="Times New Roman"/>
                        <a:cs typeface="Arial" panose="020B0604020202020204" pitchFamily="34" charset="0"/>
                      </a:endParaRPr>
                    </a:p>
                  </a:txBody>
                  <a:tcPr marL="9525" marR="9525" marT="9525" marB="0"/>
                </a:tc>
                <a:tc>
                  <a:txBody>
                    <a:bodyPr/>
                    <a:lstStyle/>
                    <a:p>
                      <a:pPr marL="0" marR="0">
                        <a:lnSpc>
                          <a:spcPct val="115000"/>
                        </a:lnSpc>
                        <a:spcBef>
                          <a:spcPts val="0"/>
                        </a:spcBef>
                        <a:spcAft>
                          <a:spcPts val="0"/>
                        </a:spcAft>
                      </a:pPr>
                      <a:r>
                        <a:rPr lang="en-ZA" sz="1800" kern="1200" dirty="0">
                          <a:effectLst/>
                          <a:latin typeface="Arial" panose="020B0604020202020204" pitchFamily="34" charset="0"/>
                          <a:cs typeface="Arial" panose="020B0604020202020204" pitchFamily="34" charset="0"/>
                        </a:rPr>
                        <a:t>R  596 000.00</a:t>
                      </a:r>
                      <a:endParaRPr lang="en-US" sz="1800" dirty="0">
                        <a:effectLst/>
                        <a:latin typeface="Arial" panose="020B0604020202020204" pitchFamily="34" charset="0"/>
                        <a:ea typeface="Times New Roman"/>
                        <a:cs typeface="Arial" panose="020B0604020202020204" pitchFamily="34" charset="0"/>
                      </a:endParaRPr>
                    </a:p>
                  </a:txBody>
                  <a:tcPr marL="9525" marR="9525" marT="9525" marB="0"/>
                </a:tc>
                <a:tc>
                  <a:txBody>
                    <a:bodyPr/>
                    <a:lstStyle/>
                    <a:p>
                      <a:pPr marL="0" marR="0">
                        <a:lnSpc>
                          <a:spcPct val="115000"/>
                        </a:lnSpc>
                        <a:spcBef>
                          <a:spcPts val="0"/>
                        </a:spcBef>
                        <a:spcAft>
                          <a:spcPts val="1000"/>
                        </a:spcAft>
                      </a:pPr>
                      <a:r>
                        <a:rPr lang="en-ZA" sz="1800" dirty="0">
                          <a:effectLst/>
                          <a:latin typeface="Arial" panose="020B0604020202020204" pitchFamily="34" charset="0"/>
                          <a:cs typeface="Arial" panose="020B0604020202020204" pitchFamily="34" charset="0"/>
                        </a:rPr>
                        <a:t>R   561</a:t>
                      </a:r>
                      <a:r>
                        <a:rPr lang="en-ZA" sz="1800" baseline="0" dirty="0">
                          <a:effectLst/>
                          <a:latin typeface="Arial" panose="020B0604020202020204" pitchFamily="34" charset="0"/>
                          <a:cs typeface="Arial" panose="020B0604020202020204" pitchFamily="34" charset="0"/>
                        </a:rPr>
                        <a:t> 217</a:t>
                      </a:r>
                      <a:r>
                        <a:rPr lang="en-ZA" sz="1800" dirty="0">
                          <a:effectLst/>
                          <a:latin typeface="Arial" panose="020B0604020202020204" pitchFamily="34" charset="0"/>
                          <a:cs typeface="Arial" panose="020B0604020202020204" pitchFamily="34" charset="0"/>
                        </a:rPr>
                        <a:t>.56           </a:t>
                      </a:r>
                      <a:endParaRPr lang="en-US" sz="1800" dirty="0">
                        <a:effectLst/>
                        <a:latin typeface="Arial" panose="020B0604020202020204" pitchFamily="34" charset="0"/>
                        <a:ea typeface="Calibri"/>
                        <a:cs typeface="Arial" panose="020B0604020202020204" pitchFamily="34" charset="0"/>
                      </a:endParaRPr>
                    </a:p>
                  </a:txBody>
                  <a:tcPr marL="9525" marR="9525" marT="9525" marB="0"/>
                </a:tc>
                <a:extLst>
                  <a:ext uri="{0D108BD9-81ED-4DB2-BD59-A6C34878D82A}">
                    <a16:rowId xmlns:a16="http://schemas.microsoft.com/office/drawing/2014/main" val="4078775804"/>
                  </a:ext>
                </a:extLst>
              </a:tr>
              <a:tr h="370840">
                <a:tc>
                  <a:txBody>
                    <a:bodyPr/>
                    <a:lstStyle/>
                    <a:p>
                      <a:pPr marL="0" marR="0">
                        <a:lnSpc>
                          <a:spcPct val="115000"/>
                        </a:lnSpc>
                        <a:spcBef>
                          <a:spcPts val="0"/>
                        </a:spcBef>
                        <a:spcAft>
                          <a:spcPts val="0"/>
                        </a:spcAft>
                      </a:pPr>
                      <a:r>
                        <a:rPr lang="en-ZA" sz="1800" kern="1200">
                          <a:effectLst/>
                          <a:latin typeface="Arial" panose="020B0604020202020204" pitchFamily="34" charset="0"/>
                          <a:cs typeface="Arial" panose="020B0604020202020204" pitchFamily="34" charset="0"/>
                        </a:rPr>
                        <a:t>Makhuduthamaga</a:t>
                      </a:r>
                      <a:endParaRPr lang="en-US" sz="1800">
                        <a:effectLst/>
                        <a:latin typeface="Arial" panose="020B0604020202020204" pitchFamily="34" charset="0"/>
                        <a:ea typeface="Times New Roman"/>
                        <a:cs typeface="Arial" panose="020B0604020202020204" pitchFamily="34" charset="0"/>
                      </a:endParaRPr>
                    </a:p>
                  </a:txBody>
                  <a:tcPr marL="9525" marR="9525" marT="9525" marB="0"/>
                </a:tc>
                <a:tc>
                  <a:txBody>
                    <a:bodyPr/>
                    <a:lstStyle/>
                    <a:p>
                      <a:pPr marL="0" marR="0">
                        <a:lnSpc>
                          <a:spcPct val="115000"/>
                        </a:lnSpc>
                        <a:spcBef>
                          <a:spcPts val="0"/>
                        </a:spcBef>
                        <a:spcAft>
                          <a:spcPts val="0"/>
                        </a:spcAft>
                      </a:pPr>
                      <a:r>
                        <a:rPr lang="en-ZA" sz="1800" kern="1200" dirty="0">
                          <a:effectLst/>
                          <a:latin typeface="Arial" panose="020B0604020202020204" pitchFamily="34" charset="0"/>
                          <a:cs typeface="Arial" panose="020B0604020202020204" pitchFamily="34" charset="0"/>
                        </a:rPr>
                        <a:t>R  298 000.00</a:t>
                      </a:r>
                      <a:endParaRPr lang="en-US" sz="1800" dirty="0">
                        <a:effectLst/>
                        <a:latin typeface="Arial" panose="020B0604020202020204" pitchFamily="34" charset="0"/>
                        <a:ea typeface="Times New Roman"/>
                        <a:cs typeface="Arial" panose="020B0604020202020204" pitchFamily="34" charset="0"/>
                      </a:endParaRPr>
                    </a:p>
                  </a:txBody>
                  <a:tcPr marL="9525" marR="9525" marT="9525" marB="0"/>
                </a:tc>
                <a:tc>
                  <a:txBody>
                    <a:bodyPr/>
                    <a:lstStyle/>
                    <a:p>
                      <a:pPr marL="0" marR="0">
                        <a:lnSpc>
                          <a:spcPct val="115000"/>
                        </a:lnSpc>
                        <a:spcBef>
                          <a:spcPts val="0"/>
                        </a:spcBef>
                        <a:spcAft>
                          <a:spcPts val="0"/>
                        </a:spcAft>
                      </a:pPr>
                      <a:r>
                        <a:rPr lang="en-ZA" sz="1800" kern="1200" dirty="0">
                          <a:effectLst/>
                          <a:latin typeface="Arial" panose="020B0604020202020204" pitchFamily="34" charset="0"/>
                          <a:cs typeface="Arial" panose="020B0604020202020204" pitchFamily="34" charset="0"/>
                        </a:rPr>
                        <a:t>R   298 000.00</a:t>
                      </a:r>
                      <a:endParaRPr lang="en-US" sz="1800" dirty="0">
                        <a:effectLst/>
                        <a:latin typeface="Arial" panose="020B0604020202020204" pitchFamily="34" charset="0"/>
                        <a:ea typeface="Times New Roman"/>
                        <a:cs typeface="Arial" panose="020B0604020202020204" pitchFamily="34" charset="0"/>
                      </a:endParaRPr>
                    </a:p>
                  </a:txBody>
                  <a:tcPr marL="9525" marR="9525" marT="9525" marB="0"/>
                </a:tc>
                <a:extLst>
                  <a:ext uri="{0D108BD9-81ED-4DB2-BD59-A6C34878D82A}">
                    <a16:rowId xmlns:a16="http://schemas.microsoft.com/office/drawing/2014/main" val="1386886928"/>
                  </a:ext>
                </a:extLst>
              </a:tr>
              <a:tr h="370840">
                <a:tc>
                  <a:txBody>
                    <a:bodyPr/>
                    <a:lstStyle/>
                    <a:p>
                      <a:pPr marL="0" marR="0">
                        <a:lnSpc>
                          <a:spcPct val="115000"/>
                        </a:lnSpc>
                        <a:spcBef>
                          <a:spcPts val="0"/>
                        </a:spcBef>
                        <a:spcAft>
                          <a:spcPts val="0"/>
                        </a:spcAft>
                      </a:pPr>
                      <a:r>
                        <a:rPr lang="en-ZA" sz="1800" kern="1200" dirty="0">
                          <a:effectLst/>
                          <a:latin typeface="Arial" panose="020B0604020202020204" pitchFamily="34" charset="0"/>
                          <a:cs typeface="Arial" panose="020B0604020202020204" pitchFamily="34" charset="0"/>
                        </a:rPr>
                        <a:t>Fetakgomo-Tubatse </a:t>
                      </a:r>
                      <a:endParaRPr lang="en-US" sz="1800" dirty="0">
                        <a:effectLst/>
                        <a:latin typeface="Arial" panose="020B0604020202020204" pitchFamily="34" charset="0"/>
                        <a:ea typeface="Times New Roman"/>
                        <a:cs typeface="Arial" panose="020B0604020202020204" pitchFamily="34" charset="0"/>
                      </a:endParaRPr>
                    </a:p>
                  </a:txBody>
                  <a:tcPr marL="9525" marR="9525" marT="9525" marB="0"/>
                </a:tc>
                <a:tc>
                  <a:txBody>
                    <a:bodyPr/>
                    <a:lstStyle/>
                    <a:p>
                      <a:pPr marL="0" marR="0">
                        <a:lnSpc>
                          <a:spcPct val="115000"/>
                        </a:lnSpc>
                        <a:spcBef>
                          <a:spcPts val="0"/>
                        </a:spcBef>
                        <a:spcAft>
                          <a:spcPts val="0"/>
                        </a:spcAft>
                      </a:pPr>
                      <a:r>
                        <a:rPr lang="en-ZA" sz="1800" kern="1200">
                          <a:effectLst/>
                          <a:latin typeface="Arial" panose="020B0604020202020204" pitchFamily="34" charset="0"/>
                          <a:cs typeface="Arial" panose="020B0604020202020204" pitchFamily="34" charset="0"/>
                        </a:rPr>
                        <a:t>R  596 000.00</a:t>
                      </a:r>
                      <a:endParaRPr lang="en-US" sz="1800">
                        <a:effectLst/>
                        <a:latin typeface="Arial" panose="020B0604020202020204" pitchFamily="34" charset="0"/>
                        <a:ea typeface="Times New Roman"/>
                        <a:cs typeface="Arial" panose="020B0604020202020204" pitchFamily="34" charset="0"/>
                      </a:endParaRPr>
                    </a:p>
                  </a:txBody>
                  <a:tcPr marL="9525" marR="9525" marT="9525" marB="0"/>
                </a:tc>
                <a:tc>
                  <a:txBody>
                    <a:bodyPr/>
                    <a:lstStyle/>
                    <a:p>
                      <a:pPr marL="0" marR="0">
                        <a:lnSpc>
                          <a:spcPct val="115000"/>
                        </a:lnSpc>
                        <a:spcBef>
                          <a:spcPts val="0"/>
                        </a:spcBef>
                        <a:spcAft>
                          <a:spcPts val="0"/>
                        </a:spcAft>
                      </a:pPr>
                      <a:r>
                        <a:rPr lang="en-ZA" sz="1800" kern="1200" dirty="0">
                          <a:effectLst/>
                          <a:latin typeface="Arial" panose="020B0604020202020204" pitchFamily="34" charset="0"/>
                          <a:cs typeface="Arial" panose="020B0604020202020204" pitchFamily="34" charset="0"/>
                        </a:rPr>
                        <a:t>R   596 000.00</a:t>
                      </a:r>
                      <a:endParaRPr lang="en-US" sz="1800" dirty="0">
                        <a:effectLst/>
                        <a:latin typeface="Arial" panose="020B0604020202020204" pitchFamily="34" charset="0"/>
                        <a:ea typeface="Times New Roman"/>
                        <a:cs typeface="Arial" panose="020B0604020202020204" pitchFamily="34" charset="0"/>
                      </a:endParaRPr>
                    </a:p>
                  </a:txBody>
                  <a:tcPr marL="9525" marR="9525" marT="9525" marB="0"/>
                </a:tc>
                <a:extLst>
                  <a:ext uri="{0D108BD9-81ED-4DB2-BD59-A6C34878D82A}">
                    <a16:rowId xmlns:a16="http://schemas.microsoft.com/office/drawing/2014/main" val="3815264028"/>
                  </a:ext>
                </a:extLst>
              </a:tr>
              <a:tr h="370840">
                <a:tc>
                  <a:txBody>
                    <a:bodyPr/>
                    <a:lstStyle/>
                    <a:p>
                      <a:pPr marL="0" marR="0">
                        <a:lnSpc>
                          <a:spcPct val="115000"/>
                        </a:lnSpc>
                        <a:spcBef>
                          <a:spcPts val="0"/>
                        </a:spcBef>
                        <a:spcAft>
                          <a:spcPts val="0"/>
                        </a:spcAft>
                      </a:pPr>
                      <a:r>
                        <a:rPr lang="en-ZA" sz="1800" kern="1200">
                          <a:effectLst/>
                          <a:latin typeface="Arial" panose="020B0604020202020204" pitchFamily="34" charset="0"/>
                          <a:cs typeface="Arial" panose="020B0604020202020204" pitchFamily="34" charset="0"/>
                        </a:rPr>
                        <a:t>Ephraim Mogale </a:t>
                      </a:r>
                      <a:endParaRPr lang="en-US" sz="1800">
                        <a:effectLst/>
                        <a:latin typeface="Arial" panose="020B0604020202020204" pitchFamily="34" charset="0"/>
                        <a:ea typeface="Times New Roman"/>
                        <a:cs typeface="Arial" panose="020B0604020202020204" pitchFamily="34" charset="0"/>
                      </a:endParaRPr>
                    </a:p>
                  </a:txBody>
                  <a:tcPr marL="9525" marR="9525" marT="9525" marB="0"/>
                </a:tc>
                <a:tc>
                  <a:txBody>
                    <a:bodyPr/>
                    <a:lstStyle/>
                    <a:p>
                      <a:pPr marL="0" marR="0">
                        <a:lnSpc>
                          <a:spcPct val="115000"/>
                        </a:lnSpc>
                        <a:spcBef>
                          <a:spcPts val="0"/>
                        </a:spcBef>
                        <a:spcAft>
                          <a:spcPts val="0"/>
                        </a:spcAft>
                      </a:pPr>
                      <a:r>
                        <a:rPr lang="en-ZA" sz="1800" kern="1200" dirty="0">
                          <a:effectLst/>
                          <a:latin typeface="Arial" panose="020B0604020202020204" pitchFamily="34" charset="0"/>
                          <a:cs typeface="Arial" panose="020B0604020202020204" pitchFamily="34" charset="0"/>
                        </a:rPr>
                        <a:t>R  596 000.00</a:t>
                      </a:r>
                      <a:endParaRPr lang="en-US" sz="1800" dirty="0">
                        <a:effectLst/>
                        <a:latin typeface="Arial" panose="020B0604020202020204" pitchFamily="34" charset="0"/>
                        <a:ea typeface="Times New Roman"/>
                        <a:cs typeface="Arial" panose="020B0604020202020204" pitchFamily="34" charset="0"/>
                      </a:endParaRPr>
                    </a:p>
                  </a:txBody>
                  <a:tcPr marL="9525" marR="9525" marT="9525" marB="0"/>
                </a:tc>
                <a:tc>
                  <a:txBody>
                    <a:bodyPr/>
                    <a:lstStyle/>
                    <a:p>
                      <a:pPr marL="0" marR="0">
                        <a:lnSpc>
                          <a:spcPct val="115000"/>
                        </a:lnSpc>
                        <a:spcBef>
                          <a:spcPts val="0"/>
                        </a:spcBef>
                        <a:spcAft>
                          <a:spcPts val="0"/>
                        </a:spcAft>
                      </a:pPr>
                      <a:r>
                        <a:rPr lang="en-ZA" sz="1800" kern="1200" dirty="0">
                          <a:effectLst/>
                          <a:latin typeface="Arial" panose="020B0604020202020204" pitchFamily="34" charset="0"/>
                          <a:cs typeface="Arial" panose="020B0604020202020204" pitchFamily="34" charset="0"/>
                        </a:rPr>
                        <a:t>R   596 000.00</a:t>
                      </a:r>
                      <a:endParaRPr lang="en-US" sz="1800" dirty="0">
                        <a:effectLst/>
                        <a:latin typeface="Arial" panose="020B0604020202020204" pitchFamily="34" charset="0"/>
                        <a:ea typeface="Times New Roman"/>
                        <a:cs typeface="Arial" panose="020B0604020202020204" pitchFamily="34" charset="0"/>
                      </a:endParaRPr>
                    </a:p>
                  </a:txBody>
                  <a:tcPr marL="9525" marR="9525" marT="9525" marB="0"/>
                </a:tc>
                <a:extLst>
                  <a:ext uri="{0D108BD9-81ED-4DB2-BD59-A6C34878D82A}">
                    <a16:rowId xmlns:a16="http://schemas.microsoft.com/office/drawing/2014/main" val="4123011408"/>
                  </a:ext>
                </a:extLst>
              </a:tr>
              <a:tr h="370840">
                <a:tc>
                  <a:txBody>
                    <a:bodyPr/>
                    <a:lstStyle/>
                    <a:p>
                      <a:pPr marL="0" marR="0">
                        <a:lnSpc>
                          <a:spcPct val="115000"/>
                        </a:lnSpc>
                        <a:spcBef>
                          <a:spcPts val="0"/>
                        </a:spcBef>
                        <a:spcAft>
                          <a:spcPts val="0"/>
                        </a:spcAft>
                      </a:pPr>
                      <a:r>
                        <a:rPr lang="en-ZA" sz="1800" b="1" baseline="0" dirty="0">
                          <a:effectLst/>
                          <a:latin typeface="Arial" panose="020B0604020202020204" pitchFamily="34" charset="0"/>
                          <a:cs typeface="Arial" panose="020B0604020202020204" pitchFamily="34" charset="0"/>
                        </a:rPr>
                        <a:t>    </a:t>
                      </a:r>
                      <a:r>
                        <a:rPr lang="en-ZA" sz="1800" b="1" dirty="0">
                          <a:effectLst/>
                          <a:latin typeface="Arial" panose="020B0604020202020204" pitchFamily="34" charset="0"/>
                          <a:cs typeface="Arial" panose="020B0604020202020204" pitchFamily="34" charset="0"/>
                        </a:rPr>
                        <a:t>Total</a:t>
                      </a:r>
                      <a:endParaRPr lang="en-US" sz="1800" b="1" dirty="0">
                        <a:effectLst/>
                        <a:latin typeface="Arial" panose="020B0604020202020204" pitchFamily="34" charset="0"/>
                        <a:ea typeface="Times New Roman"/>
                        <a:cs typeface="Arial" panose="020B0604020202020204" pitchFamily="34" charset="0"/>
                      </a:endParaRPr>
                    </a:p>
                  </a:txBody>
                  <a:tcPr marL="9525" marR="9525" marT="9525" marB="0"/>
                </a:tc>
                <a:tc>
                  <a:txBody>
                    <a:bodyPr/>
                    <a:lstStyle/>
                    <a:p>
                      <a:pPr marL="0" marR="0">
                        <a:lnSpc>
                          <a:spcPct val="115000"/>
                        </a:lnSpc>
                        <a:spcBef>
                          <a:spcPts val="0"/>
                        </a:spcBef>
                        <a:spcAft>
                          <a:spcPts val="0"/>
                        </a:spcAft>
                      </a:pPr>
                      <a:r>
                        <a:rPr lang="en-ZA" sz="1800" b="1" kern="1200" dirty="0">
                          <a:effectLst/>
                          <a:latin typeface="Arial" panose="020B0604020202020204" pitchFamily="34" charset="0"/>
                          <a:cs typeface="Arial" panose="020B0604020202020204" pitchFamily="34" charset="0"/>
                        </a:rPr>
                        <a:t>R2 980 000.00</a:t>
                      </a:r>
                      <a:endParaRPr lang="en-US" sz="1800" b="1" dirty="0">
                        <a:effectLst/>
                        <a:latin typeface="Arial" panose="020B0604020202020204" pitchFamily="34" charset="0"/>
                        <a:ea typeface="Times New Roman"/>
                        <a:cs typeface="Arial" panose="020B0604020202020204" pitchFamily="34" charset="0"/>
                      </a:endParaRPr>
                    </a:p>
                  </a:txBody>
                  <a:tcPr marL="9525" marR="9525" marT="9525" marB="0"/>
                </a:tc>
                <a:tc>
                  <a:txBody>
                    <a:bodyPr/>
                    <a:lstStyle/>
                    <a:p>
                      <a:pPr marL="0" marR="0">
                        <a:lnSpc>
                          <a:spcPct val="115000"/>
                        </a:lnSpc>
                        <a:spcBef>
                          <a:spcPts val="0"/>
                        </a:spcBef>
                        <a:spcAft>
                          <a:spcPts val="1000"/>
                        </a:spcAft>
                      </a:pPr>
                      <a:r>
                        <a:rPr lang="en-ZA" sz="1800" b="1" kern="1200" dirty="0">
                          <a:effectLst/>
                          <a:latin typeface="Arial" panose="020B0604020202020204" pitchFamily="34" charset="0"/>
                          <a:cs typeface="Arial" panose="020B0604020202020204" pitchFamily="34" charset="0"/>
                        </a:rPr>
                        <a:t>R2</a:t>
                      </a:r>
                      <a:r>
                        <a:rPr lang="en-ZA" sz="1800" b="1" kern="1200" baseline="0" dirty="0">
                          <a:effectLst/>
                          <a:latin typeface="Arial" panose="020B0604020202020204" pitchFamily="34" charset="0"/>
                          <a:cs typeface="Arial" panose="020B0604020202020204" pitchFamily="34" charset="0"/>
                        </a:rPr>
                        <a:t> 945 217</a:t>
                      </a:r>
                      <a:r>
                        <a:rPr lang="en-ZA" sz="1800" b="1" kern="1200" dirty="0">
                          <a:effectLst/>
                          <a:latin typeface="Arial" panose="020B0604020202020204" pitchFamily="34" charset="0"/>
                          <a:cs typeface="Arial" panose="020B0604020202020204" pitchFamily="34" charset="0"/>
                        </a:rPr>
                        <a:t>.56</a:t>
                      </a:r>
                      <a:endParaRPr lang="en-US" sz="1800" b="1" dirty="0">
                        <a:effectLst/>
                        <a:latin typeface="Arial" panose="020B0604020202020204" pitchFamily="34" charset="0"/>
                        <a:ea typeface="Calibri"/>
                        <a:cs typeface="Arial" panose="020B0604020202020204" pitchFamily="34" charset="0"/>
                      </a:endParaRPr>
                    </a:p>
                  </a:txBody>
                  <a:tcPr marL="9525" marR="9525" marT="9525" marB="0"/>
                </a:tc>
                <a:extLst>
                  <a:ext uri="{0D108BD9-81ED-4DB2-BD59-A6C34878D82A}">
                    <a16:rowId xmlns:a16="http://schemas.microsoft.com/office/drawing/2014/main" val="2059937521"/>
                  </a:ext>
                </a:extLst>
              </a:tr>
            </a:tbl>
          </a:graphicData>
        </a:graphic>
      </p:graphicFrame>
      <p:sp>
        <p:nvSpPr>
          <p:cNvPr id="2" name="Slide Number Placeholder 1">
            <a:extLst>
              <a:ext uri="{FF2B5EF4-FFF2-40B4-BE49-F238E27FC236}">
                <a16:creationId xmlns:a16="http://schemas.microsoft.com/office/drawing/2014/main" id="{16CC9406-CF16-4A61-933D-F1985608DEFA}"/>
              </a:ext>
            </a:extLst>
          </p:cNvPr>
          <p:cNvSpPr>
            <a:spLocks noGrp="1"/>
          </p:cNvSpPr>
          <p:nvPr>
            <p:ph type="sldNum" sz="quarter" idx="12"/>
          </p:nvPr>
        </p:nvSpPr>
        <p:spPr/>
        <p:txBody>
          <a:bodyPr/>
          <a:lstStyle/>
          <a:p>
            <a:fld id="{CFAA004E-DED9-4181-A91B-BDB8124BE6CC}" type="slidenum">
              <a:rPr lang="en-US" smtClean="0"/>
              <a:t>7</a:t>
            </a:fld>
            <a:endParaRPr lang="en-US"/>
          </a:p>
        </p:txBody>
      </p:sp>
    </p:spTree>
    <p:extLst>
      <p:ext uri="{BB962C8B-B14F-4D97-AF65-F5344CB8AC3E}">
        <p14:creationId xmlns:p14="http://schemas.microsoft.com/office/powerpoint/2010/main" val="2034616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117144"/>
            <a:ext cx="7886700" cy="807182"/>
          </a:xfrm>
        </p:spPr>
        <p:txBody>
          <a:bodyPr>
            <a:normAutofit/>
          </a:bodyPr>
          <a:lstStyle/>
          <a:p>
            <a:pPr algn="ctr"/>
            <a:r>
              <a:rPr lang="en-US" sz="2000" b="1" dirty="0">
                <a:latin typeface="Arial" panose="020B0604020202020204" pitchFamily="34" charset="0"/>
                <a:cs typeface="Arial" panose="020B0604020202020204" pitchFamily="34" charset="0"/>
              </a:rPr>
              <a:t>ALLOCATION OF COVID 19 RELIEF GRANT   </a:t>
            </a:r>
          </a:p>
        </p:txBody>
      </p:sp>
      <p:pic>
        <p:nvPicPr>
          <p:cNvPr id="5" name="Picture 4" descr="top">
            <a:extLst>
              <a:ext uri="{FF2B5EF4-FFF2-40B4-BE49-F238E27FC236}">
                <a16:creationId xmlns:a16="http://schemas.microsoft.com/office/drawing/2014/main" id="{03734EE6-B784-46F5-A781-ACE84DA08C2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7496" y="6119706"/>
            <a:ext cx="2040835" cy="621150"/>
          </a:xfrm>
          <a:prstGeom prst="rect">
            <a:avLst/>
          </a:prstGeom>
          <a:noFill/>
          <a:ln>
            <a:noFill/>
          </a:ln>
        </p:spPr>
      </p:pic>
      <p:graphicFrame>
        <p:nvGraphicFramePr>
          <p:cNvPr id="6" name="Table 2">
            <a:extLst>
              <a:ext uri="{FF2B5EF4-FFF2-40B4-BE49-F238E27FC236}">
                <a16:creationId xmlns:a16="http://schemas.microsoft.com/office/drawing/2014/main" id="{08A1C2C4-C8A4-4417-96D8-366C8A8D6B76}"/>
              </a:ext>
            </a:extLst>
          </p:cNvPr>
          <p:cNvGraphicFramePr>
            <a:graphicFrameLocks noGrp="1"/>
          </p:cNvGraphicFramePr>
          <p:nvPr>
            <p:extLst>
              <p:ext uri="{D42A27DB-BD31-4B8C-83A1-F6EECF244321}">
                <p14:modId xmlns:p14="http://schemas.microsoft.com/office/powerpoint/2010/main" val="797676059"/>
              </p:ext>
            </p:extLst>
          </p:nvPr>
        </p:nvGraphicFramePr>
        <p:xfrm>
          <a:off x="462170" y="1397000"/>
          <a:ext cx="7886701" cy="2595880"/>
        </p:xfrm>
        <a:graphic>
          <a:graphicData uri="http://schemas.openxmlformats.org/drawingml/2006/table">
            <a:tbl>
              <a:tblPr firstRow="1" bandRow="1">
                <a:tableStyleId>{5940675A-B579-460E-94D1-54222C63F5DA}</a:tableStyleId>
              </a:tblPr>
              <a:tblGrid>
                <a:gridCol w="2082247">
                  <a:extLst>
                    <a:ext uri="{9D8B030D-6E8A-4147-A177-3AD203B41FA5}">
                      <a16:colId xmlns:a16="http://schemas.microsoft.com/office/drawing/2014/main" val="1989146104"/>
                    </a:ext>
                  </a:extLst>
                </a:gridCol>
                <a:gridCol w="2562929">
                  <a:extLst>
                    <a:ext uri="{9D8B030D-6E8A-4147-A177-3AD203B41FA5}">
                      <a16:colId xmlns:a16="http://schemas.microsoft.com/office/drawing/2014/main" val="3019444797"/>
                    </a:ext>
                  </a:extLst>
                </a:gridCol>
                <a:gridCol w="3241525">
                  <a:extLst>
                    <a:ext uri="{9D8B030D-6E8A-4147-A177-3AD203B41FA5}">
                      <a16:colId xmlns:a16="http://schemas.microsoft.com/office/drawing/2014/main" val="2733683150"/>
                    </a:ext>
                  </a:extLst>
                </a:gridCol>
              </a:tblGrid>
              <a:tr h="370840">
                <a:tc>
                  <a:txBody>
                    <a:bodyPr/>
                    <a:lstStyle/>
                    <a:p>
                      <a:r>
                        <a:rPr lang="en-US" sz="1800" b="1" dirty="0">
                          <a:latin typeface="Arial" panose="020B0604020202020204" pitchFamily="34" charset="0"/>
                          <a:cs typeface="Arial" panose="020B0604020202020204" pitchFamily="34" charset="0"/>
                        </a:rPr>
                        <a:t>Municipality</a:t>
                      </a:r>
                    </a:p>
                  </a:txBody>
                  <a:tcPr/>
                </a:tc>
                <a:tc>
                  <a:txBody>
                    <a:bodyPr/>
                    <a:lstStyle/>
                    <a:p>
                      <a:r>
                        <a:rPr lang="en-US" sz="1800" b="1" dirty="0">
                          <a:latin typeface="Arial" panose="020B0604020202020204" pitchFamily="34" charset="0"/>
                          <a:cs typeface="Arial" panose="020B0604020202020204" pitchFamily="34" charset="0"/>
                        </a:rPr>
                        <a:t>Allocation </a:t>
                      </a:r>
                    </a:p>
                  </a:txBody>
                  <a:tcPr/>
                </a:tc>
                <a:tc>
                  <a:txBody>
                    <a:bodyPr/>
                    <a:lstStyle/>
                    <a:p>
                      <a:r>
                        <a:rPr lang="en-US" sz="1800" b="1" dirty="0">
                          <a:latin typeface="Arial" panose="020B0604020202020204" pitchFamily="34" charset="0"/>
                          <a:cs typeface="Arial" panose="020B0604020202020204" pitchFamily="34" charset="0"/>
                        </a:rPr>
                        <a:t>Total Spent</a:t>
                      </a:r>
                    </a:p>
                  </a:txBody>
                  <a:tcPr/>
                </a:tc>
                <a:extLst>
                  <a:ext uri="{0D108BD9-81ED-4DB2-BD59-A6C34878D82A}">
                    <a16:rowId xmlns:a16="http://schemas.microsoft.com/office/drawing/2014/main" val="70790616"/>
                  </a:ext>
                </a:extLst>
              </a:tr>
              <a:tr h="370840">
                <a:tc>
                  <a:txBody>
                    <a:bodyPr/>
                    <a:lstStyle/>
                    <a:p>
                      <a:pPr marL="0" marR="0" algn="l">
                        <a:lnSpc>
                          <a:spcPct val="115000"/>
                        </a:lnSpc>
                        <a:spcBef>
                          <a:spcPts val="0"/>
                        </a:spcBef>
                        <a:spcAft>
                          <a:spcPts val="0"/>
                        </a:spcAft>
                      </a:pPr>
                      <a:r>
                        <a:rPr lang="en-ZA" sz="1800" kern="1200" dirty="0">
                          <a:effectLst/>
                          <a:latin typeface="Arial" panose="020B0604020202020204" pitchFamily="34" charset="0"/>
                          <a:cs typeface="Arial" panose="020B0604020202020204" pitchFamily="34" charset="0"/>
                        </a:rPr>
                        <a:t>Capricorn District</a:t>
                      </a:r>
                      <a:endParaRPr lang="en-US" sz="1800" dirty="0">
                        <a:effectLst/>
                        <a:latin typeface="Arial" panose="020B0604020202020204" pitchFamily="34" charset="0"/>
                        <a:ea typeface="Times New Roman"/>
                        <a:cs typeface="Arial" panose="020B0604020202020204" pitchFamily="34" charset="0"/>
                      </a:endParaRPr>
                    </a:p>
                  </a:txBody>
                  <a:tcPr marL="9525" marR="9525" marT="9525" marB="0"/>
                </a:tc>
                <a:tc>
                  <a:txBody>
                    <a:bodyPr/>
                    <a:lstStyle/>
                    <a:p>
                      <a:pPr marL="0" marR="0" algn="l">
                        <a:lnSpc>
                          <a:spcPct val="115000"/>
                        </a:lnSpc>
                        <a:spcBef>
                          <a:spcPts val="0"/>
                        </a:spcBef>
                        <a:spcAft>
                          <a:spcPts val="0"/>
                        </a:spcAft>
                      </a:pPr>
                      <a:r>
                        <a:rPr lang="en-ZA" sz="1800" kern="1200" dirty="0">
                          <a:effectLst/>
                          <a:latin typeface="Arial" panose="020B0604020202020204" pitchFamily="34" charset="0"/>
                          <a:cs typeface="Arial" panose="020B0604020202020204" pitchFamily="34" charset="0"/>
                        </a:rPr>
                        <a:t>R   453 000.00</a:t>
                      </a:r>
                      <a:endParaRPr lang="en-US" sz="1800" dirty="0">
                        <a:effectLst/>
                        <a:latin typeface="Arial" panose="020B0604020202020204" pitchFamily="34" charset="0"/>
                        <a:ea typeface="Times New Roman"/>
                        <a:cs typeface="Arial" panose="020B0604020202020204" pitchFamily="34" charset="0"/>
                      </a:endParaRPr>
                    </a:p>
                  </a:txBody>
                  <a:tcPr marL="9525" marR="9525" marT="9525" marB="0"/>
                </a:tc>
                <a:tc>
                  <a:txBody>
                    <a:bodyPr/>
                    <a:lstStyle/>
                    <a:p>
                      <a:pPr marL="0" marR="0" algn="l">
                        <a:lnSpc>
                          <a:spcPct val="115000"/>
                        </a:lnSpc>
                        <a:spcBef>
                          <a:spcPts val="0"/>
                        </a:spcBef>
                        <a:spcAft>
                          <a:spcPts val="1000"/>
                        </a:spcAft>
                      </a:pPr>
                      <a:r>
                        <a:rPr lang="en-ZA" sz="1800" dirty="0">
                          <a:effectLst/>
                          <a:latin typeface="Arial" panose="020B0604020202020204" pitchFamily="34" charset="0"/>
                          <a:cs typeface="Arial" panose="020B0604020202020204" pitchFamily="34" charset="0"/>
                        </a:rPr>
                        <a:t>R     96 090.00</a:t>
                      </a:r>
                      <a:endParaRPr lang="en-US" sz="1800" dirty="0">
                        <a:effectLst/>
                        <a:latin typeface="Arial" panose="020B0604020202020204" pitchFamily="34" charset="0"/>
                        <a:ea typeface="Calibri"/>
                        <a:cs typeface="Arial" panose="020B0604020202020204" pitchFamily="34" charset="0"/>
                      </a:endParaRPr>
                    </a:p>
                  </a:txBody>
                  <a:tcPr marL="9525" marR="9525" marT="9525" marB="0"/>
                </a:tc>
                <a:extLst>
                  <a:ext uri="{0D108BD9-81ED-4DB2-BD59-A6C34878D82A}">
                    <a16:rowId xmlns:a16="http://schemas.microsoft.com/office/drawing/2014/main" val="1282327392"/>
                  </a:ext>
                </a:extLst>
              </a:tr>
              <a:tr h="370840">
                <a:tc>
                  <a:txBody>
                    <a:bodyPr/>
                    <a:lstStyle/>
                    <a:p>
                      <a:pPr marL="0" marR="0" algn="l">
                        <a:lnSpc>
                          <a:spcPct val="115000"/>
                        </a:lnSpc>
                        <a:spcBef>
                          <a:spcPts val="0"/>
                        </a:spcBef>
                        <a:spcAft>
                          <a:spcPts val="0"/>
                        </a:spcAft>
                      </a:pPr>
                      <a:r>
                        <a:rPr lang="en-ZA" sz="1800" kern="1200">
                          <a:effectLst/>
                          <a:latin typeface="Arial" panose="020B0604020202020204" pitchFamily="34" charset="0"/>
                          <a:cs typeface="Arial" panose="020B0604020202020204" pitchFamily="34" charset="0"/>
                        </a:rPr>
                        <a:t>Blouberg </a:t>
                      </a:r>
                      <a:endParaRPr lang="en-US" sz="1800">
                        <a:effectLst/>
                        <a:latin typeface="Arial" panose="020B0604020202020204" pitchFamily="34" charset="0"/>
                        <a:ea typeface="Times New Roman"/>
                        <a:cs typeface="Arial" panose="020B0604020202020204" pitchFamily="34" charset="0"/>
                      </a:endParaRPr>
                    </a:p>
                  </a:txBody>
                  <a:tcPr marL="9525" marR="9525" marT="9525" marB="0"/>
                </a:tc>
                <a:tc>
                  <a:txBody>
                    <a:bodyPr/>
                    <a:lstStyle/>
                    <a:p>
                      <a:pPr marL="0" marR="0" algn="l">
                        <a:lnSpc>
                          <a:spcPct val="115000"/>
                        </a:lnSpc>
                        <a:spcBef>
                          <a:spcPts val="0"/>
                        </a:spcBef>
                        <a:spcAft>
                          <a:spcPts val="0"/>
                        </a:spcAft>
                      </a:pPr>
                      <a:r>
                        <a:rPr lang="en-ZA" sz="1800" kern="1200" dirty="0">
                          <a:effectLst/>
                          <a:latin typeface="Arial" panose="020B0604020202020204" pitchFamily="34" charset="0"/>
                          <a:cs typeface="Arial" panose="020B0604020202020204" pitchFamily="34" charset="0"/>
                        </a:rPr>
                        <a:t>R   358 000.00</a:t>
                      </a:r>
                      <a:endParaRPr lang="en-US" sz="1800" dirty="0">
                        <a:effectLst/>
                        <a:latin typeface="Arial" panose="020B0604020202020204" pitchFamily="34" charset="0"/>
                        <a:ea typeface="Times New Roman"/>
                        <a:cs typeface="Arial" panose="020B0604020202020204" pitchFamily="34" charset="0"/>
                      </a:endParaRPr>
                    </a:p>
                  </a:txBody>
                  <a:tcPr marL="9525" marR="9525" marT="9525" marB="0"/>
                </a:tc>
                <a:tc>
                  <a:txBody>
                    <a:bodyPr/>
                    <a:lstStyle/>
                    <a:p>
                      <a:pPr marL="0" marR="0" algn="l">
                        <a:lnSpc>
                          <a:spcPct val="115000"/>
                        </a:lnSpc>
                        <a:spcBef>
                          <a:spcPts val="0"/>
                        </a:spcBef>
                        <a:spcAft>
                          <a:spcPts val="1000"/>
                        </a:spcAft>
                      </a:pPr>
                      <a:r>
                        <a:rPr lang="en-ZA" sz="1800" dirty="0">
                          <a:effectLst/>
                          <a:latin typeface="Arial" panose="020B0604020202020204" pitchFamily="34" charset="0"/>
                          <a:cs typeface="Arial" panose="020B0604020202020204" pitchFamily="34" charset="0"/>
                        </a:rPr>
                        <a:t>R              0.00</a:t>
                      </a:r>
                      <a:endParaRPr lang="en-US" sz="1800" dirty="0">
                        <a:effectLst/>
                        <a:latin typeface="Arial" panose="020B0604020202020204" pitchFamily="34" charset="0"/>
                        <a:ea typeface="Calibri"/>
                        <a:cs typeface="Arial" panose="020B0604020202020204" pitchFamily="34" charset="0"/>
                      </a:endParaRPr>
                    </a:p>
                  </a:txBody>
                  <a:tcPr marL="9525" marR="9525" marT="9525" marB="0"/>
                </a:tc>
                <a:extLst>
                  <a:ext uri="{0D108BD9-81ED-4DB2-BD59-A6C34878D82A}">
                    <a16:rowId xmlns:a16="http://schemas.microsoft.com/office/drawing/2014/main" val="4078775804"/>
                  </a:ext>
                </a:extLst>
              </a:tr>
              <a:tr h="370840">
                <a:tc>
                  <a:txBody>
                    <a:bodyPr/>
                    <a:lstStyle/>
                    <a:p>
                      <a:pPr marL="0" marR="0" algn="l">
                        <a:lnSpc>
                          <a:spcPct val="115000"/>
                        </a:lnSpc>
                        <a:spcBef>
                          <a:spcPts val="0"/>
                        </a:spcBef>
                        <a:spcAft>
                          <a:spcPts val="0"/>
                        </a:spcAft>
                      </a:pPr>
                      <a:r>
                        <a:rPr lang="en-ZA" sz="1800" kern="1200" dirty="0">
                          <a:effectLst/>
                          <a:latin typeface="Arial" panose="020B0604020202020204" pitchFamily="34" charset="0"/>
                          <a:cs typeface="Arial" panose="020B0604020202020204" pitchFamily="34" charset="0"/>
                        </a:rPr>
                        <a:t>Molemole </a:t>
                      </a:r>
                      <a:endParaRPr lang="en-US" sz="1800" dirty="0">
                        <a:effectLst/>
                        <a:latin typeface="Arial" panose="020B0604020202020204" pitchFamily="34" charset="0"/>
                        <a:ea typeface="Times New Roman"/>
                        <a:cs typeface="Arial" panose="020B0604020202020204" pitchFamily="34" charset="0"/>
                      </a:endParaRPr>
                    </a:p>
                  </a:txBody>
                  <a:tcPr marL="9525" marR="9525" marT="9525" marB="0"/>
                </a:tc>
                <a:tc>
                  <a:txBody>
                    <a:bodyPr/>
                    <a:lstStyle/>
                    <a:p>
                      <a:pPr marL="0" marR="0" algn="l">
                        <a:lnSpc>
                          <a:spcPct val="115000"/>
                        </a:lnSpc>
                        <a:spcBef>
                          <a:spcPts val="0"/>
                        </a:spcBef>
                        <a:spcAft>
                          <a:spcPts val="0"/>
                        </a:spcAft>
                      </a:pPr>
                      <a:r>
                        <a:rPr lang="en-ZA" sz="1800" kern="1200">
                          <a:effectLst/>
                          <a:latin typeface="Arial" panose="020B0604020202020204" pitchFamily="34" charset="0"/>
                          <a:cs typeface="Arial" panose="020B0604020202020204" pitchFamily="34" charset="0"/>
                        </a:rPr>
                        <a:t>R   358 000.00</a:t>
                      </a:r>
                      <a:endParaRPr lang="en-US" sz="1800">
                        <a:effectLst/>
                        <a:latin typeface="Arial" panose="020B0604020202020204" pitchFamily="34" charset="0"/>
                        <a:ea typeface="Times New Roman"/>
                        <a:cs typeface="Arial" panose="020B0604020202020204" pitchFamily="34" charset="0"/>
                      </a:endParaRPr>
                    </a:p>
                  </a:txBody>
                  <a:tcPr marL="9525" marR="9525" marT="9525" marB="0"/>
                </a:tc>
                <a:tc>
                  <a:txBody>
                    <a:bodyPr/>
                    <a:lstStyle/>
                    <a:p>
                      <a:pPr marL="0" marR="0" algn="l">
                        <a:lnSpc>
                          <a:spcPct val="115000"/>
                        </a:lnSpc>
                        <a:spcBef>
                          <a:spcPts val="0"/>
                        </a:spcBef>
                        <a:spcAft>
                          <a:spcPts val="1000"/>
                        </a:spcAft>
                      </a:pPr>
                      <a:r>
                        <a:rPr lang="en-ZA" sz="1800" dirty="0">
                          <a:effectLst/>
                          <a:latin typeface="Arial" panose="020B0604020202020204" pitchFamily="34" charset="0"/>
                          <a:cs typeface="Arial" panose="020B0604020202020204" pitchFamily="34" charset="0"/>
                        </a:rPr>
                        <a:t>R   337</a:t>
                      </a:r>
                      <a:r>
                        <a:rPr lang="en-ZA" sz="1800" baseline="0" dirty="0">
                          <a:effectLst/>
                          <a:latin typeface="Arial" panose="020B0604020202020204" pitchFamily="34" charset="0"/>
                          <a:cs typeface="Arial" panose="020B0604020202020204" pitchFamily="34" charset="0"/>
                        </a:rPr>
                        <a:t> 247</a:t>
                      </a:r>
                      <a:r>
                        <a:rPr lang="en-ZA" sz="1800" dirty="0">
                          <a:effectLst/>
                          <a:latin typeface="Arial" panose="020B0604020202020204" pitchFamily="34" charset="0"/>
                          <a:cs typeface="Arial" panose="020B0604020202020204" pitchFamily="34" charset="0"/>
                        </a:rPr>
                        <a:t>.00</a:t>
                      </a:r>
                      <a:endParaRPr lang="en-US" sz="1800" dirty="0">
                        <a:effectLst/>
                        <a:latin typeface="Arial" panose="020B0604020202020204" pitchFamily="34" charset="0"/>
                        <a:ea typeface="Calibri"/>
                        <a:cs typeface="Arial" panose="020B0604020202020204" pitchFamily="34" charset="0"/>
                      </a:endParaRPr>
                    </a:p>
                  </a:txBody>
                  <a:tcPr marL="9525" marR="9525" marT="9525" marB="0"/>
                </a:tc>
                <a:extLst>
                  <a:ext uri="{0D108BD9-81ED-4DB2-BD59-A6C34878D82A}">
                    <a16:rowId xmlns:a16="http://schemas.microsoft.com/office/drawing/2014/main" val="1386886928"/>
                  </a:ext>
                </a:extLst>
              </a:tr>
              <a:tr h="370840">
                <a:tc>
                  <a:txBody>
                    <a:bodyPr/>
                    <a:lstStyle/>
                    <a:p>
                      <a:pPr marL="0" marR="0" algn="l">
                        <a:lnSpc>
                          <a:spcPct val="115000"/>
                        </a:lnSpc>
                        <a:spcBef>
                          <a:spcPts val="0"/>
                        </a:spcBef>
                        <a:spcAft>
                          <a:spcPts val="0"/>
                        </a:spcAft>
                      </a:pPr>
                      <a:r>
                        <a:rPr lang="en-ZA" sz="1800" kern="1200" dirty="0">
                          <a:effectLst/>
                          <a:latin typeface="Arial" panose="020B0604020202020204" pitchFamily="34" charset="0"/>
                          <a:cs typeface="Arial" panose="020B0604020202020204" pitchFamily="34" charset="0"/>
                        </a:rPr>
                        <a:t>Polokwane </a:t>
                      </a:r>
                      <a:endParaRPr lang="en-US" sz="1800" dirty="0">
                        <a:effectLst/>
                        <a:latin typeface="Arial" panose="020B0604020202020204" pitchFamily="34" charset="0"/>
                        <a:ea typeface="Times New Roman"/>
                        <a:cs typeface="Arial" panose="020B0604020202020204" pitchFamily="34" charset="0"/>
                      </a:endParaRPr>
                    </a:p>
                  </a:txBody>
                  <a:tcPr marL="9525" marR="9525" marT="9525" marB="0"/>
                </a:tc>
                <a:tc>
                  <a:txBody>
                    <a:bodyPr/>
                    <a:lstStyle/>
                    <a:p>
                      <a:pPr marL="0" marR="0" algn="l">
                        <a:lnSpc>
                          <a:spcPct val="115000"/>
                        </a:lnSpc>
                        <a:spcBef>
                          <a:spcPts val="0"/>
                        </a:spcBef>
                        <a:spcAft>
                          <a:spcPts val="0"/>
                        </a:spcAft>
                      </a:pPr>
                      <a:r>
                        <a:rPr lang="en-ZA" sz="1800" kern="1200" dirty="0">
                          <a:effectLst/>
                          <a:latin typeface="Arial" panose="020B0604020202020204" pitchFamily="34" charset="0"/>
                          <a:cs typeface="Arial" panose="020B0604020202020204" pitchFamily="34" charset="0"/>
                        </a:rPr>
                        <a:t>R   596 000.00</a:t>
                      </a:r>
                      <a:endParaRPr lang="en-US" sz="1800" dirty="0">
                        <a:effectLst/>
                        <a:latin typeface="Arial" panose="020B0604020202020204" pitchFamily="34" charset="0"/>
                        <a:ea typeface="Times New Roman"/>
                        <a:cs typeface="Arial" panose="020B0604020202020204" pitchFamily="34" charset="0"/>
                      </a:endParaRPr>
                    </a:p>
                  </a:txBody>
                  <a:tcPr marL="9525" marR="9525" marT="9525" marB="0"/>
                </a:tc>
                <a:tc>
                  <a:txBody>
                    <a:bodyPr/>
                    <a:lstStyle/>
                    <a:p>
                      <a:pPr marL="0" marR="0" algn="l">
                        <a:lnSpc>
                          <a:spcPct val="115000"/>
                        </a:lnSpc>
                        <a:spcBef>
                          <a:spcPts val="0"/>
                        </a:spcBef>
                        <a:spcAft>
                          <a:spcPts val="0"/>
                        </a:spcAft>
                      </a:pPr>
                      <a:r>
                        <a:rPr lang="en-ZA" sz="1800" kern="1200" dirty="0">
                          <a:effectLst/>
                          <a:latin typeface="Arial" panose="020B0604020202020204" pitchFamily="34" charset="0"/>
                          <a:cs typeface="Arial" panose="020B0604020202020204" pitchFamily="34" charset="0"/>
                        </a:rPr>
                        <a:t>R   596 000.00</a:t>
                      </a:r>
                      <a:endParaRPr lang="en-US" sz="1800" dirty="0">
                        <a:effectLst/>
                        <a:latin typeface="Arial" panose="020B0604020202020204" pitchFamily="34" charset="0"/>
                        <a:ea typeface="Times New Roman"/>
                        <a:cs typeface="Arial" panose="020B0604020202020204" pitchFamily="34" charset="0"/>
                      </a:endParaRPr>
                    </a:p>
                  </a:txBody>
                  <a:tcPr marL="9525" marR="9525" marT="9525" marB="0"/>
                </a:tc>
                <a:extLst>
                  <a:ext uri="{0D108BD9-81ED-4DB2-BD59-A6C34878D82A}">
                    <a16:rowId xmlns:a16="http://schemas.microsoft.com/office/drawing/2014/main" val="3815264028"/>
                  </a:ext>
                </a:extLst>
              </a:tr>
              <a:tr h="370840">
                <a:tc>
                  <a:txBody>
                    <a:bodyPr/>
                    <a:lstStyle/>
                    <a:p>
                      <a:pPr marL="0" marR="0" algn="l">
                        <a:lnSpc>
                          <a:spcPct val="115000"/>
                        </a:lnSpc>
                        <a:spcBef>
                          <a:spcPts val="0"/>
                        </a:spcBef>
                        <a:spcAft>
                          <a:spcPts val="0"/>
                        </a:spcAft>
                      </a:pPr>
                      <a:r>
                        <a:rPr lang="en-ZA" sz="1800" kern="1200">
                          <a:effectLst/>
                          <a:latin typeface="Arial" panose="020B0604020202020204" pitchFamily="34" charset="0"/>
                          <a:cs typeface="Arial" panose="020B0604020202020204" pitchFamily="34" charset="0"/>
                        </a:rPr>
                        <a:t>Lepelle-Nkumpi </a:t>
                      </a:r>
                      <a:endParaRPr lang="en-US" sz="1800">
                        <a:effectLst/>
                        <a:latin typeface="Arial" panose="020B0604020202020204" pitchFamily="34" charset="0"/>
                        <a:ea typeface="Times New Roman"/>
                        <a:cs typeface="Arial" panose="020B0604020202020204" pitchFamily="34" charset="0"/>
                      </a:endParaRPr>
                    </a:p>
                  </a:txBody>
                  <a:tcPr marL="9525" marR="9525" marT="9525" marB="0"/>
                </a:tc>
                <a:tc>
                  <a:txBody>
                    <a:bodyPr/>
                    <a:lstStyle/>
                    <a:p>
                      <a:pPr marL="0" marR="0" algn="l">
                        <a:lnSpc>
                          <a:spcPct val="115000"/>
                        </a:lnSpc>
                        <a:spcBef>
                          <a:spcPts val="0"/>
                        </a:spcBef>
                        <a:spcAft>
                          <a:spcPts val="0"/>
                        </a:spcAft>
                      </a:pPr>
                      <a:r>
                        <a:rPr lang="en-ZA" sz="1800" kern="1200">
                          <a:effectLst/>
                          <a:latin typeface="Arial" panose="020B0604020202020204" pitchFamily="34" charset="0"/>
                          <a:cs typeface="Arial" panose="020B0604020202020204" pitchFamily="34" charset="0"/>
                        </a:rPr>
                        <a:t>R   298 000.00</a:t>
                      </a:r>
                      <a:endParaRPr lang="en-US" sz="1800" dirty="0">
                        <a:effectLst/>
                        <a:latin typeface="Arial" panose="020B0604020202020204" pitchFamily="34" charset="0"/>
                        <a:ea typeface="Times New Roman"/>
                        <a:cs typeface="Arial" panose="020B0604020202020204" pitchFamily="34" charset="0"/>
                      </a:endParaRPr>
                    </a:p>
                  </a:txBody>
                  <a:tcPr marL="9525" marR="9525" marT="9525" marB="0"/>
                </a:tc>
                <a:tc>
                  <a:txBody>
                    <a:bodyPr/>
                    <a:lstStyle/>
                    <a:p>
                      <a:pPr marL="0" marR="0" algn="l">
                        <a:lnSpc>
                          <a:spcPct val="115000"/>
                        </a:lnSpc>
                        <a:spcBef>
                          <a:spcPts val="0"/>
                        </a:spcBef>
                        <a:spcAft>
                          <a:spcPts val="1000"/>
                        </a:spcAft>
                      </a:pPr>
                      <a:r>
                        <a:rPr lang="en-ZA" sz="1800" dirty="0">
                          <a:effectLst/>
                          <a:latin typeface="Arial" panose="020B0604020202020204" pitchFamily="34" charset="0"/>
                          <a:cs typeface="Arial" panose="020B0604020202020204" pitchFamily="34" charset="0"/>
                        </a:rPr>
                        <a:t>R   298</a:t>
                      </a:r>
                      <a:r>
                        <a:rPr lang="en-ZA" sz="1800" baseline="0" dirty="0">
                          <a:effectLst/>
                          <a:latin typeface="Arial" panose="020B0604020202020204" pitchFamily="34" charset="0"/>
                          <a:cs typeface="Arial" panose="020B0604020202020204" pitchFamily="34" charset="0"/>
                        </a:rPr>
                        <a:t> 000</a:t>
                      </a:r>
                      <a:r>
                        <a:rPr lang="en-ZA" sz="1800" dirty="0">
                          <a:effectLst/>
                          <a:latin typeface="Arial" panose="020B0604020202020204" pitchFamily="34" charset="0"/>
                          <a:cs typeface="Arial" panose="020B0604020202020204" pitchFamily="34" charset="0"/>
                        </a:rPr>
                        <a:t>.00</a:t>
                      </a:r>
                      <a:endParaRPr lang="en-US" sz="1800" dirty="0">
                        <a:effectLst/>
                        <a:latin typeface="Arial" panose="020B0604020202020204" pitchFamily="34" charset="0"/>
                        <a:ea typeface="Calibri"/>
                        <a:cs typeface="Arial" panose="020B0604020202020204" pitchFamily="34" charset="0"/>
                      </a:endParaRPr>
                    </a:p>
                  </a:txBody>
                  <a:tcPr marL="9525" marR="9525" marT="9525" marB="0"/>
                </a:tc>
                <a:extLst>
                  <a:ext uri="{0D108BD9-81ED-4DB2-BD59-A6C34878D82A}">
                    <a16:rowId xmlns:a16="http://schemas.microsoft.com/office/drawing/2014/main" val="4123011408"/>
                  </a:ext>
                </a:extLst>
              </a:tr>
              <a:tr h="370840">
                <a:tc>
                  <a:txBody>
                    <a:bodyPr/>
                    <a:lstStyle/>
                    <a:p>
                      <a:pPr marL="228600" marR="0" algn="just">
                        <a:lnSpc>
                          <a:spcPct val="115000"/>
                        </a:lnSpc>
                        <a:spcBef>
                          <a:spcPts val="0"/>
                        </a:spcBef>
                        <a:spcAft>
                          <a:spcPts val="1000"/>
                        </a:spcAft>
                      </a:pPr>
                      <a:r>
                        <a:rPr lang="en-ZA" sz="1800" b="1" dirty="0">
                          <a:effectLst/>
                          <a:latin typeface="Arial" panose="020B0604020202020204" pitchFamily="34" charset="0"/>
                          <a:cs typeface="Arial" panose="020B0604020202020204" pitchFamily="34" charset="0"/>
                        </a:rPr>
                        <a:t>Total</a:t>
                      </a:r>
                      <a:endParaRPr lang="en-US" sz="1800" b="1" dirty="0">
                        <a:effectLst/>
                        <a:latin typeface="Arial" panose="020B0604020202020204" pitchFamily="34" charset="0"/>
                        <a:ea typeface="Calibri"/>
                        <a:cs typeface="Arial" panose="020B0604020202020204" pitchFamily="34" charset="0"/>
                      </a:endParaRPr>
                    </a:p>
                  </a:txBody>
                  <a:tcPr marL="9525" marR="9525" marT="9525" marB="0"/>
                </a:tc>
                <a:tc>
                  <a:txBody>
                    <a:bodyPr/>
                    <a:lstStyle/>
                    <a:p>
                      <a:pPr marL="0" marR="0" algn="just">
                        <a:lnSpc>
                          <a:spcPct val="115000"/>
                        </a:lnSpc>
                        <a:spcBef>
                          <a:spcPts val="0"/>
                        </a:spcBef>
                        <a:spcAft>
                          <a:spcPts val="1000"/>
                        </a:spcAft>
                      </a:pPr>
                      <a:r>
                        <a:rPr lang="en-ZA" sz="1800" b="1" kern="1200" dirty="0">
                          <a:effectLst/>
                          <a:latin typeface="Arial" panose="020B0604020202020204" pitchFamily="34" charset="0"/>
                          <a:cs typeface="Arial" panose="020B0604020202020204" pitchFamily="34" charset="0"/>
                        </a:rPr>
                        <a:t>R2 063 000.00</a:t>
                      </a:r>
                      <a:endParaRPr lang="en-US" sz="1800" b="1" dirty="0">
                        <a:effectLst/>
                        <a:latin typeface="Arial" panose="020B0604020202020204" pitchFamily="34" charset="0"/>
                        <a:ea typeface="Calibri"/>
                        <a:cs typeface="Arial" panose="020B0604020202020204" pitchFamily="34" charset="0"/>
                      </a:endParaRPr>
                    </a:p>
                  </a:txBody>
                  <a:tcPr marL="9525" marR="9525" marT="9525" marB="0"/>
                </a:tc>
                <a:tc>
                  <a:txBody>
                    <a:bodyPr/>
                    <a:lstStyle/>
                    <a:p>
                      <a:pPr marL="0" marR="0" algn="l">
                        <a:lnSpc>
                          <a:spcPct val="115000"/>
                        </a:lnSpc>
                        <a:spcBef>
                          <a:spcPts val="0"/>
                        </a:spcBef>
                        <a:spcAft>
                          <a:spcPts val="1000"/>
                        </a:spcAft>
                      </a:pPr>
                      <a:r>
                        <a:rPr lang="en-ZA" sz="1800" b="1" dirty="0">
                          <a:effectLst/>
                          <a:latin typeface="Arial" panose="020B0604020202020204" pitchFamily="34" charset="0"/>
                          <a:cs typeface="Arial" panose="020B0604020202020204" pitchFamily="34" charset="0"/>
                        </a:rPr>
                        <a:t>R1</a:t>
                      </a:r>
                      <a:r>
                        <a:rPr lang="en-ZA" sz="1800" b="1" baseline="0" dirty="0">
                          <a:effectLst/>
                          <a:latin typeface="Arial" panose="020B0604020202020204" pitchFamily="34" charset="0"/>
                          <a:cs typeface="Arial" panose="020B0604020202020204" pitchFamily="34" charset="0"/>
                        </a:rPr>
                        <a:t> 327 337</a:t>
                      </a:r>
                      <a:r>
                        <a:rPr lang="en-ZA" sz="1800" b="1" dirty="0">
                          <a:effectLst/>
                          <a:latin typeface="Arial" panose="020B0604020202020204" pitchFamily="34" charset="0"/>
                          <a:cs typeface="Arial" panose="020B0604020202020204" pitchFamily="34" charset="0"/>
                        </a:rPr>
                        <a:t>.00</a:t>
                      </a:r>
                      <a:endParaRPr lang="en-US" sz="1800" b="1" dirty="0">
                        <a:effectLst/>
                        <a:latin typeface="Arial" panose="020B0604020202020204" pitchFamily="34" charset="0"/>
                        <a:ea typeface="Calibri"/>
                        <a:cs typeface="Arial" panose="020B0604020202020204" pitchFamily="34" charset="0"/>
                      </a:endParaRPr>
                    </a:p>
                  </a:txBody>
                  <a:tcPr marL="9525" marR="9525" marT="9525" marB="0"/>
                </a:tc>
                <a:extLst>
                  <a:ext uri="{0D108BD9-81ED-4DB2-BD59-A6C34878D82A}">
                    <a16:rowId xmlns:a16="http://schemas.microsoft.com/office/drawing/2014/main" val="2059937521"/>
                  </a:ext>
                </a:extLst>
              </a:tr>
            </a:tbl>
          </a:graphicData>
        </a:graphic>
      </p:graphicFrame>
      <p:sp>
        <p:nvSpPr>
          <p:cNvPr id="2" name="Slide Number Placeholder 1">
            <a:extLst>
              <a:ext uri="{FF2B5EF4-FFF2-40B4-BE49-F238E27FC236}">
                <a16:creationId xmlns:a16="http://schemas.microsoft.com/office/drawing/2014/main" id="{9E4C1B59-F055-4008-8729-7D6B790DC913}"/>
              </a:ext>
            </a:extLst>
          </p:cNvPr>
          <p:cNvSpPr>
            <a:spLocks noGrp="1"/>
          </p:cNvSpPr>
          <p:nvPr>
            <p:ph type="sldNum" sz="quarter" idx="12"/>
          </p:nvPr>
        </p:nvSpPr>
        <p:spPr/>
        <p:txBody>
          <a:bodyPr/>
          <a:lstStyle/>
          <a:p>
            <a:fld id="{CFAA004E-DED9-4181-A91B-BDB8124BE6CC}" type="slidenum">
              <a:rPr lang="en-US" smtClean="0"/>
              <a:t>8</a:t>
            </a:fld>
            <a:endParaRPr lang="en-US"/>
          </a:p>
        </p:txBody>
      </p:sp>
    </p:spTree>
    <p:extLst>
      <p:ext uri="{BB962C8B-B14F-4D97-AF65-F5344CB8AC3E}">
        <p14:creationId xmlns:p14="http://schemas.microsoft.com/office/powerpoint/2010/main" val="1991845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139245"/>
            <a:ext cx="7886700" cy="807182"/>
          </a:xfrm>
        </p:spPr>
        <p:txBody>
          <a:bodyPr>
            <a:normAutofit/>
          </a:bodyPr>
          <a:lstStyle/>
          <a:p>
            <a:pPr algn="ctr"/>
            <a:r>
              <a:rPr lang="en-US" sz="2000" b="1" dirty="0">
                <a:latin typeface="Arial" panose="020B0604020202020204" pitchFamily="34" charset="0"/>
                <a:cs typeface="Arial" panose="020B0604020202020204" pitchFamily="34" charset="0"/>
              </a:rPr>
              <a:t>FINDINGS FROM THE AGSA COVID 19 REPORT </a:t>
            </a:r>
          </a:p>
        </p:txBody>
      </p:sp>
      <p:graphicFrame>
        <p:nvGraphicFramePr>
          <p:cNvPr id="2" name="Table 2">
            <a:extLst>
              <a:ext uri="{FF2B5EF4-FFF2-40B4-BE49-F238E27FC236}">
                <a16:creationId xmlns:a16="http://schemas.microsoft.com/office/drawing/2014/main" id="{C2F35FC0-1699-4C93-A6AC-6B6D65AD6842}"/>
              </a:ext>
            </a:extLst>
          </p:cNvPr>
          <p:cNvGraphicFramePr>
            <a:graphicFrameLocks noGrp="1"/>
          </p:cNvGraphicFramePr>
          <p:nvPr>
            <p:extLst>
              <p:ext uri="{D42A27DB-BD31-4B8C-83A1-F6EECF244321}">
                <p14:modId xmlns:p14="http://schemas.microsoft.com/office/powerpoint/2010/main" val="2387319006"/>
              </p:ext>
            </p:extLst>
          </p:nvPr>
        </p:nvGraphicFramePr>
        <p:xfrm>
          <a:off x="344556" y="946427"/>
          <a:ext cx="8454888" cy="4522218"/>
        </p:xfrm>
        <a:graphic>
          <a:graphicData uri="http://schemas.openxmlformats.org/drawingml/2006/table">
            <a:tbl>
              <a:tblPr firstRow="1" bandRow="1">
                <a:tableStyleId>{5C22544A-7EE6-4342-B048-85BDC9FD1C3A}</a:tableStyleId>
              </a:tblPr>
              <a:tblGrid>
                <a:gridCol w="2487421">
                  <a:extLst>
                    <a:ext uri="{9D8B030D-6E8A-4147-A177-3AD203B41FA5}">
                      <a16:colId xmlns:a16="http://schemas.microsoft.com/office/drawing/2014/main" val="1493321107"/>
                    </a:ext>
                  </a:extLst>
                </a:gridCol>
                <a:gridCol w="5967467">
                  <a:extLst>
                    <a:ext uri="{9D8B030D-6E8A-4147-A177-3AD203B41FA5}">
                      <a16:colId xmlns:a16="http://schemas.microsoft.com/office/drawing/2014/main" val="1180150904"/>
                    </a:ext>
                  </a:extLst>
                </a:gridCol>
              </a:tblGrid>
              <a:tr h="446714">
                <a:tc>
                  <a:txBody>
                    <a:bodyPr/>
                    <a:lstStyle/>
                    <a:p>
                      <a:r>
                        <a:rPr lang="en-US" dirty="0">
                          <a:latin typeface="Arial" panose="020B0604020202020204" pitchFamily="34" charset="0"/>
                          <a:cs typeface="Arial" panose="020B0604020202020204" pitchFamily="34" charset="0"/>
                        </a:rPr>
                        <a:t>Findings </a:t>
                      </a:r>
                    </a:p>
                  </a:txBody>
                  <a:tcPr/>
                </a:tc>
                <a:tc>
                  <a:txBody>
                    <a:bodyPr/>
                    <a:lstStyle/>
                    <a:p>
                      <a:r>
                        <a:rPr lang="en-US" dirty="0">
                          <a:latin typeface="Arial" panose="020B0604020202020204" pitchFamily="34" charset="0"/>
                          <a:cs typeface="Arial" panose="020B0604020202020204" pitchFamily="34" charset="0"/>
                        </a:rPr>
                        <a:t>Support provided </a:t>
                      </a:r>
                    </a:p>
                  </a:txBody>
                  <a:tcPr/>
                </a:tc>
                <a:extLst>
                  <a:ext uri="{0D108BD9-81ED-4DB2-BD59-A6C34878D82A}">
                    <a16:rowId xmlns:a16="http://schemas.microsoft.com/office/drawing/2014/main" val="2942995575"/>
                  </a:ext>
                </a:extLst>
              </a:tr>
              <a:tr h="4075504">
                <a:tc>
                  <a:txBody>
                    <a:bodyPr/>
                    <a:lstStyle/>
                    <a:p>
                      <a:r>
                        <a:rPr lang="en-US" dirty="0">
                          <a:latin typeface="Arial" panose="020B0604020202020204" pitchFamily="34" charset="0"/>
                          <a:cs typeface="Arial" panose="020B0604020202020204" pitchFamily="34" charset="0"/>
                        </a:rPr>
                        <a:t>Poor public sector financial management controls</a:t>
                      </a:r>
                    </a:p>
                  </a:txBody>
                  <a:tcPr/>
                </a:tc>
                <a:tc>
                  <a:txBody>
                    <a:bodyPr/>
                    <a:lstStyle/>
                    <a:p>
                      <a:pPr algn="just"/>
                      <a:r>
                        <a:rPr lang="en-ZA" dirty="0" err="1">
                          <a:latin typeface="Arial" panose="020B0604020202020204" pitchFamily="34" charset="0"/>
                          <a:cs typeface="Arial" panose="020B0604020202020204" pitchFamily="34" charset="0"/>
                        </a:rPr>
                        <a:t>UIFWe</a:t>
                      </a:r>
                      <a:r>
                        <a:rPr lang="en-ZA" dirty="0">
                          <a:latin typeface="Arial" panose="020B0604020202020204" pitchFamily="34" charset="0"/>
                          <a:cs typeface="Arial" panose="020B0604020202020204" pitchFamily="34" charset="0"/>
                        </a:rPr>
                        <a:t> reduction – LPT developed a tool to assist municipalities in monitoring and reporting the measures taken to reduce the </a:t>
                      </a:r>
                      <a:r>
                        <a:rPr lang="en-ZA" dirty="0" err="1">
                          <a:latin typeface="Arial" panose="020B0604020202020204" pitchFamily="34" charset="0"/>
                          <a:cs typeface="Arial" panose="020B0604020202020204" pitchFamily="34" charset="0"/>
                        </a:rPr>
                        <a:t>UIFWe</a:t>
                      </a:r>
                      <a:r>
                        <a:rPr lang="en-ZA" dirty="0">
                          <a:latin typeface="Arial" panose="020B0604020202020204" pitchFamily="34" charset="0"/>
                          <a:cs typeface="Arial" panose="020B0604020202020204" pitchFamily="34" charset="0"/>
                        </a:rPr>
                        <a:t>. A working session was held with municipalities to explain the objective of the template and provide guidance on the measures relating to legislative reporting requirements and measures to reduce such an expenditure in order to improve the financial state of affairs</a:t>
                      </a:r>
                    </a:p>
                    <a:p>
                      <a:pPr algn="just"/>
                      <a:endParaRPr lang="en-ZA" dirty="0">
                        <a:latin typeface="Arial" panose="020B0604020202020204" pitchFamily="34" charset="0"/>
                        <a:cs typeface="Arial" panose="020B0604020202020204" pitchFamily="34" charset="0"/>
                      </a:endParaRPr>
                    </a:p>
                    <a:p>
                      <a:pPr algn="just"/>
                      <a:r>
                        <a:rPr lang="en-ZA" dirty="0">
                          <a:latin typeface="Arial" panose="020B0604020202020204" pitchFamily="34" charset="0"/>
                          <a:cs typeface="Arial" panose="020B0604020202020204" pitchFamily="34" charset="0"/>
                        </a:rPr>
                        <a:t>mSCOA – review the municipal transactions on mSCOA to determine whether municipalities are not transacting on items not budgeted for and that transacting is performed accurately and reporting is complete.</a:t>
                      </a:r>
                    </a:p>
                  </a:txBody>
                  <a:tcPr/>
                </a:tc>
                <a:extLst>
                  <a:ext uri="{0D108BD9-81ED-4DB2-BD59-A6C34878D82A}">
                    <a16:rowId xmlns:a16="http://schemas.microsoft.com/office/drawing/2014/main" val="3289888212"/>
                  </a:ext>
                </a:extLst>
              </a:tr>
            </a:tbl>
          </a:graphicData>
        </a:graphic>
      </p:graphicFrame>
      <p:pic>
        <p:nvPicPr>
          <p:cNvPr id="5" name="Picture 4" descr="top">
            <a:extLst>
              <a:ext uri="{FF2B5EF4-FFF2-40B4-BE49-F238E27FC236}">
                <a16:creationId xmlns:a16="http://schemas.microsoft.com/office/drawing/2014/main" id="{79DA2CBB-69C4-4C00-8528-0B889C6B95D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7496" y="6119706"/>
            <a:ext cx="2040835" cy="621150"/>
          </a:xfrm>
          <a:prstGeom prst="rect">
            <a:avLst/>
          </a:prstGeom>
          <a:noFill/>
          <a:ln>
            <a:noFill/>
          </a:ln>
        </p:spPr>
      </p:pic>
      <p:sp>
        <p:nvSpPr>
          <p:cNvPr id="3" name="Slide Number Placeholder 2">
            <a:extLst>
              <a:ext uri="{FF2B5EF4-FFF2-40B4-BE49-F238E27FC236}">
                <a16:creationId xmlns:a16="http://schemas.microsoft.com/office/drawing/2014/main" id="{16EC4ABB-A739-4FFA-BBE9-8C78B0469A0D}"/>
              </a:ext>
            </a:extLst>
          </p:cNvPr>
          <p:cNvSpPr>
            <a:spLocks noGrp="1"/>
          </p:cNvSpPr>
          <p:nvPr>
            <p:ph type="sldNum" sz="quarter" idx="12"/>
          </p:nvPr>
        </p:nvSpPr>
        <p:spPr/>
        <p:txBody>
          <a:bodyPr/>
          <a:lstStyle/>
          <a:p>
            <a:fld id="{CFAA004E-DED9-4181-A91B-BDB8124BE6CC}" type="slidenum">
              <a:rPr lang="en-US" smtClean="0"/>
              <a:t>9</a:t>
            </a:fld>
            <a:endParaRPr lang="en-US"/>
          </a:p>
        </p:txBody>
      </p:sp>
    </p:spTree>
    <p:extLst>
      <p:ext uri="{BB962C8B-B14F-4D97-AF65-F5344CB8AC3E}">
        <p14:creationId xmlns:p14="http://schemas.microsoft.com/office/powerpoint/2010/main" val="14097859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1964</TotalTime>
  <Words>938</Words>
  <Application>Microsoft Office PowerPoint</Application>
  <PresentationFormat>On-screen Show (4:3)</PresentationFormat>
  <Paragraphs>186</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Times New Roman</vt:lpstr>
      <vt:lpstr>Wingdings</vt:lpstr>
      <vt:lpstr>Office Theme</vt:lpstr>
      <vt:lpstr>           PORTFOLIO COMMITTEE PRESENTATION  ON THE AGSA REPORT ON COVID 19  15 MARCH 2022</vt:lpstr>
      <vt:lpstr>PURPOSE</vt:lpstr>
      <vt:lpstr>INTRODUCTION </vt:lpstr>
      <vt:lpstr>ALLOCATION OF COVID 19 RELIEF GRANT   </vt:lpstr>
      <vt:lpstr>ALLOCATION OF COVID 19 RELIEF GRANT   </vt:lpstr>
      <vt:lpstr>ALLOCATION OF COVID 19 RELIEF GRANT   </vt:lpstr>
      <vt:lpstr>ALLOCATION OF COVID 19 RELIEF GRANT   </vt:lpstr>
      <vt:lpstr>ALLOCATION OF COVID 19 RELIEF GRANT   </vt:lpstr>
      <vt:lpstr>FINDINGS FROM THE AGSA COVID 19 REPORT </vt:lpstr>
      <vt:lpstr>FINDINGS FROM THE AGSA COVID 19 REPORT </vt:lpstr>
      <vt:lpstr>SUPPORT </vt:lpstr>
      <vt:lpstr>SUPPORT </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Makwana Phomolo</dc:creator>
  <cp:lastModifiedBy>Shereen Cassiem</cp:lastModifiedBy>
  <cp:revision>198</cp:revision>
  <cp:lastPrinted>2020-11-12T07:00:33Z</cp:lastPrinted>
  <dcterms:created xsi:type="dcterms:W3CDTF">2017-05-04T13:33:45Z</dcterms:created>
  <dcterms:modified xsi:type="dcterms:W3CDTF">2022-03-14T09:44:52Z</dcterms:modified>
</cp:coreProperties>
</file>