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11"/>
  </p:notesMasterIdLst>
  <p:sldIdLst>
    <p:sldId id="281" r:id="rId2"/>
    <p:sldId id="443" r:id="rId3"/>
    <p:sldId id="439" r:id="rId4"/>
    <p:sldId id="445" r:id="rId5"/>
    <p:sldId id="438" r:id="rId6"/>
    <p:sldId id="437" r:id="rId7"/>
    <p:sldId id="444" r:id="rId8"/>
    <p:sldId id="441" r:id="rId9"/>
    <p:sldId id="412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338"/>
    <a:srgbClr val="E19F3F"/>
    <a:srgbClr val="30F047"/>
    <a:srgbClr val="2A457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5" autoAdjust="0"/>
    <p:restoredTop sz="93072" autoAdjust="0"/>
  </p:normalViewPr>
  <p:slideViewPr>
    <p:cSldViewPr snapToGrid="0" snapToObjects="1">
      <p:cViewPr varScale="1">
        <p:scale>
          <a:sx n="79" d="100"/>
          <a:sy n="79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F094-D188-4F46-9965-7CEAE9A28B2E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300DE-C11E-6E40-AAE5-0AD9B1676C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7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8D2B2-DFFC-482F-A76E-EE6E62A86D7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4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9300DE-C11E-6E40-AAE5-0AD9B1676C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1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9300DE-C11E-6E40-AAE5-0AD9B1676C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52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9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29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D979244-D809-4600-A554-DA4FC6C8F0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4"/>
            <a:ext cx="12195175" cy="685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7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728;p46">
            <a:extLst>
              <a:ext uri="{FF2B5EF4-FFF2-40B4-BE49-F238E27FC236}">
                <a16:creationId xmlns:a16="http://schemas.microsoft.com/office/drawing/2014/main" id="{D7CB4D0B-1D71-4356-8335-E85F585D5F37}"/>
              </a:ext>
            </a:extLst>
          </p:cNvPr>
          <p:cNvGrpSpPr/>
          <p:nvPr userDrawn="1"/>
        </p:nvGrpSpPr>
        <p:grpSpPr>
          <a:xfrm>
            <a:off x="0" y="6001891"/>
            <a:ext cx="3546320" cy="856108"/>
            <a:chOff x="-6349" y="5557339"/>
            <a:chExt cx="5387818" cy="1300660"/>
          </a:xfrm>
        </p:grpSpPr>
        <p:pic>
          <p:nvPicPr>
            <p:cNvPr id="4" name="Google Shape;729;p46" descr="A close up of a logo&#10;&#10;Description automatically generated">
              <a:extLst>
                <a:ext uri="{FF2B5EF4-FFF2-40B4-BE49-F238E27FC236}">
                  <a16:creationId xmlns:a16="http://schemas.microsoft.com/office/drawing/2014/main" id="{5E1D624A-67F9-42BF-82D4-5B0A1EE0BB2C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t="65574" r="19865"/>
            <a:stretch/>
          </p:blipFill>
          <p:spPr>
            <a:xfrm>
              <a:off x="-6349" y="5557339"/>
              <a:ext cx="5387818" cy="13006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Google Shape;730;p46">
              <a:extLst>
                <a:ext uri="{FF2B5EF4-FFF2-40B4-BE49-F238E27FC236}">
                  <a16:creationId xmlns:a16="http://schemas.microsoft.com/office/drawing/2014/main" id="{E8BC2521-58C5-4551-BFDD-DB709BCB8138}"/>
                </a:ext>
              </a:extLst>
            </p:cNvPr>
            <p:cNvSpPr/>
            <p:nvPr/>
          </p:nvSpPr>
          <p:spPr>
            <a:xfrm>
              <a:off x="989351" y="6437728"/>
              <a:ext cx="2008800" cy="237600"/>
            </a:xfrm>
            <a:prstGeom prst="rect">
              <a:avLst/>
            </a:prstGeom>
            <a:solidFill>
              <a:srgbClr val="2543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" name="Google Shape;727;p46" descr="A close up of a logo&#10;&#10;Description automatically generated">
            <a:extLst>
              <a:ext uri="{FF2B5EF4-FFF2-40B4-BE49-F238E27FC236}">
                <a16:creationId xmlns:a16="http://schemas.microsoft.com/office/drawing/2014/main" id="{EE6B396D-8708-4AA5-87FF-5ED0C2D89186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81117" t="86754" r="3420" b="2623"/>
          <a:stretch/>
        </p:blipFill>
        <p:spPr>
          <a:xfrm>
            <a:off x="10019777" y="6129452"/>
            <a:ext cx="1886958" cy="72854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80114AF-9EA9-4030-95E3-B17790EBFAC0}"/>
              </a:ext>
            </a:extLst>
          </p:cNvPr>
          <p:cNvSpPr/>
          <p:nvPr userDrawn="1"/>
        </p:nvSpPr>
        <p:spPr>
          <a:xfrm flipV="1">
            <a:off x="-2" y="769741"/>
            <a:ext cx="12192001" cy="45719"/>
          </a:xfrm>
          <a:prstGeom prst="rect">
            <a:avLst/>
          </a:prstGeom>
          <a:solidFill>
            <a:srgbClr val="E83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1054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1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0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6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9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1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4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3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b="1" dirty="0"/>
              <a:t>STATE OF THE SECTOR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Aviation – Mr Aaron Munetsi and Mr George Mothema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Inbound – Ms Hannelie du Toit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Domestic – Long weekends (more) and Ms </a:t>
            </a:r>
            <a:r>
              <a:rPr lang="en-US" dirty="0" err="1"/>
              <a:t>Lindelwe</a:t>
            </a:r>
            <a:r>
              <a:rPr lang="en-US" dirty="0"/>
              <a:t> Isabelle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Job recovery - CEO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Transformation – Mr </a:t>
            </a:r>
            <a:r>
              <a:rPr lang="en-US" dirty="0" err="1"/>
              <a:t>Septi</a:t>
            </a:r>
            <a:r>
              <a:rPr lang="en-US" dirty="0"/>
              <a:t> Bukula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72161-33A0-094A-9007-FE1C09C37CA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2BCB0-D23C-FB4E-BDDF-DFB9BE6D8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5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79C3B3-E81C-9F49-A3EC-299D30338869}"/>
              </a:ext>
            </a:extLst>
          </p:cNvPr>
          <p:cNvSpPr txBox="1"/>
          <p:nvPr/>
        </p:nvSpPr>
        <p:spPr>
          <a:xfrm>
            <a:off x="6018835" y="39816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E6868A-1A40-9540-91BF-91E5BC2D2B97}"/>
              </a:ext>
            </a:extLst>
          </p:cNvPr>
          <p:cNvSpPr txBox="1"/>
          <p:nvPr/>
        </p:nvSpPr>
        <p:spPr>
          <a:xfrm>
            <a:off x="2207996" y="4321552"/>
            <a:ext cx="7806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PORTFOLIO COMMITTEE ON TOURISM</a:t>
            </a:r>
          </a:p>
        </p:txBody>
      </p:sp>
    </p:spTree>
    <p:extLst>
      <p:ext uri="{BB962C8B-B14F-4D97-AF65-F5344CB8AC3E}">
        <p14:creationId xmlns:p14="http://schemas.microsoft.com/office/powerpoint/2010/main" val="56469876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FA9C0C-82AD-477F-A571-A0511DBBD6E2}"/>
              </a:ext>
            </a:extLst>
          </p:cNvPr>
          <p:cNvSpPr txBox="1"/>
          <p:nvPr/>
        </p:nvSpPr>
        <p:spPr>
          <a:xfrm>
            <a:off x="4757057" y="130628"/>
            <a:ext cx="370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ABOUT TBCSA</a:t>
            </a:r>
            <a:endParaRPr lang="en-ZA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8AA163-4B22-4AC8-9231-0C88828685D5}"/>
              </a:ext>
            </a:extLst>
          </p:cNvPr>
          <p:cNvSpPr txBox="1"/>
          <p:nvPr/>
        </p:nvSpPr>
        <p:spPr>
          <a:xfrm>
            <a:off x="1121228" y="1382485"/>
            <a:ext cx="10602686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Background – Established in  1996</a:t>
            </a: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Purpose – Leading Voice In Tourism Industry – Representing Private Sector</a:t>
            </a: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chemeClr val="accent4">
                  <a:lumMod val="75000"/>
                </a:schemeClr>
              </a:solidFill>
              <a:effectLst/>
            </a:endParaRP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Values – Unity, Commitment, Collaboration, Resilience </a:t>
            </a:r>
          </a:p>
        </p:txBody>
      </p:sp>
    </p:spTree>
    <p:extLst>
      <p:ext uri="{BB962C8B-B14F-4D97-AF65-F5344CB8AC3E}">
        <p14:creationId xmlns:p14="http://schemas.microsoft.com/office/powerpoint/2010/main" val="255028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C84678-660D-43ED-8DB7-FF5C4B7C5B4B}"/>
              </a:ext>
            </a:extLst>
          </p:cNvPr>
          <p:cNvSpPr txBox="1"/>
          <p:nvPr/>
        </p:nvSpPr>
        <p:spPr>
          <a:xfrm>
            <a:off x="3850989" y="180447"/>
            <a:ext cx="3616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INTRODUCTION</a:t>
            </a:r>
            <a:endParaRPr lang="en-ZA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7B6AEF-F9A6-41D7-816E-C32148A829CA}"/>
              </a:ext>
            </a:extLst>
          </p:cNvPr>
          <p:cNvSpPr txBox="1"/>
          <p:nvPr/>
        </p:nvSpPr>
        <p:spPr>
          <a:xfrm>
            <a:off x="1243173" y="1592494"/>
            <a:ext cx="972644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19138" lvl="0" indent="-719138">
              <a:lnSpc>
                <a:spcPct val="150000"/>
              </a:lnSpc>
              <a:buFont typeface="+mj-lt"/>
              <a:buAutoNum type="arabicPeriod"/>
            </a:pP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Mr Blacky </a:t>
            </a:r>
            <a:r>
              <a:rPr lang="en-ZA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Komani</a:t>
            </a: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TBCSA			Chairman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9138" lvl="0" indent="-719138">
              <a:lnSpc>
                <a:spcPct val="150000"/>
              </a:lnSpc>
              <a:buFont typeface="+mj-lt"/>
              <a:buAutoNum type="arabicPeriod"/>
            </a:pP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Mr </a:t>
            </a:r>
            <a:r>
              <a:rPr lang="en-ZA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Tshifhiwa</a:t>
            </a: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ZA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Tshivhengwa</a:t>
            </a: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TBCSA			CEO       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9138" lvl="0" indent="-719138">
              <a:lnSpc>
                <a:spcPct val="150000"/>
              </a:lnSpc>
              <a:buFont typeface="+mj-lt"/>
              <a:buAutoNum type="arabicPeriod"/>
            </a:pP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Mr Aaron </a:t>
            </a:r>
            <a:r>
              <a:rPr lang="en-ZA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Munetsi</a:t>
            </a: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AASA			CEO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9138" lvl="0" indent="-719138">
              <a:lnSpc>
                <a:spcPct val="150000"/>
              </a:lnSpc>
              <a:buFont typeface="+mj-lt"/>
              <a:buAutoNum type="arabicPeriod"/>
            </a:pP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Mr </a:t>
            </a:r>
            <a:r>
              <a:rPr lang="en-ZA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Septi</a:t>
            </a: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ZA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Bukula</a:t>
            </a: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	SEEZA			Founder &amp; President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9138" lvl="0" indent="-719138">
              <a:lnSpc>
                <a:spcPct val="150000"/>
              </a:lnSpc>
              <a:buFont typeface="+mj-lt"/>
              <a:buAutoNum type="arabicPeriod"/>
            </a:pP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Ms </a:t>
            </a:r>
            <a:r>
              <a:rPr lang="en-ZA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Lindelwa</a:t>
            </a: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Isabelle			</a:t>
            </a:r>
            <a:r>
              <a:rPr lang="en-ZA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Tsogo</a:t>
            </a: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Sun		Director Sales &amp; Revenue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9138" lvl="0" indent="-719138">
              <a:lnSpc>
                <a:spcPct val="150000"/>
              </a:lnSpc>
              <a:buFont typeface="+mj-lt"/>
              <a:buAutoNum type="arabicPeriod"/>
            </a:pP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Mr George </a:t>
            </a:r>
            <a:r>
              <a:rPr lang="en-ZA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Mothema</a:t>
            </a: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BARSA			CEO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9138" lvl="0" indent="-719138">
              <a:lnSpc>
                <a:spcPct val="150000"/>
              </a:lnSpc>
              <a:buFont typeface="+mj-lt"/>
              <a:buAutoNum type="arabicPeriod"/>
            </a:pP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Ms </a:t>
            </a:r>
            <a:r>
              <a:rPr lang="en-ZA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Hannelie</a:t>
            </a:r>
            <a:r>
              <a:rPr lang="en-ZA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Du Toit			SATSA			COO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276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C84678-660D-43ED-8DB7-FF5C4B7C5B4B}"/>
              </a:ext>
            </a:extLst>
          </p:cNvPr>
          <p:cNvSpPr txBox="1"/>
          <p:nvPr/>
        </p:nvSpPr>
        <p:spPr>
          <a:xfrm>
            <a:off x="3408219" y="284619"/>
            <a:ext cx="5355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INDUSTRY OPERATIONAL CONTEXT </a:t>
            </a:r>
            <a:endParaRPr lang="en-ZA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1767A-C7E7-6048-99F5-B98034D9EBE5}"/>
              </a:ext>
            </a:extLst>
          </p:cNvPr>
          <p:cNvSpPr txBox="1"/>
          <p:nvPr/>
        </p:nvSpPr>
        <p:spPr>
          <a:xfrm>
            <a:off x="344384" y="1341911"/>
            <a:ext cx="11103429" cy="4420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1F497D"/>
                </a:solidFill>
              </a:rPr>
              <a:t>Covid-19 decimated the economy of South Africa resulting in job loss (3m in 2020)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1F497D"/>
                </a:solidFill>
              </a:rPr>
              <a:t>Small, Medium, and Large tourism businesses heavily affected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1F497D"/>
                </a:solidFill>
              </a:rPr>
              <a:t>Informal tourism businesses severely impacted 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1F497D"/>
                </a:solidFill>
              </a:rPr>
              <a:t>South African consumers under pressure due to rising cost of living and job loss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1F497D"/>
                </a:solidFill>
              </a:rPr>
              <a:t>Impact of global conflict on travel and tourism (rising fuel cost)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1F497D"/>
                </a:solidFill>
              </a:rPr>
              <a:t>Consumers confidence in global travel, health protocols, and safety </a:t>
            </a:r>
          </a:p>
        </p:txBody>
      </p:sp>
    </p:spTree>
    <p:extLst>
      <p:ext uri="{BB962C8B-B14F-4D97-AF65-F5344CB8AC3E}">
        <p14:creationId xmlns:p14="http://schemas.microsoft.com/office/powerpoint/2010/main" val="171566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C74AB-6EF7-4978-B29A-4402E678FDA2}"/>
              </a:ext>
            </a:extLst>
          </p:cNvPr>
          <p:cNvSpPr txBox="1"/>
          <p:nvPr/>
        </p:nvSpPr>
        <p:spPr>
          <a:xfrm>
            <a:off x="3451185" y="221097"/>
            <a:ext cx="429985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STATE OF THE SECTOR</a:t>
            </a:r>
            <a:endParaRPr lang="en-ZA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Z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7C7574-41E5-4342-88E5-889A496262B3}"/>
              </a:ext>
            </a:extLst>
          </p:cNvPr>
          <p:cNvSpPr txBox="1"/>
          <p:nvPr/>
        </p:nvSpPr>
        <p:spPr>
          <a:xfrm>
            <a:off x="475013" y="1137062"/>
            <a:ext cx="114596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Overall the Sector is operating at between 30-40% capacity compared to 2019</a:t>
            </a: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Domestic travel is leading the sector recovery </a:t>
            </a:r>
          </a:p>
          <a:p>
            <a:pPr marL="1633538" lvl="2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Leisure tourism increased in December 2021</a:t>
            </a:r>
          </a:p>
          <a:p>
            <a:pPr marL="1633538" lvl="2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Corporate and government travel starting to pick up in February 2022</a:t>
            </a:r>
          </a:p>
          <a:p>
            <a:pPr marL="1633538" lvl="2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Events and Conferencing needs to be boosted </a:t>
            </a: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The tourism sector lost 470 </a:t>
            </a:r>
            <a:r>
              <a:rPr lang="en-US" sz="2400">
                <a:solidFill>
                  <a:schemeClr val="accent4">
                    <a:lumMod val="75000"/>
                  </a:schemeClr>
                </a:solidFill>
              </a:rPr>
              <a:t>000 jobs due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to Covid–19</a:t>
            </a:r>
          </a:p>
          <a:p>
            <a:pPr marL="1633538" lvl="2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Only 37% of employees received 100% salary in February 2022</a:t>
            </a: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International arrivals are slowly increasing (from low base)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3073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844223-0AA4-47B1-854B-A2939AD29ECF}"/>
              </a:ext>
            </a:extLst>
          </p:cNvPr>
          <p:cNvSpPr txBox="1"/>
          <p:nvPr/>
        </p:nvSpPr>
        <p:spPr>
          <a:xfrm>
            <a:off x="3809999" y="185057"/>
            <a:ext cx="5083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KEY TO RECOVERY</a:t>
            </a:r>
            <a:endParaRPr lang="en-ZA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C23962-510A-4DB3-B013-AF2D2446AD43}"/>
              </a:ext>
            </a:extLst>
          </p:cNvPr>
          <p:cNvSpPr txBox="1"/>
          <p:nvPr/>
        </p:nvSpPr>
        <p:spPr>
          <a:xfrm>
            <a:off x="653143" y="1030966"/>
            <a:ext cx="1093717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Vaccination of the entire tourism sector key to building confidence</a:t>
            </a:r>
            <a:endParaRPr lang="en-US" sz="2400" dirty="0">
              <a:solidFill>
                <a:schemeClr val="accent4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Advocacy Program</a:t>
            </a:r>
          </a:p>
          <a:p>
            <a:pPr marL="1633538" lvl="2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a typeface="Times New Roman" panose="02020603050405020304" pitchFamily="18" charset="0"/>
              </a:rPr>
              <a:t>Travel advisories </a:t>
            </a:r>
          </a:p>
          <a:p>
            <a:pPr marL="1633538" lvl="2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a typeface="Times New Roman" panose="02020603050405020304" pitchFamily="18" charset="0"/>
              </a:rPr>
              <a:t>SA Brand repositioning campaigns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Dealing with uncertainty regarding arrivals protocols</a:t>
            </a:r>
          </a:p>
          <a:p>
            <a:pPr marL="1633538" lvl="2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Harmonization of travel protocols in SA and SADC region</a:t>
            </a: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Creation of African specialists in source markets</a:t>
            </a:r>
          </a:p>
          <a:p>
            <a:pPr marL="1633538" lvl="2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Working closely with source markets trade partners </a:t>
            </a:r>
          </a:p>
          <a:p>
            <a:pPr marL="719138" indent="-719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Understanding consumers concerns and desires under Covid-19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6099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0EA8DC-065E-4402-B04A-DCEEB218BAB6}"/>
              </a:ext>
            </a:extLst>
          </p:cNvPr>
          <p:cNvSpPr txBox="1"/>
          <p:nvPr/>
        </p:nvSpPr>
        <p:spPr>
          <a:xfrm>
            <a:off x="391887" y="1502228"/>
            <a:ext cx="11162804" cy="4282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tabLst>
                <a:tab pos="719138" algn="l"/>
              </a:tabLst>
            </a:pP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PCR Testing Requirements						</a:t>
            </a:r>
            <a:r>
              <a:rPr lang="en-US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Tshifhiwa</a:t>
            </a: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Tshivhengwa</a:t>
            </a:r>
            <a:endParaRPr lang="en-US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tabLst>
                <a:tab pos="719138" algn="l"/>
              </a:tabLst>
            </a:pP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Aviation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challenges</a:t>
            </a: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Mr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Munetsi</a:t>
            </a: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George </a:t>
            </a:r>
            <a:r>
              <a:rPr lang="en-US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Mothema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tabLst>
                <a:tab pos="719138" algn="l"/>
              </a:tabLst>
            </a:pP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Inbound Challenges (NPTR and Regulation )		Ms. </a:t>
            </a:r>
            <a:r>
              <a:rPr lang="en-US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Hannelie</a:t>
            </a: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 Toit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tabLst>
                <a:tab pos="719138" algn="l"/>
              </a:tabLst>
            </a:pP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Domestic (MICE and sports tourism restrictions)	Ms. </a:t>
            </a:r>
            <a:r>
              <a:rPr lang="en-US" sz="24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Lindelwa</a:t>
            </a:r>
            <a:r>
              <a:rPr lang="en-US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Isabelle </a:t>
            </a:r>
          </a:p>
          <a:p>
            <a:pPr>
              <a:lnSpc>
                <a:spcPct val="200000"/>
              </a:lnSpc>
              <a:tabLst>
                <a:tab pos="719138" algn="l"/>
              </a:tabLst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Transformation within the sector 				</a:t>
            </a:r>
            <a:r>
              <a:rPr lang="en-US" sz="2400" dirty="0" err="1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Septi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Bukula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tabLst>
                <a:tab pos="719138" algn="l"/>
              </a:tabLst>
            </a:pP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514840-CB1E-4E3B-AF91-EA49C6D35C59}"/>
              </a:ext>
            </a:extLst>
          </p:cNvPr>
          <p:cNvSpPr txBox="1"/>
          <p:nvPr/>
        </p:nvSpPr>
        <p:spPr>
          <a:xfrm>
            <a:off x="1307940" y="196334"/>
            <a:ext cx="94796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CHALLENGES AND CRITICAL SUCCESS FACTORS TO RECOVERY</a:t>
            </a:r>
            <a:r>
              <a:rPr lang="en-GB" sz="2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ZA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9656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B95BD5-73EB-4911-ACFE-5B234EADD71F}"/>
              </a:ext>
            </a:extLst>
          </p:cNvPr>
          <p:cNvSpPr txBox="1"/>
          <p:nvPr/>
        </p:nvSpPr>
        <p:spPr>
          <a:xfrm>
            <a:off x="2381766" y="208207"/>
            <a:ext cx="5878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CONCLUSION </a:t>
            </a:r>
            <a:endParaRPr lang="en-ZA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EAA608-B5FA-404F-9998-D5973A653D8D}"/>
              </a:ext>
            </a:extLst>
          </p:cNvPr>
          <p:cNvSpPr txBox="1"/>
          <p:nvPr/>
        </p:nvSpPr>
        <p:spPr>
          <a:xfrm>
            <a:off x="783771" y="1170558"/>
            <a:ext cx="10582568" cy="6313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PCR testing requirements must be scrapped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NPTR solution must be found and implemented urgently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Portfolio Committee of Transport may be able to assist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Air licensing backlog must be attended to urgently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MICE industry must be allowed to operate at a higher floor capacity per venue  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Spectators must be allowed at Stadiums to support tourism recovery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3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D979244-D809-4600-A554-DA4FC6C8F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4"/>
            <a:ext cx="12195175" cy="6856216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EF51B2-6253-4C9C-83A1-451E2B298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75"/>
            <a:ext cx="12195175" cy="6856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6EED87-4057-454D-AB7C-1321DD69A6B8}"/>
              </a:ext>
            </a:extLst>
          </p:cNvPr>
          <p:cNvSpPr txBox="1"/>
          <p:nvPr/>
        </p:nvSpPr>
        <p:spPr>
          <a:xfrm>
            <a:off x="2033891" y="4445195"/>
            <a:ext cx="7878735" cy="970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37592710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23291</TotalTime>
  <Words>317</Words>
  <Application>Microsoft Office PowerPoint</Application>
  <PresentationFormat>Widescreen</PresentationFormat>
  <Paragraphs>61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Africa’s Inbound Tourism: Survival and Revival</dc:title>
  <dc:creator>Natalia Rosa</dc:creator>
  <cp:lastModifiedBy>Jerry Monwebisi Boltina</cp:lastModifiedBy>
  <cp:revision>372</cp:revision>
  <cp:lastPrinted>2022-03-09T10:18:32Z</cp:lastPrinted>
  <dcterms:created xsi:type="dcterms:W3CDTF">2020-07-19T11:12:20Z</dcterms:created>
  <dcterms:modified xsi:type="dcterms:W3CDTF">2022-03-14T09:00:32Z</dcterms:modified>
</cp:coreProperties>
</file>