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14"/>
  </p:notesMasterIdLst>
  <p:handoutMasterIdLst>
    <p:handoutMasterId r:id="rId15"/>
  </p:handoutMasterIdLst>
  <p:sldIdLst>
    <p:sldId id="387" r:id="rId2"/>
    <p:sldId id="388" r:id="rId3"/>
    <p:sldId id="389" r:id="rId4"/>
    <p:sldId id="383" r:id="rId5"/>
    <p:sldId id="384" r:id="rId6"/>
    <p:sldId id="385" r:id="rId7"/>
    <p:sldId id="386" r:id="rId8"/>
    <p:sldId id="390" r:id="rId9"/>
    <p:sldId id="391" r:id="rId10"/>
    <p:sldId id="392" r:id="rId11"/>
    <p:sldId id="393" r:id="rId12"/>
    <p:sldId id="382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981B"/>
    <a:srgbClr val="B77727"/>
    <a:srgbClr val="CAA53B"/>
    <a:srgbClr val="A99F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784EA4-5D1B-488C-B086-2BBB7D5CFCC0}" v="2" dt="2022-02-04T12:21:52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 dirty="0">
                <a:latin typeface="Gill Sans"/>
                <a:cs typeface="Gill Sans"/>
              </a:rPr>
              <a:t>DEPARTMENT OF ARTS AND CULTURE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0FE67-5680-47A0-9094-B6621DA492FE}" type="datetime1">
              <a:rPr lang="en-US" sz="900" smtClean="0">
                <a:latin typeface="Gill Sans"/>
              </a:rPr>
              <a:pPr/>
              <a:t>3/16/2022</a:t>
            </a:fld>
            <a:endParaRPr lang="en-US" sz="900" dirty="0">
              <a:latin typeface="Gill Sans"/>
              <a:cs typeface="Gil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en-US" sz="900" dirty="0">
                <a:latin typeface="Calibri (Body)"/>
                <a:cs typeface="Calibri (Body)"/>
              </a:rPr>
              <a:t>INSERT YOUR THEME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D67EF3C-C429-054A-8787-30F50F0F2813}" type="slidenum">
              <a:rPr lang="en-US" sz="900" smtClean="0">
                <a:latin typeface="Gill Sans"/>
                <a:cs typeface="Gill Sans"/>
              </a:rPr>
              <a:pPr/>
              <a:t>‹#›</a:t>
            </a:fld>
            <a:endParaRPr lang="en-US" sz="9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952393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DEPARTMENT OF ARTS AND CULTURE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E0B23-5ABA-44ED-8B67-8C4182CA38BE}" type="datetime1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E4B56-0DDA-AA4D-BBA2-B941666BDE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509919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743200"/>
            <a:ext cx="9144000" cy="1828800"/>
          </a:xfrm>
          <a:prstGeom prst="rect">
            <a:avLst/>
          </a:prstGeom>
          <a:solidFill>
            <a:srgbClr val="F5981B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5981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246" y="2986408"/>
            <a:ext cx="5591793" cy="721140"/>
          </a:xfrm>
        </p:spPr>
        <p:txBody>
          <a:bodyPr anchor="t" anchorCtr="0"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ZA" dirty="0"/>
              <a:t>Click here to add your main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3246" y="3813960"/>
            <a:ext cx="5599754" cy="45324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6" name="Picture 2" descr="C:\Users\bingo\Desktop\banzi\DSAC\Sport%2c Art and Culture Logo_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3131766" cy="119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943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209800"/>
            <a:ext cx="6954587" cy="566738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/>
              <a:t>Thank you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76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ingo\Desktop\banzi\DSAC\Sport%2c Art and Culture Logo_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396" y="5847461"/>
            <a:ext cx="207934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583362"/>
            <a:ext cx="9144000" cy="112374"/>
          </a:xfrm>
          <a:prstGeom prst="rect">
            <a:avLst/>
          </a:prstGeom>
          <a:solidFill>
            <a:srgbClr val="F5981B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rgbClr val="F5981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1"/>
            <a:ext cx="6934200" cy="43434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17220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1313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2924944"/>
            <a:ext cx="6894513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1268760"/>
            <a:ext cx="68945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36188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34755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/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352975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221848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66059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1865313" cy="1162050"/>
          </a:xfrm>
        </p:spPr>
        <p:txBody>
          <a:bodyPr anchor="t" anchorCtr="0">
            <a:normAutofit/>
          </a:bodyPr>
          <a:lstStyle>
            <a:lvl1pPr algn="l">
              <a:defRPr sz="1400" b="1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035550" cy="5670550"/>
          </a:xfrm>
        </p:spPr>
        <p:txBody>
          <a:bodyPr/>
          <a:lstStyle>
            <a:lvl1pPr>
              <a:defRPr sz="18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1"/>
            <a:ext cx="1865313" cy="4508500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71386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800600"/>
            <a:ext cx="69545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199" y="612775"/>
            <a:ext cx="6954587" cy="4114800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199" y="5367338"/>
            <a:ext cx="6954587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4041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26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91230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F5981B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rgbClr val="F5981B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b="1" kern="1200">
          <a:solidFill>
            <a:srgbClr val="F5981B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708920"/>
            <a:ext cx="8316265" cy="1872208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DSAC OVERVIEW: SOUTH AFRICAN SPORTS CONFEDERATIOM AND OLYMPIC COMMITTEE (SASCOC)</a:t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PORTFOLIO COMMITTEE</a:t>
            </a:r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1979712" y="4725144"/>
            <a:ext cx="3607534" cy="86409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</a:pPr>
            <a:r>
              <a:rPr lang="en-GB" sz="1400" b="1" dirty="0">
                <a:solidFill>
                  <a:srgbClr val="F5981B"/>
                </a:solidFill>
                <a:latin typeface="Arial"/>
                <a:cs typeface="Arial"/>
              </a:rPr>
              <a:t>DIRECTOR-GENERAL: MR V. MKHIZE</a:t>
            </a:r>
          </a:p>
          <a:p>
            <a:pPr>
              <a:spcAft>
                <a:spcPts val="600"/>
              </a:spcAft>
            </a:pPr>
            <a:r>
              <a:rPr lang="en-GB" sz="1400" b="1" dirty="0" smtClean="0">
                <a:solidFill>
                  <a:srgbClr val="F5981B"/>
                </a:solidFill>
                <a:latin typeface="Arial"/>
                <a:cs typeface="Arial"/>
              </a:rPr>
              <a:t>15 MARCH 2022</a:t>
            </a:r>
            <a:endParaRPr lang="en-ZA" sz="1400" b="1" dirty="0">
              <a:solidFill>
                <a:srgbClr val="F5981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974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315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2800" dirty="0" smtClean="0">
                <a:latin typeface="+mn-lt"/>
              </a:rPr>
              <a:t>OTHER KEY MATTERS</a:t>
            </a:r>
            <a:endParaRPr lang="en-ZA" sz="28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3E63BAE-312C-6F4E-986E-C93BEBA41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200294"/>
          </a:xfrm>
        </p:spPr>
        <p:txBody>
          <a:bodyPr>
            <a:noAutofit/>
          </a:bodyPr>
          <a:lstStyle/>
          <a:p>
            <a:r>
              <a:rPr lang="en-GB" sz="2000" b="0" dirty="0" smtClean="0">
                <a:solidFill>
                  <a:schemeClr val="tx1"/>
                </a:solidFill>
              </a:rPr>
              <a:t>During the Minister’s meeting with SASCOC the Minister re-emphasized the following matters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Mainstreaming all Government priorities into SASCOC’s programmes and projects.  These include but not limited to the following seven </a:t>
            </a:r>
            <a:r>
              <a:rPr lang="en-GB" sz="2000" b="0" dirty="0">
                <a:solidFill>
                  <a:schemeClr val="tx1"/>
                </a:solidFill>
              </a:rPr>
              <a:t>pillars:-</a:t>
            </a:r>
          </a:p>
          <a:p>
            <a:pPr lvl="1"/>
            <a:r>
              <a:rPr lang="en-GB" sz="1600" b="0" dirty="0" smtClean="0">
                <a:solidFill>
                  <a:schemeClr val="tx1"/>
                </a:solidFill>
              </a:rPr>
              <a:t>Economic </a:t>
            </a:r>
            <a:r>
              <a:rPr lang="en-GB" sz="1600" b="0" dirty="0">
                <a:solidFill>
                  <a:schemeClr val="tx1"/>
                </a:solidFill>
              </a:rPr>
              <a:t>transformation and job creation;</a:t>
            </a:r>
          </a:p>
          <a:p>
            <a:pPr lvl="1"/>
            <a:r>
              <a:rPr lang="en-GB" sz="1600" b="0" dirty="0" smtClean="0">
                <a:solidFill>
                  <a:schemeClr val="tx1"/>
                </a:solidFill>
              </a:rPr>
              <a:t>Education</a:t>
            </a:r>
            <a:r>
              <a:rPr lang="en-GB" sz="1600" b="0" dirty="0">
                <a:solidFill>
                  <a:schemeClr val="tx1"/>
                </a:solidFill>
              </a:rPr>
              <a:t>, skills and health;</a:t>
            </a:r>
          </a:p>
          <a:p>
            <a:pPr lvl="1"/>
            <a:r>
              <a:rPr lang="en-GB" sz="1600" b="0" dirty="0" smtClean="0">
                <a:solidFill>
                  <a:schemeClr val="tx1"/>
                </a:solidFill>
              </a:rPr>
              <a:t>Consolidating </a:t>
            </a:r>
            <a:r>
              <a:rPr lang="en-GB" sz="1600" b="0" dirty="0">
                <a:solidFill>
                  <a:schemeClr val="tx1"/>
                </a:solidFill>
              </a:rPr>
              <a:t>the social wage through reliable and quality basic services;</a:t>
            </a:r>
          </a:p>
          <a:p>
            <a:pPr lvl="1"/>
            <a:r>
              <a:rPr lang="en-GB" sz="1600" b="0" dirty="0" smtClean="0">
                <a:solidFill>
                  <a:schemeClr val="tx1"/>
                </a:solidFill>
              </a:rPr>
              <a:t>Spatial </a:t>
            </a:r>
            <a:r>
              <a:rPr lang="en-GB" sz="1600" b="0" dirty="0">
                <a:solidFill>
                  <a:schemeClr val="tx1"/>
                </a:solidFill>
              </a:rPr>
              <a:t>integration, human settlements and local government;</a:t>
            </a:r>
          </a:p>
          <a:p>
            <a:pPr lvl="1"/>
            <a:r>
              <a:rPr lang="en-GB" sz="1600" b="0" dirty="0" smtClean="0">
                <a:solidFill>
                  <a:schemeClr val="tx1"/>
                </a:solidFill>
              </a:rPr>
              <a:t>Social </a:t>
            </a:r>
            <a:r>
              <a:rPr lang="en-GB" sz="1600" b="0" dirty="0">
                <a:solidFill>
                  <a:schemeClr val="tx1"/>
                </a:solidFill>
              </a:rPr>
              <a:t>cohesion and safe communities;</a:t>
            </a:r>
          </a:p>
          <a:p>
            <a:pPr lvl="1"/>
            <a:r>
              <a:rPr lang="en-GB" sz="1600" b="0" dirty="0" smtClean="0">
                <a:solidFill>
                  <a:schemeClr val="tx1"/>
                </a:solidFill>
              </a:rPr>
              <a:t>A </a:t>
            </a:r>
            <a:r>
              <a:rPr lang="en-GB" sz="1600" b="0" dirty="0">
                <a:solidFill>
                  <a:schemeClr val="tx1"/>
                </a:solidFill>
              </a:rPr>
              <a:t>capable, ethical and developmental state and</a:t>
            </a:r>
          </a:p>
          <a:p>
            <a:pPr lvl="1"/>
            <a:r>
              <a:rPr lang="en-GB" sz="1600" b="0" dirty="0" smtClean="0">
                <a:solidFill>
                  <a:schemeClr val="tx1"/>
                </a:solidFill>
              </a:rPr>
              <a:t>A </a:t>
            </a:r>
            <a:r>
              <a:rPr lang="en-GB" sz="1600" b="0" dirty="0">
                <a:solidFill>
                  <a:schemeClr val="tx1"/>
                </a:solidFill>
              </a:rPr>
              <a:t>better Africa and </a:t>
            </a:r>
            <a:r>
              <a:rPr lang="en-GB" sz="1600" b="0" dirty="0" smtClean="0">
                <a:solidFill>
                  <a:schemeClr val="tx1"/>
                </a:solidFill>
              </a:rPr>
              <a:t>World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Creation of pipeline that can produce the best athletes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Transformation in sport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Selection Policies and size of Team SA vs performance (medals won)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Clarity on Incentives for Team SA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100392" y="5949280"/>
            <a:ext cx="514400" cy="365125"/>
          </a:xfrm>
        </p:spPr>
        <p:txBody>
          <a:bodyPr/>
          <a:lstStyle/>
          <a:p>
            <a:r>
              <a:rPr lang="en-ZA" sz="1200" dirty="0" smtClean="0"/>
              <a:t>10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xmlns="" val="2928290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2800" dirty="0" smtClean="0">
                <a:latin typeface="+mn-lt"/>
              </a:rPr>
              <a:t>FEDERATIONS’ GOVERNANCE MATTERS</a:t>
            </a:r>
            <a:endParaRPr lang="en-ZA" sz="28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3E63BAE-312C-6F4E-986E-C93BEBA41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57519"/>
            <a:ext cx="7931224" cy="2339434"/>
          </a:xfrm>
        </p:spPr>
        <p:txBody>
          <a:bodyPr>
            <a:noAutofit/>
          </a:bodyPr>
          <a:lstStyle/>
          <a:p>
            <a:r>
              <a:rPr lang="en-GB" sz="2400" b="0" dirty="0" smtClean="0">
                <a:solidFill>
                  <a:schemeClr val="tx1"/>
                </a:solidFill>
              </a:rPr>
              <a:t>Chess South Africa</a:t>
            </a:r>
          </a:p>
          <a:p>
            <a:pPr lvl="1"/>
            <a:r>
              <a:rPr lang="en-GB" sz="2000" b="0" dirty="0" smtClean="0">
                <a:solidFill>
                  <a:schemeClr val="tx1"/>
                </a:solidFill>
              </a:rPr>
              <a:t>The governance deadlock in Chess SA is still being resolved by SASCOC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SANABO and Basketball are on a recovery path after successfully electing New Executive Committees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200" dirty="0" smtClean="0"/>
              <a:t>11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xmlns="" val="4140087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6C340-8192-4E90-B2DC-BB5BDF1F9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708920"/>
            <a:ext cx="7992887" cy="1578099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THANK YOU</a:t>
            </a:r>
            <a:endParaRPr lang="en-ZA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15C8D8B-42FC-40B2-8416-9E3A4BBFB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00392" y="6021288"/>
            <a:ext cx="609600" cy="365125"/>
          </a:xfrm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4786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20674"/>
            <a:ext cx="8229600" cy="94808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+mj-lt"/>
                <a:cs typeface="Arial Narrow"/>
              </a:rPr>
              <a:t>   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032448"/>
          </a:xfrm>
        </p:spPr>
        <p:txBody>
          <a:bodyPr>
            <a:noAutofit/>
          </a:bodyPr>
          <a:lstStyle/>
          <a:p>
            <a:pPr algn="just"/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presentation covers the following;</a:t>
            </a:r>
          </a:p>
          <a:p>
            <a:pPr lvl="1" algn="just"/>
            <a:r>
              <a:rPr lang="en-US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 on SASCOC Mandate</a:t>
            </a:r>
          </a:p>
          <a:p>
            <a:pPr lvl="1" algn="just"/>
            <a:r>
              <a:rPr lang="en-GB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SASCOC Indicative MTEF Allocations</a:t>
            </a:r>
          </a:p>
          <a:p>
            <a:pPr lvl="1" algn="just"/>
            <a:r>
              <a:rPr lang="en-GB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Tokyo 2020 Review</a:t>
            </a:r>
          </a:p>
          <a:p>
            <a:pPr lvl="1" algn="just"/>
            <a:r>
              <a:rPr lang="en-GB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on Implementation of the Recommendations of the Zulman Committee of Enquiry</a:t>
            </a:r>
          </a:p>
          <a:p>
            <a:pPr lvl="1" algn="just"/>
            <a:r>
              <a:rPr lang="en-GB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Matters</a:t>
            </a:r>
            <a:endParaRPr lang="en-US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2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1110058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ZA" sz="2800" dirty="0" smtClean="0">
                <a:latin typeface="+mn-lt"/>
              </a:rPr>
              <a:t>RECAP ON MANDATE OF SASCOC</a:t>
            </a:r>
            <a:endParaRPr lang="en-ZA" sz="28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3E63BAE-312C-6F4E-986E-C93BEBA41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112568"/>
          </a:xfrm>
        </p:spPr>
        <p:txBody>
          <a:bodyPr>
            <a:noAutofit/>
          </a:bodyPr>
          <a:lstStyle/>
          <a:p>
            <a:r>
              <a:rPr lang="en-GB" sz="2400" b="0" dirty="0" smtClean="0">
                <a:solidFill>
                  <a:schemeClr val="tx1"/>
                </a:solidFill>
              </a:rPr>
              <a:t>Section 2(1) of the National Sport and Recreation Act envisages a Sports Confederation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The South African Sports Confederation is one such Sports Confederation envisaged in the Act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Its mandate;</a:t>
            </a:r>
          </a:p>
          <a:p>
            <a:pPr lvl="1"/>
            <a:r>
              <a:rPr lang="en-GB" sz="2000" b="0" dirty="0" smtClean="0">
                <a:solidFill>
                  <a:schemeClr val="tx1"/>
                </a:solidFill>
              </a:rPr>
              <a:t>The Act defines the Sports Confederation as a Confederation recognised by the Minister in terms of Section 2 which is representative of sport or recreation bodies including Olympic national federations</a:t>
            </a:r>
          </a:p>
          <a:p>
            <a:pPr lvl="1"/>
            <a:r>
              <a:rPr lang="en-GB" sz="2000" b="0" dirty="0" smtClean="0">
                <a:solidFill>
                  <a:schemeClr val="tx1"/>
                </a:solidFill>
              </a:rPr>
              <a:t>Coordinating macro body for promotion and development of high performance sport in the Republic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200" dirty="0" smtClean="0"/>
              <a:t>3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xmlns="" val="281586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F6DF33-0FB4-4C5B-93E0-EC9F9D2A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438"/>
            <a:ext cx="8229600" cy="1192314"/>
          </a:xfrm>
        </p:spPr>
        <p:txBody>
          <a:bodyPr>
            <a:normAutofit/>
          </a:bodyPr>
          <a:lstStyle/>
          <a:p>
            <a:r>
              <a:rPr lang="en-GB" dirty="0" smtClean="0"/>
              <a:t>SASCOC’S MTEF INDICATIVE ALLOCATION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4963667"/>
              </p:ext>
            </p:extLst>
          </p:nvPr>
        </p:nvGraphicFramePr>
        <p:xfrm>
          <a:off x="611559" y="1700809"/>
          <a:ext cx="7488834" cy="1546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6278">
                  <a:extLst>
                    <a:ext uri="{9D8B030D-6E8A-4147-A177-3AD203B41FA5}">
                      <a16:colId xmlns:a16="http://schemas.microsoft.com/office/drawing/2014/main" xmlns="" val="1854269299"/>
                    </a:ext>
                  </a:extLst>
                </a:gridCol>
                <a:gridCol w="2496278">
                  <a:extLst>
                    <a:ext uri="{9D8B030D-6E8A-4147-A177-3AD203B41FA5}">
                      <a16:colId xmlns:a16="http://schemas.microsoft.com/office/drawing/2014/main" xmlns="" val="3654485795"/>
                    </a:ext>
                  </a:extLst>
                </a:gridCol>
                <a:gridCol w="2496278">
                  <a:extLst>
                    <a:ext uri="{9D8B030D-6E8A-4147-A177-3AD203B41FA5}">
                      <a16:colId xmlns:a16="http://schemas.microsoft.com/office/drawing/2014/main" xmlns="" val="4043796558"/>
                    </a:ext>
                  </a:extLst>
                </a:gridCol>
              </a:tblGrid>
              <a:tr h="3266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2021/22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2022/23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2023/24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247459840"/>
                  </a:ext>
                </a:extLst>
              </a:tr>
              <a:tr h="11134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effectLst/>
                        </a:rPr>
                        <a:t>      </a:t>
                      </a:r>
                      <a:r>
                        <a:rPr lang="en-US" sz="2800" u="none" strike="noStrike" dirty="0" smtClean="0">
                          <a:effectLst/>
                        </a:rPr>
                        <a:t>11,701,000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effectLst/>
                        </a:rPr>
                        <a:t>      </a:t>
                      </a:r>
                      <a:r>
                        <a:rPr lang="en-US" sz="2800" u="none" strike="noStrike" dirty="0" smtClean="0">
                          <a:effectLst/>
                        </a:rPr>
                        <a:t>12,009,000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effectLst/>
                        </a:rPr>
                        <a:t>      </a:t>
                      </a:r>
                      <a:r>
                        <a:rPr lang="en-US" sz="2800" u="none" strike="noStrike" dirty="0" smtClean="0">
                          <a:effectLst/>
                        </a:rPr>
                        <a:t>12,055,000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204521751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A0888C-6B23-4DA5-8ADB-8C2EACC0F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6416" y="5805264"/>
            <a:ext cx="514400" cy="365125"/>
          </a:xfrm>
        </p:spPr>
        <p:txBody>
          <a:bodyPr/>
          <a:lstStyle/>
          <a:p>
            <a:r>
              <a:rPr lang="en-ZA" sz="1200" dirty="0" smtClean="0"/>
              <a:t>4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xmlns="" val="188886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92956050-A9D1-4C09-ABAB-E33259705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7751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TOKYO 2020 </a:t>
            </a:r>
            <a:r>
              <a:rPr lang="en-GB" sz="2400" dirty="0" smtClean="0"/>
              <a:t>REVIEW AND PREPARATIONS FOR FUTURE MULTICODED EVENTS</a:t>
            </a:r>
            <a:endParaRPr lang="en-ZA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DFF0EE1-3CE0-4746-AB28-C99FB942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32" y="1160798"/>
            <a:ext cx="8712968" cy="4667946"/>
          </a:xfrm>
        </p:spPr>
        <p:txBody>
          <a:bodyPr>
            <a:normAutofit fontScale="92500" lnSpcReduction="20000"/>
          </a:bodyPr>
          <a:lstStyle/>
          <a:p>
            <a:r>
              <a:rPr lang="en-GB" sz="2800" b="0" dirty="0" smtClean="0">
                <a:solidFill>
                  <a:schemeClr val="tx1"/>
                </a:solidFill>
              </a:rPr>
              <a:t>Minister and SASCOC President directed that DSAC </a:t>
            </a:r>
            <a:r>
              <a:rPr lang="en-GB" sz="2800" b="0" dirty="0">
                <a:solidFill>
                  <a:schemeClr val="tx1"/>
                </a:solidFill>
              </a:rPr>
              <a:t>and SASCOC </a:t>
            </a:r>
            <a:r>
              <a:rPr lang="en-GB" sz="2800" b="0" dirty="0" smtClean="0">
                <a:solidFill>
                  <a:schemeClr val="tx1"/>
                </a:solidFill>
              </a:rPr>
              <a:t>set up a joint team to:</a:t>
            </a:r>
          </a:p>
          <a:p>
            <a:pPr lvl="1"/>
            <a:r>
              <a:rPr lang="en-GB" sz="2400" b="0" dirty="0" smtClean="0">
                <a:solidFill>
                  <a:schemeClr val="tx1"/>
                </a:solidFill>
              </a:rPr>
              <a:t>Prepare a plan to for the Review of Team SA Tokyo 2020 performance</a:t>
            </a:r>
          </a:p>
          <a:p>
            <a:pPr lvl="1"/>
            <a:r>
              <a:rPr lang="en-GB" sz="2400" b="0" dirty="0" smtClean="0">
                <a:solidFill>
                  <a:schemeClr val="tx1"/>
                </a:solidFill>
              </a:rPr>
              <a:t>Map out key interventions for Team SA participation in future multi-coded international competitions</a:t>
            </a:r>
            <a:endParaRPr lang="en-GB" sz="2400" b="0" dirty="0">
              <a:solidFill>
                <a:schemeClr val="tx1"/>
              </a:solidFill>
            </a:endParaRPr>
          </a:p>
          <a:p>
            <a:r>
              <a:rPr lang="en-GB" sz="2800" b="0" dirty="0" smtClean="0">
                <a:solidFill>
                  <a:schemeClr val="tx1"/>
                </a:solidFill>
              </a:rPr>
              <a:t>The recommendation was that the review should be undertaken by an Independent Institution</a:t>
            </a:r>
          </a:p>
          <a:p>
            <a:pPr lvl="1"/>
            <a:r>
              <a:rPr lang="en-GB" sz="2400" b="0" dirty="0" smtClean="0">
                <a:solidFill>
                  <a:schemeClr val="tx1"/>
                </a:solidFill>
              </a:rPr>
              <a:t>The main reason is to ensure objectivity and afford key participants to review and (athletes, Coaches and Technical Support personnel) to make inputs through interviews and other instruments </a:t>
            </a:r>
            <a:endParaRPr lang="en-GB" sz="2400" b="0" dirty="0">
              <a:solidFill>
                <a:schemeClr val="tx1"/>
              </a:solidFill>
            </a:endParaRPr>
          </a:p>
          <a:p>
            <a:r>
              <a:rPr lang="en-GB" sz="2800" b="0" dirty="0" smtClean="0">
                <a:solidFill>
                  <a:schemeClr val="tx1"/>
                </a:solidFill>
              </a:rPr>
              <a:t>The Terms </a:t>
            </a:r>
            <a:r>
              <a:rPr lang="en-GB" sz="2800" b="0" dirty="0">
                <a:solidFill>
                  <a:schemeClr val="tx1"/>
                </a:solidFill>
              </a:rPr>
              <a:t>of Reference were </a:t>
            </a:r>
            <a:r>
              <a:rPr lang="en-GB" sz="2800" b="0" dirty="0" smtClean="0">
                <a:solidFill>
                  <a:schemeClr val="tx1"/>
                </a:solidFill>
              </a:rPr>
              <a:t>therefore developed to guide the process</a:t>
            </a:r>
            <a:endParaRPr lang="en-GB" sz="2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2FEEC0-0E77-4EC1-B144-1B1301702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00392" y="5949280"/>
            <a:ext cx="514400" cy="365125"/>
          </a:xfrm>
        </p:spPr>
        <p:txBody>
          <a:bodyPr/>
          <a:lstStyle/>
          <a:p>
            <a:r>
              <a:rPr lang="en-ZA" sz="1200" dirty="0" smtClean="0"/>
              <a:t>5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xmlns="" val="130008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92956050-A9D1-4C09-ABAB-E33259705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7751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TOKYO 2020 </a:t>
            </a:r>
            <a:r>
              <a:rPr lang="en-GB" sz="2400" dirty="0" smtClean="0"/>
              <a:t>REVIEW AND PREPARATIONS FOR FUTURE MULTICODE EVENTS</a:t>
            </a:r>
            <a:endParaRPr lang="en-ZA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DFF0EE1-3CE0-4746-AB28-C99FB942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103856"/>
            <a:ext cx="8712968" cy="3549280"/>
          </a:xfrm>
        </p:spPr>
        <p:txBody>
          <a:bodyPr>
            <a:normAutofit/>
          </a:bodyPr>
          <a:lstStyle/>
          <a:p>
            <a:r>
              <a:rPr lang="en-GB" sz="2800" b="0" dirty="0" smtClean="0">
                <a:solidFill>
                  <a:schemeClr val="tx1"/>
                </a:solidFill>
              </a:rPr>
              <a:t>The Terms of Reference guided SASCOC in sourcing an independent institution which has been working on the Review</a:t>
            </a:r>
          </a:p>
          <a:p>
            <a:r>
              <a:rPr lang="en-GB" sz="2800" b="0" dirty="0" smtClean="0">
                <a:solidFill>
                  <a:schemeClr val="tx1"/>
                </a:solidFill>
              </a:rPr>
              <a:t>SASCOC to present the outcomes (Report) of the Review to the Minister upon 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2FEEC0-0E77-4EC1-B144-1B1301702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00392" y="5949280"/>
            <a:ext cx="514400" cy="365125"/>
          </a:xfrm>
        </p:spPr>
        <p:txBody>
          <a:bodyPr/>
          <a:lstStyle/>
          <a:p>
            <a:r>
              <a:rPr lang="en-ZA" sz="1200" dirty="0" smtClean="0"/>
              <a:t>6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xmlns="" val="354206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EEFB74-CA02-4764-9953-19F1DA76E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5984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KEY FOCUS AREAS FOR THE REVIEW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EF5E42-96B3-40FB-BBDC-DC3CFC25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976936"/>
            <a:ext cx="7994848" cy="4530825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GB" sz="2400" b="0" dirty="0" smtClean="0">
                <a:solidFill>
                  <a:schemeClr val="tx1"/>
                </a:solidFill>
              </a:rPr>
              <a:t>The following are the key areas which were identified to guide the Review;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sz="2000" b="0" dirty="0" smtClean="0">
                <a:solidFill>
                  <a:schemeClr val="tx1"/>
                </a:solidFill>
              </a:rPr>
              <a:t>Analyses of Team </a:t>
            </a:r>
            <a:r>
              <a:rPr lang="en-GB" sz="2000" b="0" dirty="0">
                <a:solidFill>
                  <a:schemeClr val="tx1"/>
                </a:solidFill>
              </a:rPr>
              <a:t>SA performance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sz="2000" b="0" dirty="0">
                <a:solidFill>
                  <a:schemeClr val="tx1"/>
                </a:solidFill>
              </a:rPr>
              <a:t>E</a:t>
            </a:r>
            <a:r>
              <a:rPr lang="en-GB" sz="2000" b="0" dirty="0" smtClean="0">
                <a:solidFill>
                  <a:schemeClr val="tx1"/>
                </a:solidFill>
              </a:rPr>
              <a:t>valuate </a:t>
            </a:r>
            <a:r>
              <a:rPr lang="en-GB" sz="2000" b="0" dirty="0">
                <a:solidFill>
                  <a:schemeClr val="tx1"/>
                </a:solidFill>
              </a:rPr>
              <a:t>the degree of success of the Tokyo Olympics </a:t>
            </a:r>
            <a:r>
              <a:rPr lang="en-GB" sz="2000" b="0" dirty="0" smtClean="0">
                <a:solidFill>
                  <a:schemeClr val="tx1"/>
                </a:solidFill>
              </a:rPr>
              <a:t>and Paralympics </a:t>
            </a:r>
            <a:r>
              <a:rPr lang="en-GB" sz="2000" b="0" dirty="0">
                <a:solidFill>
                  <a:schemeClr val="tx1"/>
                </a:solidFill>
              </a:rPr>
              <a:t>in comparison </a:t>
            </a:r>
            <a:r>
              <a:rPr lang="en-GB" sz="2000" b="0" dirty="0" smtClean="0">
                <a:solidFill>
                  <a:schemeClr val="tx1"/>
                </a:solidFill>
              </a:rPr>
              <a:t>with </a:t>
            </a:r>
            <a:r>
              <a:rPr lang="en-GB" sz="2000" b="0" dirty="0">
                <a:solidFill>
                  <a:schemeClr val="tx1"/>
                </a:solidFill>
              </a:rPr>
              <a:t>previous </a:t>
            </a:r>
            <a:r>
              <a:rPr lang="en-GB" sz="2000" b="0" dirty="0" smtClean="0">
                <a:solidFill>
                  <a:schemeClr val="tx1"/>
                </a:solidFill>
              </a:rPr>
              <a:t>Olympics such as London </a:t>
            </a:r>
            <a:r>
              <a:rPr lang="en-GB" sz="2000" b="0" dirty="0">
                <a:solidFill>
                  <a:schemeClr val="tx1"/>
                </a:solidFill>
              </a:rPr>
              <a:t>and Rio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sz="2000" b="0" dirty="0" smtClean="0">
                <a:solidFill>
                  <a:schemeClr val="tx1"/>
                </a:solidFill>
              </a:rPr>
              <a:t>Independently solicit inputs and views from athletes</a:t>
            </a:r>
            <a:r>
              <a:rPr lang="en-GB" sz="2000" b="0" dirty="0">
                <a:solidFill>
                  <a:schemeClr val="tx1"/>
                </a:solidFill>
              </a:rPr>
              <a:t>, coaches, managers, federations and special groups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sz="2000" b="0" dirty="0" smtClean="0">
                <a:solidFill>
                  <a:schemeClr val="tx1"/>
                </a:solidFill>
              </a:rPr>
              <a:t>Utilizing various data sources determine </a:t>
            </a:r>
            <a:r>
              <a:rPr lang="en-GB" sz="2000" b="0" dirty="0">
                <a:solidFill>
                  <a:schemeClr val="tx1"/>
                </a:solidFill>
              </a:rPr>
              <a:t>the contributing factors </a:t>
            </a:r>
            <a:r>
              <a:rPr lang="en-GB" sz="2000" b="0" dirty="0" smtClean="0">
                <a:solidFill>
                  <a:schemeClr val="tx1"/>
                </a:solidFill>
              </a:rPr>
              <a:t>to Tokyo performance – transformation / team demographics, selection policies, Size of Team SA, incentives policy etc.</a:t>
            </a:r>
            <a:endParaRPr lang="en-GB" sz="2000" b="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GB" sz="2000" b="0" dirty="0" smtClean="0">
                <a:solidFill>
                  <a:schemeClr val="tx1"/>
                </a:solidFill>
              </a:rPr>
              <a:t>Prepare and present recommendations </a:t>
            </a:r>
            <a:r>
              <a:rPr lang="en-GB" sz="2000" b="0" dirty="0">
                <a:solidFill>
                  <a:schemeClr val="tx1"/>
                </a:solidFill>
              </a:rPr>
              <a:t>for the development of strategy towards </a:t>
            </a:r>
            <a:r>
              <a:rPr lang="en-GB" sz="2000" b="0" dirty="0" smtClean="0">
                <a:solidFill>
                  <a:schemeClr val="tx1"/>
                </a:solidFill>
              </a:rPr>
              <a:t>2028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863EE5E-6C15-43F4-B501-65FDA609D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200" dirty="0" smtClean="0"/>
              <a:t>7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xmlns="" val="259813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31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2800" dirty="0" smtClean="0">
                <a:latin typeface="+mn-lt"/>
              </a:rPr>
              <a:t>PROGRESS ON IMPLEMENTATION OF ZULMAN’S RECOMMENDATIONS</a:t>
            </a:r>
            <a:endParaRPr lang="en-ZA" sz="28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3E63BAE-312C-6F4E-986E-C93BEBA41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763474"/>
          </a:xfrm>
        </p:spPr>
        <p:txBody>
          <a:bodyPr>
            <a:noAutofit/>
          </a:bodyPr>
          <a:lstStyle/>
          <a:p>
            <a:r>
              <a:rPr lang="en-GB" sz="2400" b="0" dirty="0" smtClean="0">
                <a:solidFill>
                  <a:schemeClr val="tx1"/>
                </a:solidFill>
              </a:rPr>
              <a:t>The </a:t>
            </a:r>
            <a:r>
              <a:rPr lang="en-GB" sz="2400" b="0" dirty="0">
                <a:solidFill>
                  <a:schemeClr val="tx1"/>
                </a:solidFill>
              </a:rPr>
              <a:t>seven recommendations covered the </a:t>
            </a:r>
            <a:r>
              <a:rPr lang="en-GB" sz="2400" b="0" dirty="0" smtClean="0">
                <a:solidFill>
                  <a:schemeClr val="tx1"/>
                </a:solidFill>
              </a:rPr>
              <a:t>following headings</a:t>
            </a:r>
            <a:r>
              <a:rPr lang="en-GB" sz="2400" b="0" dirty="0">
                <a:solidFill>
                  <a:schemeClr val="tx1"/>
                </a:solidFill>
              </a:rPr>
              <a:t>:-</a:t>
            </a:r>
          </a:p>
          <a:p>
            <a:pPr lvl="1"/>
            <a:r>
              <a:rPr lang="en-GB" sz="2000" b="0" dirty="0" smtClean="0">
                <a:solidFill>
                  <a:schemeClr val="tx1"/>
                </a:solidFill>
              </a:rPr>
              <a:t>Amendments </a:t>
            </a:r>
            <a:r>
              <a:rPr lang="en-GB" sz="2000" b="0" dirty="0">
                <a:solidFill>
                  <a:schemeClr val="tx1"/>
                </a:solidFill>
              </a:rPr>
              <a:t>to the National Sport and </a:t>
            </a:r>
            <a:r>
              <a:rPr lang="en-GB" sz="2000" b="0" dirty="0" smtClean="0">
                <a:solidFill>
                  <a:schemeClr val="tx1"/>
                </a:solidFill>
              </a:rPr>
              <a:t>Recreation Act</a:t>
            </a:r>
            <a:r>
              <a:rPr lang="en-GB" sz="2000" b="0" dirty="0">
                <a:solidFill>
                  <a:schemeClr val="tx1"/>
                </a:solidFill>
              </a:rPr>
              <a:t>, 1998</a:t>
            </a:r>
          </a:p>
          <a:p>
            <a:pPr lvl="1"/>
            <a:r>
              <a:rPr lang="en-GB" sz="2000" b="0" dirty="0" smtClean="0">
                <a:solidFill>
                  <a:schemeClr val="tx1"/>
                </a:solidFill>
              </a:rPr>
              <a:t>Structure </a:t>
            </a:r>
            <a:r>
              <a:rPr lang="en-GB" sz="2000" b="0" dirty="0">
                <a:solidFill>
                  <a:schemeClr val="tx1"/>
                </a:solidFill>
              </a:rPr>
              <a:t>of SASCOC and mode of operation</a:t>
            </a:r>
          </a:p>
          <a:p>
            <a:pPr lvl="1"/>
            <a:r>
              <a:rPr lang="en-GB" sz="2000" b="0" dirty="0" smtClean="0">
                <a:solidFill>
                  <a:schemeClr val="tx1"/>
                </a:solidFill>
              </a:rPr>
              <a:t>Representation </a:t>
            </a:r>
            <a:r>
              <a:rPr lang="en-GB" sz="2000" b="0" dirty="0">
                <a:solidFill>
                  <a:schemeClr val="tx1"/>
                </a:solidFill>
              </a:rPr>
              <a:t>within SASCOC Board</a:t>
            </a:r>
          </a:p>
          <a:p>
            <a:pPr lvl="1"/>
            <a:r>
              <a:rPr lang="en-GB" sz="2000" b="0" dirty="0" smtClean="0">
                <a:solidFill>
                  <a:schemeClr val="tx1"/>
                </a:solidFill>
              </a:rPr>
              <a:t>Independent </a:t>
            </a:r>
            <a:r>
              <a:rPr lang="en-GB" sz="2000" b="0" dirty="0">
                <a:solidFill>
                  <a:schemeClr val="tx1"/>
                </a:solidFill>
              </a:rPr>
              <a:t>and Specialist members within </a:t>
            </a:r>
            <a:r>
              <a:rPr lang="en-GB" sz="2000" b="0" dirty="0" smtClean="0">
                <a:solidFill>
                  <a:schemeClr val="tx1"/>
                </a:solidFill>
              </a:rPr>
              <a:t>the Board</a:t>
            </a:r>
            <a:endParaRPr lang="en-GB" sz="2000" b="0" dirty="0">
              <a:solidFill>
                <a:schemeClr val="tx1"/>
              </a:solidFill>
            </a:endParaRPr>
          </a:p>
          <a:p>
            <a:pPr lvl="1"/>
            <a:r>
              <a:rPr lang="en-GB" sz="2000" b="0" dirty="0" smtClean="0">
                <a:solidFill>
                  <a:schemeClr val="tx1"/>
                </a:solidFill>
              </a:rPr>
              <a:t>Management </a:t>
            </a:r>
            <a:r>
              <a:rPr lang="en-GB" sz="2000" b="0" dirty="0">
                <a:solidFill>
                  <a:schemeClr val="tx1"/>
                </a:solidFill>
              </a:rPr>
              <a:t>structure of SASCOC</a:t>
            </a:r>
          </a:p>
          <a:p>
            <a:pPr lvl="1"/>
            <a:r>
              <a:rPr lang="en-GB" sz="2000" b="0" dirty="0" smtClean="0">
                <a:solidFill>
                  <a:schemeClr val="tx1"/>
                </a:solidFill>
              </a:rPr>
              <a:t>Policy </a:t>
            </a:r>
            <a:r>
              <a:rPr lang="en-GB" sz="2000" b="0" dirty="0">
                <a:solidFill>
                  <a:schemeClr val="tx1"/>
                </a:solidFill>
              </a:rPr>
              <a:t>review and other administrative </a:t>
            </a:r>
            <a:r>
              <a:rPr lang="en-GB" sz="2000" b="0" dirty="0" smtClean="0">
                <a:solidFill>
                  <a:schemeClr val="tx1"/>
                </a:solidFill>
              </a:rPr>
              <a:t>matters related </a:t>
            </a:r>
            <a:r>
              <a:rPr lang="en-GB" sz="2000" b="0" dirty="0">
                <a:solidFill>
                  <a:schemeClr val="tx1"/>
                </a:solidFill>
              </a:rPr>
              <a:t>to the Board</a:t>
            </a:r>
          </a:p>
          <a:p>
            <a:pPr lvl="1"/>
            <a:r>
              <a:rPr lang="en-GB" sz="2000" b="0" dirty="0" smtClean="0">
                <a:solidFill>
                  <a:schemeClr val="tx1"/>
                </a:solidFill>
              </a:rPr>
              <a:t>Responsibilities </a:t>
            </a:r>
            <a:r>
              <a:rPr lang="en-GB" sz="2000" b="0" dirty="0">
                <a:solidFill>
                  <a:schemeClr val="tx1"/>
                </a:solidFill>
              </a:rPr>
              <a:t>and outstanding matters </a:t>
            </a:r>
            <a:r>
              <a:rPr lang="en-GB" sz="2000" b="0" dirty="0" smtClean="0">
                <a:solidFill>
                  <a:schemeClr val="tx1"/>
                </a:solidFill>
              </a:rPr>
              <a:t>related to </a:t>
            </a:r>
            <a:r>
              <a:rPr lang="en-GB" sz="2000" b="0" dirty="0">
                <a:solidFill>
                  <a:schemeClr val="tx1"/>
                </a:solidFill>
              </a:rPr>
              <a:t>proper functioning of </a:t>
            </a:r>
            <a:r>
              <a:rPr lang="en-GB" sz="2000" b="0" dirty="0" smtClean="0">
                <a:solidFill>
                  <a:schemeClr val="tx1"/>
                </a:solidFill>
              </a:rPr>
              <a:t>SASCOC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44408" y="5877272"/>
            <a:ext cx="514400" cy="365125"/>
          </a:xfrm>
        </p:spPr>
        <p:txBody>
          <a:bodyPr/>
          <a:lstStyle/>
          <a:p>
            <a:r>
              <a:rPr lang="en-ZA" sz="1200" dirty="0" smtClean="0"/>
              <a:t>8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xmlns="" val="128454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31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2800" dirty="0" smtClean="0">
                <a:latin typeface="+mn-lt"/>
              </a:rPr>
              <a:t>PROGRESS ON IMPLEMENTATION OF ZULMAN CONGTES RECOMMENDATIONS</a:t>
            </a:r>
            <a:endParaRPr lang="en-ZA" sz="28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3E63BAE-312C-6F4E-986E-C93BEBA41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763474"/>
          </a:xfrm>
        </p:spPr>
        <p:txBody>
          <a:bodyPr>
            <a:noAutofit/>
          </a:bodyPr>
          <a:lstStyle/>
          <a:p>
            <a:r>
              <a:rPr lang="en-GB" sz="2000" b="0" dirty="0">
                <a:solidFill>
                  <a:schemeClr val="tx1"/>
                </a:solidFill>
              </a:rPr>
              <a:t>Sub-recommendations</a:t>
            </a:r>
          </a:p>
          <a:p>
            <a:r>
              <a:rPr lang="en-GB" sz="2000" b="0" dirty="0">
                <a:solidFill>
                  <a:schemeClr val="tx1"/>
                </a:solidFill>
              </a:rPr>
              <a:t>The 42 identified elements relating to all </a:t>
            </a:r>
            <a:r>
              <a:rPr lang="en-GB" sz="2000" b="0" dirty="0" smtClean="0">
                <a:solidFill>
                  <a:schemeClr val="tx1"/>
                </a:solidFill>
              </a:rPr>
              <a:t>the recommendations</a:t>
            </a:r>
            <a:r>
              <a:rPr lang="en-GB" sz="2000" b="0" dirty="0">
                <a:solidFill>
                  <a:schemeClr val="tx1"/>
                </a:solidFill>
              </a:rPr>
              <a:t>, were to be used as the “drivers” </a:t>
            </a:r>
            <a:r>
              <a:rPr lang="en-GB" sz="2000" b="0" dirty="0" smtClean="0">
                <a:solidFill>
                  <a:schemeClr val="tx1"/>
                </a:solidFill>
              </a:rPr>
              <a:t>of performance </a:t>
            </a:r>
            <a:r>
              <a:rPr lang="en-GB" sz="2000" b="0" dirty="0">
                <a:solidFill>
                  <a:schemeClr val="tx1"/>
                </a:solidFill>
              </a:rPr>
              <a:t>towards implementation</a:t>
            </a:r>
            <a:r>
              <a:rPr lang="en-GB" sz="2000" b="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sz="2000" b="0" dirty="0">
                <a:solidFill>
                  <a:schemeClr val="tx1"/>
                </a:solidFill>
              </a:rPr>
              <a:t>The 11 outstanding sub-recommendations are divided into </a:t>
            </a:r>
            <a:r>
              <a:rPr lang="en-GB" sz="2000" b="0" dirty="0" smtClean="0">
                <a:solidFill>
                  <a:schemeClr val="tx1"/>
                </a:solidFill>
              </a:rPr>
              <a:t>the following </a:t>
            </a:r>
            <a:r>
              <a:rPr lang="en-GB" sz="2000" b="0" dirty="0">
                <a:solidFill>
                  <a:schemeClr val="tx1"/>
                </a:solidFill>
              </a:rPr>
              <a:t>two categories:-</a:t>
            </a:r>
          </a:p>
          <a:p>
            <a:pPr lvl="1"/>
            <a:r>
              <a:rPr lang="en-GB" sz="1600" b="0" dirty="0" smtClean="0">
                <a:solidFill>
                  <a:schemeClr val="tx1"/>
                </a:solidFill>
              </a:rPr>
              <a:t>4 </a:t>
            </a:r>
            <a:r>
              <a:rPr lang="en-GB" sz="1600" b="0" dirty="0">
                <a:solidFill>
                  <a:schemeClr val="tx1"/>
                </a:solidFill>
              </a:rPr>
              <a:t>X amendment of the Act and</a:t>
            </a:r>
          </a:p>
          <a:p>
            <a:pPr lvl="1"/>
            <a:r>
              <a:rPr lang="en-GB" sz="1600" b="0" dirty="0" smtClean="0">
                <a:solidFill>
                  <a:schemeClr val="tx1"/>
                </a:solidFill>
              </a:rPr>
              <a:t>7 </a:t>
            </a:r>
            <a:r>
              <a:rPr lang="en-GB" sz="1600" b="0" dirty="0">
                <a:solidFill>
                  <a:schemeClr val="tx1"/>
                </a:solidFill>
              </a:rPr>
              <a:t>X ongoing SASCOC organisational change </a:t>
            </a:r>
            <a:r>
              <a:rPr lang="en-GB" sz="1600" b="0" dirty="0" smtClean="0">
                <a:solidFill>
                  <a:schemeClr val="tx1"/>
                </a:solidFill>
              </a:rPr>
              <a:t>process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Minister and SASCOC during their last meeting 05 February 2022 agreed that there’ll be a Joint Media Address to formally bring </a:t>
            </a:r>
            <a:r>
              <a:rPr lang="en-GB" sz="2000" b="0" dirty="0">
                <a:solidFill>
                  <a:schemeClr val="tx1"/>
                </a:solidFill>
              </a:rPr>
              <a:t>this long-drawn process to an </a:t>
            </a:r>
            <a:r>
              <a:rPr lang="en-GB" sz="2000" b="0" dirty="0" smtClean="0">
                <a:solidFill>
                  <a:schemeClr val="tx1"/>
                </a:solidFill>
              </a:rPr>
              <a:t>end</a:t>
            </a:r>
            <a:endParaRPr lang="en-GB" sz="2000" b="0" dirty="0">
              <a:solidFill>
                <a:schemeClr val="tx1"/>
              </a:solidFill>
            </a:endParaRPr>
          </a:p>
          <a:p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200" dirty="0" smtClean="0"/>
              <a:t>9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xmlns="" val="7862197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6016</TotalTime>
  <Words>713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DSAC OVERVIEW: SOUTH AFRICAN SPORTS CONFEDERATIOM AND OLYMPIC COMMITTEE (SASCOC)  PORTFOLIO COMMITTEE</vt:lpstr>
      <vt:lpstr>   INTRODUCTION </vt:lpstr>
      <vt:lpstr>RECAP ON MANDATE OF SASCOC</vt:lpstr>
      <vt:lpstr>SASCOC’S MTEF INDICATIVE ALLOCATION</vt:lpstr>
      <vt:lpstr>TOKYO 2020 REVIEW AND PREPARATIONS FOR FUTURE MULTICODED EVENTS</vt:lpstr>
      <vt:lpstr>TOKYO 2020 REVIEW AND PREPARATIONS FOR FUTURE MULTICODE EVENTS</vt:lpstr>
      <vt:lpstr>KEY FOCUS AREAS FOR THE REVIEW</vt:lpstr>
      <vt:lpstr>PROGRESS ON IMPLEMENTATION OF ZULMAN’S RECOMMENDATIONS</vt:lpstr>
      <vt:lpstr>PROGRESS ON IMPLEMENTATION OF ZULMAN CONGTES RECOMMENDATIONS</vt:lpstr>
      <vt:lpstr>OTHER KEY MATTERS</vt:lpstr>
      <vt:lpstr>FEDERATIONS’ GOVERNANCE MATTERS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USER</cp:lastModifiedBy>
  <cp:revision>473</cp:revision>
  <cp:lastPrinted>2020-08-18T07:15:24Z</cp:lastPrinted>
  <dcterms:created xsi:type="dcterms:W3CDTF">2013-11-12T11:39:42Z</dcterms:created>
  <dcterms:modified xsi:type="dcterms:W3CDTF">2022-03-16T07:00:06Z</dcterms:modified>
</cp:coreProperties>
</file>