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 id="2147484128" r:id="rId2"/>
  </p:sldMasterIdLst>
  <p:notesMasterIdLst>
    <p:notesMasterId r:id="rId17"/>
  </p:notesMasterIdLst>
  <p:handoutMasterIdLst>
    <p:handoutMasterId r:id="rId18"/>
  </p:handoutMasterIdLst>
  <p:sldIdLst>
    <p:sldId id="1157" r:id="rId3"/>
    <p:sldId id="1364" r:id="rId4"/>
    <p:sldId id="1365" r:id="rId5"/>
    <p:sldId id="1370" r:id="rId6"/>
    <p:sldId id="1368" r:id="rId7"/>
    <p:sldId id="1327" r:id="rId8"/>
    <p:sldId id="1344" r:id="rId9"/>
    <p:sldId id="1328" r:id="rId10"/>
    <p:sldId id="1345" r:id="rId11"/>
    <p:sldId id="1334" r:id="rId12"/>
    <p:sldId id="1352" r:id="rId13"/>
    <p:sldId id="1369" r:id="rId14"/>
    <p:sldId id="1341" r:id="rId15"/>
    <p:sldId id="115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isy MAFUBELU" initials="D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2639" autoAdjust="0"/>
  </p:normalViewPr>
  <p:slideViewPr>
    <p:cSldViewPr>
      <p:cViewPr varScale="1">
        <p:scale>
          <a:sx n="68" d="100"/>
          <a:sy n="68" d="100"/>
        </p:scale>
        <p:origin x="1428" y="6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6725"/>
          </a:xfrm>
          <a:prstGeom prst="rect">
            <a:avLst/>
          </a:prstGeom>
        </p:spPr>
        <p:txBody>
          <a:bodyPr vert="horz" lIns="91440" tIns="45720" rIns="91440" bIns="45720" rtlCol="0"/>
          <a:lstStyle>
            <a:lvl1pPr algn="r">
              <a:defRPr sz="1200"/>
            </a:lvl1pPr>
          </a:lstStyle>
          <a:p>
            <a:fld id="{5102DFE7-256A-4009-9A15-CB13F03839CE}" type="datetimeFigureOut">
              <a:rPr lang="en-US" smtClean="0"/>
              <a:t>3/14/2022</a:t>
            </a:fld>
            <a:endParaRPr lang="en-US"/>
          </a:p>
        </p:txBody>
      </p:sp>
      <p:sp>
        <p:nvSpPr>
          <p:cNvPr id="4" name="Footer Placeholder 3"/>
          <p:cNvSpPr>
            <a:spLocks noGrp="1"/>
          </p:cNvSpPr>
          <p:nvPr>
            <p:ph type="ftr" sz="quarter" idx="2"/>
          </p:nvPr>
        </p:nvSpPr>
        <p:spPr>
          <a:xfrm>
            <a:off x="2"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15877A15-127C-4F49-BA6D-F8E66FE4BFA2}" type="slidenum">
              <a:rPr lang="en-US" smtClean="0"/>
              <a:t>‹#›</a:t>
            </a:fld>
            <a:endParaRPr lang="en-US"/>
          </a:p>
        </p:txBody>
      </p:sp>
    </p:spTree>
    <p:extLst>
      <p:ext uri="{BB962C8B-B14F-4D97-AF65-F5344CB8AC3E}">
        <p14:creationId xmlns:p14="http://schemas.microsoft.com/office/powerpoint/2010/main" val="308919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5B073F63-C6DD-4169-A4BD-E78E9462CDEF}" type="datetimeFigureOut">
              <a:rPr lang="en-ZA" smtClean="0"/>
              <a:pPr/>
              <a:t>2022/03/14</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06E0D0C4-7E01-4352-ADF3-9817B493FEE0}" type="slidenum">
              <a:rPr lang="en-ZA" smtClean="0"/>
              <a:pPr/>
              <a:t>‹#›</a:t>
            </a:fld>
            <a:endParaRPr lang="en-ZA"/>
          </a:p>
        </p:txBody>
      </p:sp>
    </p:spTree>
    <p:extLst>
      <p:ext uri="{BB962C8B-B14F-4D97-AF65-F5344CB8AC3E}">
        <p14:creationId xmlns:p14="http://schemas.microsoft.com/office/powerpoint/2010/main" val="104876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E0D0C4-7E01-4352-ADF3-9817B493FEE0}" type="slidenum">
              <a:rPr lang="en-ZA" smtClean="0">
                <a:solidFill>
                  <a:prstClr val="black"/>
                </a:solidFill>
              </a:rPr>
              <a:pPr/>
              <a:t>1</a:t>
            </a:fld>
            <a:endParaRPr lang="en-ZA">
              <a:solidFill>
                <a:prstClr val="black"/>
              </a:solidFill>
            </a:endParaRPr>
          </a:p>
        </p:txBody>
      </p:sp>
    </p:spTree>
    <p:extLst>
      <p:ext uri="{BB962C8B-B14F-4D97-AF65-F5344CB8AC3E}">
        <p14:creationId xmlns:p14="http://schemas.microsoft.com/office/powerpoint/2010/main" val="2294770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157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536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889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41438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91144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198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08107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4934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5167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338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0738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3752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69618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48765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D9A18F6-4984-46D0-BA74-51BC63A2DF7A}"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15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056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722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274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35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259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923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FBB02CAF-BD09-4F51-9533-F49D299268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193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264275"/>
            <a:ext cx="2133600" cy="365125"/>
          </a:xfrm>
          <a:prstGeom prst="rect">
            <a:avLst/>
          </a:prstGeom>
        </p:spPr>
        <p:txBody>
          <a:bodyPr vert="horz" lIns="91440" tIns="45720" rIns="91440" bIns="45720" rtlCol="0" anchor="ctr"/>
          <a:lstStyle>
            <a:lvl1pPr algn="l">
              <a:defRPr sz="1200" b="1">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3124200" y="6264275"/>
            <a:ext cx="2895600" cy="365125"/>
          </a:xfrm>
          <a:prstGeom prst="rect">
            <a:avLst/>
          </a:prstGeom>
        </p:spPr>
        <p:txBody>
          <a:bodyPr vert="horz" lIns="91440" tIns="45720" rIns="91440" bIns="45720" rtlCol="0" anchor="ctr"/>
          <a:lstStyle>
            <a:lvl1pPr algn="ctr">
              <a:defRPr sz="1200" b="1">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lIns="91440" tIns="45720" rIns="91440" bIns="45720" rtlCol="0" anchor="ctr"/>
          <a:lstStyle>
            <a:lvl1pPr algn="r">
              <a:defRPr sz="1200" b="1">
                <a:solidFill>
                  <a:schemeClr val="tx1"/>
                </a:solidFill>
              </a:defRPr>
            </a:lvl1pPr>
          </a:lstStyle>
          <a:p>
            <a:fld id="{FBB02CAF-BD09-4F51-9533-F49D299268EF}" type="slidenum">
              <a:rPr lang="en-US" smtClean="0">
                <a:solidFill>
                  <a:prstClr val="black"/>
                </a:solidFill>
              </a:rPr>
              <a:pPr/>
              <a:t>‹#›</a:t>
            </a:fld>
            <a:endParaRPr lang="en-US" dirty="0">
              <a:solidFill>
                <a:prstClr val="black"/>
              </a:solidFill>
            </a:endParaRPr>
          </a:p>
        </p:txBody>
      </p:sp>
      <p:sp>
        <p:nvSpPr>
          <p:cNvPr id="1032" name="Text Box 11"/>
          <p:cNvSpPr txBox="1">
            <a:spLocks noChangeArrowheads="1"/>
          </p:cNvSpPr>
          <p:nvPr/>
        </p:nvSpPr>
        <p:spPr bwMode="auto">
          <a:xfrm>
            <a:off x="1524000" y="3048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50000"/>
              </a:spcBef>
              <a:spcAft>
                <a:spcPct val="0"/>
              </a:spcAft>
              <a:defRPr/>
            </a:pPr>
            <a:endParaRPr lang="en-ZA" sz="1800" dirty="0">
              <a:solidFill>
                <a:prstClr val="black"/>
              </a:solidFill>
            </a:endParaRPr>
          </a:p>
        </p:txBody>
      </p:sp>
      <p:sp>
        <p:nvSpPr>
          <p:cNvPr id="1034" name="Line 14"/>
          <p:cNvSpPr>
            <a:spLocks noChangeShapeType="1"/>
          </p:cNvSpPr>
          <p:nvPr/>
        </p:nvSpPr>
        <p:spPr bwMode="auto">
          <a:xfrm>
            <a:off x="2362200" y="1447800"/>
            <a:ext cx="5486400" cy="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400" dirty="0">
              <a:solidFill>
                <a:prstClr val="black"/>
              </a:solidFill>
              <a:latin typeface="Arial" charset="0"/>
            </a:endParaRPr>
          </a:p>
        </p:txBody>
      </p:sp>
      <p:sp>
        <p:nvSpPr>
          <p:cNvPr id="103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5230483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Narrow" pitchFamily="34" charset="0"/>
        </a:defRPr>
      </a:lvl2pPr>
      <a:lvl3pPr algn="ctr" rtl="0" eaLnBrk="1" fontAlgn="base" hangingPunct="1">
        <a:spcBef>
          <a:spcPct val="0"/>
        </a:spcBef>
        <a:spcAft>
          <a:spcPct val="0"/>
        </a:spcAft>
        <a:defRPr sz="4400">
          <a:solidFill>
            <a:schemeClr val="tx1"/>
          </a:solidFill>
          <a:latin typeface="Arial Narrow" pitchFamily="34" charset="0"/>
        </a:defRPr>
      </a:lvl3pPr>
      <a:lvl4pPr algn="ctr" rtl="0" eaLnBrk="1" fontAlgn="base" hangingPunct="1">
        <a:spcBef>
          <a:spcPct val="0"/>
        </a:spcBef>
        <a:spcAft>
          <a:spcPct val="0"/>
        </a:spcAft>
        <a:defRPr sz="4400">
          <a:solidFill>
            <a:schemeClr val="tx1"/>
          </a:solidFill>
          <a:latin typeface="Arial Narrow" pitchFamily="34" charset="0"/>
        </a:defRPr>
      </a:lvl4pPr>
      <a:lvl5pPr algn="ctr" rtl="0" eaLnBrk="1" fontAlgn="base" hangingPunct="1">
        <a:spcBef>
          <a:spcPct val="0"/>
        </a:spcBef>
        <a:spcAft>
          <a:spcPct val="0"/>
        </a:spcAft>
        <a:defRPr sz="4400">
          <a:solidFill>
            <a:schemeClr val="tx1"/>
          </a:solidFill>
          <a:latin typeface="Arial Narrow" pitchFamily="34"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A18F6-4984-46D0-BA74-51BC63A2DF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1422853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28600"/>
            <a:ext cx="9256713"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204730" y="942163"/>
            <a:ext cx="8686800" cy="49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ZA" sz="3000" b="1" dirty="0">
                <a:solidFill>
                  <a:srgbClr val="000000"/>
                </a:solidFill>
                <a:effectLst>
                  <a:outerShdw blurRad="38100" dist="38100" dir="2700000" algn="tl">
                    <a:srgbClr val="C0C0C0"/>
                  </a:outerShdw>
                </a:effectLst>
                <a:latin typeface="Arial Black" pitchFamily="34" charset="0"/>
              </a:rPr>
              <a:t>LIMPOPO </a:t>
            </a:r>
          </a:p>
          <a:p>
            <a:pPr algn="ctr">
              <a:defRPr/>
            </a:pPr>
            <a:r>
              <a:rPr lang="en-ZA" sz="1100" b="1" dirty="0">
                <a:solidFill>
                  <a:srgbClr val="000000"/>
                </a:solidFill>
                <a:effectLst>
                  <a:outerShdw blurRad="38100" dist="38100" dir="2700000" algn="tl">
                    <a:srgbClr val="C0C0C0"/>
                  </a:outerShdw>
                </a:effectLst>
                <a:latin typeface="Arial Black" pitchFamily="34" charset="0"/>
              </a:rPr>
              <a:t>DEPARTMENT OF </a:t>
            </a:r>
          </a:p>
          <a:p>
            <a:pPr algn="ctr">
              <a:defRPr/>
            </a:pPr>
            <a:r>
              <a:rPr lang="en-ZA" sz="3000" b="1" dirty="0">
                <a:solidFill>
                  <a:srgbClr val="000000"/>
                </a:solidFill>
                <a:effectLst>
                  <a:outerShdw blurRad="38100" dist="38100" dir="2700000" algn="tl">
                    <a:srgbClr val="C0C0C0"/>
                  </a:outerShdw>
                </a:effectLst>
                <a:latin typeface="Arial Black" pitchFamily="34" charset="0"/>
              </a:rPr>
              <a:t>SOCIAL DEVELOPMENT</a:t>
            </a:r>
            <a:endParaRPr lang="en-ZA" sz="3000" b="1" dirty="0">
              <a:solidFill>
                <a:srgbClr val="000000"/>
              </a:solidFill>
              <a:latin typeface="Arial Black" pitchFamily="34" charset="0"/>
            </a:endParaRPr>
          </a:p>
          <a:p>
            <a:pPr algn="ctr">
              <a:defRPr/>
            </a:pPr>
            <a:endParaRPr lang="en-ZA" sz="2200" b="1" dirty="0">
              <a:solidFill>
                <a:srgbClr val="00B050"/>
              </a:solidFill>
              <a:effectLst>
                <a:outerShdw blurRad="38100" dist="38100" dir="2700000" algn="tl">
                  <a:srgbClr val="C0C0C0"/>
                </a:outerShdw>
              </a:effectLst>
              <a:latin typeface="Arial Black" pitchFamily="34" charset="0"/>
            </a:endParaRPr>
          </a:p>
          <a:p>
            <a:pPr algn="ctr">
              <a:lnSpc>
                <a:spcPct val="80000"/>
              </a:lnSpc>
            </a:pPr>
            <a:r>
              <a:rPr lang="en-US" sz="3600" b="1" dirty="0">
                <a:solidFill>
                  <a:srgbClr val="00B050"/>
                </a:solidFill>
                <a:effectLst>
                  <a:outerShdw blurRad="38100" dist="38100" dir="2700000" algn="tl">
                    <a:srgbClr val="C0C0C0"/>
                  </a:outerShdw>
                </a:effectLst>
                <a:latin typeface="Arial Black" pitchFamily="34" charset="0"/>
              </a:rPr>
              <a:t> REPORT </a:t>
            </a:r>
          </a:p>
          <a:p>
            <a:pPr algn="ctr">
              <a:lnSpc>
                <a:spcPct val="80000"/>
              </a:lnSpc>
            </a:pPr>
            <a:r>
              <a:rPr lang="en-US" sz="3600" b="1" dirty="0">
                <a:solidFill>
                  <a:srgbClr val="00B050"/>
                </a:solidFill>
                <a:effectLst>
                  <a:outerShdw blurRad="38100" dist="38100" dir="2700000" algn="tl">
                    <a:srgbClr val="C0C0C0"/>
                  </a:outerShdw>
                </a:effectLst>
                <a:latin typeface="Arial Black" pitchFamily="34" charset="0"/>
              </a:rPr>
              <a:t>TO</a:t>
            </a:r>
          </a:p>
          <a:p>
            <a:pPr algn="ctr">
              <a:lnSpc>
                <a:spcPct val="80000"/>
              </a:lnSpc>
            </a:pPr>
            <a:r>
              <a:rPr lang="en-US" sz="3600" b="1" dirty="0">
                <a:solidFill>
                  <a:srgbClr val="00B050"/>
                </a:solidFill>
                <a:effectLst>
                  <a:outerShdw blurRad="38100" dist="38100" dir="2700000" algn="tl">
                    <a:srgbClr val="C0C0C0"/>
                  </a:outerShdw>
                </a:effectLst>
                <a:latin typeface="Arial Black" pitchFamily="34" charset="0"/>
              </a:rPr>
              <a:t>PORTFOLIO COMMITTEE</a:t>
            </a:r>
          </a:p>
          <a:p>
            <a:pPr algn="ctr">
              <a:lnSpc>
                <a:spcPct val="80000"/>
              </a:lnSpc>
            </a:pPr>
            <a:r>
              <a:rPr lang="en-US" sz="3600" b="1" dirty="0">
                <a:solidFill>
                  <a:srgbClr val="00B050"/>
                </a:solidFill>
                <a:effectLst>
                  <a:outerShdw blurRad="38100" dist="38100" dir="2700000" algn="tl">
                    <a:srgbClr val="C0C0C0"/>
                  </a:outerShdw>
                </a:effectLst>
                <a:latin typeface="Arial Black" pitchFamily="34" charset="0"/>
              </a:rPr>
              <a:t>ON </a:t>
            </a:r>
          </a:p>
          <a:p>
            <a:pPr algn="ctr">
              <a:lnSpc>
                <a:spcPct val="80000"/>
              </a:lnSpc>
            </a:pPr>
            <a:r>
              <a:rPr lang="en-US" sz="3600" b="1" dirty="0">
                <a:solidFill>
                  <a:srgbClr val="00B050"/>
                </a:solidFill>
                <a:effectLst>
                  <a:outerShdw blurRad="38100" dist="38100" dir="2700000" algn="tl">
                    <a:srgbClr val="C0C0C0"/>
                  </a:outerShdw>
                </a:effectLst>
                <a:latin typeface="Arial Black" pitchFamily="34" charset="0"/>
              </a:rPr>
              <a:t>COOPERATIVE GOVERNANCE AND TRADITIONAL AFFAIRS</a:t>
            </a:r>
            <a:endParaRPr lang="en-ZA" sz="2200" b="1" dirty="0">
              <a:solidFill>
                <a:srgbClr val="00B050"/>
              </a:solidFill>
              <a:effectLst>
                <a:outerShdw blurRad="38100" dist="38100" dir="2700000" algn="tl">
                  <a:srgbClr val="C0C0C0"/>
                </a:outerShdw>
              </a:effectLst>
              <a:latin typeface="Arial Black" pitchFamily="34" charset="0"/>
            </a:endParaRPr>
          </a:p>
          <a:p>
            <a:pPr algn="ctr">
              <a:defRPr/>
            </a:pPr>
            <a:endParaRPr lang="en-ZA" sz="2200" b="1" dirty="0">
              <a:solidFill>
                <a:srgbClr val="00B050"/>
              </a:solidFill>
              <a:effectLst>
                <a:outerShdw blurRad="38100" dist="38100" dir="2700000" algn="tl">
                  <a:srgbClr val="C0C0C0"/>
                </a:outerShdw>
              </a:effectLst>
              <a:latin typeface="Arial Black" pitchFamily="34" charset="0"/>
            </a:endParaRPr>
          </a:p>
          <a:p>
            <a:pPr algn="r">
              <a:defRPr/>
            </a:pPr>
            <a:endParaRPr lang="en-ZA" sz="1000" i="1" dirty="0">
              <a:solidFill>
                <a:srgbClr val="000000"/>
              </a:solidFill>
              <a:cs typeface="Arial" pitchFamily="34" charset="0"/>
            </a:endParaRPr>
          </a:p>
          <a:p>
            <a:pPr algn="r">
              <a:defRPr/>
            </a:pPr>
            <a:endParaRPr lang="en-ZA" sz="2000" i="1" dirty="0">
              <a:solidFill>
                <a:srgbClr val="000000"/>
              </a:solidFill>
              <a:cs typeface="Arial" pitchFamily="34" charset="0"/>
            </a:endParaRPr>
          </a:p>
        </p:txBody>
      </p:sp>
      <p:sp>
        <p:nvSpPr>
          <p:cNvPr id="2" name="Slide Number Placeholder 1"/>
          <p:cNvSpPr>
            <a:spLocks noGrp="1"/>
          </p:cNvSpPr>
          <p:nvPr>
            <p:ph type="sldNum" sz="quarter" idx="12"/>
          </p:nvPr>
        </p:nvSpPr>
        <p:spPr>
          <a:xfrm>
            <a:off x="8382000" y="6400800"/>
            <a:ext cx="533400" cy="320675"/>
          </a:xfrm>
        </p:spPr>
        <p:txBody>
          <a:bodyPr/>
          <a:lstStyle/>
          <a:p>
            <a:fld id="{8D9A18F6-4984-46D0-BA74-51BC63A2DF7A}" type="slidenum">
              <a:rPr lang="en-ZA" smtClean="0">
                <a:solidFill>
                  <a:prstClr val="white"/>
                </a:solidFill>
              </a:rPr>
              <a:pPr/>
              <a:t>1</a:t>
            </a:fld>
            <a:endParaRPr lang="en-ZA" dirty="0">
              <a:solidFill>
                <a:prstClr val="white"/>
              </a:solidFill>
            </a:endParaRPr>
          </a:p>
        </p:txBody>
      </p:sp>
    </p:spTree>
    <p:extLst>
      <p:ext uri="{BB962C8B-B14F-4D97-AF65-F5344CB8AC3E}">
        <p14:creationId xmlns:p14="http://schemas.microsoft.com/office/powerpoint/2010/main" val="225848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46910" y="519546"/>
            <a:ext cx="7736899" cy="484909"/>
          </a:xfrm>
        </p:spPr>
        <p:txBody>
          <a:bodyPr/>
          <a:lstStyle/>
          <a:p>
            <a:pPr marL="467596" indent="-467596"/>
            <a:r>
              <a:rPr lang="en-US" altLang="en-US" sz="2400" b="1" dirty="0"/>
              <a:t>DISTRICT BUDGET &amp; BENEFICIARY BREAKDOWN </a:t>
            </a:r>
          </a:p>
        </p:txBody>
      </p:sp>
      <p:sp>
        <p:nvSpPr>
          <p:cNvPr id="153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09">
                <a:solidFill>
                  <a:schemeClr val="tx1"/>
                </a:solidFill>
                <a:latin typeface="Arial" panose="020B0604020202020204" pitchFamily="34" charset="0"/>
              </a:defRPr>
            </a:lvl1pPr>
            <a:lvl2pPr marL="675416" indent="-259775">
              <a:spcBef>
                <a:spcPct val="20000"/>
              </a:spcBef>
              <a:buFont typeface="Arial" panose="020B0604020202020204" pitchFamily="34" charset="0"/>
              <a:buChar char="–"/>
              <a:defRPr sz="2545">
                <a:solidFill>
                  <a:schemeClr val="tx1"/>
                </a:solidFill>
                <a:latin typeface="Arial" panose="020B0604020202020204" pitchFamily="34" charset="0"/>
              </a:defRPr>
            </a:lvl2pPr>
            <a:lvl3pPr marL="1039101" indent="-207820">
              <a:spcBef>
                <a:spcPct val="20000"/>
              </a:spcBef>
              <a:buFont typeface="Arial" panose="020B0604020202020204" pitchFamily="34" charset="0"/>
              <a:buChar char="•"/>
              <a:defRPr sz="2182">
                <a:solidFill>
                  <a:schemeClr val="tx1"/>
                </a:solidFill>
                <a:latin typeface="Arial" panose="020B0604020202020204" pitchFamily="34" charset="0"/>
              </a:defRPr>
            </a:lvl3pPr>
            <a:lvl4pPr marL="1454742" indent="-207820">
              <a:spcBef>
                <a:spcPct val="20000"/>
              </a:spcBef>
              <a:buFont typeface="Arial" panose="020B0604020202020204" pitchFamily="34" charset="0"/>
              <a:buChar char="–"/>
              <a:defRPr sz="1818">
                <a:solidFill>
                  <a:schemeClr val="tx1"/>
                </a:solidFill>
                <a:latin typeface="Arial" panose="020B0604020202020204" pitchFamily="34" charset="0"/>
              </a:defRPr>
            </a:lvl4pPr>
            <a:lvl5pPr marL="1870382" indent="-207820">
              <a:spcBef>
                <a:spcPct val="20000"/>
              </a:spcBef>
              <a:buFont typeface="Arial" panose="020B0604020202020204" pitchFamily="34" charset="0"/>
              <a:buChar char="»"/>
              <a:defRPr sz="1818">
                <a:solidFill>
                  <a:schemeClr val="tx1"/>
                </a:solidFill>
                <a:latin typeface="Arial" panose="020B0604020202020204" pitchFamily="34" charset="0"/>
              </a:defRPr>
            </a:lvl5pPr>
            <a:lvl6pPr marL="228602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6pPr>
            <a:lvl7pPr marL="270166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7pPr>
            <a:lvl8pPr marL="311730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8pPr>
            <a:lvl9pPr marL="353294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9pPr>
          </a:lstStyle>
          <a:p>
            <a:pPr>
              <a:spcBef>
                <a:spcPct val="0"/>
              </a:spcBef>
              <a:buFontTx/>
              <a:buNone/>
            </a:pPr>
            <a:fld id="{EF10A484-E752-4D4F-9933-98B63020D259}" type="slidenum">
              <a:rPr lang="en-US" altLang="en-US" sz="1091">
                <a:solidFill>
                  <a:srgbClr val="898989"/>
                </a:solidFill>
              </a:rPr>
              <a:pPr>
                <a:spcBef>
                  <a:spcPct val="0"/>
                </a:spcBef>
                <a:buFontTx/>
                <a:buNone/>
              </a:pPr>
              <a:t>10</a:t>
            </a:fld>
            <a:endParaRPr lang="en-US" altLang="en-US" sz="1091" dirty="0">
              <a:solidFill>
                <a:srgbClr val="898989"/>
              </a:solidFill>
            </a:endParaRPr>
          </a:p>
        </p:txBody>
      </p:sp>
      <p:sp>
        <p:nvSpPr>
          <p:cNvPr id="5" name="Content Placeholder 2"/>
          <p:cNvSpPr>
            <a:spLocks noGrp="1"/>
          </p:cNvSpPr>
          <p:nvPr>
            <p:ph idx="1"/>
          </p:nvPr>
        </p:nvSpPr>
        <p:spPr>
          <a:xfrm>
            <a:off x="457490" y="1420091"/>
            <a:ext cx="8325715" cy="4502727"/>
          </a:xfrm>
        </p:spPr>
        <p:txBody>
          <a:bodyPr/>
          <a:lstStyle/>
          <a:p>
            <a:pPr marL="831281" lvl="2" indent="0">
              <a:buNone/>
            </a:pPr>
            <a:endParaRPr lang="en-ZA" dirty="0"/>
          </a:p>
          <a:p>
            <a:pPr lvl="2"/>
            <a:endParaRPr lang="en-ZA" dirty="0"/>
          </a:p>
          <a:p>
            <a:pPr lvl="1"/>
            <a:endParaRPr lang="en-ZA" dirty="0"/>
          </a:p>
          <a:p>
            <a:pPr lvl="1"/>
            <a:endParaRPr lang="en-ZA" dirty="0"/>
          </a:p>
          <a:p>
            <a:pPr lvl="1"/>
            <a:endParaRPr lang="en-ZA" dirty="0"/>
          </a:p>
        </p:txBody>
      </p:sp>
      <p:graphicFrame>
        <p:nvGraphicFramePr>
          <p:cNvPr id="2" name="Table 1"/>
          <p:cNvGraphicFramePr>
            <a:graphicFrameLocks noGrp="1"/>
          </p:cNvGraphicFramePr>
          <p:nvPr/>
        </p:nvGraphicFramePr>
        <p:xfrm>
          <a:off x="304802" y="1828800"/>
          <a:ext cx="8679007" cy="4283976"/>
        </p:xfrm>
        <a:graphic>
          <a:graphicData uri="http://schemas.openxmlformats.org/drawingml/2006/table">
            <a:tbl>
              <a:tblPr firstRow="1" bandRow="1">
                <a:tableStyleId>{5C22544A-7EE6-4342-B048-85BDC9FD1C3A}</a:tableStyleId>
              </a:tblPr>
              <a:tblGrid>
                <a:gridCol w="1295398">
                  <a:extLst>
                    <a:ext uri="{9D8B030D-6E8A-4147-A177-3AD203B41FA5}">
                      <a16:colId xmlns:a16="http://schemas.microsoft.com/office/drawing/2014/main" val="20000"/>
                    </a:ext>
                  </a:extLst>
                </a:gridCol>
                <a:gridCol w="1031246">
                  <a:extLst>
                    <a:ext uri="{9D8B030D-6E8A-4147-A177-3AD203B41FA5}">
                      <a16:colId xmlns:a16="http://schemas.microsoft.com/office/drawing/2014/main" val="20001"/>
                    </a:ext>
                  </a:extLst>
                </a:gridCol>
                <a:gridCol w="853210">
                  <a:extLst>
                    <a:ext uri="{9D8B030D-6E8A-4147-A177-3AD203B41FA5}">
                      <a16:colId xmlns:a16="http://schemas.microsoft.com/office/drawing/2014/main" val="20002"/>
                    </a:ext>
                  </a:extLst>
                </a:gridCol>
                <a:gridCol w="1396162">
                  <a:extLst>
                    <a:ext uri="{9D8B030D-6E8A-4147-A177-3AD203B41FA5}">
                      <a16:colId xmlns:a16="http://schemas.microsoft.com/office/drawing/2014/main" val="20003"/>
                    </a:ext>
                  </a:extLst>
                </a:gridCol>
                <a:gridCol w="1241033">
                  <a:extLst>
                    <a:ext uri="{9D8B030D-6E8A-4147-A177-3AD203B41FA5}">
                      <a16:colId xmlns:a16="http://schemas.microsoft.com/office/drawing/2014/main" val="20004"/>
                    </a:ext>
                  </a:extLst>
                </a:gridCol>
                <a:gridCol w="1622100">
                  <a:extLst>
                    <a:ext uri="{9D8B030D-6E8A-4147-A177-3AD203B41FA5}">
                      <a16:colId xmlns:a16="http://schemas.microsoft.com/office/drawing/2014/main" val="20005"/>
                    </a:ext>
                  </a:extLst>
                </a:gridCol>
                <a:gridCol w="1239858">
                  <a:extLst>
                    <a:ext uri="{9D8B030D-6E8A-4147-A177-3AD203B41FA5}">
                      <a16:colId xmlns:a16="http://schemas.microsoft.com/office/drawing/2014/main" val="20006"/>
                    </a:ext>
                  </a:extLst>
                </a:gridCol>
              </a:tblGrid>
              <a:tr h="1794049">
                <a:tc>
                  <a:txBody>
                    <a:bodyPr/>
                    <a:lstStyle/>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District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Population Size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Number of Beneficiaries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Number of food parcels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Estimated Food Procurement Budget(@R700 per hamper)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Number Job created for PFDC and Community Volunteers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59271">
                <a:tc>
                  <a:txBody>
                    <a:bodyPr/>
                    <a:lstStyle/>
                    <a:p>
                      <a:r>
                        <a:rPr lang="en-US" sz="1800" dirty="0">
                          <a:effectLst/>
                          <a:latin typeface="+mn-lt"/>
                          <a:ea typeface="Calibri" panose="020F0502020204030204" pitchFamily="34" charset="0"/>
                        </a:rPr>
                        <a:t>Capricorn</a:t>
                      </a:r>
                      <a:endParaRPr lang="en-US" sz="1800" dirty="0">
                        <a:latin typeface="+mn-lt"/>
                      </a:endParaRPr>
                    </a:p>
                  </a:txBody>
                  <a:tcPr/>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1 330 434</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22%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4 102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16 407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mn-lt"/>
                          <a:ea typeface="Times New Roman" panose="02020603050405020304" pitchFamily="18" charset="0"/>
                          <a:cs typeface="Times New Roman" panose="02020603050405020304" pitchFamily="18" charset="0"/>
                        </a:rPr>
                        <a:t>R11 484 900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110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28725">
                <a:tc>
                  <a:txBody>
                    <a:bodyPr/>
                    <a:lstStyle/>
                    <a:p>
                      <a:r>
                        <a:rPr lang="en-US" sz="1800" dirty="0">
                          <a:effectLst/>
                          <a:latin typeface="+mn-lt"/>
                          <a:ea typeface="Calibri" panose="020F0502020204030204" pitchFamily="34" charset="0"/>
                        </a:rPr>
                        <a:t>Waterberg:</a:t>
                      </a:r>
                      <a:endParaRPr lang="en-US" sz="1800" dirty="0">
                        <a:latin typeface="+mn-lt"/>
                      </a:endParaRPr>
                    </a:p>
                  </a:txBody>
                  <a:tcPr/>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745 757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13%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2 424</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9 695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R6 786 500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65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9271">
                <a:tc>
                  <a:txBody>
                    <a:bodyPr/>
                    <a:lstStyle/>
                    <a:p>
                      <a:r>
                        <a:rPr lang="en-US" sz="1800" kern="1200" dirty="0">
                          <a:solidFill>
                            <a:schemeClr val="dk1"/>
                          </a:solidFill>
                          <a:effectLst/>
                          <a:latin typeface="+mn-lt"/>
                          <a:ea typeface="+mn-ea"/>
                          <a:cs typeface="+mn-cs"/>
                        </a:rPr>
                        <a:t>Sekhukhune </a:t>
                      </a:r>
                      <a:endParaRPr lang="en-US" sz="1800" dirty="0">
                        <a:latin typeface="+mn-lt"/>
                      </a:endParaRPr>
                    </a:p>
                  </a:txBody>
                  <a:tcPr/>
                </a:tc>
                <a:tc>
                  <a:txBody>
                    <a:bodyPr/>
                    <a:lstStyle/>
                    <a:p>
                      <a:pPr marL="0" marR="0">
                        <a:lnSpc>
                          <a:spcPct val="107000"/>
                        </a:lnSpc>
                        <a:spcBef>
                          <a:spcPts val="0"/>
                        </a:spcBef>
                        <a:spcAft>
                          <a:spcPts val="0"/>
                        </a:spcAft>
                      </a:pPr>
                      <a:r>
                        <a:rPr lang="en-US" sz="1800" b="1">
                          <a:solidFill>
                            <a:srgbClr val="000000"/>
                          </a:solidFill>
                          <a:effectLst/>
                          <a:latin typeface="+mn-lt"/>
                          <a:ea typeface="Times New Roman" panose="02020603050405020304" pitchFamily="18" charset="0"/>
                          <a:cs typeface="Times New Roman" panose="02020603050405020304" pitchFamily="18" charset="0"/>
                        </a:rPr>
                        <a:t>1 169 762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21%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3 915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15 661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R10 962 700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105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59271">
                <a:tc>
                  <a:txBody>
                    <a:bodyPr/>
                    <a:lstStyle/>
                    <a:p>
                      <a:r>
                        <a:rPr lang="en-US" sz="1800" kern="1200" dirty="0">
                          <a:solidFill>
                            <a:schemeClr val="dk1"/>
                          </a:solidFill>
                          <a:effectLst/>
                          <a:latin typeface="+mn-lt"/>
                          <a:ea typeface="+mn-ea"/>
                          <a:cs typeface="+mn-cs"/>
                        </a:rPr>
                        <a:t>Vhembe</a:t>
                      </a:r>
                      <a:endParaRPr lang="en-US" sz="1800" dirty="0">
                        <a:latin typeface="+mn-lt"/>
                      </a:endParaRPr>
                    </a:p>
                  </a:txBody>
                  <a:tcPr/>
                </a:tc>
                <a:tc>
                  <a:txBody>
                    <a:bodyPr/>
                    <a:lstStyle/>
                    <a:p>
                      <a:pPr marL="0" marR="0">
                        <a:lnSpc>
                          <a:spcPct val="107000"/>
                        </a:lnSpc>
                        <a:spcBef>
                          <a:spcPts val="0"/>
                        </a:spcBef>
                        <a:spcAft>
                          <a:spcPts val="0"/>
                        </a:spcAft>
                      </a:pPr>
                      <a:r>
                        <a:rPr lang="en-US" sz="1800" b="1" kern="1200">
                          <a:solidFill>
                            <a:srgbClr val="000000"/>
                          </a:solidFill>
                          <a:effectLst/>
                          <a:latin typeface="+mn-lt"/>
                          <a:ea typeface="Times New Roman" panose="02020603050405020304" pitchFamily="18" charset="0"/>
                          <a:cs typeface="Times New Roman" panose="02020603050405020304" pitchFamily="18" charset="0"/>
                        </a:rPr>
                        <a:t>1 393 948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24%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4 475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17 898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R12 528 600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120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59271">
                <a:tc>
                  <a:txBody>
                    <a:bodyPr/>
                    <a:lstStyle/>
                    <a:p>
                      <a:r>
                        <a:rPr lang="en-US" sz="1800" kern="1200" dirty="0">
                          <a:solidFill>
                            <a:schemeClr val="dk1"/>
                          </a:solidFill>
                          <a:effectLst/>
                          <a:latin typeface="+mn-lt"/>
                          <a:ea typeface="+mn-ea"/>
                          <a:cs typeface="+mn-cs"/>
                        </a:rPr>
                        <a:t>Mopani </a:t>
                      </a:r>
                      <a:endParaRPr lang="en-US" sz="1800" dirty="0">
                        <a:latin typeface="+mn-lt"/>
                      </a:endParaRPr>
                    </a:p>
                  </a:txBody>
                  <a:tcPr/>
                </a:tc>
                <a:tc>
                  <a:txBody>
                    <a:bodyPr/>
                    <a:lstStyle/>
                    <a:p>
                      <a:pPr marL="0" marR="0">
                        <a:lnSpc>
                          <a:spcPct val="115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1 159 185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20%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3 728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14 916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R10 441 200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59271">
                <a:tc>
                  <a:txBody>
                    <a:bodyPr/>
                    <a:lstStyle/>
                    <a:p>
                      <a:r>
                        <a:rPr lang="en-US" sz="1800" dirty="0">
                          <a:latin typeface="+mn-lt"/>
                        </a:rPr>
                        <a:t>Total</a:t>
                      </a:r>
                    </a:p>
                  </a:txBody>
                  <a:tcPr/>
                </a:tc>
                <a:tc>
                  <a:txBody>
                    <a:bodyPr/>
                    <a:lstStyle/>
                    <a:p>
                      <a:pPr marL="0" marR="0">
                        <a:lnSpc>
                          <a:spcPct val="115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5 799 086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100%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18 644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74 577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R52 203 900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500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777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Current state of the Food Relief</a:t>
            </a:r>
          </a:p>
        </p:txBody>
      </p:sp>
      <p:sp>
        <p:nvSpPr>
          <p:cNvPr id="3" name="Content Placeholder 2"/>
          <p:cNvSpPr>
            <a:spLocks noGrp="1"/>
          </p:cNvSpPr>
          <p:nvPr>
            <p:ph idx="1"/>
          </p:nvPr>
        </p:nvSpPr>
        <p:spPr/>
        <p:txBody>
          <a:bodyPr/>
          <a:lstStyle/>
          <a:p>
            <a:pPr marL="742950" lvl="0" indent="-285750" fontAlgn="auto">
              <a:lnSpc>
                <a:spcPct val="150000"/>
              </a:lnSpc>
              <a:spcBef>
                <a:spcPts val="0"/>
              </a:spcBef>
              <a:spcAft>
                <a:spcPts val="800"/>
              </a:spcAft>
              <a:buFont typeface="Wingdings" panose="05000000000000000000" pitchFamily="2" charset="2"/>
              <a:buChar char="§"/>
              <a:tabLst>
                <a:tab pos="1419225" algn="l"/>
              </a:tabLst>
            </a:pP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Department has reverted back to normal centre based feeding in Early </a:t>
            </a:r>
            <a:r>
              <a:rPr lang="en-US" sz="1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Chilhood</a:t>
            </a: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Development Centres (ECDs), Drop </a:t>
            </a:r>
            <a:r>
              <a:rPr lang="en-US" sz="1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inCenters</a:t>
            </a: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(DICs) and Community Nutrition Development Centres (CNDCs).</a:t>
            </a:r>
          </a:p>
          <a:p>
            <a:pPr marL="742950" lvl="0" indent="-285750" fontAlgn="auto">
              <a:lnSpc>
                <a:spcPct val="150000"/>
              </a:lnSpc>
              <a:spcBef>
                <a:spcPts val="0"/>
              </a:spcBef>
              <a:spcAft>
                <a:spcPts val="800"/>
              </a:spcAft>
              <a:buFont typeface="Wingdings" panose="05000000000000000000" pitchFamily="2" charset="2"/>
              <a:buChar char="§"/>
              <a:tabLst>
                <a:tab pos="1419225" algn="l"/>
              </a:tabLst>
            </a:pP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Department has set aside R22 Million for the 2022/23 Financial Year for the implementation of </a:t>
            </a:r>
            <a:r>
              <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“comprehensive poverty relief interventions” </a:t>
            </a: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 partnership with NDA and SASSA.</a:t>
            </a:r>
          </a:p>
          <a:p>
            <a:pPr marL="742950" lvl="0" indent="-285750" fontAlgn="auto">
              <a:lnSpc>
                <a:spcPct val="150000"/>
              </a:lnSpc>
              <a:spcBef>
                <a:spcPts val="0"/>
              </a:spcBef>
              <a:spcAft>
                <a:spcPts val="800"/>
              </a:spcAft>
              <a:buFont typeface="Wingdings" panose="05000000000000000000" pitchFamily="2" charset="2"/>
              <a:buChar char="§"/>
              <a:tabLst>
                <a:tab pos="1419225" algn="l"/>
              </a:tabLst>
            </a:pP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Department will also continue working with civil society organisations and public sector for donations.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FBB02CAF-BD09-4F51-9533-F49D299268E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2950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35B2-C887-4B45-962B-C0F3EBA454A9}"/>
              </a:ext>
            </a:extLst>
          </p:cNvPr>
          <p:cNvSpPr>
            <a:spLocks noGrp="1"/>
          </p:cNvSpPr>
          <p:nvPr>
            <p:ph type="title"/>
          </p:nvPr>
        </p:nvSpPr>
        <p:spPr/>
        <p:txBody>
          <a:bodyPr/>
          <a:lstStyle/>
          <a:p>
            <a:r>
              <a:rPr lang="en-ZA" dirty="0"/>
              <a:t>Challenges </a:t>
            </a:r>
          </a:p>
        </p:txBody>
      </p:sp>
      <p:sp>
        <p:nvSpPr>
          <p:cNvPr id="3" name="Content Placeholder 2">
            <a:extLst>
              <a:ext uri="{FF2B5EF4-FFF2-40B4-BE49-F238E27FC236}">
                <a16:creationId xmlns:a16="http://schemas.microsoft.com/office/drawing/2014/main" id="{CC2FB4E3-6C08-4E45-BEA4-AEEC56B80907}"/>
              </a:ext>
            </a:extLst>
          </p:cNvPr>
          <p:cNvSpPr>
            <a:spLocks noGrp="1"/>
          </p:cNvSpPr>
          <p:nvPr>
            <p:ph idx="1"/>
          </p:nvPr>
        </p:nvSpPr>
        <p:spPr/>
        <p:txBody>
          <a:bodyPr/>
          <a:lstStyle/>
          <a:p>
            <a:r>
              <a:rPr lang="en-ZA" dirty="0"/>
              <a:t>Escalated number of Gender Based Violence </a:t>
            </a:r>
          </a:p>
          <a:p>
            <a:r>
              <a:rPr lang="en-ZA" dirty="0"/>
              <a:t>Insufficient and loss of Social Work personnel to conduct psychosocial support during Covid-19 lockdown</a:t>
            </a:r>
          </a:p>
          <a:p>
            <a:endParaRPr lang="en-ZA" dirty="0"/>
          </a:p>
          <a:p>
            <a:pPr marL="0" indent="0">
              <a:buNone/>
            </a:pPr>
            <a:endParaRPr lang="en-ZA" dirty="0"/>
          </a:p>
        </p:txBody>
      </p:sp>
      <p:sp>
        <p:nvSpPr>
          <p:cNvPr id="4" name="Slide Number Placeholder 3">
            <a:extLst>
              <a:ext uri="{FF2B5EF4-FFF2-40B4-BE49-F238E27FC236}">
                <a16:creationId xmlns:a16="http://schemas.microsoft.com/office/drawing/2014/main" id="{0DEC6434-C3E4-4175-8B30-96400F2F2C75}"/>
              </a:ext>
            </a:extLst>
          </p:cNvPr>
          <p:cNvSpPr>
            <a:spLocks noGrp="1"/>
          </p:cNvSpPr>
          <p:nvPr>
            <p:ph type="sldNum" sz="quarter" idx="12"/>
          </p:nvPr>
        </p:nvSpPr>
        <p:spPr/>
        <p:txBody>
          <a:bodyPr/>
          <a:lstStyle/>
          <a:p>
            <a:fld id="{FBB02CAF-BD09-4F51-9533-F49D299268E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6833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5" y="519545"/>
            <a:ext cx="7279409" cy="600364"/>
          </a:xfrm>
        </p:spPr>
        <p:txBody>
          <a:bodyPr/>
          <a:lstStyle/>
          <a:p>
            <a:pPr>
              <a:defRPr/>
            </a:pPr>
            <a:r>
              <a:rPr lang="en-ZA" sz="3055" b="1" dirty="0">
                <a:cs typeface="Arial" panose="020B0604020202020204" pitchFamily="34" charset="0"/>
              </a:rPr>
              <a:t>Recommendations</a:t>
            </a:r>
          </a:p>
        </p:txBody>
      </p:sp>
      <p:sp>
        <p:nvSpPr>
          <p:cNvPr id="12291" name="Content Placeholder 2"/>
          <p:cNvSpPr>
            <a:spLocks noGrp="1"/>
          </p:cNvSpPr>
          <p:nvPr>
            <p:ph idx="1"/>
          </p:nvPr>
        </p:nvSpPr>
        <p:spPr>
          <a:xfrm>
            <a:off x="623455" y="2057400"/>
            <a:ext cx="8041409" cy="2895600"/>
          </a:xfrm>
        </p:spPr>
        <p:txBody>
          <a:bodyPr/>
          <a:lstStyle/>
          <a:p>
            <a:pPr algn="just"/>
            <a:r>
              <a:rPr lang="en-US" altLang="en-US" dirty="0"/>
              <a:t>It is recommended that the Portfolio Committee  Group note the Report.</a:t>
            </a:r>
            <a:endParaRPr lang="en-ZA" altLang="en-US" dirty="0">
              <a:cs typeface="Arial" panose="020B0604020202020204" pitchFamily="34" charset="0"/>
            </a:endParaRP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09">
                <a:solidFill>
                  <a:schemeClr val="tx1"/>
                </a:solidFill>
                <a:latin typeface="Arial" panose="020B0604020202020204" pitchFamily="34" charset="0"/>
              </a:defRPr>
            </a:lvl1pPr>
            <a:lvl2pPr marL="675416" indent="-259775">
              <a:spcBef>
                <a:spcPct val="20000"/>
              </a:spcBef>
              <a:buFont typeface="Arial" panose="020B0604020202020204" pitchFamily="34" charset="0"/>
              <a:buChar char="–"/>
              <a:defRPr sz="2545">
                <a:solidFill>
                  <a:schemeClr val="tx1"/>
                </a:solidFill>
                <a:latin typeface="Arial" panose="020B0604020202020204" pitchFamily="34" charset="0"/>
              </a:defRPr>
            </a:lvl2pPr>
            <a:lvl3pPr marL="1039101" indent="-207820">
              <a:spcBef>
                <a:spcPct val="20000"/>
              </a:spcBef>
              <a:buFont typeface="Arial" panose="020B0604020202020204" pitchFamily="34" charset="0"/>
              <a:buChar char="•"/>
              <a:defRPr sz="2182">
                <a:solidFill>
                  <a:schemeClr val="tx1"/>
                </a:solidFill>
                <a:latin typeface="Arial" panose="020B0604020202020204" pitchFamily="34" charset="0"/>
              </a:defRPr>
            </a:lvl3pPr>
            <a:lvl4pPr marL="1454742" indent="-207820">
              <a:spcBef>
                <a:spcPct val="20000"/>
              </a:spcBef>
              <a:buFont typeface="Arial" panose="020B0604020202020204" pitchFamily="34" charset="0"/>
              <a:buChar char="–"/>
              <a:defRPr sz="1818">
                <a:solidFill>
                  <a:schemeClr val="tx1"/>
                </a:solidFill>
                <a:latin typeface="Arial" panose="020B0604020202020204" pitchFamily="34" charset="0"/>
              </a:defRPr>
            </a:lvl4pPr>
            <a:lvl5pPr marL="1870382" indent="-207820">
              <a:spcBef>
                <a:spcPct val="20000"/>
              </a:spcBef>
              <a:buFont typeface="Arial" panose="020B0604020202020204" pitchFamily="34" charset="0"/>
              <a:buChar char="»"/>
              <a:defRPr sz="1818">
                <a:solidFill>
                  <a:schemeClr val="tx1"/>
                </a:solidFill>
                <a:latin typeface="Arial" panose="020B0604020202020204" pitchFamily="34" charset="0"/>
              </a:defRPr>
            </a:lvl5pPr>
            <a:lvl6pPr marL="228602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6pPr>
            <a:lvl7pPr marL="270166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7pPr>
            <a:lvl8pPr marL="311730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8pPr>
            <a:lvl9pPr marL="353294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9pPr>
          </a:lstStyle>
          <a:p>
            <a:pPr>
              <a:spcBef>
                <a:spcPct val="0"/>
              </a:spcBef>
              <a:buFontTx/>
              <a:buNone/>
            </a:pPr>
            <a:fld id="{0C96C89D-B7A1-456E-84A5-358F987283E1}" type="slidenum">
              <a:rPr lang="en-US" altLang="en-US" sz="1091">
                <a:solidFill>
                  <a:srgbClr val="898989"/>
                </a:solidFill>
              </a:rPr>
              <a:pPr>
                <a:spcBef>
                  <a:spcPct val="0"/>
                </a:spcBef>
                <a:buFontTx/>
                <a:buNone/>
              </a:pPr>
              <a:t>13</a:t>
            </a:fld>
            <a:endParaRPr lang="en-US" altLang="en-US" sz="1091">
              <a:solidFill>
                <a:srgbClr val="898989"/>
              </a:solidFill>
            </a:endParaRPr>
          </a:p>
        </p:txBody>
      </p:sp>
    </p:spTree>
    <p:extLst>
      <p:ext uri="{BB962C8B-B14F-4D97-AF65-F5344CB8AC3E}">
        <p14:creationId xmlns:p14="http://schemas.microsoft.com/office/powerpoint/2010/main" val="233473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8229600" y="6553200"/>
            <a:ext cx="4572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fontAlgn="base">
              <a:spcBef>
                <a:spcPct val="0"/>
              </a:spcBef>
              <a:spcAft>
                <a:spcPct val="0"/>
              </a:spcAft>
              <a:buFontTx/>
              <a:buNone/>
            </a:pPr>
            <a:fld id="{1F4E3765-3B5A-48F1-8BE2-D3A15BA86F5B}" type="slidenum">
              <a:rPr lang="en-US" altLang="en-US" sz="1200" smtClean="0">
                <a:solidFill>
                  <a:prstClr val="white"/>
                </a:solidFill>
                <a:latin typeface="Arial" panose="020B0604020202020204" pitchFamily="34" charset="0"/>
              </a:rPr>
              <a:pPr fontAlgn="base">
                <a:spcBef>
                  <a:spcPct val="0"/>
                </a:spcBef>
                <a:spcAft>
                  <a:spcPct val="0"/>
                </a:spcAft>
                <a:buFontTx/>
                <a:buNone/>
              </a:pPr>
              <a:t>14</a:t>
            </a:fld>
            <a:endParaRPr lang="en-US" altLang="en-US" sz="1200" dirty="0">
              <a:solidFill>
                <a:prstClr val="white"/>
              </a:solidFill>
              <a:latin typeface="Arial" panose="020B0604020202020204" pitchFamily="34" charset="0"/>
            </a:endParaRPr>
          </a:p>
        </p:txBody>
      </p:sp>
      <p:sp>
        <p:nvSpPr>
          <p:cNvPr id="6" name="Content Placeholder 2"/>
          <p:cNvSpPr txBox="1">
            <a:spLocks/>
          </p:cNvSpPr>
          <p:nvPr/>
        </p:nvSpPr>
        <p:spPr>
          <a:xfrm>
            <a:off x="609600" y="1493838"/>
            <a:ext cx="7848600" cy="505936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en-US" sz="2800" dirty="0">
              <a:solidFill>
                <a:prstClr val="black"/>
              </a:solidFill>
              <a:latin typeface="Arial" panose="020B0604020202020204" pitchFamily="34" charset="0"/>
              <a:cs typeface="Arial" panose="020B0604020202020204" pitchFamily="34" charset="0"/>
            </a:endParaRPr>
          </a:p>
          <a:p>
            <a:pPr marL="0" indent="0" algn="ctr">
              <a:buFont typeface="Arial" charset="0"/>
              <a:buNone/>
            </a:pPr>
            <a:endParaRPr lang="en-US" sz="1000" dirty="0">
              <a:solidFill>
                <a:prstClr val="black"/>
              </a:solidFill>
              <a:latin typeface="Arial" panose="020B0604020202020204" pitchFamily="34" charset="0"/>
              <a:cs typeface="Arial" panose="020B0604020202020204" pitchFamily="34" charset="0"/>
            </a:endParaRPr>
          </a:p>
          <a:p>
            <a:pPr marL="0" indent="0" algn="ctr">
              <a:buFont typeface="Arial" charset="0"/>
              <a:buNone/>
            </a:pPr>
            <a:endParaRPr lang="en-US" sz="2800" dirty="0">
              <a:solidFill>
                <a:prstClr val="black"/>
              </a:solidFill>
              <a:latin typeface="Arial" panose="020B0604020202020204" pitchFamily="34" charset="0"/>
              <a:cs typeface="Arial" panose="020B0604020202020204" pitchFamily="34" charset="0"/>
            </a:endParaRPr>
          </a:p>
          <a:p>
            <a:pPr marL="0" indent="0" algn="ctr">
              <a:buFont typeface="Arial" charset="0"/>
              <a:buNone/>
            </a:pPr>
            <a:endParaRPr lang="en-US" sz="1000" dirty="0">
              <a:solidFill>
                <a:prstClr val="black"/>
              </a:solidFill>
              <a:latin typeface="Arial" panose="020B0604020202020204" pitchFamily="34" charset="0"/>
              <a:cs typeface="Arial" panose="020B0604020202020204" pitchFamily="34" charset="0"/>
            </a:endParaRPr>
          </a:p>
          <a:p>
            <a:pPr marL="0" indent="0" algn="ctr">
              <a:buFont typeface="Arial" charset="0"/>
              <a:buNone/>
            </a:pPr>
            <a:endParaRPr lang="en-US" sz="1000" dirty="0">
              <a:solidFill>
                <a:prstClr val="black"/>
              </a:solidFill>
              <a:latin typeface="Arial" panose="020B0604020202020204" pitchFamily="34" charset="0"/>
              <a:cs typeface="Arial" panose="020B0604020202020204" pitchFamily="34" charset="0"/>
            </a:endParaRPr>
          </a:p>
          <a:p>
            <a:pPr marL="0" indent="0" algn="ctr">
              <a:buFont typeface="Arial" charset="0"/>
              <a:buNone/>
            </a:pPr>
            <a:endParaRPr lang="en-US" sz="2800" dirty="0">
              <a:solidFill>
                <a:prstClr val="black"/>
              </a:solidFill>
              <a:latin typeface="Arial" panose="020B0604020202020204" pitchFamily="34" charset="0"/>
              <a:cs typeface="Arial" panose="020B0604020202020204" pitchFamily="34" charset="0"/>
            </a:endParaRPr>
          </a:p>
          <a:p>
            <a:pPr marL="0" indent="0" algn="ctr">
              <a:buFont typeface="Arial" charset="0"/>
              <a:buNone/>
            </a:pPr>
            <a:endParaRPr lang="en-US" sz="2800" dirty="0">
              <a:solidFill>
                <a:prstClr val="black"/>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981200" y="274638"/>
            <a:ext cx="6705600" cy="1401762"/>
          </a:xfrm>
          <a:prstGeom prst="rect">
            <a:avLst/>
          </a:prstGeom>
          <a:solidFill>
            <a:schemeClr val="bg1"/>
          </a:solidFill>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Narrow" pitchFamily="34" charset="0"/>
              </a:defRPr>
            </a:lvl2pPr>
            <a:lvl3pPr algn="ctr" rtl="0" eaLnBrk="1" fontAlgn="base" hangingPunct="1">
              <a:spcBef>
                <a:spcPct val="0"/>
              </a:spcBef>
              <a:spcAft>
                <a:spcPct val="0"/>
              </a:spcAft>
              <a:defRPr sz="4400">
                <a:solidFill>
                  <a:schemeClr val="tx1"/>
                </a:solidFill>
                <a:latin typeface="Arial Narrow" pitchFamily="34" charset="0"/>
              </a:defRPr>
            </a:lvl3pPr>
            <a:lvl4pPr algn="ctr" rtl="0" eaLnBrk="1" fontAlgn="base" hangingPunct="1">
              <a:spcBef>
                <a:spcPct val="0"/>
              </a:spcBef>
              <a:spcAft>
                <a:spcPct val="0"/>
              </a:spcAft>
              <a:defRPr sz="4400">
                <a:solidFill>
                  <a:schemeClr val="tx1"/>
                </a:solidFill>
                <a:latin typeface="Arial Narrow" pitchFamily="34" charset="0"/>
              </a:defRPr>
            </a:lvl4pPr>
            <a:lvl5pPr algn="ctr" rtl="0" eaLnBrk="1" fontAlgn="base" hangingPunct="1">
              <a:spcBef>
                <a:spcPct val="0"/>
              </a:spcBef>
              <a:spcAft>
                <a:spcPct val="0"/>
              </a:spcAft>
              <a:defRPr sz="4400">
                <a:solidFill>
                  <a:schemeClr val="tx1"/>
                </a:solidFill>
                <a:latin typeface="Arial Narrow" pitchFamily="34"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endParaRPr lang="en-US" dirty="0">
              <a:solidFill>
                <a:prstClr val="black"/>
              </a:solidFill>
            </a:endParaRPr>
          </a:p>
        </p:txBody>
      </p:sp>
      <p:pic>
        <p:nvPicPr>
          <p:cNvPr id="5" name="Picture 4" descr="http://ts3.mm.bing.net/th?id=I4671988751860878&amp;pid=1.1"/>
          <p:cNvPicPr>
            <a:picLocks noChangeAspect="1" noChangeArrowheads="1"/>
          </p:cNvPicPr>
          <p:nvPr/>
        </p:nvPicPr>
        <p:blipFill>
          <a:blip r:embed="rId2" cstate="print">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1524000" y="1143000"/>
            <a:ext cx="6553200"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3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
            </a:r>
            <a:br>
              <a:rPr lang="en-US" altLang="en-US" sz="2400" b="1" dirty="0">
                <a:latin typeface="Arial" panose="020B0604020202020204" pitchFamily="34" charset="0"/>
                <a:cs typeface="Arial" panose="020B0604020202020204" pitchFamily="34" charset="0"/>
              </a:rPr>
            </a:br>
            <a:endParaRPr lang="en-ZA" altLang="en-US" sz="2800" dirty="0">
              <a:solidFill>
                <a:srgbClr val="0000FF"/>
              </a:solidFill>
            </a:endParaRPr>
          </a:p>
        </p:txBody>
      </p:sp>
      <p:sp>
        <p:nvSpPr>
          <p:cNvPr id="2" name="Content Placeholder 1">
            <a:extLst>
              <a:ext uri="{FF2B5EF4-FFF2-40B4-BE49-F238E27FC236}">
                <a16:creationId xmlns:a16="http://schemas.microsoft.com/office/drawing/2014/main" id="{6326F869-17ED-44F4-8299-04BE153E516A}"/>
              </a:ext>
            </a:extLst>
          </p:cNvPr>
          <p:cNvSpPr>
            <a:spLocks noGrp="1"/>
          </p:cNvSpPr>
          <p:nvPr>
            <p:ph idx="1"/>
          </p:nvPr>
        </p:nvSpPr>
        <p:spPr/>
        <p:txBody>
          <a:bodyPr/>
          <a:lstStyle/>
          <a:p>
            <a:r>
              <a:rPr lang="en-ZA" dirty="0"/>
              <a:t>Reprioritised 2020/21 budget towards health response and relief of social and economic distress </a:t>
            </a:r>
          </a:p>
          <a:p>
            <a:r>
              <a:rPr lang="en-ZA" dirty="0"/>
              <a:t>Budget utilised towards PPE’s</a:t>
            </a:r>
          </a:p>
          <a:p>
            <a:r>
              <a:rPr lang="en-ZA" dirty="0"/>
              <a:t>Procurement of PPEs</a:t>
            </a:r>
          </a:p>
          <a:p>
            <a:r>
              <a:rPr lang="en-ZA" dirty="0"/>
              <a:t>Food Relief</a:t>
            </a:r>
          </a:p>
          <a:p>
            <a:r>
              <a:rPr lang="en-ZA" dirty="0"/>
              <a:t>Psychosocial Support </a:t>
            </a:r>
          </a:p>
          <a:p>
            <a:endParaRPr lang="en-ZA" dirty="0"/>
          </a:p>
        </p:txBody>
      </p:sp>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fontAlgn="base">
              <a:spcBef>
                <a:spcPct val="0"/>
              </a:spcBef>
              <a:spcAft>
                <a:spcPct val="0"/>
              </a:spcAft>
              <a:buFontTx/>
              <a:buNone/>
            </a:pPr>
            <a:fld id="{1F4E3765-3B5A-48F1-8BE2-D3A15BA86F5B}" type="slidenum">
              <a:rPr lang="en-US" altLang="en-US" sz="1200" smtClean="0">
                <a:solidFill>
                  <a:prstClr val="white"/>
                </a:solidFill>
                <a:latin typeface="Arial" panose="020B0604020202020204" pitchFamily="34" charset="0"/>
              </a:rPr>
              <a:pPr fontAlgn="base">
                <a:spcBef>
                  <a:spcPct val="0"/>
                </a:spcBef>
                <a:spcAft>
                  <a:spcPct val="0"/>
                </a:spcAft>
                <a:buFontTx/>
                <a:buNone/>
              </a:pPr>
              <a:t>2</a:t>
            </a:fld>
            <a:endParaRPr lang="en-US" altLang="en-US" sz="1200" dirty="0">
              <a:solidFill>
                <a:prstClr val="white"/>
              </a:solidFill>
              <a:latin typeface="Arial" panose="020B0604020202020204" pitchFamily="34" charset="0"/>
            </a:endParaRPr>
          </a:p>
        </p:txBody>
      </p:sp>
      <p:sp>
        <p:nvSpPr>
          <p:cNvPr id="4" name="Rectangle 3"/>
          <p:cNvSpPr/>
          <p:nvPr/>
        </p:nvSpPr>
        <p:spPr>
          <a:xfrm>
            <a:off x="457200" y="412015"/>
            <a:ext cx="8229600" cy="584775"/>
          </a:xfrm>
          <a:prstGeom prst="rect">
            <a:avLst/>
          </a:prstGeom>
        </p:spPr>
        <p:txBody>
          <a:bodyPr wrap="square">
            <a:spAutoFit/>
          </a:bodyPr>
          <a:lstStyle/>
          <a:p>
            <a:pPr algn="ctr"/>
            <a:r>
              <a:rPr lang="en-US" sz="3200" b="1" dirty="0">
                <a:solidFill>
                  <a:prstClr val="black"/>
                </a:solidFill>
                <a:latin typeface="Arial" panose="020B0604020202020204" pitchFamily="34" charset="0"/>
                <a:cs typeface="Arial" panose="020B0604020202020204" pitchFamily="34" charset="0"/>
              </a:rPr>
              <a:t>Table of Contents </a:t>
            </a:r>
            <a:endParaRPr lang="en-US"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70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EC09-A235-492B-98A6-CAB97C912411}"/>
              </a:ext>
            </a:extLst>
          </p:cNvPr>
          <p:cNvSpPr>
            <a:spLocks noGrp="1"/>
          </p:cNvSpPr>
          <p:nvPr>
            <p:ph type="title"/>
          </p:nvPr>
        </p:nvSpPr>
        <p:spPr>
          <a:xfrm>
            <a:off x="1371600" y="274638"/>
            <a:ext cx="7315200" cy="1143000"/>
          </a:xfrm>
        </p:spPr>
        <p:txBody>
          <a:bodyPr/>
          <a:lstStyle/>
          <a:p>
            <a:r>
              <a:rPr lang="en-ZA" sz="2800" b="1" dirty="0"/>
              <a:t/>
            </a:r>
            <a:br>
              <a:rPr lang="en-ZA" sz="2800" b="1" dirty="0"/>
            </a:br>
            <a:r>
              <a:rPr lang="en-ZA" sz="2800" b="1" dirty="0"/>
              <a:t>Reprioritised 2020/21 budget towards health response and relief of social and economic distress</a:t>
            </a:r>
            <a:r>
              <a:rPr lang="en-ZA" sz="2800" dirty="0"/>
              <a:t> </a:t>
            </a:r>
            <a:br>
              <a:rPr lang="en-ZA" sz="2800" dirty="0"/>
            </a:br>
            <a:endParaRPr lang="en-ZA" sz="2800" dirty="0"/>
          </a:p>
        </p:txBody>
      </p:sp>
      <p:sp>
        <p:nvSpPr>
          <p:cNvPr id="4" name="Slide Number Placeholder 3">
            <a:extLst>
              <a:ext uri="{FF2B5EF4-FFF2-40B4-BE49-F238E27FC236}">
                <a16:creationId xmlns:a16="http://schemas.microsoft.com/office/drawing/2014/main" id="{AAD51E66-321A-4D17-82A7-73D5FA0A4329}"/>
              </a:ext>
            </a:extLst>
          </p:cNvPr>
          <p:cNvSpPr>
            <a:spLocks noGrp="1"/>
          </p:cNvSpPr>
          <p:nvPr>
            <p:ph type="sldNum" sz="quarter" idx="12"/>
          </p:nvPr>
        </p:nvSpPr>
        <p:spPr/>
        <p:txBody>
          <a:bodyPr/>
          <a:lstStyle/>
          <a:p>
            <a:fld id="{FBB02CAF-BD09-4F51-9533-F49D299268EF}" type="slidenum">
              <a:rPr lang="en-US" smtClean="0">
                <a:solidFill>
                  <a:prstClr val="black"/>
                </a:solidFill>
              </a:rPr>
              <a:pPr/>
              <a:t>3</a:t>
            </a:fld>
            <a:endParaRPr lang="en-US">
              <a:solidFill>
                <a:prstClr val="black"/>
              </a:solidFill>
            </a:endParaRPr>
          </a:p>
        </p:txBody>
      </p:sp>
      <p:sp>
        <p:nvSpPr>
          <p:cNvPr id="5" name="Content Placeholder 2">
            <a:extLst>
              <a:ext uri="{FF2B5EF4-FFF2-40B4-BE49-F238E27FC236}">
                <a16:creationId xmlns:a16="http://schemas.microsoft.com/office/drawing/2014/main" id="{215B2549-8E7D-4BD7-9AFD-ACD557101B51}"/>
              </a:ext>
            </a:extLst>
          </p:cNvPr>
          <p:cNvSpPr>
            <a:spLocks noGrp="1"/>
          </p:cNvSpPr>
          <p:nvPr>
            <p:ph idx="1"/>
          </p:nvPr>
        </p:nvSpPr>
        <p:spPr>
          <a:xfrm>
            <a:off x="457200" y="1600200"/>
            <a:ext cx="8229600" cy="4800600"/>
          </a:xfrm>
        </p:spPr>
        <p:txBody>
          <a:bodyPr/>
          <a:lstStyle/>
          <a:p>
            <a:pPr lvl="0" algn="just"/>
            <a:r>
              <a:rPr lang="en-US" sz="2200" dirty="0">
                <a:solidFill>
                  <a:prstClr val="black"/>
                </a:solidFill>
              </a:rPr>
              <a:t>The Honorable President of the Republic has declared a National State of Disaster as a result of the outbreak of the Coronavirus (COVID-19) in the country. </a:t>
            </a:r>
          </a:p>
          <a:p>
            <a:pPr lvl="0" algn="just"/>
            <a:r>
              <a:rPr lang="en-US" sz="2200" dirty="0">
                <a:solidFill>
                  <a:prstClr val="black"/>
                </a:solidFill>
              </a:rPr>
              <a:t>On 21 April 2020, the President announced that there will be a social and economic support (Stimulus) package of around R500 billion which Government will make available in this regard. </a:t>
            </a:r>
          </a:p>
          <a:p>
            <a:pPr lvl="0" algn="just"/>
            <a:r>
              <a:rPr lang="en-US" sz="2200" dirty="0">
                <a:solidFill>
                  <a:prstClr val="black"/>
                </a:solidFill>
              </a:rPr>
              <a:t>He further mentioned that R130 billion towards the R500 billion has to come from the National and Provincial 2020/21 Budgets.  </a:t>
            </a:r>
          </a:p>
          <a:p>
            <a:pPr lvl="0" algn="just"/>
            <a:r>
              <a:rPr lang="en-US" sz="2200" dirty="0">
                <a:solidFill>
                  <a:prstClr val="black"/>
                </a:solidFill>
              </a:rPr>
              <a:t>The decision has also been taken that the R30 billion of the R130 billion has to come out of the already tabled provincial budgets. </a:t>
            </a:r>
          </a:p>
          <a:p>
            <a:pPr lvl="0" algn="just"/>
            <a:r>
              <a:rPr lang="en-US" sz="2200" dirty="0">
                <a:solidFill>
                  <a:srgbClr val="3E3D2D"/>
                </a:solidFill>
              </a:rPr>
              <a:t>Social Development as directed by the Provincial Treasury was to contribute R198,496 million towards the Provincial budget deduction of R3.5 billion. </a:t>
            </a:r>
          </a:p>
        </p:txBody>
      </p:sp>
    </p:spTree>
    <p:extLst>
      <p:ext uri="{BB962C8B-B14F-4D97-AF65-F5344CB8AC3E}">
        <p14:creationId xmlns:p14="http://schemas.microsoft.com/office/powerpoint/2010/main" val="340135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3E5E-4F0B-456B-AC88-85EE7825B8DF}"/>
              </a:ext>
            </a:extLst>
          </p:cNvPr>
          <p:cNvSpPr>
            <a:spLocks noGrp="1"/>
          </p:cNvSpPr>
          <p:nvPr>
            <p:ph type="title"/>
          </p:nvPr>
        </p:nvSpPr>
        <p:spPr/>
        <p:txBody>
          <a:bodyPr/>
          <a:lstStyle/>
          <a:p>
            <a:r>
              <a:rPr lang="en-ZA" dirty="0"/>
              <a:t/>
            </a:r>
            <a:br>
              <a:rPr lang="en-ZA" dirty="0"/>
            </a:br>
            <a:r>
              <a:rPr lang="en-ZA" dirty="0"/>
              <a:t>Procurement of PPEs</a:t>
            </a:r>
            <a:br>
              <a:rPr lang="en-ZA" dirty="0"/>
            </a:br>
            <a:endParaRPr lang="en-ZA" dirty="0"/>
          </a:p>
        </p:txBody>
      </p:sp>
      <p:sp>
        <p:nvSpPr>
          <p:cNvPr id="3" name="Content Placeholder 2">
            <a:extLst>
              <a:ext uri="{FF2B5EF4-FFF2-40B4-BE49-F238E27FC236}">
                <a16:creationId xmlns:a16="http://schemas.microsoft.com/office/drawing/2014/main" id="{AB64847A-7F16-48FE-87E1-17566285C900}"/>
              </a:ext>
            </a:extLst>
          </p:cNvPr>
          <p:cNvSpPr>
            <a:spLocks noGrp="1"/>
          </p:cNvSpPr>
          <p:nvPr>
            <p:ph idx="1"/>
          </p:nvPr>
        </p:nvSpPr>
        <p:spPr/>
        <p:txBody>
          <a:bodyPr/>
          <a:lstStyle/>
          <a:p>
            <a:r>
              <a:rPr lang="en-ZA" dirty="0"/>
              <a:t>The following orders were processed for PPE</a:t>
            </a:r>
          </a:p>
          <a:p>
            <a:endParaRPr lang="en-ZA" dirty="0"/>
          </a:p>
          <a:p>
            <a:endParaRPr lang="en-ZA" dirty="0"/>
          </a:p>
        </p:txBody>
      </p:sp>
      <p:sp>
        <p:nvSpPr>
          <p:cNvPr id="4" name="Slide Number Placeholder 3">
            <a:extLst>
              <a:ext uri="{FF2B5EF4-FFF2-40B4-BE49-F238E27FC236}">
                <a16:creationId xmlns:a16="http://schemas.microsoft.com/office/drawing/2014/main" id="{3736B050-161D-4E2B-A1A9-C78C2BF593B9}"/>
              </a:ext>
            </a:extLst>
          </p:cNvPr>
          <p:cNvSpPr>
            <a:spLocks noGrp="1"/>
          </p:cNvSpPr>
          <p:nvPr>
            <p:ph type="sldNum" sz="quarter" idx="12"/>
          </p:nvPr>
        </p:nvSpPr>
        <p:spPr/>
        <p:txBody>
          <a:bodyPr/>
          <a:lstStyle/>
          <a:p>
            <a:fld id="{FBB02CAF-BD09-4F51-9533-F49D299268EF}" type="slidenum">
              <a:rPr lang="en-US" smtClean="0">
                <a:solidFill>
                  <a:prstClr val="black"/>
                </a:solidFill>
              </a:rPr>
              <a:pPr/>
              <a:t>4</a:t>
            </a:fld>
            <a:endParaRPr lang="en-US">
              <a:solidFill>
                <a:prstClr val="black"/>
              </a:solidFill>
            </a:endParaRPr>
          </a:p>
        </p:txBody>
      </p:sp>
      <p:graphicFrame>
        <p:nvGraphicFramePr>
          <p:cNvPr id="5" name="Table 5">
            <a:extLst>
              <a:ext uri="{FF2B5EF4-FFF2-40B4-BE49-F238E27FC236}">
                <a16:creationId xmlns:a16="http://schemas.microsoft.com/office/drawing/2014/main" id="{2AFA63CA-3801-48C2-96F6-D7329A2EA8D7}"/>
              </a:ext>
            </a:extLst>
          </p:cNvPr>
          <p:cNvGraphicFramePr>
            <a:graphicFrameLocks noGrp="1"/>
          </p:cNvGraphicFramePr>
          <p:nvPr/>
        </p:nvGraphicFramePr>
        <p:xfrm>
          <a:off x="685800" y="2438400"/>
          <a:ext cx="7620000" cy="3276598"/>
        </p:xfrm>
        <a:graphic>
          <a:graphicData uri="http://schemas.openxmlformats.org/drawingml/2006/table">
            <a:tbl>
              <a:tblPr firstRow="1" bandRow="1">
                <a:tableStyleId>{5C22544A-7EE6-4342-B048-85BDC9FD1C3A}</a:tableStyleId>
              </a:tblPr>
              <a:tblGrid>
                <a:gridCol w="857251">
                  <a:extLst>
                    <a:ext uri="{9D8B030D-6E8A-4147-A177-3AD203B41FA5}">
                      <a16:colId xmlns:a16="http://schemas.microsoft.com/office/drawing/2014/main" val="50766099"/>
                    </a:ext>
                  </a:extLst>
                </a:gridCol>
                <a:gridCol w="2857500">
                  <a:extLst>
                    <a:ext uri="{9D8B030D-6E8A-4147-A177-3AD203B41FA5}">
                      <a16:colId xmlns:a16="http://schemas.microsoft.com/office/drawing/2014/main" val="3156398651"/>
                    </a:ext>
                  </a:extLst>
                </a:gridCol>
                <a:gridCol w="3905249">
                  <a:extLst>
                    <a:ext uri="{9D8B030D-6E8A-4147-A177-3AD203B41FA5}">
                      <a16:colId xmlns:a16="http://schemas.microsoft.com/office/drawing/2014/main" val="2941595284"/>
                    </a:ext>
                  </a:extLst>
                </a:gridCol>
              </a:tblGrid>
              <a:tr h="569843">
                <a:tc>
                  <a:txBody>
                    <a:bodyPr/>
                    <a:lstStyle/>
                    <a:p>
                      <a:r>
                        <a:rPr lang="en-ZA" b="1" dirty="0"/>
                        <a:t>No</a:t>
                      </a:r>
                    </a:p>
                  </a:txBody>
                  <a:tcPr/>
                </a:tc>
                <a:tc>
                  <a:txBody>
                    <a:bodyPr/>
                    <a:lstStyle/>
                    <a:p>
                      <a:r>
                        <a:rPr lang="en-ZA" b="1" dirty="0"/>
                        <a:t>Order Number</a:t>
                      </a:r>
                    </a:p>
                  </a:txBody>
                  <a:tcPr/>
                </a:tc>
                <a:tc>
                  <a:txBody>
                    <a:bodyPr/>
                    <a:lstStyle/>
                    <a:p>
                      <a:r>
                        <a:rPr lang="en-ZA" b="1" dirty="0"/>
                        <a:t>Total Amount</a:t>
                      </a:r>
                    </a:p>
                  </a:txBody>
                  <a:tcPr/>
                </a:tc>
                <a:extLst>
                  <a:ext uri="{0D108BD9-81ED-4DB2-BD59-A6C34878D82A}">
                    <a16:rowId xmlns:a16="http://schemas.microsoft.com/office/drawing/2014/main" val="3844071740"/>
                  </a:ext>
                </a:extLst>
              </a:tr>
              <a:tr h="569843">
                <a:tc>
                  <a:txBody>
                    <a:bodyPr/>
                    <a:lstStyle/>
                    <a:p>
                      <a:r>
                        <a:rPr lang="en-ZA" dirty="0"/>
                        <a:t>01</a:t>
                      </a:r>
                    </a:p>
                  </a:txBody>
                  <a:tcPr/>
                </a:tc>
                <a:tc>
                  <a:txBody>
                    <a:bodyPr/>
                    <a:lstStyle/>
                    <a:p>
                      <a:r>
                        <a:rPr lang="en-ZA" dirty="0"/>
                        <a:t>Po-001878</a:t>
                      </a:r>
                    </a:p>
                  </a:txBody>
                  <a:tcPr/>
                </a:tc>
                <a:tc>
                  <a:txBody>
                    <a:bodyPr/>
                    <a:lstStyle/>
                    <a:p>
                      <a:r>
                        <a:rPr lang="en-ZA" dirty="0"/>
                        <a:t>R394 000,00</a:t>
                      </a:r>
                    </a:p>
                  </a:txBody>
                  <a:tcPr/>
                </a:tc>
                <a:extLst>
                  <a:ext uri="{0D108BD9-81ED-4DB2-BD59-A6C34878D82A}">
                    <a16:rowId xmlns:a16="http://schemas.microsoft.com/office/drawing/2014/main" val="1279892228"/>
                  </a:ext>
                </a:extLst>
              </a:tr>
              <a:tr h="569843">
                <a:tc>
                  <a:txBody>
                    <a:bodyPr/>
                    <a:lstStyle/>
                    <a:p>
                      <a:r>
                        <a:rPr lang="en-ZA" dirty="0"/>
                        <a:t>02</a:t>
                      </a:r>
                    </a:p>
                  </a:txBody>
                  <a:tcPr/>
                </a:tc>
                <a:tc>
                  <a:txBody>
                    <a:bodyPr/>
                    <a:lstStyle/>
                    <a:p>
                      <a:r>
                        <a:rPr lang="en-ZA" dirty="0"/>
                        <a:t>PO-001897</a:t>
                      </a:r>
                    </a:p>
                  </a:txBody>
                  <a:tcPr/>
                </a:tc>
                <a:tc>
                  <a:txBody>
                    <a:bodyPr/>
                    <a:lstStyle/>
                    <a:p>
                      <a:r>
                        <a:rPr lang="en-ZA" dirty="0"/>
                        <a:t>R489 958,00 </a:t>
                      </a:r>
                    </a:p>
                  </a:txBody>
                  <a:tcPr/>
                </a:tc>
                <a:extLst>
                  <a:ext uri="{0D108BD9-81ED-4DB2-BD59-A6C34878D82A}">
                    <a16:rowId xmlns:a16="http://schemas.microsoft.com/office/drawing/2014/main" val="3252088810"/>
                  </a:ext>
                </a:extLst>
              </a:tr>
              <a:tr h="569843">
                <a:tc>
                  <a:txBody>
                    <a:bodyPr/>
                    <a:lstStyle/>
                    <a:p>
                      <a:r>
                        <a:rPr lang="en-ZA" dirty="0"/>
                        <a:t>03</a:t>
                      </a:r>
                    </a:p>
                  </a:txBody>
                  <a:tcPr/>
                </a:tc>
                <a:tc>
                  <a:txBody>
                    <a:bodyPr/>
                    <a:lstStyle/>
                    <a:p>
                      <a:r>
                        <a:rPr lang="en-ZA" dirty="0"/>
                        <a:t>PO-001899</a:t>
                      </a:r>
                    </a:p>
                  </a:txBody>
                  <a:tcPr/>
                </a:tc>
                <a:tc>
                  <a:txBody>
                    <a:bodyPr/>
                    <a:lstStyle/>
                    <a:p>
                      <a:r>
                        <a:rPr lang="en-ZA" dirty="0"/>
                        <a:t>R487 500,00</a:t>
                      </a:r>
                    </a:p>
                  </a:txBody>
                  <a:tcPr/>
                </a:tc>
                <a:extLst>
                  <a:ext uri="{0D108BD9-81ED-4DB2-BD59-A6C34878D82A}">
                    <a16:rowId xmlns:a16="http://schemas.microsoft.com/office/drawing/2014/main" val="605502210"/>
                  </a:ext>
                </a:extLst>
              </a:tr>
              <a:tr h="997226">
                <a:tc gridSpan="2">
                  <a:txBody>
                    <a:bodyPr/>
                    <a:lstStyle/>
                    <a:p>
                      <a:r>
                        <a:rPr lang="en-ZA" b="1" dirty="0"/>
                        <a:t>Total PPE spending</a:t>
                      </a:r>
                    </a:p>
                  </a:txBody>
                  <a:tcPr/>
                </a:tc>
                <a:tc hMerge="1">
                  <a:txBody>
                    <a:bodyPr/>
                    <a:lstStyle/>
                    <a:p>
                      <a:endParaRPr lang="en-ZA" dirty="0"/>
                    </a:p>
                  </a:txBody>
                  <a:tcPr/>
                </a:tc>
                <a:tc>
                  <a:txBody>
                    <a:bodyPr/>
                    <a:lstStyle/>
                    <a:p>
                      <a:r>
                        <a:rPr lang="en-ZA" dirty="0"/>
                        <a:t>R1 371 458,00</a:t>
                      </a:r>
                    </a:p>
                    <a:p>
                      <a:endParaRPr lang="en-ZA" dirty="0"/>
                    </a:p>
                  </a:txBody>
                  <a:tcPr/>
                </a:tc>
                <a:extLst>
                  <a:ext uri="{0D108BD9-81ED-4DB2-BD59-A6C34878D82A}">
                    <a16:rowId xmlns:a16="http://schemas.microsoft.com/office/drawing/2014/main" val="3328884877"/>
                  </a:ext>
                </a:extLst>
              </a:tr>
            </a:tbl>
          </a:graphicData>
        </a:graphic>
      </p:graphicFrame>
    </p:spTree>
    <p:extLst>
      <p:ext uri="{BB962C8B-B14F-4D97-AF65-F5344CB8AC3E}">
        <p14:creationId xmlns:p14="http://schemas.microsoft.com/office/powerpoint/2010/main" val="91736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3E5E-4F0B-456B-AC88-85EE7825B8DF}"/>
              </a:ext>
            </a:extLst>
          </p:cNvPr>
          <p:cNvSpPr>
            <a:spLocks noGrp="1"/>
          </p:cNvSpPr>
          <p:nvPr>
            <p:ph type="title"/>
          </p:nvPr>
        </p:nvSpPr>
        <p:spPr/>
        <p:txBody>
          <a:bodyPr/>
          <a:lstStyle/>
          <a:p>
            <a:r>
              <a:rPr lang="en-ZA" dirty="0"/>
              <a:t/>
            </a:r>
            <a:br>
              <a:rPr lang="en-ZA" dirty="0"/>
            </a:br>
            <a:r>
              <a:rPr lang="en-ZA" dirty="0"/>
              <a:t>Psycho-Social Support </a:t>
            </a:r>
            <a:br>
              <a:rPr lang="en-ZA" dirty="0"/>
            </a:br>
            <a:r>
              <a:rPr lang="en-ZA" dirty="0"/>
              <a:t/>
            </a:r>
            <a:br>
              <a:rPr lang="en-ZA" dirty="0"/>
            </a:br>
            <a:endParaRPr lang="en-ZA" dirty="0"/>
          </a:p>
        </p:txBody>
      </p:sp>
      <p:sp>
        <p:nvSpPr>
          <p:cNvPr id="3" name="Content Placeholder 2">
            <a:extLst>
              <a:ext uri="{FF2B5EF4-FFF2-40B4-BE49-F238E27FC236}">
                <a16:creationId xmlns:a16="http://schemas.microsoft.com/office/drawing/2014/main" id="{AB64847A-7F16-48FE-87E1-17566285C900}"/>
              </a:ext>
            </a:extLst>
          </p:cNvPr>
          <p:cNvSpPr>
            <a:spLocks noGrp="1"/>
          </p:cNvSpPr>
          <p:nvPr>
            <p:ph idx="1"/>
          </p:nvPr>
        </p:nvSpPr>
        <p:spPr/>
        <p:txBody>
          <a:bodyPr/>
          <a:lstStyle/>
          <a:p>
            <a:r>
              <a:rPr lang="en-ZA" dirty="0"/>
              <a:t>Psychosocial support was conducted to families during lockdown Covid-19 Regulation.</a:t>
            </a:r>
          </a:p>
          <a:p>
            <a:r>
              <a:rPr lang="en-ZA" dirty="0"/>
              <a:t>Awareness on Gender Based violence was conducted by Social Workers.</a:t>
            </a:r>
          </a:p>
          <a:p>
            <a:r>
              <a:rPr lang="en-ZA" dirty="0"/>
              <a:t>Community Nutrition centres were also providing psycho-social support to its beneficiaries</a:t>
            </a:r>
          </a:p>
          <a:p>
            <a:endParaRPr lang="en-ZA" dirty="0"/>
          </a:p>
          <a:p>
            <a:endParaRPr lang="en-ZA" dirty="0"/>
          </a:p>
        </p:txBody>
      </p:sp>
      <p:sp>
        <p:nvSpPr>
          <p:cNvPr id="4" name="Slide Number Placeholder 3">
            <a:extLst>
              <a:ext uri="{FF2B5EF4-FFF2-40B4-BE49-F238E27FC236}">
                <a16:creationId xmlns:a16="http://schemas.microsoft.com/office/drawing/2014/main" id="{3736B050-161D-4E2B-A1A9-C78C2BF593B9}"/>
              </a:ext>
            </a:extLst>
          </p:cNvPr>
          <p:cNvSpPr>
            <a:spLocks noGrp="1"/>
          </p:cNvSpPr>
          <p:nvPr>
            <p:ph type="sldNum" sz="quarter" idx="12"/>
          </p:nvPr>
        </p:nvSpPr>
        <p:spPr/>
        <p:txBody>
          <a:bodyPr/>
          <a:lstStyle/>
          <a:p>
            <a:fld id="{FBB02CAF-BD09-4F51-9533-F49D299268E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6731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489" y="673636"/>
            <a:ext cx="8229023" cy="469364"/>
          </a:xfrm>
        </p:spPr>
        <p:txBody>
          <a:bodyPr/>
          <a:lstStyle/>
          <a:p>
            <a:pPr>
              <a:defRPr/>
            </a:pPr>
            <a:r>
              <a:rPr lang="en-ZA" sz="3600" dirty="0">
                <a:cs typeface="Arial" panose="020B0604020202020204" pitchFamily="34" charset="0"/>
              </a:rPr>
              <a:t>Summary of Food Donations</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09">
                <a:solidFill>
                  <a:schemeClr val="tx1"/>
                </a:solidFill>
                <a:latin typeface="Arial" panose="020B0604020202020204" pitchFamily="34" charset="0"/>
              </a:defRPr>
            </a:lvl1pPr>
            <a:lvl2pPr marL="675416" indent="-259775">
              <a:spcBef>
                <a:spcPct val="20000"/>
              </a:spcBef>
              <a:buFont typeface="Arial" panose="020B0604020202020204" pitchFamily="34" charset="0"/>
              <a:buChar char="–"/>
              <a:defRPr sz="2545">
                <a:solidFill>
                  <a:schemeClr val="tx1"/>
                </a:solidFill>
                <a:latin typeface="Arial" panose="020B0604020202020204" pitchFamily="34" charset="0"/>
              </a:defRPr>
            </a:lvl2pPr>
            <a:lvl3pPr marL="1039101" indent="-207820">
              <a:spcBef>
                <a:spcPct val="20000"/>
              </a:spcBef>
              <a:buFont typeface="Arial" panose="020B0604020202020204" pitchFamily="34" charset="0"/>
              <a:buChar char="•"/>
              <a:defRPr sz="2182">
                <a:solidFill>
                  <a:schemeClr val="tx1"/>
                </a:solidFill>
                <a:latin typeface="Arial" panose="020B0604020202020204" pitchFamily="34" charset="0"/>
              </a:defRPr>
            </a:lvl3pPr>
            <a:lvl4pPr marL="1454742" indent="-207820">
              <a:spcBef>
                <a:spcPct val="20000"/>
              </a:spcBef>
              <a:buFont typeface="Arial" panose="020B0604020202020204" pitchFamily="34" charset="0"/>
              <a:buChar char="–"/>
              <a:defRPr sz="1818">
                <a:solidFill>
                  <a:schemeClr val="tx1"/>
                </a:solidFill>
                <a:latin typeface="Arial" panose="020B0604020202020204" pitchFamily="34" charset="0"/>
              </a:defRPr>
            </a:lvl4pPr>
            <a:lvl5pPr marL="1870382" indent="-207820">
              <a:spcBef>
                <a:spcPct val="20000"/>
              </a:spcBef>
              <a:buFont typeface="Arial" panose="020B0604020202020204" pitchFamily="34" charset="0"/>
              <a:buChar char="»"/>
              <a:defRPr sz="1818">
                <a:solidFill>
                  <a:schemeClr val="tx1"/>
                </a:solidFill>
                <a:latin typeface="Arial" panose="020B0604020202020204" pitchFamily="34" charset="0"/>
              </a:defRPr>
            </a:lvl5pPr>
            <a:lvl6pPr marL="228602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6pPr>
            <a:lvl7pPr marL="270166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7pPr>
            <a:lvl8pPr marL="311730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8pPr>
            <a:lvl9pPr marL="353294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9pPr>
          </a:lstStyle>
          <a:p>
            <a:pPr>
              <a:spcBef>
                <a:spcPct val="0"/>
              </a:spcBef>
              <a:buFontTx/>
              <a:buNone/>
            </a:pPr>
            <a:fld id="{B3C29918-0DA3-46D7-807C-638A68C6E483}" type="slidenum">
              <a:rPr lang="en-US" altLang="en-US" sz="1091">
                <a:solidFill>
                  <a:srgbClr val="898989"/>
                </a:solidFill>
              </a:rPr>
              <a:pPr>
                <a:spcBef>
                  <a:spcPct val="0"/>
                </a:spcBef>
                <a:buFontTx/>
                <a:buNone/>
              </a:pPr>
              <a:t>6</a:t>
            </a:fld>
            <a:endParaRPr lang="en-US" altLang="en-US" sz="1091">
              <a:solidFill>
                <a:srgbClr val="898989"/>
              </a:solidFill>
            </a:endParaRPr>
          </a:p>
        </p:txBody>
      </p:sp>
      <p:sp>
        <p:nvSpPr>
          <p:cNvPr id="4" name="Content Placeholder 2"/>
          <p:cNvSpPr>
            <a:spLocks noGrp="1"/>
          </p:cNvSpPr>
          <p:nvPr>
            <p:ph idx="1"/>
          </p:nvPr>
        </p:nvSpPr>
        <p:spPr>
          <a:xfrm>
            <a:off x="346364" y="1371600"/>
            <a:ext cx="8659091" cy="5029200"/>
          </a:xfrm>
        </p:spPr>
        <p:txBody>
          <a:bodyPr/>
          <a:lstStyle/>
          <a:p>
            <a:pPr marL="457200" lvl="1" indent="0">
              <a:buNone/>
            </a:pPr>
            <a:endParaRPr lang="en-ZA" dirty="0"/>
          </a:p>
          <a:p>
            <a:pPr marL="457200" lvl="1" indent="0">
              <a:buNone/>
            </a:pPr>
            <a:endParaRPr lang="en-ZA" dirty="0"/>
          </a:p>
          <a:p>
            <a:pPr lvl="1"/>
            <a:endParaRPr lang="en-ZA" dirty="0"/>
          </a:p>
          <a:p>
            <a:pPr lvl="1"/>
            <a:endParaRPr lang="en-ZA" dirty="0"/>
          </a:p>
        </p:txBody>
      </p:sp>
      <p:graphicFrame>
        <p:nvGraphicFramePr>
          <p:cNvPr id="2" name="Table 1"/>
          <p:cNvGraphicFramePr>
            <a:graphicFrameLocks noGrp="1"/>
          </p:cNvGraphicFramePr>
          <p:nvPr/>
        </p:nvGraphicFramePr>
        <p:xfrm>
          <a:off x="609600" y="1676400"/>
          <a:ext cx="8229600" cy="4418965"/>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24273">
                <a:tc>
                  <a:txBody>
                    <a:bodyPr/>
                    <a:lstStyle/>
                    <a:p>
                      <a:r>
                        <a:rPr lang="en-US" dirty="0"/>
                        <a:t>DONOR</a:t>
                      </a:r>
                    </a:p>
                  </a:txBody>
                  <a:tcPr/>
                </a:tc>
                <a:tc>
                  <a:txBody>
                    <a:bodyPr/>
                    <a:lstStyle/>
                    <a:p>
                      <a:r>
                        <a:rPr lang="en-US" dirty="0"/>
                        <a:t>Total Value of the Donation</a:t>
                      </a:r>
                    </a:p>
                  </a:txBody>
                  <a:tcPr/>
                </a:tc>
                <a:tc>
                  <a:txBody>
                    <a:bodyPr/>
                    <a:lstStyle/>
                    <a:p>
                      <a:r>
                        <a:rPr lang="en-US" dirty="0"/>
                        <a:t>Value per Food Hamper</a:t>
                      </a:r>
                    </a:p>
                  </a:txBody>
                  <a:tcPr/>
                </a:tc>
                <a:tc>
                  <a:txBody>
                    <a:bodyPr/>
                    <a:lstStyle/>
                    <a:p>
                      <a:r>
                        <a:rPr lang="en-US" dirty="0"/>
                        <a:t>Number of  Beneficiaries</a:t>
                      </a:r>
                    </a:p>
                  </a:txBody>
                  <a:tcPr/>
                </a:tc>
                <a:extLst>
                  <a:ext uri="{0D108BD9-81ED-4DB2-BD59-A6C34878D82A}">
                    <a16:rowId xmlns:a16="http://schemas.microsoft.com/office/drawing/2014/main" val="10000"/>
                  </a:ext>
                </a:extLst>
              </a:tr>
              <a:tr h="324273">
                <a:tc>
                  <a:txBody>
                    <a:bodyPr/>
                    <a:lstStyle/>
                    <a:p>
                      <a:r>
                        <a:rPr lang="en-US" sz="2000" b="1" kern="1200" dirty="0">
                          <a:solidFill>
                            <a:schemeClr val="dk1"/>
                          </a:solidFill>
                          <a:effectLst/>
                          <a:latin typeface="Arial" panose="020B0604020202020204" pitchFamily="34" charset="0"/>
                          <a:ea typeface="+mn-ea"/>
                          <a:cs typeface="Arial" panose="020B0604020202020204" pitchFamily="34" charset="0"/>
                        </a:rPr>
                        <a:t>Solidarity Fund </a:t>
                      </a:r>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R1 900 000.00</a:t>
                      </a:r>
                      <a:endParaRPr lang="en-US" sz="1800" kern="1200" dirty="0">
                        <a:solidFill>
                          <a:schemeClr val="dk1"/>
                        </a:solidFill>
                        <a:effectLst/>
                        <a:latin typeface="+mn-lt"/>
                        <a:ea typeface="+mn-ea"/>
                        <a:cs typeface="+mn-cs"/>
                      </a:endParaRPr>
                    </a:p>
                    <a:p>
                      <a:endParaRPr lang="en-US" dirty="0"/>
                    </a:p>
                  </a:txBody>
                  <a:tcPr/>
                </a:tc>
                <a:tc>
                  <a:txBody>
                    <a:bodyPr/>
                    <a:lstStyle/>
                    <a:p>
                      <a:pPr marL="0" marR="0" algn="just">
                        <a:lnSpc>
                          <a:spcPct val="107000"/>
                        </a:lnSpc>
                        <a:spcBef>
                          <a:spcPts val="0"/>
                        </a:spcBef>
                        <a:spcAft>
                          <a:spcPts val="80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R700.00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4 750</a:t>
                      </a:r>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10001"/>
                  </a:ext>
                </a:extLst>
              </a:tr>
              <a:tr h="324273">
                <a:tc>
                  <a:txBody>
                    <a:bodyPr/>
                    <a:lstStyle/>
                    <a:p>
                      <a:r>
                        <a:rPr lang="en-US" sz="2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Old Mutual</a:t>
                      </a:r>
                      <a:endParaRPr lang="en-US" sz="2000" dirty="0">
                        <a:latin typeface="Arial" panose="020B0604020202020204" pitchFamily="34" charset="0"/>
                        <a:cs typeface="Arial" panose="020B0604020202020204" pitchFamily="34" charset="0"/>
                      </a:endParaRPr>
                    </a:p>
                  </a:txBody>
                  <a:tcPr/>
                </a:tc>
                <a:tc>
                  <a:txBody>
                    <a:bodyPr/>
                    <a:lstStyle/>
                    <a:p>
                      <a:pPr marL="0" marR="0" algn="just">
                        <a:lnSpc>
                          <a:spcPct val="107000"/>
                        </a:lnSpc>
                        <a:spcBef>
                          <a:spcPts val="0"/>
                        </a:spcBef>
                        <a:spcAft>
                          <a:spcPts val="80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R630 555.00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R700.00</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800</a:t>
                      </a:r>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10002"/>
                  </a:ext>
                </a:extLst>
              </a:tr>
              <a:tr h="324273">
                <a:tc>
                  <a:txBody>
                    <a:bodyPr/>
                    <a:lstStyle/>
                    <a:p>
                      <a:r>
                        <a:rPr lang="en-US" sz="2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SPAR </a:t>
                      </a:r>
                      <a:endParaRPr lang="en-US" sz="2000" dirty="0">
                        <a:latin typeface="Arial" panose="020B0604020202020204" pitchFamily="34" charset="0"/>
                        <a:cs typeface="Arial" panose="020B0604020202020204" pitchFamily="34" charset="0"/>
                      </a:endParaRPr>
                    </a:p>
                  </a:txBody>
                  <a:tcPr/>
                </a:tc>
                <a:tc>
                  <a:txBody>
                    <a:bodyPr/>
                    <a:lstStyle/>
                    <a:p>
                      <a:pPr marL="0" marR="0" algn="just">
                        <a:lnSpc>
                          <a:spcPct val="107000"/>
                        </a:lnSpc>
                        <a:spcBef>
                          <a:spcPts val="0"/>
                        </a:spcBef>
                        <a:spcAft>
                          <a:spcPts val="80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R2 568 999.22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r>
                        <a:rPr lang="en-US" b="1" dirty="0"/>
                        <a:t>R570.00</a:t>
                      </a:r>
                    </a:p>
                  </a:txBody>
                  <a:tcPr/>
                </a:tc>
                <a:tc>
                  <a:txBody>
                    <a:bodyPr/>
                    <a:lstStyle/>
                    <a:p>
                      <a:pPr marL="0" marR="0" algn="just">
                        <a:lnSpc>
                          <a:spcPct val="107000"/>
                        </a:lnSpc>
                        <a:spcBef>
                          <a:spcPts val="0"/>
                        </a:spcBef>
                        <a:spcAft>
                          <a:spcPts val="80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10003"/>
                  </a:ext>
                </a:extLst>
              </a:tr>
              <a:tr h="324273">
                <a:tc>
                  <a:txBody>
                    <a:bodyPr/>
                    <a:lstStyle/>
                    <a:p>
                      <a:r>
                        <a:rPr lang="en-US" sz="2000" b="1" dirty="0">
                          <a:effectLst/>
                          <a:latin typeface="Arial" panose="020B0604020202020204" pitchFamily="34" charset="0"/>
                          <a:ea typeface="Arial" panose="020B0604020202020204" pitchFamily="34" charset="0"/>
                          <a:cs typeface="Arial" panose="020B0604020202020204" pitchFamily="34" charset="0"/>
                        </a:rPr>
                        <a:t>Church Of Christ </a:t>
                      </a:r>
                      <a:endParaRPr lang="en-US" sz="2000" dirty="0">
                        <a:latin typeface="Arial" panose="020B0604020202020204" pitchFamily="34" charset="0"/>
                        <a:cs typeface="Arial" panose="020B0604020202020204" pitchFamily="34" charset="0"/>
                      </a:endParaRPr>
                    </a:p>
                  </a:txBody>
                  <a:tcPr/>
                </a:tc>
                <a:tc gridSpan="2">
                  <a:txBody>
                    <a:bodyPr/>
                    <a:lstStyle/>
                    <a:p>
                      <a:pPr marL="0" marR="0">
                        <a:lnSpc>
                          <a:spcPct val="107000"/>
                        </a:lnSpc>
                        <a:spcBef>
                          <a:spcPts val="0"/>
                        </a:spcBef>
                        <a:spcAft>
                          <a:spcPts val="600"/>
                        </a:spcAft>
                      </a:pPr>
                      <a:r>
                        <a:rPr lang="en-US" sz="1800" b="1" dirty="0">
                          <a:effectLst/>
                          <a:latin typeface="Arial" panose="020B0604020202020204" pitchFamily="34" charset="0"/>
                          <a:ea typeface="Arial" panose="020B0604020202020204" pitchFamily="34" charset="0"/>
                          <a:cs typeface="Times New Roman" panose="02020603050405020304" pitchFamily="18" charset="0"/>
                        </a:rPr>
                        <a:t>       (Not Disclosed)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1 833</a:t>
                      </a:r>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10004"/>
                  </a:ext>
                </a:extLst>
              </a:tr>
              <a:tr h="324273">
                <a:tc>
                  <a:txBody>
                    <a:bodyPr/>
                    <a:lstStyle/>
                    <a:p>
                      <a:r>
                        <a:rPr lang="en-US" sz="2000" b="1" kern="1200" dirty="0">
                          <a:solidFill>
                            <a:schemeClr val="dk1"/>
                          </a:solidFill>
                          <a:effectLst/>
                          <a:latin typeface="Arial" panose="020B0604020202020204" pitchFamily="34" charset="0"/>
                          <a:ea typeface="+mn-ea"/>
                          <a:cs typeface="Arial" panose="020B0604020202020204" pitchFamily="34" charset="0"/>
                        </a:rPr>
                        <a:t>Mahlasedi Foundation </a:t>
                      </a:r>
                      <a:endParaRPr lang="en-US" sz="2000" dirty="0">
                        <a:latin typeface="Arial" panose="020B0604020202020204" pitchFamily="34" charset="0"/>
                        <a:cs typeface="Arial" panose="020B0604020202020204" pitchFamily="34" charset="0"/>
                      </a:endParaRPr>
                    </a:p>
                  </a:txBody>
                  <a:tcPr/>
                </a:tc>
                <a:tc>
                  <a:txBody>
                    <a:bodyPr/>
                    <a:lstStyle/>
                    <a:p>
                      <a:pPr marL="0" marR="0" algn="just">
                        <a:lnSpc>
                          <a:spcPct val="107000"/>
                        </a:lnSpc>
                        <a:spcBef>
                          <a:spcPts val="0"/>
                        </a:spcBef>
                        <a:spcAft>
                          <a:spcPts val="80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R12 000 000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R1000.00</a:t>
                      </a:r>
                      <a:endParaRPr lang="en-US" sz="1800" kern="1200" dirty="0">
                        <a:solidFill>
                          <a:schemeClr val="dk1"/>
                        </a:solidFill>
                        <a:effectLst/>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12 000</a:t>
                      </a:r>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922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489" y="673636"/>
            <a:ext cx="8229023" cy="469364"/>
          </a:xfrm>
        </p:spPr>
        <p:txBody>
          <a:bodyPr/>
          <a:lstStyle/>
          <a:p>
            <a:pPr>
              <a:defRPr/>
            </a:pPr>
            <a:r>
              <a:rPr lang="en-ZA" sz="3600" dirty="0">
                <a:cs typeface="Arial" panose="020B0604020202020204" pitchFamily="34" charset="0"/>
              </a:rPr>
              <a:t>Food Relief by DSD and SASSA</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09">
                <a:solidFill>
                  <a:schemeClr val="tx1"/>
                </a:solidFill>
                <a:latin typeface="Arial" panose="020B0604020202020204" pitchFamily="34" charset="0"/>
              </a:defRPr>
            </a:lvl1pPr>
            <a:lvl2pPr marL="675416" indent="-259775">
              <a:spcBef>
                <a:spcPct val="20000"/>
              </a:spcBef>
              <a:buFont typeface="Arial" panose="020B0604020202020204" pitchFamily="34" charset="0"/>
              <a:buChar char="–"/>
              <a:defRPr sz="2545">
                <a:solidFill>
                  <a:schemeClr val="tx1"/>
                </a:solidFill>
                <a:latin typeface="Arial" panose="020B0604020202020204" pitchFamily="34" charset="0"/>
              </a:defRPr>
            </a:lvl2pPr>
            <a:lvl3pPr marL="1039101" indent="-207820">
              <a:spcBef>
                <a:spcPct val="20000"/>
              </a:spcBef>
              <a:buFont typeface="Arial" panose="020B0604020202020204" pitchFamily="34" charset="0"/>
              <a:buChar char="•"/>
              <a:defRPr sz="2182">
                <a:solidFill>
                  <a:schemeClr val="tx1"/>
                </a:solidFill>
                <a:latin typeface="Arial" panose="020B0604020202020204" pitchFamily="34" charset="0"/>
              </a:defRPr>
            </a:lvl3pPr>
            <a:lvl4pPr marL="1454742" indent="-207820">
              <a:spcBef>
                <a:spcPct val="20000"/>
              </a:spcBef>
              <a:buFont typeface="Arial" panose="020B0604020202020204" pitchFamily="34" charset="0"/>
              <a:buChar char="–"/>
              <a:defRPr sz="1818">
                <a:solidFill>
                  <a:schemeClr val="tx1"/>
                </a:solidFill>
                <a:latin typeface="Arial" panose="020B0604020202020204" pitchFamily="34" charset="0"/>
              </a:defRPr>
            </a:lvl4pPr>
            <a:lvl5pPr marL="1870382" indent="-207820">
              <a:spcBef>
                <a:spcPct val="20000"/>
              </a:spcBef>
              <a:buFont typeface="Arial" panose="020B0604020202020204" pitchFamily="34" charset="0"/>
              <a:buChar char="»"/>
              <a:defRPr sz="1818">
                <a:solidFill>
                  <a:schemeClr val="tx1"/>
                </a:solidFill>
                <a:latin typeface="Arial" panose="020B0604020202020204" pitchFamily="34" charset="0"/>
              </a:defRPr>
            </a:lvl5pPr>
            <a:lvl6pPr marL="228602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6pPr>
            <a:lvl7pPr marL="270166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7pPr>
            <a:lvl8pPr marL="311730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8pPr>
            <a:lvl9pPr marL="353294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9pPr>
          </a:lstStyle>
          <a:p>
            <a:pPr>
              <a:spcBef>
                <a:spcPct val="0"/>
              </a:spcBef>
              <a:buFontTx/>
              <a:buNone/>
            </a:pPr>
            <a:fld id="{B3C29918-0DA3-46D7-807C-638A68C6E483}" type="slidenum">
              <a:rPr lang="en-US" altLang="en-US" sz="1091">
                <a:solidFill>
                  <a:srgbClr val="898989"/>
                </a:solidFill>
              </a:rPr>
              <a:pPr>
                <a:spcBef>
                  <a:spcPct val="0"/>
                </a:spcBef>
                <a:buFontTx/>
                <a:buNone/>
              </a:pPr>
              <a:t>7</a:t>
            </a:fld>
            <a:endParaRPr lang="en-US" altLang="en-US" sz="1091">
              <a:solidFill>
                <a:srgbClr val="898989"/>
              </a:solidFill>
            </a:endParaRPr>
          </a:p>
        </p:txBody>
      </p:sp>
      <p:sp>
        <p:nvSpPr>
          <p:cNvPr id="4" name="Content Placeholder 2"/>
          <p:cNvSpPr>
            <a:spLocks noGrp="1"/>
          </p:cNvSpPr>
          <p:nvPr>
            <p:ph idx="1"/>
          </p:nvPr>
        </p:nvSpPr>
        <p:spPr>
          <a:xfrm>
            <a:off x="346364" y="1371600"/>
            <a:ext cx="8659091" cy="5029200"/>
          </a:xfrm>
        </p:spPr>
        <p:txBody>
          <a:bodyPr/>
          <a:lstStyle/>
          <a:p>
            <a:pPr marL="457200" lvl="1" indent="0">
              <a:buNone/>
            </a:pPr>
            <a:endParaRPr lang="en-ZA" dirty="0"/>
          </a:p>
          <a:p>
            <a:pPr marL="457200" lvl="1" indent="0">
              <a:buNone/>
            </a:pPr>
            <a:endParaRPr lang="en-ZA" dirty="0"/>
          </a:p>
          <a:p>
            <a:pPr lvl="1"/>
            <a:endParaRPr lang="en-ZA" dirty="0"/>
          </a:p>
          <a:p>
            <a:pPr lvl="1"/>
            <a:endParaRPr lang="en-ZA" dirty="0"/>
          </a:p>
        </p:txBody>
      </p:sp>
      <p:graphicFrame>
        <p:nvGraphicFramePr>
          <p:cNvPr id="2" name="Table 1"/>
          <p:cNvGraphicFramePr>
            <a:graphicFrameLocks noGrp="1"/>
          </p:cNvGraphicFramePr>
          <p:nvPr/>
        </p:nvGraphicFramePr>
        <p:xfrm>
          <a:off x="609600" y="1676400"/>
          <a:ext cx="8229600" cy="39928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24273">
                <a:tc>
                  <a:txBody>
                    <a:bodyPr/>
                    <a:lstStyle/>
                    <a:p>
                      <a:r>
                        <a:rPr lang="en-US" sz="1800" b="1" kern="1200" dirty="0">
                          <a:solidFill>
                            <a:schemeClr val="lt1"/>
                          </a:solidFill>
                          <a:effectLst/>
                          <a:latin typeface="+mn-lt"/>
                          <a:ea typeface="+mn-ea"/>
                          <a:cs typeface="+mn-cs"/>
                        </a:rPr>
                        <a:t>DSD</a:t>
                      </a:r>
                      <a:r>
                        <a:rPr lang="en-US" sz="1800" b="1" kern="1200" baseline="0" dirty="0">
                          <a:solidFill>
                            <a:schemeClr val="lt1"/>
                          </a:solidFill>
                          <a:effectLst/>
                          <a:latin typeface="+mn-lt"/>
                          <a:ea typeface="+mn-ea"/>
                          <a:cs typeface="+mn-cs"/>
                        </a:rPr>
                        <a:t> / </a:t>
                      </a:r>
                      <a:r>
                        <a:rPr lang="en-US" sz="1800" b="1" kern="1200" dirty="0">
                          <a:solidFill>
                            <a:schemeClr val="lt1"/>
                          </a:solidFill>
                          <a:effectLst/>
                          <a:latin typeface="+mn-lt"/>
                          <a:ea typeface="+mn-ea"/>
                          <a:cs typeface="+mn-cs"/>
                        </a:rPr>
                        <a:t>SASSA</a:t>
                      </a:r>
                      <a:endParaRPr lang="en-US" dirty="0"/>
                    </a:p>
                  </a:txBody>
                  <a:tcPr/>
                </a:tc>
                <a:tc>
                  <a:txBody>
                    <a:bodyPr/>
                    <a:lstStyle/>
                    <a:p>
                      <a:r>
                        <a:rPr lang="en-US" dirty="0"/>
                        <a:t>Total Value of the Donation</a:t>
                      </a:r>
                    </a:p>
                  </a:txBody>
                  <a:tcPr/>
                </a:tc>
                <a:tc>
                  <a:txBody>
                    <a:bodyPr/>
                    <a:lstStyle/>
                    <a:p>
                      <a:r>
                        <a:rPr lang="en-US" dirty="0"/>
                        <a:t>Value per Food Hamper</a:t>
                      </a:r>
                    </a:p>
                  </a:txBody>
                  <a:tcPr/>
                </a:tc>
                <a:tc>
                  <a:txBody>
                    <a:bodyPr/>
                    <a:lstStyle/>
                    <a:p>
                      <a:r>
                        <a:rPr lang="en-US" dirty="0"/>
                        <a:t>Number of  Beneficiaries</a:t>
                      </a:r>
                    </a:p>
                  </a:txBody>
                  <a:tcPr/>
                </a:tc>
                <a:extLst>
                  <a:ext uri="{0D108BD9-81ED-4DB2-BD59-A6C34878D82A}">
                    <a16:rowId xmlns:a16="http://schemas.microsoft.com/office/drawing/2014/main" val="10000"/>
                  </a:ext>
                </a:extLst>
              </a:tr>
              <a:tr h="324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mn-lt"/>
                          <a:ea typeface="+mn-ea"/>
                          <a:cs typeface="+mn-cs"/>
                        </a:rPr>
                        <a:t>Social relief of Distress (SRD) SASSA</a:t>
                      </a:r>
                      <a:endParaRPr lang="en-US" sz="2000" b="0" dirty="0">
                        <a:solidFill>
                          <a:schemeClr val="tx1"/>
                        </a:solidFill>
                      </a:endParaRPr>
                    </a:p>
                    <a:p>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R 35 112 000</a:t>
                      </a:r>
                      <a:endParaRPr lang="en-US" sz="1800" kern="1200" dirty="0">
                        <a:solidFill>
                          <a:schemeClr val="dk1"/>
                        </a:solidFill>
                        <a:effectLst/>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R1 200</a:t>
                      </a:r>
                      <a:endParaRPr lang="en-US" sz="1800" kern="1200" dirty="0">
                        <a:solidFill>
                          <a:schemeClr val="dk1"/>
                        </a:solidFill>
                        <a:effectLst/>
                        <a:latin typeface="+mn-lt"/>
                        <a:ea typeface="+mn-ea"/>
                        <a:cs typeface="+mn-cs"/>
                      </a:endParaRPr>
                    </a:p>
                    <a:p>
                      <a:endParaRPr lang="en-US" dirty="0"/>
                    </a:p>
                  </a:txBody>
                  <a:tcPr/>
                </a:tc>
                <a:tc>
                  <a:txBody>
                    <a:bodyPr/>
                    <a:lstStyle/>
                    <a:p>
                      <a:r>
                        <a:rPr lang="en-US" sz="1800" b="1" kern="1200" dirty="0">
                          <a:solidFill>
                            <a:schemeClr val="dk1"/>
                          </a:solidFill>
                          <a:effectLst/>
                          <a:latin typeface="+mn-lt"/>
                          <a:ea typeface="+mn-ea"/>
                          <a:cs typeface="+mn-cs"/>
                        </a:rPr>
                        <a:t>29 226</a:t>
                      </a:r>
                      <a:endParaRPr lang="en-US" dirty="0"/>
                    </a:p>
                  </a:txBody>
                  <a:tcPr/>
                </a:tc>
                <a:extLst>
                  <a:ext uri="{0D108BD9-81ED-4DB2-BD59-A6C34878D82A}">
                    <a16:rowId xmlns:a16="http://schemas.microsoft.com/office/drawing/2014/main" val="10001"/>
                  </a:ext>
                </a:extLst>
              </a:tr>
              <a:tr h="324273">
                <a:tc>
                  <a:txBody>
                    <a:bodyPr/>
                    <a:lstStyle/>
                    <a:p>
                      <a:r>
                        <a:rPr lang="en-US" sz="2000" b="0" dirty="0">
                          <a:solidFill>
                            <a:srgbClr val="000000"/>
                          </a:solidFill>
                          <a:effectLst/>
                          <a:latin typeface="Arial" panose="020B0604020202020204" pitchFamily="34" charset="0"/>
                          <a:ea typeface="Arial" panose="020B0604020202020204" pitchFamily="34" charset="0"/>
                        </a:rPr>
                        <a:t>Social relief of Distress (SRD) LDSD</a:t>
                      </a:r>
                      <a:endParaRPr lang="en-US" sz="2000" b="0" dirty="0">
                        <a:latin typeface="Arial" panose="020B0604020202020204" pitchFamily="34" charset="0"/>
                        <a:cs typeface="Arial" panose="020B0604020202020204" pitchFamily="34" charset="0"/>
                      </a:endParaRPr>
                    </a:p>
                  </a:txBody>
                  <a:tcPr/>
                </a:tc>
                <a:tc>
                  <a:txBody>
                    <a:bodyPr/>
                    <a:lstStyle/>
                    <a:p>
                      <a:pPr marL="0" marR="0" algn="just">
                        <a:lnSpc>
                          <a:spcPct val="107000"/>
                        </a:lnSpc>
                        <a:spcBef>
                          <a:spcPts val="0"/>
                        </a:spcBef>
                        <a:spcAft>
                          <a:spcPts val="80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 675 902.64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algn="just">
                        <a:lnSpc>
                          <a:spcPct val="107000"/>
                        </a:lnSpc>
                        <a:spcBef>
                          <a:spcPts val="0"/>
                        </a:spcBef>
                        <a:spcAft>
                          <a:spcPts val="80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R1 560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373</a:t>
                      </a:r>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10002"/>
                  </a:ext>
                </a:extLst>
              </a:tr>
              <a:tr h="324273">
                <a:tc>
                  <a:txBody>
                    <a:bodyPr/>
                    <a:lstStyle/>
                    <a:p>
                      <a:r>
                        <a:rPr lang="en-US" sz="1800" b="1" kern="1200" dirty="0">
                          <a:solidFill>
                            <a:schemeClr val="dk1"/>
                          </a:solidFill>
                          <a:effectLst/>
                          <a:latin typeface="+mn-lt"/>
                          <a:ea typeface="+mn-ea"/>
                          <a:cs typeface="+mn-cs"/>
                        </a:rPr>
                        <a:t>NATIONAL DSD </a:t>
                      </a:r>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R1 617 014.00</a:t>
                      </a:r>
                      <a:endParaRPr lang="en-US" sz="1800" kern="1200" dirty="0">
                        <a:solidFill>
                          <a:schemeClr val="dk1"/>
                        </a:solidFill>
                        <a:effectLst/>
                        <a:latin typeface="+mn-lt"/>
                        <a:ea typeface="+mn-ea"/>
                        <a:cs typeface="+mn-cs"/>
                      </a:endParaRPr>
                    </a:p>
                    <a:p>
                      <a:endParaRPr lang="en-US" dirty="0"/>
                    </a:p>
                  </a:txBody>
                  <a:tcPr/>
                </a:tc>
                <a:tc>
                  <a:txBody>
                    <a:bodyPr/>
                    <a:lstStyle/>
                    <a:p>
                      <a:r>
                        <a:rPr lang="en-US" sz="1800" b="1" dirty="0">
                          <a:solidFill>
                            <a:srgbClr val="000000"/>
                          </a:solidFill>
                          <a:effectLst/>
                          <a:latin typeface="Arial" panose="020B0604020202020204" pitchFamily="34" charset="0"/>
                          <a:ea typeface="Arial" panose="020B0604020202020204" pitchFamily="34" charset="0"/>
                        </a:rPr>
                        <a:t>R700.00</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2 750</a:t>
                      </a:r>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10003"/>
                  </a:ext>
                </a:extLst>
              </a:tr>
              <a:tr h="324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Arial" panose="020B0604020202020204" pitchFamily="34" charset="0"/>
                          <a:ea typeface="Arial" panose="020B0604020202020204" pitchFamily="34" charset="0"/>
                        </a:rPr>
                        <a:t>LIMPOPO DSD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R9 975 000.00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Arial" panose="020B0604020202020204" pitchFamily="34" charset="0"/>
                        </a:rPr>
                        <a:t>R700.00</a:t>
                      </a:r>
                      <a:endParaRPr lang="en-US" b="1"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987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21052" y="553162"/>
            <a:ext cx="8229023" cy="469364"/>
          </a:xfrm>
        </p:spPr>
        <p:txBody>
          <a:bodyPr/>
          <a:lstStyle/>
          <a:p>
            <a:pPr>
              <a:defRPr/>
            </a:pPr>
            <a:r>
              <a:rPr lang="en-US" sz="3600" dirty="0"/>
              <a:t>Food Relief Project R57.8m</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09">
                <a:solidFill>
                  <a:schemeClr val="tx1"/>
                </a:solidFill>
                <a:latin typeface="Arial" panose="020B0604020202020204" pitchFamily="34" charset="0"/>
              </a:defRPr>
            </a:lvl1pPr>
            <a:lvl2pPr marL="675416" indent="-259775">
              <a:spcBef>
                <a:spcPct val="20000"/>
              </a:spcBef>
              <a:buFont typeface="Arial" panose="020B0604020202020204" pitchFamily="34" charset="0"/>
              <a:buChar char="–"/>
              <a:defRPr sz="2545">
                <a:solidFill>
                  <a:schemeClr val="tx1"/>
                </a:solidFill>
                <a:latin typeface="Arial" panose="020B0604020202020204" pitchFamily="34" charset="0"/>
              </a:defRPr>
            </a:lvl2pPr>
            <a:lvl3pPr marL="1039101" indent="-207820">
              <a:spcBef>
                <a:spcPct val="20000"/>
              </a:spcBef>
              <a:buFont typeface="Arial" panose="020B0604020202020204" pitchFamily="34" charset="0"/>
              <a:buChar char="•"/>
              <a:defRPr sz="2182">
                <a:solidFill>
                  <a:schemeClr val="tx1"/>
                </a:solidFill>
                <a:latin typeface="Arial" panose="020B0604020202020204" pitchFamily="34" charset="0"/>
              </a:defRPr>
            </a:lvl3pPr>
            <a:lvl4pPr marL="1454742" indent="-207820">
              <a:spcBef>
                <a:spcPct val="20000"/>
              </a:spcBef>
              <a:buFont typeface="Arial" panose="020B0604020202020204" pitchFamily="34" charset="0"/>
              <a:buChar char="–"/>
              <a:defRPr sz="1818">
                <a:solidFill>
                  <a:schemeClr val="tx1"/>
                </a:solidFill>
                <a:latin typeface="Arial" panose="020B0604020202020204" pitchFamily="34" charset="0"/>
              </a:defRPr>
            </a:lvl4pPr>
            <a:lvl5pPr marL="1870382" indent="-207820">
              <a:spcBef>
                <a:spcPct val="20000"/>
              </a:spcBef>
              <a:buFont typeface="Arial" panose="020B0604020202020204" pitchFamily="34" charset="0"/>
              <a:buChar char="»"/>
              <a:defRPr sz="1818">
                <a:solidFill>
                  <a:schemeClr val="tx1"/>
                </a:solidFill>
                <a:latin typeface="Arial" panose="020B0604020202020204" pitchFamily="34" charset="0"/>
              </a:defRPr>
            </a:lvl5pPr>
            <a:lvl6pPr marL="228602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6pPr>
            <a:lvl7pPr marL="2701663"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7pPr>
            <a:lvl8pPr marL="311730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8pPr>
            <a:lvl9pPr marL="3532944" indent="-207820" eaLnBrk="0" fontAlgn="base" hangingPunct="0">
              <a:spcBef>
                <a:spcPct val="20000"/>
              </a:spcBef>
              <a:spcAft>
                <a:spcPct val="0"/>
              </a:spcAft>
              <a:buFont typeface="Arial" panose="020B0604020202020204" pitchFamily="34" charset="0"/>
              <a:buChar char="»"/>
              <a:defRPr sz="1818">
                <a:solidFill>
                  <a:schemeClr val="tx1"/>
                </a:solidFill>
                <a:latin typeface="Arial" panose="020B0604020202020204" pitchFamily="34" charset="0"/>
              </a:defRPr>
            </a:lvl9pPr>
          </a:lstStyle>
          <a:p>
            <a:pPr defTabSz="831281">
              <a:spcBef>
                <a:spcPct val="0"/>
              </a:spcBef>
              <a:buNone/>
              <a:defRPr/>
            </a:pPr>
            <a:fld id="{B3C29918-0DA3-46D7-807C-638A68C6E483}" type="slidenum">
              <a:rPr lang="en-US" altLang="en-US" sz="1091" b="0">
                <a:solidFill>
                  <a:srgbClr val="898989"/>
                </a:solidFill>
              </a:rPr>
              <a:pPr defTabSz="831281">
                <a:spcBef>
                  <a:spcPct val="0"/>
                </a:spcBef>
                <a:buNone/>
                <a:defRPr/>
              </a:pPr>
              <a:t>8</a:t>
            </a:fld>
            <a:endParaRPr lang="en-US" altLang="en-US" sz="1091" b="0">
              <a:solidFill>
                <a:srgbClr val="898989"/>
              </a:solidFill>
            </a:endParaRPr>
          </a:p>
        </p:txBody>
      </p:sp>
      <p:sp>
        <p:nvSpPr>
          <p:cNvPr id="4" name="Content Placeholder 2"/>
          <p:cNvSpPr>
            <a:spLocks noGrp="1"/>
          </p:cNvSpPr>
          <p:nvPr>
            <p:ph idx="1"/>
          </p:nvPr>
        </p:nvSpPr>
        <p:spPr>
          <a:xfrm>
            <a:off x="438839" y="1692275"/>
            <a:ext cx="8563339" cy="4572000"/>
          </a:xfrm>
        </p:spPr>
        <p:txBody>
          <a:bodyPr/>
          <a:lstStyle/>
          <a:p>
            <a:pPr marR="0">
              <a:lnSpc>
                <a:spcPct val="115000"/>
              </a:lnSpc>
              <a:spcBef>
                <a:spcPts val="0"/>
              </a:spcBef>
              <a:spcAft>
                <a:spcPts val="800"/>
              </a:spcAft>
              <a:buFont typeface="Wingdings" panose="05000000000000000000" pitchFamily="2" charset="2"/>
              <a:buChar char="§"/>
            </a:pPr>
            <a:r>
              <a:rPr lang="en-US" sz="2000" dirty="0">
                <a:ea typeface="Arial" panose="020B0604020202020204" pitchFamily="34" charset="0"/>
                <a:cs typeface="Times New Roman" panose="02020603050405020304" pitchFamily="18" charset="0"/>
              </a:rPr>
              <a:t>The National Department of Social Development received an allocation of </a:t>
            </a:r>
            <a:r>
              <a:rPr lang="en-US" sz="2000" b="1" dirty="0">
                <a:ea typeface="Arial" panose="020B0604020202020204" pitchFamily="34" charset="0"/>
                <a:cs typeface="Times New Roman" panose="02020603050405020304" pitchFamily="18" charset="0"/>
              </a:rPr>
              <a:t>R500</a:t>
            </a:r>
            <a:r>
              <a:rPr lang="en-US" sz="2000" dirty="0">
                <a:ea typeface="Arial" panose="020B0604020202020204" pitchFamily="34" charset="0"/>
                <a:cs typeface="Times New Roman" panose="02020603050405020304" pitchFamily="18" charset="0"/>
              </a:rPr>
              <a:t> Million from national Treasury during the Medium Term expenditure review wherein the Limpopo Provincial Department was allocated </a:t>
            </a:r>
            <a:r>
              <a:rPr lang="en-US" sz="2000" b="1" dirty="0">
                <a:ea typeface="Arial" panose="020B0604020202020204" pitchFamily="34" charset="0"/>
                <a:cs typeface="Times New Roman" panose="02020603050405020304" pitchFamily="18" charset="0"/>
              </a:rPr>
              <a:t>R57 848 000</a:t>
            </a:r>
            <a:r>
              <a:rPr lang="en-US" sz="2000" dirty="0">
                <a:ea typeface="Arial" panose="020B0604020202020204" pitchFamily="34" charset="0"/>
                <a:cs typeface="Times New Roman" panose="02020603050405020304" pitchFamily="18" charset="0"/>
              </a:rPr>
              <a:t> ,</a:t>
            </a:r>
          </a:p>
          <a:p>
            <a:pPr marR="0">
              <a:lnSpc>
                <a:spcPct val="115000"/>
              </a:lnSpc>
              <a:spcBef>
                <a:spcPts val="0"/>
              </a:spcBef>
              <a:spcAft>
                <a:spcPts val="800"/>
              </a:spcAft>
              <a:buFont typeface="Wingdings" panose="05000000000000000000" pitchFamily="2" charset="2"/>
              <a:buChar char="§"/>
            </a:pPr>
            <a:r>
              <a:rPr lang="en-US" sz="2000" dirty="0"/>
              <a:t>The Department of Social Development used </a:t>
            </a:r>
            <a:r>
              <a:rPr lang="en-US" sz="2000" b="1" dirty="0"/>
              <a:t>shared risk and decentralized approach</a:t>
            </a:r>
            <a:r>
              <a:rPr lang="en-US" sz="2000" dirty="0"/>
              <a:t> in the implementation of the Food relief programme given the complexity, multitude and significance of the Project. </a:t>
            </a:r>
          </a:p>
          <a:p>
            <a:pPr lvl="0"/>
            <a:r>
              <a:rPr lang="en-US" sz="2000" dirty="0"/>
              <a:t>The Department rolled out the Programme in partnership with the Two NPOs as registered Public Benefit organizations (PBOs) with powers to administer donations and issue section 18A certificate in terms of income Tax Act </a:t>
            </a:r>
          </a:p>
          <a:p>
            <a:pPr lvl="0"/>
            <a:r>
              <a:rPr lang="en-US" sz="2000" dirty="0"/>
              <a:t>Food distribution warehouses were donated by Municipalities and Tradition Councils.</a:t>
            </a:r>
          </a:p>
          <a:p>
            <a:pPr lvl="0"/>
            <a:r>
              <a:rPr lang="en-US" sz="2000" dirty="0"/>
              <a:t>Community volunteers assisted with beneficiary identification, Packaging and distribution to households</a:t>
            </a:r>
          </a:p>
          <a:p>
            <a:pPr marL="0" marR="0" indent="0">
              <a:lnSpc>
                <a:spcPct val="115000"/>
              </a:lnSpc>
              <a:spcBef>
                <a:spcPts val="0"/>
              </a:spcBef>
              <a:spcAft>
                <a:spcPts val="800"/>
              </a:spcAft>
              <a:buNone/>
            </a:pPr>
            <a:endParaRPr lang="en-ZA" dirty="0"/>
          </a:p>
          <a:p>
            <a:pPr lvl="1"/>
            <a:endParaRPr lang="en-ZA" dirty="0"/>
          </a:p>
          <a:p>
            <a:pPr lvl="1"/>
            <a:endParaRPr lang="en-ZA" dirty="0"/>
          </a:p>
          <a:p>
            <a:pPr lvl="1"/>
            <a:r>
              <a:rPr lang="en-ZA" dirty="0"/>
              <a:t> </a:t>
            </a:r>
          </a:p>
        </p:txBody>
      </p:sp>
    </p:spTree>
    <p:extLst>
      <p:ext uri="{BB962C8B-B14F-4D97-AF65-F5344CB8AC3E}">
        <p14:creationId xmlns:p14="http://schemas.microsoft.com/office/powerpoint/2010/main" val="60738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Breakdown of the R57.8 Million</a:t>
            </a:r>
          </a:p>
        </p:txBody>
      </p:sp>
      <p:graphicFrame>
        <p:nvGraphicFramePr>
          <p:cNvPr id="5" name="Content Placeholder 4"/>
          <p:cNvGraphicFramePr>
            <a:graphicFrameLocks noGrp="1"/>
          </p:cNvGraphicFramePr>
          <p:nvPr>
            <p:ph idx="1"/>
          </p:nvPr>
        </p:nvGraphicFramePr>
        <p:xfrm>
          <a:off x="609599" y="1752599"/>
          <a:ext cx="8229601" cy="4267202"/>
        </p:xfrm>
        <a:graphic>
          <a:graphicData uri="http://schemas.openxmlformats.org/drawingml/2006/table">
            <a:tbl>
              <a:tblPr firstRow="1" firstCol="1" bandRow="1"/>
              <a:tblGrid>
                <a:gridCol w="3165231">
                  <a:extLst>
                    <a:ext uri="{9D8B030D-6E8A-4147-A177-3AD203B41FA5}">
                      <a16:colId xmlns:a16="http://schemas.microsoft.com/office/drawing/2014/main" val="20000"/>
                    </a:ext>
                  </a:extLst>
                </a:gridCol>
                <a:gridCol w="2486967">
                  <a:extLst>
                    <a:ext uri="{9D8B030D-6E8A-4147-A177-3AD203B41FA5}">
                      <a16:colId xmlns:a16="http://schemas.microsoft.com/office/drawing/2014/main" val="20001"/>
                    </a:ext>
                  </a:extLst>
                </a:gridCol>
                <a:gridCol w="1356528">
                  <a:extLst>
                    <a:ext uri="{9D8B030D-6E8A-4147-A177-3AD203B41FA5}">
                      <a16:colId xmlns:a16="http://schemas.microsoft.com/office/drawing/2014/main" val="20002"/>
                    </a:ext>
                  </a:extLst>
                </a:gridCol>
                <a:gridCol w="1220875">
                  <a:extLst>
                    <a:ext uri="{9D8B030D-6E8A-4147-A177-3AD203B41FA5}">
                      <a16:colId xmlns:a16="http://schemas.microsoft.com/office/drawing/2014/main" val="20003"/>
                    </a:ext>
                  </a:extLst>
                </a:gridCol>
              </a:tblGrid>
              <a:tr h="387928">
                <a:tc>
                  <a:txBody>
                    <a:bodyPr/>
                    <a:lstStyle/>
                    <a:p>
                      <a:pPr marL="0" marR="0">
                        <a:lnSpc>
                          <a:spcPct val="107000"/>
                        </a:lnSpc>
                        <a:spcBef>
                          <a:spcPts val="0"/>
                        </a:spcBef>
                        <a:spcAft>
                          <a:spcPts val="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Objective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Budget  Allocation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1163781">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Provision of packed Food hampers to deserving beneficiaries in the province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R52 203 900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74 577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51709">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Job creation for the unemployed people as food distribution volunteers throughout the Province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R4 848 000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5856">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Packaging material, Fuel and other administrative support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R796 100 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Two (2) PFDCs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7928">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R57 848 000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FBB02CAF-BD09-4F51-9533-F49D299268E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56195058"/>
      </p:ext>
    </p:extLst>
  </p:cSld>
  <p:clrMapOvr>
    <a:masterClrMapping/>
  </p:clrMapOvr>
</p:sld>
</file>

<file path=ppt/theme/theme1.xml><?xml version="1.0" encoding="utf-8"?>
<a:theme xmlns:a="http://schemas.openxmlformats.org/drawingml/2006/main" name="3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83033</TotalTime>
  <Words>757</Words>
  <Application>Microsoft Office PowerPoint</Application>
  <PresentationFormat>On-screen Show (4:3)</PresentationFormat>
  <Paragraphs>205</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Black</vt:lpstr>
      <vt:lpstr>Arial Narrow</vt:lpstr>
      <vt:lpstr>Calibri</vt:lpstr>
      <vt:lpstr>Times New Roman</vt:lpstr>
      <vt:lpstr>Wingdings</vt:lpstr>
      <vt:lpstr>3_Office Theme</vt:lpstr>
      <vt:lpstr>Office Theme</vt:lpstr>
      <vt:lpstr>PowerPoint Presentation</vt:lpstr>
      <vt:lpstr>  </vt:lpstr>
      <vt:lpstr> Reprioritised 2020/21 budget towards health response and relief of social and economic distress  </vt:lpstr>
      <vt:lpstr> Procurement of PPEs </vt:lpstr>
      <vt:lpstr> Psycho-Social Support   </vt:lpstr>
      <vt:lpstr>Summary of Food Donations</vt:lpstr>
      <vt:lpstr>Food Relief by DSD and SASSA</vt:lpstr>
      <vt:lpstr>Food Relief Project R57.8m</vt:lpstr>
      <vt:lpstr>     Breakdown of the R57.8 Million</vt:lpstr>
      <vt:lpstr>DISTRICT BUDGET &amp; BENEFICIARY BREAKDOWN </vt:lpstr>
      <vt:lpstr>   Current state of the Food Relief</vt:lpstr>
      <vt:lpstr>Challenges </vt:lpstr>
      <vt:lpstr>Recommendations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koos</dc:creator>
  <cp:lastModifiedBy>Shereen Cassiem</cp:lastModifiedBy>
  <cp:revision>2225</cp:revision>
  <cp:lastPrinted>2022-01-24T12:30:10Z</cp:lastPrinted>
  <dcterms:created xsi:type="dcterms:W3CDTF">2015-11-10T22:33:12Z</dcterms:created>
  <dcterms:modified xsi:type="dcterms:W3CDTF">2022-03-14T13:32:03Z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24137a-a49e-4612-b815-c038fd2d5dc2_Enabled">
    <vt:lpwstr>true</vt:lpwstr>
  </property>
  <property fmtid="{D5CDD505-2E9C-101B-9397-08002B2CF9AE}" pid="3" name="MSIP_Label_9224137a-a49e-4612-b815-c038fd2d5dc2_SetDate">
    <vt:lpwstr>2022-01-24T10:44:08Z</vt:lpwstr>
  </property>
  <property fmtid="{D5CDD505-2E9C-101B-9397-08002B2CF9AE}" pid="4" name="MSIP_Label_9224137a-a49e-4612-b815-c038fd2d5dc2_Method">
    <vt:lpwstr>Privileged</vt:lpwstr>
  </property>
  <property fmtid="{D5CDD505-2E9C-101B-9397-08002B2CF9AE}" pid="5" name="MSIP_Label_9224137a-a49e-4612-b815-c038fd2d5dc2_Name">
    <vt:lpwstr>General Information</vt:lpwstr>
  </property>
  <property fmtid="{D5CDD505-2E9C-101B-9397-08002B2CF9AE}" pid="6" name="MSIP_Label_9224137a-a49e-4612-b815-c038fd2d5dc2_SiteId">
    <vt:lpwstr>3ff9ce1d-5f5d-43ff-84b2-652880bddc83</vt:lpwstr>
  </property>
  <property fmtid="{D5CDD505-2E9C-101B-9397-08002B2CF9AE}" pid="7" name="MSIP_Label_9224137a-a49e-4612-b815-c038fd2d5dc2_ActionId">
    <vt:lpwstr>cd60ba8f-aa7f-4271-aa9d-06d3f5d414eb</vt:lpwstr>
  </property>
  <property fmtid="{D5CDD505-2E9C-101B-9397-08002B2CF9AE}" pid="8" name="MSIP_Label_9224137a-a49e-4612-b815-c038fd2d5dc2_ContentBits">
    <vt:lpwstr>0</vt:lpwstr>
  </property>
</Properties>
</file>