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1"/>
  </p:sldMasterIdLst>
  <p:notesMasterIdLst>
    <p:notesMasterId r:id="rId28"/>
  </p:notesMasterIdLst>
  <p:handoutMasterIdLst>
    <p:handoutMasterId r:id="rId29"/>
  </p:handoutMasterIdLst>
  <p:sldIdLst>
    <p:sldId id="1004" r:id="rId2"/>
    <p:sldId id="1005" r:id="rId3"/>
    <p:sldId id="1239" r:id="rId4"/>
    <p:sldId id="1240" r:id="rId5"/>
    <p:sldId id="1242" r:id="rId6"/>
    <p:sldId id="1251" r:id="rId7"/>
    <p:sldId id="1252" r:id="rId8"/>
    <p:sldId id="1255" r:id="rId9"/>
    <p:sldId id="1253" r:id="rId10"/>
    <p:sldId id="1259" r:id="rId11"/>
    <p:sldId id="1261" r:id="rId12"/>
    <p:sldId id="1257" r:id="rId13"/>
    <p:sldId id="1087" r:id="rId14"/>
    <p:sldId id="1254" r:id="rId15"/>
    <p:sldId id="1263" r:id="rId16"/>
    <p:sldId id="1262" r:id="rId17"/>
    <p:sldId id="1088" r:id="rId18"/>
    <p:sldId id="1264" r:id="rId19"/>
    <p:sldId id="1243" r:id="rId20"/>
    <p:sldId id="1078" r:id="rId21"/>
    <p:sldId id="1245" r:id="rId22"/>
    <p:sldId id="1084" r:id="rId23"/>
    <p:sldId id="1086" r:id="rId24"/>
    <p:sldId id="1250" r:id="rId25"/>
    <p:sldId id="1256" r:id="rId26"/>
    <p:sldId id="1085" r:id="rId27"/>
  </p:sldIdLst>
  <p:sldSz cx="10477500" cy="7561263"/>
  <p:notesSz cx="6781800" cy="9920288"/>
  <p:defaultTextStyle>
    <a:defPPr>
      <a:defRPr lang="en-US"/>
    </a:defPPr>
    <a:lvl1pPr algn="l" defTabSz="1027113"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511175" indent="-53975" algn="l" defTabSz="1027113"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1027113" indent="-112713" algn="l" defTabSz="1027113"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541463" indent="-169863" algn="l" defTabSz="1027113"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2057400" indent="-228600" algn="l" defTabSz="1027113"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420">
          <p15:clr>
            <a:srgbClr val="A4A3A4"/>
          </p15:clr>
        </p15:guide>
        <p15:guide id="2" orient="horz" pos="361">
          <p15:clr>
            <a:srgbClr val="A4A3A4"/>
          </p15:clr>
        </p15:guide>
        <p15:guide id="3" orient="horz" pos="121">
          <p15:clr>
            <a:srgbClr val="A4A3A4"/>
          </p15:clr>
        </p15:guide>
        <p15:guide id="4" orient="horz" pos="4582">
          <p15:clr>
            <a:srgbClr val="A4A3A4"/>
          </p15:clr>
        </p15:guide>
        <p15:guide id="5" orient="horz" pos="467">
          <p15:clr>
            <a:srgbClr val="A4A3A4"/>
          </p15:clr>
        </p15:guide>
        <p15:guide id="6" orient="horz" pos="2388">
          <p15:clr>
            <a:srgbClr val="A4A3A4"/>
          </p15:clr>
        </p15:guide>
        <p15:guide id="7" pos="286">
          <p15:clr>
            <a:srgbClr val="A4A3A4"/>
          </p15:clr>
        </p15:guide>
        <p15:guide id="8" pos="6357">
          <p15:clr>
            <a:srgbClr val="A4A3A4"/>
          </p15:clr>
        </p15:guide>
        <p15:guide id="9" pos="3302">
          <p15:clr>
            <a:srgbClr val="A4A3A4"/>
          </p15:clr>
        </p15:guide>
        <p15:guide id="10" pos="220">
          <p15:clr>
            <a:srgbClr val="A4A3A4"/>
          </p15:clr>
        </p15:guide>
      </p15:sldGuideLst>
    </p:ext>
    <p:ext uri="{2D200454-40CA-4A62-9FC3-DE9A4176ACB9}">
      <p15:notesGuideLst xmlns:p15="http://schemas.microsoft.com/office/powerpoint/2012/main" xmlns="">
        <p15:guide id="1" orient="horz" pos="3125">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FF"/>
    <a:srgbClr val="FF0000"/>
    <a:srgbClr val="C0C0C0"/>
    <a:srgbClr val="FFFF99"/>
    <a:srgbClr val="FFFF66"/>
    <a:srgbClr val="000066"/>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792" autoAdjust="0"/>
  </p:normalViewPr>
  <p:slideViewPr>
    <p:cSldViewPr snapToGrid="0" showGuides="1">
      <p:cViewPr varScale="1">
        <p:scale>
          <a:sx n="66" d="100"/>
          <a:sy n="66" d="100"/>
        </p:scale>
        <p:origin x="-1230" y="-114"/>
      </p:cViewPr>
      <p:guideLst>
        <p:guide orient="horz" pos="420"/>
        <p:guide orient="horz" pos="361"/>
        <p:guide orient="horz" pos="121"/>
        <p:guide orient="horz" pos="4582"/>
        <p:guide orient="horz" pos="467"/>
        <p:guide orient="horz" pos="2388"/>
        <p:guide pos="286"/>
        <p:guide pos="6357"/>
        <p:guide pos="3302"/>
        <p:guide pos="2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2870"/>
    </p:cViewPr>
  </p:sorterViewPr>
  <p:notesViewPr>
    <p:cSldViewPr snapToGrid="0" showGuides="1">
      <p:cViewPr varScale="1">
        <p:scale>
          <a:sx n="81" d="100"/>
          <a:sy n="81" d="100"/>
        </p:scale>
        <p:origin x="-4020" y="-108"/>
      </p:cViewPr>
      <p:guideLst>
        <p:guide orient="horz" pos="3125"/>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0050" cy="496888"/>
          </a:xfrm>
          <a:prstGeom prst="rect">
            <a:avLst/>
          </a:prstGeom>
          <a:noFill/>
          <a:ln w="9525">
            <a:noFill/>
            <a:miter lim="800000"/>
            <a:headEnd/>
            <a:tailEnd/>
          </a:ln>
        </p:spPr>
        <p:txBody>
          <a:bodyPr vert="horz" wrap="square" lIns="91265" tIns="45634" rIns="91265" bIns="45634" numCol="1" anchor="t" anchorCtr="0" compatLnSpc="1">
            <a:prstTxWarp prst="textNoShape">
              <a:avLst/>
            </a:prstTxWarp>
          </a:bodyPr>
          <a:lstStyle>
            <a:lvl1pPr defTabSz="990600">
              <a:defRPr sz="1200"/>
            </a:lvl1pPr>
          </a:lstStyle>
          <a:p>
            <a:endParaRPr lang="en-GB" altLang="en-US"/>
          </a:p>
        </p:txBody>
      </p:sp>
      <p:sp>
        <p:nvSpPr>
          <p:cNvPr id="53251" name="Rectangle 3"/>
          <p:cNvSpPr>
            <a:spLocks noGrp="1" noChangeArrowheads="1"/>
          </p:cNvSpPr>
          <p:nvPr>
            <p:ph type="dt" sz="quarter" idx="1"/>
          </p:nvPr>
        </p:nvSpPr>
        <p:spPr bwMode="auto">
          <a:xfrm>
            <a:off x="3840163" y="0"/>
            <a:ext cx="2940050" cy="496888"/>
          </a:xfrm>
          <a:prstGeom prst="rect">
            <a:avLst/>
          </a:prstGeom>
          <a:noFill/>
          <a:ln w="9525">
            <a:noFill/>
            <a:miter lim="800000"/>
            <a:headEnd/>
            <a:tailEnd/>
          </a:ln>
        </p:spPr>
        <p:txBody>
          <a:bodyPr vert="horz" wrap="square" lIns="91265" tIns="45634" rIns="91265" bIns="45634" numCol="1" anchor="t" anchorCtr="0" compatLnSpc="1">
            <a:prstTxWarp prst="textNoShape">
              <a:avLst/>
            </a:prstTxWarp>
          </a:bodyPr>
          <a:lstStyle>
            <a:lvl1pPr algn="r" defTabSz="990600">
              <a:defRPr sz="1200"/>
            </a:lvl1pPr>
          </a:lstStyle>
          <a:p>
            <a:fld id="{BFA94F8A-A030-4B66-A314-07F3FCD24F8B}" type="datetimeFigureOut">
              <a:rPr lang="en-GB" altLang="en-US"/>
              <a:pPr/>
              <a:t>16/03/2022</a:t>
            </a:fld>
            <a:endParaRPr lang="en-GB" altLang="en-US"/>
          </a:p>
        </p:txBody>
      </p:sp>
      <p:sp>
        <p:nvSpPr>
          <p:cNvPr id="53252"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p:spPr>
        <p:txBody>
          <a:bodyPr vert="horz" wrap="square" lIns="91265" tIns="45634" rIns="91265" bIns="45634" numCol="1" anchor="b" anchorCtr="0" compatLnSpc="1">
            <a:prstTxWarp prst="textNoShape">
              <a:avLst/>
            </a:prstTxWarp>
          </a:bodyPr>
          <a:lstStyle>
            <a:lvl1pPr defTabSz="990600">
              <a:defRPr sz="1200"/>
            </a:lvl1pPr>
          </a:lstStyle>
          <a:p>
            <a:endParaRPr lang="en-GB" altLang="en-US"/>
          </a:p>
        </p:txBody>
      </p:sp>
      <p:sp>
        <p:nvSpPr>
          <p:cNvPr id="53253" name="Rectangle 5"/>
          <p:cNvSpPr>
            <a:spLocks noGrp="1" noChangeArrowheads="1"/>
          </p:cNvSpPr>
          <p:nvPr>
            <p:ph type="sldNum" sz="quarter" idx="3"/>
          </p:nvPr>
        </p:nvSpPr>
        <p:spPr bwMode="auto">
          <a:xfrm>
            <a:off x="3840163" y="9421813"/>
            <a:ext cx="2940050" cy="496887"/>
          </a:xfrm>
          <a:prstGeom prst="rect">
            <a:avLst/>
          </a:prstGeom>
          <a:noFill/>
          <a:ln w="9525">
            <a:noFill/>
            <a:miter lim="800000"/>
            <a:headEnd/>
            <a:tailEnd/>
          </a:ln>
        </p:spPr>
        <p:txBody>
          <a:bodyPr vert="horz" wrap="square" lIns="91265" tIns="45634" rIns="91265" bIns="45634" numCol="1" anchor="b" anchorCtr="0" compatLnSpc="1">
            <a:prstTxWarp prst="textNoShape">
              <a:avLst/>
            </a:prstTxWarp>
          </a:bodyPr>
          <a:lstStyle>
            <a:lvl1pPr algn="r" defTabSz="990600">
              <a:defRPr sz="1200"/>
            </a:lvl1pPr>
          </a:lstStyle>
          <a:p>
            <a:fld id="{3FA1FE08-5E83-4B92-B114-AFE9EA514190}" type="slidenum">
              <a:rPr lang="en-GB" altLang="en-US"/>
              <a:pPr/>
              <a:t>‹#›</a:t>
            </a:fld>
            <a:endParaRPr lang="en-GB" altLang="en-US"/>
          </a:p>
        </p:txBody>
      </p:sp>
    </p:spTree>
    <p:extLst>
      <p:ext uri="{BB962C8B-B14F-4D97-AF65-F5344CB8AC3E}">
        <p14:creationId xmlns:p14="http://schemas.microsoft.com/office/powerpoint/2010/main" xmlns="" val="118015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0050" cy="496888"/>
          </a:xfrm>
          <a:prstGeom prst="rect">
            <a:avLst/>
          </a:prstGeom>
          <a:noFill/>
          <a:ln w="9525">
            <a:noFill/>
            <a:miter lim="800000"/>
            <a:headEnd/>
            <a:tailEnd/>
          </a:ln>
        </p:spPr>
        <p:txBody>
          <a:bodyPr vert="horz" wrap="square" lIns="91265" tIns="45634" rIns="91265" bIns="45634" numCol="1" anchor="t" anchorCtr="0" compatLnSpc="1">
            <a:prstTxWarp prst="textNoShape">
              <a:avLst/>
            </a:prstTxWarp>
          </a:bodyPr>
          <a:lstStyle>
            <a:lvl1pPr defTabSz="1025525">
              <a:defRPr sz="1200">
                <a:latin typeface="Calibri" pitchFamily="34" charset="0"/>
              </a:defRPr>
            </a:lvl1pPr>
          </a:lstStyle>
          <a:p>
            <a:endParaRPr lang="en-ZA" altLang="en-US"/>
          </a:p>
        </p:txBody>
      </p:sp>
      <p:sp>
        <p:nvSpPr>
          <p:cNvPr id="3" name="Date Placeholder 2"/>
          <p:cNvSpPr>
            <a:spLocks noGrp="1"/>
          </p:cNvSpPr>
          <p:nvPr>
            <p:ph type="dt" idx="1"/>
          </p:nvPr>
        </p:nvSpPr>
        <p:spPr bwMode="auto">
          <a:xfrm>
            <a:off x="3840163" y="0"/>
            <a:ext cx="2940050" cy="496888"/>
          </a:xfrm>
          <a:prstGeom prst="rect">
            <a:avLst/>
          </a:prstGeom>
          <a:noFill/>
          <a:ln w="9525">
            <a:noFill/>
            <a:miter lim="800000"/>
            <a:headEnd/>
            <a:tailEnd/>
          </a:ln>
        </p:spPr>
        <p:txBody>
          <a:bodyPr vert="horz" wrap="square" lIns="91265" tIns="45634" rIns="91265" bIns="45634" numCol="1" anchor="t" anchorCtr="0" compatLnSpc="1">
            <a:prstTxWarp prst="textNoShape">
              <a:avLst/>
            </a:prstTxWarp>
          </a:bodyPr>
          <a:lstStyle>
            <a:lvl1pPr algn="r" defTabSz="1025525">
              <a:defRPr sz="1200">
                <a:latin typeface="Calibri" pitchFamily="34" charset="0"/>
              </a:defRPr>
            </a:lvl1pPr>
          </a:lstStyle>
          <a:p>
            <a:fld id="{0ED6977F-245B-40B8-8AD5-368F5CC3458E}" type="datetimeFigureOut">
              <a:rPr lang="en-ZA" altLang="en-US"/>
              <a:pPr/>
              <a:t>2022/03/16</a:t>
            </a:fld>
            <a:endParaRPr lang="en-ZA" altLang="en-US"/>
          </a:p>
        </p:txBody>
      </p:sp>
      <p:sp>
        <p:nvSpPr>
          <p:cNvPr id="4" name="Slide Image Placeholder 3"/>
          <p:cNvSpPr>
            <a:spLocks noGrp="1" noRot="1" noChangeAspect="1"/>
          </p:cNvSpPr>
          <p:nvPr>
            <p:ph type="sldImg" idx="2"/>
          </p:nvPr>
        </p:nvSpPr>
        <p:spPr>
          <a:xfrm>
            <a:off x="814388" y="742950"/>
            <a:ext cx="5154612" cy="3721100"/>
          </a:xfrm>
          <a:prstGeom prst="rect">
            <a:avLst/>
          </a:prstGeom>
          <a:noFill/>
          <a:ln w="12700">
            <a:solidFill>
              <a:prstClr val="black"/>
            </a:solidFill>
          </a:ln>
        </p:spPr>
        <p:txBody>
          <a:bodyPr vert="horz" wrap="square" lIns="94584" tIns="47293" rIns="94584" bIns="47293" numCol="1" anchor="ctr" anchorCtr="0" compatLnSpc="1">
            <a:prstTxWarp prst="textNoShape">
              <a:avLst/>
            </a:prstTxWarp>
          </a:bodyPr>
          <a:lstStyle/>
          <a:p>
            <a:pPr lvl="0"/>
            <a:endParaRPr lang="en-ZA" altLang="en-US"/>
          </a:p>
        </p:txBody>
      </p:sp>
      <p:sp>
        <p:nvSpPr>
          <p:cNvPr id="5" name="Notes Placeholder 4"/>
          <p:cNvSpPr>
            <a:spLocks noGrp="1"/>
          </p:cNvSpPr>
          <p:nvPr>
            <p:ph type="body" sz="quarter" idx="3"/>
          </p:nvPr>
        </p:nvSpPr>
        <p:spPr bwMode="auto">
          <a:xfrm>
            <a:off x="677863" y="4713288"/>
            <a:ext cx="5426075" cy="4462462"/>
          </a:xfrm>
          <a:prstGeom prst="rect">
            <a:avLst/>
          </a:prstGeom>
          <a:noFill/>
          <a:ln w="9525">
            <a:noFill/>
            <a:miter lim="800000"/>
            <a:headEnd/>
            <a:tailEnd/>
          </a:ln>
        </p:spPr>
        <p:txBody>
          <a:bodyPr vert="horz" wrap="square" lIns="91265" tIns="45634" rIns="91265" bIns="456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6" name="Footer Placeholder 5"/>
          <p:cNvSpPr>
            <a:spLocks noGrp="1"/>
          </p:cNvSpPr>
          <p:nvPr>
            <p:ph type="ftr" sz="quarter" idx="4"/>
          </p:nvPr>
        </p:nvSpPr>
        <p:spPr bwMode="auto">
          <a:xfrm>
            <a:off x="0" y="9421813"/>
            <a:ext cx="2940050" cy="496887"/>
          </a:xfrm>
          <a:prstGeom prst="rect">
            <a:avLst/>
          </a:prstGeom>
          <a:noFill/>
          <a:ln w="9525">
            <a:noFill/>
            <a:miter lim="800000"/>
            <a:headEnd/>
            <a:tailEnd/>
          </a:ln>
        </p:spPr>
        <p:txBody>
          <a:bodyPr vert="horz" wrap="square" lIns="91265" tIns="45634" rIns="91265" bIns="45634" numCol="1" anchor="b" anchorCtr="0" compatLnSpc="1">
            <a:prstTxWarp prst="textNoShape">
              <a:avLst/>
            </a:prstTxWarp>
          </a:bodyPr>
          <a:lstStyle>
            <a:lvl1pPr defTabSz="1025525">
              <a:defRPr sz="1200">
                <a:latin typeface="Calibri" pitchFamily="34" charset="0"/>
              </a:defRPr>
            </a:lvl1pPr>
          </a:lstStyle>
          <a:p>
            <a:endParaRPr lang="en-ZA" altLang="en-US"/>
          </a:p>
        </p:txBody>
      </p:sp>
      <p:sp>
        <p:nvSpPr>
          <p:cNvPr id="7" name="Slide Number Placeholder 6"/>
          <p:cNvSpPr>
            <a:spLocks noGrp="1"/>
          </p:cNvSpPr>
          <p:nvPr>
            <p:ph type="sldNum" sz="quarter" idx="5"/>
          </p:nvPr>
        </p:nvSpPr>
        <p:spPr bwMode="auto">
          <a:xfrm>
            <a:off x="3840163" y="9421813"/>
            <a:ext cx="2940050" cy="496887"/>
          </a:xfrm>
          <a:prstGeom prst="rect">
            <a:avLst/>
          </a:prstGeom>
          <a:noFill/>
          <a:ln w="9525">
            <a:noFill/>
            <a:miter lim="800000"/>
            <a:headEnd/>
            <a:tailEnd/>
          </a:ln>
        </p:spPr>
        <p:txBody>
          <a:bodyPr vert="horz" wrap="square" lIns="91265" tIns="45634" rIns="91265" bIns="45634" numCol="1" anchor="b" anchorCtr="0" compatLnSpc="1">
            <a:prstTxWarp prst="textNoShape">
              <a:avLst/>
            </a:prstTxWarp>
          </a:bodyPr>
          <a:lstStyle>
            <a:lvl1pPr algn="r" defTabSz="1025525">
              <a:defRPr sz="1200">
                <a:latin typeface="Calibri" pitchFamily="34" charset="0"/>
              </a:defRPr>
            </a:lvl1pPr>
          </a:lstStyle>
          <a:p>
            <a:fld id="{7639F11D-B821-43C3-AA02-28325B535386}" type="slidenum">
              <a:rPr lang="en-ZA" altLang="en-US"/>
              <a:pPr/>
              <a:t>‹#›</a:t>
            </a:fld>
            <a:endParaRPr lang="en-ZA" altLang="en-US"/>
          </a:p>
        </p:txBody>
      </p:sp>
    </p:spTree>
    <p:extLst>
      <p:ext uri="{BB962C8B-B14F-4D97-AF65-F5344CB8AC3E}">
        <p14:creationId xmlns:p14="http://schemas.microsoft.com/office/powerpoint/2010/main" xmlns="" val="679131246"/>
      </p:ext>
    </p:extLst>
  </p:cSld>
  <p:clrMap bg1="lt1" tx1="dk1" bg2="lt2" tx2="dk2" accent1="accent1" accent2="accent2" accent3="accent3" accent4="accent4" accent5="accent5" accent6="accent6" hlink="hlink" folHlink="folHlink"/>
  <p:notesStyle>
    <a:lvl1pPr algn="l" defTabSz="1027113" rtl="0" eaLnBrk="0" fontAlgn="base" hangingPunct="0">
      <a:spcBef>
        <a:spcPct val="30000"/>
      </a:spcBef>
      <a:spcAft>
        <a:spcPct val="0"/>
      </a:spcAft>
      <a:defRPr sz="1400" kern="1200">
        <a:solidFill>
          <a:schemeClr val="tx1"/>
        </a:solidFill>
        <a:latin typeface="+mn-lt"/>
        <a:ea typeface="ＭＳ Ｐゴシック" charset="0"/>
        <a:cs typeface="ＭＳ Ｐゴシック" charset="0"/>
      </a:defRPr>
    </a:lvl1pPr>
    <a:lvl2pPr marL="511175" algn="l" defTabSz="1027113" rtl="0" eaLnBrk="0" fontAlgn="base" hangingPunct="0">
      <a:spcBef>
        <a:spcPct val="30000"/>
      </a:spcBef>
      <a:spcAft>
        <a:spcPct val="0"/>
      </a:spcAft>
      <a:defRPr sz="1400" kern="1200">
        <a:solidFill>
          <a:schemeClr val="tx1"/>
        </a:solidFill>
        <a:latin typeface="+mn-lt"/>
        <a:ea typeface="ＭＳ Ｐゴシック" charset="0"/>
        <a:cs typeface="+mn-cs"/>
      </a:defRPr>
    </a:lvl2pPr>
    <a:lvl3pPr marL="1027113" algn="l" defTabSz="1027113" rtl="0" eaLnBrk="0" fontAlgn="base" hangingPunct="0">
      <a:spcBef>
        <a:spcPct val="30000"/>
      </a:spcBef>
      <a:spcAft>
        <a:spcPct val="0"/>
      </a:spcAft>
      <a:defRPr sz="1400" kern="1200">
        <a:solidFill>
          <a:schemeClr val="tx1"/>
        </a:solidFill>
        <a:latin typeface="+mn-lt"/>
        <a:ea typeface="ＭＳ Ｐゴシック" charset="0"/>
        <a:cs typeface="+mn-cs"/>
      </a:defRPr>
    </a:lvl3pPr>
    <a:lvl4pPr marL="1541463" algn="l" defTabSz="1027113" rtl="0" eaLnBrk="0" fontAlgn="base" hangingPunct="0">
      <a:spcBef>
        <a:spcPct val="30000"/>
      </a:spcBef>
      <a:spcAft>
        <a:spcPct val="0"/>
      </a:spcAft>
      <a:defRPr sz="1400" kern="1200">
        <a:solidFill>
          <a:schemeClr val="tx1"/>
        </a:solidFill>
        <a:latin typeface="+mn-lt"/>
        <a:ea typeface="ＭＳ Ｐゴシック" charset="0"/>
        <a:cs typeface="+mn-cs"/>
      </a:defRPr>
    </a:lvl4pPr>
    <a:lvl5pPr marL="2057400" algn="l" defTabSz="1027113" rtl="0" eaLnBrk="0" fontAlgn="base" hangingPunct="0">
      <a:spcBef>
        <a:spcPct val="30000"/>
      </a:spcBef>
      <a:spcAft>
        <a:spcPct val="0"/>
      </a:spcAft>
      <a:defRPr sz="1400" kern="1200">
        <a:solidFill>
          <a:schemeClr val="tx1"/>
        </a:solidFill>
        <a:latin typeface="+mn-lt"/>
        <a:ea typeface="ＭＳ Ｐゴシック" charset="0"/>
        <a:cs typeface="+mn-cs"/>
      </a:defRPr>
    </a:lvl5pPr>
    <a:lvl6pPr marL="2575482" algn="l" defTabSz="1030195" rtl="0" eaLnBrk="1" latinLnBrk="0" hangingPunct="1">
      <a:defRPr sz="1400" kern="1200">
        <a:solidFill>
          <a:schemeClr val="tx1"/>
        </a:solidFill>
        <a:latin typeface="+mn-lt"/>
        <a:ea typeface="+mn-ea"/>
        <a:cs typeface="+mn-cs"/>
      </a:defRPr>
    </a:lvl6pPr>
    <a:lvl7pPr marL="3090580" algn="l" defTabSz="1030195" rtl="0" eaLnBrk="1" latinLnBrk="0" hangingPunct="1">
      <a:defRPr sz="1400" kern="1200">
        <a:solidFill>
          <a:schemeClr val="tx1"/>
        </a:solidFill>
        <a:latin typeface="+mn-lt"/>
        <a:ea typeface="+mn-ea"/>
        <a:cs typeface="+mn-cs"/>
      </a:defRPr>
    </a:lvl7pPr>
    <a:lvl8pPr marL="3605675" algn="l" defTabSz="1030195" rtl="0" eaLnBrk="1" latinLnBrk="0" hangingPunct="1">
      <a:defRPr sz="1400" kern="1200">
        <a:solidFill>
          <a:schemeClr val="tx1"/>
        </a:solidFill>
        <a:latin typeface="+mn-lt"/>
        <a:ea typeface="+mn-ea"/>
        <a:cs typeface="+mn-cs"/>
      </a:defRPr>
    </a:lvl8pPr>
    <a:lvl9pPr marL="4120770" algn="l" defTabSz="103019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DRDLR Powerpoint Presentation.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350" y="0"/>
            <a:ext cx="10483850" cy="632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85815" y="1428241"/>
            <a:ext cx="8905875" cy="1620771"/>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71625" y="3364063"/>
            <a:ext cx="7334250" cy="1932323"/>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91777" indent="0" algn="ctr">
              <a:buNone/>
              <a:defRPr>
                <a:solidFill>
                  <a:schemeClr val="tx1">
                    <a:tint val="75000"/>
                  </a:schemeClr>
                </a:solidFill>
              </a:defRPr>
            </a:lvl2pPr>
            <a:lvl3pPr marL="983552" indent="0" algn="ctr">
              <a:buNone/>
              <a:defRPr>
                <a:solidFill>
                  <a:schemeClr val="tx1">
                    <a:tint val="75000"/>
                  </a:schemeClr>
                </a:solidFill>
              </a:defRPr>
            </a:lvl3pPr>
            <a:lvl4pPr marL="1475330" indent="0" algn="ctr">
              <a:buNone/>
              <a:defRPr>
                <a:solidFill>
                  <a:schemeClr val="tx1">
                    <a:tint val="75000"/>
                  </a:schemeClr>
                </a:solidFill>
              </a:defRPr>
            </a:lvl4pPr>
            <a:lvl5pPr marL="1967106" indent="0" algn="ctr">
              <a:buNone/>
              <a:defRPr>
                <a:solidFill>
                  <a:schemeClr val="tx1">
                    <a:tint val="75000"/>
                  </a:schemeClr>
                </a:solidFill>
              </a:defRPr>
            </a:lvl5pPr>
            <a:lvl6pPr marL="2458882" indent="0" algn="ctr">
              <a:buNone/>
              <a:defRPr>
                <a:solidFill>
                  <a:schemeClr val="tx1">
                    <a:tint val="75000"/>
                  </a:schemeClr>
                </a:solidFill>
              </a:defRPr>
            </a:lvl6pPr>
            <a:lvl7pPr marL="2950659" indent="0" algn="ctr">
              <a:buNone/>
              <a:defRPr>
                <a:solidFill>
                  <a:schemeClr val="tx1">
                    <a:tint val="75000"/>
                  </a:schemeClr>
                </a:solidFill>
              </a:defRPr>
            </a:lvl7pPr>
            <a:lvl8pPr marL="3442434" indent="0" algn="ctr">
              <a:buNone/>
              <a:defRPr>
                <a:solidFill>
                  <a:schemeClr val="tx1">
                    <a:tint val="75000"/>
                  </a:schemeClr>
                </a:solidFill>
              </a:defRPr>
            </a:lvl8pPr>
            <a:lvl9pPr marL="3934212"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0"/>
          </p:nvPr>
        </p:nvSpPr>
        <p:spPr/>
        <p:txBody>
          <a:bodyPr/>
          <a:lstStyle>
            <a:lvl1pPr defTabSz="1027113">
              <a:defRPr>
                <a:latin typeface="Arial" pitchFamily="34" charset="0"/>
              </a:defRPr>
            </a:lvl1pPr>
          </a:lstStyle>
          <a:p>
            <a:endParaRPr lang="en-US" altLang="en-US"/>
          </a:p>
        </p:txBody>
      </p:sp>
      <p:sp>
        <p:nvSpPr>
          <p:cNvPr id="6" name="Slide Number Placeholder 5"/>
          <p:cNvSpPr>
            <a:spLocks noGrp="1"/>
          </p:cNvSpPr>
          <p:nvPr>
            <p:ph type="sldNum" sz="quarter" idx="11"/>
          </p:nvPr>
        </p:nvSpPr>
        <p:spPr/>
        <p:txBody>
          <a:bodyPr/>
          <a:lstStyle>
            <a:lvl1pPr defTabSz="1027113">
              <a:defRPr>
                <a:latin typeface="Arial" pitchFamily="34" charset="0"/>
              </a:defRPr>
            </a:lvl1pPr>
          </a:lstStyle>
          <a:p>
            <a:fld id="{8A079887-8BB8-42EF-8851-D8BF515124B5}" type="slidenum">
              <a:rPr lang="en-US" altLang="en-US"/>
              <a:pPr/>
              <a:t>‹#›</a:t>
            </a:fld>
            <a:endParaRPr lang="en-US" altLang="en-US"/>
          </a:p>
        </p:txBody>
      </p:sp>
    </p:spTree>
    <p:extLst>
      <p:ext uri="{BB962C8B-B14F-4D97-AF65-F5344CB8AC3E}">
        <p14:creationId xmlns:p14="http://schemas.microsoft.com/office/powerpoint/2010/main" xmlns="" val="19895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3875" y="1764299"/>
            <a:ext cx="9429750" cy="43981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defTabSz="1027113">
              <a:defRPr>
                <a:latin typeface="Arial" pitchFamily="34" charset="0"/>
              </a:defRPr>
            </a:lvl1pPr>
          </a:lstStyle>
          <a:p>
            <a:endParaRPr lang="en-US" altLang="en-US"/>
          </a:p>
        </p:txBody>
      </p:sp>
      <p:sp>
        <p:nvSpPr>
          <p:cNvPr id="5" name="Slide Number Placeholder 5"/>
          <p:cNvSpPr>
            <a:spLocks noGrp="1"/>
          </p:cNvSpPr>
          <p:nvPr>
            <p:ph type="sldNum" sz="quarter" idx="11"/>
          </p:nvPr>
        </p:nvSpPr>
        <p:spPr/>
        <p:txBody>
          <a:bodyPr/>
          <a:lstStyle>
            <a:lvl1pPr defTabSz="1027113">
              <a:defRPr>
                <a:latin typeface="Arial" pitchFamily="34" charset="0"/>
              </a:defRPr>
            </a:lvl1pPr>
          </a:lstStyle>
          <a:p>
            <a:fld id="{5F2DE998-926C-4496-A39D-C0AC50CE6880}" type="slidenum">
              <a:rPr lang="en-US" altLang="en-US"/>
              <a:pPr/>
              <a:t>‹#›</a:t>
            </a:fld>
            <a:endParaRPr lang="en-US" altLang="en-US"/>
          </a:p>
        </p:txBody>
      </p:sp>
    </p:spTree>
    <p:extLst>
      <p:ext uri="{BB962C8B-B14F-4D97-AF65-F5344CB8AC3E}">
        <p14:creationId xmlns:p14="http://schemas.microsoft.com/office/powerpoint/2010/main" xmlns="" val="217249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3877" y="1764298"/>
            <a:ext cx="4627563" cy="4452743"/>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26062" y="1764298"/>
            <a:ext cx="4627563" cy="4536757"/>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defTabSz="1027113">
              <a:defRPr>
                <a:latin typeface="Arial" pitchFamily="34" charset="0"/>
              </a:defRPr>
            </a:lvl1pPr>
          </a:lstStyle>
          <a:p>
            <a:endParaRPr lang="en-US" altLang="en-US"/>
          </a:p>
        </p:txBody>
      </p:sp>
      <p:sp>
        <p:nvSpPr>
          <p:cNvPr id="6" name="Slide Number Placeholder 5"/>
          <p:cNvSpPr>
            <a:spLocks noGrp="1"/>
          </p:cNvSpPr>
          <p:nvPr>
            <p:ph type="sldNum" sz="quarter" idx="11"/>
          </p:nvPr>
        </p:nvSpPr>
        <p:spPr/>
        <p:txBody>
          <a:bodyPr/>
          <a:lstStyle>
            <a:lvl1pPr defTabSz="1027113">
              <a:defRPr>
                <a:latin typeface="Arial" pitchFamily="34" charset="0"/>
              </a:defRPr>
            </a:lvl1pPr>
          </a:lstStyle>
          <a:p>
            <a:fld id="{99D4916E-1A28-4773-BBF1-5D18FEE5CB35}" type="slidenum">
              <a:rPr lang="en-US" altLang="en-US"/>
              <a:pPr/>
              <a:t>‹#›</a:t>
            </a:fld>
            <a:endParaRPr lang="en-US" altLang="en-US"/>
          </a:p>
        </p:txBody>
      </p:sp>
    </p:spTree>
    <p:extLst>
      <p:ext uri="{BB962C8B-B14F-4D97-AF65-F5344CB8AC3E}">
        <p14:creationId xmlns:p14="http://schemas.microsoft.com/office/powerpoint/2010/main" xmlns="" val="8302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6113463"/>
            <a:ext cx="104775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defTabSz="1027113">
              <a:defRPr>
                <a:latin typeface="Arial" pitchFamily="34" charset="0"/>
              </a:defRPr>
            </a:lvl1pPr>
          </a:lstStyle>
          <a:p>
            <a:endParaRPr lang="en-US" altLang="en-US"/>
          </a:p>
        </p:txBody>
      </p:sp>
      <p:sp>
        <p:nvSpPr>
          <p:cNvPr id="5" name="Slide Number Placeholder 5"/>
          <p:cNvSpPr>
            <a:spLocks noGrp="1"/>
          </p:cNvSpPr>
          <p:nvPr>
            <p:ph type="sldNum" sz="quarter" idx="11"/>
          </p:nvPr>
        </p:nvSpPr>
        <p:spPr/>
        <p:txBody>
          <a:bodyPr/>
          <a:lstStyle>
            <a:lvl1pPr defTabSz="1027113">
              <a:defRPr>
                <a:latin typeface="Arial" pitchFamily="34" charset="0"/>
              </a:defRPr>
            </a:lvl1pPr>
          </a:lstStyle>
          <a:p>
            <a:fld id="{984E29C9-2C40-46FE-BB0B-726FB3A73426}" type="slidenum">
              <a:rPr lang="en-US" altLang="en-US"/>
              <a:pPr/>
              <a:t>‹#›</a:t>
            </a:fld>
            <a:endParaRPr lang="en-US" altLang="en-US"/>
          </a:p>
        </p:txBody>
      </p:sp>
    </p:spTree>
    <p:extLst>
      <p:ext uri="{BB962C8B-B14F-4D97-AF65-F5344CB8AC3E}">
        <p14:creationId xmlns:p14="http://schemas.microsoft.com/office/powerpoint/2010/main" xmlns="" val="87451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3405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097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875" y="303213"/>
            <a:ext cx="9429750"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8355" tIns="49177" rIns="98355" bIns="49177"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23875" y="1763713"/>
            <a:ext cx="9429750"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8355" tIns="49177" rIns="98355" bIns="4917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23875" y="7008813"/>
            <a:ext cx="2444750" cy="401637"/>
          </a:xfrm>
          <a:prstGeom prst="rect">
            <a:avLst/>
          </a:prstGeom>
        </p:spPr>
        <p:txBody>
          <a:bodyPr vert="horz" wrap="square" lIns="98355" tIns="49177" rIns="98355" bIns="49177" numCol="1" anchor="ctr" anchorCtr="0" compatLnSpc="1">
            <a:prstTxWarp prst="textNoShape">
              <a:avLst/>
            </a:prstTxWarp>
          </a:bodyPr>
          <a:lstStyle>
            <a:lvl1pPr defTabSz="982663">
              <a:defRPr sz="1400">
                <a:solidFill>
                  <a:srgbClr val="898989"/>
                </a:solidFill>
                <a:latin typeface="Calibri" pitchFamily="34" charset="0"/>
              </a:defRPr>
            </a:lvl1pPr>
          </a:lstStyle>
          <a:p>
            <a:fld id="{C3B68F5F-59C8-4767-9071-E5E7B5497C52}" type="datetimeFigureOut">
              <a:rPr lang="en-US" altLang="en-US"/>
              <a:pPr/>
              <a:t>3/16/2022</a:t>
            </a:fld>
            <a:endParaRPr lang="en-US" altLang="en-US"/>
          </a:p>
        </p:txBody>
      </p:sp>
      <p:sp>
        <p:nvSpPr>
          <p:cNvPr id="5" name="Footer Placeholder 4"/>
          <p:cNvSpPr>
            <a:spLocks noGrp="1"/>
          </p:cNvSpPr>
          <p:nvPr>
            <p:ph type="ftr" sz="quarter" idx="3"/>
          </p:nvPr>
        </p:nvSpPr>
        <p:spPr>
          <a:xfrm>
            <a:off x="3579813" y="7008813"/>
            <a:ext cx="3317875" cy="401637"/>
          </a:xfrm>
          <a:prstGeom prst="rect">
            <a:avLst/>
          </a:prstGeom>
        </p:spPr>
        <p:txBody>
          <a:bodyPr vert="horz" wrap="square" lIns="98355" tIns="49177" rIns="98355" bIns="49177" numCol="1" anchor="ctr" anchorCtr="0" compatLnSpc="1">
            <a:prstTxWarp prst="textNoShape">
              <a:avLst/>
            </a:prstTxWarp>
          </a:bodyPr>
          <a:lstStyle>
            <a:lvl1pPr algn="ctr" defTabSz="982663">
              <a:defRPr sz="14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7508875" y="7008813"/>
            <a:ext cx="2444750" cy="401637"/>
          </a:xfrm>
          <a:prstGeom prst="rect">
            <a:avLst/>
          </a:prstGeom>
        </p:spPr>
        <p:txBody>
          <a:bodyPr vert="horz" wrap="square" lIns="98355" tIns="49177" rIns="98355" bIns="49177" numCol="1" anchor="ctr" anchorCtr="0" compatLnSpc="1">
            <a:prstTxWarp prst="textNoShape">
              <a:avLst/>
            </a:prstTxWarp>
          </a:bodyPr>
          <a:lstStyle>
            <a:lvl1pPr algn="r" defTabSz="982663">
              <a:defRPr sz="1400">
                <a:solidFill>
                  <a:srgbClr val="898989"/>
                </a:solidFill>
                <a:latin typeface="Calibri" pitchFamily="34" charset="0"/>
              </a:defRPr>
            </a:lvl1pPr>
          </a:lstStyle>
          <a:p>
            <a:fld id="{9DAA8799-197E-4933-BF32-2FA3BDFF5F5E}" type="slidenum">
              <a:rPr lang="en-US" altLang="en-US"/>
              <a:pPr/>
              <a:t>‹#›</a:t>
            </a:fld>
            <a:endParaRPr lang="en-US" altLang="en-US"/>
          </a:p>
        </p:txBody>
      </p:sp>
      <p:pic>
        <p:nvPicPr>
          <p:cNvPr id="1031" name="Picture 6"/>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0" y="6113463"/>
            <a:ext cx="104775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p:nvSpPr>
        <p:spPr>
          <a:xfrm>
            <a:off x="7508875" y="7008813"/>
            <a:ext cx="2444750" cy="401637"/>
          </a:xfrm>
          <a:prstGeom prst="rect">
            <a:avLst/>
          </a:prstGeom>
        </p:spPr>
        <p:txBody>
          <a:bodyPr lIns="98355" tIns="49177" rIns="98355" bIns="49177"/>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r" defTabSz="914400" eaLnBrk="1" hangingPunct="1"/>
            <a:fld id="{924D2FC2-F6C1-4C18-A1DF-E0BCD70B4C64}" type="slidenum">
              <a:rPr lang="en-US" altLang="en-US" sz="1400">
                <a:solidFill>
                  <a:srgbClr val="000000"/>
                </a:solidFill>
                <a:latin typeface="Calibri" pitchFamily="34" charset="0"/>
              </a:rPr>
              <a:pPr algn="r" defTabSz="914400" eaLnBrk="1" hangingPunct="1"/>
              <a:t>‹#›</a:t>
            </a:fld>
            <a:endParaRPr lang="en-US" altLang="en-US" sz="180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Lst>
  <p:txStyles>
    <p:title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p:titleStyle>
    <p:body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983552" rtl="0" eaLnBrk="1" latinLnBrk="0" hangingPunct="1">
        <a:defRPr sz="1900" kern="1200">
          <a:solidFill>
            <a:schemeClr val="tx1"/>
          </a:solidFill>
          <a:latin typeface="+mn-lt"/>
          <a:ea typeface="+mn-ea"/>
          <a:cs typeface="+mn-cs"/>
        </a:defRPr>
      </a:lvl1pPr>
      <a:lvl2pPr marL="491777" algn="l" defTabSz="983552" rtl="0" eaLnBrk="1" latinLnBrk="0" hangingPunct="1">
        <a:defRPr sz="1900" kern="1200">
          <a:solidFill>
            <a:schemeClr val="tx1"/>
          </a:solidFill>
          <a:latin typeface="+mn-lt"/>
          <a:ea typeface="+mn-ea"/>
          <a:cs typeface="+mn-cs"/>
        </a:defRPr>
      </a:lvl2pPr>
      <a:lvl3pPr marL="983552" algn="l" defTabSz="983552" rtl="0" eaLnBrk="1" latinLnBrk="0" hangingPunct="1">
        <a:defRPr sz="1900" kern="1200">
          <a:solidFill>
            <a:schemeClr val="tx1"/>
          </a:solidFill>
          <a:latin typeface="+mn-lt"/>
          <a:ea typeface="+mn-ea"/>
          <a:cs typeface="+mn-cs"/>
        </a:defRPr>
      </a:lvl3pPr>
      <a:lvl4pPr marL="1475330" algn="l" defTabSz="983552" rtl="0" eaLnBrk="1" latinLnBrk="0" hangingPunct="1">
        <a:defRPr sz="1900" kern="1200">
          <a:solidFill>
            <a:schemeClr val="tx1"/>
          </a:solidFill>
          <a:latin typeface="+mn-lt"/>
          <a:ea typeface="+mn-ea"/>
          <a:cs typeface="+mn-cs"/>
        </a:defRPr>
      </a:lvl4pPr>
      <a:lvl5pPr marL="1967106" algn="l" defTabSz="983552" rtl="0" eaLnBrk="1" latinLnBrk="0" hangingPunct="1">
        <a:defRPr sz="1900" kern="1200">
          <a:solidFill>
            <a:schemeClr val="tx1"/>
          </a:solidFill>
          <a:latin typeface="+mn-lt"/>
          <a:ea typeface="+mn-ea"/>
          <a:cs typeface="+mn-cs"/>
        </a:defRPr>
      </a:lvl5pPr>
      <a:lvl6pPr marL="2458882" algn="l" defTabSz="983552" rtl="0" eaLnBrk="1" latinLnBrk="0" hangingPunct="1">
        <a:defRPr sz="1900" kern="1200">
          <a:solidFill>
            <a:schemeClr val="tx1"/>
          </a:solidFill>
          <a:latin typeface="+mn-lt"/>
          <a:ea typeface="+mn-ea"/>
          <a:cs typeface="+mn-cs"/>
        </a:defRPr>
      </a:lvl6pPr>
      <a:lvl7pPr marL="2950659" algn="l" defTabSz="983552" rtl="0" eaLnBrk="1" latinLnBrk="0" hangingPunct="1">
        <a:defRPr sz="1900" kern="1200">
          <a:solidFill>
            <a:schemeClr val="tx1"/>
          </a:solidFill>
          <a:latin typeface="+mn-lt"/>
          <a:ea typeface="+mn-ea"/>
          <a:cs typeface="+mn-cs"/>
        </a:defRPr>
      </a:lvl7pPr>
      <a:lvl8pPr marL="3442434" algn="l" defTabSz="983552" rtl="0" eaLnBrk="1" latinLnBrk="0" hangingPunct="1">
        <a:defRPr sz="1900" kern="1200">
          <a:solidFill>
            <a:schemeClr val="tx1"/>
          </a:solidFill>
          <a:latin typeface="+mn-lt"/>
          <a:ea typeface="+mn-ea"/>
          <a:cs typeface="+mn-cs"/>
        </a:defRPr>
      </a:lvl8pPr>
      <a:lvl9pPr marL="3934212" algn="l" defTabSz="98355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1623847"/>
            <a:ext cx="10477500" cy="3296015"/>
          </a:xfrm>
        </p:spPr>
        <p:txBody>
          <a:bodyPr lIns="103017" tIns="51509" rIns="103017" bIns="51509"/>
          <a:lstStyle/>
          <a:p>
            <a:pPr defTabSz="982663"/>
            <a:r>
              <a:rPr lang="en-ZA" altLang="en-US" sz="2200" b="1" dirty="0">
                <a:latin typeface="+mj-lt"/>
                <a:ea typeface="ＭＳ Ｐゴシック" pitchFamily="34" charset="-128"/>
              </a:rPr>
              <a:t>DISTRICT 6 </a:t>
            </a:r>
            <a:br>
              <a:rPr lang="en-ZA" altLang="en-US" sz="2200" b="1" dirty="0">
                <a:latin typeface="+mj-lt"/>
                <a:ea typeface="ＭＳ Ｐゴシック" pitchFamily="34" charset="-128"/>
              </a:rPr>
            </a:br>
            <a:r>
              <a:rPr lang="en-ZA" altLang="en-US" sz="2200" b="1" dirty="0">
                <a:latin typeface="+mj-lt"/>
                <a:ea typeface="ＭＳ Ｐゴシック" pitchFamily="34" charset="-128"/>
              </a:rPr>
              <a:t>REDEVELOPMENT</a:t>
            </a:r>
            <a:r>
              <a:rPr lang="en-ZA" altLang="en-US" sz="3100" b="1" dirty="0">
                <a:latin typeface="+mj-lt"/>
                <a:ea typeface="ＭＳ Ｐゴシック" pitchFamily="34" charset="-128"/>
              </a:rPr>
              <a:t/>
            </a:r>
            <a:br>
              <a:rPr lang="en-ZA" altLang="en-US" sz="3100" b="1" dirty="0">
                <a:latin typeface="+mj-lt"/>
                <a:ea typeface="ＭＳ Ｐゴシック" pitchFamily="34" charset="-128"/>
              </a:rPr>
            </a:br>
            <a:r>
              <a:rPr lang="en-ZA" altLang="en-US" sz="3100" dirty="0">
                <a:latin typeface="+mj-lt"/>
                <a:ea typeface="ＭＳ Ｐゴシック" pitchFamily="34" charset="-128"/>
              </a:rPr>
              <a:t/>
            </a:r>
            <a:br>
              <a:rPr lang="en-ZA" altLang="en-US" sz="3100" dirty="0">
                <a:latin typeface="+mj-lt"/>
                <a:ea typeface="ＭＳ Ｐゴシック" pitchFamily="34" charset="-128"/>
              </a:rPr>
            </a:br>
            <a:r>
              <a:rPr lang="en-ZA" altLang="en-US" sz="3100" dirty="0">
                <a:latin typeface="+mj-lt"/>
                <a:ea typeface="ＭＳ Ｐゴシック" pitchFamily="34" charset="-128"/>
              </a:rPr>
              <a:t/>
            </a:r>
            <a:br>
              <a:rPr lang="en-ZA" altLang="en-US" sz="3100" dirty="0">
                <a:latin typeface="+mj-lt"/>
                <a:ea typeface="ＭＳ Ｐゴシック" pitchFamily="34" charset="-128"/>
              </a:rPr>
            </a:br>
            <a:r>
              <a:rPr lang="en-ZA" altLang="en-US" sz="3100" dirty="0">
                <a:latin typeface="+mj-lt"/>
                <a:ea typeface="ＭＳ Ｐゴシック" pitchFamily="34" charset="-128"/>
              </a:rPr>
              <a:t/>
            </a:r>
            <a:br>
              <a:rPr lang="en-ZA" altLang="en-US" sz="3100" dirty="0">
                <a:latin typeface="+mj-lt"/>
                <a:ea typeface="ＭＳ Ｐゴシック" pitchFamily="34" charset="-128"/>
              </a:rPr>
            </a:br>
            <a:r>
              <a:rPr lang="en-ZA" altLang="en-US" sz="3100" dirty="0">
                <a:latin typeface="+mj-lt"/>
                <a:ea typeface="ＭＳ Ｐゴシック" pitchFamily="34" charset="-128"/>
              </a:rPr>
              <a:t/>
            </a:r>
            <a:br>
              <a:rPr lang="en-ZA" altLang="en-US" sz="3100" dirty="0">
                <a:latin typeface="+mj-lt"/>
                <a:ea typeface="ＭＳ Ｐゴシック" pitchFamily="34" charset="-128"/>
              </a:rPr>
            </a:br>
            <a:r>
              <a:rPr lang="en-ZA" altLang="en-US" sz="3100" dirty="0">
                <a:latin typeface="+mj-lt"/>
                <a:ea typeface="ＭＳ Ｐゴシック" pitchFamily="34" charset="-128"/>
              </a:rPr>
              <a:t/>
            </a:r>
            <a:br>
              <a:rPr lang="en-ZA" altLang="en-US" sz="3100"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r>
            <a:br>
              <a:rPr lang="en-ZA" altLang="en-US" sz="1600" b="1" dirty="0">
                <a:latin typeface="+mj-lt"/>
                <a:ea typeface="ＭＳ Ｐゴシック" pitchFamily="34" charset="-128"/>
              </a:rPr>
            </a:br>
            <a:r>
              <a:rPr lang="en-ZA" altLang="en-US" sz="1600" b="1" dirty="0">
                <a:latin typeface="+mj-lt"/>
                <a:ea typeface="ＭＳ Ｐゴシック" pitchFamily="34" charset="-128"/>
              </a:rPr>
              <a:t> </a:t>
            </a:r>
            <a:r>
              <a:rPr lang="en-US" altLang="en-US" sz="2200" b="1" dirty="0">
                <a:latin typeface="+mj-lt"/>
                <a:ea typeface="ＭＳ Ｐゴシック" pitchFamily="34" charset="-128"/>
              </a:rPr>
              <a:t>PRESENTATION TO THE PORTFOLIO COMMITTEE ON AGRICULTURE, LAND REFORM AND RURAL DEVELOPMENT</a:t>
            </a:r>
            <a:r>
              <a:rPr lang="en-ZA" altLang="en-US" sz="2200" b="1" dirty="0">
                <a:latin typeface="+mj-lt"/>
                <a:ea typeface="ＭＳ Ｐゴシック" pitchFamily="34" charset="-128"/>
              </a:rPr>
              <a:t>–  15 MARCH 2022</a:t>
            </a:r>
            <a:r>
              <a:rPr lang="en-ZA" altLang="en-US" sz="3100" dirty="0">
                <a:latin typeface="+mj-lt"/>
                <a:ea typeface="ＭＳ Ｐゴシック" pitchFamily="34" charset="-128"/>
              </a:rPr>
              <a:t/>
            </a:r>
            <a:br>
              <a:rPr lang="en-ZA" altLang="en-US" sz="3100" dirty="0">
                <a:latin typeface="+mj-lt"/>
                <a:ea typeface="ＭＳ Ｐゴシック" pitchFamily="34" charset="-128"/>
              </a:rPr>
            </a:br>
            <a:endParaRPr lang="en-US" altLang="en-US" sz="1600" i="1" dirty="0">
              <a:latin typeface="+mj-lt"/>
              <a:ea typeface="ＭＳ Ｐゴシック" pitchFamily="34" charset="-128"/>
            </a:endParaRPr>
          </a:p>
        </p:txBody>
      </p:sp>
      <p:pic>
        <p:nvPicPr>
          <p:cNvPr id="5" name="Picture 4">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C:\Users\HKhatib\Desktop\RLCC\DISTRICT 6\Phase 3 pics\IMG-20210621-WA0001.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2159875" y="1166648"/>
            <a:ext cx="6369269" cy="4005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437322"/>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2800" dirty="0">
                <a:solidFill>
                  <a:schemeClr val="bg1"/>
                </a:solidFill>
              </a:rPr>
              <a:t>PHASE 3: STATUS QUO ALLOCATION</a:t>
            </a:r>
            <a:endParaRPr lang="en-ZA" sz="28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4">
            <a:extLst>
              <a:ext uri="{FF2B5EF4-FFF2-40B4-BE49-F238E27FC236}">
                <a16:creationId xmlns:a16="http://schemas.microsoft.com/office/drawing/2014/main" xmlns="" id="{22C45A8E-20E3-4246-8A15-FC577EBCC3FD}"/>
              </a:ext>
            </a:extLst>
          </p:cNvPr>
          <p:cNvSpPr txBox="1">
            <a:spLocks/>
          </p:cNvSpPr>
          <p:nvPr/>
        </p:nvSpPr>
        <p:spPr>
          <a:xfrm>
            <a:off x="218089" y="689570"/>
            <a:ext cx="9651125" cy="5349875"/>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r>
              <a:rPr lang="en-US" altLang="en-US" sz="1800" dirty="0"/>
              <a:t>Claimants were invited to apply to be considered for special needs for 108 units. 156  applications were received by the closing date 23 December 2020.</a:t>
            </a:r>
          </a:p>
          <a:p>
            <a:pPr algn="just">
              <a:defRPr/>
            </a:pPr>
            <a:r>
              <a:rPr lang="en-US" altLang="en-US" sz="1800" dirty="0"/>
              <a:t>Applications were assessed by an Independent Selection Panel and there was an Appeal process.  42 Appeals were received and processed.</a:t>
            </a:r>
          </a:p>
          <a:p>
            <a:pPr algn="just">
              <a:defRPr/>
            </a:pPr>
            <a:r>
              <a:rPr lang="en-US" altLang="en-US" sz="1800" dirty="0"/>
              <a:t>The criteria considered for special needs included those who were originally dispossessed, the aged, those with ill health status and the indigent. </a:t>
            </a:r>
          </a:p>
          <a:p>
            <a:pPr algn="just">
              <a:defRPr/>
            </a:pPr>
            <a:r>
              <a:rPr lang="en-US" altLang="en-US" sz="1800" dirty="0"/>
              <a:t>Other claimants were selected from the official list in order of the date of lodgment, while consideration was also granted on humanitarian grounds.</a:t>
            </a:r>
          </a:p>
          <a:p>
            <a:pPr algn="just">
              <a:defRPr/>
            </a:pPr>
            <a:r>
              <a:rPr lang="en-US" altLang="en-US" sz="1800" dirty="0"/>
              <a:t>Further consideration given to the demographics of the returnees. </a:t>
            </a:r>
          </a:p>
          <a:p>
            <a:pPr algn="just">
              <a:defRPr/>
            </a:pPr>
            <a:r>
              <a:rPr lang="en-US" altLang="en-US" sz="1800" dirty="0"/>
              <a:t>The final 108 list was approved and the beneficiaries were invited to view the dwellings and allowed to accept or reject and wait for the ensuing phases.</a:t>
            </a:r>
          </a:p>
          <a:p>
            <a:pPr algn="just">
              <a:defRPr/>
            </a:pPr>
            <a:r>
              <a:rPr lang="en-US" altLang="en-US" sz="1800" dirty="0"/>
              <a:t>To date 90 claimants have accepted the dwellings,  18 still dealing with power of attorneys and family disputes</a:t>
            </a:r>
          </a:p>
          <a:p>
            <a:pPr marL="0" indent="0" algn="just">
              <a:buNone/>
              <a:defRPr/>
            </a:pPr>
            <a:endParaRPr lang="en-US" altLang="en-US" sz="1800" dirty="0"/>
          </a:p>
          <a:p>
            <a:pPr marL="0" indent="0" algn="just">
              <a:defRPr/>
            </a:pPr>
            <a:endParaRPr lang="en-ZA" altLang="en-US" sz="1800" dirty="0"/>
          </a:p>
        </p:txBody>
      </p:sp>
    </p:spTree>
    <p:extLst>
      <p:ext uri="{BB962C8B-B14F-4D97-AF65-F5344CB8AC3E}">
        <p14:creationId xmlns:p14="http://schemas.microsoft.com/office/powerpoint/2010/main" xmlns="" val="50192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PHASE 3 DEVELOPMENT </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271168"/>
            <a:ext cx="10477500" cy="3183918"/>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algn="just" eaLnBrk="1" hangingPunct="1">
              <a:lnSpc>
                <a:spcPct val="150000"/>
              </a:lnSpc>
            </a:pPr>
            <a:endParaRPr lang="en-US" altLang="en-US" sz="1800" dirty="0">
              <a:latin typeface="+mj-lt"/>
              <a:cs typeface="Arial" pitchFamily="34" charset="0"/>
            </a:endParaRPr>
          </a:p>
          <a:p>
            <a:pPr marL="342900" indent="-342900" algn="just" eaLnBrk="1" hangingPunct="1">
              <a:lnSpc>
                <a:spcPct val="150000"/>
              </a:lnSpc>
              <a:buFont typeface="Courier New" panose="02070309020205020404" pitchFamily="49" charset="0"/>
              <a:buChar char="o"/>
            </a:pPr>
            <a:r>
              <a:rPr lang="en-US" altLang="en-US" sz="1600" dirty="0">
                <a:cs typeface="Arial" panose="020B0604020202020204" pitchFamily="34" charset="0"/>
              </a:rPr>
              <a:t>Phase 3 was developed by the Department, appointed by the D6TT as “Developer”</a:t>
            </a:r>
          </a:p>
          <a:p>
            <a:pPr marL="342900" indent="-342900" algn="just" eaLnBrk="1" hangingPunct="1">
              <a:lnSpc>
                <a:spcPct val="150000"/>
              </a:lnSpc>
              <a:buFont typeface="Courier New" panose="02070309020205020404" pitchFamily="49" charset="0"/>
              <a:buChar char="o"/>
            </a:pPr>
            <a:r>
              <a:rPr lang="en-US" altLang="en-US" sz="1600" dirty="0">
                <a:cs typeface="Arial" panose="020B0604020202020204" pitchFamily="34" charset="0"/>
              </a:rPr>
              <a:t>Practical completion was achieved on the 18</a:t>
            </a:r>
            <a:r>
              <a:rPr lang="en-US" altLang="en-US" sz="1600" baseline="30000" dirty="0">
                <a:cs typeface="Arial" panose="020B0604020202020204" pitchFamily="34" charset="0"/>
              </a:rPr>
              <a:t>th</a:t>
            </a:r>
            <a:r>
              <a:rPr lang="en-US" altLang="en-US" sz="1600" dirty="0">
                <a:cs typeface="Arial" panose="020B0604020202020204" pitchFamily="34" charset="0"/>
              </a:rPr>
              <a:t> of June 2021  - 108 units built on Site Q</a:t>
            </a:r>
          </a:p>
          <a:p>
            <a:pPr marL="342900" indent="-342900" algn="just" eaLnBrk="1" hangingPunct="1">
              <a:lnSpc>
                <a:spcPct val="150000"/>
              </a:lnSpc>
              <a:buFont typeface="Courier New" panose="02070309020205020404" pitchFamily="49" charset="0"/>
              <a:buChar char="o"/>
            </a:pPr>
            <a:r>
              <a:rPr lang="en-US" altLang="en-US" sz="1600" dirty="0">
                <a:cs typeface="Arial" panose="020B0604020202020204" pitchFamily="34" charset="0"/>
              </a:rPr>
              <a:t>The completion date of 15 December 2020 was extended to July 2021 due to delays</a:t>
            </a:r>
          </a:p>
          <a:p>
            <a:pPr marL="342900" indent="-342900" algn="just" eaLnBrk="1" hangingPunct="1">
              <a:lnSpc>
                <a:spcPct val="150000"/>
              </a:lnSpc>
              <a:buFont typeface="Courier New" panose="02070309020205020404" pitchFamily="49" charset="0"/>
              <a:buChar char="o"/>
            </a:pPr>
            <a:r>
              <a:rPr lang="en-US" altLang="en-US" sz="1600" dirty="0">
                <a:cs typeface="Arial" panose="020B0604020202020204" pitchFamily="34" charset="0"/>
              </a:rPr>
              <a:t>Delays caused by Covid lockdowns, inclement weather and commissioning of services by the City  </a:t>
            </a:r>
          </a:p>
          <a:p>
            <a:pPr marL="342900" indent="-342900" algn="just" eaLnBrk="1" hangingPunct="1">
              <a:lnSpc>
                <a:spcPct val="150000"/>
              </a:lnSpc>
              <a:buFont typeface="Courier New" panose="02070309020205020404" pitchFamily="49" charset="0"/>
              <a:buChar char="o"/>
            </a:pPr>
            <a:r>
              <a:rPr lang="en-US" altLang="en-US" sz="1600" dirty="0">
                <a:cs typeface="Arial" panose="020B0604020202020204" pitchFamily="34" charset="0"/>
              </a:rPr>
              <a:t>The Department is in the process of obtaining occupancy certificates from the City prior to handover </a:t>
            </a:r>
          </a:p>
          <a:p>
            <a:pPr marL="0" indent="0" algn="just" eaLnBrk="1" hangingPunct="1">
              <a:lnSpc>
                <a:spcPct val="150000"/>
              </a:lnSpc>
            </a:pPr>
            <a:endParaRPr lang="en-US" altLang="en-US" sz="1800" dirty="0">
              <a:latin typeface="+mj-lt"/>
              <a:cs typeface="Arial" pitchFamily="34" charset="0"/>
            </a:endParaRPr>
          </a:p>
          <a:p>
            <a:pPr marL="342900" indent="-342900" algn="just" eaLnBrk="1" hangingPunct="1">
              <a:lnSpc>
                <a:spcPct val="150000"/>
              </a:lnSpc>
              <a:buFont typeface="Courier New" panose="02070309020205020404" pitchFamily="49" charset="0"/>
              <a:buChar char="o"/>
            </a:pPr>
            <a:endParaRPr lang="en-ZA" altLang="en-US" dirty="0">
              <a:latin typeface="+mj-l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63696" y="3040412"/>
            <a:ext cx="5069928" cy="3064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1043876" y="3040412"/>
          <a:ext cx="2124000" cy="2880000"/>
        </p:xfrm>
        <a:graphic>
          <a:graphicData uri="http://schemas.openxmlformats.org/drawingml/2006/table">
            <a:tbl>
              <a:tblPr firstRow="1" firstCol="1" bandRow="1">
                <a:tableStyleId>{7E9639D4-E3E2-4D34-9284-5A2195B3D0D7}</a:tableStyleId>
              </a:tblPr>
              <a:tblGrid>
                <a:gridCol w="2124000">
                  <a:extLst>
                    <a:ext uri="{9D8B030D-6E8A-4147-A177-3AD203B41FA5}">
                      <a16:colId xmlns:a16="http://schemas.microsoft.com/office/drawing/2014/main" xmlns="" val="20000"/>
                    </a:ext>
                  </a:extLst>
                </a:gridCol>
              </a:tblGrid>
              <a:tr h="576000">
                <a:tc>
                  <a:txBody>
                    <a:bodyPr/>
                    <a:lstStyle/>
                    <a:p>
                      <a:pPr algn="l">
                        <a:lnSpc>
                          <a:spcPct val="115000"/>
                        </a:lnSpc>
                        <a:spcAft>
                          <a:spcPts val="0"/>
                        </a:spcAft>
                      </a:pPr>
                      <a:r>
                        <a:rPr lang="en-ZA" sz="1800" dirty="0">
                          <a:effectLst/>
                          <a:latin typeface="+mn-lt"/>
                          <a:cs typeface="Arial" pitchFamily="34" charset="0"/>
                        </a:rPr>
                        <a:t>Phase 3 (July 2021)</a:t>
                      </a:r>
                      <a:endParaRPr lang="en-ZA" sz="1800" dirty="0">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0"/>
                  </a:ext>
                </a:extLst>
              </a:tr>
              <a:tr h="576000">
                <a:tc>
                  <a:txBody>
                    <a:bodyPr/>
                    <a:lstStyle/>
                    <a:p>
                      <a:pPr algn="l">
                        <a:lnSpc>
                          <a:spcPct val="115000"/>
                        </a:lnSpc>
                        <a:spcAft>
                          <a:spcPts val="0"/>
                        </a:spcAft>
                      </a:pPr>
                      <a:r>
                        <a:rPr lang="en-ZA" sz="1800" dirty="0">
                          <a:effectLst/>
                          <a:latin typeface="+mn-lt"/>
                          <a:ea typeface="Times New Roman"/>
                          <a:cs typeface="Arial" pitchFamily="34" charset="0"/>
                        </a:rPr>
                        <a:t>Site Q</a:t>
                      </a:r>
                    </a:p>
                  </a:txBody>
                  <a:tcPr marL="68580" marR="68580" marT="0" marB="0" anchor="ctr"/>
                </a:tc>
                <a:extLst>
                  <a:ext uri="{0D108BD9-81ED-4DB2-BD59-A6C34878D82A}">
                    <a16:rowId xmlns:a16="http://schemas.microsoft.com/office/drawing/2014/main" xmlns="" val="10001"/>
                  </a:ext>
                </a:extLst>
              </a:tr>
              <a:tr h="576000">
                <a:tc>
                  <a:txBody>
                    <a:bodyPr/>
                    <a:lstStyle/>
                    <a:p>
                      <a:pPr algn="l">
                        <a:lnSpc>
                          <a:spcPct val="115000"/>
                        </a:lnSpc>
                        <a:spcAft>
                          <a:spcPts val="0"/>
                        </a:spcAft>
                      </a:pPr>
                      <a:r>
                        <a:rPr lang="en-ZA" sz="1800" dirty="0">
                          <a:effectLst/>
                          <a:latin typeface="+mn-lt"/>
                          <a:cs typeface="Arial" pitchFamily="34" charset="0"/>
                        </a:rPr>
                        <a:t>± 100m²</a:t>
                      </a:r>
                      <a:endParaRPr lang="en-ZA" sz="1800" dirty="0">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2"/>
                  </a:ext>
                </a:extLst>
              </a:tr>
              <a:tr h="576000">
                <a:tc>
                  <a:txBody>
                    <a:bodyPr/>
                    <a:lstStyle/>
                    <a:p>
                      <a:pPr algn="l">
                        <a:lnSpc>
                          <a:spcPct val="115000"/>
                        </a:lnSpc>
                        <a:spcAft>
                          <a:spcPts val="0"/>
                        </a:spcAft>
                      </a:pPr>
                      <a:r>
                        <a:rPr lang="en-ZA" sz="1800" dirty="0">
                          <a:effectLst/>
                          <a:latin typeface="+mn-lt"/>
                          <a:cs typeface="Arial" pitchFamily="34" charset="0"/>
                        </a:rPr>
                        <a:t>108 units</a:t>
                      </a:r>
                      <a:endParaRPr lang="en-ZA" sz="1800" dirty="0">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3"/>
                  </a:ext>
                </a:extLst>
              </a:tr>
              <a:tr h="576000">
                <a:tc>
                  <a:txBody>
                    <a:bodyPr/>
                    <a:lstStyle/>
                    <a:p>
                      <a:pPr algn="l">
                        <a:lnSpc>
                          <a:spcPct val="115000"/>
                        </a:lnSpc>
                        <a:spcAft>
                          <a:spcPts val="0"/>
                        </a:spcAft>
                      </a:pPr>
                      <a:r>
                        <a:rPr lang="en-ZA" sz="1800" dirty="0">
                          <a:effectLst/>
                          <a:latin typeface="+mn-lt"/>
                          <a:cs typeface="Arial" pitchFamily="34" charset="0"/>
                        </a:rPr>
                        <a:t>R178 145 104-66</a:t>
                      </a:r>
                      <a:endParaRPr lang="en-ZA" sz="1800" dirty="0">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7005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PHASE 3 DEVELOPMENT  </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C:\Users\HKhatib\Desktop\RLCC\DISTRICT 6\Phase 3 pics\IMG-20210621-WA000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7941" y="590550"/>
            <a:ext cx="4499742" cy="30032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HKhatib\Desktop\RLCC\DISTRICT 6\Phase 3 pics\IMG-20210621-WA0001.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567559" y="590551"/>
            <a:ext cx="4396335" cy="30032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HKhatib\Desktop\RLCC\DISTRICT 6\Phase 3 pics\IMG-20210621-WA0002.jp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5337941" y="3788563"/>
            <a:ext cx="4499742" cy="28877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HKhatib\Desktop\RLCC\DISTRICT 6\Phase 3 pics\IMG-20210621-WA0003.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567558" y="3788563"/>
            <a:ext cx="4396335" cy="2887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392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PHASE 3 DEVELOPMENT   </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7560" y="3700902"/>
            <a:ext cx="4505978" cy="303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337941" y="3700902"/>
            <a:ext cx="4499742" cy="303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337941" y="590551"/>
            <a:ext cx="4499742" cy="3003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67560" y="590551"/>
            <a:ext cx="4505978" cy="3003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581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1262317"/>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CHALLENGES: ADMINISTRATIVE AND TECHNICAL DELAYS PHASE 3</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4FECDBC8-5490-3747-A1F8-57E0BDDFE5CC}"/>
              </a:ext>
            </a:extLst>
          </p:cNvPr>
          <p:cNvSpPr txBox="1"/>
          <p:nvPr/>
        </p:nvSpPr>
        <p:spPr>
          <a:xfrm>
            <a:off x="0" y="1311508"/>
            <a:ext cx="10477501" cy="4599690"/>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a:r>
              <a:rPr lang="en-ZA" sz="1400" b="1" u="sng" dirty="0"/>
              <a:t>LAND USE MANAGEMENT APPROVALS</a:t>
            </a:r>
          </a:p>
          <a:p>
            <a:pPr marL="0" indent="0"/>
            <a:endParaRPr lang="en-ZA" sz="1400" dirty="0"/>
          </a:p>
          <a:p>
            <a:pPr>
              <a:buFont typeface="Arial" panose="020B0604020202020204" pitchFamily="34" charset="0"/>
              <a:buChar char="•"/>
            </a:pPr>
            <a:r>
              <a:rPr lang="en-ZA" sz="1400" dirty="0"/>
              <a:t>The original land use management approvals were obtained in February 2015, which included Site Development Plan (SDP) and subdivision approvals. The approval of the General Plan (GP) was obtained in September 2018. These approvals were obtained quickly as a result of close collaboration and engagements at the time between the Department, the professional team, and the City of Cape Town. </a:t>
            </a:r>
          </a:p>
          <a:p>
            <a:pPr marL="0" indent="0"/>
            <a:endParaRPr lang="en-ZA" sz="1400" dirty="0"/>
          </a:p>
          <a:p>
            <a:pPr>
              <a:buFont typeface="Arial" panose="020B0604020202020204" pitchFamily="34" charset="0"/>
              <a:buChar char="•"/>
            </a:pPr>
            <a:r>
              <a:rPr lang="en-ZA" sz="1400" dirty="0"/>
              <a:t>By June 2021, construction was complete, and there was new challenges obtain building plan approval because the City of Cape Town no longer recognised the SDP, subdivision, and General Plan that had been approved in 2015 and 2018. </a:t>
            </a:r>
          </a:p>
          <a:p>
            <a:pPr>
              <a:buFont typeface="Arial" panose="020B0604020202020204" pitchFamily="34" charset="0"/>
              <a:buChar char="•"/>
            </a:pPr>
            <a:endParaRPr lang="en-ZA" sz="1400" dirty="0"/>
          </a:p>
          <a:p>
            <a:pPr>
              <a:buFont typeface="Arial" panose="020B0604020202020204" pitchFamily="34" charset="0"/>
              <a:buChar char="•"/>
            </a:pPr>
            <a:r>
              <a:rPr lang="en-ZA" sz="1400" dirty="0"/>
              <a:t>3 months, between January 2021 and March 2021, trying to get the City of Cape Town to recognise the development as public (as opposed to a privately managed development) and that the land is owned by National Government (despite the transfer taking place in 2020), which impacted on how the land use management issues were viewed and dealt with.</a:t>
            </a:r>
          </a:p>
          <a:p>
            <a:pPr>
              <a:buFont typeface="Arial" panose="020B0604020202020204" pitchFamily="34" charset="0"/>
              <a:buChar char="•"/>
            </a:pPr>
            <a:endParaRPr lang="en-ZA" sz="1400" dirty="0"/>
          </a:p>
          <a:p>
            <a:pPr>
              <a:buFont typeface="Arial" panose="020B0604020202020204" pitchFamily="34" charset="0"/>
              <a:buChar char="•"/>
            </a:pPr>
            <a:r>
              <a:rPr lang="en-ZA" sz="1400" dirty="0"/>
              <a:t>The building development management branch at the City, responsible for approving building plans and issuing occupancy certificates, would not approve building plans until a new Land Use Management process was completed and approved. The professional team had to prepare and submit a new Land Use application, including an amended subdivision layout and General Plan. This process was initiated on 01 July 2021 and concluded with the approval on 08 October 2021.</a:t>
            </a:r>
          </a:p>
          <a:p>
            <a:pPr>
              <a:buFont typeface="Arial" panose="020B0604020202020204" pitchFamily="34" charset="0"/>
              <a:buChar char="•"/>
            </a:pPr>
            <a:endParaRPr lang="en-ZA" sz="1400" dirty="0"/>
          </a:p>
          <a:p>
            <a:pPr marL="0" indent="0" algn="just" eaLnBrk="1" hangingPunct="1">
              <a:lnSpc>
                <a:spcPct val="150000"/>
              </a:lnSpc>
            </a:pPr>
            <a:endParaRPr lang="en-ZA" altLang="en-US" dirty="0">
              <a:latin typeface="+mj-lt"/>
            </a:endParaRPr>
          </a:p>
        </p:txBody>
      </p:sp>
    </p:spTree>
    <p:extLst>
      <p:ext uri="{BB962C8B-B14F-4D97-AF65-F5344CB8AC3E}">
        <p14:creationId xmlns:p14="http://schemas.microsoft.com/office/powerpoint/2010/main" xmlns="" val="28291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1262317"/>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CHALLENGES: ADMINISTRATIVE AND TECHNICAL DELAYS PHASE 3</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4FECDBC8-5490-3747-A1F8-57E0BDDFE5CC}"/>
              </a:ext>
            </a:extLst>
          </p:cNvPr>
          <p:cNvSpPr txBox="1"/>
          <p:nvPr/>
        </p:nvSpPr>
        <p:spPr>
          <a:xfrm>
            <a:off x="0" y="1311508"/>
            <a:ext cx="10477501" cy="3307029"/>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a:endParaRPr lang="en-ZA" sz="1400" dirty="0"/>
          </a:p>
          <a:p>
            <a:pPr>
              <a:buFont typeface="Arial" panose="020B0604020202020204" pitchFamily="34" charset="0"/>
              <a:buChar char="•"/>
            </a:pPr>
            <a:r>
              <a:rPr lang="en-ZA" sz="1400" b="1" u="sng" dirty="0"/>
              <a:t>BUILDING PLAN APPROVAL</a:t>
            </a:r>
            <a:endParaRPr lang="en-ZA" sz="1400" dirty="0"/>
          </a:p>
          <a:p>
            <a:pPr>
              <a:buFont typeface="Arial" panose="020B0604020202020204" pitchFamily="34" charset="0"/>
              <a:buChar char="•"/>
            </a:pPr>
            <a:r>
              <a:rPr lang="en-ZA" sz="1400" dirty="0"/>
              <a:t>The significance of building plan approval is that it is a prerequisite to obtaining occupancy certificates. Land Use approvals are required before any building plans can be approved, and as described earlier, the Land Use approvals process had to be redone, and concluded in October 2021, at which point the City began considering building plans for approval. </a:t>
            </a:r>
          </a:p>
          <a:p>
            <a:pPr marL="0" indent="0"/>
            <a:endParaRPr lang="en-ZA" sz="1400" dirty="0"/>
          </a:p>
          <a:p>
            <a:pPr>
              <a:buFont typeface="Arial" panose="020B0604020202020204" pitchFamily="34" charset="0"/>
              <a:buChar char="•"/>
            </a:pPr>
            <a:r>
              <a:rPr lang="en-ZA" sz="1400" dirty="0"/>
              <a:t>The building plan submission and approvals process was challenging, because 58 separate applications had to be made via the City of Cape Town’s online portal. Each of the 58 applications comprised of several plans and forms. The City struggled to manage and coordinate the process effectively for 58 applications using their system, and it was agreed in early October 2021 that plans would be submitted in a phased approach to make the process more manageable. </a:t>
            </a:r>
          </a:p>
          <a:p>
            <a:pPr marL="0" indent="0"/>
            <a:endParaRPr lang="en-ZA" sz="1400" dirty="0"/>
          </a:p>
          <a:p>
            <a:pPr>
              <a:buFont typeface="Arial" panose="020B0604020202020204" pitchFamily="34" charset="0"/>
              <a:buChar char="•"/>
            </a:pPr>
            <a:r>
              <a:rPr lang="en-ZA" sz="1400" dirty="0"/>
              <a:t>The process for plan approval took approximately three months, and building plans were approved in batches between 12 October 2021 and 17 December 2021. </a:t>
            </a:r>
          </a:p>
          <a:p>
            <a:pPr marL="342900" indent="-342900" algn="just" eaLnBrk="1" hangingPunct="1">
              <a:lnSpc>
                <a:spcPct val="150000"/>
              </a:lnSpc>
              <a:buFont typeface="Courier New" panose="02070309020205020404" pitchFamily="49" charset="0"/>
              <a:buChar char="o"/>
            </a:pPr>
            <a:endParaRPr lang="en-ZA" altLang="en-US" dirty="0">
              <a:latin typeface="+mj-lt"/>
            </a:endParaRPr>
          </a:p>
        </p:txBody>
      </p:sp>
    </p:spTree>
    <p:extLst>
      <p:ext uri="{BB962C8B-B14F-4D97-AF65-F5344CB8AC3E}">
        <p14:creationId xmlns:p14="http://schemas.microsoft.com/office/powerpoint/2010/main" xmlns="" val="25708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1262317"/>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CHALLENGES: ADMINISTRATIVE AND TECHNICAL DELAYS PHASE 3</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4FECDBC8-5490-3747-A1F8-57E0BDDFE5CC}"/>
              </a:ext>
            </a:extLst>
          </p:cNvPr>
          <p:cNvSpPr txBox="1"/>
          <p:nvPr/>
        </p:nvSpPr>
        <p:spPr>
          <a:xfrm>
            <a:off x="0" y="1311508"/>
            <a:ext cx="10477501" cy="5030578"/>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a:r>
              <a:rPr lang="en-ZA" sz="1400" b="1" u="sng" dirty="0"/>
              <a:t>OCCUPANCY CERTIFICATION</a:t>
            </a:r>
          </a:p>
          <a:p>
            <a:pPr marL="0" indent="0"/>
            <a:endParaRPr lang="en-ZA" sz="1400" b="1" u="sng" dirty="0"/>
          </a:p>
          <a:p>
            <a:pPr>
              <a:buFont typeface="Arial" panose="020B0604020202020204" pitchFamily="34" charset="0"/>
              <a:buChar char="•"/>
            </a:pPr>
            <a:r>
              <a:rPr lang="en-ZA" sz="1400" dirty="0"/>
              <a:t>Following building plan approval, the City building inspectors conducted inspections of all units, and found instances of non-compliance with the National Building Regulations. The City began issuing Permission to Use Letters, with conditions attached, requesting the rectification of non-compliances within a period of 12 calendar months. The inspections and letters did not specify exact locations or instances where the City found non-compliances, and the team had to survey the entire site to identify potential areas of concern. The Contractor was then instructed to rectify these and spent the months of January and February 2022 doing so.</a:t>
            </a:r>
          </a:p>
          <a:p>
            <a:pPr marL="0" indent="0"/>
            <a:endParaRPr lang="en-ZA" sz="1400" dirty="0"/>
          </a:p>
          <a:p>
            <a:pPr>
              <a:buFont typeface="Arial" panose="020B0604020202020204" pitchFamily="34" charset="0"/>
              <a:buChar char="•"/>
            </a:pPr>
            <a:r>
              <a:rPr lang="en-ZA" sz="1400" dirty="0"/>
              <a:t>The rectification work concluded at the end of February 2022, and the City inspectors were invited to reinspect the entire site, through a series of inspections between 21 February 2022 and 04 March 2022. </a:t>
            </a:r>
          </a:p>
          <a:p>
            <a:pPr marL="0" indent="0"/>
            <a:endParaRPr lang="en-ZA" sz="1400" dirty="0"/>
          </a:p>
          <a:p>
            <a:pPr>
              <a:buFont typeface="Arial" panose="020B0604020202020204" pitchFamily="34" charset="0"/>
              <a:buChar char="•"/>
            </a:pPr>
            <a:r>
              <a:rPr lang="en-ZA" sz="1400" dirty="0"/>
              <a:t>To date, the City has not provided any official feedback from these inspections but have recently suggested that the Department is not required to submit building plans for approval, are exempt from the National Building Regulations, and that the City will not be issuing Occupancy Certificates, which seem to suggest that the lengthy exercise undertaken by the team to redo the land use approvals process, prepare and submit fully detailed building plans and supporting documentation, conduct formal inspections with the City could have been substantially shorter process. </a:t>
            </a:r>
          </a:p>
          <a:p>
            <a:pPr>
              <a:buFont typeface="Arial" panose="020B0604020202020204" pitchFamily="34" charset="0"/>
              <a:buChar char="•"/>
            </a:pPr>
            <a:endParaRPr lang="en-ZA" sz="1400" dirty="0"/>
          </a:p>
          <a:p>
            <a:pPr>
              <a:buFont typeface="Arial" panose="020B0604020202020204" pitchFamily="34" charset="0"/>
              <a:buChar char="•"/>
            </a:pPr>
            <a:r>
              <a:rPr lang="en-ZA" sz="1400" dirty="0"/>
              <a:t>The Department does acknowledge that rectifying non-compliances was important and beneficial to the homeowners, but this could have been achieved through a much simpler and shorter process as opposed to the strict linear and sequential process with potentially unnecessary steps imposed by the City of Cape Town.</a:t>
            </a:r>
          </a:p>
          <a:p>
            <a:pPr marL="342900" indent="-342900" algn="just" eaLnBrk="1" hangingPunct="1">
              <a:lnSpc>
                <a:spcPct val="150000"/>
              </a:lnSpc>
              <a:buFont typeface="Courier New" panose="02070309020205020404" pitchFamily="49" charset="0"/>
              <a:buChar char="o"/>
            </a:pPr>
            <a:endParaRPr lang="en-ZA" altLang="en-US" dirty="0">
              <a:latin typeface="+mj-lt"/>
            </a:endParaRPr>
          </a:p>
        </p:txBody>
      </p:sp>
    </p:spTree>
    <p:extLst>
      <p:ext uri="{BB962C8B-B14F-4D97-AF65-F5344CB8AC3E}">
        <p14:creationId xmlns:p14="http://schemas.microsoft.com/office/powerpoint/2010/main" xmlns="" val="25857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COURT ORDER</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 y="600946"/>
            <a:ext cx="10477501" cy="4384247"/>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nSpc>
                <a:spcPct val="150000"/>
              </a:lnSpc>
              <a:buFont typeface="Arial" panose="020B0604020202020204" pitchFamily="34" charset="0"/>
              <a:buChar char="•"/>
            </a:pPr>
            <a:r>
              <a:rPr lang="en-ZA" altLang="en-US" sz="1400" dirty="0"/>
              <a:t>On the 26th of November 2018, Land Claims Court (LCC) handed down a declaratory order against the State (Minister, Commission and Presidency) for failing in their constitutional obligation to provide restitution to all claimants of District 6 and this therefore constituted a violation of the rights of the claimants to be </a:t>
            </a:r>
            <a:r>
              <a:rPr lang="en-ZA" altLang="en-US" sz="1400" dirty="0" err="1"/>
              <a:t>restituted</a:t>
            </a:r>
            <a:r>
              <a:rPr lang="en-ZA" altLang="en-US" sz="1400" dirty="0"/>
              <a:t>.</a:t>
            </a:r>
          </a:p>
          <a:p>
            <a:pPr>
              <a:lnSpc>
                <a:spcPct val="150000"/>
              </a:lnSpc>
              <a:buFont typeface="Arial" panose="020B0604020202020204" pitchFamily="34" charset="0"/>
              <a:buChar char="•"/>
            </a:pPr>
            <a:r>
              <a:rPr lang="en-ZA" altLang="en-US" sz="1400" dirty="0"/>
              <a:t>Judge Kollapen ordered the Minister to formulate a “reasonable plan and programme” </a:t>
            </a:r>
          </a:p>
          <a:p>
            <a:pPr>
              <a:lnSpc>
                <a:spcPct val="150000"/>
              </a:lnSpc>
              <a:buFont typeface="Arial" panose="020B0604020202020204" pitchFamily="34" charset="0"/>
              <a:buChar char="•"/>
            </a:pPr>
            <a:r>
              <a:rPr lang="en-ZA" altLang="en-US" sz="1400" dirty="0"/>
              <a:t>The plan must provide:</a:t>
            </a:r>
          </a:p>
          <a:p>
            <a:pPr marL="341313" lvl="1" indent="-341313">
              <a:lnSpc>
                <a:spcPct val="150000"/>
              </a:lnSpc>
              <a:buFont typeface="Arial" panose="020B0604020202020204" pitchFamily="34" charset="0"/>
              <a:buChar char="•"/>
            </a:pPr>
            <a:r>
              <a:rPr lang="en-ZA" altLang="en-US" sz="1400" dirty="0"/>
              <a:t>An indicative conceptual layout for the redevelopment of District Six </a:t>
            </a:r>
          </a:p>
          <a:p>
            <a:pPr marL="341313" lvl="1" indent="-341313">
              <a:lnSpc>
                <a:spcPct val="150000"/>
              </a:lnSpc>
              <a:buFont typeface="Arial" panose="020B0604020202020204" pitchFamily="34" charset="0"/>
              <a:buChar char="•"/>
            </a:pPr>
            <a:r>
              <a:rPr lang="en-ZA" altLang="en-US" sz="1400" dirty="0"/>
              <a:t>Specific details of how the plan is to be funded, including the budget to be allocated by the Respondents for the execution of the plan and the precise means by which extrinsic funding is to be secured;</a:t>
            </a:r>
          </a:p>
          <a:p>
            <a:pPr marL="341313" lvl="1" indent="-341313">
              <a:lnSpc>
                <a:spcPct val="150000"/>
              </a:lnSpc>
              <a:buFont typeface="Arial" panose="020B0604020202020204" pitchFamily="34" charset="0"/>
              <a:buChar char="•"/>
            </a:pPr>
            <a:r>
              <a:rPr lang="en-ZA" altLang="en-US" sz="1400" dirty="0"/>
              <a:t>Estimated time frames for implementation of the plan</a:t>
            </a:r>
          </a:p>
          <a:p>
            <a:pPr>
              <a:lnSpc>
                <a:spcPct val="150000"/>
              </a:lnSpc>
              <a:buFont typeface="Arial" panose="020B0604020202020204" pitchFamily="34" charset="0"/>
              <a:buChar char="•"/>
            </a:pPr>
            <a:r>
              <a:rPr lang="en-ZA" altLang="en-US" sz="1400" dirty="0"/>
              <a:t>The Plan referred to was submitted to the LCC on the 17th of December 2019. </a:t>
            </a:r>
          </a:p>
          <a:p>
            <a:pPr>
              <a:lnSpc>
                <a:spcPct val="150000"/>
              </a:lnSpc>
              <a:buFont typeface="Arial" panose="020B0604020202020204" pitchFamily="34" charset="0"/>
              <a:buChar char="•"/>
            </a:pPr>
            <a:r>
              <a:rPr lang="en-ZA" altLang="en-US" sz="1400" dirty="0"/>
              <a:t>The Department committed to implement the revised programme over 2 phases, scheduled for completion within 4 years ending November 2025 at a cost of R1,87bn</a:t>
            </a:r>
          </a:p>
          <a:p>
            <a:pPr marL="342900" indent="-342900" algn="just" eaLnBrk="1" hangingPunct="1">
              <a:lnSpc>
                <a:spcPct val="150000"/>
              </a:lnSpc>
              <a:buFont typeface="Courier New" panose="02070309020205020404" pitchFamily="49" charset="0"/>
              <a:buChar char="o"/>
            </a:pPr>
            <a:endParaRPr lang="en-ZA" altLang="en-US" dirty="0">
              <a:latin typeface="+mj-lt"/>
            </a:endParaRPr>
          </a:p>
        </p:txBody>
      </p:sp>
    </p:spTree>
    <p:extLst>
      <p:ext uri="{BB962C8B-B14F-4D97-AF65-F5344CB8AC3E}">
        <p14:creationId xmlns:p14="http://schemas.microsoft.com/office/powerpoint/2010/main" xmlns="" val="10656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COURT ORDER PLAN</a:t>
            </a:r>
            <a:endParaRPr lang="en-ZA" sz="3600" dirty="0">
              <a:ln>
                <a:solidFill>
                  <a:schemeClr val="tx1"/>
                </a:solidFill>
              </a:ln>
              <a:solidFill>
                <a:schemeClr val="bg1"/>
              </a:solidFill>
              <a:effectLst>
                <a:outerShdw blurRad="38100" dist="38100" dir="2700000" algn="tl">
                  <a:srgbClr val="000000">
                    <a:alpha val="43137"/>
                  </a:srgbClr>
                </a:outerShdw>
              </a:effectLst>
            </a:endParaRPr>
          </a:p>
          <a:p>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F:\JOBS\2016\2580 - District 6 Implementation Plan\IMAGES\From GIS\!A3 Development Framework Parcel Areas PHOTO.jpg">
            <a:extLst>
              <a:ext uri="{FF2B5EF4-FFF2-40B4-BE49-F238E27FC236}">
                <a16:creationId xmlns:a16="http://schemas.microsoft.com/office/drawing/2014/main" xmlns="" id="{94D199E9-2692-8743-BB71-4E3EC6F545B7}"/>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84128" y="590550"/>
            <a:ext cx="7909244" cy="573015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a:extLst>
              <a:ext uri="{FF2B5EF4-FFF2-40B4-BE49-F238E27FC236}">
                <a16:creationId xmlns:a16="http://schemas.microsoft.com/office/drawing/2014/main" xmlns="" id="{2E4027F3-CD33-6143-9103-22D98CB1E352}"/>
              </a:ext>
            </a:extLst>
          </p:cNvPr>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08512" y="5815584"/>
            <a:ext cx="1556608" cy="42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117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COURT ORDER PLAN</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16A33F1A-7031-4F93-9B5A-9EB081DF8126}"/>
              </a:ext>
            </a:extLst>
          </p:cNvPr>
          <p:cNvPicPr>
            <a:picLocks noChangeAspect="1"/>
          </p:cNvPicPr>
          <p:nvPr/>
        </p:nvPicPr>
        <p:blipFill>
          <a:blip r:embed="rId3" cstate="print"/>
          <a:stretch>
            <a:fillRect/>
          </a:stretch>
        </p:blipFill>
        <p:spPr>
          <a:xfrm rot="16200000">
            <a:off x="2569620" y="-1149894"/>
            <a:ext cx="5328238" cy="9264319"/>
          </a:xfrm>
          <a:prstGeom prst="rect">
            <a:avLst/>
          </a:prstGeom>
        </p:spPr>
      </p:pic>
    </p:spTree>
    <p:extLst>
      <p:ext uri="{BB962C8B-B14F-4D97-AF65-F5344CB8AC3E}">
        <p14:creationId xmlns:p14="http://schemas.microsoft.com/office/powerpoint/2010/main" xmlns="" val="186470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PURPOSE: </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xmlns="" id="{9E903C67-52EB-4D55-A1C2-261E8F832BF2}"/>
              </a:ext>
            </a:extLst>
          </p:cNvPr>
          <p:cNvSpPr txBox="1">
            <a:spLocks/>
          </p:cNvSpPr>
          <p:nvPr/>
        </p:nvSpPr>
        <p:spPr>
          <a:xfrm>
            <a:off x="457200" y="1265238"/>
            <a:ext cx="7696200" cy="4906962"/>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buNone/>
              <a:defRPr/>
            </a:pPr>
            <a:r>
              <a:rPr lang="en-ZA" altLang="en-US" sz="1800" dirty="0"/>
              <a:t>To address the following:</a:t>
            </a:r>
          </a:p>
          <a:p>
            <a:pPr marL="0" indent="0" algn="just">
              <a:buNone/>
              <a:defRPr/>
            </a:pPr>
            <a:endParaRPr lang="en-ZA" altLang="en-US" sz="1800" dirty="0"/>
          </a:p>
          <a:p>
            <a:pPr marL="457200" indent="-457200" algn="just">
              <a:buFont typeface="Arial" charset="0"/>
              <a:buAutoNum type="arabicPeriod"/>
              <a:defRPr/>
            </a:pPr>
            <a:r>
              <a:rPr lang="en-ZA" altLang="en-US" sz="1800" dirty="0"/>
              <a:t>Background to the District Six land restitution claim</a:t>
            </a:r>
          </a:p>
          <a:p>
            <a:pPr marL="457200" indent="-457200" algn="just">
              <a:buFont typeface="Arial" charset="0"/>
              <a:buAutoNum type="arabicPeriod"/>
              <a:defRPr/>
            </a:pPr>
            <a:r>
              <a:rPr lang="en-ZA" altLang="en-US" sz="1800" dirty="0"/>
              <a:t>Parties – </a:t>
            </a:r>
            <a:r>
              <a:rPr lang="en-US" altLang="en-US" sz="1800" dirty="0"/>
              <a:t>Government </a:t>
            </a:r>
          </a:p>
          <a:p>
            <a:pPr marL="457200" indent="-457200" algn="just">
              <a:buFont typeface="Arial" charset="0"/>
              <a:buAutoNum type="arabicPeriod"/>
              <a:defRPr/>
            </a:pPr>
            <a:r>
              <a:rPr lang="en-ZA" altLang="en-US" sz="1800" dirty="0"/>
              <a:t>District 6 Groups</a:t>
            </a:r>
          </a:p>
          <a:p>
            <a:pPr marL="457200" indent="-457200" algn="just">
              <a:buFont typeface="Arial" charset="0"/>
              <a:buAutoNum type="arabicPeriod"/>
              <a:defRPr/>
            </a:pPr>
            <a:r>
              <a:rPr lang="en-ZA" altLang="en-US" sz="1800" dirty="0"/>
              <a:t>Milestone Achievements </a:t>
            </a:r>
          </a:p>
          <a:p>
            <a:pPr marL="457200" indent="-457200" algn="just">
              <a:buFont typeface="Arial" charset="0"/>
              <a:buAutoNum type="arabicPeriod"/>
              <a:defRPr/>
            </a:pPr>
            <a:r>
              <a:rPr lang="en-ZA" altLang="en-US" sz="1800" dirty="0"/>
              <a:t>Phase 3: Allocation Status Quo</a:t>
            </a:r>
          </a:p>
          <a:p>
            <a:pPr marL="457200" indent="-457200" algn="just">
              <a:buFont typeface="Arial" charset="0"/>
              <a:buAutoNum type="arabicPeriod"/>
              <a:defRPr/>
            </a:pPr>
            <a:r>
              <a:rPr lang="en-ZA" altLang="en-US" sz="1800" dirty="0"/>
              <a:t>Phase 3: Development</a:t>
            </a:r>
          </a:p>
          <a:p>
            <a:pPr marL="457200" indent="-457200" algn="just">
              <a:buFont typeface="Arial" charset="0"/>
              <a:buAutoNum type="arabicPeriod"/>
              <a:defRPr/>
            </a:pPr>
            <a:r>
              <a:rPr lang="en-ZA" altLang="en-US" sz="1800" dirty="0"/>
              <a:t>Phase 3: Challenges and Delays</a:t>
            </a:r>
          </a:p>
          <a:p>
            <a:pPr marL="457200" indent="-457200" algn="just">
              <a:buFont typeface="Arial" charset="0"/>
              <a:buAutoNum type="arabicPeriod"/>
              <a:defRPr/>
            </a:pPr>
            <a:r>
              <a:rPr lang="en-ZA" altLang="en-US" sz="1800" dirty="0"/>
              <a:t>Court order plan and current status thereof</a:t>
            </a:r>
          </a:p>
          <a:p>
            <a:pPr marL="457200" indent="-457200" algn="just">
              <a:buFont typeface="Arial" charset="0"/>
              <a:buAutoNum type="arabicPeriod"/>
              <a:defRPr/>
            </a:pPr>
            <a:r>
              <a:rPr lang="en-ZA" altLang="en-US" sz="1800" dirty="0"/>
              <a:t>Consultation with claimants</a:t>
            </a:r>
          </a:p>
          <a:p>
            <a:pPr marL="457200" indent="-457200" algn="just">
              <a:buFont typeface="Arial" charset="0"/>
              <a:buAutoNum type="arabicPeriod"/>
              <a:defRPr/>
            </a:pPr>
            <a:r>
              <a:rPr lang="en-ZA" altLang="en-US" sz="1800" dirty="0"/>
              <a:t>Way forward</a:t>
            </a:r>
          </a:p>
          <a:p>
            <a:pPr marL="0" indent="0" algn="just">
              <a:defRPr/>
            </a:pPr>
            <a:endParaRPr lang="en-ZA" altLang="en-US" sz="1800" dirty="0">
              <a:solidFill>
                <a:srgbClr val="FF0000"/>
              </a:solidFill>
              <a:latin typeface="+mn-lt"/>
            </a:endParaRPr>
          </a:p>
          <a:p>
            <a:pPr marL="457200" indent="-457200" algn="just">
              <a:buFont typeface="Arial" charset="0"/>
              <a:buAutoNum type="arabicPeriod"/>
              <a:defRPr/>
            </a:pPr>
            <a:endParaRPr lang="en-ZA" altLang="en-US" sz="2300" dirty="0">
              <a:latin typeface="+mn-lt"/>
            </a:endParaRPr>
          </a:p>
          <a:p>
            <a:pPr marL="457200" indent="-457200" algn="just">
              <a:buFont typeface="Arial" charset="0"/>
              <a:buAutoNum type="arabicPeriod"/>
              <a:defRPr/>
            </a:pPr>
            <a:endParaRPr lang="en-ZA" altLang="en-US" sz="2300" dirty="0">
              <a:latin typeface="+mn-lt"/>
            </a:endParaRPr>
          </a:p>
          <a:p>
            <a:pPr marL="457200" indent="-457200" algn="just">
              <a:buFont typeface="Arial" charset="0"/>
              <a:buAutoNum type="arabicPeriod"/>
              <a:defRPr/>
            </a:pPr>
            <a:endParaRPr lang="en-ZA" altLang="en-US" sz="2300" dirty="0">
              <a:latin typeface="+mn-lt"/>
            </a:endParaRPr>
          </a:p>
          <a:p>
            <a:pPr marL="457200" indent="-457200" algn="just">
              <a:buFont typeface="Arial" charset="0"/>
              <a:buAutoNum type="arabicPeriod"/>
              <a:defRPr/>
            </a:pPr>
            <a:endParaRPr lang="en-ZA" altLang="en-US" sz="23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COURT ORDER PLAN</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325" y="804672"/>
            <a:ext cx="5002049" cy="2795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C:\Users\HKhatib\Desktop\RLCC\DISTRICT 6\photos\_MG_2410.JPG">
            <a:extLst>
              <a:ext uri="{FF2B5EF4-FFF2-40B4-BE49-F238E27FC236}">
                <a16:creationId xmlns:a16="http://schemas.microsoft.com/office/drawing/2014/main" xmlns="" id="{D76BF704-CE55-9B4A-8A71-D7A64DD296D6}"/>
              </a:ext>
            </a:extLst>
          </p:cNvPr>
          <p:cNvPicPr/>
          <p:nvPr/>
        </p:nvPicPr>
        <p:blipFill rotWithShape="1">
          <a:blip r:embed="rId4" cstate="email">
            <a:extLst>
              <a:ext uri="{28A0092B-C50C-407E-A947-70E740481C1C}">
                <a14:useLocalDpi xmlns:a14="http://schemas.microsoft.com/office/drawing/2010/main" xmlns=""/>
              </a:ext>
            </a:extLst>
          </a:blip>
          <a:srcRect/>
          <a:stretch/>
        </p:blipFill>
        <p:spPr bwMode="auto">
          <a:xfrm>
            <a:off x="6037321" y="3336291"/>
            <a:ext cx="3874776" cy="2193417"/>
          </a:xfrm>
          <a:prstGeom prst="rect">
            <a:avLst/>
          </a:prstGeom>
          <a:noFill/>
          <a:ln>
            <a:noFill/>
          </a:ln>
        </p:spPr>
      </p:pic>
      <p:pic>
        <p:nvPicPr>
          <p:cNvPr id="11" name="Picture 10" descr="C:\Users\HKhatib\Desktop\RLCC\DISTRICT 6\photos\_MG_2412.JPG">
            <a:extLst>
              <a:ext uri="{FF2B5EF4-FFF2-40B4-BE49-F238E27FC236}">
                <a16:creationId xmlns:a16="http://schemas.microsoft.com/office/drawing/2014/main" xmlns="" id="{44833F1C-DE13-9E46-A37A-0EBEAC1B9849}"/>
              </a:ext>
            </a:extLst>
          </p:cNvPr>
          <p:cNvPicPr/>
          <p:nvPr/>
        </p:nvPicPr>
        <p:blipFill rotWithShape="1">
          <a:blip r:embed="rId5" cstate="email">
            <a:extLst>
              <a:ext uri="{28A0092B-C50C-407E-A947-70E740481C1C}">
                <a14:useLocalDpi xmlns:a14="http://schemas.microsoft.com/office/drawing/2010/main" xmlns=""/>
              </a:ext>
            </a:extLst>
          </a:blip>
          <a:srcRect/>
          <a:stretch/>
        </p:blipFill>
        <p:spPr bwMode="auto">
          <a:xfrm>
            <a:off x="5993259" y="804672"/>
            <a:ext cx="3918838" cy="2193418"/>
          </a:xfrm>
          <a:prstGeom prst="rect">
            <a:avLst/>
          </a:prstGeom>
          <a:noFill/>
          <a:ln>
            <a:noFill/>
          </a:ln>
        </p:spPr>
      </p:pic>
      <p:pic>
        <p:nvPicPr>
          <p:cNvPr id="12" name="Picture 11" descr="F:\JOBS\2019\2696 - District 6 Implementation Plan for Court Order\PLANS\Received\Paul Judd\30 Sept 2019\ARCH - CNdV - District 6 - report - Unit A - Elevations cross street - A4 1-100.jpg">
            <a:extLst>
              <a:ext uri="{FF2B5EF4-FFF2-40B4-BE49-F238E27FC236}">
                <a16:creationId xmlns:a16="http://schemas.microsoft.com/office/drawing/2014/main" xmlns="" id="{0F9BBA5F-A58A-0E4D-81EE-E9EEEBD1CAE9}"/>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bwMode="auto">
          <a:xfrm>
            <a:off x="792480" y="3599753"/>
            <a:ext cx="3281940" cy="2594801"/>
          </a:xfrm>
          <a:prstGeom prst="rect">
            <a:avLst/>
          </a:prstGeom>
          <a:noFill/>
          <a:ln>
            <a:noFill/>
          </a:ln>
        </p:spPr>
      </p:pic>
    </p:spTree>
    <p:extLst>
      <p:ext uri="{BB962C8B-B14F-4D97-AF65-F5344CB8AC3E}">
        <p14:creationId xmlns:p14="http://schemas.microsoft.com/office/powerpoint/2010/main" xmlns="" val="238278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COURT ORDER PLAN</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F:\JOBS\2019\2696 - District 6 Implementation Plan for Court Order\PLANS\Received\Paul Judd\30 October 2019\Typical 4.6m wide unit - 1st floor - with furniture.jpg">
            <a:extLst>
              <a:ext uri="{FF2B5EF4-FFF2-40B4-BE49-F238E27FC236}">
                <a16:creationId xmlns:a16="http://schemas.microsoft.com/office/drawing/2014/main" xmlns="" id="{F2CBE983-9058-EA4E-91C5-0339DB3A55C6}"/>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19915" y="690631"/>
            <a:ext cx="3935093" cy="250049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F:\JOBS\2019\2696 - District 6 Implementation Plan for Court Order\PLANS\Received\Paul Judd\30 October 2019\Typical 4.6m wide unit - Ground floor - with furniture.jpg">
            <a:extLst>
              <a:ext uri="{FF2B5EF4-FFF2-40B4-BE49-F238E27FC236}">
                <a16:creationId xmlns:a16="http://schemas.microsoft.com/office/drawing/2014/main" xmlns="" id="{F8FFCDE0-2A51-DC44-8639-90C0F8048DE6}"/>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19913" y="3567360"/>
            <a:ext cx="3935093" cy="250049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1">
            <a:extLst>
              <a:ext uri="{FF2B5EF4-FFF2-40B4-BE49-F238E27FC236}">
                <a16:creationId xmlns:a16="http://schemas.microsoft.com/office/drawing/2014/main" xmlns="" id="{08109D16-2AD1-EC4C-9CD4-DAD40A251EF6}"/>
              </a:ext>
            </a:extLst>
          </p:cNvPr>
          <p:cNvSpPr txBox="1">
            <a:spLocks/>
          </p:cNvSpPr>
          <p:nvPr/>
        </p:nvSpPr>
        <p:spPr>
          <a:xfrm>
            <a:off x="319913" y="6138071"/>
            <a:ext cx="2729761" cy="168343"/>
          </a:xfrm>
          <a:prstGeom prst="rect">
            <a:avLst/>
          </a:prstGeom>
          <a:noFill/>
        </p:spPr>
        <p:txBody>
          <a:bodyPr lIns="0" tIns="0" rIns="0" bIns="0">
            <a:noAutofit/>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itchFamily="34" charset="0"/>
              <a:buNone/>
              <a:tabLst>
                <a:tab pos="714375" algn="l"/>
              </a:tabLst>
            </a:pPr>
            <a:r>
              <a:rPr lang="en-ZA" sz="700" dirty="0"/>
              <a:t>Figure 7.8	Unit typology - downstairs</a:t>
            </a:r>
          </a:p>
        </p:txBody>
      </p:sp>
      <p:sp>
        <p:nvSpPr>
          <p:cNvPr id="10" name="Text Placeholder 1">
            <a:extLst>
              <a:ext uri="{FF2B5EF4-FFF2-40B4-BE49-F238E27FC236}">
                <a16:creationId xmlns:a16="http://schemas.microsoft.com/office/drawing/2014/main" xmlns="" id="{86EF033B-4D9E-6F4A-8388-72D579B98A23}"/>
              </a:ext>
            </a:extLst>
          </p:cNvPr>
          <p:cNvSpPr txBox="1">
            <a:spLocks/>
          </p:cNvSpPr>
          <p:nvPr/>
        </p:nvSpPr>
        <p:spPr>
          <a:xfrm>
            <a:off x="319914" y="3245030"/>
            <a:ext cx="2729761" cy="168343"/>
          </a:xfrm>
          <a:prstGeom prst="rect">
            <a:avLst/>
          </a:prstGeom>
          <a:noFill/>
        </p:spPr>
        <p:txBody>
          <a:bodyPr lIns="0" tIns="0" rIns="0" bIns="0">
            <a:noAutofit/>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itchFamily="34" charset="0"/>
              <a:buNone/>
              <a:tabLst>
                <a:tab pos="714375" algn="l"/>
              </a:tabLst>
            </a:pPr>
            <a:r>
              <a:rPr lang="en-ZA" sz="700"/>
              <a:t>Figure 7.7	Unit typology - upstairs</a:t>
            </a:r>
            <a:endParaRPr lang="en-ZA" sz="700" dirty="0"/>
          </a:p>
        </p:txBody>
      </p:sp>
      <p:pic>
        <p:nvPicPr>
          <p:cNvPr id="11" name="Picture 4" descr="F:\JOBS\2019\2696 - District 6 Implementation Plan for Court Order\PLANS\Received\Paul Judd\30 Sept 2019\3D scene 8.jpg">
            <a:extLst>
              <a:ext uri="{FF2B5EF4-FFF2-40B4-BE49-F238E27FC236}">
                <a16:creationId xmlns:a16="http://schemas.microsoft.com/office/drawing/2014/main" xmlns="" id="{7282E7DC-D822-AB45-996A-303BED942EA3}"/>
              </a:ext>
            </a:extLst>
          </p:cNvPr>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4507039" y="3567360"/>
            <a:ext cx="4969922" cy="25004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F:\JOBS\2019\2696 - District 6 Implementation Plan for Court Order\PLANS\Received\Paul Judd\30 Sept 2019\3D scene 10.jpg">
            <a:extLst>
              <a:ext uri="{FF2B5EF4-FFF2-40B4-BE49-F238E27FC236}">
                <a16:creationId xmlns:a16="http://schemas.microsoft.com/office/drawing/2014/main" xmlns="" id="{C6CBA369-B128-BB4F-88A4-770D623D054B}"/>
              </a:ext>
            </a:extLst>
          </p:cNvPr>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4507038" y="690631"/>
            <a:ext cx="4969923" cy="2500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092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PROGRESS ON COURT PLAN </a:t>
            </a:r>
          </a:p>
        </p:txBody>
      </p:sp>
      <p:sp>
        <p:nvSpPr>
          <p:cNvPr id="8" name="TextBox 7"/>
          <p:cNvSpPr txBox="1"/>
          <p:nvPr/>
        </p:nvSpPr>
        <p:spPr>
          <a:xfrm>
            <a:off x="95416" y="675860"/>
            <a:ext cx="10263974" cy="4792115"/>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342900" indent="-342900" algn="just" eaLnBrk="1" hangingPunct="1">
              <a:lnSpc>
                <a:spcPct val="150000"/>
              </a:lnSpc>
              <a:buFont typeface="Courier New" panose="02070309020205020404" pitchFamily="49" charset="0"/>
              <a:buChar char="o"/>
            </a:pPr>
            <a:r>
              <a:rPr lang="en-ZA" altLang="en-US" sz="1400" dirty="0">
                <a:cs typeface="Arial" panose="020B0604020202020204" pitchFamily="34" charset="0"/>
              </a:rPr>
              <a:t>The COVID-19 pandemic has had a negative impact on the implementation of the Court Plan</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The Department officially appointed the built environment professional consultant team : the </a:t>
            </a:r>
            <a:r>
              <a:rPr lang="en-US" altLang="en-US" sz="1400" i="1" u="sng" dirty="0">
                <a:cs typeface="Arial" panose="020B0604020202020204" pitchFamily="34" charset="0"/>
              </a:rPr>
              <a:t>D6-ADE Joint Venture </a:t>
            </a:r>
            <a:r>
              <a:rPr lang="en-US" altLang="en-US" sz="1400" dirty="0">
                <a:cs typeface="Arial" panose="020B0604020202020204" pitchFamily="34" charset="0"/>
              </a:rPr>
              <a:t>by the 24th of November 2021(urban designers, architects, landscape architects, civil, structural, electrical and transport engineers, quantity surveyors, planners, and project managers). </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Project meetings have commenced between the DALRRD technical team and the D6-ADE JV team. </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The agreed approach is to counter the impact of COVID on the implementation of the District 6 Court Plan by fast tracking the implementation plan, and take all reasonable measures to expedite the project, to regain lost time.</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The work on the </a:t>
            </a:r>
            <a:r>
              <a:rPr lang="en-US" altLang="en-US" sz="1400" u="sng" dirty="0">
                <a:cs typeface="Arial" panose="020B0604020202020204" pitchFamily="34" charset="0"/>
              </a:rPr>
              <a:t>next phases </a:t>
            </a:r>
            <a:r>
              <a:rPr lang="en-US" altLang="en-US" sz="1400" dirty="0">
                <a:cs typeface="Arial" panose="020B0604020202020204" pitchFamily="34" charset="0"/>
              </a:rPr>
              <a:t>are in advance stages of design with a full time team of built environment professionals.</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This project, named </a:t>
            </a:r>
            <a:r>
              <a:rPr lang="en-US" altLang="en-US" sz="1400" i="1" u="sng" dirty="0">
                <a:cs typeface="Arial" panose="020B0604020202020204" pitchFamily="34" charset="0"/>
              </a:rPr>
              <a:t>“District Six Build 1</a:t>
            </a:r>
            <a:r>
              <a:rPr lang="en-US" altLang="en-US" sz="1400" dirty="0">
                <a:cs typeface="Arial" panose="020B0604020202020204" pitchFamily="34" charset="0"/>
              </a:rPr>
              <a:t>” entails the development of approximately </a:t>
            </a:r>
            <a:r>
              <a:rPr lang="en-US" altLang="en-US" sz="1400" u="sng" dirty="0">
                <a:cs typeface="Arial" panose="020B0604020202020204" pitchFamily="34" charset="0"/>
              </a:rPr>
              <a:t>467 residential units </a:t>
            </a:r>
            <a:r>
              <a:rPr lang="en-US" altLang="en-US" sz="1400" dirty="0">
                <a:cs typeface="Arial" panose="020B0604020202020204" pitchFamily="34" charset="0"/>
              </a:rPr>
              <a:t>and engineering services on four land parcels in District Six as follows:</a:t>
            </a:r>
          </a:p>
          <a:p>
            <a:pPr marL="1144587" lvl="2" indent="-342900" algn="just" eaLnBrk="1" hangingPunct="1">
              <a:buFont typeface="Wingdings" panose="05000000000000000000" pitchFamily="2" charset="2"/>
              <a:buChar char="§"/>
            </a:pPr>
            <a:r>
              <a:rPr lang="en-US" altLang="en-US" sz="1400" dirty="0">
                <a:cs typeface="Arial" panose="020B0604020202020204" pitchFamily="34" charset="0"/>
              </a:rPr>
              <a:t>Phase 1 – Bulk sewer line upgrade along Hanover Street</a:t>
            </a:r>
          </a:p>
          <a:p>
            <a:pPr marL="1144587" lvl="2" indent="-342900" algn="just" eaLnBrk="1" hangingPunct="1">
              <a:buFont typeface="Wingdings" panose="05000000000000000000" pitchFamily="2" charset="2"/>
              <a:buChar char="§"/>
            </a:pPr>
            <a:r>
              <a:rPr lang="en-US" altLang="en-US" sz="1400" dirty="0">
                <a:cs typeface="Arial" panose="020B0604020202020204" pitchFamily="34" charset="0"/>
              </a:rPr>
              <a:t>Phase 2 – 149 units on Parcel P</a:t>
            </a:r>
          </a:p>
          <a:p>
            <a:pPr marL="1144587" lvl="2" indent="-342900" algn="just" eaLnBrk="1" hangingPunct="1">
              <a:buFont typeface="Wingdings" panose="05000000000000000000" pitchFamily="2" charset="2"/>
              <a:buChar char="§"/>
            </a:pPr>
            <a:r>
              <a:rPr lang="en-US" altLang="en-US" sz="1400" dirty="0">
                <a:cs typeface="Arial" panose="020B0604020202020204" pitchFamily="34" charset="0"/>
              </a:rPr>
              <a:t>Phase 3 – 173 units on Parcel N</a:t>
            </a:r>
          </a:p>
          <a:p>
            <a:pPr marL="1144587" lvl="2" indent="-342900" algn="just" eaLnBrk="1" hangingPunct="1">
              <a:buFont typeface="Wingdings" panose="05000000000000000000" pitchFamily="2" charset="2"/>
              <a:buChar char="§"/>
            </a:pPr>
            <a:r>
              <a:rPr lang="en-US" altLang="en-US" sz="1400" dirty="0">
                <a:cs typeface="Arial" panose="020B0604020202020204" pitchFamily="34" charset="0"/>
              </a:rPr>
              <a:t>Phase 4 – 145 units on Parcel K2</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These phases are intended to be developed </a:t>
            </a:r>
            <a:r>
              <a:rPr lang="en-US" altLang="en-US" sz="1400" u="sng" dirty="0">
                <a:cs typeface="Arial" panose="020B0604020202020204" pitchFamily="34" charset="0"/>
              </a:rPr>
              <a:t>simultaneously</a:t>
            </a:r>
            <a:r>
              <a:rPr lang="en-US" altLang="en-US" sz="1400" dirty="0">
                <a:cs typeface="Arial" panose="020B0604020202020204" pitchFamily="34" charset="0"/>
              </a:rPr>
              <a:t>, and the unit quantities are subject to change as the site layouts are </a:t>
            </a:r>
            <a:r>
              <a:rPr lang="en-US" altLang="en-US" sz="1400" dirty="0" err="1">
                <a:cs typeface="Arial" panose="020B0604020202020204" pitchFamily="34" charset="0"/>
              </a:rPr>
              <a:t>finalised</a:t>
            </a:r>
            <a:r>
              <a:rPr lang="en-US" altLang="en-US" sz="1400" dirty="0">
                <a:cs typeface="Arial" panose="020B0604020202020204" pitchFamily="34" charset="0"/>
              </a:rPr>
              <a:t>.</a:t>
            </a:r>
            <a:endParaRPr lang="en-ZA" altLang="en-US" sz="1400" dirty="0">
              <a:cs typeface="Arial" panose="020B0604020202020204" pitchFamily="34" charset="0"/>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6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2400" dirty="0">
                <a:solidFill>
                  <a:schemeClr val="bg1"/>
                </a:solidFill>
              </a:rPr>
              <a:t>CONSULTATION WITH CLAIMANTS ON DEVELOPMENT </a:t>
            </a:r>
          </a:p>
        </p:txBody>
      </p:sp>
      <p:sp>
        <p:nvSpPr>
          <p:cNvPr id="8" name="TextBox 7"/>
          <p:cNvSpPr txBox="1"/>
          <p:nvPr/>
        </p:nvSpPr>
        <p:spPr>
          <a:xfrm>
            <a:off x="0" y="606743"/>
            <a:ext cx="10368501" cy="5317131"/>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342900" indent="-342900" algn="just" eaLnBrk="1" hangingPunct="1">
              <a:lnSpc>
                <a:spcPct val="150000"/>
              </a:lnSpc>
              <a:buFont typeface="Courier New" panose="02070309020205020404" pitchFamily="49" charset="0"/>
              <a:buChar char="o"/>
            </a:pPr>
            <a:endParaRPr lang="en-ZA" altLang="en-US" sz="1600" dirty="0">
              <a:cs typeface="Arial" panose="020B0604020202020204" pitchFamily="34" charset="0"/>
            </a:endParaRPr>
          </a:p>
          <a:p>
            <a:pPr marL="342900" indent="-342900" algn="just" eaLnBrk="1" hangingPunct="1">
              <a:lnSpc>
                <a:spcPct val="150000"/>
              </a:lnSpc>
              <a:buFont typeface="Courier New" panose="02070309020205020404" pitchFamily="49" charset="0"/>
              <a:buChar char="o"/>
            </a:pPr>
            <a:r>
              <a:rPr lang="en-ZA" altLang="en-US" sz="1400" dirty="0">
                <a:cs typeface="Arial" panose="020B0604020202020204" pitchFamily="34" charset="0"/>
              </a:rPr>
              <a:t> </a:t>
            </a:r>
            <a:r>
              <a:rPr lang="en-US" altLang="en-US" sz="1400" u="sng" dirty="0">
                <a:cs typeface="Arial" panose="020B0604020202020204" pitchFamily="34" charset="0"/>
              </a:rPr>
              <a:t>The final Court Plan </a:t>
            </a:r>
            <a:r>
              <a:rPr lang="en-US" altLang="en-US" sz="1400" dirty="0">
                <a:cs typeface="Arial" panose="020B0604020202020204" pitchFamily="34" charset="0"/>
              </a:rPr>
              <a:t>submitted by the Department to court on the 17th of December 2019 specifies a standard residential unit with a 4.6m wide (street frontage).</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On 12 March 2020 D6RG made formal representations to the Minister outlining design changes they wished to be considered. </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The Department’s technical team engaged with the professional team to conduct an exercise to cogently </a:t>
            </a:r>
            <a:r>
              <a:rPr lang="en-US" altLang="en-US" sz="1400" dirty="0" err="1">
                <a:cs typeface="Arial" panose="020B0604020202020204" pitchFamily="34" charset="0"/>
              </a:rPr>
              <a:t>analyse</a:t>
            </a:r>
            <a:r>
              <a:rPr lang="en-US" altLang="en-US" sz="1400" dirty="0">
                <a:cs typeface="Arial" panose="020B0604020202020204" pitchFamily="34" charset="0"/>
              </a:rPr>
              <a:t> the impact of the requested changes and its impact on Cost, Time and other aspects. </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This exercise took place </a:t>
            </a:r>
            <a:r>
              <a:rPr lang="en-US" altLang="en-US" sz="1400" u="sng" dirty="0">
                <a:cs typeface="Arial" panose="020B0604020202020204" pitchFamily="34" charset="0"/>
              </a:rPr>
              <a:t>May 2020 </a:t>
            </a:r>
            <a:r>
              <a:rPr lang="en-US" altLang="en-US" sz="1400" dirty="0">
                <a:cs typeface="Arial" panose="020B0604020202020204" pitchFamily="34" charset="0"/>
              </a:rPr>
              <a:t>and resulted in a </a:t>
            </a:r>
            <a:r>
              <a:rPr lang="en-US" altLang="en-US" sz="1400" u="sng" dirty="0">
                <a:cs typeface="Arial" panose="020B0604020202020204" pitchFamily="34" charset="0"/>
              </a:rPr>
              <a:t>comprehensive technical report </a:t>
            </a:r>
            <a:r>
              <a:rPr lang="en-US" altLang="en-US" sz="1400" dirty="0">
                <a:cs typeface="Arial" panose="020B0604020202020204" pitchFamily="34" charset="0"/>
              </a:rPr>
              <a:t>which addressed unit design, the impact on the entire layout of the various land parcels under consideration; the increased cost to accommodate the changes and the expected impact on the project programme.</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Consultation sessions were held with the D6RG in </a:t>
            </a:r>
            <a:r>
              <a:rPr lang="en-US" altLang="en-US" sz="1400" u="sng" dirty="0">
                <a:cs typeface="Arial" panose="020B0604020202020204" pitchFamily="34" charset="0"/>
              </a:rPr>
              <a:t>October 2020</a:t>
            </a:r>
            <a:r>
              <a:rPr lang="en-US" altLang="en-US" sz="1400" dirty="0">
                <a:cs typeface="Arial" panose="020B0604020202020204" pitchFamily="34" charset="0"/>
              </a:rPr>
              <a:t>, were the report was unpacked in detail and the opportunity to ask questions and test alternate proposals to what was contained in the report.</a:t>
            </a:r>
          </a:p>
          <a:p>
            <a:pPr marL="342900" indent="-342900" algn="just" eaLnBrk="1" hangingPunct="1">
              <a:lnSpc>
                <a:spcPct val="150000"/>
              </a:lnSpc>
              <a:buFont typeface="Courier New" panose="02070309020205020404" pitchFamily="49" charset="0"/>
              <a:buChar char="o"/>
            </a:pPr>
            <a:r>
              <a:rPr lang="en-US" altLang="en-US" sz="1400" dirty="0">
                <a:cs typeface="Arial" panose="020B0604020202020204" pitchFamily="34" charset="0"/>
              </a:rPr>
              <a:t>On the </a:t>
            </a:r>
            <a:r>
              <a:rPr lang="en-US" altLang="en-US" sz="1400" u="sng" dirty="0">
                <a:cs typeface="Arial" panose="020B0604020202020204" pitchFamily="34" charset="0"/>
              </a:rPr>
              <a:t>25th of November 2020 </a:t>
            </a:r>
            <a:r>
              <a:rPr lang="en-US" altLang="en-US" sz="1400" dirty="0">
                <a:cs typeface="Arial" panose="020B0604020202020204" pitchFamily="34" charset="0"/>
              </a:rPr>
              <a:t>the D6RG and the Minister held a meeting to put on record their in-principle acceptance of option 4.1 as contained in the technical report for an increase in street frontage from 4.6m to 5.5m as a preferred option, resulting in both financial and time implications.</a:t>
            </a:r>
          </a:p>
          <a:p>
            <a:pPr marL="342900" indent="-342900" algn="just" eaLnBrk="1" hangingPunct="1">
              <a:lnSpc>
                <a:spcPct val="150000"/>
              </a:lnSpc>
              <a:buFont typeface="Courier New" panose="02070309020205020404" pitchFamily="49" charset="0"/>
              <a:buChar char="o"/>
            </a:pPr>
            <a:endParaRPr lang="en-ZA" altLang="en-US" sz="1600" dirty="0">
              <a:latin typeface="+mj-l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90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2400" dirty="0">
                <a:solidFill>
                  <a:schemeClr val="bg1"/>
                </a:solidFill>
              </a:rPr>
              <a:t>CONSULTATION WITH CLAIMANTS ON THE DEVELOPMENT </a:t>
            </a:r>
          </a:p>
        </p:txBody>
      </p:sp>
      <p:sp>
        <p:nvSpPr>
          <p:cNvPr id="8" name="TextBox 7"/>
          <p:cNvSpPr txBox="1"/>
          <p:nvPr/>
        </p:nvSpPr>
        <p:spPr>
          <a:xfrm>
            <a:off x="0" y="606743"/>
            <a:ext cx="10477500" cy="4191951"/>
          </a:xfrm>
          <a:prstGeom prst="rect">
            <a:avLst/>
          </a:prstGeom>
          <a:noFill/>
        </p:spPr>
        <p:txBody>
          <a:bodyPr wrap="square" lIns="91408" tIns="45705" rIns="91408" bIns="45705">
            <a:spAutoFit/>
          </a:bodyPr>
          <a:lstStyle>
            <a:lvl1pPr marL="341313" indent="-341313"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eaLnBrk="0" hangingPunct="0">
              <a:defRPr sz="2000">
                <a:solidFill>
                  <a:schemeClr val="tx1"/>
                </a:solidFill>
                <a:latin typeface="Arial" pitchFamily="34" charset="0"/>
                <a:ea typeface="ＭＳ Ｐゴシック" pitchFamily="34" charset="-128"/>
              </a:defRPr>
            </a:lvl5pPr>
            <a:lvl6pPr marL="25146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2711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342900" indent="-342900" algn="just" eaLnBrk="1" hangingPunct="1">
              <a:lnSpc>
                <a:spcPct val="150000"/>
              </a:lnSpc>
              <a:buFont typeface="Courier New" panose="02070309020205020404" pitchFamily="49" charset="0"/>
              <a:buChar char="o"/>
            </a:pPr>
            <a:endParaRPr lang="en-ZA" altLang="en-US" sz="1600" dirty="0">
              <a:cs typeface="Arial" panose="020B0604020202020204" pitchFamily="34" charset="0"/>
            </a:endParaRPr>
          </a:p>
          <a:p>
            <a:pPr marL="366713" indent="-366713" algn="just" defTabSz="981075">
              <a:lnSpc>
                <a:spcPct val="150000"/>
              </a:lnSpc>
              <a:spcBef>
                <a:spcPct val="20000"/>
              </a:spcBef>
              <a:buFont typeface="Arial" pitchFamily="34" charset="0"/>
              <a:buChar char="•"/>
            </a:pPr>
            <a:r>
              <a:rPr lang="en-ZA" altLang="en-US" sz="1400" dirty="0">
                <a:ea typeface="ＭＳ Ｐゴシック" charset="0"/>
                <a:cs typeface="Arial" panose="020B0604020202020204" pitchFamily="34" charset="0"/>
              </a:rPr>
              <a:t> </a:t>
            </a:r>
            <a:r>
              <a:rPr lang="en-US" altLang="en-US" sz="1400" dirty="0">
                <a:ea typeface="ＭＳ Ｐゴシック" charset="0"/>
                <a:cs typeface="Arial" panose="020B0604020202020204" pitchFamily="34" charset="0"/>
              </a:rPr>
              <a:t>The Minister also agreed to the D6RGs request for logistical support in facilitating a meeting with the broader claimant community to communicate the resolution on the improved unit design.</a:t>
            </a:r>
          </a:p>
          <a:p>
            <a:pPr marL="366713" indent="-366713" algn="just" defTabSz="981075">
              <a:lnSpc>
                <a:spcPct val="150000"/>
              </a:lnSpc>
              <a:spcBef>
                <a:spcPct val="20000"/>
              </a:spcBef>
              <a:buFont typeface="Arial" pitchFamily="34" charset="0"/>
              <a:buChar char="•"/>
            </a:pPr>
            <a:r>
              <a:rPr lang="en-US" altLang="en-US" sz="1400" dirty="0">
                <a:ea typeface="ＭＳ Ｐゴシック" charset="0"/>
                <a:cs typeface="Arial" panose="020B0604020202020204" pitchFamily="34" charset="0"/>
              </a:rPr>
              <a:t>The meetings were rolled out over a period of 14 sessions that commenced on the 24th of March 2021 and ended on the 24th of April 2021, strictly adhering to all Covid protocols. The sessions were well-attended with a total attendance of 478 claimants.</a:t>
            </a:r>
          </a:p>
          <a:p>
            <a:pPr marL="366713" indent="-366713" algn="just" defTabSz="981075">
              <a:lnSpc>
                <a:spcPct val="150000"/>
              </a:lnSpc>
              <a:spcBef>
                <a:spcPct val="20000"/>
              </a:spcBef>
              <a:buFont typeface="Arial" pitchFamily="34" charset="0"/>
              <a:buChar char="•"/>
            </a:pPr>
            <a:r>
              <a:rPr lang="en-US" altLang="en-US" sz="1400" dirty="0">
                <a:ea typeface="ＭＳ Ｐゴシック" charset="0"/>
                <a:cs typeface="Arial" panose="020B0604020202020204" pitchFamily="34" charset="0"/>
              </a:rPr>
              <a:t>According to the D6RG outcome report received by the Department, the majority of claimants voted in </a:t>
            </a:r>
            <a:r>
              <a:rPr lang="en-US" altLang="en-US" sz="1400" dirty="0" err="1">
                <a:ea typeface="ＭＳ Ｐゴシック" charset="0"/>
                <a:cs typeface="Arial" panose="020B0604020202020204" pitchFamily="34" charset="0"/>
              </a:rPr>
              <a:t>favour</a:t>
            </a:r>
            <a:r>
              <a:rPr lang="en-US" altLang="en-US" sz="1400" dirty="0">
                <a:ea typeface="ＭＳ Ｐゴシック" charset="0"/>
                <a:cs typeface="Arial" panose="020B0604020202020204" pitchFamily="34" charset="0"/>
              </a:rPr>
              <a:t> of the improved unit design option 4,1. </a:t>
            </a:r>
          </a:p>
          <a:p>
            <a:pPr marL="366713" indent="-366713" algn="just" defTabSz="981075">
              <a:lnSpc>
                <a:spcPct val="150000"/>
              </a:lnSpc>
              <a:spcBef>
                <a:spcPct val="20000"/>
              </a:spcBef>
              <a:buFont typeface="Arial" pitchFamily="34" charset="0"/>
              <a:buChar char="•"/>
            </a:pPr>
            <a:r>
              <a:rPr lang="en-US" altLang="en-US" sz="1400" dirty="0">
                <a:ea typeface="ＭＳ Ｐゴシック" charset="0"/>
                <a:cs typeface="Arial" panose="020B0604020202020204" pitchFamily="34" charset="0"/>
              </a:rPr>
              <a:t>The claimants who attended the sessions overwhelmingly endorsed the improved housing unit (96%) as agreed to in-principle by the D6RG. </a:t>
            </a:r>
          </a:p>
          <a:p>
            <a:pPr marL="366713" indent="-366713" algn="just" defTabSz="981075">
              <a:lnSpc>
                <a:spcPct val="150000"/>
              </a:lnSpc>
              <a:spcBef>
                <a:spcPct val="20000"/>
              </a:spcBef>
              <a:buFont typeface="Arial" pitchFamily="34" charset="0"/>
              <a:buChar char="•"/>
            </a:pPr>
            <a:r>
              <a:rPr lang="en-US" altLang="en-US" sz="1400" dirty="0">
                <a:ea typeface="ＭＳ Ｐゴシック" charset="0"/>
                <a:cs typeface="Arial" panose="020B0604020202020204" pitchFamily="34" charset="0"/>
              </a:rPr>
              <a:t>The general mood observed during all the sessions was one of great optimism and expectation, with a new belief that Government will deliver on the amended improved housing plan (Option 4.1/ 5,5m frontage) and that the claimants will at last return to the District 6 within the next 3 and a half years - D6RG Chairperson </a:t>
            </a:r>
            <a:endParaRPr lang="en-ZA" altLang="en-US" sz="1400" dirty="0">
              <a:ea typeface="ＭＳ Ｐゴシック" charset="0"/>
              <a:cs typeface="Arial" panose="020B0604020202020204" pitchFamily="34" charset="0"/>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08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0"/>
            <a:ext cx="10477500" cy="791845"/>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COMMUNICATION &amp; WAY FORWARD </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4">
            <a:extLst>
              <a:ext uri="{FF2B5EF4-FFF2-40B4-BE49-F238E27FC236}">
                <a16:creationId xmlns:a16="http://schemas.microsoft.com/office/drawing/2014/main" xmlns="" id="{4C5BE162-2662-4BA1-99B5-FA4B6D5DA156}"/>
              </a:ext>
            </a:extLst>
          </p:cNvPr>
          <p:cNvSpPr txBox="1">
            <a:spLocks/>
          </p:cNvSpPr>
          <p:nvPr/>
        </p:nvSpPr>
        <p:spPr>
          <a:xfrm>
            <a:off x="228600" y="838200"/>
            <a:ext cx="9464040" cy="6035675"/>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r>
              <a:rPr lang="en-US" altLang="en-US" sz="1400" dirty="0"/>
              <a:t>The Claimants are kept informed, through </a:t>
            </a:r>
            <a:r>
              <a:rPr lang="en-US" altLang="en-US" sz="1400" u="sng" dirty="0" err="1"/>
              <a:t>sms</a:t>
            </a:r>
            <a:r>
              <a:rPr lang="en-US" altLang="en-US" sz="1400" u="sng" dirty="0"/>
              <a:t> texts </a:t>
            </a:r>
            <a:r>
              <a:rPr lang="en-US" altLang="en-US" sz="1400" dirty="0"/>
              <a:t>and emails of development processes and on any other relevant factor including meetings. </a:t>
            </a:r>
          </a:p>
          <a:p>
            <a:pPr algn="just"/>
            <a:r>
              <a:rPr lang="en-US" altLang="en-US" sz="1400" dirty="0"/>
              <a:t>Our technical team (Engineer, Town Planner, Quantity Surveyor) are in continuous discussions with the City of Cape Town regarding the occupation certificates and building construction works.</a:t>
            </a:r>
          </a:p>
          <a:p>
            <a:pPr algn="just"/>
            <a:r>
              <a:rPr lang="en-US" altLang="en-US" sz="1400" dirty="0"/>
              <a:t>Communicating with those families with disputes are  to settle matters first in order for the Commission to allocate a unit.</a:t>
            </a:r>
          </a:p>
          <a:p>
            <a:pPr algn="just"/>
            <a:r>
              <a:rPr lang="en-US" altLang="en-US" sz="1400" dirty="0"/>
              <a:t>The Commission will continue to verify the claimants in line with policy and update the claimant list.</a:t>
            </a:r>
          </a:p>
          <a:p>
            <a:pPr algn="just"/>
            <a:r>
              <a:rPr lang="en-US" altLang="en-US" sz="1400" dirty="0"/>
              <a:t>The claimants are continually reminded to update the Commission of any changes – personal details, family matters, contact details, etc.</a:t>
            </a:r>
          </a:p>
          <a:p>
            <a:pPr algn="just"/>
            <a:r>
              <a:rPr lang="en-US" altLang="en-US" sz="1400" dirty="0"/>
              <a:t>The returnees with concerns regarding structural issues of their dwellings built in phases 1 and 2 will again be visited and reminded of the builders liability period of 5 years and their own obligation to maintain their dwellings. </a:t>
            </a:r>
          </a:p>
          <a:p>
            <a:pPr algn="just"/>
            <a:r>
              <a:rPr lang="en-US" altLang="en-US" sz="1400" dirty="0"/>
              <a:t>All </a:t>
            </a:r>
            <a:r>
              <a:rPr lang="en-US" altLang="en-US" sz="1400" u="sng" dirty="0"/>
              <a:t>new order claimants</a:t>
            </a:r>
            <a:r>
              <a:rPr lang="en-US" altLang="en-US" sz="1400" dirty="0"/>
              <a:t>, reference number starting with “R” continue to receive six monthly updated correspondence on the status of their claims which currently have been interdicted by the Constitutional Court Order in the LAMOSA 1 and 2 matter. </a:t>
            </a:r>
          </a:p>
          <a:p>
            <a:r>
              <a:rPr lang="en-US" altLang="en-US" sz="1400" dirty="0"/>
              <a:t> </a:t>
            </a:r>
            <a:r>
              <a:rPr lang="en-US" sz="1400" dirty="0"/>
              <a:t>DALLRD will continue to implement the LCC </a:t>
            </a:r>
            <a:r>
              <a:rPr lang="en-US" sz="1400" dirty="0" err="1"/>
              <a:t>Kollapen</a:t>
            </a:r>
            <a:r>
              <a:rPr lang="en-US" sz="1400" dirty="0"/>
              <a:t> order </a:t>
            </a:r>
          </a:p>
          <a:p>
            <a:r>
              <a:rPr lang="en-US" sz="1400" dirty="0"/>
              <a:t>Next Phases to be carried out concurrently on an accelerated construction plan. </a:t>
            </a:r>
          </a:p>
          <a:p>
            <a:pPr marL="0" indent="0" algn="just">
              <a:buNone/>
            </a:pPr>
            <a:r>
              <a:rPr lang="en-US" altLang="en-US" sz="1400" dirty="0"/>
              <a:t> </a:t>
            </a:r>
          </a:p>
          <a:p>
            <a:pPr marL="0" indent="0" algn="just">
              <a:buNone/>
            </a:pPr>
            <a:endParaRPr lang="en-US" altLang="en-US" sz="1800" dirty="0"/>
          </a:p>
        </p:txBody>
      </p:sp>
    </p:spTree>
    <p:extLst>
      <p:ext uri="{BB962C8B-B14F-4D97-AF65-F5344CB8AC3E}">
        <p14:creationId xmlns:p14="http://schemas.microsoft.com/office/powerpoint/2010/main" xmlns="" val="158921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THANK YOU</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SA flag ppt background"/>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032592" y="954111"/>
            <a:ext cx="8412316" cy="5077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152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BACKGROUND</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a:extLst>
              <a:ext uri="{FF2B5EF4-FFF2-40B4-BE49-F238E27FC236}">
                <a16:creationId xmlns:a16="http://schemas.microsoft.com/office/drawing/2014/main" xmlns="" id="{90599B63-ED94-554D-808D-E00802488D37}"/>
              </a:ext>
            </a:extLst>
          </p:cNvPr>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xmlns=""/>
              </a:ext>
            </a:extLst>
          </a:blip>
          <a:srcRect b="-1"/>
          <a:stretch/>
        </p:blipFill>
        <p:spPr bwMode="auto">
          <a:xfrm>
            <a:off x="6932626" y="828675"/>
            <a:ext cx="3473312" cy="247154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
            <a:extLst>
              <a:ext uri="{FF2B5EF4-FFF2-40B4-BE49-F238E27FC236}">
                <a16:creationId xmlns:a16="http://schemas.microsoft.com/office/drawing/2014/main" xmlns="" id="{26444D72-79E2-E34A-A09B-85965B827B30}"/>
              </a:ext>
            </a:extLst>
          </p:cNvPr>
          <p:cNvSpPr txBox="1">
            <a:spLocks/>
          </p:cNvSpPr>
          <p:nvPr/>
        </p:nvSpPr>
        <p:spPr>
          <a:xfrm>
            <a:off x="71562" y="590550"/>
            <a:ext cx="6733709" cy="6594475"/>
          </a:xfrm>
          <a:prstGeom prst="rect">
            <a:avLst/>
          </a:prstGeom>
        </p:spPr>
        <p:txBody>
          <a:bodyPr lIns="0" tIns="0" rIns="0" bIns="0">
            <a:normAutofit/>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spcBef>
                <a:spcPts val="0"/>
              </a:spcBef>
              <a:buFont typeface="Arial" pitchFamily="34" charset="0"/>
              <a:buNone/>
              <a:tabLst>
                <a:tab pos="536575" algn="l"/>
              </a:tabLst>
            </a:pPr>
            <a:r>
              <a:rPr lang="en-ZA" sz="1200" b="1" dirty="0"/>
              <a:t>1.0</a:t>
            </a:r>
            <a:r>
              <a:rPr lang="en-ZA" sz="1400" b="1" dirty="0"/>
              <a:t>	Background District 6 Land Claim</a:t>
            </a:r>
          </a:p>
          <a:p>
            <a:pPr marL="0" indent="0" algn="just">
              <a:spcBef>
                <a:spcPts val="0"/>
              </a:spcBef>
              <a:buFont typeface="Arial" pitchFamily="34" charset="0"/>
              <a:buNone/>
              <a:tabLst>
                <a:tab pos="536575" algn="l"/>
              </a:tabLst>
            </a:pPr>
            <a:endParaRPr lang="en-ZA" sz="1400" dirty="0"/>
          </a:p>
          <a:p>
            <a:pPr marL="342900" lvl="2" indent="-342900" algn="just"/>
            <a:r>
              <a:rPr lang="en-US" sz="1200" dirty="0"/>
              <a:t>The area known as District Six was located close to the Central Business District of Cape Town.</a:t>
            </a:r>
          </a:p>
          <a:p>
            <a:pPr marL="342900" lvl="2" indent="-342900" algn="just"/>
            <a:r>
              <a:rPr lang="en-US" sz="1200" dirty="0"/>
              <a:t>As a result of the implementation of the Group Areas Act 77 of 1957 and the Community Board Act 3 of 1966, the people were forcibly removed.  </a:t>
            </a:r>
          </a:p>
          <a:p>
            <a:pPr marL="342900" lvl="2" indent="-342900" algn="just"/>
            <a:r>
              <a:rPr lang="en-US" sz="1200" dirty="0"/>
              <a:t>Some 66 000 people compromised the Community of District Six. The diverse community was predominantly resettled in the Cape Flats.</a:t>
            </a:r>
          </a:p>
          <a:p>
            <a:pPr marL="342900" lvl="2" indent="-342900" algn="just"/>
            <a:r>
              <a:rPr lang="en-US" sz="1200" dirty="0"/>
              <a:t>The City of Cape Town as the registered owner of the land sought to exclude the land from being used for restitution purposes (in 1996).</a:t>
            </a:r>
          </a:p>
          <a:p>
            <a:pPr marL="342900" lvl="2" indent="-342900" algn="just"/>
            <a:r>
              <a:rPr lang="en-US" sz="1200" dirty="0"/>
              <a:t>An application was brought to the </a:t>
            </a:r>
            <a:r>
              <a:rPr lang="en-US" sz="1200" u="sng" dirty="0"/>
              <a:t>Land Claims Court (LCC11/96</a:t>
            </a:r>
            <a:r>
              <a:rPr lang="en-US" sz="1200" dirty="0"/>
              <a:t>) and an out of court agreement was reached.</a:t>
            </a:r>
          </a:p>
          <a:p>
            <a:pPr marL="342900" lvl="2" indent="-342900" algn="just"/>
            <a:r>
              <a:rPr lang="en-US" sz="1200" dirty="0"/>
              <a:t>Through the mediation process, the </a:t>
            </a:r>
            <a:r>
              <a:rPr lang="en-US" sz="1200" u="sng" dirty="0"/>
              <a:t>District Six Beneficiary Trust </a:t>
            </a:r>
            <a:r>
              <a:rPr lang="en-US" sz="1200" dirty="0"/>
              <a:t>was elected by the claimants to represent them.</a:t>
            </a:r>
          </a:p>
          <a:p>
            <a:pPr marL="342900" lvl="2" indent="-342900" algn="just"/>
            <a:r>
              <a:rPr lang="en-US" sz="1200" dirty="0"/>
              <a:t>A Record of Understanding was entered into in 1998 between the claimant elected District Six Beneficiary Trust, the Department of Land Affairs and the City of Cape – recording to make available resources incl. financial, technical, community and  human resources</a:t>
            </a:r>
          </a:p>
          <a:p>
            <a:pPr marL="342900" lvl="2" indent="-342900" algn="just"/>
            <a:endParaRPr lang="en-US" sz="1200" dirty="0"/>
          </a:p>
          <a:p>
            <a:pPr marL="342900" lvl="2" indent="-342900" algn="just"/>
            <a:r>
              <a:rPr lang="en-US" sz="1200" dirty="0"/>
              <a:t>A Land Development Agreement was </a:t>
            </a:r>
            <a:r>
              <a:rPr lang="en-US" sz="1200" u="sng" dirty="0"/>
              <a:t>concluded in September 2000 </a:t>
            </a:r>
            <a:r>
              <a:rPr lang="en-US" sz="1200" dirty="0"/>
              <a:t>and a Framework Agreement was entered into between the parties in November 2000 that the </a:t>
            </a:r>
            <a:r>
              <a:rPr lang="en-US" sz="1200" u="sng" dirty="0"/>
              <a:t>40hectare land</a:t>
            </a:r>
            <a:r>
              <a:rPr lang="en-US" sz="1200" dirty="0"/>
              <a:t> would be released for restitution purposes. </a:t>
            </a:r>
          </a:p>
          <a:p>
            <a:pPr marL="800100" lvl="3" indent="-342900" algn="just"/>
            <a:r>
              <a:rPr lang="en-US" sz="1200" dirty="0"/>
              <a:t>The City to make designated land available for the development; transferred at no cost; and offer the bulk services; </a:t>
            </a:r>
          </a:p>
          <a:p>
            <a:pPr marL="800100" lvl="3" indent="-342900" algn="just"/>
            <a:r>
              <a:rPr lang="en-US" sz="1200" dirty="0"/>
              <a:t>The Department of Public Works shall be approached for undeveloped state land; </a:t>
            </a:r>
          </a:p>
          <a:p>
            <a:pPr marL="800100" lvl="3" indent="-342900" algn="just"/>
            <a:r>
              <a:rPr lang="en-US" sz="1200" dirty="0"/>
              <a:t>The then Department of Land Affairs shall make grant funding available.</a:t>
            </a:r>
          </a:p>
          <a:p>
            <a:pPr marL="800100" lvl="3" indent="-342900" algn="just"/>
            <a:endParaRPr lang="en-US" sz="1400" dirty="0"/>
          </a:p>
          <a:p>
            <a:pPr marL="342900" lvl="2" indent="-342900" algn="just"/>
            <a:endParaRPr lang="en-US" sz="1400" dirty="0"/>
          </a:p>
          <a:p>
            <a:pPr marL="0" indent="0" algn="just">
              <a:spcBef>
                <a:spcPts val="0"/>
              </a:spcBef>
              <a:buFont typeface="Arial" pitchFamily="34" charset="0"/>
              <a:buNone/>
              <a:tabLst>
                <a:tab pos="536575" algn="l"/>
              </a:tabLst>
            </a:pPr>
            <a:endParaRPr lang="en-ZA" sz="1400" dirty="0"/>
          </a:p>
        </p:txBody>
      </p:sp>
      <p:pic>
        <p:nvPicPr>
          <p:cNvPr id="12" name="Picture 11">
            <a:extLst>
              <a:ext uri="{FF2B5EF4-FFF2-40B4-BE49-F238E27FC236}">
                <a16:creationId xmlns:a16="http://schemas.microsoft.com/office/drawing/2014/main" xmlns="" id="{7BD08884-66A0-EE44-AB8C-602CD1A67259}"/>
              </a:ext>
            </a:extLst>
          </p:cNvPr>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6932626" y="3514502"/>
            <a:ext cx="3437877" cy="23769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028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BACKGROUND</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xmlns="" id="{ACDD0AF6-0FE9-874A-9F67-3C46B4B043D5}"/>
              </a:ext>
            </a:extLst>
          </p:cNvPr>
          <p:cNvSpPr txBox="1">
            <a:spLocks/>
          </p:cNvSpPr>
          <p:nvPr/>
        </p:nvSpPr>
        <p:spPr>
          <a:xfrm>
            <a:off x="0" y="590550"/>
            <a:ext cx="6758973" cy="6594475"/>
          </a:xfrm>
          <a:prstGeom prst="rect">
            <a:avLst/>
          </a:prstGeom>
        </p:spPr>
        <p:txBody>
          <a:bodyPr lIns="0" tIns="0" rIns="0" bIns="0">
            <a:normAutofit/>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342900" lvl="2" indent="-342900" algn="just"/>
            <a:r>
              <a:rPr lang="en-US" sz="1400" dirty="0"/>
              <a:t>At the cut-off date for </a:t>
            </a:r>
            <a:r>
              <a:rPr lang="en-US" sz="1400" dirty="0" err="1"/>
              <a:t>lodgement</a:t>
            </a:r>
            <a:r>
              <a:rPr lang="en-US" sz="1400" dirty="0"/>
              <a:t> of land claims</a:t>
            </a:r>
            <a:r>
              <a:rPr lang="en-US" sz="1400" b="1" dirty="0"/>
              <a:t>, 2670 </a:t>
            </a:r>
            <a:r>
              <a:rPr lang="en-US" sz="1400" dirty="0"/>
              <a:t>claims were lodged by former owners and tenants of District Six.</a:t>
            </a:r>
          </a:p>
          <a:p>
            <a:pPr marL="342900" lvl="2" indent="-342900" algn="just"/>
            <a:r>
              <a:rPr lang="en-US" sz="1400" dirty="0"/>
              <a:t>Except for 110 claims that did not meet the requirements, all other claims conformed to the acceptance criteria in terms of the Restitution of Land Rights Act.</a:t>
            </a:r>
          </a:p>
          <a:p>
            <a:pPr marL="342900" lvl="2" indent="-342900" algn="just"/>
            <a:endParaRPr lang="en-US" sz="1400" dirty="0"/>
          </a:p>
          <a:p>
            <a:pPr marL="342900" lvl="2" indent="-342900" algn="just"/>
            <a:r>
              <a:rPr lang="en-US" sz="1400" dirty="0"/>
              <a:t>The various options were introduced to the claimants and those who opted for </a:t>
            </a:r>
            <a:r>
              <a:rPr lang="en-US" sz="1400" u="sng" dirty="0"/>
              <a:t>restoration of land rights </a:t>
            </a:r>
            <a:r>
              <a:rPr lang="en-US" sz="1400" dirty="0"/>
              <a:t>grouped their claims to participate in a </a:t>
            </a:r>
            <a:r>
              <a:rPr lang="en-US" sz="1400" u="sng" dirty="0"/>
              <a:t>single</a:t>
            </a:r>
            <a:r>
              <a:rPr lang="en-US" sz="1400" dirty="0"/>
              <a:t> development of the 40 hectares of land.</a:t>
            </a:r>
          </a:p>
          <a:p>
            <a:pPr marL="342900" lvl="2" indent="-342900" algn="just"/>
            <a:endParaRPr lang="en-US" sz="1400" dirty="0"/>
          </a:p>
          <a:p>
            <a:pPr marL="342900" lvl="2" indent="-342900" algn="just"/>
            <a:r>
              <a:rPr lang="en-US" sz="1400" dirty="0"/>
              <a:t>Since 2000: 14 Section S42D submissions were approved settling </a:t>
            </a:r>
            <a:r>
              <a:rPr lang="en-US" sz="1400" b="1" dirty="0"/>
              <a:t>2526</a:t>
            </a:r>
            <a:r>
              <a:rPr lang="en-US" sz="1400" dirty="0"/>
              <a:t> claims with </a:t>
            </a:r>
            <a:r>
              <a:rPr lang="en-US" sz="1400" b="1" dirty="0"/>
              <a:t>1274</a:t>
            </a:r>
            <a:r>
              <a:rPr lang="en-US" sz="1400" dirty="0"/>
              <a:t> initially opting for redevelopment.  Owners and tenants were provided the same redevelopment settlement option.</a:t>
            </a:r>
          </a:p>
          <a:p>
            <a:pPr marL="800100" lvl="3" indent="-342900" algn="just"/>
            <a:endParaRPr lang="en-US" sz="1400" dirty="0"/>
          </a:p>
          <a:p>
            <a:pPr marL="342900" lvl="2" indent="-342900" algn="just"/>
            <a:r>
              <a:rPr lang="en-US" sz="1400" u="sng" dirty="0"/>
              <a:t>Grants t</a:t>
            </a:r>
            <a:r>
              <a:rPr lang="en-US" sz="1400" dirty="0"/>
              <a:t>o the value of  R333m made available for the redevelopment of District Six; with an additional R351m approved  in 2019.</a:t>
            </a:r>
          </a:p>
          <a:p>
            <a:pPr marL="342900" lvl="2" indent="-342900" algn="just"/>
            <a:endParaRPr lang="en-US" sz="1400" dirty="0"/>
          </a:p>
          <a:p>
            <a:pPr marL="342900" lvl="2" indent="-342900" algn="just"/>
            <a:r>
              <a:rPr lang="en-US" sz="1400" u="sng" dirty="0"/>
              <a:t>The District Six Beneficiary Trust </a:t>
            </a:r>
            <a:r>
              <a:rPr lang="en-US" sz="1400" dirty="0"/>
              <a:t>was elected by the claimants and was registered as the Trust in 2001 (IT2131/2001)  -  The Trust was a signatory to the Record of Understanding and  Settlement Framework Agreement.</a:t>
            </a:r>
          </a:p>
          <a:p>
            <a:pPr marL="0" lvl="2" indent="0" algn="just">
              <a:buNone/>
            </a:pPr>
            <a:endParaRPr lang="en-US" sz="1400" dirty="0"/>
          </a:p>
          <a:p>
            <a:pPr marL="342900" lvl="2" indent="-342900" algn="just"/>
            <a:r>
              <a:rPr lang="en-US" sz="1400" dirty="0"/>
              <a:t>The Trust was appointed by the claimants as developers for Pilot Phases 1 and 2.  It also facilitated the drafting of a </a:t>
            </a:r>
            <a:r>
              <a:rPr lang="en-US" sz="1400" b="1" dirty="0"/>
              <a:t>Business Plan for the redevelopment of the entire site.</a:t>
            </a:r>
          </a:p>
          <a:p>
            <a:pPr marL="342900" lvl="2" indent="-342900" algn="just"/>
            <a:endParaRPr lang="en-US" sz="1400" dirty="0"/>
          </a:p>
          <a:p>
            <a:pPr marL="342900" lvl="2" indent="-342900" algn="just"/>
            <a:endParaRPr lang="en-US" sz="1400" dirty="0"/>
          </a:p>
          <a:p>
            <a:pPr marL="0" indent="0" algn="just">
              <a:spcBef>
                <a:spcPts val="0"/>
              </a:spcBef>
              <a:buFont typeface="Arial" pitchFamily="34" charset="0"/>
              <a:buNone/>
              <a:tabLst>
                <a:tab pos="536575" algn="l"/>
              </a:tabLst>
            </a:pPr>
            <a:endParaRPr lang="en-ZA" sz="1400" dirty="0"/>
          </a:p>
        </p:txBody>
      </p:sp>
      <p:pic>
        <p:nvPicPr>
          <p:cNvPr id="8" name="Picture 3">
            <a:extLst>
              <a:ext uri="{FF2B5EF4-FFF2-40B4-BE49-F238E27FC236}">
                <a16:creationId xmlns:a16="http://schemas.microsoft.com/office/drawing/2014/main" xmlns="" id="{B263A25E-CDC6-B140-8DF9-42A96FD5A395}"/>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r="-1"/>
          <a:stretch/>
        </p:blipFill>
        <p:spPr bwMode="auto">
          <a:xfrm>
            <a:off x="6991043" y="739471"/>
            <a:ext cx="3353603" cy="28078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65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0" y="0"/>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ln>
                  <a:solidFill>
                    <a:schemeClr val="tx1"/>
                  </a:solidFill>
                </a:ln>
                <a:solidFill>
                  <a:schemeClr val="bg1"/>
                </a:solidFill>
                <a:effectLst>
                  <a:outerShdw blurRad="38100" dist="38100" dir="2700000" algn="tl">
                    <a:srgbClr val="000000">
                      <a:alpha val="43137"/>
                    </a:srgbClr>
                  </a:outerShdw>
                </a:effectLst>
              </a:rPr>
              <a:t>STATISTICS  </a:t>
            </a:r>
            <a:endParaRPr lang="en-ZA" sz="3600" dirty="0">
              <a:ln>
                <a:solidFill>
                  <a:schemeClr val="tx1"/>
                </a:solidFill>
              </a:ln>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2E4027F3-CD33-6143-9103-22D98CB1E352}"/>
              </a:ext>
            </a:extLst>
          </p:cNvPr>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08512" y="5815584"/>
            <a:ext cx="1556608" cy="42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Content Placeholder 3">
            <a:extLst>
              <a:ext uri="{FF2B5EF4-FFF2-40B4-BE49-F238E27FC236}">
                <a16:creationId xmlns:a16="http://schemas.microsoft.com/office/drawing/2014/main" xmlns="" id="{C9FB143D-F8F0-4E28-A62B-ED07A1893446}"/>
              </a:ext>
            </a:extLst>
          </p:cNvPr>
          <p:cNvGraphicFramePr>
            <a:graphicFrameLocks/>
          </p:cNvGraphicFramePr>
          <p:nvPr>
            <p:extLst>
              <p:ext uri="{D42A27DB-BD31-4B8C-83A1-F6EECF244321}">
                <p14:modId xmlns:p14="http://schemas.microsoft.com/office/powerpoint/2010/main" xmlns="" val="736883805"/>
              </p:ext>
            </p:extLst>
          </p:nvPr>
        </p:nvGraphicFramePr>
        <p:xfrm>
          <a:off x="43684" y="590550"/>
          <a:ext cx="10367255" cy="5689824"/>
        </p:xfrm>
        <a:graphic>
          <a:graphicData uri="http://schemas.openxmlformats.org/drawingml/2006/table">
            <a:tbl>
              <a:tblPr firstRow="1" bandRow="1">
                <a:tableStyleId>{5C22544A-7EE6-4342-B048-85BDC9FD1C3A}</a:tableStyleId>
              </a:tblPr>
              <a:tblGrid>
                <a:gridCol w="3713068">
                  <a:extLst>
                    <a:ext uri="{9D8B030D-6E8A-4147-A177-3AD203B41FA5}">
                      <a16:colId xmlns:a16="http://schemas.microsoft.com/office/drawing/2014/main" xmlns="" val="20000"/>
                    </a:ext>
                  </a:extLst>
                </a:gridCol>
                <a:gridCol w="1740414">
                  <a:extLst>
                    <a:ext uri="{9D8B030D-6E8A-4147-A177-3AD203B41FA5}">
                      <a16:colId xmlns:a16="http://schemas.microsoft.com/office/drawing/2014/main" xmlns="" val="20001"/>
                    </a:ext>
                  </a:extLst>
                </a:gridCol>
                <a:gridCol w="4913773">
                  <a:extLst>
                    <a:ext uri="{9D8B030D-6E8A-4147-A177-3AD203B41FA5}">
                      <a16:colId xmlns:a16="http://schemas.microsoft.com/office/drawing/2014/main" xmlns="" val="20002"/>
                    </a:ext>
                  </a:extLst>
                </a:gridCol>
              </a:tblGrid>
              <a:tr h="365738">
                <a:tc>
                  <a:txBody>
                    <a:bodyPr/>
                    <a:lstStyle/>
                    <a:p>
                      <a:r>
                        <a:rPr lang="en-ZA" sz="1800" dirty="0">
                          <a:solidFill>
                            <a:schemeClr val="tx1"/>
                          </a:solidFill>
                          <a:latin typeface="Arial" panose="020B0604020202020204" pitchFamily="34" charset="0"/>
                          <a:cs typeface="Arial" panose="020B0604020202020204" pitchFamily="34" charset="0"/>
                        </a:rPr>
                        <a:t>Category</a:t>
                      </a:r>
                    </a:p>
                  </a:txBody>
                  <a:tcPr marT="45710" marB="45710">
                    <a:solidFill>
                      <a:schemeClr val="accent3">
                        <a:lumMod val="60000"/>
                        <a:lumOff val="40000"/>
                      </a:schemeClr>
                    </a:solidFill>
                  </a:tcPr>
                </a:tc>
                <a:tc>
                  <a:txBody>
                    <a:bodyPr/>
                    <a:lstStyle/>
                    <a:p>
                      <a:r>
                        <a:rPr lang="en-ZA" sz="1800" dirty="0">
                          <a:solidFill>
                            <a:schemeClr val="tx1"/>
                          </a:solidFill>
                          <a:latin typeface="Arial" panose="020B0604020202020204" pitchFamily="34" charset="0"/>
                          <a:cs typeface="Arial" panose="020B0604020202020204" pitchFamily="34" charset="0"/>
                        </a:rPr>
                        <a:t>Number</a:t>
                      </a:r>
                    </a:p>
                  </a:txBody>
                  <a:tcPr marT="45710" marB="45710">
                    <a:solidFill>
                      <a:schemeClr val="accent3">
                        <a:lumMod val="60000"/>
                        <a:lumOff val="40000"/>
                      </a:schemeClr>
                    </a:solidFill>
                  </a:tcPr>
                </a:tc>
                <a:tc>
                  <a:txBody>
                    <a:bodyPr/>
                    <a:lstStyle/>
                    <a:p>
                      <a:r>
                        <a:rPr lang="en-ZA" sz="1800" dirty="0">
                          <a:solidFill>
                            <a:schemeClr val="tx1"/>
                          </a:solidFill>
                          <a:latin typeface="Arial" panose="020B0604020202020204" pitchFamily="34" charset="0"/>
                          <a:cs typeface="Arial" panose="020B0604020202020204" pitchFamily="34" charset="0"/>
                        </a:rPr>
                        <a:t>Comments</a:t>
                      </a:r>
                    </a:p>
                  </a:txBody>
                  <a:tcPr marT="45710" marB="45710">
                    <a:solidFill>
                      <a:schemeClr val="accent3">
                        <a:lumMod val="60000"/>
                        <a:lumOff val="40000"/>
                      </a:schemeClr>
                    </a:solidFill>
                  </a:tcPr>
                </a:tc>
                <a:extLst>
                  <a:ext uri="{0D108BD9-81ED-4DB2-BD59-A6C34878D82A}">
                    <a16:rowId xmlns:a16="http://schemas.microsoft.com/office/drawing/2014/main" xmlns="" val="10000"/>
                  </a:ext>
                </a:extLst>
              </a:tr>
              <a:tr h="335258">
                <a:tc>
                  <a:txBody>
                    <a:bodyPr/>
                    <a:lstStyle/>
                    <a:p>
                      <a:r>
                        <a:rPr lang="en-ZA" sz="1600" dirty="0">
                          <a:solidFill>
                            <a:schemeClr val="tx1"/>
                          </a:solidFill>
                          <a:latin typeface="Arial" panose="020B0604020202020204" pitchFamily="34" charset="0"/>
                          <a:cs typeface="Arial" panose="020B0604020202020204" pitchFamily="34" charset="0"/>
                        </a:rPr>
                        <a:t>Number of Claims Lodged </a:t>
                      </a:r>
                    </a:p>
                  </a:txBody>
                  <a:tcPr marT="45710" marB="45710">
                    <a:solidFill>
                      <a:schemeClr val="accent3">
                        <a:lumMod val="60000"/>
                        <a:lumOff val="4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2760</a:t>
                      </a:r>
                    </a:p>
                  </a:txBody>
                  <a:tcPr marT="45710" marB="45710">
                    <a:solidFill>
                      <a:schemeClr val="accent3">
                        <a:lumMod val="60000"/>
                        <a:lumOff val="4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Before the cut-off date 31 December 1998</a:t>
                      </a:r>
                    </a:p>
                  </a:txBody>
                  <a:tcPr marT="45710" marB="45710">
                    <a:solidFill>
                      <a:schemeClr val="accent3">
                        <a:lumMod val="60000"/>
                        <a:lumOff val="40000"/>
                      </a:schemeClr>
                    </a:solidFill>
                  </a:tcPr>
                </a:tc>
                <a:extLst>
                  <a:ext uri="{0D108BD9-81ED-4DB2-BD59-A6C34878D82A}">
                    <a16:rowId xmlns:a16="http://schemas.microsoft.com/office/drawing/2014/main" xmlns="" val="10001"/>
                  </a:ext>
                </a:extLst>
              </a:tr>
              <a:tr h="1642481">
                <a:tc>
                  <a:txBody>
                    <a:bodyPr/>
                    <a:lstStyle/>
                    <a:p>
                      <a:r>
                        <a:rPr lang="en-ZA" sz="1600" dirty="0">
                          <a:solidFill>
                            <a:schemeClr val="tx1"/>
                          </a:solidFill>
                          <a:latin typeface="Arial" panose="020B0604020202020204" pitchFamily="34" charset="0"/>
                          <a:cs typeface="Arial" panose="020B0604020202020204" pitchFamily="34" charset="0"/>
                        </a:rPr>
                        <a:t>Claims not Compliant</a:t>
                      </a:r>
                    </a:p>
                  </a:txBody>
                  <a:tcPr marT="45710" marB="45710">
                    <a:solidFill>
                      <a:schemeClr val="accent3">
                        <a:lumMod val="60000"/>
                        <a:lumOff val="4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110</a:t>
                      </a:r>
                    </a:p>
                  </a:txBody>
                  <a:tcPr marT="45710" marB="45710">
                    <a:solidFill>
                      <a:schemeClr val="accent3">
                        <a:lumMod val="60000"/>
                        <a:lumOff val="4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The claim does not meet the Requirement of the Act:</a:t>
                      </a:r>
                    </a:p>
                    <a:p>
                      <a:pPr marL="285750" indent="-285750">
                        <a:buFont typeface="Arial" panose="020B0604020202020204" pitchFamily="34" charset="0"/>
                        <a:buChar char="•"/>
                      </a:pPr>
                      <a:r>
                        <a:rPr lang="en-ZA" sz="1100" i="1" dirty="0">
                          <a:solidFill>
                            <a:schemeClr val="tx1"/>
                          </a:solidFill>
                          <a:latin typeface="Arial" panose="020B0604020202020204" pitchFamily="34" charset="0"/>
                          <a:cs typeface="Arial" panose="020B0604020202020204" pitchFamily="34" charset="0"/>
                        </a:rPr>
                        <a:t>Claimant failed to submit proof that they were forcibly removed as a result of racial laws or practices</a:t>
                      </a:r>
                    </a:p>
                    <a:p>
                      <a:pPr marL="285750" indent="-285750">
                        <a:buFont typeface="Arial" panose="020B0604020202020204" pitchFamily="34" charset="0"/>
                        <a:buChar char="•"/>
                      </a:pPr>
                      <a:r>
                        <a:rPr lang="en-ZA" sz="1100" i="1" dirty="0">
                          <a:solidFill>
                            <a:schemeClr val="tx1"/>
                          </a:solidFill>
                          <a:latin typeface="Arial" panose="020B0604020202020204" pitchFamily="34" charset="0"/>
                          <a:cs typeface="Arial" panose="020B0604020202020204" pitchFamily="34" charset="0"/>
                        </a:rPr>
                        <a:t>Compensation received at the time of dispossession was just and equitable in the circumstances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i="1" dirty="0">
                          <a:solidFill>
                            <a:schemeClr val="tx1"/>
                          </a:solidFill>
                          <a:latin typeface="Arial" panose="020B0604020202020204" pitchFamily="34" charset="0"/>
                          <a:cs typeface="Arial" panose="020B0604020202020204" pitchFamily="34" charset="0"/>
                        </a:rPr>
                        <a:t>Claims accordingly dismissed</a:t>
                      </a:r>
                    </a:p>
                  </a:txBody>
                  <a:tcPr marT="45710" marB="45710">
                    <a:solidFill>
                      <a:schemeClr val="accent3">
                        <a:lumMod val="60000"/>
                        <a:lumOff val="40000"/>
                      </a:schemeClr>
                    </a:solidFill>
                  </a:tcPr>
                </a:tc>
                <a:extLst>
                  <a:ext uri="{0D108BD9-81ED-4DB2-BD59-A6C34878D82A}">
                    <a16:rowId xmlns:a16="http://schemas.microsoft.com/office/drawing/2014/main" xmlns="" val="10002"/>
                  </a:ext>
                </a:extLst>
              </a:tr>
              <a:tr h="586846">
                <a:tc>
                  <a:txBody>
                    <a:bodyPr/>
                    <a:lstStyle/>
                    <a:p>
                      <a:r>
                        <a:rPr lang="en-ZA" sz="1600" dirty="0">
                          <a:latin typeface="Arial" panose="020B0604020202020204" pitchFamily="34" charset="0"/>
                          <a:cs typeface="Arial" panose="020B0604020202020204" pitchFamily="34" charset="0"/>
                        </a:rPr>
                        <a:t>Financial Compensation as preferred Restitution Settlement Option</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1449</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This number may change as people change option from redevelopment to financial compensation.</a:t>
                      </a:r>
                    </a:p>
                  </a:txBody>
                  <a:tcPr marT="45710" marB="45710">
                    <a:solidFill>
                      <a:schemeClr val="accent3">
                        <a:lumMod val="60000"/>
                        <a:lumOff val="40000"/>
                      </a:schemeClr>
                    </a:solidFill>
                  </a:tcPr>
                </a:tc>
                <a:extLst>
                  <a:ext uri="{0D108BD9-81ED-4DB2-BD59-A6C34878D82A}">
                    <a16:rowId xmlns:a16="http://schemas.microsoft.com/office/drawing/2014/main" xmlns="" val="10003"/>
                  </a:ext>
                </a:extLst>
              </a:tr>
              <a:tr h="517793">
                <a:tc>
                  <a:txBody>
                    <a:bodyPr/>
                    <a:lstStyle/>
                    <a:p>
                      <a:r>
                        <a:rPr lang="en-ZA" sz="1600" dirty="0">
                          <a:latin typeface="Arial" panose="020B0604020202020204" pitchFamily="34" charset="0"/>
                          <a:cs typeface="Arial" panose="020B0604020202020204" pitchFamily="34" charset="0"/>
                        </a:rPr>
                        <a:t>Redevelopment as preferred Restitution Settlement Option</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1201</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Claimants who opted for dwellings </a:t>
                      </a:r>
                    </a:p>
                  </a:txBody>
                  <a:tcPr marT="45710" marB="45710">
                    <a:solidFill>
                      <a:schemeClr val="accent3">
                        <a:lumMod val="60000"/>
                        <a:lumOff val="40000"/>
                      </a:schemeClr>
                    </a:solidFill>
                  </a:tcPr>
                </a:tc>
                <a:extLst>
                  <a:ext uri="{0D108BD9-81ED-4DB2-BD59-A6C34878D82A}">
                    <a16:rowId xmlns:a16="http://schemas.microsoft.com/office/drawing/2014/main" xmlns="" val="10004"/>
                  </a:ext>
                </a:extLst>
              </a:tr>
              <a:tr h="579097">
                <a:tc>
                  <a:txBody>
                    <a:bodyPr/>
                    <a:lstStyle/>
                    <a:p>
                      <a:r>
                        <a:rPr lang="en-ZA" sz="1600" dirty="0">
                          <a:latin typeface="Arial" panose="020B0604020202020204" pitchFamily="34" charset="0"/>
                          <a:cs typeface="Arial" panose="020B0604020202020204" pitchFamily="34" charset="0"/>
                        </a:rPr>
                        <a:t>Claimants allocated dwellings to date</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247: 139 for Pilots 1 and 2 and 108 in Phase 3</a:t>
                      </a:r>
                    </a:p>
                  </a:txBody>
                  <a:tcPr marT="45710" marB="45710">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Includes 108 Dwellings to be handed over to beneficiaries in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To date 90 claimants have signed Settlement Agreements and 18 outstanding due to unresolved family resolutions and disputes.</a:t>
                      </a:r>
                    </a:p>
                  </a:txBody>
                  <a:tcPr marT="45710" marB="45710">
                    <a:solidFill>
                      <a:schemeClr val="accent3">
                        <a:lumMod val="60000"/>
                        <a:lumOff val="40000"/>
                      </a:schemeClr>
                    </a:solidFill>
                  </a:tcPr>
                </a:tc>
                <a:extLst>
                  <a:ext uri="{0D108BD9-81ED-4DB2-BD59-A6C34878D82A}">
                    <a16:rowId xmlns:a16="http://schemas.microsoft.com/office/drawing/2014/main" xmlns="" val="10005"/>
                  </a:ext>
                </a:extLst>
              </a:tr>
              <a:tr h="869777">
                <a:tc>
                  <a:txBody>
                    <a:bodyPr/>
                    <a:lstStyle/>
                    <a:p>
                      <a:r>
                        <a:rPr lang="en-ZA" sz="1600" dirty="0">
                          <a:latin typeface="Arial" panose="020B0604020202020204" pitchFamily="34" charset="0"/>
                          <a:cs typeface="Arial" panose="020B0604020202020204" pitchFamily="34" charset="0"/>
                        </a:rPr>
                        <a:t>Balance awaiting dwellings in the ensuing phases (Old Order Claims)</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954</a:t>
                      </a:r>
                    </a:p>
                  </a:txBody>
                  <a:tcPr marT="45710" marB="45710">
                    <a:solidFill>
                      <a:schemeClr val="accent3">
                        <a:lumMod val="60000"/>
                        <a:lumOff val="40000"/>
                      </a:schemeClr>
                    </a:solidFill>
                  </a:tcPr>
                </a:tc>
                <a:tc>
                  <a:txBody>
                    <a:bodyPr/>
                    <a:lstStyle/>
                    <a:p>
                      <a:r>
                        <a:rPr lang="en-ZA" sz="1600" dirty="0">
                          <a:latin typeface="Arial" panose="020B0604020202020204" pitchFamily="34" charset="0"/>
                          <a:cs typeface="Arial" panose="020B0604020202020204" pitchFamily="34" charset="0"/>
                        </a:rPr>
                        <a:t>The no. may change as claimants change option from re-development to financial compensation.  </a:t>
                      </a:r>
                    </a:p>
                  </a:txBody>
                  <a:tcPr marT="45710" marB="45710">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0396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61478"/>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PARTIES: GOVERNMENT</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xmlns="" id="{79223297-F1BC-4AF3-A3D3-AAF85A15320A}"/>
              </a:ext>
            </a:extLst>
          </p:cNvPr>
          <p:cNvSpPr txBox="1">
            <a:spLocks/>
          </p:cNvSpPr>
          <p:nvPr/>
        </p:nvSpPr>
        <p:spPr>
          <a:xfrm>
            <a:off x="325208" y="807904"/>
            <a:ext cx="8534400" cy="5403850"/>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r>
              <a:rPr lang="en-ZA" altLang="en-US" sz="2000" dirty="0"/>
              <a:t> </a:t>
            </a:r>
            <a:r>
              <a:rPr lang="en-US" sz="1800" dirty="0"/>
              <a:t>The parties involved in the project include, the Department of Agriculture, Land Reform and Rural Development, specifically the Commission on Restitution of Land Rights; Rural Development Branch, the Provincial Government and the City of Cape Town. </a:t>
            </a:r>
          </a:p>
          <a:p>
            <a:pPr algn="just">
              <a:defRPr/>
            </a:pPr>
            <a:endParaRPr lang="en-ZA" sz="1800" dirty="0"/>
          </a:p>
          <a:p>
            <a:pPr algn="just">
              <a:defRPr/>
            </a:pPr>
            <a:r>
              <a:rPr lang="en-US" sz="1800" dirty="0"/>
              <a:t>The City allocated land measuring approximately 42hectares for the redevelopment of District Six - the City is expected to contribute to the Bulk Infrastructure and Spatial Planning. </a:t>
            </a:r>
          </a:p>
          <a:p>
            <a:pPr marL="0" indent="0" algn="just">
              <a:defRPr/>
            </a:pPr>
            <a:endParaRPr lang="en-US" sz="1800" dirty="0"/>
          </a:p>
          <a:p>
            <a:pPr algn="just">
              <a:defRPr/>
            </a:pPr>
            <a:r>
              <a:rPr lang="en-US" sz="1800" dirty="0"/>
              <a:t>The Intergovernmental Technical Steering Committee (IGTSC) – comprising of all spheres of government meant to play an oversight role regarding the co-ordination of the redevelopment of District 6.</a:t>
            </a:r>
            <a:endParaRPr lang="en-ZA" sz="1800" dirty="0"/>
          </a:p>
          <a:p>
            <a:pPr algn="just">
              <a:defRPr/>
            </a:pPr>
            <a:endParaRPr lang="en-ZA" altLang="en-US" sz="2000" dirty="0"/>
          </a:p>
        </p:txBody>
      </p:sp>
    </p:spTree>
    <p:extLst>
      <p:ext uri="{BB962C8B-B14F-4D97-AF65-F5344CB8AC3E}">
        <p14:creationId xmlns:p14="http://schemas.microsoft.com/office/powerpoint/2010/main" xmlns="" val="245846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61478"/>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DISTRICT 6 REPRESENTATION</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xmlns="" id="{32E8C649-D85A-44D3-B33B-CC8295C25D2E}"/>
              </a:ext>
            </a:extLst>
          </p:cNvPr>
          <p:cNvSpPr txBox="1">
            <a:spLocks/>
          </p:cNvSpPr>
          <p:nvPr/>
        </p:nvSpPr>
        <p:spPr>
          <a:xfrm>
            <a:off x="228600" y="677863"/>
            <a:ext cx="8680450" cy="5502275"/>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buNone/>
            </a:pPr>
            <a:endParaRPr lang="en-US" altLang="en-US" sz="1800" dirty="0"/>
          </a:p>
          <a:p>
            <a:pPr marL="0" indent="0" algn="just">
              <a:buNone/>
            </a:pPr>
            <a:r>
              <a:rPr lang="en-US" altLang="en-US" sz="1800" dirty="0"/>
              <a:t>There multiple interests in the area  and development of District 6: </a:t>
            </a:r>
          </a:p>
          <a:p>
            <a:pPr marL="0" indent="0" algn="just">
              <a:buNone/>
            </a:pPr>
            <a:endParaRPr lang="en-US" altLang="en-US" sz="1800" dirty="0"/>
          </a:p>
          <a:p>
            <a:pPr algn="just"/>
            <a:r>
              <a:rPr lang="en-US" altLang="en-US" sz="1800" u="sng" dirty="0"/>
              <a:t>District Six Reference Group </a:t>
            </a:r>
            <a:r>
              <a:rPr lang="en-US" altLang="en-US" sz="1800" dirty="0"/>
              <a:t>which is the elected body (old order claims) – aimed at dealing with technical matters, communication and social integration.</a:t>
            </a:r>
          </a:p>
          <a:p>
            <a:pPr algn="just"/>
            <a:r>
              <a:rPr lang="en-US" altLang="en-US" sz="1800" u="sng" dirty="0"/>
              <a:t>District Six Working Committee </a:t>
            </a:r>
            <a:r>
              <a:rPr lang="en-US" altLang="en-US" sz="1800" dirty="0"/>
              <a:t>represents mainly new order claimants who lodged between 1 July 2014 to 27 July 2016 but has representation of Old </a:t>
            </a:r>
            <a:r>
              <a:rPr lang="en-US" altLang="en-US" sz="1800" dirty="0" err="1"/>
              <a:t>oder</a:t>
            </a:r>
            <a:r>
              <a:rPr lang="en-US" altLang="en-US" sz="1800" dirty="0"/>
              <a:t> claims as well.</a:t>
            </a:r>
          </a:p>
          <a:p>
            <a:pPr algn="just"/>
            <a:r>
              <a:rPr lang="en-US" altLang="en-US" sz="1800" u="sng" dirty="0"/>
              <a:t>District Six Civic </a:t>
            </a:r>
            <a:r>
              <a:rPr lang="en-US" altLang="en-US" sz="1800" u="sng" dirty="0" err="1"/>
              <a:t>Organisation</a:t>
            </a:r>
            <a:r>
              <a:rPr lang="en-US" altLang="en-US" sz="1800" dirty="0"/>
              <a:t>, who assist beneficiaries/returnees with social integration and community matters.</a:t>
            </a:r>
          </a:p>
          <a:p>
            <a:pPr algn="just"/>
            <a:r>
              <a:rPr lang="en-US" altLang="en-US" sz="1800" u="sng" dirty="0"/>
              <a:t>District Six Advocacy groups</a:t>
            </a:r>
            <a:r>
              <a:rPr lang="en-US" altLang="en-US" sz="1800" dirty="0"/>
              <a:t>, who represents the interest of the then District Six home owners.</a:t>
            </a:r>
          </a:p>
          <a:p>
            <a:pPr algn="just"/>
            <a:r>
              <a:rPr lang="en-US" altLang="en-US" sz="1800" u="sng" dirty="0"/>
              <a:t>District Six Beneficiary Trust established </a:t>
            </a:r>
            <a:r>
              <a:rPr lang="en-US" altLang="en-US" sz="1800" dirty="0"/>
              <a:t>by the claimants and facilitated the development of Phases 1 and 2.</a:t>
            </a:r>
          </a:p>
          <a:p>
            <a:pPr algn="just"/>
            <a:r>
              <a:rPr lang="en-US" altLang="en-US" sz="1800" dirty="0"/>
              <a:t>The District Six Museum, who leads on the importance of heritage and memory making in the space of restitution and restoration.</a:t>
            </a:r>
            <a:endParaRPr lang="en-ZA" altLang="en-US" sz="1800" dirty="0"/>
          </a:p>
          <a:p>
            <a:pPr marL="0" indent="0" algn="just">
              <a:buNone/>
            </a:pPr>
            <a:endParaRPr lang="en-ZA" altLang="en-US" dirty="0"/>
          </a:p>
        </p:txBody>
      </p:sp>
    </p:spTree>
    <p:extLst>
      <p:ext uri="{BB962C8B-B14F-4D97-AF65-F5344CB8AC3E}">
        <p14:creationId xmlns:p14="http://schemas.microsoft.com/office/powerpoint/2010/main" xmlns="" val="386681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61478"/>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MILESTONE ACHIEVEMENTS</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4">
            <a:extLst>
              <a:ext uri="{FF2B5EF4-FFF2-40B4-BE49-F238E27FC236}">
                <a16:creationId xmlns:a16="http://schemas.microsoft.com/office/drawing/2014/main" xmlns="" id="{6BC2FB11-F22B-43AB-86A5-2C57C82F2913}"/>
              </a:ext>
            </a:extLst>
          </p:cNvPr>
          <p:cNvSpPr txBox="1">
            <a:spLocks/>
          </p:cNvSpPr>
          <p:nvPr/>
        </p:nvSpPr>
        <p:spPr>
          <a:xfrm>
            <a:off x="131378" y="631407"/>
            <a:ext cx="9691315" cy="6035675"/>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r>
              <a:rPr lang="en-GB" altLang="en-US" sz="1800" dirty="0"/>
              <a:t>Facilitating redevelopment of District Six, relevant agreements (Settlement Framework Agreement, Land Use Development Agreement and the Settlement Agreements with those returnees) were put in place, and both land and finance were made available to finalize the claims.</a:t>
            </a:r>
          </a:p>
          <a:p>
            <a:pPr algn="just"/>
            <a:r>
              <a:rPr lang="en-GB" altLang="en-US" sz="1800" u="sng" dirty="0"/>
              <a:t>13 September 1998</a:t>
            </a:r>
            <a:r>
              <a:rPr lang="en-GB" altLang="en-US" sz="1800" dirty="0"/>
              <a:t>: District Six Beneficiary Trust, City of Cape Town and Department of Land Affairs concluded the Record of Understanding to give effect to their joint vision for all parties to fulfil their obligations. </a:t>
            </a:r>
            <a:r>
              <a:rPr lang="en-ZA" altLang="en-US" sz="1800" dirty="0"/>
              <a:t>City of Cape Town committed </a:t>
            </a:r>
            <a:r>
              <a:rPr lang="en-ZA" altLang="en-US" sz="1800" u="sng" dirty="0"/>
              <a:t>42 hectares </a:t>
            </a:r>
            <a:r>
              <a:rPr lang="en-ZA" altLang="en-US" sz="1800" dirty="0"/>
              <a:t>of land, at no cost, to be returned to beneficiaries.</a:t>
            </a:r>
          </a:p>
          <a:p>
            <a:pPr algn="just"/>
            <a:r>
              <a:rPr lang="en-ZA" altLang="en-US" sz="1800" u="sng" dirty="0"/>
              <a:t>26 November 2000</a:t>
            </a:r>
            <a:r>
              <a:rPr lang="en-ZA" altLang="en-US" sz="1800" dirty="0"/>
              <a:t>: Framework Agreement concluded in terms of section 42D of the Restitution Act for settlement of claims by the parties of a </a:t>
            </a:r>
            <a:r>
              <a:rPr lang="en-ZA" altLang="en-US" sz="1800" u="sng" dirty="0"/>
              <a:t>Tri-Partite</a:t>
            </a:r>
            <a:r>
              <a:rPr lang="en-ZA" altLang="en-US" sz="1800" dirty="0"/>
              <a:t> </a:t>
            </a:r>
            <a:r>
              <a:rPr lang="en-ZA" altLang="en-US" sz="1800" u="sng" dirty="0"/>
              <a:t>Agreement</a:t>
            </a:r>
            <a:r>
              <a:rPr lang="en-ZA" altLang="en-US" sz="1800" dirty="0"/>
              <a:t>, viz. District Six Beneficiary Trust, City of Cape Town and former Department of Land Affairs.</a:t>
            </a:r>
          </a:p>
          <a:p>
            <a:pPr marL="0" indent="0" algn="just">
              <a:buNone/>
            </a:pPr>
            <a:endParaRPr lang="en-ZA" altLang="en-US" sz="1800" dirty="0"/>
          </a:p>
          <a:p>
            <a:pPr algn="just"/>
            <a:r>
              <a:rPr lang="en-ZA" altLang="en-US" sz="1800" dirty="0"/>
              <a:t>During the period </a:t>
            </a:r>
            <a:r>
              <a:rPr lang="en-ZA" altLang="en-US" sz="1800" u="sng" dirty="0"/>
              <a:t>2000 to 31 December 2018</a:t>
            </a:r>
            <a:r>
              <a:rPr lang="en-ZA" altLang="en-US" sz="1800" dirty="0"/>
              <a:t>, fourteen [14] Section 42D submissions were approved for D6 settling </a:t>
            </a:r>
            <a:r>
              <a:rPr lang="en-ZA" altLang="en-US" sz="1800" u="sng" dirty="0"/>
              <a:t>2 526 </a:t>
            </a:r>
            <a:r>
              <a:rPr lang="en-ZA" altLang="en-US" sz="1800" dirty="0"/>
              <a:t>claims of which 1201 claimants opted for redevelopment.</a:t>
            </a:r>
          </a:p>
          <a:p>
            <a:pPr algn="just"/>
            <a:r>
              <a:rPr lang="en-ZA" altLang="en-US" sz="1800" dirty="0"/>
              <a:t> A total of R79 Million was paid to 1449 claimants as Financial compensation.</a:t>
            </a:r>
          </a:p>
          <a:p>
            <a:pPr marL="0" indent="0" algn="just">
              <a:buNone/>
            </a:pPr>
            <a:endParaRPr lang="en-ZA" altLang="en-US" sz="1800" dirty="0"/>
          </a:p>
          <a:p>
            <a:pPr algn="just"/>
            <a:r>
              <a:rPr lang="en-ZA" altLang="en-US" sz="1800" dirty="0"/>
              <a:t>An initial R333 million was approved for the re-development in 2000 and a further R351 Million approved in 2019 Total of R684 Million.</a:t>
            </a:r>
          </a:p>
          <a:p>
            <a:pPr algn="just"/>
            <a:endParaRPr lang="en-ZA" altLang="en-US" sz="1800" dirty="0"/>
          </a:p>
          <a:p>
            <a:pPr algn="just"/>
            <a:endParaRPr lang="en-US" altLang="en-US" sz="1800" dirty="0"/>
          </a:p>
        </p:txBody>
      </p:sp>
    </p:spTree>
    <p:extLst>
      <p:ext uri="{BB962C8B-B14F-4D97-AF65-F5344CB8AC3E}">
        <p14:creationId xmlns:p14="http://schemas.microsoft.com/office/powerpoint/2010/main" xmlns="" val="101543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61478"/>
            <a:ext cx="10477500" cy="590550"/>
          </a:xfrm>
          <a:prstGeom prst="rect">
            <a:avLst/>
          </a:prstGeom>
          <a:gradFill flip="none" rotWithShape="1">
            <a:gsLst>
              <a:gs pos="0">
                <a:srgbClr val="447635">
                  <a:shade val="30000"/>
                  <a:satMod val="115000"/>
                </a:srgbClr>
              </a:gs>
              <a:gs pos="50000">
                <a:srgbClr val="447635">
                  <a:shade val="67500"/>
                  <a:satMod val="115000"/>
                </a:srgbClr>
              </a:gs>
              <a:gs pos="100000">
                <a:srgbClr val="447635">
                  <a:shade val="100000"/>
                  <a:satMod val="115000"/>
                </a:srgbClr>
              </a:gs>
            </a:gsLst>
            <a:path path="circle">
              <a:fillToRect t="100000" r="100000"/>
            </a:path>
            <a:tileRect l="-100000" b="-100000"/>
          </a:gradFill>
        </p:spPr>
        <p:txBody>
          <a:bodyPr>
            <a:noAutofit/>
          </a:bodyPr>
          <a:lstStyle>
            <a:lvl1pPr algn="ctr" defTabSz="981075" rtl="0" eaLnBrk="0" fontAlgn="base" hangingPunct="0">
              <a:spcBef>
                <a:spcPct val="0"/>
              </a:spcBef>
              <a:spcAft>
                <a:spcPct val="0"/>
              </a:spcAft>
              <a:defRPr sz="4700" kern="1200">
                <a:solidFill>
                  <a:schemeClr val="tx1"/>
                </a:solidFill>
                <a:latin typeface="Arial" panose="020B0604020202020204" pitchFamily="34" charset="0"/>
                <a:ea typeface="ＭＳ Ｐゴシック" charset="0"/>
                <a:cs typeface="Arial" panose="020B0604020202020204" pitchFamily="34" charset="0"/>
              </a:defRPr>
            </a:lvl1pPr>
            <a:lvl2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2pPr>
            <a:lvl3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3pPr>
            <a:lvl4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4pPr>
            <a:lvl5pPr algn="ctr" defTabSz="981075" rtl="0" eaLnBrk="0" fontAlgn="base" hangingPunct="0">
              <a:spcBef>
                <a:spcPct val="0"/>
              </a:spcBef>
              <a:spcAft>
                <a:spcPct val="0"/>
              </a:spcAft>
              <a:defRPr sz="4700">
                <a:solidFill>
                  <a:schemeClr val="tx1"/>
                </a:solidFill>
                <a:latin typeface="Arial" charset="0"/>
                <a:ea typeface="ＭＳ Ｐゴシック" charset="0"/>
                <a:cs typeface="Arial" charset="0"/>
              </a:defRPr>
            </a:lvl5pPr>
            <a:lvl6pPr marL="457040" algn="ctr" defTabSz="982321" rtl="0" fontAlgn="base">
              <a:spcBef>
                <a:spcPct val="0"/>
              </a:spcBef>
              <a:spcAft>
                <a:spcPct val="0"/>
              </a:spcAft>
              <a:defRPr sz="4700">
                <a:solidFill>
                  <a:schemeClr val="tx1"/>
                </a:solidFill>
                <a:latin typeface="Arial" charset="0"/>
                <a:cs typeface="Arial" charset="0"/>
              </a:defRPr>
            </a:lvl6pPr>
            <a:lvl7pPr marL="914083" algn="ctr" defTabSz="982321" rtl="0" fontAlgn="base">
              <a:spcBef>
                <a:spcPct val="0"/>
              </a:spcBef>
              <a:spcAft>
                <a:spcPct val="0"/>
              </a:spcAft>
              <a:defRPr sz="4700">
                <a:solidFill>
                  <a:schemeClr val="tx1"/>
                </a:solidFill>
                <a:latin typeface="Arial" charset="0"/>
                <a:cs typeface="Arial" charset="0"/>
              </a:defRPr>
            </a:lvl7pPr>
            <a:lvl8pPr marL="1371124" algn="ctr" defTabSz="982321" rtl="0" fontAlgn="base">
              <a:spcBef>
                <a:spcPct val="0"/>
              </a:spcBef>
              <a:spcAft>
                <a:spcPct val="0"/>
              </a:spcAft>
              <a:defRPr sz="4700">
                <a:solidFill>
                  <a:schemeClr val="tx1"/>
                </a:solidFill>
                <a:latin typeface="Arial" charset="0"/>
                <a:cs typeface="Arial" charset="0"/>
              </a:defRPr>
            </a:lvl8pPr>
            <a:lvl9pPr marL="1828165" algn="ctr" defTabSz="982321" rtl="0" fontAlgn="base">
              <a:spcBef>
                <a:spcPct val="0"/>
              </a:spcBef>
              <a:spcAft>
                <a:spcPct val="0"/>
              </a:spcAft>
              <a:defRPr sz="4700">
                <a:solidFill>
                  <a:schemeClr val="tx1"/>
                </a:solidFill>
                <a:latin typeface="Arial" charset="0"/>
                <a:cs typeface="Arial" charset="0"/>
              </a:defRPr>
            </a:lvl9pPr>
          </a:lstStyle>
          <a:p>
            <a:r>
              <a:rPr lang="en-US" sz="3600" dirty="0">
                <a:solidFill>
                  <a:schemeClr val="bg1"/>
                </a:solidFill>
              </a:rPr>
              <a:t>MILESTONE ACHIEVEMENTS </a:t>
            </a:r>
          </a:p>
        </p:txBody>
      </p:sp>
      <p:pic>
        <p:nvPicPr>
          <p:cNvPr id="6" name="Picture 5">
            <a:extLst>
              <a:ext uri="{FF2B5EF4-FFF2-40B4-BE49-F238E27FC236}">
                <a16:creationId xmlns:a16="http://schemas.microsoft.com/office/drawing/2014/main" xmlns="" id="{C96DF531-B624-49EC-AC68-5BB2C0010CB1}"/>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6769418"/>
            <a:ext cx="2546350" cy="79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xmlns="" id="{ED896EF4-C0CC-4EB2-883F-175AD2A7CF19}"/>
              </a:ext>
            </a:extLst>
          </p:cNvPr>
          <p:cNvSpPr txBox="1">
            <a:spLocks/>
          </p:cNvSpPr>
          <p:nvPr/>
        </p:nvSpPr>
        <p:spPr>
          <a:xfrm>
            <a:off x="228600" y="685800"/>
            <a:ext cx="9464040" cy="6035675"/>
          </a:xfrm>
          <a:prstGeom prst="rect">
            <a:avLst/>
          </a:prstGeom>
        </p:spPr>
        <p:txBody>
          <a:bodyPr/>
          <a:lstStyle>
            <a:lvl1pPr marL="366713" indent="-366713" algn="l" defTabSz="981075" rtl="0" eaLnBrk="0" fontAlgn="base" hangingPunct="0">
              <a:spcBef>
                <a:spcPct val="20000"/>
              </a:spcBef>
              <a:spcAft>
                <a:spcPct val="0"/>
              </a:spcAft>
              <a:buFont typeface="Arial" pitchFamily="34" charset="0"/>
              <a:buChar char="•"/>
              <a:defRPr sz="3400" kern="1200">
                <a:solidFill>
                  <a:schemeClr val="tx1"/>
                </a:solidFill>
                <a:latin typeface="Arial" panose="020B0604020202020204" pitchFamily="34" charset="0"/>
                <a:ea typeface="ＭＳ Ｐゴシック" charset="0"/>
                <a:cs typeface="Arial" panose="020B0604020202020204" pitchFamily="34" charset="0"/>
              </a:defRPr>
            </a:lvl1pPr>
            <a:lvl2pPr marL="796925" indent="-304800" algn="l" defTabSz="981075" rtl="0" eaLnBrk="0" fontAlgn="base" hangingPunct="0">
              <a:spcBef>
                <a:spcPct val="20000"/>
              </a:spcBef>
              <a:spcAft>
                <a:spcPct val="0"/>
              </a:spcAft>
              <a:buFont typeface="Arial" pitchFamily="34" charset="0"/>
              <a:buChar char="–"/>
              <a:defRPr sz="3000" kern="1200">
                <a:solidFill>
                  <a:schemeClr val="tx1"/>
                </a:solidFill>
                <a:latin typeface="Arial" panose="020B0604020202020204" pitchFamily="34" charset="0"/>
                <a:ea typeface="Arial" charset="0"/>
                <a:cs typeface="Arial" panose="020B0604020202020204" pitchFamily="34" charset="0"/>
              </a:defRPr>
            </a:lvl2pPr>
            <a:lvl3pPr marL="1227138" indent="-242888" algn="l" defTabSz="981075"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Arial" charset="0"/>
                <a:cs typeface="Arial" panose="020B0604020202020204" pitchFamily="34" charset="0"/>
              </a:defRPr>
            </a:lvl3pPr>
            <a:lvl4pPr marL="1719263"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4pPr>
            <a:lvl5pPr marL="2211388" indent="-242888" algn="l" defTabSz="981075" rtl="0" eaLnBrk="0" fontAlgn="base" hangingPunct="0">
              <a:spcBef>
                <a:spcPct val="20000"/>
              </a:spcBef>
              <a:spcAft>
                <a:spcPct val="0"/>
              </a:spcAft>
              <a:buFont typeface="Arial" pitchFamily="34" charset="0"/>
              <a:buChar char="»"/>
              <a:defRPr sz="2300" kern="1200">
                <a:solidFill>
                  <a:schemeClr val="tx1"/>
                </a:solidFill>
                <a:latin typeface="Arial" panose="020B0604020202020204" pitchFamily="34" charset="0"/>
                <a:ea typeface="Arial" charset="0"/>
                <a:cs typeface="Arial" panose="020B0604020202020204" pitchFamily="34" charset="0"/>
              </a:defRPr>
            </a:lvl5pPr>
            <a:lvl6pPr marL="2704772"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196546"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688324"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180099" indent="-245889" algn="l" defTabSz="9835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buNone/>
            </a:pPr>
            <a:endParaRPr lang="en-ZA" altLang="en-US" sz="1800" dirty="0"/>
          </a:p>
          <a:p>
            <a:pPr algn="just"/>
            <a:r>
              <a:rPr lang="en-ZA" altLang="en-US" sz="1800" dirty="0"/>
              <a:t>Pilot phase 1 and 2 with a total of 139 dwellings were completed by the District Six Beneficiary Trust.  24 dwellings built in 2007 and 115 in 2013.</a:t>
            </a:r>
          </a:p>
          <a:p>
            <a:pPr marL="0" indent="0" algn="just">
              <a:buNone/>
            </a:pPr>
            <a:endParaRPr lang="en-ZA" altLang="en-US" sz="1800" dirty="0"/>
          </a:p>
          <a:p>
            <a:pPr algn="just"/>
            <a:r>
              <a:rPr lang="en-ZA" altLang="en-US" sz="1800" dirty="0"/>
              <a:t>In 2022 another 108 dwellings will be handed over to identified claimants.</a:t>
            </a:r>
          </a:p>
          <a:p>
            <a:pPr algn="just"/>
            <a:r>
              <a:rPr lang="en-ZA" altLang="en-US" sz="1800" dirty="0"/>
              <a:t>(An independent panel was appointed for the allocation of units in Phase 3).</a:t>
            </a:r>
          </a:p>
          <a:p>
            <a:pPr algn="just"/>
            <a:endParaRPr lang="en-ZA" altLang="en-US" sz="1800" dirty="0"/>
          </a:p>
          <a:p>
            <a:pPr algn="just"/>
            <a:r>
              <a:rPr lang="en-ZA" altLang="en-US" sz="1800" dirty="0"/>
              <a:t>The Department commissioned the Spatial Development Framework for District Six, that now forms the basis of the Local Spatial Development Framework for the area.</a:t>
            </a:r>
          </a:p>
          <a:p>
            <a:pPr algn="just"/>
            <a:endParaRPr lang="en-ZA" altLang="en-US" sz="1800" dirty="0"/>
          </a:p>
          <a:p>
            <a:pPr algn="just"/>
            <a:r>
              <a:rPr lang="en-ZA" altLang="en-US" sz="1800" dirty="0"/>
              <a:t>Continued support to the District Six Museum for the collection of objects and stories of the claimants that relate the story of dispossession.</a:t>
            </a:r>
          </a:p>
          <a:p>
            <a:pPr algn="just"/>
            <a:endParaRPr lang="en-ZA" altLang="en-US" sz="1800" dirty="0"/>
          </a:p>
          <a:p>
            <a:pPr marL="0" indent="0" algn="just">
              <a:buNone/>
            </a:pPr>
            <a:endParaRPr lang="en-GB" altLang="en-US" sz="2000" dirty="0"/>
          </a:p>
          <a:p>
            <a:pPr algn="just"/>
            <a:endParaRPr lang="en-US" altLang="en-US" sz="2000" dirty="0"/>
          </a:p>
        </p:txBody>
      </p:sp>
    </p:spTree>
    <p:extLst>
      <p:ext uri="{BB962C8B-B14F-4D97-AF65-F5344CB8AC3E}">
        <p14:creationId xmlns:p14="http://schemas.microsoft.com/office/powerpoint/2010/main" xmlns="" val="3145460058"/>
      </p:ext>
    </p:extLst>
  </p:cSld>
  <p:clrMapOvr>
    <a:masterClrMapping/>
  </p:clrMapOvr>
</p:sld>
</file>

<file path=ppt/theme/theme1.xml><?xml version="1.0" encoding="utf-8"?>
<a:theme xmlns:a="http://schemas.openxmlformats.org/drawingml/2006/main" name="DRDLR Powerpoint Template 2015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27617</TotalTime>
  <Words>3000</Words>
  <Application>Microsoft Office PowerPoint</Application>
  <PresentationFormat>Custom</PresentationFormat>
  <Paragraphs>213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DRDLR Powerpoint Template 201506</vt:lpstr>
      <vt:lpstr>DISTRICT 6  REDEVELOPMENT                PRESENTATION TO THE PORTFOLIO COMMITTEE ON AGRICULTURE, LAND REFORM AND RURAL DEVELOPMENT–  15 MARCH 2022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Soraya</dc:creator>
  <cp:lastModifiedBy>USER</cp:lastModifiedBy>
  <cp:revision>717</cp:revision>
  <cp:lastPrinted>2014-08-15T10:53:43Z</cp:lastPrinted>
  <dcterms:created xsi:type="dcterms:W3CDTF">2013-08-30T17:31:39Z</dcterms:created>
  <dcterms:modified xsi:type="dcterms:W3CDTF">2022-03-16T12:00:13Z</dcterms:modified>
</cp:coreProperties>
</file>