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21"/>
  </p:notesMasterIdLst>
  <p:handoutMasterIdLst>
    <p:handoutMasterId r:id="rId22"/>
  </p:handoutMasterIdLst>
  <p:sldIdLst>
    <p:sldId id="256" r:id="rId3"/>
    <p:sldId id="370" r:id="rId4"/>
    <p:sldId id="329" r:id="rId5"/>
    <p:sldId id="372" r:id="rId6"/>
    <p:sldId id="371" r:id="rId7"/>
    <p:sldId id="373" r:id="rId8"/>
    <p:sldId id="358" r:id="rId9"/>
    <p:sldId id="362" r:id="rId10"/>
    <p:sldId id="365" r:id="rId11"/>
    <p:sldId id="367" r:id="rId12"/>
    <p:sldId id="368" r:id="rId13"/>
    <p:sldId id="355" r:id="rId14"/>
    <p:sldId id="346" r:id="rId15"/>
    <p:sldId id="348" r:id="rId16"/>
    <p:sldId id="349" r:id="rId17"/>
    <p:sldId id="356" r:id="rId18"/>
    <p:sldId id="369" r:id="rId19"/>
    <p:sldId id="320" r:id="rId20"/>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2883" autoAdjust="0"/>
  </p:normalViewPr>
  <p:slideViewPr>
    <p:cSldViewPr snapToGrid="0">
      <p:cViewPr varScale="1">
        <p:scale>
          <a:sx n="68" d="100"/>
          <a:sy n="68" d="100"/>
        </p:scale>
        <p:origin x="12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625" cy="3412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1697" y="1"/>
            <a:ext cx="4302625" cy="341297"/>
          </a:xfrm>
          <a:prstGeom prst="rect">
            <a:avLst/>
          </a:prstGeom>
        </p:spPr>
        <p:txBody>
          <a:bodyPr vert="horz" lIns="91440" tIns="45720" rIns="91440" bIns="45720" rtlCol="0"/>
          <a:lstStyle>
            <a:lvl1pPr algn="r">
              <a:defRPr sz="1200"/>
            </a:lvl1pPr>
          </a:lstStyle>
          <a:p>
            <a:fld id="{3B3886A3-B82F-4B84-B228-54DF06D44A75}" type="datetimeFigureOut">
              <a:rPr lang="en-US" smtClean="0"/>
              <a:t>3/14/2022</a:t>
            </a:fld>
            <a:endParaRPr lang="en-US"/>
          </a:p>
        </p:txBody>
      </p:sp>
      <p:sp>
        <p:nvSpPr>
          <p:cNvPr id="4" name="Footer Placeholder 3"/>
          <p:cNvSpPr>
            <a:spLocks noGrp="1"/>
          </p:cNvSpPr>
          <p:nvPr>
            <p:ph type="ftr" sz="quarter" idx="2"/>
          </p:nvPr>
        </p:nvSpPr>
        <p:spPr>
          <a:xfrm>
            <a:off x="2" y="6456380"/>
            <a:ext cx="4302625" cy="34129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1697" y="6456380"/>
            <a:ext cx="4302625" cy="341297"/>
          </a:xfrm>
          <a:prstGeom prst="rect">
            <a:avLst/>
          </a:prstGeom>
        </p:spPr>
        <p:txBody>
          <a:bodyPr vert="horz" lIns="91440" tIns="45720" rIns="91440" bIns="45720" rtlCol="0" anchor="b"/>
          <a:lstStyle>
            <a:lvl1pPr algn="r">
              <a:defRPr sz="1200"/>
            </a:lvl1pPr>
          </a:lstStyle>
          <a:p>
            <a:fld id="{1E274F33-8471-41A7-92EC-5F3BBFF4E974}" type="slidenum">
              <a:rPr lang="en-US" smtClean="0"/>
              <a:t>‹#›</a:t>
            </a:fld>
            <a:endParaRPr lang="en-US"/>
          </a:p>
        </p:txBody>
      </p:sp>
    </p:spTree>
    <p:extLst>
      <p:ext uri="{BB962C8B-B14F-4D97-AF65-F5344CB8AC3E}">
        <p14:creationId xmlns:p14="http://schemas.microsoft.com/office/powerpoint/2010/main" val="726430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431" cy="341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515" y="0"/>
            <a:ext cx="4301431" cy="341113"/>
          </a:xfrm>
          <a:prstGeom prst="rect">
            <a:avLst/>
          </a:prstGeom>
        </p:spPr>
        <p:txBody>
          <a:bodyPr vert="horz" lIns="91440" tIns="45720" rIns="91440" bIns="45720" rtlCol="0"/>
          <a:lstStyle>
            <a:lvl1pPr algn="r">
              <a:defRPr sz="1200"/>
            </a:lvl1pPr>
          </a:lstStyle>
          <a:p>
            <a:fld id="{C6F87DE1-C685-4E3A-B73E-8F113237A3FE}" type="datetimeFigureOut">
              <a:rPr lang="en-US" smtClean="0"/>
              <a:t>3/14/2022</a:t>
            </a:fld>
            <a:endParaRPr lang="en-US"/>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1987" y="3271305"/>
            <a:ext cx="7942665" cy="26766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562"/>
            <a:ext cx="4301431" cy="3411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515" y="6456562"/>
            <a:ext cx="4301431" cy="341113"/>
          </a:xfrm>
          <a:prstGeom prst="rect">
            <a:avLst/>
          </a:prstGeom>
        </p:spPr>
        <p:txBody>
          <a:bodyPr vert="horz" lIns="91440" tIns="45720" rIns="91440" bIns="45720" rtlCol="0" anchor="b"/>
          <a:lstStyle>
            <a:lvl1pPr algn="r">
              <a:defRPr sz="1200"/>
            </a:lvl1pPr>
          </a:lstStyle>
          <a:p>
            <a:fld id="{79EF3A9F-1286-497E-8FD0-4853DD5B69CF}" type="slidenum">
              <a:rPr lang="en-US" smtClean="0"/>
              <a:t>‹#›</a:t>
            </a:fld>
            <a:endParaRPr lang="en-US"/>
          </a:p>
        </p:txBody>
      </p:sp>
    </p:spTree>
    <p:extLst>
      <p:ext uri="{BB962C8B-B14F-4D97-AF65-F5344CB8AC3E}">
        <p14:creationId xmlns:p14="http://schemas.microsoft.com/office/powerpoint/2010/main" val="230198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3086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75532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71326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86113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28447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63774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8DD033-EC1E-4C31-BFA2-1A765CF36CD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71448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8DD033-EC1E-4C31-BFA2-1A765CF36CD5}"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4408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8DD033-EC1E-4C31-BFA2-1A765CF36CD5}"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935786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59862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17259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30346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214455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848779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72996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68850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3096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94050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04046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0311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87267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97484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D033-EC1E-4C31-BFA2-1A765CF36CD5}" type="datetimeFigureOut">
              <a:rPr lang="en-US" smtClean="0"/>
              <a:t>3/14/2022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89926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8DD033-EC1E-4C31-BFA2-1A765CF36CD5}" type="datetimeFigureOut">
              <a:rPr lang="en-US" smtClean="0"/>
              <a:t>3/14/2022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30597054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069" y="2158122"/>
            <a:ext cx="8236131" cy="1849030"/>
          </a:xfrm>
        </p:spPr>
        <p:txBody>
          <a:bodyPr>
            <a:noAutofit/>
          </a:bodyPr>
          <a:lstStyle/>
          <a:p>
            <a:pPr>
              <a:lnSpc>
                <a:spcPct val="150000"/>
              </a:lnSpc>
            </a:pPr>
            <a:r>
              <a:rPr lang="en-US" sz="2400" b="1" dirty="0">
                <a:latin typeface="Arial" panose="020B0604020202020204" pitchFamily="34" charset="0"/>
                <a:cs typeface="Arial" panose="020B0604020202020204" pitchFamily="34" charset="0"/>
              </a:rPr>
              <a:t>MANAGEMENT OF COVID – 19 FUNDS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15 March 2022</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87852" y="4007152"/>
            <a:ext cx="6858000" cy="825278"/>
          </a:xfrm>
        </p:spPr>
        <p:txBody>
          <a:bodyPr>
            <a:normAutofit/>
          </a:bodyPr>
          <a:lstStyle/>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80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36211"/>
          </a:xfrm>
        </p:spPr>
        <p:txBody>
          <a:bodyPr>
            <a:normAutofit/>
          </a:bodyPr>
          <a:lstStyle/>
          <a:p>
            <a:pPr algn="ctr"/>
            <a:r>
              <a:rPr lang="en-US" sz="2400" b="1" dirty="0">
                <a:latin typeface="Arial" panose="020B0604020202020204" pitchFamily="34" charset="0"/>
                <a:cs typeface="Arial" panose="020B0604020202020204" pitchFamily="34" charset="0"/>
              </a:rPr>
              <a:t>INFORMAL SETTLEMENT PROGRAMME</a:t>
            </a:r>
          </a:p>
        </p:txBody>
      </p:sp>
      <p:sp>
        <p:nvSpPr>
          <p:cNvPr id="3" name="Content Placeholder 2"/>
          <p:cNvSpPr>
            <a:spLocks noGrp="1"/>
          </p:cNvSpPr>
          <p:nvPr>
            <p:ph idx="1"/>
          </p:nvPr>
        </p:nvSpPr>
        <p:spPr>
          <a:xfrm>
            <a:off x="391885" y="809897"/>
            <a:ext cx="7837715" cy="5096610"/>
          </a:xfrm>
        </p:spPr>
        <p:txBody>
          <a:bodyPr/>
          <a:lstStyle/>
          <a:p>
            <a:pPr marL="0" lvl="0" indent="0" eaLnBrk="0" fontAlgn="base" hangingPunct="0">
              <a:lnSpc>
                <a:spcPct val="100000"/>
              </a:lnSpc>
              <a:spcBef>
                <a:spcPct val="20000"/>
              </a:spcBef>
              <a:spcAft>
                <a:spcPct val="0"/>
              </a:spcAft>
              <a:buNone/>
              <a:defRPr/>
            </a:pPr>
            <a:endParaRPr lang="en-US" sz="2000" dirty="0">
              <a:solidFill>
                <a:prstClr val="black"/>
              </a:solidFill>
            </a:endParaRPr>
          </a:p>
          <a:p>
            <a:pPr marL="0" indent="0">
              <a:buNone/>
            </a:pPr>
            <a:endParaRPr lang="en-US" dirty="0"/>
          </a:p>
        </p:txBody>
      </p:sp>
      <p:sp>
        <p:nvSpPr>
          <p:cNvPr id="5" name="Rectangle 4"/>
          <p:cNvSpPr/>
          <p:nvPr/>
        </p:nvSpPr>
        <p:spPr>
          <a:xfrm>
            <a:off x="222070" y="1241998"/>
            <a:ext cx="8530045" cy="3366243"/>
          </a:xfrm>
          <a:prstGeom prst="rect">
            <a:avLst/>
          </a:prstGeom>
        </p:spPr>
        <p:txBody>
          <a:bodyPr wrap="square">
            <a:spAutoFit/>
          </a:bodyPr>
          <a:lstStyle/>
          <a:p>
            <a:pPr marL="342900" indent="-342900" algn="just">
              <a:lnSpc>
                <a:spcPct val="150000"/>
              </a:lnSpc>
              <a:buFont typeface="Wingdings" panose="05000000000000000000" pitchFamily="2" charset="2"/>
              <a:buChar char="§"/>
              <a:defRPr/>
            </a:pPr>
            <a:r>
              <a:rPr lang="en-ZA" dirty="0">
                <a:solidFill>
                  <a:prstClr val="black"/>
                </a:solidFill>
                <a:latin typeface="Arial" panose="020B0604020202020204" pitchFamily="34" charset="0"/>
                <a:ea typeface="Calibri" panose="020F0502020204030204" pitchFamily="34" charset="0"/>
                <a:cs typeface="Arial" panose="020B0604020202020204" pitchFamily="34" charset="0"/>
              </a:rPr>
              <a:t>Temporary Residential Units (Talana and Burgersfort) project was conceptualized along emergency housing principles with the aim of </a:t>
            </a:r>
            <a:r>
              <a:rPr lang="en-US" dirty="0">
                <a:solidFill>
                  <a:prstClr val="black"/>
                </a:solidFill>
                <a:latin typeface="Arial" panose="020B0604020202020204" pitchFamily="34" charset="0"/>
                <a:ea typeface="Times New Roman" panose="02020603050405020304" pitchFamily="18" charset="0"/>
              </a:rPr>
              <a:t>    providing COVID19 emergency relief to the two  communities community who    live in a  densely populated informal settlement.</a:t>
            </a:r>
          </a:p>
          <a:p>
            <a:pPr marL="342900" indent="-342900" algn="just">
              <a:lnSpc>
                <a:spcPct val="150000"/>
              </a:lnSpc>
              <a:buFont typeface="Wingdings" panose="05000000000000000000" pitchFamily="2" charset="2"/>
              <a:buChar char="§"/>
              <a:defRPr/>
            </a:pPr>
            <a:endParaRPr lang="en-US" dirty="0">
              <a:solidFill>
                <a:prstClr val="black"/>
              </a:solidFill>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defRPr/>
            </a:pPr>
            <a:r>
              <a:rPr lang="en-US" dirty="0">
                <a:solidFill>
                  <a:prstClr val="black"/>
                </a:solidFill>
                <a:latin typeface="Arial" panose="020B0604020202020204" pitchFamily="34" charset="0"/>
                <a:ea typeface="Times New Roman" panose="02020603050405020304" pitchFamily="18" charset="0"/>
              </a:rPr>
              <a:t>P</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artial</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relocation </a:t>
            </a:r>
            <a:r>
              <a:rPr lang="en-US" dirty="0">
                <a:solidFill>
                  <a:prstClr val="black"/>
                </a:solidFill>
                <a:latin typeface="Arial" panose="020B0604020202020204" pitchFamily="34" charset="0"/>
                <a:ea typeface="Times New Roman" panose="02020603050405020304" pitchFamily="18" charset="0"/>
              </a:rPr>
              <a:t>and provision of transitional residential units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to enable community to practice social distancing and reduce the spread of the virus was the suitable</a:t>
            </a:r>
            <a:r>
              <a:rPr kumimoji="0" lang="en-US"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mn-cs"/>
              </a:rPr>
              <a:t> emergency relief.</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9059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183" y="118884"/>
            <a:ext cx="7886700" cy="832609"/>
          </a:xfrm>
        </p:spPr>
        <p:txBody>
          <a:bodyPr>
            <a:normAutofit/>
          </a:bodyPr>
          <a:lstStyle/>
          <a:p>
            <a:pPr algn="ctr"/>
            <a:r>
              <a:rPr lang="en-US" sz="2400" b="1" dirty="0">
                <a:latin typeface="Arial" panose="020B0604020202020204" pitchFamily="34" charset="0"/>
                <a:cs typeface="Arial" panose="020B0604020202020204" pitchFamily="34" charset="0"/>
              </a:rPr>
              <a:t>PROJECT LOCATITY </a:t>
            </a:r>
          </a:p>
        </p:txBody>
      </p:sp>
      <p:sp>
        <p:nvSpPr>
          <p:cNvPr id="3" name="Content Placeholder 2"/>
          <p:cNvSpPr>
            <a:spLocks noGrp="1"/>
          </p:cNvSpPr>
          <p:nvPr>
            <p:ph idx="1"/>
          </p:nvPr>
        </p:nvSpPr>
        <p:spPr>
          <a:xfrm>
            <a:off x="407396" y="856526"/>
            <a:ext cx="8500297" cy="1249676"/>
          </a:xfrm>
        </p:spPr>
        <p:txBody>
          <a:bodyPr/>
          <a:lstStyle/>
          <a:p>
            <a:pPr marL="0" lvl="0" indent="0" eaLnBrk="0" fontAlgn="base" hangingPunct="0">
              <a:lnSpc>
                <a:spcPct val="100000"/>
              </a:lnSpc>
              <a:spcBef>
                <a:spcPct val="20000"/>
              </a:spcBef>
              <a:spcAft>
                <a:spcPct val="0"/>
              </a:spcAft>
              <a:buNone/>
              <a:defRPr/>
            </a:pPr>
            <a:r>
              <a:rPr lang="en-ZA" sz="2000" spc="-25" dirty="0">
                <a:latin typeface="Arial" panose="020B0604020202020204" pitchFamily="34" charset="0"/>
                <a:ea typeface="Calibri" panose="020F0502020204030204" pitchFamily="34" charset="0"/>
                <a:cs typeface="Arial" panose="020B0604020202020204" pitchFamily="34" charset="0"/>
              </a:rPr>
              <a:t>The </a:t>
            </a:r>
            <a:r>
              <a:rPr lang="en-ZA" sz="2000" spc="-25" dirty="0" err="1">
                <a:latin typeface="Arial" panose="020B0604020202020204" pitchFamily="34" charset="0"/>
                <a:ea typeface="Calibri" panose="020F0502020204030204" pitchFamily="34" charset="0"/>
                <a:cs typeface="Arial" panose="020B0604020202020204" pitchFamily="34" charset="0"/>
              </a:rPr>
              <a:t>Talana</a:t>
            </a:r>
            <a:r>
              <a:rPr lang="en-ZA" sz="2000" spc="-25" dirty="0">
                <a:latin typeface="Arial" panose="020B0604020202020204" pitchFamily="34" charset="0"/>
                <a:ea typeface="Calibri" panose="020F0502020204030204" pitchFamily="34" charset="0"/>
                <a:cs typeface="Arial" panose="020B0604020202020204" pitchFamily="34" charset="0"/>
              </a:rPr>
              <a:t> Hostel is located on the northern part of Tzaneen Ext 105, a newly approved township in the Municipality known as </a:t>
            </a:r>
            <a:r>
              <a:rPr lang="en-ZA" sz="2000" spc="-25" dirty="0" err="1">
                <a:latin typeface="Arial" panose="020B0604020202020204" pitchFamily="34" charset="0"/>
                <a:ea typeface="Calibri" panose="020F0502020204030204" pitchFamily="34" charset="0"/>
                <a:cs typeface="Arial" panose="020B0604020202020204" pitchFamily="34" charset="0"/>
              </a:rPr>
              <a:t>Hamawasha</a:t>
            </a:r>
            <a:endParaRPr lang="en-ZA" sz="2000" spc="-25" dirty="0">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20000"/>
              </a:spcBef>
              <a:spcAft>
                <a:spcPct val="0"/>
              </a:spcAft>
              <a:buNone/>
              <a:defRPr/>
            </a:pPr>
            <a:r>
              <a:rPr lang="en-US" b="1" dirty="0">
                <a:latin typeface="Arial" panose="020B0604020202020204" pitchFamily="34" charset="0"/>
                <a:cs typeface="Arial" panose="020B0604020202020204" pitchFamily="34" charset="0"/>
              </a:rPr>
              <a:t>Figure 1: Locality Map</a:t>
            </a:r>
          </a:p>
          <a:p>
            <a:pPr marL="0" lvl="0" indent="0" eaLnBrk="0" fontAlgn="base" hangingPunct="0">
              <a:lnSpc>
                <a:spcPct val="100000"/>
              </a:lnSpc>
              <a:spcBef>
                <a:spcPct val="20000"/>
              </a:spcBef>
              <a:spcAft>
                <a:spcPct val="0"/>
              </a:spcAft>
              <a:buNone/>
              <a:defRPr/>
            </a:pPr>
            <a:endParaRPr lang="en-ZA" sz="2000" b="1" spc="-25" dirty="0">
              <a:latin typeface="Arial" panose="020B0604020202020204" pitchFamily="34" charset="0"/>
              <a:cs typeface="Arial" panose="020B0604020202020204" pitchFamily="34" charset="0"/>
            </a:endParaRPr>
          </a:p>
        </p:txBody>
      </p:sp>
      <p:pic>
        <p:nvPicPr>
          <p:cNvPr id="4" name="Picture 3"/>
          <p:cNvPicPr/>
          <p:nvPr/>
        </p:nvPicPr>
        <p:blipFill>
          <a:blip r:embed="rId3"/>
          <a:stretch>
            <a:fillRect/>
          </a:stretch>
        </p:blipFill>
        <p:spPr>
          <a:xfrm>
            <a:off x="757434" y="2106202"/>
            <a:ext cx="7444197" cy="3599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667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2609"/>
          </a:xfrm>
        </p:spPr>
        <p:txBody>
          <a:bodyPr>
            <a:normAutofit/>
          </a:bodyPr>
          <a:lstStyle/>
          <a:p>
            <a:pPr algn="ctr"/>
            <a:r>
              <a:rPr lang="en-US" sz="2400" b="1" dirty="0">
                <a:latin typeface="Arial" panose="020B0604020202020204" pitchFamily="34" charset="0"/>
                <a:cs typeface="Arial" panose="020B0604020202020204" pitchFamily="34" charset="0"/>
              </a:rPr>
              <a:t>CONGESTED</a:t>
            </a:r>
            <a:r>
              <a:rPr lang="en-US" sz="2400" b="1" dirty="0">
                <a:solidFill>
                  <a:prstClr val="black"/>
                </a:solidFill>
                <a:latin typeface="Arial" panose="020B0604020202020204" pitchFamily="34" charset="0"/>
                <a:cs typeface="Arial" panose="020B0604020202020204" pitchFamily="34" charset="0"/>
              </a:rPr>
              <a:t> TALANA</a:t>
            </a:r>
            <a:r>
              <a:rPr lang="en-US" sz="2400" b="1" dirty="0">
                <a:latin typeface="Arial" panose="020B0604020202020204" pitchFamily="34" charset="0"/>
                <a:cs typeface="Arial" panose="020B0604020202020204" pitchFamily="34" charset="0"/>
              </a:rPr>
              <a:t> INFORMAL SETTLEMENT</a:t>
            </a:r>
          </a:p>
        </p:txBody>
      </p:sp>
      <p:sp>
        <p:nvSpPr>
          <p:cNvPr id="3" name="Content Placeholder 2"/>
          <p:cNvSpPr>
            <a:spLocks noGrp="1"/>
          </p:cNvSpPr>
          <p:nvPr>
            <p:ph idx="1"/>
          </p:nvPr>
        </p:nvSpPr>
        <p:spPr>
          <a:xfrm>
            <a:off x="628650" y="1555169"/>
            <a:ext cx="7886700" cy="4351338"/>
          </a:xfrm>
        </p:spPr>
        <p:txBody>
          <a:bodyPr/>
          <a:lstStyle/>
          <a:p>
            <a:pPr marL="0" lvl="0" indent="0" eaLnBrk="0" fontAlgn="base" hangingPunct="0">
              <a:lnSpc>
                <a:spcPct val="100000"/>
              </a:lnSpc>
              <a:spcBef>
                <a:spcPct val="20000"/>
              </a:spcBef>
              <a:spcAft>
                <a:spcPct val="0"/>
              </a:spcAft>
              <a:buNone/>
              <a:defRPr/>
            </a:pPr>
            <a:endParaRPr lang="en-US" sz="2000" dirty="0">
              <a:solidFill>
                <a:prstClr val="black"/>
              </a:solidFill>
            </a:endParaRPr>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28651" y="1197734"/>
            <a:ext cx="8410846" cy="5046311"/>
          </a:xfrm>
          <a:prstGeom prst="rect">
            <a:avLst/>
          </a:prstGeom>
          <a:noFill/>
        </p:spPr>
      </p:pic>
    </p:spTree>
    <p:extLst>
      <p:ext uri="{BB962C8B-B14F-4D97-AF65-F5344CB8AC3E}">
        <p14:creationId xmlns:p14="http://schemas.microsoft.com/office/powerpoint/2010/main" val="412169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017" y="205521"/>
            <a:ext cx="7888333" cy="405582"/>
          </a:xfrm>
        </p:spPr>
        <p:txBody>
          <a:bodyPr>
            <a:noAutofit/>
          </a:bodyPr>
          <a:lstStyle/>
          <a:p>
            <a:pPr algn="ctr"/>
            <a:r>
              <a:rPr lang="en-US" sz="2400" b="1" dirty="0">
                <a:latin typeface="Arial" panose="020B0604020202020204" pitchFamily="34" charset="0"/>
                <a:cs typeface="Arial" panose="020B0604020202020204" pitchFamily="34" charset="0"/>
              </a:rPr>
              <a:t>PROJECT PROCUREMENT</a:t>
            </a:r>
          </a:p>
        </p:txBody>
      </p:sp>
      <p:sp>
        <p:nvSpPr>
          <p:cNvPr id="3" name="Content Placeholder 2"/>
          <p:cNvSpPr>
            <a:spLocks noGrp="1"/>
          </p:cNvSpPr>
          <p:nvPr>
            <p:ph idx="1"/>
          </p:nvPr>
        </p:nvSpPr>
        <p:spPr>
          <a:xfrm>
            <a:off x="195943" y="1449977"/>
            <a:ext cx="8319407" cy="4726986"/>
          </a:xfrm>
        </p:spPr>
        <p:txBody>
          <a:bodyPr/>
          <a:lstStyle/>
          <a:p>
            <a:pPr marL="0" lvl="0" indent="0" eaLnBrk="0" fontAlgn="base" hangingPunct="0">
              <a:lnSpc>
                <a:spcPct val="100000"/>
              </a:lnSpc>
              <a:spcBef>
                <a:spcPct val="20000"/>
              </a:spcBef>
              <a:spcAft>
                <a:spcPct val="0"/>
              </a:spcAft>
              <a:buNone/>
              <a:defRPr/>
            </a:pPr>
            <a:endParaRPr lang="en-US" sz="2000" dirty="0">
              <a:solidFill>
                <a:prstClr val="black"/>
              </a:solidFill>
            </a:endParaRPr>
          </a:p>
          <a:p>
            <a:pPr marL="0" indent="0">
              <a:buNone/>
            </a:pPr>
            <a:r>
              <a:rPr lang="en-US" dirty="0"/>
              <a:t>	</a:t>
            </a:r>
          </a:p>
        </p:txBody>
      </p:sp>
      <p:sp>
        <p:nvSpPr>
          <p:cNvPr id="4" name="Rectangle 3"/>
          <p:cNvSpPr/>
          <p:nvPr/>
        </p:nvSpPr>
        <p:spPr>
          <a:xfrm>
            <a:off x="195943" y="589510"/>
            <a:ext cx="8680771" cy="6447919"/>
          </a:xfrm>
          <a:prstGeom prst="rect">
            <a:avLst/>
          </a:prstGeom>
        </p:spPr>
        <p:txBody>
          <a:bodyPr wrap="square">
            <a:spAutoFit/>
          </a:bodyPr>
          <a:lstStyle/>
          <a:p>
            <a:pPr marR="0" algn="just">
              <a:lnSpc>
                <a:spcPct val="150000"/>
              </a:lnSpc>
              <a:spcBef>
                <a:spcPts val="0"/>
              </a:spcBef>
              <a:spcAft>
                <a:spcPts val="0"/>
              </a:spcAft>
            </a:pPr>
            <a:r>
              <a:rPr lang="en-ZA" dirty="0">
                <a:latin typeface="Arial" panose="020B0604020202020204" pitchFamily="34" charset="0"/>
                <a:ea typeface="Calibri" panose="020F0502020204030204" pitchFamily="34" charset="0"/>
                <a:cs typeface="Arial" panose="020B0604020202020204" pitchFamily="34" charset="0"/>
              </a:rPr>
              <a:t>The Department appointed the HDA on 08 May 2020</a:t>
            </a:r>
            <a:r>
              <a:rPr lang="en-ZA" b="1" dirty="0">
                <a:latin typeface="Arial" panose="020B0604020202020204" pitchFamily="34" charset="0"/>
                <a:ea typeface="Calibri" panose="020F0502020204030204" pitchFamily="34" charset="0"/>
                <a:cs typeface="Arial" panose="020B0604020202020204" pitchFamily="34" charset="0"/>
              </a:rPr>
              <a:t> </a:t>
            </a:r>
            <a:r>
              <a:rPr lang="en-ZA" dirty="0">
                <a:latin typeface="Arial" panose="020B0604020202020204" pitchFamily="34" charset="0"/>
                <a:ea typeface="Calibri" panose="020F0502020204030204" pitchFamily="34" charset="0"/>
                <a:cs typeface="Arial" panose="020B0604020202020204" pitchFamily="34" charset="0"/>
              </a:rPr>
              <a:t>as an Implementing Agent for establishment of Transitional Residential Units (TRU’s) with the following scope of work:</a:t>
            </a:r>
          </a:p>
          <a:p>
            <a:pPr marL="742950" lvl="1" indent="-285750" algn="just">
              <a:lnSpc>
                <a:spcPct val="150000"/>
              </a:lnSpc>
              <a:buFont typeface="Wingdings" panose="05000000000000000000" pitchFamily="2" charset="2"/>
              <a:buChar char="ü"/>
            </a:pPr>
            <a:r>
              <a:rPr lang="en-US" dirty="0">
                <a:latin typeface="Arial" panose="020B0604020202020204" pitchFamily="34" charset="0"/>
                <a:ea typeface="Times New Roman" panose="02020603050405020304" pitchFamily="18" charset="0"/>
                <a:cs typeface="Arial" panose="020B0604020202020204" pitchFamily="34" charset="0"/>
              </a:rPr>
              <a:t>Under-take stakeholder consultations for resource allocation and buy-in</a:t>
            </a:r>
          </a:p>
          <a:p>
            <a:pPr marL="742950" lvl="1" indent="-285750" algn="just">
              <a:lnSpc>
                <a:spcPct val="150000"/>
              </a:lnSpc>
              <a:buFont typeface="Wingdings" panose="05000000000000000000" pitchFamily="2" charset="2"/>
              <a:buChar char="ü"/>
            </a:pPr>
            <a:r>
              <a:rPr lang="en-US" dirty="0">
                <a:latin typeface="Arial" panose="020B0604020202020204" pitchFamily="34" charset="0"/>
                <a:ea typeface="Times New Roman" panose="02020603050405020304" pitchFamily="18" charset="0"/>
                <a:cs typeface="Arial" panose="020B0604020202020204" pitchFamily="34" charset="0"/>
              </a:rPr>
              <a:t>Develop social compact</a:t>
            </a:r>
          </a:p>
          <a:p>
            <a:pPr marL="742950" lvl="1" indent="-285750" algn="just">
              <a:lnSpc>
                <a:spcPct val="150000"/>
              </a:lnSpc>
              <a:buFont typeface="Wingdings" panose="05000000000000000000" pitchFamily="2" charset="2"/>
              <a:buChar char="ü"/>
            </a:pPr>
            <a:r>
              <a:rPr lang="en-US" dirty="0">
                <a:latin typeface="Arial" panose="020B0604020202020204" pitchFamily="34" charset="0"/>
                <a:ea typeface="Times New Roman" panose="02020603050405020304" pitchFamily="18" charset="0"/>
                <a:cs typeface="Arial" panose="020B0604020202020204" pitchFamily="34" charset="0"/>
              </a:rPr>
              <a:t>Assist Municipality to identify structures and people to be relocated</a:t>
            </a:r>
          </a:p>
          <a:p>
            <a:pPr marL="742950" lvl="1" indent="-285750" algn="just">
              <a:lnSpc>
                <a:spcPct val="150000"/>
              </a:lnSpc>
              <a:buFont typeface="Wingdings" panose="05000000000000000000" pitchFamily="2" charset="2"/>
              <a:buChar char="ü"/>
            </a:pPr>
            <a:r>
              <a:rPr lang="en-US" dirty="0">
                <a:latin typeface="Arial" panose="020B0604020202020204" pitchFamily="34" charset="0"/>
                <a:ea typeface="Times New Roman" panose="02020603050405020304" pitchFamily="18" charset="0"/>
                <a:cs typeface="Arial" panose="020B0604020202020204" pitchFamily="34" charset="0"/>
              </a:rPr>
              <a:t>Under-take survey and site lay-out for orderly settlement</a:t>
            </a:r>
          </a:p>
          <a:p>
            <a:pPr marL="742950" lvl="1" indent="-285750" algn="just">
              <a:lnSpc>
                <a:spcPct val="150000"/>
              </a:lnSpc>
              <a:buFont typeface="Wingdings" panose="05000000000000000000" pitchFamily="2" charset="2"/>
              <a:buChar char="ü"/>
            </a:pPr>
            <a:r>
              <a:rPr lang="en-US" dirty="0">
                <a:latin typeface="Arial" panose="020B0604020202020204" pitchFamily="34" charset="0"/>
                <a:ea typeface="Times New Roman" panose="02020603050405020304" pitchFamily="18" charset="0"/>
                <a:cs typeface="Arial" panose="020B0604020202020204" pitchFamily="34" charset="0"/>
              </a:rPr>
              <a:t>Procurement  and erection of 40 transitional residential units </a:t>
            </a:r>
          </a:p>
          <a:p>
            <a:pPr marL="742950" lvl="1" indent="-285750" algn="just">
              <a:lnSpc>
                <a:spcPct val="150000"/>
              </a:lnSpc>
              <a:buFont typeface="Wingdings" panose="05000000000000000000" pitchFamily="2" charset="2"/>
              <a:buChar char="ü"/>
            </a:pPr>
            <a:r>
              <a:rPr lang="en-US" dirty="0">
                <a:latin typeface="Arial" panose="020B0604020202020204" pitchFamily="34" charset="0"/>
                <a:ea typeface="Times New Roman" panose="02020603050405020304" pitchFamily="18" charset="0"/>
                <a:cs typeface="Arial" panose="020B0604020202020204" pitchFamily="34" charset="0"/>
              </a:rPr>
              <a:t>Relocation of 40 households to the Temporary Residential Area</a:t>
            </a:r>
          </a:p>
          <a:p>
            <a:pPr marL="285750" indent="-285750" algn="just">
              <a:lnSpc>
                <a:spcPct val="150000"/>
              </a:lnSpc>
              <a:buFont typeface="Wingdings" panose="05000000000000000000" pitchFamily="2" charset="2"/>
              <a:buChar char="§"/>
            </a:pPr>
            <a:r>
              <a:rPr lang="en-ZA" dirty="0">
                <a:solidFill>
                  <a:prstClr val="black"/>
                </a:solidFill>
                <a:latin typeface="Arial" panose="020B0604020202020204" pitchFamily="34" charset="0"/>
                <a:ea typeface="Calibri" panose="020F0502020204030204" pitchFamily="34" charset="0"/>
                <a:cs typeface="Arial" panose="020B0604020202020204" pitchFamily="34" charset="0"/>
              </a:rPr>
              <a:t>The HDA appointed </a:t>
            </a:r>
            <a:r>
              <a:rPr lang="en-ZA" dirty="0" err="1">
                <a:solidFill>
                  <a:prstClr val="black"/>
                </a:solidFill>
                <a:latin typeface="Arial" panose="020B0604020202020204" pitchFamily="34" charset="0"/>
                <a:ea typeface="Calibri" panose="020F0502020204030204" pitchFamily="34" charset="0"/>
                <a:cs typeface="Arial" panose="020B0604020202020204" pitchFamily="34" charset="0"/>
              </a:rPr>
              <a:t>Aventino</a:t>
            </a:r>
            <a:r>
              <a:rPr lang="en-ZA" dirty="0">
                <a:solidFill>
                  <a:prstClr val="black"/>
                </a:solidFill>
                <a:latin typeface="Arial" panose="020B0604020202020204" pitchFamily="34" charset="0"/>
                <a:ea typeface="Calibri" panose="020F0502020204030204" pitchFamily="34" charset="0"/>
                <a:cs typeface="Arial" panose="020B0604020202020204" pitchFamily="34" charset="0"/>
              </a:rPr>
              <a:t> Group on the 18</a:t>
            </a:r>
            <a:r>
              <a:rPr lang="en-ZA" baseline="30000" dirty="0">
                <a:solidFill>
                  <a:prstClr val="black"/>
                </a:solidFill>
                <a:latin typeface="Arial" panose="020B0604020202020204" pitchFamily="34" charset="0"/>
                <a:ea typeface="Calibri" panose="020F0502020204030204" pitchFamily="34" charset="0"/>
                <a:cs typeface="Arial" panose="020B0604020202020204" pitchFamily="34" charset="0"/>
              </a:rPr>
              <a:t>th</a:t>
            </a:r>
            <a:r>
              <a:rPr lang="en-ZA" dirty="0">
                <a:solidFill>
                  <a:prstClr val="black"/>
                </a:solidFill>
                <a:latin typeface="Arial" panose="020B0604020202020204" pitchFamily="34" charset="0"/>
                <a:ea typeface="Calibri" panose="020F0502020204030204" pitchFamily="34" charset="0"/>
                <a:cs typeface="Arial" panose="020B0604020202020204" pitchFamily="34" charset="0"/>
              </a:rPr>
              <a:t> May 2020 for the supply and installation of 40 TRU’s at Talana Hostel within Greater Tzaneen municipality at the National subsidy quantum of R 64 441.00/unit and  the total costs of the project  is R2, 577, 640.00. </a:t>
            </a:r>
          </a:p>
          <a:p>
            <a:pPr marL="285750" marR="0" indent="-285750" algn="just">
              <a:lnSpc>
                <a:spcPct val="150000"/>
              </a:lnSpc>
              <a:spcBef>
                <a:spcPts val="0"/>
              </a:spcBef>
              <a:spcAft>
                <a:spcPts val="0"/>
              </a:spcAft>
              <a:buFont typeface="Wingdings" panose="05000000000000000000" pitchFamily="2" charset="2"/>
              <a:buChar char="§"/>
            </a:pPr>
            <a:endParaRPr lang="en-ZA" dirty="0">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0"/>
              </a:spcBef>
              <a:spcAft>
                <a:spcPts val="0"/>
              </a:spcAft>
              <a:buFont typeface="Arial" panose="020B0604020202020204" pitchFamily="34" charset="0"/>
              <a:buChar char="•"/>
            </a:pP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013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2609"/>
          </a:xfrm>
        </p:spPr>
        <p:txBody>
          <a:bodyPr>
            <a:normAutofit/>
          </a:bodyPr>
          <a:lstStyle/>
          <a:p>
            <a:pPr algn="ctr"/>
            <a:r>
              <a:rPr lang="en-US" sz="2400" b="1" dirty="0">
                <a:latin typeface="Arial" panose="020B0604020202020204" pitchFamily="34" charset="0"/>
                <a:cs typeface="Arial" panose="020B0604020202020204" pitchFamily="34" charset="0"/>
              </a:rPr>
              <a:t>PROJECT BENEFICIARY MANAGEMENT</a:t>
            </a:r>
          </a:p>
        </p:txBody>
      </p:sp>
      <p:sp>
        <p:nvSpPr>
          <p:cNvPr id="3" name="Content Placeholder 2"/>
          <p:cNvSpPr>
            <a:spLocks noGrp="1"/>
          </p:cNvSpPr>
          <p:nvPr>
            <p:ph idx="1"/>
          </p:nvPr>
        </p:nvSpPr>
        <p:spPr>
          <a:xfrm>
            <a:off x="628650" y="1555169"/>
            <a:ext cx="7886700" cy="4351338"/>
          </a:xfrm>
        </p:spPr>
        <p:txBody>
          <a:bodyPr/>
          <a:lstStyle/>
          <a:p>
            <a:pPr marL="0" lvl="0" indent="0" eaLnBrk="0" fontAlgn="base" hangingPunct="0">
              <a:lnSpc>
                <a:spcPct val="100000"/>
              </a:lnSpc>
              <a:spcBef>
                <a:spcPct val="20000"/>
              </a:spcBef>
              <a:spcAft>
                <a:spcPct val="0"/>
              </a:spcAft>
              <a:buNone/>
              <a:defRPr/>
            </a:pPr>
            <a:endParaRPr lang="en-US" sz="2000" dirty="0">
              <a:solidFill>
                <a:prstClr val="black"/>
              </a:solidFill>
            </a:endParaRPr>
          </a:p>
          <a:p>
            <a:pPr marL="0" indent="0">
              <a:buNone/>
            </a:pPr>
            <a:endParaRPr lang="en-US" dirty="0"/>
          </a:p>
        </p:txBody>
      </p:sp>
      <p:sp>
        <p:nvSpPr>
          <p:cNvPr id="4" name="Rectangle 3"/>
          <p:cNvSpPr/>
          <p:nvPr/>
        </p:nvSpPr>
        <p:spPr>
          <a:xfrm>
            <a:off x="-154112" y="1197735"/>
            <a:ext cx="9043386" cy="4580741"/>
          </a:xfrm>
          <a:prstGeom prst="rect">
            <a:avLst/>
          </a:prstGeom>
        </p:spPr>
        <p:txBody>
          <a:bodyPr wrap="square">
            <a:spAutoFit/>
          </a:bodyPr>
          <a:lstStyle/>
          <a:p>
            <a:pPr marL="742950" marR="0" indent="-285750" algn="just">
              <a:lnSpc>
                <a:spcPct val="150000"/>
              </a:lnSpc>
              <a:spcBef>
                <a:spcPts val="0"/>
              </a:spcBef>
              <a:spcAft>
                <a:spcPts val="1000"/>
              </a:spcAft>
              <a:buFont typeface="Wingdings" panose="05000000000000000000" pitchFamily="2" charset="2"/>
              <a:buChar char="§"/>
            </a:pPr>
            <a:r>
              <a:rPr lang="en-US" spc="-25" dirty="0">
                <a:latin typeface="Arial" panose="020B0604020202020204" pitchFamily="34" charset="0"/>
                <a:ea typeface="Calibri" panose="020F0502020204030204" pitchFamily="34" charset="0"/>
                <a:cs typeface="Times New Roman" panose="02020603050405020304" pitchFamily="18" charset="0"/>
              </a:rPr>
              <a:t>The Municipality identified shacks that were overly congested, and located too close to one another. The process was done through the Ward Committee.  </a:t>
            </a:r>
          </a:p>
          <a:p>
            <a:pPr marL="742950" marR="0" indent="-285750" algn="just">
              <a:lnSpc>
                <a:spcPct val="150000"/>
              </a:lnSpc>
              <a:spcBef>
                <a:spcPts val="0"/>
              </a:spcBef>
              <a:spcAft>
                <a:spcPts val="1000"/>
              </a:spcAft>
              <a:buFont typeface="Wingdings" panose="05000000000000000000" pitchFamily="2" charset="2"/>
              <a:buChar char="§"/>
            </a:pPr>
            <a:r>
              <a:rPr lang="en-US" spc="-25" dirty="0">
                <a:latin typeface="Arial" panose="020B0604020202020204" pitchFamily="34" charset="0"/>
                <a:ea typeface="Calibri" panose="020F0502020204030204" pitchFamily="34" charset="0"/>
                <a:cs typeface="Times New Roman" panose="02020603050405020304" pitchFamily="18" charset="0"/>
              </a:rPr>
              <a:t>The list of names was compiled and sent to </a:t>
            </a:r>
            <a:r>
              <a:rPr lang="en-US" spc="-25" dirty="0" err="1">
                <a:latin typeface="Arial" panose="020B0604020202020204" pitchFamily="34" charset="0"/>
                <a:ea typeface="Calibri" panose="020F0502020204030204" pitchFamily="34" charset="0"/>
                <a:cs typeface="Times New Roman" panose="02020603050405020304" pitchFamily="18" charset="0"/>
              </a:rPr>
              <a:t>CoGHSTA</a:t>
            </a:r>
            <a:r>
              <a:rPr lang="en-US" spc="-25" dirty="0">
                <a:latin typeface="Arial" panose="020B0604020202020204" pitchFamily="34" charset="0"/>
                <a:ea typeface="Calibri" panose="020F0502020204030204" pitchFamily="34" charset="0"/>
                <a:cs typeface="Times New Roman" panose="02020603050405020304" pitchFamily="18" charset="0"/>
              </a:rPr>
              <a:t> for verification on the National Housing Subsidy System (HSS).  </a:t>
            </a:r>
          </a:p>
          <a:p>
            <a:pPr marL="742950" marR="0" indent="-285750" algn="just">
              <a:lnSpc>
                <a:spcPct val="150000"/>
              </a:lnSpc>
              <a:spcBef>
                <a:spcPts val="0"/>
              </a:spcBef>
              <a:spcAft>
                <a:spcPts val="1000"/>
              </a:spcAft>
              <a:buFont typeface="Wingdings" panose="05000000000000000000" pitchFamily="2" charset="2"/>
              <a:buChar char="§"/>
            </a:pPr>
            <a:r>
              <a:rPr lang="en-US" spc="-25" dirty="0">
                <a:latin typeface="Arial" panose="020B0604020202020204" pitchFamily="34" charset="0"/>
                <a:ea typeface="Calibri" panose="020F0502020204030204" pitchFamily="34" charset="0"/>
                <a:cs typeface="Times New Roman" panose="02020603050405020304" pitchFamily="18" charset="0"/>
              </a:rPr>
              <a:t>All the 40 beneficiaries qualify for a BNG house and will be allocated houses in the future project. Those who qualify to stay in the Community Residential Units (CRU) will also be considered for allocation on an upgraded Talana Hostel which is currently at feasibility stage.</a:t>
            </a:r>
          </a:p>
          <a:p>
            <a:pPr marL="742950" marR="0" indent="-285750" algn="just">
              <a:lnSpc>
                <a:spcPct val="150000"/>
              </a:lnSpc>
              <a:spcBef>
                <a:spcPts val="0"/>
              </a:spcBef>
              <a:spcAft>
                <a:spcPts val="1000"/>
              </a:spcAft>
              <a:buFont typeface="Wingdings" panose="05000000000000000000" pitchFamily="2" charset="2"/>
              <a:buChar char="§"/>
            </a:pPr>
            <a:r>
              <a:rPr lang="en-US" spc="-25" dirty="0">
                <a:latin typeface="Arial" panose="020B0604020202020204" pitchFamily="34" charset="0"/>
                <a:ea typeface="Calibri" panose="020F0502020204030204" pitchFamily="34" charset="0"/>
                <a:cs typeface="Times New Roman" panose="02020603050405020304" pitchFamily="18" charset="0"/>
              </a:rPr>
              <a:t> The TRUs are for lease and not permanently allocated to them. The Department, Municipality and the occupants will sign the lease agreements.</a:t>
            </a:r>
            <a:endParaRPr lang="en-US" spc="-25"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05583"/>
          </a:xfrm>
        </p:spPr>
        <p:txBody>
          <a:bodyPr>
            <a:noAutofit/>
          </a:bodyPr>
          <a:lstStyle/>
          <a:p>
            <a:pPr algn="ctr"/>
            <a:r>
              <a:rPr lang="en-US" sz="2400" b="1" dirty="0">
                <a:latin typeface="Arial" panose="020B0604020202020204" pitchFamily="34" charset="0"/>
                <a:cs typeface="Arial" panose="020B0604020202020204" pitchFamily="34" charset="0"/>
              </a:rPr>
              <a:t>PROJECT PROGRESS</a:t>
            </a:r>
          </a:p>
        </p:txBody>
      </p:sp>
      <p:sp>
        <p:nvSpPr>
          <p:cNvPr id="3" name="Content Placeholder 2"/>
          <p:cNvSpPr>
            <a:spLocks noGrp="1"/>
          </p:cNvSpPr>
          <p:nvPr>
            <p:ph idx="1"/>
          </p:nvPr>
        </p:nvSpPr>
        <p:spPr>
          <a:xfrm>
            <a:off x="628650" y="770709"/>
            <a:ext cx="7886700" cy="1582073"/>
          </a:xfrm>
        </p:spPr>
        <p:txBody>
          <a:bodyPr>
            <a:normAutofit/>
          </a:bodyPr>
          <a:lstStyle/>
          <a:p>
            <a:pPr marL="0" marR="0" indent="0">
              <a:lnSpc>
                <a:spcPct val="150000"/>
              </a:lnSpc>
              <a:spcBef>
                <a:spcPts val="0"/>
              </a:spcBef>
              <a:spcAft>
                <a:spcPts val="1000"/>
              </a:spcAft>
              <a:buNone/>
            </a:pPr>
            <a:r>
              <a:rPr lang="en-US" sz="2000" dirty="0">
                <a:latin typeface="Arial" panose="020B0604020202020204" pitchFamily="34" charset="0"/>
                <a:cs typeface="Arial" panose="020B0604020202020204" pitchFamily="34" charset="0"/>
              </a:rPr>
              <a:t>The Project is completed with 40 TRUs and handed over to the Municipality on the 31</a:t>
            </a:r>
            <a:r>
              <a:rPr lang="en-US" sz="2000" baseline="30000" dirty="0">
                <a:latin typeface="Arial" panose="020B0604020202020204" pitchFamily="34" charset="0"/>
                <a:cs typeface="Arial" panose="020B0604020202020204" pitchFamily="34" charset="0"/>
              </a:rPr>
              <a:t>st</a:t>
            </a:r>
            <a:r>
              <a:rPr lang="en-US" sz="2000" dirty="0">
                <a:latin typeface="Arial" panose="020B0604020202020204" pitchFamily="34" charset="0"/>
                <a:cs typeface="Arial" panose="020B0604020202020204" pitchFamily="34" charset="0"/>
              </a:rPr>
              <a:t> July 2020 at a cost of  </a:t>
            </a:r>
            <a:r>
              <a:rPr lang="en-ZA" sz="2000" dirty="0">
                <a:latin typeface="Arial" panose="020B0604020202020204" pitchFamily="34" charset="0"/>
                <a:cs typeface="Arial" panose="020B0604020202020204" pitchFamily="34" charset="0"/>
              </a:rPr>
              <a:t>R2, 577, 640.00. </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Below figure is completed TRUs:</a:t>
            </a: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pic>
        <p:nvPicPr>
          <p:cNvPr id="4" name="Picture 3" descr="C:\Users\80215068\AppData\Local\Microsoft\Windows\INetCache\Content.Word\20200716_1135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589" y="2481111"/>
            <a:ext cx="6617369" cy="3366236"/>
          </a:xfrm>
          <a:prstGeom prst="rect">
            <a:avLst/>
          </a:prstGeom>
          <a:noFill/>
          <a:ln>
            <a:noFill/>
          </a:ln>
        </p:spPr>
      </p:pic>
    </p:spTree>
    <p:extLst>
      <p:ext uri="{BB962C8B-B14F-4D97-AF65-F5344CB8AC3E}">
        <p14:creationId xmlns:p14="http://schemas.microsoft.com/office/powerpoint/2010/main" val="145446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2609"/>
          </a:xfrm>
        </p:spPr>
        <p:txBody>
          <a:bodyPr>
            <a:normAutofit/>
          </a:bodyPr>
          <a:lstStyle/>
          <a:p>
            <a:pPr algn="ctr"/>
            <a:r>
              <a:rPr lang="en-US" sz="2400" b="1" dirty="0">
                <a:latin typeface="Arial" panose="020B0604020202020204" pitchFamily="34" charset="0"/>
                <a:cs typeface="Arial" panose="020B0604020202020204" pitchFamily="34" charset="0"/>
              </a:rPr>
              <a:t>INTERIOR FINISHING</a:t>
            </a:r>
          </a:p>
        </p:txBody>
      </p:sp>
      <p:sp>
        <p:nvSpPr>
          <p:cNvPr id="3" name="Content Placeholder 2"/>
          <p:cNvSpPr>
            <a:spLocks noGrp="1"/>
          </p:cNvSpPr>
          <p:nvPr>
            <p:ph idx="1"/>
          </p:nvPr>
        </p:nvSpPr>
        <p:spPr>
          <a:xfrm>
            <a:off x="628650" y="1555169"/>
            <a:ext cx="7886700" cy="4351338"/>
          </a:xfrm>
        </p:spPr>
        <p:txBody>
          <a:bodyPr/>
          <a:lstStyle/>
          <a:p>
            <a:pPr marL="0" lvl="0" indent="0" eaLnBrk="0" fontAlgn="base" hangingPunct="0">
              <a:lnSpc>
                <a:spcPct val="100000"/>
              </a:lnSpc>
              <a:spcBef>
                <a:spcPct val="20000"/>
              </a:spcBef>
              <a:spcAft>
                <a:spcPct val="0"/>
              </a:spcAft>
              <a:buNone/>
              <a:defRPr/>
            </a:pPr>
            <a:endParaRPr lang="en-US" sz="2000" dirty="0">
              <a:solidFill>
                <a:prstClr val="black"/>
              </a:solidFill>
            </a:endParaRPr>
          </a:p>
          <a:p>
            <a:pPr marL="0" indent="0">
              <a:buNone/>
            </a:pPr>
            <a:endParaRPr lang="en-US" dirty="0"/>
          </a:p>
        </p:txBody>
      </p:sp>
      <p:pic>
        <p:nvPicPr>
          <p:cNvPr id="4" name="Picture 3" descr="C:\Users\80215068\AppData\Local\Microsoft\Windows\INetCache\Content.Word\20200716_1157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37" y="1197736"/>
            <a:ext cx="8071213" cy="4471544"/>
          </a:xfrm>
          <a:prstGeom prst="rect">
            <a:avLst/>
          </a:prstGeom>
          <a:noFill/>
          <a:ln>
            <a:noFill/>
          </a:ln>
        </p:spPr>
      </p:pic>
    </p:spTree>
    <p:extLst>
      <p:ext uri="{BB962C8B-B14F-4D97-AF65-F5344CB8AC3E}">
        <p14:creationId xmlns:p14="http://schemas.microsoft.com/office/powerpoint/2010/main" val="377757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377" y="0"/>
            <a:ext cx="7886700" cy="832609"/>
          </a:xfrm>
        </p:spPr>
        <p:txBody>
          <a:bodyPr>
            <a:normAutofit/>
          </a:bodyPr>
          <a:lstStyle/>
          <a:p>
            <a:pPr marL="342900" marR="0" lvl="1" algn="l" defTabSz="685800" rtl="0" eaLnBrk="1" fontAlgn="auto" latinLnBrk="0" hangingPunct="1">
              <a:lnSpc>
                <a:spcPct val="150000"/>
              </a:lnSpc>
              <a:spcBef>
                <a:spcPts val="375"/>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CHALLENGES AND INTERVENTIONS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906352"/>
              </p:ext>
            </p:extLst>
          </p:nvPr>
        </p:nvGraphicFramePr>
        <p:xfrm>
          <a:off x="225080" y="832609"/>
          <a:ext cx="8581294" cy="4765807"/>
        </p:xfrm>
        <a:graphic>
          <a:graphicData uri="http://schemas.openxmlformats.org/drawingml/2006/table">
            <a:tbl>
              <a:tblPr firstRow="1" bandRow="1">
                <a:tableStyleId>{93296810-A885-4BE3-A3E7-6D5BEEA58F35}</a:tableStyleId>
              </a:tblPr>
              <a:tblGrid>
                <a:gridCol w="4290647">
                  <a:extLst>
                    <a:ext uri="{9D8B030D-6E8A-4147-A177-3AD203B41FA5}">
                      <a16:colId xmlns:a16="http://schemas.microsoft.com/office/drawing/2014/main" val="509779397"/>
                    </a:ext>
                  </a:extLst>
                </a:gridCol>
                <a:gridCol w="4290647">
                  <a:extLst>
                    <a:ext uri="{9D8B030D-6E8A-4147-A177-3AD203B41FA5}">
                      <a16:colId xmlns:a16="http://schemas.microsoft.com/office/drawing/2014/main" val="485581578"/>
                    </a:ext>
                  </a:extLst>
                </a:gridCol>
              </a:tblGrid>
              <a:tr h="336843">
                <a:tc>
                  <a:txBody>
                    <a:bodyPr/>
                    <a:lstStyle/>
                    <a:p>
                      <a:pPr algn="ctr"/>
                      <a:r>
                        <a:rPr lang="en-US" sz="1800" dirty="0">
                          <a:latin typeface="Arial" panose="020B0604020202020204" pitchFamily="34" charset="0"/>
                          <a:cs typeface="Arial" panose="020B0604020202020204" pitchFamily="34" charset="0"/>
                        </a:rPr>
                        <a:t>CHALLENGES</a:t>
                      </a:r>
                    </a:p>
                  </a:txBody>
                  <a:tcPr/>
                </a:tc>
                <a:tc>
                  <a:txBody>
                    <a:bodyPr/>
                    <a:lstStyle/>
                    <a:p>
                      <a:pPr algn="ctr"/>
                      <a:r>
                        <a:rPr lang="en-US" sz="1800" dirty="0">
                          <a:latin typeface="Arial" panose="020B0604020202020204" pitchFamily="34" charset="0"/>
                          <a:cs typeface="Arial" panose="020B0604020202020204" pitchFamily="34" charset="0"/>
                        </a:rPr>
                        <a:t>INTERVENTION</a:t>
                      </a:r>
                    </a:p>
                  </a:txBody>
                  <a:tcPr/>
                </a:tc>
                <a:extLst>
                  <a:ext uri="{0D108BD9-81ED-4DB2-BD59-A6C34878D82A}">
                    <a16:rowId xmlns:a16="http://schemas.microsoft.com/office/drawing/2014/main" val="2553606567"/>
                  </a:ext>
                </a:extLst>
              </a:tr>
              <a:tr h="3088867">
                <a:tc>
                  <a:txBody>
                    <a:bodyPr/>
                    <a:lstStyle/>
                    <a:p>
                      <a:pPr marL="285750" indent="-285750">
                        <a:buFont typeface="Wingdings" panose="05000000000000000000" pitchFamily="2" charset="2"/>
                        <a:buChar char="§"/>
                      </a:pPr>
                      <a:r>
                        <a:rPr lang="en-US" sz="1800" dirty="0">
                          <a:latin typeface="Arial" panose="020B0604020202020204" pitchFamily="34" charset="0"/>
                          <a:cs typeface="Arial" panose="020B0604020202020204" pitchFamily="34" charset="0"/>
                        </a:rPr>
                        <a:t>The</a:t>
                      </a:r>
                      <a:r>
                        <a:rPr lang="en-US" sz="1800" baseline="0" dirty="0">
                          <a:latin typeface="Arial" panose="020B0604020202020204" pitchFamily="34" charset="0"/>
                          <a:cs typeface="Arial" panose="020B0604020202020204" pitchFamily="34" charset="0"/>
                        </a:rPr>
                        <a:t> alleged poor quality of the TRUs </a:t>
                      </a:r>
                    </a:p>
                    <a:p>
                      <a:pPr marL="285750" indent="-285750">
                        <a:buFont typeface="Wingdings" panose="05000000000000000000" pitchFamily="2" charset="2"/>
                        <a:buChar char="§"/>
                      </a:pPr>
                      <a:r>
                        <a:rPr lang="en-US" sz="1800" baseline="0" dirty="0">
                          <a:latin typeface="Arial" panose="020B0604020202020204" pitchFamily="34" charset="0"/>
                          <a:cs typeface="Arial" panose="020B0604020202020204" pitchFamily="34" charset="0"/>
                        </a:rPr>
                        <a:t>Findings included:</a:t>
                      </a:r>
                    </a:p>
                    <a:p>
                      <a:pPr marL="742950" marR="0" lvl="1"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Platform; </a:t>
                      </a:r>
                    </a:p>
                    <a:p>
                      <a:pPr marL="742950" marR="0" lvl="1"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Foundations; </a:t>
                      </a:r>
                    </a:p>
                    <a:p>
                      <a:pPr marL="742950" marR="0" lvl="1"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Structural Stability; </a:t>
                      </a:r>
                    </a:p>
                    <a:p>
                      <a:pPr marL="742950" marR="0" lvl="1"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 to SANS 517; </a:t>
                      </a:r>
                    </a:p>
                    <a:p>
                      <a:pPr marL="742950" marR="0" lvl="1"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Poor Workmanship</a:t>
                      </a:r>
                      <a:endParaRPr lang="en-US" sz="1800" baseline="0" dirty="0">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en-US" sz="1800" dirty="0">
                          <a:latin typeface="Arial" panose="020B0604020202020204" pitchFamily="34" charset="0"/>
                          <a:cs typeface="Arial" panose="020B0604020202020204" pitchFamily="34" charset="0"/>
                        </a:rPr>
                        <a:t>The Minister</a:t>
                      </a:r>
                      <a:r>
                        <a:rPr lang="en-US" sz="1800" baseline="0" dirty="0">
                          <a:latin typeface="Arial" panose="020B0604020202020204" pitchFamily="34" charset="0"/>
                          <a:cs typeface="Arial" panose="020B0604020202020204" pitchFamily="34" charset="0"/>
                        </a:rPr>
                        <a:t> has commissioned an investigation through NHBRC.</a:t>
                      </a:r>
                    </a:p>
                    <a:p>
                      <a:pPr marL="285750" indent="-285750">
                        <a:buFont typeface="Wingdings" panose="05000000000000000000" pitchFamily="2" charset="2"/>
                        <a:buChar char="§"/>
                      </a:pPr>
                      <a:r>
                        <a:rPr lang="en-US" sz="1800" baseline="0" dirty="0">
                          <a:latin typeface="Arial" panose="020B0604020202020204" pitchFamily="34" charset="0"/>
                          <a:cs typeface="Arial" panose="020B0604020202020204" pitchFamily="34" charset="0"/>
                        </a:rPr>
                        <a:t>Remedial action proposed with new specifications.</a:t>
                      </a:r>
                    </a:p>
                    <a:p>
                      <a:pPr marL="285750" indent="-285750">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5624513"/>
                  </a:ext>
                </a:extLst>
              </a:tr>
              <a:tr h="1311180">
                <a:tc>
                  <a:txBody>
                    <a:bodyPr/>
                    <a:lstStyle/>
                    <a:p>
                      <a:pPr marL="285750" indent="-285750">
                        <a:buFont typeface="Wingdings" panose="05000000000000000000" pitchFamily="2" charset="2"/>
                        <a:buChar char="§"/>
                      </a:pPr>
                      <a:r>
                        <a:rPr lang="en-US" sz="1800" dirty="0">
                          <a:latin typeface="Arial" panose="020B0604020202020204" pitchFamily="34" charset="0"/>
                          <a:cs typeface="Arial" panose="020B0604020202020204" pitchFamily="34" charset="0"/>
                        </a:rPr>
                        <a:t>Allegations</a:t>
                      </a:r>
                      <a:r>
                        <a:rPr lang="en-US" sz="1800" baseline="0" dirty="0">
                          <a:latin typeface="Arial" panose="020B0604020202020204" pitchFamily="34" charset="0"/>
                          <a:cs typeface="Arial" panose="020B0604020202020204" pitchFamily="34" charset="0"/>
                        </a:rPr>
                        <a:t> of tender irregularity by the Implementing Agent (HDA)</a:t>
                      </a:r>
                      <a:endParaRPr lang="en-US" sz="1800" dirty="0">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en-US" sz="1800" dirty="0">
                          <a:latin typeface="Arial" panose="020B0604020202020204" pitchFamily="34" charset="0"/>
                          <a:cs typeface="Arial" panose="020B0604020202020204" pitchFamily="34" charset="0"/>
                        </a:rPr>
                        <a:t>SIU engaged in the investigations.</a:t>
                      </a:r>
                    </a:p>
                    <a:p>
                      <a:pPr marL="285750" indent="-285750">
                        <a:buFont typeface="Wingdings" panose="05000000000000000000" pitchFamily="2" charset="2"/>
                        <a:buChar char="§"/>
                      </a:pPr>
                      <a:r>
                        <a:rPr lang="en-US" sz="1800" dirty="0">
                          <a:latin typeface="Arial" panose="020B0604020202020204" pitchFamily="34" charset="0"/>
                          <a:cs typeface="Arial" panose="020B0604020202020204" pitchFamily="34" charset="0"/>
                        </a:rPr>
                        <a:t>Matter before law</a:t>
                      </a:r>
                      <a:r>
                        <a:rPr lang="en-US" sz="1800" baseline="0" dirty="0">
                          <a:latin typeface="Arial" panose="020B0604020202020204" pitchFamily="34" charset="0"/>
                          <a:cs typeface="Arial" panose="020B0604020202020204" pitchFamily="34" charset="0"/>
                        </a:rPr>
                        <a:t> enforcement agencies.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296096"/>
                  </a:ext>
                </a:extLst>
              </a:tr>
            </a:tbl>
          </a:graphicData>
        </a:graphic>
      </p:graphicFrame>
    </p:spTree>
    <p:extLst>
      <p:ext uri="{BB962C8B-B14F-4D97-AF65-F5344CB8AC3E}">
        <p14:creationId xmlns:p14="http://schemas.microsoft.com/office/powerpoint/2010/main" val="237859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863" y="1910346"/>
            <a:ext cx="7886700" cy="1325563"/>
          </a:xfrm>
        </p:spPr>
        <p:txBody>
          <a:bodyPr/>
          <a:lstStyle/>
          <a:p>
            <a:pPr algn="ctr"/>
            <a:r>
              <a:rPr lang="en-US"/>
              <a:t>THANK YOU</a:t>
            </a:r>
            <a:endParaRPr lang="en-US" dirty="0"/>
          </a:p>
        </p:txBody>
      </p:sp>
    </p:spTree>
    <p:extLst>
      <p:ext uri="{BB962C8B-B14F-4D97-AF65-F5344CB8AC3E}">
        <p14:creationId xmlns:p14="http://schemas.microsoft.com/office/powerpoint/2010/main" val="271982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PRESENTATION OUTLINE</a:t>
            </a:r>
          </a:p>
        </p:txBody>
      </p:sp>
      <p:sp>
        <p:nvSpPr>
          <p:cNvPr id="5" name="Content Placeholder 4"/>
          <p:cNvSpPr>
            <a:spLocks noGrp="1"/>
          </p:cNvSpPr>
          <p:nvPr>
            <p:ph idx="1"/>
          </p:nvPr>
        </p:nvSpPr>
        <p:spPr>
          <a:xfrm>
            <a:off x="261257" y="1410789"/>
            <a:ext cx="8621485" cy="4766174"/>
          </a:xfrm>
        </p:spPr>
        <p:txBody>
          <a:bodyPr>
            <a:normAutofit/>
          </a:bodyPr>
          <a:lstStyle/>
          <a:p>
            <a:pPr marL="800100" lvl="1" indent="-457200">
              <a:lnSpc>
                <a:spcPct val="150000"/>
              </a:lnSpc>
              <a:buFont typeface="+mj-lt"/>
              <a:buAutoNum type="arabicPeriod"/>
            </a:pPr>
            <a:r>
              <a:rPr lang="en-US" sz="2400" dirty="0">
                <a:latin typeface="Arial" panose="020B0604020202020204" pitchFamily="34" charset="0"/>
                <a:cs typeface="Arial" panose="020B0604020202020204" pitchFamily="34" charset="0"/>
              </a:rPr>
              <a:t>Purpose</a:t>
            </a:r>
          </a:p>
          <a:p>
            <a:pPr marL="800100" lvl="1" indent="-457200">
              <a:lnSpc>
                <a:spcPct val="150000"/>
              </a:lnSpc>
              <a:buFont typeface="+mj-lt"/>
              <a:buAutoNum type="arabicPeriod"/>
            </a:pPr>
            <a:r>
              <a:rPr lang="en-US" sz="2400" dirty="0">
                <a:latin typeface="Arial" panose="020B0604020202020204" pitchFamily="34" charset="0"/>
                <a:cs typeface="Arial" panose="020B0604020202020204" pitchFamily="34" charset="0"/>
              </a:rPr>
              <a:t>Part A: Provision of Personal Protective Equipment</a:t>
            </a:r>
          </a:p>
          <a:p>
            <a:pPr marL="800100" lvl="1" indent="-457200">
              <a:lnSpc>
                <a:spcPct val="150000"/>
              </a:lnSpc>
              <a:buFont typeface="+mj-lt"/>
              <a:buAutoNum type="arabicPeriod"/>
            </a:pPr>
            <a:r>
              <a:rPr lang="en-US" sz="2400" dirty="0">
                <a:latin typeface="Arial" panose="020B0604020202020204" pitchFamily="34" charset="0"/>
                <a:cs typeface="Arial" panose="020B0604020202020204" pitchFamily="34" charset="0"/>
              </a:rPr>
              <a:t>Part B: Informal Settlement Programme</a:t>
            </a:r>
          </a:p>
          <a:p>
            <a:pPr marL="800100" lvl="1" indent="-457200">
              <a:lnSpc>
                <a:spcPct val="150000"/>
              </a:lnSpc>
              <a:buFont typeface="+mj-lt"/>
              <a:buAutoNum type="arabicPeriod"/>
            </a:pPr>
            <a:r>
              <a:rPr lang="en-US" sz="2400" dirty="0">
                <a:latin typeface="Arial" panose="020B0604020202020204" pitchFamily="34" charset="0"/>
                <a:cs typeface="Arial" panose="020B0604020202020204" pitchFamily="34" charset="0"/>
              </a:rPr>
              <a:t>Challenges And Interventions</a:t>
            </a:r>
          </a:p>
          <a:p>
            <a:pPr marL="342900" lvl="1" indent="0">
              <a:lnSpc>
                <a:spcPct val="150000"/>
              </a:lnSpc>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16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326" y="365127"/>
            <a:ext cx="8032024" cy="523148"/>
          </a:xfrm>
        </p:spPr>
        <p:txBody>
          <a:bodyPr>
            <a:normAutofit/>
          </a:bodyPr>
          <a:lstStyle/>
          <a:p>
            <a:pPr algn="ctr"/>
            <a:r>
              <a:rPr lang="en-US" sz="2800" b="1" dirty="0">
                <a:latin typeface="Arial" panose="020B0604020202020204" pitchFamily="34" charset="0"/>
                <a:cs typeface="Arial" panose="020B0604020202020204" pitchFamily="34" charset="0"/>
              </a:rPr>
              <a:t>1. PURPOSE</a:t>
            </a:r>
          </a:p>
        </p:txBody>
      </p:sp>
      <p:sp>
        <p:nvSpPr>
          <p:cNvPr id="3" name="Content Placeholder 2"/>
          <p:cNvSpPr>
            <a:spLocks noGrp="1"/>
          </p:cNvSpPr>
          <p:nvPr>
            <p:ph idx="1"/>
          </p:nvPr>
        </p:nvSpPr>
        <p:spPr>
          <a:xfrm>
            <a:off x="104504" y="888275"/>
            <a:ext cx="8813466" cy="5288688"/>
          </a:xfrm>
        </p:spPr>
        <p:txBody>
          <a:bodyPr>
            <a:normAutofit/>
          </a:bodyPr>
          <a:lstStyle/>
          <a:p>
            <a:pPr lvl="0" algn="just" eaLnBrk="0" fontAlgn="base" hangingPunct="0">
              <a:lnSpc>
                <a:spcPct val="150000"/>
              </a:lnSpc>
              <a:spcBef>
                <a:spcPct val="2000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 To present a report on the management of COVID-19 funds in the department.</a:t>
            </a:r>
          </a:p>
          <a:p>
            <a:pPr lvl="0" algn="just" eaLnBrk="0" fontAlgn="base" hangingPunct="0">
              <a:lnSpc>
                <a:spcPct val="150000"/>
              </a:lnSpc>
              <a:spcBef>
                <a:spcPct val="2000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 The presentation is divided into to parts: PART A deals with provision of personal  protective equipment while PART B deals with the projects  identified for relief in informal settlements</a:t>
            </a:r>
          </a:p>
        </p:txBody>
      </p:sp>
    </p:spTree>
    <p:extLst>
      <p:ext uri="{BB962C8B-B14F-4D97-AF65-F5344CB8AC3E}">
        <p14:creationId xmlns:p14="http://schemas.microsoft.com/office/powerpoint/2010/main" val="171215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326" y="365127"/>
            <a:ext cx="8032024" cy="523148"/>
          </a:xfrm>
        </p:spPr>
        <p:txBody>
          <a:bodyPr>
            <a:noAutofit/>
          </a:bodyPr>
          <a:lstStyle/>
          <a:p>
            <a:pPr algn="ctr"/>
            <a:r>
              <a:rPr lang="en-US" sz="2400" b="1" dirty="0">
                <a:latin typeface="Arial" panose="020B0604020202020204" pitchFamily="34" charset="0"/>
                <a:cs typeface="Arial" panose="020B0604020202020204" pitchFamily="34" charset="0"/>
              </a:rPr>
              <a:t>2. PROVISION OF PERSONAL PROTECTIVE EQUIPMENT</a:t>
            </a:r>
          </a:p>
        </p:txBody>
      </p:sp>
      <p:sp>
        <p:nvSpPr>
          <p:cNvPr id="3" name="Content Placeholder 2"/>
          <p:cNvSpPr>
            <a:spLocks noGrp="1"/>
          </p:cNvSpPr>
          <p:nvPr>
            <p:ph idx="1"/>
          </p:nvPr>
        </p:nvSpPr>
        <p:spPr>
          <a:xfrm>
            <a:off x="104503" y="1299241"/>
            <a:ext cx="8762095" cy="1875473"/>
          </a:xfrm>
        </p:spPr>
        <p:txBody>
          <a:bodyPr>
            <a:normAutofit/>
          </a:bodyPr>
          <a:lstStyle/>
          <a:p>
            <a:pPr marL="0" lvl="0" indent="0" algn="just" eaLnBrk="0" fontAlgn="base" hangingPunct="0">
              <a:lnSpc>
                <a:spcPct val="150000"/>
              </a:lnSpc>
              <a:spcBef>
                <a:spcPct val="20000"/>
              </a:spcBef>
              <a:spcAft>
                <a:spcPct val="0"/>
              </a:spcAft>
              <a:buNone/>
              <a:defRPr/>
            </a:pPr>
            <a:r>
              <a:rPr lang="en-US" sz="2000" dirty="0">
                <a:solidFill>
                  <a:prstClr val="black"/>
                </a:solidFill>
                <a:latin typeface="Arial" panose="020B0604020202020204" pitchFamily="34" charset="0"/>
                <a:cs typeface="Arial" panose="020B0604020202020204" pitchFamily="34" charset="0"/>
              </a:rPr>
              <a:t>The department allocated a total of </a:t>
            </a:r>
            <a:r>
              <a:rPr lang="en-US" sz="2000" b="1" dirty="0">
                <a:solidFill>
                  <a:prstClr val="black"/>
                </a:solidFill>
                <a:latin typeface="Arial" panose="020B0604020202020204" pitchFamily="34" charset="0"/>
                <a:cs typeface="Arial" panose="020B0604020202020204" pitchFamily="34" charset="0"/>
              </a:rPr>
              <a:t>R3 161 000 </a:t>
            </a:r>
            <a:r>
              <a:rPr lang="en-US" sz="2000" dirty="0">
                <a:solidFill>
                  <a:prstClr val="black"/>
                </a:solidFill>
                <a:latin typeface="Arial" panose="020B0604020202020204" pitchFamily="34" charset="0"/>
                <a:cs typeface="Arial" panose="020B0604020202020204" pitchFamily="34" charset="0"/>
              </a:rPr>
              <a:t>for Covid-19 response for the period 2019/2020, 2020/20221 and 2021/2022 financial years as per the table below:</a:t>
            </a:r>
          </a:p>
        </p:txBody>
      </p:sp>
      <p:graphicFrame>
        <p:nvGraphicFramePr>
          <p:cNvPr id="4" name="Table 4">
            <a:extLst>
              <a:ext uri="{FF2B5EF4-FFF2-40B4-BE49-F238E27FC236}">
                <a16:creationId xmlns:a16="http://schemas.microsoft.com/office/drawing/2014/main" id="{D49A304B-D9CD-42A3-BF2F-2EE96FF5F9D9}"/>
              </a:ext>
            </a:extLst>
          </p:cNvPr>
          <p:cNvGraphicFramePr>
            <a:graphicFrameLocks noGrp="1"/>
          </p:cNvGraphicFramePr>
          <p:nvPr>
            <p:extLst>
              <p:ext uri="{D42A27DB-BD31-4B8C-83A1-F6EECF244321}">
                <p14:modId xmlns:p14="http://schemas.microsoft.com/office/powerpoint/2010/main" val="1636155912"/>
              </p:ext>
            </p:extLst>
          </p:nvPr>
        </p:nvGraphicFramePr>
        <p:xfrm>
          <a:off x="842177" y="2905287"/>
          <a:ext cx="7673173" cy="2320594"/>
        </p:xfrm>
        <a:graphic>
          <a:graphicData uri="http://schemas.openxmlformats.org/drawingml/2006/table">
            <a:tbl>
              <a:tblPr firstRow="1" bandRow="1">
                <a:tableStyleId>{5C22544A-7EE6-4342-B048-85BDC9FD1C3A}</a:tableStyleId>
              </a:tblPr>
              <a:tblGrid>
                <a:gridCol w="2503305">
                  <a:extLst>
                    <a:ext uri="{9D8B030D-6E8A-4147-A177-3AD203B41FA5}">
                      <a16:colId xmlns:a16="http://schemas.microsoft.com/office/drawing/2014/main" val="1226771645"/>
                    </a:ext>
                  </a:extLst>
                </a:gridCol>
                <a:gridCol w="2584934">
                  <a:extLst>
                    <a:ext uri="{9D8B030D-6E8A-4147-A177-3AD203B41FA5}">
                      <a16:colId xmlns:a16="http://schemas.microsoft.com/office/drawing/2014/main" val="3897800845"/>
                    </a:ext>
                  </a:extLst>
                </a:gridCol>
                <a:gridCol w="2584934">
                  <a:extLst>
                    <a:ext uri="{9D8B030D-6E8A-4147-A177-3AD203B41FA5}">
                      <a16:colId xmlns:a16="http://schemas.microsoft.com/office/drawing/2014/main" val="4066850800"/>
                    </a:ext>
                  </a:extLst>
                </a:gridCol>
              </a:tblGrid>
              <a:tr h="454362">
                <a:tc>
                  <a:txBody>
                    <a:bodyPr/>
                    <a:lstStyle/>
                    <a:p>
                      <a:r>
                        <a:rPr lang="en-US" sz="2000" dirty="0">
                          <a:solidFill>
                            <a:schemeClr val="tx1"/>
                          </a:solidFill>
                          <a:latin typeface="Arial" panose="020B0604020202020204" pitchFamily="34" charset="0"/>
                          <a:cs typeface="Arial" panose="020B0604020202020204" pitchFamily="34" charset="0"/>
                        </a:rPr>
                        <a:t>FINANCIAL  YEAR</a:t>
                      </a:r>
                      <a:endParaRPr lang="en-ZA" sz="2000" dirty="0">
                        <a:solidFill>
                          <a:schemeClr val="tx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en-US" sz="2000" dirty="0">
                          <a:solidFill>
                            <a:schemeClr val="tx1"/>
                          </a:solidFill>
                          <a:latin typeface="Arial" panose="020B0604020202020204" pitchFamily="34" charset="0"/>
                          <a:cs typeface="Arial" panose="020B0604020202020204" pitchFamily="34" charset="0"/>
                        </a:rPr>
                        <a:t>BUDGET</a:t>
                      </a:r>
                      <a:endParaRPr lang="en-ZA" sz="2000" dirty="0">
                        <a:solidFill>
                          <a:schemeClr val="tx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en-US" sz="2000" dirty="0">
                          <a:solidFill>
                            <a:schemeClr val="tx1"/>
                          </a:solidFill>
                          <a:latin typeface="Arial" panose="020B0604020202020204" pitchFamily="34" charset="0"/>
                          <a:cs typeface="Arial" panose="020B0604020202020204" pitchFamily="34" charset="0"/>
                        </a:rPr>
                        <a:t>EXPENDITURE</a:t>
                      </a:r>
                      <a:endParaRPr lang="en-ZA" sz="2000" dirty="0">
                        <a:solidFill>
                          <a:schemeClr val="tx1"/>
                        </a:solidFill>
                        <a:latin typeface="Arial" panose="020B0604020202020204" pitchFamily="34" charset="0"/>
                        <a:cs typeface="Arial" panose="020B0604020202020204" pitchFamily="34" charset="0"/>
                      </a:endParaRPr>
                    </a:p>
                  </a:txBody>
                  <a:tcPr>
                    <a:solidFill>
                      <a:schemeClr val="bg2">
                        <a:lumMod val="75000"/>
                      </a:schemeClr>
                    </a:solidFill>
                  </a:tcPr>
                </a:tc>
                <a:extLst>
                  <a:ext uri="{0D108BD9-81ED-4DB2-BD59-A6C34878D82A}">
                    <a16:rowId xmlns:a16="http://schemas.microsoft.com/office/drawing/2014/main" val="1485767223"/>
                  </a:ext>
                </a:extLst>
              </a:tr>
              <a:tr h="466558">
                <a:tc>
                  <a:txBody>
                    <a:bodyPr/>
                    <a:lstStyle/>
                    <a:p>
                      <a:r>
                        <a:rPr lang="en-US" sz="2000" dirty="0">
                          <a:latin typeface="Arial" panose="020B0604020202020204" pitchFamily="34" charset="0"/>
                          <a:cs typeface="Arial" panose="020B0604020202020204" pitchFamily="34" charset="0"/>
                        </a:rPr>
                        <a:t>2019/2020</a:t>
                      </a:r>
                      <a:endParaRPr lang="en-ZA"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R138, 000.00 </a:t>
                      </a:r>
                      <a:endParaRPr lang="en-ZA"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R138, 000.00 </a:t>
                      </a:r>
                      <a:endParaRPr lang="en-ZA"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3833902186"/>
                  </a:ext>
                </a:extLst>
              </a:tr>
              <a:tr h="466558">
                <a:tc>
                  <a:txBody>
                    <a:bodyPr/>
                    <a:lstStyle/>
                    <a:p>
                      <a:r>
                        <a:rPr lang="en-US" sz="2000" dirty="0">
                          <a:latin typeface="Arial" panose="020B0604020202020204" pitchFamily="34" charset="0"/>
                          <a:cs typeface="Arial" panose="020B0604020202020204" pitchFamily="34" charset="0"/>
                        </a:rPr>
                        <a:t>2020/2021</a:t>
                      </a:r>
                      <a:endParaRPr lang="en-ZA"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b="0" kern="1200" dirty="0">
                          <a:solidFill>
                            <a:schemeClr val="dk1"/>
                          </a:solidFill>
                          <a:effectLst/>
                          <a:latin typeface="Arial" panose="020B0604020202020204" pitchFamily="34" charset="0"/>
                          <a:ea typeface="+mn-ea"/>
                          <a:cs typeface="Arial" panose="020B0604020202020204" pitchFamily="34" charset="0"/>
                        </a:rPr>
                        <a:t>R2, 031, 000.00 </a:t>
                      </a:r>
                      <a:endParaRPr lang="en-ZA" sz="2000" b="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b="0" kern="1200" dirty="0">
                          <a:solidFill>
                            <a:schemeClr val="dk1"/>
                          </a:solidFill>
                          <a:effectLst/>
                          <a:latin typeface="Arial" panose="020B0604020202020204" pitchFamily="34" charset="0"/>
                          <a:ea typeface="+mn-ea"/>
                          <a:cs typeface="Arial" panose="020B0604020202020204" pitchFamily="34" charset="0"/>
                        </a:rPr>
                        <a:t>R1, 974, 781.45 </a:t>
                      </a:r>
                      <a:endParaRPr lang="en-ZA" sz="2000" b="0"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97976513"/>
                  </a:ext>
                </a:extLst>
              </a:tr>
              <a:tr h="466558">
                <a:tc>
                  <a:txBody>
                    <a:bodyPr/>
                    <a:lstStyle/>
                    <a:p>
                      <a:r>
                        <a:rPr lang="en-US" sz="2000" dirty="0">
                          <a:latin typeface="Arial" panose="020B0604020202020204" pitchFamily="34" charset="0"/>
                          <a:cs typeface="Arial" panose="020B0604020202020204" pitchFamily="34" charset="0"/>
                        </a:rPr>
                        <a:t>2021/2022</a:t>
                      </a:r>
                      <a:endParaRPr lang="en-ZA"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R992, 000.00 </a:t>
                      </a:r>
                      <a:endParaRPr lang="en-ZA"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R342, 083.00 </a:t>
                      </a:r>
                      <a:endParaRPr lang="en-ZA"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2623187586"/>
                  </a:ext>
                </a:extLst>
              </a:tr>
              <a:tr h="466558">
                <a:tc>
                  <a:txBody>
                    <a:bodyPr/>
                    <a:lstStyle/>
                    <a:p>
                      <a:r>
                        <a:rPr lang="en-US" sz="2000" b="1" dirty="0">
                          <a:latin typeface="Arial" panose="020B0604020202020204" pitchFamily="34" charset="0"/>
                          <a:cs typeface="Arial" panose="020B0604020202020204" pitchFamily="34" charset="0"/>
                        </a:rPr>
                        <a:t>TOTAL</a:t>
                      </a:r>
                      <a:endParaRPr lang="en-ZA" sz="20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b="1" dirty="0">
                          <a:latin typeface="Arial" panose="020B0604020202020204" pitchFamily="34" charset="0"/>
                          <a:cs typeface="Arial" panose="020B0604020202020204" pitchFamily="34" charset="0"/>
                        </a:rPr>
                        <a:t>R3, 161, 000</a:t>
                      </a:r>
                      <a:endParaRPr lang="en-ZA" sz="20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r>
                        <a:rPr lang="en-US" sz="2000" b="1" dirty="0">
                          <a:latin typeface="Arial" panose="020B0604020202020204" pitchFamily="34" charset="0"/>
                          <a:cs typeface="Arial" panose="020B0604020202020204" pitchFamily="34" charset="0"/>
                        </a:rPr>
                        <a:t>R2 454 864,45</a:t>
                      </a:r>
                      <a:endParaRPr lang="en-ZA" sz="20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2396901254"/>
                  </a:ext>
                </a:extLst>
              </a:tr>
            </a:tbl>
          </a:graphicData>
        </a:graphic>
      </p:graphicFrame>
    </p:spTree>
    <p:extLst>
      <p:ext uri="{BB962C8B-B14F-4D97-AF65-F5344CB8AC3E}">
        <p14:creationId xmlns:p14="http://schemas.microsoft.com/office/powerpoint/2010/main" val="94795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326" y="365127"/>
            <a:ext cx="8032024" cy="523148"/>
          </a:xfrm>
        </p:spPr>
        <p:txBody>
          <a:bodyPr>
            <a:noAutofit/>
          </a:bodyPr>
          <a:lstStyle/>
          <a:p>
            <a:pPr algn="ctr"/>
            <a:r>
              <a:rPr lang="en-US" sz="2800" b="1" dirty="0">
                <a:latin typeface="Arial" panose="020B0604020202020204" pitchFamily="34" charset="0"/>
                <a:cs typeface="Arial" panose="020B0604020202020204" pitchFamily="34" charset="0"/>
              </a:rPr>
              <a:t>2. PROVISION OF PERSONAL PROTECTIVE EQUIPMENT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4063" y="1129937"/>
            <a:ext cx="8590549" cy="4598125"/>
          </a:xfrm>
        </p:spPr>
        <p:txBody>
          <a:bodyPr>
            <a:noAutofit/>
          </a:bodyPr>
          <a:lstStyle/>
          <a:p>
            <a:pPr marL="342900" lvl="1" indent="0">
              <a:lnSpc>
                <a:spcPct val="160000"/>
              </a:lnSpc>
              <a:buNone/>
            </a:pPr>
            <a:r>
              <a:rPr lang="en-ZA" dirty="0">
                <a:solidFill>
                  <a:prstClr val="black"/>
                </a:solidFill>
                <a:latin typeface="Arial" panose="020B0604020202020204" pitchFamily="34" charset="0"/>
                <a:cs typeface="Arial" panose="020B0604020202020204" pitchFamily="34" charset="0"/>
              </a:rPr>
              <a:t>The expenditure on Covid 19 was spent on items such as:</a:t>
            </a:r>
          </a:p>
          <a:p>
            <a:pPr lvl="2">
              <a:lnSpc>
                <a:spcPct val="160000"/>
              </a:lnSpc>
              <a:buFont typeface="Wingdings" panose="05000000000000000000" pitchFamily="2" charset="2"/>
              <a:buChar char="ü"/>
            </a:pPr>
            <a:r>
              <a:rPr lang="en-ZA" sz="1800" dirty="0">
                <a:solidFill>
                  <a:prstClr val="black"/>
                </a:solidFill>
                <a:latin typeface="Arial" panose="020B0604020202020204" pitchFamily="34" charset="0"/>
                <a:cs typeface="Arial" panose="020B0604020202020204" pitchFamily="34" charset="0"/>
              </a:rPr>
              <a:t>Cloth masks</a:t>
            </a:r>
          </a:p>
          <a:p>
            <a:pPr lvl="2">
              <a:lnSpc>
                <a:spcPct val="160000"/>
              </a:lnSpc>
              <a:buFont typeface="Wingdings" panose="05000000000000000000" pitchFamily="2" charset="2"/>
              <a:buChar char="ü"/>
            </a:pPr>
            <a:r>
              <a:rPr lang="en-ZA" sz="1800" dirty="0">
                <a:solidFill>
                  <a:prstClr val="black"/>
                </a:solidFill>
                <a:latin typeface="Arial" panose="020B0604020202020204" pitchFamily="34" charset="0"/>
                <a:cs typeface="Arial" panose="020B0604020202020204" pitchFamily="34" charset="0"/>
              </a:rPr>
              <a:t>70% alcohol hand sanitizer(s)</a:t>
            </a:r>
          </a:p>
          <a:p>
            <a:pPr lvl="2">
              <a:lnSpc>
                <a:spcPct val="160000"/>
              </a:lnSpc>
              <a:buFont typeface="Wingdings" panose="05000000000000000000" pitchFamily="2" charset="2"/>
              <a:buChar char="ü"/>
            </a:pPr>
            <a:r>
              <a:rPr lang="en-ZA" sz="1800" dirty="0">
                <a:solidFill>
                  <a:prstClr val="black"/>
                </a:solidFill>
                <a:latin typeface="Arial" panose="020B0604020202020204" pitchFamily="34" charset="0"/>
                <a:cs typeface="Arial" panose="020B0604020202020204" pitchFamily="34" charset="0"/>
              </a:rPr>
              <a:t>Bar soaps</a:t>
            </a:r>
          </a:p>
          <a:p>
            <a:pPr lvl="2">
              <a:lnSpc>
                <a:spcPct val="160000"/>
              </a:lnSpc>
              <a:buFont typeface="Wingdings" panose="05000000000000000000" pitchFamily="2" charset="2"/>
              <a:buChar char="ü"/>
            </a:pPr>
            <a:r>
              <a:rPr lang="en-ZA" sz="1800" dirty="0">
                <a:solidFill>
                  <a:prstClr val="black"/>
                </a:solidFill>
                <a:latin typeface="Arial" panose="020B0604020202020204" pitchFamily="34" charset="0"/>
                <a:cs typeface="Arial" panose="020B0604020202020204" pitchFamily="34" charset="0"/>
              </a:rPr>
              <a:t>Spray bottles</a:t>
            </a:r>
          </a:p>
          <a:p>
            <a:pPr lvl="2">
              <a:lnSpc>
                <a:spcPct val="160000"/>
              </a:lnSpc>
              <a:buFont typeface="Wingdings" panose="05000000000000000000" pitchFamily="2" charset="2"/>
              <a:buChar char="ü"/>
            </a:pPr>
            <a:r>
              <a:rPr lang="en-ZA" sz="1800" dirty="0">
                <a:solidFill>
                  <a:prstClr val="black"/>
                </a:solidFill>
                <a:latin typeface="Arial" panose="020B0604020202020204" pitchFamily="34" charset="0"/>
                <a:cs typeface="Arial" panose="020B0604020202020204" pitchFamily="34" charset="0"/>
              </a:rPr>
              <a:t>Automated hand sanitizer dispensers </a:t>
            </a:r>
          </a:p>
          <a:p>
            <a:pPr lvl="2">
              <a:lnSpc>
                <a:spcPct val="160000"/>
              </a:lnSpc>
              <a:buFont typeface="Wingdings" panose="05000000000000000000" pitchFamily="2" charset="2"/>
              <a:buChar char="ü"/>
            </a:pPr>
            <a:r>
              <a:rPr lang="en-ZA" sz="1800" dirty="0">
                <a:solidFill>
                  <a:prstClr val="black"/>
                </a:solidFill>
                <a:latin typeface="Arial" panose="020B0604020202020204" pitchFamily="34" charset="0"/>
                <a:cs typeface="Arial" panose="020B0604020202020204" pitchFamily="34" charset="0"/>
              </a:rPr>
              <a:t> Disinfection of offices </a:t>
            </a:r>
          </a:p>
          <a:p>
            <a:pPr>
              <a:lnSpc>
                <a:spcPct val="160000"/>
              </a:lnSpc>
            </a:pPr>
            <a:r>
              <a:rPr lang="en-ZA" sz="1800" b="1" dirty="0">
                <a:solidFill>
                  <a:prstClr val="black"/>
                </a:solidFill>
                <a:latin typeface="Arial" panose="020B0604020202020204" pitchFamily="34" charset="0"/>
                <a:cs typeface="Arial" panose="020B0604020202020204" pitchFamily="34" charset="0"/>
              </a:rPr>
              <a:t>Internal Audit</a:t>
            </a:r>
            <a:r>
              <a:rPr lang="en-ZA" sz="1800" dirty="0">
                <a:solidFill>
                  <a:prstClr val="black"/>
                </a:solidFill>
                <a:latin typeface="Arial" panose="020B0604020202020204" pitchFamily="34" charset="0"/>
                <a:cs typeface="Arial" panose="020B0604020202020204" pitchFamily="34" charset="0"/>
              </a:rPr>
              <a:t>: There were no findings on the department’s part</a:t>
            </a:r>
          </a:p>
          <a:p>
            <a:pPr>
              <a:lnSpc>
                <a:spcPct val="160000"/>
              </a:lnSpc>
            </a:pPr>
            <a:r>
              <a:rPr lang="en-US" sz="1800" b="1" dirty="0">
                <a:solidFill>
                  <a:prstClr val="black"/>
                </a:solidFill>
                <a:latin typeface="Arial" panose="020B0604020202020204" pitchFamily="34" charset="0"/>
                <a:cs typeface="Arial" panose="020B0604020202020204" pitchFamily="34" charset="0"/>
              </a:rPr>
              <a:t>Auditor General findings </a:t>
            </a:r>
            <a:r>
              <a:rPr lang="en-US" sz="1800" dirty="0">
                <a:solidFill>
                  <a:prstClr val="black"/>
                </a:solidFill>
                <a:latin typeface="Arial" panose="020B0604020202020204" pitchFamily="34" charset="0"/>
                <a:cs typeface="Arial" panose="020B0604020202020204" pitchFamily="34" charset="0"/>
              </a:rPr>
              <a:t>: </a:t>
            </a:r>
            <a:r>
              <a:rPr lang="en-ZA" sz="1800" dirty="0">
                <a:solidFill>
                  <a:prstClr val="black"/>
                </a:solidFill>
                <a:latin typeface="Arial" panose="020B0604020202020204" pitchFamily="34" charset="0"/>
                <a:cs typeface="Arial" panose="020B0604020202020204" pitchFamily="34" charset="0"/>
              </a:rPr>
              <a:t>There were no findings on the Department’s part</a:t>
            </a:r>
          </a:p>
          <a:p>
            <a:pPr>
              <a:lnSpc>
                <a:spcPct val="160000"/>
              </a:lnSpc>
            </a:pPr>
            <a:endParaRPr lang="en-ZA" sz="1800" dirty="0">
              <a:solidFill>
                <a:prstClr val="black"/>
              </a:solidFill>
              <a:latin typeface="Arial" panose="020B0604020202020204" pitchFamily="34" charset="0"/>
              <a:cs typeface="Arial" panose="020B0604020202020204" pitchFamily="34" charset="0"/>
            </a:endParaRPr>
          </a:p>
          <a:p>
            <a:pPr marL="0" indent="0">
              <a:lnSpc>
                <a:spcPct val="160000"/>
              </a:lnSpc>
              <a:buNone/>
            </a:pPr>
            <a:endParaRPr lang="en-US" sz="1800" dirty="0"/>
          </a:p>
        </p:txBody>
      </p:sp>
    </p:spTree>
    <p:extLst>
      <p:ext uri="{BB962C8B-B14F-4D97-AF65-F5344CB8AC3E}">
        <p14:creationId xmlns:p14="http://schemas.microsoft.com/office/powerpoint/2010/main" val="265861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949" y="231563"/>
            <a:ext cx="8032024" cy="523148"/>
          </a:xfrm>
        </p:spPr>
        <p:txBody>
          <a:bodyPr>
            <a:normAutofit/>
          </a:bodyPr>
          <a:lstStyle/>
          <a:p>
            <a:pPr algn="ctr"/>
            <a:r>
              <a:rPr lang="en-US" sz="2400" b="1" dirty="0">
                <a:latin typeface="Arial" panose="020B0604020202020204" pitchFamily="34" charset="0"/>
                <a:cs typeface="Arial" panose="020B0604020202020204" pitchFamily="34" charset="0"/>
              </a:rPr>
              <a:t>3. INFORMAL SETTLEMENT PROGRAMME </a:t>
            </a:r>
          </a:p>
        </p:txBody>
      </p:sp>
      <p:sp>
        <p:nvSpPr>
          <p:cNvPr id="3" name="Content Placeholder 2"/>
          <p:cNvSpPr>
            <a:spLocks noGrp="1"/>
          </p:cNvSpPr>
          <p:nvPr>
            <p:ph idx="1"/>
          </p:nvPr>
        </p:nvSpPr>
        <p:spPr>
          <a:xfrm>
            <a:off x="104503" y="888275"/>
            <a:ext cx="8792917" cy="5288688"/>
          </a:xfrm>
        </p:spPr>
        <p:txBody>
          <a:bodyPr>
            <a:normAutofit/>
          </a:bodyPr>
          <a:lstStyle/>
          <a:p>
            <a:pPr lvl="0" algn="just" eaLnBrk="0" fontAlgn="base" hangingPunct="0">
              <a:lnSpc>
                <a:spcPct val="150000"/>
              </a:lnSpc>
              <a:spcBef>
                <a:spcPct val="2000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 Subsequent to the declaration of COVID19 disaster by the President, the National Department of Human Settlements requested all Provinces to submit COVID19 Disaster response plan.</a:t>
            </a:r>
          </a:p>
          <a:p>
            <a:pPr lvl="0" algn="just" eaLnBrk="0" fontAlgn="base" hangingPunct="0">
              <a:lnSpc>
                <a:spcPct val="150000"/>
              </a:lnSpc>
              <a:spcBef>
                <a:spcPct val="20000"/>
              </a:spcBef>
              <a:spcAft>
                <a:spcPct val="0"/>
              </a:spcAft>
              <a:buFont typeface="Wingdings" panose="05000000000000000000" pitchFamily="2" charset="2"/>
              <a:buChar char="§"/>
              <a:defRPr/>
            </a:pPr>
            <a:r>
              <a:rPr lang="en-ZA" sz="2000" dirty="0">
                <a:latin typeface="Arial" panose="020B0604020202020204" pitchFamily="34" charset="0"/>
                <a:ea typeface="Calibri" panose="020F0502020204030204" pitchFamily="34" charset="0"/>
                <a:cs typeface="Arial" panose="020B0604020202020204" pitchFamily="34" charset="0"/>
              </a:rPr>
              <a:t>The Department submitted a Plan  with eight informal settlements which are densely populated, with limited basic services.</a:t>
            </a:r>
          </a:p>
          <a:p>
            <a:pPr lvl="0" algn="just" eaLnBrk="0" fontAlgn="base" hangingPunct="0">
              <a:lnSpc>
                <a:spcPct val="150000"/>
              </a:lnSpc>
              <a:spcBef>
                <a:spcPct val="20000"/>
              </a:spcBef>
              <a:spcAft>
                <a:spcPct val="0"/>
              </a:spcAft>
              <a:buFont typeface="Wingdings" panose="05000000000000000000" pitchFamily="2" charset="2"/>
              <a:buChar char="§"/>
              <a:defRPr/>
            </a:pPr>
            <a:r>
              <a:rPr lang="en-ZA" sz="2000" dirty="0">
                <a:latin typeface="Arial" panose="020B0604020202020204" pitchFamily="34" charset="0"/>
                <a:ea typeface="Calibri" panose="020F0502020204030204" pitchFamily="34" charset="0"/>
                <a:cs typeface="Arial" panose="020B0604020202020204" pitchFamily="34" charset="0"/>
              </a:rPr>
              <a:t>Amongst the eight settlements, the Department prioritised </a:t>
            </a:r>
            <a:r>
              <a:rPr lang="en-ZA" sz="2000" dirty="0" err="1">
                <a:latin typeface="Arial" panose="020B0604020202020204" pitchFamily="34" charset="0"/>
                <a:ea typeface="Calibri" panose="020F0502020204030204" pitchFamily="34" charset="0"/>
                <a:cs typeface="Arial" panose="020B0604020202020204" pitchFamily="34" charset="0"/>
              </a:rPr>
              <a:t>Talana</a:t>
            </a:r>
            <a:r>
              <a:rPr lang="en-ZA" sz="2000" dirty="0">
                <a:latin typeface="Arial" panose="020B0604020202020204" pitchFamily="34" charset="0"/>
                <a:ea typeface="Calibri" panose="020F0502020204030204" pitchFamily="34" charset="0"/>
                <a:cs typeface="Arial" panose="020B0604020202020204" pitchFamily="34" charset="0"/>
              </a:rPr>
              <a:t> Hostel and Burgersfort extension 10 informal settlements for de-densification in order to adhere to the principles of social distancing and minimize the spread of COVID19. The list of eight identified informal settlements is on the slide below:</a:t>
            </a:r>
            <a:endParaRPr lang="en-US" sz="2000" spc="-25"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2654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79457"/>
          </a:xfrm>
        </p:spPr>
        <p:txBody>
          <a:bodyPr>
            <a:normAutofit fontScale="90000"/>
          </a:bodyPr>
          <a:lstStyle/>
          <a:p>
            <a:pPr algn="ctr"/>
            <a:r>
              <a:rPr lang="en-US" sz="2400" b="1" dirty="0">
                <a:latin typeface="Arial" panose="020B0604020202020204" pitchFamily="34" charset="0"/>
                <a:cs typeface="Arial" panose="020B0604020202020204" pitchFamily="34" charset="0"/>
              </a:rPr>
              <a:t>INFORMAL SETTLEMENT PROGRAMME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43688314"/>
              </p:ext>
            </p:extLst>
          </p:nvPr>
        </p:nvGraphicFramePr>
        <p:xfrm>
          <a:off x="189410" y="1262816"/>
          <a:ext cx="8765179" cy="4332368"/>
        </p:xfrm>
        <a:graphic>
          <a:graphicData uri="http://schemas.openxmlformats.org/drawingml/2006/table">
            <a:tbl>
              <a:tblPr firstRow="1" firstCol="1" bandRow="1">
                <a:tableStyleId>{5C22544A-7EE6-4342-B048-85BDC9FD1C3A}</a:tableStyleId>
              </a:tblPr>
              <a:tblGrid>
                <a:gridCol w="487731">
                  <a:extLst>
                    <a:ext uri="{9D8B030D-6E8A-4147-A177-3AD203B41FA5}">
                      <a16:colId xmlns:a16="http://schemas.microsoft.com/office/drawing/2014/main" val="315114966"/>
                    </a:ext>
                  </a:extLst>
                </a:gridCol>
                <a:gridCol w="1479479">
                  <a:extLst>
                    <a:ext uri="{9D8B030D-6E8A-4147-A177-3AD203B41FA5}">
                      <a16:colId xmlns:a16="http://schemas.microsoft.com/office/drawing/2014/main" val="1294273857"/>
                    </a:ext>
                  </a:extLst>
                </a:gridCol>
                <a:gridCol w="1088849">
                  <a:extLst>
                    <a:ext uri="{9D8B030D-6E8A-4147-A177-3AD203B41FA5}">
                      <a16:colId xmlns:a16="http://schemas.microsoft.com/office/drawing/2014/main" val="2451823799"/>
                    </a:ext>
                  </a:extLst>
                </a:gridCol>
                <a:gridCol w="1243384">
                  <a:extLst>
                    <a:ext uri="{9D8B030D-6E8A-4147-A177-3AD203B41FA5}">
                      <a16:colId xmlns:a16="http://schemas.microsoft.com/office/drawing/2014/main" val="1072977229"/>
                    </a:ext>
                  </a:extLst>
                </a:gridCol>
                <a:gridCol w="1202077">
                  <a:extLst>
                    <a:ext uri="{9D8B030D-6E8A-4147-A177-3AD203B41FA5}">
                      <a16:colId xmlns:a16="http://schemas.microsoft.com/office/drawing/2014/main" val="585276093"/>
                    </a:ext>
                  </a:extLst>
                </a:gridCol>
                <a:gridCol w="1767155">
                  <a:extLst>
                    <a:ext uri="{9D8B030D-6E8A-4147-A177-3AD203B41FA5}">
                      <a16:colId xmlns:a16="http://schemas.microsoft.com/office/drawing/2014/main" val="1991628997"/>
                    </a:ext>
                  </a:extLst>
                </a:gridCol>
                <a:gridCol w="1496504">
                  <a:extLst>
                    <a:ext uri="{9D8B030D-6E8A-4147-A177-3AD203B41FA5}">
                      <a16:colId xmlns:a16="http://schemas.microsoft.com/office/drawing/2014/main" val="2186827801"/>
                    </a:ext>
                  </a:extLst>
                </a:gridCol>
              </a:tblGrid>
              <a:tr h="597953">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No</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Municipalities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Settlement </a:t>
                      </a:r>
                      <a:endParaRPr lang="en-US" sz="1400" spc="-25" dirty="0">
                        <a:effectLst/>
                        <a:latin typeface="Arial" panose="020B0604020202020204" pitchFamily="34" charset="0"/>
                        <a:cs typeface="Arial" panose="020B0604020202020204" pitchFamily="34" charset="0"/>
                      </a:endParaRPr>
                    </a:p>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Names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Category</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No. of Structures </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Proposed Interventions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US" sz="1400" spc="-25" dirty="0">
                          <a:effectLst/>
                          <a:latin typeface="Arial" panose="020B0604020202020204" pitchFamily="34" charset="0"/>
                          <a:ea typeface="Times New Roman" panose="02020603050405020304" pitchFamily="18" charset="0"/>
                          <a:cs typeface="Arial" panose="020B0604020202020204" pitchFamily="34" charset="0"/>
                        </a:rPr>
                        <a:t>Progress </a:t>
                      </a:r>
                    </a:p>
                  </a:txBody>
                  <a:tcPr marL="68580" marR="68580" marT="0" marB="0">
                    <a:solidFill>
                      <a:schemeClr val="accent6">
                        <a:lumMod val="40000"/>
                        <a:lumOff val="60000"/>
                      </a:schemeClr>
                    </a:solidFill>
                  </a:tcPr>
                </a:tc>
                <a:extLst>
                  <a:ext uri="{0D108BD9-81ED-4DB2-BD59-A6C34878D82A}">
                    <a16:rowId xmlns:a16="http://schemas.microsoft.com/office/drawing/2014/main" val="3414981040"/>
                  </a:ext>
                </a:extLst>
              </a:tr>
              <a:tr h="832182">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1.</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Thabazimbi</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Smash Block</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B1 and C</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5000</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Water &amp;Sanitation</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US" sz="1400" spc="-25" dirty="0">
                          <a:effectLst/>
                          <a:latin typeface="Arial" panose="020B0604020202020204" pitchFamily="34" charset="0"/>
                          <a:ea typeface="Times New Roman" panose="02020603050405020304" pitchFamily="18" charset="0"/>
                          <a:cs typeface="Arial" panose="020B0604020202020204" pitchFamily="34" charset="0"/>
                        </a:rPr>
                        <a:t>Water tanks</a:t>
                      </a:r>
                      <a:r>
                        <a:rPr lang="en-US" sz="1400" spc="-25" baseline="0" dirty="0">
                          <a:effectLst/>
                          <a:latin typeface="Arial" panose="020B0604020202020204" pitchFamily="34" charset="0"/>
                          <a:ea typeface="Times New Roman" panose="02020603050405020304" pitchFamily="18" charset="0"/>
                          <a:cs typeface="Arial" panose="020B0604020202020204" pitchFamily="34" charset="0"/>
                        </a:rPr>
                        <a:t> were delivered by DWS and installed</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020839140"/>
                  </a:ext>
                </a:extLst>
              </a:tr>
              <a:tr h="832182">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2.</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Lephalale </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Mamojela Park</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B2 and C</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600</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Water &amp; Sanitation</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Water tanks were delivered by DWS and installed</a:t>
                      </a:r>
                    </a:p>
                  </a:txBody>
                  <a:tcPr marL="68580" marR="68580" marT="0" marB="0">
                    <a:solidFill>
                      <a:schemeClr val="accent6">
                        <a:lumMod val="40000"/>
                        <a:lumOff val="60000"/>
                      </a:schemeClr>
                    </a:solidFill>
                  </a:tcPr>
                </a:tc>
                <a:extLst>
                  <a:ext uri="{0D108BD9-81ED-4DB2-BD59-A6C34878D82A}">
                    <a16:rowId xmlns:a16="http://schemas.microsoft.com/office/drawing/2014/main" val="2075761980"/>
                  </a:ext>
                </a:extLst>
              </a:tr>
              <a:tr h="832182">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3.</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Lephalale </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Steenbok Pan</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B1 and C</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500</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Water &amp; Sanitation</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Water tanks were delivered by DWS and installed</a:t>
                      </a:r>
                    </a:p>
                  </a:txBody>
                  <a:tcPr marL="68580" marR="68580" marT="0" marB="0">
                    <a:solidFill>
                      <a:schemeClr val="accent6">
                        <a:lumMod val="40000"/>
                        <a:lumOff val="60000"/>
                      </a:schemeClr>
                    </a:solidFill>
                  </a:tcPr>
                </a:tc>
                <a:extLst>
                  <a:ext uri="{0D108BD9-81ED-4DB2-BD59-A6C34878D82A}">
                    <a16:rowId xmlns:a16="http://schemas.microsoft.com/office/drawing/2014/main" val="1816915006"/>
                  </a:ext>
                </a:extLst>
              </a:tr>
              <a:tr h="1174095">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4.</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err="1">
                          <a:effectLst/>
                          <a:latin typeface="Arial" panose="020B0604020202020204" pitchFamily="34" charset="0"/>
                          <a:cs typeface="Arial" panose="020B0604020202020204" pitchFamily="34" charset="0"/>
                        </a:rPr>
                        <a:t>Fetakgomo-Tubatse</a:t>
                      </a:r>
                      <a:r>
                        <a:rPr lang="en-GB" sz="1400" spc="0" dirty="0">
                          <a:effectLst/>
                          <a:latin typeface="Arial" panose="020B0604020202020204" pitchFamily="34" charset="0"/>
                          <a:cs typeface="Arial" panose="020B0604020202020204" pitchFamily="34" charset="0"/>
                        </a:rPr>
                        <a:t> </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Burgersfort Ext 10</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B2 and C</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1500</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1000"/>
                        </a:spcAft>
                        <a:buClrTx/>
                        <a:buSzTx/>
                        <a:buFontTx/>
                        <a:buNone/>
                        <a:tabLst/>
                        <a:defRPr/>
                      </a:pPr>
                      <a:r>
                        <a:rPr lang="en-GB" sz="1400" spc="0" dirty="0">
                          <a:effectLst/>
                          <a:latin typeface="Arial" panose="020B0604020202020204" pitchFamily="34" charset="0"/>
                          <a:cs typeface="Arial" panose="020B0604020202020204" pitchFamily="34" charset="0"/>
                        </a:rPr>
                        <a:t>Partial Relocation,</a:t>
                      </a:r>
                      <a:r>
                        <a:rPr lang="en-GB" sz="1400" spc="0" baseline="0" dirty="0">
                          <a:effectLst/>
                          <a:latin typeface="Arial" panose="020B0604020202020204" pitchFamily="34" charset="0"/>
                          <a:cs typeface="Arial" panose="020B0604020202020204" pitchFamily="34" charset="0"/>
                        </a:rPr>
                        <a:t> water and sanitation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construction of 152 TRUs</a:t>
                      </a:r>
                      <a:endParaRPr kumimoji="0" lang="en-US" sz="14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US" sz="1400" spc="-25" dirty="0">
                          <a:effectLst/>
                          <a:latin typeface="Arial" panose="020B0604020202020204" pitchFamily="34" charset="0"/>
                          <a:ea typeface="Times New Roman" panose="02020603050405020304" pitchFamily="18" charset="0"/>
                          <a:cs typeface="Arial" panose="020B0604020202020204" pitchFamily="34" charset="0"/>
                        </a:rPr>
                        <a:t>The</a:t>
                      </a:r>
                      <a:r>
                        <a:rPr lang="en-US" sz="1400" spc="-25" baseline="0" dirty="0">
                          <a:effectLst/>
                          <a:latin typeface="Arial" panose="020B0604020202020204" pitchFamily="34" charset="0"/>
                          <a:ea typeface="Times New Roman" panose="02020603050405020304" pitchFamily="18" charset="0"/>
                          <a:cs typeface="Arial" panose="020B0604020202020204" pitchFamily="34" charset="0"/>
                        </a:rPr>
                        <a:t> project in progress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387791508"/>
                  </a:ext>
                </a:extLst>
              </a:tr>
            </a:tbl>
          </a:graphicData>
        </a:graphic>
      </p:graphicFrame>
      <p:sp>
        <p:nvSpPr>
          <p:cNvPr id="11" name="Rectangle 3"/>
          <p:cNvSpPr>
            <a:spLocks noChangeArrowheads="1"/>
          </p:cNvSpPr>
          <p:nvPr/>
        </p:nvSpPr>
        <p:spPr bwMode="auto">
          <a:xfrm>
            <a:off x="-1607069" y="-103877"/>
            <a:ext cx="11744193" cy="56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261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79457"/>
          </a:xfrm>
        </p:spPr>
        <p:txBody>
          <a:bodyPr>
            <a:normAutofit fontScale="90000"/>
          </a:bodyPr>
          <a:lstStyle/>
          <a:p>
            <a:pPr algn="ctr"/>
            <a:r>
              <a:rPr lang="en-US" sz="2400" b="1" dirty="0">
                <a:latin typeface="Arial" panose="020B0604020202020204" pitchFamily="34" charset="0"/>
                <a:cs typeface="Arial" panose="020B0604020202020204" pitchFamily="34" charset="0"/>
              </a:rPr>
              <a:t>INFORMAL SETTLEMENT PROGRAMME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91381862"/>
              </p:ext>
            </p:extLst>
          </p:nvPr>
        </p:nvGraphicFramePr>
        <p:xfrm>
          <a:off x="222068" y="926203"/>
          <a:ext cx="8712926" cy="4890970"/>
        </p:xfrm>
        <a:graphic>
          <a:graphicData uri="http://schemas.openxmlformats.org/drawingml/2006/table">
            <a:tbl>
              <a:tblPr firstRow="1" firstCol="1" bandRow="1">
                <a:tableStyleId>{5C22544A-7EE6-4342-B048-85BDC9FD1C3A}</a:tableStyleId>
              </a:tblPr>
              <a:tblGrid>
                <a:gridCol w="548494">
                  <a:extLst>
                    <a:ext uri="{9D8B030D-6E8A-4147-A177-3AD203B41FA5}">
                      <a16:colId xmlns:a16="http://schemas.microsoft.com/office/drawing/2014/main" val="315114966"/>
                    </a:ext>
                  </a:extLst>
                </a:gridCol>
                <a:gridCol w="1458930">
                  <a:extLst>
                    <a:ext uri="{9D8B030D-6E8A-4147-A177-3AD203B41FA5}">
                      <a16:colId xmlns:a16="http://schemas.microsoft.com/office/drawing/2014/main" val="1294273857"/>
                    </a:ext>
                  </a:extLst>
                </a:gridCol>
                <a:gridCol w="1335641">
                  <a:extLst>
                    <a:ext uri="{9D8B030D-6E8A-4147-A177-3AD203B41FA5}">
                      <a16:colId xmlns:a16="http://schemas.microsoft.com/office/drawing/2014/main" val="2451823799"/>
                    </a:ext>
                  </a:extLst>
                </a:gridCol>
                <a:gridCol w="934948">
                  <a:extLst>
                    <a:ext uri="{9D8B030D-6E8A-4147-A177-3AD203B41FA5}">
                      <a16:colId xmlns:a16="http://schemas.microsoft.com/office/drawing/2014/main" val="1072977229"/>
                    </a:ext>
                  </a:extLst>
                </a:gridCol>
                <a:gridCol w="1232899">
                  <a:extLst>
                    <a:ext uri="{9D8B030D-6E8A-4147-A177-3AD203B41FA5}">
                      <a16:colId xmlns:a16="http://schemas.microsoft.com/office/drawing/2014/main" val="585276093"/>
                    </a:ext>
                  </a:extLst>
                </a:gridCol>
                <a:gridCol w="1332574">
                  <a:extLst>
                    <a:ext uri="{9D8B030D-6E8A-4147-A177-3AD203B41FA5}">
                      <a16:colId xmlns:a16="http://schemas.microsoft.com/office/drawing/2014/main" val="1991628997"/>
                    </a:ext>
                  </a:extLst>
                </a:gridCol>
                <a:gridCol w="1869440">
                  <a:extLst>
                    <a:ext uri="{9D8B030D-6E8A-4147-A177-3AD203B41FA5}">
                      <a16:colId xmlns:a16="http://schemas.microsoft.com/office/drawing/2014/main" val="2186827801"/>
                    </a:ext>
                  </a:extLst>
                </a:gridCol>
              </a:tblGrid>
              <a:tr h="697114">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No</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Municipalities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Settlement </a:t>
                      </a:r>
                      <a:endParaRPr lang="en-US" sz="1400" spc="-25" dirty="0">
                        <a:effectLst/>
                        <a:latin typeface="Arial" panose="020B0604020202020204" pitchFamily="34" charset="0"/>
                        <a:cs typeface="Arial" panose="020B0604020202020204" pitchFamily="34" charset="0"/>
                      </a:endParaRPr>
                    </a:p>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Names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Category</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No. of</a:t>
                      </a:r>
                      <a:endParaRPr lang="en-US" sz="1400" spc="-25" dirty="0">
                        <a:effectLst/>
                        <a:latin typeface="Arial" panose="020B0604020202020204" pitchFamily="34" charset="0"/>
                        <a:cs typeface="Arial" panose="020B0604020202020204" pitchFamily="34" charset="0"/>
                      </a:endParaRPr>
                    </a:p>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 Structures </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Proposed Interventions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US" sz="1400" spc="-25" dirty="0">
                          <a:effectLst/>
                          <a:latin typeface="Arial" panose="020B0604020202020204" pitchFamily="34" charset="0"/>
                          <a:ea typeface="Times New Roman" panose="02020603050405020304" pitchFamily="18" charset="0"/>
                          <a:cs typeface="Arial" panose="020B0604020202020204" pitchFamily="34" charset="0"/>
                        </a:rPr>
                        <a:t>Progress </a:t>
                      </a:r>
                    </a:p>
                  </a:txBody>
                  <a:tcPr marL="68580" marR="68580" marT="0" marB="0">
                    <a:solidFill>
                      <a:schemeClr val="accent6">
                        <a:lumMod val="40000"/>
                        <a:lumOff val="60000"/>
                      </a:schemeClr>
                    </a:solidFill>
                  </a:tcPr>
                </a:tc>
                <a:extLst>
                  <a:ext uri="{0D108BD9-81ED-4DB2-BD59-A6C34878D82A}">
                    <a16:rowId xmlns:a16="http://schemas.microsoft.com/office/drawing/2014/main" val="3414981040"/>
                  </a:ext>
                </a:extLst>
              </a:tr>
              <a:tr h="847480">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5.</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Elias Motsoaledi</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Masakaneng</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B2 and C</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1200</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Water &amp; Sanitation</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Water tanks were delivered by DWS and installed</a:t>
                      </a:r>
                    </a:p>
                  </a:txBody>
                  <a:tcPr marL="68580" marR="68580" marT="0" marB="0">
                    <a:solidFill>
                      <a:schemeClr val="accent6">
                        <a:lumMod val="40000"/>
                        <a:lumOff val="60000"/>
                      </a:schemeClr>
                    </a:solidFill>
                  </a:tcPr>
                </a:tc>
                <a:extLst>
                  <a:ext uri="{0D108BD9-81ED-4DB2-BD59-A6C34878D82A}">
                    <a16:rowId xmlns:a16="http://schemas.microsoft.com/office/drawing/2014/main" val="401509170"/>
                  </a:ext>
                </a:extLst>
              </a:tr>
              <a:tr h="1643371">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6.</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Tzaneen </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Talana Hostel</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B2 and C</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120</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ea typeface="+mn-ea"/>
                          <a:cs typeface="Arial" panose="020B0604020202020204" pitchFamily="34" charset="0"/>
                        </a:rPr>
                        <a:t>Partial</a:t>
                      </a:r>
                      <a:r>
                        <a:rPr lang="en-GB" sz="1400" spc="0" baseline="0" dirty="0">
                          <a:effectLst/>
                          <a:latin typeface="Arial" panose="020B0604020202020204" pitchFamily="34" charset="0"/>
                          <a:ea typeface="+mn-ea"/>
                          <a:cs typeface="Arial" panose="020B0604020202020204" pitchFamily="34" charset="0"/>
                        </a:rPr>
                        <a:t> relocation, additional water facilities and construction of 40 TRUs</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US" sz="1400" spc="-25" dirty="0">
                          <a:effectLst/>
                          <a:latin typeface="Arial" panose="020B0604020202020204" pitchFamily="34" charset="0"/>
                          <a:ea typeface="Times New Roman" panose="02020603050405020304" pitchFamily="18" charset="0"/>
                          <a:cs typeface="Arial" panose="020B0604020202020204" pitchFamily="34" charset="0"/>
                        </a:rPr>
                        <a:t>40 TRUs were completed by HDA</a:t>
                      </a:r>
                      <a:r>
                        <a:rPr lang="en-US" sz="1400" spc="-25" baseline="0" dirty="0">
                          <a:effectLst/>
                          <a:latin typeface="Arial" panose="020B0604020202020204" pitchFamily="34" charset="0"/>
                          <a:ea typeface="Times New Roman" panose="02020603050405020304" pitchFamily="18" charset="0"/>
                          <a:cs typeface="Arial" panose="020B0604020202020204" pitchFamily="34" charset="0"/>
                        </a:rPr>
                        <a:t> and occupied</a:t>
                      </a:r>
                    </a:p>
                    <a:p>
                      <a:pPr marL="0" marR="0" algn="l">
                        <a:spcBef>
                          <a:spcPts val="0"/>
                        </a:spcBef>
                        <a:spcAft>
                          <a:spcPts val="1000"/>
                        </a:spcAft>
                      </a:pPr>
                      <a:r>
                        <a:rPr lang="en-US" sz="1400" spc="-25" dirty="0">
                          <a:effectLst/>
                          <a:latin typeface="Arial" panose="020B0604020202020204" pitchFamily="34" charset="0"/>
                          <a:ea typeface="Times New Roman" panose="02020603050405020304" pitchFamily="18" charset="0"/>
                          <a:cs typeface="Arial" panose="020B0604020202020204" pitchFamily="34" charset="0"/>
                        </a:rPr>
                        <a:t>Water tanks delivered </a:t>
                      </a:r>
                      <a:r>
                        <a:rPr kumimoji="0" lang="en-US" sz="14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by DWS </a:t>
                      </a:r>
                      <a:r>
                        <a:rPr lang="en-US" sz="1400" spc="-25" baseline="0" dirty="0">
                          <a:effectLst/>
                          <a:latin typeface="Arial" panose="020B0604020202020204" pitchFamily="34" charset="0"/>
                          <a:ea typeface="Times New Roman" panose="02020603050405020304" pitchFamily="18" charset="0"/>
                          <a:cs typeface="Arial" panose="020B0604020202020204" pitchFamily="34" charset="0"/>
                        </a:rPr>
                        <a:t> and installed</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859207156"/>
                  </a:ext>
                </a:extLst>
              </a:tr>
              <a:tr h="504037">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7.</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Elias Motsoaledi </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Rossennekal B</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C</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800</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Water &amp; Sanitation</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Water tanks were delivered by DWS  and installed</a:t>
                      </a:r>
                    </a:p>
                  </a:txBody>
                  <a:tcPr marL="68580" marR="68580" marT="0" marB="0">
                    <a:solidFill>
                      <a:schemeClr val="accent6">
                        <a:lumMod val="40000"/>
                        <a:lumOff val="60000"/>
                      </a:schemeClr>
                    </a:solidFill>
                  </a:tcPr>
                </a:tc>
                <a:extLst>
                  <a:ext uri="{0D108BD9-81ED-4DB2-BD59-A6C34878D82A}">
                    <a16:rowId xmlns:a16="http://schemas.microsoft.com/office/drawing/2014/main" val="1062446263"/>
                  </a:ext>
                </a:extLst>
              </a:tr>
              <a:tr h="422845">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8</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Bela Bela</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Vingerkraal</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B1 &amp; C</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a:effectLst/>
                          <a:latin typeface="Arial" panose="020B0604020202020204" pitchFamily="34" charset="0"/>
                          <a:cs typeface="Arial" panose="020B0604020202020204" pitchFamily="34" charset="0"/>
                        </a:rPr>
                        <a:t>1000</a:t>
                      </a:r>
                      <a:endParaRPr lang="en-US" sz="1400" spc="-25">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spc="0" dirty="0">
                          <a:effectLst/>
                          <a:latin typeface="Arial" panose="020B0604020202020204" pitchFamily="34" charset="0"/>
                          <a:cs typeface="Arial" panose="020B0604020202020204" pitchFamily="34" charset="0"/>
                        </a:rPr>
                        <a:t>Water &amp; Sanitation</a:t>
                      </a:r>
                      <a:endParaRPr lang="en-US" sz="1400"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Water tanks were delivered by DWS and installed</a:t>
                      </a:r>
                    </a:p>
                  </a:txBody>
                  <a:tcPr marL="68580" marR="68580" marT="0" marB="0">
                    <a:solidFill>
                      <a:schemeClr val="accent6">
                        <a:lumMod val="40000"/>
                        <a:lumOff val="60000"/>
                      </a:schemeClr>
                    </a:solidFill>
                  </a:tcPr>
                </a:tc>
                <a:extLst>
                  <a:ext uri="{0D108BD9-81ED-4DB2-BD59-A6C34878D82A}">
                    <a16:rowId xmlns:a16="http://schemas.microsoft.com/office/drawing/2014/main" val="458955702"/>
                  </a:ext>
                </a:extLst>
              </a:tr>
              <a:tr h="422845">
                <a:tc gridSpan="3">
                  <a:txBody>
                    <a:bodyPr/>
                    <a:lstStyle/>
                    <a:p>
                      <a:pPr marL="0" marR="0" algn="l">
                        <a:spcBef>
                          <a:spcPts val="0"/>
                        </a:spcBef>
                        <a:spcAft>
                          <a:spcPts val="1000"/>
                        </a:spcAft>
                      </a:pPr>
                      <a:r>
                        <a:rPr lang="en-GB" sz="1400" b="1" spc="0" dirty="0">
                          <a:solidFill>
                            <a:schemeClr val="tx1"/>
                          </a:solidFill>
                          <a:effectLst/>
                          <a:latin typeface="Arial" panose="020B0604020202020204" pitchFamily="34" charset="0"/>
                          <a:cs typeface="Arial" panose="020B0604020202020204" pitchFamily="34" charset="0"/>
                        </a:rPr>
                        <a:t>TOTAL </a:t>
                      </a:r>
                      <a:endParaRPr lang="en-US" sz="14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1000"/>
                        </a:spcAft>
                      </a:pPr>
                      <a:r>
                        <a:rPr lang="en-GB" sz="1400" b="1" spc="0" dirty="0">
                          <a:solidFill>
                            <a:schemeClr val="tx1"/>
                          </a:solidFill>
                          <a:effectLst/>
                          <a:latin typeface="Arial" panose="020B0604020202020204" pitchFamily="34" charset="0"/>
                          <a:cs typeface="Arial" panose="020B0604020202020204" pitchFamily="34" charset="0"/>
                        </a:rPr>
                        <a:t> </a:t>
                      </a:r>
                      <a:endParaRPr lang="en-US" sz="14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b="1" spc="0" dirty="0">
                          <a:solidFill>
                            <a:schemeClr val="tx1"/>
                          </a:solidFill>
                          <a:effectLst/>
                          <a:latin typeface="Arial" panose="020B0604020202020204" pitchFamily="34" charset="0"/>
                          <a:ea typeface="+mn-ea"/>
                          <a:cs typeface="Arial" panose="020B0604020202020204" pitchFamily="34" charset="0"/>
                        </a:rPr>
                        <a:t>10</a:t>
                      </a:r>
                      <a:r>
                        <a:rPr lang="en-GB" sz="1400" b="1" spc="0" baseline="0" dirty="0">
                          <a:solidFill>
                            <a:schemeClr val="tx1"/>
                          </a:solidFill>
                          <a:effectLst/>
                          <a:latin typeface="Arial" panose="020B0604020202020204" pitchFamily="34" charset="0"/>
                          <a:ea typeface="+mn-ea"/>
                          <a:cs typeface="Arial" panose="020B0604020202020204" pitchFamily="34" charset="0"/>
                        </a:rPr>
                        <a:t> 720</a:t>
                      </a:r>
                      <a:endParaRPr lang="en-US" sz="14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r>
                        <a:rPr lang="en-GB" sz="1400" b="1" spc="0" dirty="0">
                          <a:solidFill>
                            <a:schemeClr val="tx1"/>
                          </a:solidFill>
                          <a:effectLst/>
                          <a:latin typeface="Arial" panose="020B0604020202020204" pitchFamily="34" charset="0"/>
                          <a:cs typeface="Arial" panose="020B0604020202020204" pitchFamily="34" charset="0"/>
                        </a:rPr>
                        <a:t> </a:t>
                      </a:r>
                      <a:endParaRPr lang="en-US" sz="14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marR="0" algn="l">
                        <a:spcBef>
                          <a:spcPts val="0"/>
                        </a:spcBef>
                        <a:spcAft>
                          <a:spcPts val="1000"/>
                        </a:spcAft>
                      </a:pPr>
                      <a:endParaRPr lang="en-US" sz="14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183156203"/>
                  </a:ext>
                </a:extLst>
              </a:tr>
            </a:tbl>
          </a:graphicData>
        </a:graphic>
      </p:graphicFrame>
      <p:sp>
        <p:nvSpPr>
          <p:cNvPr id="11" name="Rectangle 3"/>
          <p:cNvSpPr>
            <a:spLocks noChangeArrowheads="1"/>
          </p:cNvSpPr>
          <p:nvPr/>
        </p:nvSpPr>
        <p:spPr bwMode="auto">
          <a:xfrm>
            <a:off x="-1607069" y="-103877"/>
            <a:ext cx="11744193" cy="56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71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9461" y="144826"/>
            <a:ext cx="7886700" cy="536211"/>
          </a:xfrm>
        </p:spPr>
        <p:txBody>
          <a:bodyPr>
            <a:normAutofit/>
          </a:bodyPr>
          <a:lstStyle/>
          <a:p>
            <a:pPr algn="ctr"/>
            <a:r>
              <a:rPr lang="en-US" sz="2400" b="1" dirty="0">
                <a:latin typeface="Arial" panose="020B0604020202020204" pitchFamily="34" charset="0"/>
                <a:cs typeface="Arial" panose="020B0604020202020204" pitchFamily="34" charset="0"/>
              </a:rPr>
              <a:t>INFORMAL SETTLEMENT PROGRAMME</a:t>
            </a:r>
          </a:p>
        </p:txBody>
      </p:sp>
      <p:sp>
        <p:nvSpPr>
          <p:cNvPr id="5" name="Content Placeholder 4"/>
          <p:cNvSpPr>
            <a:spLocks noGrp="1"/>
          </p:cNvSpPr>
          <p:nvPr>
            <p:ph idx="1"/>
          </p:nvPr>
        </p:nvSpPr>
        <p:spPr>
          <a:xfrm>
            <a:off x="182879" y="791187"/>
            <a:ext cx="8699863" cy="5275626"/>
          </a:xfrm>
        </p:spPr>
        <p:txBody>
          <a:bodyPr>
            <a:normAutofit/>
          </a:bodyPr>
          <a:lstStyle/>
          <a:p>
            <a:pPr lvl="0" algn="just" defTabSz="457200" eaLnBrk="0" fontAlgn="base" hangingPunct="0">
              <a:lnSpc>
                <a:spcPct val="150000"/>
              </a:lnSpc>
              <a:spcBef>
                <a:spcPct val="20000"/>
              </a:spcBef>
              <a:spcAft>
                <a:spcPct val="0"/>
              </a:spcAft>
            </a:pPr>
            <a:r>
              <a:rPr lang="en-US" sz="1800" dirty="0">
                <a:solidFill>
                  <a:prstClr val="black"/>
                </a:solidFill>
                <a:latin typeface="Arial" panose="020B0604020202020204" pitchFamily="34" charset="0"/>
                <a:ea typeface="Times New Roman" panose="02020603050405020304" pitchFamily="18" charset="0"/>
                <a:cs typeface="Arial" panose="020B0604020202020204" pitchFamily="34" charset="0"/>
              </a:rPr>
              <a:t>  The National Housing Code 2009, make provision  for Emergency Housing Programme  which provides </a:t>
            </a:r>
            <a:r>
              <a:rPr lang="en-US" altLang="en-US"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temporary housing relief to households in distress as a first phase towards a permanent housing solution.</a:t>
            </a:r>
          </a:p>
          <a:p>
            <a:pPr lvl="0" algn="just" defTabSz="457200" eaLnBrk="0" fontAlgn="base" hangingPunct="0">
              <a:lnSpc>
                <a:spcPct val="150000"/>
              </a:lnSpc>
              <a:spcBef>
                <a:spcPct val="20000"/>
              </a:spcBef>
              <a:spcAft>
                <a:spcPct val="0"/>
              </a:spcAft>
            </a:pPr>
            <a:endParaRPr lang="en-US" altLang="en-US" sz="1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285750" lvl="1" indent="-285750" algn="just" defTabSz="457200" eaLnBrk="0" fontAlgn="base" hangingPunct="0">
              <a:lnSpc>
                <a:spcPct val="150000"/>
              </a:lnSpc>
              <a:spcBef>
                <a:spcPct val="20000"/>
              </a:spcBef>
              <a:spcAft>
                <a:spcPct val="0"/>
              </a:spcAft>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a:t>
            </a:r>
            <a:r>
              <a:rPr lang="en-US" altLang="en-US"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programme</a:t>
            </a: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applies in different conditions including</a:t>
            </a:r>
            <a:r>
              <a:rPr lang="en-GB" dirty="0">
                <a:solidFill>
                  <a:prstClr val="black"/>
                </a:solidFill>
                <a:latin typeface="Arial" panose="020B0604020202020204" pitchFamily="34" charset="0"/>
                <a:ea typeface="ＭＳ Ｐゴシック" pitchFamily="-108" charset="-128"/>
                <a:cs typeface="Arial" panose="020B0604020202020204" pitchFamily="34" charset="0"/>
              </a:rPr>
              <a:t> households living in conditions that pose immediate threats to life, health and safety; and in situations of exceptional housing need and emergencies</a:t>
            </a:r>
          </a:p>
          <a:p>
            <a:pPr marL="285750" lvl="1" indent="-285750" algn="just" defTabSz="457200" eaLnBrk="0" fontAlgn="base" hangingPunct="0">
              <a:lnSpc>
                <a:spcPct val="150000"/>
              </a:lnSpc>
              <a:spcBef>
                <a:spcPct val="20000"/>
              </a:spcBef>
              <a:spcAft>
                <a:spcPct val="0"/>
              </a:spcAft>
              <a:defRPr/>
            </a:pPr>
            <a:endParaRPr lang="en-GB" dirty="0">
              <a:solidFill>
                <a:prstClr val="black"/>
              </a:solidFill>
              <a:latin typeface="Arial" panose="020B0604020202020204" pitchFamily="34" charset="0"/>
              <a:ea typeface="ＭＳ Ｐゴシック" pitchFamily="-108" charset="-128"/>
              <a:cs typeface="Arial" panose="020B0604020202020204" pitchFamily="34" charset="0"/>
            </a:endParaRPr>
          </a:p>
          <a:p>
            <a:pPr lvl="0" algn="just" eaLnBrk="0" fontAlgn="base" hangingPunct="0">
              <a:lnSpc>
                <a:spcPct val="150000"/>
              </a:lnSpc>
              <a:spcBef>
                <a:spcPct val="20000"/>
              </a:spcBef>
              <a:spcAft>
                <a:spcPct val="0"/>
              </a:spcAft>
              <a:defRPr/>
            </a:pPr>
            <a:r>
              <a:rPr lang="en-ZA" sz="1800" dirty="0">
                <a:solidFill>
                  <a:prstClr val="black"/>
                </a:solidFill>
                <a:latin typeface="Arial" panose="020B0604020202020204" pitchFamily="34" charset="0"/>
                <a:ea typeface="Calibri" panose="020F0502020204030204" pitchFamily="34" charset="0"/>
                <a:cs typeface="Arial" panose="020B0604020202020204" pitchFamily="34" charset="0"/>
              </a:rPr>
              <a:t>  The Human Settlements Department requested provinces to provide     emergency interventions in line with Emergency Housing Programme based of the assessment made on each informal settlement .</a:t>
            </a:r>
          </a:p>
          <a:p>
            <a:pPr marL="457200" lvl="0" indent="-457200" algn="just" defTabSz="914400">
              <a:lnSpc>
                <a:spcPct val="150000"/>
              </a:lnSpc>
              <a:spcBef>
                <a:spcPts val="0"/>
              </a:spcBef>
              <a:buNone/>
            </a:pPr>
            <a:endParaRPr lang="en-US" sz="1800" dirty="0">
              <a:solidFill>
                <a:prstClr val="black"/>
              </a:solidFill>
              <a:latin typeface="Arial" panose="020B0604020202020204" pitchFamily="34" charset="0"/>
              <a:ea typeface="Times New Roman" panose="02020603050405020304" pitchFamily="18" charset="0"/>
            </a:endParaRPr>
          </a:p>
          <a:p>
            <a:pPr marL="285750" lvl="1" indent="-285750" algn="just" defTabSz="457200" eaLnBrk="0" fontAlgn="base" hangingPunct="0">
              <a:lnSpc>
                <a:spcPct val="150000"/>
              </a:lnSpc>
              <a:spcBef>
                <a:spcPct val="20000"/>
              </a:spcBef>
              <a:spcAft>
                <a:spcPct val="0"/>
              </a:spcAft>
              <a:buFont typeface="Wingdings" panose="05000000000000000000" pitchFamily="2" charset="2"/>
              <a:buChar char="§"/>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42900" lvl="1" indent="0">
              <a:lnSpc>
                <a:spcPct val="15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296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34669</TotalTime>
  <Words>1064</Words>
  <Application>Microsoft Office PowerPoint</Application>
  <PresentationFormat>On-screen Show (4:3)</PresentationFormat>
  <Paragraphs>172</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ＭＳ Ｐゴシック</vt:lpstr>
      <vt:lpstr>Arial</vt:lpstr>
      <vt:lpstr>Calibri</vt:lpstr>
      <vt:lpstr>Calibri Light</vt:lpstr>
      <vt:lpstr>Times New Roman</vt:lpstr>
      <vt:lpstr>Wingdings</vt:lpstr>
      <vt:lpstr>Office Theme</vt:lpstr>
      <vt:lpstr>2_Office Theme</vt:lpstr>
      <vt:lpstr>MANAGEMENT OF COVID – 19 FUNDS 15 March 2022 </vt:lpstr>
      <vt:lpstr>PRESENTATION OUTLINE</vt:lpstr>
      <vt:lpstr>1. PURPOSE</vt:lpstr>
      <vt:lpstr>2. PROVISION OF PERSONAL PROTECTIVE EQUIPMENT</vt:lpstr>
      <vt:lpstr>2. PROVISION OF PERSONAL PROTECTIVE EQUIPMENT</vt:lpstr>
      <vt:lpstr>3. INFORMAL SETTLEMENT PROGRAMME </vt:lpstr>
      <vt:lpstr>INFORMAL SETTLEMENT PROGRAMME</vt:lpstr>
      <vt:lpstr>INFORMAL SETTLEMENT PROGRAMME</vt:lpstr>
      <vt:lpstr>INFORMAL SETTLEMENT PROGRAMME</vt:lpstr>
      <vt:lpstr>INFORMAL SETTLEMENT PROGRAMME</vt:lpstr>
      <vt:lpstr>PROJECT LOCATITY </vt:lpstr>
      <vt:lpstr>CONGESTED TALANA INFORMAL SETTLEMENT</vt:lpstr>
      <vt:lpstr>PROJECT PROCUREMENT</vt:lpstr>
      <vt:lpstr>PROJECT BENEFICIARY MANAGEMENT</vt:lpstr>
      <vt:lpstr>PROJECT PROGRESS</vt:lpstr>
      <vt:lpstr>INTERIOR FINISHING</vt:lpstr>
      <vt:lpstr>4. CHALLENGES AND INTERVENTIONS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Makwana Phomolo</dc:creator>
  <cp:lastModifiedBy>Shereen Cassiem</cp:lastModifiedBy>
  <cp:revision>416</cp:revision>
  <cp:lastPrinted>2020-08-11T06:42:44Z</cp:lastPrinted>
  <dcterms:created xsi:type="dcterms:W3CDTF">2017-05-04T13:33:45Z</dcterms:created>
  <dcterms:modified xsi:type="dcterms:W3CDTF">2022-03-14T09:45:22Z</dcterms:modified>
</cp:coreProperties>
</file>