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16"/>
  </p:notesMasterIdLst>
  <p:sldIdLst>
    <p:sldId id="256" r:id="rId2"/>
    <p:sldId id="271" r:id="rId3"/>
    <p:sldId id="258" r:id="rId4"/>
    <p:sldId id="259" r:id="rId5"/>
    <p:sldId id="270" r:id="rId6"/>
    <p:sldId id="260" r:id="rId7"/>
    <p:sldId id="261" r:id="rId8"/>
    <p:sldId id="262" r:id="rId9"/>
    <p:sldId id="263" r:id="rId10"/>
    <p:sldId id="264" r:id="rId11"/>
    <p:sldId id="265"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17" autoAdjust="0"/>
    <p:restoredTop sz="95126" autoAdjust="0"/>
  </p:normalViewPr>
  <p:slideViewPr>
    <p:cSldViewPr snapToGrid="0" snapToObjects="1">
      <p:cViewPr varScale="1">
        <p:scale>
          <a:sx n="73" d="100"/>
          <a:sy n="73" d="100"/>
        </p:scale>
        <p:origin x="-106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5" d="100"/>
          <a:sy n="65" d="100"/>
        </p:scale>
        <p:origin x="2652" y="6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A2DFC-5FEA-44B4-A393-EF47681575C8}" type="doc">
      <dgm:prSet loTypeId="urn:microsoft.com/office/officeart/2005/8/layout/process2" loCatId="process" qsTypeId="urn:microsoft.com/office/officeart/2005/8/quickstyle/3d9" qsCatId="3D" csTypeId="urn:microsoft.com/office/officeart/2005/8/colors/accent6_3" csCatId="accent6" phldr="1"/>
      <dgm:spPr/>
      <dgm:t>
        <a:bodyPr/>
        <a:lstStyle/>
        <a:p>
          <a:endParaRPr lang="en-US"/>
        </a:p>
      </dgm:t>
    </dgm:pt>
    <dgm:pt modelId="{6CAB5DA6-E45A-4AA8-83A0-F1C2A3D9A35D}">
      <dgm:prSet custT="1"/>
      <dgm:spPr>
        <a:solidFill>
          <a:schemeClr val="accent6">
            <a:lumMod val="75000"/>
          </a:schemeClr>
        </a:solidFill>
      </dgm:spPr>
      <dgm:t>
        <a:bodyPr/>
        <a:lstStyle/>
        <a:p>
          <a:pPr rtl="0"/>
          <a:r>
            <a:rPr lang="en-ZA" sz="2700" b="1" dirty="0" smtClean="0"/>
            <a:t>SELECT COMMITTEE ON APPROPRIATIONS(NCOP)</a:t>
          </a:r>
          <a:endParaRPr lang="en-US" sz="2700" b="1" dirty="0"/>
        </a:p>
      </dgm:t>
    </dgm:pt>
    <dgm:pt modelId="{80BBAC0D-3C0D-4A50-B675-4D50262F61BD}" type="parTrans" cxnId="{436A0E60-FD25-4206-BF42-FC9B8E52730A}">
      <dgm:prSet/>
      <dgm:spPr/>
      <dgm:t>
        <a:bodyPr/>
        <a:lstStyle/>
        <a:p>
          <a:endParaRPr lang="en-US"/>
        </a:p>
      </dgm:t>
    </dgm:pt>
    <dgm:pt modelId="{12CBFCD3-FD42-4CB3-9015-B9F35BA0C1FE}" type="sibTrans" cxnId="{436A0E60-FD25-4206-BF42-FC9B8E52730A}">
      <dgm:prSet/>
      <dgm:spPr/>
      <dgm:t>
        <a:bodyPr/>
        <a:lstStyle/>
        <a:p>
          <a:endParaRPr lang="en-US"/>
        </a:p>
      </dgm:t>
    </dgm:pt>
    <dgm:pt modelId="{17C83915-B6F2-47E7-87A2-F1DB8495727A}">
      <dgm:prSet/>
      <dgm:spPr/>
      <dgm:t>
        <a:bodyPr/>
        <a:lstStyle/>
        <a:p>
          <a:endParaRPr lang="en-ZA" dirty="0"/>
        </a:p>
      </dgm:t>
    </dgm:pt>
    <dgm:pt modelId="{8CC44E89-CC9B-4343-8BC3-B369AD63EF9D}" type="parTrans" cxnId="{222EF00E-6BAF-4C88-84EC-895C929AD005}">
      <dgm:prSet/>
      <dgm:spPr/>
      <dgm:t>
        <a:bodyPr/>
        <a:lstStyle/>
        <a:p>
          <a:endParaRPr lang="en-US"/>
        </a:p>
      </dgm:t>
    </dgm:pt>
    <dgm:pt modelId="{5409D864-1D6C-4401-B068-B918AC765E95}" type="sibTrans" cxnId="{222EF00E-6BAF-4C88-84EC-895C929AD005}">
      <dgm:prSet/>
      <dgm:spPr/>
      <dgm:t>
        <a:bodyPr/>
        <a:lstStyle/>
        <a:p>
          <a:endParaRPr lang="en-US"/>
        </a:p>
      </dgm:t>
    </dgm:pt>
    <dgm:pt modelId="{0F5ACACC-04D4-47C6-A60A-0E89F0A183EA}" type="pres">
      <dgm:prSet presAssocID="{87EA2DFC-5FEA-44B4-A393-EF47681575C8}" presName="linearFlow" presStyleCnt="0">
        <dgm:presLayoutVars>
          <dgm:resizeHandles val="exact"/>
        </dgm:presLayoutVars>
      </dgm:prSet>
      <dgm:spPr/>
      <dgm:t>
        <a:bodyPr/>
        <a:lstStyle/>
        <a:p>
          <a:endParaRPr lang="en-US"/>
        </a:p>
      </dgm:t>
    </dgm:pt>
    <dgm:pt modelId="{E47AAE95-611E-49CD-A5C6-83D2316CDB5C}" type="pres">
      <dgm:prSet presAssocID="{6CAB5DA6-E45A-4AA8-83A0-F1C2A3D9A35D}" presName="node" presStyleLbl="node1" presStyleIdx="0" presStyleCnt="2" custLinFactNeighborX="8164" custLinFactNeighborY="397">
        <dgm:presLayoutVars>
          <dgm:bulletEnabled val="1"/>
        </dgm:presLayoutVars>
      </dgm:prSet>
      <dgm:spPr/>
      <dgm:t>
        <a:bodyPr/>
        <a:lstStyle/>
        <a:p>
          <a:endParaRPr lang="en-US"/>
        </a:p>
      </dgm:t>
    </dgm:pt>
    <dgm:pt modelId="{CE402A99-144F-4E35-B9D3-5408417E0B8A}" type="pres">
      <dgm:prSet presAssocID="{12CBFCD3-FD42-4CB3-9015-B9F35BA0C1FE}" presName="sibTrans" presStyleLbl="sibTrans2D1" presStyleIdx="0" presStyleCnt="1" custLinFactNeighborX="26596" custLinFactNeighborY="-6207"/>
      <dgm:spPr/>
      <dgm:t>
        <a:bodyPr/>
        <a:lstStyle/>
        <a:p>
          <a:endParaRPr lang="en-US"/>
        </a:p>
      </dgm:t>
    </dgm:pt>
    <dgm:pt modelId="{4366C184-83EE-410F-91BF-F813721795FE}" type="pres">
      <dgm:prSet presAssocID="{12CBFCD3-FD42-4CB3-9015-B9F35BA0C1FE}" presName="connectorText" presStyleLbl="sibTrans2D1" presStyleIdx="0" presStyleCnt="1"/>
      <dgm:spPr/>
      <dgm:t>
        <a:bodyPr/>
        <a:lstStyle/>
        <a:p>
          <a:endParaRPr lang="en-US"/>
        </a:p>
      </dgm:t>
    </dgm:pt>
    <dgm:pt modelId="{F06F1531-FFC7-4978-BF4B-A72D051DD55F}" type="pres">
      <dgm:prSet presAssocID="{17C83915-B6F2-47E7-87A2-F1DB8495727A}" presName="node" presStyleLbl="node1" presStyleIdx="1" presStyleCnt="2" custLinFactNeighborX="722" custLinFactNeighborY="23277">
        <dgm:presLayoutVars>
          <dgm:bulletEnabled val="1"/>
        </dgm:presLayoutVars>
      </dgm:prSet>
      <dgm:spPr/>
      <dgm:t>
        <a:bodyPr/>
        <a:lstStyle/>
        <a:p>
          <a:endParaRPr lang="en-US"/>
        </a:p>
      </dgm:t>
    </dgm:pt>
  </dgm:ptLst>
  <dgm:cxnLst>
    <dgm:cxn modelId="{436A0E60-FD25-4206-BF42-FC9B8E52730A}" srcId="{87EA2DFC-5FEA-44B4-A393-EF47681575C8}" destId="{6CAB5DA6-E45A-4AA8-83A0-F1C2A3D9A35D}" srcOrd="0" destOrd="0" parTransId="{80BBAC0D-3C0D-4A50-B675-4D50262F61BD}" sibTransId="{12CBFCD3-FD42-4CB3-9015-B9F35BA0C1FE}"/>
    <dgm:cxn modelId="{A7BF1B9E-1ED0-496E-A993-5A4E5536607C}" type="presOf" srcId="{87EA2DFC-5FEA-44B4-A393-EF47681575C8}" destId="{0F5ACACC-04D4-47C6-A60A-0E89F0A183EA}" srcOrd="0" destOrd="0" presId="urn:microsoft.com/office/officeart/2005/8/layout/process2"/>
    <dgm:cxn modelId="{79AB63DB-F605-43A6-AB80-5B642BA44236}" type="presOf" srcId="{6CAB5DA6-E45A-4AA8-83A0-F1C2A3D9A35D}" destId="{E47AAE95-611E-49CD-A5C6-83D2316CDB5C}" srcOrd="0" destOrd="0" presId="urn:microsoft.com/office/officeart/2005/8/layout/process2"/>
    <dgm:cxn modelId="{07AE85E1-9E88-4821-8A3A-5E138EBED4F7}" type="presOf" srcId="{17C83915-B6F2-47E7-87A2-F1DB8495727A}" destId="{F06F1531-FFC7-4978-BF4B-A72D051DD55F}" srcOrd="0" destOrd="0" presId="urn:microsoft.com/office/officeart/2005/8/layout/process2"/>
    <dgm:cxn modelId="{48CFCD37-AAB9-4037-8F9C-349140423A11}" type="presOf" srcId="{12CBFCD3-FD42-4CB3-9015-B9F35BA0C1FE}" destId="{4366C184-83EE-410F-91BF-F813721795FE}" srcOrd="1" destOrd="0" presId="urn:microsoft.com/office/officeart/2005/8/layout/process2"/>
    <dgm:cxn modelId="{8FE01D67-2F62-43DA-AE0C-F6A7CA5F549E}" type="presOf" srcId="{12CBFCD3-FD42-4CB3-9015-B9F35BA0C1FE}" destId="{CE402A99-144F-4E35-B9D3-5408417E0B8A}" srcOrd="0" destOrd="0" presId="urn:microsoft.com/office/officeart/2005/8/layout/process2"/>
    <dgm:cxn modelId="{222EF00E-6BAF-4C88-84EC-895C929AD005}" srcId="{87EA2DFC-5FEA-44B4-A393-EF47681575C8}" destId="{17C83915-B6F2-47E7-87A2-F1DB8495727A}" srcOrd="1" destOrd="0" parTransId="{8CC44E89-CC9B-4343-8BC3-B369AD63EF9D}" sibTransId="{5409D864-1D6C-4401-B068-B918AC765E95}"/>
    <dgm:cxn modelId="{596FB164-C6FA-4A9D-882B-03CFA4621452}" type="presParOf" srcId="{0F5ACACC-04D4-47C6-A60A-0E89F0A183EA}" destId="{E47AAE95-611E-49CD-A5C6-83D2316CDB5C}" srcOrd="0" destOrd="0" presId="urn:microsoft.com/office/officeart/2005/8/layout/process2"/>
    <dgm:cxn modelId="{A6C7ABBA-EA9F-4D0E-9C63-FD0C9CC8C808}" type="presParOf" srcId="{0F5ACACC-04D4-47C6-A60A-0E89F0A183EA}" destId="{CE402A99-144F-4E35-B9D3-5408417E0B8A}" srcOrd="1" destOrd="0" presId="urn:microsoft.com/office/officeart/2005/8/layout/process2"/>
    <dgm:cxn modelId="{FCAAFDD7-0F3D-47DE-96CB-FFD31D8C87A7}" type="presParOf" srcId="{CE402A99-144F-4E35-B9D3-5408417E0B8A}" destId="{4366C184-83EE-410F-91BF-F813721795FE}" srcOrd="0" destOrd="0" presId="urn:microsoft.com/office/officeart/2005/8/layout/process2"/>
    <dgm:cxn modelId="{48D895C7-E893-4E1C-9D81-4255CDD3D78A}" type="presParOf" srcId="{0F5ACACC-04D4-47C6-A60A-0E89F0A183EA}" destId="{F06F1531-FFC7-4978-BF4B-A72D051DD55F}" srcOrd="2" destOrd="0" presId="urn:microsoft.com/office/officeart/2005/8/layout/process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E1C666-7065-4026-8512-49C758497A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AE30ABB-B666-42FD-BF55-4CF9FF277706}">
      <dgm:prSet/>
      <dgm:spPr/>
      <dgm:t>
        <a:bodyPr/>
        <a:lstStyle/>
        <a:p>
          <a:pPr algn="ctr" rtl="0"/>
          <a:r>
            <a:rPr lang="en-GB" b="1" dirty="0" smtClean="0">
              <a:latin typeface="Arial" panose="020B0604020202020204" pitchFamily="34" charset="0"/>
              <a:cs typeface="Arial" panose="020B0604020202020204" pitchFamily="34" charset="0"/>
            </a:rPr>
            <a:t>Proposed key focus areas for 2022/23</a:t>
          </a:r>
          <a:r>
            <a:rPr lang="en-ZA" b="1" dirty="0" smtClean="0">
              <a:latin typeface="Arial" panose="020B0604020202020204" pitchFamily="34" charset="0"/>
              <a:cs typeface="Arial" panose="020B0604020202020204" pitchFamily="34" charset="0"/>
            </a:rPr>
            <a:t/>
          </a:r>
          <a:br>
            <a:rPr lang="en-ZA" b="1" dirty="0" smtClean="0">
              <a:latin typeface="Arial" panose="020B0604020202020204" pitchFamily="34" charset="0"/>
              <a:cs typeface="Arial" panose="020B0604020202020204" pitchFamily="34" charset="0"/>
            </a:rPr>
          </a:br>
          <a:endParaRPr lang="en-ZA" b="1" dirty="0">
            <a:latin typeface="Arial" panose="020B0604020202020204" pitchFamily="34" charset="0"/>
            <a:cs typeface="Arial" panose="020B0604020202020204" pitchFamily="34" charset="0"/>
          </a:endParaRPr>
        </a:p>
      </dgm:t>
    </dgm:pt>
    <dgm:pt modelId="{3CC66E35-9721-4AE5-99B3-31965CC50B4F}" type="parTrans" cxnId="{55F04AB6-C0A4-429A-BB9C-8C1787A94E2D}">
      <dgm:prSet/>
      <dgm:spPr/>
      <dgm:t>
        <a:bodyPr/>
        <a:lstStyle/>
        <a:p>
          <a:pPr algn="ctr"/>
          <a:endParaRPr lang="en-US">
            <a:latin typeface="Arial" panose="020B0604020202020204" pitchFamily="34" charset="0"/>
            <a:cs typeface="Arial" panose="020B0604020202020204" pitchFamily="34" charset="0"/>
          </a:endParaRPr>
        </a:p>
      </dgm:t>
    </dgm:pt>
    <dgm:pt modelId="{7802ECDC-9A85-4D09-97CC-DD3133AFC3A9}" type="sibTrans" cxnId="{55F04AB6-C0A4-429A-BB9C-8C1787A94E2D}">
      <dgm:prSet/>
      <dgm:spPr/>
      <dgm:t>
        <a:bodyPr/>
        <a:lstStyle/>
        <a:p>
          <a:pPr algn="ctr"/>
          <a:endParaRPr lang="en-US">
            <a:latin typeface="Arial" panose="020B0604020202020204" pitchFamily="34" charset="0"/>
            <a:cs typeface="Arial" panose="020B0604020202020204" pitchFamily="34" charset="0"/>
          </a:endParaRPr>
        </a:p>
      </dgm:t>
    </dgm:pt>
    <dgm:pt modelId="{A151997D-CB18-48AE-A468-835574474C05}" type="pres">
      <dgm:prSet presAssocID="{FCE1C666-7065-4026-8512-49C758497AE6}" presName="linear" presStyleCnt="0">
        <dgm:presLayoutVars>
          <dgm:animLvl val="lvl"/>
          <dgm:resizeHandles val="exact"/>
        </dgm:presLayoutVars>
      </dgm:prSet>
      <dgm:spPr/>
      <dgm:t>
        <a:bodyPr/>
        <a:lstStyle/>
        <a:p>
          <a:endParaRPr lang="en-US"/>
        </a:p>
      </dgm:t>
    </dgm:pt>
    <dgm:pt modelId="{A69C363C-B3F0-4A76-8803-12DFC849F67E}" type="pres">
      <dgm:prSet presAssocID="{AAE30ABB-B666-42FD-BF55-4CF9FF277706}" presName="parentText" presStyleLbl="node1" presStyleIdx="0" presStyleCnt="1">
        <dgm:presLayoutVars>
          <dgm:chMax val="0"/>
          <dgm:bulletEnabled val="1"/>
        </dgm:presLayoutVars>
      </dgm:prSet>
      <dgm:spPr/>
      <dgm:t>
        <a:bodyPr/>
        <a:lstStyle/>
        <a:p>
          <a:endParaRPr lang="en-US"/>
        </a:p>
      </dgm:t>
    </dgm:pt>
  </dgm:ptLst>
  <dgm:cxnLst>
    <dgm:cxn modelId="{55F04AB6-C0A4-429A-BB9C-8C1787A94E2D}" srcId="{FCE1C666-7065-4026-8512-49C758497AE6}" destId="{AAE30ABB-B666-42FD-BF55-4CF9FF277706}" srcOrd="0" destOrd="0" parTransId="{3CC66E35-9721-4AE5-99B3-31965CC50B4F}" sibTransId="{7802ECDC-9A85-4D09-97CC-DD3133AFC3A9}"/>
    <dgm:cxn modelId="{19FD6261-C170-43BF-81C5-AE19AF308AF1}" type="presOf" srcId="{AAE30ABB-B666-42FD-BF55-4CF9FF277706}" destId="{A69C363C-B3F0-4A76-8803-12DFC849F67E}" srcOrd="0" destOrd="0" presId="urn:microsoft.com/office/officeart/2005/8/layout/vList2"/>
    <dgm:cxn modelId="{30909BA2-F2F6-49BB-B1A7-CB3109B68199}" type="presOf" srcId="{FCE1C666-7065-4026-8512-49C758497AE6}" destId="{A151997D-CB18-48AE-A468-835574474C05}" srcOrd="0" destOrd="0" presId="urn:microsoft.com/office/officeart/2005/8/layout/vList2"/>
    <dgm:cxn modelId="{8CE4D90A-D0FE-4A75-9823-C84291096E69}" type="presParOf" srcId="{A151997D-CB18-48AE-A468-835574474C05}" destId="{A69C363C-B3F0-4A76-8803-12DFC849F67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DEA1BF-CE81-4292-B955-C93B359F5A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519F1D-9EBC-4967-A67E-E404B2D81E7A}">
      <dgm:prSet custT="1"/>
      <dgm:spPr/>
      <dgm:t>
        <a:bodyPr/>
        <a:lstStyle/>
        <a:p>
          <a:pPr algn="ctr" rtl="0"/>
          <a:r>
            <a:rPr lang="en-GB" sz="2000" b="1" dirty="0" smtClean="0">
              <a:latin typeface="Arial" panose="020B0604020202020204" pitchFamily="34" charset="0"/>
              <a:cs typeface="Arial" panose="020B0604020202020204" pitchFamily="34" charset="0"/>
            </a:rPr>
            <a:t>Proposed key focus areas for 2022/23</a:t>
          </a:r>
          <a:r>
            <a:rPr lang="en-ZA" sz="2000" b="1" dirty="0" smtClean="0">
              <a:latin typeface="Arial" panose="020B0604020202020204" pitchFamily="34" charset="0"/>
              <a:cs typeface="Arial" panose="020B0604020202020204" pitchFamily="34" charset="0"/>
            </a:rPr>
            <a:t/>
          </a:r>
          <a:br>
            <a:rPr lang="en-ZA" sz="2000" b="1" dirty="0" smtClean="0">
              <a:latin typeface="Arial" panose="020B0604020202020204" pitchFamily="34" charset="0"/>
              <a:cs typeface="Arial" panose="020B0604020202020204" pitchFamily="34" charset="0"/>
            </a:rPr>
          </a:br>
          <a:endParaRPr lang="en-ZA" sz="2000" b="1" dirty="0">
            <a:latin typeface="Arial" panose="020B0604020202020204" pitchFamily="34" charset="0"/>
            <a:cs typeface="Arial" panose="020B0604020202020204" pitchFamily="34" charset="0"/>
          </a:endParaRPr>
        </a:p>
      </dgm:t>
    </dgm:pt>
    <dgm:pt modelId="{AD18474D-E4DF-4B1A-B7D7-4006252D91D2}" type="parTrans" cxnId="{29D28033-EE72-4A6A-9E0A-F2641E58E580}">
      <dgm:prSet/>
      <dgm:spPr/>
      <dgm:t>
        <a:bodyPr/>
        <a:lstStyle/>
        <a:p>
          <a:pPr algn="ctr"/>
          <a:endParaRPr lang="en-US" sz="2000" b="1">
            <a:latin typeface="Arial" panose="020B0604020202020204" pitchFamily="34" charset="0"/>
            <a:cs typeface="Arial" panose="020B0604020202020204" pitchFamily="34" charset="0"/>
          </a:endParaRPr>
        </a:p>
      </dgm:t>
    </dgm:pt>
    <dgm:pt modelId="{BB1259DF-EA75-4BF4-856D-6FA84F777DD3}" type="sibTrans" cxnId="{29D28033-EE72-4A6A-9E0A-F2641E58E580}">
      <dgm:prSet/>
      <dgm:spPr/>
      <dgm:t>
        <a:bodyPr/>
        <a:lstStyle/>
        <a:p>
          <a:pPr algn="ctr"/>
          <a:endParaRPr lang="en-US" sz="2000" b="1">
            <a:latin typeface="Arial" panose="020B0604020202020204" pitchFamily="34" charset="0"/>
            <a:cs typeface="Arial" panose="020B0604020202020204" pitchFamily="34" charset="0"/>
          </a:endParaRPr>
        </a:p>
      </dgm:t>
    </dgm:pt>
    <dgm:pt modelId="{78B1CEEA-6352-46F8-B3C4-7DD3A75ADEDB}" type="pres">
      <dgm:prSet presAssocID="{88DEA1BF-CE81-4292-B955-C93B359F5AAB}" presName="linear" presStyleCnt="0">
        <dgm:presLayoutVars>
          <dgm:animLvl val="lvl"/>
          <dgm:resizeHandles val="exact"/>
        </dgm:presLayoutVars>
      </dgm:prSet>
      <dgm:spPr/>
      <dgm:t>
        <a:bodyPr/>
        <a:lstStyle/>
        <a:p>
          <a:endParaRPr lang="en-US"/>
        </a:p>
      </dgm:t>
    </dgm:pt>
    <dgm:pt modelId="{DF854791-3A53-4F37-ADB5-9B71809496C7}" type="pres">
      <dgm:prSet presAssocID="{61519F1D-9EBC-4967-A67E-E404B2D81E7A}" presName="parentText" presStyleLbl="node1" presStyleIdx="0" presStyleCnt="1">
        <dgm:presLayoutVars>
          <dgm:chMax val="0"/>
          <dgm:bulletEnabled val="1"/>
        </dgm:presLayoutVars>
      </dgm:prSet>
      <dgm:spPr/>
      <dgm:t>
        <a:bodyPr/>
        <a:lstStyle/>
        <a:p>
          <a:endParaRPr lang="en-US"/>
        </a:p>
      </dgm:t>
    </dgm:pt>
  </dgm:ptLst>
  <dgm:cxnLst>
    <dgm:cxn modelId="{0EDB00EA-7658-411D-82E1-8AD58890CC0D}" type="presOf" srcId="{61519F1D-9EBC-4967-A67E-E404B2D81E7A}" destId="{DF854791-3A53-4F37-ADB5-9B71809496C7}" srcOrd="0" destOrd="0" presId="urn:microsoft.com/office/officeart/2005/8/layout/vList2"/>
    <dgm:cxn modelId="{29D28033-EE72-4A6A-9E0A-F2641E58E580}" srcId="{88DEA1BF-CE81-4292-B955-C93B359F5AAB}" destId="{61519F1D-9EBC-4967-A67E-E404B2D81E7A}" srcOrd="0" destOrd="0" parTransId="{AD18474D-E4DF-4B1A-B7D7-4006252D91D2}" sibTransId="{BB1259DF-EA75-4BF4-856D-6FA84F777DD3}"/>
    <dgm:cxn modelId="{530A307B-6D8D-4F25-A062-25D40EB61CD0}" type="presOf" srcId="{88DEA1BF-CE81-4292-B955-C93B359F5AAB}" destId="{78B1CEEA-6352-46F8-B3C4-7DD3A75ADEDB}" srcOrd="0" destOrd="0" presId="urn:microsoft.com/office/officeart/2005/8/layout/vList2"/>
    <dgm:cxn modelId="{0DC928C2-3F9D-42F7-826E-6E0BE560DF54}" type="presParOf" srcId="{78B1CEEA-6352-46F8-B3C4-7DD3A75ADEDB}" destId="{DF854791-3A53-4F37-ADB5-9B71809496C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CDF26F4-51FD-43D4-B08C-196A5A71CD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A9E5B8B-A2BC-45A3-AA9F-385B1745D153}">
      <dgm:prSet custT="1"/>
      <dgm:spPr/>
      <dgm:t>
        <a:bodyPr/>
        <a:lstStyle/>
        <a:p>
          <a:pPr algn="ctr" rtl="0"/>
          <a:r>
            <a:rPr lang="en-GB" sz="2400" b="1" dirty="0" smtClean="0">
              <a:latin typeface="Arial" panose="020B0604020202020204" pitchFamily="34" charset="0"/>
              <a:cs typeface="Arial" panose="020B0604020202020204" pitchFamily="34" charset="0"/>
            </a:rPr>
            <a:t>Proposed key focus areas for 2022/23</a:t>
          </a:r>
          <a:endParaRPr lang="en-ZA" sz="2400" dirty="0">
            <a:latin typeface="Arial" panose="020B0604020202020204" pitchFamily="34" charset="0"/>
            <a:cs typeface="Arial" panose="020B0604020202020204" pitchFamily="34" charset="0"/>
          </a:endParaRPr>
        </a:p>
      </dgm:t>
    </dgm:pt>
    <dgm:pt modelId="{676EBE62-5EC0-456F-8608-C5EAFF21D209}" type="parTrans" cxnId="{7F8A8C94-3095-46BF-9B60-391374FE9E10}">
      <dgm:prSet/>
      <dgm:spPr/>
      <dgm:t>
        <a:bodyPr/>
        <a:lstStyle/>
        <a:p>
          <a:endParaRPr lang="en-US"/>
        </a:p>
      </dgm:t>
    </dgm:pt>
    <dgm:pt modelId="{0F57BDBE-96B9-4CB0-9AC8-5ED4FE7D73BD}" type="sibTrans" cxnId="{7F8A8C94-3095-46BF-9B60-391374FE9E10}">
      <dgm:prSet/>
      <dgm:spPr/>
      <dgm:t>
        <a:bodyPr/>
        <a:lstStyle/>
        <a:p>
          <a:endParaRPr lang="en-US"/>
        </a:p>
      </dgm:t>
    </dgm:pt>
    <dgm:pt modelId="{4A01380C-66A2-4F45-B884-0B75A47B08EE}" type="pres">
      <dgm:prSet presAssocID="{6CDF26F4-51FD-43D4-B08C-196A5A71CDEB}" presName="linear" presStyleCnt="0">
        <dgm:presLayoutVars>
          <dgm:animLvl val="lvl"/>
          <dgm:resizeHandles val="exact"/>
        </dgm:presLayoutVars>
      </dgm:prSet>
      <dgm:spPr/>
      <dgm:t>
        <a:bodyPr/>
        <a:lstStyle/>
        <a:p>
          <a:endParaRPr lang="en-US"/>
        </a:p>
      </dgm:t>
    </dgm:pt>
    <dgm:pt modelId="{B3857307-83D8-4D74-A56F-7267024F0BCC}" type="pres">
      <dgm:prSet presAssocID="{EA9E5B8B-A2BC-45A3-AA9F-385B1745D153}" presName="parentText" presStyleLbl="node1" presStyleIdx="0" presStyleCnt="1">
        <dgm:presLayoutVars>
          <dgm:chMax val="0"/>
          <dgm:bulletEnabled val="1"/>
        </dgm:presLayoutVars>
      </dgm:prSet>
      <dgm:spPr/>
      <dgm:t>
        <a:bodyPr/>
        <a:lstStyle/>
        <a:p>
          <a:endParaRPr lang="en-US"/>
        </a:p>
      </dgm:t>
    </dgm:pt>
  </dgm:ptLst>
  <dgm:cxnLst>
    <dgm:cxn modelId="{5CA20EC5-54F5-4669-AD48-AB26DE574F70}" type="presOf" srcId="{EA9E5B8B-A2BC-45A3-AA9F-385B1745D153}" destId="{B3857307-83D8-4D74-A56F-7267024F0BCC}" srcOrd="0" destOrd="0" presId="urn:microsoft.com/office/officeart/2005/8/layout/vList2"/>
    <dgm:cxn modelId="{7F8A8C94-3095-46BF-9B60-391374FE9E10}" srcId="{6CDF26F4-51FD-43D4-B08C-196A5A71CDEB}" destId="{EA9E5B8B-A2BC-45A3-AA9F-385B1745D153}" srcOrd="0" destOrd="0" parTransId="{676EBE62-5EC0-456F-8608-C5EAFF21D209}" sibTransId="{0F57BDBE-96B9-4CB0-9AC8-5ED4FE7D73BD}"/>
    <dgm:cxn modelId="{D4D047C7-4621-4C91-BFC3-99032D88C56B}" type="presOf" srcId="{6CDF26F4-51FD-43D4-B08C-196A5A71CDEB}" destId="{4A01380C-66A2-4F45-B884-0B75A47B08EE}" srcOrd="0" destOrd="0" presId="urn:microsoft.com/office/officeart/2005/8/layout/vList2"/>
    <dgm:cxn modelId="{AF62B5A6-1377-492A-85AF-EBC68E904B47}" type="presParOf" srcId="{4A01380C-66A2-4F45-B884-0B75A47B08EE}" destId="{B3857307-83D8-4D74-A56F-7267024F0BC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73BCB7-E9F4-4EB6-BA0E-9AD624B4FA9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5451840-8446-48B4-B747-B7D9DD8CCB31}">
      <dgm:prSet/>
      <dgm:spPr/>
      <dgm:t>
        <a:bodyPr/>
        <a:lstStyle/>
        <a:p>
          <a:pPr rtl="0"/>
          <a:r>
            <a:rPr lang="en-ZA" dirty="0" smtClean="0"/>
            <a:t>Strategic plan review gives Members an opportunity to pose, reflect and start a conversation around redirecting the energy and effort of the Committee for the new financial year,   </a:t>
          </a:r>
          <a:endParaRPr lang="en-ZA" dirty="0"/>
        </a:p>
      </dgm:t>
    </dgm:pt>
    <dgm:pt modelId="{2E8791EC-16AF-4BC2-9D9C-55B89AC808ED}" type="parTrans" cxnId="{8011F721-2F99-4DD6-BB3E-D2D008B6AB55}">
      <dgm:prSet/>
      <dgm:spPr/>
      <dgm:t>
        <a:bodyPr/>
        <a:lstStyle/>
        <a:p>
          <a:endParaRPr lang="en-US"/>
        </a:p>
      </dgm:t>
    </dgm:pt>
    <dgm:pt modelId="{72378E7E-07CF-4091-A113-AA05893F8B41}" type="sibTrans" cxnId="{8011F721-2F99-4DD6-BB3E-D2D008B6AB55}">
      <dgm:prSet/>
      <dgm:spPr/>
      <dgm:t>
        <a:bodyPr/>
        <a:lstStyle/>
        <a:p>
          <a:endParaRPr lang="en-US"/>
        </a:p>
      </dgm:t>
    </dgm:pt>
    <dgm:pt modelId="{2936BE9F-A8F7-4328-9ADD-49300AE7833D}">
      <dgm:prSet/>
      <dgm:spPr/>
      <dgm:t>
        <a:bodyPr/>
        <a:lstStyle/>
        <a:p>
          <a:pPr rtl="0"/>
          <a:r>
            <a:rPr lang="en-ZA" dirty="0" smtClean="0"/>
            <a:t>It allows Members an opportunity to take stock around performance of the Committee for the year under review,</a:t>
          </a:r>
          <a:endParaRPr lang="en-ZA" dirty="0"/>
        </a:p>
      </dgm:t>
    </dgm:pt>
    <dgm:pt modelId="{EADFB1BF-E839-4E56-9274-AF99144B184A}" type="parTrans" cxnId="{6A1DE036-B22E-40EC-AD47-DEB62D502D4C}">
      <dgm:prSet/>
      <dgm:spPr/>
      <dgm:t>
        <a:bodyPr/>
        <a:lstStyle/>
        <a:p>
          <a:endParaRPr lang="en-US"/>
        </a:p>
      </dgm:t>
    </dgm:pt>
    <dgm:pt modelId="{B938821D-CF2C-44E6-83CC-C978362A3351}" type="sibTrans" cxnId="{6A1DE036-B22E-40EC-AD47-DEB62D502D4C}">
      <dgm:prSet/>
      <dgm:spPr/>
      <dgm:t>
        <a:bodyPr/>
        <a:lstStyle/>
        <a:p>
          <a:endParaRPr lang="en-US"/>
        </a:p>
      </dgm:t>
    </dgm:pt>
    <dgm:pt modelId="{CBF2FC86-7446-4F4C-9F0A-347C3BA8693B}">
      <dgm:prSet/>
      <dgm:spPr/>
      <dgm:t>
        <a:bodyPr/>
        <a:lstStyle/>
        <a:p>
          <a:pPr rtl="0"/>
          <a:r>
            <a:rPr lang="en-ZA" dirty="0" smtClean="0"/>
            <a:t>Presentation  provides a recap on Committee focus areas for 2021/22, the achievements for the year under view as well as challenges and proposed key focus areas for the new financial year (2022/23).   </a:t>
          </a:r>
          <a:endParaRPr lang="en-ZA" dirty="0"/>
        </a:p>
      </dgm:t>
    </dgm:pt>
    <dgm:pt modelId="{550A1E5D-EA00-4882-AF6D-8A1E914F04BD}" type="parTrans" cxnId="{49CB3718-4BD6-4D3D-A7EE-79824A740B67}">
      <dgm:prSet/>
      <dgm:spPr/>
      <dgm:t>
        <a:bodyPr/>
        <a:lstStyle/>
        <a:p>
          <a:endParaRPr lang="en-US"/>
        </a:p>
      </dgm:t>
    </dgm:pt>
    <dgm:pt modelId="{076135E1-AA8A-49AA-B863-409CD0D4F051}" type="sibTrans" cxnId="{49CB3718-4BD6-4D3D-A7EE-79824A740B67}">
      <dgm:prSet/>
      <dgm:spPr/>
      <dgm:t>
        <a:bodyPr/>
        <a:lstStyle/>
        <a:p>
          <a:endParaRPr lang="en-US"/>
        </a:p>
      </dgm:t>
    </dgm:pt>
    <dgm:pt modelId="{F14ADD7D-B846-4FE9-B3B0-90E12DA0904C}">
      <dgm:prSet/>
      <dgm:spPr/>
      <dgm:t>
        <a:bodyPr/>
        <a:lstStyle/>
        <a:p>
          <a:pPr rtl="0"/>
          <a:r>
            <a:rPr lang="en-ZA" dirty="0" smtClean="0"/>
            <a:t>Revised APP document has been shared with the Members for their input and adoption. </a:t>
          </a:r>
          <a:endParaRPr lang="en-ZA" dirty="0"/>
        </a:p>
      </dgm:t>
    </dgm:pt>
    <dgm:pt modelId="{54FC3BC6-10FE-495A-9C9C-B049750B23FD}" type="parTrans" cxnId="{9B5101BE-0B5D-4A67-A808-B0573DEB7A79}">
      <dgm:prSet/>
      <dgm:spPr/>
      <dgm:t>
        <a:bodyPr/>
        <a:lstStyle/>
        <a:p>
          <a:endParaRPr lang="en-US"/>
        </a:p>
      </dgm:t>
    </dgm:pt>
    <dgm:pt modelId="{C89DAC96-20F2-45E7-8BD6-F6E7B4E7408D}" type="sibTrans" cxnId="{9B5101BE-0B5D-4A67-A808-B0573DEB7A79}">
      <dgm:prSet/>
      <dgm:spPr/>
      <dgm:t>
        <a:bodyPr/>
        <a:lstStyle/>
        <a:p>
          <a:endParaRPr lang="en-US"/>
        </a:p>
      </dgm:t>
    </dgm:pt>
    <dgm:pt modelId="{2637A5D4-0DAF-4566-AD35-096BBD64683F}">
      <dgm:prSet/>
      <dgm:spPr/>
      <dgm:t>
        <a:bodyPr/>
        <a:lstStyle/>
        <a:p>
          <a:pPr rtl="0"/>
          <a:r>
            <a:rPr lang="en-ZA" dirty="0" smtClean="0"/>
            <a:t>After which the APP will be submitted to the Office of the House Chairperson of the NCOP.  </a:t>
          </a:r>
          <a:endParaRPr lang="en-ZA" dirty="0"/>
        </a:p>
      </dgm:t>
    </dgm:pt>
    <dgm:pt modelId="{155D75A7-9302-41EB-AC57-86576CBA835B}" type="parTrans" cxnId="{6F6F1892-81BA-4F3D-BA4A-509228C29D01}">
      <dgm:prSet/>
      <dgm:spPr/>
      <dgm:t>
        <a:bodyPr/>
        <a:lstStyle/>
        <a:p>
          <a:endParaRPr lang="en-US"/>
        </a:p>
      </dgm:t>
    </dgm:pt>
    <dgm:pt modelId="{603A1C18-37FD-4B42-91A6-D24DD47B3BBE}" type="sibTrans" cxnId="{6F6F1892-81BA-4F3D-BA4A-509228C29D01}">
      <dgm:prSet/>
      <dgm:spPr/>
      <dgm:t>
        <a:bodyPr/>
        <a:lstStyle/>
        <a:p>
          <a:endParaRPr lang="en-US"/>
        </a:p>
      </dgm:t>
    </dgm:pt>
    <dgm:pt modelId="{3BC4FDA7-A09F-4849-B957-DA0853D4370D}" type="pres">
      <dgm:prSet presAssocID="{9473BCB7-E9F4-4EB6-BA0E-9AD624B4FA93}" presName="linear" presStyleCnt="0">
        <dgm:presLayoutVars>
          <dgm:animLvl val="lvl"/>
          <dgm:resizeHandles val="exact"/>
        </dgm:presLayoutVars>
      </dgm:prSet>
      <dgm:spPr/>
      <dgm:t>
        <a:bodyPr/>
        <a:lstStyle/>
        <a:p>
          <a:endParaRPr lang="en-US"/>
        </a:p>
      </dgm:t>
    </dgm:pt>
    <dgm:pt modelId="{42AFDC5B-9540-48BF-98D5-D43E4BAD15D4}" type="pres">
      <dgm:prSet presAssocID="{15451840-8446-48B4-B747-B7D9DD8CCB31}" presName="parentText" presStyleLbl="node1" presStyleIdx="0" presStyleCnt="5">
        <dgm:presLayoutVars>
          <dgm:chMax val="0"/>
          <dgm:bulletEnabled val="1"/>
        </dgm:presLayoutVars>
      </dgm:prSet>
      <dgm:spPr/>
      <dgm:t>
        <a:bodyPr/>
        <a:lstStyle/>
        <a:p>
          <a:endParaRPr lang="en-US"/>
        </a:p>
      </dgm:t>
    </dgm:pt>
    <dgm:pt modelId="{D220A993-2CFF-4C23-9863-6F65D0DAEDBE}" type="pres">
      <dgm:prSet presAssocID="{72378E7E-07CF-4091-A113-AA05893F8B41}" presName="spacer" presStyleCnt="0"/>
      <dgm:spPr/>
    </dgm:pt>
    <dgm:pt modelId="{D666CA7B-C8BB-47C2-9F25-A33A45DAAC66}" type="pres">
      <dgm:prSet presAssocID="{2936BE9F-A8F7-4328-9ADD-49300AE7833D}" presName="parentText" presStyleLbl="node1" presStyleIdx="1" presStyleCnt="5">
        <dgm:presLayoutVars>
          <dgm:chMax val="0"/>
          <dgm:bulletEnabled val="1"/>
        </dgm:presLayoutVars>
      </dgm:prSet>
      <dgm:spPr/>
      <dgm:t>
        <a:bodyPr/>
        <a:lstStyle/>
        <a:p>
          <a:endParaRPr lang="en-US"/>
        </a:p>
      </dgm:t>
    </dgm:pt>
    <dgm:pt modelId="{91D59D86-CE08-44D7-A2D6-9D55A0099F26}" type="pres">
      <dgm:prSet presAssocID="{B938821D-CF2C-44E6-83CC-C978362A3351}" presName="spacer" presStyleCnt="0"/>
      <dgm:spPr/>
    </dgm:pt>
    <dgm:pt modelId="{A7EB7F97-2165-4069-8991-A394C82663C0}" type="pres">
      <dgm:prSet presAssocID="{CBF2FC86-7446-4F4C-9F0A-347C3BA8693B}" presName="parentText" presStyleLbl="node1" presStyleIdx="2" presStyleCnt="5">
        <dgm:presLayoutVars>
          <dgm:chMax val="0"/>
          <dgm:bulletEnabled val="1"/>
        </dgm:presLayoutVars>
      </dgm:prSet>
      <dgm:spPr/>
      <dgm:t>
        <a:bodyPr/>
        <a:lstStyle/>
        <a:p>
          <a:endParaRPr lang="en-US"/>
        </a:p>
      </dgm:t>
    </dgm:pt>
    <dgm:pt modelId="{278428A7-F1C9-4F5E-A457-388D6F1A4F8E}" type="pres">
      <dgm:prSet presAssocID="{076135E1-AA8A-49AA-B863-409CD0D4F051}" presName="spacer" presStyleCnt="0"/>
      <dgm:spPr/>
    </dgm:pt>
    <dgm:pt modelId="{B50C75DD-E68B-4B2A-805B-E8295F78234B}" type="pres">
      <dgm:prSet presAssocID="{F14ADD7D-B846-4FE9-B3B0-90E12DA0904C}" presName="parentText" presStyleLbl="node1" presStyleIdx="3" presStyleCnt="5">
        <dgm:presLayoutVars>
          <dgm:chMax val="0"/>
          <dgm:bulletEnabled val="1"/>
        </dgm:presLayoutVars>
      </dgm:prSet>
      <dgm:spPr/>
      <dgm:t>
        <a:bodyPr/>
        <a:lstStyle/>
        <a:p>
          <a:endParaRPr lang="en-US"/>
        </a:p>
      </dgm:t>
    </dgm:pt>
    <dgm:pt modelId="{9F8971F7-113F-4A26-9081-0EC460298420}" type="pres">
      <dgm:prSet presAssocID="{C89DAC96-20F2-45E7-8BD6-F6E7B4E7408D}" presName="spacer" presStyleCnt="0"/>
      <dgm:spPr/>
    </dgm:pt>
    <dgm:pt modelId="{192A88FB-33E1-4D6F-A57C-B685D6252B4C}" type="pres">
      <dgm:prSet presAssocID="{2637A5D4-0DAF-4566-AD35-096BBD64683F}" presName="parentText" presStyleLbl="node1" presStyleIdx="4" presStyleCnt="5">
        <dgm:presLayoutVars>
          <dgm:chMax val="0"/>
          <dgm:bulletEnabled val="1"/>
        </dgm:presLayoutVars>
      </dgm:prSet>
      <dgm:spPr/>
      <dgm:t>
        <a:bodyPr/>
        <a:lstStyle/>
        <a:p>
          <a:endParaRPr lang="en-US"/>
        </a:p>
      </dgm:t>
    </dgm:pt>
  </dgm:ptLst>
  <dgm:cxnLst>
    <dgm:cxn modelId="{9B5101BE-0B5D-4A67-A808-B0573DEB7A79}" srcId="{9473BCB7-E9F4-4EB6-BA0E-9AD624B4FA93}" destId="{F14ADD7D-B846-4FE9-B3B0-90E12DA0904C}" srcOrd="3" destOrd="0" parTransId="{54FC3BC6-10FE-495A-9C9C-B049750B23FD}" sibTransId="{C89DAC96-20F2-45E7-8BD6-F6E7B4E7408D}"/>
    <dgm:cxn modelId="{6F6F1892-81BA-4F3D-BA4A-509228C29D01}" srcId="{9473BCB7-E9F4-4EB6-BA0E-9AD624B4FA93}" destId="{2637A5D4-0DAF-4566-AD35-096BBD64683F}" srcOrd="4" destOrd="0" parTransId="{155D75A7-9302-41EB-AC57-86576CBA835B}" sibTransId="{603A1C18-37FD-4B42-91A6-D24DD47B3BBE}"/>
    <dgm:cxn modelId="{D1BD3EE2-7DF7-4A29-810F-688E3BA94142}" type="presOf" srcId="{2936BE9F-A8F7-4328-9ADD-49300AE7833D}" destId="{D666CA7B-C8BB-47C2-9F25-A33A45DAAC66}" srcOrd="0" destOrd="0" presId="urn:microsoft.com/office/officeart/2005/8/layout/vList2"/>
    <dgm:cxn modelId="{6A1DE036-B22E-40EC-AD47-DEB62D502D4C}" srcId="{9473BCB7-E9F4-4EB6-BA0E-9AD624B4FA93}" destId="{2936BE9F-A8F7-4328-9ADD-49300AE7833D}" srcOrd="1" destOrd="0" parTransId="{EADFB1BF-E839-4E56-9274-AF99144B184A}" sibTransId="{B938821D-CF2C-44E6-83CC-C978362A3351}"/>
    <dgm:cxn modelId="{49CB3718-4BD6-4D3D-A7EE-79824A740B67}" srcId="{9473BCB7-E9F4-4EB6-BA0E-9AD624B4FA93}" destId="{CBF2FC86-7446-4F4C-9F0A-347C3BA8693B}" srcOrd="2" destOrd="0" parTransId="{550A1E5D-EA00-4882-AF6D-8A1E914F04BD}" sibTransId="{076135E1-AA8A-49AA-B863-409CD0D4F051}"/>
    <dgm:cxn modelId="{8011F721-2F99-4DD6-BB3E-D2D008B6AB55}" srcId="{9473BCB7-E9F4-4EB6-BA0E-9AD624B4FA93}" destId="{15451840-8446-48B4-B747-B7D9DD8CCB31}" srcOrd="0" destOrd="0" parTransId="{2E8791EC-16AF-4BC2-9D9C-55B89AC808ED}" sibTransId="{72378E7E-07CF-4091-A113-AA05893F8B41}"/>
    <dgm:cxn modelId="{B2F4D801-F8C6-4D60-A920-27EC3E754136}" type="presOf" srcId="{9473BCB7-E9F4-4EB6-BA0E-9AD624B4FA93}" destId="{3BC4FDA7-A09F-4849-B957-DA0853D4370D}" srcOrd="0" destOrd="0" presId="urn:microsoft.com/office/officeart/2005/8/layout/vList2"/>
    <dgm:cxn modelId="{113958B8-B032-40FC-8892-F6FDE4B4EAB3}" type="presOf" srcId="{15451840-8446-48B4-B747-B7D9DD8CCB31}" destId="{42AFDC5B-9540-48BF-98D5-D43E4BAD15D4}" srcOrd="0" destOrd="0" presId="urn:microsoft.com/office/officeart/2005/8/layout/vList2"/>
    <dgm:cxn modelId="{8F19BF49-50A6-4803-8E3D-E069D9359533}" type="presOf" srcId="{2637A5D4-0DAF-4566-AD35-096BBD64683F}" destId="{192A88FB-33E1-4D6F-A57C-B685D6252B4C}" srcOrd="0" destOrd="0" presId="urn:microsoft.com/office/officeart/2005/8/layout/vList2"/>
    <dgm:cxn modelId="{5D469022-88F9-4667-934D-F154E792ABD8}" type="presOf" srcId="{F14ADD7D-B846-4FE9-B3B0-90E12DA0904C}" destId="{B50C75DD-E68B-4B2A-805B-E8295F78234B}" srcOrd="0" destOrd="0" presId="urn:microsoft.com/office/officeart/2005/8/layout/vList2"/>
    <dgm:cxn modelId="{88AB80F5-E9A6-413C-8841-0087D5CE6021}" type="presOf" srcId="{CBF2FC86-7446-4F4C-9F0A-347C3BA8693B}" destId="{A7EB7F97-2165-4069-8991-A394C82663C0}" srcOrd="0" destOrd="0" presId="urn:microsoft.com/office/officeart/2005/8/layout/vList2"/>
    <dgm:cxn modelId="{F4A66327-6B43-4F19-9BBF-AAE8860B5D9D}" type="presParOf" srcId="{3BC4FDA7-A09F-4849-B957-DA0853D4370D}" destId="{42AFDC5B-9540-48BF-98D5-D43E4BAD15D4}" srcOrd="0" destOrd="0" presId="urn:microsoft.com/office/officeart/2005/8/layout/vList2"/>
    <dgm:cxn modelId="{EE071BD8-E389-40EB-B72B-41D3C707C10E}" type="presParOf" srcId="{3BC4FDA7-A09F-4849-B957-DA0853D4370D}" destId="{D220A993-2CFF-4C23-9863-6F65D0DAEDBE}" srcOrd="1" destOrd="0" presId="urn:microsoft.com/office/officeart/2005/8/layout/vList2"/>
    <dgm:cxn modelId="{C502BA8B-306F-423A-8ED8-16F4AC6391D3}" type="presParOf" srcId="{3BC4FDA7-A09F-4849-B957-DA0853D4370D}" destId="{D666CA7B-C8BB-47C2-9F25-A33A45DAAC66}" srcOrd="2" destOrd="0" presId="urn:microsoft.com/office/officeart/2005/8/layout/vList2"/>
    <dgm:cxn modelId="{D9B1F77D-8115-449B-A53B-24BE61E9A0B8}" type="presParOf" srcId="{3BC4FDA7-A09F-4849-B957-DA0853D4370D}" destId="{91D59D86-CE08-44D7-A2D6-9D55A0099F26}" srcOrd="3" destOrd="0" presId="urn:microsoft.com/office/officeart/2005/8/layout/vList2"/>
    <dgm:cxn modelId="{39F0B1F3-65F6-454D-9746-003E36916DF1}" type="presParOf" srcId="{3BC4FDA7-A09F-4849-B957-DA0853D4370D}" destId="{A7EB7F97-2165-4069-8991-A394C82663C0}" srcOrd="4" destOrd="0" presId="urn:microsoft.com/office/officeart/2005/8/layout/vList2"/>
    <dgm:cxn modelId="{5548985B-1ACB-49C6-9446-6099513E1D2C}" type="presParOf" srcId="{3BC4FDA7-A09F-4849-B957-DA0853D4370D}" destId="{278428A7-F1C9-4F5E-A457-388D6F1A4F8E}" srcOrd="5" destOrd="0" presId="urn:microsoft.com/office/officeart/2005/8/layout/vList2"/>
    <dgm:cxn modelId="{615E4DA1-A450-4726-BC5B-B0C80B456402}" type="presParOf" srcId="{3BC4FDA7-A09F-4849-B957-DA0853D4370D}" destId="{B50C75DD-E68B-4B2A-805B-E8295F78234B}" srcOrd="6" destOrd="0" presId="urn:microsoft.com/office/officeart/2005/8/layout/vList2"/>
    <dgm:cxn modelId="{8687B287-1B96-45EB-B04D-57D64B05F6ED}" type="presParOf" srcId="{3BC4FDA7-A09F-4849-B957-DA0853D4370D}" destId="{9F8971F7-113F-4A26-9081-0EC460298420}" srcOrd="7" destOrd="0" presId="urn:microsoft.com/office/officeart/2005/8/layout/vList2"/>
    <dgm:cxn modelId="{88218A20-18DE-4E74-A0E8-6DFA4464C356}" type="presParOf" srcId="{3BC4FDA7-A09F-4849-B957-DA0853D4370D}" destId="{192A88FB-33E1-4D6F-A57C-B685D6252B4C}"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E1DE05-8C5C-45CC-A53D-647A149BDE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A3B1553-1A6F-43FC-9686-EA67FDF0454D}">
      <dgm:prSet/>
      <dgm:spPr/>
      <dgm:t>
        <a:bodyPr/>
        <a:lstStyle/>
        <a:p>
          <a:pPr rtl="0"/>
          <a:r>
            <a:rPr lang="en-US" dirty="0" smtClean="0"/>
            <a:t>Strategic outcome orientated goals of Parliament:  </a:t>
          </a:r>
          <a:endParaRPr lang="en-ZA" dirty="0"/>
        </a:p>
      </dgm:t>
    </dgm:pt>
    <dgm:pt modelId="{7DE1A3D0-942F-429C-8823-78305FDCC003}" type="parTrans" cxnId="{81C85D9E-7729-499E-9E09-2EBC75DAAA85}">
      <dgm:prSet/>
      <dgm:spPr/>
      <dgm:t>
        <a:bodyPr/>
        <a:lstStyle/>
        <a:p>
          <a:endParaRPr lang="en-US"/>
        </a:p>
      </dgm:t>
    </dgm:pt>
    <dgm:pt modelId="{067D5FF5-E883-4C14-9E89-F15085079462}" type="sibTrans" cxnId="{81C85D9E-7729-499E-9E09-2EBC75DAAA85}">
      <dgm:prSet/>
      <dgm:spPr/>
      <dgm:t>
        <a:bodyPr/>
        <a:lstStyle/>
        <a:p>
          <a:endParaRPr lang="en-US"/>
        </a:p>
      </dgm:t>
    </dgm:pt>
    <dgm:pt modelId="{360CDE69-EC17-4C28-879F-681EE0B12980}">
      <dgm:prSet/>
      <dgm:spPr/>
      <dgm:t>
        <a:bodyPr/>
        <a:lstStyle/>
        <a:p>
          <a:pPr rtl="0"/>
          <a:r>
            <a:rPr lang="en-US" dirty="0" smtClean="0"/>
            <a:t>The strategic outcome orientated goals relate to the outcomes of Parliament (National Assembly and National Council of Provinces). These are:</a:t>
          </a:r>
          <a:endParaRPr lang="en-ZA" dirty="0"/>
        </a:p>
      </dgm:t>
    </dgm:pt>
    <dgm:pt modelId="{B048356D-CEED-47E5-A5AC-85F45ED83FB3}" type="parTrans" cxnId="{22F94D85-D78F-45A4-952B-82FABF6D632B}">
      <dgm:prSet/>
      <dgm:spPr/>
      <dgm:t>
        <a:bodyPr/>
        <a:lstStyle/>
        <a:p>
          <a:endParaRPr lang="en-US"/>
        </a:p>
      </dgm:t>
    </dgm:pt>
    <dgm:pt modelId="{2458E3DD-6523-49B4-8570-26164F6849A7}" type="sibTrans" cxnId="{22F94D85-D78F-45A4-952B-82FABF6D632B}">
      <dgm:prSet/>
      <dgm:spPr/>
      <dgm:t>
        <a:bodyPr/>
        <a:lstStyle/>
        <a:p>
          <a:endParaRPr lang="en-US"/>
        </a:p>
      </dgm:t>
    </dgm:pt>
    <dgm:pt modelId="{A1B538E0-8B40-413C-AB0F-D0C75AA05DB4}">
      <dgm:prSet/>
      <dgm:spPr/>
      <dgm:t>
        <a:bodyPr/>
        <a:lstStyle/>
        <a:p>
          <a:pPr rtl="0"/>
          <a:r>
            <a:rPr lang="en-US" smtClean="0"/>
            <a:t>Goal 1: Enhance Parliament’s oversight and accountability over the work of the Executive to ensure implementation of objectives. </a:t>
          </a:r>
          <a:endParaRPr lang="en-ZA"/>
        </a:p>
      </dgm:t>
    </dgm:pt>
    <dgm:pt modelId="{1A076FB9-89C6-40C8-9BDD-A64D9D2A30AF}" type="parTrans" cxnId="{5F501042-8F1D-4881-A09E-4B2B2D7B98CA}">
      <dgm:prSet/>
      <dgm:spPr/>
      <dgm:t>
        <a:bodyPr/>
        <a:lstStyle/>
        <a:p>
          <a:endParaRPr lang="en-US"/>
        </a:p>
      </dgm:t>
    </dgm:pt>
    <dgm:pt modelId="{43BBEF03-3235-4331-BA7C-197658FD07EF}" type="sibTrans" cxnId="{5F501042-8F1D-4881-A09E-4B2B2D7B98CA}">
      <dgm:prSet/>
      <dgm:spPr/>
      <dgm:t>
        <a:bodyPr/>
        <a:lstStyle/>
        <a:p>
          <a:endParaRPr lang="en-US"/>
        </a:p>
      </dgm:t>
    </dgm:pt>
    <dgm:pt modelId="{E3230FE4-641A-4FC4-95B5-C449F9624F1D}">
      <dgm:prSet/>
      <dgm:spPr/>
      <dgm:t>
        <a:bodyPr/>
        <a:lstStyle/>
        <a:p>
          <a:pPr rtl="0"/>
          <a:r>
            <a:rPr lang="en-US" smtClean="0"/>
            <a:t>Goal 2: Co-operate and collaborate with other spheres of government on matters of common interest and ensure co-operative and sound intergovernmental relations.</a:t>
          </a:r>
          <a:endParaRPr lang="en-ZA"/>
        </a:p>
      </dgm:t>
    </dgm:pt>
    <dgm:pt modelId="{499874FE-F3E2-43D9-9942-C9182AE28E45}" type="parTrans" cxnId="{C33BA705-F23D-48AE-84D2-99803866132F}">
      <dgm:prSet/>
      <dgm:spPr/>
      <dgm:t>
        <a:bodyPr/>
        <a:lstStyle/>
        <a:p>
          <a:endParaRPr lang="en-US"/>
        </a:p>
      </dgm:t>
    </dgm:pt>
    <dgm:pt modelId="{9B69E82E-87A6-4882-8EF1-E2FF34E74B10}" type="sibTrans" cxnId="{C33BA705-F23D-48AE-84D2-99803866132F}">
      <dgm:prSet/>
      <dgm:spPr/>
      <dgm:t>
        <a:bodyPr/>
        <a:lstStyle/>
        <a:p>
          <a:endParaRPr lang="en-US"/>
        </a:p>
      </dgm:t>
    </dgm:pt>
    <dgm:pt modelId="{BBDC9923-9946-4C40-8B0C-8881FD3A5C28}">
      <dgm:prSet/>
      <dgm:spPr/>
      <dgm:t>
        <a:bodyPr/>
        <a:lstStyle/>
        <a:p>
          <a:pPr rtl="0"/>
          <a:r>
            <a:rPr lang="en-US" smtClean="0"/>
            <a:t>Goal 3: Enhanced public involvement in the processes of Parliament to realise participatory democracy through the implementation of the public involvement model.</a:t>
          </a:r>
          <a:endParaRPr lang="en-ZA"/>
        </a:p>
      </dgm:t>
    </dgm:pt>
    <dgm:pt modelId="{E65AAC84-48FC-465F-9951-A02B1F347D6D}" type="parTrans" cxnId="{E5B6F9EC-D94E-4379-A4BF-BD5D59125373}">
      <dgm:prSet/>
      <dgm:spPr/>
      <dgm:t>
        <a:bodyPr/>
        <a:lstStyle/>
        <a:p>
          <a:endParaRPr lang="en-US"/>
        </a:p>
      </dgm:t>
    </dgm:pt>
    <dgm:pt modelId="{DF8FE137-43A2-43A3-A09A-B1B7DBBA7AF7}" type="sibTrans" cxnId="{E5B6F9EC-D94E-4379-A4BF-BD5D59125373}">
      <dgm:prSet/>
      <dgm:spPr/>
      <dgm:t>
        <a:bodyPr/>
        <a:lstStyle/>
        <a:p>
          <a:endParaRPr lang="en-US"/>
        </a:p>
      </dgm:t>
    </dgm:pt>
    <dgm:pt modelId="{C808ACAF-AC35-4A7D-ADAA-F1C71B76E9E2}">
      <dgm:prSet/>
      <dgm:spPr/>
      <dgm:t>
        <a:bodyPr/>
        <a:lstStyle/>
        <a:p>
          <a:pPr rtl="0"/>
          <a:r>
            <a:rPr lang="en-US" smtClean="0"/>
            <a:t>Goal 4: Enhanced parliamentary international engagement and co-operation.</a:t>
          </a:r>
          <a:endParaRPr lang="en-ZA"/>
        </a:p>
      </dgm:t>
    </dgm:pt>
    <dgm:pt modelId="{989431C7-1AFA-4D96-B763-52E927FAF86E}" type="parTrans" cxnId="{F2ABAEC2-39DA-48E2-83B1-8FECAA7FA44D}">
      <dgm:prSet/>
      <dgm:spPr/>
      <dgm:t>
        <a:bodyPr/>
        <a:lstStyle/>
        <a:p>
          <a:endParaRPr lang="en-US"/>
        </a:p>
      </dgm:t>
    </dgm:pt>
    <dgm:pt modelId="{36B044A3-9B2C-4E6D-A4FC-140620614C03}" type="sibTrans" cxnId="{F2ABAEC2-39DA-48E2-83B1-8FECAA7FA44D}">
      <dgm:prSet/>
      <dgm:spPr/>
      <dgm:t>
        <a:bodyPr/>
        <a:lstStyle/>
        <a:p>
          <a:endParaRPr lang="en-US"/>
        </a:p>
      </dgm:t>
    </dgm:pt>
    <dgm:pt modelId="{D502E79B-1501-4E25-8A1C-E587EA2033EF}">
      <dgm:prSet/>
      <dgm:spPr/>
      <dgm:t>
        <a:bodyPr/>
        <a:lstStyle/>
        <a:p>
          <a:pPr rtl="0"/>
          <a:r>
            <a:rPr lang="en-US" smtClean="0"/>
            <a:t>Goal 5: Enhanced ability of Parliament to exercise its legislative power through consolidation and implementation of integrated legislative processes in order to fulfil its constitutional responsibility.</a:t>
          </a:r>
          <a:endParaRPr lang="en-ZA"/>
        </a:p>
      </dgm:t>
    </dgm:pt>
    <dgm:pt modelId="{D8A070D8-E334-4F40-A563-C4B5C8F3A9AF}" type="parTrans" cxnId="{8791BB97-733A-42BB-BC4A-708E2D1D5324}">
      <dgm:prSet/>
      <dgm:spPr/>
      <dgm:t>
        <a:bodyPr/>
        <a:lstStyle/>
        <a:p>
          <a:endParaRPr lang="en-US"/>
        </a:p>
      </dgm:t>
    </dgm:pt>
    <dgm:pt modelId="{A5F785C1-AD43-4661-B487-F66514397B24}" type="sibTrans" cxnId="{8791BB97-733A-42BB-BC4A-708E2D1D5324}">
      <dgm:prSet/>
      <dgm:spPr/>
      <dgm:t>
        <a:bodyPr/>
        <a:lstStyle/>
        <a:p>
          <a:endParaRPr lang="en-US"/>
        </a:p>
      </dgm:t>
    </dgm:pt>
    <dgm:pt modelId="{7184EB33-8E11-4D62-A5AB-8F152B6C7062}">
      <dgm:prSet/>
      <dgm:spPr/>
      <dgm:t>
        <a:bodyPr/>
        <a:lstStyle/>
        <a:p>
          <a:pPr rtl="0"/>
          <a:r>
            <a:rPr lang="en-US" smtClean="0"/>
            <a:t>Goal 6: Build a capable and productive parliamentary service that delivers enhanced support to Members of Parliament in order to efficiently fulfil their constitutional functions.</a:t>
          </a:r>
          <a:endParaRPr lang="en-ZA"/>
        </a:p>
      </dgm:t>
    </dgm:pt>
    <dgm:pt modelId="{D780C7B6-435F-4DD6-8BDD-3338ECE5D770}" type="parTrans" cxnId="{21654200-1E47-4F5E-9F41-77D70FC21D1B}">
      <dgm:prSet/>
      <dgm:spPr/>
      <dgm:t>
        <a:bodyPr/>
        <a:lstStyle/>
        <a:p>
          <a:endParaRPr lang="en-US"/>
        </a:p>
      </dgm:t>
    </dgm:pt>
    <dgm:pt modelId="{FCE52DEC-CBA2-4337-9E92-6233811C1B81}" type="sibTrans" cxnId="{21654200-1E47-4F5E-9F41-77D70FC21D1B}">
      <dgm:prSet/>
      <dgm:spPr/>
      <dgm:t>
        <a:bodyPr/>
        <a:lstStyle/>
        <a:p>
          <a:endParaRPr lang="en-US"/>
        </a:p>
      </dgm:t>
    </dgm:pt>
    <dgm:pt modelId="{B0DF8A78-192E-4550-B73B-DFC8EB9F29B4}" type="pres">
      <dgm:prSet presAssocID="{0CE1DE05-8C5C-45CC-A53D-647A149BDE9B}" presName="Name0" presStyleCnt="0">
        <dgm:presLayoutVars>
          <dgm:dir/>
          <dgm:animLvl val="lvl"/>
          <dgm:resizeHandles val="exact"/>
        </dgm:presLayoutVars>
      </dgm:prSet>
      <dgm:spPr/>
      <dgm:t>
        <a:bodyPr/>
        <a:lstStyle/>
        <a:p>
          <a:endParaRPr lang="en-US"/>
        </a:p>
      </dgm:t>
    </dgm:pt>
    <dgm:pt modelId="{CE80595F-31B7-4ABF-B482-E9F6D9C5DBAA}" type="pres">
      <dgm:prSet presAssocID="{3A3B1553-1A6F-43FC-9686-EA67FDF0454D}" presName="linNode" presStyleCnt="0"/>
      <dgm:spPr/>
    </dgm:pt>
    <dgm:pt modelId="{B78CD532-B669-4B87-95E6-0E59DF93E1C2}" type="pres">
      <dgm:prSet presAssocID="{3A3B1553-1A6F-43FC-9686-EA67FDF0454D}" presName="parentText" presStyleLbl="node1" presStyleIdx="0" presStyleCnt="1">
        <dgm:presLayoutVars>
          <dgm:chMax val="1"/>
          <dgm:bulletEnabled val="1"/>
        </dgm:presLayoutVars>
      </dgm:prSet>
      <dgm:spPr/>
      <dgm:t>
        <a:bodyPr/>
        <a:lstStyle/>
        <a:p>
          <a:endParaRPr lang="en-US"/>
        </a:p>
      </dgm:t>
    </dgm:pt>
    <dgm:pt modelId="{345ED830-D994-4B15-BC92-6AF085E98404}" type="pres">
      <dgm:prSet presAssocID="{3A3B1553-1A6F-43FC-9686-EA67FDF0454D}" presName="descendantText" presStyleLbl="alignAccFollowNode1" presStyleIdx="0" presStyleCnt="1">
        <dgm:presLayoutVars>
          <dgm:bulletEnabled val="1"/>
        </dgm:presLayoutVars>
      </dgm:prSet>
      <dgm:spPr/>
      <dgm:t>
        <a:bodyPr/>
        <a:lstStyle/>
        <a:p>
          <a:endParaRPr lang="en-US"/>
        </a:p>
      </dgm:t>
    </dgm:pt>
  </dgm:ptLst>
  <dgm:cxnLst>
    <dgm:cxn modelId="{C33BA705-F23D-48AE-84D2-99803866132F}" srcId="{3A3B1553-1A6F-43FC-9686-EA67FDF0454D}" destId="{E3230FE4-641A-4FC4-95B5-C449F9624F1D}" srcOrd="2" destOrd="0" parTransId="{499874FE-F3E2-43D9-9942-C9182AE28E45}" sibTransId="{9B69E82E-87A6-4882-8EF1-E2FF34E74B10}"/>
    <dgm:cxn modelId="{F2ABAEC2-39DA-48E2-83B1-8FECAA7FA44D}" srcId="{3A3B1553-1A6F-43FC-9686-EA67FDF0454D}" destId="{C808ACAF-AC35-4A7D-ADAA-F1C71B76E9E2}" srcOrd="4" destOrd="0" parTransId="{989431C7-1AFA-4D96-B763-52E927FAF86E}" sibTransId="{36B044A3-9B2C-4E6D-A4FC-140620614C03}"/>
    <dgm:cxn modelId="{22F94D85-D78F-45A4-952B-82FABF6D632B}" srcId="{3A3B1553-1A6F-43FC-9686-EA67FDF0454D}" destId="{360CDE69-EC17-4C28-879F-681EE0B12980}" srcOrd="0" destOrd="0" parTransId="{B048356D-CEED-47E5-A5AC-85F45ED83FB3}" sibTransId="{2458E3DD-6523-49B4-8570-26164F6849A7}"/>
    <dgm:cxn modelId="{8791BB97-733A-42BB-BC4A-708E2D1D5324}" srcId="{3A3B1553-1A6F-43FC-9686-EA67FDF0454D}" destId="{D502E79B-1501-4E25-8A1C-E587EA2033EF}" srcOrd="5" destOrd="0" parTransId="{D8A070D8-E334-4F40-A563-C4B5C8F3A9AF}" sibTransId="{A5F785C1-AD43-4661-B487-F66514397B24}"/>
    <dgm:cxn modelId="{E7D6EAF8-9151-47AC-A2B9-F2B12C07500C}" type="presOf" srcId="{D502E79B-1501-4E25-8A1C-E587EA2033EF}" destId="{345ED830-D994-4B15-BC92-6AF085E98404}" srcOrd="0" destOrd="5" presId="urn:microsoft.com/office/officeart/2005/8/layout/vList5"/>
    <dgm:cxn modelId="{A85E2CC6-673E-4FFA-AB2E-DE7E39CBB387}" type="presOf" srcId="{0CE1DE05-8C5C-45CC-A53D-647A149BDE9B}" destId="{B0DF8A78-192E-4550-B73B-DFC8EB9F29B4}" srcOrd="0" destOrd="0" presId="urn:microsoft.com/office/officeart/2005/8/layout/vList5"/>
    <dgm:cxn modelId="{5FF0648A-6746-4757-AE74-092B11DEF076}" type="presOf" srcId="{7184EB33-8E11-4D62-A5AB-8F152B6C7062}" destId="{345ED830-D994-4B15-BC92-6AF085E98404}" srcOrd="0" destOrd="6" presId="urn:microsoft.com/office/officeart/2005/8/layout/vList5"/>
    <dgm:cxn modelId="{170A5CDF-1780-4286-B682-B808B6DBA9B7}" type="presOf" srcId="{3A3B1553-1A6F-43FC-9686-EA67FDF0454D}" destId="{B78CD532-B669-4B87-95E6-0E59DF93E1C2}" srcOrd="0" destOrd="0" presId="urn:microsoft.com/office/officeart/2005/8/layout/vList5"/>
    <dgm:cxn modelId="{092EE7FC-343D-4A87-8701-BF4BDCAA87A4}" type="presOf" srcId="{A1B538E0-8B40-413C-AB0F-D0C75AA05DB4}" destId="{345ED830-D994-4B15-BC92-6AF085E98404}" srcOrd="0" destOrd="1" presId="urn:microsoft.com/office/officeart/2005/8/layout/vList5"/>
    <dgm:cxn modelId="{C960E141-7213-4396-95AE-F0FBD52054F1}" type="presOf" srcId="{BBDC9923-9946-4C40-8B0C-8881FD3A5C28}" destId="{345ED830-D994-4B15-BC92-6AF085E98404}" srcOrd="0" destOrd="3" presId="urn:microsoft.com/office/officeart/2005/8/layout/vList5"/>
    <dgm:cxn modelId="{81C85D9E-7729-499E-9E09-2EBC75DAAA85}" srcId="{0CE1DE05-8C5C-45CC-A53D-647A149BDE9B}" destId="{3A3B1553-1A6F-43FC-9686-EA67FDF0454D}" srcOrd="0" destOrd="0" parTransId="{7DE1A3D0-942F-429C-8823-78305FDCC003}" sibTransId="{067D5FF5-E883-4C14-9E89-F15085079462}"/>
    <dgm:cxn modelId="{E5B6F9EC-D94E-4379-A4BF-BD5D59125373}" srcId="{3A3B1553-1A6F-43FC-9686-EA67FDF0454D}" destId="{BBDC9923-9946-4C40-8B0C-8881FD3A5C28}" srcOrd="3" destOrd="0" parTransId="{E65AAC84-48FC-465F-9951-A02B1F347D6D}" sibTransId="{DF8FE137-43A2-43A3-A09A-B1B7DBBA7AF7}"/>
    <dgm:cxn modelId="{5F501042-8F1D-4881-A09E-4B2B2D7B98CA}" srcId="{3A3B1553-1A6F-43FC-9686-EA67FDF0454D}" destId="{A1B538E0-8B40-413C-AB0F-D0C75AA05DB4}" srcOrd="1" destOrd="0" parTransId="{1A076FB9-89C6-40C8-9BDD-A64D9D2A30AF}" sibTransId="{43BBEF03-3235-4331-BA7C-197658FD07EF}"/>
    <dgm:cxn modelId="{9782933A-0DA8-4A8A-998E-BAE62AA65E16}" type="presOf" srcId="{360CDE69-EC17-4C28-879F-681EE0B12980}" destId="{345ED830-D994-4B15-BC92-6AF085E98404}" srcOrd="0" destOrd="0" presId="urn:microsoft.com/office/officeart/2005/8/layout/vList5"/>
    <dgm:cxn modelId="{AB3DC46C-3CAB-4E59-A251-9BBFE581891D}" type="presOf" srcId="{C808ACAF-AC35-4A7D-ADAA-F1C71B76E9E2}" destId="{345ED830-D994-4B15-BC92-6AF085E98404}" srcOrd="0" destOrd="4" presId="urn:microsoft.com/office/officeart/2005/8/layout/vList5"/>
    <dgm:cxn modelId="{C9930808-6BED-4E02-8277-970BCC0B72F7}" type="presOf" srcId="{E3230FE4-641A-4FC4-95B5-C449F9624F1D}" destId="{345ED830-D994-4B15-BC92-6AF085E98404}" srcOrd="0" destOrd="2" presId="urn:microsoft.com/office/officeart/2005/8/layout/vList5"/>
    <dgm:cxn modelId="{21654200-1E47-4F5E-9F41-77D70FC21D1B}" srcId="{3A3B1553-1A6F-43FC-9686-EA67FDF0454D}" destId="{7184EB33-8E11-4D62-A5AB-8F152B6C7062}" srcOrd="6" destOrd="0" parTransId="{D780C7B6-435F-4DD6-8BDD-3338ECE5D770}" sibTransId="{FCE52DEC-CBA2-4337-9E92-6233811C1B81}"/>
    <dgm:cxn modelId="{8265F87E-AD2A-463A-B433-71B84E3C8385}" type="presParOf" srcId="{B0DF8A78-192E-4550-B73B-DFC8EB9F29B4}" destId="{CE80595F-31B7-4ABF-B482-E9F6D9C5DBAA}" srcOrd="0" destOrd="0" presId="urn:microsoft.com/office/officeart/2005/8/layout/vList5"/>
    <dgm:cxn modelId="{761CD344-1B8C-47F4-907B-55A3FCDC35ED}" type="presParOf" srcId="{CE80595F-31B7-4ABF-B482-E9F6D9C5DBAA}" destId="{B78CD532-B669-4B87-95E6-0E59DF93E1C2}" srcOrd="0" destOrd="0" presId="urn:microsoft.com/office/officeart/2005/8/layout/vList5"/>
    <dgm:cxn modelId="{A0D67F90-1524-4209-9CBD-8B404AD11B20}" type="presParOf" srcId="{CE80595F-31B7-4ABF-B482-E9F6D9C5DBAA}" destId="{345ED830-D994-4B15-BC92-6AF085E98404}"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88C678-090C-4E54-B3AA-31B8FC190A47}" type="doc">
      <dgm:prSet loTypeId="urn:microsoft.com/office/officeart/2005/8/layout/vList3#1" loCatId="list" qsTypeId="urn:microsoft.com/office/officeart/2005/8/quickstyle/simple1" qsCatId="simple" csTypeId="urn:microsoft.com/office/officeart/2005/8/colors/accent1_2" csCatId="accent1"/>
      <dgm:spPr/>
      <dgm:t>
        <a:bodyPr/>
        <a:lstStyle/>
        <a:p>
          <a:endParaRPr lang="en-US"/>
        </a:p>
      </dgm:t>
    </dgm:pt>
    <dgm:pt modelId="{6BF96A70-6B18-4CFE-812D-7B1C0EA0BAC6}">
      <dgm:prSet/>
      <dgm:spPr/>
      <dgm:t>
        <a:bodyPr/>
        <a:lstStyle/>
        <a:p>
          <a:pPr rtl="0"/>
          <a:r>
            <a:rPr lang="en-GB" smtClean="0"/>
            <a:t>To conduct oversight over government expenditure to ensure efficient, effective and economic spending of conditional grants so that there is value for the money spent. </a:t>
          </a:r>
          <a:endParaRPr lang="en-ZA"/>
        </a:p>
      </dgm:t>
    </dgm:pt>
    <dgm:pt modelId="{114E2B7B-3A09-44D7-9903-0D565C0A6ADD}" type="parTrans" cxnId="{665E188B-45A8-4E04-A69B-E95F6C0E00A3}">
      <dgm:prSet/>
      <dgm:spPr/>
      <dgm:t>
        <a:bodyPr/>
        <a:lstStyle/>
        <a:p>
          <a:endParaRPr lang="en-US"/>
        </a:p>
      </dgm:t>
    </dgm:pt>
    <dgm:pt modelId="{DE02274D-E1CE-4004-8FC3-D4DEF34175AB}" type="sibTrans" cxnId="{665E188B-45A8-4E04-A69B-E95F6C0E00A3}">
      <dgm:prSet/>
      <dgm:spPr/>
      <dgm:t>
        <a:bodyPr/>
        <a:lstStyle/>
        <a:p>
          <a:endParaRPr lang="en-US"/>
        </a:p>
      </dgm:t>
    </dgm:pt>
    <dgm:pt modelId="{B900222A-B28A-440F-A889-1BAA25AFA207}" type="pres">
      <dgm:prSet presAssocID="{0B88C678-090C-4E54-B3AA-31B8FC190A47}" presName="linearFlow" presStyleCnt="0">
        <dgm:presLayoutVars>
          <dgm:dir/>
          <dgm:resizeHandles val="exact"/>
        </dgm:presLayoutVars>
      </dgm:prSet>
      <dgm:spPr/>
      <dgm:t>
        <a:bodyPr/>
        <a:lstStyle/>
        <a:p>
          <a:endParaRPr lang="en-US"/>
        </a:p>
      </dgm:t>
    </dgm:pt>
    <dgm:pt modelId="{D33466DA-6BD6-481B-8454-39F86825EC23}" type="pres">
      <dgm:prSet presAssocID="{6BF96A70-6B18-4CFE-812D-7B1C0EA0BAC6}" presName="composite" presStyleCnt="0"/>
      <dgm:spPr/>
    </dgm:pt>
    <dgm:pt modelId="{FB053BB1-4013-490E-B558-8C90421811E0}" type="pres">
      <dgm:prSet presAssocID="{6BF96A70-6B18-4CFE-812D-7B1C0EA0BAC6}" presName="imgShp" presStyleLbl="fgImgPlace1" presStyleIdx="0" presStyleCnt="1"/>
      <dgm:spPr/>
    </dgm:pt>
    <dgm:pt modelId="{DF19C698-0754-41DA-806C-64372EE5391E}" type="pres">
      <dgm:prSet presAssocID="{6BF96A70-6B18-4CFE-812D-7B1C0EA0BAC6}" presName="txShp" presStyleLbl="node1" presStyleIdx="0" presStyleCnt="1">
        <dgm:presLayoutVars>
          <dgm:bulletEnabled val="1"/>
        </dgm:presLayoutVars>
      </dgm:prSet>
      <dgm:spPr/>
      <dgm:t>
        <a:bodyPr/>
        <a:lstStyle/>
        <a:p>
          <a:endParaRPr lang="en-US"/>
        </a:p>
      </dgm:t>
    </dgm:pt>
  </dgm:ptLst>
  <dgm:cxnLst>
    <dgm:cxn modelId="{665E188B-45A8-4E04-A69B-E95F6C0E00A3}" srcId="{0B88C678-090C-4E54-B3AA-31B8FC190A47}" destId="{6BF96A70-6B18-4CFE-812D-7B1C0EA0BAC6}" srcOrd="0" destOrd="0" parTransId="{114E2B7B-3A09-44D7-9903-0D565C0A6ADD}" sibTransId="{DE02274D-E1CE-4004-8FC3-D4DEF34175AB}"/>
    <dgm:cxn modelId="{8EB5C588-7045-440B-86ED-DA07CB38D87D}" type="presOf" srcId="{0B88C678-090C-4E54-B3AA-31B8FC190A47}" destId="{B900222A-B28A-440F-A889-1BAA25AFA207}" srcOrd="0" destOrd="0" presId="urn:microsoft.com/office/officeart/2005/8/layout/vList3#1"/>
    <dgm:cxn modelId="{F467FFDA-BE73-44F9-9A0D-12262BA054C4}" type="presOf" srcId="{6BF96A70-6B18-4CFE-812D-7B1C0EA0BAC6}" destId="{DF19C698-0754-41DA-806C-64372EE5391E}" srcOrd="0" destOrd="0" presId="urn:microsoft.com/office/officeart/2005/8/layout/vList3#1"/>
    <dgm:cxn modelId="{20785577-CC37-4D5F-B13A-B38A5E0B13A0}" type="presParOf" srcId="{B900222A-B28A-440F-A889-1BAA25AFA207}" destId="{D33466DA-6BD6-481B-8454-39F86825EC23}" srcOrd="0" destOrd="0" presId="urn:microsoft.com/office/officeart/2005/8/layout/vList3#1"/>
    <dgm:cxn modelId="{BBCFD387-FBEF-4313-83C2-D1E1C9D7B253}" type="presParOf" srcId="{D33466DA-6BD6-481B-8454-39F86825EC23}" destId="{FB053BB1-4013-490E-B558-8C90421811E0}" srcOrd="0" destOrd="0" presId="urn:microsoft.com/office/officeart/2005/8/layout/vList3#1"/>
    <dgm:cxn modelId="{49F73EA2-6EBF-4490-A356-350BC0A8E9B4}" type="presParOf" srcId="{D33466DA-6BD6-481B-8454-39F86825EC23}" destId="{DF19C698-0754-41DA-806C-64372EE5391E}"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9BC5DA-5FED-4866-BC8F-1A44EF0B136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C57C9EB9-7D94-40A2-827E-1495D1EAC7E6}">
      <dgm:prSet/>
      <dgm:spPr/>
      <dgm:t>
        <a:bodyPr/>
        <a:lstStyle/>
        <a:p>
          <a:pPr rtl="0"/>
          <a:r>
            <a:rPr lang="en-ZA" b="1" dirty="0" smtClean="0"/>
            <a:t>Policy Priorities </a:t>
          </a:r>
          <a:r>
            <a:rPr lang="en-ZA" b="1" dirty="0" err="1" smtClean="0"/>
            <a:t>Sona</a:t>
          </a:r>
          <a:r>
            <a:rPr lang="en-ZA" b="1" dirty="0" smtClean="0"/>
            <a:t> 2022: </a:t>
          </a:r>
          <a:endParaRPr lang="en-ZA" dirty="0"/>
        </a:p>
      </dgm:t>
    </dgm:pt>
    <dgm:pt modelId="{3E083381-E64D-48FF-AC6B-1A224993D90E}" type="parTrans" cxnId="{A43F2484-F122-4896-A2B6-75FC5A383FE9}">
      <dgm:prSet/>
      <dgm:spPr/>
      <dgm:t>
        <a:bodyPr/>
        <a:lstStyle/>
        <a:p>
          <a:endParaRPr lang="en-US"/>
        </a:p>
      </dgm:t>
    </dgm:pt>
    <dgm:pt modelId="{BF352DCE-F003-4A30-B635-4408E9585BFF}" type="sibTrans" cxnId="{A43F2484-F122-4896-A2B6-75FC5A383FE9}">
      <dgm:prSet/>
      <dgm:spPr/>
      <dgm:t>
        <a:bodyPr/>
        <a:lstStyle/>
        <a:p>
          <a:endParaRPr lang="en-US"/>
        </a:p>
      </dgm:t>
    </dgm:pt>
    <dgm:pt modelId="{9D20D16F-E65F-4540-B10B-A62556085B6E}">
      <dgm:prSet/>
      <dgm:spPr/>
      <dgm:t>
        <a:bodyPr/>
        <a:lstStyle/>
        <a:p>
          <a:pPr rtl="0"/>
          <a:r>
            <a:rPr lang="en-ZA" smtClean="0"/>
            <a:t>Defeat COVID -19 pandemic; </a:t>
          </a:r>
          <a:endParaRPr lang="en-ZA"/>
        </a:p>
      </dgm:t>
    </dgm:pt>
    <dgm:pt modelId="{875761C1-6E0B-4561-AF4E-BAFA1112422B}" type="parTrans" cxnId="{A95CC557-999A-4537-B3B6-7CD88E6A131E}">
      <dgm:prSet/>
      <dgm:spPr/>
      <dgm:t>
        <a:bodyPr/>
        <a:lstStyle/>
        <a:p>
          <a:endParaRPr lang="en-US"/>
        </a:p>
      </dgm:t>
    </dgm:pt>
    <dgm:pt modelId="{4A6D5491-9548-406D-8098-F18D134209D8}" type="sibTrans" cxnId="{A95CC557-999A-4537-B3B6-7CD88E6A131E}">
      <dgm:prSet/>
      <dgm:spPr/>
      <dgm:t>
        <a:bodyPr/>
        <a:lstStyle/>
        <a:p>
          <a:endParaRPr lang="en-US"/>
        </a:p>
      </dgm:t>
    </dgm:pt>
    <dgm:pt modelId="{0729C228-6C1E-4B97-AC65-BC54FE0A8208}">
      <dgm:prSet/>
      <dgm:spPr/>
      <dgm:t>
        <a:bodyPr/>
        <a:lstStyle/>
        <a:p>
          <a:pPr rtl="0"/>
          <a:r>
            <a:rPr lang="en-ZA" smtClean="0"/>
            <a:t>Accelerate economic recovery through implementing the recovery plan; </a:t>
          </a:r>
          <a:endParaRPr lang="en-ZA"/>
        </a:p>
      </dgm:t>
    </dgm:pt>
    <dgm:pt modelId="{2382CC54-9EC9-49CE-8B3C-1DDF08DB86D5}" type="parTrans" cxnId="{6A9AC4A4-98C3-471A-AA3C-FB369389EA44}">
      <dgm:prSet/>
      <dgm:spPr/>
      <dgm:t>
        <a:bodyPr/>
        <a:lstStyle/>
        <a:p>
          <a:endParaRPr lang="en-US"/>
        </a:p>
      </dgm:t>
    </dgm:pt>
    <dgm:pt modelId="{1DE9BCAA-5C10-4064-BD67-54C2F923B0E2}" type="sibTrans" cxnId="{6A9AC4A4-98C3-471A-AA3C-FB369389EA44}">
      <dgm:prSet/>
      <dgm:spPr/>
      <dgm:t>
        <a:bodyPr/>
        <a:lstStyle/>
        <a:p>
          <a:endParaRPr lang="en-US"/>
        </a:p>
      </dgm:t>
    </dgm:pt>
    <dgm:pt modelId="{43A8A99F-3956-4E35-A7B7-6F6D65612D68}">
      <dgm:prSet/>
      <dgm:spPr/>
      <dgm:t>
        <a:bodyPr/>
        <a:lstStyle/>
        <a:p>
          <a:pPr rtl="0"/>
          <a:r>
            <a:rPr lang="en-ZA" smtClean="0"/>
            <a:t>Implement economic reforms to create sustainable jobs and drive inclusive growth; </a:t>
          </a:r>
          <a:endParaRPr lang="en-ZA"/>
        </a:p>
      </dgm:t>
    </dgm:pt>
    <dgm:pt modelId="{4994B5F7-ECB2-4D1C-8C7A-F6860BE9B25F}" type="parTrans" cxnId="{A5792CCF-65CA-440F-8C53-5EC3D73EF548}">
      <dgm:prSet/>
      <dgm:spPr/>
      <dgm:t>
        <a:bodyPr/>
        <a:lstStyle/>
        <a:p>
          <a:endParaRPr lang="en-US"/>
        </a:p>
      </dgm:t>
    </dgm:pt>
    <dgm:pt modelId="{07EBFB4F-48AB-4777-B2D2-550FBC90BF31}" type="sibTrans" cxnId="{A5792CCF-65CA-440F-8C53-5EC3D73EF548}">
      <dgm:prSet/>
      <dgm:spPr/>
      <dgm:t>
        <a:bodyPr/>
        <a:lstStyle/>
        <a:p>
          <a:endParaRPr lang="en-US"/>
        </a:p>
      </dgm:t>
    </dgm:pt>
    <dgm:pt modelId="{3DDAA517-E518-436F-88B0-749D390AEC8A}">
      <dgm:prSet/>
      <dgm:spPr/>
      <dgm:t>
        <a:bodyPr/>
        <a:lstStyle/>
        <a:p>
          <a:pPr rtl="0"/>
          <a:r>
            <a:rPr lang="en-ZA" smtClean="0"/>
            <a:t>Fight corruption and strengthen the state’s capacity. </a:t>
          </a:r>
          <a:endParaRPr lang="en-ZA"/>
        </a:p>
      </dgm:t>
    </dgm:pt>
    <dgm:pt modelId="{BF1C3410-CD06-44F1-87F2-F0E3780DBBB5}" type="parTrans" cxnId="{6B84119A-5CD6-4461-8574-C52F3A302067}">
      <dgm:prSet/>
      <dgm:spPr/>
      <dgm:t>
        <a:bodyPr/>
        <a:lstStyle/>
        <a:p>
          <a:endParaRPr lang="en-US"/>
        </a:p>
      </dgm:t>
    </dgm:pt>
    <dgm:pt modelId="{CC22BB5F-6A9D-421B-AA4E-6AF88F7C0344}" type="sibTrans" cxnId="{6B84119A-5CD6-4461-8574-C52F3A302067}">
      <dgm:prSet/>
      <dgm:spPr/>
      <dgm:t>
        <a:bodyPr/>
        <a:lstStyle/>
        <a:p>
          <a:endParaRPr lang="en-US"/>
        </a:p>
      </dgm:t>
    </dgm:pt>
    <dgm:pt modelId="{F527BB3D-510B-433D-997E-EF453A7D7E89}" type="pres">
      <dgm:prSet presAssocID="{309BC5DA-5FED-4866-BC8F-1A44EF0B1362}" presName="Name0" presStyleCnt="0">
        <dgm:presLayoutVars>
          <dgm:dir/>
          <dgm:animLvl val="lvl"/>
          <dgm:resizeHandles val="exact"/>
        </dgm:presLayoutVars>
      </dgm:prSet>
      <dgm:spPr/>
      <dgm:t>
        <a:bodyPr/>
        <a:lstStyle/>
        <a:p>
          <a:endParaRPr lang="en-US"/>
        </a:p>
      </dgm:t>
    </dgm:pt>
    <dgm:pt modelId="{4FBF940C-3C46-4E64-B580-6AFC2EE3E51B}" type="pres">
      <dgm:prSet presAssocID="{C57C9EB9-7D94-40A2-827E-1495D1EAC7E6}" presName="linNode" presStyleCnt="0"/>
      <dgm:spPr/>
    </dgm:pt>
    <dgm:pt modelId="{B0F04F58-5AC4-4A44-9F76-B8E68EE2D3A7}" type="pres">
      <dgm:prSet presAssocID="{C57C9EB9-7D94-40A2-827E-1495D1EAC7E6}" presName="parentText" presStyleLbl="node1" presStyleIdx="0" presStyleCnt="1">
        <dgm:presLayoutVars>
          <dgm:chMax val="1"/>
          <dgm:bulletEnabled val="1"/>
        </dgm:presLayoutVars>
      </dgm:prSet>
      <dgm:spPr/>
      <dgm:t>
        <a:bodyPr/>
        <a:lstStyle/>
        <a:p>
          <a:endParaRPr lang="en-US"/>
        </a:p>
      </dgm:t>
    </dgm:pt>
    <dgm:pt modelId="{510026B9-2092-4064-873B-C52171C77424}" type="pres">
      <dgm:prSet presAssocID="{C57C9EB9-7D94-40A2-827E-1495D1EAC7E6}" presName="descendantText" presStyleLbl="alignAccFollowNode1" presStyleIdx="0" presStyleCnt="1">
        <dgm:presLayoutVars>
          <dgm:bulletEnabled val="1"/>
        </dgm:presLayoutVars>
      </dgm:prSet>
      <dgm:spPr/>
      <dgm:t>
        <a:bodyPr/>
        <a:lstStyle/>
        <a:p>
          <a:endParaRPr lang="en-US"/>
        </a:p>
      </dgm:t>
    </dgm:pt>
  </dgm:ptLst>
  <dgm:cxnLst>
    <dgm:cxn modelId="{E3179646-D536-4E2F-A50B-D251FA5A02AE}" type="presOf" srcId="{C57C9EB9-7D94-40A2-827E-1495D1EAC7E6}" destId="{B0F04F58-5AC4-4A44-9F76-B8E68EE2D3A7}" srcOrd="0" destOrd="0" presId="urn:microsoft.com/office/officeart/2005/8/layout/vList5"/>
    <dgm:cxn modelId="{6D02BA04-A873-40CC-B480-0B3C0253823D}" type="presOf" srcId="{309BC5DA-5FED-4866-BC8F-1A44EF0B1362}" destId="{F527BB3D-510B-433D-997E-EF453A7D7E89}" srcOrd="0" destOrd="0" presId="urn:microsoft.com/office/officeart/2005/8/layout/vList5"/>
    <dgm:cxn modelId="{6B84119A-5CD6-4461-8574-C52F3A302067}" srcId="{C57C9EB9-7D94-40A2-827E-1495D1EAC7E6}" destId="{3DDAA517-E518-436F-88B0-749D390AEC8A}" srcOrd="3" destOrd="0" parTransId="{BF1C3410-CD06-44F1-87F2-F0E3780DBBB5}" sibTransId="{CC22BB5F-6A9D-421B-AA4E-6AF88F7C0344}"/>
    <dgm:cxn modelId="{6A9AC4A4-98C3-471A-AA3C-FB369389EA44}" srcId="{C57C9EB9-7D94-40A2-827E-1495D1EAC7E6}" destId="{0729C228-6C1E-4B97-AC65-BC54FE0A8208}" srcOrd="1" destOrd="0" parTransId="{2382CC54-9EC9-49CE-8B3C-1DDF08DB86D5}" sibTransId="{1DE9BCAA-5C10-4064-BD67-54C2F923B0E2}"/>
    <dgm:cxn modelId="{F941C6FA-3F84-49C9-9FD5-7C2C5F99F849}" type="presOf" srcId="{9D20D16F-E65F-4540-B10B-A62556085B6E}" destId="{510026B9-2092-4064-873B-C52171C77424}" srcOrd="0" destOrd="0" presId="urn:microsoft.com/office/officeart/2005/8/layout/vList5"/>
    <dgm:cxn modelId="{F3B612F4-0A90-48B6-A30E-FB9088925CCB}" type="presOf" srcId="{43A8A99F-3956-4E35-A7B7-6F6D65612D68}" destId="{510026B9-2092-4064-873B-C52171C77424}" srcOrd="0" destOrd="2" presId="urn:microsoft.com/office/officeart/2005/8/layout/vList5"/>
    <dgm:cxn modelId="{74DD38DC-9F9F-42F4-9067-FD55D70ED4BB}" type="presOf" srcId="{0729C228-6C1E-4B97-AC65-BC54FE0A8208}" destId="{510026B9-2092-4064-873B-C52171C77424}" srcOrd="0" destOrd="1" presId="urn:microsoft.com/office/officeart/2005/8/layout/vList5"/>
    <dgm:cxn modelId="{CB10078D-4715-4995-B2E4-03F3F4ABF474}" type="presOf" srcId="{3DDAA517-E518-436F-88B0-749D390AEC8A}" destId="{510026B9-2092-4064-873B-C52171C77424}" srcOrd="0" destOrd="3" presId="urn:microsoft.com/office/officeart/2005/8/layout/vList5"/>
    <dgm:cxn modelId="{A43F2484-F122-4896-A2B6-75FC5A383FE9}" srcId="{309BC5DA-5FED-4866-BC8F-1A44EF0B1362}" destId="{C57C9EB9-7D94-40A2-827E-1495D1EAC7E6}" srcOrd="0" destOrd="0" parTransId="{3E083381-E64D-48FF-AC6B-1A224993D90E}" sibTransId="{BF352DCE-F003-4A30-B635-4408E9585BFF}"/>
    <dgm:cxn modelId="{A5792CCF-65CA-440F-8C53-5EC3D73EF548}" srcId="{C57C9EB9-7D94-40A2-827E-1495D1EAC7E6}" destId="{43A8A99F-3956-4E35-A7B7-6F6D65612D68}" srcOrd="2" destOrd="0" parTransId="{4994B5F7-ECB2-4D1C-8C7A-F6860BE9B25F}" sibTransId="{07EBFB4F-48AB-4777-B2D2-550FBC90BF31}"/>
    <dgm:cxn modelId="{A95CC557-999A-4537-B3B6-7CD88E6A131E}" srcId="{C57C9EB9-7D94-40A2-827E-1495D1EAC7E6}" destId="{9D20D16F-E65F-4540-B10B-A62556085B6E}" srcOrd="0" destOrd="0" parTransId="{875761C1-6E0B-4561-AF4E-BAFA1112422B}" sibTransId="{4A6D5491-9548-406D-8098-F18D134209D8}"/>
    <dgm:cxn modelId="{7283015A-431B-4A60-AAA6-38596DC3F79D}" type="presParOf" srcId="{F527BB3D-510B-433D-997E-EF453A7D7E89}" destId="{4FBF940C-3C46-4E64-B580-6AFC2EE3E51B}" srcOrd="0" destOrd="0" presId="urn:microsoft.com/office/officeart/2005/8/layout/vList5"/>
    <dgm:cxn modelId="{6632C26D-B93D-47B1-A5F7-88DB320DC89F}" type="presParOf" srcId="{4FBF940C-3C46-4E64-B580-6AFC2EE3E51B}" destId="{B0F04F58-5AC4-4A44-9F76-B8E68EE2D3A7}" srcOrd="0" destOrd="0" presId="urn:microsoft.com/office/officeart/2005/8/layout/vList5"/>
    <dgm:cxn modelId="{ACE1FC23-3F72-4BFB-A224-64D58E57AC90}" type="presParOf" srcId="{4FBF940C-3C46-4E64-B580-6AFC2EE3E51B}" destId="{510026B9-2092-4064-873B-C52171C77424}"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0E8D65-E5B0-47EC-9A51-D78677D34A7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7F733A9-EA93-42B5-9FB1-94EF167CC2CA}">
      <dgm:prSet/>
      <dgm:spPr/>
      <dgm:t>
        <a:bodyPr/>
        <a:lstStyle/>
        <a:p>
          <a:pPr rtl="0"/>
          <a:r>
            <a:rPr lang="en-ZA" b="1" dirty="0" smtClean="0"/>
            <a:t>Aims of government recovery plan </a:t>
          </a:r>
          <a:endParaRPr lang="en-ZA" dirty="0"/>
        </a:p>
      </dgm:t>
    </dgm:pt>
    <dgm:pt modelId="{62228E6C-AFC4-4E90-8FA5-DA7B785D6CBA}" type="parTrans" cxnId="{8D5F834B-CFD1-4E94-9242-D176C4A5E1DF}">
      <dgm:prSet/>
      <dgm:spPr/>
      <dgm:t>
        <a:bodyPr/>
        <a:lstStyle/>
        <a:p>
          <a:endParaRPr lang="en-US"/>
        </a:p>
      </dgm:t>
    </dgm:pt>
    <dgm:pt modelId="{8D72866A-9442-4C56-9C92-A7AACFA5D045}" type="sibTrans" cxnId="{8D5F834B-CFD1-4E94-9242-D176C4A5E1DF}">
      <dgm:prSet/>
      <dgm:spPr/>
      <dgm:t>
        <a:bodyPr/>
        <a:lstStyle/>
        <a:p>
          <a:endParaRPr lang="en-US"/>
        </a:p>
      </dgm:t>
    </dgm:pt>
    <dgm:pt modelId="{C5EDAE2B-87C5-47AC-AD92-EC1B911D8F4D}">
      <dgm:prSet/>
      <dgm:spPr/>
      <dgm:t>
        <a:bodyPr/>
        <a:lstStyle/>
        <a:p>
          <a:pPr rtl="0"/>
          <a:r>
            <a:rPr lang="en-ZA" smtClean="0"/>
            <a:t>Create jobs, primarily through infrastructure investment and mass employment programmes; </a:t>
          </a:r>
          <a:endParaRPr lang="en-ZA"/>
        </a:p>
      </dgm:t>
    </dgm:pt>
    <dgm:pt modelId="{C4B6BD31-8190-4FFB-8B9C-2504E433B775}" type="parTrans" cxnId="{CD5993AE-BE2A-4F0F-B1B5-1D4B962DBCF2}">
      <dgm:prSet/>
      <dgm:spPr/>
      <dgm:t>
        <a:bodyPr/>
        <a:lstStyle/>
        <a:p>
          <a:endParaRPr lang="en-US"/>
        </a:p>
      </dgm:t>
    </dgm:pt>
    <dgm:pt modelId="{C1123BC3-74BF-4907-9437-2ED7E4014986}" type="sibTrans" cxnId="{CD5993AE-BE2A-4F0F-B1B5-1D4B962DBCF2}">
      <dgm:prSet/>
      <dgm:spPr/>
      <dgm:t>
        <a:bodyPr/>
        <a:lstStyle/>
        <a:p>
          <a:endParaRPr lang="en-US"/>
        </a:p>
      </dgm:t>
    </dgm:pt>
    <dgm:pt modelId="{BDCE1EAA-E134-4F6D-B941-BB90E7E5BE3C}">
      <dgm:prSet/>
      <dgm:spPr/>
      <dgm:t>
        <a:bodyPr/>
        <a:lstStyle/>
        <a:p>
          <a:pPr rtl="0"/>
          <a:r>
            <a:rPr lang="en-ZA" smtClean="0"/>
            <a:t>Reindustrialise the economy, focusing on growing small businesses; </a:t>
          </a:r>
          <a:endParaRPr lang="en-ZA"/>
        </a:p>
      </dgm:t>
    </dgm:pt>
    <dgm:pt modelId="{59B48042-B894-489D-A585-889F1C11788E}" type="parTrans" cxnId="{8BEAAE7D-CE8B-4C1A-ADBB-F772367C05CC}">
      <dgm:prSet/>
      <dgm:spPr/>
      <dgm:t>
        <a:bodyPr/>
        <a:lstStyle/>
        <a:p>
          <a:endParaRPr lang="en-US"/>
        </a:p>
      </dgm:t>
    </dgm:pt>
    <dgm:pt modelId="{1CF8BB85-A36E-4B70-AD85-DF119B42FC1B}" type="sibTrans" cxnId="{8BEAAE7D-CE8B-4C1A-ADBB-F772367C05CC}">
      <dgm:prSet/>
      <dgm:spPr/>
      <dgm:t>
        <a:bodyPr/>
        <a:lstStyle/>
        <a:p>
          <a:endParaRPr lang="en-US"/>
        </a:p>
      </dgm:t>
    </dgm:pt>
    <dgm:pt modelId="{437CF6B7-438D-4CFA-97B9-309A89F7C62D}">
      <dgm:prSet/>
      <dgm:spPr/>
      <dgm:t>
        <a:bodyPr/>
        <a:lstStyle/>
        <a:p>
          <a:pPr rtl="0"/>
          <a:r>
            <a:rPr lang="en-ZA" dirty="0" smtClean="0"/>
            <a:t>Accelerated economic reforms to unlock investment and growth; </a:t>
          </a:r>
          <a:endParaRPr lang="en-ZA" dirty="0"/>
        </a:p>
      </dgm:t>
    </dgm:pt>
    <dgm:pt modelId="{C8D5245B-FB6B-4891-BF6D-9618459BFD6E}" type="parTrans" cxnId="{C39336B9-0D18-49D4-BB68-306142CE5829}">
      <dgm:prSet/>
      <dgm:spPr/>
      <dgm:t>
        <a:bodyPr/>
        <a:lstStyle/>
        <a:p>
          <a:endParaRPr lang="en-US"/>
        </a:p>
      </dgm:t>
    </dgm:pt>
    <dgm:pt modelId="{D8EB47F1-17DF-437E-95CC-F4FC12026A8F}" type="sibTrans" cxnId="{C39336B9-0D18-49D4-BB68-306142CE5829}">
      <dgm:prSet/>
      <dgm:spPr/>
      <dgm:t>
        <a:bodyPr/>
        <a:lstStyle/>
        <a:p>
          <a:endParaRPr lang="en-US"/>
        </a:p>
      </dgm:t>
    </dgm:pt>
    <dgm:pt modelId="{50F5EBC6-C2F0-4B76-9FE3-C168FA8BD5FB}">
      <dgm:prSet/>
      <dgm:spPr/>
      <dgm:t>
        <a:bodyPr/>
        <a:lstStyle/>
        <a:p>
          <a:pPr rtl="0"/>
          <a:r>
            <a:rPr lang="en-ZA" smtClean="0"/>
            <a:t>Fight crime and corruption; and</a:t>
          </a:r>
          <a:endParaRPr lang="en-ZA"/>
        </a:p>
      </dgm:t>
    </dgm:pt>
    <dgm:pt modelId="{0F00F94A-F479-472D-B68B-DB7C3849A658}" type="parTrans" cxnId="{2CC03729-B66C-450C-A8F5-45A69F11E156}">
      <dgm:prSet/>
      <dgm:spPr/>
      <dgm:t>
        <a:bodyPr/>
        <a:lstStyle/>
        <a:p>
          <a:endParaRPr lang="en-US"/>
        </a:p>
      </dgm:t>
    </dgm:pt>
    <dgm:pt modelId="{C4F6B355-9406-4606-9C43-36AAD4D393CC}" type="sibTrans" cxnId="{2CC03729-B66C-450C-A8F5-45A69F11E156}">
      <dgm:prSet/>
      <dgm:spPr/>
      <dgm:t>
        <a:bodyPr/>
        <a:lstStyle/>
        <a:p>
          <a:endParaRPr lang="en-US"/>
        </a:p>
      </dgm:t>
    </dgm:pt>
    <dgm:pt modelId="{52431F50-3A1C-46CB-9283-169FD79B518F}">
      <dgm:prSet/>
      <dgm:spPr/>
      <dgm:t>
        <a:bodyPr/>
        <a:lstStyle/>
        <a:p>
          <a:pPr rtl="0"/>
          <a:r>
            <a:rPr lang="en-GB" smtClean="0"/>
            <a:t>Improve the capability of the state.</a:t>
          </a:r>
          <a:endParaRPr lang="en-ZA"/>
        </a:p>
      </dgm:t>
    </dgm:pt>
    <dgm:pt modelId="{5D2F704A-0A3F-44D1-A5EE-8A940C3BF3EF}" type="parTrans" cxnId="{69D75E5A-6933-4A60-9AC8-3BAF668850A0}">
      <dgm:prSet/>
      <dgm:spPr/>
      <dgm:t>
        <a:bodyPr/>
        <a:lstStyle/>
        <a:p>
          <a:endParaRPr lang="en-US"/>
        </a:p>
      </dgm:t>
    </dgm:pt>
    <dgm:pt modelId="{6E8E3D49-2D34-47BD-89B2-9611149B0C00}" type="sibTrans" cxnId="{69D75E5A-6933-4A60-9AC8-3BAF668850A0}">
      <dgm:prSet/>
      <dgm:spPr/>
      <dgm:t>
        <a:bodyPr/>
        <a:lstStyle/>
        <a:p>
          <a:endParaRPr lang="en-US"/>
        </a:p>
      </dgm:t>
    </dgm:pt>
    <dgm:pt modelId="{2601E86A-A04A-4AA5-9915-68542A842707}" type="pres">
      <dgm:prSet presAssocID="{830E8D65-E5B0-47EC-9A51-D78677D34A76}" presName="Name0" presStyleCnt="0">
        <dgm:presLayoutVars>
          <dgm:dir/>
          <dgm:animLvl val="lvl"/>
          <dgm:resizeHandles val="exact"/>
        </dgm:presLayoutVars>
      </dgm:prSet>
      <dgm:spPr/>
      <dgm:t>
        <a:bodyPr/>
        <a:lstStyle/>
        <a:p>
          <a:endParaRPr lang="en-US"/>
        </a:p>
      </dgm:t>
    </dgm:pt>
    <dgm:pt modelId="{AF3999A5-C842-4BEE-B374-AFB6E2B1C00D}" type="pres">
      <dgm:prSet presAssocID="{57F733A9-EA93-42B5-9FB1-94EF167CC2CA}" presName="linNode" presStyleCnt="0"/>
      <dgm:spPr/>
    </dgm:pt>
    <dgm:pt modelId="{12C0DA9F-3AE1-4022-837D-D3380F8C4BB5}" type="pres">
      <dgm:prSet presAssocID="{57F733A9-EA93-42B5-9FB1-94EF167CC2CA}" presName="parentText" presStyleLbl="node1" presStyleIdx="0" presStyleCnt="1">
        <dgm:presLayoutVars>
          <dgm:chMax val="1"/>
          <dgm:bulletEnabled val="1"/>
        </dgm:presLayoutVars>
      </dgm:prSet>
      <dgm:spPr/>
      <dgm:t>
        <a:bodyPr/>
        <a:lstStyle/>
        <a:p>
          <a:endParaRPr lang="en-US"/>
        </a:p>
      </dgm:t>
    </dgm:pt>
    <dgm:pt modelId="{D74B361B-7F2A-4334-B575-FD844DEAADB4}" type="pres">
      <dgm:prSet presAssocID="{57F733A9-EA93-42B5-9FB1-94EF167CC2CA}" presName="descendantText" presStyleLbl="alignAccFollowNode1" presStyleIdx="0" presStyleCnt="1">
        <dgm:presLayoutVars>
          <dgm:bulletEnabled val="1"/>
        </dgm:presLayoutVars>
      </dgm:prSet>
      <dgm:spPr/>
      <dgm:t>
        <a:bodyPr/>
        <a:lstStyle/>
        <a:p>
          <a:endParaRPr lang="en-US"/>
        </a:p>
      </dgm:t>
    </dgm:pt>
  </dgm:ptLst>
  <dgm:cxnLst>
    <dgm:cxn modelId="{8D5F834B-CFD1-4E94-9242-D176C4A5E1DF}" srcId="{830E8D65-E5B0-47EC-9A51-D78677D34A76}" destId="{57F733A9-EA93-42B5-9FB1-94EF167CC2CA}" srcOrd="0" destOrd="0" parTransId="{62228E6C-AFC4-4E90-8FA5-DA7B785D6CBA}" sibTransId="{8D72866A-9442-4C56-9C92-A7AACFA5D045}"/>
    <dgm:cxn modelId="{8FBAE5C6-ACF7-471D-8374-905D7A65A66E}" type="presOf" srcId="{C5EDAE2B-87C5-47AC-AD92-EC1B911D8F4D}" destId="{D74B361B-7F2A-4334-B575-FD844DEAADB4}" srcOrd="0" destOrd="0" presId="urn:microsoft.com/office/officeart/2005/8/layout/vList5"/>
    <dgm:cxn modelId="{589C394F-3B13-4E52-8765-E520AD3F70BC}" type="presOf" srcId="{437CF6B7-438D-4CFA-97B9-309A89F7C62D}" destId="{D74B361B-7F2A-4334-B575-FD844DEAADB4}" srcOrd="0" destOrd="2" presId="urn:microsoft.com/office/officeart/2005/8/layout/vList5"/>
    <dgm:cxn modelId="{CD5993AE-BE2A-4F0F-B1B5-1D4B962DBCF2}" srcId="{57F733A9-EA93-42B5-9FB1-94EF167CC2CA}" destId="{C5EDAE2B-87C5-47AC-AD92-EC1B911D8F4D}" srcOrd="0" destOrd="0" parTransId="{C4B6BD31-8190-4FFB-8B9C-2504E433B775}" sibTransId="{C1123BC3-74BF-4907-9437-2ED7E4014986}"/>
    <dgm:cxn modelId="{281CB4CF-0F13-41FC-A667-4801DD23104C}" type="presOf" srcId="{50F5EBC6-C2F0-4B76-9FE3-C168FA8BD5FB}" destId="{D74B361B-7F2A-4334-B575-FD844DEAADB4}" srcOrd="0" destOrd="3" presId="urn:microsoft.com/office/officeart/2005/8/layout/vList5"/>
    <dgm:cxn modelId="{4AD15BB7-85BC-4773-AF34-C8E3114F07D9}" type="presOf" srcId="{830E8D65-E5B0-47EC-9A51-D78677D34A76}" destId="{2601E86A-A04A-4AA5-9915-68542A842707}" srcOrd="0" destOrd="0" presId="urn:microsoft.com/office/officeart/2005/8/layout/vList5"/>
    <dgm:cxn modelId="{C39336B9-0D18-49D4-BB68-306142CE5829}" srcId="{57F733A9-EA93-42B5-9FB1-94EF167CC2CA}" destId="{437CF6B7-438D-4CFA-97B9-309A89F7C62D}" srcOrd="2" destOrd="0" parTransId="{C8D5245B-FB6B-4891-BF6D-9618459BFD6E}" sibTransId="{D8EB47F1-17DF-437E-95CC-F4FC12026A8F}"/>
    <dgm:cxn modelId="{780EA440-44D8-489D-8AD2-787321B478AB}" type="presOf" srcId="{BDCE1EAA-E134-4F6D-B941-BB90E7E5BE3C}" destId="{D74B361B-7F2A-4334-B575-FD844DEAADB4}" srcOrd="0" destOrd="1" presId="urn:microsoft.com/office/officeart/2005/8/layout/vList5"/>
    <dgm:cxn modelId="{69D75E5A-6933-4A60-9AC8-3BAF668850A0}" srcId="{57F733A9-EA93-42B5-9FB1-94EF167CC2CA}" destId="{52431F50-3A1C-46CB-9283-169FD79B518F}" srcOrd="4" destOrd="0" parTransId="{5D2F704A-0A3F-44D1-A5EE-8A940C3BF3EF}" sibTransId="{6E8E3D49-2D34-47BD-89B2-9611149B0C00}"/>
    <dgm:cxn modelId="{0C395925-B24E-4744-BDA2-E9FAECCC193C}" type="presOf" srcId="{57F733A9-EA93-42B5-9FB1-94EF167CC2CA}" destId="{12C0DA9F-3AE1-4022-837D-D3380F8C4BB5}" srcOrd="0" destOrd="0" presId="urn:microsoft.com/office/officeart/2005/8/layout/vList5"/>
    <dgm:cxn modelId="{2CC03729-B66C-450C-A8F5-45A69F11E156}" srcId="{57F733A9-EA93-42B5-9FB1-94EF167CC2CA}" destId="{50F5EBC6-C2F0-4B76-9FE3-C168FA8BD5FB}" srcOrd="3" destOrd="0" parTransId="{0F00F94A-F479-472D-B68B-DB7C3849A658}" sibTransId="{C4F6B355-9406-4606-9C43-36AAD4D393CC}"/>
    <dgm:cxn modelId="{928A6DEB-D6F5-454B-810E-7DB822C57CEF}" type="presOf" srcId="{52431F50-3A1C-46CB-9283-169FD79B518F}" destId="{D74B361B-7F2A-4334-B575-FD844DEAADB4}" srcOrd="0" destOrd="4" presId="urn:microsoft.com/office/officeart/2005/8/layout/vList5"/>
    <dgm:cxn modelId="{8BEAAE7D-CE8B-4C1A-ADBB-F772367C05CC}" srcId="{57F733A9-EA93-42B5-9FB1-94EF167CC2CA}" destId="{BDCE1EAA-E134-4F6D-B941-BB90E7E5BE3C}" srcOrd="1" destOrd="0" parTransId="{59B48042-B894-489D-A585-889F1C11788E}" sibTransId="{1CF8BB85-A36E-4B70-AD85-DF119B42FC1B}"/>
    <dgm:cxn modelId="{7883D036-27B4-4A4D-80B1-BE94BA68FF9F}" type="presParOf" srcId="{2601E86A-A04A-4AA5-9915-68542A842707}" destId="{AF3999A5-C842-4BEE-B374-AFB6E2B1C00D}" srcOrd="0" destOrd="0" presId="urn:microsoft.com/office/officeart/2005/8/layout/vList5"/>
    <dgm:cxn modelId="{719B6ABA-ACEA-4ED6-911A-A1C078D29A6F}" type="presParOf" srcId="{AF3999A5-C842-4BEE-B374-AFB6E2B1C00D}" destId="{12C0DA9F-3AE1-4022-837D-D3380F8C4BB5}" srcOrd="0" destOrd="0" presId="urn:microsoft.com/office/officeart/2005/8/layout/vList5"/>
    <dgm:cxn modelId="{DD2F92AB-0F86-4B5D-8BE2-C60EFCFF90E3}" type="presParOf" srcId="{AF3999A5-C842-4BEE-B374-AFB6E2B1C00D}" destId="{D74B361B-7F2A-4334-B575-FD844DEAADB4}" srcOrd="1"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95665E-EADB-4482-A31C-55F22B68C3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0E964E5-11D0-4CA9-B30D-EC778670773F}">
      <dgm:prSet/>
      <dgm:spPr/>
      <dgm:t>
        <a:bodyPr/>
        <a:lstStyle/>
        <a:p>
          <a:pPr rtl="0"/>
          <a:r>
            <a:rPr lang="en-GB" b="1" dirty="0" smtClean="0"/>
            <a:t>Committee focus areas for 2021/22</a:t>
          </a:r>
          <a:endParaRPr lang="en-ZA" dirty="0"/>
        </a:p>
      </dgm:t>
    </dgm:pt>
    <dgm:pt modelId="{1BBB9CE3-3E84-4739-9E3B-D3376BBBD1EE}" type="parTrans" cxnId="{9D4AE700-5D7D-49B0-84FA-49EB20D5B062}">
      <dgm:prSet/>
      <dgm:spPr/>
      <dgm:t>
        <a:bodyPr/>
        <a:lstStyle/>
        <a:p>
          <a:endParaRPr lang="en-US"/>
        </a:p>
      </dgm:t>
    </dgm:pt>
    <dgm:pt modelId="{9E4C423D-C29C-4B74-B385-BAD5057E3714}" type="sibTrans" cxnId="{9D4AE700-5D7D-49B0-84FA-49EB20D5B062}">
      <dgm:prSet/>
      <dgm:spPr/>
      <dgm:t>
        <a:bodyPr/>
        <a:lstStyle/>
        <a:p>
          <a:endParaRPr lang="en-US"/>
        </a:p>
      </dgm:t>
    </dgm:pt>
    <dgm:pt modelId="{1CB261AC-3DA5-45A5-9189-392EB64A85E1}" type="pres">
      <dgm:prSet presAssocID="{1D95665E-EADB-4482-A31C-55F22B68C3AA}" presName="linear" presStyleCnt="0">
        <dgm:presLayoutVars>
          <dgm:animLvl val="lvl"/>
          <dgm:resizeHandles val="exact"/>
        </dgm:presLayoutVars>
      </dgm:prSet>
      <dgm:spPr/>
      <dgm:t>
        <a:bodyPr/>
        <a:lstStyle/>
        <a:p>
          <a:endParaRPr lang="en-US"/>
        </a:p>
      </dgm:t>
    </dgm:pt>
    <dgm:pt modelId="{71B81C0D-AD31-45CE-861D-821C05B524CA}" type="pres">
      <dgm:prSet presAssocID="{40E964E5-11D0-4CA9-B30D-EC778670773F}" presName="parentText" presStyleLbl="node1" presStyleIdx="0" presStyleCnt="1">
        <dgm:presLayoutVars>
          <dgm:chMax val="0"/>
          <dgm:bulletEnabled val="1"/>
        </dgm:presLayoutVars>
      </dgm:prSet>
      <dgm:spPr/>
      <dgm:t>
        <a:bodyPr/>
        <a:lstStyle/>
        <a:p>
          <a:endParaRPr lang="en-US"/>
        </a:p>
      </dgm:t>
    </dgm:pt>
  </dgm:ptLst>
  <dgm:cxnLst>
    <dgm:cxn modelId="{0A7C4A4C-354A-46F0-A5F0-CE44883C7E00}" type="presOf" srcId="{1D95665E-EADB-4482-A31C-55F22B68C3AA}" destId="{1CB261AC-3DA5-45A5-9189-392EB64A85E1}" srcOrd="0" destOrd="0" presId="urn:microsoft.com/office/officeart/2005/8/layout/vList2"/>
    <dgm:cxn modelId="{89C34D3E-A83F-4A85-8EA7-6908A512855C}" type="presOf" srcId="{40E964E5-11D0-4CA9-B30D-EC778670773F}" destId="{71B81C0D-AD31-45CE-861D-821C05B524CA}" srcOrd="0" destOrd="0" presId="urn:microsoft.com/office/officeart/2005/8/layout/vList2"/>
    <dgm:cxn modelId="{9D4AE700-5D7D-49B0-84FA-49EB20D5B062}" srcId="{1D95665E-EADB-4482-A31C-55F22B68C3AA}" destId="{40E964E5-11D0-4CA9-B30D-EC778670773F}" srcOrd="0" destOrd="0" parTransId="{1BBB9CE3-3E84-4739-9E3B-D3376BBBD1EE}" sibTransId="{9E4C423D-C29C-4B74-B385-BAD5057E3714}"/>
    <dgm:cxn modelId="{9CD88A55-5EC8-4618-9C19-81FF40747F32}" type="presParOf" srcId="{1CB261AC-3DA5-45A5-9189-392EB64A85E1}" destId="{71B81C0D-AD31-45CE-861D-821C05B524C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471416-1AC3-410D-813E-6BC09D111D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E5850B-64C0-4946-A87C-732E24AFCE75}">
      <dgm:prSet/>
      <dgm:spPr/>
      <dgm:t>
        <a:bodyPr/>
        <a:lstStyle/>
        <a:p>
          <a:pPr rtl="0"/>
          <a:r>
            <a:rPr lang="en-ZA" smtClean="0"/>
            <a:t>To process all the Money Bills, including special appropriations tabled by National Treasury in 2021. </a:t>
          </a:r>
          <a:endParaRPr lang="en-ZA"/>
        </a:p>
      </dgm:t>
    </dgm:pt>
    <dgm:pt modelId="{A4D32EC2-BEC6-4D16-A1C3-3C6EC82C8128}" type="parTrans" cxnId="{6508D164-023C-43A6-8239-63F3EEDB2F07}">
      <dgm:prSet/>
      <dgm:spPr/>
      <dgm:t>
        <a:bodyPr/>
        <a:lstStyle/>
        <a:p>
          <a:endParaRPr lang="en-US"/>
        </a:p>
      </dgm:t>
    </dgm:pt>
    <dgm:pt modelId="{2A8E057B-A76E-4BD1-B36F-D6F2EE27C70C}" type="sibTrans" cxnId="{6508D164-023C-43A6-8239-63F3EEDB2F07}">
      <dgm:prSet/>
      <dgm:spPr/>
      <dgm:t>
        <a:bodyPr/>
        <a:lstStyle/>
        <a:p>
          <a:endParaRPr lang="en-US"/>
        </a:p>
      </dgm:t>
    </dgm:pt>
    <dgm:pt modelId="{DF32BB9D-C789-45CB-9FBB-970D90D51CCF}">
      <dgm:prSet/>
      <dgm:spPr/>
      <dgm:t>
        <a:bodyPr/>
        <a:lstStyle/>
        <a:p>
          <a:pPr rtl="0"/>
          <a:r>
            <a:rPr lang="en-ZA" dirty="0" smtClean="0"/>
            <a:t>To conduct in year monitoring oversight with specific focus on conditional grant spending and performance (Section 32 of the PFMA and Section 71 of the MFMA).     </a:t>
          </a:r>
          <a:endParaRPr lang="en-ZA" dirty="0"/>
        </a:p>
      </dgm:t>
    </dgm:pt>
    <dgm:pt modelId="{FCB0C59C-0804-497E-92DA-1E3F023C03B0}" type="parTrans" cxnId="{B4BCC9F9-D4D5-459C-A035-4A6ABF019774}">
      <dgm:prSet/>
      <dgm:spPr/>
      <dgm:t>
        <a:bodyPr/>
        <a:lstStyle/>
        <a:p>
          <a:endParaRPr lang="en-US"/>
        </a:p>
      </dgm:t>
    </dgm:pt>
    <dgm:pt modelId="{FA5D0C10-AA42-4585-A3B0-F38D2C93D077}" type="sibTrans" cxnId="{B4BCC9F9-D4D5-459C-A035-4A6ABF019774}">
      <dgm:prSet/>
      <dgm:spPr/>
      <dgm:t>
        <a:bodyPr/>
        <a:lstStyle/>
        <a:p>
          <a:endParaRPr lang="en-US"/>
        </a:p>
      </dgm:t>
    </dgm:pt>
    <dgm:pt modelId="{01521A6F-6268-4B0D-8871-C9F23CC1943B}">
      <dgm:prSet/>
      <dgm:spPr/>
      <dgm:t>
        <a:bodyPr/>
        <a:lstStyle/>
        <a:p>
          <a:pPr rtl="0"/>
          <a:r>
            <a:rPr lang="en-ZA" smtClean="0"/>
            <a:t>To conduct or organise workshops for the Committee as part of the capacity building for both Members and support staff. </a:t>
          </a:r>
          <a:endParaRPr lang="en-ZA"/>
        </a:p>
      </dgm:t>
    </dgm:pt>
    <dgm:pt modelId="{477678AF-D1AA-4565-AA8A-FBDA4B71C410}" type="parTrans" cxnId="{204E5B9C-14D5-41BB-A5CC-459CB06C2433}">
      <dgm:prSet/>
      <dgm:spPr/>
      <dgm:t>
        <a:bodyPr/>
        <a:lstStyle/>
        <a:p>
          <a:endParaRPr lang="en-US"/>
        </a:p>
      </dgm:t>
    </dgm:pt>
    <dgm:pt modelId="{43633836-BE9D-46A8-AF07-562C51CB51BB}" type="sibTrans" cxnId="{204E5B9C-14D5-41BB-A5CC-459CB06C2433}">
      <dgm:prSet/>
      <dgm:spPr/>
      <dgm:t>
        <a:bodyPr/>
        <a:lstStyle/>
        <a:p>
          <a:endParaRPr lang="en-US"/>
        </a:p>
      </dgm:t>
    </dgm:pt>
    <dgm:pt modelId="{F983122D-2201-4C9E-A9E7-E29F56ACA6AE}">
      <dgm:prSet/>
      <dgm:spPr/>
      <dgm:t>
        <a:bodyPr/>
        <a:lstStyle/>
        <a:p>
          <a:pPr rtl="0"/>
          <a:r>
            <a:rPr lang="en-ZA" smtClean="0"/>
            <a:t>To continue with the implementation of resolution tracking mechanism for follow ups on the implementation of Committee recommendations.</a:t>
          </a:r>
          <a:endParaRPr lang="en-ZA"/>
        </a:p>
      </dgm:t>
    </dgm:pt>
    <dgm:pt modelId="{65861D48-DC7D-48D6-BFFF-B074BC4B6F91}" type="parTrans" cxnId="{95A41B30-521E-47E6-BBF8-64BC8F550A7C}">
      <dgm:prSet/>
      <dgm:spPr/>
      <dgm:t>
        <a:bodyPr/>
        <a:lstStyle/>
        <a:p>
          <a:endParaRPr lang="en-US"/>
        </a:p>
      </dgm:t>
    </dgm:pt>
    <dgm:pt modelId="{ED01C3F6-094C-4D8C-98E1-C230BAE3FD6D}" type="sibTrans" cxnId="{95A41B30-521E-47E6-BBF8-64BC8F550A7C}">
      <dgm:prSet/>
      <dgm:spPr/>
      <dgm:t>
        <a:bodyPr/>
        <a:lstStyle/>
        <a:p>
          <a:endParaRPr lang="en-US"/>
        </a:p>
      </dgm:t>
    </dgm:pt>
    <dgm:pt modelId="{119AC0E4-2EF4-48FD-B556-E20BEEE88F30}">
      <dgm:prSet/>
      <dgm:spPr/>
      <dgm:t>
        <a:bodyPr/>
        <a:lstStyle/>
        <a:p>
          <a:pPr rtl="0"/>
          <a:r>
            <a:rPr lang="en-ZA" smtClean="0"/>
            <a:t>The Committee continued to engage strategic partners such as Financial and Fiscal Commission (FFC), South African Local Government (Salga), Parliamentary Budget Office and other Civil society organisation. </a:t>
          </a:r>
          <a:endParaRPr lang="en-ZA"/>
        </a:p>
      </dgm:t>
    </dgm:pt>
    <dgm:pt modelId="{04EFC03A-A623-4411-9BD5-34E38D775C23}" type="parTrans" cxnId="{11514377-BA2C-4BEF-AD00-C53D443854C9}">
      <dgm:prSet/>
      <dgm:spPr/>
      <dgm:t>
        <a:bodyPr/>
        <a:lstStyle/>
        <a:p>
          <a:endParaRPr lang="en-US"/>
        </a:p>
      </dgm:t>
    </dgm:pt>
    <dgm:pt modelId="{E6E0FCF7-E6FD-4D05-8A77-1FE7FDBAB34F}" type="sibTrans" cxnId="{11514377-BA2C-4BEF-AD00-C53D443854C9}">
      <dgm:prSet/>
      <dgm:spPr/>
      <dgm:t>
        <a:bodyPr/>
        <a:lstStyle/>
        <a:p>
          <a:endParaRPr lang="en-US"/>
        </a:p>
      </dgm:t>
    </dgm:pt>
    <dgm:pt modelId="{B43A315E-0FEE-45B5-A24C-F187440C3C2B}">
      <dgm:prSet/>
      <dgm:spPr/>
      <dgm:t>
        <a:bodyPr/>
        <a:lstStyle/>
        <a:p>
          <a:pPr rtl="0"/>
          <a:r>
            <a:rPr lang="en-ZA" smtClean="0"/>
            <a:t>To continuously implement section 72 of the Constitution by facilitating public participation during legislative process. </a:t>
          </a:r>
          <a:endParaRPr lang="en-ZA"/>
        </a:p>
      </dgm:t>
    </dgm:pt>
    <dgm:pt modelId="{DBD8D4D9-5CA3-4E4E-B4F9-F7AFD7A67B6F}" type="parTrans" cxnId="{C027DE1B-76EE-42C1-9AC4-30C22F3A85D2}">
      <dgm:prSet/>
      <dgm:spPr/>
      <dgm:t>
        <a:bodyPr/>
        <a:lstStyle/>
        <a:p>
          <a:endParaRPr lang="en-US"/>
        </a:p>
      </dgm:t>
    </dgm:pt>
    <dgm:pt modelId="{671FC49F-CDC8-4952-86D1-7AFB7338FA19}" type="sibTrans" cxnId="{C027DE1B-76EE-42C1-9AC4-30C22F3A85D2}">
      <dgm:prSet/>
      <dgm:spPr/>
      <dgm:t>
        <a:bodyPr/>
        <a:lstStyle/>
        <a:p>
          <a:endParaRPr lang="en-US"/>
        </a:p>
      </dgm:t>
    </dgm:pt>
    <dgm:pt modelId="{8C6934A3-6D0F-488C-BA92-1B43A843ED85}">
      <dgm:prSet/>
      <dgm:spPr/>
      <dgm:t>
        <a:bodyPr/>
        <a:lstStyle/>
        <a:p>
          <a:pPr rtl="0"/>
          <a:r>
            <a:rPr lang="en-ZA" smtClean="0"/>
            <a:t>There was no project visit and study tour planned due to COVID – 19 pandemics and lock downs.  </a:t>
          </a:r>
          <a:endParaRPr lang="en-ZA"/>
        </a:p>
      </dgm:t>
    </dgm:pt>
    <dgm:pt modelId="{8C5CDC6D-1BD6-46EA-9952-7EBF2F9FC8CF}" type="parTrans" cxnId="{63F2840F-CF3A-4B17-BE7E-D1DAA8E9A319}">
      <dgm:prSet/>
      <dgm:spPr/>
      <dgm:t>
        <a:bodyPr/>
        <a:lstStyle/>
        <a:p>
          <a:endParaRPr lang="en-US"/>
        </a:p>
      </dgm:t>
    </dgm:pt>
    <dgm:pt modelId="{EB28A25B-FFE0-4B94-985C-10B070ECB04B}" type="sibTrans" cxnId="{63F2840F-CF3A-4B17-BE7E-D1DAA8E9A319}">
      <dgm:prSet/>
      <dgm:spPr/>
      <dgm:t>
        <a:bodyPr/>
        <a:lstStyle/>
        <a:p>
          <a:endParaRPr lang="en-US"/>
        </a:p>
      </dgm:t>
    </dgm:pt>
    <dgm:pt modelId="{857DE9CA-B83C-4984-8172-976942106E64}" type="pres">
      <dgm:prSet presAssocID="{3B471416-1AC3-410D-813E-6BC09D111DC6}" presName="linear" presStyleCnt="0">
        <dgm:presLayoutVars>
          <dgm:animLvl val="lvl"/>
          <dgm:resizeHandles val="exact"/>
        </dgm:presLayoutVars>
      </dgm:prSet>
      <dgm:spPr/>
      <dgm:t>
        <a:bodyPr/>
        <a:lstStyle/>
        <a:p>
          <a:endParaRPr lang="en-US"/>
        </a:p>
      </dgm:t>
    </dgm:pt>
    <dgm:pt modelId="{C436F973-1BE9-4F5A-948A-22C06209BD0A}" type="pres">
      <dgm:prSet presAssocID="{C7E5850B-64C0-4946-A87C-732E24AFCE75}" presName="parentText" presStyleLbl="node1" presStyleIdx="0" presStyleCnt="7">
        <dgm:presLayoutVars>
          <dgm:chMax val="0"/>
          <dgm:bulletEnabled val="1"/>
        </dgm:presLayoutVars>
      </dgm:prSet>
      <dgm:spPr/>
      <dgm:t>
        <a:bodyPr/>
        <a:lstStyle/>
        <a:p>
          <a:endParaRPr lang="en-US"/>
        </a:p>
      </dgm:t>
    </dgm:pt>
    <dgm:pt modelId="{D13D3A6B-CBA3-4970-89A2-36EAE0E6A9BB}" type="pres">
      <dgm:prSet presAssocID="{2A8E057B-A76E-4BD1-B36F-D6F2EE27C70C}" presName="spacer" presStyleCnt="0"/>
      <dgm:spPr/>
    </dgm:pt>
    <dgm:pt modelId="{80460F72-C61C-474B-AEBF-4EEDCC8CBE3E}" type="pres">
      <dgm:prSet presAssocID="{DF32BB9D-C789-45CB-9FBB-970D90D51CCF}" presName="parentText" presStyleLbl="node1" presStyleIdx="1" presStyleCnt="7">
        <dgm:presLayoutVars>
          <dgm:chMax val="0"/>
          <dgm:bulletEnabled val="1"/>
        </dgm:presLayoutVars>
      </dgm:prSet>
      <dgm:spPr/>
      <dgm:t>
        <a:bodyPr/>
        <a:lstStyle/>
        <a:p>
          <a:endParaRPr lang="en-US"/>
        </a:p>
      </dgm:t>
    </dgm:pt>
    <dgm:pt modelId="{F443FBDE-B079-4F93-B913-81507029CF8D}" type="pres">
      <dgm:prSet presAssocID="{FA5D0C10-AA42-4585-A3B0-F38D2C93D077}" presName="spacer" presStyleCnt="0"/>
      <dgm:spPr/>
    </dgm:pt>
    <dgm:pt modelId="{413A18EB-F98A-4F1E-A13D-06FF12F50805}" type="pres">
      <dgm:prSet presAssocID="{01521A6F-6268-4B0D-8871-C9F23CC1943B}" presName="parentText" presStyleLbl="node1" presStyleIdx="2" presStyleCnt="7">
        <dgm:presLayoutVars>
          <dgm:chMax val="0"/>
          <dgm:bulletEnabled val="1"/>
        </dgm:presLayoutVars>
      </dgm:prSet>
      <dgm:spPr/>
      <dgm:t>
        <a:bodyPr/>
        <a:lstStyle/>
        <a:p>
          <a:endParaRPr lang="en-US"/>
        </a:p>
      </dgm:t>
    </dgm:pt>
    <dgm:pt modelId="{A4F88B27-6B03-40E7-9F90-8313B5145C23}" type="pres">
      <dgm:prSet presAssocID="{43633836-BE9D-46A8-AF07-562C51CB51BB}" presName="spacer" presStyleCnt="0"/>
      <dgm:spPr/>
    </dgm:pt>
    <dgm:pt modelId="{C133977B-F37C-45FF-9213-2B87FCB572DA}" type="pres">
      <dgm:prSet presAssocID="{F983122D-2201-4C9E-A9E7-E29F56ACA6AE}" presName="parentText" presStyleLbl="node1" presStyleIdx="3" presStyleCnt="7">
        <dgm:presLayoutVars>
          <dgm:chMax val="0"/>
          <dgm:bulletEnabled val="1"/>
        </dgm:presLayoutVars>
      </dgm:prSet>
      <dgm:spPr/>
      <dgm:t>
        <a:bodyPr/>
        <a:lstStyle/>
        <a:p>
          <a:endParaRPr lang="en-US"/>
        </a:p>
      </dgm:t>
    </dgm:pt>
    <dgm:pt modelId="{9A5469C3-71D0-4DED-A223-76DA84620420}" type="pres">
      <dgm:prSet presAssocID="{ED01C3F6-094C-4D8C-98E1-C230BAE3FD6D}" presName="spacer" presStyleCnt="0"/>
      <dgm:spPr/>
    </dgm:pt>
    <dgm:pt modelId="{8C155447-329F-4C2F-B16D-964B15FBA817}" type="pres">
      <dgm:prSet presAssocID="{119AC0E4-2EF4-48FD-B556-E20BEEE88F30}" presName="parentText" presStyleLbl="node1" presStyleIdx="4" presStyleCnt="7">
        <dgm:presLayoutVars>
          <dgm:chMax val="0"/>
          <dgm:bulletEnabled val="1"/>
        </dgm:presLayoutVars>
      </dgm:prSet>
      <dgm:spPr/>
      <dgm:t>
        <a:bodyPr/>
        <a:lstStyle/>
        <a:p>
          <a:endParaRPr lang="en-US"/>
        </a:p>
      </dgm:t>
    </dgm:pt>
    <dgm:pt modelId="{66B6789A-23CE-4C99-9033-51A1FDFB7355}" type="pres">
      <dgm:prSet presAssocID="{E6E0FCF7-E6FD-4D05-8A77-1FE7FDBAB34F}" presName="spacer" presStyleCnt="0"/>
      <dgm:spPr/>
    </dgm:pt>
    <dgm:pt modelId="{FBE7C798-4489-4229-8704-266C4E4473E2}" type="pres">
      <dgm:prSet presAssocID="{B43A315E-0FEE-45B5-A24C-F187440C3C2B}" presName="parentText" presStyleLbl="node1" presStyleIdx="5" presStyleCnt="7">
        <dgm:presLayoutVars>
          <dgm:chMax val="0"/>
          <dgm:bulletEnabled val="1"/>
        </dgm:presLayoutVars>
      </dgm:prSet>
      <dgm:spPr/>
      <dgm:t>
        <a:bodyPr/>
        <a:lstStyle/>
        <a:p>
          <a:endParaRPr lang="en-US"/>
        </a:p>
      </dgm:t>
    </dgm:pt>
    <dgm:pt modelId="{74ABCEEB-E94F-4112-8B0D-848F14F42DFD}" type="pres">
      <dgm:prSet presAssocID="{671FC49F-CDC8-4952-86D1-7AFB7338FA19}" presName="spacer" presStyleCnt="0"/>
      <dgm:spPr/>
    </dgm:pt>
    <dgm:pt modelId="{497EDE8C-681D-49C5-A966-98CA051A6ABE}" type="pres">
      <dgm:prSet presAssocID="{8C6934A3-6D0F-488C-BA92-1B43A843ED85}" presName="parentText" presStyleLbl="node1" presStyleIdx="6" presStyleCnt="7">
        <dgm:presLayoutVars>
          <dgm:chMax val="0"/>
          <dgm:bulletEnabled val="1"/>
        </dgm:presLayoutVars>
      </dgm:prSet>
      <dgm:spPr/>
      <dgm:t>
        <a:bodyPr/>
        <a:lstStyle/>
        <a:p>
          <a:endParaRPr lang="en-US"/>
        </a:p>
      </dgm:t>
    </dgm:pt>
  </dgm:ptLst>
  <dgm:cxnLst>
    <dgm:cxn modelId="{DD9D801A-D5CC-4ECD-BAED-6043AB96E1C1}" type="presOf" srcId="{3B471416-1AC3-410D-813E-6BC09D111DC6}" destId="{857DE9CA-B83C-4984-8172-976942106E64}" srcOrd="0" destOrd="0" presId="urn:microsoft.com/office/officeart/2005/8/layout/vList2"/>
    <dgm:cxn modelId="{8FBC6015-86B9-4C1F-BF0C-790734F49C0E}" type="presOf" srcId="{8C6934A3-6D0F-488C-BA92-1B43A843ED85}" destId="{497EDE8C-681D-49C5-A966-98CA051A6ABE}" srcOrd="0" destOrd="0" presId="urn:microsoft.com/office/officeart/2005/8/layout/vList2"/>
    <dgm:cxn modelId="{F3F62163-A497-4555-8456-40F4FEF620E5}" type="presOf" srcId="{DF32BB9D-C789-45CB-9FBB-970D90D51CCF}" destId="{80460F72-C61C-474B-AEBF-4EEDCC8CBE3E}" srcOrd="0" destOrd="0" presId="urn:microsoft.com/office/officeart/2005/8/layout/vList2"/>
    <dgm:cxn modelId="{6508D164-023C-43A6-8239-63F3EEDB2F07}" srcId="{3B471416-1AC3-410D-813E-6BC09D111DC6}" destId="{C7E5850B-64C0-4946-A87C-732E24AFCE75}" srcOrd="0" destOrd="0" parTransId="{A4D32EC2-BEC6-4D16-A1C3-3C6EC82C8128}" sibTransId="{2A8E057B-A76E-4BD1-B36F-D6F2EE27C70C}"/>
    <dgm:cxn modelId="{11514377-BA2C-4BEF-AD00-C53D443854C9}" srcId="{3B471416-1AC3-410D-813E-6BC09D111DC6}" destId="{119AC0E4-2EF4-48FD-B556-E20BEEE88F30}" srcOrd="4" destOrd="0" parTransId="{04EFC03A-A623-4411-9BD5-34E38D775C23}" sibTransId="{E6E0FCF7-E6FD-4D05-8A77-1FE7FDBAB34F}"/>
    <dgm:cxn modelId="{63F2840F-CF3A-4B17-BE7E-D1DAA8E9A319}" srcId="{3B471416-1AC3-410D-813E-6BC09D111DC6}" destId="{8C6934A3-6D0F-488C-BA92-1B43A843ED85}" srcOrd="6" destOrd="0" parTransId="{8C5CDC6D-1BD6-46EA-9952-7EBF2F9FC8CF}" sibTransId="{EB28A25B-FFE0-4B94-985C-10B070ECB04B}"/>
    <dgm:cxn modelId="{28A51CE8-7515-49F8-AD56-83A4AC35F131}" type="presOf" srcId="{B43A315E-0FEE-45B5-A24C-F187440C3C2B}" destId="{FBE7C798-4489-4229-8704-266C4E4473E2}" srcOrd="0" destOrd="0" presId="urn:microsoft.com/office/officeart/2005/8/layout/vList2"/>
    <dgm:cxn modelId="{B0F806E3-6BF0-4651-9B4D-3D3571C9D8A2}" type="presOf" srcId="{C7E5850B-64C0-4946-A87C-732E24AFCE75}" destId="{C436F973-1BE9-4F5A-948A-22C06209BD0A}" srcOrd="0" destOrd="0" presId="urn:microsoft.com/office/officeart/2005/8/layout/vList2"/>
    <dgm:cxn modelId="{204E5B9C-14D5-41BB-A5CC-459CB06C2433}" srcId="{3B471416-1AC3-410D-813E-6BC09D111DC6}" destId="{01521A6F-6268-4B0D-8871-C9F23CC1943B}" srcOrd="2" destOrd="0" parTransId="{477678AF-D1AA-4565-AA8A-FBDA4B71C410}" sibTransId="{43633836-BE9D-46A8-AF07-562C51CB51BB}"/>
    <dgm:cxn modelId="{C027DE1B-76EE-42C1-9AC4-30C22F3A85D2}" srcId="{3B471416-1AC3-410D-813E-6BC09D111DC6}" destId="{B43A315E-0FEE-45B5-A24C-F187440C3C2B}" srcOrd="5" destOrd="0" parTransId="{DBD8D4D9-5CA3-4E4E-B4F9-F7AFD7A67B6F}" sibTransId="{671FC49F-CDC8-4952-86D1-7AFB7338FA19}"/>
    <dgm:cxn modelId="{098F63DF-C3DB-46EC-ABB9-72CD52706EE8}" type="presOf" srcId="{119AC0E4-2EF4-48FD-B556-E20BEEE88F30}" destId="{8C155447-329F-4C2F-B16D-964B15FBA817}" srcOrd="0" destOrd="0" presId="urn:microsoft.com/office/officeart/2005/8/layout/vList2"/>
    <dgm:cxn modelId="{B4BCC9F9-D4D5-459C-A035-4A6ABF019774}" srcId="{3B471416-1AC3-410D-813E-6BC09D111DC6}" destId="{DF32BB9D-C789-45CB-9FBB-970D90D51CCF}" srcOrd="1" destOrd="0" parTransId="{FCB0C59C-0804-497E-92DA-1E3F023C03B0}" sibTransId="{FA5D0C10-AA42-4585-A3B0-F38D2C93D077}"/>
    <dgm:cxn modelId="{40D64D08-0CA3-4D13-B355-8E3A41B775E6}" type="presOf" srcId="{01521A6F-6268-4B0D-8871-C9F23CC1943B}" destId="{413A18EB-F98A-4F1E-A13D-06FF12F50805}" srcOrd="0" destOrd="0" presId="urn:microsoft.com/office/officeart/2005/8/layout/vList2"/>
    <dgm:cxn modelId="{95A41B30-521E-47E6-BBF8-64BC8F550A7C}" srcId="{3B471416-1AC3-410D-813E-6BC09D111DC6}" destId="{F983122D-2201-4C9E-A9E7-E29F56ACA6AE}" srcOrd="3" destOrd="0" parTransId="{65861D48-DC7D-48D6-BFFF-B074BC4B6F91}" sibTransId="{ED01C3F6-094C-4D8C-98E1-C230BAE3FD6D}"/>
    <dgm:cxn modelId="{C2EBAE18-6B3B-4668-A4E9-034C10A47DCE}" type="presOf" srcId="{F983122D-2201-4C9E-A9E7-E29F56ACA6AE}" destId="{C133977B-F37C-45FF-9213-2B87FCB572DA}" srcOrd="0" destOrd="0" presId="urn:microsoft.com/office/officeart/2005/8/layout/vList2"/>
    <dgm:cxn modelId="{F0199934-3DFC-481B-B27B-1974B896C897}" type="presParOf" srcId="{857DE9CA-B83C-4984-8172-976942106E64}" destId="{C436F973-1BE9-4F5A-948A-22C06209BD0A}" srcOrd="0" destOrd="0" presId="urn:microsoft.com/office/officeart/2005/8/layout/vList2"/>
    <dgm:cxn modelId="{CEF4E69B-FC3E-43D4-A215-EDF2403C9610}" type="presParOf" srcId="{857DE9CA-B83C-4984-8172-976942106E64}" destId="{D13D3A6B-CBA3-4970-89A2-36EAE0E6A9BB}" srcOrd="1" destOrd="0" presId="urn:microsoft.com/office/officeart/2005/8/layout/vList2"/>
    <dgm:cxn modelId="{C9AB0B63-0EF2-4CD5-A82B-364D8084D887}" type="presParOf" srcId="{857DE9CA-B83C-4984-8172-976942106E64}" destId="{80460F72-C61C-474B-AEBF-4EEDCC8CBE3E}" srcOrd="2" destOrd="0" presId="urn:microsoft.com/office/officeart/2005/8/layout/vList2"/>
    <dgm:cxn modelId="{5D941FCC-AE5D-4F3F-82A8-E147B310E6A2}" type="presParOf" srcId="{857DE9CA-B83C-4984-8172-976942106E64}" destId="{F443FBDE-B079-4F93-B913-81507029CF8D}" srcOrd="3" destOrd="0" presId="urn:microsoft.com/office/officeart/2005/8/layout/vList2"/>
    <dgm:cxn modelId="{1DB7DFE8-0AC6-4B09-86A2-1CD8244F12F5}" type="presParOf" srcId="{857DE9CA-B83C-4984-8172-976942106E64}" destId="{413A18EB-F98A-4F1E-A13D-06FF12F50805}" srcOrd="4" destOrd="0" presId="urn:microsoft.com/office/officeart/2005/8/layout/vList2"/>
    <dgm:cxn modelId="{D38DADD7-608B-49FF-8C1C-E246F9526BD3}" type="presParOf" srcId="{857DE9CA-B83C-4984-8172-976942106E64}" destId="{A4F88B27-6B03-40E7-9F90-8313B5145C23}" srcOrd="5" destOrd="0" presId="urn:microsoft.com/office/officeart/2005/8/layout/vList2"/>
    <dgm:cxn modelId="{F5B46D49-A6F7-407F-AB69-2284442383FB}" type="presParOf" srcId="{857DE9CA-B83C-4984-8172-976942106E64}" destId="{C133977B-F37C-45FF-9213-2B87FCB572DA}" srcOrd="6" destOrd="0" presId="urn:microsoft.com/office/officeart/2005/8/layout/vList2"/>
    <dgm:cxn modelId="{E4DBFC24-8047-44F6-A855-1E9587740B71}" type="presParOf" srcId="{857DE9CA-B83C-4984-8172-976942106E64}" destId="{9A5469C3-71D0-4DED-A223-76DA84620420}" srcOrd="7" destOrd="0" presId="urn:microsoft.com/office/officeart/2005/8/layout/vList2"/>
    <dgm:cxn modelId="{1C2D8E10-8A93-4B7E-A8FE-33939294F313}" type="presParOf" srcId="{857DE9CA-B83C-4984-8172-976942106E64}" destId="{8C155447-329F-4C2F-B16D-964B15FBA817}" srcOrd="8" destOrd="0" presId="urn:microsoft.com/office/officeart/2005/8/layout/vList2"/>
    <dgm:cxn modelId="{B1C64875-2486-4696-BCE0-E3D133E562B9}" type="presParOf" srcId="{857DE9CA-B83C-4984-8172-976942106E64}" destId="{66B6789A-23CE-4C99-9033-51A1FDFB7355}" srcOrd="9" destOrd="0" presId="urn:microsoft.com/office/officeart/2005/8/layout/vList2"/>
    <dgm:cxn modelId="{68D54CE6-1B97-49EF-A3D0-5F030415ADF7}" type="presParOf" srcId="{857DE9CA-B83C-4984-8172-976942106E64}" destId="{FBE7C798-4489-4229-8704-266C4E4473E2}" srcOrd="10" destOrd="0" presId="urn:microsoft.com/office/officeart/2005/8/layout/vList2"/>
    <dgm:cxn modelId="{7E194E25-EC4C-448D-ABC4-78DE6EE7CBF9}" type="presParOf" srcId="{857DE9CA-B83C-4984-8172-976942106E64}" destId="{74ABCEEB-E94F-4112-8B0D-848F14F42DFD}" srcOrd="11" destOrd="0" presId="urn:microsoft.com/office/officeart/2005/8/layout/vList2"/>
    <dgm:cxn modelId="{A79BC6C0-37D9-40BC-AAAE-72F1BB997CA2}" type="presParOf" srcId="{857DE9CA-B83C-4984-8172-976942106E64}" destId="{497EDE8C-681D-49C5-A966-98CA051A6ABE}" srcOrd="12"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D98484-FD73-40A3-9CC5-3D686341C0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4B918F-0032-4552-81D1-433AB626BFD0}">
      <dgm:prSet/>
      <dgm:spPr/>
      <dgm:t>
        <a:bodyPr/>
        <a:lstStyle/>
        <a:p>
          <a:pPr algn="ctr" rtl="0"/>
          <a:r>
            <a:rPr lang="en-ZA" b="1" dirty="0" smtClean="0"/>
            <a:t>What was achieved in 2021/22? </a:t>
          </a:r>
          <a:endParaRPr lang="en-ZA" dirty="0"/>
        </a:p>
      </dgm:t>
    </dgm:pt>
    <dgm:pt modelId="{85A3A35F-07EF-4E8A-BE84-E847C4576896}" type="parTrans" cxnId="{DDFCBB5F-967E-4B3A-A3C5-27CC21E16AEB}">
      <dgm:prSet/>
      <dgm:spPr/>
      <dgm:t>
        <a:bodyPr/>
        <a:lstStyle/>
        <a:p>
          <a:endParaRPr lang="en-US"/>
        </a:p>
      </dgm:t>
    </dgm:pt>
    <dgm:pt modelId="{25BD68FE-8F93-454B-8D6F-D765A218BB74}" type="sibTrans" cxnId="{DDFCBB5F-967E-4B3A-A3C5-27CC21E16AEB}">
      <dgm:prSet/>
      <dgm:spPr/>
      <dgm:t>
        <a:bodyPr/>
        <a:lstStyle/>
        <a:p>
          <a:endParaRPr lang="en-US"/>
        </a:p>
      </dgm:t>
    </dgm:pt>
    <dgm:pt modelId="{37E20356-7E8D-4A7B-813C-4D028C3165B8}" type="pres">
      <dgm:prSet presAssocID="{E4D98484-FD73-40A3-9CC5-3D686341C08F}" presName="linear" presStyleCnt="0">
        <dgm:presLayoutVars>
          <dgm:animLvl val="lvl"/>
          <dgm:resizeHandles val="exact"/>
        </dgm:presLayoutVars>
      </dgm:prSet>
      <dgm:spPr/>
      <dgm:t>
        <a:bodyPr/>
        <a:lstStyle/>
        <a:p>
          <a:endParaRPr lang="en-US"/>
        </a:p>
      </dgm:t>
    </dgm:pt>
    <dgm:pt modelId="{FBFE4227-EB4F-475D-B614-C2F730C5B42B}" type="pres">
      <dgm:prSet presAssocID="{AD4B918F-0032-4552-81D1-433AB626BFD0}" presName="parentText" presStyleLbl="node1" presStyleIdx="0" presStyleCnt="1">
        <dgm:presLayoutVars>
          <dgm:chMax val="0"/>
          <dgm:bulletEnabled val="1"/>
        </dgm:presLayoutVars>
      </dgm:prSet>
      <dgm:spPr/>
      <dgm:t>
        <a:bodyPr/>
        <a:lstStyle/>
        <a:p>
          <a:endParaRPr lang="en-US"/>
        </a:p>
      </dgm:t>
    </dgm:pt>
  </dgm:ptLst>
  <dgm:cxnLst>
    <dgm:cxn modelId="{DDFCBB5F-967E-4B3A-A3C5-27CC21E16AEB}" srcId="{E4D98484-FD73-40A3-9CC5-3D686341C08F}" destId="{AD4B918F-0032-4552-81D1-433AB626BFD0}" srcOrd="0" destOrd="0" parTransId="{85A3A35F-07EF-4E8A-BE84-E847C4576896}" sibTransId="{25BD68FE-8F93-454B-8D6F-D765A218BB74}"/>
    <dgm:cxn modelId="{C0D3D187-3029-41E5-B538-340C1DA5BA72}" type="presOf" srcId="{AD4B918F-0032-4552-81D1-433AB626BFD0}" destId="{FBFE4227-EB4F-475D-B614-C2F730C5B42B}" srcOrd="0" destOrd="0" presId="urn:microsoft.com/office/officeart/2005/8/layout/vList2"/>
    <dgm:cxn modelId="{D820B2A0-7039-44F3-95E9-0451F3341170}" type="presOf" srcId="{E4D98484-FD73-40A3-9CC5-3D686341C08F}" destId="{37E20356-7E8D-4A7B-813C-4D028C3165B8}" srcOrd="0" destOrd="0" presId="urn:microsoft.com/office/officeart/2005/8/layout/vList2"/>
    <dgm:cxn modelId="{EC28BA2A-E913-4F5C-AF81-46D8AA9D7E03}" type="presParOf" srcId="{37E20356-7E8D-4A7B-813C-4D028C3165B8}" destId="{FBFE4227-EB4F-475D-B614-C2F730C5B42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7AAE95-611E-49CD-A5C6-83D2316CDB5C}">
      <dsp:nvSpPr>
        <dsp:cNvPr id="0" name=""/>
        <dsp:cNvSpPr/>
      </dsp:nvSpPr>
      <dsp:spPr>
        <a:xfrm>
          <a:off x="0" y="8653"/>
          <a:ext cx="2899954" cy="2463639"/>
        </a:xfrm>
        <a:prstGeom prst="roundRect">
          <a:avLst>
            <a:gd name="adj" fmla="val 10000"/>
          </a:avLst>
        </a:prstGeom>
        <a:solidFill>
          <a:schemeClr val="accent6">
            <a:lumMod val="7500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sp3d extrusionH="28000" prstMaterial="matte"/>
        </a:bodyPr>
        <a:lstStyle/>
        <a:p>
          <a:pPr lvl="0" algn="ctr" defTabSz="1200150" rtl="0">
            <a:lnSpc>
              <a:spcPct val="90000"/>
            </a:lnSpc>
            <a:spcBef>
              <a:spcPct val="0"/>
            </a:spcBef>
            <a:spcAft>
              <a:spcPct val="35000"/>
            </a:spcAft>
          </a:pPr>
          <a:r>
            <a:rPr lang="en-ZA" sz="2700" b="1" kern="1200" dirty="0" smtClean="0"/>
            <a:t>SELECT COMMITTEE ON APPROPRIATIONS(NCOP)</a:t>
          </a:r>
          <a:endParaRPr lang="en-US" sz="2700" b="1" kern="1200" dirty="0"/>
        </a:p>
      </dsp:txBody>
      <dsp:txXfrm>
        <a:off x="0" y="8653"/>
        <a:ext cx="2899954" cy="2463639"/>
      </dsp:txXfrm>
    </dsp:sp>
    <dsp:sp modelId="{CE402A99-144F-4E35-B9D3-5408417E0B8A}">
      <dsp:nvSpPr>
        <dsp:cNvPr id="0" name=""/>
        <dsp:cNvSpPr/>
      </dsp:nvSpPr>
      <dsp:spPr>
        <a:xfrm rot="5400000">
          <a:off x="1233953" y="2464507"/>
          <a:ext cx="923019" cy="1108637"/>
        </a:xfrm>
        <a:prstGeom prst="rightArrow">
          <a:avLst>
            <a:gd name="adj1" fmla="val 60000"/>
            <a:gd name="adj2" fmla="val 50000"/>
          </a:avLst>
        </a:prstGeom>
        <a:solidFill>
          <a:schemeClr val="accent6">
            <a:shade val="9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endParaRPr lang="en-US" sz="4600" kern="1200"/>
        </a:p>
      </dsp:txBody>
      <dsp:txXfrm rot="5400000">
        <a:off x="1233953" y="2464507"/>
        <a:ext cx="923019" cy="1108637"/>
      </dsp:txXfrm>
    </dsp:sp>
    <dsp:sp modelId="{F06F1531-FFC7-4978-BF4B-A72D051DD55F}">
      <dsp:nvSpPr>
        <dsp:cNvPr id="0" name=""/>
        <dsp:cNvSpPr/>
      </dsp:nvSpPr>
      <dsp:spPr>
        <a:xfrm>
          <a:off x="0" y="3702986"/>
          <a:ext cx="2899954" cy="2463639"/>
        </a:xfrm>
        <a:prstGeom prst="roundRect">
          <a:avLst>
            <a:gd name="adj" fmla="val 10000"/>
          </a:avLst>
        </a:prstGeom>
        <a:solidFill>
          <a:schemeClr val="accent6">
            <a:shade val="80000"/>
            <a:hueOff val="321279"/>
            <a:satOff val="-12909"/>
            <a:lumOff val="27628"/>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sp3d extrusionH="28000" prstMaterial="matte"/>
        </a:bodyPr>
        <a:lstStyle/>
        <a:p>
          <a:pPr lvl="0" algn="ctr" defTabSz="2889250">
            <a:lnSpc>
              <a:spcPct val="90000"/>
            </a:lnSpc>
            <a:spcBef>
              <a:spcPct val="0"/>
            </a:spcBef>
            <a:spcAft>
              <a:spcPct val="35000"/>
            </a:spcAft>
          </a:pPr>
          <a:endParaRPr lang="en-ZA" sz="6500" kern="1200" dirty="0"/>
        </a:p>
      </dsp:txBody>
      <dsp:txXfrm>
        <a:off x="0" y="3702986"/>
        <a:ext cx="2899954" cy="246363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AFDC5B-9540-48BF-98D5-D43E4BAD15D4}">
      <dsp:nvSpPr>
        <dsp:cNvPr id="0" name=""/>
        <dsp:cNvSpPr/>
      </dsp:nvSpPr>
      <dsp:spPr>
        <a:xfrm>
          <a:off x="0" y="101244"/>
          <a:ext cx="7979773" cy="989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Strategic plan review gives Members an opportunity to pose, reflect and start a conversation around redirecting the energy and effort of the Committee for the new financial year,   </a:t>
          </a:r>
          <a:endParaRPr lang="en-ZA" sz="1800" kern="1200" dirty="0"/>
        </a:p>
      </dsp:txBody>
      <dsp:txXfrm>
        <a:off x="0" y="101244"/>
        <a:ext cx="7979773" cy="989820"/>
      </dsp:txXfrm>
    </dsp:sp>
    <dsp:sp modelId="{D666CA7B-C8BB-47C2-9F25-A33A45DAAC66}">
      <dsp:nvSpPr>
        <dsp:cNvPr id="0" name=""/>
        <dsp:cNvSpPr/>
      </dsp:nvSpPr>
      <dsp:spPr>
        <a:xfrm>
          <a:off x="0" y="1142904"/>
          <a:ext cx="7979773" cy="989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It allows Members an opportunity to take stock around performance of the Committee for the year under review,</a:t>
          </a:r>
          <a:endParaRPr lang="en-ZA" sz="1800" kern="1200" dirty="0"/>
        </a:p>
      </dsp:txBody>
      <dsp:txXfrm>
        <a:off x="0" y="1142904"/>
        <a:ext cx="7979773" cy="989820"/>
      </dsp:txXfrm>
    </dsp:sp>
    <dsp:sp modelId="{A7EB7F97-2165-4069-8991-A394C82663C0}">
      <dsp:nvSpPr>
        <dsp:cNvPr id="0" name=""/>
        <dsp:cNvSpPr/>
      </dsp:nvSpPr>
      <dsp:spPr>
        <a:xfrm>
          <a:off x="0" y="2184564"/>
          <a:ext cx="7979773" cy="989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Presentation  provides a recap on Committee focus areas for 2021/22, the achievements for the year under view as well as challenges and proposed key focus areas for the new financial year (2022/23).   </a:t>
          </a:r>
          <a:endParaRPr lang="en-ZA" sz="1800" kern="1200" dirty="0"/>
        </a:p>
      </dsp:txBody>
      <dsp:txXfrm>
        <a:off x="0" y="2184564"/>
        <a:ext cx="7979773" cy="989820"/>
      </dsp:txXfrm>
    </dsp:sp>
    <dsp:sp modelId="{B50C75DD-E68B-4B2A-805B-E8295F78234B}">
      <dsp:nvSpPr>
        <dsp:cNvPr id="0" name=""/>
        <dsp:cNvSpPr/>
      </dsp:nvSpPr>
      <dsp:spPr>
        <a:xfrm>
          <a:off x="0" y="3226223"/>
          <a:ext cx="7979773" cy="989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Revised APP document has been shared with the Members for their input and adoption. </a:t>
          </a:r>
          <a:endParaRPr lang="en-ZA" sz="1800" kern="1200" dirty="0"/>
        </a:p>
      </dsp:txBody>
      <dsp:txXfrm>
        <a:off x="0" y="3226223"/>
        <a:ext cx="7979773" cy="989820"/>
      </dsp:txXfrm>
    </dsp:sp>
    <dsp:sp modelId="{192A88FB-33E1-4D6F-A57C-B685D6252B4C}">
      <dsp:nvSpPr>
        <dsp:cNvPr id="0" name=""/>
        <dsp:cNvSpPr/>
      </dsp:nvSpPr>
      <dsp:spPr>
        <a:xfrm>
          <a:off x="0" y="4267883"/>
          <a:ext cx="7979773" cy="989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After which the APP will be submitted to the Office of the House Chairperson of the NCOP.  </a:t>
          </a:r>
          <a:endParaRPr lang="en-ZA" sz="1800" kern="1200" dirty="0"/>
        </a:p>
      </dsp:txBody>
      <dsp:txXfrm>
        <a:off x="0" y="4267883"/>
        <a:ext cx="7979773" cy="9898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5ED830-D994-4B15-BC92-6AF085E98404}">
      <dsp:nvSpPr>
        <dsp:cNvPr id="0" name=""/>
        <dsp:cNvSpPr/>
      </dsp:nvSpPr>
      <dsp:spPr>
        <a:xfrm rot="5400000">
          <a:off x="3380268" y="126256"/>
          <a:ext cx="4405812" cy="525475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smtClean="0"/>
            <a:t>The strategic outcome orientated goals relate to the outcomes of Parliament (National Assembly and National Council of Provinces). These are:</a:t>
          </a:r>
          <a:endParaRPr lang="en-ZA" sz="1300" kern="1200" dirty="0"/>
        </a:p>
        <a:p>
          <a:pPr marL="114300" lvl="1" indent="-114300" algn="l" defTabSz="577850" rtl="0">
            <a:lnSpc>
              <a:spcPct val="90000"/>
            </a:lnSpc>
            <a:spcBef>
              <a:spcPct val="0"/>
            </a:spcBef>
            <a:spcAft>
              <a:spcPct val="15000"/>
            </a:spcAft>
            <a:buChar char="••"/>
          </a:pPr>
          <a:r>
            <a:rPr lang="en-US" sz="1300" kern="1200" smtClean="0"/>
            <a:t>Goal 1: Enhance Parliament’s oversight and accountability over the work of the Executive to ensure implementation of objectives. </a:t>
          </a:r>
          <a:endParaRPr lang="en-ZA" sz="1300" kern="1200"/>
        </a:p>
        <a:p>
          <a:pPr marL="114300" lvl="1" indent="-114300" algn="l" defTabSz="577850" rtl="0">
            <a:lnSpc>
              <a:spcPct val="90000"/>
            </a:lnSpc>
            <a:spcBef>
              <a:spcPct val="0"/>
            </a:spcBef>
            <a:spcAft>
              <a:spcPct val="15000"/>
            </a:spcAft>
            <a:buChar char="••"/>
          </a:pPr>
          <a:r>
            <a:rPr lang="en-US" sz="1300" kern="1200" smtClean="0"/>
            <a:t>Goal 2: Co-operate and collaborate with other spheres of government on matters of common interest and ensure co-operative and sound intergovernmental relations.</a:t>
          </a:r>
          <a:endParaRPr lang="en-ZA" sz="1300" kern="1200"/>
        </a:p>
        <a:p>
          <a:pPr marL="114300" lvl="1" indent="-114300" algn="l" defTabSz="577850" rtl="0">
            <a:lnSpc>
              <a:spcPct val="90000"/>
            </a:lnSpc>
            <a:spcBef>
              <a:spcPct val="0"/>
            </a:spcBef>
            <a:spcAft>
              <a:spcPct val="15000"/>
            </a:spcAft>
            <a:buChar char="••"/>
          </a:pPr>
          <a:r>
            <a:rPr lang="en-US" sz="1300" kern="1200" smtClean="0"/>
            <a:t>Goal 3: Enhanced public involvement in the processes of Parliament to realise participatory democracy through the implementation of the public involvement model.</a:t>
          </a:r>
          <a:endParaRPr lang="en-ZA" sz="1300" kern="1200"/>
        </a:p>
        <a:p>
          <a:pPr marL="114300" lvl="1" indent="-114300" algn="l" defTabSz="577850" rtl="0">
            <a:lnSpc>
              <a:spcPct val="90000"/>
            </a:lnSpc>
            <a:spcBef>
              <a:spcPct val="0"/>
            </a:spcBef>
            <a:spcAft>
              <a:spcPct val="15000"/>
            </a:spcAft>
            <a:buChar char="••"/>
          </a:pPr>
          <a:r>
            <a:rPr lang="en-US" sz="1300" kern="1200" smtClean="0"/>
            <a:t>Goal 4: Enhanced parliamentary international engagement and co-operation.</a:t>
          </a:r>
          <a:endParaRPr lang="en-ZA" sz="1300" kern="1200"/>
        </a:p>
        <a:p>
          <a:pPr marL="114300" lvl="1" indent="-114300" algn="l" defTabSz="577850" rtl="0">
            <a:lnSpc>
              <a:spcPct val="90000"/>
            </a:lnSpc>
            <a:spcBef>
              <a:spcPct val="0"/>
            </a:spcBef>
            <a:spcAft>
              <a:spcPct val="15000"/>
            </a:spcAft>
            <a:buChar char="••"/>
          </a:pPr>
          <a:r>
            <a:rPr lang="en-US" sz="1300" kern="1200" smtClean="0"/>
            <a:t>Goal 5: Enhanced ability of Parliament to exercise its legislative power through consolidation and implementation of integrated legislative processes in order to fulfil its constitutional responsibility.</a:t>
          </a:r>
          <a:endParaRPr lang="en-ZA" sz="1300" kern="1200"/>
        </a:p>
        <a:p>
          <a:pPr marL="114300" lvl="1" indent="-114300" algn="l" defTabSz="577850" rtl="0">
            <a:lnSpc>
              <a:spcPct val="90000"/>
            </a:lnSpc>
            <a:spcBef>
              <a:spcPct val="0"/>
            </a:spcBef>
            <a:spcAft>
              <a:spcPct val="15000"/>
            </a:spcAft>
            <a:buChar char="••"/>
          </a:pPr>
          <a:r>
            <a:rPr lang="en-US" sz="1300" kern="1200" smtClean="0"/>
            <a:t>Goal 6: Build a capable and productive parliamentary service that delivers enhanced support to Members of Parliament in order to efficiently fulfil their constitutional functions.</a:t>
          </a:r>
          <a:endParaRPr lang="en-ZA" sz="1300" kern="1200"/>
        </a:p>
      </dsp:txBody>
      <dsp:txXfrm rot="5400000">
        <a:off x="3380268" y="126256"/>
        <a:ext cx="4405812" cy="5254752"/>
      </dsp:txXfrm>
    </dsp:sp>
    <dsp:sp modelId="{B78CD532-B669-4B87-95E6-0E59DF93E1C2}">
      <dsp:nvSpPr>
        <dsp:cNvPr id="0" name=""/>
        <dsp:cNvSpPr/>
      </dsp:nvSpPr>
      <dsp:spPr>
        <a:xfrm>
          <a:off x="0" y="0"/>
          <a:ext cx="2955798" cy="55072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rtl="0">
            <a:lnSpc>
              <a:spcPct val="90000"/>
            </a:lnSpc>
            <a:spcBef>
              <a:spcPct val="0"/>
            </a:spcBef>
            <a:spcAft>
              <a:spcPct val="35000"/>
            </a:spcAft>
          </a:pPr>
          <a:r>
            <a:rPr lang="en-US" sz="3900" kern="1200" dirty="0" smtClean="0"/>
            <a:t>Strategic outcome orientated goals of Parliament:  </a:t>
          </a:r>
          <a:endParaRPr lang="en-ZA" sz="3900" kern="1200" dirty="0"/>
        </a:p>
      </dsp:txBody>
      <dsp:txXfrm>
        <a:off x="0" y="0"/>
        <a:ext cx="2955798" cy="550726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19C698-0754-41DA-806C-64372EE5391E}">
      <dsp:nvSpPr>
        <dsp:cNvPr id="0" name=""/>
        <dsp:cNvSpPr/>
      </dsp:nvSpPr>
      <dsp:spPr>
        <a:xfrm rot="10800000">
          <a:off x="2037738" y="817176"/>
          <a:ext cx="5393416" cy="271698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8115" tIns="91440" rIns="170688" bIns="91440" numCol="1" spcCol="1270" anchor="ctr" anchorCtr="0">
          <a:noAutofit/>
        </a:bodyPr>
        <a:lstStyle/>
        <a:p>
          <a:pPr lvl="0" algn="ctr" defTabSz="1066800" rtl="0">
            <a:lnSpc>
              <a:spcPct val="90000"/>
            </a:lnSpc>
            <a:spcBef>
              <a:spcPct val="0"/>
            </a:spcBef>
            <a:spcAft>
              <a:spcPct val="35000"/>
            </a:spcAft>
          </a:pPr>
          <a:r>
            <a:rPr lang="en-GB" sz="2400" kern="1200" smtClean="0"/>
            <a:t>To conduct oversight over government expenditure to ensure efficient, effective and economic spending of conditional grants so that there is value for the money spent. </a:t>
          </a:r>
          <a:endParaRPr lang="en-ZA" sz="2400" kern="1200"/>
        </a:p>
      </dsp:txBody>
      <dsp:txXfrm rot="10800000">
        <a:off x="2037738" y="817176"/>
        <a:ext cx="5393416" cy="2716984"/>
      </dsp:txXfrm>
    </dsp:sp>
    <dsp:sp modelId="{FB053BB1-4013-490E-B558-8C90421811E0}">
      <dsp:nvSpPr>
        <dsp:cNvPr id="0" name=""/>
        <dsp:cNvSpPr/>
      </dsp:nvSpPr>
      <dsp:spPr>
        <a:xfrm>
          <a:off x="679246" y="817176"/>
          <a:ext cx="2716984" cy="2716984"/>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7B20B-0BDF-4429-9D97-6169055D126E}" type="datetimeFigureOut">
              <a:rPr lang="en-US" smtClean="0"/>
              <a:pPr/>
              <a:t>3/15/2022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CDB5A-50B2-40F0-AE39-1C90DF220C80}" type="slidenum">
              <a:rPr lang="en-US" smtClean="0"/>
              <a:pPr/>
              <a:t>‹#›</a:t>
            </a:fld>
            <a:endParaRPr lang="en-US"/>
          </a:p>
        </p:txBody>
      </p:sp>
    </p:spTree>
    <p:extLst>
      <p:ext uri="{BB962C8B-B14F-4D97-AF65-F5344CB8AC3E}">
        <p14:creationId xmlns:p14="http://schemas.microsoft.com/office/powerpoint/2010/main" xmlns="" val="2932947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BACDB5A-50B2-40F0-AE39-1C90DF220C80}" type="slidenum">
              <a:rPr lang="en-US" smtClean="0"/>
              <a:pPr/>
              <a:t>1</a:t>
            </a:fld>
            <a:endParaRPr lang="en-US"/>
          </a:p>
        </p:txBody>
      </p:sp>
    </p:spTree>
    <p:extLst>
      <p:ext uri="{BB962C8B-B14F-4D97-AF65-F5344CB8AC3E}">
        <p14:creationId xmlns:p14="http://schemas.microsoft.com/office/powerpoint/2010/main" xmlns="" val="86307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D702C0-87B9-4AC3-B602-9B31FBD5F56B}" type="datetime1">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31526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AA3B4-2B8D-4CF3-B29D-BCDFCF7E6D5C}" type="datetime1">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96695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9C8363-F001-4B6D-B88F-865FBA43B8AB}" type="datetime1">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48395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75C23-FB47-492B-89F0-D517E638DE5E}" type="datetime1">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82806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5D7ADB-5D88-4DE7-B0B9-31EB28362D56}" type="datetime1">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0464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3071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7069D3-2F3C-4413-AEEB-0CC9335DD355}" type="datetime1">
              <a:rPr lang="en-US" smtClean="0"/>
              <a:pPr/>
              <a:t>3/15/2022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373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A50A57-3E5B-435D-A839-6B0E2C12FE03}" type="datetime1">
              <a:rPr lang="en-US" smtClean="0"/>
              <a:pPr/>
              <a:t>3/15/2022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3735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676D5-7796-452A-A63C-D2019D815D9D}" type="datetime1">
              <a:rPr lang="en-US" smtClean="0"/>
              <a:pPr/>
              <a:t>3/15/2022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3273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B53097-23A5-4FBB-B990-47A614AA08C1}" type="datetime1">
              <a:rPr lang="en-US" smtClean="0"/>
              <a:pPr/>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50654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595EE0-AA28-421C-97AB-8CBCB241AD4E}" type="datetime1">
              <a:rPr lang="en-US" smtClean="0"/>
              <a:pPr/>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14122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DE2FB-D17D-4CB7-8313-4C16A89D305B}" type="datetime1">
              <a:rPr lang="en-US" smtClean="0"/>
              <a:pPr/>
              <a:t>3/15/2022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686654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xmlns="" val="3767258966"/>
              </p:ext>
            </p:extLst>
          </p:nvPr>
        </p:nvGraphicFramePr>
        <p:xfrm>
          <a:off x="391886" y="-490021"/>
          <a:ext cx="2899954" cy="61666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Subtitle 2"/>
          <p:cNvSpPr>
            <a:spLocks noGrp="1"/>
          </p:cNvSpPr>
          <p:nvPr>
            <p:ph sz="half" idx="1"/>
          </p:nvPr>
        </p:nvSpPr>
        <p:spPr>
          <a:xfrm>
            <a:off x="1657350" y="6017684"/>
            <a:ext cx="5962650" cy="677333"/>
          </a:xfrm>
        </p:spPr>
        <p:txBody>
          <a:bodyPr>
            <a:noAutofit/>
          </a:bodyPr>
          <a:lstStyle/>
          <a:p>
            <a:pPr marL="0" indent="0">
              <a:buNone/>
            </a:pPr>
            <a:r>
              <a:rPr lang="en-ZA" sz="2400" b="1" dirty="0" smtClean="0">
                <a:latin typeface="Arial" panose="020B0604020202020204" pitchFamily="34" charset="0"/>
                <a:ea typeface="Arial" charset="0"/>
                <a:cs typeface="Arial" panose="020B0604020202020204" pitchFamily="34" charset="0"/>
              </a:rPr>
              <a:t>Presented by Mr Phelelani Dlomo   </a:t>
            </a:r>
            <a:endParaRPr lang="en-US" sz="2400" b="1" dirty="0">
              <a:latin typeface="Arial" panose="020B0604020202020204" pitchFamily="34" charset="0"/>
              <a:ea typeface="Arial" charset="0"/>
              <a:cs typeface="Arial" panose="020B0604020202020204" pitchFamily="34" charset="0"/>
            </a:endParaRPr>
          </a:p>
        </p:txBody>
      </p:sp>
      <p:sp>
        <p:nvSpPr>
          <p:cNvPr id="6" name="Content Placeholder 5"/>
          <p:cNvSpPr>
            <a:spLocks noGrp="1"/>
          </p:cNvSpPr>
          <p:nvPr>
            <p:ph sz="half" idx="2"/>
          </p:nvPr>
        </p:nvSpPr>
        <p:spPr>
          <a:xfrm>
            <a:off x="1228193" y="3383420"/>
            <a:ext cx="2915714" cy="1537610"/>
          </a:xfrm>
        </p:spPr>
        <p:txBody>
          <a:bodyPr>
            <a:noAutofit/>
          </a:bodyPr>
          <a:lstStyle/>
          <a:p>
            <a:pPr marL="0" indent="0">
              <a:buNone/>
            </a:pPr>
            <a:r>
              <a:rPr lang="en-ZA" sz="2400" b="1" dirty="0" smtClean="0">
                <a:latin typeface="Arial" panose="020B0604020202020204" pitchFamily="34" charset="0"/>
                <a:ea typeface="Arial" charset="0"/>
                <a:cs typeface="Arial" panose="020B0604020202020204" pitchFamily="34" charset="0"/>
              </a:rPr>
              <a:t>Strategic Planning Review of the Select Committee on Appropriations: March 2022                                 </a:t>
            </a: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smtClean="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r>
              <a:rPr lang="en-ZA" sz="2400" b="1" dirty="0" smtClean="0">
                <a:latin typeface="Arial" panose="020B0604020202020204" pitchFamily="34" charset="0"/>
                <a:ea typeface="Arial" charset="0"/>
                <a:cs typeface="Arial" panose="020B0604020202020204" pitchFamily="34" charset="0"/>
              </a:rPr>
              <a:t>Select Committee on Appropriations </a:t>
            </a:r>
            <a:r>
              <a:rPr lang="en-ZA" sz="2400" b="1" dirty="0" smtClean="0">
                <a:latin typeface="Arial" panose="020B0604020202020204" pitchFamily="34" charset="0"/>
                <a:cs typeface="Arial" panose="020B0604020202020204" pitchFamily="34" charset="0"/>
              </a:rPr>
              <a:t>National Council of Provinces</a:t>
            </a:r>
            <a:endParaRPr lang="en-US" sz="24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CF18E8A3-0614-4911-B134-2E90B44CE997}" type="datetime1">
              <a:rPr lang="en-US" smtClean="0"/>
              <a:pPr/>
              <a:t>3/15/2022</a:t>
            </a:fld>
            <a:endParaRPr lang="en-US"/>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067849693"/>
              </p:ext>
            </p:extLst>
          </p:nvPr>
        </p:nvGraphicFramePr>
        <p:xfrm>
          <a:off x="628650" y="82051"/>
          <a:ext cx="7886700" cy="776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630283" y="1054917"/>
            <a:ext cx="8214904" cy="4351338"/>
          </a:xfrm>
        </p:spPr>
        <p:txBody>
          <a:bodyPr>
            <a:noAutofit/>
          </a:bodyPr>
          <a:lstStyle/>
          <a:p>
            <a:r>
              <a:rPr lang="en-GB" sz="1800" dirty="0">
                <a:latin typeface="Arial" panose="020B0604020202020204" pitchFamily="34" charset="0"/>
                <a:cs typeface="Arial" panose="020B0604020202020204" pitchFamily="34" charset="0"/>
              </a:rPr>
              <a:t>The following sectors are still outstanding as per the Legacy Report of the 5</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Parliament, we also look at the AG’s report, size of conditional grant allocation, spending patterns, government priorities (MTSF) and the impact of the spending:  </a:t>
            </a:r>
            <a:endParaRPr lang="en-GB" sz="1800" dirty="0" smtClean="0">
              <a:latin typeface="Arial" panose="020B0604020202020204" pitchFamily="34" charset="0"/>
              <a:cs typeface="Arial" panose="020B0604020202020204" pitchFamily="34" charset="0"/>
            </a:endParaRPr>
          </a:p>
          <a:p>
            <a:pPr marL="0" indent="0">
              <a:buNone/>
            </a:pPr>
            <a:r>
              <a:rPr lang="en-GB" sz="180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a:p>
            <a:pPr lvl="0"/>
            <a:r>
              <a:rPr lang="en-ZA" sz="1800" dirty="0" smtClean="0">
                <a:latin typeface="Arial" panose="020B0604020202020204" pitchFamily="34" charset="0"/>
                <a:cs typeface="Arial" panose="020B0604020202020204" pitchFamily="34" charset="0"/>
              </a:rPr>
              <a:t>Health </a:t>
            </a:r>
            <a:r>
              <a:rPr lang="en-ZA" sz="1800" dirty="0">
                <a:latin typeface="Arial" panose="020B0604020202020204" pitchFamily="34" charset="0"/>
                <a:cs typeface="Arial" panose="020B0604020202020204" pitchFamily="34" charset="0"/>
              </a:rPr>
              <a:t>sector conditional grant expenditure;  </a:t>
            </a:r>
          </a:p>
          <a:p>
            <a:pPr lvl="0"/>
            <a:r>
              <a:rPr lang="en-ZA" sz="1800" dirty="0">
                <a:latin typeface="Arial" panose="020B0604020202020204" pitchFamily="34" charset="0"/>
                <a:cs typeface="Arial" panose="020B0604020202020204" pitchFamily="34" charset="0"/>
              </a:rPr>
              <a:t>Local government sector conditional grant expenditure; </a:t>
            </a:r>
          </a:p>
          <a:p>
            <a:pPr lvl="0"/>
            <a:r>
              <a:rPr lang="en-ZA" sz="1800" dirty="0">
                <a:latin typeface="Arial" panose="020B0604020202020204" pitchFamily="34" charset="0"/>
                <a:cs typeface="Arial" panose="020B0604020202020204" pitchFamily="34" charset="0"/>
              </a:rPr>
              <a:t>Transport   sector conditional grant expenditure; </a:t>
            </a:r>
          </a:p>
          <a:p>
            <a:pPr lvl="0"/>
            <a:r>
              <a:rPr lang="en-ZA" sz="1800" dirty="0">
                <a:latin typeface="Arial" panose="020B0604020202020204" pitchFamily="34" charset="0"/>
                <a:cs typeface="Arial" panose="020B0604020202020204" pitchFamily="34" charset="0"/>
              </a:rPr>
              <a:t>Human settlement conditional grant expenditure,  </a:t>
            </a:r>
          </a:p>
          <a:p>
            <a:pPr lvl="0"/>
            <a:r>
              <a:rPr lang="en-ZA" sz="1800" dirty="0">
                <a:latin typeface="Arial" panose="020B0604020202020204" pitchFamily="34" charset="0"/>
                <a:cs typeface="Arial" panose="020B0604020202020204" pitchFamily="34" charset="0"/>
              </a:rPr>
              <a:t>Water Sector conditional grant expenditure; and</a:t>
            </a:r>
          </a:p>
          <a:p>
            <a:pPr lvl="0"/>
            <a:r>
              <a:rPr lang="en-ZA" sz="1800" dirty="0">
                <a:latin typeface="Arial" panose="020B0604020202020204" pitchFamily="34" charset="0"/>
                <a:cs typeface="Arial" panose="020B0604020202020204" pitchFamily="34" charset="0"/>
              </a:rPr>
              <a:t>The shifting of the Schools Backlog Grant to Education Infrastructure Grant. </a:t>
            </a:r>
          </a:p>
          <a:p>
            <a:pPr lvl="0"/>
            <a:r>
              <a:rPr lang="en-ZA" sz="1800" dirty="0">
                <a:latin typeface="Arial" panose="020B0604020202020204" pitchFamily="34" charset="0"/>
                <a:cs typeface="Arial" panose="020B0604020202020204" pitchFamily="34" charset="0"/>
              </a:rPr>
              <a:t>Ensure follow-ups on all oversight activities including tracking the implementation of Committee recommendations;  </a:t>
            </a:r>
          </a:p>
          <a:p>
            <a:pPr lvl="0"/>
            <a:r>
              <a:rPr lang="en-ZA" sz="1800" dirty="0">
                <a:latin typeface="Arial" panose="020B0604020202020204" pitchFamily="34" charset="0"/>
                <a:cs typeface="Arial" panose="020B0604020202020204" pitchFamily="34" charset="0"/>
              </a:rPr>
              <a:t>Ensure continuous capacity building for both members and support staff such as the Budget and fiscal Oversight workshop in 2021 and SADC workshops pubic finance and with other strategic partners (FFC, </a:t>
            </a:r>
            <a:r>
              <a:rPr lang="en-ZA" sz="1800" dirty="0" err="1">
                <a:latin typeface="Arial" panose="020B0604020202020204" pitchFamily="34" charset="0"/>
                <a:cs typeface="Arial" panose="020B0604020202020204" pitchFamily="34" charset="0"/>
              </a:rPr>
              <a:t>Salga</a:t>
            </a:r>
            <a:r>
              <a:rPr lang="en-ZA" sz="1800" dirty="0">
                <a:latin typeface="Arial" panose="020B0604020202020204" pitchFamily="34" charset="0"/>
                <a:cs typeface="Arial" panose="020B0604020202020204" pitchFamily="34" charset="0"/>
              </a:rPr>
              <a:t>, PBO, National Treasury </a:t>
            </a:r>
            <a:r>
              <a:rPr lang="en-ZA" sz="1800" dirty="0" err="1">
                <a:latin typeface="Arial" panose="020B0604020202020204" pitchFamily="34" charset="0"/>
                <a:cs typeface="Arial" panose="020B0604020202020204" pitchFamily="34" charset="0"/>
              </a:rPr>
              <a:t>etc</a:t>
            </a:r>
            <a:r>
              <a:rPr lang="en-ZA" sz="1800" dirty="0">
                <a:latin typeface="Arial" panose="020B0604020202020204" pitchFamily="34" charset="0"/>
                <a:cs typeface="Arial" panose="020B0604020202020204" pitchFamily="34" charset="0"/>
              </a:rPr>
              <a:t>;      </a:t>
            </a: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dirty="0"/>
          </a:p>
        </p:txBody>
      </p:sp>
      <p:sp>
        <p:nvSpPr>
          <p:cNvPr id="6" name="Slide Number Placeholder 5"/>
          <p:cNvSpPr>
            <a:spLocks noGrp="1"/>
          </p:cNvSpPr>
          <p:nvPr>
            <p:ph type="sldNum" sz="quarter" idx="12"/>
          </p:nvPr>
        </p:nvSpPr>
        <p:spPr/>
        <p:txBody>
          <a:bodyPr/>
          <a:lstStyle/>
          <a:p>
            <a:r>
              <a:rPr lang="en-US" dirty="0" smtClean="0"/>
              <a:t>9</a:t>
            </a:r>
            <a:endParaRPr lang="en-US" dirty="0"/>
          </a:p>
        </p:txBody>
      </p:sp>
    </p:spTree>
    <p:extLst>
      <p:ext uri="{BB962C8B-B14F-4D97-AF65-F5344CB8AC3E}">
        <p14:creationId xmlns:p14="http://schemas.microsoft.com/office/powerpoint/2010/main" xmlns="" val="3660213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3581149558"/>
              </p:ext>
            </p:extLst>
          </p:nvPr>
        </p:nvGraphicFramePr>
        <p:xfrm>
          <a:off x="811530" y="234816"/>
          <a:ext cx="7886700" cy="915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628650" y="1577431"/>
            <a:ext cx="7886700" cy="4351338"/>
          </a:xfrm>
        </p:spPr>
        <p:txBody>
          <a:bodyPr>
            <a:noAutofit/>
          </a:bodyPr>
          <a:lstStyle/>
          <a:p>
            <a:pPr lvl="0"/>
            <a:r>
              <a:rPr lang="en-ZA" sz="1800" dirty="0" smtClean="0">
                <a:latin typeface="Arial" panose="020B0604020202020204" pitchFamily="34" charset="0"/>
                <a:cs typeface="Arial" panose="020B0604020202020204" pitchFamily="34" charset="0"/>
              </a:rPr>
              <a:t>To continue engaging </a:t>
            </a:r>
            <a:r>
              <a:rPr lang="en-ZA" sz="1800" dirty="0">
                <a:latin typeface="Arial" panose="020B0604020202020204" pitchFamily="34" charset="0"/>
                <a:cs typeface="Arial" panose="020B0604020202020204" pitchFamily="34" charset="0"/>
              </a:rPr>
              <a:t>its strategic partners such as Parliamentary Budget Office (PBO), National Treasury, </a:t>
            </a:r>
            <a:r>
              <a:rPr lang="en-ZA" sz="1800" dirty="0" err="1">
                <a:latin typeface="Arial" panose="020B0604020202020204" pitchFamily="34" charset="0"/>
                <a:cs typeface="Arial" panose="020B0604020202020204" pitchFamily="34" charset="0"/>
              </a:rPr>
              <a:t>Salga</a:t>
            </a:r>
            <a:r>
              <a:rPr lang="en-ZA" sz="1800" dirty="0">
                <a:latin typeface="Arial" panose="020B0604020202020204" pitchFamily="34" charset="0"/>
                <a:cs typeface="Arial" panose="020B0604020202020204" pitchFamily="34" charset="0"/>
              </a:rPr>
              <a:t> and FFC in October and February each year;</a:t>
            </a:r>
          </a:p>
          <a:p>
            <a:pPr lvl="0"/>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four appropriations and finance committees of both Houses should consider convening joint meetings, together with the public enterprises committees, to call all the SOEs who had received bailouts to account for all the funds they had received.</a:t>
            </a:r>
          </a:p>
          <a:p>
            <a:pPr lvl="0"/>
            <a:r>
              <a:rPr lang="en-ZA" sz="1800" dirty="0">
                <a:latin typeface="Arial" panose="020B0604020202020204" pitchFamily="34" charset="0"/>
                <a:cs typeface="Arial" panose="020B0604020202020204" pitchFamily="34" charset="0"/>
              </a:rPr>
              <a:t>The appropriations committees of both Houses should consider meeting jointly, together with the committees on cooperative governance, on a quarterly basis, to monitor the performance of local government,  </a:t>
            </a:r>
          </a:p>
          <a:p>
            <a:pPr lvl="0"/>
            <a:r>
              <a:rPr lang="en-ZA" sz="1800" dirty="0">
                <a:latin typeface="Arial" panose="020B0604020202020204" pitchFamily="34" charset="0"/>
                <a:cs typeface="Arial" panose="020B0604020202020204" pitchFamily="34" charset="0"/>
              </a:rPr>
              <a:t>With regard to the increase in debt service costs, the four finance and appropriations committees should consider quarterly joint meetings to monitor the fiscal position of the country</a:t>
            </a:r>
            <a:r>
              <a:rPr lang="en-ZA" sz="1800" dirty="0" smtClean="0">
                <a:latin typeface="Arial" panose="020B0604020202020204" pitchFamily="34" charset="0"/>
                <a:cs typeface="Arial" panose="020B0604020202020204" pitchFamily="34" charset="0"/>
              </a:rPr>
              <a:t>.</a:t>
            </a:r>
          </a:p>
          <a:p>
            <a:r>
              <a:rPr lang="en-ZA" sz="1800" dirty="0">
                <a:latin typeface="Arial" panose="020B0604020202020204" pitchFamily="34" charset="0"/>
                <a:cs typeface="Arial" panose="020B0604020202020204" pitchFamily="34" charset="0"/>
              </a:rPr>
              <a:t>Identifying oversight </a:t>
            </a:r>
            <a:r>
              <a:rPr lang="en-ZA" sz="1800" i="1" dirty="0">
                <a:latin typeface="Arial" panose="020B0604020202020204" pitchFamily="34" charset="0"/>
                <a:cs typeface="Arial" panose="020B0604020202020204" pitchFamily="34" charset="0"/>
              </a:rPr>
              <a:t>visits (projects) </a:t>
            </a:r>
            <a:r>
              <a:rPr lang="en-ZA" sz="1800" dirty="0">
                <a:latin typeface="Arial" panose="020B0604020202020204" pitchFamily="34" charset="0"/>
                <a:cs typeface="Arial" panose="020B0604020202020204" pitchFamily="34" charset="0"/>
              </a:rPr>
              <a:t>to </a:t>
            </a:r>
            <a:r>
              <a:rPr lang="en-ZA" sz="1800" dirty="0" smtClean="0">
                <a:latin typeface="Arial" panose="020B0604020202020204" pitchFamily="34" charset="0"/>
                <a:cs typeface="Arial" panose="020B0604020202020204" pitchFamily="34" charset="0"/>
              </a:rPr>
              <a:t>provincial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municipal grant funded projects when the time permits.  </a:t>
            </a:r>
          </a:p>
          <a:p>
            <a:r>
              <a:rPr lang="en-ZA" sz="1800" dirty="0" smtClean="0">
                <a:latin typeface="Arial" panose="020B0604020202020204" pitchFamily="34" charset="0"/>
                <a:cs typeface="Arial" panose="020B0604020202020204" pitchFamily="34" charset="0"/>
              </a:rPr>
              <a:t>Identifying joint international study tour with the Select Committee on Finance for 2022. </a:t>
            </a:r>
            <a:endParaRPr lang="en-ZA" sz="1800" dirty="0">
              <a:latin typeface="Arial" panose="020B0604020202020204" pitchFamily="34" charset="0"/>
              <a:cs typeface="Arial" panose="020B0604020202020204" pitchFamily="34" charset="0"/>
            </a:endParaRPr>
          </a:p>
          <a:p>
            <a:pPr lvl="0"/>
            <a:endParaRPr lang="en-ZA" sz="18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p:txBody>
          <a:bodyPr/>
          <a:lstStyle/>
          <a:p>
            <a:r>
              <a:rPr lang="en-US" dirty="0" smtClean="0"/>
              <a:t>10</a:t>
            </a:r>
            <a:endParaRPr lang="en-US" dirty="0"/>
          </a:p>
        </p:txBody>
      </p:sp>
    </p:spTree>
    <p:extLst>
      <p:ext uri="{BB962C8B-B14F-4D97-AF65-F5344CB8AC3E}">
        <p14:creationId xmlns:p14="http://schemas.microsoft.com/office/powerpoint/2010/main" xmlns="" val="60840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82880" y="248512"/>
            <a:ext cx="3905794" cy="6244363"/>
          </a:xfrm>
        </p:spPr>
        <p:txBody>
          <a:bodyPr>
            <a:noAutofit/>
          </a:bodyPr>
          <a:lstStyle/>
          <a:p>
            <a:pPr marL="0" indent="0">
              <a:buNone/>
            </a:pPr>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r>
              <a:rPr lang="en-GB" sz="1800" b="1"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Factors impacting on planned oversight visits:  </a:t>
            </a: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Budget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constraints and </a:t>
            </a:r>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COVID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19 pandemic; </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Project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Information constraints or late submission of the necessary oversight information, </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Capture of the Committee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by the project-implementing </a:t>
            </a:r>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agency/department,</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None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availability of senior officials from the department in question,</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Time constraints,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congested or tight Committee oversight programme leads to lesser impact; </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Lack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of follow-ups on oversight visits </a:t>
            </a:r>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undertaken previously. </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en-GB" sz="18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Lack </a:t>
            </a:r>
            <a:r>
              <a:rPr lang="en-GB"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of collaborative approach between budget committees and sector committees.  </a:t>
            </a:r>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endParaRPr lang="en-ZA" sz="1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4088674" y="248513"/>
            <a:ext cx="5055326" cy="6472963"/>
          </a:xfrm>
        </p:spPr>
        <p:txBody>
          <a:bodyPr>
            <a:noAutofit/>
          </a:bodyPr>
          <a:lstStyle/>
          <a:p>
            <a:pPr marL="0" lvl="0" indent="0">
              <a:buNone/>
            </a:pPr>
            <a:r>
              <a:rPr lang="en-ZA" sz="1700" b="1"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General challenges:  </a:t>
            </a:r>
          </a:p>
          <a:p>
            <a:pPr lvl="0"/>
            <a:r>
              <a:rPr lang="en-ZA" sz="17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There is limited time to conduct in year monitoring as well as the visiting of projects funded through conditional grant. </a:t>
            </a:r>
          </a:p>
          <a:p>
            <a:pPr lvl="0"/>
            <a:r>
              <a:rPr lang="en-ZA" sz="17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The </a:t>
            </a:r>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nature of the committee membership in the NCOP also create oversight limitations. </a:t>
            </a:r>
          </a:p>
          <a:p>
            <a:pPr lvl="0"/>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There is a need for Parliament and provincial legislatures to be afforded more time to process Money Bills, particularly in the case of the MTBPS.  </a:t>
            </a:r>
          </a:p>
          <a:p>
            <a:pPr lvl="0"/>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Access to performance information to assess the alignment between conditional grant spending and performance targets achieved. </a:t>
            </a:r>
          </a:p>
          <a:p>
            <a:pPr lvl="0"/>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There has been consistent scheduling of the NCOP Committees’ Strategic Planning Annual Review immediately after the tabling of the Budget, when the Appropriations and Finance Committees are busy with processing the budget Bills.</a:t>
            </a:r>
          </a:p>
          <a:p>
            <a:pPr lvl="0"/>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NCOP annual strategic plan being scheduled when Parliament Strategic Plan has not yet been finalised. </a:t>
            </a:r>
          </a:p>
          <a:p>
            <a:pPr lvl="0"/>
            <a:r>
              <a:rPr lang="en-ZA" sz="17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COVID </a:t>
            </a:r>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19 pandemic, which also </a:t>
            </a:r>
            <a:r>
              <a:rPr lang="en-ZA" sz="17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prevented </a:t>
            </a:r>
            <a:r>
              <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committees from international study tours. </a:t>
            </a:r>
          </a:p>
          <a:p>
            <a:endParaRPr lang="en-ZA" sz="17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dirty="0"/>
          </a:p>
        </p:txBody>
      </p:sp>
      <p:sp>
        <p:nvSpPr>
          <p:cNvPr id="6" name="Slide Number Placeholder 5"/>
          <p:cNvSpPr>
            <a:spLocks noGrp="1"/>
          </p:cNvSpPr>
          <p:nvPr>
            <p:ph type="sldNum" sz="quarter" idx="12"/>
          </p:nvPr>
        </p:nvSpPr>
        <p:spPr>
          <a:xfrm>
            <a:off x="6915150" y="6492875"/>
            <a:ext cx="2057400" cy="365125"/>
          </a:xfrm>
        </p:spPr>
        <p:txBody>
          <a:bodyPr/>
          <a:lstStyle/>
          <a:p>
            <a:r>
              <a:rPr lang="en-US" dirty="0" smtClean="0"/>
              <a:t>11</a:t>
            </a:r>
            <a:endParaRPr lang="en-US" dirty="0"/>
          </a:p>
        </p:txBody>
      </p:sp>
    </p:spTree>
    <p:extLst>
      <p:ext uri="{BB962C8B-B14F-4D97-AF65-F5344CB8AC3E}">
        <p14:creationId xmlns:p14="http://schemas.microsoft.com/office/powerpoint/2010/main" xmlns="" val="3040105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9875" y="-90805"/>
            <a:ext cx="4010298" cy="757646"/>
          </a:xfrm>
        </p:spPr>
        <p:txBody>
          <a:bodyPr>
            <a:normAutofit/>
          </a:bodyPr>
          <a:lstStyle/>
          <a:p>
            <a:r>
              <a:rPr lang="en-ZA" sz="2400" b="1" dirty="0" smtClean="0">
                <a:latin typeface="Arial" panose="020B0604020202020204" pitchFamily="34" charset="0"/>
                <a:cs typeface="Arial" panose="020B0604020202020204" pitchFamily="34" charset="0"/>
              </a:rPr>
              <a:t>Recommendations </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236765" y="470263"/>
            <a:ext cx="8763544" cy="5703208"/>
          </a:xfrm>
        </p:spPr>
        <p:txBody>
          <a:bodyPr>
            <a:noAutofit/>
          </a:bodyPr>
          <a:lstStyle/>
          <a:p>
            <a:pPr lvl="0"/>
            <a:r>
              <a:rPr lang="en-ZA" sz="1700" dirty="0">
                <a:latin typeface="Arial" panose="020B0604020202020204" pitchFamily="34" charset="0"/>
                <a:cs typeface="Arial" panose="020B0604020202020204" pitchFamily="34" charset="0"/>
              </a:rPr>
              <a:t>In future the NCOP strategic plan should take into account the Parliament 5-year strategic plan and policy priorities.</a:t>
            </a:r>
          </a:p>
          <a:p>
            <a:pPr lvl="0"/>
            <a:r>
              <a:rPr lang="en-ZA" sz="1700" dirty="0">
                <a:latin typeface="Arial" panose="020B0604020202020204" pitchFamily="34" charset="0"/>
                <a:cs typeface="Arial" panose="020B0604020202020204" pitchFamily="34" charset="0"/>
              </a:rPr>
              <a:t>Reporting period for committee activities should be based on the financial year not calendar and the NCOP strategic planning session should also be aligned to the financial year, and ensure that it does not clash with the budget process. </a:t>
            </a:r>
          </a:p>
          <a:p>
            <a:pPr lvl="0"/>
            <a:r>
              <a:rPr lang="en-ZA" sz="1700" dirty="0" smtClean="0">
                <a:latin typeface="Arial" panose="020B0604020202020204" pitchFamily="34" charset="0"/>
                <a:cs typeface="Arial" panose="020B0604020202020204" pitchFamily="34" charset="0"/>
              </a:rPr>
              <a:t>Encourage </a:t>
            </a:r>
            <a:r>
              <a:rPr lang="en-ZA" sz="1700" dirty="0">
                <a:latin typeface="Arial" panose="020B0604020202020204" pitchFamily="34" charset="0"/>
                <a:cs typeface="Arial" panose="020B0604020202020204" pitchFamily="34" charset="0"/>
              </a:rPr>
              <a:t>collaborative approach and sharing of information where necessary with other sector committees to follow up on specific sector issues and ensure that oversight visits to provinces should avoid duplication. That the committee should not visit areas visited or follow-up on issues already attended to by others.</a:t>
            </a:r>
          </a:p>
          <a:p>
            <a:pPr lvl="0"/>
            <a:r>
              <a:rPr lang="en-ZA" sz="1700" dirty="0">
                <a:latin typeface="Arial" panose="020B0604020202020204" pitchFamily="34" charset="0"/>
                <a:cs typeface="Arial" panose="020B0604020202020204" pitchFamily="34" charset="0"/>
              </a:rPr>
              <a:t>Strengthening relations with the Auditor-General’s office, National </a:t>
            </a:r>
            <a:r>
              <a:rPr lang="en-ZA" sz="1700" dirty="0" smtClean="0">
                <a:latin typeface="Arial" panose="020B0604020202020204" pitchFamily="34" charset="0"/>
                <a:cs typeface="Arial" panose="020B0604020202020204" pitchFamily="34" charset="0"/>
              </a:rPr>
              <a:t>Treasury. Provincial treasury </a:t>
            </a:r>
            <a:r>
              <a:rPr lang="en-ZA" sz="1700" dirty="0">
                <a:latin typeface="Arial" panose="020B0604020202020204" pitchFamily="34" charset="0"/>
                <a:cs typeface="Arial" panose="020B0604020202020204" pitchFamily="34" charset="0"/>
              </a:rPr>
              <a:t>and provincial monitoring and evaluation structures to provide performance </a:t>
            </a:r>
            <a:r>
              <a:rPr lang="en-ZA" sz="1700" dirty="0" smtClean="0">
                <a:latin typeface="Arial" panose="020B0604020202020204" pitchFamily="34" charset="0"/>
                <a:cs typeface="Arial" panose="020B0604020202020204" pitchFamily="34" charset="0"/>
              </a:rPr>
              <a:t>information. </a:t>
            </a:r>
            <a:endParaRPr lang="en-ZA" sz="1700" dirty="0">
              <a:latin typeface="Arial" panose="020B0604020202020204" pitchFamily="34" charset="0"/>
              <a:cs typeface="Arial" panose="020B0604020202020204" pitchFamily="34" charset="0"/>
            </a:endParaRPr>
          </a:p>
          <a:p>
            <a:pPr lvl="0"/>
            <a:r>
              <a:rPr lang="en-ZA" sz="1700" dirty="0">
                <a:latin typeface="Arial" panose="020B0604020202020204" pitchFamily="34" charset="0"/>
                <a:cs typeface="Arial" panose="020B0604020202020204" pitchFamily="34" charset="0"/>
              </a:rPr>
              <a:t>Create more time to conduct in year – monitoring oversight activities including visiting grant funded projects for both provincial and municipal conditional grants to ensure value for money and well informed recommendations for budget processing.  </a:t>
            </a:r>
          </a:p>
          <a:p>
            <a:pPr lvl="0"/>
            <a:r>
              <a:rPr lang="en-ZA" sz="1700" dirty="0">
                <a:latin typeface="Arial" panose="020B0604020202020204" pitchFamily="34" charset="0"/>
                <a:cs typeface="Arial" panose="020B0604020202020204" pitchFamily="34" charset="0"/>
              </a:rPr>
              <a:t>There is a need for both National Treasury and Parliament to jointly address the issues around time </a:t>
            </a:r>
            <a:r>
              <a:rPr lang="en-ZA" sz="1700" dirty="0" smtClean="0">
                <a:latin typeface="Arial" panose="020B0604020202020204" pitchFamily="34" charset="0"/>
                <a:cs typeface="Arial" panose="020B0604020202020204" pitchFamily="34" charset="0"/>
              </a:rPr>
              <a:t>constraints when processing a budget, </a:t>
            </a:r>
            <a:r>
              <a:rPr lang="en-ZA" sz="1700" dirty="0">
                <a:latin typeface="Arial" panose="020B0604020202020204" pitchFamily="34" charset="0"/>
                <a:cs typeface="Arial" panose="020B0604020202020204" pitchFamily="34" charset="0"/>
              </a:rPr>
              <a:t>which impact on both the provincial and </a:t>
            </a:r>
            <a:r>
              <a:rPr lang="en-ZA" sz="1700" dirty="0" smtClean="0">
                <a:latin typeface="Arial" panose="020B0604020202020204" pitchFamily="34" charset="0"/>
                <a:cs typeface="Arial" panose="020B0604020202020204" pitchFamily="34" charset="0"/>
              </a:rPr>
              <a:t>national parliament.  </a:t>
            </a:r>
            <a:endParaRPr lang="en-ZA" sz="1700" dirty="0">
              <a:latin typeface="Arial" panose="020B0604020202020204" pitchFamily="34" charset="0"/>
              <a:cs typeface="Arial" panose="020B0604020202020204" pitchFamily="34" charset="0"/>
            </a:endParaRPr>
          </a:p>
          <a:p>
            <a:pPr lvl="0"/>
            <a:r>
              <a:rPr lang="en-ZA" sz="1700" dirty="0">
                <a:latin typeface="Arial" panose="020B0604020202020204" pitchFamily="34" charset="0"/>
                <a:cs typeface="Arial" panose="020B0604020202020204" pitchFamily="34" charset="0"/>
              </a:rPr>
              <a:t>The NCOP should consider the consolidated draft MTBPS programme of the four committees before scheduling its programmes such as Taking Parliament to the People, as this consolidated programme is normally available months ahead of the tabling of the MTBPS</a:t>
            </a:r>
            <a:r>
              <a:rPr lang="en-ZA" sz="1700" dirty="0" smtClean="0">
                <a:latin typeface="Arial" panose="020B0604020202020204" pitchFamily="34" charset="0"/>
                <a:cs typeface="Arial" panose="020B0604020202020204" pitchFamily="34" charset="0"/>
              </a:rPr>
              <a:t>.</a:t>
            </a:r>
          </a:p>
          <a:p>
            <a:pPr lvl="0" algn="just">
              <a:lnSpc>
                <a:spcPts val="1200"/>
              </a:lnSpc>
              <a:spcAft>
                <a:spcPts val="1000"/>
              </a:spcAft>
            </a:pPr>
            <a:r>
              <a:rPr lang="en-ZA" sz="1600" dirty="0">
                <a:latin typeface="Arial" panose="020B0604020202020204" pitchFamily="34" charset="0"/>
                <a:ea typeface="Calibri" panose="020F0502020204030204" pitchFamily="34" charset="0"/>
                <a:cs typeface="Times New Roman" panose="02020603050405020304" pitchFamily="18" charset="0"/>
              </a:rPr>
              <a:t>Intensify capacity-building initiatives to empower both Members and support staff. </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0"/>
            <a:endParaRPr lang="en-ZA" sz="1700" dirty="0">
              <a:latin typeface="Arial" panose="020B0604020202020204" pitchFamily="34" charset="0"/>
              <a:cs typeface="Arial" panose="020B0604020202020204" pitchFamily="34" charset="0"/>
            </a:endParaRPr>
          </a:p>
          <a:p>
            <a:endParaRPr lang="en-ZA" sz="17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a:xfrm>
            <a:off x="6457950" y="6356351"/>
            <a:ext cx="2057400" cy="365125"/>
          </a:xfrm>
        </p:spPr>
        <p:txBody>
          <a:bodyPr/>
          <a:lstStyle/>
          <a:p>
            <a:r>
              <a:rPr lang="en-US" dirty="0" smtClean="0"/>
              <a:t>12</a:t>
            </a:r>
            <a:endParaRPr lang="en-US" dirty="0"/>
          </a:p>
        </p:txBody>
      </p:sp>
    </p:spTree>
    <p:extLst>
      <p:ext uri="{BB962C8B-B14F-4D97-AF65-F5344CB8AC3E}">
        <p14:creationId xmlns:p14="http://schemas.microsoft.com/office/powerpoint/2010/main" xmlns="" val="2835924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65861" y="1133294"/>
            <a:ext cx="6333852" cy="4351338"/>
          </a:xfrm>
        </p:spPr>
        <p:txBody>
          <a:bodyPr>
            <a:normAutofit/>
          </a:bodyPr>
          <a:lstStyle/>
          <a:p>
            <a:pPr marL="0" indent="0">
              <a:buNone/>
            </a:pPr>
            <a:endParaRPr lang="en-ZA" sz="4000" dirty="0" smtClean="0">
              <a:latin typeface="Arial" panose="020B0604020202020204" pitchFamily="34" charset="0"/>
              <a:cs typeface="Arial" panose="020B0604020202020204" pitchFamily="34" charset="0"/>
            </a:endParaRPr>
          </a:p>
          <a:p>
            <a:pPr marL="0" indent="0">
              <a:buNone/>
            </a:pPr>
            <a:endParaRPr lang="en-ZA" sz="4000" dirty="0">
              <a:latin typeface="Arial" panose="020B0604020202020204" pitchFamily="34" charset="0"/>
              <a:cs typeface="Arial" panose="020B0604020202020204" pitchFamily="34" charset="0"/>
            </a:endParaRPr>
          </a:p>
          <a:p>
            <a:pPr marL="0" indent="0">
              <a:buNone/>
            </a:pPr>
            <a:endParaRPr lang="en-ZA" sz="4000" dirty="0" smtClean="0">
              <a:latin typeface="Arial" panose="020B0604020202020204" pitchFamily="34" charset="0"/>
              <a:cs typeface="Arial" panose="020B0604020202020204" pitchFamily="34" charset="0"/>
            </a:endParaRPr>
          </a:p>
          <a:p>
            <a:pPr marL="0" indent="0">
              <a:buNone/>
            </a:pPr>
            <a:r>
              <a:rPr lang="en-ZA" sz="4000" dirty="0" smtClean="0">
                <a:latin typeface="Arial" panose="020B0604020202020204" pitchFamily="34" charset="0"/>
                <a:cs typeface="Arial" panose="020B0604020202020204" pitchFamily="34" charset="0"/>
              </a:rPr>
              <a:t>                 Thank You </a:t>
            </a:r>
            <a:endParaRPr lang="en-ZA" sz="40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p:txBody>
          <a:bodyPr/>
          <a:lstStyle/>
          <a:p>
            <a:r>
              <a:rPr lang="en-US" dirty="0" smtClean="0"/>
              <a:t>13</a:t>
            </a:r>
            <a:endParaRPr lang="en-US" dirty="0"/>
          </a:p>
        </p:txBody>
      </p:sp>
    </p:spTree>
    <p:extLst>
      <p:ext uri="{BB962C8B-B14F-4D97-AF65-F5344CB8AC3E}">
        <p14:creationId xmlns:p14="http://schemas.microsoft.com/office/powerpoint/2010/main" xmlns="" val="2653754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04" y="25492"/>
            <a:ext cx="7886700" cy="1325563"/>
          </a:xfrm>
        </p:spPr>
        <p:txBody>
          <a:bodyPr>
            <a:normAutofit/>
          </a:bodyPr>
          <a:lstStyle/>
          <a:p>
            <a:pPr algn="ctr"/>
            <a:r>
              <a:rPr lang="en-ZA" sz="3200" b="1" dirty="0" smtClean="0">
                <a:latin typeface="Arial" panose="020B0604020202020204" pitchFamily="34" charset="0"/>
                <a:cs typeface="Arial" panose="020B0604020202020204" pitchFamily="34" charset="0"/>
              </a:rPr>
              <a:t>Background </a:t>
            </a:r>
            <a:endParaRPr lang="en-ZA" sz="3200" b="1"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xmlns="" val="4083206750"/>
              </p:ext>
            </p:extLst>
          </p:nvPr>
        </p:nvGraphicFramePr>
        <p:xfrm>
          <a:off x="628649" y="1107166"/>
          <a:ext cx="7979773" cy="5358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p:txBody>
          <a:bodyPr/>
          <a:lstStyle/>
          <a:p>
            <a:r>
              <a:rPr lang="en-US" dirty="0" smtClean="0"/>
              <a:t>1</a:t>
            </a:r>
          </a:p>
          <a:p>
            <a:endParaRPr lang="en-US" dirty="0"/>
          </a:p>
        </p:txBody>
      </p:sp>
    </p:spTree>
    <p:extLst>
      <p:ext uri="{BB962C8B-B14F-4D97-AF65-F5344CB8AC3E}">
        <p14:creationId xmlns:p14="http://schemas.microsoft.com/office/powerpoint/2010/main" xmlns="" val="4186468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0" y="365127"/>
            <a:ext cx="4702629" cy="876652"/>
          </a:xfrm>
        </p:spPr>
        <p:txBody>
          <a:bodyPr>
            <a:normAutofit fontScale="90000"/>
          </a:bodyPr>
          <a:lstStyle/>
          <a:p>
            <a:r>
              <a:rPr lang="en-ZA" sz="2800" b="1" dirty="0" smtClean="0">
                <a:latin typeface="Arial" panose="020B0604020202020204" pitchFamily="34" charset="0"/>
                <a:cs typeface="Arial" panose="020B0604020202020204" pitchFamily="34" charset="0"/>
              </a:rPr>
              <a:t>Parliament Strategic Goals</a:t>
            </a:r>
            <a:r>
              <a:rPr lang="en-ZA" sz="2800" dirty="0">
                <a:latin typeface="Arial" panose="020B0604020202020204" pitchFamily="34" charset="0"/>
                <a:cs typeface="Arial" panose="020B0604020202020204" pitchFamily="34" charset="0"/>
              </a:rPr>
              <a:t/>
            </a:r>
            <a:br>
              <a:rPr lang="en-ZA" sz="2800" dirty="0">
                <a:latin typeface="Arial" panose="020B0604020202020204" pitchFamily="34" charset="0"/>
                <a:cs typeface="Arial" panose="020B0604020202020204" pitchFamily="34" charset="0"/>
              </a:rPr>
            </a:br>
            <a:endParaRPr lang="en-ZA" sz="28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3678427117"/>
              </p:ext>
            </p:extLst>
          </p:nvPr>
        </p:nvGraphicFramePr>
        <p:xfrm>
          <a:off x="538339" y="849086"/>
          <a:ext cx="8210550" cy="5507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a:xfrm>
            <a:off x="6457950" y="6356351"/>
            <a:ext cx="1967593" cy="365125"/>
          </a:xfrm>
        </p:spPr>
        <p:txBody>
          <a:bodyPr/>
          <a:lstStyle/>
          <a:p>
            <a:r>
              <a:rPr lang="en-US" dirty="0"/>
              <a:t>2</a:t>
            </a:r>
          </a:p>
        </p:txBody>
      </p:sp>
    </p:spTree>
    <p:extLst>
      <p:ext uri="{BB962C8B-B14F-4D97-AF65-F5344CB8AC3E}">
        <p14:creationId xmlns:p14="http://schemas.microsoft.com/office/powerpoint/2010/main" xmlns="" val="2234933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038" y="365126"/>
            <a:ext cx="7886700" cy="1325563"/>
          </a:xfrm>
        </p:spPr>
        <p:txBody>
          <a:bodyPr>
            <a:noAutofit/>
          </a:bodyPr>
          <a:lstStyle/>
          <a:p>
            <a:r>
              <a:rPr lang="en-ZA" sz="2800" b="1" dirty="0" smtClean="0">
                <a:latin typeface="Arial" panose="020B0604020202020204" pitchFamily="34" charset="0"/>
                <a:cs typeface="Arial" panose="020B0604020202020204" pitchFamily="34" charset="0"/>
              </a:rPr>
              <a:t/>
            </a:r>
            <a:br>
              <a:rPr lang="en-ZA" sz="2800" b="1" dirty="0" smtClean="0">
                <a:latin typeface="Arial" panose="020B0604020202020204" pitchFamily="34" charset="0"/>
                <a:cs typeface="Arial" panose="020B0604020202020204" pitchFamily="34" charset="0"/>
              </a:rPr>
            </a:br>
            <a:r>
              <a:rPr lang="en-ZA" sz="2800" b="1" dirty="0" smtClean="0">
                <a:latin typeface="Arial" panose="020B0604020202020204" pitchFamily="34" charset="0"/>
                <a:cs typeface="Arial" panose="020B0604020202020204" pitchFamily="34" charset="0"/>
              </a:rPr>
              <a:t>The Strategic Goal </a:t>
            </a:r>
            <a:r>
              <a:rPr lang="en-ZA" sz="2800" b="1" dirty="0">
                <a:latin typeface="Arial" panose="020B0604020202020204" pitchFamily="34" charset="0"/>
                <a:cs typeface="Arial" panose="020B0604020202020204" pitchFamily="34" charset="0"/>
              </a:rPr>
              <a:t>of the Committee </a:t>
            </a:r>
            <a:r>
              <a:rPr lang="en-ZA" sz="2800" dirty="0">
                <a:latin typeface="Arial" panose="020B0604020202020204" pitchFamily="34" charset="0"/>
                <a:cs typeface="Arial" panose="020B0604020202020204" pitchFamily="34" charset="0"/>
              </a:rPr>
              <a:t/>
            </a:r>
            <a:br>
              <a:rPr lang="en-ZA" sz="2800" dirty="0">
                <a:latin typeface="Arial" panose="020B0604020202020204" pitchFamily="34" charset="0"/>
                <a:cs typeface="Arial" panose="020B0604020202020204" pitchFamily="34" charset="0"/>
              </a:rPr>
            </a:br>
            <a:endParaRPr lang="en-ZA" sz="28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1277120412"/>
              </p:ext>
            </p:extLst>
          </p:nvPr>
        </p:nvGraphicFramePr>
        <p:xfrm>
          <a:off x="143694" y="1159420"/>
          <a:ext cx="811040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xmlns="" val="3844129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502" y="365126"/>
            <a:ext cx="4067448" cy="1325563"/>
          </a:xfrm>
        </p:spPr>
        <p:txBody>
          <a:bodyPr>
            <a:normAutofit/>
          </a:bodyPr>
          <a:lstStyle/>
          <a:p>
            <a:r>
              <a:rPr lang="en-ZA" sz="2800" b="1" dirty="0" smtClean="0">
                <a:latin typeface="Arial" panose="020B0604020202020204" pitchFamily="34" charset="0"/>
                <a:cs typeface="Arial" panose="020B0604020202020204" pitchFamily="34" charset="0"/>
              </a:rPr>
              <a:t>Committee Mandate </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628650" y="1859492"/>
            <a:ext cx="7886700" cy="4351338"/>
          </a:xfrm>
        </p:spPr>
        <p:txBody>
          <a:bodyPr>
            <a:normAutofit/>
          </a:bodyPr>
          <a:lstStyle/>
          <a:p>
            <a:pPr marL="0" indent="0">
              <a:buNone/>
            </a:pPr>
            <a:r>
              <a:rPr lang="en-GB" sz="1800" dirty="0">
                <a:latin typeface="Arial" panose="020B0604020202020204" pitchFamily="34" charset="0"/>
                <a:cs typeface="Arial" panose="020B0604020202020204" pitchFamily="34" charset="0"/>
              </a:rPr>
              <a:t>The Committee was established in terms of section 4(3) of the Money Bills Amendment Procedures and Related Matters Act (No. 9 of 2009). The Committee has powers and functions conferred to it by the Constitution, legislation, Rules and resolutions of the House. Such powers and functions include considering and reporting on:</a:t>
            </a:r>
            <a:endParaRPr lang="en-ZA" sz="1800" dirty="0">
              <a:latin typeface="Arial" panose="020B0604020202020204" pitchFamily="34" charset="0"/>
              <a:cs typeface="Arial" panose="020B0604020202020204" pitchFamily="34" charset="0"/>
            </a:endParaRPr>
          </a:p>
          <a:p>
            <a:pPr lvl="0"/>
            <a:r>
              <a:rPr lang="en-GB" sz="1800" i="1" dirty="0">
                <a:latin typeface="Arial" panose="020B0604020202020204" pitchFamily="34" charset="0"/>
                <a:cs typeface="Arial" panose="020B0604020202020204" pitchFamily="34" charset="0"/>
              </a:rPr>
              <a:t>Spending issues;</a:t>
            </a:r>
            <a:endParaRPr lang="en-ZA" sz="1800" i="1" dirty="0">
              <a:latin typeface="Arial" panose="020B0604020202020204" pitchFamily="34" charset="0"/>
              <a:cs typeface="Arial" panose="020B0604020202020204" pitchFamily="34" charset="0"/>
            </a:endParaRPr>
          </a:p>
          <a:p>
            <a:pPr lvl="0"/>
            <a:r>
              <a:rPr lang="en-GB" sz="1800" i="1" dirty="0">
                <a:latin typeface="Arial" panose="020B0604020202020204" pitchFamily="34" charset="0"/>
                <a:cs typeface="Arial" panose="020B0604020202020204" pitchFamily="34" charset="0"/>
              </a:rPr>
              <a:t>Amendments to the Division of Revenue Bill, the Appropriation Bill, Supplementary Appropriation Bills and the Adjustment Appropriation Bill;</a:t>
            </a:r>
            <a:endParaRPr lang="en-ZA" sz="1800" i="1" dirty="0">
              <a:latin typeface="Arial" panose="020B0604020202020204" pitchFamily="34" charset="0"/>
              <a:cs typeface="Arial" panose="020B0604020202020204" pitchFamily="34" charset="0"/>
            </a:endParaRPr>
          </a:p>
          <a:p>
            <a:pPr lvl="0"/>
            <a:r>
              <a:rPr lang="en-GB" sz="1800" i="1" dirty="0">
                <a:latin typeface="Arial" panose="020B0604020202020204" pitchFamily="34" charset="0"/>
                <a:cs typeface="Arial" panose="020B0604020202020204" pitchFamily="34" charset="0"/>
              </a:rPr>
              <a:t>Medium Term Budget Policy Statement;</a:t>
            </a:r>
            <a:endParaRPr lang="en-ZA" sz="1800" i="1" dirty="0">
              <a:latin typeface="Arial" panose="020B0604020202020204" pitchFamily="34" charset="0"/>
              <a:cs typeface="Arial" panose="020B0604020202020204" pitchFamily="34" charset="0"/>
            </a:endParaRPr>
          </a:p>
          <a:p>
            <a:pPr lvl="0"/>
            <a:r>
              <a:rPr lang="en-GB" sz="1800" i="1" dirty="0">
                <a:latin typeface="Arial" panose="020B0604020202020204" pitchFamily="34" charset="0"/>
                <a:cs typeface="Arial" panose="020B0604020202020204" pitchFamily="34" charset="0"/>
              </a:rPr>
              <a:t>Recommendations of the Financial and Fiscal Commission;</a:t>
            </a:r>
            <a:endParaRPr lang="en-ZA" sz="1800" i="1" dirty="0">
              <a:latin typeface="Arial" panose="020B0604020202020204" pitchFamily="34" charset="0"/>
              <a:cs typeface="Arial" panose="020B0604020202020204" pitchFamily="34" charset="0"/>
            </a:endParaRPr>
          </a:p>
          <a:p>
            <a:pPr lvl="0"/>
            <a:r>
              <a:rPr lang="en-GB" sz="1800" i="1" dirty="0">
                <a:latin typeface="Arial" panose="020B0604020202020204" pitchFamily="34" charset="0"/>
                <a:cs typeface="Arial" panose="020B0604020202020204" pitchFamily="34" charset="0"/>
              </a:rPr>
              <a:t>Reports on actual expenditure published by the National Treasury; and</a:t>
            </a:r>
            <a:endParaRPr lang="en-ZA" sz="1800" i="1" dirty="0">
              <a:latin typeface="Arial" panose="020B0604020202020204" pitchFamily="34" charset="0"/>
              <a:cs typeface="Arial" panose="020B0604020202020204" pitchFamily="34" charset="0"/>
            </a:endParaRPr>
          </a:p>
          <a:p>
            <a:pPr lvl="0"/>
            <a:r>
              <a:rPr lang="en-GB" sz="1800" i="1" dirty="0">
                <a:latin typeface="Arial" panose="020B0604020202020204" pitchFamily="34" charset="0"/>
                <a:cs typeface="Arial" panose="020B0604020202020204" pitchFamily="34" charset="0"/>
              </a:rPr>
              <a:t>Any other related matter set out in the Money Bills Amendment Procedures and Related Matters Act, 2009.</a:t>
            </a:r>
            <a:endParaRPr lang="en-ZA" sz="1800" i="1" dirty="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dirty="0"/>
          </a:p>
        </p:txBody>
      </p:sp>
      <p:sp>
        <p:nvSpPr>
          <p:cNvPr id="6" name="Slide Number Placeholder 5"/>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xmlns="" val="3099223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half" idx="1"/>
            <p:extLst>
              <p:ext uri="{D42A27DB-BD31-4B8C-83A1-F6EECF244321}">
                <p14:modId xmlns:p14="http://schemas.microsoft.com/office/powerpoint/2010/main" xmlns="" val="2713862559"/>
              </p:ext>
            </p:extLst>
          </p:nvPr>
        </p:nvGraphicFramePr>
        <p:xfrm>
          <a:off x="209005" y="519586"/>
          <a:ext cx="4441371" cy="5836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xmlns="" val="2740751773"/>
              </p:ext>
            </p:extLst>
          </p:nvPr>
        </p:nvGraphicFramePr>
        <p:xfrm>
          <a:off x="4514850" y="330175"/>
          <a:ext cx="4498521" cy="58366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dirty="0"/>
          </a:p>
        </p:txBody>
      </p:sp>
      <p:sp>
        <p:nvSpPr>
          <p:cNvPr id="6" name="Slide Number Placeholder 5"/>
          <p:cNvSpPr>
            <a:spLocks noGrp="1"/>
          </p:cNvSpPr>
          <p:nvPr>
            <p:ph type="sldNum" sz="quarter" idx="12"/>
          </p:nvPr>
        </p:nvSpPr>
        <p:spPr>
          <a:xfrm>
            <a:off x="6457950" y="6382477"/>
            <a:ext cx="2057400" cy="365125"/>
          </a:xfrm>
        </p:spPr>
        <p:txBody>
          <a:bodyPr/>
          <a:lstStyle/>
          <a:p>
            <a:r>
              <a:rPr lang="en-US" dirty="0"/>
              <a:t>5</a:t>
            </a:r>
          </a:p>
        </p:txBody>
      </p:sp>
    </p:spTree>
    <p:extLst>
      <p:ext uri="{BB962C8B-B14F-4D97-AF65-F5344CB8AC3E}">
        <p14:creationId xmlns:p14="http://schemas.microsoft.com/office/powerpoint/2010/main" xmlns="" val="205494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323810980"/>
              </p:ext>
            </p:extLst>
          </p:nvPr>
        </p:nvGraphicFramePr>
        <p:xfrm>
          <a:off x="574766" y="26127"/>
          <a:ext cx="7883434" cy="613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1"/>
            <p:extLst>
              <p:ext uri="{D42A27DB-BD31-4B8C-83A1-F6EECF244321}">
                <p14:modId xmlns:p14="http://schemas.microsoft.com/office/powerpoint/2010/main" xmlns="" val="1752574530"/>
              </p:ext>
            </p:extLst>
          </p:nvPr>
        </p:nvGraphicFramePr>
        <p:xfrm>
          <a:off x="195943" y="751114"/>
          <a:ext cx="8686800" cy="56182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p:txBody>
          <a:bodyPr/>
          <a:lstStyle/>
          <a:p>
            <a:r>
              <a:rPr lang="en-US" dirty="0"/>
              <a:t>6</a:t>
            </a:r>
          </a:p>
        </p:txBody>
      </p:sp>
    </p:spTree>
    <p:extLst>
      <p:ext uri="{BB962C8B-B14F-4D97-AF65-F5344CB8AC3E}">
        <p14:creationId xmlns:p14="http://schemas.microsoft.com/office/powerpoint/2010/main" xmlns="" val="252029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xmlns="" val="2712429695"/>
              </p:ext>
            </p:extLst>
          </p:nvPr>
        </p:nvGraphicFramePr>
        <p:xfrm>
          <a:off x="643346" y="13063"/>
          <a:ext cx="7872004" cy="562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169817" y="613954"/>
            <a:ext cx="8882743" cy="5473337"/>
          </a:xfrm>
        </p:spPr>
        <p:txBody>
          <a:bodyPr>
            <a:noAutofit/>
          </a:bodyPr>
          <a:lstStyle/>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Extension of the Social Distressed Relief Grant – The Committee has made several recommendations concerning this.  </a:t>
            </a: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Local government allocation above inflation -  The Committee made a </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recommendation.  </a:t>
            </a:r>
            <a:endPar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movement of early childhood development grant from </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Social </a:t>
            </a:r>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evelopment </a:t>
            </a:r>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Basic Education </a:t>
            </a:r>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The Committee made a recommendation.   </a:t>
            </a:r>
            <a:endPar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lvl="0" algn="just">
              <a:lnSpc>
                <a:spcPts val="1200"/>
              </a:lnSpc>
              <a:spcAft>
                <a:spcPts val="1000"/>
              </a:spcAft>
            </a:pPr>
            <a:r>
              <a:rPr lang="en-ZA" sz="15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The increased allocation to rural provinces and municipalities – The Committee several recommendations around this.    </a:t>
            </a:r>
            <a:endPar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Processing and adoption of the 2021/22 Budget Bills the Division of Revenue Bill and Appropriation Bill including the special appropriation </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Bills. </a:t>
            </a:r>
            <a:endPar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Virtual oversight meeting was held with the provincial education to discuss spending and performance of conditional </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grants.</a:t>
            </a:r>
            <a:endPar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workshop to discuss the structure of the equitable share formulas for provinces and local government was held to answer some questions  -  how they are designed, what data is incorporated and the allocation of funds to the different spheres of government;</a:t>
            </a: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With regard to the </a:t>
            </a:r>
            <a:r>
              <a:rPr lang="en-ZA" sz="15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MTBPS 2021, </a:t>
            </a:r>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Committee processed and adopted the Adjustments Appropriation Bill and the Division of Revenue Amendment Bill within extremely tight time frames, and reported on the Proposed Division of Revenue and Conditional Grants for provinces and local government; </a:t>
            </a: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Processing and adoption of the FFC’s recommendations for the 2022/23 division of revenue for the upcoming financial year;  </a:t>
            </a: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 Committee ensured full compliance with section 72 of the South African Constitution, which requires that the NCOP must facilitate public participation when processing legislation.</a:t>
            </a:r>
          </a:p>
          <a:p>
            <a:pPr lvl="0"/>
            <a:r>
              <a:rPr lang="en-ZA" sz="15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Recommendation tracking report was produced and shared with Members for follow-ups. </a:t>
            </a: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a:p>
        </p:txBody>
      </p:sp>
      <p:sp>
        <p:nvSpPr>
          <p:cNvPr id="6" name="Slide Number Placeholder 5"/>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xmlns="" val="361211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3542327715"/>
              </p:ext>
            </p:extLst>
          </p:nvPr>
        </p:nvGraphicFramePr>
        <p:xfrm>
          <a:off x="628650" y="0"/>
          <a:ext cx="7886700" cy="78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182880" y="849085"/>
            <a:ext cx="8778240" cy="5441951"/>
          </a:xfrm>
        </p:spPr>
        <p:txBody>
          <a:bodyPr>
            <a:noAutofit/>
          </a:bodyPr>
          <a:lstStyle/>
          <a:p>
            <a:pPr lvl="0"/>
            <a:r>
              <a:rPr lang="en-ZA" sz="1600" dirty="0">
                <a:latin typeface="Arial" panose="020B0604020202020204" pitchFamily="34" charset="0"/>
                <a:cs typeface="Arial" panose="020B0604020202020204" pitchFamily="34" charset="0"/>
              </a:rPr>
              <a:t>Continue with the processing of all Money Bills or proposed legislations (Division of Revenue Bill, Appropriation Bill and or Special Appropriation Bill.   </a:t>
            </a:r>
          </a:p>
          <a:p>
            <a:pPr lvl="0"/>
            <a:r>
              <a:rPr lang="en-ZA" sz="1600" dirty="0">
                <a:latin typeface="Arial" panose="020B0604020202020204" pitchFamily="34" charset="0"/>
                <a:cs typeface="Arial" panose="020B0604020202020204" pitchFamily="34" charset="0"/>
              </a:rPr>
              <a:t>Intensify oversight over conditional grant spending and performance by provinces, municipalities and national departments </a:t>
            </a:r>
            <a:r>
              <a:rPr lang="en-ZA" sz="1600" dirty="0" smtClean="0">
                <a:latin typeface="Arial" panose="020B0604020202020204" pitchFamily="34" charset="0"/>
                <a:cs typeface="Arial" panose="020B0604020202020204" pitchFamily="34" charset="0"/>
              </a:rPr>
              <a:t>quarterly (Sec 32 report of the PFMA and Sec 71 of the MFMA), department present causes of under/ over expenditure and remedial actions.</a:t>
            </a:r>
            <a:endParaRPr lang="en-ZA" sz="1600" dirty="0">
              <a:latin typeface="Arial" panose="020B0604020202020204" pitchFamily="34" charset="0"/>
              <a:cs typeface="Arial" panose="020B0604020202020204" pitchFamily="34" charset="0"/>
            </a:endParaRPr>
          </a:p>
          <a:p>
            <a:pPr marL="0" lvl="0" indent="0">
              <a:buNone/>
            </a:pPr>
            <a:r>
              <a:rPr lang="en-ZA" sz="1600" dirty="0" smtClean="0">
                <a:latin typeface="Arial" panose="020B0604020202020204" pitchFamily="34" charset="0"/>
                <a:cs typeface="Arial" panose="020B0604020202020204" pitchFamily="34" charset="0"/>
              </a:rPr>
              <a:t>  - Looking at under / over expenditure, whether 25 per cent expenditure benchmark is met, causes for poor expenditure &amp; remedial actions, any possible fiscal dumping (fruitless expenditure). Look at the misalignment between expenditure trends vs performance targets achieved, also look at the impact of the achieved targets on the ground.  </a:t>
            </a:r>
          </a:p>
          <a:p>
            <a:pPr marL="0" indent="0">
              <a:buNone/>
            </a:pPr>
            <a:r>
              <a:rPr lang="en-ZA" sz="1600" dirty="0" smtClean="0">
                <a:latin typeface="Arial" panose="020B0604020202020204" pitchFamily="34" charset="0"/>
                <a:cs typeface="Arial" panose="020B0604020202020204" pitchFamily="34" charset="0"/>
              </a:rPr>
              <a:t>     -  Confusion between under expenditure vs government savings, </a:t>
            </a:r>
          </a:p>
          <a:p>
            <a:pPr marL="0" indent="0">
              <a:buNone/>
            </a:pPr>
            <a:r>
              <a:rPr lang="en-ZA" sz="1600" dirty="0" smtClean="0">
                <a:latin typeface="Arial" panose="020B0604020202020204" pitchFamily="34" charset="0"/>
                <a:cs typeface="Arial" panose="020B0604020202020204" pitchFamily="34" charset="0"/>
              </a:rPr>
              <a:t>     - Comparison of frontline programme expenditure vs infrastructure project expenditures.  </a:t>
            </a:r>
          </a:p>
          <a:p>
            <a:pPr marL="0" lvl="0" indent="0">
              <a:buNone/>
            </a:pPr>
            <a:r>
              <a:rPr lang="en-ZA" sz="1600" dirty="0" smtClean="0">
                <a:latin typeface="Arial" panose="020B0604020202020204" pitchFamily="34" charset="0"/>
                <a:cs typeface="Arial" panose="020B0604020202020204" pitchFamily="34" charset="0"/>
              </a:rPr>
              <a:t>Local government: </a:t>
            </a:r>
          </a:p>
          <a:p>
            <a:pPr lvl="0"/>
            <a:r>
              <a:rPr lang="en-ZA" sz="1600" dirty="0" smtClean="0">
                <a:latin typeface="Arial" panose="020B0604020202020204" pitchFamily="34" charset="0"/>
                <a:cs typeface="Arial" panose="020B0604020202020204" pitchFamily="34" charset="0"/>
              </a:rPr>
              <a:t>- In </a:t>
            </a:r>
            <a:r>
              <a:rPr lang="en-ZA" sz="1600" dirty="0">
                <a:latin typeface="Arial" panose="020B0604020202020204" pitchFamily="34" charset="0"/>
                <a:cs typeface="Arial" panose="020B0604020202020204" pitchFamily="34" charset="0"/>
              </a:rPr>
              <a:t>2022, about R87.3 billion is earmarked for local government in the form of equitable share, </a:t>
            </a:r>
            <a:endParaRPr lang="en-ZA" sz="1600" dirty="0" smtClean="0">
              <a:latin typeface="Arial" panose="020B0604020202020204" pitchFamily="34" charset="0"/>
              <a:cs typeface="Arial" panose="020B0604020202020204" pitchFamily="34" charset="0"/>
            </a:endParaRPr>
          </a:p>
          <a:p>
            <a:pPr marL="0" lvl="0" indent="0">
              <a:buNone/>
            </a:pP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 In </a:t>
            </a:r>
            <a:r>
              <a:rPr lang="en-ZA" sz="1600" dirty="0">
                <a:latin typeface="Arial" panose="020B0604020202020204" pitchFamily="34" charset="0"/>
                <a:cs typeface="Arial" panose="020B0604020202020204" pitchFamily="34" charset="0"/>
              </a:rPr>
              <a:t>2022, about R47.9 billion is allocated through conditional grants to local government, with R15.3 billion from general fuel levy sharing with metros. </a:t>
            </a:r>
            <a:endParaRPr lang="en-ZA" sz="1600" dirty="0" smtClean="0">
              <a:latin typeface="Arial" panose="020B0604020202020204" pitchFamily="34" charset="0"/>
              <a:cs typeface="Arial" panose="020B0604020202020204" pitchFamily="34" charset="0"/>
            </a:endParaRPr>
          </a:p>
          <a:p>
            <a:pPr lvl="0"/>
            <a:r>
              <a:rPr lang="en-ZA" sz="1600" dirty="0" smtClean="0">
                <a:latin typeface="Arial" panose="020B0604020202020204" pitchFamily="34" charset="0"/>
                <a:cs typeface="Arial" panose="020B0604020202020204" pitchFamily="34" charset="0"/>
              </a:rPr>
              <a:t>These </a:t>
            </a:r>
            <a:r>
              <a:rPr lang="en-ZA" sz="1600" dirty="0">
                <a:latin typeface="Arial" panose="020B0604020202020204" pitchFamily="34" charset="0"/>
                <a:cs typeface="Arial" panose="020B0604020202020204" pitchFamily="34" charset="0"/>
              </a:rPr>
              <a:t>allocated resources </a:t>
            </a:r>
            <a:r>
              <a:rPr lang="en-ZA" sz="1600" dirty="0" smtClean="0">
                <a:latin typeface="Arial" panose="020B0604020202020204" pitchFamily="34" charset="0"/>
                <a:cs typeface="Arial" panose="020B0604020202020204" pitchFamily="34" charset="0"/>
              </a:rPr>
              <a:t>call for </a:t>
            </a:r>
            <a:r>
              <a:rPr lang="en-ZA" sz="1600" dirty="0">
                <a:latin typeface="Arial" panose="020B0604020202020204" pitchFamily="34" charset="0"/>
                <a:cs typeface="Arial" panose="020B0604020202020204" pitchFamily="34" charset="0"/>
              </a:rPr>
              <a:t>improved financial management capacity as well as consistent and firm oversight by council and other oversight bodies, and collaboration where necessary. </a:t>
            </a:r>
            <a:endParaRPr lang="en-ZA" sz="1600" dirty="0" smtClean="0">
              <a:latin typeface="Arial" panose="020B0604020202020204" pitchFamily="34" charset="0"/>
              <a:cs typeface="Arial" panose="020B0604020202020204" pitchFamily="34" charset="0"/>
            </a:endParaRPr>
          </a:p>
          <a:p>
            <a:pPr lvl="0"/>
            <a:r>
              <a:rPr lang="en-ZA" sz="1600" dirty="0" smtClean="0">
                <a:latin typeface="Arial" panose="020B0604020202020204" pitchFamily="34" charset="0"/>
                <a:cs typeface="Arial" panose="020B0604020202020204" pitchFamily="34" charset="0"/>
              </a:rPr>
              <a:t>What is the impact of these allocations to the financially distressed municipalities, with unfunded mandates and those that owe Eskom and Water boards?  </a:t>
            </a:r>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DCCE376D-C5D3-4393-A72D-493D84BFE503}" type="datetime1">
              <a:rPr lang="en-US" smtClean="0"/>
              <a:pPr/>
              <a:t>3/15/2022</a:t>
            </a:fld>
            <a:endParaRPr lang="en-US" dirty="0"/>
          </a:p>
        </p:txBody>
      </p:sp>
      <p:sp>
        <p:nvSpPr>
          <p:cNvPr id="6" name="Slide Number Placeholder 5"/>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xmlns="" val="813870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3134</TotalTime>
  <Words>2067</Words>
  <Application>Microsoft Office PowerPoint</Application>
  <PresentationFormat>On-screen Show (4:3)</PresentationFormat>
  <Paragraphs>151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Background </vt:lpstr>
      <vt:lpstr>Parliament Strategic Goals </vt:lpstr>
      <vt:lpstr> The Strategic Goal of the Committee  </vt:lpstr>
      <vt:lpstr>Committee Mandate </vt:lpstr>
      <vt:lpstr>Slide 6</vt:lpstr>
      <vt:lpstr>Slide 7</vt:lpstr>
      <vt:lpstr>Slide 8</vt:lpstr>
      <vt:lpstr>Slide 9</vt:lpstr>
      <vt:lpstr>Slide 10</vt:lpstr>
      <vt:lpstr>Slide 11</vt:lpstr>
      <vt:lpstr>Slide 12</vt:lpstr>
      <vt:lpstr>Recommendations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311</cp:revision>
  <dcterms:created xsi:type="dcterms:W3CDTF">2019-05-28T17:07:42Z</dcterms:created>
  <dcterms:modified xsi:type="dcterms:W3CDTF">2022-03-15T11:21:53Z</dcterms:modified>
</cp:coreProperties>
</file>