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73" r:id="rId3"/>
    <p:sldId id="257" r:id="rId4"/>
    <p:sldId id="258" r:id="rId5"/>
    <p:sldId id="259" r:id="rId6"/>
    <p:sldId id="260" r:id="rId7"/>
    <p:sldId id="261" r:id="rId8"/>
    <p:sldId id="263" r:id="rId9"/>
    <p:sldId id="264" r:id="rId10"/>
    <p:sldId id="266" r:id="rId11"/>
    <p:sldId id="269" r:id="rId12"/>
    <p:sldId id="270" r:id="rId13"/>
    <p:sldId id="274" r:id="rId14"/>
    <p:sldId id="275" r:id="rId15"/>
    <p:sldId id="272" r:id="rId16"/>
    <p:sldId id="268" r:id="rId17"/>
  </p:sldIdLst>
  <p:sldSz cx="9144000" cy="6858000" type="screen4x3"/>
  <p:notesSz cx="6794500" cy="99314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5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6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7BAFD77-82C8-614A-8E7A-50E0B00609D4}" type="datetimeFigureOut">
              <a:rPr lang="en-US" smtClean="0"/>
              <a:t>3/10/2022</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2282E17-0948-4F4F-BA20-EEDBE7794426}" type="slidenum">
              <a:rPr lang="en-US" smtClean="0"/>
              <a:t>‹#›</a:t>
            </a:fld>
            <a:endParaRPr lang="en-US"/>
          </a:p>
        </p:txBody>
      </p:sp>
    </p:spTree>
    <p:extLst>
      <p:ext uri="{BB962C8B-B14F-4D97-AF65-F5344CB8AC3E}">
        <p14:creationId xmlns:p14="http://schemas.microsoft.com/office/powerpoint/2010/main"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CB9EBE-EDD5-4DE3-BB97-234C5F22978E}" type="slidenum">
              <a:rPr lang="en-ZA" smtClean="0">
                <a:solidFill>
                  <a:prstClr val="black"/>
                </a:solidFill>
              </a:rPr>
              <a:pPr/>
              <a:t>1</a:t>
            </a:fld>
            <a:endParaRPr lang="en-ZA">
              <a:solidFill>
                <a:prstClr val="black"/>
              </a:solidFill>
            </a:endParaRPr>
          </a:p>
        </p:txBody>
      </p:sp>
    </p:spTree>
    <p:extLst>
      <p:ext uri="{BB962C8B-B14F-4D97-AF65-F5344CB8AC3E}">
        <p14:creationId xmlns:p14="http://schemas.microsoft.com/office/powerpoint/2010/main" val="164802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282E17-0948-4F4F-BA20-EEDBE7794426}" type="slidenum">
              <a:rPr lang="en-US" smtClean="0"/>
              <a:t>2</a:t>
            </a:fld>
            <a:endParaRPr lang="en-US"/>
          </a:p>
        </p:txBody>
      </p:sp>
    </p:spTree>
    <p:extLst>
      <p:ext uri="{BB962C8B-B14F-4D97-AF65-F5344CB8AC3E}">
        <p14:creationId xmlns:p14="http://schemas.microsoft.com/office/powerpoint/2010/main" val="382222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8</a:t>
            </a:fld>
            <a:endParaRPr lang="en-US"/>
          </a:p>
        </p:txBody>
      </p:sp>
    </p:spTree>
    <p:extLst>
      <p:ext uri="{BB962C8B-B14F-4D97-AF65-F5344CB8AC3E}">
        <p14:creationId xmlns:p14="http://schemas.microsoft.com/office/powerpoint/2010/main" val="192934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14</a:t>
            </a:fld>
            <a:endParaRPr lang="en-US"/>
          </a:p>
        </p:txBody>
      </p:sp>
    </p:spTree>
    <p:extLst>
      <p:ext uri="{BB962C8B-B14F-4D97-AF65-F5344CB8AC3E}">
        <p14:creationId xmlns:p14="http://schemas.microsoft.com/office/powerpoint/2010/main" val="412141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B041F2-9ACD-4F3A-9CF8-CF56E7D1F696}"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6920A-3883-4F2B-B43C-1BF54372C0E9}"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9B076D-FFA0-4F41-AC24-779B4FE0B48E}"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83749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08C8889-70C1-4122-B32B-2775BDED51BE}" type="datetime1">
              <a:rPr lang="en-US" smtClean="0">
                <a:solidFill>
                  <a:prstClr val="black">
                    <a:tint val="75000"/>
                  </a:prstClr>
                </a:solidFill>
              </a:rPr>
              <a:t>3/10/2022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7192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92D8D20-1A99-4DE2-BE95-5514BA1B6C7B}" type="datetime1">
              <a:rPr lang="en-US" smtClean="0">
                <a:solidFill>
                  <a:prstClr val="black">
                    <a:tint val="75000"/>
                  </a:prstClr>
                </a:solidFill>
              </a:rPr>
              <a:t>3/10/2022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0155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9CFAD5-CDED-4709-B681-D8993D409593}" type="datetime1">
              <a:rPr lang="en-US" smtClean="0">
                <a:solidFill>
                  <a:prstClr val="black">
                    <a:tint val="75000"/>
                  </a:prstClr>
                </a:solidFill>
              </a:rPr>
              <a:t>3/10/2022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444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3C79E98-AD00-46E0-AABE-8E2CA8A38D36}" type="datetime1">
              <a:rPr lang="en-US" smtClean="0">
                <a:solidFill>
                  <a:prstClr val="black">
                    <a:tint val="75000"/>
                  </a:prstClr>
                </a:solidFill>
              </a:rPr>
              <a:t>3/10/2022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418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D791B48D-7AB6-4C59-9268-7BC6623823E2}" type="datetime1">
              <a:rPr lang="en-US" smtClean="0">
                <a:solidFill>
                  <a:prstClr val="black">
                    <a:tint val="75000"/>
                  </a:prstClr>
                </a:solidFill>
              </a:rPr>
              <a:t>3/10/2022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43668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B032F31-7256-4A63-B13C-D6DC06B0384B}" type="datetime1">
              <a:rPr lang="en-US" smtClean="0">
                <a:solidFill>
                  <a:prstClr val="black">
                    <a:tint val="75000"/>
                  </a:prstClr>
                </a:solidFill>
              </a:rPr>
              <a:t>3/10/2022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56923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69386-D6FA-4C2E-B522-2583EA31564C}" type="datetime1">
              <a:rPr lang="en-US" smtClean="0">
                <a:solidFill>
                  <a:prstClr val="black">
                    <a:tint val="75000"/>
                  </a:prstClr>
                </a:solidFill>
              </a:rPr>
              <a:t>3/10/2022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509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A4CEC27-2F3C-4746-B4B9-97BEA875E2FC}" type="datetime1">
              <a:rPr lang="en-US" smtClean="0">
                <a:solidFill>
                  <a:prstClr val="black">
                    <a:tint val="75000"/>
                  </a:prstClr>
                </a:solidFill>
              </a:rPr>
              <a:t>3/10/2022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5695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427EE-8616-4685-A6D0-1593F7B812ED}"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04767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1B8BE2E-BC8E-44BD-9BE4-9D2633604B00}" type="datetime1">
              <a:rPr lang="en-US" smtClean="0">
                <a:solidFill>
                  <a:prstClr val="black">
                    <a:tint val="75000"/>
                  </a:prstClr>
                </a:solidFill>
              </a:rPr>
              <a:t>3/10/2022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0674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7B7E2-ABBA-43D2-AD46-6D8A995D39F7}" type="datetime1">
              <a:rPr lang="en-US" smtClean="0">
                <a:solidFill>
                  <a:prstClr val="black">
                    <a:tint val="75000"/>
                  </a:prstClr>
                </a:solidFill>
              </a:rPr>
              <a:t>3/10/2022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3620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7A90861-8033-4D97-A92F-FB3476FDB9DD}" type="datetime1">
              <a:rPr lang="en-US" smtClean="0">
                <a:solidFill>
                  <a:prstClr val="black">
                    <a:tint val="75000"/>
                  </a:prstClr>
                </a:solidFill>
              </a:rPr>
              <a:t>3/10/2022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6250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418AE-81AA-4C28-895F-9115C6ED4BD4}"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DD49A5-7EC9-4D18-A426-5FACD3176E74}" type="datetime1">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684DF5-63A0-4230-9F72-8D3299338F1D}" type="datetime1">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8A0B0B-AA7C-4B33-A1B0-675B602ABBE6}" type="datetime1">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D516A-728E-4C96-899D-7CCA2D344E7C}" type="datetime1">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24C0A-DA85-40E7-AF36-284B542CC7EA}" type="datetime1">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411519-12E1-4EB8-BE48-988B2169858F}" type="datetime1">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1DA5D-EA13-4C44-919B-86BB943DD8F3}" type="datetime1">
              <a:rPr lang="en-US" smtClean="0"/>
              <a:t>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t>‹#›</a:t>
            </a:fld>
            <a:endParaRPr lang="en-US"/>
          </a:p>
        </p:txBody>
      </p:sp>
    </p:spTree>
    <p:extLst>
      <p:ext uri="{BB962C8B-B14F-4D97-AF65-F5344CB8AC3E}">
        <p14:creationId xmlns:p14="http://schemas.microsoft.com/office/powerpoint/2010/main"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C970F25-17A4-4DB1-BA1B-B95616B49953}" type="datetime1">
              <a:rPr lang="en-US" smtClean="0">
                <a:solidFill>
                  <a:prstClr val="black">
                    <a:tint val="75000"/>
                  </a:prstClr>
                </a:solidFill>
              </a:rPr>
              <a:t>3/10/2022</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68001AB-CE0D-4B33-9A39-75157A7AE39C}"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2767269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5000" r="3000" b="-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29" y="5917408"/>
            <a:ext cx="2135981" cy="621506"/>
          </a:xfrm>
          <a:prstGeom prst="rect">
            <a:avLst/>
          </a:prstGeom>
        </p:spPr>
      </p:pic>
      <p:sp>
        <p:nvSpPr>
          <p:cNvPr id="5" name="Title 1"/>
          <p:cNvSpPr txBox="1">
            <a:spLocks/>
          </p:cNvSpPr>
          <p:nvPr/>
        </p:nvSpPr>
        <p:spPr>
          <a:xfrm>
            <a:off x="1879988" y="1386721"/>
            <a:ext cx="5829300" cy="15359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3200" b="1" dirty="0">
                <a:solidFill>
                  <a:prstClr val="black"/>
                </a:solidFill>
                <a:latin typeface="Arial Narrow" panose="020B0606020202030204" pitchFamily="34" charset="0"/>
                <a:cs typeface="Arial" panose="020B0604020202020204" pitchFamily="34" charset="0"/>
              </a:rPr>
              <a:t>MANAGEMENT OF STATE PATIENTS IN CORRECTIONAL CENTRES</a:t>
            </a:r>
            <a:endParaRPr lang="en-ZA" sz="3200" b="1" dirty="0">
              <a:solidFill>
                <a:prstClr val="black"/>
              </a:solidFill>
              <a:latin typeface="Arial Narrow" panose="020B0606020202030204" pitchFamily="34" charset="0"/>
              <a:cs typeface="Arial" panose="020B0604020202020204" pitchFamily="34" charset="0"/>
            </a:endParaRPr>
          </a:p>
        </p:txBody>
      </p:sp>
      <p:sp>
        <p:nvSpPr>
          <p:cNvPr id="6" name="Subtitle 2"/>
          <p:cNvSpPr txBox="1">
            <a:spLocks/>
          </p:cNvSpPr>
          <p:nvPr/>
        </p:nvSpPr>
        <p:spPr>
          <a:xfrm>
            <a:off x="2257963" y="2922633"/>
            <a:ext cx="4482498" cy="1978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n-ZA" b="1" dirty="0">
                <a:solidFill>
                  <a:prstClr val="black"/>
                </a:solidFill>
                <a:latin typeface="Arial Narrow" panose="020B0606020202030204" pitchFamily="34" charset="0"/>
                <a:ea typeface="+mj-ea"/>
                <a:cs typeface="Arial" panose="020B0604020202020204" pitchFamily="34" charset="0"/>
              </a:rPr>
              <a:t>11 MARCH 2022</a:t>
            </a:r>
          </a:p>
        </p:txBody>
      </p:sp>
      <p:cxnSp>
        <p:nvCxnSpPr>
          <p:cNvPr id="9" name="Straight Connector 8"/>
          <p:cNvCxnSpPr/>
          <p:nvPr/>
        </p:nvCxnSpPr>
        <p:spPr>
          <a:xfrm>
            <a:off x="2445377" y="3057028"/>
            <a:ext cx="4698522"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E68001AB-CE0D-4B33-9A39-75157A7AE39C}" type="slidenum">
              <a:rPr lang="en-ZA" smtClean="0">
                <a:solidFill>
                  <a:prstClr val="black">
                    <a:tint val="75000"/>
                  </a:prstClr>
                </a:solidFill>
              </a:rPr>
              <a:pPr/>
              <a:t>1</a:t>
            </a:fld>
            <a:endParaRPr lang="en-ZA">
              <a:solidFill>
                <a:prstClr val="black">
                  <a:tint val="75000"/>
                </a:prstClr>
              </a:solidFill>
            </a:endParaRPr>
          </a:p>
        </p:txBody>
      </p:sp>
    </p:spTree>
    <p:extLst>
      <p:ext uri="{BB962C8B-B14F-4D97-AF65-F5344CB8AC3E}">
        <p14:creationId xmlns:p14="http://schemas.microsoft.com/office/powerpoint/2010/main" val="188111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463550" y="271596"/>
            <a:ext cx="7882757" cy="707886"/>
          </a:xfrm>
          <a:prstGeom prst="rect">
            <a:avLst/>
          </a:prstGeom>
          <a:noFill/>
        </p:spPr>
        <p:txBody>
          <a:bodyPr wrap="square" rtlCol="0">
            <a:spAutoFit/>
          </a:bodyPr>
          <a:lstStyle/>
          <a:p>
            <a:r>
              <a:rPr lang="en-US" sz="4000" b="1" dirty="0">
                <a:solidFill>
                  <a:srgbClr val="005300"/>
                </a:solidFill>
                <a:latin typeface="+mj-lt"/>
                <a:cs typeface="Arial Black"/>
              </a:rPr>
              <a:t>Achievements ….</a:t>
            </a:r>
            <a:r>
              <a:rPr lang="en-US" sz="4000" b="1" dirty="0" err="1">
                <a:solidFill>
                  <a:srgbClr val="005300"/>
                </a:solidFill>
                <a:latin typeface="+mj-lt"/>
                <a:cs typeface="Arial Black"/>
              </a:rPr>
              <a:t>Cont</a:t>
            </a:r>
            <a:endParaRPr lang="en-US" sz="40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739471" y="1288111"/>
            <a:ext cx="7606835" cy="4154984"/>
          </a:xfrm>
          <a:prstGeom prst="rect">
            <a:avLst/>
          </a:prstGeom>
        </p:spPr>
        <p:txBody>
          <a:bodyPr wrap="square">
            <a:spAutoFit/>
          </a:bodyPr>
          <a:lstStyle/>
          <a:p>
            <a:pPr algn="just"/>
            <a:endParaRPr lang="en-ZA"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Customized Mental Health training was conducted in all DCS Regions, collaborating with the NDoH Forensic Mental Health Unit as part of empowerment of Officials dealing with Mental Health Care users in DCS facilities. </a:t>
            </a:r>
          </a:p>
          <a:p>
            <a:pPr marL="800100" lvl="1" indent="-342900" algn="just">
              <a:buFont typeface="Arial" panose="020B0604020202020204" pitchFamily="34" charset="0"/>
              <a:buChar char="•"/>
            </a:pPr>
            <a:r>
              <a:rPr lang="en-ZA" sz="2400" dirty="0">
                <a:latin typeface="Arial" panose="020B0604020202020204" pitchFamily="34" charset="0"/>
                <a:cs typeface="Arial" panose="020B0604020202020204" pitchFamily="34" charset="0"/>
              </a:rPr>
              <a:t>The training integrated the Criminal Procedure Act, 51 of 1977 as amended,  Mental Health Care Act 17 of 2002 and Correctional Services Act 11 of 1998 as amended.</a:t>
            </a:r>
          </a:p>
          <a:p>
            <a:pPr algn="just"/>
            <a:endParaRPr lang="en-ZA" sz="2400" dirty="0"/>
          </a:p>
        </p:txBody>
      </p:sp>
      <p:sp>
        <p:nvSpPr>
          <p:cNvPr id="2" name="Slide Number Placeholder 1"/>
          <p:cNvSpPr>
            <a:spLocks noGrp="1"/>
          </p:cNvSpPr>
          <p:nvPr>
            <p:ph type="sldNum" sz="quarter" idx="12"/>
          </p:nvPr>
        </p:nvSpPr>
        <p:spPr/>
        <p:txBody>
          <a:bodyPr/>
          <a:lstStyle/>
          <a:p>
            <a:fld id="{DCB3B80B-23E3-3948-A741-EEB7CB22DD0C}" type="slidenum">
              <a:rPr lang="en-US" smtClean="0"/>
              <a:t>10</a:t>
            </a:fld>
            <a:endParaRPr lang="en-US"/>
          </a:p>
        </p:txBody>
      </p:sp>
    </p:spTree>
    <p:extLst>
      <p:ext uri="{BB962C8B-B14F-4D97-AF65-F5344CB8AC3E}">
        <p14:creationId xmlns:p14="http://schemas.microsoft.com/office/powerpoint/2010/main" val="41863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876300" y="655341"/>
            <a:ext cx="7378700" cy="38100"/>
          </a:xfrm>
          <a:prstGeom prst="rect">
            <a:avLst/>
          </a:prstGeom>
        </p:spPr>
      </p:pic>
      <p:sp>
        <p:nvSpPr>
          <p:cNvPr id="7" name="TextBox 6"/>
          <p:cNvSpPr txBox="1"/>
          <p:nvPr/>
        </p:nvSpPr>
        <p:spPr>
          <a:xfrm>
            <a:off x="772244" y="39070"/>
            <a:ext cx="7840811" cy="707886"/>
          </a:xfrm>
          <a:prstGeom prst="rect">
            <a:avLst/>
          </a:prstGeom>
          <a:noFill/>
        </p:spPr>
        <p:txBody>
          <a:bodyPr wrap="square" rtlCol="0">
            <a:spAutoFit/>
          </a:bodyPr>
          <a:lstStyle/>
          <a:p>
            <a:r>
              <a:rPr lang="en-US" altLang="en-US" sz="4000" b="1" dirty="0">
                <a:solidFill>
                  <a:srgbClr val="005300"/>
                </a:solidFill>
                <a:latin typeface="+mj-lt"/>
                <a:cs typeface="Arial Black"/>
              </a:rPr>
              <a:t>Challenges </a:t>
            </a:r>
            <a:endParaRPr lang="en-US" sz="40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334010" y="800100"/>
            <a:ext cx="8463280" cy="5909310"/>
          </a:xfrm>
          <a:prstGeom prst="rect">
            <a:avLst/>
          </a:prstGeom>
        </p:spPr>
        <p:txBody>
          <a:bodyPr wrap="square">
            <a:spAutoFit/>
          </a:bodyPr>
          <a:lstStyle/>
          <a:p>
            <a:pPr marL="342900" indent="-342900" algn="just">
              <a:buFont typeface="Wingdings" panose="05000000000000000000" pitchFamily="2" charset="2"/>
              <a:buChar char="q"/>
            </a:pPr>
            <a:r>
              <a:rPr lang="en-ZA" sz="2100" dirty="0">
                <a:latin typeface="Arial" pitchFamily="34" charset="0"/>
                <a:cs typeface="Arial" pitchFamily="34" charset="0"/>
              </a:rPr>
              <a:t>Continuous admission of newly declared State Patients in Correctional Facilities due to unavailability of beds at designated Mental Health Institutions;</a:t>
            </a:r>
          </a:p>
          <a:p>
            <a:pPr algn="just"/>
            <a:endParaRPr lang="en-ZA" sz="2100" dirty="0">
              <a:latin typeface="Arial" pitchFamily="34" charset="0"/>
              <a:cs typeface="Arial" pitchFamily="34" charset="0"/>
            </a:endParaRPr>
          </a:p>
          <a:p>
            <a:pPr marL="342900" indent="-342900" algn="just">
              <a:buFont typeface="Wingdings" panose="05000000000000000000" pitchFamily="2" charset="2"/>
              <a:buChar char="q"/>
            </a:pPr>
            <a:r>
              <a:rPr lang="en-US" sz="2100" dirty="0">
                <a:latin typeface="Arial" pitchFamily="34" charset="0"/>
                <a:cs typeface="Arial" pitchFamily="34" charset="0"/>
              </a:rPr>
              <a:t>Gauteng Province is still a challenge as the 02 designated Mental Health Institutions (Sterkfontein and Weskoppies) admit long term Mental Health Care Users thereby limiting admission capacity for DCS confirmed State Patients due to non availability of beds;</a:t>
            </a:r>
          </a:p>
          <a:p>
            <a:pPr marL="342900" indent="-342900" algn="just">
              <a:buFont typeface="Wingdings" panose="05000000000000000000" pitchFamily="2" charset="2"/>
              <a:buChar char="q"/>
            </a:pPr>
            <a:endParaRPr lang="en-US" sz="2100" dirty="0">
              <a:latin typeface="Arial" pitchFamily="34" charset="0"/>
              <a:cs typeface="Arial" pitchFamily="34" charset="0"/>
            </a:endParaRPr>
          </a:p>
          <a:p>
            <a:pPr marL="342900" indent="-342900" algn="just">
              <a:buFont typeface="Wingdings" panose="05000000000000000000" pitchFamily="2" charset="2"/>
              <a:buChar char="q"/>
            </a:pPr>
            <a:r>
              <a:rPr lang="en-US" sz="2100" dirty="0">
                <a:latin typeface="Arial" pitchFamily="34" charset="0"/>
                <a:cs typeface="Arial" pitchFamily="34" charset="0"/>
              </a:rPr>
              <a:t>There were no transfers of State Patients in Mpumalanga Province, however, a dedicated Psychiatrist continues to consult declared SPs within DCS facilities;</a:t>
            </a:r>
          </a:p>
          <a:p>
            <a:pPr algn="just"/>
            <a:endParaRPr lang="en-US" sz="2100" dirty="0">
              <a:latin typeface="Arial" pitchFamily="34" charset="0"/>
              <a:cs typeface="Arial" pitchFamily="34" charset="0"/>
            </a:endParaRPr>
          </a:p>
          <a:p>
            <a:pPr marL="342900" indent="-342900" algn="just">
              <a:buFont typeface="Wingdings" panose="05000000000000000000" pitchFamily="2" charset="2"/>
              <a:buChar char="q"/>
            </a:pPr>
            <a:r>
              <a:rPr lang="en-US" sz="2100" dirty="0">
                <a:latin typeface="Arial" pitchFamily="34" charset="0"/>
                <a:cs typeface="Arial" pitchFamily="34" charset="0"/>
              </a:rPr>
              <a:t>Mpumalanga relies mostly on Gauteng Province for admission of SPs;</a:t>
            </a:r>
          </a:p>
          <a:p>
            <a:pPr marL="342900" indent="-342900" algn="just">
              <a:buFont typeface="Wingdings" panose="05000000000000000000" pitchFamily="2" charset="2"/>
              <a:buChar char="q"/>
            </a:pPr>
            <a:endParaRPr lang="en-US" sz="2100" dirty="0">
              <a:latin typeface="Arial" pitchFamily="34" charset="0"/>
              <a:cs typeface="Arial" pitchFamily="34" charset="0"/>
            </a:endParaRPr>
          </a:p>
          <a:p>
            <a:pPr marL="342900" indent="-342900" algn="just">
              <a:buFont typeface="Wingdings" panose="05000000000000000000" pitchFamily="2" charset="2"/>
              <a:buChar char="q"/>
            </a:pPr>
            <a:r>
              <a:rPr lang="en-US" sz="2100" dirty="0">
                <a:latin typeface="Arial" pitchFamily="34" charset="0"/>
                <a:cs typeface="Arial" pitchFamily="34" charset="0"/>
              </a:rPr>
              <a:t>The longest admitted SP in DCS facilities is in Mpumalanga admitted since 2016.</a:t>
            </a:r>
            <a:endParaRPr lang="en-ZA" sz="21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t>11</a:t>
            </a:fld>
            <a:endParaRPr lang="en-US"/>
          </a:p>
        </p:txBody>
      </p:sp>
    </p:spTree>
    <p:extLst>
      <p:ext uri="{BB962C8B-B14F-4D97-AF65-F5344CB8AC3E}">
        <p14:creationId xmlns:p14="http://schemas.microsoft.com/office/powerpoint/2010/main" val="101367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595618" y="271596"/>
            <a:ext cx="8291207" cy="584775"/>
          </a:xfrm>
          <a:prstGeom prst="rect">
            <a:avLst/>
          </a:prstGeom>
          <a:noFill/>
        </p:spPr>
        <p:txBody>
          <a:bodyPr wrap="square" rtlCol="0">
            <a:spAutoFit/>
          </a:bodyPr>
          <a:lstStyle/>
          <a:p>
            <a:r>
              <a:rPr lang="en-US" altLang="en-US" sz="3200" b="1" dirty="0">
                <a:solidFill>
                  <a:srgbClr val="005300"/>
                </a:solidFill>
                <a:latin typeface="+mj-lt"/>
                <a:cs typeface="Arial Black"/>
              </a:rPr>
              <a:t>Mitigation interventions on the transfer of SPs </a:t>
            </a:r>
            <a:endParaRPr lang="en-US" sz="32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259080" y="979482"/>
            <a:ext cx="8463280" cy="5632311"/>
          </a:xfrm>
          <a:prstGeom prst="rect">
            <a:avLst/>
          </a:prstGeom>
        </p:spPr>
        <p:txBody>
          <a:bodyPr wrap="square">
            <a:spAutoFit/>
          </a:bodyPr>
          <a:lstStyle/>
          <a:p>
            <a:pPr algn="just"/>
            <a:endParaRPr lang="en-ZA" sz="2400" dirty="0"/>
          </a:p>
          <a:p>
            <a:pPr marL="342900" indent="-34290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Successful collaboration with national DoH whereby designated Psychiatrists come into DCS facilities to render mental health care services to State Patients.</a:t>
            </a:r>
          </a:p>
          <a:p>
            <a:pPr algn="just"/>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DCS Centres continue to implement standardized tools to ensure comprehensive and consistent management of SPs within DCS facilities.</a:t>
            </a:r>
          </a:p>
          <a:p>
            <a:pPr algn="just"/>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DCS </a:t>
            </a:r>
            <a:r>
              <a:rPr lang="en-US" sz="2400" dirty="0" err="1">
                <a:latin typeface="Arial" panose="020B0604020202020204" pitchFamily="34" charset="0"/>
                <a:cs typeface="Arial" panose="020B0604020202020204" pitchFamily="34" charset="0"/>
              </a:rPr>
              <a:t>Centres</a:t>
            </a:r>
            <a:r>
              <a:rPr lang="en-US" sz="2400" dirty="0">
                <a:latin typeface="Arial" panose="020B0604020202020204" pitchFamily="34" charset="0"/>
                <a:cs typeface="Arial" panose="020B0604020202020204" pitchFamily="34" charset="0"/>
              </a:rPr>
              <a:t> avail audio-visual facilities for presentation of SPs to </a:t>
            </a:r>
            <a:r>
              <a:rPr lang="en-US" sz="2400" dirty="0" err="1">
                <a:latin typeface="Arial" panose="020B0604020202020204" pitchFamily="34" charset="0"/>
                <a:cs typeface="Arial" panose="020B0604020202020204" pitchFamily="34" charset="0"/>
              </a:rPr>
              <a:t>DoH</a:t>
            </a:r>
            <a:r>
              <a:rPr lang="en-US" sz="2400" dirty="0">
                <a:latin typeface="Arial" panose="020B0604020202020204" pitchFamily="34" charset="0"/>
                <a:cs typeface="Arial" panose="020B0604020202020204" pitchFamily="34" charset="0"/>
              </a:rPr>
              <a:t> Psychiatrists to ensure that SPs within DCS facilities continue to receive the required care whilst waiting for transfer to designated Mental Health Institutions.</a:t>
            </a:r>
          </a:p>
          <a:p>
            <a:pPr algn="just"/>
            <a:endParaRPr lang="en-ZA"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t>12</a:t>
            </a:fld>
            <a:endParaRPr lang="en-US"/>
          </a:p>
        </p:txBody>
      </p:sp>
    </p:spTree>
    <p:extLst>
      <p:ext uri="{BB962C8B-B14F-4D97-AF65-F5344CB8AC3E}">
        <p14:creationId xmlns:p14="http://schemas.microsoft.com/office/powerpoint/2010/main" val="410299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748018" y="95127"/>
            <a:ext cx="8291207" cy="1077218"/>
          </a:xfrm>
          <a:prstGeom prst="rect">
            <a:avLst/>
          </a:prstGeom>
          <a:noFill/>
        </p:spPr>
        <p:txBody>
          <a:bodyPr wrap="square" rtlCol="0">
            <a:spAutoFit/>
          </a:bodyPr>
          <a:lstStyle/>
          <a:p>
            <a:r>
              <a:rPr lang="en-US" altLang="en-US" sz="3200" b="1" dirty="0">
                <a:solidFill>
                  <a:srgbClr val="005300"/>
                </a:solidFill>
                <a:latin typeface="+mj-lt"/>
                <a:cs typeface="Arial Black"/>
              </a:rPr>
              <a:t>Mitigation interventions on the transfer of SPs …</a:t>
            </a:r>
            <a:r>
              <a:rPr lang="en-US" altLang="en-US" sz="3200" b="1" dirty="0" err="1">
                <a:solidFill>
                  <a:srgbClr val="005300"/>
                </a:solidFill>
                <a:latin typeface="+mj-lt"/>
                <a:cs typeface="Arial Black"/>
              </a:rPr>
              <a:t>cont</a:t>
            </a:r>
            <a:r>
              <a:rPr lang="en-US" altLang="en-US" sz="3200" b="1" dirty="0">
                <a:solidFill>
                  <a:srgbClr val="005300"/>
                </a:solidFill>
                <a:latin typeface="+mj-lt"/>
                <a:cs typeface="Arial Black"/>
              </a:rPr>
              <a:t> </a:t>
            </a:r>
            <a:endParaRPr lang="en-US" sz="32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381000" y="1348814"/>
            <a:ext cx="8341360" cy="4524315"/>
          </a:xfrm>
          <a:prstGeom prst="rect">
            <a:avLst/>
          </a:prstGeom>
        </p:spPr>
        <p:txBody>
          <a:bodyPr wrap="square">
            <a:spAutoFit/>
          </a:bodyPr>
          <a:lstStyle/>
          <a:p>
            <a:pPr algn="just"/>
            <a:endParaRPr lang="en-ZA" sz="2400" dirty="0"/>
          </a:p>
          <a:p>
            <a:pPr marL="342900" indent="-34290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Regular scheduled consultation of SPs at designated mental health institutions are prioritized and SAPS is informed in time of such scheduled visits for transportation to and from DoH facilities.</a:t>
            </a:r>
          </a:p>
          <a:p>
            <a:pPr marL="342900" indent="-342900" algn="jus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gn="just"/>
            <a:endParaRPr lang="en-ZA"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t>13</a:t>
            </a:fld>
            <a:endParaRPr lang="en-US"/>
          </a:p>
        </p:txBody>
      </p:sp>
    </p:spTree>
    <p:extLst>
      <p:ext uri="{BB962C8B-B14F-4D97-AF65-F5344CB8AC3E}">
        <p14:creationId xmlns:p14="http://schemas.microsoft.com/office/powerpoint/2010/main" val="424243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27100" cy="800100"/>
          </a:xfrm>
          <a:prstGeom prst="rect">
            <a:avLst/>
          </a:prstGeom>
        </p:spPr>
      </p:pic>
      <p:pic>
        <p:nvPicPr>
          <p:cNvPr id="6" name="Picture 5"/>
          <p:cNvPicPr>
            <a:picLocks noChangeAspect="1"/>
          </p:cNvPicPr>
          <p:nvPr/>
        </p:nvPicPr>
        <p:blipFill>
          <a:blip r:embed="rId4"/>
          <a:stretch>
            <a:fillRect/>
          </a:stretch>
        </p:blipFill>
        <p:spPr>
          <a:xfrm>
            <a:off x="927100" y="1098550"/>
            <a:ext cx="7378700" cy="38100"/>
          </a:xfrm>
          <a:prstGeom prst="rect">
            <a:avLst/>
          </a:prstGeom>
        </p:spPr>
      </p:pic>
      <p:sp>
        <p:nvSpPr>
          <p:cNvPr id="7" name="TextBox 6"/>
          <p:cNvSpPr txBox="1"/>
          <p:nvPr/>
        </p:nvSpPr>
        <p:spPr>
          <a:xfrm>
            <a:off x="553672" y="271596"/>
            <a:ext cx="7882757" cy="707886"/>
          </a:xfrm>
          <a:prstGeom prst="rect">
            <a:avLst/>
          </a:prstGeom>
          <a:noFill/>
        </p:spPr>
        <p:txBody>
          <a:bodyPr wrap="square" rtlCol="0">
            <a:spAutoFit/>
          </a:bodyPr>
          <a:lstStyle/>
          <a:p>
            <a:r>
              <a:rPr lang="en-US" sz="4000" b="1" dirty="0">
                <a:solidFill>
                  <a:srgbClr val="005300"/>
                </a:solidFill>
                <a:latin typeface="+mj-lt"/>
                <a:cs typeface="Arial Black"/>
              </a:rPr>
              <a:t>Conclusion</a:t>
            </a:r>
          </a:p>
        </p:txBody>
      </p:sp>
      <p:pic>
        <p:nvPicPr>
          <p:cNvPr id="11" name="Picture 10"/>
          <p:cNvPicPr>
            <a:picLocks noChangeAspect="1"/>
          </p:cNvPicPr>
          <p:nvPr/>
        </p:nvPicPr>
        <p:blipFill>
          <a:blip r:embed="rId4"/>
          <a:stretch>
            <a:fillRect/>
          </a:stretch>
        </p:blipFill>
        <p:spPr>
          <a:xfrm>
            <a:off x="876300" y="6506906"/>
            <a:ext cx="7378700" cy="38100"/>
          </a:xfrm>
          <a:prstGeom prst="rect">
            <a:avLst/>
          </a:prstGeom>
        </p:spPr>
      </p:pic>
      <p:sp>
        <p:nvSpPr>
          <p:cNvPr id="2" name="Rectangle 1"/>
          <p:cNvSpPr/>
          <p:nvPr/>
        </p:nvSpPr>
        <p:spPr>
          <a:xfrm>
            <a:off x="463550" y="1252348"/>
            <a:ext cx="8018827" cy="3693319"/>
          </a:xfrm>
          <a:prstGeom prst="rect">
            <a:avLst/>
          </a:prstGeom>
        </p:spPr>
        <p:txBody>
          <a:bodyPr wrap="square">
            <a:spAutoFit/>
          </a:bodyPr>
          <a:lstStyle/>
          <a:p>
            <a:pPr algn="just"/>
            <a:r>
              <a:rPr lang="en-ZA" sz="2400" dirty="0">
                <a:latin typeface="Arial" pitchFamily="34" charset="0"/>
                <a:cs typeface="Arial" pitchFamily="34" charset="0"/>
              </a:rPr>
              <a:t>Despite challenges with regards to resources for health as well as the impact of COVID-19, there are concerted efforts by DCS nationally to ensure provision of quality Mental Health Care Services for Mental Health Care Users and there is ongoing collaborative effort with NDoH in ensuring the transfer of State Patients from DCS to designated Mental Health Institutions.</a:t>
            </a:r>
          </a:p>
          <a:p>
            <a:pPr algn="just"/>
            <a:endParaRPr lang="en-ZA" sz="2400" dirty="0"/>
          </a:p>
          <a:p>
            <a:endParaRPr lang="en-ZA" sz="2400" dirty="0"/>
          </a:p>
          <a:p>
            <a:endParaRPr lang="en-ZA" dirty="0"/>
          </a:p>
        </p:txBody>
      </p:sp>
      <p:sp>
        <p:nvSpPr>
          <p:cNvPr id="3" name="Slide Number Placeholder 2"/>
          <p:cNvSpPr>
            <a:spLocks noGrp="1"/>
          </p:cNvSpPr>
          <p:nvPr>
            <p:ph type="sldNum" sz="quarter" idx="12"/>
          </p:nvPr>
        </p:nvSpPr>
        <p:spPr/>
        <p:txBody>
          <a:bodyPr/>
          <a:lstStyle/>
          <a:p>
            <a:fld id="{DCB3B80B-23E3-3948-A741-EEB7CB22DD0C}" type="slidenum">
              <a:rPr lang="en-US" smtClean="0"/>
              <a:t>14</a:t>
            </a:fld>
            <a:endParaRPr lang="en-US"/>
          </a:p>
        </p:txBody>
      </p:sp>
    </p:spTree>
    <p:extLst>
      <p:ext uri="{BB962C8B-B14F-4D97-AF65-F5344CB8AC3E}">
        <p14:creationId xmlns:p14="http://schemas.microsoft.com/office/powerpoint/2010/main" val="137148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27100" y="271596"/>
            <a:ext cx="4522887" cy="707894"/>
          </a:xfrm>
          <a:prstGeom prst="rect">
            <a:avLst/>
          </a:prstGeom>
          <a:noFill/>
        </p:spPr>
        <p:txBody>
          <a:bodyPr wrap="square" rtlCol="0">
            <a:spAutoFit/>
          </a:bodyPr>
          <a:lstStyle/>
          <a:p>
            <a:r>
              <a:rPr lang="en-US" sz="4000" dirty="0">
                <a:solidFill>
                  <a:schemeClr val="bg1"/>
                </a:solidFill>
                <a:cs typeface="Arial Black"/>
              </a:rPr>
              <a:t>Thank You</a:t>
            </a:r>
          </a:p>
        </p:txBody>
      </p:sp>
      <p:sp>
        <p:nvSpPr>
          <p:cNvPr id="13" name="TextBox 12"/>
          <p:cNvSpPr txBox="1"/>
          <p:nvPr/>
        </p:nvSpPr>
        <p:spPr>
          <a:xfrm>
            <a:off x="822325" y="1566996"/>
            <a:ext cx="4522887" cy="707894"/>
          </a:xfrm>
          <a:prstGeom prst="rect">
            <a:avLst/>
          </a:prstGeom>
          <a:noFill/>
        </p:spPr>
        <p:txBody>
          <a:bodyPr wrap="square" rtlCol="0">
            <a:spAutoFit/>
          </a:bodyPr>
          <a:lstStyle/>
          <a:p>
            <a:r>
              <a:rPr lang="en-US" sz="4000" b="1" dirty="0">
                <a:solidFill>
                  <a:srgbClr val="005300"/>
                </a:solidFill>
                <a:cs typeface="Arial Black"/>
              </a:rPr>
              <a:t>Thank You</a:t>
            </a:r>
          </a:p>
        </p:txBody>
      </p:sp>
      <p:sp>
        <p:nvSpPr>
          <p:cNvPr id="2" name="Slide Number Placeholder 1"/>
          <p:cNvSpPr>
            <a:spLocks noGrp="1"/>
          </p:cNvSpPr>
          <p:nvPr>
            <p:ph type="sldNum" sz="quarter" idx="12"/>
          </p:nvPr>
        </p:nvSpPr>
        <p:spPr/>
        <p:txBody>
          <a:bodyPr/>
          <a:lstStyle/>
          <a:p>
            <a:fld id="{DCB3B80B-23E3-3948-A741-EEB7CB22DD0C}" type="slidenum">
              <a:rPr lang="en-US" smtClean="0"/>
              <a:t>15</a:t>
            </a:fld>
            <a:endParaRPr lang="en-US"/>
          </a:p>
        </p:txBody>
      </p:sp>
    </p:spTree>
    <p:extLst>
      <p:ext uri="{BB962C8B-B14F-4D97-AF65-F5344CB8AC3E}">
        <p14:creationId xmlns:p14="http://schemas.microsoft.com/office/powerpoint/2010/main" val="281644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27100" cy="800100"/>
          </a:xfrm>
          <a:prstGeom prst="rect">
            <a:avLst/>
          </a:prstGeom>
        </p:spPr>
      </p:pic>
      <p:pic>
        <p:nvPicPr>
          <p:cNvPr id="6" name="Picture 5"/>
          <p:cNvPicPr>
            <a:picLocks noChangeAspect="1"/>
          </p:cNvPicPr>
          <p:nvPr/>
        </p:nvPicPr>
        <p:blipFill>
          <a:blip r:embed="rId4"/>
          <a:stretch>
            <a:fillRect/>
          </a:stretch>
        </p:blipFill>
        <p:spPr>
          <a:xfrm>
            <a:off x="927100" y="1098550"/>
            <a:ext cx="7378700" cy="38100"/>
          </a:xfrm>
          <a:prstGeom prst="rect">
            <a:avLst/>
          </a:prstGeom>
        </p:spPr>
      </p:pic>
      <p:sp>
        <p:nvSpPr>
          <p:cNvPr id="7" name="TextBox 6"/>
          <p:cNvSpPr txBox="1"/>
          <p:nvPr/>
        </p:nvSpPr>
        <p:spPr>
          <a:xfrm>
            <a:off x="553672" y="271596"/>
            <a:ext cx="7882757" cy="707886"/>
          </a:xfrm>
          <a:prstGeom prst="rect">
            <a:avLst/>
          </a:prstGeom>
          <a:noFill/>
        </p:spPr>
        <p:txBody>
          <a:bodyPr wrap="square" rtlCol="0">
            <a:spAutoFit/>
          </a:bodyPr>
          <a:lstStyle/>
          <a:p>
            <a:r>
              <a:rPr lang="en-US" sz="4000" b="1" dirty="0">
                <a:solidFill>
                  <a:srgbClr val="005300"/>
                </a:solidFill>
                <a:latin typeface="+mj-lt"/>
                <a:cs typeface="Arial Black"/>
              </a:rPr>
              <a:t>Presentation outline</a:t>
            </a:r>
          </a:p>
        </p:txBody>
      </p:sp>
      <p:pic>
        <p:nvPicPr>
          <p:cNvPr id="11" name="Picture 10"/>
          <p:cNvPicPr>
            <a:picLocks noChangeAspect="1"/>
          </p:cNvPicPr>
          <p:nvPr/>
        </p:nvPicPr>
        <p:blipFill>
          <a:blip r:embed="rId4"/>
          <a:stretch>
            <a:fillRect/>
          </a:stretch>
        </p:blipFill>
        <p:spPr>
          <a:xfrm>
            <a:off x="876300" y="6506906"/>
            <a:ext cx="7378700" cy="38100"/>
          </a:xfrm>
          <a:prstGeom prst="rect">
            <a:avLst/>
          </a:prstGeom>
        </p:spPr>
      </p:pic>
      <p:sp>
        <p:nvSpPr>
          <p:cNvPr id="2" name="Rectangle 1"/>
          <p:cNvSpPr/>
          <p:nvPr/>
        </p:nvSpPr>
        <p:spPr>
          <a:xfrm>
            <a:off x="553672" y="1117600"/>
            <a:ext cx="8018827" cy="4154984"/>
          </a:xfrm>
          <a:prstGeom prst="rect">
            <a:avLst/>
          </a:prstGeom>
        </p:spPr>
        <p:txBody>
          <a:bodyPr wrap="square">
            <a:spAutoFit/>
          </a:bodyPr>
          <a:lstStyle/>
          <a:p>
            <a:pPr marL="457200" indent="-457200" algn="just">
              <a:buAutoNum type="arabicPeriod"/>
            </a:pPr>
            <a:r>
              <a:rPr lang="en-ZA" sz="2400" dirty="0">
                <a:latin typeface="Arial" panose="020B0604020202020204" pitchFamily="34" charset="0"/>
                <a:cs typeface="Arial" panose="020B0604020202020204" pitchFamily="34" charset="0"/>
              </a:rPr>
              <a:t>Purpose</a:t>
            </a:r>
          </a:p>
          <a:p>
            <a:pPr marL="457200" indent="-457200" algn="just">
              <a:buAutoNum type="arabicPeriod"/>
            </a:pPr>
            <a:r>
              <a:rPr lang="en-ZA" sz="2400" dirty="0">
                <a:latin typeface="Arial" panose="020B0604020202020204" pitchFamily="34" charset="0"/>
                <a:cs typeface="Arial" panose="020B0604020202020204" pitchFamily="34" charset="0"/>
              </a:rPr>
              <a:t>Problem Statement</a:t>
            </a:r>
          </a:p>
          <a:p>
            <a:pPr marL="457200" indent="-457200" algn="just">
              <a:buAutoNum type="arabicPeriod"/>
            </a:pPr>
            <a:r>
              <a:rPr lang="en-US" sz="2400" dirty="0">
                <a:latin typeface="Arial" panose="020B0604020202020204" pitchFamily="34" charset="0"/>
                <a:cs typeface="Arial" panose="020B0604020202020204" pitchFamily="34" charset="0"/>
              </a:rPr>
              <a:t>Introduction</a:t>
            </a:r>
            <a:endParaRPr lang="en-ZA" sz="2400" dirty="0">
              <a:latin typeface="Arial" panose="020B0604020202020204" pitchFamily="34" charset="0"/>
              <a:cs typeface="Arial" panose="020B0604020202020204" pitchFamily="34" charset="0"/>
            </a:endParaRPr>
          </a:p>
          <a:p>
            <a:pPr marL="457200" indent="-457200" algn="just">
              <a:buAutoNum type="arabicPeriod"/>
            </a:pPr>
            <a:r>
              <a:rPr lang="en-US" sz="2400" dirty="0">
                <a:latin typeface="Arial" panose="020B0604020202020204" pitchFamily="34" charset="0"/>
                <a:cs typeface="Arial" panose="020B0604020202020204" pitchFamily="34" charset="0"/>
              </a:rPr>
              <a:t>State Patients per Province</a:t>
            </a:r>
          </a:p>
          <a:p>
            <a:pPr marL="457200" indent="-457200" algn="just">
              <a:buAutoNum type="arabicPeriod"/>
            </a:pPr>
            <a:r>
              <a:rPr lang="en-US" sz="2400" dirty="0">
                <a:latin typeface="Arial" panose="020B0604020202020204" pitchFamily="34" charset="0"/>
                <a:cs typeface="Arial" panose="020B0604020202020204" pitchFamily="34" charset="0"/>
              </a:rPr>
              <a:t>Interventions to transfer State Patients (SPs)</a:t>
            </a:r>
          </a:p>
          <a:p>
            <a:pPr marL="457200" indent="-457200" algn="just">
              <a:buAutoNum type="arabicPeriod"/>
            </a:pPr>
            <a:r>
              <a:rPr lang="en-US" sz="2400" dirty="0">
                <a:latin typeface="Arial" panose="020B0604020202020204" pitchFamily="34" charset="0"/>
                <a:cs typeface="Arial" panose="020B0604020202020204" pitchFamily="34" charset="0"/>
              </a:rPr>
              <a:t>Admissions and Transfers of State Patients per Province </a:t>
            </a:r>
          </a:p>
          <a:p>
            <a:pPr marL="457200" indent="-457200" algn="just">
              <a:buFontTx/>
              <a:buAutoNum type="arabicPeriod"/>
            </a:pPr>
            <a:r>
              <a:rPr lang="en-US" sz="2400" dirty="0">
                <a:latin typeface="Arial" panose="020B0604020202020204" pitchFamily="34" charset="0"/>
                <a:cs typeface="Arial" panose="020B0604020202020204" pitchFamily="34" charset="0"/>
              </a:rPr>
              <a:t>Achievements</a:t>
            </a:r>
          </a:p>
          <a:p>
            <a:pPr marL="457200" indent="-457200" algn="just">
              <a:buAutoNum type="arabicPeriod"/>
            </a:pPr>
            <a:r>
              <a:rPr lang="en-US" sz="2400" dirty="0">
                <a:latin typeface="Arial" panose="020B0604020202020204" pitchFamily="34" charset="0"/>
                <a:cs typeface="Arial" panose="020B0604020202020204" pitchFamily="34" charset="0"/>
              </a:rPr>
              <a:t>Challenges</a:t>
            </a:r>
          </a:p>
          <a:p>
            <a:pPr marL="457200" indent="-457200" algn="just">
              <a:buAutoNum type="arabicPeriod"/>
            </a:pPr>
            <a:r>
              <a:rPr lang="en-US" sz="2400" dirty="0">
                <a:latin typeface="Arial" panose="020B0604020202020204" pitchFamily="34" charset="0"/>
                <a:cs typeface="Arial" panose="020B0604020202020204" pitchFamily="34" charset="0"/>
              </a:rPr>
              <a:t>Mitigations interventions on the transfer of SPs </a:t>
            </a:r>
          </a:p>
          <a:p>
            <a:pPr marL="457200" indent="-457200" algn="just">
              <a:buAutoNum type="arabicPeriod"/>
            </a:pPr>
            <a:r>
              <a:rPr lang="en-ZA" sz="2400" dirty="0">
                <a:latin typeface="Arial" panose="020B0604020202020204" pitchFamily="34" charset="0"/>
                <a:cs typeface="Arial" panose="020B0604020202020204" pitchFamily="34" charset="0"/>
              </a:rPr>
              <a:t>Conclusion</a:t>
            </a:r>
          </a:p>
        </p:txBody>
      </p:sp>
      <p:sp>
        <p:nvSpPr>
          <p:cNvPr id="3" name="Slide Number Placeholder 2"/>
          <p:cNvSpPr>
            <a:spLocks noGrp="1"/>
          </p:cNvSpPr>
          <p:nvPr>
            <p:ph type="sldNum" sz="quarter" idx="12"/>
          </p:nvPr>
        </p:nvSpPr>
        <p:spPr/>
        <p:txBody>
          <a:bodyPr/>
          <a:lstStyle/>
          <a:p>
            <a:fld id="{DCB3B80B-23E3-3948-A741-EEB7CB22DD0C}" type="slidenum">
              <a:rPr lang="en-US" smtClean="0"/>
              <a:t>2</a:t>
            </a:fld>
            <a:endParaRPr lang="en-US"/>
          </a:p>
        </p:txBody>
      </p:sp>
    </p:spTree>
    <p:extLst>
      <p:ext uri="{BB962C8B-B14F-4D97-AF65-F5344CB8AC3E}">
        <p14:creationId xmlns:p14="http://schemas.microsoft.com/office/powerpoint/2010/main" val="287251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553672" y="271596"/>
            <a:ext cx="7882757" cy="707886"/>
          </a:xfrm>
          <a:prstGeom prst="rect">
            <a:avLst/>
          </a:prstGeom>
          <a:noFill/>
        </p:spPr>
        <p:txBody>
          <a:bodyPr wrap="square" rtlCol="0">
            <a:spAutoFit/>
          </a:bodyPr>
          <a:lstStyle/>
          <a:p>
            <a:r>
              <a:rPr lang="en-US" sz="4000" b="1" dirty="0">
                <a:solidFill>
                  <a:srgbClr val="005300"/>
                </a:solidFill>
                <a:latin typeface="+mj-lt"/>
                <a:cs typeface="Arial Black"/>
              </a:rPr>
              <a:t>Purpose</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751792" y="2301954"/>
            <a:ext cx="8018827" cy="2215991"/>
          </a:xfrm>
          <a:prstGeom prst="rect">
            <a:avLst/>
          </a:prstGeom>
        </p:spPr>
        <p:txBody>
          <a:bodyPr wrap="square">
            <a:spAutoFit/>
          </a:bodyPr>
          <a:lstStyle/>
          <a:p>
            <a:pPr algn="just"/>
            <a:r>
              <a:rPr lang="en-ZA" sz="2400" dirty="0">
                <a:latin typeface="Arial" panose="020B0604020202020204" pitchFamily="34" charset="0"/>
                <a:cs typeface="Arial" panose="020B0604020202020204" pitchFamily="34" charset="0"/>
              </a:rPr>
              <a:t>To brief the Portfolio Committee on the Management of State Patients in Correctional Centres </a:t>
            </a:r>
          </a:p>
          <a:p>
            <a:pPr algn="just"/>
            <a:endParaRPr lang="en-ZA" sz="2400" dirty="0"/>
          </a:p>
          <a:p>
            <a:pPr algn="just"/>
            <a:endParaRPr lang="en-ZA" sz="2400" dirty="0"/>
          </a:p>
          <a:p>
            <a:endParaRPr lang="en-ZA" sz="2400" dirty="0"/>
          </a:p>
          <a:p>
            <a:endParaRPr lang="en-ZA" dirty="0"/>
          </a:p>
        </p:txBody>
      </p:sp>
      <p:sp>
        <p:nvSpPr>
          <p:cNvPr id="3" name="Slide Number Placeholder 2"/>
          <p:cNvSpPr>
            <a:spLocks noGrp="1"/>
          </p:cNvSpPr>
          <p:nvPr>
            <p:ph type="sldNum" sz="quarter" idx="12"/>
          </p:nvPr>
        </p:nvSpPr>
        <p:spPr/>
        <p:txBody>
          <a:bodyPr/>
          <a:lstStyle/>
          <a:p>
            <a:fld id="{DCB3B80B-23E3-3948-A741-EEB7CB22DD0C}" type="slidenum">
              <a:rPr lang="en-US" smtClean="0"/>
              <a:t>3</a:t>
            </a:fld>
            <a:endParaRPr lang="en-US"/>
          </a:p>
        </p:txBody>
      </p:sp>
    </p:spTree>
    <p:extLst>
      <p:ext uri="{BB962C8B-B14F-4D97-AF65-F5344CB8AC3E}">
        <p14:creationId xmlns:p14="http://schemas.microsoft.com/office/powerpoint/2010/main" val="212305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553672" y="271596"/>
            <a:ext cx="7882757" cy="707886"/>
          </a:xfrm>
          <a:prstGeom prst="rect">
            <a:avLst/>
          </a:prstGeom>
          <a:noFill/>
        </p:spPr>
        <p:txBody>
          <a:bodyPr wrap="square" rtlCol="0">
            <a:spAutoFit/>
          </a:bodyPr>
          <a:lstStyle/>
          <a:p>
            <a:r>
              <a:rPr lang="en-ZA" altLang="en-US" sz="4000" b="1" dirty="0">
                <a:solidFill>
                  <a:srgbClr val="005300"/>
                </a:solidFill>
                <a:latin typeface="+mj-lt"/>
                <a:cs typeface="Arial Black"/>
              </a:rPr>
              <a:t>Problem Statement</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553672" y="1367624"/>
            <a:ext cx="7811100" cy="3046988"/>
          </a:xfrm>
          <a:prstGeom prst="rect">
            <a:avLst/>
          </a:prstGeom>
        </p:spPr>
        <p:txBody>
          <a:bodyPr wrap="square">
            <a:spAutoFit/>
          </a:bodyPr>
          <a:lstStyle/>
          <a:p>
            <a:pPr algn="just"/>
            <a:r>
              <a:rPr lang="en-ZA" sz="2400" dirty="0">
                <a:latin typeface="Arial" panose="020B0604020202020204" pitchFamily="34" charset="0"/>
                <a:cs typeface="Arial" panose="020B0604020202020204" pitchFamily="34" charset="0"/>
              </a:rPr>
              <a:t>The country experiences a challenge of non availability of beds in designated Mental Health Institutions due to increased demand. </a:t>
            </a:r>
          </a:p>
          <a:p>
            <a:pPr algn="just"/>
            <a:endParaRPr lang="en-ZA" sz="2400" dirty="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The impact of this challenge is that DCS is expected to keep State Patients in Correctional Facilities whilst awaiting availability of beds in designated Mental Health Institutions of the Department of Health.  </a:t>
            </a:r>
          </a:p>
        </p:txBody>
      </p:sp>
      <p:sp>
        <p:nvSpPr>
          <p:cNvPr id="2" name="Slide Number Placeholder 1"/>
          <p:cNvSpPr>
            <a:spLocks noGrp="1"/>
          </p:cNvSpPr>
          <p:nvPr>
            <p:ph type="sldNum" sz="quarter" idx="12"/>
          </p:nvPr>
        </p:nvSpPr>
        <p:spPr/>
        <p:txBody>
          <a:bodyPr/>
          <a:lstStyle/>
          <a:p>
            <a:fld id="{DCB3B80B-23E3-3948-A741-EEB7CB22DD0C}" type="slidenum">
              <a:rPr lang="en-US" smtClean="0"/>
              <a:t>4</a:t>
            </a:fld>
            <a:endParaRPr lang="en-US"/>
          </a:p>
        </p:txBody>
      </p:sp>
    </p:spTree>
    <p:extLst>
      <p:ext uri="{BB962C8B-B14F-4D97-AF65-F5344CB8AC3E}">
        <p14:creationId xmlns:p14="http://schemas.microsoft.com/office/powerpoint/2010/main" val="321320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912556"/>
            <a:ext cx="7378700" cy="38100"/>
          </a:xfrm>
          <a:prstGeom prst="rect">
            <a:avLst/>
          </a:prstGeom>
        </p:spPr>
      </p:pic>
      <p:sp>
        <p:nvSpPr>
          <p:cNvPr id="7" name="TextBox 6"/>
          <p:cNvSpPr txBox="1"/>
          <p:nvPr/>
        </p:nvSpPr>
        <p:spPr>
          <a:xfrm>
            <a:off x="876300" y="242770"/>
            <a:ext cx="7882757" cy="707886"/>
          </a:xfrm>
          <a:prstGeom prst="rect">
            <a:avLst/>
          </a:prstGeom>
          <a:noFill/>
        </p:spPr>
        <p:txBody>
          <a:bodyPr wrap="square" rtlCol="0">
            <a:spAutoFit/>
          </a:bodyPr>
          <a:lstStyle/>
          <a:p>
            <a:r>
              <a:rPr lang="en-ZA" altLang="en-US" sz="4000" b="1" dirty="0">
                <a:solidFill>
                  <a:srgbClr val="005300"/>
                </a:solidFill>
                <a:latin typeface="+mj-lt"/>
                <a:cs typeface="Arial Black"/>
              </a:rPr>
              <a:t>Introduction</a:t>
            </a:r>
            <a:endParaRPr lang="en-ZA" altLang="en-US" sz="4000" b="1" dirty="0">
              <a:solidFill>
                <a:srgbClr val="FF00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553672" y="1166843"/>
            <a:ext cx="7819052" cy="4339650"/>
          </a:xfrm>
          <a:prstGeom prst="rect">
            <a:avLst/>
          </a:prstGeom>
        </p:spPr>
        <p:txBody>
          <a:bodyPr wrap="square">
            <a:spAutoFit/>
          </a:bodyPr>
          <a:lstStyle/>
          <a:p>
            <a:pPr algn="just"/>
            <a:r>
              <a:rPr lang="en-ZA" sz="2400" dirty="0">
                <a:latin typeface="Arial" panose="020B0604020202020204" pitchFamily="34" charset="0"/>
                <a:cs typeface="Arial" panose="020B0604020202020204" pitchFamily="34" charset="0"/>
              </a:rPr>
              <a:t>State Patients within Correctional Facilities are provided with access to health care based on their needs in collaboration with designated Mental Health Institutions. </a:t>
            </a:r>
          </a:p>
          <a:p>
            <a:pPr algn="just"/>
            <a:endParaRPr lang="en-ZA" sz="2400" dirty="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Notwithstanding the provisions stipulated in Chapter VI of the Mental Health Care Act 2002, which indicates that: </a:t>
            </a:r>
          </a:p>
          <a:p>
            <a:pPr algn="just"/>
            <a:r>
              <a:rPr lang="en-ZA" sz="2000" i="1" dirty="0">
                <a:latin typeface="Arial" panose="020B0604020202020204" pitchFamily="34" charset="0"/>
                <a:cs typeface="Arial" panose="020B0604020202020204" pitchFamily="34" charset="0"/>
              </a:rPr>
              <a:t>“State Patients must be transferred to designated Mental Health Institutions within 14 days, there are continued challenges being experienced due to limited availability of beds, as a result some State Patients remain in Correctional Facilities”</a:t>
            </a:r>
            <a:r>
              <a:rPr lang="en-ZA" sz="2400" dirty="0">
                <a:latin typeface="Arial" panose="020B0604020202020204" pitchFamily="34" charset="0"/>
                <a:cs typeface="Arial" panose="020B0604020202020204" pitchFamily="34" charset="0"/>
              </a:rPr>
              <a:t>. </a:t>
            </a:r>
          </a:p>
          <a:p>
            <a:pPr algn="just"/>
            <a:endParaRPr lang="en-ZA" sz="2400" dirty="0"/>
          </a:p>
        </p:txBody>
      </p:sp>
      <p:sp>
        <p:nvSpPr>
          <p:cNvPr id="3" name="Slide Number Placeholder 2"/>
          <p:cNvSpPr>
            <a:spLocks noGrp="1"/>
          </p:cNvSpPr>
          <p:nvPr>
            <p:ph type="sldNum" sz="quarter" idx="12"/>
          </p:nvPr>
        </p:nvSpPr>
        <p:spPr/>
        <p:txBody>
          <a:bodyPr/>
          <a:lstStyle/>
          <a:p>
            <a:fld id="{DCB3B80B-23E3-3948-A741-EEB7CB22DD0C}" type="slidenum">
              <a:rPr lang="en-US" smtClean="0"/>
              <a:t>5</a:t>
            </a:fld>
            <a:endParaRPr lang="en-US"/>
          </a:p>
        </p:txBody>
      </p:sp>
    </p:spTree>
    <p:extLst>
      <p:ext uri="{BB962C8B-B14F-4D97-AF65-F5344CB8AC3E}">
        <p14:creationId xmlns:p14="http://schemas.microsoft.com/office/powerpoint/2010/main" val="71850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553672" y="271596"/>
            <a:ext cx="7882757" cy="1323439"/>
          </a:xfrm>
          <a:prstGeom prst="rect">
            <a:avLst/>
          </a:prstGeom>
          <a:noFill/>
        </p:spPr>
        <p:txBody>
          <a:bodyPr wrap="square" rtlCol="0">
            <a:spAutoFit/>
          </a:bodyPr>
          <a:lstStyle/>
          <a:p>
            <a:r>
              <a:rPr lang="en-ZA" altLang="en-US" sz="4000" b="1" dirty="0">
                <a:solidFill>
                  <a:srgbClr val="005300"/>
                </a:solidFill>
                <a:latin typeface="+mj-lt"/>
                <a:cs typeface="Arial Black"/>
              </a:rPr>
              <a:t>Introduction </a:t>
            </a:r>
            <a:r>
              <a:rPr lang="en-ZA" altLang="en-US" sz="4000" b="1" dirty="0">
                <a:solidFill>
                  <a:srgbClr val="005300"/>
                </a:solidFill>
                <a:cs typeface="Arial Black"/>
              </a:rPr>
              <a:t>Cont. </a:t>
            </a:r>
            <a:endParaRPr lang="en-ZA" altLang="en-US" sz="4000" b="1" dirty="0">
              <a:solidFill>
                <a:srgbClr val="FF0000"/>
              </a:solidFill>
              <a:cs typeface="Arial Black"/>
            </a:endParaRPr>
          </a:p>
          <a:p>
            <a:r>
              <a:rPr lang="en-ZA" altLang="en-US" sz="4000" b="1" dirty="0">
                <a:solidFill>
                  <a:srgbClr val="005300"/>
                </a:solidFill>
                <a:latin typeface="+mj-lt"/>
                <a:cs typeface="Arial Black"/>
              </a:rPr>
              <a:t> </a:t>
            </a:r>
            <a:endParaRPr lang="en-ZA" altLang="en-US" sz="4000" b="1" dirty="0">
              <a:solidFill>
                <a:srgbClr val="FF00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553672" y="1166843"/>
            <a:ext cx="7819052" cy="3785652"/>
          </a:xfrm>
          <a:prstGeom prst="rect">
            <a:avLst/>
          </a:prstGeom>
        </p:spPr>
        <p:txBody>
          <a:bodyPr wrap="square">
            <a:spAutoFit/>
          </a:bodyPr>
          <a:lstStyle/>
          <a:p>
            <a:pPr algn="just"/>
            <a:r>
              <a:rPr lang="en-ZA" sz="2400" dirty="0">
                <a:latin typeface="Arial" panose="020B0604020202020204" pitchFamily="34" charset="0"/>
                <a:cs typeface="Arial" panose="020B0604020202020204" pitchFamily="34" charset="0"/>
              </a:rPr>
              <a:t>Section 77 of the Criminal Procedure Act, 1977 (Act No.51 of 1977) as amended by the Criminal Procedure Amendment Act, 2017 (</a:t>
            </a:r>
            <a:r>
              <a:rPr lang="en-ZA" sz="2400" b="1" dirty="0">
                <a:latin typeface="Arial" panose="020B0604020202020204" pitchFamily="34" charset="0"/>
                <a:cs typeface="Arial" panose="020B0604020202020204" pitchFamily="34" charset="0"/>
              </a:rPr>
              <a:t>Act No.4 of 2017) Section 1 (b) (i) (bb) </a:t>
            </a:r>
            <a:r>
              <a:rPr lang="en-ZA" sz="2400" dirty="0">
                <a:latin typeface="Arial" panose="020B0604020202020204" pitchFamily="34" charset="0"/>
                <a:cs typeface="Arial" panose="020B0604020202020204" pitchFamily="34" charset="0"/>
              </a:rPr>
              <a:t>states that:</a:t>
            </a:r>
          </a:p>
          <a:p>
            <a:pPr algn="just"/>
            <a:endParaRPr lang="en-ZA" sz="2400" dirty="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Where declared a State Patient the person should be:</a:t>
            </a:r>
          </a:p>
          <a:p>
            <a:pPr algn="just"/>
            <a:r>
              <a:rPr lang="en-ZA" sz="2400" dirty="0">
                <a:latin typeface="Arial" panose="020B0604020202020204" pitchFamily="34" charset="0"/>
                <a:cs typeface="Arial" panose="020B0604020202020204" pitchFamily="34" charset="0"/>
              </a:rPr>
              <a:t> “</a:t>
            </a:r>
            <a:r>
              <a:rPr lang="en-ZA" sz="2400" i="1" dirty="0">
                <a:latin typeface="Arial" panose="020B0604020202020204" pitchFamily="34" charset="0"/>
                <a:cs typeface="Arial" panose="020B0604020202020204" pitchFamily="34" charset="0"/>
              </a:rPr>
              <a:t>temporarily detained in a correctional health facility of a prison where a bed is not immediately available in a psychiatric hospital and be transferred where a bed becomes available</a:t>
            </a:r>
            <a:r>
              <a:rPr lang="en-ZA" sz="2400" dirty="0">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DCB3B80B-23E3-3948-A741-EEB7CB22DD0C}" type="slidenum">
              <a:rPr lang="en-US" smtClean="0"/>
              <a:t>6</a:t>
            </a:fld>
            <a:endParaRPr lang="en-US"/>
          </a:p>
        </p:txBody>
      </p:sp>
    </p:spTree>
    <p:extLst>
      <p:ext uri="{BB962C8B-B14F-4D97-AF65-F5344CB8AC3E}">
        <p14:creationId xmlns:p14="http://schemas.microsoft.com/office/powerpoint/2010/main" val="414423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1023502" y="800100"/>
            <a:ext cx="7378700" cy="38100"/>
          </a:xfrm>
          <a:prstGeom prst="rect">
            <a:avLst/>
          </a:prstGeom>
        </p:spPr>
      </p:pic>
      <p:sp>
        <p:nvSpPr>
          <p:cNvPr id="7" name="TextBox 6"/>
          <p:cNvSpPr txBox="1"/>
          <p:nvPr/>
        </p:nvSpPr>
        <p:spPr>
          <a:xfrm>
            <a:off x="876300" y="92214"/>
            <a:ext cx="7673104" cy="707886"/>
          </a:xfrm>
          <a:prstGeom prst="rect">
            <a:avLst/>
          </a:prstGeom>
          <a:noFill/>
        </p:spPr>
        <p:txBody>
          <a:bodyPr wrap="square" rtlCol="0">
            <a:spAutoFit/>
          </a:bodyPr>
          <a:lstStyle/>
          <a:p>
            <a:r>
              <a:rPr lang="en-US" sz="4000" b="1" dirty="0">
                <a:solidFill>
                  <a:srgbClr val="005300"/>
                </a:solidFill>
                <a:latin typeface="+mj-lt"/>
                <a:cs typeface="Arial Black"/>
              </a:rPr>
              <a:t>Interventions to transfer SPs </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335280" y="1266468"/>
            <a:ext cx="8514080" cy="4893647"/>
          </a:xfrm>
          <a:prstGeom prst="rect">
            <a:avLst/>
          </a:prstGeom>
        </p:spPr>
        <p:txBody>
          <a:bodyPr wrap="square">
            <a:spAutoFit/>
          </a:bodyPr>
          <a:lstStyle/>
          <a:p>
            <a:pPr marL="342900" indent="-342900"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Since our last engagement in 2021, a communication was forwarded to the Director-General (DG): Department of Health in May and August 2021 requesting:</a:t>
            </a:r>
          </a:p>
          <a:p>
            <a:pPr marL="685800" lvl="2" indent="-339725" algn="just">
              <a:buFont typeface="Arial" panose="020B0604020202020204" pitchFamily="34" charset="0"/>
              <a:buChar char="•"/>
            </a:pPr>
            <a:r>
              <a:rPr lang="en-ZA" sz="2400" dirty="0">
                <a:latin typeface="Arial" panose="020B0604020202020204" pitchFamily="34" charset="0"/>
                <a:cs typeface="Arial" panose="020B0604020202020204" pitchFamily="34" charset="0"/>
              </a:rPr>
              <a:t> Intervention on the admission of all declared State Patients in designated Mental Health Institutions;&amp;</a:t>
            </a:r>
          </a:p>
          <a:p>
            <a:pPr marL="685800" lvl="2" indent="-339725" algn="just">
              <a:buFont typeface="Arial" panose="020B0604020202020204" pitchFamily="34" charset="0"/>
              <a:buChar char="•"/>
            </a:pPr>
            <a:r>
              <a:rPr lang="en-ZA" sz="2400" dirty="0">
                <a:latin typeface="Arial" panose="020B0604020202020204" pitchFamily="34" charset="0"/>
                <a:cs typeface="Arial" panose="020B0604020202020204" pitchFamily="34" charset="0"/>
              </a:rPr>
              <a:t>Further engagements with the Department on the backlog experienced at DCS Facilities. </a:t>
            </a:r>
          </a:p>
          <a:p>
            <a:pPr lvl="2" algn="just"/>
            <a:endParaRPr lang="en-ZA"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DCS has had continuous engagement with the National Department of Health and the designated mental health institutions regarding the availability of beds for the removal of State Patients kept in Correctional Facilities to designated Mental Health Institutions. </a:t>
            </a:r>
          </a:p>
        </p:txBody>
      </p:sp>
      <p:sp>
        <p:nvSpPr>
          <p:cNvPr id="3" name="Slide Number Placeholder 2"/>
          <p:cNvSpPr>
            <a:spLocks noGrp="1"/>
          </p:cNvSpPr>
          <p:nvPr>
            <p:ph type="sldNum" sz="quarter" idx="12"/>
          </p:nvPr>
        </p:nvSpPr>
        <p:spPr/>
        <p:txBody>
          <a:bodyPr/>
          <a:lstStyle/>
          <a:p>
            <a:fld id="{DCB3B80B-23E3-3948-A741-EEB7CB22DD0C}" type="slidenum">
              <a:rPr lang="en-US" smtClean="0"/>
              <a:t>7</a:t>
            </a:fld>
            <a:endParaRPr lang="en-US"/>
          </a:p>
        </p:txBody>
      </p:sp>
    </p:spTree>
    <p:extLst>
      <p:ext uri="{BB962C8B-B14F-4D97-AF65-F5344CB8AC3E}">
        <p14:creationId xmlns:p14="http://schemas.microsoft.com/office/powerpoint/2010/main" val="146479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27100" cy="800100"/>
          </a:xfrm>
          <a:prstGeom prst="rect">
            <a:avLst/>
          </a:prstGeom>
        </p:spPr>
      </p:pic>
      <p:pic>
        <p:nvPicPr>
          <p:cNvPr id="6" name="Picture 5"/>
          <p:cNvPicPr>
            <a:picLocks noChangeAspect="1"/>
          </p:cNvPicPr>
          <p:nvPr/>
        </p:nvPicPr>
        <p:blipFill>
          <a:blip r:embed="rId4"/>
          <a:stretch>
            <a:fillRect/>
          </a:stretch>
        </p:blipFill>
        <p:spPr>
          <a:xfrm>
            <a:off x="873735" y="1213266"/>
            <a:ext cx="7378700" cy="38100"/>
          </a:xfrm>
          <a:prstGeom prst="rect">
            <a:avLst/>
          </a:prstGeom>
        </p:spPr>
      </p:pic>
      <p:sp>
        <p:nvSpPr>
          <p:cNvPr id="7" name="TextBox 6"/>
          <p:cNvSpPr txBox="1"/>
          <p:nvPr/>
        </p:nvSpPr>
        <p:spPr>
          <a:xfrm>
            <a:off x="553670" y="233559"/>
            <a:ext cx="8161705" cy="1077218"/>
          </a:xfrm>
          <a:prstGeom prst="rect">
            <a:avLst/>
          </a:prstGeom>
          <a:noFill/>
        </p:spPr>
        <p:txBody>
          <a:bodyPr wrap="square" rtlCol="0">
            <a:spAutoFit/>
          </a:bodyPr>
          <a:lstStyle/>
          <a:p>
            <a:r>
              <a:rPr lang="en-ZA" sz="3200" b="1" dirty="0">
                <a:solidFill>
                  <a:srgbClr val="005300"/>
                </a:solidFill>
                <a:cs typeface="Arial Black"/>
              </a:rPr>
              <a:t>Admissions and Transfers of State Patients Per Province (10 May 2021 </a:t>
            </a:r>
            <a:r>
              <a:rPr lang="en-ZA" sz="3200" b="1" dirty="0">
                <a:solidFill>
                  <a:srgbClr val="336600"/>
                </a:solidFill>
                <a:cs typeface="Arial Black"/>
              </a:rPr>
              <a:t>– 28 Feb 2022)</a:t>
            </a:r>
            <a:endParaRPr lang="en-US" sz="3200" b="1" dirty="0">
              <a:solidFill>
                <a:srgbClr val="336600"/>
              </a:solidFill>
              <a:cs typeface="Arial Black"/>
            </a:endParaRPr>
          </a:p>
        </p:txBody>
      </p:sp>
      <p:pic>
        <p:nvPicPr>
          <p:cNvPr id="11" name="Picture 10"/>
          <p:cNvPicPr>
            <a:picLocks noChangeAspect="1"/>
          </p:cNvPicPr>
          <p:nvPr/>
        </p:nvPicPr>
        <p:blipFill>
          <a:blip r:embed="rId4"/>
          <a:stretch>
            <a:fillRect/>
          </a:stretch>
        </p:blipFill>
        <p:spPr>
          <a:xfrm>
            <a:off x="927100" y="6687881"/>
            <a:ext cx="7378700" cy="38100"/>
          </a:xfrm>
          <a:prstGeom prst="rect">
            <a:avLst/>
          </a:prstGeom>
        </p:spPr>
      </p:pic>
      <p:sp>
        <p:nvSpPr>
          <p:cNvPr id="2" name="Rectangle 1"/>
          <p:cNvSpPr/>
          <p:nvPr/>
        </p:nvSpPr>
        <p:spPr>
          <a:xfrm>
            <a:off x="553672" y="1117600"/>
            <a:ext cx="8018827" cy="738664"/>
          </a:xfrm>
          <a:prstGeom prst="rect">
            <a:avLst/>
          </a:prstGeom>
        </p:spPr>
        <p:txBody>
          <a:bodyPr wrap="square">
            <a:spAutoFit/>
          </a:bodyPr>
          <a:lstStyle/>
          <a:p>
            <a:endParaRPr lang="en-ZA" sz="2400" dirty="0"/>
          </a:p>
          <a:p>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81990807"/>
              </p:ext>
            </p:extLst>
          </p:nvPr>
        </p:nvGraphicFramePr>
        <p:xfrm>
          <a:off x="50800" y="1393640"/>
          <a:ext cx="8936649" cy="4834427"/>
        </p:xfrm>
        <a:graphic>
          <a:graphicData uri="http://schemas.openxmlformats.org/drawingml/2006/table">
            <a:tbl>
              <a:tblPr firstRow="1" bandRow="1">
                <a:tableStyleId>{F5AB1C69-6EDB-4FF4-983F-18BD219EF322}</a:tableStyleId>
              </a:tblPr>
              <a:tblGrid>
                <a:gridCol w="2021840">
                  <a:extLst>
                    <a:ext uri="{9D8B030D-6E8A-4147-A177-3AD203B41FA5}">
                      <a16:colId xmlns:a16="http://schemas.microsoft.com/office/drawing/2014/main" val="20000"/>
                    </a:ext>
                  </a:extLst>
                </a:gridCol>
                <a:gridCol w="2001520">
                  <a:extLst>
                    <a:ext uri="{9D8B030D-6E8A-4147-A177-3AD203B41FA5}">
                      <a16:colId xmlns:a16="http://schemas.microsoft.com/office/drawing/2014/main" val="20001"/>
                    </a:ext>
                  </a:extLst>
                </a:gridCol>
                <a:gridCol w="1620520">
                  <a:extLst>
                    <a:ext uri="{9D8B030D-6E8A-4147-A177-3AD203B41FA5}">
                      <a16:colId xmlns:a16="http://schemas.microsoft.com/office/drawing/2014/main" val="20002"/>
                    </a:ext>
                  </a:extLst>
                </a:gridCol>
                <a:gridCol w="1403976">
                  <a:extLst>
                    <a:ext uri="{9D8B030D-6E8A-4147-A177-3AD203B41FA5}">
                      <a16:colId xmlns:a16="http://schemas.microsoft.com/office/drawing/2014/main" val="20003"/>
                    </a:ext>
                  </a:extLst>
                </a:gridCol>
                <a:gridCol w="1888793">
                  <a:extLst>
                    <a:ext uri="{9D8B030D-6E8A-4147-A177-3AD203B41FA5}">
                      <a16:colId xmlns:a16="http://schemas.microsoft.com/office/drawing/2014/main" val="20004"/>
                    </a:ext>
                  </a:extLst>
                </a:gridCol>
              </a:tblGrid>
              <a:tr h="1237800">
                <a:tc>
                  <a:txBody>
                    <a:bodyPr/>
                    <a:lstStyle/>
                    <a:p>
                      <a:r>
                        <a:rPr lang="en-ZA" sz="1600" dirty="0">
                          <a:solidFill>
                            <a:schemeClr val="tx1"/>
                          </a:solidFill>
                          <a:latin typeface="Arial" panose="020B0604020202020204" pitchFamily="34" charset="0"/>
                          <a:cs typeface="Arial" panose="020B0604020202020204" pitchFamily="34" charset="0"/>
                        </a:rPr>
                        <a:t>Province</a:t>
                      </a:r>
                    </a:p>
                  </a:txBody>
                  <a:tcPr/>
                </a:tc>
                <a:tc>
                  <a:txBody>
                    <a:bodyPr/>
                    <a:lstStyle/>
                    <a:p>
                      <a:r>
                        <a:rPr lang="en-ZA" sz="1600" dirty="0">
                          <a:solidFill>
                            <a:schemeClr val="tx1"/>
                          </a:solidFill>
                          <a:latin typeface="Arial" panose="020B0604020202020204" pitchFamily="34" charset="0"/>
                          <a:cs typeface="Arial" panose="020B0604020202020204" pitchFamily="34" charset="0"/>
                        </a:rPr>
                        <a:t>State Patients per Province as at</a:t>
                      </a:r>
                    </a:p>
                    <a:p>
                      <a:r>
                        <a:rPr lang="en-ZA" sz="1600" dirty="0">
                          <a:solidFill>
                            <a:schemeClr val="tx1"/>
                          </a:solidFill>
                          <a:latin typeface="Arial" panose="020B0604020202020204" pitchFamily="34" charset="0"/>
                          <a:cs typeface="Arial" panose="020B0604020202020204" pitchFamily="34" charset="0"/>
                        </a:rPr>
                        <a:t>(10</a:t>
                      </a:r>
                      <a:r>
                        <a:rPr lang="en-ZA" sz="1600" baseline="0" dirty="0">
                          <a:solidFill>
                            <a:schemeClr val="tx1"/>
                          </a:solidFill>
                          <a:latin typeface="Arial" panose="020B0604020202020204" pitchFamily="34" charset="0"/>
                          <a:cs typeface="Arial" panose="020B0604020202020204" pitchFamily="34" charset="0"/>
                        </a:rPr>
                        <a:t> May </a:t>
                      </a:r>
                      <a:r>
                        <a:rPr lang="en-ZA" sz="1600" dirty="0">
                          <a:solidFill>
                            <a:schemeClr val="tx1"/>
                          </a:solidFill>
                          <a:latin typeface="Arial" panose="020B0604020202020204" pitchFamily="34" charset="0"/>
                          <a:cs typeface="Arial" panose="020B0604020202020204" pitchFamily="34" charset="0"/>
                        </a:rPr>
                        <a:t>2021)</a:t>
                      </a:r>
                    </a:p>
                  </a:txBody>
                  <a:tcPr/>
                </a:tc>
                <a:tc>
                  <a:txBody>
                    <a:bodyPr/>
                    <a:lstStyle/>
                    <a:p>
                      <a:r>
                        <a:rPr lang="en-ZA" sz="1600" dirty="0">
                          <a:solidFill>
                            <a:schemeClr val="tx1"/>
                          </a:solidFill>
                          <a:latin typeface="Arial" panose="020B0604020202020204" pitchFamily="34" charset="0"/>
                          <a:cs typeface="Arial" panose="020B0604020202020204" pitchFamily="34" charset="0"/>
                        </a:rPr>
                        <a:t>Number of New Admissions</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a:solidFill>
                            <a:schemeClr val="tx1"/>
                          </a:solidFill>
                          <a:latin typeface="Arial" panose="020B0604020202020204" pitchFamily="34" charset="0"/>
                          <a:cs typeface="Arial" panose="020B0604020202020204" pitchFamily="34" charset="0"/>
                        </a:rPr>
                        <a:t>Number of Transfers  </a:t>
                      </a:r>
                    </a:p>
                  </a:txBody>
                  <a:tcPr/>
                </a:tc>
                <a:tc>
                  <a:txBody>
                    <a:bodyPr/>
                    <a:lstStyle/>
                    <a:p>
                      <a:r>
                        <a:rPr lang="en-US" sz="1600" dirty="0">
                          <a:solidFill>
                            <a:schemeClr val="tx1"/>
                          </a:solidFill>
                          <a:latin typeface="Arial" panose="020B0604020202020204" pitchFamily="34" charset="0"/>
                          <a:cs typeface="Arial" panose="020B0604020202020204" pitchFamily="34" charset="0"/>
                        </a:rPr>
                        <a:t>Current</a:t>
                      </a:r>
                      <a:r>
                        <a:rPr lang="en-US" sz="1600" baseline="0" dirty="0">
                          <a:solidFill>
                            <a:schemeClr val="tx1"/>
                          </a:solidFill>
                          <a:latin typeface="Arial" panose="020B0604020202020204" pitchFamily="34" charset="0"/>
                          <a:cs typeface="Arial" panose="020B0604020202020204" pitchFamily="34" charset="0"/>
                        </a:rPr>
                        <a:t> Status </a:t>
                      </a:r>
                    </a:p>
                    <a:p>
                      <a:r>
                        <a:rPr lang="en-US" sz="1600" baseline="0" dirty="0">
                          <a:solidFill>
                            <a:schemeClr val="tx1"/>
                          </a:solidFill>
                          <a:latin typeface="Arial" panose="020B0604020202020204" pitchFamily="34" charset="0"/>
                          <a:cs typeface="Arial" panose="020B0604020202020204" pitchFamily="34" charset="0"/>
                        </a:rPr>
                        <a:t>28 February 2022</a:t>
                      </a: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22622">
                <a:tc>
                  <a:txBody>
                    <a:bodyPr/>
                    <a:lstStyle/>
                    <a:p>
                      <a:r>
                        <a:rPr lang="en-US" sz="1700" kern="1200" dirty="0">
                          <a:solidFill>
                            <a:schemeClr val="dk1"/>
                          </a:solidFill>
                          <a:latin typeface="Arial" panose="020B0604020202020204" pitchFamily="34" charset="0"/>
                          <a:ea typeface="+mn-ea"/>
                          <a:cs typeface="Arial" panose="020B0604020202020204" pitchFamily="34" charset="0"/>
                        </a:rPr>
                        <a:t>Eastern Cape</a:t>
                      </a:r>
                      <a:endParaRPr lang="en-ZA"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lnSpc>
                          <a:spcPct val="115000"/>
                        </a:lnSpc>
                        <a:spcAft>
                          <a:spcPts val="1000"/>
                        </a:spcAft>
                      </a:pPr>
                      <a:r>
                        <a:rPr lang="en-ZA" sz="2000" dirty="0">
                          <a:effectLst/>
                        </a:rPr>
                        <a:t>31</a:t>
                      </a:r>
                      <a:endParaRPr lang="en-ZA" sz="2000" dirty="0">
                        <a:effectLst/>
                        <a:latin typeface="Arial"/>
                        <a:ea typeface="Times New Roman"/>
                        <a:cs typeface="Times New Roman"/>
                      </a:endParaRPr>
                    </a:p>
                  </a:txBody>
                  <a:tcPr marL="68580" marR="68580" marT="0" marB="0">
                    <a:solidFill>
                      <a:schemeClr val="bg2">
                        <a:lumMod val="90000"/>
                      </a:schemeClr>
                    </a:solidFill>
                  </a:tcPr>
                </a:tc>
                <a:tc>
                  <a:txBody>
                    <a:bodyPr/>
                    <a:lstStyle/>
                    <a:p>
                      <a:pPr algn="ctr"/>
                      <a:r>
                        <a:rPr lang="en-ZA" b="0" dirty="0">
                          <a:solidFill>
                            <a:schemeClr val="tx1"/>
                          </a:solidFill>
                        </a:rPr>
                        <a:t>31</a:t>
                      </a:r>
                    </a:p>
                  </a:txBody>
                  <a:tcPr>
                    <a:solidFill>
                      <a:schemeClr val="bg2">
                        <a:lumMod val="90000"/>
                      </a:schemeClr>
                    </a:solidFill>
                  </a:tcPr>
                </a:tc>
                <a:tc>
                  <a:txBody>
                    <a:bodyPr/>
                    <a:lstStyle/>
                    <a:p>
                      <a:pPr algn="ctr"/>
                      <a:r>
                        <a:rPr lang="en-US" b="0" dirty="0">
                          <a:solidFill>
                            <a:schemeClr val="tx1"/>
                          </a:solidFill>
                        </a:rPr>
                        <a:t>40</a:t>
                      </a:r>
                      <a:endParaRPr lang="en-ZA" b="0" dirty="0">
                        <a:solidFill>
                          <a:schemeClr val="tx1"/>
                        </a:solidFill>
                      </a:endParaRPr>
                    </a:p>
                  </a:txBody>
                  <a:tcPr>
                    <a:solidFill>
                      <a:schemeClr val="bg2">
                        <a:lumMod val="90000"/>
                      </a:schemeClr>
                    </a:solidFill>
                  </a:tcPr>
                </a:tc>
                <a:tc>
                  <a:txBody>
                    <a:bodyPr/>
                    <a:lstStyle/>
                    <a:p>
                      <a:pPr algn="ctr"/>
                      <a:r>
                        <a:rPr lang="en-ZA" b="0" dirty="0">
                          <a:solidFill>
                            <a:schemeClr val="tx1"/>
                          </a:solidFill>
                        </a:rPr>
                        <a:t>16</a:t>
                      </a:r>
                    </a:p>
                  </a:txBody>
                  <a:tcPr>
                    <a:solidFill>
                      <a:schemeClr val="bg2">
                        <a:lumMod val="90000"/>
                      </a:schemeClr>
                    </a:solidFill>
                  </a:tcPr>
                </a:tc>
                <a:extLst>
                  <a:ext uri="{0D108BD9-81ED-4DB2-BD59-A6C34878D82A}">
                    <a16:rowId xmlns:a16="http://schemas.microsoft.com/office/drawing/2014/main" val="10001"/>
                  </a:ext>
                </a:extLst>
              </a:tr>
              <a:tr h="322622">
                <a:tc>
                  <a:txBody>
                    <a:bodyPr/>
                    <a:lstStyle/>
                    <a:p>
                      <a:r>
                        <a:rPr lang="en-US" sz="1700" kern="1200" dirty="0">
                          <a:solidFill>
                            <a:schemeClr val="dk1"/>
                          </a:solidFill>
                          <a:latin typeface="Arial" panose="020B0604020202020204" pitchFamily="34" charset="0"/>
                          <a:ea typeface="+mn-ea"/>
                          <a:cs typeface="Arial" panose="020B0604020202020204" pitchFamily="34" charset="0"/>
                        </a:rPr>
                        <a:t>Free State</a:t>
                      </a:r>
                      <a:endParaRPr lang="en-ZA"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lnSpc>
                          <a:spcPct val="115000"/>
                        </a:lnSpc>
                        <a:spcAft>
                          <a:spcPts val="1000"/>
                        </a:spcAft>
                      </a:pPr>
                      <a:r>
                        <a:rPr lang="en-ZA" sz="1700" dirty="0">
                          <a:effectLst/>
                          <a:latin typeface="Arial" panose="020B0604020202020204" pitchFamily="34" charset="0"/>
                          <a:cs typeface="Arial" panose="020B0604020202020204" pitchFamily="34" charset="0"/>
                        </a:rPr>
                        <a:t>33</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ZA" sz="1700" b="0" kern="1200" dirty="0">
                          <a:solidFill>
                            <a:schemeClr val="tx1"/>
                          </a:solidFill>
                          <a:latin typeface="Arial" panose="020B0604020202020204" pitchFamily="34" charset="0"/>
                          <a:ea typeface="+mn-ea"/>
                          <a:cs typeface="Arial" panose="020B0604020202020204" pitchFamily="34" charset="0"/>
                        </a:rPr>
                        <a:t>56</a:t>
                      </a:r>
                    </a:p>
                  </a:txBody>
                  <a:tcPr>
                    <a:solidFill>
                      <a:schemeClr val="bg2">
                        <a:lumMod val="90000"/>
                      </a:schemeClr>
                    </a:solidFill>
                  </a:tcPr>
                </a:tc>
                <a:tc>
                  <a:txBody>
                    <a:bodyPr/>
                    <a:lstStyle/>
                    <a:p>
                      <a:pPr algn="ctr"/>
                      <a:r>
                        <a:rPr lang="en-ZA" sz="1700" b="0" kern="1200" dirty="0">
                          <a:solidFill>
                            <a:schemeClr val="tx1"/>
                          </a:solidFill>
                          <a:latin typeface="Arial" panose="020B0604020202020204" pitchFamily="34" charset="0"/>
                          <a:ea typeface="+mn-ea"/>
                          <a:cs typeface="Arial" panose="020B0604020202020204" pitchFamily="34" charset="0"/>
                        </a:rPr>
                        <a:t>49</a:t>
                      </a:r>
                    </a:p>
                  </a:txBody>
                  <a:tcPr>
                    <a:solidFill>
                      <a:schemeClr val="bg2">
                        <a:lumMod val="90000"/>
                      </a:schemeClr>
                    </a:solidFill>
                  </a:tcPr>
                </a:tc>
                <a:tc>
                  <a:txBody>
                    <a:bodyPr/>
                    <a:lstStyle/>
                    <a:p>
                      <a:pPr algn="ctr"/>
                      <a:r>
                        <a:rPr lang="en-ZA" sz="1700" b="0" kern="1200" dirty="0">
                          <a:solidFill>
                            <a:schemeClr val="tx1"/>
                          </a:solidFill>
                          <a:latin typeface="Arial" panose="020B0604020202020204" pitchFamily="34" charset="0"/>
                          <a:ea typeface="+mn-ea"/>
                          <a:cs typeface="Arial" panose="020B0604020202020204" pitchFamily="34" charset="0"/>
                        </a:rPr>
                        <a:t>42</a:t>
                      </a:r>
                    </a:p>
                  </a:txBody>
                  <a:tcPr>
                    <a:solidFill>
                      <a:schemeClr val="bg2">
                        <a:lumMod val="90000"/>
                      </a:schemeClr>
                    </a:solidFill>
                  </a:tcPr>
                </a:tc>
                <a:extLst>
                  <a:ext uri="{0D108BD9-81ED-4DB2-BD59-A6C34878D82A}">
                    <a16:rowId xmlns:a16="http://schemas.microsoft.com/office/drawing/2014/main" val="10002"/>
                  </a:ext>
                </a:extLst>
              </a:tr>
              <a:tr h="3226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Gauteng</a:t>
                      </a:r>
                      <a:endParaRPr lang="en-ZA" sz="1700"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ZA" sz="1700" dirty="0">
                          <a:effectLst/>
                          <a:latin typeface="Arial" panose="020B0604020202020204" pitchFamily="34" charset="0"/>
                          <a:cs typeface="Arial" panose="020B0604020202020204" pitchFamily="34" charset="0"/>
                        </a:rPr>
                        <a:t>08</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08</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09</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08</a:t>
                      </a:r>
                    </a:p>
                  </a:txBody>
                  <a:tcPr>
                    <a:solidFill>
                      <a:schemeClr val="bg2">
                        <a:lumMod val="90000"/>
                      </a:schemeClr>
                    </a:solidFill>
                  </a:tcPr>
                </a:tc>
                <a:extLst>
                  <a:ext uri="{0D108BD9-81ED-4DB2-BD59-A6C34878D82A}">
                    <a16:rowId xmlns:a16="http://schemas.microsoft.com/office/drawing/2014/main" val="10003"/>
                  </a:ext>
                </a:extLst>
              </a:tr>
              <a:tr h="3226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KwaZulu-Natal</a:t>
                      </a:r>
                      <a:endParaRPr lang="en-ZA" sz="1700"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ZA" sz="1700" dirty="0">
                          <a:effectLst/>
                          <a:latin typeface="Arial" panose="020B0604020202020204" pitchFamily="34" charset="0"/>
                          <a:cs typeface="Arial" panose="020B0604020202020204" pitchFamily="34" charset="0"/>
                        </a:rPr>
                        <a:t>12</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39</a:t>
                      </a: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37</a:t>
                      </a: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09</a:t>
                      </a:r>
                    </a:p>
                  </a:txBody>
                  <a:tcPr>
                    <a:solidFill>
                      <a:schemeClr val="bg2">
                        <a:lumMod val="90000"/>
                      </a:schemeClr>
                    </a:solidFill>
                  </a:tcPr>
                </a:tc>
                <a:extLst>
                  <a:ext uri="{0D108BD9-81ED-4DB2-BD59-A6C34878D82A}">
                    <a16:rowId xmlns:a16="http://schemas.microsoft.com/office/drawing/2014/main" val="10004"/>
                  </a:ext>
                </a:extLst>
              </a:tr>
              <a:tr h="3226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a:latin typeface="Arial" panose="020B0604020202020204" pitchFamily="34" charset="0"/>
                          <a:cs typeface="Arial" panose="020B0604020202020204" pitchFamily="34" charset="0"/>
                        </a:rPr>
                        <a:t>Limpopo</a:t>
                      </a:r>
                      <a:endParaRPr lang="en-ZA" sz="1700"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ZA" sz="1700" dirty="0">
                          <a:effectLst/>
                          <a:latin typeface="Arial" panose="020B0604020202020204" pitchFamily="34" charset="0"/>
                          <a:cs typeface="Arial" panose="020B0604020202020204" pitchFamily="34" charset="0"/>
                        </a:rPr>
                        <a:t>02</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01</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01</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01</a:t>
                      </a:r>
                    </a:p>
                  </a:txBody>
                  <a:tcPr>
                    <a:solidFill>
                      <a:schemeClr val="bg2">
                        <a:lumMod val="90000"/>
                      </a:schemeClr>
                    </a:solidFill>
                  </a:tcPr>
                </a:tc>
                <a:extLst>
                  <a:ext uri="{0D108BD9-81ED-4DB2-BD59-A6C34878D82A}">
                    <a16:rowId xmlns:a16="http://schemas.microsoft.com/office/drawing/2014/main" val="10005"/>
                  </a:ext>
                </a:extLst>
              </a:tr>
              <a:tr h="3226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Mpumalanga</a:t>
                      </a:r>
                      <a:endParaRPr lang="en-ZA" sz="1700"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ZA" sz="1700" dirty="0">
                          <a:effectLst/>
                          <a:latin typeface="Arial" panose="020B0604020202020204" pitchFamily="34" charset="0"/>
                          <a:cs typeface="Arial" panose="020B0604020202020204" pitchFamily="34" charset="0"/>
                        </a:rPr>
                        <a:t>24</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06</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24</a:t>
                      </a:r>
                    </a:p>
                  </a:txBody>
                  <a:tcPr>
                    <a:solidFill>
                      <a:schemeClr val="bg2">
                        <a:lumMod val="90000"/>
                      </a:schemeClr>
                    </a:solidFill>
                  </a:tcPr>
                </a:tc>
                <a:extLst>
                  <a:ext uri="{0D108BD9-81ED-4DB2-BD59-A6C34878D82A}">
                    <a16:rowId xmlns:a16="http://schemas.microsoft.com/office/drawing/2014/main" val="10006"/>
                  </a:ext>
                </a:extLst>
              </a:tr>
              <a:tr h="3226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a:latin typeface="Arial" panose="020B0604020202020204" pitchFamily="34" charset="0"/>
                          <a:cs typeface="Arial" panose="020B0604020202020204" pitchFamily="34" charset="0"/>
                        </a:rPr>
                        <a:t>Northern Cape</a:t>
                      </a:r>
                      <a:endParaRPr lang="en-ZA" sz="1700"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US" sz="1700" dirty="0">
                          <a:effectLst/>
                          <a:latin typeface="Arial" panose="020B0604020202020204" pitchFamily="34" charset="0"/>
                          <a:cs typeface="Arial" panose="020B0604020202020204" pitchFamily="34" charset="0"/>
                        </a:rPr>
                        <a:t>11</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16</a:t>
                      </a: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11</a:t>
                      </a:r>
                    </a:p>
                  </a:txBody>
                  <a:tcPr>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19</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10007"/>
                  </a:ext>
                </a:extLst>
              </a:tr>
              <a:tr h="3226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a:latin typeface="Arial" panose="020B0604020202020204" pitchFamily="34" charset="0"/>
                          <a:cs typeface="Arial" panose="020B0604020202020204" pitchFamily="34" charset="0"/>
                        </a:rPr>
                        <a:t>North West</a:t>
                      </a:r>
                      <a:endParaRPr lang="en-ZA" sz="1700"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US" sz="1700" dirty="0">
                          <a:effectLst/>
                          <a:latin typeface="Arial" panose="020B0604020202020204" pitchFamily="34" charset="0"/>
                          <a:cs typeface="Arial" panose="020B0604020202020204" pitchFamily="34" charset="0"/>
                        </a:rPr>
                        <a:t>02</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01</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US" sz="1700" b="0" dirty="0">
                          <a:solidFill>
                            <a:schemeClr val="tx1"/>
                          </a:solidFill>
                          <a:latin typeface="Arial" panose="020B0604020202020204" pitchFamily="34" charset="0"/>
                          <a:cs typeface="Arial" panose="020B0604020202020204" pitchFamily="34" charset="0"/>
                        </a:rPr>
                        <a:t>03</a:t>
                      </a:r>
                      <a:endParaRPr lang="en-ZA" sz="1700" b="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00</a:t>
                      </a:r>
                    </a:p>
                  </a:txBody>
                  <a:tcPr>
                    <a:solidFill>
                      <a:schemeClr val="bg2">
                        <a:lumMod val="90000"/>
                      </a:schemeClr>
                    </a:solidFill>
                  </a:tcPr>
                </a:tc>
                <a:extLst>
                  <a:ext uri="{0D108BD9-81ED-4DB2-BD59-A6C34878D82A}">
                    <a16:rowId xmlns:a16="http://schemas.microsoft.com/office/drawing/2014/main" val="10008"/>
                  </a:ext>
                </a:extLst>
              </a:tr>
              <a:tr h="3226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a:latin typeface="Arial" panose="020B0604020202020204" pitchFamily="34" charset="0"/>
                          <a:cs typeface="Arial" panose="020B0604020202020204" pitchFamily="34" charset="0"/>
                        </a:rPr>
                        <a:t>Western Cape</a:t>
                      </a:r>
                      <a:endParaRPr lang="en-ZA" sz="1700"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US" sz="1700" dirty="0">
                          <a:effectLst/>
                          <a:latin typeface="Arial" panose="020B0604020202020204" pitchFamily="34" charset="0"/>
                          <a:ea typeface="+mn-ea"/>
                          <a:cs typeface="Arial" panose="020B0604020202020204" pitchFamily="34" charset="0"/>
                        </a:rPr>
                        <a:t>00</a:t>
                      </a:r>
                      <a:endParaRPr lang="en-ZA" sz="1700"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00</a:t>
                      </a: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00</a:t>
                      </a:r>
                    </a:p>
                  </a:txBody>
                  <a:tcPr>
                    <a:solidFill>
                      <a:schemeClr val="bg2">
                        <a:lumMod val="90000"/>
                      </a:schemeClr>
                    </a:solidFill>
                  </a:tcPr>
                </a:tc>
                <a:tc>
                  <a:txBody>
                    <a:bodyPr/>
                    <a:lstStyle/>
                    <a:p>
                      <a:pPr algn="ctr"/>
                      <a:r>
                        <a:rPr lang="en-ZA" sz="1700" b="0" dirty="0">
                          <a:solidFill>
                            <a:schemeClr val="tx1"/>
                          </a:solidFill>
                          <a:latin typeface="Arial" panose="020B0604020202020204" pitchFamily="34" charset="0"/>
                          <a:cs typeface="Arial" panose="020B0604020202020204" pitchFamily="34" charset="0"/>
                        </a:rPr>
                        <a:t>00</a:t>
                      </a:r>
                    </a:p>
                  </a:txBody>
                  <a:tcPr>
                    <a:solidFill>
                      <a:schemeClr val="bg2">
                        <a:lumMod val="90000"/>
                      </a:schemeClr>
                    </a:solidFill>
                  </a:tcPr>
                </a:tc>
                <a:extLst>
                  <a:ext uri="{0D108BD9-81ED-4DB2-BD59-A6C34878D82A}">
                    <a16:rowId xmlns:a16="http://schemas.microsoft.com/office/drawing/2014/main" val="10009"/>
                  </a:ext>
                </a:extLst>
              </a:tr>
              <a:tr h="4267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1" dirty="0">
                          <a:latin typeface="Arial" panose="020B0604020202020204" pitchFamily="34" charset="0"/>
                          <a:cs typeface="Arial" panose="020B0604020202020204" pitchFamily="34" charset="0"/>
                        </a:rPr>
                        <a:t>National Total</a:t>
                      </a:r>
                      <a:endParaRPr lang="en-ZA" sz="1700" b="1" dirty="0">
                        <a:latin typeface="Arial" panose="020B0604020202020204" pitchFamily="34" charset="0"/>
                        <a:cs typeface="Arial" panose="020B0604020202020204" pitchFamily="34" charset="0"/>
                      </a:endParaRPr>
                    </a:p>
                  </a:txBody>
                  <a:tcPr/>
                </a:tc>
                <a:tc>
                  <a:txBody>
                    <a:bodyPr/>
                    <a:lstStyle/>
                    <a:p>
                      <a:pPr algn="ctr">
                        <a:lnSpc>
                          <a:spcPct val="115000"/>
                        </a:lnSpc>
                        <a:spcAft>
                          <a:spcPts val="1000"/>
                        </a:spcAft>
                      </a:pPr>
                      <a:r>
                        <a:rPr lang="en-ZA" sz="1700" b="1" dirty="0">
                          <a:effectLst/>
                          <a:latin typeface="Arial" panose="020B0604020202020204" pitchFamily="34" charset="0"/>
                          <a:cs typeface="Arial" panose="020B0604020202020204" pitchFamily="34" charset="0"/>
                        </a:rPr>
                        <a:t>123</a:t>
                      </a:r>
                      <a:endParaRPr lang="en-ZA" sz="1700" b="1" dirty="0">
                        <a:effectLst/>
                        <a:latin typeface="Arial" panose="020B0604020202020204" pitchFamily="34" charset="0"/>
                        <a:ea typeface="Times New Roman"/>
                        <a:cs typeface="Arial" panose="020B0604020202020204" pitchFamily="34" charset="0"/>
                      </a:endParaRPr>
                    </a:p>
                  </a:txBody>
                  <a:tcPr marL="68580" marR="68580" marT="0" marB="0">
                    <a:solidFill>
                      <a:schemeClr val="bg2">
                        <a:lumMod val="90000"/>
                      </a:schemeClr>
                    </a:solidFill>
                  </a:tcPr>
                </a:tc>
                <a:tc>
                  <a:txBody>
                    <a:bodyPr/>
                    <a:lstStyle/>
                    <a:p>
                      <a:pPr algn="ctr"/>
                      <a:r>
                        <a:rPr lang="en-US" sz="1700" b="1" dirty="0">
                          <a:solidFill>
                            <a:schemeClr val="tx1"/>
                          </a:solidFill>
                          <a:latin typeface="Arial" panose="020B0604020202020204" pitchFamily="34" charset="0"/>
                          <a:cs typeface="Arial" panose="020B0604020202020204" pitchFamily="34" charset="0"/>
                        </a:rPr>
                        <a:t> 158</a:t>
                      </a:r>
                      <a:endParaRPr lang="en-ZA" sz="1700" b="1"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US" sz="1700" b="0" kern="1200" dirty="0">
                          <a:solidFill>
                            <a:schemeClr val="tx1"/>
                          </a:solidFill>
                          <a:latin typeface="Arial" panose="020B0604020202020204" pitchFamily="34" charset="0"/>
                          <a:ea typeface="+mn-ea"/>
                          <a:cs typeface="Arial" panose="020B0604020202020204" pitchFamily="34" charset="0"/>
                        </a:rPr>
                        <a:t>  </a:t>
                      </a:r>
                      <a:r>
                        <a:rPr lang="en-US" sz="1700" b="1" kern="1200" dirty="0">
                          <a:solidFill>
                            <a:schemeClr val="tx1"/>
                          </a:solidFill>
                          <a:latin typeface="Arial" panose="020B0604020202020204" pitchFamily="34" charset="0"/>
                          <a:ea typeface="+mn-ea"/>
                          <a:cs typeface="Arial" panose="020B0604020202020204" pitchFamily="34" charset="0"/>
                        </a:rPr>
                        <a:t>150</a:t>
                      </a:r>
                      <a:endParaRPr lang="en-ZA" sz="1700" b="1"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0000"/>
                      </a:schemeClr>
                    </a:solidFill>
                  </a:tcPr>
                </a:tc>
                <a:tc>
                  <a:txBody>
                    <a:bodyPr/>
                    <a:lstStyle/>
                    <a:p>
                      <a:pPr algn="ctr"/>
                      <a:r>
                        <a:rPr lang="en-US" sz="1700" b="1" kern="1200" dirty="0">
                          <a:solidFill>
                            <a:schemeClr val="tx1"/>
                          </a:solidFill>
                          <a:latin typeface="Arial" panose="020B0604020202020204" pitchFamily="34" charset="0"/>
                          <a:ea typeface="+mn-ea"/>
                          <a:cs typeface="Arial" panose="020B0604020202020204" pitchFamily="34" charset="0"/>
                        </a:rPr>
                        <a:t>119</a:t>
                      </a:r>
                      <a:endParaRPr lang="en-ZA" sz="1700" b="1"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a:xfrm>
            <a:off x="104775" y="6356350"/>
            <a:ext cx="8582025" cy="365125"/>
          </a:xfrm>
        </p:spPr>
        <p:txBody>
          <a:bodyPr/>
          <a:lstStyle/>
          <a:p>
            <a:r>
              <a:rPr lang="en-US" sz="1400" b="1" i="1" dirty="0">
                <a:solidFill>
                  <a:schemeClr val="tx1"/>
                </a:solidFill>
                <a:latin typeface="Arial" pitchFamily="34" charset="0"/>
                <a:cs typeface="Arial" pitchFamily="34" charset="0"/>
              </a:rPr>
              <a:t>**The current status of SPs does not include those transferred straight from courts.</a:t>
            </a:r>
          </a:p>
          <a:p>
            <a:fld id="{DCB3B80B-23E3-3948-A741-EEB7CB22DD0C}" type="slidenum">
              <a:rPr lang="en-US" smtClean="0"/>
              <a:t>8</a:t>
            </a:fld>
            <a:endParaRPr lang="en-US" dirty="0"/>
          </a:p>
        </p:txBody>
      </p:sp>
    </p:spTree>
    <p:extLst>
      <p:ext uri="{BB962C8B-B14F-4D97-AF65-F5344CB8AC3E}">
        <p14:creationId xmlns:p14="http://schemas.microsoft.com/office/powerpoint/2010/main" val="100164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463550" y="271596"/>
            <a:ext cx="7882757" cy="707886"/>
          </a:xfrm>
          <a:prstGeom prst="rect">
            <a:avLst/>
          </a:prstGeom>
          <a:noFill/>
        </p:spPr>
        <p:txBody>
          <a:bodyPr wrap="square" rtlCol="0">
            <a:spAutoFit/>
          </a:bodyPr>
          <a:lstStyle/>
          <a:p>
            <a:r>
              <a:rPr lang="en-US" sz="4000" b="1" dirty="0">
                <a:solidFill>
                  <a:srgbClr val="005300"/>
                </a:solidFill>
                <a:latin typeface="+mj-lt"/>
                <a:cs typeface="Arial Black"/>
              </a:rPr>
              <a:t>Achievements</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739472" y="1136650"/>
            <a:ext cx="7886368" cy="5170646"/>
          </a:xfrm>
          <a:prstGeom prst="rect">
            <a:avLst/>
          </a:prstGeom>
        </p:spPr>
        <p:txBody>
          <a:bodyPr wrap="square">
            <a:spAutoFit/>
          </a:bodyPr>
          <a:lstStyle/>
          <a:p>
            <a:pPr algn="just"/>
            <a:endParaRPr lang="en-ZA"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A significant number (150) of transfers to designated Mental Health Institutions occurred between May 2021 and February 2022, with Free State leading with 49  transfers, followed by EC with 40 and KZN with 37 transfers.</a:t>
            </a:r>
          </a:p>
          <a:p>
            <a:pPr marL="342900" indent="-342900" algn="just">
              <a:buFont typeface="Wingdings" panose="05000000000000000000" pitchFamily="2" charset="2"/>
              <a:buChar char="q"/>
            </a:pPr>
            <a:endParaRPr lang="en-ZA"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ZA" sz="2400" dirty="0">
                <a:latin typeface="Arial" panose="020B0604020202020204" pitchFamily="34" charset="0"/>
                <a:cs typeface="Arial" panose="020B0604020202020204" pitchFamily="34" charset="0"/>
              </a:rPr>
              <a:t> North West: all (03) declared State Patients were transferred within the same month of admission. </a:t>
            </a:r>
          </a:p>
          <a:p>
            <a:pPr marL="342900" indent="-342900" algn="jus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400" dirty="0">
                <a:latin typeface="Arial" panose="020B0604020202020204" pitchFamily="34" charset="0"/>
                <a:cs typeface="Arial" panose="020B0604020202020204" pitchFamily="34" charset="0"/>
              </a:rPr>
              <a:t>Constant collaboration with National DoH Forensic Unit to ensure transfer of SPs to designated mental health institutions. </a:t>
            </a:r>
            <a:endParaRPr lang="en-ZA"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t>9</a:t>
            </a:fld>
            <a:endParaRPr lang="en-US"/>
          </a:p>
        </p:txBody>
      </p:sp>
    </p:spTree>
    <p:extLst>
      <p:ext uri="{BB962C8B-B14F-4D97-AF65-F5344CB8AC3E}">
        <p14:creationId xmlns:p14="http://schemas.microsoft.com/office/powerpoint/2010/main" val="265530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742</TotalTime>
  <Words>970</Words>
  <Application>Microsoft Office PowerPoint</Application>
  <PresentationFormat>On-screen Show (4:3)</PresentationFormat>
  <Paragraphs>157</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Black</vt:lpstr>
      <vt:lpstr>Arial Narrow</vt:lpstr>
      <vt:lpstr>Calibri</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Seaketso, Winnie</dc:creator>
  <cp:lastModifiedBy>Siyabamkela Mthonjeni</cp:lastModifiedBy>
  <cp:revision>82</cp:revision>
  <dcterms:modified xsi:type="dcterms:W3CDTF">2022-03-10T08:43:00Z</dcterms:modified>
</cp:coreProperties>
</file>