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569" r:id="rId3"/>
    <p:sldId id="594" r:id="rId4"/>
    <p:sldId id="595" r:id="rId5"/>
    <p:sldId id="596" r:id="rId6"/>
    <p:sldId id="597" r:id="rId7"/>
    <p:sldId id="553" r:id="rId8"/>
    <p:sldId id="589" r:id="rId9"/>
    <p:sldId id="590" r:id="rId10"/>
    <p:sldId id="592" r:id="rId11"/>
    <p:sldId id="598" r:id="rId12"/>
    <p:sldId id="599" r:id="rId13"/>
    <p:sldId id="600" r:id="rId14"/>
    <p:sldId id="601" r:id="rId15"/>
    <p:sldId id="602" r:id="rId16"/>
    <p:sldId id="603" r:id="rId17"/>
    <p:sldId id="604" r:id="rId18"/>
    <p:sldId id="605" r:id="rId19"/>
    <p:sldId id="586" r:id="rId20"/>
    <p:sldId id="587" r:id="rId21"/>
    <p:sldId id="479" r:id="rId22"/>
    <p:sldId id="568" r:id="rId23"/>
    <p:sldId id="588" r:id="rId24"/>
    <p:sldId id="267"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9948"/>
    <a:srgbClr val="2F2E7E"/>
    <a:srgbClr val="2F2E7D"/>
    <a:srgbClr val="FBEA00"/>
    <a:srgbClr val="8381D1"/>
    <a:srgbClr val="D32027"/>
    <a:srgbClr val="A4A3DD"/>
    <a:srgbClr val="000000"/>
    <a:srgbClr val="4340AE"/>
    <a:srgbClr val="FBF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4DFD69-9C2F-4061-B1E2-734A85A9A28E}" v="39" dt="2021-03-20T05:17:16.876"/>
    <p1510:client id="{D9D74A74-9F5A-42C5-A31A-8F2E6D9E2CDA}" v="253" dt="2021-03-19T16:02:28.7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3931" autoAdjust="0"/>
  </p:normalViewPr>
  <p:slideViewPr>
    <p:cSldViewPr snapToGrid="0" snapToObjects="1">
      <p:cViewPr varScale="1">
        <p:scale>
          <a:sx n="62" d="100"/>
          <a:sy n="62" d="100"/>
        </p:scale>
        <p:origin x="10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6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D37C4D4E-9982-3140-B169-88BB7322BF30}" type="datetimeFigureOut">
              <a:rPr lang="en-US" smtClean="0"/>
              <a:t>3/10/2022</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30C4B837-81DB-E447-9331-42D5F2ABBEB0}" type="slidenum">
              <a:rPr lang="en-US" smtClean="0"/>
              <a:t>‹#›</a:t>
            </a:fld>
            <a:endParaRPr lang="en-US" dirty="0"/>
          </a:p>
        </p:txBody>
      </p:sp>
    </p:spTree>
    <p:extLst>
      <p:ext uri="{BB962C8B-B14F-4D97-AF65-F5344CB8AC3E}">
        <p14:creationId xmlns:p14="http://schemas.microsoft.com/office/powerpoint/2010/main" val="383875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C4B837-81DB-E447-9331-42D5F2ABBEB0}" type="slidenum">
              <a:rPr lang="en-US" smtClean="0"/>
              <a:t>1</a:t>
            </a:fld>
            <a:endParaRPr lang="en-US" dirty="0"/>
          </a:p>
        </p:txBody>
      </p:sp>
    </p:spTree>
    <p:extLst>
      <p:ext uri="{BB962C8B-B14F-4D97-AF65-F5344CB8AC3E}">
        <p14:creationId xmlns:p14="http://schemas.microsoft.com/office/powerpoint/2010/main" val="2386153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20</a:t>
            </a:fld>
            <a:endParaRPr lang="en-US" dirty="0"/>
          </a:p>
        </p:txBody>
      </p:sp>
    </p:spTree>
    <p:extLst>
      <p:ext uri="{BB962C8B-B14F-4D97-AF65-F5344CB8AC3E}">
        <p14:creationId xmlns:p14="http://schemas.microsoft.com/office/powerpoint/2010/main" val="945392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21</a:t>
            </a:fld>
            <a:endParaRPr lang="en-US" dirty="0"/>
          </a:p>
        </p:txBody>
      </p:sp>
    </p:spTree>
    <p:extLst>
      <p:ext uri="{BB962C8B-B14F-4D97-AF65-F5344CB8AC3E}">
        <p14:creationId xmlns:p14="http://schemas.microsoft.com/office/powerpoint/2010/main" val="1162493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22</a:t>
            </a:fld>
            <a:endParaRPr lang="en-US" dirty="0"/>
          </a:p>
        </p:txBody>
      </p:sp>
    </p:spTree>
    <p:extLst>
      <p:ext uri="{BB962C8B-B14F-4D97-AF65-F5344CB8AC3E}">
        <p14:creationId xmlns:p14="http://schemas.microsoft.com/office/powerpoint/2010/main" val="3214855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23</a:t>
            </a:fld>
            <a:endParaRPr lang="en-US" dirty="0"/>
          </a:p>
        </p:txBody>
      </p:sp>
    </p:spTree>
    <p:extLst>
      <p:ext uri="{BB962C8B-B14F-4D97-AF65-F5344CB8AC3E}">
        <p14:creationId xmlns:p14="http://schemas.microsoft.com/office/powerpoint/2010/main" val="580996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0C4B837-81DB-E447-9331-42D5F2ABBEB0}" type="slidenum">
              <a:rPr lang="en-US" smtClean="0"/>
              <a:t>24</a:t>
            </a:fld>
            <a:endParaRPr lang="en-US" dirty="0"/>
          </a:p>
        </p:txBody>
      </p:sp>
    </p:spTree>
    <p:extLst>
      <p:ext uri="{BB962C8B-B14F-4D97-AF65-F5344CB8AC3E}">
        <p14:creationId xmlns:p14="http://schemas.microsoft.com/office/powerpoint/2010/main" val="1183909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144382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Interns to be appointed to offer some capacity while giving the young people workplace experience – appointment effective date subject to DHET HRM </a:t>
            </a:r>
          </a:p>
        </p:txBody>
      </p:sp>
      <p:sp>
        <p:nvSpPr>
          <p:cNvPr id="4" name="Slide Number Placeholder 3"/>
          <p:cNvSpPr>
            <a:spLocks noGrp="1"/>
          </p:cNvSpPr>
          <p:nvPr>
            <p:ph type="sldNum" sz="quarter" idx="5"/>
          </p:nvPr>
        </p:nvSpPr>
        <p:spPr/>
        <p:txBody>
          <a:bodyPr/>
          <a:lstStyle/>
          <a:p>
            <a:fld id="{30C4B837-81DB-E447-9331-42D5F2ABBEB0}" type="slidenum">
              <a:rPr lang="en-US" smtClean="0"/>
              <a:t>7</a:t>
            </a:fld>
            <a:endParaRPr lang="en-US" dirty="0"/>
          </a:p>
        </p:txBody>
      </p:sp>
    </p:spTree>
    <p:extLst>
      <p:ext uri="{BB962C8B-B14F-4D97-AF65-F5344CB8AC3E}">
        <p14:creationId xmlns:p14="http://schemas.microsoft.com/office/powerpoint/2010/main" val="1037764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Interns to be appointed to offer some capacity while giving the young people workplace experience – appointment effective date subject to DHET HRM </a:t>
            </a:r>
          </a:p>
        </p:txBody>
      </p:sp>
      <p:sp>
        <p:nvSpPr>
          <p:cNvPr id="4" name="Slide Number Placeholder 3"/>
          <p:cNvSpPr>
            <a:spLocks noGrp="1"/>
          </p:cNvSpPr>
          <p:nvPr>
            <p:ph type="sldNum" sz="quarter" idx="5"/>
          </p:nvPr>
        </p:nvSpPr>
        <p:spPr/>
        <p:txBody>
          <a:bodyPr/>
          <a:lstStyle/>
          <a:p>
            <a:fld id="{30C4B837-81DB-E447-9331-42D5F2ABBEB0}" type="slidenum">
              <a:rPr lang="en-US" smtClean="0"/>
              <a:t>8</a:t>
            </a:fld>
            <a:endParaRPr lang="en-US" dirty="0"/>
          </a:p>
        </p:txBody>
      </p:sp>
    </p:spTree>
    <p:extLst>
      <p:ext uri="{BB962C8B-B14F-4D97-AF65-F5344CB8AC3E}">
        <p14:creationId xmlns:p14="http://schemas.microsoft.com/office/powerpoint/2010/main" val="264348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Interns to be appointed to offer some capacity while giving the young people workplace experience – appointment effective date subject to DHET HRM </a:t>
            </a:r>
          </a:p>
        </p:txBody>
      </p:sp>
      <p:sp>
        <p:nvSpPr>
          <p:cNvPr id="4" name="Slide Number Placeholder 3"/>
          <p:cNvSpPr>
            <a:spLocks noGrp="1"/>
          </p:cNvSpPr>
          <p:nvPr>
            <p:ph type="sldNum" sz="quarter" idx="5"/>
          </p:nvPr>
        </p:nvSpPr>
        <p:spPr/>
        <p:txBody>
          <a:bodyPr/>
          <a:lstStyle/>
          <a:p>
            <a:fld id="{30C4B837-81DB-E447-9331-42D5F2ABBEB0}" type="slidenum">
              <a:rPr lang="en-US" smtClean="0"/>
              <a:t>9</a:t>
            </a:fld>
            <a:endParaRPr lang="en-US" dirty="0"/>
          </a:p>
        </p:txBody>
      </p:sp>
    </p:spTree>
    <p:extLst>
      <p:ext uri="{BB962C8B-B14F-4D97-AF65-F5344CB8AC3E}">
        <p14:creationId xmlns:p14="http://schemas.microsoft.com/office/powerpoint/2010/main" val="3666001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panose="020B0604020202020204" pitchFamily="34" charset="0"/>
                <a:cs typeface="Arial" panose="020B0604020202020204" pitchFamily="34" charset="0"/>
              </a:rPr>
              <a:t> </a:t>
            </a:r>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30C4B837-81DB-E447-9331-42D5F2ABBEB0}" type="slidenum">
              <a:rPr lang="en-US" smtClean="0"/>
              <a:t>10</a:t>
            </a:fld>
            <a:endParaRPr lang="en-US" dirty="0"/>
          </a:p>
        </p:txBody>
      </p:sp>
    </p:spTree>
    <p:extLst>
      <p:ext uri="{BB962C8B-B14F-4D97-AF65-F5344CB8AC3E}">
        <p14:creationId xmlns:p14="http://schemas.microsoft.com/office/powerpoint/2010/main" val="3432047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latin typeface="Arial" panose="020B0604020202020204" pitchFamily="34" charset="0"/>
                <a:cs typeface="Arial" panose="020B0604020202020204" pitchFamily="34" charset="0"/>
              </a:rPr>
              <a:t>Interns to be appointed to offer some capacity while giving the young people workplace experience – appointment effective date subject to DHET HRM </a:t>
            </a:r>
          </a:p>
        </p:txBody>
      </p:sp>
      <p:sp>
        <p:nvSpPr>
          <p:cNvPr id="4" name="Slide Number Placeholder 3"/>
          <p:cNvSpPr>
            <a:spLocks noGrp="1"/>
          </p:cNvSpPr>
          <p:nvPr>
            <p:ph type="sldNum" sz="quarter" idx="5"/>
          </p:nvPr>
        </p:nvSpPr>
        <p:spPr/>
        <p:txBody>
          <a:bodyPr/>
          <a:lstStyle/>
          <a:p>
            <a:fld id="{30C4B837-81DB-E447-9331-42D5F2ABBEB0}" type="slidenum">
              <a:rPr lang="en-US" smtClean="0"/>
              <a:t>17</a:t>
            </a:fld>
            <a:endParaRPr lang="en-US" dirty="0"/>
          </a:p>
        </p:txBody>
      </p:sp>
    </p:spTree>
    <p:extLst>
      <p:ext uri="{BB962C8B-B14F-4D97-AF65-F5344CB8AC3E}">
        <p14:creationId xmlns:p14="http://schemas.microsoft.com/office/powerpoint/2010/main" val="135032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18</a:t>
            </a:fld>
            <a:endParaRPr lang="en-US" dirty="0"/>
          </a:p>
        </p:txBody>
      </p:sp>
    </p:spTree>
    <p:extLst>
      <p:ext uri="{BB962C8B-B14F-4D97-AF65-F5344CB8AC3E}">
        <p14:creationId xmlns:p14="http://schemas.microsoft.com/office/powerpoint/2010/main" val="1246050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C4B837-81DB-E447-9331-42D5F2ABBEB0}" type="slidenum">
              <a:rPr lang="en-US" smtClean="0"/>
              <a:t>19</a:t>
            </a:fld>
            <a:endParaRPr lang="en-US" dirty="0"/>
          </a:p>
        </p:txBody>
      </p:sp>
    </p:spTree>
    <p:extLst>
      <p:ext uri="{BB962C8B-B14F-4D97-AF65-F5344CB8AC3E}">
        <p14:creationId xmlns:p14="http://schemas.microsoft.com/office/powerpoint/2010/main" val="3575787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A close up of a sign&#10;&#10;Description automatically generated">
            <a:extLst>
              <a:ext uri="{FF2B5EF4-FFF2-40B4-BE49-F238E27FC236}">
                <a16:creationId xmlns:a16="http://schemas.microsoft.com/office/drawing/2014/main" id="{46CBB7F6-B821-EB44-940A-047E8172B187}"/>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0627360" cy="6876527"/>
          </a:xfrm>
          <a:prstGeom prst="rect">
            <a:avLst/>
          </a:prstGeom>
        </p:spPr>
      </p:pic>
      <p:sp>
        <p:nvSpPr>
          <p:cNvPr id="2" name="Title 1">
            <a:extLst>
              <a:ext uri="{FF2B5EF4-FFF2-40B4-BE49-F238E27FC236}">
                <a16:creationId xmlns:a16="http://schemas.microsoft.com/office/drawing/2014/main" id="{F3FFE975-D6A7-1D4D-B410-7A0ECDE5E418}"/>
              </a:ext>
            </a:extLst>
          </p:cNvPr>
          <p:cNvSpPr>
            <a:spLocks noGrp="1"/>
          </p:cNvSpPr>
          <p:nvPr>
            <p:ph type="ctrTitle"/>
          </p:nvPr>
        </p:nvSpPr>
        <p:spPr>
          <a:xfrm>
            <a:off x="900215" y="2934672"/>
            <a:ext cx="5195785" cy="1586190"/>
          </a:xfrm>
        </p:spPr>
        <p:txBody>
          <a:bodyPr anchor="ctr" anchorCtr="0">
            <a:normAutofit/>
          </a:bodyPr>
          <a:lstStyle>
            <a:lvl1pPr algn="l">
              <a:defRPr sz="3200" b="1">
                <a:solidFill>
                  <a:schemeClr val="accent6"/>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36E05AB5-A4CB-9944-9853-35BB3C147492}"/>
              </a:ext>
            </a:extLst>
          </p:cNvPr>
          <p:cNvSpPr>
            <a:spLocks noGrp="1"/>
          </p:cNvSpPr>
          <p:nvPr>
            <p:ph type="subTitle" idx="1"/>
          </p:nvPr>
        </p:nvSpPr>
        <p:spPr>
          <a:xfrm>
            <a:off x="900215" y="4736244"/>
            <a:ext cx="5195784" cy="92773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13" name="Picture 12" descr="A picture containing light, drawing&#10;&#10;Description automatically generated">
            <a:extLst>
              <a:ext uri="{FF2B5EF4-FFF2-40B4-BE49-F238E27FC236}">
                <a16:creationId xmlns:a16="http://schemas.microsoft.com/office/drawing/2014/main" id="{98E1BBDC-0A65-7049-93F4-121F91747C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425880" y="526410"/>
            <a:ext cx="2018156" cy="1197257"/>
          </a:xfrm>
          <a:prstGeom prst="rect">
            <a:avLst/>
          </a:prstGeom>
        </p:spPr>
      </p:pic>
      <p:pic>
        <p:nvPicPr>
          <p:cNvPr id="5" name="Picture 4" descr="A close up of a logo&#10;&#10;Description automatically generated">
            <a:extLst>
              <a:ext uri="{FF2B5EF4-FFF2-40B4-BE49-F238E27FC236}">
                <a16:creationId xmlns:a16="http://schemas.microsoft.com/office/drawing/2014/main" id="{565926C5-F896-AD46-8636-4FD5E8FF5442}"/>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801032" y="562468"/>
            <a:ext cx="3197548" cy="1162744"/>
          </a:xfrm>
          <a:prstGeom prst="rect">
            <a:avLst/>
          </a:prstGeom>
        </p:spPr>
      </p:pic>
    </p:spTree>
    <p:extLst>
      <p:ext uri="{BB962C8B-B14F-4D97-AF65-F5344CB8AC3E}">
        <p14:creationId xmlns:p14="http://schemas.microsoft.com/office/powerpoint/2010/main" val="3454678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20B6A0CB-5401-5641-89FA-80C2F9EB7C66}"/>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3315" b="9753"/>
          <a:stretch/>
        </p:blipFill>
        <p:spPr>
          <a:xfrm>
            <a:off x="0" y="0"/>
            <a:ext cx="12192000" cy="6858000"/>
          </a:xfrm>
          <a:prstGeom prst="rect">
            <a:avLst/>
          </a:prstGeom>
        </p:spPr>
      </p:pic>
      <p:sp>
        <p:nvSpPr>
          <p:cNvPr id="15" name="Slide Number Placeholder 5">
            <a:extLst>
              <a:ext uri="{FF2B5EF4-FFF2-40B4-BE49-F238E27FC236}">
                <a16:creationId xmlns:a16="http://schemas.microsoft.com/office/drawing/2014/main" id="{9034EDBD-1E37-9C48-8689-730B7003704C}"/>
              </a:ext>
            </a:extLst>
          </p:cNvPr>
          <p:cNvSpPr>
            <a:spLocks noGrp="1"/>
          </p:cNvSpPr>
          <p:nvPr>
            <p:ph type="sldNum" sz="quarter" idx="4"/>
          </p:nvPr>
        </p:nvSpPr>
        <p:spPr>
          <a:xfrm>
            <a:off x="9371269" y="101974"/>
            <a:ext cx="2743200" cy="226714"/>
          </a:xfrm>
          <a:prstGeom prst="rect">
            <a:avLst/>
          </a:prstGeom>
        </p:spPr>
        <p:txBody>
          <a:bodyPr vert="horz" lIns="91440" tIns="45720" rIns="91440" bIns="45720" rtlCol="0" anchor="ctr"/>
          <a:lstStyle>
            <a:lvl1pPr algn="r">
              <a:defRPr sz="1200" b="1">
                <a:solidFill>
                  <a:srgbClr val="2E2E7D"/>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10" name="Picture 9" descr="A close up of a logo&#10;&#10;Description automatically generated">
            <a:extLst>
              <a:ext uri="{FF2B5EF4-FFF2-40B4-BE49-F238E27FC236}">
                <a16:creationId xmlns:a16="http://schemas.microsoft.com/office/drawing/2014/main" id="{B71DB31C-2CEF-F142-8CC7-5D78D134096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811791" y="6019036"/>
            <a:ext cx="1192497" cy="707441"/>
          </a:xfrm>
          <a:prstGeom prst="rect">
            <a:avLst/>
          </a:prstGeom>
        </p:spPr>
      </p:pic>
      <p:pic>
        <p:nvPicPr>
          <p:cNvPr id="11" name="Picture 10" descr="A close up of a logo&#10;&#10;Description automatically generated">
            <a:extLst>
              <a:ext uri="{FF2B5EF4-FFF2-40B4-BE49-F238E27FC236}">
                <a16:creationId xmlns:a16="http://schemas.microsoft.com/office/drawing/2014/main" id="{8DA13ABB-70A2-C042-879D-961DF2092B2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666879" y="6063661"/>
            <a:ext cx="1822742" cy="662815"/>
          </a:xfrm>
          <a:prstGeom prst="rect">
            <a:avLst/>
          </a:prstGeom>
        </p:spPr>
      </p:pic>
    </p:spTree>
    <p:extLst>
      <p:ext uri="{BB962C8B-B14F-4D97-AF65-F5344CB8AC3E}">
        <p14:creationId xmlns:p14="http://schemas.microsoft.com/office/powerpoint/2010/main" val="53377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2BD08CC-284F-0547-AD70-B187444CF01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b="13068"/>
          <a:stretch/>
        </p:blipFill>
        <p:spPr>
          <a:xfrm>
            <a:off x="0" y="-1"/>
            <a:ext cx="12192000" cy="6858001"/>
          </a:xfrm>
          <a:prstGeom prst="rect">
            <a:avLst/>
          </a:prstGeom>
        </p:spPr>
      </p:pic>
      <p:sp>
        <p:nvSpPr>
          <p:cNvPr id="14" name="Slide Number Placeholder 5">
            <a:extLst>
              <a:ext uri="{FF2B5EF4-FFF2-40B4-BE49-F238E27FC236}">
                <a16:creationId xmlns:a16="http://schemas.microsoft.com/office/drawing/2014/main" id="{CA80101F-D4D6-A94B-A9CC-6D5058ADA5B5}"/>
              </a:ext>
            </a:extLst>
          </p:cNvPr>
          <p:cNvSpPr>
            <a:spLocks noGrp="1"/>
          </p:cNvSpPr>
          <p:nvPr>
            <p:ph type="sldNum" sz="quarter" idx="4"/>
          </p:nvPr>
        </p:nvSpPr>
        <p:spPr>
          <a:xfrm>
            <a:off x="99833" y="141007"/>
            <a:ext cx="545079"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11" name="Picture 10" descr="A close up of a logo&#10;&#10;Description automatically generated">
            <a:extLst>
              <a:ext uri="{FF2B5EF4-FFF2-40B4-BE49-F238E27FC236}">
                <a16:creationId xmlns:a16="http://schemas.microsoft.com/office/drawing/2014/main" id="{939D5FCE-7889-0741-89E9-C0DA378E9BA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44745" y="6075870"/>
            <a:ext cx="1192497" cy="707441"/>
          </a:xfrm>
          <a:prstGeom prst="rect">
            <a:avLst/>
          </a:prstGeom>
        </p:spPr>
      </p:pic>
      <p:pic>
        <p:nvPicPr>
          <p:cNvPr id="13" name="Picture 12" descr="A close up of a logo&#10;&#10;Description automatically generated">
            <a:extLst>
              <a:ext uri="{FF2B5EF4-FFF2-40B4-BE49-F238E27FC236}">
                <a16:creationId xmlns:a16="http://schemas.microsoft.com/office/drawing/2014/main" id="{E8EC7FFE-4F80-0F43-BE15-35F3C8A54A1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1829367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5" name="Picture 4" descr="A picture containing object, comb&#10;&#10;Description automatically generated">
            <a:extLst>
              <a:ext uri="{FF2B5EF4-FFF2-40B4-BE49-F238E27FC236}">
                <a16:creationId xmlns:a16="http://schemas.microsoft.com/office/drawing/2014/main" id="{306065E5-0BE0-2D49-AC04-ED4D6202B2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Slide Number Placeholder 5">
            <a:extLst>
              <a:ext uri="{FF2B5EF4-FFF2-40B4-BE49-F238E27FC236}">
                <a16:creationId xmlns:a16="http://schemas.microsoft.com/office/drawing/2014/main" id="{B8AB00AA-757D-3441-AC08-8DB0507E345D}"/>
              </a:ext>
            </a:extLst>
          </p:cNvPr>
          <p:cNvSpPr>
            <a:spLocks noGrp="1"/>
          </p:cNvSpPr>
          <p:nvPr>
            <p:ph type="sldNum" sz="quarter" idx="4"/>
          </p:nvPr>
        </p:nvSpPr>
        <p:spPr>
          <a:xfrm>
            <a:off x="9348967" y="6547379"/>
            <a:ext cx="2743200"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9" name="Picture 8" descr="A close up of a logo&#10;&#10;Description automatically generated">
            <a:extLst>
              <a:ext uri="{FF2B5EF4-FFF2-40B4-BE49-F238E27FC236}">
                <a16:creationId xmlns:a16="http://schemas.microsoft.com/office/drawing/2014/main" id="{A2F4BCDE-8B2D-D242-9490-28D5459C713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44745" y="6075870"/>
            <a:ext cx="1192497" cy="707441"/>
          </a:xfrm>
          <a:prstGeom prst="rect">
            <a:avLst/>
          </a:prstGeom>
        </p:spPr>
      </p:pic>
      <p:pic>
        <p:nvPicPr>
          <p:cNvPr id="11" name="Picture 10" descr="A close up of a logo&#10;&#10;Description automatically generated">
            <a:extLst>
              <a:ext uri="{FF2B5EF4-FFF2-40B4-BE49-F238E27FC236}">
                <a16:creationId xmlns:a16="http://schemas.microsoft.com/office/drawing/2014/main" id="{60BBC760-060F-554E-94B3-65DB8EC25342}"/>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2638690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3" name="Picture 2" descr="A picture containing object, comb&#10;&#10;Description automatically generated">
            <a:extLst>
              <a:ext uri="{FF2B5EF4-FFF2-40B4-BE49-F238E27FC236}">
                <a16:creationId xmlns:a16="http://schemas.microsoft.com/office/drawing/2014/main" id="{38F9DBED-4C94-FF41-AF70-C88A8DF913A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0800000">
            <a:off x="0" y="0"/>
            <a:ext cx="12192000" cy="6858000"/>
          </a:xfrm>
          <a:prstGeom prst="rect">
            <a:avLst/>
          </a:prstGeom>
        </p:spPr>
      </p:pic>
      <p:sp>
        <p:nvSpPr>
          <p:cNvPr id="12" name="Slide Number Placeholder 5">
            <a:extLst>
              <a:ext uri="{FF2B5EF4-FFF2-40B4-BE49-F238E27FC236}">
                <a16:creationId xmlns:a16="http://schemas.microsoft.com/office/drawing/2014/main" id="{B8F2323F-FBAD-4842-8F74-4CE06271C8DB}"/>
              </a:ext>
            </a:extLst>
          </p:cNvPr>
          <p:cNvSpPr>
            <a:spLocks noGrp="1"/>
          </p:cNvSpPr>
          <p:nvPr>
            <p:ph type="sldNum" sz="quarter" idx="4"/>
          </p:nvPr>
        </p:nvSpPr>
        <p:spPr>
          <a:xfrm>
            <a:off x="83633" y="6558530"/>
            <a:ext cx="494899"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6" name="Picture 5" descr="A close up of a logo&#10;&#10;Description automatically generated">
            <a:extLst>
              <a:ext uri="{FF2B5EF4-FFF2-40B4-BE49-F238E27FC236}">
                <a16:creationId xmlns:a16="http://schemas.microsoft.com/office/drawing/2014/main" id="{17432C53-9E23-4747-8FEC-E5B11FB1F43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811791" y="6019036"/>
            <a:ext cx="1192497" cy="707441"/>
          </a:xfrm>
          <a:prstGeom prst="rect">
            <a:avLst/>
          </a:prstGeom>
        </p:spPr>
      </p:pic>
      <p:pic>
        <p:nvPicPr>
          <p:cNvPr id="7" name="Picture 6" descr="A close up of a logo&#10;&#10;Description automatically generated">
            <a:extLst>
              <a:ext uri="{FF2B5EF4-FFF2-40B4-BE49-F238E27FC236}">
                <a16:creationId xmlns:a16="http://schemas.microsoft.com/office/drawing/2014/main" id="{23CF7BE0-1EE4-E148-95AA-DC69993AF545}"/>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666879" y="6063661"/>
            <a:ext cx="1822742" cy="662815"/>
          </a:xfrm>
          <a:prstGeom prst="rect">
            <a:avLst/>
          </a:prstGeom>
        </p:spPr>
      </p:pic>
    </p:spTree>
    <p:extLst>
      <p:ext uri="{BB962C8B-B14F-4D97-AF65-F5344CB8AC3E}">
        <p14:creationId xmlns:p14="http://schemas.microsoft.com/office/powerpoint/2010/main" val="1582031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4" name="Picture 3" descr="A close up of a sign&#10;&#10;Description automatically generated">
            <a:extLst>
              <a:ext uri="{FF2B5EF4-FFF2-40B4-BE49-F238E27FC236}">
                <a16:creationId xmlns:a16="http://schemas.microsoft.com/office/drawing/2014/main" id="{5C0F913E-8726-674D-8AF1-28DDDA4A407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7136" r="4679"/>
          <a:stretch/>
        </p:blipFill>
        <p:spPr>
          <a:xfrm>
            <a:off x="-1" y="0"/>
            <a:ext cx="12192001" cy="6858000"/>
          </a:xfrm>
          <a:prstGeom prst="rect">
            <a:avLst/>
          </a:prstGeom>
        </p:spPr>
      </p:pic>
      <p:sp>
        <p:nvSpPr>
          <p:cNvPr id="2" name="Title 1">
            <a:extLst>
              <a:ext uri="{FF2B5EF4-FFF2-40B4-BE49-F238E27FC236}">
                <a16:creationId xmlns:a16="http://schemas.microsoft.com/office/drawing/2014/main" id="{A717D2C5-DBF4-B747-8A74-50122021D590}"/>
              </a:ext>
            </a:extLst>
          </p:cNvPr>
          <p:cNvSpPr>
            <a:spLocks noGrp="1"/>
          </p:cNvSpPr>
          <p:nvPr>
            <p:ph type="title" hasCustomPrompt="1"/>
          </p:nvPr>
        </p:nvSpPr>
        <p:spPr>
          <a:xfrm>
            <a:off x="1726370" y="4550589"/>
            <a:ext cx="5674290" cy="1289056"/>
          </a:xfrm>
        </p:spPr>
        <p:txBody>
          <a:bodyPr anchor="ctr">
            <a:noAutofit/>
          </a:bodyPr>
          <a:lstStyle>
            <a:lvl1pPr algn="ctr">
              <a:defRPr sz="4800" b="1">
                <a:solidFill>
                  <a:schemeClr val="bg1"/>
                </a:solidFill>
              </a:defRPr>
            </a:lvl1pPr>
          </a:lstStyle>
          <a:p>
            <a:r>
              <a:rPr lang="en-GB" dirty="0"/>
              <a:t>THANK YOU</a:t>
            </a:r>
            <a:endParaRPr lang="en-US" dirty="0"/>
          </a:p>
        </p:txBody>
      </p:sp>
      <p:pic>
        <p:nvPicPr>
          <p:cNvPr id="7" name="Picture 6" descr="A picture containing light, drawing&#10;&#10;Description automatically generated">
            <a:extLst>
              <a:ext uri="{FF2B5EF4-FFF2-40B4-BE49-F238E27FC236}">
                <a16:creationId xmlns:a16="http://schemas.microsoft.com/office/drawing/2014/main" id="{FB615910-E432-0B4A-95CD-7E3933A22A3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351218" y="526410"/>
            <a:ext cx="2018156" cy="1197257"/>
          </a:xfrm>
          <a:prstGeom prst="rect">
            <a:avLst/>
          </a:prstGeom>
        </p:spPr>
      </p:pic>
      <p:pic>
        <p:nvPicPr>
          <p:cNvPr id="8" name="Picture 7" descr="A close up of a logo&#10;&#10;Description automatically generated">
            <a:extLst>
              <a:ext uri="{FF2B5EF4-FFF2-40B4-BE49-F238E27FC236}">
                <a16:creationId xmlns:a16="http://schemas.microsoft.com/office/drawing/2014/main" id="{49126A1E-9140-A248-80C8-1D4198ED41C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726370" y="562468"/>
            <a:ext cx="3197548" cy="1162744"/>
          </a:xfrm>
          <a:prstGeom prst="rect">
            <a:avLst/>
          </a:prstGeom>
        </p:spPr>
      </p:pic>
    </p:spTree>
    <p:extLst>
      <p:ext uri="{BB962C8B-B14F-4D97-AF65-F5344CB8AC3E}">
        <p14:creationId xmlns:p14="http://schemas.microsoft.com/office/powerpoint/2010/main" val="880537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2E5B00FF-A7DF-1B4E-AB98-72957E670602}"/>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727" b="13683"/>
          <a:stretch/>
        </p:blipFill>
        <p:spPr>
          <a:xfrm>
            <a:off x="-1" y="-1316"/>
            <a:ext cx="12192001" cy="6859317"/>
          </a:xfrm>
          <a:prstGeom prst="rect">
            <a:avLst/>
          </a:prstGeom>
        </p:spPr>
      </p:pic>
      <p:sp>
        <p:nvSpPr>
          <p:cNvPr id="2" name="Title 1">
            <a:extLst>
              <a:ext uri="{FF2B5EF4-FFF2-40B4-BE49-F238E27FC236}">
                <a16:creationId xmlns:a16="http://schemas.microsoft.com/office/drawing/2014/main" id="{0C7C41FC-8071-8644-B4A1-9F037E291A23}"/>
              </a:ext>
            </a:extLst>
          </p:cNvPr>
          <p:cNvSpPr>
            <a:spLocks noGrp="1"/>
          </p:cNvSpPr>
          <p:nvPr>
            <p:ph type="title"/>
          </p:nvPr>
        </p:nvSpPr>
        <p:spPr>
          <a:xfrm>
            <a:off x="981349" y="136525"/>
            <a:ext cx="10816949" cy="867085"/>
          </a:xfrm>
        </p:spPr>
        <p:txBody>
          <a:bodyPr>
            <a:normAutofit/>
          </a:bodyPr>
          <a:lstStyle>
            <a:lvl1pPr>
              <a:defRPr sz="3200" b="1">
                <a:solidFill>
                  <a:schemeClr val="accent6"/>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8D2E821-AFB7-A44C-94CE-DB339A73F6B7}"/>
              </a:ext>
            </a:extLst>
          </p:cNvPr>
          <p:cNvSpPr>
            <a:spLocks noGrp="1"/>
          </p:cNvSpPr>
          <p:nvPr>
            <p:ph idx="1"/>
          </p:nvPr>
        </p:nvSpPr>
        <p:spPr>
          <a:xfrm>
            <a:off x="981349" y="1141451"/>
            <a:ext cx="10816973" cy="4852329"/>
          </a:xfrm>
        </p:spPr>
        <p:txBody>
          <a:bodyPr>
            <a:normAutofit/>
          </a:bodyPr>
          <a:lstStyle>
            <a:lvl1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1pPr>
            <a:lvl2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2pPr>
            <a:lvl3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3pPr>
            <a:lvl4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4pPr>
            <a:lvl5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3" name="Slide Number Placeholder 5">
            <a:extLst>
              <a:ext uri="{FF2B5EF4-FFF2-40B4-BE49-F238E27FC236}">
                <a16:creationId xmlns:a16="http://schemas.microsoft.com/office/drawing/2014/main" id="{2C2F2D98-04A5-F44F-AFD2-E65358D585D2}"/>
              </a:ext>
            </a:extLst>
          </p:cNvPr>
          <p:cNvSpPr>
            <a:spLocks noGrp="1"/>
          </p:cNvSpPr>
          <p:nvPr>
            <p:ph type="sldNum" sz="quarter" idx="4"/>
          </p:nvPr>
        </p:nvSpPr>
        <p:spPr>
          <a:xfrm>
            <a:off x="100573" y="136525"/>
            <a:ext cx="584108"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12" name="Picture 11" descr="A close up of a logo&#10;&#10;Description automatically generated">
            <a:extLst>
              <a:ext uri="{FF2B5EF4-FFF2-40B4-BE49-F238E27FC236}">
                <a16:creationId xmlns:a16="http://schemas.microsoft.com/office/drawing/2014/main" id="{97955DCE-DF54-9048-8177-C81C369228C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44745" y="6075870"/>
            <a:ext cx="1192497" cy="707441"/>
          </a:xfrm>
          <a:prstGeom prst="rect">
            <a:avLst/>
          </a:prstGeom>
        </p:spPr>
      </p:pic>
      <p:pic>
        <p:nvPicPr>
          <p:cNvPr id="15" name="Picture 14" descr="A close up of a logo&#10;&#10;Description automatically generated">
            <a:extLst>
              <a:ext uri="{FF2B5EF4-FFF2-40B4-BE49-F238E27FC236}">
                <a16:creationId xmlns:a16="http://schemas.microsoft.com/office/drawing/2014/main" id="{5174A24A-4C4C-754E-8AF6-E1327F14444A}"/>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692824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723BD079-F2F2-694D-AE8E-A6775B40D14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725" t="9385" b="9528"/>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5643800F-3AF7-CF4C-BE4E-3DD66BC7EF5B}"/>
              </a:ext>
            </a:extLst>
          </p:cNvPr>
          <p:cNvSpPr>
            <a:spLocks noGrp="1"/>
          </p:cNvSpPr>
          <p:nvPr>
            <p:ph idx="1"/>
          </p:nvPr>
        </p:nvSpPr>
        <p:spPr>
          <a:xfrm>
            <a:off x="1545264" y="363239"/>
            <a:ext cx="10415133" cy="6405278"/>
          </a:xfrm>
        </p:spPr>
        <p:txBody>
          <a:bodyPr/>
          <a:lstStyle>
            <a:lvl1pPr>
              <a:defRPr>
                <a:solidFill>
                  <a:srgbClr val="2E2E7D"/>
                </a:solidFill>
                <a:latin typeface="Arial" panose="020B0604020202020204" pitchFamily="34" charset="0"/>
                <a:ea typeface="Verdana" panose="020B0604030504040204" pitchFamily="34" charset="0"/>
                <a:cs typeface="Arial" panose="020B0604020202020204" pitchFamily="34" charset="0"/>
              </a:defRPr>
            </a:lvl1pPr>
            <a:lvl2pPr>
              <a:defRPr>
                <a:solidFill>
                  <a:srgbClr val="2E2E7D"/>
                </a:solidFill>
                <a:latin typeface="Arial" panose="020B0604020202020204" pitchFamily="34" charset="0"/>
                <a:ea typeface="Verdana" panose="020B0604030504040204" pitchFamily="34" charset="0"/>
                <a:cs typeface="Arial" panose="020B0604020202020204" pitchFamily="34" charset="0"/>
              </a:defRPr>
            </a:lvl2pPr>
            <a:lvl3pPr>
              <a:defRPr>
                <a:solidFill>
                  <a:srgbClr val="2E2E7D"/>
                </a:solidFill>
                <a:latin typeface="Arial" panose="020B0604020202020204" pitchFamily="34" charset="0"/>
                <a:ea typeface="Verdana" panose="020B0604030504040204" pitchFamily="34" charset="0"/>
                <a:cs typeface="Arial" panose="020B0604020202020204" pitchFamily="34" charset="0"/>
              </a:defRPr>
            </a:lvl3pPr>
            <a:lvl4pPr>
              <a:defRPr>
                <a:solidFill>
                  <a:srgbClr val="2E2E7D"/>
                </a:solidFill>
                <a:latin typeface="Arial" panose="020B0604020202020204" pitchFamily="34" charset="0"/>
                <a:ea typeface="Verdana" panose="020B0604030504040204" pitchFamily="34" charset="0"/>
                <a:cs typeface="Arial" panose="020B0604020202020204" pitchFamily="34" charset="0"/>
              </a:defRPr>
            </a:lvl4pPr>
            <a:lvl5pPr>
              <a:defRPr>
                <a:solidFill>
                  <a:srgbClr val="2E2E7D"/>
                </a:solidFill>
                <a:latin typeface="Arial" panose="020B0604020202020204" pitchFamily="34" charset="0"/>
                <a:ea typeface="Verdana" panose="020B060403050404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Slide Number Placeholder 5">
            <a:extLst>
              <a:ext uri="{FF2B5EF4-FFF2-40B4-BE49-F238E27FC236}">
                <a16:creationId xmlns:a16="http://schemas.microsoft.com/office/drawing/2014/main" id="{663B0429-61B8-8D4C-A2BF-F6E0D2BB5CF9}"/>
              </a:ext>
            </a:extLst>
          </p:cNvPr>
          <p:cNvSpPr>
            <a:spLocks noGrp="1"/>
          </p:cNvSpPr>
          <p:nvPr>
            <p:ph type="sldNum" sz="quarter" idx="4"/>
          </p:nvPr>
        </p:nvSpPr>
        <p:spPr>
          <a:xfrm>
            <a:off x="50393" y="154076"/>
            <a:ext cx="553316"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15" name="Picture 14" descr="A close up of a logo&#10;&#10;Description automatically generated">
            <a:extLst>
              <a:ext uri="{FF2B5EF4-FFF2-40B4-BE49-F238E27FC236}">
                <a16:creationId xmlns:a16="http://schemas.microsoft.com/office/drawing/2014/main" id="{AFD52FE5-BD90-B24A-B7CE-71F8B3698220}"/>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9833" y="5189824"/>
            <a:ext cx="1192497" cy="707441"/>
          </a:xfrm>
          <a:prstGeom prst="rect">
            <a:avLst/>
          </a:prstGeom>
        </p:spPr>
      </p:pic>
      <p:pic>
        <p:nvPicPr>
          <p:cNvPr id="18" name="Picture 17" descr="A close up of a logo&#10;&#10;Description automatically generated">
            <a:extLst>
              <a:ext uri="{FF2B5EF4-FFF2-40B4-BE49-F238E27FC236}">
                <a16:creationId xmlns:a16="http://schemas.microsoft.com/office/drawing/2014/main" id="{7D89176C-AC0E-CB4C-9BD8-69D53232BC7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1162839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723BD079-F2F2-694D-AE8E-A6775B40D14B}"/>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6725" t="9385" b="9528"/>
          <a:stretch/>
        </p:blipFill>
        <p:spPr>
          <a:xfrm>
            <a:off x="0" y="0"/>
            <a:ext cx="12192000" cy="6858000"/>
          </a:xfrm>
          <a:prstGeom prst="rect">
            <a:avLst/>
          </a:prstGeom>
        </p:spPr>
      </p:pic>
      <p:sp>
        <p:nvSpPr>
          <p:cNvPr id="17" name="Slide Number Placeholder 5">
            <a:extLst>
              <a:ext uri="{FF2B5EF4-FFF2-40B4-BE49-F238E27FC236}">
                <a16:creationId xmlns:a16="http://schemas.microsoft.com/office/drawing/2014/main" id="{663B0429-61B8-8D4C-A2BF-F6E0D2BB5CF9}"/>
              </a:ext>
            </a:extLst>
          </p:cNvPr>
          <p:cNvSpPr>
            <a:spLocks noGrp="1"/>
          </p:cNvSpPr>
          <p:nvPr>
            <p:ph type="sldNum" sz="quarter" idx="4"/>
          </p:nvPr>
        </p:nvSpPr>
        <p:spPr>
          <a:xfrm>
            <a:off x="50393" y="154076"/>
            <a:ext cx="553316"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spTree>
    <p:extLst>
      <p:ext uri="{BB962C8B-B14F-4D97-AF65-F5344CB8AC3E}">
        <p14:creationId xmlns:p14="http://schemas.microsoft.com/office/powerpoint/2010/main" val="4097401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6258ECC5-8D4C-5E49-AB24-8B851401032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2660" t="5865" b="9540"/>
          <a:stretch/>
        </p:blipFill>
        <p:spPr>
          <a:xfrm>
            <a:off x="-1" y="0"/>
            <a:ext cx="12192001" cy="6856020"/>
          </a:xfrm>
          <a:prstGeom prst="rect">
            <a:avLst/>
          </a:prstGeom>
        </p:spPr>
      </p:pic>
      <p:sp>
        <p:nvSpPr>
          <p:cNvPr id="2" name="Title 1">
            <a:extLst>
              <a:ext uri="{FF2B5EF4-FFF2-40B4-BE49-F238E27FC236}">
                <a16:creationId xmlns:a16="http://schemas.microsoft.com/office/drawing/2014/main" id="{0C7C41FC-8071-8644-B4A1-9F037E291A23}"/>
              </a:ext>
            </a:extLst>
          </p:cNvPr>
          <p:cNvSpPr>
            <a:spLocks noGrp="1"/>
          </p:cNvSpPr>
          <p:nvPr>
            <p:ph type="title"/>
          </p:nvPr>
        </p:nvSpPr>
        <p:spPr>
          <a:xfrm>
            <a:off x="2112334" y="136526"/>
            <a:ext cx="9685987" cy="993416"/>
          </a:xfrm>
        </p:spPr>
        <p:txBody>
          <a:bodyPr>
            <a:normAutofit/>
          </a:bodyPr>
          <a:lstStyle>
            <a:lvl1pPr>
              <a:defRPr sz="3200" b="1">
                <a:solidFill>
                  <a:srgbClr val="2E2E7D"/>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E8D2E821-AFB7-A44C-94CE-DB339A73F6B7}"/>
              </a:ext>
            </a:extLst>
          </p:cNvPr>
          <p:cNvSpPr>
            <a:spLocks noGrp="1"/>
          </p:cNvSpPr>
          <p:nvPr>
            <p:ph idx="1"/>
          </p:nvPr>
        </p:nvSpPr>
        <p:spPr>
          <a:xfrm>
            <a:off x="2112335" y="1264486"/>
            <a:ext cx="9685987" cy="5456988"/>
          </a:xfrm>
        </p:spPr>
        <p:txBody>
          <a:bodyPr>
            <a:normAutofit/>
          </a:bodyPr>
          <a:lstStyle>
            <a:lvl1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1pPr>
            <a:lvl2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2pPr>
            <a:lvl3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3pPr>
            <a:lvl4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4pPr>
            <a:lvl5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6" name="Slide Number Placeholder 5">
            <a:extLst>
              <a:ext uri="{FF2B5EF4-FFF2-40B4-BE49-F238E27FC236}">
                <a16:creationId xmlns:a16="http://schemas.microsoft.com/office/drawing/2014/main" id="{FE6B9331-E37F-344E-B676-13E1DEEBFAB8}"/>
              </a:ext>
            </a:extLst>
          </p:cNvPr>
          <p:cNvSpPr>
            <a:spLocks noGrp="1"/>
          </p:cNvSpPr>
          <p:nvPr>
            <p:ph type="sldNum" sz="quarter" idx="4"/>
          </p:nvPr>
        </p:nvSpPr>
        <p:spPr>
          <a:xfrm>
            <a:off x="99833" y="136525"/>
            <a:ext cx="584108"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sp>
        <p:nvSpPr>
          <p:cNvPr id="11" name="Slide Number Placeholder 5">
            <a:extLst>
              <a:ext uri="{FF2B5EF4-FFF2-40B4-BE49-F238E27FC236}">
                <a16:creationId xmlns:a16="http://schemas.microsoft.com/office/drawing/2014/main" id="{30FCB47C-CE3D-A942-9B2D-8B5192499189}"/>
              </a:ext>
            </a:extLst>
          </p:cNvPr>
          <p:cNvSpPr txBox="1">
            <a:spLocks/>
          </p:cNvSpPr>
          <p:nvPr userDrawn="1"/>
        </p:nvSpPr>
        <p:spPr>
          <a:xfrm>
            <a:off x="100573" y="136525"/>
            <a:ext cx="584108" cy="226714"/>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18" name="Picture 17" descr="A close up of a logo&#10;&#10;Description automatically generated">
            <a:extLst>
              <a:ext uri="{FF2B5EF4-FFF2-40B4-BE49-F238E27FC236}">
                <a16:creationId xmlns:a16="http://schemas.microsoft.com/office/drawing/2014/main" id="{9721C208-1D10-124B-B399-1BDBA757EA7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9833" y="5189824"/>
            <a:ext cx="1192497" cy="707441"/>
          </a:xfrm>
          <a:prstGeom prst="rect">
            <a:avLst/>
          </a:prstGeom>
        </p:spPr>
      </p:pic>
      <p:pic>
        <p:nvPicPr>
          <p:cNvPr id="19" name="Picture 18" descr="A close up of a logo&#10;&#10;Description automatically generated">
            <a:extLst>
              <a:ext uri="{FF2B5EF4-FFF2-40B4-BE49-F238E27FC236}">
                <a16:creationId xmlns:a16="http://schemas.microsoft.com/office/drawing/2014/main" id="{E83EC112-93D4-2845-8C8D-B26C3D0B6012}"/>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642798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3" descr="A picture containing computer&#10;&#10;Description automatically generated">
            <a:extLst>
              <a:ext uri="{FF2B5EF4-FFF2-40B4-BE49-F238E27FC236}">
                <a16:creationId xmlns:a16="http://schemas.microsoft.com/office/drawing/2014/main" id="{33EC8F73-2E15-AE4F-9640-8CAEFF16EE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t="12987"/>
          <a:stretch/>
        </p:blipFill>
        <p:spPr>
          <a:xfrm>
            <a:off x="0" y="0"/>
            <a:ext cx="12192000" cy="6864378"/>
          </a:xfrm>
          <a:prstGeom prst="rect">
            <a:avLst/>
          </a:prstGeom>
        </p:spPr>
      </p:pic>
      <p:sp>
        <p:nvSpPr>
          <p:cNvPr id="3" name="Content Placeholder 2">
            <a:extLst>
              <a:ext uri="{FF2B5EF4-FFF2-40B4-BE49-F238E27FC236}">
                <a16:creationId xmlns:a16="http://schemas.microsoft.com/office/drawing/2014/main" id="{5643800F-3AF7-CF4C-BE4E-3DD66BC7EF5B}"/>
              </a:ext>
            </a:extLst>
          </p:cNvPr>
          <p:cNvSpPr>
            <a:spLocks noGrp="1"/>
          </p:cNvSpPr>
          <p:nvPr>
            <p:ph idx="1"/>
          </p:nvPr>
        </p:nvSpPr>
        <p:spPr>
          <a:xfrm>
            <a:off x="178701" y="233322"/>
            <a:ext cx="8731789" cy="5883122"/>
          </a:xfrm>
        </p:spPr>
        <p:txBody>
          <a:bodyPr>
            <a:normAutofit/>
          </a:bodyPr>
          <a:lstStyle>
            <a:lvl1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1pPr>
            <a:lvl2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2pPr>
            <a:lvl3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3pPr>
            <a:lvl4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4pPr>
            <a:lvl5pPr>
              <a:defRPr sz="1800">
                <a:solidFill>
                  <a:srgbClr val="2E2E7D"/>
                </a:solidFill>
                <a:latin typeface="Arial" panose="020B0604020202020204" pitchFamily="34" charset="0"/>
                <a:ea typeface="Verdana" panose="020B060403050404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7" name="Slide Number Placeholder 5">
            <a:extLst>
              <a:ext uri="{FF2B5EF4-FFF2-40B4-BE49-F238E27FC236}">
                <a16:creationId xmlns:a16="http://schemas.microsoft.com/office/drawing/2014/main" id="{6B1F609D-375A-4C44-AD1E-F023045B9BAE}"/>
              </a:ext>
            </a:extLst>
          </p:cNvPr>
          <p:cNvSpPr>
            <a:spLocks noGrp="1"/>
          </p:cNvSpPr>
          <p:nvPr>
            <p:ph type="sldNum" sz="quarter" idx="4"/>
          </p:nvPr>
        </p:nvSpPr>
        <p:spPr>
          <a:xfrm>
            <a:off x="178701" y="6494761"/>
            <a:ext cx="545079" cy="226714"/>
          </a:xfrm>
          <a:prstGeom prst="rect">
            <a:avLst/>
          </a:prstGeom>
        </p:spPr>
        <p:txBody>
          <a:bodyPr vert="horz" lIns="91440" tIns="45720" rIns="91440" bIns="45720" rtlCol="0" anchor="ctr"/>
          <a:lstStyle>
            <a:lvl1pPr algn="r">
              <a:defRPr sz="1200" b="1">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9" name="Picture 8" descr="A close up of a logo&#10;&#10;Description automatically generated">
            <a:extLst>
              <a:ext uri="{FF2B5EF4-FFF2-40B4-BE49-F238E27FC236}">
                <a16:creationId xmlns:a16="http://schemas.microsoft.com/office/drawing/2014/main" id="{02499BDC-40F5-E842-98DC-44E26E888AF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378142" y="6075870"/>
            <a:ext cx="1192497" cy="707441"/>
          </a:xfrm>
          <a:prstGeom prst="rect">
            <a:avLst/>
          </a:prstGeom>
        </p:spPr>
      </p:pic>
      <p:pic>
        <p:nvPicPr>
          <p:cNvPr id="10" name="Picture 9" descr="A close up of a logo&#10;&#10;Description automatically generated">
            <a:extLst>
              <a:ext uri="{FF2B5EF4-FFF2-40B4-BE49-F238E27FC236}">
                <a16:creationId xmlns:a16="http://schemas.microsoft.com/office/drawing/2014/main" id="{67FA4A8C-D193-3A4D-B1D9-504D1906FCC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2233230" y="6120495"/>
            <a:ext cx="1822742" cy="662815"/>
          </a:xfrm>
          <a:prstGeom prst="rect">
            <a:avLst/>
          </a:prstGeom>
        </p:spPr>
      </p:pic>
    </p:spTree>
    <p:extLst>
      <p:ext uri="{BB962C8B-B14F-4D97-AF65-F5344CB8AC3E}">
        <p14:creationId xmlns:p14="http://schemas.microsoft.com/office/powerpoint/2010/main" val="129365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76A463F5-CBDC-304D-A460-171D50C641F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b="13110"/>
          <a:stretch/>
        </p:blipFill>
        <p:spPr>
          <a:xfrm>
            <a:off x="1" y="3279"/>
            <a:ext cx="12192000" cy="6854721"/>
          </a:xfrm>
          <a:prstGeom prst="rect">
            <a:avLst/>
          </a:prstGeom>
        </p:spPr>
      </p:pic>
      <p:sp>
        <p:nvSpPr>
          <p:cNvPr id="9" name="Slide Number Placeholder 5">
            <a:extLst>
              <a:ext uri="{FF2B5EF4-FFF2-40B4-BE49-F238E27FC236}">
                <a16:creationId xmlns:a16="http://schemas.microsoft.com/office/drawing/2014/main" id="{1C33FD7F-92CC-1E47-92BB-0B5F4FFFDCFD}"/>
              </a:ext>
            </a:extLst>
          </p:cNvPr>
          <p:cNvSpPr>
            <a:spLocks noGrp="1"/>
          </p:cNvSpPr>
          <p:nvPr>
            <p:ph type="sldNum" sz="quarter" idx="4"/>
          </p:nvPr>
        </p:nvSpPr>
        <p:spPr>
          <a:xfrm>
            <a:off x="9371269" y="101974"/>
            <a:ext cx="2743200" cy="226714"/>
          </a:xfrm>
          <a:prstGeom prst="rect">
            <a:avLst/>
          </a:prstGeom>
        </p:spPr>
        <p:txBody>
          <a:bodyPr vert="horz" lIns="91440" tIns="45720" rIns="91440" bIns="45720" rtlCol="0" anchor="ctr"/>
          <a:lstStyle>
            <a:lvl1pPr algn="r">
              <a:defRPr sz="1200" b="1">
                <a:solidFill>
                  <a:srgbClr val="2E2E7D"/>
                </a:solidFill>
                <a:latin typeface="Verdana" panose="020B0604030504040204" pitchFamily="34" charset="0"/>
                <a:ea typeface="Verdana" panose="020B0604030504040204" pitchFamily="34" charset="0"/>
                <a:cs typeface="Verdana" panose="020B0604030504040204" pitchFamily="34" charset="0"/>
              </a:defRPr>
            </a:lvl1pPr>
          </a:lstStyle>
          <a:p>
            <a:fld id="{D0187014-A058-7742-9C1E-B2A7F306F8B0}" type="slidenum">
              <a:rPr lang="en-US" smtClean="0"/>
              <a:pPr/>
              <a:t>‹#›</a:t>
            </a:fld>
            <a:endParaRPr lang="en-US" dirty="0"/>
          </a:p>
        </p:txBody>
      </p:sp>
      <p:pic>
        <p:nvPicPr>
          <p:cNvPr id="12" name="Picture 11" descr="A close up of a logo&#10;&#10;Description automatically generated">
            <a:extLst>
              <a:ext uri="{FF2B5EF4-FFF2-40B4-BE49-F238E27FC236}">
                <a16:creationId xmlns:a16="http://schemas.microsoft.com/office/drawing/2014/main" id="{C375F43B-0E8C-5E46-9F29-465CC2F4A898}"/>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811791" y="6019036"/>
            <a:ext cx="1192497" cy="707441"/>
          </a:xfrm>
          <a:prstGeom prst="rect">
            <a:avLst/>
          </a:prstGeom>
        </p:spPr>
      </p:pic>
      <p:pic>
        <p:nvPicPr>
          <p:cNvPr id="14" name="Picture 13" descr="A close up of a logo&#10;&#10;Description automatically generated">
            <a:extLst>
              <a:ext uri="{FF2B5EF4-FFF2-40B4-BE49-F238E27FC236}">
                <a16:creationId xmlns:a16="http://schemas.microsoft.com/office/drawing/2014/main" id="{91C59FB7-0F96-5444-B83A-1AF679547056}"/>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666879" y="6063661"/>
            <a:ext cx="1822742" cy="662815"/>
          </a:xfrm>
          <a:prstGeom prst="rect">
            <a:avLst/>
          </a:prstGeom>
        </p:spPr>
      </p:pic>
    </p:spTree>
    <p:extLst>
      <p:ext uri="{BB962C8B-B14F-4D97-AF65-F5344CB8AC3E}">
        <p14:creationId xmlns:p14="http://schemas.microsoft.com/office/powerpoint/2010/main" val="2351910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A close up of a logo&#10;&#10;Description automatically generated">
            <a:extLst>
              <a:ext uri="{FF2B5EF4-FFF2-40B4-BE49-F238E27FC236}">
                <a16:creationId xmlns:a16="http://schemas.microsoft.com/office/drawing/2014/main" id="{76F00CC4-D5D2-3A47-85FD-126381820A7E}"/>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r="6036"/>
          <a:stretch/>
        </p:blipFill>
        <p:spPr>
          <a:xfrm rot="10800000">
            <a:off x="-1" y="0"/>
            <a:ext cx="11456019" cy="6858000"/>
          </a:xfrm>
          <a:prstGeom prst="rect">
            <a:avLst/>
          </a:prstGeom>
        </p:spPr>
      </p:pic>
      <p:sp>
        <p:nvSpPr>
          <p:cNvPr id="2" name="Title 1">
            <a:extLst>
              <a:ext uri="{FF2B5EF4-FFF2-40B4-BE49-F238E27FC236}">
                <a16:creationId xmlns:a16="http://schemas.microsoft.com/office/drawing/2014/main" id="{A717D2C5-DBF4-B747-8A74-50122021D590}"/>
              </a:ext>
            </a:extLst>
          </p:cNvPr>
          <p:cNvSpPr>
            <a:spLocks noGrp="1"/>
          </p:cNvSpPr>
          <p:nvPr>
            <p:ph type="title" hasCustomPrompt="1"/>
          </p:nvPr>
        </p:nvSpPr>
        <p:spPr>
          <a:xfrm>
            <a:off x="4856356" y="131523"/>
            <a:ext cx="7147932" cy="2912760"/>
          </a:xfrm>
        </p:spPr>
        <p:txBody>
          <a:bodyPr anchor="b">
            <a:noAutofit/>
          </a:bodyPr>
          <a:lstStyle>
            <a:lvl1pPr>
              <a:defRPr sz="4000" b="1">
                <a:solidFill>
                  <a:srgbClr val="D21F27"/>
                </a:solidFill>
              </a:defRPr>
            </a:lvl1pPr>
          </a:lstStyle>
          <a:p>
            <a:r>
              <a:rPr lang="en-GB" dirty="0"/>
              <a:t/>
            </a:r>
            <a:br>
              <a:rPr lang="en-GB" dirty="0"/>
            </a:br>
            <a:r>
              <a:rPr lang="en-GB" dirty="0"/>
              <a:t/>
            </a:r>
            <a:br>
              <a:rPr lang="en-GB" dirty="0"/>
            </a:br>
            <a:r>
              <a:rPr lang="en-GB" dirty="0"/>
              <a:t>01</a:t>
            </a:r>
            <a:br>
              <a:rPr lang="en-GB" dirty="0"/>
            </a:br>
            <a:r>
              <a:rPr lang="en-GB" dirty="0"/>
              <a:t/>
            </a:r>
            <a:br>
              <a:rPr lang="en-GB" dirty="0"/>
            </a:br>
            <a:r>
              <a:rPr lang="en-GB" dirty="0"/>
              <a:t>Click to edit Master title style</a:t>
            </a:r>
            <a:endParaRPr lang="en-US" dirty="0"/>
          </a:p>
        </p:txBody>
      </p:sp>
      <p:pic>
        <p:nvPicPr>
          <p:cNvPr id="16" name="Picture 15" descr="A close up of a logo&#10;&#10;Description automatically generated">
            <a:extLst>
              <a:ext uri="{FF2B5EF4-FFF2-40B4-BE49-F238E27FC236}">
                <a16:creationId xmlns:a16="http://schemas.microsoft.com/office/drawing/2014/main" id="{9BBCD626-1D54-0249-9BF5-52650E0E5B61}"/>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811791" y="6019036"/>
            <a:ext cx="1192497" cy="707441"/>
          </a:xfrm>
          <a:prstGeom prst="rect">
            <a:avLst/>
          </a:prstGeom>
        </p:spPr>
      </p:pic>
      <p:pic>
        <p:nvPicPr>
          <p:cNvPr id="17" name="Picture 16" descr="A close up of a logo&#10;&#10;Description automatically generated">
            <a:extLst>
              <a:ext uri="{FF2B5EF4-FFF2-40B4-BE49-F238E27FC236}">
                <a16:creationId xmlns:a16="http://schemas.microsoft.com/office/drawing/2014/main" id="{9D6A4562-6DFD-4940-97F2-C216F0D00BA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8666879" y="6063661"/>
            <a:ext cx="1822742" cy="662815"/>
          </a:xfrm>
          <a:prstGeom prst="rect">
            <a:avLst/>
          </a:prstGeom>
        </p:spPr>
      </p:pic>
    </p:spTree>
    <p:extLst>
      <p:ext uri="{BB962C8B-B14F-4D97-AF65-F5344CB8AC3E}">
        <p14:creationId xmlns:p14="http://schemas.microsoft.com/office/powerpoint/2010/main" val="106312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1" name="Picture 10" descr="A close up of a logo&#10;&#10;Description automatically generated">
            <a:extLst>
              <a:ext uri="{FF2B5EF4-FFF2-40B4-BE49-F238E27FC236}">
                <a16:creationId xmlns:a16="http://schemas.microsoft.com/office/drawing/2014/main" id="{E14FE3F0-2C86-554C-984D-7AD96172F23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717D2C5-DBF4-B747-8A74-50122021D590}"/>
              </a:ext>
            </a:extLst>
          </p:cNvPr>
          <p:cNvSpPr>
            <a:spLocks noGrp="1"/>
          </p:cNvSpPr>
          <p:nvPr>
            <p:ph type="title" hasCustomPrompt="1"/>
          </p:nvPr>
        </p:nvSpPr>
        <p:spPr>
          <a:xfrm>
            <a:off x="161894" y="1417197"/>
            <a:ext cx="7510117" cy="3671043"/>
          </a:xfrm>
        </p:spPr>
        <p:txBody>
          <a:bodyPr anchor="b">
            <a:noAutofit/>
          </a:bodyPr>
          <a:lstStyle>
            <a:lvl1pPr>
              <a:defRPr sz="4000" b="1">
                <a:solidFill>
                  <a:schemeClr val="accent6"/>
                </a:solidFill>
              </a:defRPr>
            </a:lvl1pPr>
          </a:lstStyle>
          <a:p>
            <a:r>
              <a:rPr lang="en-GB" dirty="0"/>
              <a:t/>
            </a:r>
            <a:br>
              <a:rPr lang="en-GB" dirty="0"/>
            </a:br>
            <a:r>
              <a:rPr lang="en-GB" dirty="0"/>
              <a:t/>
            </a:r>
            <a:br>
              <a:rPr lang="en-GB" dirty="0"/>
            </a:br>
            <a:r>
              <a:rPr lang="en-GB" dirty="0"/>
              <a:t>02</a:t>
            </a:r>
            <a:br>
              <a:rPr lang="en-GB" dirty="0"/>
            </a:br>
            <a:r>
              <a:rPr lang="en-GB" dirty="0"/>
              <a:t/>
            </a:r>
            <a:br>
              <a:rPr lang="en-GB" dirty="0"/>
            </a:br>
            <a:r>
              <a:rPr lang="en-GB" dirty="0"/>
              <a:t>Click to edit Master title style</a:t>
            </a:r>
            <a:endParaRPr lang="en-US" dirty="0"/>
          </a:p>
        </p:txBody>
      </p:sp>
      <p:pic>
        <p:nvPicPr>
          <p:cNvPr id="14" name="Picture 13" descr="A close up of a logo&#10;&#10;Description automatically generated">
            <a:extLst>
              <a:ext uri="{FF2B5EF4-FFF2-40B4-BE49-F238E27FC236}">
                <a16:creationId xmlns:a16="http://schemas.microsoft.com/office/drawing/2014/main" id="{82148C31-E078-994F-B864-5151A4735C1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244745" y="6075870"/>
            <a:ext cx="1192497" cy="707441"/>
          </a:xfrm>
          <a:prstGeom prst="rect">
            <a:avLst/>
          </a:prstGeom>
        </p:spPr>
      </p:pic>
      <p:pic>
        <p:nvPicPr>
          <p:cNvPr id="15" name="Picture 14" descr="A close up of a logo&#10;&#10;Description automatically generated">
            <a:extLst>
              <a:ext uri="{FF2B5EF4-FFF2-40B4-BE49-F238E27FC236}">
                <a16:creationId xmlns:a16="http://schemas.microsoft.com/office/drawing/2014/main" id="{9EB16926-C4C0-9D41-85B4-1F24595181E3}"/>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9833" y="6120495"/>
            <a:ext cx="1822742" cy="662815"/>
          </a:xfrm>
          <a:prstGeom prst="rect">
            <a:avLst/>
          </a:prstGeom>
        </p:spPr>
      </p:pic>
    </p:spTree>
    <p:extLst>
      <p:ext uri="{BB962C8B-B14F-4D97-AF65-F5344CB8AC3E}">
        <p14:creationId xmlns:p14="http://schemas.microsoft.com/office/powerpoint/2010/main" val="370014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B024B5-DBB0-074E-89A5-82D55AB64E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A97DC366-879C-4946-BBD4-2EAD340947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65022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8" r:id="rId3"/>
    <p:sldLayoutId id="2147483681" r:id="rId4"/>
    <p:sldLayoutId id="2147483660" r:id="rId5"/>
    <p:sldLayoutId id="2147483678" r:id="rId6"/>
    <p:sldLayoutId id="2147483680" r:id="rId7"/>
    <p:sldLayoutId id="2147483651" r:id="rId8"/>
    <p:sldLayoutId id="2147483661" r:id="rId9"/>
    <p:sldLayoutId id="2147483654" r:id="rId10"/>
    <p:sldLayoutId id="2147483655" r:id="rId11"/>
    <p:sldLayoutId id="2147483662" r:id="rId12"/>
    <p:sldLayoutId id="2147483679" r:id="rId13"/>
    <p:sldLayoutId id="2147483664" r:id="rId14"/>
  </p:sldLayoutIdLst>
  <p:hf hdr="0" ftr="0" dt="0"/>
  <p:txStyles>
    <p:titleStyle>
      <a:lvl1pPr algn="l" defTabSz="914400" rtl="0" eaLnBrk="1" latinLnBrk="0" hangingPunct="1">
        <a:lnSpc>
          <a:spcPct val="90000"/>
        </a:lnSpc>
        <a:spcBef>
          <a:spcPct val="0"/>
        </a:spcBef>
        <a:buNone/>
        <a:defRPr sz="4400" kern="1200">
          <a:solidFill>
            <a:srgbClr val="2E2E7D"/>
          </a:solidFill>
          <a:latin typeface="Arial" panose="020B0604020202020204" pitchFamily="34" charset="0"/>
          <a:ea typeface="Verdana" panose="020B0604030504040204"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0000"/>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000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000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0CE5-BBFB-1A41-8CDA-19D3336E1799}"/>
              </a:ext>
            </a:extLst>
          </p:cNvPr>
          <p:cNvSpPr>
            <a:spLocks noGrp="1"/>
          </p:cNvSpPr>
          <p:nvPr>
            <p:ph type="ctrTitle"/>
          </p:nvPr>
        </p:nvSpPr>
        <p:spPr>
          <a:xfrm>
            <a:off x="256488" y="2817948"/>
            <a:ext cx="7327067" cy="1918296"/>
          </a:xfrm>
        </p:spPr>
        <p:txBody>
          <a:bodyPr>
            <a:normAutofit/>
          </a:bodyPr>
          <a:lstStyle/>
          <a:p>
            <a:r>
              <a:rPr lang="en-ZA" dirty="0"/>
              <a:t>National Skills Fund (NSF)</a:t>
            </a:r>
            <a:br>
              <a:rPr lang="en-ZA" dirty="0"/>
            </a:br>
            <a:r>
              <a:rPr lang="en-ZA" dirty="0" smtClean="0"/>
              <a:t>Turnaround Strategy and Audit Action Plan Report</a:t>
            </a:r>
            <a:endParaRPr lang="en-US" dirty="0"/>
          </a:p>
        </p:txBody>
      </p:sp>
      <p:sp>
        <p:nvSpPr>
          <p:cNvPr id="3" name="Subtitle 2">
            <a:extLst>
              <a:ext uri="{FF2B5EF4-FFF2-40B4-BE49-F238E27FC236}">
                <a16:creationId xmlns:a16="http://schemas.microsoft.com/office/drawing/2014/main" id="{BD8B85C7-077C-FC40-80BE-AD5B2B1CB9AA}"/>
              </a:ext>
            </a:extLst>
          </p:cNvPr>
          <p:cNvSpPr>
            <a:spLocks noGrp="1"/>
          </p:cNvSpPr>
          <p:nvPr>
            <p:ph type="subTitle" idx="1"/>
          </p:nvPr>
        </p:nvSpPr>
        <p:spPr>
          <a:xfrm>
            <a:off x="256488" y="4329844"/>
            <a:ext cx="6616752" cy="1557876"/>
          </a:xfrm>
        </p:spPr>
        <p:txBody>
          <a:bodyPr>
            <a:normAutofit/>
          </a:bodyPr>
          <a:lstStyle/>
          <a:p>
            <a:endParaRPr lang="en-US" b="1" dirty="0" smtClean="0"/>
          </a:p>
          <a:p>
            <a:endParaRPr lang="en-US" dirty="0"/>
          </a:p>
          <a:p>
            <a:r>
              <a:rPr lang="en-ZA" i="1" dirty="0" smtClean="0"/>
              <a:t>11 March 2022 (PPC - HESI)</a:t>
            </a:r>
            <a:endParaRPr lang="en-ZA" i="1" dirty="0"/>
          </a:p>
          <a:p>
            <a:endParaRPr lang="en-US" dirty="0"/>
          </a:p>
        </p:txBody>
      </p:sp>
    </p:spTree>
    <p:extLst>
      <p:ext uri="{BB962C8B-B14F-4D97-AF65-F5344CB8AC3E}">
        <p14:creationId xmlns:p14="http://schemas.microsoft.com/office/powerpoint/2010/main" val="411118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smtClean="0">
                <a:solidFill>
                  <a:srgbClr val="70AD47"/>
                </a:solidFill>
              </a:rPr>
              <a:t>3</a:t>
            </a:r>
            <a:r>
              <a:rPr kumimoji="0" lang="en-US" sz="2500" b="1" i="0" u="none" strike="noStrike" kern="1200" cap="none" spc="0" normalizeH="0" baseline="0" noProof="0" dirty="0" smtClean="0">
                <a:ln>
                  <a:noFill/>
                </a:ln>
                <a:solidFill>
                  <a:srgbClr val="70AD47"/>
                </a:solidFill>
                <a:effectLst/>
                <a:uLnTx/>
                <a:uFillTx/>
              </a:rPr>
              <a:t>.TURNAROUND STRATEGY: </a:t>
            </a:r>
            <a:r>
              <a:rPr lang="en-US" sz="2500" dirty="0" smtClean="0">
                <a:solidFill>
                  <a:srgbClr val="70AD47"/>
                </a:solidFill>
              </a:rPr>
              <a:t>TACTICAL RESPONSE  </a:t>
            </a:r>
            <a:endParaRPr lang="en-US" sz="2200" dirty="0"/>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282063"/>
            <a:ext cx="9800993" cy="5223240"/>
          </a:xfrm>
        </p:spPr>
        <p:txBody>
          <a:bodyPr>
            <a:normAutofit/>
          </a:bodyPr>
          <a:lstStyle/>
          <a:p>
            <a:pPr marL="0" indent="0">
              <a:buNone/>
            </a:pPr>
            <a:r>
              <a:rPr lang="en-US" b="1" dirty="0" smtClean="0"/>
              <a:t>7. </a:t>
            </a:r>
            <a:r>
              <a:rPr lang="en-US" b="1" dirty="0"/>
              <a:t>Implement long term strategic </a:t>
            </a:r>
            <a:r>
              <a:rPr lang="en-US" b="1" dirty="0" smtClean="0"/>
              <a:t>interventions and the forensic outcomes </a:t>
            </a:r>
            <a:r>
              <a:rPr lang="en-US" b="1" dirty="0"/>
              <a:t>:</a:t>
            </a:r>
            <a:endParaRPr lang="en-US" dirty="0"/>
          </a:p>
          <a:p>
            <a:pPr lvl="0">
              <a:buFont typeface="Wingdings" panose="05000000000000000000" pitchFamily="2" charset="2"/>
              <a:buChar char="ü"/>
            </a:pPr>
            <a:r>
              <a:rPr lang="en-US" dirty="0"/>
              <a:t>In consideration of the Ministerial Task Team (MTT) </a:t>
            </a:r>
            <a:r>
              <a:rPr lang="en-US" dirty="0" smtClean="0"/>
              <a:t>recommendations consider </a:t>
            </a:r>
            <a:r>
              <a:rPr lang="en-US" dirty="0"/>
              <a:t>the </a:t>
            </a:r>
            <a:r>
              <a:rPr lang="en-US" dirty="0" smtClean="0"/>
              <a:t>best</a:t>
            </a:r>
          </a:p>
          <a:p>
            <a:pPr marL="0" lvl="0" indent="0">
              <a:buNone/>
            </a:pPr>
            <a:r>
              <a:rPr lang="en-US" dirty="0" smtClean="0"/>
              <a:t>   governance </a:t>
            </a:r>
            <a:r>
              <a:rPr lang="en-US" dirty="0"/>
              <a:t>structure </a:t>
            </a:r>
            <a:r>
              <a:rPr lang="en-US" dirty="0" smtClean="0"/>
              <a:t>for</a:t>
            </a:r>
            <a:r>
              <a:rPr lang="en-US" dirty="0"/>
              <a:t> </a:t>
            </a:r>
            <a:r>
              <a:rPr lang="en-US" dirty="0" smtClean="0"/>
              <a:t>the NSF </a:t>
            </a:r>
            <a:r>
              <a:rPr lang="en-US" dirty="0"/>
              <a:t>as a Schedule 3A entity.</a:t>
            </a:r>
          </a:p>
          <a:p>
            <a:pPr lvl="0">
              <a:buFont typeface="Wingdings" panose="05000000000000000000" pitchFamily="2" charset="2"/>
              <a:buChar char="ü"/>
            </a:pPr>
            <a:r>
              <a:rPr lang="en-US" dirty="0"/>
              <a:t>Consider and where appropriate operationalize the MTT </a:t>
            </a:r>
            <a:r>
              <a:rPr lang="en-US" dirty="0" smtClean="0"/>
              <a:t>recommendations </a:t>
            </a:r>
            <a:r>
              <a:rPr lang="en-US" dirty="0"/>
              <a:t>on a viable </a:t>
            </a:r>
            <a:r>
              <a:rPr lang="en-US" dirty="0" smtClean="0"/>
              <a:t>NSF</a:t>
            </a:r>
            <a:endParaRPr lang="en-US" dirty="0"/>
          </a:p>
          <a:p>
            <a:pPr marL="0" lvl="0" indent="0">
              <a:buNone/>
            </a:pPr>
            <a:r>
              <a:rPr lang="en-US" dirty="0" smtClean="0"/>
              <a:t>   business operating </a:t>
            </a:r>
            <a:r>
              <a:rPr lang="en-US" dirty="0"/>
              <a:t>model.</a:t>
            </a:r>
          </a:p>
          <a:p>
            <a:pPr lvl="0">
              <a:buFont typeface="Wingdings" panose="05000000000000000000" pitchFamily="2" charset="2"/>
              <a:buChar char="ü"/>
            </a:pPr>
            <a:r>
              <a:rPr lang="en-US" dirty="0"/>
              <a:t>Transform </a:t>
            </a:r>
            <a:r>
              <a:rPr lang="en-US" dirty="0" smtClean="0"/>
              <a:t>the NSF skills </a:t>
            </a:r>
            <a:r>
              <a:rPr lang="en-US" dirty="0"/>
              <a:t>planning methodology </a:t>
            </a:r>
            <a:r>
              <a:rPr lang="en-US" dirty="0" smtClean="0"/>
              <a:t>to enhance responsiveness </a:t>
            </a:r>
            <a:r>
              <a:rPr lang="en-US" dirty="0"/>
              <a:t>to (</a:t>
            </a:r>
            <a:r>
              <a:rPr lang="en-US" dirty="0" err="1"/>
              <a:t>i</a:t>
            </a:r>
            <a:r>
              <a:rPr lang="en-US" dirty="0"/>
              <a:t>) </a:t>
            </a:r>
            <a:endParaRPr lang="en-US" dirty="0" smtClean="0"/>
          </a:p>
          <a:p>
            <a:pPr marL="0" lvl="0" indent="0">
              <a:buNone/>
            </a:pPr>
            <a:r>
              <a:rPr lang="en-US" dirty="0"/>
              <a:t> </a:t>
            </a:r>
            <a:r>
              <a:rPr lang="en-US" dirty="0" smtClean="0"/>
              <a:t>  Digitization 4IR economy </a:t>
            </a:r>
            <a:r>
              <a:rPr lang="en-US" dirty="0"/>
              <a:t>(ii) Agrarian economy (</a:t>
            </a:r>
            <a:r>
              <a:rPr lang="en-US" dirty="0" smtClean="0"/>
              <a:t>iii)</a:t>
            </a:r>
            <a:r>
              <a:rPr lang="en-US" dirty="0"/>
              <a:t> </a:t>
            </a:r>
            <a:r>
              <a:rPr lang="en-US" dirty="0" smtClean="0"/>
              <a:t>Infrastructure </a:t>
            </a:r>
            <a:r>
              <a:rPr lang="en-US" dirty="0"/>
              <a:t>development</a:t>
            </a:r>
            <a:r>
              <a:rPr lang="en-US" dirty="0" smtClean="0"/>
              <a:t>.</a:t>
            </a:r>
          </a:p>
          <a:p>
            <a:pPr lvl="0">
              <a:buFont typeface="Wingdings" panose="05000000000000000000" pitchFamily="2" charset="2"/>
              <a:buChar char="ü"/>
            </a:pPr>
            <a:r>
              <a:rPr lang="en-US" dirty="0" smtClean="0"/>
              <a:t>Implement the recommendations emanating from the forensic investigation.</a:t>
            </a:r>
          </a:p>
          <a:p>
            <a:pPr marL="0" indent="0">
              <a:buNone/>
            </a:pPr>
            <a:r>
              <a:rPr lang="en-US" b="1" dirty="0" smtClean="0"/>
              <a:t>8. Short/medium term </a:t>
            </a:r>
            <a:r>
              <a:rPr lang="en-US" b="1" dirty="0"/>
              <a:t>r</a:t>
            </a:r>
            <a:r>
              <a:rPr lang="en-US" b="1" dirty="0" smtClean="0"/>
              <a:t>edefine the NSF operational efficiency baseline by fully </a:t>
            </a:r>
          </a:p>
          <a:p>
            <a:pPr marL="0" indent="0">
              <a:buNone/>
            </a:pPr>
            <a:r>
              <a:rPr lang="en-US" b="1" dirty="0"/>
              <a:t> </a:t>
            </a:r>
            <a:r>
              <a:rPr lang="en-US" b="1" dirty="0" smtClean="0"/>
              <a:t>   addressing the audit findings (Audit Action Plan):</a:t>
            </a:r>
          </a:p>
          <a:p>
            <a:pPr>
              <a:buFont typeface="Wingdings" panose="05000000000000000000" pitchFamily="2" charset="2"/>
              <a:buChar char="ü"/>
            </a:pPr>
            <a:r>
              <a:rPr lang="en-US" dirty="0" smtClean="0"/>
              <a:t>Develop an Audit Action Plan approved by the Audit Committee of the NSF.</a:t>
            </a:r>
          </a:p>
          <a:p>
            <a:pPr>
              <a:buFont typeface="Wingdings" panose="05000000000000000000" pitchFamily="2" charset="2"/>
              <a:buChar char="ü"/>
            </a:pPr>
            <a:r>
              <a:rPr lang="en-US" dirty="0" smtClean="0"/>
              <a:t>Disaggregate the Audit Action Plan to NSF units.</a:t>
            </a:r>
          </a:p>
          <a:p>
            <a:pPr>
              <a:buFont typeface="Wingdings" panose="05000000000000000000" pitchFamily="2" charset="2"/>
              <a:buChar char="ü"/>
            </a:pPr>
            <a:r>
              <a:rPr lang="en-US" dirty="0" smtClean="0"/>
              <a:t>Monitor the implementation of the Audit Action Plan.</a:t>
            </a:r>
          </a:p>
          <a:p>
            <a:pPr>
              <a:buFont typeface="Wingdings" panose="05000000000000000000" pitchFamily="2" charset="2"/>
              <a:buChar char="ü"/>
            </a:pPr>
            <a:r>
              <a:rPr lang="en-US" dirty="0" smtClean="0"/>
              <a:t>Evaluate progress through reports.</a:t>
            </a:r>
            <a:endParaRPr lang="en-US"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10</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090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PROGRESS </a:t>
            </a:r>
            <a:r>
              <a:rPr lang="en-US" sz="2400" dirty="0" smtClean="0"/>
              <a:t>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11</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731282393"/>
              </p:ext>
            </p:extLst>
          </p:nvPr>
        </p:nvGraphicFramePr>
        <p:xfrm>
          <a:off x="-6350" y="1230324"/>
          <a:ext cx="12198352" cy="4763456"/>
        </p:xfrm>
        <a:graphic>
          <a:graphicData uri="http://schemas.openxmlformats.org/drawingml/2006/table">
            <a:tbl>
              <a:tblPr firstRow="1" bandRow="1">
                <a:tableStyleId>{5C22544A-7EE6-4342-B048-85BDC9FD1C3A}</a:tableStyleId>
              </a:tblPr>
              <a:tblGrid>
                <a:gridCol w="3049588">
                  <a:extLst>
                    <a:ext uri="{9D8B030D-6E8A-4147-A177-3AD203B41FA5}">
                      <a16:colId xmlns:a16="http://schemas.microsoft.com/office/drawing/2014/main" val="20000"/>
                    </a:ext>
                  </a:extLst>
                </a:gridCol>
                <a:gridCol w="3049588">
                  <a:extLst>
                    <a:ext uri="{9D8B030D-6E8A-4147-A177-3AD203B41FA5}">
                      <a16:colId xmlns:a16="http://schemas.microsoft.com/office/drawing/2014/main" val="20001"/>
                    </a:ext>
                  </a:extLst>
                </a:gridCol>
                <a:gridCol w="3049588">
                  <a:extLst>
                    <a:ext uri="{9D8B030D-6E8A-4147-A177-3AD203B41FA5}">
                      <a16:colId xmlns:a16="http://schemas.microsoft.com/office/drawing/2014/main" val="20002"/>
                    </a:ext>
                  </a:extLst>
                </a:gridCol>
                <a:gridCol w="3049588">
                  <a:extLst>
                    <a:ext uri="{9D8B030D-6E8A-4147-A177-3AD203B41FA5}">
                      <a16:colId xmlns:a16="http://schemas.microsoft.com/office/drawing/2014/main" val="20003"/>
                    </a:ext>
                  </a:extLst>
                </a:gridCol>
              </a:tblGrid>
              <a:tr h="410546">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4352910">
                <a:tc>
                  <a:txBody>
                    <a:bodyPr/>
                    <a:lstStyle/>
                    <a:p>
                      <a:pPr marL="0" indent="0">
                        <a:buNone/>
                      </a:pPr>
                      <a:r>
                        <a:rPr lang="en-US" sz="1400" dirty="0" smtClean="0"/>
                        <a:t>1. Consolidation of the NSF </a:t>
                      </a:r>
                    </a:p>
                    <a:p>
                      <a:pPr marL="0" indent="0">
                        <a:buNone/>
                      </a:pPr>
                      <a:r>
                        <a:rPr lang="en-US" sz="1400" dirty="0" smtClean="0"/>
                        <a:t>    targeted resources</a:t>
                      </a:r>
                    </a:p>
                  </a:txBody>
                  <a:tcPr/>
                </a:tc>
                <a:tc>
                  <a:txBody>
                    <a:bodyPr/>
                    <a:lstStyle/>
                    <a:p>
                      <a:r>
                        <a:rPr lang="en-ZA" sz="1400" dirty="0" smtClean="0"/>
                        <a:t>1.All vacancies in Finance, ICT, Internal Audit, Skills Development Implementation and Strategy Innovation and Organisational Performance are filled.</a:t>
                      </a:r>
                    </a:p>
                    <a:p>
                      <a:r>
                        <a:rPr lang="en-ZA" sz="1400" dirty="0" smtClean="0"/>
                        <a:t>2. </a:t>
                      </a:r>
                      <a:r>
                        <a:rPr lang="en-ZA" sz="1400" baseline="0" dirty="0" smtClean="0"/>
                        <a:t>Microsoft Dynamics Business Operating System (Siyaphambili Project) is fully deployed and operational.</a:t>
                      </a:r>
                    </a:p>
                    <a:p>
                      <a:r>
                        <a:rPr lang="en-ZA" sz="1400" baseline="0" dirty="0" smtClean="0"/>
                        <a:t>3. Digital network infrastructure commissioned by the NSF for the NSF is completed.</a:t>
                      </a:r>
                      <a:endParaRPr lang="en-ZA" sz="1400" dirty="0"/>
                    </a:p>
                  </a:txBody>
                  <a:tcPr/>
                </a:tc>
                <a:tc>
                  <a:txBody>
                    <a:bodyPr/>
                    <a:lstStyle/>
                    <a:p>
                      <a:r>
                        <a:rPr lang="en-ZA" sz="1400" dirty="0" smtClean="0"/>
                        <a:t>To date:</a:t>
                      </a:r>
                    </a:p>
                    <a:p>
                      <a:r>
                        <a:rPr lang="en-ZA" sz="1400" dirty="0" smtClean="0"/>
                        <a:t>1. Of</a:t>
                      </a:r>
                      <a:r>
                        <a:rPr lang="en-ZA" sz="1400" baseline="0" dirty="0" smtClean="0"/>
                        <a:t> the 62 posts of NSF advertised last year March, 31 have undergone shortlisting, 6 have been interviewed, 5 have been recommended and 20 are still being captured.</a:t>
                      </a:r>
                    </a:p>
                    <a:p>
                      <a:endParaRPr lang="en-ZA" sz="1400" baseline="0" dirty="0" smtClean="0"/>
                    </a:p>
                    <a:p>
                      <a:r>
                        <a:rPr lang="en-ZA" sz="1400" dirty="0" smtClean="0"/>
                        <a:t>2. Dry run using 156 active projects</a:t>
                      </a:r>
                      <a:r>
                        <a:rPr lang="en-ZA" sz="1400" baseline="0" dirty="0" smtClean="0"/>
                        <a:t> is currently being undertaken though the challenge which retards rapid progress is techno phobia, reluctance to migrate to a paperless environment. </a:t>
                      </a:r>
                    </a:p>
                    <a:p>
                      <a:r>
                        <a:rPr lang="en-ZA" sz="1400" baseline="0" dirty="0" smtClean="0"/>
                        <a:t>3. NSF is fully depended on the DHET infrastructure which becomes overloaded and very inefficient on the side of supporting the NSF. Proposals for decoupling will start once current contractual obligation come to an end.</a:t>
                      </a:r>
                      <a:endParaRPr lang="en-ZA" sz="1400" dirty="0" smtClean="0"/>
                    </a:p>
                  </a:txBody>
                  <a:tcPr/>
                </a:tc>
                <a:tc>
                  <a:txBody>
                    <a:bodyPr/>
                    <a:lstStyle/>
                    <a:p>
                      <a:r>
                        <a:rPr lang="en-ZA" sz="1400" dirty="0" smtClean="0"/>
                        <a:t>30</a:t>
                      </a:r>
                      <a:r>
                        <a:rPr lang="en-ZA" sz="1400" baseline="0" dirty="0" smtClean="0"/>
                        <a:t> June 2022</a:t>
                      </a:r>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31 December 2022</a:t>
                      </a:r>
                    </a:p>
                    <a:p>
                      <a:endParaRPr lang="en-ZA" sz="1400" baseline="0" dirty="0" smtClean="0"/>
                    </a:p>
                    <a:p>
                      <a:endParaRPr lang="en-ZA" sz="1400" baseline="0" dirty="0" smtClean="0"/>
                    </a:p>
                    <a:p>
                      <a:endParaRPr lang="en-ZA" sz="1400" baseline="0" dirty="0" smtClean="0"/>
                    </a:p>
                    <a:p>
                      <a:r>
                        <a:rPr lang="en-ZA" sz="1400" baseline="0" dirty="0" smtClean="0"/>
                        <a:t>01 April 2023</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01139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a:t>
            </a:r>
            <a:r>
              <a:rPr lang="en-US" sz="2400" dirty="0" smtClean="0"/>
              <a:t>PROGRESS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12</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252788484"/>
              </p:ext>
            </p:extLst>
          </p:nvPr>
        </p:nvGraphicFramePr>
        <p:xfrm>
          <a:off x="-2" y="1230325"/>
          <a:ext cx="12192004" cy="4876800"/>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48001">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290876">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4396999">
                <a:tc>
                  <a:txBody>
                    <a:bodyPr/>
                    <a:lstStyle/>
                    <a:p>
                      <a:pPr marL="0" indent="0">
                        <a:buNone/>
                      </a:pPr>
                      <a:r>
                        <a:rPr lang="en-US" sz="1400" dirty="0" smtClean="0"/>
                        <a:t>2.</a:t>
                      </a:r>
                      <a:r>
                        <a:rPr lang="en-US" sz="1400" baseline="0" dirty="0" smtClean="0"/>
                        <a:t> Consolidation of the NSF funding policies, system and processes</a:t>
                      </a:r>
                      <a:endParaRPr lang="en-US" sz="1400" dirty="0" smtClean="0"/>
                    </a:p>
                  </a:txBody>
                  <a:tcPr/>
                </a:tc>
                <a:tc>
                  <a:txBody>
                    <a:bodyPr/>
                    <a:lstStyle/>
                    <a:p>
                      <a:r>
                        <a:rPr lang="en-ZA" sz="1400" dirty="0" smtClean="0"/>
                        <a:t>1. Strategic Framework policies</a:t>
                      </a:r>
                      <a:r>
                        <a:rPr lang="en-ZA" sz="1400" baseline="0" dirty="0" smtClean="0"/>
                        <a:t> and related guidelines regulating the  funding of skills development programmes and projects are continuously reviewed.</a:t>
                      </a:r>
                    </a:p>
                    <a:p>
                      <a:r>
                        <a:rPr lang="en-ZA" sz="1400" baseline="0" dirty="0" smtClean="0"/>
                        <a:t>(More than 30 policies and guideline need reviewing in order to align them with the changing milieu of skill development funding). These policies are in areas of SDI, Finance, ICT, HR, SCM, Risk &amp; Legal (contractual).</a:t>
                      </a:r>
                    </a:p>
                    <a:p>
                      <a:endParaRPr lang="en-ZA" sz="1400" baseline="0" dirty="0"/>
                    </a:p>
                    <a:p>
                      <a:r>
                        <a:rPr lang="en-ZA" sz="1400" baseline="0" dirty="0" smtClean="0"/>
                        <a:t>2. New policies responding to AGSA findings of policy weakness are developed.</a:t>
                      </a:r>
                    </a:p>
                    <a:p>
                      <a:endParaRPr lang="en-ZA" sz="1400" baseline="0" dirty="0" smtClean="0"/>
                    </a:p>
                    <a:p>
                      <a:r>
                        <a:rPr lang="en-ZA" sz="1400" baseline="0" dirty="0" smtClean="0"/>
                        <a:t>3. </a:t>
                      </a:r>
                      <a:r>
                        <a:rPr lang="en-US" sz="1400" baseline="0" dirty="0" smtClean="0"/>
                        <a:t>Unblock and fast track the processing of unsolicited proposals by establishing a policy framework for unsolicited proposals.</a:t>
                      </a:r>
                    </a:p>
                    <a:p>
                      <a:endParaRPr lang="en-ZA" sz="1400" baseline="0" dirty="0" smtClean="0"/>
                    </a:p>
                  </a:txBody>
                  <a:tcPr/>
                </a:tc>
                <a:tc>
                  <a:txBody>
                    <a:bodyPr/>
                    <a:lstStyle/>
                    <a:p>
                      <a:r>
                        <a:rPr lang="en-US" sz="1400" b="1" i="0" kern="1200" dirty="0" smtClean="0">
                          <a:solidFill>
                            <a:schemeClr val="dk1"/>
                          </a:solidFill>
                          <a:effectLst/>
                          <a:latin typeface="+mn-lt"/>
                          <a:ea typeface="+mn-ea"/>
                          <a:cs typeface="+mn-cs"/>
                        </a:rPr>
                        <a:t>Review:</a:t>
                      </a:r>
                    </a:p>
                    <a:p>
                      <a:r>
                        <a:rPr lang="en-US" sz="1400" b="0" i="0" kern="1200" dirty="0" smtClean="0">
                          <a:solidFill>
                            <a:schemeClr val="dk1"/>
                          </a:solidFill>
                          <a:effectLst/>
                          <a:latin typeface="+mn-lt"/>
                          <a:ea typeface="+mn-ea"/>
                          <a:cs typeface="+mn-cs"/>
                        </a:rPr>
                        <a:t>A programme for an incremental</a:t>
                      </a:r>
                      <a:r>
                        <a:rPr lang="en-US" sz="1400" b="0" i="0" kern="1200" baseline="0" dirty="0" smtClean="0">
                          <a:solidFill>
                            <a:schemeClr val="dk1"/>
                          </a:solidFill>
                          <a:effectLst/>
                          <a:latin typeface="+mn-lt"/>
                          <a:ea typeface="+mn-ea"/>
                          <a:cs typeface="+mn-cs"/>
                        </a:rPr>
                        <a:t> review of these policies is still to be formulated.</a:t>
                      </a:r>
                    </a:p>
                    <a:p>
                      <a:endParaRPr lang="en-US" sz="1200" b="0" i="0" kern="1200" dirty="0" smtClean="0">
                        <a:solidFill>
                          <a:schemeClr val="dk1"/>
                        </a:solidFill>
                        <a:effectLst/>
                        <a:latin typeface="+mn-lt"/>
                        <a:ea typeface="+mn-ea"/>
                        <a:cs typeface="+mn-cs"/>
                      </a:endParaRPr>
                    </a:p>
                    <a:p>
                      <a:r>
                        <a:rPr lang="en-US" sz="1400" b="1" i="0" kern="1200" dirty="0" smtClean="0">
                          <a:solidFill>
                            <a:schemeClr val="dk1"/>
                          </a:solidFill>
                          <a:effectLst/>
                          <a:latin typeface="+mn-lt"/>
                          <a:ea typeface="+mn-ea"/>
                          <a:cs typeface="+mn-cs"/>
                        </a:rPr>
                        <a:t>New policies drafted:</a:t>
                      </a:r>
                    </a:p>
                    <a:p>
                      <a:r>
                        <a:rPr lang="en-US" sz="1400" b="0" i="0" kern="1200" dirty="0" smtClean="0">
                          <a:solidFill>
                            <a:schemeClr val="dk1"/>
                          </a:solidFill>
                          <a:effectLst/>
                          <a:latin typeface="+mn-lt"/>
                          <a:ea typeface="+mn-ea"/>
                          <a:cs typeface="+mn-cs"/>
                        </a:rPr>
                        <a:t>NSF Policy on the Protection of Personal Information was approved by the DG on 20 July 2021</a:t>
                      </a:r>
                    </a:p>
                    <a:p>
                      <a:r>
                        <a:rPr lang="en-US" sz="1400" b="0" i="0" kern="1200" dirty="0" smtClean="0">
                          <a:solidFill>
                            <a:schemeClr val="dk1"/>
                          </a:solidFill>
                          <a:effectLst/>
                          <a:latin typeface="+mn-lt"/>
                          <a:ea typeface="+mn-ea"/>
                          <a:cs typeface="+mn-cs"/>
                        </a:rPr>
                        <a:t>NSF Policy on Unauthorized, Irregular, Fruitless and Wasteful Expenditures was approved by the DG on 22 July 2021</a:t>
                      </a:r>
                    </a:p>
                    <a:p>
                      <a:r>
                        <a:rPr lang="en-US" sz="1400" b="0" i="0" kern="1200" dirty="0" smtClean="0">
                          <a:solidFill>
                            <a:schemeClr val="dk1"/>
                          </a:solidFill>
                          <a:effectLst/>
                          <a:latin typeface="+mn-lt"/>
                          <a:ea typeface="+mn-ea"/>
                          <a:cs typeface="+mn-cs"/>
                        </a:rPr>
                        <a:t>The NSF Risk management policies are in the draft format,</a:t>
                      </a:r>
                      <a:r>
                        <a:rPr lang="en-US" sz="1400" b="0" i="0" kern="1200" baseline="0" dirty="0" smtClean="0">
                          <a:solidFill>
                            <a:schemeClr val="dk1"/>
                          </a:solidFill>
                          <a:effectLst/>
                          <a:latin typeface="+mn-lt"/>
                          <a:ea typeface="+mn-ea"/>
                          <a:cs typeface="+mn-cs"/>
                        </a:rPr>
                        <a:t> yet to be finalized.</a:t>
                      </a:r>
                    </a:p>
                    <a:p>
                      <a:endParaRPr lang="en-US" sz="1400" b="0" i="0" kern="1200" dirty="0" smtClean="0">
                        <a:solidFill>
                          <a:schemeClr val="dk1"/>
                        </a:solidFill>
                        <a:effectLst/>
                        <a:latin typeface="+mn-lt"/>
                        <a:ea typeface="+mn-ea"/>
                        <a:cs typeface="+mn-cs"/>
                      </a:endParaRPr>
                    </a:p>
                    <a:p>
                      <a:r>
                        <a:rPr lang="en-US" sz="1400" b="1" i="0" kern="1200" dirty="0" smtClean="0">
                          <a:solidFill>
                            <a:schemeClr val="dk1"/>
                          </a:solidFill>
                          <a:effectLst/>
                          <a:latin typeface="+mn-lt"/>
                          <a:ea typeface="+mn-ea"/>
                          <a:cs typeface="+mn-cs"/>
                        </a:rPr>
                        <a:t>Policy on unsolicited </a:t>
                      </a:r>
                      <a:r>
                        <a:rPr lang="en-US" sz="1400" b="0" i="0" kern="1200" dirty="0" smtClean="0">
                          <a:solidFill>
                            <a:schemeClr val="dk1"/>
                          </a:solidFill>
                          <a:effectLst/>
                          <a:latin typeface="+mn-lt"/>
                          <a:ea typeface="+mn-ea"/>
                          <a:cs typeface="+mn-cs"/>
                        </a:rPr>
                        <a:t>proposal was approved by the DG in Nov 2021, allowing more than 180 unsolicited proposal to be evaluated. </a:t>
                      </a:r>
                    </a:p>
                    <a:p>
                      <a:endParaRPr lang="en-US" sz="1400" b="0" i="0" kern="1200" dirty="0">
                        <a:solidFill>
                          <a:schemeClr val="dk1"/>
                        </a:solidFill>
                        <a:effectLst/>
                        <a:latin typeface="+mn-lt"/>
                        <a:ea typeface="+mn-ea"/>
                        <a:cs typeface="+mn-cs"/>
                      </a:endParaRPr>
                    </a:p>
                  </a:txBody>
                  <a:tcPr/>
                </a:tc>
                <a:tc>
                  <a:txBody>
                    <a:bodyPr/>
                    <a:lstStyle/>
                    <a:p>
                      <a:r>
                        <a:rPr lang="en-ZA" sz="1400" baseline="0" dirty="0" smtClean="0"/>
                        <a:t>October 2021 – October 2022</a:t>
                      </a:r>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As and when required.</a:t>
                      </a:r>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31 March 2022</a:t>
                      </a:r>
                    </a:p>
                    <a:p>
                      <a:endParaRPr lang="en-ZA" sz="1400" baseline="0"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98181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a:t>
            </a:r>
            <a:r>
              <a:rPr lang="en-US" sz="2400" dirty="0" smtClean="0"/>
              <a:t>PROGRESS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13</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28220127"/>
              </p:ext>
            </p:extLst>
          </p:nvPr>
        </p:nvGraphicFramePr>
        <p:xfrm>
          <a:off x="-2" y="1230325"/>
          <a:ext cx="12192004" cy="4701799"/>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48001">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290876">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4396999">
                <a:tc>
                  <a:txBody>
                    <a:bodyPr/>
                    <a:lstStyle/>
                    <a:p>
                      <a:pPr marL="0" indent="0">
                        <a:buNone/>
                      </a:pPr>
                      <a:r>
                        <a:rPr lang="en-US" sz="1400" dirty="0" smtClean="0"/>
                        <a:t>3.</a:t>
                      </a:r>
                      <a:r>
                        <a:rPr lang="en-US" sz="1400" baseline="0" dirty="0" smtClean="0"/>
                        <a:t> Strengthen the NSF processes underpinning the skills development implementation value chain in order to improve the turnaround time. </a:t>
                      </a:r>
                    </a:p>
                    <a:p>
                      <a:pPr marL="0" indent="0">
                        <a:buNone/>
                      </a:pPr>
                      <a:endParaRPr lang="en-US" sz="1400" dirty="0" smtClean="0"/>
                    </a:p>
                  </a:txBody>
                  <a:tcPr/>
                </a:tc>
                <a:tc>
                  <a:txBody>
                    <a:bodyPr/>
                    <a:lstStyle/>
                    <a:p>
                      <a:r>
                        <a:rPr lang="en-US" sz="1400" baseline="0" dirty="0" smtClean="0"/>
                        <a:t>1. Separated Fund Management function from Project Management function.</a:t>
                      </a:r>
                    </a:p>
                    <a:p>
                      <a:r>
                        <a:rPr lang="en-US" sz="1400" baseline="0" dirty="0" smtClean="0"/>
                        <a:t>   </a:t>
                      </a:r>
                    </a:p>
                    <a:p>
                      <a:r>
                        <a:rPr lang="en-US" sz="1400" baseline="0" dirty="0" smtClean="0"/>
                        <a:t>2. Established monitoring and evaluation function as a separate structure from SDI.</a:t>
                      </a:r>
                    </a:p>
                    <a:p>
                      <a:endParaRPr lang="en-US" sz="1400" baseline="0" dirty="0" smtClean="0"/>
                    </a:p>
                    <a:p>
                      <a:r>
                        <a:rPr lang="en-US" sz="1400" baseline="0" dirty="0" smtClean="0"/>
                        <a:t>3. Established  skills development research and innovation function.</a:t>
                      </a:r>
                    </a:p>
                    <a:p>
                      <a:endParaRPr lang="en-US" sz="1400" baseline="0" dirty="0" smtClean="0"/>
                    </a:p>
                    <a:p>
                      <a:r>
                        <a:rPr lang="en-US" sz="1400" baseline="0" dirty="0" smtClean="0"/>
                        <a:t>4. Strengthened NSF regional capacity in project management,  administration of funding contracts and information archiving.</a:t>
                      </a:r>
                    </a:p>
                    <a:p>
                      <a:r>
                        <a:rPr lang="en-US" sz="1400" baseline="0" dirty="0" smtClean="0"/>
                        <a:t> </a:t>
                      </a:r>
                    </a:p>
                    <a:p>
                      <a:r>
                        <a:rPr lang="en-US" sz="1400" baseline="0" dirty="0" smtClean="0"/>
                        <a:t>5. Established annual Skills Development Providers orientation campaigns.</a:t>
                      </a:r>
                    </a:p>
                    <a:p>
                      <a:endParaRPr lang="en-ZA" sz="1400" baseline="0" dirty="0" smtClean="0"/>
                    </a:p>
                  </a:txBody>
                  <a:tcPr/>
                </a:tc>
                <a:tc>
                  <a:txBody>
                    <a:bodyPr/>
                    <a:lstStyle/>
                    <a:p>
                      <a:r>
                        <a:rPr lang="en-US" sz="1400" b="0" i="0" kern="1200" baseline="0" dirty="0" smtClean="0">
                          <a:solidFill>
                            <a:schemeClr val="dk1"/>
                          </a:solidFill>
                          <a:effectLst/>
                          <a:latin typeface="+mn-lt"/>
                          <a:ea typeface="+mn-ea"/>
                          <a:cs typeface="+mn-cs"/>
                        </a:rPr>
                        <a:t>Fund Management director recruitment &amp; appointment process completed, awaiting final approval.</a:t>
                      </a: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Discussions are still to happen regarding the possible integration of   Project Monitoring unit into the NSF, currently situated in the DHET.</a:t>
                      </a: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Still to be implemented</a:t>
                      </a: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Still to be implemented</a:t>
                      </a: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Still to be implemented</a:t>
                      </a:r>
                      <a:endParaRPr lang="en-US" sz="1400" b="0" i="0" kern="1200" dirty="0" smtClean="0">
                        <a:solidFill>
                          <a:schemeClr val="dk1"/>
                        </a:solidFill>
                        <a:effectLst/>
                        <a:latin typeface="+mn-lt"/>
                        <a:ea typeface="+mn-ea"/>
                        <a:cs typeface="+mn-cs"/>
                      </a:endParaRPr>
                    </a:p>
                  </a:txBody>
                  <a:tcPr/>
                </a:tc>
                <a:tc>
                  <a:txBody>
                    <a:bodyPr/>
                    <a:lstStyle/>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31 March 2022</a:t>
                      </a:r>
                    </a:p>
                    <a:p>
                      <a:endParaRPr lang="en-ZA" sz="1400" baseline="0" dirty="0" smtClean="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47022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a:t>
            </a:r>
            <a:r>
              <a:rPr lang="en-US" sz="2400" dirty="0" smtClean="0"/>
              <a:t>PROGRESS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14</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1251745847"/>
              </p:ext>
            </p:extLst>
          </p:nvPr>
        </p:nvGraphicFramePr>
        <p:xfrm>
          <a:off x="-2" y="1230325"/>
          <a:ext cx="12192004" cy="4701799"/>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48001">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290876">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4396999">
                <a:tc>
                  <a:txBody>
                    <a:bodyPr/>
                    <a:lstStyle/>
                    <a:p>
                      <a:pPr marL="0" indent="0">
                        <a:buNone/>
                      </a:pPr>
                      <a:r>
                        <a:rPr lang="en-US" sz="1400" dirty="0" smtClean="0"/>
                        <a:t>4. Strengthen the Internal Audit (IA) function:</a:t>
                      </a:r>
                    </a:p>
                    <a:p>
                      <a:pPr marL="0" indent="0">
                        <a:buNone/>
                      </a:pPr>
                      <a:endParaRPr lang="en-US" sz="1400" dirty="0" smtClean="0"/>
                    </a:p>
                  </a:txBody>
                  <a:tcPr/>
                </a:tc>
                <a:tc>
                  <a:txBody>
                    <a:bodyPr/>
                    <a:lstStyle/>
                    <a:p>
                      <a:r>
                        <a:rPr lang="en-US" sz="1400" baseline="0" dirty="0" smtClean="0"/>
                        <a:t>1. Internal Audit (IA) function is expanded to include the periodical  collection and evaluation of evidential material in support of organizational performance reporting and audit action plans reports.</a:t>
                      </a:r>
                    </a:p>
                    <a:p>
                      <a:endParaRPr lang="en-US" sz="1400" baseline="0" dirty="0" smtClean="0"/>
                    </a:p>
                    <a:p>
                      <a:r>
                        <a:rPr lang="en-US" sz="1400" baseline="0" dirty="0" smtClean="0"/>
                        <a:t>2. Turnaround time on material determination is improved to 30 days and 60 days where investigations are conducted. </a:t>
                      </a:r>
                    </a:p>
                    <a:p>
                      <a:endParaRPr lang="en-US" sz="1400" baseline="0" dirty="0" smtClean="0"/>
                    </a:p>
                    <a:p>
                      <a:endParaRPr lang="en-US" sz="1400" baseline="0" dirty="0" smtClean="0"/>
                    </a:p>
                    <a:p>
                      <a:endParaRPr lang="en-ZA" sz="1400" baseline="0" dirty="0" smtClean="0"/>
                    </a:p>
                  </a:txBody>
                  <a:tcPr/>
                </a:tc>
                <a:tc>
                  <a:txBody>
                    <a:bodyPr/>
                    <a:lstStyle/>
                    <a:p>
                      <a:r>
                        <a:rPr lang="en-US" sz="1400" b="0" i="0" kern="1200" dirty="0" smtClean="0">
                          <a:solidFill>
                            <a:schemeClr val="dk1"/>
                          </a:solidFill>
                          <a:effectLst/>
                          <a:latin typeface="+mn-lt"/>
                          <a:ea typeface="+mn-ea"/>
                          <a:cs typeface="+mn-cs"/>
                        </a:rPr>
                        <a:t>IA </a:t>
                      </a:r>
                      <a:r>
                        <a:rPr lang="en-US" sz="1400" b="0" i="0" kern="1200" baseline="0" dirty="0" smtClean="0">
                          <a:solidFill>
                            <a:schemeClr val="dk1"/>
                          </a:solidFill>
                          <a:effectLst/>
                          <a:latin typeface="+mn-lt"/>
                          <a:ea typeface="+mn-ea"/>
                          <a:cs typeface="+mn-cs"/>
                        </a:rPr>
                        <a:t> is in the process of acquiring more personnel to carry out this expanded function (previously only 3 people were in IA).</a:t>
                      </a: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Terms of Reference for the acquisition of new external auditors to perform investigations has been prepared to bring in the new service provider in 2022.</a:t>
                      </a:r>
                    </a:p>
                  </a:txBody>
                  <a:tcPr/>
                </a:tc>
                <a:tc>
                  <a:txBody>
                    <a:bodyPr/>
                    <a:lstStyle/>
                    <a:p>
                      <a:endParaRPr lang="en-ZA" sz="1400" baseline="0" dirty="0" smtClean="0"/>
                    </a:p>
                    <a:p>
                      <a:r>
                        <a:rPr lang="en-ZA" sz="1400" baseline="0" dirty="0" smtClean="0"/>
                        <a:t>30 June 2022</a:t>
                      </a:r>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30 June 2022</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582127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a:t>
            </a:r>
            <a:r>
              <a:rPr lang="en-US" sz="2400" dirty="0" smtClean="0"/>
              <a:t>PROGRESS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15</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2404017611"/>
              </p:ext>
            </p:extLst>
          </p:nvPr>
        </p:nvGraphicFramePr>
        <p:xfrm>
          <a:off x="-2" y="1230325"/>
          <a:ext cx="12192004" cy="4728504"/>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48001">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152411">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2198664">
                <a:tc>
                  <a:txBody>
                    <a:bodyPr/>
                    <a:lstStyle/>
                    <a:p>
                      <a:pPr marL="0" indent="0">
                        <a:buNone/>
                      </a:pPr>
                      <a:r>
                        <a:rPr lang="en-US" sz="1400" dirty="0" smtClean="0"/>
                        <a:t>5.</a:t>
                      </a:r>
                      <a:r>
                        <a:rPr lang="en-US" sz="1400" baseline="0" dirty="0" smtClean="0"/>
                        <a:t> </a:t>
                      </a:r>
                      <a:r>
                        <a:rPr lang="en-US" sz="1400" dirty="0" smtClean="0"/>
                        <a:t>Establish a Quality Assurance system in the NSF</a:t>
                      </a:r>
                    </a:p>
                  </a:txBody>
                  <a:tcPr/>
                </a:tc>
                <a:tc>
                  <a:txBody>
                    <a:bodyPr/>
                    <a:lstStyle/>
                    <a:p>
                      <a:r>
                        <a:rPr lang="en-US" sz="1400" baseline="0" dirty="0" smtClean="0"/>
                        <a:t>A Quality Assurance system benchmarked against international standards is established in the NSF, example</a:t>
                      </a:r>
                    </a:p>
                    <a:p>
                      <a:r>
                        <a:rPr lang="en-US" sz="1400" baseline="0" dirty="0" smtClean="0"/>
                        <a:t>    ISO 9001 to assist NSF to establish reliable service delivery quality standards open to</a:t>
                      </a:r>
                    </a:p>
                    <a:p>
                      <a:r>
                        <a:rPr lang="en-US" sz="1400" baseline="0" dirty="0" smtClean="0"/>
                        <a:t>    external examination and certification.</a:t>
                      </a:r>
                    </a:p>
                    <a:p>
                      <a:endParaRPr lang="en-ZA" sz="1400" baseline="0" dirty="0" smtClean="0"/>
                    </a:p>
                  </a:txBody>
                  <a:tcPr/>
                </a:tc>
                <a:tc>
                  <a:txBody>
                    <a:bodyPr/>
                    <a:lstStyle/>
                    <a:p>
                      <a:r>
                        <a:rPr lang="en-US" sz="1400" b="0" i="0" kern="1200" baseline="0" dirty="0" smtClean="0">
                          <a:solidFill>
                            <a:schemeClr val="dk1"/>
                          </a:solidFill>
                          <a:effectLst/>
                          <a:latin typeface="+mn-lt"/>
                          <a:ea typeface="+mn-ea"/>
                          <a:cs typeface="+mn-cs"/>
                        </a:rPr>
                        <a:t>This assignment is yet to begin which will greatly improve the streamlining of NSF service delivery system and processes to perform at acceptable levels of efficiency and subject to periodical external examination.</a:t>
                      </a:r>
                    </a:p>
                  </a:txBody>
                  <a:tcPr/>
                </a:tc>
                <a:tc>
                  <a:txBody>
                    <a:bodyPr/>
                    <a:lstStyle/>
                    <a:p>
                      <a:r>
                        <a:rPr lang="en-ZA" sz="1400" baseline="0" dirty="0" smtClean="0"/>
                        <a:t>31 March 2023</a:t>
                      </a:r>
                    </a:p>
                  </a:txBody>
                  <a:tcPr/>
                </a:tc>
                <a:extLst>
                  <a:ext uri="{0D108BD9-81ED-4DB2-BD59-A6C34878D82A}">
                    <a16:rowId xmlns:a16="http://schemas.microsoft.com/office/drawing/2014/main" val="10001"/>
                  </a:ext>
                </a:extLst>
              </a:tr>
              <a:tr h="2198664">
                <a:tc>
                  <a:txBody>
                    <a:bodyPr/>
                    <a:lstStyle/>
                    <a:p>
                      <a:pPr marL="0" indent="0">
                        <a:buNone/>
                      </a:pPr>
                      <a:r>
                        <a:rPr lang="en-US" sz="1400" dirty="0" smtClean="0"/>
                        <a:t>6. Consolidate a Risk Management system and a Risk Register pertinent to the NSF</a:t>
                      </a:r>
                    </a:p>
                  </a:txBody>
                  <a:tcPr/>
                </a:tc>
                <a:tc>
                  <a:txBody>
                    <a:bodyPr/>
                    <a:lstStyle/>
                    <a:p>
                      <a:r>
                        <a:rPr lang="en-US" sz="1400" baseline="0" dirty="0" smtClean="0"/>
                        <a:t>A Risk Register exclusive to the NSF is established.</a:t>
                      </a:r>
                      <a:endParaRPr lang="en-ZA" sz="1400" baseline="0" dirty="0" smtClean="0"/>
                    </a:p>
                  </a:txBody>
                  <a:tcPr/>
                </a:tc>
                <a:tc>
                  <a:txBody>
                    <a:bodyPr/>
                    <a:lstStyle/>
                    <a:p>
                      <a:r>
                        <a:rPr lang="en-US" sz="1400" b="0" i="0" kern="1200" baseline="0" dirty="0" smtClean="0">
                          <a:solidFill>
                            <a:schemeClr val="dk1"/>
                          </a:solidFill>
                          <a:effectLst/>
                          <a:latin typeface="+mn-lt"/>
                          <a:ea typeface="+mn-ea"/>
                          <a:cs typeface="+mn-cs"/>
                        </a:rPr>
                        <a:t>Processes to establish a comprehensive NSF register have started, a service provider has been appointed to assist the process.</a:t>
                      </a:r>
                    </a:p>
                  </a:txBody>
                  <a:tcPr/>
                </a:tc>
                <a:tc>
                  <a:txBody>
                    <a:bodyPr/>
                    <a:lstStyle/>
                    <a:p>
                      <a:r>
                        <a:rPr lang="en-ZA" sz="1400" baseline="0" dirty="0" smtClean="0"/>
                        <a:t>30 June 2022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00939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a:t> 4.TRACKING </a:t>
            </a:r>
            <a:r>
              <a:rPr lang="en-US" sz="2400" dirty="0" smtClean="0"/>
              <a:t>PROGRESS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16</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3990758558"/>
              </p:ext>
            </p:extLst>
          </p:nvPr>
        </p:nvGraphicFramePr>
        <p:xfrm>
          <a:off x="-2" y="1230325"/>
          <a:ext cx="12192004" cy="6222024"/>
        </p:xfrm>
        <a:graphic>
          <a:graphicData uri="http://schemas.openxmlformats.org/drawingml/2006/table">
            <a:tbl>
              <a:tblPr firstRow="1" bandRow="1">
                <a:tableStyleId>{5C22544A-7EE6-4342-B048-85BDC9FD1C3A}</a:tableStyleId>
              </a:tblPr>
              <a:tblGrid>
                <a:gridCol w="3048001">
                  <a:extLst>
                    <a:ext uri="{9D8B030D-6E8A-4147-A177-3AD203B41FA5}">
                      <a16:colId xmlns:a16="http://schemas.microsoft.com/office/drawing/2014/main" val="20000"/>
                    </a:ext>
                  </a:extLst>
                </a:gridCol>
                <a:gridCol w="3048001">
                  <a:extLst>
                    <a:ext uri="{9D8B030D-6E8A-4147-A177-3AD203B41FA5}">
                      <a16:colId xmlns:a16="http://schemas.microsoft.com/office/drawing/2014/main" val="20001"/>
                    </a:ext>
                  </a:extLst>
                </a:gridCol>
                <a:gridCol w="3048001">
                  <a:extLst>
                    <a:ext uri="{9D8B030D-6E8A-4147-A177-3AD203B41FA5}">
                      <a16:colId xmlns:a16="http://schemas.microsoft.com/office/drawing/2014/main" val="20002"/>
                    </a:ext>
                  </a:extLst>
                </a:gridCol>
                <a:gridCol w="3048001">
                  <a:extLst>
                    <a:ext uri="{9D8B030D-6E8A-4147-A177-3AD203B41FA5}">
                      <a16:colId xmlns:a16="http://schemas.microsoft.com/office/drawing/2014/main" val="20003"/>
                    </a:ext>
                  </a:extLst>
                </a:gridCol>
              </a:tblGrid>
              <a:tr h="152411">
                <a:tc>
                  <a:txBody>
                    <a:bodyPr/>
                    <a:lstStyle/>
                    <a:p>
                      <a:r>
                        <a:rPr lang="en-ZA" sz="1400" dirty="0" smtClean="0"/>
                        <a:t>KEY PERFORMANCE AREA</a:t>
                      </a:r>
                      <a:endParaRPr lang="en-ZA" sz="1400" dirty="0"/>
                    </a:p>
                  </a:txBody>
                  <a:tcPr/>
                </a:tc>
                <a:tc>
                  <a:txBody>
                    <a:bodyPr/>
                    <a:lstStyle/>
                    <a:p>
                      <a:r>
                        <a:rPr lang="en-ZA" sz="1400" dirty="0" smtClean="0"/>
                        <a:t>OUTCOME</a:t>
                      </a:r>
                      <a:endParaRPr lang="en-ZA" sz="1400" dirty="0"/>
                    </a:p>
                  </a:txBody>
                  <a:tcPr/>
                </a:tc>
                <a:tc>
                  <a:txBody>
                    <a:bodyPr/>
                    <a:lstStyle/>
                    <a:p>
                      <a:r>
                        <a:rPr lang="en-ZA" sz="1400" dirty="0" smtClean="0"/>
                        <a:t>SUCCESS</a:t>
                      </a:r>
                      <a:r>
                        <a:rPr lang="en-ZA" sz="1400" baseline="0" dirty="0" smtClean="0"/>
                        <a:t> </a:t>
                      </a:r>
                      <a:r>
                        <a:rPr lang="en-ZA" sz="1400" dirty="0" smtClean="0"/>
                        <a:t>INDICATOR/OUTPUT</a:t>
                      </a:r>
                      <a:endParaRPr lang="en-ZA" sz="1400" dirty="0"/>
                    </a:p>
                  </a:txBody>
                  <a:tcPr/>
                </a:tc>
                <a:tc>
                  <a:txBody>
                    <a:bodyPr/>
                    <a:lstStyle/>
                    <a:p>
                      <a:r>
                        <a:rPr lang="en-ZA" sz="1400" dirty="0" smtClean="0"/>
                        <a:t>TIMEFRAME</a:t>
                      </a:r>
                      <a:endParaRPr lang="en-ZA" sz="1400" dirty="0"/>
                    </a:p>
                  </a:txBody>
                  <a:tcPr/>
                </a:tc>
                <a:extLst>
                  <a:ext uri="{0D108BD9-81ED-4DB2-BD59-A6C34878D82A}">
                    <a16:rowId xmlns:a16="http://schemas.microsoft.com/office/drawing/2014/main" val="10000"/>
                  </a:ext>
                </a:extLst>
              </a:tr>
              <a:tr h="2198664">
                <a:tc>
                  <a:txBody>
                    <a:bodyPr/>
                    <a:lstStyle/>
                    <a:p>
                      <a:pPr marL="0" indent="0">
                        <a:buNone/>
                      </a:pPr>
                      <a:r>
                        <a:rPr lang="en-US" sz="1400" dirty="0" smtClean="0"/>
                        <a:t>7. Implement long term strategic interventions (</a:t>
                      </a:r>
                      <a:r>
                        <a:rPr lang="en-US" sz="1400" baseline="0" dirty="0" smtClean="0"/>
                        <a:t> MTT work and Forensic Investigation)</a:t>
                      </a:r>
                      <a:endParaRPr lang="en-US" sz="1400" dirty="0" smtClean="0"/>
                    </a:p>
                  </a:txBody>
                  <a:tcPr/>
                </a:tc>
                <a:tc>
                  <a:txBody>
                    <a:bodyPr/>
                    <a:lstStyle/>
                    <a:p>
                      <a:r>
                        <a:rPr lang="en-US" sz="1400" baseline="0" dirty="0" smtClean="0"/>
                        <a:t>Consideration of the Ministerial Task Team (MTT) recommendations on:</a:t>
                      </a:r>
                    </a:p>
                    <a:p>
                      <a:r>
                        <a:rPr lang="en-US" sz="1400" baseline="0" dirty="0" smtClean="0"/>
                        <a:t> (i) An appropriate governance structure for the NSF as a Schedule 3A entity.</a:t>
                      </a:r>
                    </a:p>
                    <a:p>
                      <a:r>
                        <a:rPr lang="en-US" sz="1400" baseline="0" dirty="0" smtClean="0"/>
                        <a:t>(ii) An appropriate operationalize business operating model for the NSF.</a:t>
                      </a:r>
                    </a:p>
                    <a:p>
                      <a:r>
                        <a:rPr lang="en-US" sz="1400" baseline="0" dirty="0" smtClean="0"/>
                        <a:t>(iii) Transformation of the NSF skills planning methodology to enhance responsiveness to (a) </a:t>
                      </a:r>
                    </a:p>
                    <a:p>
                      <a:r>
                        <a:rPr lang="en-US" sz="1400" baseline="0" dirty="0" smtClean="0"/>
                        <a:t>   Digitization 4IR economy (b) Agrarian economy (c) Infrastructure development.</a:t>
                      </a:r>
                    </a:p>
                    <a:p>
                      <a:endParaRPr lang="en-US" sz="1400" baseline="0" dirty="0" smtClean="0"/>
                    </a:p>
                    <a:p>
                      <a:r>
                        <a:rPr lang="en-US" sz="1400" baseline="0" dirty="0" smtClean="0"/>
                        <a:t>Consider the recommendations of the forensic investigation.</a:t>
                      </a:r>
                    </a:p>
                    <a:p>
                      <a:endParaRPr lang="en-ZA" sz="1400" baseline="0" dirty="0" smtClean="0"/>
                    </a:p>
                  </a:txBody>
                  <a:tcPr/>
                </a:tc>
                <a:tc>
                  <a:txBody>
                    <a:bodyPr/>
                    <a:lstStyle/>
                    <a:p>
                      <a:r>
                        <a:rPr lang="en-US" sz="1400" b="0" i="0" kern="1200" baseline="0" dirty="0" smtClean="0">
                          <a:solidFill>
                            <a:schemeClr val="dk1"/>
                          </a:solidFill>
                          <a:effectLst/>
                          <a:latin typeface="+mn-lt"/>
                          <a:ea typeface="+mn-ea"/>
                          <a:cs typeface="+mn-cs"/>
                        </a:rPr>
                        <a:t>The work of the MTT is proceeding at a reasonable pace to which a final report is expected in June 2022.</a:t>
                      </a: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endParaRPr lang="en-US" sz="1400" b="0" i="0" kern="1200" baseline="0" dirty="0" smtClean="0">
                        <a:solidFill>
                          <a:schemeClr val="dk1"/>
                        </a:solidFill>
                        <a:effectLst/>
                        <a:latin typeface="+mn-lt"/>
                        <a:ea typeface="+mn-ea"/>
                        <a:cs typeface="+mn-cs"/>
                      </a:endParaRPr>
                    </a:p>
                    <a:p>
                      <a:r>
                        <a:rPr lang="en-US" sz="1400" b="0" i="0" kern="1200" baseline="0" dirty="0" smtClean="0">
                          <a:solidFill>
                            <a:schemeClr val="dk1"/>
                          </a:solidFill>
                          <a:effectLst/>
                          <a:latin typeface="+mn-lt"/>
                          <a:ea typeface="+mn-ea"/>
                          <a:cs typeface="+mn-cs"/>
                        </a:rPr>
                        <a:t>Two (2) preliminary report have been presented to the Minister. A final report will be presented in April 2022.</a:t>
                      </a:r>
                    </a:p>
                  </a:txBody>
                  <a:tcPr/>
                </a:tc>
                <a:tc>
                  <a:txBody>
                    <a:bodyPr/>
                    <a:lstStyle/>
                    <a:p>
                      <a:r>
                        <a:rPr lang="en-ZA" sz="1400" baseline="0" dirty="0" smtClean="0"/>
                        <a:t>June 2022.</a:t>
                      </a:r>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endParaRPr lang="en-ZA" sz="1400" baseline="0" dirty="0" smtClean="0"/>
                    </a:p>
                    <a:p>
                      <a:r>
                        <a:rPr lang="en-ZA" sz="1400" baseline="0" dirty="0" smtClean="0"/>
                        <a:t>April 2022</a:t>
                      </a:r>
                    </a:p>
                  </a:txBody>
                  <a:tcPr/>
                </a:tc>
                <a:extLst>
                  <a:ext uri="{0D108BD9-81ED-4DB2-BD59-A6C34878D82A}">
                    <a16:rowId xmlns:a16="http://schemas.microsoft.com/office/drawing/2014/main" val="10001"/>
                  </a:ext>
                </a:extLst>
              </a:tr>
              <a:tr h="2198664">
                <a:tc>
                  <a:txBody>
                    <a:bodyPr/>
                    <a:lstStyle/>
                    <a:p>
                      <a:pPr marL="0" indent="0">
                        <a:buNone/>
                      </a:pPr>
                      <a:r>
                        <a:rPr lang="en-US" sz="1400" dirty="0" smtClean="0"/>
                        <a:t>8. Redefine the NSF operational efficiency baseline by fully addressing the audit findings</a:t>
                      </a:r>
                      <a:r>
                        <a:rPr lang="en-US" sz="1400" baseline="0" dirty="0" smtClean="0"/>
                        <a:t> </a:t>
                      </a:r>
                      <a:r>
                        <a:rPr lang="en-US" sz="1400" dirty="0" smtClean="0"/>
                        <a:t>(Audit Action Plan):</a:t>
                      </a:r>
                    </a:p>
                    <a:p>
                      <a:pPr marL="0" indent="0">
                        <a:buNone/>
                      </a:pPr>
                      <a:endParaRPr lang="en-US" sz="1400" dirty="0" smtClean="0"/>
                    </a:p>
                  </a:txBody>
                  <a:tcPr/>
                </a:tc>
                <a:tc>
                  <a:txBody>
                    <a:bodyPr/>
                    <a:lstStyle/>
                    <a:p>
                      <a:r>
                        <a:rPr lang="en-ZA" sz="1400" baseline="0" dirty="0" smtClean="0"/>
                        <a:t>1. Developed Audit Action Plan addressing AGSA disclaimer areas.</a:t>
                      </a:r>
                    </a:p>
                    <a:p>
                      <a:r>
                        <a:rPr lang="en-ZA" sz="1400" baseline="0" dirty="0" smtClean="0"/>
                        <a:t>2. Monitor the implementation of the Audit Action Plan.</a:t>
                      </a:r>
                    </a:p>
                  </a:txBody>
                  <a:tcPr/>
                </a:tc>
                <a:tc>
                  <a:txBody>
                    <a:bodyPr/>
                    <a:lstStyle/>
                    <a:p>
                      <a:r>
                        <a:rPr lang="en-US" sz="1400" b="0" i="0" kern="1200" baseline="0" dirty="0" smtClean="0">
                          <a:solidFill>
                            <a:schemeClr val="dk1"/>
                          </a:solidFill>
                          <a:effectLst/>
                          <a:latin typeface="+mn-lt"/>
                          <a:ea typeface="+mn-ea"/>
                          <a:cs typeface="+mn-cs"/>
                        </a:rPr>
                        <a:t>Audit Action Plan has been approved by the Audit Committee of the NSF.</a:t>
                      </a:r>
                    </a:p>
                    <a:p>
                      <a:r>
                        <a:rPr lang="en-US" sz="1400" b="0" i="0" kern="1200" baseline="0" dirty="0" smtClean="0">
                          <a:solidFill>
                            <a:schemeClr val="dk1"/>
                          </a:solidFill>
                          <a:effectLst/>
                          <a:latin typeface="+mn-lt"/>
                          <a:ea typeface="+mn-ea"/>
                          <a:cs typeface="+mn-cs"/>
                        </a:rPr>
                        <a:t>Audit Action Plan has been disaggregated to NSF units for focused attention.</a:t>
                      </a:r>
                    </a:p>
                    <a:p>
                      <a:r>
                        <a:rPr lang="en-US" sz="1400" b="0" i="0" kern="1200" baseline="0" dirty="0" smtClean="0">
                          <a:solidFill>
                            <a:schemeClr val="dk1"/>
                          </a:solidFill>
                          <a:effectLst/>
                          <a:latin typeface="+mn-lt"/>
                          <a:ea typeface="+mn-ea"/>
                          <a:cs typeface="+mn-cs"/>
                        </a:rPr>
                        <a:t>Progress reports are presented at EXCO and Audit Committee meetings.</a:t>
                      </a:r>
                    </a:p>
                    <a:p>
                      <a:endParaRPr lang="en-US" sz="1400" b="0" i="0" kern="1200" baseline="0" dirty="0" smtClean="0">
                        <a:solidFill>
                          <a:schemeClr val="dk1"/>
                        </a:solidFill>
                        <a:effectLst/>
                        <a:latin typeface="+mn-lt"/>
                        <a:ea typeface="+mn-ea"/>
                        <a:cs typeface="+mn-cs"/>
                      </a:endParaRPr>
                    </a:p>
                  </a:txBody>
                  <a:tcPr/>
                </a:tc>
                <a:tc>
                  <a:txBody>
                    <a:bodyPr/>
                    <a:lstStyle/>
                    <a:p>
                      <a:r>
                        <a:rPr lang="en-ZA" sz="1400" baseline="0" dirty="0" smtClean="0"/>
                        <a:t>31 March 2022</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10847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a:solidFill>
                  <a:srgbClr val="70AD47"/>
                </a:solidFill>
              </a:rPr>
              <a:t>1</a:t>
            </a:r>
            <a:r>
              <a:rPr kumimoji="0" lang="en-US" sz="2500" b="1" i="0" u="none" strike="noStrike" kern="1200" cap="none" spc="0" normalizeH="0" baseline="0" noProof="0" dirty="0" smtClean="0">
                <a:ln>
                  <a:noFill/>
                </a:ln>
                <a:solidFill>
                  <a:srgbClr val="70AD47"/>
                </a:solidFill>
                <a:effectLst/>
                <a:uLnTx/>
                <a:uFillTx/>
              </a:rPr>
              <a:t>. </a:t>
            </a:r>
            <a:r>
              <a:rPr lang="en-US" sz="2500" noProof="0" dirty="0" smtClean="0">
                <a:solidFill>
                  <a:srgbClr val="70AD47"/>
                </a:solidFill>
              </a:rPr>
              <a:t>AUDIT ACTION PLAN: </a:t>
            </a:r>
            <a:br>
              <a:rPr lang="en-US" sz="2500" noProof="0" dirty="0" smtClean="0">
                <a:solidFill>
                  <a:srgbClr val="70AD47"/>
                </a:solidFill>
              </a:rPr>
            </a:br>
            <a:r>
              <a:rPr lang="en-US" sz="2800" noProof="0" dirty="0">
                <a:solidFill>
                  <a:srgbClr val="70AD47"/>
                </a:solidFill>
              </a:rPr>
              <a:t> </a:t>
            </a:r>
            <a:r>
              <a:rPr lang="en-US" sz="2200" noProof="0" dirty="0" smtClean="0">
                <a:solidFill>
                  <a:srgbClr val="70AD47"/>
                </a:solidFill>
              </a:rPr>
              <a:t>Enhancement of  NSF human resource capacity</a:t>
            </a:r>
            <a:endParaRPr lang="en-US" sz="2200" dirty="0"/>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282063"/>
            <a:ext cx="9800993" cy="5223240"/>
          </a:xfrm>
        </p:spPr>
        <p:txBody>
          <a:bodyPr>
            <a:normAutofit lnSpcReduction="10000"/>
          </a:bodyPr>
          <a:lstStyle/>
          <a:p>
            <a:r>
              <a:rPr lang="en-US" sz="1800" b="1" i="1" dirty="0">
                <a:solidFill>
                  <a:srgbClr val="2F2E7E"/>
                </a:solidFill>
              </a:rPr>
              <a:t>54 </a:t>
            </a:r>
            <a:r>
              <a:rPr lang="en-US" sz="1800" dirty="0">
                <a:solidFill>
                  <a:srgbClr val="2F2E7E"/>
                </a:solidFill>
              </a:rPr>
              <a:t>posts </a:t>
            </a:r>
            <a:r>
              <a:rPr lang="en-US" sz="1800" dirty="0"/>
              <a:t>submitted to the DHET HRM </a:t>
            </a:r>
            <a:r>
              <a:rPr lang="en-US" sz="1800" dirty="0" smtClean="0"/>
              <a:t>in January 2021 to </a:t>
            </a:r>
            <a:r>
              <a:rPr lang="en-US" sz="1800" dirty="0"/>
              <a:t>be advertised during </a:t>
            </a:r>
            <a:r>
              <a:rPr lang="en-US" sz="1800" dirty="0">
                <a:solidFill>
                  <a:srgbClr val="2F2E7E"/>
                </a:solidFill>
              </a:rPr>
              <a:t>March</a:t>
            </a:r>
            <a:r>
              <a:rPr lang="en-US" sz="1800" dirty="0"/>
              <a:t> 2021, following Ministerial approval for all funded vacant posts</a:t>
            </a:r>
            <a:r>
              <a:rPr lang="en-US" sz="1800" dirty="0" smtClean="0"/>
              <a:t>.</a:t>
            </a:r>
          </a:p>
          <a:p>
            <a:r>
              <a:rPr lang="en-US" dirty="0" smtClean="0"/>
              <a:t>This number consists of senior personnel in finance, accounting, project management, information communication and technology, strategy and innovation and records keeping</a:t>
            </a:r>
          </a:p>
          <a:p>
            <a:pPr marL="0" indent="0">
              <a:buNone/>
            </a:pPr>
            <a:r>
              <a:rPr lang="en-US" sz="2200" b="1" dirty="0" smtClean="0"/>
              <a:t>Progress to </a:t>
            </a:r>
            <a:r>
              <a:rPr lang="en-US" sz="2200" b="1" dirty="0"/>
              <a:t>date: </a:t>
            </a:r>
            <a:endParaRPr lang="en-US" sz="2200" b="1" dirty="0" smtClean="0"/>
          </a:p>
          <a:p>
            <a:pPr marL="0" indent="0">
              <a:buNone/>
            </a:pPr>
            <a:r>
              <a:rPr lang="en-US" dirty="0" smtClean="0"/>
              <a:t> </a:t>
            </a:r>
            <a:r>
              <a:rPr lang="en-US" dirty="0"/>
              <a:t>The post of Director: HR Management has been filled.  The post of Director: Fund Management has been </a:t>
            </a:r>
            <a:r>
              <a:rPr lang="en-US" dirty="0" smtClean="0"/>
              <a:t>interviewed. </a:t>
            </a:r>
            <a:r>
              <a:rPr lang="en-US" dirty="0"/>
              <a:t> The post of CFO has been </a:t>
            </a:r>
            <a:r>
              <a:rPr lang="en-US" dirty="0" smtClean="0"/>
              <a:t>shortlisted. </a:t>
            </a:r>
            <a:r>
              <a:rPr lang="en-US" dirty="0"/>
              <a:t> The post of Director: Financial Administration has been </a:t>
            </a:r>
            <a:r>
              <a:rPr lang="en-US" dirty="0" smtClean="0"/>
              <a:t>shortlisted. </a:t>
            </a:r>
            <a:r>
              <a:rPr lang="en-US" dirty="0"/>
              <a:t> The post of Director: Financial Reporting has been advertised.  The post of Director: Information Communication and Technology has been advertised.  The post of Director: Work Integrated Learning has been advertised.  The post of Director: Organizational Strategy has been advertised</a:t>
            </a:r>
            <a:r>
              <a:rPr lang="en-US" dirty="0" smtClean="0"/>
              <a:t>.</a:t>
            </a:r>
          </a:p>
          <a:p>
            <a:pPr marL="0" indent="0">
              <a:buNone/>
            </a:pPr>
            <a:endParaRPr lang="en-US" dirty="0"/>
          </a:p>
          <a:p>
            <a:r>
              <a:rPr lang="en-US" dirty="0" smtClean="0"/>
              <a:t>In the interim, in order to address audit findings on the NSF Financial Statements the following post are filled on acting basis:</a:t>
            </a:r>
            <a:endParaRPr lang="en-US" dirty="0"/>
          </a:p>
          <a:p>
            <a:pPr lvl="1"/>
            <a:r>
              <a:rPr lang="en-US" dirty="0"/>
              <a:t>Acting CFO seconded through South African Institute of Chartered Accountants (SAICA</a:t>
            </a:r>
            <a:r>
              <a:rPr lang="en-US" dirty="0" smtClean="0"/>
              <a:t>).</a:t>
            </a:r>
            <a:endParaRPr lang="en-US" dirty="0"/>
          </a:p>
          <a:p>
            <a:pPr lvl="1"/>
            <a:r>
              <a:rPr lang="en-US" dirty="0"/>
              <a:t>Acting Chief Director: Skills Development </a:t>
            </a:r>
            <a:r>
              <a:rPr lang="en-US" dirty="0" smtClean="0"/>
              <a:t>Implementation.</a:t>
            </a:r>
            <a:endParaRPr lang="en-US" dirty="0"/>
          </a:p>
          <a:p>
            <a:pPr lvl="1"/>
            <a:r>
              <a:rPr lang="en-US" dirty="0"/>
              <a:t>Acting Director: Fund </a:t>
            </a:r>
            <a:r>
              <a:rPr lang="en-US" dirty="0" smtClean="0"/>
              <a:t>Management. </a:t>
            </a:r>
          </a:p>
          <a:p>
            <a:pPr lvl="1"/>
            <a:r>
              <a:rPr lang="en-US" dirty="0" smtClean="0"/>
              <a:t>Acting ICT Director.</a:t>
            </a:r>
            <a:endParaRPr lang="en-US" dirty="0"/>
          </a:p>
          <a:p>
            <a:endParaRPr lang="en-US"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17</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193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a:solidFill>
                  <a:srgbClr val="70AD47"/>
                </a:solidFill>
              </a:rPr>
              <a:t>2</a:t>
            </a:r>
            <a:r>
              <a:rPr kumimoji="0" lang="en-US" sz="25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500" dirty="0">
                <a:solidFill>
                  <a:srgbClr val="70AD47"/>
                </a:solidFill>
              </a:rPr>
              <a:t>AUDIT </a:t>
            </a:r>
            <a:r>
              <a:rPr lang="en-US" sz="2500" dirty="0" smtClean="0">
                <a:solidFill>
                  <a:srgbClr val="70AD47"/>
                </a:solidFill>
              </a:rPr>
              <a:t>ACTION PLAN:</a:t>
            </a:r>
            <a:r>
              <a:rPr lang="en-US" sz="2400" dirty="0" smtClean="0">
                <a:solidFill>
                  <a:srgbClr val="70AD47"/>
                </a:solidFill>
              </a:rPr>
              <a:t> </a:t>
            </a:r>
            <a:br>
              <a:rPr lang="en-US" sz="2400" dirty="0" smtClean="0">
                <a:solidFill>
                  <a:srgbClr val="70AD47"/>
                </a:solidFill>
              </a:rPr>
            </a:b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Improvement</a:t>
            </a:r>
            <a:r>
              <a:rPr kumimoji="0" lang="en-US" sz="2200" b="1" i="0" u="none" strike="noStrike" kern="1200" cap="none" spc="0" normalizeH="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of</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the NSF</a:t>
            </a:r>
            <a:r>
              <a:rPr lang="en-US" sz="2200" dirty="0" smtClean="0">
                <a:solidFill>
                  <a:srgbClr val="70AD47"/>
                </a:solidFill>
              </a:rPr>
              <a:t> s</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ystems</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and </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business </a:t>
            </a:r>
            <a:r>
              <a:rPr lang="en-US" sz="2200" dirty="0" smtClean="0">
                <a:solidFill>
                  <a:srgbClr val="70AD47"/>
                </a:solidFill>
              </a:rPr>
              <a:t>p</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rocesses</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endPar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220685" y="1212055"/>
            <a:ext cx="9577636" cy="4696898"/>
          </a:xfrm>
        </p:spPr>
        <p:txBody>
          <a:bodyPr>
            <a:normAutofit/>
          </a:bodyPr>
          <a:lstStyle/>
          <a:p>
            <a:pPr marL="0" indent="0">
              <a:buNone/>
            </a:pPr>
            <a:r>
              <a:rPr lang="en-US" sz="2000" b="1" dirty="0" smtClean="0"/>
              <a:t>Progress to date:</a:t>
            </a:r>
          </a:p>
          <a:p>
            <a:r>
              <a:rPr lang="en-US" dirty="0" smtClean="0"/>
              <a:t>The </a:t>
            </a:r>
            <a:r>
              <a:rPr lang="en-US" dirty="0"/>
              <a:t>Skills Development Funding Standard Operating Procedure (SOP) has been approved by the accounting authority.</a:t>
            </a:r>
          </a:p>
          <a:p>
            <a:r>
              <a:rPr lang="en-US" dirty="0"/>
              <a:t>The piloting of the Microsoft Dynamics Skills Development Provider Application (MS Dynamics SDP App) commenced in the 2020/21 financial year. </a:t>
            </a:r>
          </a:p>
          <a:p>
            <a:pPr marL="0" indent="0">
              <a:buNone/>
            </a:pPr>
            <a:endParaRPr lang="en-US" dirty="0">
              <a:highlight>
                <a:srgbClr val="FFFF00"/>
              </a:highlight>
            </a:endParaRPr>
          </a:p>
          <a:p>
            <a:pPr marL="0" indent="0">
              <a:buNone/>
            </a:pPr>
            <a:endParaRPr lang="en-US" dirty="0">
              <a:highlight>
                <a:srgbClr val="FFFF00"/>
              </a:highlight>
            </a:endParaRPr>
          </a:p>
          <a:p>
            <a:pPr marL="457200" lvl="1" indent="0">
              <a:buNone/>
            </a:pPr>
            <a:endParaRPr lang="en-ZA" dirty="0" smtClean="0"/>
          </a:p>
          <a:p>
            <a:pPr marL="457200" lvl="1" indent="0">
              <a:buNone/>
            </a:pPr>
            <a:endParaRPr lang="en-ZA" dirty="0"/>
          </a:p>
          <a:p>
            <a:endParaRPr lang="en-US" dirty="0" smtClean="0"/>
          </a:p>
          <a:p>
            <a:r>
              <a:rPr lang="en-US" dirty="0" smtClean="0"/>
              <a:t>Implementation </a:t>
            </a:r>
            <a:r>
              <a:rPr lang="en-US" dirty="0"/>
              <a:t>of the SDP App to centralise records and store project performance information and support </a:t>
            </a:r>
            <a:r>
              <a:rPr lang="en-US" dirty="0" smtClean="0"/>
              <a:t>documentation.</a:t>
            </a:r>
            <a:endParaRPr lang="en-US" dirty="0"/>
          </a:p>
          <a:p>
            <a:endParaRPr lang="en-US" dirty="0"/>
          </a:p>
          <a:p>
            <a:pPr marL="0" indent="0">
              <a:buNone/>
            </a:pPr>
            <a:endParaRPr lang="en-US" b="1"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18</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6169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57D8A32-1977-4BA4-BDF6-52AD42813E0F}"/>
              </a:ext>
            </a:extLst>
          </p:cNvPr>
          <p:cNvSpPr txBox="1"/>
          <p:nvPr/>
        </p:nvSpPr>
        <p:spPr>
          <a:xfrm>
            <a:off x="2220684" y="2973520"/>
            <a:ext cx="3338493" cy="1477328"/>
          </a:xfrm>
          <a:prstGeom prst="rect">
            <a:avLst/>
          </a:prstGeom>
          <a:solidFill>
            <a:srgbClr val="069948"/>
          </a:solidFill>
        </p:spPr>
        <p:txBody>
          <a:bodyPr wrap="square" rtlCol="0">
            <a:spAutoFit/>
          </a:bodyPr>
          <a:lstStyle/>
          <a:p>
            <a:pPr marL="119063" lvl="1"/>
            <a:r>
              <a:rPr lang="en-US" dirty="0">
                <a:solidFill>
                  <a:schemeClr val="bg1"/>
                </a:solidFill>
                <a:latin typeface="Arial" panose="020B0604020202020204" pitchFamily="34" charset="0"/>
                <a:cs typeface="Arial" panose="020B0604020202020204" pitchFamily="34" charset="0"/>
              </a:rPr>
              <a:t>SOP </a:t>
            </a:r>
            <a:r>
              <a:rPr lang="en-ZA" dirty="0">
                <a:solidFill>
                  <a:schemeClr val="bg1"/>
                </a:solidFill>
                <a:latin typeface="Arial" panose="020B0604020202020204" pitchFamily="34" charset="0"/>
                <a:cs typeface="Arial" panose="020B0604020202020204" pitchFamily="34" charset="0"/>
              </a:rPr>
              <a:t>maps out the skills development funding process from strategic planning to initiation, implementation and evaluation. </a:t>
            </a:r>
          </a:p>
        </p:txBody>
      </p:sp>
      <p:sp>
        <p:nvSpPr>
          <p:cNvPr id="7" name="TextBox 6">
            <a:extLst>
              <a:ext uri="{FF2B5EF4-FFF2-40B4-BE49-F238E27FC236}">
                <a16:creationId xmlns:a16="http://schemas.microsoft.com/office/drawing/2014/main" id="{1C19DFF8-5266-4882-8CA4-D7A69E66FA5C}"/>
              </a:ext>
            </a:extLst>
          </p:cNvPr>
          <p:cNvSpPr txBox="1"/>
          <p:nvPr/>
        </p:nvSpPr>
        <p:spPr>
          <a:xfrm>
            <a:off x="2220685" y="5437676"/>
            <a:ext cx="9110250" cy="1200329"/>
          </a:xfrm>
          <a:prstGeom prst="rect">
            <a:avLst/>
          </a:prstGeom>
          <a:solidFill>
            <a:srgbClr val="069948"/>
          </a:solidFill>
        </p:spPr>
        <p:txBody>
          <a:bodyPr wrap="square" rtlCol="0">
            <a:spAutoFit/>
          </a:bodyPr>
          <a:lstStyle/>
          <a:p>
            <a:pPr marL="119063" lvl="1">
              <a:buNone/>
            </a:pPr>
            <a:r>
              <a:rPr lang="en-US" dirty="0">
                <a:solidFill>
                  <a:schemeClr val="bg1"/>
                </a:solidFill>
                <a:latin typeface="Arial" panose="020B0604020202020204" pitchFamily="34" charset="0"/>
                <a:cs typeface="Arial" panose="020B0604020202020204" pitchFamily="34" charset="0"/>
              </a:rPr>
              <a:t>Once fully operational, the system is intended to integrate all NSF functions from initiation to the funding of skills development projects into the financial and performance reporting functions to enable improvement in effective and efficient monitoring and reporting on funded skills initiatives.</a:t>
            </a:r>
            <a:endParaRPr lang="en-ZA" dirty="0">
              <a:solidFill>
                <a:schemeClr val="bg1"/>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43368D84-7B0D-4D67-8650-321BD3F8076B}"/>
              </a:ext>
            </a:extLst>
          </p:cNvPr>
          <p:cNvSpPr txBox="1"/>
          <p:nvPr/>
        </p:nvSpPr>
        <p:spPr>
          <a:xfrm>
            <a:off x="6680179" y="2975728"/>
            <a:ext cx="5511821" cy="1169551"/>
          </a:xfrm>
          <a:prstGeom prst="rect">
            <a:avLst/>
          </a:prstGeom>
          <a:solidFill>
            <a:schemeClr val="bg1">
              <a:lumMod val="95000"/>
            </a:schemeClr>
          </a:solidFill>
        </p:spPr>
        <p:txBody>
          <a:bodyPr wrap="square">
            <a:spAutoFit/>
          </a:bodyPr>
          <a:lstStyle/>
          <a:p>
            <a:r>
              <a:rPr lang="en-US" sz="1400" b="1" dirty="0">
                <a:solidFill>
                  <a:srgbClr val="C00000"/>
                </a:solidFill>
                <a:latin typeface="Arial" panose="020B0604020202020204" pitchFamily="34" charset="0"/>
                <a:cs typeface="Arial" panose="020B0604020202020204" pitchFamily="34" charset="0"/>
              </a:rPr>
              <a:t>NSF is </a:t>
            </a:r>
            <a:r>
              <a:rPr lang="en-US" sz="1400" b="1" dirty="0" smtClean="0">
                <a:solidFill>
                  <a:srgbClr val="C00000"/>
                </a:solidFill>
                <a:latin typeface="Arial" panose="020B0604020202020204" pitchFamily="34" charset="0"/>
                <a:cs typeface="Arial" panose="020B0604020202020204" pitchFamily="34" charset="0"/>
              </a:rPr>
              <a:t>still very slow in </a:t>
            </a:r>
            <a:r>
              <a:rPr lang="en-US" sz="1400" b="1" dirty="0">
                <a:solidFill>
                  <a:srgbClr val="C00000"/>
                </a:solidFill>
                <a:latin typeface="Arial" panose="020B0604020202020204" pitchFamily="34" charset="0"/>
                <a:cs typeface="Arial" panose="020B0604020202020204" pitchFamily="34" charset="0"/>
              </a:rPr>
              <a:t>migrating </a:t>
            </a:r>
            <a:r>
              <a:rPr lang="en-US" sz="1400" b="1" dirty="0" smtClean="0">
                <a:solidFill>
                  <a:srgbClr val="C00000"/>
                </a:solidFill>
                <a:latin typeface="Arial" panose="020B0604020202020204" pitchFamily="34" charset="0"/>
                <a:cs typeface="Arial" panose="020B0604020202020204" pitchFamily="34" charset="0"/>
              </a:rPr>
              <a:t>fully to </a:t>
            </a:r>
            <a:r>
              <a:rPr lang="en-US" sz="1400" b="1" dirty="0">
                <a:solidFill>
                  <a:srgbClr val="C00000"/>
                </a:solidFill>
                <a:latin typeface="Arial" panose="020B0604020202020204" pitchFamily="34" charset="0"/>
                <a:cs typeface="Arial" panose="020B0604020202020204" pitchFamily="34" charset="0"/>
              </a:rPr>
              <a:t>the Microsoft (MS) Dynamics from the use of insecure and bulky spreadsheets </a:t>
            </a:r>
            <a:r>
              <a:rPr lang="en-US" sz="1400" dirty="0">
                <a:latin typeface="Arial" panose="020B0604020202020204" pitchFamily="34" charset="0"/>
                <a:cs typeface="Arial" panose="020B0604020202020204" pitchFamily="34" charset="0"/>
              </a:rPr>
              <a:t>(data collection, analysis and information reporting limitation resulting to adverse audit findings on the recording of financial, performance and project management): </a:t>
            </a:r>
            <a:endParaRPr lang="en-US" sz="1400" b="1" dirty="0">
              <a:solidFill>
                <a:srgbClr val="C00000"/>
              </a:solidFill>
              <a:latin typeface="Arial" panose="020B0604020202020204" pitchFamily="34" charset="0"/>
              <a:cs typeface="Arial" panose="020B0604020202020204" pitchFamily="34" charset="0"/>
            </a:endParaRPr>
          </a:p>
        </p:txBody>
      </p:sp>
      <p:sp>
        <p:nvSpPr>
          <p:cNvPr id="9" name="Right Arrow 8"/>
          <p:cNvSpPr/>
          <p:nvPr/>
        </p:nvSpPr>
        <p:spPr>
          <a:xfrm>
            <a:off x="5877079" y="3506055"/>
            <a:ext cx="409421" cy="2061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228093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fontScale="90000"/>
          </a:bodyPr>
          <a:lstStyle/>
          <a:p>
            <a:pPr>
              <a:tabLst>
                <a:tab pos="1033463" algn="l"/>
              </a:tabLst>
            </a:pPr>
            <a:r>
              <a:rPr lang="en-US" sz="2800" dirty="0">
                <a:solidFill>
                  <a:srgbClr val="70AD47"/>
                </a:solidFill>
              </a:rPr>
              <a:t>3</a:t>
            </a:r>
            <a:r>
              <a:rPr kumimoji="0" lang="en-US" sz="28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800" dirty="0">
                <a:solidFill>
                  <a:srgbClr val="70AD47"/>
                </a:solidFill>
              </a:rPr>
              <a:t>AUDIT ACTION </a:t>
            </a:r>
            <a:r>
              <a:rPr lang="en-US" sz="2800" dirty="0" smtClean="0">
                <a:solidFill>
                  <a:srgbClr val="70AD47"/>
                </a:solidFill>
              </a:rPr>
              <a:t>PLAN: </a:t>
            </a:r>
            <a:br>
              <a:rPr lang="en-US" sz="2800" dirty="0" smtClean="0">
                <a:solidFill>
                  <a:srgbClr val="70AD47"/>
                </a:solidFill>
              </a:rPr>
            </a:br>
            <a:r>
              <a:rPr lang="en-US" sz="2400" dirty="0" smtClean="0">
                <a:solidFill>
                  <a:srgbClr val="70AD47"/>
                </a:solidFill>
              </a:rPr>
              <a:t>NSF </a:t>
            </a:r>
            <a:r>
              <a:rPr lang="en-US" sz="2200" dirty="0">
                <a:solidFill>
                  <a:srgbClr val="70AD47"/>
                </a:solidFill>
              </a:rPr>
              <a:t>a</a:t>
            </a:r>
            <a:r>
              <a:rPr lang="en-US" sz="2200" dirty="0" smtClean="0">
                <a:solidFill>
                  <a:srgbClr val="70AD47"/>
                </a:solidFill>
              </a:rPr>
              <a:t>cceleration of the turnaround time for project/programme funding</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endPar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220685" y="1573435"/>
            <a:ext cx="9577636" cy="4221914"/>
          </a:xfrm>
        </p:spPr>
        <p:txBody>
          <a:bodyPr>
            <a:normAutofit/>
          </a:bodyPr>
          <a:lstStyle/>
          <a:p>
            <a:pPr marL="0" indent="0">
              <a:buNone/>
            </a:pPr>
            <a:r>
              <a:rPr lang="en-US" sz="2000" b="1" dirty="0" smtClean="0"/>
              <a:t>Progress to date:</a:t>
            </a:r>
          </a:p>
          <a:p>
            <a:r>
              <a:rPr lang="en-US" dirty="0" smtClean="0"/>
              <a:t>The unsolicited project/</a:t>
            </a:r>
            <a:r>
              <a:rPr lang="en-US" dirty="0" err="1" smtClean="0"/>
              <a:t>progamme</a:t>
            </a:r>
            <a:r>
              <a:rPr lang="en-US" dirty="0" smtClean="0"/>
              <a:t> proposal policy has been approved by the NSF Accounting Authority. This enables the processing of a number of unsolicited proposal in the NSF funding pipeline. </a:t>
            </a:r>
          </a:p>
          <a:p>
            <a:r>
              <a:rPr lang="en-US" dirty="0" smtClean="0"/>
              <a:t>Also, the Minister approved a COVID -19 related support funding of the SDPs for these project to continue in spite of the operational challenges arising from COVID-19.</a:t>
            </a:r>
          </a:p>
          <a:p>
            <a:r>
              <a:rPr lang="en-US" dirty="0" smtClean="0"/>
              <a:t>The NSF continues to monitor its funding dashboard of which the summary is as follows:</a:t>
            </a:r>
          </a:p>
          <a:p>
            <a:endParaRPr lang="en-US" dirty="0" smtClean="0">
              <a:highlight>
                <a:srgbClr val="FFFF00"/>
              </a:highlight>
            </a:endParaRPr>
          </a:p>
          <a:p>
            <a:pPr marL="0" indent="0">
              <a:buNone/>
            </a:pPr>
            <a:endParaRPr lang="en-US" dirty="0" smtClean="0">
              <a:highlight>
                <a:srgbClr val="FFFF00"/>
              </a:highlight>
            </a:endParaRPr>
          </a:p>
          <a:p>
            <a:pPr marL="457200" lvl="1" indent="0">
              <a:buNone/>
            </a:pPr>
            <a:endParaRPr lang="en-ZA" dirty="0" smtClean="0"/>
          </a:p>
          <a:p>
            <a:pPr marL="0" indent="0">
              <a:buNone/>
            </a:pPr>
            <a:endParaRPr lang="en-US" dirty="0" smtClean="0"/>
          </a:p>
          <a:p>
            <a:pPr marL="0" indent="0">
              <a:buNone/>
            </a:pPr>
            <a:endParaRPr lang="en-US" dirty="0"/>
          </a:p>
          <a:p>
            <a:endParaRPr lang="en-US" dirty="0"/>
          </a:p>
          <a:p>
            <a:pPr marL="0" indent="0">
              <a:buNone/>
            </a:pPr>
            <a:endParaRPr lang="en-US" b="1"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19</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2278511" y="4052170"/>
            <a:ext cx="4692223" cy="2561572"/>
          </a:xfrm>
          <a:prstGeom prst="rect">
            <a:avLst/>
          </a:prstGeom>
        </p:spPr>
      </p:pic>
      <p:sp>
        <p:nvSpPr>
          <p:cNvPr id="9" name="TextBox 8">
            <a:extLst>
              <a:ext uri="{FF2B5EF4-FFF2-40B4-BE49-F238E27FC236}">
                <a16:creationId xmlns:a16="http://schemas.microsoft.com/office/drawing/2014/main" id="{30A00EE7-C121-4B85-9137-8C9F64B15D7F}"/>
              </a:ext>
            </a:extLst>
          </p:cNvPr>
          <p:cNvSpPr txBox="1"/>
          <p:nvPr/>
        </p:nvSpPr>
        <p:spPr>
          <a:xfrm>
            <a:off x="7209993" y="4076102"/>
            <a:ext cx="4349069" cy="2616101"/>
          </a:xfrm>
          <a:prstGeom prst="rect">
            <a:avLst/>
          </a:prstGeom>
          <a:noFill/>
        </p:spPr>
        <p:txBody>
          <a:bodyPr wrap="square" rtlCol="0">
            <a:spAutoFit/>
          </a:bodyPr>
          <a:lstStyle/>
          <a:p>
            <a:r>
              <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rPr>
              <a:t>Approximately </a:t>
            </a:r>
            <a:r>
              <a:rPr lang="en-US" sz="1600" b="1" dirty="0" smtClean="0">
                <a:solidFill>
                  <a:schemeClr val="accent1"/>
                </a:solidFill>
                <a:latin typeface="Arial" panose="020B0604020202020204" pitchFamily="34" charset="0"/>
                <a:ea typeface="Calibri" panose="020F0502020204030204" pitchFamily="34" charset="0"/>
                <a:cs typeface="Arial" panose="020B0604020202020204" pitchFamily="34" charset="0"/>
              </a:rPr>
              <a:t>14410 </a:t>
            </a:r>
            <a:r>
              <a:rPr lang="en-US" sz="1600" b="1" dirty="0">
                <a:solidFill>
                  <a:schemeClr val="accent1"/>
                </a:solidFill>
                <a:latin typeface="Arial" panose="020B0604020202020204" pitchFamily="34" charset="0"/>
                <a:ea typeface="Calibri" panose="020F0502020204030204" pitchFamily="34" charset="0"/>
                <a:cs typeface="Arial" panose="020B0604020202020204" pitchFamily="34" charset="0"/>
              </a:rPr>
              <a:t>learners </a:t>
            </a:r>
            <a:r>
              <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rPr>
              <a:t>were funded through </a:t>
            </a:r>
            <a:r>
              <a:rPr lang="en-US" sz="1600" b="1" dirty="0">
                <a:solidFill>
                  <a:schemeClr val="accent1"/>
                </a:solidFill>
                <a:latin typeface="Arial" panose="020B0604020202020204" pitchFamily="34" charset="0"/>
                <a:ea typeface="Calibri" panose="020F0502020204030204" pitchFamily="34" charset="0"/>
                <a:cs typeface="Arial" panose="020B0604020202020204" pitchFamily="34" charset="0"/>
              </a:rPr>
              <a:t>SDPs</a:t>
            </a:r>
            <a:r>
              <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rPr>
              <a:t> (excl. bursaries and scholarships) in Quarter </a:t>
            </a:r>
            <a:r>
              <a:rPr lang="en-US" sz="1600" dirty="0" smtClean="0">
                <a:solidFill>
                  <a:schemeClr val="accent1"/>
                </a:solidFill>
                <a:latin typeface="Arial" panose="020B0604020202020204" pitchFamily="34" charset="0"/>
                <a:ea typeface="Calibri" panose="020F0502020204030204" pitchFamily="34" charset="0"/>
                <a:cs typeface="Arial" panose="020B0604020202020204" pitchFamily="34" charset="0"/>
              </a:rPr>
              <a:t>3 2021/22*</a:t>
            </a:r>
            <a:endPar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endPar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r>
              <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rPr>
              <a:t>As at 1 December, </a:t>
            </a:r>
            <a:r>
              <a:rPr lang="en-US" sz="1600" b="1" dirty="0">
                <a:solidFill>
                  <a:schemeClr val="accent1"/>
                </a:solidFill>
                <a:latin typeface="Arial" panose="020B0604020202020204" pitchFamily="34" charset="0"/>
                <a:ea typeface="Calibri" panose="020F0502020204030204" pitchFamily="34" charset="0"/>
                <a:cs typeface="Arial" panose="020B0604020202020204" pitchFamily="34" charset="0"/>
              </a:rPr>
              <a:t>NSF has </a:t>
            </a:r>
            <a:r>
              <a:rPr lang="en-US" sz="1600" b="1" dirty="0" smtClean="0">
                <a:solidFill>
                  <a:schemeClr val="accent1"/>
                </a:solidFill>
                <a:latin typeface="Arial" panose="020B0604020202020204" pitchFamily="34" charset="0"/>
                <a:ea typeface="Calibri" panose="020F0502020204030204" pitchFamily="34" charset="0"/>
                <a:cs typeface="Arial" panose="020B0604020202020204" pitchFamily="34" charset="0"/>
              </a:rPr>
              <a:t>95 </a:t>
            </a:r>
            <a:r>
              <a:rPr lang="en-US" sz="1600" b="1" dirty="0">
                <a:solidFill>
                  <a:schemeClr val="accent1"/>
                </a:solidFill>
                <a:latin typeface="Arial" panose="020B0604020202020204" pitchFamily="34" charset="0"/>
                <a:ea typeface="Calibri" panose="020F0502020204030204" pitchFamily="34" charset="0"/>
                <a:cs typeface="Arial" panose="020B0604020202020204" pitchFamily="34" charset="0"/>
              </a:rPr>
              <a:t>active projects</a:t>
            </a:r>
            <a:r>
              <a:rPr lang="en-US" sz="1600" dirty="0">
                <a:solidFill>
                  <a:schemeClr val="accent1"/>
                </a:solidFill>
                <a:latin typeface="Arial" panose="020B0604020202020204" pitchFamily="34" charset="0"/>
                <a:ea typeface="Calibri" panose="020F0502020204030204" pitchFamily="34" charset="0"/>
                <a:cs typeface="Arial" panose="020B0604020202020204" pitchFamily="34" charset="0"/>
              </a:rPr>
              <a:t>, and which exclude projects in the close-out phase. </a:t>
            </a:r>
          </a:p>
          <a:p>
            <a:r>
              <a:rPr lang="en-US" sz="1600" dirty="0" smtClean="0">
                <a:solidFill>
                  <a:schemeClr val="accent1"/>
                </a:solidFill>
                <a:latin typeface="Arial" panose="020B0604020202020204" pitchFamily="34" charset="0"/>
                <a:ea typeface="Calibri" panose="020F0502020204030204" pitchFamily="34" charset="0"/>
                <a:cs typeface="Arial" panose="020B0604020202020204" pitchFamily="34" charset="0"/>
              </a:rPr>
              <a:t>*</a:t>
            </a:r>
            <a:r>
              <a:rPr lang="en-US" sz="1200" dirty="0" smtClean="0">
                <a:solidFill>
                  <a:schemeClr val="accent1"/>
                </a:solidFill>
                <a:latin typeface="Arial" panose="020B0604020202020204" pitchFamily="34" charset="0"/>
                <a:ea typeface="Calibri" panose="020F0502020204030204" pitchFamily="34" charset="0"/>
                <a:cs typeface="Arial" panose="020B0604020202020204" pitchFamily="34" charset="0"/>
              </a:rPr>
              <a:t>The approximation considers the rate of learner training drop-out rate. These are on/off the job training initiatives which are stipend guaranteeing. </a:t>
            </a:r>
            <a:endParaRPr lang="en-US" sz="1200" dirty="0">
              <a:solidFill>
                <a:schemeClr val="accent1"/>
              </a:solidFill>
              <a:latin typeface="Arial" panose="020B0604020202020204" pitchFamily="34" charset="0"/>
              <a:ea typeface="Calibri" panose="020F050202020403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285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r>
              <a:rPr lang="en-US" sz="2500" dirty="0" smtClean="0">
                <a:solidFill>
                  <a:srgbClr val="70AD47"/>
                </a:solidFill>
              </a:rPr>
              <a:t>1. INTRODUCTION</a:t>
            </a:r>
            <a:r>
              <a:rPr kumimoji="0" lang="en-US" sz="2500" b="1" i="0" u="none" strike="noStrike" kern="1200" cap="none" spc="0" normalizeH="0" baseline="0" noProof="0" dirty="0" smtClean="0">
                <a:ln>
                  <a:noFill/>
                </a:ln>
                <a:solidFill>
                  <a:srgbClr val="70AD47"/>
                </a:solidFill>
                <a:effectLst/>
                <a:uLnTx/>
                <a:uFillTx/>
              </a:rPr>
              <a:t> </a:t>
            </a:r>
            <a:endParaRPr kumimoji="0" lang="en-US" sz="2500" b="1" i="0" u="none" strike="noStrike" kern="1200" cap="none" spc="0" normalizeH="0" baseline="0" noProof="0" dirty="0">
              <a:ln>
                <a:noFill/>
              </a:ln>
              <a:solidFill>
                <a:srgbClr val="70AD47"/>
              </a:solidFill>
              <a:effectLst/>
              <a:uLnTx/>
              <a:uFillTx/>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4" y="1254877"/>
            <a:ext cx="9685986" cy="4949980"/>
          </a:xfrm>
        </p:spPr>
        <p:txBody>
          <a:bodyPr>
            <a:normAutofit/>
          </a:bodyPr>
          <a:lstStyle/>
          <a:p>
            <a:pPr marL="0" indent="0" algn="just">
              <a:buNone/>
            </a:pPr>
            <a:endParaRPr lang="en-US" dirty="0" smtClean="0"/>
          </a:p>
          <a:p>
            <a:pPr algn="just"/>
            <a:endParaRPr lang="en-GB" dirty="0" smtClean="0"/>
          </a:p>
          <a:p>
            <a:pPr algn="just"/>
            <a:r>
              <a:rPr lang="en-GB" dirty="0" smtClean="0"/>
              <a:t>The Parliamentary Portfolio Committee (PPC) on HESI in its last engagement with the NSF when the Annual Report and Financial Statements for 2020/21 where tabled gave a directive on two (2) standing matter to be monitored on quarterly basis by the PPC and reported on by the NSF:</a:t>
            </a:r>
          </a:p>
          <a:p>
            <a:pPr marL="0" indent="0" algn="just">
              <a:buNone/>
            </a:pPr>
            <a:r>
              <a:rPr lang="en-GB" dirty="0" smtClean="0"/>
              <a:t>                      1. NSF Turnaround Strategy (NSF –TRS)</a:t>
            </a:r>
          </a:p>
          <a:p>
            <a:pPr marL="0" indent="0" algn="just">
              <a:buNone/>
            </a:pPr>
            <a:r>
              <a:rPr lang="en-GB" dirty="0" smtClean="0"/>
              <a:t>                      2. NSF Audit Action Plan (NSF - AAP)</a:t>
            </a:r>
          </a:p>
          <a:p>
            <a:pPr marL="0" indent="0" algn="just">
              <a:buNone/>
            </a:pPr>
            <a:endParaRPr lang="en-GB" dirty="0" smtClean="0"/>
          </a:p>
          <a:p>
            <a:pPr algn="just"/>
            <a:r>
              <a:rPr lang="en-GB" dirty="0" smtClean="0"/>
              <a:t>Consequently, this presentation dissects the NSF- TRS key performance areas, progress achieved and outstanding activities.</a:t>
            </a:r>
          </a:p>
          <a:p>
            <a:pPr marL="0" indent="0" algn="just">
              <a:buNone/>
            </a:pPr>
            <a:endParaRPr lang="en-GB" dirty="0" smtClean="0"/>
          </a:p>
          <a:p>
            <a:pPr algn="just"/>
            <a:r>
              <a:rPr lang="en-GB" dirty="0" smtClean="0"/>
              <a:t>As well as reporting on NSF- APP implementation progress. </a:t>
            </a:r>
          </a:p>
          <a:p>
            <a:pPr algn="just"/>
            <a:endParaRPr lang="en-GB" dirty="0" smtClean="0"/>
          </a:p>
          <a:p>
            <a:pPr marL="0" indent="0" algn="just">
              <a:buNone/>
            </a:pPr>
            <a:endParaRPr lang="en-GB"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solidFill>
                  <a:prstClr val="white"/>
                </a:solidFill>
              </a:rPr>
              <a:pPr/>
              <a:t>2</a:t>
            </a:fld>
            <a:endParaRPr lang="en-US" dirty="0">
              <a:solidFill>
                <a:prstClr val="white"/>
              </a:solidFill>
            </a:endParaRPr>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0376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lstStyle/>
          <a:p>
            <a:r>
              <a:rPr lang="en-US" sz="2500" dirty="0">
                <a:solidFill>
                  <a:srgbClr val="70AD47"/>
                </a:solidFill>
              </a:rPr>
              <a:t>4</a:t>
            </a:r>
            <a:r>
              <a:rPr kumimoji="0" lang="en-US" sz="25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500" dirty="0">
                <a:solidFill>
                  <a:srgbClr val="70AD47"/>
                </a:solidFill>
              </a:rPr>
              <a:t>AUDIT ACTION </a:t>
            </a:r>
            <a:r>
              <a:rPr lang="en-US" sz="2500" dirty="0" smtClean="0">
                <a:solidFill>
                  <a:srgbClr val="70AD47"/>
                </a:solidFill>
              </a:rPr>
              <a:t>PLAN: </a:t>
            </a:r>
            <a:br>
              <a:rPr lang="en-US" sz="2500" dirty="0" smtClean="0">
                <a:solidFill>
                  <a:srgbClr val="70AD47"/>
                </a:solidFill>
              </a:rPr>
            </a:b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Strengthening of </a:t>
            </a:r>
            <a:r>
              <a:rPr lang="en-US" sz="2200" dirty="0" smtClean="0">
                <a:solidFill>
                  <a:srgbClr val="70AD47"/>
                </a:solidFill>
              </a:rPr>
              <a:t>p</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roject</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200" dirty="0">
                <a:solidFill>
                  <a:srgbClr val="70AD47"/>
                </a:solidFill>
              </a:rPr>
              <a:t>m</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onitoring</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and </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evaluation</a:t>
            </a:r>
            <a:endPar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4" y="1737478"/>
            <a:ext cx="9513608" cy="3984406"/>
          </a:xfrm>
        </p:spPr>
        <p:txBody>
          <a:bodyPr>
            <a:normAutofit/>
          </a:bodyPr>
          <a:lstStyle/>
          <a:p>
            <a:pPr marL="0" indent="0">
              <a:buNone/>
            </a:pPr>
            <a:r>
              <a:rPr lang="en-US" sz="2000" b="1" dirty="0" smtClean="0"/>
              <a:t>Progress to date:</a:t>
            </a:r>
          </a:p>
          <a:p>
            <a:r>
              <a:rPr lang="en-US" dirty="0" smtClean="0"/>
              <a:t>Quarterly </a:t>
            </a:r>
            <a:r>
              <a:rPr lang="en-US" dirty="0"/>
              <a:t>p</a:t>
            </a:r>
            <a:r>
              <a:rPr lang="en-US" dirty="0" smtClean="0"/>
              <a:t>erformance information reporting </a:t>
            </a:r>
            <a:r>
              <a:rPr lang="en-US" dirty="0"/>
              <a:t>for all projects </a:t>
            </a:r>
            <a:r>
              <a:rPr lang="en-US" dirty="0" smtClean="0"/>
              <a:t>is done during 2020/21 period including </a:t>
            </a:r>
            <a:r>
              <a:rPr lang="en-US" dirty="0"/>
              <a:t>the PSET </a:t>
            </a:r>
            <a:r>
              <a:rPr lang="en-US" dirty="0" smtClean="0"/>
              <a:t>system reporting. </a:t>
            </a:r>
            <a:endParaRPr lang="en-US" dirty="0"/>
          </a:p>
          <a:p>
            <a:r>
              <a:rPr lang="en-US" dirty="0"/>
              <a:t>NSF has instituted a project reporting monitoring team to follow up on all outstanding </a:t>
            </a:r>
            <a:r>
              <a:rPr lang="en-US" dirty="0" smtClean="0"/>
              <a:t>reports, </a:t>
            </a:r>
            <a:r>
              <a:rPr lang="en-US" dirty="0"/>
              <a:t>and </a:t>
            </a:r>
            <a:r>
              <a:rPr lang="en-US" dirty="0" smtClean="0"/>
              <a:t>report </a:t>
            </a:r>
            <a:r>
              <a:rPr lang="en-US" dirty="0"/>
              <a:t>monthly to the NSF Executive Committee (</a:t>
            </a:r>
            <a:r>
              <a:rPr lang="en-US" dirty="0" err="1"/>
              <a:t>Exco</a:t>
            </a:r>
            <a:r>
              <a:rPr lang="en-US" dirty="0" smtClean="0"/>
              <a:t>) for timeous intervention.</a:t>
            </a:r>
            <a:endParaRPr lang="en-US" dirty="0"/>
          </a:p>
          <a:p>
            <a:r>
              <a:rPr lang="en-US" dirty="0"/>
              <a:t>Noncompliance </a:t>
            </a:r>
            <a:r>
              <a:rPr lang="en-US" dirty="0" smtClean="0"/>
              <a:t>sanction have </a:t>
            </a:r>
            <a:r>
              <a:rPr lang="en-US" dirty="0"/>
              <a:t>commenced to ensure compliance to MOA and reporting (rejection of </a:t>
            </a:r>
            <a:r>
              <a:rPr lang="en-US" dirty="0" smtClean="0"/>
              <a:t>requests </a:t>
            </a:r>
            <a:r>
              <a:rPr lang="en-US" dirty="0"/>
              <a:t>for the next tranche payment if  incomplete documentation is submitted).</a:t>
            </a:r>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20</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36533A0-6F0C-4EC5-B2B4-8C21876316B9}"/>
              </a:ext>
            </a:extLst>
          </p:cNvPr>
          <p:cNvSpPr txBox="1"/>
          <p:nvPr/>
        </p:nvSpPr>
        <p:spPr>
          <a:xfrm>
            <a:off x="2112334" y="4668615"/>
            <a:ext cx="9513608" cy="1477328"/>
          </a:xfrm>
          <a:prstGeom prst="rect">
            <a:avLst/>
          </a:prstGeom>
          <a:solidFill>
            <a:srgbClr val="069948"/>
          </a:solidFill>
        </p:spPr>
        <p:txBody>
          <a:bodyPr wrap="square" rtlCol="0">
            <a:spAutoFit/>
          </a:bodyPr>
          <a:lstStyle/>
          <a:p>
            <a:r>
              <a:rPr lang="en-US" b="1" dirty="0">
                <a:solidFill>
                  <a:prstClr val="white"/>
                </a:solidFill>
                <a:latin typeface="Arial" panose="020B0604020202020204" pitchFamily="34" charset="0"/>
                <a:cs typeface="Arial" panose="020B0604020202020204" pitchFamily="34" charset="0"/>
              </a:rPr>
              <a:t>COMMUNICATION TO SDPs: </a:t>
            </a:r>
            <a:endParaRPr lang="en-US" sz="1800" b="1" dirty="0">
              <a:solidFill>
                <a:prstClr val="whit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smtClean="0">
                <a:solidFill>
                  <a:prstClr val="white"/>
                </a:solidFill>
                <a:latin typeface="Arial" panose="020B0604020202020204" pitchFamily="34" charset="0"/>
                <a:cs typeface="Arial" panose="020B0604020202020204" pitchFamily="34" charset="0"/>
              </a:rPr>
              <a:t>The </a:t>
            </a:r>
            <a:r>
              <a:rPr lang="en-US" sz="1800" dirty="0" smtClean="0">
                <a:solidFill>
                  <a:prstClr val="white"/>
                </a:solidFill>
                <a:latin typeface="Arial" panose="020B0604020202020204" pitchFamily="34" charset="0"/>
                <a:cs typeface="Arial" panose="020B0604020202020204" pitchFamily="34" charset="0"/>
              </a:rPr>
              <a:t>NSF now issues </a:t>
            </a:r>
            <a:r>
              <a:rPr lang="en-US" dirty="0">
                <a:solidFill>
                  <a:prstClr val="white"/>
                </a:solidFill>
                <a:latin typeface="Arial" panose="020B0604020202020204" pitchFamily="34" charset="0"/>
                <a:cs typeface="Arial" panose="020B0604020202020204" pitchFamily="34" charset="0"/>
              </a:rPr>
              <a:t>e</a:t>
            </a:r>
            <a:r>
              <a:rPr lang="en-US" sz="1800" dirty="0" smtClean="0">
                <a:solidFill>
                  <a:prstClr val="white"/>
                </a:solidFill>
                <a:latin typeface="Arial" panose="020B0604020202020204" pitchFamily="34" charset="0"/>
                <a:cs typeface="Arial" panose="020B0604020202020204" pitchFamily="34" charset="0"/>
              </a:rPr>
              <a:t>xternal </a:t>
            </a:r>
            <a:r>
              <a:rPr lang="en-US" dirty="0" smtClean="0">
                <a:solidFill>
                  <a:prstClr val="white"/>
                </a:solidFill>
                <a:latin typeface="Arial" panose="020B0604020202020204" pitchFamily="34" charset="0"/>
                <a:cs typeface="Arial" panose="020B0604020202020204" pitchFamily="34" charset="0"/>
              </a:rPr>
              <a:t>c</a:t>
            </a:r>
            <a:r>
              <a:rPr lang="en-US" sz="1800" dirty="0" smtClean="0">
                <a:solidFill>
                  <a:prstClr val="white"/>
                </a:solidFill>
                <a:latin typeface="Arial" panose="020B0604020202020204" pitchFamily="34" charset="0"/>
                <a:cs typeface="Arial" panose="020B0604020202020204" pitchFamily="34" charset="0"/>
              </a:rPr>
              <a:t>irculars to SDP regarding the preparation of supporting </a:t>
            </a:r>
            <a:r>
              <a:rPr lang="en-US" sz="1800" dirty="0">
                <a:solidFill>
                  <a:prstClr val="white"/>
                </a:solidFill>
                <a:latin typeface="Arial" panose="020B0604020202020204" pitchFamily="34" charset="0"/>
                <a:cs typeface="Arial" panose="020B0604020202020204" pitchFamily="34" charset="0"/>
              </a:rPr>
              <a:t>documents </a:t>
            </a:r>
            <a:r>
              <a:rPr lang="en-US" sz="1800" dirty="0" smtClean="0">
                <a:solidFill>
                  <a:prstClr val="white"/>
                </a:solidFill>
                <a:latin typeface="Arial" panose="020B0604020202020204" pitchFamily="34" charset="0"/>
                <a:cs typeface="Arial" panose="020B0604020202020204" pitchFamily="34" charset="0"/>
              </a:rPr>
              <a:t>required </a:t>
            </a:r>
            <a:r>
              <a:rPr lang="en-US" sz="1800" dirty="0">
                <a:solidFill>
                  <a:prstClr val="white"/>
                </a:solidFill>
                <a:latin typeface="Arial" panose="020B0604020202020204" pitchFamily="34" charset="0"/>
                <a:cs typeface="Arial" panose="020B0604020202020204" pitchFamily="34" charset="0"/>
              </a:rPr>
              <a:t>in preparation for the </a:t>
            </a:r>
            <a:r>
              <a:rPr lang="en-US" sz="1800" dirty="0" smtClean="0">
                <a:solidFill>
                  <a:prstClr val="white"/>
                </a:solidFill>
                <a:latin typeface="Arial" panose="020B0604020202020204" pitchFamily="34" charset="0"/>
                <a:cs typeface="Arial" panose="020B0604020202020204" pitchFamily="34" charset="0"/>
              </a:rPr>
              <a:t>audit cycle. </a:t>
            </a:r>
            <a:endParaRPr lang="en-US" sz="1800" dirty="0">
              <a:solidFill>
                <a:prstClr val="white"/>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dirty="0" smtClean="0">
                <a:solidFill>
                  <a:prstClr val="white"/>
                </a:solidFill>
                <a:latin typeface="Arial" panose="020B0604020202020204" pitchFamily="34" charset="0"/>
                <a:cs typeface="Arial" panose="020B0604020202020204" pitchFamily="34" charset="0"/>
              </a:rPr>
              <a:t>Internal circulars are also issued NSF regarding </a:t>
            </a:r>
            <a:r>
              <a:rPr lang="en-US" sz="1800" dirty="0">
                <a:solidFill>
                  <a:prstClr val="white"/>
                </a:solidFill>
                <a:latin typeface="Arial" panose="020B0604020202020204" pitchFamily="34" charset="0"/>
                <a:cs typeface="Arial" panose="020B0604020202020204" pitchFamily="34" charset="0"/>
              </a:rPr>
              <a:t>the submission of </a:t>
            </a:r>
            <a:r>
              <a:rPr lang="en-US" sz="1800" dirty="0" smtClean="0">
                <a:solidFill>
                  <a:prstClr val="white"/>
                </a:solidFill>
                <a:latin typeface="Arial" panose="020B0604020202020204" pitchFamily="34" charset="0"/>
                <a:cs typeface="Arial" panose="020B0604020202020204" pitchFamily="34" charset="0"/>
              </a:rPr>
              <a:t>quarterly </a:t>
            </a:r>
            <a:r>
              <a:rPr lang="en-US" sz="1800" dirty="0">
                <a:solidFill>
                  <a:prstClr val="white"/>
                </a:solidFill>
                <a:latin typeface="Arial" panose="020B0604020202020204" pitchFamily="34" charset="0"/>
                <a:cs typeface="Arial" panose="020B0604020202020204" pitchFamily="34" charset="0"/>
              </a:rPr>
              <a:t>performance information </a:t>
            </a:r>
            <a:r>
              <a:rPr lang="en-US" sz="1800" dirty="0" smtClean="0">
                <a:solidFill>
                  <a:prstClr val="white"/>
                </a:solidFill>
                <a:latin typeface="Arial" panose="020B0604020202020204" pitchFamily="34" charset="0"/>
                <a:cs typeface="Arial" panose="020B0604020202020204" pitchFamily="34" charset="0"/>
              </a:rPr>
              <a:t>reports.</a:t>
            </a:r>
            <a:endParaRPr lang="en-US" sz="1800"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223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fontScale="90000"/>
          </a:bodyPr>
          <a:lstStyle/>
          <a:p>
            <a:r>
              <a:rPr lang="en-US" sz="2500" dirty="0">
                <a:solidFill>
                  <a:srgbClr val="70AD47"/>
                </a:solidFill>
              </a:rPr>
              <a:t>5</a:t>
            </a:r>
            <a:r>
              <a:rPr kumimoji="0" lang="en-US" sz="2500" b="1" i="0" u="none" strike="noStrike" kern="1200" cap="none" spc="0" normalizeH="0" baseline="0" noProof="0" dirty="0" smtClean="0">
                <a:ln>
                  <a:noFill/>
                </a:ln>
                <a:solidFill>
                  <a:srgbClr val="70AD47"/>
                </a:solidFill>
                <a:effectLst/>
                <a:uLnTx/>
                <a:uFillTx/>
              </a:rPr>
              <a:t>. </a:t>
            </a:r>
            <a:r>
              <a:rPr lang="en-US" sz="2500" dirty="0">
                <a:solidFill>
                  <a:srgbClr val="70AD47"/>
                </a:solidFill>
              </a:rPr>
              <a:t>AUDIT ACTION </a:t>
            </a:r>
            <a:r>
              <a:rPr lang="en-US" sz="2500" dirty="0" smtClean="0">
                <a:solidFill>
                  <a:srgbClr val="70AD47"/>
                </a:solidFill>
              </a:rPr>
              <a:t>PLAN: </a:t>
            </a:r>
            <a:br>
              <a:rPr lang="en-US" sz="2500" dirty="0" smtClean="0">
                <a:solidFill>
                  <a:srgbClr val="70AD47"/>
                </a:solidFill>
              </a:rPr>
            </a:b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Managing external</a:t>
            </a:r>
            <a:r>
              <a:rPr kumimoji="0" lang="en-US" sz="2200" b="1" i="0" u="none" strike="noStrike" kern="1200" cap="none" spc="0" normalizeH="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200" dirty="0" smtClean="0">
                <a:solidFill>
                  <a:srgbClr val="70AD47"/>
                </a:solidFill>
              </a:rPr>
              <a:t>r</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isks</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ensuring </a:t>
            </a:r>
            <a:r>
              <a:rPr lang="en-US" sz="2200" dirty="0" smtClean="0">
                <a:solidFill>
                  <a:srgbClr val="70AD47"/>
                </a:solidFill>
              </a:rPr>
              <a:t>c</a:t>
            </a:r>
            <a:r>
              <a:rPr kumimoji="0" lang="en-US" sz="2200" b="1" i="0" u="none" strike="noStrike" kern="1200" cap="none" spc="0" normalizeH="0" baseline="0" noProof="0" dirty="0" err="1"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ompliance</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and repairing relationships  </a:t>
            </a:r>
            <a:endPar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628614"/>
            <a:ext cx="9685988" cy="4670586"/>
          </a:xfrm>
        </p:spPr>
        <p:txBody>
          <a:bodyPr>
            <a:normAutofit fontScale="25000" lnSpcReduction="20000"/>
          </a:bodyPr>
          <a:lstStyle/>
          <a:p>
            <a:pPr marL="0" indent="0">
              <a:buNone/>
            </a:pPr>
            <a:r>
              <a:rPr lang="en-US" sz="6400" b="1" dirty="0" smtClean="0"/>
              <a:t>Progress to date:</a:t>
            </a:r>
          </a:p>
          <a:p>
            <a:pPr>
              <a:buFont typeface="Wingdings" panose="05000000000000000000" pitchFamily="2" charset="2"/>
              <a:buChar char="ü"/>
            </a:pPr>
            <a:r>
              <a:rPr lang="en-US" sz="6400" dirty="0" smtClean="0"/>
              <a:t>The </a:t>
            </a:r>
            <a:r>
              <a:rPr lang="en-US" sz="6400" dirty="0"/>
              <a:t>accounting authority approved key policies in 2020/21 to address the lack of reporting </a:t>
            </a:r>
            <a:r>
              <a:rPr lang="en-US" sz="6400" dirty="0" smtClean="0"/>
              <a:t>by</a:t>
            </a:r>
          </a:p>
          <a:p>
            <a:pPr marL="0" indent="0">
              <a:buNone/>
            </a:pPr>
            <a:r>
              <a:rPr lang="en-US" sz="6400" dirty="0"/>
              <a:t> </a:t>
            </a:r>
            <a:r>
              <a:rPr lang="en-US" sz="6400" dirty="0" smtClean="0"/>
              <a:t>   </a:t>
            </a:r>
            <a:r>
              <a:rPr lang="en-US" sz="6400" dirty="0"/>
              <a:t>some funded initiatives, namely: </a:t>
            </a:r>
          </a:p>
          <a:p>
            <a:pPr lvl="1"/>
            <a:r>
              <a:rPr lang="en-US" sz="6400" dirty="0"/>
              <a:t>Compliance Policy</a:t>
            </a:r>
          </a:p>
          <a:p>
            <a:pPr lvl="1"/>
            <a:r>
              <a:rPr lang="en-US" sz="6400" dirty="0"/>
              <a:t>Restricting of Defaulting SDPs Policy</a:t>
            </a:r>
          </a:p>
          <a:p>
            <a:pPr lvl="1"/>
            <a:r>
              <a:rPr lang="en-US" sz="6400" dirty="0"/>
              <a:t>SOP to Non-compliance with the Provision of the Memorandum of Agreement </a:t>
            </a:r>
          </a:p>
          <a:p>
            <a:pPr>
              <a:buFont typeface="Wingdings" panose="05000000000000000000" pitchFamily="2" charset="2"/>
              <a:buChar char="ü"/>
            </a:pPr>
            <a:r>
              <a:rPr lang="en-US" sz="6400" dirty="0"/>
              <a:t>A combined </a:t>
            </a:r>
            <a:r>
              <a:rPr lang="en-US" sz="6400" dirty="0" smtClean="0"/>
              <a:t>quality assurance </a:t>
            </a:r>
            <a:r>
              <a:rPr lang="en-US" sz="6400" dirty="0"/>
              <a:t>framework to be developed</a:t>
            </a:r>
            <a:r>
              <a:rPr lang="en-US" sz="6400" dirty="0" smtClean="0"/>
              <a:t>.</a:t>
            </a:r>
          </a:p>
          <a:p>
            <a:pPr>
              <a:buFont typeface="Wingdings" panose="05000000000000000000" pitchFamily="2" charset="2"/>
              <a:buChar char="ü"/>
            </a:pPr>
            <a:r>
              <a:rPr lang="en-US" sz="6400" dirty="0" smtClean="0"/>
              <a:t>There has been an acrimonious relationship between the NSF and the AGSA. </a:t>
            </a:r>
          </a:p>
          <a:p>
            <a:pPr>
              <a:buFont typeface="Wingdings" panose="05000000000000000000" pitchFamily="2" charset="2"/>
              <a:buChar char="ü"/>
            </a:pPr>
            <a:r>
              <a:rPr lang="en-US" sz="6400" dirty="0" smtClean="0"/>
              <a:t>The NSF and AGSA mutually agreed that professional conduct is the foundation of a successful</a:t>
            </a:r>
          </a:p>
          <a:p>
            <a:pPr marL="0" indent="0">
              <a:buNone/>
            </a:pPr>
            <a:r>
              <a:rPr lang="en-US" sz="6400" dirty="0"/>
              <a:t> </a:t>
            </a:r>
            <a:r>
              <a:rPr lang="en-US" sz="6400" dirty="0" smtClean="0"/>
              <a:t>    relationship between the two entities.</a:t>
            </a:r>
          </a:p>
          <a:p>
            <a:pPr>
              <a:buFont typeface="Wingdings" panose="05000000000000000000" pitchFamily="2" charset="2"/>
              <a:buChar char="ü"/>
            </a:pPr>
            <a:r>
              <a:rPr lang="en-US" sz="6400" dirty="0" smtClean="0"/>
              <a:t>To this effect meetings took place in which the office of the AGSA orientated the NSF personnel</a:t>
            </a:r>
          </a:p>
          <a:p>
            <a:pPr marL="0" indent="0">
              <a:buNone/>
            </a:pPr>
            <a:r>
              <a:rPr lang="en-US" sz="6400" dirty="0"/>
              <a:t> </a:t>
            </a:r>
            <a:r>
              <a:rPr lang="en-US" sz="6400" dirty="0" smtClean="0"/>
              <a:t>    personnel on the legal requirements and expectation during the audit process in 2021/22 financial year</a:t>
            </a:r>
          </a:p>
          <a:p>
            <a:pPr marL="0" indent="0">
              <a:buNone/>
            </a:pPr>
            <a:r>
              <a:rPr lang="en-US" sz="6400" dirty="0"/>
              <a:t> </a:t>
            </a:r>
            <a:r>
              <a:rPr lang="en-US" sz="6400" dirty="0" smtClean="0"/>
              <a:t>   and moving forward NSF audit champions were appointed.</a:t>
            </a:r>
          </a:p>
          <a:p>
            <a:pPr>
              <a:buFont typeface="Wingdings" panose="05000000000000000000" pitchFamily="2" charset="2"/>
              <a:buChar char="ü"/>
            </a:pPr>
            <a:r>
              <a:rPr lang="en-US" sz="6400" dirty="0" smtClean="0"/>
              <a:t>There is also an agreement on performing an NSF internal audit assisted by the AGSA before the</a:t>
            </a:r>
          </a:p>
          <a:p>
            <a:pPr marL="0" indent="0">
              <a:buNone/>
            </a:pPr>
            <a:r>
              <a:rPr lang="en-US" sz="6400" dirty="0"/>
              <a:t> </a:t>
            </a:r>
            <a:r>
              <a:rPr lang="en-US" sz="6400" dirty="0" smtClean="0"/>
              <a:t>   actual audit takes place.</a:t>
            </a:r>
          </a:p>
          <a:p>
            <a:endParaRPr lang="en-US" dirty="0" smtClean="0"/>
          </a:p>
          <a:p>
            <a:endParaRPr lang="en-US" dirty="0" smtClean="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21</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464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lstStyle/>
          <a:p>
            <a:r>
              <a:rPr lang="en-US" sz="2500" noProof="0" dirty="0">
                <a:solidFill>
                  <a:srgbClr val="70AD47"/>
                </a:solidFill>
              </a:rPr>
              <a:t>6</a:t>
            </a:r>
            <a:r>
              <a:rPr kumimoji="0" lang="en-US" sz="25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a:t>
            </a:r>
            <a:r>
              <a:rPr kumimoji="0" lang="en-US" sz="3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500" dirty="0">
                <a:solidFill>
                  <a:srgbClr val="70AD47"/>
                </a:solidFill>
              </a:rPr>
              <a:t>AUDIT ACTION </a:t>
            </a:r>
            <a:r>
              <a:rPr lang="en-US" sz="2500" dirty="0" smtClean="0">
                <a:solidFill>
                  <a:srgbClr val="70AD47"/>
                </a:solidFill>
              </a:rPr>
              <a:t>PLAN: </a:t>
            </a:r>
            <a:br>
              <a:rPr lang="en-US" sz="2500" dirty="0" smtClean="0">
                <a:solidFill>
                  <a:srgbClr val="70AD47"/>
                </a:solidFill>
              </a:rPr>
            </a:br>
            <a:r>
              <a:rPr lang="en-US" sz="2200" dirty="0" smtClean="0">
                <a:solidFill>
                  <a:srgbClr val="70AD47"/>
                </a:solidFill>
              </a:rPr>
              <a:t>Financial Statements</a:t>
            </a:r>
            <a:endPar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4" y="1254877"/>
            <a:ext cx="9685986" cy="4597279"/>
          </a:xfrm>
        </p:spPr>
        <p:txBody>
          <a:bodyPr>
            <a:noAutofit/>
          </a:bodyPr>
          <a:lstStyle/>
          <a:p>
            <a:pPr marL="0" indent="0">
              <a:buNone/>
            </a:pPr>
            <a:r>
              <a:rPr lang="en-US" sz="2000" b="1" dirty="0" smtClean="0"/>
              <a:t>Progress to date:</a:t>
            </a:r>
          </a:p>
          <a:p>
            <a:r>
              <a:rPr lang="en-US" sz="2000" dirty="0" smtClean="0"/>
              <a:t>Monthly and Quarterly reconciliation are performed and records kept though this process is still bogged down by manual capturing (tedious).</a:t>
            </a:r>
          </a:p>
          <a:p>
            <a:r>
              <a:rPr lang="en-US" sz="2000" dirty="0" smtClean="0"/>
              <a:t>Audit findings on accruals and infrastructure expenditure to be resolved by end of February before the commencement of the interim audit process.</a:t>
            </a:r>
          </a:p>
          <a:p>
            <a:r>
              <a:rPr lang="en-US" sz="2000" dirty="0" smtClean="0"/>
              <a:t>Financial statements preparation process ongoing, will be subject to interim audit.</a:t>
            </a:r>
          </a:p>
          <a:p>
            <a:r>
              <a:rPr lang="en-ZA" sz="2000" dirty="0" smtClean="0"/>
              <a:t>Revenue- Expenditure- Surplus equilibrium maintained.</a:t>
            </a:r>
          </a:p>
          <a:p>
            <a:r>
              <a:rPr lang="en-ZA" sz="2000" dirty="0" smtClean="0"/>
              <a:t>Preparation for interim audit with the assistance of AGSA is on course (will begin by mid March 2022).</a:t>
            </a:r>
          </a:p>
          <a:p>
            <a:pPr marL="0" indent="0">
              <a:buNone/>
            </a:pPr>
            <a:endParaRPr lang="en-ZA" sz="2000" dirty="0" smtClean="0"/>
          </a:p>
          <a:p>
            <a:endParaRPr lang="en-ZA" sz="2000" dirty="0"/>
          </a:p>
          <a:p>
            <a:pPr marL="0" indent="0">
              <a:buNone/>
            </a:pPr>
            <a:endParaRPr lang="en-ZA" sz="2000" dirty="0"/>
          </a:p>
          <a:p>
            <a:pPr marL="0" indent="0">
              <a:buNone/>
            </a:pPr>
            <a:endParaRPr lang="en-ZA" sz="2000" b="1" dirty="0" smtClean="0"/>
          </a:p>
          <a:p>
            <a:endParaRPr lang="en-US" sz="1400"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22</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283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lstStyle/>
          <a:p>
            <a:r>
              <a:rPr lang="en-US" sz="2500" dirty="0">
                <a:solidFill>
                  <a:srgbClr val="70AD47"/>
                </a:solidFill>
              </a:rPr>
              <a:t>7</a:t>
            </a:r>
            <a:r>
              <a:rPr kumimoji="0" lang="en-US" sz="25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a:t>
            </a:r>
            <a:r>
              <a:rPr kumimoji="0" lang="en-US" sz="3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 </a:t>
            </a:r>
            <a:r>
              <a:rPr lang="en-US" sz="2500" dirty="0">
                <a:solidFill>
                  <a:srgbClr val="70AD47"/>
                </a:solidFill>
              </a:rPr>
              <a:t>AUDIT ACTION </a:t>
            </a:r>
            <a:r>
              <a:rPr lang="en-US" sz="2500" dirty="0" smtClean="0">
                <a:solidFill>
                  <a:srgbClr val="70AD47"/>
                </a:solidFill>
              </a:rPr>
              <a:t>PLAN: </a:t>
            </a:r>
            <a:br>
              <a:rPr lang="en-US" sz="2500" dirty="0" smtClean="0">
                <a:solidFill>
                  <a:srgbClr val="70AD47"/>
                </a:solidFill>
              </a:rPr>
            </a:b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Implementation </a:t>
            </a:r>
            <a:r>
              <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of the 2020/21 </a:t>
            </a:r>
            <a:r>
              <a:rPr kumimoji="0" lang="en-US" sz="2200" b="1" i="0" u="none" strike="noStrike" kern="1200" cap="none" spc="0" normalizeH="0" baseline="0" noProof="0" dirty="0" smtClean="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Consolidated Audit </a:t>
            </a:r>
            <a:r>
              <a:rPr kumimoji="0" lang="en-US" sz="2200" b="1" i="0" u="none" strike="noStrike" kern="1200" cap="none" spc="0" normalizeH="0" baseline="0" noProof="0" dirty="0">
                <a:ln>
                  <a:noFill/>
                </a:ln>
                <a:solidFill>
                  <a:srgbClr val="70AD47"/>
                </a:solidFill>
                <a:effectLst/>
                <a:uLnTx/>
                <a:uFillTx/>
                <a:latin typeface="Arial" panose="020B0604020202020204" pitchFamily="34" charset="0"/>
                <a:ea typeface="Verdana" panose="020B0604030504040204" pitchFamily="34" charset="0"/>
                <a:cs typeface="Arial" panose="020B0604020202020204" pitchFamily="34" charset="0"/>
              </a:rPr>
              <a:t>Action Plan </a:t>
            </a:r>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4" y="1254877"/>
            <a:ext cx="9685986" cy="4597279"/>
          </a:xfrm>
        </p:spPr>
        <p:txBody>
          <a:bodyPr>
            <a:noAutofit/>
          </a:bodyPr>
          <a:lstStyle/>
          <a:p>
            <a:pPr marL="0" indent="0">
              <a:buNone/>
            </a:pPr>
            <a:r>
              <a:rPr lang="en-US" sz="2000" b="1" dirty="0" smtClean="0"/>
              <a:t>Progress to date:</a:t>
            </a:r>
          </a:p>
          <a:p>
            <a:r>
              <a:rPr lang="en-US" sz="2000" dirty="0" smtClean="0"/>
              <a:t>NSF </a:t>
            </a:r>
            <a:r>
              <a:rPr lang="en-US" sz="2000" dirty="0"/>
              <a:t>Executive Office has established an independent internal audit process to coordinate and monitor the implementation of the audit action </a:t>
            </a:r>
            <a:r>
              <a:rPr lang="en-US" sz="2000" dirty="0" smtClean="0"/>
              <a:t>plan.</a:t>
            </a:r>
          </a:p>
          <a:p>
            <a:r>
              <a:rPr lang="en-ZA" sz="2000" dirty="0" smtClean="0"/>
              <a:t>A </a:t>
            </a:r>
            <a:r>
              <a:rPr lang="en-ZA" sz="2000" dirty="0"/>
              <a:t>number of Determination Testing is underway and will be reported to the AA and EA for further action as informed by the findings</a:t>
            </a:r>
            <a:r>
              <a:rPr lang="en-ZA" sz="2000" dirty="0" smtClean="0"/>
              <a:t>.</a:t>
            </a:r>
          </a:p>
          <a:p>
            <a:r>
              <a:rPr lang="en-ZA" sz="2000" dirty="0" smtClean="0"/>
              <a:t>The NSF Audit Committee is guiding and supporting all the NSF managerial efforts to change the fortunes of the NSF.</a:t>
            </a:r>
          </a:p>
          <a:p>
            <a:pPr marL="0" indent="0">
              <a:buNone/>
            </a:pPr>
            <a:endParaRPr lang="en-ZA" sz="2000" dirty="0" smtClean="0"/>
          </a:p>
          <a:p>
            <a:endParaRPr lang="en-ZA" sz="2000" dirty="0"/>
          </a:p>
          <a:p>
            <a:pPr marL="0" indent="0">
              <a:buNone/>
            </a:pPr>
            <a:endParaRPr lang="en-ZA" sz="2000" dirty="0"/>
          </a:p>
          <a:p>
            <a:pPr marL="0" indent="0">
              <a:buNone/>
            </a:pPr>
            <a:endParaRPr lang="en-ZA" sz="2000" b="1" dirty="0" smtClean="0"/>
          </a:p>
          <a:p>
            <a:endParaRPr lang="en-US" sz="1400"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23</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
        <p:nvSpPr>
          <p:cNvPr id="6" name="Round Diagonal Corner Rectangle 5"/>
          <p:cNvSpPr/>
          <p:nvPr/>
        </p:nvSpPr>
        <p:spPr>
          <a:xfrm>
            <a:off x="2329841" y="4027117"/>
            <a:ext cx="8411227" cy="1045924"/>
          </a:xfrm>
          <a:prstGeom prst="round2DiagRect">
            <a:avLst/>
          </a:prstGeom>
          <a:solidFill>
            <a:srgbClr val="0699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t>The presentation captures the summary key points of the consolidated NSF Audit Action Plan arising from the AGSA audit findings.</a:t>
            </a:r>
            <a:endParaRPr lang="en-ZA" dirty="0"/>
          </a:p>
        </p:txBody>
      </p:sp>
    </p:spTree>
    <p:extLst>
      <p:ext uri="{BB962C8B-B14F-4D97-AF65-F5344CB8AC3E}">
        <p14:creationId xmlns:p14="http://schemas.microsoft.com/office/powerpoint/2010/main" val="10476186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2E68-5923-5448-A13D-F78FC91DBAB6}"/>
              </a:ext>
            </a:extLst>
          </p:cNvPr>
          <p:cNvSpPr>
            <a:spLocks noGrp="1"/>
          </p:cNvSpPr>
          <p:nvPr>
            <p:ph type="title"/>
          </p:nvPr>
        </p:nvSpPr>
        <p:spPr>
          <a:xfrm>
            <a:off x="1257561" y="3288602"/>
            <a:ext cx="5667110" cy="1229545"/>
          </a:xfrm>
        </p:spPr>
        <p:txBody>
          <a:bodyPr/>
          <a:lstStyle/>
          <a:p>
            <a:r>
              <a:rPr lang="en-US" dirty="0" smtClean="0"/>
              <a:t>THANK YOU</a:t>
            </a:r>
            <a:endParaRPr lang="en-US" dirty="0"/>
          </a:p>
        </p:txBody>
      </p:sp>
    </p:spTree>
    <p:extLst>
      <p:ext uri="{BB962C8B-B14F-4D97-AF65-F5344CB8AC3E}">
        <p14:creationId xmlns:p14="http://schemas.microsoft.com/office/powerpoint/2010/main" val="2172396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smtClean="0"/>
              <a:t>2. SITUATIONAL ANALYSIS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a:bodyPr>
          <a:lstStyle/>
          <a:p>
            <a:pPr marL="342900" indent="-342900">
              <a:buAutoNum type="arabicPeriod"/>
            </a:pPr>
            <a:r>
              <a:rPr lang="en-US" sz="1600" b="1" dirty="0"/>
              <a:t>LEGISLATIVE </a:t>
            </a:r>
            <a:r>
              <a:rPr lang="en-US" sz="1600" b="1" dirty="0" smtClean="0"/>
              <a:t>ENACTMENT</a:t>
            </a:r>
            <a:endParaRPr lang="en-US" b="1" dirty="0"/>
          </a:p>
          <a:p>
            <a:pPr marL="0" indent="0">
              <a:buNone/>
            </a:pPr>
            <a:r>
              <a:rPr lang="en-US" sz="1600" dirty="0"/>
              <a:t>Skills Development Amendment Act 37 of 2008:</a:t>
            </a:r>
          </a:p>
          <a:p>
            <a:pPr marL="0" indent="0">
              <a:buNone/>
            </a:pPr>
            <a:r>
              <a:rPr lang="en-US" sz="1600" dirty="0"/>
              <a:t>Section 27 – Establishment</a:t>
            </a:r>
          </a:p>
          <a:p>
            <a:pPr marL="0" indent="0">
              <a:buNone/>
            </a:pPr>
            <a:r>
              <a:rPr lang="en-US" sz="1600" dirty="0"/>
              <a:t>Section 28 – Use of Money (Skills Development Strategy)</a:t>
            </a:r>
          </a:p>
          <a:p>
            <a:pPr marL="0" indent="0">
              <a:buNone/>
            </a:pPr>
            <a:r>
              <a:rPr lang="en-US" sz="1600" dirty="0"/>
              <a:t>Section 29 – Control and Administration</a:t>
            </a:r>
          </a:p>
          <a:p>
            <a:pPr marL="0" indent="0">
              <a:buNone/>
            </a:pPr>
            <a:r>
              <a:rPr lang="en-US" sz="1600" b="1" dirty="0">
                <a:solidFill>
                  <a:schemeClr val="accent6"/>
                </a:solidFill>
              </a:rPr>
              <a:t>                                       READ TOGETHER WITH </a:t>
            </a:r>
          </a:p>
          <a:p>
            <a:pPr marL="0" indent="0">
              <a:buNone/>
            </a:pPr>
            <a:r>
              <a:rPr lang="en-US" sz="1600" dirty="0"/>
              <a:t>Public Finance Management Act 1 of 1999</a:t>
            </a:r>
          </a:p>
          <a:p>
            <a:pPr marL="0" indent="0">
              <a:buNone/>
            </a:pPr>
            <a:r>
              <a:rPr lang="en-US" sz="1600" dirty="0"/>
              <a:t>Section 49 – Accounting Authorities (section 1: Board/Person) </a:t>
            </a:r>
          </a:p>
          <a:p>
            <a:pPr marL="0" indent="0">
              <a:buNone/>
            </a:pPr>
            <a:r>
              <a:rPr lang="en-US" sz="1600" dirty="0"/>
              <a:t>Section 50 – Fiduciary duties, duty of care and best interest</a:t>
            </a:r>
          </a:p>
          <a:p>
            <a:pPr marL="0" indent="0">
              <a:buNone/>
            </a:pPr>
            <a:r>
              <a:rPr lang="en-US" sz="1600" dirty="0"/>
              <a:t>Section 51 – General responsibilities (AA)</a:t>
            </a:r>
          </a:p>
          <a:p>
            <a:pPr marL="0" indent="0">
              <a:buNone/>
            </a:pPr>
            <a:r>
              <a:rPr lang="en-US" sz="1600" b="1" dirty="0">
                <a:solidFill>
                  <a:schemeClr val="accent6"/>
                </a:solidFill>
              </a:rPr>
              <a:t>                                      READ TOGETHER WITH</a:t>
            </a:r>
          </a:p>
          <a:p>
            <a:pPr marL="0" indent="0">
              <a:buNone/>
            </a:pPr>
            <a:r>
              <a:rPr lang="en-US" sz="1600" dirty="0"/>
              <a:t>Section 63 – Financial oversight of the Executive Authority</a:t>
            </a:r>
          </a:p>
          <a:p>
            <a:pPr marL="0" indent="0">
              <a:buNone/>
            </a:pPr>
            <a:r>
              <a:rPr lang="en-US" sz="1600" dirty="0"/>
              <a:t>Section 65 – Parliamentary processes (tabling annual report,</a:t>
            </a:r>
          </a:p>
          <a:p>
            <a:pPr marL="0" indent="0">
              <a:buNone/>
            </a:pPr>
            <a:r>
              <a:rPr lang="en-US" sz="1600" dirty="0"/>
              <a:t>                                                                 financial statements and audit report)</a:t>
            </a:r>
          </a:p>
          <a:p>
            <a:pPr marL="0" indent="0">
              <a:buNone/>
            </a:pPr>
            <a:endParaRPr lang="en-US"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3</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9048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smtClean="0"/>
              <a:t>2. SITUATIONAL ANALYSIS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lnSpcReduction="10000"/>
          </a:bodyPr>
          <a:lstStyle/>
          <a:p>
            <a:pPr>
              <a:buFont typeface="Wingdings" panose="05000000000000000000" pitchFamily="2" charset="2"/>
              <a:buChar char="ü"/>
            </a:pPr>
            <a:r>
              <a:rPr lang="en-US" sz="1600" dirty="0"/>
              <a:t>The application of section1 (definition of accounting authority) and section 49(2)(b) (general establishment) of the </a:t>
            </a:r>
            <a:endParaRPr lang="en-US" sz="1600" dirty="0" smtClean="0"/>
          </a:p>
          <a:p>
            <a:pPr marL="0" indent="0">
              <a:buNone/>
            </a:pPr>
            <a:r>
              <a:rPr lang="en-US" sz="1600" dirty="0"/>
              <a:t> </a:t>
            </a:r>
            <a:r>
              <a:rPr lang="en-US" sz="1600" dirty="0" smtClean="0"/>
              <a:t>   PFMA  </a:t>
            </a:r>
            <a:r>
              <a:rPr lang="en-US" sz="1600" dirty="0"/>
              <a:t>impacts section 29 (1) (establishment of DG as AA) of the SDA in a legislatively purposeful manner </a:t>
            </a:r>
            <a:endParaRPr lang="en-US" sz="1600" dirty="0" smtClean="0"/>
          </a:p>
          <a:p>
            <a:pPr marL="0" indent="0">
              <a:buNone/>
            </a:pPr>
            <a:r>
              <a:rPr lang="en-US" sz="1600" dirty="0"/>
              <a:t> </a:t>
            </a:r>
            <a:r>
              <a:rPr lang="en-US" sz="1600" dirty="0" smtClean="0"/>
              <a:t>   articulated </a:t>
            </a:r>
            <a:r>
              <a:rPr lang="en-US" sz="1600" dirty="0"/>
              <a:t>by the previous slide on legislative enactment.</a:t>
            </a:r>
          </a:p>
          <a:p>
            <a:pPr>
              <a:buFont typeface="Wingdings" panose="05000000000000000000" pitchFamily="2" charset="2"/>
              <a:buChar char="ü"/>
            </a:pPr>
            <a:r>
              <a:rPr lang="en-US" sz="1600" dirty="0"/>
              <a:t>The conclusion therefore is that legislation does allow for a one person AA.</a:t>
            </a:r>
          </a:p>
          <a:p>
            <a:pPr>
              <a:buFont typeface="Wingdings" panose="05000000000000000000" pitchFamily="2" charset="2"/>
              <a:buChar char="ü"/>
            </a:pPr>
            <a:r>
              <a:rPr lang="en-US" sz="1600" dirty="0"/>
              <a:t>The question is whether this provision is ideal or not for the NSF.</a:t>
            </a:r>
          </a:p>
          <a:p>
            <a:pPr>
              <a:buFont typeface="Wingdings" panose="05000000000000000000" pitchFamily="2" charset="2"/>
              <a:buChar char="ü"/>
            </a:pPr>
            <a:r>
              <a:rPr lang="en-US" sz="1600" dirty="0"/>
              <a:t>If a Board is chosen over a one-man AA, is there a better prospect for a smooth power interface between the AA and EA arms?</a:t>
            </a:r>
          </a:p>
          <a:p>
            <a:pPr>
              <a:buFont typeface="Wingdings" panose="05000000000000000000" pitchFamily="2" charset="2"/>
              <a:buChar char="ü"/>
            </a:pPr>
            <a:r>
              <a:rPr lang="en-US" sz="1600" dirty="0"/>
              <a:t>Granted these preliminary arguments, the route to legislative amendment will be protracted.</a:t>
            </a:r>
          </a:p>
          <a:p>
            <a:pPr>
              <a:buFont typeface="Wingdings" panose="05000000000000000000" pitchFamily="2" charset="2"/>
              <a:buChar char="ü"/>
            </a:pPr>
            <a:r>
              <a:rPr lang="en-US" sz="1600" dirty="0"/>
              <a:t>What is the immediate intervention </a:t>
            </a:r>
            <a:r>
              <a:rPr lang="en-US" sz="1600" dirty="0" smtClean="0"/>
              <a:t>then to </a:t>
            </a:r>
            <a:r>
              <a:rPr lang="en-US" sz="1600" dirty="0"/>
              <a:t>smooth out the interface between AA and EA arms?</a:t>
            </a:r>
          </a:p>
          <a:p>
            <a:pPr marL="0" indent="0" algn="ctr">
              <a:buNone/>
            </a:pPr>
            <a:endParaRPr lang="en-US" sz="1600" b="1" dirty="0">
              <a:solidFill>
                <a:srgbClr val="069948"/>
              </a:solidFill>
            </a:endParaRPr>
          </a:p>
          <a:p>
            <a:pPr marL="0" indent="0" algn="ctr">
              <a:buNone/>
            </a:pPr>
            <a:r>
              <a:rPr lang="en-US" sz="1400" b="1" dirty="0">
                <a:solidFill>
                  <a:srgbClr val="069948"/>
                </a:solidFill>
              </a:rPr>
              <a:t>CLOSER COOPERATION BETWEEN THE </a:t>
            </a:r>
          </a:p>
          <a:p>
            <a:pPr marL="0" indent="0" algn="ctr">
              <a:buNone/>
            </a:pPr>
            <a:r>
              <a:rPr lang="en-US" sz="1400" b="1" dirty="0">
                <a:solidFill>
                  <a:srgbClr val="069948"/>
                </a:solidFill>
              </a:rPr>
              <a:t>EXECUTIVE AUTHORITY – ACCOUNTING AUTHORITY – EXECUTIVE OFFICER </a:t>
            </a:r>
          </a:p>
          <a:p>
            <a:pPr marL="0" indent="0" algn="ctr">
              <a:buNone/>
            </a:pPr>
            <a:r>
              <a:rPr lang="en-US" sz="1400" b="1" dirty="0">
                <a:solidFill>
                  <a:srgbClr val="069948"/>
                </a:solidFill>
              </a:rPr>
              <a:t>ON ALL NSF CORPORATE BUSINESS MATTERS</a:t>
            </a:r>
            <a:endParaRPr lang="en-US" b="1" dirty="0"/>
          </a:p>
          <a:p>
            <a:pPr marL="0" indent="0">
              <a:buNone/>
            </a:pPr>
            <a:r>
              <a:rPr lang="en-US" sz="1600" b="1" dirty="0"/>
              <a:t>THE DOMINO EFFECT THEORY</a:t>
            </a:r>
          </a:p>
          <a:p>
            <a:pPr marL="0" indent="0">
              <a:buNone/>
            </a:pPr>
            <a:r>
              <a:rPr lang="en-US" sz="1600" i="1" dirty="0"/>
              <a:t>When cooperation between authority structures( EA – AA – EO) exists and is visible, a HEALTHY CORPORATE CULTURE  marked by general cooperation prevails in an </a:t>
            </a:r>
            <a:r>
              <a:rPr lang="en-US" sz="1600" i="1" dirty="0" smtClean="0"/>
              <a:t>organization. </a:t>
            </a:r>
            <a:r>
              <a:rPr lang="en-US" sz="1600" i="1" dirty="0"/>
              <a:t>The opposite is also true.</a:t>
            </a:r>
          </a:p>
          <a:p>
            <a:pPr marL="0" indent="0">
              <a:buNone/>
            </a:pPr>
            <a:endParaRPr lang="en-US" dirty="0"/>
          </a:p>
          <a:p>
            <a:pPr marL="342900" indent="-342900">
              <a:buAutoNum type="arabicPeriod"/>
            </a:pPr>
            <a:endParaRPr lang="en-US"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4</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11" name="AutoShape 4" descr="Overlapping Sets">
            <a:extLst>
              <a:ext uri="{FF2B5EF4-FFF2-40B4-BE49-F238E27FC236}">
                <a16:creationId xmlns:a16="http://schemas.microsoft.com/office/drawing/2014/main" id="{F521F702-B0D8-4038-9BD1-278D01792D4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val="4040668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smtClean="0"/>
              <a:t>2. SITUATIONAL ANALYSIS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fontScale="92500" lnSpcReduction="20000"/>
          </a:bodyPr>
          <a:lstStyle/>
          <a:p>
            <a:pPr marL="0" indent="0">
              <a:buNone/>
            </a:pPr>
            <a:r>
              <a:rPr lang="en-US" sz="1600" b="1" dirty="0"/>
              <a:t>2</a:t>
            </a:r>
            <a:r>
              <a:rPr lang="en-US" sz="1600" b="1" dirty="0" smtClean="0"/>
              <a:t>. </a:t>
            </a:r>
            <a:r>
              <a:rPr lang="en-US" sz="1600" b="1" dirty="0"/>
              <a:t>NSF PERFORMANCE AT CORPORATE </a:t>
            </a:r>
            <a:r>
              <a:rPr lang="en-US" sz="1600" b="1" dirty="0" smtClean="0"/>
              <a:t>LEVEL</a:t>
            </a:r>
            <a:endParaRPr lang="en-US" sz="1600" b="1" dirty="0"/>
          </a:p>
          <a:p>
            <a:pPr marL="0" indent="0">
              <a:buNone/>
            </a:pPr>
            <a:r>
              <a:rPr lang="en-US" sz="1400" b="1" dirty="0"/>
              <a:t>Observation and </a:t>
            </a:r>
            <a:r>
              <a:rPr lang="en-US" sz="1400" b="1" dirty="0" smtClean="0"/>
              <a:t>description AS SEEN BY AGSA</a:t>
            </a:r>
            <a:endParaRPr lang="en-US" sz="1400" b="1" dirty="0"/>
          </a:p>
          <a:p>
            <a:pPr marL="0" indent="0">
              <a:buNone/>
            </a:pPr>
            <a:r>
              <a:rPr lang="en-US" sz="1400" b="1" dirty="0"/>
              <a:t>(a) Poor financial </a:t>
            </a:r>
            <a:r>
              <a:rPr lang="en-US" sz="1400" b="1" dirty="0" smtClean="0"/>
              <a:t>practices.</a:t>
            </a:r>
            <a:endParaRPr lang="en-US" sz="1400" b="1" dirty="0"/>
          </a:p>
          <a:p>
            <a:pPr marL="0" indent="0">
              <a:buNone/>
            </a:pPr>
            <a:r>
              <a:rPr lang="en-US" sz="1400" b="1" dirty="0"/>
              <a:t>(a) Skills development annual performance targets are </a:t>
            </a:r>
            <a:r>
              <a:rPr lang="en-US" sz="1400" b="1" dirty="0" smtClean="0"/>
              <a:t>missed.</a:t>
            </a:r>
            <a:endParaRPr lang="en-US" sz="1400" b="1" dirty="0"/>
          </a:p>
          <a:p>
            <a:pPr marL="0" indent="0">
              <a:buNone/>
            </a:pPr>
            <a:r>
              <a:rPr lang="en-US" sz="1400" b="1" dirty="0"/>
              <a:t>(c) There is no clear Internal Audit </a:t>
            </a:r>
            <a:r>
              <a:rPr lang="en-US" sz="1400" b="1" dirty="0" smtClean="0"/>
              <a:t>function.</a:t>
            </a:r>
          </a:p>
          <a:p>
            <a:pPr marL="0" indent="0">
              <a:buNone/>
            </a:pPr>
            <a:r>
              <a:rPr lang="en-US" sz="1400" b="1" dirty="0" smtClean="0"/>
              <a:t>(d) Poorly resourced HR.</a:t>
            </a:r>
          </a:p>
          <a:p>
            <a:pPr marL="0" indent="0">
              <a:buNone/>
            </a:pPr>
            <a:r>
              <a:rPr lang="en-US" sz="1400" b="1" dirty="0" smtClean="0"/>
              <a:t>(e) Poor record keeping.</a:t>
            </a:r>
          </a:p>
          <a:p>
            <a:pPr marL="0" indent="0">
              <a:buNone/>
            </a:pPr>
            <a:r>
              <a:rPr lang="en-US" sz="1400" b="1" dirty="0" smtClean="0"/>
              <a:t>SECTION 50 PFMA</a:t>
            </a:r>
            <a:endParaRPr lang="en-US" sz="1400" b="1" dirty="0"/>
          </a:p>
          <a:p>
            <a:pPr algn="l"/>
            <a:r>
              <a:rPr lang="en-US" sz="1800" b="0" i="0" u="none" strike="noStrike" baseline="0" dirty="0">
                <a:solidFill>
                  <a:schemeClr val="accent1">
                    <a:lumMod val="75000"/>
                  </a:schemeClr>
                </a:solidFill>
              </a:rPr>
              <a:t>must </a:t>
            </a:r>
            <a:r>
              <a:rPr lang="en-US" sz="1800" b="0" i="0" u="none" strike="noStrike" baseline="0" dirty="0" smtClean="0">
                <a:solidFill>
                  <a:schemeClr val="accent1">
                    <a:lumMod val="75000"/>
                  </a:schemeClr>
                </a:solidFill>
              </a:rPr>
              <a:t>ensure </a:t>
            </a:r>
            <a:r>
              <a:rPr lang="en-US" sz="1800" b="0" i="0" u="none" strike="noStrike" baseline="0" dirty="0">
                <a:solidFill>
                  <a:schemeClr val="accent1">
                    <a:lumMod val="75000"/>
                  </a:schemeClr>
                </a:solidFill>
              </a:rPr>
              <a:t>that public entity (NSF) has and maintains—</a:t>
            </a:r>
          </a:p>
          <a:p>
            <a:pPr algn="l"/>
            <a:r>
              <a:rPr lang="en-US" sz="1800" b="0" i="0" u="none" strike="noStrike" baseline="0" dirty="0">
                <a:solidFill>
                  <a:schemeClr val="accent1">
                    <a:lumMod val="75000"/>
                  </a:schemeClr>
                </a:solidFill>
              </a:rPr>
              <a:t>(</a:t>
            </a:r>
            <a:r>
              <a:rPr lang="en-US" sz="1800" b="0" i="0" u="none" strike="noStrike" baseline="0" dirty="0" err="1">
                <a:solidFill>
                  <a:schemeClr val="accent1">
                    <a:lumMod val="75000"/>
                  </a:schemeClr>
                </a:solidFill>
              </a:rPr>
              <a:t>i</a:t>
            </a:r>
            <a:r>
              <a:rPr lang="en-US" sz="1800" b="0" i="0" u="none" strike="noStrike" baseline="0" dirty="0">
                <a:solidFill>
                  <a:schemeClr val="accent1">
                    <a:lumMod val="75000"/>
                  </a:schemeClr>
                </a:solidFill>
              </a:rPr>
              <a:t>) effective, efficient and transparent systems of financial and risk management </a:t>
            </a:r>
            <a:r>
              <a:rPr lang="en-ZA" sz="1800" b="0" i="0" u="none" strike="noStrike" baseline="0" dirty="0">
                <a:solidFill>
                  <a:schemeClr val="accent1">
                    <a:lumMod val="75000"/>
                  </a:schemeClr>
                </a:solidFill>
              </a:rPr>
              <a:t>and internal control;</a:t>
            </a:r>
          </a:p>
          <a:p>
            <a:pPr algn="l"/>
            <a:r>
              <a:rPr lang="en-US" sz="1800" b="0" i="0" u="none" strike="noStrike" baseline="0" dirty="0">
                <a:solidFill>
                  <a:schemeClr val="accent1">
                    <a:lumMod val="75000"/>
                  </a:schemeClr>
                </a:solidFill>
              </a:rPr>
              <a:t>(ii) a system of internal audit under the control and direction of an audit committee complying with and</a:t>
            </a:r>
          </a:p>
          <a:p>
            <a:pPr marL="0" indent="0" algn="l">
              <a:buNone/>
            </a:pPr>
            <a:r>
              <a:rPr lang="en-US" sz="1800" b="0" i="0" u="none" strike="noStrike" baseline="0" dirty="0">
                <a:solidFill>
                  <a:schemeClr val="accent1">
                    <a:lumMod val="75000"/>
                  </a:schemeClr>
                </a:solidFill>
              </a:rPr>
              <a:t>   operating in accordance with regulations</a:t>
            </a:r>
          </a:p>
          <a:p>
            <a:pPr algn="l"/>
            <a:r>
              <a:rPr lang="en-US" sz="1800" b="0" i="0" u="none" strike="noStrike" baseline="0" dirty="0">
                <a:solidFill>
                  <a:schemeClr val="accent1">
                    <a:lumMod val="75000"/>
                  </a:schemeClr>
                </a:solidFill>
              </a:rPr>
              <a:t>(iii) an appropriate procurement and provisioning system which is fair, equitable, </a:t>
            </a:r>
            <a:r>
              <a:rPr lang="en-ZA" sz="1800" b="0" i="0" u="none" strike="noStrike" baseline="0" dirty="0">
                <a:solidFill>
                  <a:schemeClr val="accent1">
                    <a:lumMod val="75000"/>
                  </a:schemeClr>
                </a:solidFill>
              </a:rPr>
              <a:t>transparent,</a:t>
            </a:r>
          </a:p>
          <a:p>
            <a:pPr marL="0" indent="0" algn="l">
              <a:buNone/>
            </a:pPr>
            <a:r>
              <a:rPr lang="en-ZA" sz="1800" b="0" i="0" u="none" strike="noStrike" baseline="0" dirty="0">
                <a:solidFill>
                  <a:schemeClr val="accent1">
                    <a:lumMod val="75000"/>
                  </a:schemeClr>
                </a:solidFill>
              </a:rPr>
              <a:t>   competitive and cost effective;</a:t>
            </a:r>
          </a:p>
          <a:p>
            <a:pPr algn="l"/>
            <a:r>
              <a:rPr lang="en-US" sz="1800" b="0" i="0" u="none" strike="noStrike" baseline="0" dirty="0">
                <a:solidFill>
                  <a:schemeClr val="accent1">
                    <a:lumMod val="75000"/>
                  </a:schemeClr>
                </a:solidFill>
              </a:rPr>
              <a:t>(iv) a system for properly evaluating all major capital projects prior to a final </a:t>
            </a:r>
            <a:r>
              <a:rPr lang="en-ZA" sz="1800" b="0" i="0" u="none" strike="noStrike" baseline="0" dirty="0">
                <a:solidFill>
                  <a:schemeClr val="accent1">
                    <a:lumMod val="75000"/>
                  </a:schemeClr>
                </a:solidFill>
              </a:rPr>
              <a:t>decision on the project;</a:t>
            </a:r>
          </a:p>
          <a:p>
            <a:pPr marL="0" indent="0" algn="l">
              <a:buNone/>
            </a:pPr>
            <a:endParaRPr lang="en-ZA" sz="1800" b="0" i="0" u="none" strike="noStrike" baseline="0" dirty="0">
              <a:solidFill>
                <a:schemeClr val="accent1">
                  <a:lumMod val="75000"/>
                </a:schemeClr>
              </a:solidFill>
            </a:endParaRPr>
          </a:p>
          <a:p>
            <a:pPr marL="0" indent="0" algn="ctr">
              <a:buNone/>
            </a:pPr>
            <a:r>
              <a:rPr lang="en-US" sz="1400" b="1" dirty="0">
                <a:solidFill>
                  <a:srgbClr val="00B050"/>
                </a:solidFill>
              </a:rPr>
              <a:t>THE DUTY OF CARE AND ACTING IN THE INTEREST OF THE NSF MUST BE REPRIORITISED MOVING FORWARD</a:t>
            </a:r>
            <a:r>
              <a:rPr lang="en-US" sz="1400" b="1" dirty="0">
                <a:solidFill>
                  <a:srgbClr val="70AD47"/>
                </a:solidFill>
              </a:rPr>
              <a:t>. </a:t>
            </a:r>
          </a:p>
          <a:p>
            <a:pPr marL="342900" indent="-342900">
              <a:buFont typeface="+mj-lt"/>
              <a:buAutoNum type="arabicPeriod"/>
            </a:pPr>
            <a:endParaRPr lang="en-US" sz="1400"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5</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264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7C0D-CC0D-A74E-8A84-018A97D1CC69}"/>
              </a:ext>
            </a:extLst>
          </p:cNvPr>
          <p:cNvSpPr>
            <a:spLocks noGrp="1"/>
          </p:cNvSpPr>
          <p:nvPr>
            <p:ph type="title"/>
          </p:nvPr>
        </p:nvSpPr>
        <p:spPr/>
        <p:txBody>
          <a:bodyPr>
            <a:normAutofit/>
          </a:bodyPr>
          <a:lstStyle/>
          <a:p>
            <a:r>
              <a:rPr lang="en-US" sz="2400" dirty="0" smtClean="0"/>
              <a:t>2. SITUATIONAL ANALYSIS  </a:t>
            </a:r>
            <a:endParaRPr lang="en-US" sz="2400" dirty="0"/>
          </a:p>
        </p:txBody>
      </p:sp>
      <p:sp>
        <p:nvSpPr>
          <p:cNvPr id="3" name="Content Placeholder 2">
            <a:extLst>
              <a:ext uri="{FF2B5EF4-FFF2-40B4-BE49-F238E27FC236}">
                <a16:creationId xmlns:a16="http://schemas.microsoft.com/office/drawing/2014/main" id="{739E0EA9-5A03-E747-87E8-D39C71CB78DE}"/>
              </a:ext>
            </a:extLst>
          </p:cNvPr>
          <p:cNvSpPr>
            <a:spLocks noGrp="1"/>
          </p:cNvSpPr>
          <p:nvPr>
            <p:ph idx="1"/>
          </p:nvPr>
        </p:nvSpPr>
        <p:spPr/>
        <p:txBody>
          <a:bodyPr>
            <a:normAutofit fontScale="47500" lnSpcReduction="20000"/>
          </a:bodyPr>
          <a:lstStyle/>
          <a:p>
            <a:pPr marL="0" indent="0">
              <a:buNone/>
            </a:pPr>
            <a:r>
              <a:rPr lang="en-US" sz="3400" b="1" dirty="0"/>
              <a:t>3</a:t>
            </a:r>
            <a:r>
              <a:rPr lang="en-US" sz="3400" b="1" dirty="0" smtClean="0"/>
              <a:t>. </a:t>
            </a:r>
            <a:r>
              <a:rPr lang="en-US" sz="3400" b="1" dirty="0"/>
              <a:t>NSF LIMITED CORPORATE MANAGEMENT STRUCTURES</a:t>
            </a:r>
          </a:p>
          <a:p>
            <a:pPr marL="0" indent="0">
              <a:buNone/>
            </a:pPr>
            <a:r>
              <a:rPr lang="en-US" sz="1900" b="1" dirty="0"/>
              <a:t>Observation and Description</a:t>
            </a:r>
          </a:p>
          <a:p>
            <a:pPr marL="342900" indent="-342900">
              <a:buAutoNum type="alphaLcParenBoth"/>
            </a:pPr>
            <a:r>
              <a:rPr lang="en-US" sz="2100" b="1" dirty="0"/>
              <a:t>In form and shape the NSF does not reflect a Schedule 3 entity (with limited autonomy).</a:t>
            </a:r>
          </a:p>
          <a:p>
            <a:pPr marL="342900" indent="-342900">
              <a:buAutoNum type="alphaLcParenBoth"/>
            </a:pPr>
            <a:r>
              <a:rPr lang="en-US" sz="2100" b="1" dirty="0"/>
              <a:t>It is oblivious of its corporate image endowment considering the command it has in terms of the  Skills Development Levy Act fund revenue and  disbursement provisions.</a:t>
            </a:r>
          </a:p>
          <a:p>
            <a:pPr marL="342900" indent="-342900">
              <a:buAutoNum type="alphaLcParenBoth"/>
            </a:pPr>
            <a:r>
              <a:rPr lang="en-US" sz="2100" b="1" dirty="0"/>
              <a:t>Still emits </a:t>
            </a:r>
            <a:r>
              <a:rPr lang="en-US" sz="2100" b="1" dirty="0" smtClean="0"/>
              <a:t>strong bureaucratic characteristics:</a:t>
            </a:r>
            <a:endParaRPr lang="en-US" sz="2100" b="1" dirty="0"/>
          </a:p>
          <a:p>
            <a:pPr>
              <a:buFont typeface="Wingdings" panose="05000000000000000000" pitchFamily="2" charset="2"/>
              <a:buChar char="ü"/>
            </a:pPr>
            <a:r>
              <a:rPr lang="en-US" sz="2200" dirty="0"/>
              <a:t>Very restricted in all recruitment, selection and employment processes.</a:t>
            </a:r>
          </a:p>
          <a:p>
            <a:pPr>
              <a:buFont typeface="Wingdings" panose="05000000000000000000" pitchFamily="2" charset="2"/>
              <a:buChar char="ü"/>
            </a:pPr>
            <a:r>
              <a:rPr lang="en-US" sz="2200" dirty="0"/>
              <a:t>Very restricted in supply chain management processes.</a:t>
            </a:r>
          </a:p>
          <a:p>
            <a:pPr>
              <a:buFont typeface="Wingdings" panose="05000000000000000000" pitchFamily="2" charset="2"/>
              <a:buChar char="ü"/>
            </a:pPr>
            <a:r>
              <a:rPr lang="en-US" sz="2200" dirty="0"/>
              <a:t>Somehow restricted in information communication and technology sphere.</a:t>
            </a:r>
          </a:p>
          <a:p>
            <a:pPr>
              <a:buFont typeface="Wingdings" panose="05000000000000000000" pitchFamily="2" charset="2"/>
              <a:buChar char="ü"/>
            </a:pPr>
            <a:r>
              <a:rPr lang="en-US" sz="2200" dirty="0"/>
              <a:t>Very thin in project management processes yet this is part of the essence of NSF existence.</a:t>
            </a:r>
          </a:p>
          <a:p>
            <a:pPr>
              <a:buFont typeface="Wingdings" panose="05000000000000000000" pitchFamily="2" charset="2"/>
              <a:buChar char="ü"/>
            </a:pPr>
            <a:r>
              <a:rPr lang="en-US" sz="2200" dirty="0"/>
              <a:t>Very thin in monitoring and evaluation processes.</a:t>
            </a:r>
          </a:p>
          <a:p>
            <a:pPr>
              <a:buFont typeface="Wingdings" panose="05000000000000000000" pitchFamily="2" charset="2"/>
              <a:buChar char="ü"/>
            </a:pPr>
            <a:r>
              <a:rPr lang="en-US" sz="2200" dirty="0"/>
              <a:t>Very thin in research and innovation.</a:t>
            </a:r>
          </a:p>
          <a:p>
            <a:pPr>
              <a:buFont typeface="Wingdings" panose="05000000000000000000" pitchFamily="2" charset="2"/>
              <a:buChar char="ü"/>
            </a:pPr>
            <a:r>
              <a:rPr lang="en-US" sz="2200" dirty="0"/>
              <a:t>Still struggling with segregation of functions in Finance vis-à-vis Fund Management</a:t>
            </a:r>
          </a:p>
          <a:p>
            <a:pPr marL="0" indent="0">
              <a:buNone/>
            </a:pPr>
            <a:endParaRPr lang="en-US" sz="1900" dirty="0"/>
          </a:p>
          <a:p>
            <a:pPr marL="0" indent="0">
              <a:buNone/>
            </a:pPr>
            <a:r>
              <a:rPr lang="en-US" sz="2100" b="1" dirty="0"/>
              <a:t>(f) Strategy, Innovation and Organizational Performance ought to incorporate structured quality assurance systems </a:t>
            </a:r>
            <a:r>
              <a:rPr lang="en-US" sz="2100" b="1" dirty="0" err="1"/>
              <a:t>e.g</a:t>
            </a:r>
            <a:r>
              <a:rPr lang="en-US" sz="2100" b="1" dirty="0"/>
              <a:t> ISO9001:2015</a:t>
            </a:r>
            <a:endParaRPr lang="en-US" sz="2100" dirty="0"/>
          </a:p>
          <a:p>
            <a:pPr>
              <a:buFont typeface="Wingdings" panose="05000000000000000000" pitchFamily="2" charset="2"/>
              <a:buChar char="ü"/>
            </a:pPr>
            <a:r>
              <a:rPr lang="en-US" sz="1800" dirty="0"/>
              <a:t>Quality assurance systems are absent,  inadequately compensated for at legal compliance level</a:t>
            </a:r>
          </a:p>
          <a:p>
            <a:pPr marL="0" indent="0">
              <a:buNone/>
            </a:pPr>
            <a:r>
              <a:rPr lang="en-US" sz="1800" dirty="0"/>
              <a:t>     (only legal compliance no corporate standards compliance) </a:t>
            </a:r>
          </a:p>
          <a:p>
            <a:pPr marL="0" indent="0">
              <a:buNone/>
            </a:pPr>
            <a:endParaRPr lang="en-US" b="1" dirty="0"/>
          </a:p>
          <a:p>
            <a:pPr marL="0" indent="0" algn="ctr">
              <a:buNone/>
            </a:pPr>
            <a:r>
              <a:rPr lang="en-US" sz="2900" b="1" dirty="0">
                <a:solidFill>
                  <a:srgbClr val="069948"/>
                </a:solidFill>
              </a:rPr>
              <a:t>A STRONG NEED EXISTS TO DECOUPLE THE NSF FROM THE DHET </a:t>
            </a:r>
            <a:r>
              <a:rPr lang="en-US" sz="2900" b="1" dirty="0" smtClean="0">
                <a:solidFill>
                  <a:srgbClr val="069948"/>
                </a:solidFill>
              </a:rPr>
              <a:t>OPERATIONAL </a:t>
            </a:r>
            <a:r>
              <a:rPr lang="en-US" sz="2900" b="1" dirty="0">
                <a:solidFill>
                  <a:srgbClr val="069948"/>
                </a:solidFill>
              </a:rPr>
              <a:t>NETWORK </a:t>
            </a:r>
            <a:r>
              <a:rPr lang="en-US" sz="2900" b="1" dirty="0" smtClean="0">
                <a:solidFill>
                  <a:srgbClr val="069948"/>
                </a:solidFill>
              </a:rPr>
              <a:t>THOUGH MAINTAINING THE</a:t>
            </a:r>
          </a:p>
          <a:p>
            <a:pPr marL="0" indent="0" algn="ctr">
              <a:buNone/>
            </a:pPr>
            <a:r>
              <a:rPr lang="en-US" sz="2900" b="1" dirty="0" smtClean="0">
                <a:solidFill>
                  <a:srgbClr val="069948"/>
                </a:solidFill>
              </a:rPr>
              <a:t> DIRECTOR GENERAL AS </a:t>
            </a:r>
            <a:r>
              <a:rPr lang="en-US" sz="2900" b="1" dirty="0">
                <a:solidFill>
                  <a:srgbClr val="069948"/>
                </a:solidFill>
              </a:rPr>
              <a:t>THE ACCOUNTING </a:t>
            </a:r>
            <a:r>
              <a:rPr lang="en-US" sz="2900" b="1" dirty="0" smtClean="0">
                <a:solidFill>
                  <a:srgbClr val="069948"/>
                </a:solidFill>
              </a:rPr>
              <a:t>AUTHORITY OF THE NSF</a:t>
            </a:r>
            <a:endParaRPr lang="en-US" sz="2900" b="1" dirty="0">
              <a:solidFill>
                <a:srgbClr val="069948"/>
              </a:solidFill>
            </a:endParaRPr>
          </a:p>
          <a:p>
            <a:pPr marL="0" indent="0">
              <a:buNone/>
            </a:pPr>
            <a:endParaRPr lang="en-US" sz="2900" b="1" dirty="0"/>
          </a:p>
          <a:p>
            <a:pPr marL="342900" indent="-342900">
              <a:buAutoNum type="arabicPeriod"/>
            </a:pPr>
            <a:endParaRPr lang="en-US" b="1" dirty="0"/>
          </a:p>
          <a:p>
            <a:pPr marL="0" indent="0">
              <a:buNone/>
            </a:pPr>
            <a:endParaRPr lang="en-US" dirty="0"/>
          </a:p>
          <a:p>
            <a:pPr marL="342900" indent="-342900">
              <a:buFont typeface="+mj-lt"/>
              <a:buAutoNum type="arabicPeriod"/>
            </a:pPr>
            <a:endParaRPr lang="en-US" dirty="0"/>
          </a:p>
          <a:p>
            <a:pPr marL="342900" indent="-342900">
              <a:buFont typeface="+mj-lt"/>
              <a:buAutoNum type="arabicPeriod"/>
            </a:pPr>
            <a:endParaRPr lang="en-US" dirty="0"/>
          </a:p>
          <a:p>
            <a:pPr marL="342900" indent="-342900">
              <a:buFont typeface="+mj-lt"/>
              <a:buAutoNum type="arabicPeriod"/>
            </a:pPr>
            <a:endParaRPr lang="en-US" dirty="0"/>
          </a:p>
        </p:txBody>
      </p:sp>
      <p:sp>
        <p:nvSpPr>
          <p:cNvPr id="4" name="Slide Number Placeholder 3">
            <a:extLst>
              <a:ext uri="{FF2B5EF4-FFF2-40B4-BE49-F238E27FC236}">
                <a16:creationId xmlns:a16="http://schemas.microsoft.com/office/drawing/2014/main" id="{C8AFBFEB-E5C8-1144-8BDC-F6A57E73110D}"/>
              </a:ext>
            </a:extLst>
          </p:cNvPr>
          <p:cNvSpPr>
            <a:spLocks noGrp="1"/>
          </p:cNvSpPr>
          <p:nvPr>
            <p:ph type="sldNum" sz="quarter" idx="4"/>
          </p:nvPr>
        </p:nvSpPr>
        <p:spPr>
          <a:xfrm>
            <a:off x="100573" y="136525"/>
            <a:ext cx="487762" cy="226714"/>
          </a:xfrm>
        </p:spPr>
        <p:txBody>
          <a:bodyPr/>
          <a:lstStyle/>
          <a:p>
            <a:fld id="{D0187014-A058-7742-9C1E-B2A7F306F8B0}" type="slidenum">
              <a:rPr lang="en-US" smtClean="0"/>
              <a:pPr/>
              <a:t>6</a:t>
            </a:fld>
            <a:endParaRPr lang="en-US" dirty="0"/>
          </a:p>
        </p:txBody>
      </p:sp>
      <p:cxnSp>
        <p:nvCxnSpPr>
          <p:cNvPr id="5" name="Straight Connector 4">
            <a:extLst>
              <a:ext uri="{FF2B5EF4-FFF2-40B4-BE49-F238E27FC236}">
                <a16:creationId xmlns:a16="http://schemas.microsoft.com/office/drawing/2014/main" id="{39FBBEF4-A8E5-074B-B7BD-8262F673085D}"/>
              </a:ext>
            </a:extLst>
          </p:cNvPr>
          <p:cNvCxnSpPr>
            <a:cxnSpLocks/>
          </p:cNvCxnSpPr>
          <p:nvPr/>
        </p:nvCxnSpPr>
        <p:spPr>
          <a:xfrm flipH="1">
            <a:off x="981349" y="1003610"/>
            <a:ext cx="10816949" cy="1698"/>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Right Brace 6">
            <a:extLst>
              <a:ext uri="{FF2B5EF4-FFF2-40B4-BE49-F238E27FC236}">
                <a16:creationId xmlns:a16="http://schemas.microsoft.com/office/drawing/2014/main" id="{2A67F27E-45F8-495D-9A4F-4F4BE5BBCE5B}"/>
              </a:ext>
            </a:extLst>
          </p:cNvPr>
          <p:cNvSpPr/>
          <p:nvPr/>
        </p:nvSpPr>
        <p:spPr>
          <a:xfrm>
            <a:off x="6615805" y="2441941"/>
            <a:ext cx="1434465" cy="175286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9" name="TextBox 8">
            <a:extLst>
              <a:ext uri="{FF2B5EF4-FFF2-40B4-BE49-F238E27FC236}">
                <a16:creationId xmlns:a16="http://schemas.microsoft.com/office/drawing/2014/main" id="{C933AF02-4F70-4207-B4F5-EBCB80E4F6F8}"/>
              </a:ext>
            </a:extLst>
          </p:cNvPr>
          <p:cNvSpPr txBox="1"/>
          <p:nvPr/>
        </p:nvSpPr>
        <p:spPr>
          <a:xfrm>
            <a:off x="8393170" y="2948940"/>
            <a:ext cx="2577464" cy="1323439"/>
          </a:xfrm>
          <a:prstGeom prst="rect">
            <a:avLst/>
          </a:prstGeom>
          <a:noFill/>
        </p:spPr>
        <p:txBody>
          <a:bodyPr wrap="square" rtlCol="0">
            <a:spAutoFit/>
          </a:bodyPr>
          <a:lstStyle/>
          <a:p>
            <a:r>
              <a:rPr lang="en-ZA" sz="1600" dirty="0">
                <a:solidFill>
                  <a:srgbClr val="FF0000"/>
                </a:solidFill>
              </a:rPr>
              <a:t>All these support structures are an extension from DHET to NSF: </a:t>
            </a:r>
            <a:r>
              <a:rPr lang="en-ZA" sz="1600" b="1" dirty="0">
                <a:solidFill>
                  <a:srgbClr val="FF0000"/>
                </a:solidFill>
              </a:rPr>
              <a:t>NOT AT ALL ASSISTING THE GROWTH OF NSF</a:t>
            </a:r>
          </a:p>
        </p:txBody>
      </p:sp>
    </p:spTree>
    <p:extLst>
      <p:ext uri="{BB962C8B-B14F-4D97-AF65-F5344CB8AC3E}">
        <p14:creationId xmlns:p14="http://schemas.microsoft.com/office/powerpoint/2010/main" val="4189528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a:solidFill>
                  <a:srgbClr val="70AD47"/>
                </a:solidFill>
              </a:rPr>
              <a:t>3</a:t>
            </a:r>
            <a:r>
              <a:rPr kumimoji="0" lang="en-US" sz="2500" b="1" i="0" u="none" strike="noStrike" kern="1200" cap="none" spc="0" normalizeH="0" baseline="0" noProof="0" dirty="0" smtClean="0">
                <a:ln>
                  <a:noFill/>
                </a:ln>
                <a:solidFill>
                  <a:srgbClr val="70AD47"/>
                </a:solidFill>
                <a:effectLst/>
                <a:uLnTx/>
                <a:uFillTx/>
              </a:rPr>
              <a:t>.TURNAROUND STRATEGY:</a:t>
            </a:r>
            <a:r>
              <a:rPr kumimoji="0" lang="en-US" sz="2500" b="1" i="0" u="none" strike="noStrike" kern="1200" cap="none" spc="0" normalizeH="0" noProof="0" dirty="0" smtClean="0">
                <a:ln>
                  <a:noFill/>
                </a:ln>
                <a:solidFill>
                  <a:srgbClr val="70AD47"/>
                </a:solidFill>
                <a:effectLst/>
                <a:uLnTx/>
                <a:uFillTx/>
              </a:rPr>
              <a:t> </a:t>
            </a:r>
            <a:r>
              <a:rPr lang="en-US" sz="2500" dirty="0" smtClean="0">
                <a:solidFill>
                  <a:srgbClr val="70AD47"/>
                </a:solidFill>
              </a:rPr>
              <a:t>TACTICAL RESPONSE  </a:t>
            </a:r>
            <a:endParaRPr lang="en-US" sz="2200" dirty="0"/>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282063"/>
            <a:ext cx="9800993" cy="5223240"/>
          </a:xfrm>
        </p:spPr>
        <p:txBody>
          <a:bodyPr>
            <a:normAutofit fontScale="92500" lnSpcReduction="10000"/>
          </a:bodyPr>
          <a:lstStyle/>
          <a:p>
            <a:pPr marL="0" indent="0">
              <a:buNone/>
            </a:pPr>
            <a:r>
              <a:rPr lang="en-US" sz="1900" b="1" dirty="0" smtClean="0">
                <a:solidFill>
                  <a:srgbClr val="2F2E7E"/>
                </a:solidFill>
              </a:rPr>
              <a:t>CONSIDERING THE SITUATIONAL ANALYSIS </a:t>
            </a:r>
            <a:r>
              <a:rPr lang="en-US" sz="1900" b="1" dirty="0">
                <a:solidFill>
                  <a:srgbClr val="2F2E7E"/>
                </a:solidFill>
              </a:rPr>
              <a:t>EIGHT (8) </a:t>
            </a:r>
            <a:r>
              <a:rPr lang="en-US" sz="1900" b="1" dirty="0" smtClean="0">
                <a:solidFill>
                  <a:srgbClr val="2F2E7E"/>
                </a:solidFill>
              </a:rPr>
              <a:t>KEY</a:t>
            </a:r>
          </a:p>
          <a:p>
            <a:pPr marL="0" indent="0">
              <a:buNone/>
            </a:pPr>
            <a:r>
              <a:rPr lang="en-US" sz="1900" b="1" dirty="0" smtClean="0">
                <a:solidFill>
                  <a:srgbClr val="2F2E7E"/>
                </a:solidFill>
              </a:rPr>
              <a:t>PERFORMANCE AREAS </a:t>
            </a:r>
            <a:r>
              <a:rPr lang="en-US" sz="1900" b="1" dirty="0">
                <a:solidFill>
                  <a:srgbClr val="2F2E7E"/>
                </a:solidFill>
              </a:rPr>
              <a:t>ARE </a:t>
            </a:r>
            <a:r>
              <a:rPr lang="en-US" sz="1900" b="1" dirty="0" smtClean="0">
                <a:solidFill>
                  <a:srgbClr val="2F2E7E"/>
                </a:solidFill>
              </a:rPr>
              <a:t>IDENTIFIED:</a:t>
            </a:r>
            <a:endParaRPr lang="en-US" sz="1900" dirty="0" smtClean="0"/>
          </a:p>
          <a:p>
            <a:pPr marL="0" indent="0">
              <a:buNone/>
            </a:pPr>
            <a:r>
              <a:rPr lang="en-US" b="1" dirty="0" smtClean="0"/>
              <a:t>1. The consolidation of the NSF targeted resources:</a:t>
            </a:r>
          </a:p>
          <a:p>
            <a:pPr>
              <a:buFont typeface="Wingdings" panose="05000000000000000000" pitchFamily="2" charset="2"/>
              <a:buChar char="ü"/>
            </a:pPr>
            <a:r>
              <a:rPr lang="en-US" b="1" i="1" dirty="0" smtClean="0"/>
              <a:t> </a:t>
            </a:r>
            <a:r>
              <a:rPr lang="en-US" sz="1600" b="1" dirty="0" smtClean="0"/>
              <a:t>Human resource</a:t>
            </a:r>
            <a:r>
              <a:rPr lang="en-US" dirty="0" smtClean="0"/>
              <a:t>: Filling of vacancies in Finance; Information Communication</a:t>
            </a:r>
          </a:p>
          <a:p>
            <a:pPr marL="0" indent="0">
              <a:buNone/>
            </a:pPr>
            <a:r>
              <a:rPr lang="en-US" dirty="0"/>
              <a:t> </a:t>
            </a:r>
            <a:r>
              <a:rPr lang="en-US" dirty="0" smtClean="0"/>
              <a:t>   Technology; Internal Audit; Skills Development Implementation and Strategy, Innovation and</a:t>
            </a:r>
          </a:p>
          <a:p>
            <a:pPr marL="0" indent="0">
              <a:buNone/>
            </a:pPr>
            <a:r>
              <a:rPr lang="en-US" dirty="0"/>
              <a:t> </a:t>
            </a:r>
            <a:r>
              <a:rPr lang="en-US" dirty="0" smtClean="0"/>
              <a:t>   Organizational Performance.</a:t>
            </a:r>
          </a:p>
          <a:p>
            <a:pPr>
              <a:buFont typeface="Wingdings" panose="05000000000000000000" pitchFamily="2" charset="2"/>
              <a:buChar char="ü"/>
            </a:pPr>
            <a:r>
              <a:rPr lang="en-US" sz="1600" b="1" dirty="0" smtClean="0"/>
              <a:t>Information Technology resource</a:t>
            </a:r>
            <a:r>
              <a:rPr lang="en-US" b="1" dirty="0" smtClean="0"/>
              <a:t>: </a:t>
            </a:r>
            <a:r>
              <a:rPr lang="en-US" dirty="0"/>
              <a:t>F</a:t>
            </a:r>
            <a:r>
              <a:rPr lang="en-US" dirty="0" smtClean="0"/>
              <a:t>ull digitization of the skills development core</a:t>
            </a:r>
          </a:p>
          <a:p>
            <a:pPr marL="0" indent="0">
              <a:buNone/>
            </a:pPr>
            <a:r>
              <a:rPr lang="en-US" dirty="0"/>
              <a:t> </a:t>
            </a:r>
            <a:r>
              <a:rPr lang="en-US" dirty="0" smtClean="0"/>
              <a:t>  business value chain (planning, initiation, evaluation &amp; adjudication, ratification, contracting,</a:t>
            </a:r>
          </a:p>
          <a:p>
            <a:pPr marL="0" indent="0">
              <a:buNone/>
            </a:pPr>
            <a:r>
              <a:rPr lang="en-US" dirty="0"/>
              <a:t> </a:t>
            </a:r>
            <a:r>
              <a:rPr lang="en-US" dirty="0" smtClean="0"/>
              <a:t>  disbursement, internal reporting, monitoring &amp; evaluation, project management, fund </a:t>
            </a:r>
          </a:p>
          <a:p>
            <a:pPr marL="0" indent="0">
              <a:buNone/>
            </a:pPr>
            <a:r>
              <a:rPr lang="en-US" dirty="0"/>
              <a:t> </a:t>
            </a:r>
            <a:r>
              <a:rPr lang="en-US" dirty="0" smtClean="0"/>
              <a:t>  management and external reporting) and support systems (finance, human resources,</a:t>
            </a:r>
          </a:p>
          <a:p>
            <a:pPr marL="0" indent="0">
              <a:buNone/>
            </a:pPr>
            <a:r>
              <a:rPr lang="en-US" dirty="0"/>
              <a:t> </a:t>
            </a:r>
            <a:r>
              <a:rPr lang="en-US" dirty="0" smtClean="0"/>
              <a:t>  customer relations, quality assurance etc.) to improve efficiencies on information interface</a:t>
            </a:r>
          </a:p>
          <a:p>
            <a:pPr marL="0" indent="0">
              <a:buNone/>
            </a:pPr>
            <a:r>
              <a:rPr lang="en-US" dirty="0"/>
              <a:t> </a:t>
            </a:r>
            <a:r>
              <a:rPr lang="en-US" dirty="0" smtClean="0"/>
              <a:t>  and accessibility.</a:t>
            </a:r>
          </a:p>
          <a:p>
            <a:pPr>
              <a:buFont typeface="Wingdings" panose="05000000000000000000" pitchFamily="2" charset="2"/>
              <a:buChar char="ü"/>
            </a:pPr>
            <a:r>
              <a:rPr lang="en-US" sz="1600" b="1" dirty="0" smtClean="0"/>
              <a:t>Information Technology resource:</a:t>
            </a:r>
            <a:r>
              <a:rPr lang="en-US" sz="1600" dirty="0" smtClean="0"/>
              <a:t> </a:t>
            </a:r>
            <a:r>
              <a:rPr lang="en-US" dirty="0"/>
              <a:t>E</a:t>
            </a:r>
            <a:r>
              <a:rPr lang="en-US" dirty="0" smtClean="0"/>
              <a:t>stablishment of the NSF own digital network</a:t>
            </a:r>
          </a:p>
          <a:p>
            <a:pPr marL="0" indent="0">
              <a:buNone/>
            </a:pPr>
            <a:r>
              <a:rPr lang="en-US" dirty="0"/>
              <a:t> </a:t>
            </a:r>
            <a:r>
              <a:rPr lang="en-US" dirty="0" smtClean="0"/>
              <a:t>  infrastructure to reliably support the operational efficiency of the skills </a:t>
            </a:r>
            <a:r>
              <a:rPr lang="en-US" dirty="0"/>
              <a:t>d</a:t>
            </a:r>
            <a:r>
              <a:rPr lang="en-US" dirty="0" smtClean="0"/>
              <a:t>evelopment value</a:t>
            </a:r>
          </a:p>
          <a:p>
            <a:pPr marL="0" indent="0">
              <a:buNone/>
            </a:pPr>
            <a:r>
              <a:rPr lang="en-US" dirty="0"/>
              <a:t> </a:t>
            </a:r>
            <a:r>
              <a:rPr lang="en-US" dirty="0" smtClean="0"/>
              <a:t>  chain.</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7</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032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smtClean="0">
                <a:solidFill>
                  <a:srgbClr val="70AD47"/>
                </a:solidFill>
              </a:rPr>
              <a:t>3</a:t>
            </a:r>
            <a:r>
              <a:rPr kumimoji="0" lang="en-US" sz="2500" b="1" i="0" u="none" strike="noStrike" kern="1200" cap="none" spc="0" normalizeH="0" baseline="0" noProof="0" dirty="0" smtClean="0">
                <a:ln>
                  <a:noFill/>
                </a:ln>
                <a:solidFill>
                  <a:srgbClr val="70AD47"/>
                </a:solidFill>
                <a:effectLst/>
                <a:uLnTx/>
                <a:uFillTx/>
              </a:rPr>
              <a:t>.TURNAROUND STRATEGY: </a:t>
            </a:r>
            <a:r>
              <a:rPr lang="en-US" sz="2500" dirty="0" smtClean="0">
                <a:solidFill>
                  <a:srgbClr val="70AD47"/>
                </a:solidFill>
              </a:rPr>
              <a:t>TACTICAL RESPONSE  </a:t>
            </a:r>
            <a:endParaRPr lang="en-US" sz="2200" dirty="0"/>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282063"/>
            <a:ext cx="9800993" cy="5223240"/>
          </a:xfrm>
        </p:spPr>
        <p:txBody>
          <a:bodyPr>
            <a:normAutofit fontScale="77500" lnSpcReduction="20000"/>
          </a:bodyPr>
          <a:lstStyle/>
          <a:p>
            <a:pPr marL="0" indent="0">
              <a:buNone/>
            </a:pPr>
            <a:endParaRPr lang="en-US" sz="2300" dirty="0" smtClean="0"/>
          </a:p>
          <a:p>
            <a:pPr marL="0" indent="0">
              <a:buNone/>
            </a:pPr>
            <a:r>
              <a:rPr lang="en-US" sz="2300" b="1" dirty="0"/>
              <a:t>2</a:t>
            </a:r>
            <a:r>
              <a:rPr lang="en-US" sz="2300" b="1" dirty="0" smtClean="0"/>
              <a:t>. The consolidation of the NSF funding policies</a:t>
            </a:r>
            <a:r>
              <a:rPr lang="en-US" sz="2300" b="1" dirty="0"/>
              <a:t> </a:t>
            </a:r>
            <a:r>
              <a:rPr lang="en-US" sz="2300" b="1" dirty="0" smtClean="0"/>
              <a:t>and guidelines:</a:t>
            </a:r>
          </a:p>
          <a:p>
            <a:pPr>
              <a:buFont typeface="Wingdings" panose="05000000000000000000" pitchFamily="2" charset="2"/>
              <a:buChar char="ü"/>
            </a:pPr>
            <a:r>
              <a:rPr lang="en-US" i="1" dirty="0" smtClean="0"/>
              <a:t> </a:t>
            </a:r>
            <a:r>
              <a:rPr lang="en-US" dirty="0" smtClean="0"/>
              <a:t>Establish or review mechanisms for funding unsolicited proposals (exogenous) for</a:t>
            </a:r>
          </a:p>
          <a:p>
            <a:pPr marL="0" indent="0">
              <a:buNone/>
            </a:pPr>
            <a:r>
              <a:rPr lang="en-US" dirty="0"/>
              <a:t> </a:t>
            </a:r>
            <a:r>
              <a:rPr lang="en-US" dirty="0" smtClean="0"/>
              <a:t>   expanded public participation.</a:t>
            </a:r>
          </a:p>
          <a:p>
            <a:pPr>
              <a:buFont typeface="Wingdings" panose="05000000000000000000" pitchFamily="2" charset="2"/>
              <a:buChar char="ü"/>
            </a:pPr>
            <a:r>
              <a:rPr lang="en-US" dirty="0" smtClean="0"/>
              <a:t>Establish or review mechanisms for funding solicited proposals (endogenous) for earmarked </a:t>
            </a:r>
          </a:p>
          <a:p>
            <a:pPr marL="0" indent="0">
              <a:buNone/>
            </a:pPr>
            <a:r>
              <a:rPr lang="en-US" dirty="0"/>
              <a:t> </a:t>
            </a:r>
            <a:r>
              <a:rPr lang="en-US" dirty="0" smtClean="0"/>
              <a:t>   internal skills development planning.</a:t>
            </a:r>
          </a:p>
          <a:p>
            <a:pPr>
              <a:buFont typeface="Wingdings" panose="05000000000000000000" pitchFamily="2" charset="2"/>
              <a:buChar char="ü"/>
            </a:pPr>
            <a:r>
              <a:rPr lang="en-US" dirty="0" smtClean="0"/>
              <a:t>Establish or review mechanisms for funding the PSET system for infrastructural support and</a:t>
            </a:r>
          </a:p>
          <a:p>
            <a:pPr marL="0" indent="0">
              <a:buNone/>
            </a:pPr>
            <a:r>
              <a:rPr lang="en-US" dirty="0"/>
              <a:t> </a:t>
            </a:r>
            <a:r>
              <a:rPr lang="en-US" dirty="0" smtClean="0"/>
              <a:t>   programmes viability. </a:t>
            </a:r>
          </a:p>
          <a:p>
            <a:pPr marL="0" indent="0">
              <a:buNone/>
            </a:pPr>
            <a:r>
              <a:rPr lang="en-US" sz="2300" b="1" dirty="0" smtClean="0"/>
              <a:t>3. The strengthening of the NSF processes underpinning skills development </a:t>
            </a:r>
          </a:p>
          <a:p>
            <a:pPr marL="0" indent="0">
              <a:buNone/>
            </a:pPr>
            <a:r>
              <a:rPr lang="en-US" sz="2300" b="1" dirty="0"/>
              <a:t> </a:t>
            </a:r>
            <a:r>
              <a:rPr lang="en-US" sz="2300" b="1" dirty="0" smtClean="0"/>
              <a:t>   implementation value chain: </a:t>
            </a:r>
          </a:p>
          <a:p>
            <a:pPr>
              <a:buFont typeface="Wingdings" panose="05000000000000000000" pitchFamily="2" charset="2"/>
              <a:buChar char="ü"/>
            </a:pPr>
            <a:r>
              <a:rPr lang="en-US" dirty="0" smtClean="0"/>
              <a:t>Separate the Fund Management function from Project Management function.</a:t>
            </a:r>
          </a:p>
          <a:p>
            <a:pPr marL="0" indent="0">
              <a:buNone/>
            </a:pPr>
            <a:r>
              <a:rPr lang="en-US" dirty="0"/>
              <a:t> </a:t>
            </a:r>
            <a:r>
              <a:rPr lang="en-US" dirty="0" smtClean="0"/>
              <a:t>  (segregation of duties principle as a check and balance tool).</a:t>
            </a:r>
          </a:p>
          <a:p>
            <a:pPr>
              <a:buFont typeface="Wingdings" panose="05000000000000000000" pitchFamily="2" charset="2"/>
              <a:buChar char="ü"/>
            </a:pPr>
            <a:r>
              <a:rPr lang="en-US" dirty="0" smtClean="0"/>
              <a:t>Establish the monitoring and evaluation function as a separate structure from Skills</a:t>
            </a:r>
          </a:p>
          <a:p>
            <a:pPr marL="0" indent="0">
              <a:buNone/>
            </a:pPr>
            <a:r>
              <a:rPr lang="en-US" dirty="0"/>
              <a:t> </a:t>
            </a:r>
            <a:r>
              <a:rPr lang="en-US" dirty="0" smtClean="0"/>
              <a:t>   Development Initiation (segregation of duties principle as a check and balance tool).</a:t>
            </a:r>
          </a:p>
          <a:p>
            <a:pPr>
              <a:buFont typeface="Wingdings" panose="05000000000000000000" pitchFamily="2" charset="2"/>
              <a:buChar char="ü"/>
            </a:pPr>
            <a:r>
              <a:rPr lang="en-US" dirty="0" smtClean="0"/>
              <a:t>Establish a skills development research and innovation function to give meaning to</a:t>
            </a:r>
          </a:p>
          <a:p>
            <a:pPr marL="0" indent="0">
              <a:buNone/>
            </a:pPr>
            <a:r>
              <a:rPr lang="en-US" dirty="0" smtClean="0"/>
              <a:t>    demand driven skills development</a:t>
            </a:r>
            <a:r>
              <a:rPr lang="en-US" sz="1700" dirty="0" smtClean="0"/>
              <a:t>.</a:t>
            </a:r>
          </a:p>
          <a:p>
            <a:pPr>
              <a:buFont typeface="Wingdings" panose="05000000000000000000" pitchFamily="2" charset="2"/>
              <a:buChar char="ü"/>
            </a:pPr>
            <a:r>
              <a:rPr lang="en-US" sz="1700" dirty="0" smtClean="0"/>
              <a:t>Strengthen NSF regional capacity in the administration of funding contracts and information archiving. </a:t>
            </a:r>
          </a:p>
          <a:p>
            <a:pPr>
              <a:buFont typeface="Wingdings" panose="05000000000000000000" pitchFamily="2" charset="2"/>
              <a:buChar char="ü"/>
            </a:pPr>
            <a:r>
              <a:rPr lang="en-US" sz="1700" dirty="0" smtClean="0"/>
              <a:t>Establish annual Skills Development Providers orientation campaigns.</a:t>
            </a:r>
            <a:endParaRPr lang="en-US" b="1"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8</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661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7156-518A-6F4B-997F-102900933C01}"/>
              </a:ext>
            </a:extLst>
          </p:cNvPr>
          <p:cNvSpPr>
            <a:spLocks noGrp="1"/>
          </p:cNvSpPr>
          <p:nvPr>
            <p:ph type="title"/>
          </p:nvPr>
        </p:nvSpPr>
        <p:spPr/>
        <p:txBody>
          <a:bodyPr>
            <a:normAutofit/>
          </a:bodyPr>
          <a:lstStyle/>
          <a:p>
            <a:pPr>
              <a:tabLst>
                <a:tab pos="1033463" algn="l"/>
              </a:tabLst>
            </a:pPr>
            <a:r>
              <a:rPr lang="en-US" sz="2500" dirty="0" smtClean="0">
                <a:solidFill>
                  <a:srgbClr val="70AD47"/>
                </a:solidFill>
              </a:rPr>
              <a:t>3</a:t>
            </a:r>
            <a:r>
              <a:rPr kumimoji="0" lang="en-US" sz="2500" b="1" i="0" u="none" strike="noStrike" kern="1200" cap="none" spc="0" normalizeH="0" baseline="0" noProof="0" dirty="0" smtClean="0">
                <a:ln>
                  <a:noFill/>
                </a:ln>
                <a:solidFill>
                  <a:srgbClr val="70AD47"/>
                </a:solidFill>
                <a:effectLst/>
                <a:uLnTx/>
                <a:uFillTx/>
              </a:rPr>
              <a:t>.TURNAROUND STRATEGY: </a:t>
            </a:r>
            <a:r>
              <a:rPr lang="en-US" sz="2500" dirty="0" smtClean="0">
                <a:solidFill>
                  <a:srgbClr val="70AD47"/>
                </a:solidFill>
              </a:rPr>
              <a:t>TACTICAL RESPONSE  </a:t>
            </a:r>
            <a:endParaRPr lang="en-US" sz="2200" dirty="0"/>
          </a:p>
        </p:txBody>
      </p:sp>
      <p:sp>
        <p:nvSpPr>
          <p:cNvPr id="3" name="Content Placeholder 2">
            <a:extLst>
              <a:ext uri="{FF2B5EF4-FFF2-40B4-BE49-F238E27FC236}">
                <a16:creationId xmlns:a16="http://schemas.microsoft.com/office/drawing/2014/main" id="{1006758E-D43B-0545-B95C-48408FFAB414}"/>
              </a:ext>
            </a:extLst>
          </p:cNvPr>
          <p:cNvSpPr>
            <a:spLocks noGrp="1"/>
          </p:cNvSpPr>
          <p:nvPr>
            <p:ph idx="1"/>
          </p:nvPr>
        </p:nvSpPr>
        <p:spPr>
          <a:xfrm>
            <a:off x="2112333" y="1282063"/>
            <a:ext cx="9800993" cy="5223240"/>
          </a:xfrm>
        </p:spPr>
        <p:txBody>
          <a:bodyPr>
            <a:normAutofit fontScale="92500" lnSpcReduction="10000"/>
          </a:bodyPr>
          <a:lstStyle/>
          <a:p>
            <a:pPr marL="0" indent="0">
              <a:buNone/>
            </a:pPr>
            <a:endParaRPr lang="en-US" sz="2300" dirty="0" smtClean="0"/>
          </a:p>
          <a:p>
            <a:pPr marL="0" indent="0">
              <a:buNone/>
            </a:pPr>
            <a:r>
              <a:rPr lang="en-US" sz="1900" b="1" dirty="0" smtClean="0"/>
              <a:t>4. The strengthening of the Internal Audit (IA) function:</a:t>
            </a:r>
          </a:p>
          <a:p>
            <a:pPr>
              <a:buFont typeface="Wingdings" panose="05000000000000000000" pitchFamily="2" charset="2"/>
              <a:buChar char="ü"/>
            </a:pPr>
            <a:r>
              <a:rPr lang="en-US" dirty="0" smtClean="0"/>
              <a:t>Expand the IA function beyond material determination to include the collection and evaluation of</a:t>
            </a:r>
          </a:p>
          <a:p>
            <a:pPr marL="0" indent="0">
              <a:buNone/>
            </a:pPr>
            <a:r>
              <a:rPr lang="en-US" dirty="0" smtClean="0"/>
              <a:t>    evidential material related to organizational reporting and audit action plans.</a:t>
            </a:r>
          </a:p>
          <a:p>
            <a:pPr>
              <a:buFont typeface="Wingdings" panose="05000000000000000000" pitchFamily="2" charset="2"/>
              <a:buChar char="ü"/>
            </a:pPr>
            <a:r>
              <a:rPr lang="en-US" dirty="0" smtClean="0"/>
              <a:t>Improve the turnaround time on material determination to be 30days and 60 days where</a:t>
            </a:r>
          </a:p>
          <a:p>
            <a:pPr marL="0" indent="0">
              <a:buNone/>
            </a:pPr>
            <a:r>
              <a:rPr lang="en-US" dirty="0" smtClean="0"/>
              <a:t>    investigations are conducted. </a:t>
            </a:r>
          </a:p>
          <a:p>
            <a:pPr marL="0" indent="0">
              <a:buNone/>
            </a:pPr>
            <a:r>
              <a:rPr lang="en-US" sz="1900" b="1" dirty="0" smtClean="0"/>
              <a:t>5. Establishment of a Quality Assurance system and process in the NSF:</a:t>
            </a:r>
          </a:p>
          <a:p>
            <a:pPr>
              <a:buFont typeface="Wingdings" panose="05000000000000000000" pitchFamily="2" charset="2"/>
              <a:buChar char="ü"/>
            </a:pPr>
            <a:r>
              <a:rPr lang="en-US" dirty="0" smtClean="0"/>
              <a:t>Introduce a Quality Assurance system benchmarked against international standards, example</a:t>
            </a:r>
          </a:p>
          <a:p>
            <a:pPr marL="0" indent="0">
              <a:buNone/>
            </a:pPr>
            <a:r>
              <a:rPr lang="en-US" dirty="0" smtClean="0"/>
              <a:t>    ISO 9001 to assist NSF to establish reliable service delivery quality standards open to</a:t>
            </a:r>
          </a:p>
          <a:p>
            <a:pPr marL="0" indent="0">
              <a:buNone/>
            </a:pPr>
            <a:r>
              <a:rPr lang="en-US" dirty="0"/>
              <a:t> </a:t>
            </a:r>
            <a:r>
              <a:rPr lang="en-US" dirty="0" smtClean="0"/>
              <a:t>   external examination and certification.</a:t>
            </a:r>
          </a:p>
          <a:p>
            <a:pPr marL="0" indent="0">
              <a:buNone/>
            </a:pPr>
            <a:r>
              <a:rPr lang="en-US" b="1" dirty="0" smtClean="0"/>
              <a:t>6.</a:t>
            </a:r>
            <a:r>
              <a:rPr lang="en-US" dirty="0" smtClean="0"/>
              <a:t> </a:t>
            </a:r>
            <a:r>
              <a:rPr lang="en-US" b="1" dirty="0" smtClean="0"/>
              <a:t>The</a:t>
            </a:r>
            <a:r>
              <a:rPr lang="en-US" dirty="0" smtClean="0"/>
              <a:t> </a:t>
            </a:r>
            <a:r>
              <a:rPr lang="en-US" b="1" dirty="0"/>
              <a:t>c</a:t>
            </a:r>
            <a:r>
              <a:rPr lang="en-US" b="1" dirty="0" smtClean="0"/>
              <a:t>onsolidate a Risk Management system and a Risk Register pertinent to the NSF</a:t>
            </a:r>
            <a:r>
              <a:rPr lang="en-US" dirty="0" smtClean="0"/>
              <a:t>:</a:t>
            </a:r>
          </a:p>
          <a:p>
            <a:pPr>
              <a:buFont typeface="Wingdings" panose="05000000000000000000" pitchFamily="2" charset="2"/>
              <a:buChar char="ü"/>
            </a:pPr>
            <a:r>
              <a:rPr lang="en-US" dirty="0" smtClean="0"/>
              <a:t>Strengthen a customized NSF risk register and the management thereof in order to preempt</a:t>
            </a:r>
          </a:p>
          <a:p>
            <a:pPr marL="0" indent="0">
              <a:buNone/>
            </a:pPr>
            <a:r>
              <a:rPr lang="en-US" dirty="0" smtClean="0"/>
              <a:t>    possible disastrous events and timeously prevent them.</a:t>
            </a:r>
          </a:p>
          <a:p>
            <a:pPr>
              <a:buFont typeface="Wingdings" panose="05000000000000000000" pitchFamily="2" charset="2"/>
              <a:buChar char="ü"/>
            </a:pPr>
            <a:r>
              <a:rPr lang="en-US" dirty="0" smtClean="0"/>
              <a:t>Respond to forensic investigations and the recommendations arising.</a:t>
            </a:r>
          </a:p>
          <a:p>
            <a:pPr>
              <a:buFont typeface="Wingdings" panose="05000000000000000000" pitchFamily="2" charset="2"/>
              <a:buChar char="ü"/>
            </a:pPr>
            <a:r>
              <a:rPr lang="en-US" dirty="0" smtClean="0"/>
              <a:t>Respond to recommendations suggesting consequence management.</a:t>
            </a:r>
          </a:p>
          <a:p>
            <a:pPr marL="0" indent="0">
              <a:buNone/>
            </a:pPr>
            <a:endParaRPr lang="en-US" dirty="0" smtClean="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6BD236D6-BC39-794E-894C-ABF4D8759E5B}"/>
              </a:ext>
            </a:extLst>
          </p:cNvPr>
          <p:cNvSpPr>
            <a:spLocks noGrp="1"/>
          </p:cNvSpPr>
          <p:nvPr>
            <p:ph type="sldNum" sz="quarter" idx="4"/>
          </p:nvPr>
        </p:nvSpPr>
        <p:spPr>
          <a:xfrm>
            <a:off x="50393" y="136525"/>
            <a:ext cx="634288" cy="226714"/>
          </a:xfrm>
          <a:prstGeom prst="rect">
            <a:avLst/>
          </a:prstGeom>
        </p:spPr>
        <p:txBody>
          <a:bodyPr/>
          <a:lstStyle/>
          <a:p>
            <a:fld id="{D0187014-A058-7742-9C1E-B2A7F306F8B0}" type="slidenum">
              <a:rPr lang="en-US" smtClean="0"/>
              <a:pPr/>
              <a:t>9</a:t>
            </a:fld>
            <a:endParaRPr lang="en-US" dirty="0"/>
          </a:p>
        </p:txBody>
      </p:sp>
      <p:cxnSp>
        <p:nvCxnSpPr>
          <p:cNvPr id="5" name="Straight Connector 4">
            <a:extLst>
              <a:ext uri="{FF2B5EF4-FFF2-40B4-BE49-F238E27FC236}">
                <a16:creationId xmlns:a16="http://schemas.microsoft.com/office/drawing/2014/main" id="{A7BE44A8-EF01-D74A-9BB4-937BED9F29EA}"/>
              </a:ext>
            </a:extLst>
          </p:cNvPr>
          <p:cNvCxnSpPr>
            <a:cxnSpLocks/>
          </p:cNvCxnSpPr>
          <p:nvPr/>
        </p:nvCxnSpPr>
        <p:spPr>
          <a:xfrm flipH="1">
            <a:off x="2112334" y="1129943"/>
            <a:ext cx="9685987" cy="0"/>
          </a:xfrm>
          <a:prstGeom prst="line">
            <a:avLst/>
          </a:prstGeom>
          <a:ln w="28575">
            <a:solidFill>
              <a:srgbClr val="D21F2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849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1276</TotalTime>
  <Words>3719</Words>
  <Application>Microsoft Office PowerPoint</Application>
  <PresentationFormat>Widescreen</PresentationFormat>
  <Paragraphs>499</Paragraphs>
  <Slides>24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Verdana</vt:lpstr>
      <vt:lpstr>Wingdings</vt:lpstr>
      <vt:lpstr>Office Theme</vt:lpstr>
      <vt:lpstr>National Skills Fund (NSF) Turnaround Strategy and Audit Action Plan Report</vt:lpstr>
      <vt:lpstr>1. INTRODUCTION </vt:lpstr>
      <vt:lpstr>2. SITUATIONAL ANALYSIS  </vt:lpstr>
      <vt:lpstr>2. SITUATIONAL ANALYSIS  </vt:lpstr>
      <vt:lpstr>2. SITUATIONAL ANALYSIS  </vt:lpstr>
      <vt:lpstr>2. SITUATIONAL ANALYSIS  </vt:lpstr>
      <vt:lpstr>3.TURNAROUND STRATEGY: TACTICAL RESPONSE  </vt:lpstr>
      <vt:lpstr>3.TURNAROUND STRATEGY: TACTICAL RESPONSE  </vt:lpstr>
      <vt:lpstr>3.TURNAROUND STRATEGY: TACTICAL RESPONSE  </vt:lpstr>
      <vt:lpstr>3.TURNAROUND STRATEGY: TACTICAL RESPONSE  </vt:lpstr>
      <vt:lpstr> 4.TRACKING PROGRESS   </vt:lpstr>
      <vt:lpstr> 4.TRACKING PROGRESS  </vt:lpstr>
      <vt:lpstr> 4.TRACKING PROGRESS </vt:lpstr>
      <vt:lpstr> 4.TRACKING PROGRESS </vt:lpstr>
      <vt:lpstr> 4.TRACKING PROGRESS </vt:lpstr>
      <vt:lpstr> 4.TRACKING PROGRESS </vt:lpstr>
      <vt:lpstr>1. AUDIT ACTION PLAN:   Enhancement of  NSF human resource capacity</vt:lpstr>
      <vt:lpstr>2. AUDIT ACTION PLAN:  Improvement of the NSF systems and business processes </vt:lpstr>
      <vt:lpstr>3. AUDIT ACTION PLAN:  NSF acceleration of the turnaround time for project/programme funding </vt:lpstr>
      <vt:lpstr>4. AUDIT ACTION PLAN:  Strengthening of project monitoring and evaluation</vt:lpstr>
      <vt:lpstr>5. AUDIT ACTION PLAN:  Managing external risks, ensuring compliance and repairing relationships  </vt:lpstr>
      <vt:lpstr>6. AUDIT ACTION PLAN:  Financial Statements</vt:lpstr>
      <vt:lpstr>7. AUDIT ACTION PLAN:  Implementation of the 2020/21 Consolidated Audit Action Plan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Skills Fund  2019/20 Annual Report</dc:title>
  <dc:creator>Ngewu, Khanyisa</dc:creator>
  <cp:lastModifiedBy>Jabulani Majozi</cp:lastModifiedBy>
  <cp:revision>147</cp:revision>
  <cp:lastPrinted>2022-03-07T10:54:08Z</cp:lastPrinted>
  <dcterms:created xsi:type="dcterms:W3CDTF">2021-02-03T09:27:09Z</dcterms:created>
  <dcterms:modified xsi:type="dcterms:W3CDTF">2022-03-10T09:37:13Z</dcterms:modified>
</cp:coreProperties>
</file>