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7"/>
  </p:notesMasterIdLst>
  <p:sldIdLst>
    <p:sldId id="256" r:id="rId2"/>
    <p:sldId id="272" r:id="rId3"/>
    <p:sldId id="662" r:id="rId4"/>
    <p:sldId id="296" r:id="rId5"/>
    <p:sldId id="625" r:id="rId6"/>
    <p:sldId id="621" r:id="rId7"/>
    <p:sldId id="622" r:id="rId8"/>
    <p:sldId id="339" r:id="rId9"/>
    <p:sldId id="331" r:id="rId10"/>
    <p:sldId id="333" r:id="rId11"/>
    <p:sldId id="628" r:id="rId12"/>
    <p:sldId id="629" r:id="rId13"/>
    <p:sldId id="630" r:id="rId14"/>
    <p:sldId id="631" r:id="rId15"/>
    <p:sldId id="632" r:id="rId16"/>
    <p:sldId id="619" r:id="rId17"/>
    <p:sldId id="618" r:id="rId18"/>
    <p:sldId id="626" r:id="rId19"/>
    <p:sldId id="623" r:id="rId20"/>
    <p:sldId id="620" r:id="rId21"/>
    <p:sldId id="660" r:id="rId22"/>
    <p:sldId id="661" r:id="rId23"/>
    <p:sldId id="615" r:id="rId24"/>
    <p:sldId id="627" r:id="rId25"/>
    <p:sldId id="659" r:id="rId26"/>
  </p:sldIdLst>
  <p:sldSz cx="9144000" cy="5143500" type="screen16x9"/>
  <p:notesSz cx="6808788" cy="9940925"/>
  <p:defaultTextStyle>
    <a:defPPr>
      <a:defRPr lang="en-US"/>
    </a:defPPr>
    <a:lvl1pPr marL="0" algn="l" defTabSz="914372" rtl="0" eaLnBrk="1" latinLnBrk="0" hangingPunct="1">
      <a:defRPr sz="1800" kern="1200">
        <a:solidFill>
          <a:schemeClr val="tx1"/>
        </a:solidFill>
        <a:latin typeface="+mn-lt"/>
        <a:ea typeface="+mn-ea"/>
        <a:cs typeface="+mn-cs"/>
      </a:defRPr>
    </a:lvl1pPr>
    <a:lvl2pPr marL="457186" algn="l" defTabSz="914372" rtl="0" eaLnBrk="1" latinLnBrk="0" hangingPunct="1">
      <a:defRPr sz="1800" kern="1200">
        <a:solidFill>
          <a:schemeClr val="tx1"/>
        </a:solidFill>
        <a:latin typeface="+mn-lt"/>
        <a:ea typeface="+mn-ea"/>
        <a:cs typeface="+mn-cs"/>
      </a:defRPr>
    </a:lvl2pPr>
    <a:lvl3pPr marL="914372" algn="l" defTabSz="914372" rtl="0" eaLnBrk="1" latinLnBrk="0" hangingPunct="1">
      <a:defRPr sz="1800" kern="1200">
        <a:solidFill>
          <a:schemeClr val="tx1"/>
        </a:solidFill>
        <a:latin typeface="+mn-lt"/>
        <a:ea typeface="+mn-ea"/>
        <a:cs typeface="+mn-cs"/>
      </a:defRPr>
    </a:lvl3pPr>
    <a:lvl4pPr marL="1371558" algn="l" defTabSz="914372" rtl="0" eaLnBrk="1" latinLnBrk="0" hangingPunct="1">
      <a:defRPr sz="1800" kern="1200">
        <a:solidFill>
          <a:schemeClr val="tx1"/>
        </a:solidFill>
        <a:latin typeface="+mn-lt"/>
        <a:ea typeface="+mn-ea"/>
        <a:cs typeface="+mn-cs"/>
      </a:defRPr>
    </a:lvl4pPr>
    <a:lvl5pPr marL="1828744" algn="l" defTabSz="914372" rtl="0" eaLnBrk="1" latinLnBrk="0" hangingPunct="1">
      <a:defRPr sz="1800" kern="1200">
        <a:solidFill>
          <a:schemeClr val="tx1"/>
        </a:solidFill>
        <a:latin typeface="+mn-lt"/>
        <a:ea typeface="+mn-ea"/>
        <a:cs typeface="+mn-cs"/>
      </a:defRPr>
    </a:lvl5pPr>
    <a:lvl6pPr marL="2285930" algn="l" defTabSz="914372" rtl="0" eaLnBrk="1" latinLnBrk="0" hangingPunct="1">
      <a:defRPr sz="1800" kern="1200">
        <a:solidFill>
          <a:schemeClr val="tx1"/>
        </a:solidFill>
        <a:latin typeface="+mn-lt"/>
        <a:ea typeface="+mn-ea"/>
        <a:cs typeface="+mn-cs"/>
      </a:defRPr>
    </a:lvl6pPr>
    <a:lvl7pPr marL="2743115" algn="l" defTabSz="914372" rtl="0" eaLnBrk="1" latinLnBrk="0" hangingPunct="1">
      <a:defRPr sz="1800" kern="1200">
        <a:solidFill>
          <a:schemeClr val="tx1"/>
        </a:solidFill>
        <a:latin typeface="+mn-lt"/>
        <a:ea typeface="+mn-ea"/>
        <a:cs typeface="+mn-cs"/>
      </a:defRPr>
    </a:lvl7pPr>
    <a:lvl8pPr marL="3200301" algn="l" defTabSz="914372" rtl="0" eaLnBrk="1" latinLnBrk="0" hangingPunct="1">
      <a:defRPr sz="1800" kern="1200">
        <a:solidFill>
          <a:schemeClr val="tx1"/>
        </a:solidFill>
        <a:latin typeface="+mn-lt"/>
        <a:ea typeface="+mn-ea"/>
        <a:cs typeface="+mn-cs"/>
      </a:defRPr>
    </a:lvl8pPr>
    <a:lvl9pPr marL="3657487" algn="l" defTabSz="91437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46" userDrawn="1">
          <p15:clr>
            <a:srgbClr val="A4A3A4"/>
          </p15:clr>
        </p15:guide>
        <p15:guide id="2" pos="351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gan Nhiwatiwa" initials="MN" lastIdx="63" clrIdx="0"/>
  <p:cmAuthor id="1" name="Mandy Scott" initials="MS" lastIdx="0" clrIdx="1"/>
  <p:cmAuthor id="2" name="Lerato Nage" initials="LN" lastIdx="43" clrIdx="2"/>
  <p:cmAuthor id="3" name="Sibongile  Kelembe" initials="SK" lastIdx="6" clrIdx="3"/>
  <p:cmAuthor id="4" name="User" initials="User" lastIdx="80" clrIdx="4"/>
  <p:cmAuthor id="5" name="Fiona Lewis" initials="FL" lastIdx="2" clrIdx="5"/>
  <p:cmAuthor id="6" name="Nqwenelwa Ncede" initials="NN" lastIdx="2" clrIdx="6">
    <p:extLst>
      <p:ext uri="{19B8F6BF-5375-455C-9EA6-DF929625EA0E}">
        <p15:presenceInfo xmlns:p15="http://schemas.microsoft.com/office/powerpoint/2012/main" userId="S-1-5-21-466414844-2629134834-3731761825-47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12" autoAdjust="0"/>
    <p:restoredTop sz="94249" autoAdjust="0"/>
  </p:normalViewPr>
  <p:slideViewPr>
    <p:cSldViewPr>
      <p:cViewPr>
        <p:scale>
          <a:sx n="84" d="100"/>
          <a:sy n="84" d="100"/>
        </p:scale>
        <p:origin x="984" y="64"/>
      </p:cViewPr>
      <p:guideLst>
        <p:guide orient="horz" pos="2346"/>
        <p:guide pos="3515"/>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9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8.xlsx"/></Relationships>
</file>

<file path=ppt/charts/_rels/chart11.xml.rels><?xml version="1.0" encoding="UTF-8" standalone="yes"?>
<Relationships xmlns="http://schemas.openxmlformats.org/package/2006/relationships"><Relationship Id="rId3" Type="http://schemas.openxmlformats.org/officeDocument/2006/relationships/oleObject" Target="file:///C:\Work%20Dir\3.%20APP\1.%20Quarterly%20Reports\2018-2019\2018%20-%20Q1\Pie%20chat.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Work%20Dir\3.%20APP\1.%20Quarterly%20Reports\2018-2019\2018%20-%20Q1\Pie%20chat.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Work%20Dir\3.%20APP\1.%20Quarterly%20Reports\2018-2019\2018%20-%20Q1\Pie%20chat.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Work%20Dir\3.%20APP\1.%20Quarterly%20Reports\2018-2019\2018%20-%20Q1\Pie%20chat.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Work%20Dir\3.%20APP\1.%20Quarterly%20Reports\2018-2019\2018%20-%20Q1\Pie%20chat.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oleObject" Target="file:///C:\Work%20Dir\3.%20APP\1.%20Quarterly%20Reports\2018-2019\2018%20-%20Q1\Pie%20cha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6.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577" tIns="45789" rIns="91577" bIns="45789" rtlCol="0"/>
          <a:lstStyle>
            <a:lvl1pPr algn="l">
              <a:defRPr sz="1200"/>
            </a:lvl1pPr>
          </a:lstStyle>
          <a:p>
            <a:endParaRPr lang="en-US" dirty="0"/>
          </a:p>
        </p:txBody>
      </p:sp>
      <p:sp>
        <p:nvSpPr>
          <p:cNvPr id="3" name="Date Placeholder 2"/>
          <p:cNvSpPr>
            <a:spLocks noGrp="1"/>
          </p:cNvSpPr>
          <p:nvPr>
            <p:ph type="dt" idx="1"/>
          </p:nvPr>
        </p:nvSpPr>
        <p:spPr>
          <a:xfrm>
            <a:off x="3856738" y="0"/>
            <a:ext cx="2950475" cy="497046"/>
          </a:xfrm>
          <a:prstGeom prst="rect">
            <a:avLst/>
          </a:prstGeom>
        </p:spPr>
        <p:txBody>
          <a:bodyPr vert="horz" lIns="91577" tIns="45789" rIns="91577" bIns="45789" rtlCol="0"/>
          <a:lstStyle>
            <a:lvl1pPr algn="r">
              <a:defRPr sz="1200"/>
            </a:lvl1pPr>
          </a:lstStyle>
          <a:p>
            <a:fld id="{B09A2105-D779-4996-86AE-DC4F7E508DF1}" type="datetimeFigureOut">
              <a:rPr lang="en-US" smtClean="0"/>
              <a:t>10-Mar-2022</a:t>
            </a:fld>
            <a:endParaRPr lang="en-US" dirty="0"/>
          </a:p>
        </p:txBody>
      </p:sp>
      <p:sp>
        <p:nvSpPr>
          <p:cNvPr id="4" name="Slide Image Placeholder 3"/>
          <p:cNvSpPr>
            <a:spLocks noGrp="1" noRot="1" noChangeAspect="1"/>
          </p:cNvSpPr>
          <p:nvPr>
            <p:ph type="sldImg" idx="2"/>
          </p:nvPr>
        </p:nvSpPr>
        <p:spPr>
          <a:xfrm>
            <a:off x="90488" y="746125"/>
            <a:ext cx="6627812" cy="3727450"/>
          </a:xfrm>
          <a:prstGeom prst="rect">
            <a:avLst/>
          </a:prstGeom>
          <a:noFill/>
          <a:ln w="12700">
            <a:solidFill>
              <a:prstClr val="black"/>
            </a:solidFill>
          </a:ln>
        </p:spPr>
        <p:txBody>
          <a:bodyPr vert="horz" lIns="91577" tIns="45789" rIns="91577" bIns="45789" rtlCol="0" anchor="ctr"/>
          <a:lstStyle/>
          <a:p>
            <a:endParaRPr lang="en-US" dirty="0"/>
          </a:p>
        </p:txBody>
      </p:sp>
      <p:sp>
        <p:nvSpPr>
          <p:cNvPr id="5" name="Notes Placeholder 4"/>
          <p:cNvSpPr>
            <a:spLocks noGrp="1"/>
          </p:cNvSpPr>
          <p:nvPr>
            <p:ph type="body" sz="quarter" idx="3"/>
          </p:nvPr>
        </p:nvSpPr>
        <p:spPr>
          <a:xfrm>
            <a:off x="680880" y="4721940"/>
            <a:ext cx="5447030" cy="4473416"/>
          </a:xfrm>
          <a:prstGeom prst="rect">
            <a:avLst/>
          </a:prstGeom>
        </p:spPr>
        <p:txBody>
          <a:bodyPr vert="horz" lIns="91577" tIns="45789" rIns="91577" bIns="457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2153"/>
            <a:ext cx="2950475" cy="497046"/>
          </a:xfrm>
          <a:prstGeom prst="rect">
            <a:avLst/>
          </a:prstGeom>
        </p:spPr>
        <p:txBody>
          <a:bodyPr vert="horz" lIns="91577" tIns="45789" rIns="91577" bIns="457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6738" y="9442153"/>
            <a:ext cx="2950475" cy="497046"/>
          </a:xfrm>
          <a:prstGeom prst="rect">
            <a:avLst/>
          </a:prstGeom>
        </p:spPr>
        <p:txBody>
          <a:bodyPr vert="horz" lIns="91577" tIns="45789" rIns="91577" bIns="45789" rtlCol="0" anchor="b"/>
          <a:lstStyle>
            <a:lvl1pPr algn="r">
              <a:defRPr sz="1200"/>
            </a:lvl1pPr>
          </a:lstStyle>
          <a:p>
            <a:fld id="{C85DA203-F603-457E-8E02-60266C66D33A}" type="slidenum">
              <a:rPr lang="en-US" smtClean="0"/>
              <a:t>‹#›</a:t>
            </a:fld>
            <a:endParaRPr lang="en-US" dirty="0"/>
          </a:p>
        </p:txBody>
      </p:sp>
    </p:spTree>
    <p:extLst>
      <p:ext uri="{BB962C8B-B14F-4D97-AF65-F5344CB8AC3E}">
        <p14:creationId xmlns:p14="http://schemas.microsoft.com/office/powerpoint/2010/main" val="4234503230"/>
      </p:ext>
    </p:extLst>
  </p:cSld>
  <p:clrMap bg1="lt1" tx1="dk1" bg2="lt2" tx2="dk2" accent1="accent1" accent2="accent2" accent3="accent3" accent4="accent4" accent5="accent5" accent6="accent6" hlink="hlink" folHlink="folHlink"/>
  <p:notesStyle>
    <a:lvl1pPr marL="0" algn="l" defTabSz="914372" rtl="0" eaLnBrk="1" latinLnBrk="0" hangingPunct="1">
      <a:defRPr sz="1200" kern="1200">
        <a:solidFill>
          <a:schemeClr val="tx1"/>
        </a:solidFill>
        <a:latin typeface="+mn-lt"/>
        <a:ea typeface="+mn-ea"/>
        <a:cs typeface="+mn-cs"/>
      </a:defRPr>
    </a:lvl1pPr>
    <a:lvl2pPr marL="457186" algn="l" defTabSz="914372" rtl="0" eaLnBrk="1" latinLnBrk="0" hangingPunct="1">
      <a:defRPr sz="1200" kern="1200">
        <a:solidFill>
          <a:schemeClr val="tx1"/>
        </a:solidFill>
        <a:latin typeface="+mn-lt"/>
        <a:ea typeface="+mn-ea"/>
        <a:cs typeface="+mn-cs"/>
      </a:defRPr>
    </a:lvl2pPr>
    <a:lvl3pPr marL="914372" algn="l" defTabSz="914372" rtl="0" eaLnBrk="1" latinLnBrk="0" hangingPunct="1">
      <a:defRPr sz="1200" kern="1200">
        <a:solidFill>
          <a:schemeClr val="tx1"/>
        </a:solidFill>
        <a:latin typeface="+mn-lt"/>
        <a:ea typeface="+mn-ea"/>
        <a:cs typeface="+mn-cs"/>
      </a:defRPr>
    </a:lvl3pPr>
    <a:lvl4pPr marL="1371558" algn="l" defTabSz="914372" rtl="0" eaLnBrk="1" latinLnBrk="0" hangingPunct="1">
      <a:defRPr sz="1200" kern="1200">
        <a:solidFill>
          <a:schemeClr val="tx1"/>
        </a:solidFill>
        <a:latin typeface="+mn-lt"/>
        <a:ea typeface="+mn-ea"/>
        <a:cs typeface="+mn-cs"/>
      </a:defRPr>
    </a:lvl4pPr>
    <a:lvl5pPr marL="1828744" algn="l" defTabSz="914372" rtl="0" eaLnBrk="1" latinLnBrk="0" hangingPunct="1">
      <a:defRPr sz="1200" kern="1200">
        <a:solidFill>
          <a:schemeClr val="tx1"/>
        </a:solidFill>
        <a:latin typeface="+mn-lt"/>
        <a:ea typeface="+mn-ea"/>
        <a:cs typeface="+mn-cs"/>
      </a:defRPr>
    </a:lvl5pPr>
    <a:lvl6pPr marL="2285930" algn="l" defTabSz="914372" rtl="0" eaLnBrk="1" latinLnBrk="0" hangingPunct="1">
      <a:defRPr sz="1200" kern="1200">
        <a:solidFill>
          <a:schemeClr val="tx1"/>
        </a:solidFill>
        <a:latin typeface="+mn-lt"/>
        <a:ea typeface="+mn-ea"/>
        <a:cs typeface="+mn-cs"/>
      </a:defRPr>
    </a:lvl6pPr>
    <a:lvl7pPr marL="2743115" algn="l" defTabSz="914372" rtl="0" eaLnBrk="1" latinLnBrk="0" hangingPunct="1">
      <a:defRPr sz="1200" kern="1200">
        <a:solidFill>
          <a:schemeClr val="tx1"/>
        </a:solidFill>
        <a:latin typeface="+mn-lt"/>
        <a:ea typeface="+mn-ea"/>
        <a:cs typeface="+mn-cs"/>
      </a:defRPr>
    </a:lvl7pPr>
    <a:lvl8pPr marL="3200301" algn="l" defTabSz="914372" rtl="0" eaLnBrk="1" latinLnBrk="0" hangingPunct="1">
      <a:defRPr sz="1200" kern="1200">
        <a:solidFill>
          <a:schemeClr val="tx1"/>
        </a:solidFill>
        <a:latin typeface="+mn-lt"/>
        <a:ea typeface="+mn-ea"/>
        <a:cs typeface="+mn-cs"/>
      </a:defRPr>
    </a:lvl8pPr>
    <a:lvl9pPr marL="3657487" algn="l" defTabSz="9143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The difference between received and synchronized is as a result of a problem that NSFAS experienced with the DHA verification process. NSFAS is in the process of resolving this issue. Once done the applications will be synchronized.</a:t>
            </a:r>
          </a:p>
          <a:p>
            <a:pPr marL="228600" indent="-228600">
              <a:buAutoNum type="arabicPeriod"/>
            </a:pPr>
            <a:r>
              <a:rPr lang="en-GB" dirty="0"/>
              <a:t>The case management functionality was made available to the team two and a half months later than expected. NSFAS has obtained the services of an external service provider to assist in addressing the backlog in case management.</a:t>
            </a:r>
          </a:p>
        </p:txBody>
      </p:sp>
      <p:sp>
        <p:nvSpPr>
          <p:cNvPr id="4" name="Slide Number Placeholder 3"/>
          <p:cNvSpPr>
            <a:spLocks noGrp="1"/>
          </p:cNvSpPr>
          <p:nvPr>
            <p:ph type="sldNum" sz="quarter" idx="10"/>
          </p:nvPr>
        </p:nvSpPr>
        <p:spPr/>
        <p:txBody>
          <a:bodyPr/>
          <a:lstStyle/>
          <a:p>
            <a:pPr marL="0" marR="0" lvl="0" indent="0" algn="r" defTabSz="914309" rtl="0" eaLnBrk="1" fontAlgn="auto" latinLnBrk="0" hangingPunct="1">
              <a:lnSpc>
                <a:spcPct val="100000"/>
              </a:lnSpc>
              <a:spcBef>
                <a:spcPts val="0"/>
              </a:spcBef>
              <a:spcAft>
                <a:spcPts val="0"/>
              </a:spcAft>
              <a:buClrTx/>
              <a:buSzTx/>
              <a:buFontTx/>
              <a:buNone/>
              <a:tabLst/>
              <a:defRPr/>
            </a:pPr>
            <a:fld id="{D2BCA5B5-9A3A-475E-B165-7F8993A492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89801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bg>
      <p:bgPr>
        <a:blipFill dpi="0" rotWithShape="1">
          <a:blip r:embed="rId2">
            <a:lum/>
          </a:blip>
          <a:srcRect/>
          <a:stretch>
            <a:fillRect t="-1000" b="-6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3003798"/>
            <a:ext cx="8208912" cy="576064"/>
          </a:xfrm>
        </p:spPr>
        <p:txBody>
          <a:bodyPr/>
          <a:lstStyle>
            <a:lvl1pPr marL="0" indent="0" algn="ctr">
              <a:buNone/>
              <a:defRPr>
                <a:solidFill>
                  <a:schemeClr val="tx1">
                    <a:lumMod val="75000"/>
                    <a:lumOff val="2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11" name="Text Placeholder 10"/>
          <p:cNvSpPr>
            <a:spLocks noGrp="1"/>
          </p:cNvSpPr>
          <p:nvPr>
            <p:ph type="body" sz="quarter" idx="13"/>
          </p:nvPr>
        </p:nvSpPr>
        <p:spPr>
          <a:xfrm>
            <a:off x="467544" y="2211713"/>
            <a:ext cx="8208912" cy="701279"/>
          </a:xfrm>
        </p:spPr>
        <p:txBody>
          <a:bodyPr anchor="b" anchorCtr="0">
            <a:normAutofit/>
          </a:bodyPr>
          <a:lstStyle>
            <a:lvl1pPr marL="0" indent="0" algn="ctr">
              <a:buNone/>
              <a:defRPr sz="3000" b="1" i="0" cap="all" baseline="0">
                <a:latin typeface="Arial" panose="020B0604020202020204" pitchFamily="34" charset="0"/>
              </a:defRPr>
            </a:lvl1pPr>
          </a:lstStyle>
          <a:p>
            <a:pPr lvl="0"/>
            <a:r>
              <a:rPr lang="en-US"/>
              <a:t>Click to edit Master text styles</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12761" y="555529"/>
            <a:ext cx="2394684" cy="1424837"/>
          </a:xfrm>
          <a:prstGeom prst="rect">
            <a:avLst/>
          </a:prstGeom>
        </p:spPr>
      </p:pic>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00611" y="4650055"/>
            <a:ext cx="1418983" cy="33758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AD7F7CA-3BD1-45CA-A674-3E2B62BC4047}"/>
              </a:ext>
            </a:extLst>
          </p:cNvPr>
          <p:cNvSpPr>
            <a:spLocks noGrp="1"/>
          </p:cNvSpPr>
          <p:nvPr>
            <p:ph type="sldNum" sz="quarter" idx="12"/>
          </p:nvPr>
        </p:nvSpPr>
        <p:spPr>
          <a:xfrm>
            <a:off x="6958882" y="4820934"/>
            <a:ext cx="2057400" cy="273844"/>
          </a:xfrm>
        </p:spPr>
        <p:txBody>
          <a:bodyPr/>
          <a:lstStyle>
            <a:lvl1pPr>
              <a:defRPr sz="1350"/>
            </a:lvl1pPr>
          </a:lstStyle>
          <a:p>
            <a:r>
              <a:rPr lang="en-US" dirty="0">
                <a:solidFill>
                  <a:srgbClr val="990000"/>
                </a:solidFill>
                <a:latin typeface="Arial Black" panose="020B0A04020102020204" pitchFamily="34" charset="0"/>
              </a:rPr>
              <a:t>-</a:t>
            </a:r>
            <a:fld id="{99FA335E-F438-4720-94EB-854ACC30915F}" type="slidenum">
              <a:rPr lang="en-US" smtClean="0">
                <a:latin typeface="Arial" panose="020B0604020202020204" pitchFamily="34" charset="0"/>
                <a:cs typeface="Arial" panose="020B0604020202020204" pitchFamily="34" charset="0"/>
              </a:rPr>
              <a:pPr/>
              <a:t>‹#›</a:t>
            </a:fld>
            <a:r>
              <a:rPr lang="en-US" b="1" dirty="0">
                <a:solidFill>
                  <a:srgbClr val="990000"/>
                </a:solidFill>
                <a:latin typeface="Arial" panose="020B0604020202020204" pitchFamily="34" charset="0"/>
                <a:cs typeface="Arial" panose="020B0604020202020204" pitchFamily="34" charset="0"/>
              </a:rPr>
              <a:t>-</a:t>
            </a:r>
          </a:p>
        </p:txBody>
      </p:sp>
      <p:sp>
        <p:nvSpPr>
          <p:cNvPr id="7" name="Rectangle 6">
            <a:extLst>
              <a:ext uri="{FF2B5EF4-FFF2-40B4-BE49-F238E27FC236}">
                <a16:creationId xmlns:a16="http://schemas.microsoft.com/office/drawing/2014/main" id="{39A1934C-0A6D-4813-B054-ACE6DDA46587}"/>
              </a:ext>
            </a:extLst>
          </p:cNvPr>
          <p:cNvSpPr/>
          <p:nvPr userDrawn="1"/>
        </p:nvSpPr>
        <p:spPr>
          <a:xfrm flipH="1">
            <a:off x="-2" y="0"/>
            <a:ext cx="3148718"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Isosceles Triangle 9">
            <a:extLst>
              <a:ext uri="{FF2B5EF4-FFF2-40B4-BE49-F238E27FC236}">
                <a16:creationId xmlns:a16="http://schemas.microsoft.com/office/drawing/2014/main" id="{E6738EE5-D9F6-4A97-97FF-7DC5902CC6DA}"/>
              </a:ext>
            </a:extLst>
          </p:cNvPr>
          <p:cNvSpPr/>
          <p:nvPr userDrawn="1"/>
        </p:nvSpPr>
        <p:spPr>
          <a:xfrm rot="5400000">
            <a:off x="2729089" y="1004658"/>
            <a:ext cx="656429" cy="56588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2" name="Picture 11">
            <a:extLst>
              <a:ext uri="{FF2B5EF4-FFF2-40B4-BE49-F238E27FC236}">
                <a16:creationId xmlns:a16="http://schemas.microsoft.com/office/drawing/2014/main" id="{6598F937-37E7-4A64-A923-3183F77E93E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11546"/>
          <a:stretch/>
        </p:blipFill>
        <p:spPr>
          <a:xfrm>
            <a:off x="8134599" y="110455"/>
            <a:ext cx="881683" cy="498368"/>
          </a:xfrm>
          <a:prstGeom prst="rect">
            <a:avLst/>
          </a:prstGeom>
        </p:spPr>
      </p:pic>
      <p:sp>
        <p:nvSpPr>
          <p:cNvPr id="3" name="Text Placeholder 2">
            <a:extLst>
              <a:ext uri="{FF2B5EF4-FFF2-40B4-BE49-F238E27FC236}">
                <a16:creationId xmlns:a16="http://schemas.microsoft.com/office/drawing/2014/main" id="{9AC8EA8C-14C6-40B1-AF24-001121147750}"/>
              </a:ext>
            </a:extLst>
          </p:cNvPr>
          <p:cNvSpPr>
            <a:spLocks noGrp="1"/>
          </p:cNvSpPr>
          <p:nvPr>
            <p:ph type="body" sz="quarter" idx="13"/>
          </p:nvPr>
        </p:nvSpPr>
        <p:spPr>
          <a:xfrm>
            <a:off x="3856435" y="797719"/>
            <a:ext cx="4463653" cy="656429"/>
          </a:xfrm>
        </p:spPr>
        <p:txBody>
          <a:bodyPr/>
          <a:lstStyle/>
          <a:p>
            <a:pPr lvl="0"/>
            <a:r>
              <a:rPr lang="en-US" dirty="0"/>
              <a:t>Click to edit Master text styles</a:t>
            </a:r>
          </a:p>
        </p:txBody>
      </p:sp>
    </p:spTree>
    <p:extLst>
      <p:ext uri="{BB962C8B-B14F-4D97-AF65-F5344CB8AC3E}">
        <p14:creationId xmlns:p14="http://schemas.microsoft.com/office/powerpoint/2010/main" val="183480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4"/>
            <a:ext cx="7848600" cy="1445419"/>
          </a:xfrm>
        </p:spPr>
        <p:txBody>
          <a:bodyPr anchor="b">
            <a:noAutofit/>
          </a:bodyPr>
          <a:lstStyle>
            <a:lvl1pPr>
              <a:defRPr sz="4000" b="1" i="0" cap="all" baseline="0">
                <a:solidFill>
                  <a:srgbClr val="0D0D11"/>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2628901"/>
            <a:ext cx="7848600" cy="662930"/>
          </a:xfrm>
        </p:spPr>
        <p:txBody>
          <a:bodyPr/>
          <a:lstStyle>
            <a:lvl1pPr marL="0" indent="0" algn="l">
              <a:buNone/>
              <a:defRPr>
                <a:solidFill>
                  <a:schemeClr val="tx1">
                    <a:lumMod val="75000"/>
                    <a:lumOff val="2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685800" y="2548893"/>
            <a:ext cx="7848600" cy="119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Content Placeholder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32441" y="4576557"/>
            <a:ext cx="517647" cy="526890"/>
          </a:xfrm>
          <a:prstGeom prst="rect">
            <a:avLst/>
          </a:prstGeom>
        </p:spPr>
      </p:pic>
    </p:spTree>
    <p:extLst>
      <p:ext uri="{BB962C8B-B14F-4D97-AF65-F5344CB8AC3E}">
        <p14:creationId xmlns:p14="http://schemas.microsoft.com/office/powerpoint/2010/main" val="152321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0050"/>
            <a:ext cx="8219256" cy="742950"/>
          </a:xfrm>
        </p:spPr>
        <p:txBody>
          <a:bodyPr/>
          <a:lstStyle>
            <a:lvl1pPr>
              <a:defRPr baseline="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pic>
        <p:nvPicPr>
          <p:cNvPr id="5" name="Content Placeholder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1" y="4576557"/>
            <a:ext cx="517647" cy="52689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31520" y="411511"/>
            <a:ext cx="7772400" cy="1650206"/>
          </a:xfrm>
        </p:spPr>
        <p:txBody>
          <a:bodyPr anchor="b">
            <a:normAutofit/>
          </a:bodyPr>
          <a:lstStyle>
            <a:lvl1pPr algn="l">
              <a:defRPr sz="4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720091" y="2283718"/>
            <a:ext cx="7772400" cy="1125140"/>
          </a:xfrm>
        </p:spPr>
        <p:txBody>
          <a:bodyPr anchor="t">
            <a:normAutofit/>
          </a:bodyPr>
          <a:lstStyle>
            <a:lvl1pPr marL="0" indent="0">
              <a:buNone/>
              <a:defRPr sz="2400">
                <a:solidFill>
                  <a:schemeClr val="tx2"/>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2139705"/>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32895" y="4657098"/>
            <a:ext cx="1466299" cy="34883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pic>
        <p:nvPicPr>
          <p:cNvPr id="6" name="Content Placeholder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1" y="4576557"/>
            <a:ext cx="517647" cy="52689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chemeClr val="tx1"/>
                </a:solidFill>
              </a:defRPr>
            </a:lvl1pPr>
          </a:lstStyle>
          <a:p>
            <a:r>
              <a:rPr lang="en-US" dirty="0"/>
              <a:t>Click to edit Master title style</a:t>
            </a:r>
          </a:p>
        </p:txBody>
      </p:sp>
      <p:sp>
        <p:nvSpPr>
          <p:cNvPr id="5" name="Slide Number Placeholder 4"/>
          <p:cNvSpPr>
            <a:spLocks noGrp="1"/>
          </p:cNvSpPr>
          <p:nvPr>
            <p:ph type="sldNum" sz="quarter" idx="12"/>
          </p:nvPr>
        </p:nvSpPr>
        <p:spPr>
          <a:xfrm>
            <a:off x="8028384" y="4623946"/>
            <a:ext cx="432048" cy="246888"/>
          </a:xfrm>
        </p:spPr>
        <p:txBody>
          <a:bodyPr/>
          <a:lstStyle/>
          <a:p>
            <a:fld id="{0CFEC368-1D7A-4F81-ABF6-AE0E36BAF64C}" type="slidenum">
              <a:rPr lang="en-US" smtClean="0"/>
              <a:pPr/>
              <a:t>‹#›</a:t>
            </a:fld>
            <a:endParaRPr lang="en-US" dirty="0"/>
          </a:p>
        </p:txBody>
      </p:sp>
      <p:pic>
        <p:nvPicPr>
          <p:cNvPr id="4" name="Content Placeholder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1" y="4576557"/>
            <a:ext cx="517647" cy="52689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t" anchorCtr="0">
            <a:noAutofit/>
          </a:bodyPr>
          <a:lstStyle>
            <a:lvl1pPr algn="l">
              <a:defRPr sz="2200" b="0" baseline="0"/>
            </a:lvl1pPr>
          </a:lstStyle>
          <a:p>
            <a:r>
              <a:rPr lang="en-US"/>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597919"/>
            <a:ext cx="2139696" cy="3182711"/>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684114" y="2684957"/>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Content Placeholder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1" y="4576557"/>
            <a:ext cx="517647" cy="52689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000" b="0" baseline="0"/>
            </a:lvl1pPr>
          </a:lstStyle>
          <a:p>
            <a:r>
              <a:rPr lang="en-US" dirty="0"/>
              <a:t>Click to edit Master title style</a:t>
            </a:r>
          </a:p>
        </p:txBody>
      </p:sp>
      <p:sp>
        <p:nvSpPr>
          <p:cNvPr id="3" name="Picture Placeholder 2"/>
          <p:cNvSpPr>
            <a:spLocks noGrp="1"/>
          </p:cNvSpPr>
          <p:nvPr>
            <p:ph type="pic" idx="1"/>
          </p:nvPr>
        </p:nvSpPr>
        <p:spPr>
          <a:xfrm>
            <a:off x="2858611" y="628651"/>
            <a:ext cx="5904391"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Subhead &amp; Breadcrumb">
    <p:spTree>
      <p:nvGrpSpPr>
        <p:cNvPr id="1" name=""/>
        <p:cNvGrpSpPr/>
        <p:nvPr/>
      </p:nvGrpSpPr>
      <p:grpSpPr>
        <a:xfrm>
          <a:off x="0" y="0"/>
          <a:ext cx="0" cy="0"/>
          <a:chOff x="0" y="0"/>
          <a:chExt cx="0" cy="0"/>
        </a:xfrm>
      </p:grpSpPr>
      <p:sp>
        <p:nvSpPr>
          <p:cNvPr id="2" name="Title 1"/>
          <p:cNvSpPr>
            <a:spLocks noGrp="1"/>
          </p:cNvSpPr>
          <p:nvPr>
            <p:ph type="title"/>
          </p:nvPr>
        </p:nvSpPr>
        <p:spPr>
          <a:xfrm>
            <a:off x="685800" y="521208"/>
            <a:ext cx="7772400" cy="445770"/>
          </a:xfrm>
        </p:spPr>
        <p:txBody>
          <a:bodyPr vert="horz" lIns="0" tIns="45720" rIns="0" bIns="0" rtlCol="0" anchor="b" anchorCtr="0">
            <a:noAutofit/>
          </a:bodyPr>
          <a:lstStyle>
            <a:lvl1pPr>
              <a:defRPr lang="en-US" sz="2700" spc="-56" dirty="0">
                <a:latin typeface="+mj-lt"/>
              </a:defRPr>
            </a:lvl1pPr>
          </a:lstStyle>
          <a:p>
            <a:pPr lvl="0" defTabSz="514337">
              <a:lnSpc>
                <a:spcPct val="85000"/>
              </a:lnSpc>
            </a:pPr>
            <a:r>
              <a:rPr lang="en-US"/>
              <a:t>Click to edit Master title style</a:t>
            </a:r>
            <a:endParaRPr lang="en-US" dirty="0"/>
          </a:p>
        </p:txBody>
      </p:sp>
      <p:sp>
        <p:nvSpPr>
          <p:cNvPr id="4" name="Text Placeholder 8"/>
          <p:cNvSpPr>
            <a:spLocks noGrp="1"/>
          </p:cNvSpPr>
          <p:nvPr>
            <p:ph type="body" sz="quarter" idx="14"/>
          </p:nvPr>
        </p:nvSpPr>
        <p:spPr>
          <a:xfrm>
            <a:off x="686041" y="1014984"/>
            <a:ext cx="7772160" cy="356616"/>
          </a:xfrm>
        </p:spPr>
        <p:txBody>
          <a:bodyPr vert="horz" lIns="0" tIns="0" rIns="0" bIns="0" rtlCol="0">
            <a:noAutofit/>
          </a:bodyPr>
          <a:lstStyle>
            <a:lvl1pPr marL="0" indent="0">
              <a:buNone/>
              <a:defRPr lang="en-US" sz="900"/>
            </a:lvl1pPr>
          </a:lstStyle>
          <a:p>
            <a:pPr marL="171446" lvl="0" indent="-171446">
              <a:lnSpc>
                <a:spcPct val="130000"/>
              </a:lnSpc>
            </a:pPr>
            <a:r>
              <a:rPr lang="en-US"/>
              <a:t>Edit Master text styles</a:t>
            </a:r>
          </a:p>
        </p:txBody>
      </p:sp>
      <p:sp>
        <p:nvSpPr>
          <p:cNvPr id="8" name="Text Placeholder 5"/>
          <p:cNvSpPr>
            <a:spLocks noGrp="1"/>
          </p:cNvSpPr>
          <p:nvPr>
            <p:ph type="body" sz="quarter" idx="15" hasCustomPrompt="1"/>
          </p:nvPr>
        </p:nvSpPr>
        <p:spPr>
          <a:xfrm>
            <a:off x="686228" y="349758"/>
            <a:ext cx="2516886" cy="152400"/>
          </a:xfrm>
        </p:spPr>
        <p:txBody>
          <a:bodyPr vert="horz" lIns="0" tIns="0" rIns="0" bIns="0" rtlCol="0">
            <a:noAutofit/>
          </a:bodyPr>
          <a:lstStyle>
            <a:lvl1pPr marL="0" indent="0">
              <a:buNone/>
              <a:defRPr lang="en-US" sz="675" b="1" kern="0" cap="all" spc="188" baseline="0" dirty="0">
                <a:solidFill>
                  <a:schemeClr val="accent5">
                    <a:lumMod val="60000"/>
                    <a:lumOff val="40000"/>
                  </a:schemeClr>
                </a:solidFill>
                <a:ea typeface="Nexa Black" charset="0"/>
                <a:cs typeface="Nexa Black" charset="0"/>
              </a:defRPr>
            </a:lvl1pPr>
          </a:lstStyle>
          <a:p>
            <a:pPr marL="171446" lvl="0" indent="-171446"/>
            <a:r>
              <a:rPr lang="en-US" dirty="0"/>
              <a:t>BREADCRUMBS</a:t>
            </a:r>
          </a:p>
        </p:txBody>
      </p:sp>
      <p:sp>
        <p:nvSpPr>
          <p:cNvPr id="5" name="Slide Number Placeholder 5"/>
          <p:cNvSpPr>
            <a:spLocks noGrp="1"/>
          </p:cNvSpPr>
          <p:nvPr>
            <p:ph type="sldNum" sz="quarter" idx="4"/>
          </p:nvPr>
        </p:nvSpPr>
        <p:spPr>
          <a:xfrm>
            <a:off x="8143056" y="4716558"/>
            <a:ext cx="533400" cy="246888"/>
          </a:xfrm>
          <a:prstGeom prst="rect">
            <a:avLst/>
          </a:prstGeom>
        </p:spPr>
        <p:txBody>
          <a:bodyPr/>
          <a:lstStyle>
            <a:lvl1pPr>
              <a:defRPr sz="788">
                <a:solidFill>
                  <a:schemeClr val="accent6"/>
                </a:solidFill>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76334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0"/>
            <a:ext cx="8229600" cy="304578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143056" y="4716558"/>
            <a:ext cx="533400" cy="246888"/>
          </a:xfrm>
          <a:prstGeom prst="rect">
            <a:avLst/>
          </a:prstGeom>
        </p:spPr>
        <p:txBody>
          <a:bodyPr vert="horz" lIns="91440" tIns="45720" rIns="91440" bIns="45720" rtlCol="0" anchor="ctr"/>
          <a:lstStyle>
            <a:lvl1pPr algn="l">
              <a:defRPr sz="1400" b="1" baseline="0">
                <a:solidFill>
                  <a:schemeClr val="tx1"/>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70" r:id="rId2"/>
    <p:sldLayoutId id="2147483962" r:id="rId3"/>
    <p:sldLayoutId id="2147483963" r:id="rId4"/>
    <p:sldLayoutId id="2147483964" r:id="rId5"/>
    <p:sldLayoutId id="2147483966" r:id="rId6"/>
    <p:sldLayoutId id="2147483968" r:id="rId7"/>
    <p:sldLayoutId id="2147483969" r:id="rId8"/>
    <p:sldLayoutId id="2147483971" r:id="rId9"/>
    <p:sldLayoutId id="2147483972" r:id="rId10"/>
  </p:sldLayoutIdLst>
  <p:hf hdr="0" ftr="0" dt="0"/>
  <p:txStyles>
    <p:titleStyle>
      <a:lvl1pPr algn="l" defTabSz="914377" rtl="0" eaLnBrk="1" latinLnBrk="0" hangingPunct="1">
        <a:spcBef>
          <a:spcPct val="0"/>
        </a:spcBef>
        <a:buNone/>
        <a:defRPr sz="4000" kern="1200" spc="-100" baseline="0">
          <a:solidFill>
            <a:schemeClr val="tx2"/>
          </a:solidFill>
          <a:latin typeface="+mj-lt"/>
          <a:ea typeface="+mj-ea"/>
          <a:cs typeface="+mj-cs"/>
        </a:defRPr>
      </a:lvl1pPr>
    </p:titleStyle>
    <p:bodyStyle>
      <a:lvl1pPr marL="182875" indent="-182875" algn="l" defTabSz="914377"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189" indent="-182875" algn="l" defTabSz="914377"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02" indent="-182875" algn="l" defTabSz="914377"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15" indent="-182875" algn="l" defTabSz="914377"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690" indent="-137157" algn="l" defTabSz="914377"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566"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41"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17"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192"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67544" y="2355726"/>
            <a:ext cx="8208912" cy="2232248"/>
          </a:xfrm>
        </p:spPr>
        <p:txBody>
          <a:bodyPr>
            <a:noAutofit/>
          </a:bodyPr>
          <a:lstStyle/>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r>
              <a:rPr lang="en-US" sz="1400" dirty="0">
                <a:solidFill>
                  <a:schemeClr val="accent1"/>
                </a:solidFill>
              </a:rPr>
              <a:t>                                                                                                                                                               </a:t>
            </a: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ZA" sz="1400" b="0" i="1" dirty="0"/>
          </a:p>
          <a:p>
            <a:endParaRPr lang="en-ZA" sz="1400" b="0" i="1" dirty="0"/>
          </a:p>
          <a:p>
            <a:endParaRPr lang="en-ZA" sz="1400" b="0" i="1" dirty="0"/>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2400" dirty="0">
              <a:solidFill>
                <a:schemeClr val="accent1"/>
              </a:solidFill>
            </a:endParaRPr>
          </a:p>
          <a:p>
            <a:endParaRPr lang="en-ZA" sz="2400" dirty="0">
              <a:solidFill>
                <a:schemeClr val="accent1"/>
              </a:solidFill>
            </a:endParaRPr>
          </a:p>
          <a:p>
            <a:endParaRPr lang="en-ZA" sz="2400" dirty="0">
              <a:solidFill>
                <a:schemeClr val="accent1"/>
              </a:solidFill>
            </a:endParaRPr>
          </a:p>
          <a:p>
            <a:endParaRPr lang="en-ZA" sz="2400" dirty="0">
              <a:solidFill>
                <a:schemeClr val="accent1"/>
              </a:solidFill>
            </a:endParaRPr>
          </a:p>
          <a:p>
            <a:r>
              <a:rPr lang="en-ZA" sz="2400" dirty="0"/>
              <a:t>PRESENTATION TO THE PORTFOLIO COMMITTEE ON HIGHER EDUCATION, SCIENCE  AND INNOVATION</a:t>
            </a:r>
          </a:p>
          <a:p>
            <a:endParaRPr lang="en-ZA" sz="2400" dirty="0"/>
          </a:p>
          <a:p>
            <a:r>
              <a:rPr lang="en-ZA" sz="1400" dirty="0"/>
              <a:t>11 MARCH 2022</a:t>
            </a:r>
          </a:p>
          <a:p>
            <a:endParaRPr lang="en-US" sz="1400" dirty="0"/>
          </a:p>
          <a:p>
            <a:endParaRPr lang="en-US" sz="1400" dirty="0"/>
          </a:p>
        </p:txBody>
      </p:sp>
    </p:spTree>
    <p:extLst>
      <p:ext uri="{BB962C8B-B14F-4D97-AF65-F5344CB8AC3E}">
        <p14:creationId xmlns:p14="http://schemas.microsoft.com/office/powerpoint/2010/main" val="4168324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67544" y="2355726"/>
            <a:ext cx="8208912" cy="1080117"/>
          </a:xfrm>
        </p:spPr>
        <p:txBody>
          <a:bodyPr>
            <a:noAutofit/>
          </a:bodyPr>
          <a:lstStyle/>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r>
              <a:rPr lang="en-US" sz="1400" dirty="0">
                <a:solidFill>
                  <a:schemeClr val="accent1"/>
                </a:solidFill>
              </a:rPr>
              <a:t>                                                                                                                                                               </a:t>
            </a: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ZA" sz="1400" b="0" i="1" dirty="0"/>
          </a:p>
          <a:p>
            <a:endParaRPr lang="en-ZA" sz="1400" b="0" i="1" dirty="0"/>
          </a:p>
          <a:p>
            <a:r>
              <a:rPr lang="en-ZA" sz="2400" dirty="0"/>
              <a:t>CLOSE OUT PROJECT </a:t>
            </a:r>
          </a:p>
          <a:p>
            <a:endParaRPr lang="en-ZA" sz="1600" dirty="0">
              <a:solidFill>
                <a:schemeClr val="accent1"/>
              </a:solidFill>
            </a:endParaRPr>
          </a:p>
        </p:txBody>
      </p:sp>
    </p:spTree>
    <p:extLst>
      <p:ext uri="{BB962C8B-B14F-4D97-AF65-F5344CB8AC3E}">
        <p14:creationId xmlns:p14="http://schemas.microsoft.com/office/powerpoint/2010/main" val="133672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649" y="180054"/>
            <a:ext cx="11397952" cy="369332"/>
          </a:xfrm>
        </p:spPr>
        <p:txBody>
          <a:bodyPr>
            <a:noAutofit/>
          </a:bodyPr>
          <a:lstStyle/>
          <a:p>
            <a:r>
              <a:rPr lang="en-ZA" sz="2400" dirty="0">
                <a:solidFill>
                  <a:schemeClr val="accent1"/>
                </a:solidFill>
              </a:rPr>
              <a:t>Scope of the project</a:t>
            </a:r>
            <a:endParaRPr lang="en-US" sz="2400" dirty="0">
              <a:solidFill>
                <a:schemeClr val="accent1"/>
              </a:solidFill>
            </a:endParaRPr>
          </a:p>
        </p:txBody>
      </p:sp>
      <p:sp>
        <p:nvSpPr>
          <p:cNvPr id="5" name="Content Placeholder 4"/>
          <p:cNvSpPr>
            <a:spLocks noGrp="1"/>
          </p:cNvSpPr>
          <p:nvPr>
            <p:ph sz="half" idx="1"/>
          </p:nvPr>
        </p:nvSpPr>
        <p:spPr>
          <a:xfrm>
            <a:off x="358649" y="771550"/>
            <a:ext cx="8036210" cy="3600400"/>
          </a:xfrm>
        </p:spPr>
        <p:txBody>
          <a:bodyPr>
            <a:normAutofit fontScale="32500" lnSpcReduction="20000"/>
          </a:bodyPr>
          <a:lstStyle/>
          <a:p>
            <a:pPr marL="0" indent="0">
              <a:lnSpc>
                <a:spcPct val="120000"/>
              </a:lnSpc>
              <a:buNone/>
            </a:pPr>
            <a:r>
              <a:rPr lang="en-GB" sz="3700" dirty="0">
                <a:solidFill>
                  <a:srgbClr val="000000"/>
                </a:solidFill>
                <a:latin typeface="Arial" panose="020B0604020202020204" pitchFamily="34" charset="0"/>
                <a:cs typeface="Arial" panose="020B0604020202020204" pitchFamily="34" charset="0"/>
              </a:rPr>
              <a:t>The objective of the close out project is to formally reconcile data between NSFAS and institutions to close out the 2017, 2018, 2019 and 2020 years.  At a high level the process entails the following;</a:t>
            </a:r>
            <a:endParaRPr lang="en-US" sz="3700" dirty="0">
              <a:solidFill>
                <a:srgbClr val="000000"/>
              </a:solidFill>
              <a:latin typeface="Arial" panose="020B0604020202020204" pitchFamily="34" charset="0"/>
              <a:cs typeface="Arial" panose="020B0604020202020204" pitchFamily="34" charset="0"/>
            </a:endParaRPr>
          </a:p>
          <a:p>
            <a:pPr marL="0" indent="0">
              <a:lnSpc>
                <a:spcPct val="120000"/>
              </a:lnSpc>
              <a:buNone/>
            </a:pPr>
            <a:endParaRPr lang="en-ZA" sz="3700" dirty="0">
              <a:solidFill>
                <a:srgbClr val="000000"/>
              </a:solidFill>
              <a:latin typeface="Arial" panose="020B0604020202020204" pitchFamily="34" charset="0"/>
              <a:cs typeface="Arial" panose="020B0604020202020204" pitchFamily="34" charset="0"/>
            </a:endParaRPr>
          </a:p>
          <a:p>
            <a:pPr lvl="0">
              <a:lnSpc>
                <a:spcPct val="120000"/>
              </a:lnSpc>
              <a:buFont typeface="Wingdings" panose="05000000000000000000" pitchFamily="2" charset="2"/>
              <a:buChar char="Ø"/>
            </a:pPr>
            <a:r>
              <a:rPr lang="en-ZA" sz="3700" dirty="0">
                <a:solidFill>
                  <a:srgbClr val="000000"/>
                </a:solidFill>
                <a:latin typeface="Arial" panose="020B0604020202020204" pitchFamily="34" charset="0"/>
                <a:cs typeface="Arial" panose="020B0604020202020204" pitchFamily="34" charset="0"/>
              </a:rPr>
              <a:t>Matching registration data received from institutions to the approved funded list, NBA (Award amount) and Disbursed amounts (Phoenix) at student level.</a:t>
            </a:r>
          </a:p>
          <a:p>
            <a:pPr lvl="0">
              <a:lnSpc>
                <a:spcPct val="120000"/>
              </a:lnSpc>
              <a:buFont typeface="Wingdings" panose="05000000000000000000" pitchFamily="2" charset="2"/>
              <a:buChar char="Ø"/>
            </a:pPr>
            <a:r>
              <a:rPr lang="en-ZA" sz="3700" dirty="0">
                <a:solidFill>
                  <a:srgbClr val="000000"/>
                </a:solidFill>
                <a:latin typeface="Arial" panose="020B0604020202020204" pitchFamily="34" charset="0"/>
                <a:cs typeface="Arial" panose="020B0604020202020204" pitchFamily="34" charset="0"/>
              </a:rPr>
              <a:t>Agreeing the cost of course of study to the disbursed amounts.</a:t>
            </a:r>
          </a:p>
          <a:p>
            <a:pPr lvl="0">
              <a:lnSpc>
                <a:spcPct val="120000"/>
              </a:lnSpc>
              <a:buFont typeface="Wingdings" panose="05000000000000000000" pitchFamily="2" charset="2"/>
              <a:buChar char="Ø"/>
            </a:pPr>
            <a:r>
              <a:rPr lang="en-ZA" sz="3700" dirty="0">
                <a:solidFill>
                  <a:srgbClr val="000000"/>
                </a:solidFill>
                <a:latin typeface="Arial" panose="020B0604020202020204" pitchFamily="34" charset="0"/>
                <a:cs typeface="Arial" panose="020B0604020202020204" pitchFamily="34" charset="0"/>
              </a:rPr>
              <a:t>Agreeing the disbursed amounts to actual amount paid.  </a:t>
            </a:r>
          </a:p>
          <a:p>
            <a:pPr lvl="0">
              <a:lnSpc>
                <a:spcPct val="120000"/>
              </a:lnSpc>
              <a:buFont typeface="Wingdings" panose="05000000000000000000" pitchFamily="2" charset="2"/>
              <a:buChar char="Ø"/>
            </a:pPr>
            <a:r>
              <a:rPr lang="en-ZA" sz="3700" dirty="0">
                <a:solidFill>
                  <a:srgbClr val="000000"/>
                </a:solidFill>
                <a:latin typeface="Arial" panose="020B0604020202020204" pitchFamily="34" charset="0"/>
                <a:cs typeface="Arial" panose="020B0604020202020204" pitchFamily="34" charset="0"/>
              </a:rPr>
              <a:t>Resolving differences  between NSFAS and Institutions.</a:t>
            </a:r>
          </a:p>
          <a:p>
            <a:pPr lvl="0">
              <a:lnSpc>
                <a:spcPct val="120000"/>
              </a:lnSpc>
              <a:buFont typeface="Wingdings" panose="05000000000000000000" pitchFamily="2" charset="2"/>
              <a:buChar char="Ø"/>
            </a:pPr>
            <a:r>
              <a:rPr lang="en-ZA" sz="3700" dirty="0">
                <a:solidFill>
                  <a:srgbClr val="000000"/>
                </a:solidFill>
                <a:latin typeface="Arial" panose="020B0604020202020204" pitchFamily="34" charset="0"/>
                <a:cs typeface="Arial" panose="020B0604020202020204" pitchFamily="34" charset="0"/>
              </a:rPr>
              <a:t>Resolving issues between NSFAS and Institutions</a:t>
            </a:r>
          </a:p>
          <a:p>
            <a:pPr lvl="0">
              <a:lnSpc>
                <a:spcPct val="120000"/>
              </a:lnSpc>
              <a:buFont typeface="Wingdings" panose="05000000000000000000" pitchFamily="2" charset="2"/>
              <a:buChar char="Ø"/>
            </a:pPr>
            <a:r>
              <a:rPr lang="en-ZA" sz="3700" dirty="0">
                <a:solidFill>
                  <a:srgbClr val="000000"/>
                </a:solidFill>
                <a:latin typeface="Arial" panose="020B0604020202020204" pitchFamily="34" charset="0"/>
                <a:cs typeface="Arial" panose="020B0604020202020204" pitchFamily="34" charset="0"/>
              </a:rPr>
              <a:t>Resolving Historical debt</a:t>
            </a:r>
          </a:p>
          <a:p>
            <a:pPr marL="0" marR="466090" indent="0">
              <a:lnSpc>
                <a:spcPct val="170000"/>
              </a:lnSpc>
              <a:spcBef>
                <a:spcPts val="100"/>
              </a:spcBef>
              <a:buNone/>
            </a:pPr>
            <a:endParaRPr lang="en-ZA" sz="37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466090" indent="0">
              <a:lnSpc>
                <a:spcPct val="170000"/>
              </a:lnSpc>
              <a:spcBef>
                <a:spcPts val="100"/>
              </a:spcBef>
              <a:buNone/>
            </a:pPr>
            <a:r>
              <a:rPr lang="en-ZA" sz="3700" dirty="0">
                <a:solidFill>
                  <a:schemeClr val="tx1"/>
                </a:solidFill>
                <a:latin typeface="Arial" panose="020B0604020202020204" pitchFamily="34" charset="0"/>
                <a:cs typeface="Arial" panose="020B0604020202020204" pitchFamily="34" charset="0"/>
              </a:rPr>
              <a:t>The close out project covers the academic years 2017,2018,2019 and 2020 for all 50 TVETs and 26 Universities</a:t>
            </a:r>
            <a:r>
              <a:rPr lang="en-ZA" sz="3700" b="1" dirty="0">
                <a:solidFill>
                  <a:schemeClr val="tx1"/>
                </a:solidFill>
                <a:latin typeface="Arial" panose="020B0604020202020204" pitchFamily="34" charset="0"/>
                <a:cs typeface="Arial" panose="020B0604020202020204" pitchFamily="34" charset="0"/>
              </a:rPr>
              <a:t> </a:t>
            </a:r>
            <a:r>
              <a:rPr lang="en-ZA" sz="3700" dirty="0">
                <a:solidFill>
                  <a:schemeClr val="tx1"/>
                </a:solidFill>
                <a:latin typeface="Arial" panose="020B0604020202020204" pitchFamily="34" charset="0"/>
                <a:cs typeface="Arial" panose="020B0604020202020204" pitchFamily="34" charset="0"/>
              </a:rPr>
              <a:t>funded by NSFAS.</a:t>
            </a:r>
            <a:endParaRPr lang="en-ZA" sz="3700" dirty="0">
              <a:solidFill>
                <a:prstClr val="black"/>
              </a:solidFill>
              <a:latin typeface="Arial" panose="020B0604020202020204" pitchFamily="34" charset="0"/>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marL="0" indent="0">
              <a:buNone/>
            </a:pPr>
            <a:endParaRPr lang="en-ZA" sz="3600" dirty="0"/>
          </a:p>
          <a:p>
            <a:pPr marL="0" indent="0">
              <a:buNone/>
            </a:pPr>
            <a:endParaRPr lang="en-US" sz="1400" dirty="0"/>
          </a:p>
        </p:txBody>
      </p:sp>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519827897"/>
              </p:ext>
            </p:extLst>
          </p:nvPr>
        </p:nvGraphicFramePr>
        <p:xfrm>
          <a:off x="6876256" y="1131590"/>
          <a:ext cx="2314597" cy="1800201"/>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566CE5FB-C982-41AE-AE22-E12FC57913A8}"/>
              </a:ext>
            </a:extLst>
          </p:cNvPr>
          <p:cNvSpPr>
            <a:spLocks noGrp="1"/>
          </p:cNvSpPr>
          <p:nvPr>
            <p:ph type="sldNum" sz="quarter" idx="12"/>
          </p:nvPr>
        </p:nvSpPr>
        <p:spPr/>
        <p:txBody>
          <a:bodyPr/>
          <a:lstStyle/>
          <a:p>
            <a:pPr marL="0" marR="0" lvl="0" indent="0" algn="l" defTabSz="914372" rtl="0" eaLnBrk="1" fontAlgn="auto" latinLnBrk="0" hangingPunct="1">
              <a:lnSpc>
                <a:spcPct val="100000"/>
              </a:lnSpc>
              <a:spcBef>
                <a:spcPts val="0"/>
              </a:spcBef>
              <a:spcAft>
                <a:spcPts val="0"/>
              </a:spcAft>
              <a:buClrTx/>
              <a:buSzTx/>
              <a:buFontTx/>
              <a:buNone/>
              <a:tabLst/>
              <a:defRPr/>
            </a:pPr>
            <a:fld id="{0CFEC368-1D7A-4F81-ABF6-AE0E36BAF64C}" type="slidenum">
              <a:rPr kumimoji="0" lang="en-US" sz="14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914372" rtl="0" eaLnBrk="1" fontAlgn="auto" latinLnBrk="0" hangingPunct="1">
                <a:lnSpc>
                  <a:spcPct val="100000"/>
                </a:lnSpc>
                <a:spcBef>
                  <a:spcPts val="0"/>
                </a:spcBef>
                <a:spcAft>
                  <a:spcPts val="0"/>
                </a:spcAft>
                <a:buClrTx/>
                <a:buSzTx/>
                <a:buFontTx/>
                <a:buNone/>
                <a:tabLst/>
                <a:defRPr/>
              </a:pPr>
              <a:t>11</a:t>
            </a:fld>
            <a:endParaRPr kumimoji="0" lang="en-US" sz="1400" b="1"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88761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649" y="96248"/>
            <a:ext cx="8229600" cy="369332"/>
          </a:xfrm>
        </p:spPr>
        <p:txBody>
          <a:bodyPr>
            <a:noAutofit/>
          </a:bodyPr>
          <a:lstStyle/>
          <a:p>
            <a:r>
              <a:rPr lang="en-ZA" sz="2400" dirty="0">
                <a:solidFill>
                  <a:schemeClr val="accent1"/>
                </a:solidFill>
              </a:rPr>
              <a:t>The close-out process </a:t>
            </a:r>
            <a:endParaRPr lang="en-US" sz="2400" dirty="0">
              <a:solidFill>
                <a:schemeClr val="accent1"/>
              </a:solidFill>
            </a:endParaRPr>
          </a:p>
        </p:txBody>
      </p:sp>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nvGraphicFramePr>
        <p:xfrm>
          <a:off x="6832553" y="1113433"/>
          <a:ext cx="2314597" cy="1800201"/>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7709A49F-AFCB-47E4-9B3A-68051BE8B831}"/>
              </a:ext>
            </a:extLst>
          </p:cNvPr>
          <p:cNvSpPr>
            <a:spLocks noGrp="1"/>
          </p:cNvSpPr>
          <p:nvPr>
            <p:ph type="sldNum" sz="quarter" idx="12"/>
          </p:nvPr>
        </p:nvSpPr>
        <p:spPr/>
        <p:txBody>
          <a:bodyPr/>
          <a:lstStyle/>
          <a:p>
            <a:pPr marL="0" marR="0" lvl="0" indent="0" algn="l" defTabSz="914372" rtl="0" eaLnBrk="1" fontAlgn="auto" latinLnBrk="0" hangingPunct="1">
              <a:lnSpc>
                <a:spcPct val="100000"/>
              </a:lnSpc>
              <a:spcBef>
                <a:spcPts val="0"/>
              </a:spcBef>
              <a:spcAft>
                <a:spcPts val="0"/>
              </a:spcAft>
              <a:buClrTx/>
              <a:buSzTx/>
              <a:buFontTx/>
              <a:buNone/>
              <a:tabLst/>
              <a:defRPr/>
            </a:pPr>
            <a:fld id="{0CFEC368-1D7A-4F81-ABF6-AE0E36BAF64C}" type="slidenum">
              <a:rPr kumimoji="0" lang="en-US" sz="14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914372" rtl="0" eaLnBrk="1" fontAlgn="auto" latinLnBrk="0" hangingPunct="1">
                <a:lnSpc>
                  <a:spcPct val="100000"/>
                </a:lnSpc>
                <a:spcBef>
                  <a:spcPts val="0"/>
                </a:spcBef>
                <a:spcAft>
                  <a:spcPts val="0"/>
                </a:spcAft>
                <a:buClrTx/>
                <a:buSzTx/>
                <a:buFontTx/>
                <a:buNone/>
                <a:tabLst/>
                <a:defRPr/>
              </a:pPr>
              <a:t>12</a:t>
            </a:fld>
            <a:endParaRPr kumimoji="0" lang="en-US" sz="1400" b="1" i="0" u="none" strike="noStrike" kern="1200" cap="none" spc="0" normalizeH="0" baseline="0" noProof="0" dirty="0">
              <a:ln>
                <a:noFill/>
              </a:ln>
              <a:solidFill>
                <a:prstClr val="black"/>
              </a:solidFill>
              <a:effectLst/>
              <a:uLnTx/>
              <a:uFillTx/>
              <a:latin typeface="Arial"/>
              <a:ea typeface="+mn-ea"/>
              <a:cs typeface="+mn-cs"/>
            </a:endParaRPr>
          </a:p>
        </p:txBody>
      </p:sp>
      <p:pic>
        <p:nvPicPr>
          <p:cNvPr id="6" name="Content Placeholder 5">
            <a:extLst>
              <a:ext uri="{FF2B5EF4-FFF2-40B4-BE49-F238E27FC236}">
                <a16:creationId xmlns:a16="http://schemas.microsoft.com/office/drawing/2014/main" id="{1F733F26-7394-4466-BE24-CBCF57609AA0}"/>
              </a:ext>
            </a:extLst>
          </p:cNvPr>
          <p:cNvPicPr>
            <a:picLocks noGrp="1" noChangeAspect="1"/>
          </p:cNvPicPr>
          <p:nvPr>
            <p:ph sz="half" idx="1"/>
          </p:nvPr>
        </p:nvPicPr>
        <p:blipFill>
          <a:blip r:embed="rId3"/>
          <a:stretch>
            <a:fillRect/>
          </a:stretch>
        </p:blipFill>
        <p:spPr>
          <a:xfrm>
            <a:off x="451439" y="699542"/>
            <a:ext cx="8003232" cy="4017016"/>
          </a:xfrm>
          <a:prstGeom prst="rect">
            <a:avLst/>
          </a:prstGeom>
        </p:spPr>
      </p:pic>
    </p:spTree>
    <p:extLst>
      <p:ext uri="{BB962C8B-B14F-4D97-AF65-F5344CB8AC3E}">
        <p14:creationId xmlns:p14="http://schemas.microsoft.com/office/powerpoint/2010/main" val="3261393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649" y="96248"/>
            <a:ext cx="8229600" cy="369332"/>
          </a:xfrm>
        </p:spPr>
        <p:txBody>
          <a:bodyPr>
            <a:noAutofit/>
          </a:bodyPr>
          <a:lstStyle/>
          <a:p>
            <a:r>
              <a:rPr lang="en-ZA" sz="2400" dirty="0">
                <a:solidFill>
                  <a:schemeClr val="accent1"/>
                </a:solidFill>
              </a:rPr>
              <a:t>Overall Progress to date </a:t>
            </a:r>
            <a:endParaRPr lang="en-US" sz="2400" dirty="0">
              <a:solidFill>
                <a:schemeClr val="accent1"/>
              </a:solidFill>
            </a:endParaRPr>
          </a:p>
        </p:txBody>
      </p:sp>
      <p:sp>
        <p:nvSpPr>
          <p:cNvPr id="5" name="Content Placeholder 4"/>
          <p:cNvSpPr>
            <a:spLocks noGrp="1"/>
          </p:cNvSpPr>
          <p:nvPr>
            <p:ph sz="half" idx="1"/>
          </p:nvPr>
        </p:nvSpPr>
        <p:spPr>
          <a:xfrm>
            <a:off x="358649" y="915566"/>
            <a:ext cx="8036210" cy="3456384"/>
          </a:xfrm>
        </p:spPr>
        <p:txBody>
          <a:bodyPr>
            <a:normAutofit/>
          </a:bodyPr>
          <a:lstStyle/>
          <a:p>
            <a:pPr marL="0" indent="0">
              <a:lnSpc>
                <a:spcPct val="120000"/>
              </a:lnSpc>
              <a:buNone/>
            </a:pPr>
            <a:r>
              <a:rPr lang="en-GB" sz="1200" dirty="0">
                <a:solidFill>
                  <a:srgbClr val="000000"/>
                </a:solidFill>
                <a:latin typeface="Arial" panose="020B0604020202020204" pitchFamily="34" charset="0"/>
                <a:cs typeface="Arial" panose="020B0604020202020204" pitchFamily="34" charset="0"/>
              </a:rPr>
              <a:t>The </a:t>
            </a:r>
            <a:r>
              <a:rPr lang="en-ZA" sz="1200" dirty="0">
                <a:solidFill>
                  <a:srgbClr val="000000"/>
                </a:solidFill>
                <a:latin typeface="Arial" panose="020B0604020202020204" pitchFamily="34" charset="0"/>
                <a:cs typeface="Arial" panose="020B0604020202020204" pitchFamily="34" charset="0"/>
              </a:rPr>
              <a:t>progress made in the Project this far is as follows:</a:t>
            </a:r>
          </a:p>
          <a:p>
            <a:pPr>
              <a:lnSpc>
                <a:spcPct val="120000"/>
              </a:lnSpc>
              <a:buFont typeface="Wingdings" panose="05000000000000000000" pitchFamily="2" charset="2"/>
              <a:buChar char="Ø"/>
            </a:pPr>
            <a:endParaRPr lang="en-ZA" sz="1200" dirty="0">
              <a:solidFill>
                <a:srgbClr val="000000"/>
              </a:solidFill>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Ø"/>
            </a:pPr>
            <a:r>
              <a:rPr lang="en-GB" sz="1200" dirty="0">
                <a:solidFill>
                  <a:srgbClr val="000000"/>
                </a:solidFill>
                <a:latin typeface="Arial" panose="020B0604020202020204" pitchFamily="34" charset="0"/>
                <a:cs typeface="Arial" panose="020B0604020202020204" pitchFamily="34" charset="0"/>
              </a:rPr>
              <a:t>Reconciliations based on NSFAS data completed for the 2017 – 2020 academic years.</a:t>
            </a:r>
          </a:p>
          <a:p>
            <a:pPr marL="0" indent="0">
              <a:lnSpc>
                <a:spcPct val="120000"/>
              </a:lnSpc>
              <a:buNone/>
            </a:pPr>
            <a:endParaRPr lang="en-GB" sz="1200" dirty="0">
              <a:solidFill>
                <a:srgbClr val="000000"/>
              </a:solidFill>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Ø"/>
            </a:pPr>
            <a:r>
              <a:rPr lang="en-GB" sz="1200" dirty="0">
                <a:solidFill>
                  <a:srgbClr val="000000"/>
                </a:solidFill>
                <a:latin typeface="Arial" panose="020B0604020202020204" pitchFamily="34" charset="0"/>
                <a:cs typeface="Arial" panose="020B0604020202020204" pitchFamily="34" charset="0"/>
              </a:rPr>
              <a:t>All Reconciliation files shared with institutions via OneDrive. </a:t>
            </a:r>
          </a:p>
          <a:p>
            <a:pPr>
              <a:lnSpc>
                <a:spcPct val="120000"/>
              </a:lnSpc>
              <a:buFont typeface="Wingdings" panose="05000000000000000000" pitchFamily="2" charset="2"/>
              <a:buChar char="Ø"/>
            </a:pPr>
            <a:endParaRPr lang="en-GB" sz="1200" dirty="0">
              <a:solidFill>
                <a:srgbClr val="000000"/>
              </a:solidFill>
              <a:latin typeface="Arial" panose="020B0604020202020204" pitchFamily="34" charset="0"/>
              <a:cs typeface="Arial" panose="020B0604020202020204" pitchFamily="34" charset="0"/>
            </a:endParaRPr>
          </a:p>
          <a:p>
            <a:pPr marR="0" fontAlgn="auto">
              <a:lnSpc>
                <a:spcPct val="120000"/>
              </a:lnSpc>
              <a:spcAft>
                <a:spcPts val="0"/>
              </a:spcAft>
              <a:buFont typeface="Wingdings" panose="05000000000000000000" pitchFamily="2" charset="2"/>
              <a:buChar char="Ø"/>
              <a:tabLst/>
              <a:defRPr/>
            </a:pPr>
            <a:r>
              <a:rPr lang="en-GB" sz="1200" dirty="0">
                <a:solidFill>
                  <a:srgbClr val="000000"/>
                </a:solidFill>
                <a:latin typeface="Arial" panose="020B0604020202020204" pitchFamily="34" charset="0"/>
                <a:cs typeface="Arial" panose="020B0604020202020204" pitchFamily="34" charset="0"/>
              </a:rPr>
              <a:t>26 out of 26 (100%) University institutions have provided responses to the files. </a:t>
            </a:r>
          </a:p>
          <a:p>
            <a:pPr marR="0" fontAlgn="auto">
              <a:lnSpc>
                <a:spcPct val="120000"/>
              </a:lnSpc>
              <a:spcAft>
                <a:spcPts val="0"/>
              </a:spcAft>
              <a:buFont typeface="Wingdings" panose="05000000000000000000" pitchFamily="2" charset="2"/>
              <a:buChar char="Ø"/>
              <a:tabLst/>
              <a:defRPr/>
            </a:pPr>
            <a:endParaRPr lang="en-GB" sz="1200" dirty="0">
              <a:solidFill>
                <a:srgbClr val="000000"/>
              </a:solidFill>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Ø"/>
              <a:defRPr/>
            </a:pPr>
            <a:r>
              <a:rPr lang="en-GB" sz="1200" dirty="0">
                <a:solidFill>
                  <a:srgbClr val="000000"/>
                </a:solidFill>
                <a:latin typeface="Arial" panose="020B0604020202020204" pitchFamily="34" charset="0"/>
                <a:cs typeface="Arial" panose="020B0604020202020204" pitchFamily="34" charset="0"/>
              </a:rPr>
              <a:t>41 out of 50 (82%) TVET have provided responses to the files discussed in the initial meeting. </a:t>
            </a:r>
          </a:p>
          <a:p>
            <a:pPr>
              <a:lnSpc>
                <a:spcPct val="120000"/>
              </a:lnSpc>
              <a:buFont typeface="Wingdings" panose="05000000000000000000" pitchFamily="2" charset="2"/>
              <a:buChar char="Ø"/>
              <a:defRPr/>
            </a:pPr>
            <a:endParaRPr lang="en-GB" sz="1200" dirty="0">
              <a:solidFill>
                <a:srgbClr val="000000"/>
              </a:solidFill>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Ø"/>
            </a:pPr>
            <a:r>
              <a:rPr lang="en-GB" sz="1200" dirty="0">
                <a:solidFill>
                  <a:srgbClr val="000000"/>
                </a:solidFill>
                <a:latin typeface="Arial" panose="020B0604020202020204" pitchFamily="34" charset="0"/>
                <a:cs typeface="Arial" panose="020B0604020202020204" pitchFamily="34" charset="0"/>
              </a:rPr>
              <a:t>Next step: Closing institutions. (by 31 March 2022)</a:t>
            </a: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marL="0" indent="0">
              <a:buNone/>
            </a:pPr>
            <a:endParaRPr lang="en-ZA" sz="3600" dirty="0"/>
          </a:p>
          <a:p>
            <a:pPr marL="0" indent="0">
              <a:buNone/>
            </a:pPr>
            <a:endParaRPr lang="en-US" sz="1400" dirty="0"/>
          </a:p>
        </p:txBody>
      </p:sp>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nvGraphicFramePr>
        <p:xfrm>
          <a:off x="6832553" y="1113433"/>
          <a:ext cx="2314597" cy="1800201"/>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23D9BB2E-D22F-4452-AD2D-8277D26FABAB}"/>
              </a:ext>
            </a:extLst>
          </p:cNvPr>
          <p:cNvSpPr>
            <a:spLocks noGrp="1"/>
          </p:cNvSpPr>
          <p:nvPr>
            <p:ph type="sldNum" sz="quarter" idx="12"/>
          </p:nvPr>
        </p:nvSpPr>
        <p:spPr/>
        <p:txBody>
          <a:bodyPr/>
          <a:lstStyle/>
          <a:p>
            <a:pPr marL="0" marR="0" lvl="0" indent="0" algn="l" defTabSz="914372" rtl="0" eaLnBrk="1" fontAlgn="auto" latinLnBrk="0" hangingPunct="1">
              <a:lnSpc>
                <a:spcPct val="100000"/>
              </a:lnSpc>
              <a:spcBef>
                <a:spcPts val="0"/>
              </a:spcBef>
              <a:spcAft>
                <a:spcPts val="0"/>
              </a:spcAft>
              <a:buClrTx/>
              <a:buSzTx/>
              <a:buFontTx/>
              <a:buNone/>
              <a:tabLst/>
              <a:defRPr/>
            </a:pPr>
            <a:fld id="{0CFEC368-1D7A-4F81-ABF6-AE0E36BAF64C}" type="slidenum">
              <a:rPr kumimoji="0" lang="en-US" sz="14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914372" rtl="0" eaLnBrk="1" fontAlgn="auto" latinLnBrk="0" hangingPunct="1">
                <a:lnSpc>
                  <a:spcPct val="100000"/>
                </a:lnSpc>
                <a:spcBef>
                  <a:spcPts val="0"/>
                </a:spcBef>
                <a:spcAft>
                  <a:spcPts val="0"/>
                </a:spcAft>
                <a:buClrTx/>
                <a:buSzTx/>
                <a:buFontTx/>
                <a:buNone/>
                <a:tabLst/>
                <a:defRPr/>
              </a:pPr>
              <a:t>13</a:t>
            </a:fld>
            <a:endParaRPr kumimoji="0" lang="en-US" sz="1400" b="1"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615600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649" y="96248"/>
            <a:ext cx="8229600" cy="369332"/>
          </a:xfrm>
        </p:spPr>
        <p:txBody>
          <a:bodyPr>
            <a:noAutofit/>
          </a:bodyPr>
          <a:lstStyle/>
          <a:p>
            <a:r>
              <a:rPr lang="en-ZA" sz="2400" dirty="0">
                <a:solidFill>
                  <a:schemeClr val="accent1"/>
                </a:solidFill>
              </a:rPr>
              <a:t>Progress on Universities </a:t>
            </a:r>
            <a:endParaRPr lang="en-US" sz="2400" dirty="0">
              <a:solidFill>
                <a:schemeClr val="accent1"/>
              </a:solidFill>
            </a:endParaRPr>
          </a:p>
        </p:txBody>
      </p:sp>
      <p:sp>
        <p:nvSpPr>
          <p:cNvPr id="5" name="Content Placeholder 4"/>
          <p:cNvSpPr>
            <a:spLocks noGrp="1"/>
          </p:cNvSpPr>
          <p:nvPr>
            <p:ph sz="half" idx="1"/>
          </p:nvPr>
        </p:nvSpPr>
        <p:spPr>
          <a:xfrm>
            <a:off x="352214" y="699542"/>
            <a:ext cx="8324242" cy="3960440"/>
          </a:xfrm>
        </p:spPr>
        <p:txBody>
          <a:bodyPr>
            <a:normAutofit fontScale="92500" lnSpcReduction="20000"/>
          </a:bodyPr>
          <a:lstStyle/>
          <a:p>
            <a:pPr marL="0" indent="0">
              <a:lnSpc>
                <a:spcPct val="120000"/>
              </a:lnSpc>
              <a:buNone/>
            </a:pPr>
            <a:r>
              <a:rPr lang="en-GB" sz="1300" dirty="0">
                <a:solidFill>
                  <a:srgbClr val="000000"/>
                </a:solidFill>
                <a:latin typeface="Arial" panose="020B0604020202020204" pitchFamily="34" charset="0"/>
                <a:cs typeface="Arial" panose="020B0604020202020204" pitchFamily="34" charset="0"/>
              </a:rPr>
              <a:t>The </a:t>
            </a:r>
            <a:r>
              <a:rPr lang="en-ZA" sz="1300" dirty="0">
                <a:solidFill>
                  <a:srgbClr val="000000"/>
                </a:solidFill>
                <a:latin typeface="Arial" panose="020B0604020202020204" pitchFamily="34" charset="0"/>
                <a:cs typeface="Arial" panose="020B0604020202020204" pitchFamily="34" charset="0"/>
              </a:rPr>
              <a:t>progress made in the Project this far is as follows:</a:t>
            </a:r>
          </a:p>
          <a:p>
            <a:pPr marL="0" lvl="0" indent="0">
              <a:lnSpc>
                <a:spcPct val="120000"/>
              </a:lnSpc>
              <a:buNone/>
            </a:pPr>
            <a:endParaRPr lang="en-ZA" sz="1300" dirty="0">
              <a:solidFill>
                <a:srgbClr val="000000"/>
              </a:solidFill>
              <a:latin typeface="Arial" panose="020B0604020202020204" pitchFamily="34" charset="0"/>
              <a:cs typeface="Arial" panose="020B0604020202020204" pitchFamily="34" charset="0"/>
              <a:sym typeface="Montserrat-SemiBold"/>
            </a:endParaRPr>
          </a:p>
          <a:p>
            <a:pPr marL="0" lvl="0" indent="0">
              <a:lnSpc>
                <a:spcPct val="120000"/>
              </a:lnSpc>
              <a:buNone/>
            </a:pPr>
            <a:r>
              <a:rPr lang="en-ZA" sz="1300" dirty="0">
                <a:solidFill>
                  <a:srgbClr val="000000"/>
                </a:solidFill>
                <a:latin typeface="Arial" panose="020B0604020202020204" pitchFamily="34" charset="0"/>
                <a:cs typeface="Arial" panose="020B0604020202020204" pitchFamily="34" charset="0"/>
                <a:sym typeface="Montserrat-SemiBold"/>
              </a:rPr>
              <a:t>Out of the 26 Universities;</a:t>
            </a:r>
          </a:p>
          <a:p>
            <a:pPr>
              <a:lnSpc>
                <a:spcPct val="120000"/>
              </a:lnSpc>
              <a:buFont typeface="Wingdings" panose="05000000000000000000" pitchFamily="2" charset="2"/>
              <a:buChar char="Ø"/>
            </a:pPr>
            <a:r>
              <a:rPr lang="en-ZA" sz="1300" dirty="0">
                <a:solidFill>
                  <a:srgbClr val="000000"/>
                </a:solidFill>
                <a:latin typeface="Arial" panose="020B0604020202020204" pitchFamily="34" charset="0"/>
                <a:cs typeface="Arial" panose="020B0604020202020204" pitchFamily="34" charset="0"/>
                <a:sym typeface="Montserrat-SemiBold"/>
              </a:rPr>
              <a:t> 22 have submitted claims data for all close out years (2017- 2020) and data has been analysed and issues bucketed. Issue resolution is in progress. </a:t>
            </a:r>
          </a:p>
          <a:p>
            <a:pPr>
              <a:lnSpc>
                <a:spcPct val="120000"/>
              </a:lnSpc>
              <a:buFont typeface="Wingdings" panose="05000000000000000000" pitchFamily="2" charset="2"/>
              <a:buChar char="Ø"/>
            </a:pPr>
            <a:endParaRPr lang="en-ZA" sz="1300" dirty="0">
              <a:solidFill>
                <a:srgbClr val="000000"/>
              </a:solidFill>
              <a:latin typeface="Arial" panose="020B0604020202020204" pitchFamily="34" charset="0"/>
              <a:cs typeface="Arial" panose="020B0604020202020204" pitchFamily="34" charset="0"/>
              <a:sym typeface="Montserrat-SemiBold"/>
            </a:endParaRPr>
          </a:p>
          <a:p>
            <a:pPr lvl="0">
              <a:lnSpc>
                <a:spcPct val="120000"/>
              </a:lnSpc>
              <a:buFont typeface="Wingdings" panose="05000000000000000000" pitchFamily="2" charset="2"/>
              <a:buChar char="Ø"/>
            </a:pPr>
            <a:r>
              <a:rPr lang="en-ZA" sz="1300" dirty="0">
                <a:solidFill>
                  <a:srgbClr val="000000"/>
                </a:solidFill>
                <a:latin typeface="Arial" panose="020B0604020202020204" pitchFamily="34" charset="0"/>
                <a:cs typeface="Arial" panose="020B0604020202020204" pitchFamily="34" charset="0"/>
                <a:sym typeface="Montserrat-SemiBold"/>
              </a:rPr>
              <a:t> 3 Universities (CPUT, DUT, SPU) have outstanding file for 2020 – This is due to a remittance an issue</a:t>
            </a:r>
          </a:p>
          <a:p>
            <a:pPr lvl="0">
              <a:lnSpc>
                <a:spcPct val="120000"/>
              </a:lnSpc>
              <a:buFont typeface="Wingdings" panose="05000000000000000000" pitchFamily="2" charset="2"/>
              <a:buChar char="Ø"/>
            </a:pPr>
            <a:r>
              <a:rPr lang="en-ZA" sz="1300" dirty="0">
                <a:solidFill>
                  <a:srgbClr val="000000"/>
                </a:solidFill>
                <a:latin typeface="Arial" panose="020B0604020202020204" pitchFamily="34" charset="0"/>
                <a:cs typeface="Arial" panose="020B0604020202020204" pitchFamily="34" charset="0"/>
                <a:sym typeface="Montserrat-SemiBold"/>
              </a:rPr>
              <a:t> </a:t>
            </a:r>
            <a:endParaRPr lang="en-ZA" sz="1300" dirty="0">
              <a:solidFill>
                <a:srgbClr val="000000"/>
              </a:solidFill>
              <a:highlight>
                <a:srgbClr val="FFFF00"/>
              </a:highlight>
              <a:latin typeface="Arial" panose="020B0604020202020204" pitchFamily="34" charset="0"/>
              <a:cs typeface="Arial" panose="020B0604020202020204" pitchFamily="34" charset="0"/>
              <a:sym typeface="Montserrat-SemiBold"/>
            </a:endParaRPr>
          </a:p>
          <a:p>
            <a:pPr lvl="0">
              <a:lnSpc>
                <a:spcPct val="120000"/>
              </a:lnSpc>
              <a:buFont typeface="Wingdings" panose="05000000000000000000" pitchFamily="2" charset="2"/>
              <a:buChar char="Ø"/>
            </a:pPr>
            <a:r>
              <a:rPr lang="en-ZA" sz="1300" dirty="0">
                <a:solidFill>
                  <a:srgbClr val="000000"/>
                </a:solidFill>
                <a:latin typeface="Arial" panose="020B0604020202020204" pitchFamily="34" charset="0"/>
                <a:cs typeface="Arial" panose="020B0604020202020204" pitchFamily="34" charset="0"/>
                <a:sym typeface="Montserrat-SemiBold"/>
              </a:rPr>
              <a:t>Historical Debt (HD) has also been initiated to look at students outstanding debt in the Close Out years</a:t>
            </a:r>
          </a:p>
          <a:p>
            <a:pPr lvl="0">
              <a:lnSpc>
                <a:spcPct val="120000"/>
              </a:lnSpc>
              <a:buFont typeface="Wingdings" panose="05000000000000000000" pitchFamily="2" charset="2"/>
              <a:buChar char="Ø"/>
            </a:pPr>
            <a:endParaRPr lang="en-ZA" sz="1300" dirty="0">
              <a:solidFill>
                <a:srgbClr val="000000"/>
              </a:solidFill>
              <a:latin typeface="Arial" panose="020B0604020202020204" pitchFamily="34" charset="0"/>
              <a:cs typeface="Arial" panose="020B0604020202020204" pitchFamily="34" charset="0"/>
              <a:sym typeface="Montserrat-SemiBold"/>
            </a:endParaRPr>
          </a:p>
          <a:p>
            <a:pPr lvl="0">
              <a:lnSpc>
                <a:spcPct val="120000"/>
              </a:lnSpc>
              <a:buFont typeface="Wingdings" panose="05000000000000000000" pitchFamily="2" charset="2"/>
              <a:buChar char="Ø"/>
            </a:pPr>
            <a:r>
              <a:rPr lang="en-ZA" sz="1300" dirty="0">
                <a:solidFill>
                  <a:srgbClr val="000000"/>
                </a:solidFill>
                <a:latin typeface="Arial" panose="020B0604020202020204" pitchFamily="34" charset="0"/>
                <a:cs typeface="Arial" panose="020B0604020202020204" pitchFamily="34" charset="0"/>
                <a:sym typeface="Montserrat-SemiBold"/>
              </a:rPr>
              <a:t>Institutions have been requested to submit their HD claims </a:t>
            </a:r>
          </a:p>
          <a:p>
            <a:pPr lvl="0">
              <a:lnSpc>
                <a:spcPct val="120000"/>
              </a:lnSpc>
              <a:buFont typeface="Wingdings" panose="05000000000000000000" pitchFamily="2" charset="2"/>
              <a:buChar char="Ø"/>
            </a:pPr>
            <a:endParaRPr lang="en-ZA" sz="1300" dirty="0">
              <a:solidFill>
                <a:srgbClr val="000000"/>
              </a:solidFill>
              <a:latin typeface="Arial" panose="020B0604020202020204" pitchFamily="34" charset="0"/>
              <a:cs typeface="Arial" panose="020B0604020202020204" pitchFamily="34" charset="0"/>
              <a:sym typeface="Montserrat-SemiBold"/>
            </a:endParaRPr>
          </a:p>
          <a:p>
            <a:pPr lvl="0">
              <a:lnSpc>
                <a:spcPct val="120000"/>
              </a:lnSpc>
              <a:buFont typeface="Wingdings" panose="05000000000000000000" pitchFamily="2" charset="2"/>
              <a:buChar char="Ø"/>
            </a:pPr>
            <a:r>
              <a:rPr lang="en-ZA" sz="1300" dirty="0">
                <a:solidFill>
                  <a:srgbClr val="000000"/>
                </a:solidFill>
                <a:latin typeface="Arial" panose="020B0604020202020204" pitchFamily="34" charset="0"/>
                <a:cs typeface="Arial" panose="020B0604020202020204" pitchFamily="34" charset="0"/>
                <a:sym typeface="Montserrat-SemiBold"/>
              </a:rPr>
              <a:t>The DHET HD fund criteria is used to determine who qualifies or not</a:t>
            </a:r>
          </a:p>
          <a:p>
            <a:pPr lvl="0">
              <a:lnSpc>
                <a:spcPct val="120000"/>
              </a:lnSpc>
              <a:buFont typeface="Wingdings" panose="05000000000000000000" pitchFamily="2" charset="2"/>
              <a:buChar char="Ø"/>
            </a:pPr>
            <a:endParaRPr lang="en-ZA" sz="1300" dirty="0">
              <a:solidFill>
                <a:srgbClr val="000000"/>
              </a:solidFill>
              <a:latin typeface="Arial" panose="020B0604020202020204" pitchFamily="34" charset="0"/>
              <a:cs typeface="Arial" panose="020B0604020202020204" pitchFamily="34" charset="0"/>
              <a:sym typeface="Montserrat-SemiBold"/>
            </a:endParaRPr>
          </a:p>
          <a:p>
            <a:pPr lvl="0">
              <a:lnSpc>
                <a:spcPct val="120000"/>
              </a:lnSpc>
              <a:buFont typeface="Wingdings" panose="05000000000000000000" pitchFamily="2" charset="2"/>
              <a:buChar char="Ø"/>
            </a:pPr>
            <a:r>
              <a:rPr lang="en-ZA" sz="1300" dirty="0">
                <a:solidFill>
                  <a:srgbClr val="000000"/>
                </a:solidFill>
                <a:latin typeface="Arial" panose="020B0604020202020204" pitchFamily="34" charset="0"/>
                <a:cs typeface="Arial" panose="020B0604020202020204" pitchFamily="34" charset="0"/>
                <a:sym typeface="Montserrat-SemiBold"/>
              </a:rPr>
              <a:t>11 Institutions have submitted their 2017 and 2018 HD claims</a:t>
            </a:r>
          </a:p>
          <a:p>
            <a:pPr marL="0" lvl="0" indent="0">
              <a:lnSpc>
                <a:spcPct val="120000"/>
              </a:lnSpc>
              <a:buNone/>
            </a:pPr>
            <a:r>
              <a:rPr lang="en-GB" sz="1300" kern="1200" dirty="0">
                <a:solidFill>
                  <a:schemeClr val="bg1"/>
                </a:solidFill>
                <a:latin typeface="Arial" panose="020B0604020202020204" pitchFamily="34" charset="0"/>
                <a:cs typeface="Arial" panose="020B0604020202020204" pitchFamily="34" charset="0"/>
              </a:rPr>
              <a:t>he resumption of HD to be sent out to institu</a:t>
            </a:r>
            <a:r>
              <a:rPr lang="en-GB" sz="2800" kern="1200" dirty="0">
                <a:solidFill>
                  <a:schemeClr val="bg1"/>
                </a:solidFill>
                <a:latin typeface="+mn-lt"/>
                <a:ea typeface="+mn-ea"/>
                <a:cs typeface="+mn-cs"/>
              </a:rPr>
              <a:t>tions</a:t>
            </a: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marL="0" indent="0">
              <a:buNone/>
            </a:pPr>
            <a:endParaRPr lang="en-ZA" sz="3600" dirty="0"/>
          </a:p>
          <a:p>
            <a:pPr marL="0" indent="0">
              <a:buNone/>
            </a:pPr>
            <a:endParaRPr lang="en-US" sz="1400" dirty="0"/>
          </a:p>
        </p:txBody>
      </p:sp>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nvGraphicFramePr>
        <p:xfrm>
          <a:off x="6660232" y="1203598"/>
          <a:ext cx="2314597" cy="1800201"/>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C9A50B00-8DA6-471C-89B9-C584F8F2817E}"/>
              </a:ext>
            </a:extLst>
          </p:cNvPr>
          <p:cNvSpPr>
            <a:spLocks noGrp="1"/>
          </p:cNvSpPr>
          <p:nvPr>
            <p:ph type="sldNum" sz="quarter" idx="12"/>
          </p:nvPr>
        </p:nvSpPr>
        <p:spPr/>
        <p:txBody>
          <a:bodyPr/>
          <a:lstStyle/>
          <a:p>
            <a:pPr marL="0" marR="0" lvl="0" indent="0" algn="l" defTabSz="914372" rtl="0" eaLnBrk="1" fontAlgn="auto" latinLnBrk="0" hangingPunct="1">
              <a:lnSpc>
                <a:spcPct val="100000"/>
              </a:lnSpc>
              <a:spcBef>
                <a:spcPts val="0"/>
              </a:spcBef>
              <a:spcAft>
                <a:spcPts val="0"/>
              </a:spcAft>
              <a:buClrTx/>
              <a:buSzTx/>
              <a:buFontTx/>
              <a:buNone/>
              <a:tabLst/>
              <a:defRPr/>
            </a:pPr>
            <a:fld id="{0CFEC368-1D7A-4F81-ABF6-AE0E36BAF64C}" type="slidenum">
              <a:rPr kumimoji="0" lang="en-US" sz="14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914372" rtl="0" eaLnBrk="1" fontAlgn="auto" latinLnBrk="0" hangingPunct="1">
                <a:lnSpc>
                  <a:spcPct val="100000"/>
                </a:lnSpc>
                <a:spcBef>
                  <a:spcPts val="0"/>
                </a:spcBef>
                <a:spcAft>
                  <a:spcPts val="0"/>
                </a:spcAft>
                <a:buClrTx/>
                <a:buSzTx/>
                <a:buFontTx/>
                <a:buNone/>
                <a:tabLst/>
                <a:defRPr/>
              </a:pPr>
              <a:t>14</a:t>
            </a:fld>
            <a:endParaRPr kumimoji="0" lang="en-US" sz="1400" b="1"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57317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649" y="96248"/>
            <a:ext cx="8229600" cy="369332"/>
          </a:xfrm>
        </p:spPr>
        <p:txBody>
          <a:bodyPr>
            <a:normAutofit fontScale="90000"/>
          </a:bodyPr>
          <a:lstStyle/>
          <a:p>
            <a:r>
              <a:rPr lang="en-ZA" sz="2400" dirty="0">
                <a:solidFill>
                  <a:schemeClr val="accent1"/>
                </a:solidFill>
                <a:latin typeface="Arial" panose="020B0604020202020204" pitchFamily="34" charset="0"/>
                <a:cs typeface="Arial" panose="020B0604020202020204" pitchFamily="34" charset="0"/>
              </a:rPr>
              <a:t>Progress on TVETs</a:t>
            </a:r>
            <a:endParaRPr lang="en-US" sz="2400" dirty="0">
              <a:solidFill>
                <a:schemeClr val="accent1"/>
              </a:solidFill>
              <a:latin typeface="Arial" panose="020B0604020202020204" pitchFamily="34" charset="0"/>
              <a:cs typeface="Arial" panose="020B0604020202020204" pitchFamily="34" charset="0"/>
            </a:endParaRPr>
          </a:p>
        </p:txBody>
      </p:sp>
      <p:sp>
        <p:nvSpPr>
          <p:cNvPr id="5" name="Content Placeholder 4"/>
          <p:cNvSpPr>
            <a:spLocks noGrp="1"/>
          </p:cNvSpPr>
          <p:nvPr>
            <p:ph sz="half" idx="1"/>
          </p:nvPr>
        </p:nvSpPr>
        <p:spPr>
          <a:xfrm>
            <a:off x="352214" y="915566"/>
            <a:ext cx="8324242" cy="3600400"/>
          </a:xfrm>
        </p:spPr>
        <p:txBody>
          <a:bodyPr>
            <a:normAutofit/>
          </a:bodyPr>
          <a:lstStyle/>
          <a:p>
            <a:pPr marL="0" lvl="0" indent="0" algn="l" defTabSz="914400" rtl="0" eaLnBrk="1" latinLnBrk="0" hangingPunct="1">
              <a:buNone/>
            </a:pPr>
            <a:r>
              <a:rPr lang="en-ZA" sz="1200" b="0" kern="1200" dirty="0">
                <a:solidFill>
                  <a:schemeClr val="tx1"/>
                </a:solidFill>
                <a:latin typeface="Arial" panose="020B0604020202020204" pitchFamily="34" charset="0"/>
                <a:cs typeface="Arial" panose="020B0604020202020204" pitchFamily="34" charset="0"/>
                <a:sym typeface="Montserrat-SemiBold"/>
              </a:rPr>
              <a:t>Out of the 50 TVETs :</a:t>
            </a:r>
          </a:p>
          <a:p>
            <a:pPr marL="571500" lvl="0" indent="-571500" algn="l" defTabSz="914400" rtl="0" eaLnBrk="1" latinLnBrk="0" hangingPunct="1">
              <a:buFont typeface="Arial" panose="020B0604020202020204" pitchFamily="34" charset="0"/>
              <a:buChar char="•"/>
            </a:pPr>
            <a:endParaRPr lang="en-ZA" sz="1200" b="0" kern="1200" dirty="0">
              <a:solidFill>
                <a:schemeClr val="tx1"/>
              </a:solidFill>
              <a:latin typeface="Arial" panose="020B0604020202020204" pitchFamily="34" charset="0"/>
              <a:cs typeface="Arial" panose="020B0604020202020204" pitchFamily="34" charset="0"/>
              <a:sym typeface="Montserrat-SemiBold"/>
            </a:endParaRPr>
          </a:p>
          <a:p>
            <a:pPr lvl="0" algn="l" defTabSz="914400" rtl="0" eaLnBrk="1" latinLnBrk="0" hangingPunct="1">
              <a:buFont typeface="Wingdings" panose="05000000000000000000" pitchFamily="2" charset="2"/>
              <a:buChar char="Ø"/>
            </a:pPr>
            <a:r>
              <a:rPr lang="en-ZA" sz="1200" kern="1200" dirty="0">
                <a:solidFill>
                  <a:schemeClr val="tx1"/>
                </a:solidFill>
                <a:latin typeface="Arial" panose="020B0604020202020204" pitchFamily="34" charset="0"/>
                <a:cs typeface="Arial" panose="020B0604020202020204" pitchFamily="34" charset="0"/>
                <a:sym typeface="Montserrat-SemiBold"/>
              </a:rPr>
              <a:t>28</a:t>
            </a:r>
            <a:r>
              <a:rPr lang="en-ZA" sz="1200" b="0" kern="1200" dirty="0">
                <a:solidFill>
                  <a:schemeClr val="tx1"/>
                </a:solidFill>
                <a:latin typeface="Arial" panose="020B0604020202020204" pitchFamily="34" charset="0"/>
                <a:cs typeface="Arial" panose="020B0604020202020204" pitchFamily="34" charset="0"/>
                <a:sym typeface="Montserrat-SemiBold"/>
              </a:rPr>
              <a:t> have submitted claims data for all close out years (2017- 2020) and data has been analysed and issues bucketed. Issue resolution is in progress and a priority files list has been developed and will be shared with internal staff to start working on the issues. Verification of issues from internal staff for institutions underway with few institution at an advanced stage. </a:t>
            </a:r>
          </a:p>
          <a:p>
            <a:pPr marL="571500" lvl="0" indent="-571500" algn="l" defTabSz="914400" rtl="0" eaLnBrk="1" latinLnBrk="0" hangingPunct="1">
              <a:buFont typeface="Arial" panose="020B0604020202020204" pitchFamily="34" charset="0"/>
              <a:buChar char="•"/>
            </a:pPr>
            <a:endParaRPr lang="en-ZA" sz="1200" b="0" kern="1200" dirty="0">
              <a:solidFill>
                <a:schemeClr val="tx1"/>
              </a:solidFill>
              <a:latin typeface="Arial" panose="020B0604020202020204" pitchFamily="34" charset="0"/>
              <a:cs typeface="Arial" panose="020B0604020202020204" pitchFamily="34" charset="0"/>
              <a:sym typeface="Montserrat-SemiBold"/>
            </a:endParaRPr>
          </a:p>
          <a:p>
            <a:pPr lvl="0" algn="l" defTabSz="914400" rtl="0" eaLnBrk="1" latinLnBrk="0" hangingPunct="1">
              <a:buFont typeface="Wingdings" panose="05000000000000000000" pitchFamily="2" charset="2"/>
              <a:buChar char="Ø"/>
            </a:pPr>
            <a:r>
              <a:rPr lang="en-ZA" sz="1200" kern="1200" dirty="0">
                <a:solidFill>
                  <a:schemeClr val="tx1"/>
                </a:solidFill>
                <a:latin typeface="Arial" panose="020B0604020202020204" pitchFamily="34" charset="0"/>
                <a:cs typeface="Arial" panose="020B0604020202020204" pitchFamily="34" charset="0"/>
                <a:sym typeface="Montserrat-SemiBold"/>
              </a:rPr>
              <a:t>12</a:t>
            </a:r>
            <a:r>
              <a:rPr lang="en-ZA" sz="1200" b="1" kern="1200" dirty="0">
                <a:solidFill>
                  <a:schemeClr val="tx1"/>
                </a:solidFill>
                <a:latin typeface="Arial" panose="020B0604020202020204" pitchFamily="34" charset="0"/>
                <a:cs typeface="Arial" panose="020B0604020202020204" pitchFamily="34" charset="0"/>
                <a:sym typeface="Montserrat-SemiBold"/>
              </a:rPr>
              <a:t> </a:t>
            </a:r>
            <a:r>
              <a:rPr lang="en-ZA" sz="1200" b="0" kern="1200" dirty="0">
                <a:solidFill>
                  <a:schemeClr val="tx1"/>
                </a:solidFill>
                <a:latin typeface="Arial" panose="020B0604020202020204" pitchFamily="34" charset="0"/>
                <a:cs typeface="Arial" panose="020B0604020202020204" pitchFamily="34" charset="0"/>
                <a:sym typeface="Montserrat-SemiBold"/>
              </a:rPr>
              <a:t>have partially submitted.</a:t>
            </a:r>
          </a:p>
          <a:p>
            <a:pPr marL="571500" lvl="0" indent="-571500" algn="l" defTabSz="914400" rtl="0" eaLnBrk="1" latinLnBrk="0" hangingPunct="1">
              <a:buFont typeface="Arial" panose="020B0604020202020204" pitchFamily="34" charset="0"/>
              <a:buChar char="•"/>
            </a:pPr>
            <a:endParaRPr lang="en-ZA" sz="1200" b="0" kern="1200" dirty="0">
              <a:solidFill>
                <a:schemeClr val="tx1"/>
              </a:solidFill>
              <a:latin typeface="Arial" panose="020B0604020202020204" pitchFamily="34" charset="0"/>
              <a:cs typeface="Arial" panose="020B0604020202020204" pitchFamily="34" charset="0"/>
              <a:sym typeface="Montserrat-SemiBold"/>
            </a:endParaRPr>
          </a:p>
          <a:p>
            <a:pPr lvl="0" algn="l" defTabSz="914400" rtl="0" eaLnBrk="1" latinLnBrk="0" hangingPunct="1">
              <a:buFont typeface="Wingdings" panose="05000000000000000000" pitchFamily="2" charset="2"/>
              <a:buChar char="Ø"/>
            </a:pPr>
            <a:r>
              <a:rPr lang="en-ZA" sz="1200" dirty="0">
                <a:latin typeface="Arial" panose="020B0604020202020204" pitchFamily="34" charset="0"/>
                <a:cs typeface="Arial" panose="020B0604020202020204" pitchFamily="34" charset="0"/>
                <a:sym typeface="Montserrat-SemiBold"/>
              </a:rPr>
              <a:t>9</a:t>
            </a:r>
            <a:r>
              <a:rPr lang="en-ZA" sz="1200" b="0" kern="1200" dirty="0">
                <a:solidFill>
                  <a:schemeClr val="tx1"/>
                </a:solidFill>
                <a:latin typeface="Arial" panose="020B0604020202020204" pitchFamily="34" charset="0"/>
                <a:cs typeface="Arial" panose="020B0604020202020204" pitchFamily="34" charset="0"/>
                <a:sym typeface="Montserrat-SemiBold"/>
              </a:rPr>
              <a:t> Institutions have not submitted even after the legal letters were sent.</a:t>
            </a:r>
            <a:r>
              <a:rPr lang="en-ZA"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ZA" sz="1200" dirty="0">
                <a:effectLst/>
                <a:latin typeface="Arial" panose="020B0604020202020204" pitchFamily="34" charset="0"/>
                <a:ea typeface="Times New Roman" panose="02020603050405020304" pitchFamily="18" charset="0"/>
                <a:cs typeface="Arial" panose="020B0604020202020204" pitchFamily="34" charset="0"/>
              </a:rPr>
              <a:t>Legal letters were sent in January 2022 to all non-responsive institutions. </a:t>
            </a:r>
            <a:r>
              <a:rPr lang="en-ZA" sz="1200" dirty="0">
                <a:latin typeface="Arial" panose="020B0604020202020204" pitchFamily="34" charset="0"/>
                <a:ea typeface="Times New Roman" panose="02020603050405020304" pitchFamily="18" charset="0"/>
                <a:cs typeface="Arial" panose="020B0604020202020204" pitchFamily="34" charset="0"/>
              </a:rPr>
              <a:t>T</a:t>
            </a:r>
            <a:r>
              <a:rPr lang="en-ZA" sz="1200" dirty="0">
                <a:effectLst/>
                <a:latin typeface="Arial" panose="020B0604020202020204" pitchFamily="34" charset="0"/>
                <a:ea typeface="Times New Roman" panose="02020603050405020304" pitchFamily="18" charset="0"/>
                <a:cs typeface="Arial" panose="020B0604020202020204" pitchFamily="34" charset="0"/>
              </a:rPr>
              <a:t>he data currently in our possession </a:t>
            </a:r>
            <a:r>
              <a:rPr lang="en-ZA" sz="1200" dirty="0">
                <a:latin typeface="Arial" panose="020B0604020202020204" pitchFamily="34" charset="0"/>
                <a:ea typeface="Times New Roman" panose="02020603050405020304" pitchFamily="18" charset="0"/>
                <a:cs typeface="Arial" panose="020B0604020202020204" pitchFamily="34" charset="0"/>
              </a:rPr>
              <a:t>will be used </a:t>
            </a:r>
            <a:r>
              <a:rPr lang="en-ZA" sz="1200" dirty="0">
                <a:effectLst/>
                <a:latin typeface="Arial" panose="020B0604020202020204" pitchFamily="34" charset="0"/>
                <a:ea typeface="Times New Roman" panose="02020603050405020304" pitchFamily="18" charset="0"/>
                <a:cs typeface="Arial" panose="020B0604020202020204" pitchFamily="34" charset="0"/>
              </a:rPr>
              <a:t>to close out the project.</a:t>
            </a:r>
            <a:endParaRPr lang="en-ZA" sz="1200" b="0" kern="1200" dirty="0">
              <a:latin typeface="Arial" panose="020B0604020202020204" pitchFamily="34" charset="0"/>
              <a:cs typeface="Arial" panose="020B0604020202020204" pitchFamily="34" charset="0"/>
              <a:sym typeface="Montserrat-SemiBold"/>
            </a:endParaRPr>
          </a:p>
          <a:p>
            <a:pPr marL="571500" lvl="0" indent="-571500" algn="l" defTabSz="914400" rtl="0" eaLnBrk="1" latinLnBrk="0" hangingPunct="1">
              <a:buFont typeface="Arial" panose="020B0604020202020204" pitchFamily="34" charset="0"/>
              <a:buChar char="•"/>
            </a:pPr>
            <a:endParaRPr lang="en-ZA" sz="1200" b="0" kern="1200" dirty="0">
              <a:solidFill>
                <a:schemeClr val="tx1"/>
              </a:solidFill>
              <a:latin typeface="Arial" panose="020B0604020202020204" pitchFamily="34" charset="0"/>
              <a:cs typeface="Arial" panose="020B0604020202020204" pitchFamily="34" charset="0"/>
              <a:sym typeface="Montserrat-SemiBold"/>
            </a:endParaRPr>
          </a:p>
          <a:p>
            <a:pPr>
              <a:buFont typeface="Wingdings" panose="05000000000000000000" pitchFamily="2" charset="2"/>
              <a:buChar char="Ø"/>
            </a:pPr>
            <a:r>
              <a:rPr lang="en-ZA" sz="1200" kern="1200" dirty="0">
                <a:solidFill>
                  <a:schemeClr val="tx1"/>
                </a:solidFill>
                <a:latin typeface="Arial" panose="020B0604020202020204" pitchFamily="34" charset="0"/>
                <a:cs typeface="Arial" panose="020B0604020202020204" pitchFamily="34" charset="0"/>
                <a:sym typeface="Montserrat-SemiBold"/>
              </a:rPr>
              <a:t>Non-responsive Institutions: </a:t>
            </a:r>
            <a:r>
              <a:rPr lang="en-US" sz="1200" b="0" kern="1200" dirty="0">
                <a:solidFill>
                  <a:schemeClr val="dk1"/>
                </a:solidFill>
                <a:effectLst/>
                <a:latin typeface="Arial" panose="020B0604020202020204" pitchFamily="34" charset="0"/>
                <a:cs typeface="Arial" panose="020B0604020202020204" pitchFamily="34" charset="0"/>
              </a:rPr>
              <a:t>Orbit FET College, Waterberg FET College, Motheo FET College, Sekhukhune FET College, Letaba FET College, Lephalale FAT College, King Hintsa College, Ingwe Public FET College and Ikhala Public FET College.</a:t>
            </a:r>
            <a:r>
              <a:rPr lang="en-GB" sz="1200" kern="1200" dirty="0">
                <a:solidFill>
                  <a:schemeClr val="bg1"/>
                </a:solidFill>
                <a:latin typeface="Arial" panose="020B0604020202020204" pitchFamily="34" charset="0"/>
                <a:cs typeface="Arial" panose="020B0604020202020204" pitchFamily="34" charset="0"/>
              </a:rPr>
              <a:t>of HD to be sent out to institutions</a:t>
            </a:r>
          </a:p>
          <a:p>
            <a:pPr marL="0" indent="0" defTabSz="914372">
              <a:lnSpc>
                <a:spcPct val="170000"/>
              </a:lnSpc>
              <a:spcBef>
                <a:spcPts val="0"/>
              </a:spcBef>
              <a:buClrTx/>
              <a:buSzTx/>
              <a:buNone/>
            </a:pPr>
            <a:endParaRPr lang="en-ZA" sz="1200" dirty="0">
              <a:solidFill>
                <a:prstClr val="black"/>
              </a:solidFill>
              <a:latin typeface="Arial" panose="020B0604020202020204" pitchFamily="34" charset="0"/>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marL="0" indent="0">
              <a:buNone/>
            </a:pPr>
            <a:endParaRPr lang="en-ZA" sz="3600" dirty="0"/>
          </a:p>
          <a:p>
            <a:pPr marL="0" indent="0">
              <a:buNone/>
            </a:pPr>
            <a:endParaRPr lang="en-US" sz="1400" dirty="0"/>
          </a:p>
        </p:txBody>
      </p:sp>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nvGraphicFramePr>
        <p:xfrm>
          <a:off x="6832553" y="1113433"/>
          <a:ext cx="2314597" cy="1800201"/>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C7E63BE6-C815-48BD-9FAB-FD3BA8CD6368}"/>
              </a:ext>
            </a:extLst>
          </p:cNvPr>
          <p:cNvSpPr>
            <a:spLocks noGrp="1"/>
          </p:cNvSpPr>
          <p:nvPr>
            <p:ph type="sldNum" sz="quarter" idx="12"/>
          </p:nvPr>
        </p:nvSpPr>
        <p:spPr/>
        <p:txBody>
          <a:bodyPr/>
          <a:lstStyle/>
          <a:p>
            <a:pPr marL="0" marR="0" lvl="0" indent="0" algn="l" defTabSz="914372" rtl="0" eaLnBrk="1" fontAlgn="auto" latinLnBrk="0" hangingPunct="1">
              <a:lnSpc>
                <a:spcPct val="100000"/>
              </a:lnSpc>
              <a:spcBef>
                <a:spcPts val="0"/>
              </a:spcBef>
              <a:spcAft>
                <a:spcPts val="0"/>
              </a:spcAft>
              <a:buClrTx/>
              <a:buSzTx/>
              <a:buFontTx/>
              <a:buNone/>
              <a:tabLst/>
              <a:defRPr/>
            </a:pPr>
            <a:fld id="{0CFEC368-1D7A-4F81-ABF6-AE0E36BAF64C}" type="slidenum">
              <a:rPr kumimoji="0" lang="en-US" sz="14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914372" rtl="0" eaLnBrk="1" fontAlgn="auto" latinLnBrk="0" hangingPunct="1">
                <a:lnSpc>
                  <a:spcPct val="100000"/>
                </a:lnSpc>
                <a:spcBef>
                  <a:spcPts val="0"/>
                </a:spcBef>
                <a:spcAft>
                  <a:spcPts val="0"/>
                </a:spcAft>
                <a:buClrTx/>
                <a:buSzTx/>
                <a:buFontTx/>
                <a:buNone/>
                <a:tabLst/>
                <a:defRPr/>
              </a:pPr>
              <a:t>15</a:t>
            </a:fld>
            <a:endParaRPr kumimoji="0" lang="en-US" sz="1400" b="1"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107666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67544" y="2427734"/>
            <a:ext cx="8208912" cy="1080117"/>
          </a:xfrm>
        </p:spPr>
        <p:txBody>
          <a:bodyPr>
            <a:noAutofit/>
          </a:bodyPr>
          <a:lstStyle/>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r>
              <a:rPr lang="en-US" sz="1400" dirty="0">
                <a:solidFill>
                  <a:schemeClr val="accent1"/>
                </a:solidFill>
              </a:rPr>
              <a:t>                                                                                                                                                               </a:t>
            </a: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ZA" sz="1400" b="0" i="1" dirty="0"/>
          </a:p>
          <a:p>
            <a:endParaRPr lang="en-ZA" sz="1400" b="0" i="1" dirty="0"/>
          </a:p>
          <a:p>
            <a:endParaRPr lang="en-ZA" sz="1400" b="0" i="1" dirty="0">
              <a:solidFill>
                <a:srgbClr val="FFC000"/>
              </a:solidFill>
            </a:endParaRPr>
          </a:p>
          <a:p>
            <a:r>
              <a:rPr lang="en-US" sz="2400" dirty="0">
                <a:solidFill>
                  <a:srgbClr val="FFC000"/>
                </a:solidFill>
                <a:effectLst/>
                <a:latin typeface="Arial" panose="020B0604020202020204" pitchFamily="34" charset="0"/>
                <a:ea typeface="Calibri" panose="020F0502020204030204" pitchFamily="34" charset="0"/>
              </a:rPr>
              <a:t>Procurement of new ICT system </a:t>
            </a:r>
            <a:endParaRPr lang="en-ZA" sz="2400" b="0" i="1" dirty="0">
              <a:solidFill>
                <a:srgbClr val="FFC000"/>
              </a:solidFill>
            </a:endParaRPr>
          </a:p>
          <a:p>
            <a:endParaRPr lang="en-US" sz="1400" dirty="0"/>
          </a:p>
          <a:p>
            <a:endParaRPr lang="en-US" sz="1400" dirty="0"/>
          </a:p>
        </p:txBody>
      </p:sp>
    </p:spTree>
    <p:extLst>
      <p:ext uri="{BB962C8B-B14F-4D97-AF65-F5344CB8AC3E}">
        <p14:creationId xmlns:p14="http://schemas.microsoft.com/office/powerpoint/2010/main" val="812243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209" y="-38100"/>
            <a:ext cx="7269842" cy="504056"/>
          </a:xfrm>
        </p:spPr>
        <p:txBody>
          <a:bodyPr>
            <a:normAutofit fontScale="90000"/>
          </a:bodyPr>
          <a:lstStyle/>
          <a:p>
            <a:br>
              <a:rPr lang="en-US" sz="1800" b="0" i="0" u="none" strike="noStrike" baseline="0" dirty="0">
                <a:solidFill>
                  <a:srgbClr val="000000"/>
                </a:solidFill>
              </a:rPr>
            </a:br>
            <a:r>
              <a:rPr lang="en-ZA" sz="2700" i="0" u="none" strike="noStrike" baseline="0" dirty="0">
                <a:solidFill>
                  <a:schemeClr val="accent1"/>
                </a:solidFill>
              </a:rPr>
              <a:t>Procurement of the new ICT system </a:t>
            </a:r>
            <a:br>
              <a:rPr lang="en-ZA" sz="1800" b="0" i="0" u="none" strike="noStrike" baseline="0" dirty="0">
                <a:solidFill>
                  <a:srgbClr val="000000"/>
                </a:solidFill>
              </a:rPr>
            </a:br>
            <a:endParaRPr lang="en-US" sz="2200" dirty="0"/>
          </a:p>
        </p:txBody>
      </p:sp>
      <p:sp>
        <p:nvSpPr>
          <p:cNvPr id="5" name="Content Placeholder 4"/>
          <p:cNvSpPr>
            <a:spLocks noGrp="1"/>
          </p:cNvSpPr>
          <p:nvPr>
            <p:ph sz="half" idx="1"/>
          </p:nvPr>
        </p:nvSpPr>
        <p:spPr>
          <a:xfrm>
            <a:off x="358649" y="691896"/>
            <a:ext cx="7525720" cy="4266938"/>
          </a:xfrm>
        </p:spPr>
        <p:txBody>
          <a:bodyPr>
            <a:normAutofit/>
          </a:bodyPr>
          <a:lstStyle/>
          <a:p>
            <a:pPr>
              <a:lnSpc>
                <a:spcPct val="120000"/>
              </a:lnSpc>
              <a:spcBef>
                <a:spcPts val="0"/>
              </a:spcBef>
              <a:spcAft>
                <a:spcPts val="800"/>
              </a:spcAft>
              <a:buFont typeface="Wingdings" panose="05000000000000000000" pitchFamily="2" charset="2"/>
              <a:buChar char="Ø"/>
            </a:pPr>
            <a:r>
              <a:rPr lang="en-US" sz="1200" dirty="0">
                <a:effectLst/>
                <a:latin typeface="Arial" panose="020B0604020202020204" pitchFamily="34" charset="0"/>
                <a:ea typeface="Arial MT"/>
                <a:cs typeface="Arial" panose="020B0604020202020204" pitchFamily="34" charset="0"/>
              </a:rPr>
              <a:t>NSFAS currently has administration budgetary constraints, as highlighted in previous communication to Parliament and the same has been communicated to DHET and the National Treasury. Given these budgetary constraints NSFAS had to opt for a </a:t>
            </a:r>
            <a:r>
              <a:rPr lang="en-US" sz="1200" dirty="0">
                <a:latin typeface="Arial" panose="020B0604020202020204" pitchFamily="34" charset="0"/>
                <a:ea typeface="Arial MT"/>
                <a:cs typeface="Arial" panose="020B0604020202020204" pitchFamily="34" charset="0"/>
              </a:rPr>
              <a:t>phased</a:t>
            </a:r>
            <a:r>
              <a:rPr lang="en-US" sz="1200" dirty="0">
                <a:effectLst/>
                <a:latin typeface="Arial" panose="020B0604020202020204" pitchFamily="34" charset="0"/>
                <a:ea typeface="Arial MT"/>
                <a:cs typeface="Arial" panose="020B0604020202020204" pitchFamily="34" charset="0"/>
              </a:rPr>
              <a:t> implementation of its ICT strategy. </a:t>
            </a:r>
          </a:p>
          <a:p>
            <a:pPr>
              <a:lnSpc>
                <a:spcPct val="120000"/>
              </a:lnSpc>
              <a:spcBef>
                <a:spcPts val="0"/>
              </a:spcBef>
              <a:spcAft>
                <a:spcPts val="800"/>
              </a:spcAft>
              <a:buFont typeface="Wingdings" panose="05000000000000000000" pitchFamily="2" charset="2"/>
              <a:buChar char="Ø"/>
            </a:pPr>
            <a:r>
              <a:rPr lang="en-US" sz="1200" dirty="0">
                <a:effectLst/>
                <a:latin typeface="Arial" panose="020B0604020202020204" pitchFamily="34" charset="0"/>
                <a:ea typeface="Arial MT"/>
                <a:cs typeface="Arial" panose="020B0604020202020204" pitchFamily="34" charset="0"/>
              </a:rPr>
              <a:t>The following improvements have already been made:</a:t>
            </a:r>
          </a:p>
          <a:p>
            <a:pPr lvl="1">
              <a:lnSpc>
                <a:spcPct val="120000"/>
              </a:lnSpc>
              <a:spcBef>
                <a:spcPts val="0"/>
              </a:spcBef>
              <a:spcAft>
                <a:spcPts val="800"/>
              </a:spcAft>
              <a:buFont typeface="Wingdings" panose="05000000000000000000" pitchFamily="2" charset="2"/>
              <a:buChar char="q"/>
            </a:pPr>
            <a:r>
              <a:rPr lang="en-US" sz="1200" dirty="0">
                <a:effectLst/>
                <a:latin typeface="Arial" panose="020B0604020202020204" pitchFamily="34" charset="0"/>
                <a:ea typeface="Arial MT"/>
                <a:cs typeface="Arial" panose="020B0604020202020204" pitchFamily="34" charset="0"/>
              </a:rPr>
              <a:t>Enhancement of the applications module to allow for real-time decisions</a:t>
            </a:r>
          </a:p>
          <a:p>
            <a:pPr lvl="1">
              <a:lnSpc>
                <a:spcPct val="120000"/>
              </a:lnSpc>
              <a:spcBef>
                <a:spcPts val="0"/>
              </a:spcBef>
              <a:spcAft>
                <a:spcPts val="800"/>
              </a:spcAft>
              <a:buFont typeface="Wingdings" panose="05000000000000000000" pitchFamily="2" charset="2"/>
              <a:buChar char="q"/>
            </a:pPr>
            <a:r>
              <a:rPr lang="en-US" sz="1200" dirty="0">
                <a:latin typeface="Arial" panose="020B0604020202020204" pitchFamily="34" charset="0"/>
                <a:ea typeface="Arial MT"/>
                <a:cs typeface="Arial" panose="020B0604020202020204" pitchFamily="34" charset="0"/>
              </a:rPr>
              <a:t>Implementation of inhouse appeals system </a:t>
            </a:r>
          </a:p>
          <a:p>
            <a:pPr lvl="1">
              <a:lnSpc>
                <a:spcPct val="120000"/>
              </a:lnSpc>
              <a:spcBef>
                <a:spcPts val="0"/>
              </a:spcBef>
              <a:spcAft>
                <a:spcPts val="800"/>
              </a:spcAft>
              <a:buFont typeface="Wingdings" panose="05000000000000000000" pitchFamily="2" charset="2"/>
              <a:buChar char="q"/>
            </a:pPr>
            <a:r>
              <a:rPr lang="en-US" sz="1200" dirty="0">
                <a:effectLst/>
                <a:latin typeface="Arial" panose="020B0604020202020204" pitchFamily="34" charset="0"/>
                <a:ea typeface="Arial MT"/>
                <a:cs typeface="Arial" panose="020B0604020202020204" pitchFamily="34" charset="0"/>
              </a:rPr>
              <a:t>Processing of registration data</a:t>
            </a:r>
          </a:p>
          <a:p>
            <a:pPr lvl="1">
              <a:lnSpc>
                <a:spcPct val="120000"/>
              </a:lnSpc>
              <a:spcBef>
                <a:spcPts val="0"/>
              </a:spcBef>
              <a:spcAft>
                <a:spcPts val="800"/>
              </a:spcAft>
              <a:buFont typeface="Wingdings" panose="05000000000000000000" pitchFamily="2" charset="2"/>
              <a:buChar char="q"/>
            </a:pPr>
            <a:r>
              <a:rPr lang="en-US" sz="1200" dirty="0">
                <a:effectLst/>
                <a:latin typeface="Arial" panose="020B0604020202020204" pitchFamily="34" charset="0"/>
                <a:ea typeface="Arial MT"/>
                <a:cs typeface="Arial" panose="020B0604020202020204" pitchFamily="34" charset="0"/>
              </a:rPr>
              <a:t>Calculating </a:t>
            </a:r>
            <a:r>
              <a:rPr lang="en-US" sz="1200" dirty="0">
                <a:latin typeface="Arial" panose="020B0604020202020204" pitchFamily="34" charset="0"/>
                <a:ea typeface="Arial MT"/>
                <a:cs typeface="Arial" panose="020B0604020202020204" pitchFamily="34" charset="0"/>
              </a:rPr>
              <a:t>of allowances and related disbursements</a:t>
            </a:r>
          </a:p>
          <a:p>
            <a:pPr>
              <a:lnSpc>
                <a:spcPct val="120000"/>
              </a:lnSpc>
              <a:spcBef>
                <a:spcPts val="0"/>
              </a:spcBef>
              <a:spcAft>
                <a:spcPts val="800"/>
              </a:spcAft>
              <a:buFont typeface="Wingdings" panose="05000000000000000000" pitchFamily="2" charset="2"/>
              <a:buChar char="Ø"/>
            </a:pPr>
            <a:r>
              <a:rPr lang="en-ZA" sz="1200" dirty="0">
                <a:effectLst/>
                <a:latin typeface="Arial" panose="020B0604020202020204" pitchFamily="34" charset="0"/>
                <a:ea typeface="Arial MT"/>
                <a:cs typeface="Arial" panose="020B0604020202020204" pitchFamily="34" charset="0"/>
              </a:rPr>
              <a:t>To enable some of these improvements DHET has availed a budget of R65 million for NSFAS to fund some of these ICT improvements, although the budget is not sufficient to cover all the requirements</a:t>
            </a:r>
            <a:endParaRPr lang="en-ZA" sz="1200" dirty="0">
              <a:latin typeface="Arial" panose="020B0604020202020204" pitchFamily="34" charset="0"/>
              <a:ea typeface="Arial MT"/>
              <a:cs typeface="Arial" panose="020B0604020202020204" pitchFamily="34" charset="0"/>
            </a:endParaRPr>
          </a:p>
          <a:p>
            <a:pPr>
              <a:lnSpc>
                <a:spcPct val="120000"/>
              </a:lnSpc>
              <a:spcBef>
                <a:spcPts val="0"/>
              </a:spcBef>
              <a:spcAft>
                <a:spcPts val="800"/>
              </a:spcAft>
              <a:buFont typeface="Wingdings" panose="05000000000000000000" pitchFamily="2" charset="2"/>
              <a:buChar char="Ø"/>
            </a:pPr>
            <a:r>
              <a:rPr lang="en-ZA" sz="1200" dirty="0">
                <a:effectLst/>
                <a:latin typeface="Arial" panose="020B0604020202020204" pitchFamily="34" charset="0"/>
                <a:ea typeface="Arial MT"/>
                <a:cs typeface="Arial" panose="020B0604020202020204" pitchFamily="34" charset="0"/>
              </a:rPr>
              <a:t>NSFAS is employing other mechanism to fast track the implementation of key modules such as requestin</a:t>
            </a:r>
            <a:r>
              <a:rPr lang="en-ZA" sz="1200" dirty="0">
                <a:latin typeface="Arial" panose="020B0604020202020204" pitchFamily="34" charset="0"/>
                <a:ea typeface="Arial MT"/>
                <a:cs typeface="Arial" panose="020B0604020202020204" pitchFamily="34" charset="0"/>
              </a:rPr>
              <a:t>g providers to develop these systems at risk.</a:t>
            </a:r>
            <a:endParaRPr lang="en-US" sz="1200" dirty="0">
              <a:effectLst/>
              <a:latin typeface="Arial" panose="020B0604020202020204" pitchFamily="34" charset="0"/>
              <a:ea typeface="Arial MT"/>
              <a:cs typeface="Arial" panose="020B0604020202020204" pitchFamily="34" charset="0"/>
            </a:endParaRPr>
          </a:p>
          <a:p>
            <a:pPr marR="0">
              <a:lnSpc>
                <a:spcPct val="120000"/>
              </a:lnSpc>
              <a:spcBef>
                <a:spcPts val="0"/>
              </a:spcBef>
              <a:spcAft>
                <a:spcPts val="800"/>
              </a:spcAft>
              <a:buFont typeface="Wingdings" panose="05000000000000000000" pitchFamily="2" charset="2"/>
              <a:buChar char="Ø"/>
            </a:pPr>
            <a:endParaRPr lang="en-ZA" sz="1000" b="1" dirty="0">
              <a:solidFill>
                <a:srgbClr val="000000"/>
              </a:solidFill>
              <a:ea typeface="Calibri" panose="020F0502020204030204" pitchFamily="34" charset="0"/>
              <a:cs typeface="Times New Roman" panose="02020603050405020304" pitchFamily="18" charset="0"/>
            </a:endParaRPr>
          </a:p>
          <a:p>
            <a:pPr marL="0" marR="0" indent="0">
              <a:lnSpc>
                <a:spcPct val="150000"/>
              </a:lnSpc>
              <a:spcBef>
                <a:spcPts val="600"/>
              </a:spcBef>
              <a:spcAft>
                <a:spcPts val="600"/>
              </a:spcAft>
              <a:buNone/>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nSpc>
                <a:spcPct val="170000"/>
              </a:lnSpc>
              <a:spcBef>
                <a:spcPts val="0"/>
              </a:spcBef>
              <a:spcAft>
                <a:spcPts val="0"/>
              </a:spcAft>
              <a:buNone/>
            </a:pPr>
            <a:endParaRPr lang="en-US" sz="1000" dirty="0">
              <a:latin typeface="Times New Roman" panose="02020603050405020304" pitchFamily="18" charset="0"/>
              <a:ea typeface="Times New Roman" panose="02020603050405020304" pitchFamily="18" charset="0"/>
            </a:endParaRPr>
          </a:p>
          <a:p>
            <a:pPr marR="0">
              <a:lnSpc>
                <a:spcPct val="170000"/>
              </a:lnSpc>
              <a:spcBef>
                <a:spcPts val="0"/>
              </a:spcBef>
              <a:spcAft>
                <a:spcPts val="800"/>
              </a:spcAft>
              <a:buFont typeface="Wingdings" panose="05000000000000000000" pitchFamily="2" charset="2"/>
              <a:buChar char="Ø"/>
            </a:pPr>
            <a:endParaRPr lang="en-ZA" sz="1100" dirty="0">
              <a:solidFill>
                <a:srgbClr val="000000"/>
              </a:solidFill>
              <a:ea typeface="Calibri" panose="020F0502020204030204" pitchFamily="34" charset="0"/>
              <a:cs typeface="Times New Roman" panose="02020603050405020304" pitchFamily="18" charset="0"/>
            </a:endParaRPr>
          </a:p>
          <a:p>
            <a:pPr lvl="0" algn="just" defTabSz="914372">
              <a:lnSpc>
                <a:spcPct val="170000"/>
              </a:lnSpc>
              <a:spcBef>
                <a:spcPts val="0"/>
              </a:spcBef>
              <a:buClrTx/>
              <a:buSzTx/>
              <a:buFont typeface="Wingdings" panose="05000000000000000000" pitchFamily="2" charset="2"/>
              <a:buChar char="Ø"/>
            </a:pPr>
            <a:endParaRPr lang="en-ZA" sz="1100" dirty="0">
              <a:solidFill>
                <a:prstClr val="black"/>
              </a:solidFill>
              <a:cs typeface="Arial" panose="020B0604020202020204" pitchFamily="34" charset="0"/>
            </a:endParaRPr>
          </a:p>
          <a:p>
            <a:pPr marL="0" indent="0" defTabSz="914372">
              <a:lnSpc>
                <a:spcPct val="120000"/>
              </a:lnSpc>
              <a:spcBef>
                <a:spcPts val="0"/>
              </a:spcBef>
              <a:buClrTx/>
              <a:buSzTx/>
              <a:buNone/>
            </a:pPr>
            <a:endParaRPr lang="en-ZA" sz="11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11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a:buNone/>
            </a:pPr>
            <a:endParaRPr lang="en-US" sz="1400" dirty="0"/>
          </a:p>
        </p:txBody>
      </p:sp>
      <p:graphicFrame>
        <p:nvGraphicFramePr>
          <p:cNvPr id="8" name="Chart 7"/>
          <p:cNvGraphicFramePr>
            <a:graphicFrameLocks/>
          </p:cNvGraphicFramePr>
          <p:nvPr/>
        </p:nvGraphicFramePr>
        <p:xfrm>
          <a:off x="6642687" y="1275606"/>
          <a:ext cx="2376264" cy="18002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9BCDB970-CA7A-4310-BB77-8900E58DD759}"/>
              </a:ext>
            </a:extLst>
          </p:cNvPr>
          <p:cNvSpPr>
            <a:spLocks noGrp="1"/>
          </p:cNvSpPr>
          <p:nvPr>
            <p:ph type="sldNum" sz="quarter" idx="12"/>
          </p:nvPr>
        </p:nvSpPr>
        <p:spPr/>
        <p:txBody>
          <a:bodyPr/>
          <a:lstStyle/>
          <a:p>
            <a:fld id="{0CFEC368-1D7A-4F81-ABF6-AE0E36BAF64C}" type="slidenum">
              <a:rPr lang="en-US" smtClean="0"/>
              <a:pPr/>
              <a:t>17</a:t>
            </a:fld>
            <a:endParaRPr lang="en-US" dirty="0"/>
          </a:p>
        </p:txBody>
      </p:sp>
    </p:spTree>
    <p:extLst>
      <p:ext uri="{BB962C8B-B14F-4D97-AF65-F5344CB8AC3E}">
        <p14:creationId xmlns:p14="http://schemas.microsoft.com/office/powerpoint/2010/main" val="2688592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209" y="0"/>
            <a:ext cx="7269842" cy="504056"/>
          </a:xfrm>
        </p:spPr>
        <p:txBody>
          <a:bodyPr>
            <a:normAutofit fontScale="90000"/>
          </a:bodyPr>
          <a:lstStyle/>
          <a:p>
            <a:br>
              <a:rPr lang="en-US" sz="1800" b="0" i="0" u="none" strike="noStrike" baseline="0" dirty="0">
                <a:solidFill>
                  <a:srgbClr val="000000"/>
                </a:solidFill>
              </a:rPr>
            </a:br>
            <a:r>
              <a:rPr lang="en-ZA" sz="2700" i="0" u="none" strike="noStrike" baseline="0" dirty="0">
                <a:solidFill>
                  <a:schemeClr val="accent1"/>
                </a:solidFill>
              </a:rPr>
              <a:t>Current systems</a:t>
            </a:r>
            <a:br>
              <a:rPr lang="en-ZA" sz="1800" b="0" i="0" u="none" strike="noStrike" baseline="0" dirty="0">
                <a:solidFill>
                  <a:srgbClr val="000000"/>
                </a:solidFill>
              </a:rPr>
            </a:br>
            <a:endParaRPr lang="en-US" sz="2200" dirty="0"/>
          </a:p>
        </p:txBody>
      </p:sp>
      <p:sp>
        <p:nvSpPr>
          <p:cNvPr id="5" name="Content Placeholder 4"/>
          <p:cNvSpPr>
            <a:spLocks noGrp="1"/>
          </p:cNvSpPr>
          <p:nvPr>
            <p:ph sz="half" idx="1"/>
          </p:nvPr>
        </p:nvSpPr>
        <p:spPr>
          <a:xfrm>
            <a:off x="358649" y="691896"/>
            <a:ext cx="7525720" cy="4266938"/>
          </a:xfrm>
        </p:spPr>
        <p:txBody>
          <a:bodyPr>
            <a:normAutofit/>
          </a:bodyPr>
          <a:lstStyle/>
          <a:p>
            <a:pPr>
              <a:lnSpc>
                <a:spcPct val="120000"/>
              </a:lnSpc>
              <a:spcBef>
                <a:spcPts val="0"/>
              </a:spcBef>
              <a:spcAft>
                <a:spcPts val="800"/>
              </a:spcAft>
              <a:buFont typeface="Wingdings" panose="05000000000000000000" pitchFamily="2" charset="2"/>
              <a:buChar char="Ø"/>
            </a:pPr>
            <a:r>
              <a:rPr lang="en-US" sz="1200" dirty="0">
                <a:latin typeface="Arial" panose="020B0604020202020204" pitchFamily="34" charset="0"/>
                <a:ea typeface="Arial MT"/>
                <a:cs typeface="Arial" panose="020B0604020202020204" pitchFamily="34" charset="0"/>
              </a:rPr>
              <a:t>We have adopted a co-sourcing operational model. This allows us to dedicate resource to stabilize the current systems and have resources to focus on enhancements and new development</a:t>
            </a:r>
          </a:p>
          <a:p>
            <a:pPr>
              <a:lnSpc>
                <a:spcPct val="120000"/>
              </a:lnSpc>
              <a:spcBef>
                <a:spcPts val="0"/>
              </a:spcBef>
              <a:spcAft>
                <a:spcPts val="800"/>
              </a:spcAft>
              <a:buFont typeface="Wingdings" panose="05000000000000000000" pitchFamily="2" charset="2"/>
              <a:buChar char="Ø"/>
            </a:pPr>
            <a:r>
              <a:rPr lang="en-US" sz="1200" dirty="0">
                <a:effectLst/>
                <a:latin typeface="Arial" panose="020B0604020202020204" pitchFamily="34" charset="0"/>
                <a:ea typeface="Arial MT"/>
                <a:cs typeface="Arial" panose="020B0604020202020204" pitchFamily="34" charset="0"/>
              </a:rPr>
              <a:t>Current systems continue to have underlying issues</a:t>
            </a:r>
            <a:endParaRPr lang="en-US" sz="1200" dirty="0">
              <a:latin typeface="Arial" panose="020B0604020202020204" pitchFamily="34" charset="0"/>
              <a:ea typeface="Arial MT"/>
              <a:cs typeface="Arial" panose="020B0604020202020204" pitchFamily="34" charset="0"/>
            </a:endParaRPr>
          </a:p>
          <a:p>
            <a:pPr marR="0">
              <a:lnSpc>
                <a:spcPct val="120000"/>
              </a:lnSpc>
              <a:spcBef>
                <a:spcPts val="0"/>
              </a:spcBef>
              <a:spcAft>
                <a:spcPts val="800"/>
              </a:spcAft>
              <a:buFont typeface="Wingdings" panose="05000000000000000000" pitchFamily="2" charset="2"/>
              <a:buChar char="Ø"/>
            </a:pPr>
            <a:endParaRPr lang="en-ZA" sz="1000" b="1" dirty="0">
              <a:solidFill>
                <a:srgbClr val="000000"/>
              </a:solidFill>
              <a:ea typeface="Calibri" panose="020F0502020204030204" pitchFamily="34" charset="0"/>
              <a:cs typeface="Times New Roman" panose="02020603050405020304" pitchFamily="18" charset="0"/>
            </a:endParaRPr>
          </a:p>
          <a:p>
            <a:pPr marL="0" marR="0" indent="0">
              <a:lnSpc>
                <a:spcPct val="150000"/>
              </a:lnSpc>
              <a:spcBef>
                <a:spcPts val="600"/>
              </a:spcBef>
              <a:spcAft>
                <a:spcPts val="600"/>
              </a:spcAft>
              <a:buNone/>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nSpc>
                <a:spcPct val="170000"/>
              </a:lnSpc>
              <a:spcBef>
                <a:spcPts val="0"/>
              </a:spcBef>
              <a:spcAft>
                <a:spcPts val="0"/>
              </a:spcAft>
              <a:buNone/>
            </a:pPr>
            <a:endParaRPr lang="en-US" sz="1000" dirty="0">
              <a:latin typeface="Times New Roman" panose="02020603050405020304" pitchFamily="18" charset="0"/>
              <a:ea typeface="Times New Roman" panose="02020603050405020304" pitchFamily="18" charset="0"/>
            </a:endParaRPr>
          </a:p>
          <a:p>
            <a:pPr marR="0">
              <a:lnSpc>
                <a:spcPct val="170000"/>
              </a:lnSpc>
              <a:spcBef>
                <a:spcPts val="0"/>
              </a:spcBef>
              <a:spcAft>
                <a:spcPts val="800"/>
              </a:spcAft>
              <a:buFont typeface="Wingdings" panose="05000000000000000000" pitchFamily="2" charset="2"/>
              <a:buChar char="Ø"/>
            </a:pPr>
            <a:endParaRPr lang="en-ZA" sz="1100" dirty="0">
              <a:solidFill>
                <a:srgbClr val="000000"/>
              </a:solidFill>
              <a:ea typeface="Calibri" panose="020F0502020204030204" pitchFamily="34" charset="0"/>
              <a:cs typeface="Times New Roman" panose="02020603050405020304" pitchFamily="18" charset="0"/>
            </a:endParaRPr>
          </a:p>
          <a:p>
            <a:pPr lvl="0" algn="just" defTabSz="914372">
              <a:lnSpc>
                <a:spcPct val="170000"/>
              </a:lnSpc>
              <a:spcBef>
                <a:spcPts val="0"/>
              </a:spcBef>
              <a:buClrTx/>
              <a:buSzTx/>
              <a:buFont typeface="Wingdings" panose="05000000000000000000" pitchFamily="2" charset="2"/>
              <a:buChar char="Ø"/>
            </a:pPr>
            <a:endParaRPr lang="en-ZA" sz="1100" dirty="0">
              <a:solidFill>
                <a:prstClr val="black"/>
              </a:solidFill>
              <a:cs typeface="Arial" panose="020B0604020202020204" pitchFamily="34" charset="0"/>
            </a:endParaRPr>
          </a:p>
          <a:p>
            <a:pPr marL="0" indent="0" defTabSz="914372">
              <a:lnSpc>
                <a:spcPct val="120000"/>
              </a:lnSpc>
              <a:spcBef>
                <a:spcPts val="0"/>
              </a:spcBef>
              <a:buClrTx/>
              <a:buSzTx/>
              <a:buNone/>
            </a:pPr>
            <a:endParaRPr lang="en-ZA" sz="11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11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a:buNone/>
            </a:pPr>
            <a:endParaRPr lang="en-US" sz="1400" dirty="0"/>
          </a:p>
        </p:txBody>
      </p:sp>
      <p:graphicFrame>
        <p:nvGraphicFramePr>
          <p:cNvPr id="8" name="Chart 7"/>
          <p:cNvGraphicFramePr>
            <a:graphicFrameLocks/>
          </p:cNvGraphicFramePr>
          <p:nvPr/>
        </p:nvGraphicFramePr>
        <p:xfrm>
          <a:off x="6642687" y="1275606"/>
          <a:ext cx="2376264" cy="18002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9BCDB970-CA7A-4310-BB77-8900E58DD759}"/>
              </a:ext>
            </a:extLst>
          </p:cNvPr>
          <p:cNvSpPr>
            <a:spLocks noGrp="1"/>
          </p:cNvSpPr>
          <p:nvPr>
            <p:ph type="sldNum" sz="quarter" idx="12"/>
          </p:nvPr>
        </p:nvSpPr>
        <p:spPr/>
        <p:txBody>
          <a:bodyPr/>
          <a:lstStyle/>
          <a:p>
            <a:fld id="{0CFEC368-1D7A-4F81-ABF6-AE0E36BAF64C}" type="slidenum">
              <a:rPr lang="en-US" smtClean="0"/>
              <a:pPr/>
              <a:t>18</a:t>
            </a:fld>
            <a:endParaRPr lang="en-US" dirty="0"/>
          </a:p>
        </p:txBody>
      </p:sp>
    </p:spTree>
    <p:extLst>
      <p:ext uri="{BB962C8B-B14F-4D97-AF65-F5344CB8AC3E}">
        <p14:creationId xmlns:p14="http://schemas.microsoft.com/office/powerpoint/2010/main" val="1167227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39D01-E09C-4990-BE6A-76E3C150248E}"/>
              </a:ext>
            </a:extLst>
          </p:cNvPr>
          <p:cNvSpPr>
            <a:spLocks noGrp="1"/>
          </p:cNvSpPr>
          <p:nvPr>
            <p:ph type="title"/>
          </p:nvPr>
        </p:nvSpPr>
        <p:spPr/>
        <p:txBody>
          <a:bodyPr>
            <a:normAutofit/>
          </a:bodyPr>
          <a:lstStyle/>
          <a:p>
            <a:r>
              <a:rPr lang="en-ZA" sz="2400" dirty="0">
                <a:solidFill>
                  <a:schemeClr val="accent1"/>
                </a:solidFill>
              </a:rPr>
              <a:t>Key tools under development and to be developed</a:t>
            </a:r>
            <a:endParaRPr lang="en-US" sz="2400" dirty="0">
              <a:solidFill>
                <a:schemeClr val="accent1"/>
              </a:solidFill>
            </a:endParaRPr>
          </a:p>
        </p:txBody>
      </p:sp>
      <p:sp>
        <p:nvSpPr>
          <p:cNvPr id="3" name="Content Placeholder 2">
            <a:extLst>
              <a:ext uri="{FF2B5EF4-FFF2-40B4-BE49-F238E27FC236}">
                <a16:creationId xmlns:a16="http://schemas.microsoft.com/office/drawing/2014/main" id="{5AEC7646-66DD-4E48-807A-E5B15694828D}"/>
              </a:ext>
            </a:extLst>
          </p:cNvPr>
          <p:cNvSpPr>
            <a:spLocks noGrp="1"/>
          </p:cNvSpPr>
          <p:nvPr>
            <p:ph sz="half" idx="1"/>
          </p:nvPr>
        </p:nvSpPr>
        <p:spPr/>
        <p:txBody>
          <a:bodyPr>
            <a:normAutofit/>
          </a:bodyPr>
          <a:lstStyle/>
          <a:p>
            <a:pPr marL="0" indent="0">
              <a:buNone/>
            </a:pPr>
            <a:r>
              <a:rPr lang="en-ZA" sz="1200" b="1" dirty="0"/>
              <a:t>KEY SYSTEMS UNDER DEVELOPMENT/BEING ACQUIRED</a:t>
            </a:r>
          </a:p>
          <a:p>
            <a:pPr marL="0" indent="0">
              <a:buNone/>
            </a:pPr>
            <a:endParaRPr lang="en-ZA" sz="1200" b="1" dirty="0"/>
          </a:p>
          <a:p>
            <a:pPr>
              <a:buFont typeface="Wingdings" panose="05000000000000000000" pitchFamily="2" charset="2"/>
              <a:buChar char="Ø"/>
            </a:pPr>
            <a:r>
              <a:rPr lang="en-ZA" sz="1200" dirty="0">
                <a:latin typeface="Arial" panose="020B0604020202020204" pitchFamily="34" charset="0"/>
                <a:cs typeface="Arial" panose="020B0604020202020204" pitchFamily="34" charset="0"/>
              </a:rPr>
              <a:t>Enhancement of the application module to ensure efficiency and real time funding decision for all applicants, including value added services to students</a:t>
            </a:r>
          </a:p>
          <a:p>
            <a:pPr>
              <a:buFont typeface="Wingdings" panose="05000000000000000000" pitchFamily="2" charset="2"/>
              <a:buChar char="Ø"/>
            </a:pPr>
            <a:r>
              <a:rPr lang="en-ZA" sz="1200" dirty="0">
                <a:latin typeface="Arial" panose="020B0604020202020204" pitchFamily="34" charset="0"/>
                <a:cs typeface="Arial" panose="020B0604020202020204" pitchFamily="34" charset="0"/>
              </a:rPr>
              <a:t>The student accommodation portal – accreditation, grading, link students to accommodation and direct payment</a:t>
            </a:r>
          </a:p>
          <a:p>
            <a:pPr>
              <a:buFont typeface="Wingdings" panose="05000000000000000000" pitchFamily="2" charset="2"/>
              <a:buChar char="Ø"/>
            </a:pPr>
            <a:r>
              <a:rPr lang="en-ZA" sz="1200" dirty="0">
                <a:latin typeface="Arial" panose="020B0604020202020204" pitchFamily="34" charset="0"/>
                <a:cs typeface="Arial" panose="020B0604020202020204" pitchFamily="34" charset="0"/>
              </a:rPr>
              <a:t>Direct disbursement to students through fin tech providers</a:t>
            </a:r>
            <a:endParaRPr lang="en-US" sz="12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18A10331-D00D-44DA-91A0-CBC347D59FFC}"/>
              </a:ext>
            </a:extLst>
          </p:cNvPr>
          <p:cNvSpPr>
            <a:spLocks noGrp="1"/>
          </p:cNvSpPr>
          <p:nvPr>
            <p:ph sz="half" idx="2"/>
          </p:nvPr>
        </p:nvSpPr>
        <p:spPr/>
        <p:txBody>
          <a:bodyPr>
            <a:normAutofit/>
          </a:bodyPr>
          <a:lstStyle/>
          <a:p>
            <a:pPr marL="0" indent="0">
              <a:buNone/>
            </a:pPr>
            <a:r>
              <a:rPr lang="en-ZA" sz="1200" b="1" dirty="0"/>
              <a:t>KEY SYSTEMS TO BE DEVELOPED/ ACQUIRED</a:t>
            </a:r>
          </a:p>
          <a:p>
            <a:pPr marL="0" indent="0">
              <a:buNone/>
            </a:pPr>
            <a:endParaRPr lang="en-ZA" sz="1400" b="1" dirty="0"/>
          </a:p>
          <a:p>
            <a:pPr>
              <a:buFont typeface="Wingdings" panose="05000000000000000000" pitchFamily="2" charset="2"/>
              <a:buChar char="Ø"/>
            </a:pPr>
            <a:r>
              <a:rPr lang="en-ZA" sz="1200" dirty="0">
                <a:latin typeface="Arial" panose="020B0604020202020204" pitchFamily="34" charset="0"/>
                <a:cs typeface="Arial" panose="020B0604020202020204" pitchFamily="34" charset="0"/>
              </a:rPr>
              <a:t>ICT infrastructure refresh</a:t>
            </a:r>
          </a:p>
          <a:p>
            <a:pPr>
              <a:buFont typeface="Wingdings" panose="05000000000000000000" pitchFamily="2" charset="2"/>
              <a:buChar char="Ø"/>
            </a:pPr>
            <a:r>
              <a:rPr lang="en-ZA" sz="1200" dirty="0">
                <a:latin typeface="Arial" panose="020B0604020202020204" pitchFamily="34" charset="0"/>
                <a:cs typeface="Arial" panose="020B0604020202020204" pitchFamily="34" charset="0"/>
              </a:rPr>
              <a:t>Direct integration with institutions and third parties</a:t>
            </a:r>
          </a:p>
          <a:p>
            <a:pPr>
              <a:buFont typeface="Wingdings" panose="05000000000000000000" pitchFamily="2" charset="2"/>
              <a:buChar char="Ø"/>
            </a:pPr>
            <a:r>
              <a:rPr lang="en-ZA" sz="1200" dirty="0">
                <a:latin typeface="Arial" panose="020B0604020202020204" pitchFamily="34" charset="0"/>
                <a:cs typeface="Arial" panose="020B0604020202020204" pitchFamily="34" charset="0"/>
              </a:rPr>
              <a:t>Bursary and loan management system</a:t>
            </a:r>
          </a:p>
          <a:p>
            <a:pPr>
              <a:buFont typeface="Wingdings" panose="05000000000000000000" pitchFamily="2" charset="2"/>
              <a:buChar char="Ø"/>
            </a:pPr>
            <a:r>
              <a:rPr lang="en-ZA" sz="1200" dirty="0">
                <a:latin typeface="Arial" panose="020B0604020202020204" pitchFamily="34" charset="0"/>
                <a:cs typeface="Arial" panose="020B0604020202020204" pitchFamily="34" charset="0"/>
              </a:rPr>
              <a:t>Accounting system</a:t>
            </a:r>
          </a:p>
          <a:p>
            <a:pPr>
              <a:buFont typeface="Wingdings" panose="05000000000000000000" pitchFamily="2" charset="2"/>
              <a:buChar char="Ø"/>
            </a:pPr>
            <a:r>
              <a:rPr lang="en-ZA" sz="1200" dirty="0">
                <a:latin typeface="Arial" panose="020B0604020202020204" pitchFamily="34" charset="0"/>
                <a:cs typeface="Arial" panose="020B0604020202020204" pitchFamily="34" charset="0"/>
              </a:rPr>
              <a:t>Learning material online platform</a:t>
            </a:r>
          </a:p>
          <a:p>
            <a:pPr>
              <a:buFont typeface="Wingdings" panose="05000000000000000000" pitchFamily="2" charset="2"/>
              <a:buChar char="Ø"/>
            </a:pPr>
            <a:r>
              <a:rPr lang="en-ZA" sz="1200" dirty="0">
                <a:latin typeface="Arial" panose="020B0604020202020204" pitchFamily="34" charset="0"/>
                <a:cs typeface="Arial" panose="020B0604020202020204" pitchFamily="34" charset="0"/>
              </a:rPr>
              <a:t>Enhancement of the call entre management system including the use of AI</a:t>
            </a:r>
          </a:p>
          <a:p>
            <a:pPr>
              <a:buFont typeface="Wingdings" panose="05000000000000000000" pitchFamily="2" charset="2"/>
              <a:buChar char="Ø"/>
            </a:pPr>
            <a:r>
              <a:rPr lang="en-ZA" sz="1200" dirty="0">
                <a:latin typeface="Arial" panose="020B0604020202020204" pitchFamily="34" charset="0"/>
                <a:cs typeface="Arial" panose="020B0604020202020204" pitchFamily="34" charset="0"/>
              </a:rPr>
              <a:t>Single view for the call centre</a:t>
            </a:r>
          </a:p>
          <a:p>
            <a:pPr marL="0" indent="0">
              <a:buNone/>
            </a:pPr>
            <a:endParaRPr lang="en-US" sz="1400" b="1" dirty="0"/>
          </a:p>
        </p:txBody>
      </p:sp>
      <p:sp>
        <p:nvSpPr>
          <p:cNvPr id="5" name="Slide Number Placeholder 4">
            <a:extLst>
              <a:ext uri="{FF2B5EF4-FFF2-40B4-BE49-F238E27FC236}">
                <a16:creationId xmlns:a16="http://schemas.microsoft.com/office/drawing/2014/main" id="{7C5E180B-1647-44F3-B2FC-D5BC85E4470B}"/>
              </a:ext>
            </a:extLst>
          </p:cNvPr>
          <p:cNvSpPr>
            <a:spLocks noGrp="1"/>
          </p:cNvSpPr>
          <p:nvPr>
            <p:ph type="sldNum" sz="quarter" idx="12"/>
          </p:nvPr>
        </p:nvSpPr>
        <p:spPr>
          <a:xfrm>
            <a:off x="8143056" y="4743450"/>
            <a:ext cx="533400" cy="219996"/>
          </a:xfrm>
        </p:spPr>
        <p:txBody>
          <a:bodyPr/>
          <a:lstStyle/>
          <a:p>
            <a:fld id="{0CFEC368-1D7A-4F81-ABF6-AE0E36BAF64C}" type="slidenum">
              <a:rPr lang="en-US" smtClean="0"/>
              <a:pPr/>
              <a:t>19</a:t>
            </a:fld>
            <a:endParaRPr lang="en-US" dirty="0"/>
          </a:p>
        </p:txBody>
      </p:sp>
    </p:spTree>
    <p:extLst>
      <p:ext uri="{BB962C8B-B14F-4D97-AF65-F5344CB8AC3E}">
        <p14:creationId xmlns:p14="http://schemas.microsoft.com/office/powerpoint/2010/main" val="110643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DE24EF-15F9-41CE-A4EF-6C1C39D2ADD8}"/>
              </a:ext>
            </a:extLst>
          </p:cNvPr>
          <p:cNvSpPr txBox="1"/>
          <p:nvPr/>
        </p:nvSpPr>
        <p:spPr>
          <a:xfrm>
            <a:off x="512546" y="1761423"/>
            <a:ext cx="2107933" cy="400110"/>
          </a:xfrm>
          <a:prstGeom prst="rect">
            <a:avLst/>
          </a:prstGeom>
          <a:noFill/>
        </p:spPr>
        <p:txBody>
          <a:bodyPr wrap="square" rtlCol="0">
            <a:spAutoFit/>
          </a:bodyPr>
          <a:lstStyle/>
          <a:p>
            <a:r>
              <a:rPr lang="en-ZA" sz="2000" b="1" dirty="0">
                <a:solidFill>
                  <a:schemeClr val="bg1"/>
                </a:solidFill>
              </a:rPr>
              <a:t>CONTENTS</a:t>
            </a:r>
            <a:r>
              <a:rPr lang="en-ZA" sz="2000" dirty="0"/>
              <a:t> </a:t>
            </a:r>
            <a:endParaRPr lang="en-US" sz="2000" dirty="0"/>
          </a:p>
        </p:txBody>
      </p:sp>
      <p:sp>
        <p:nvSpPr>
          <p:cNvPr id="6" name="TextBox 5">
            <a:extLst>
              <a:ext uri="{FF2B5EF4-FFF2-40B4-BE49-F238E27FC236}">
                <a16:creationId xmlns:a16="http://schemas.microsoft.com/office/drawing/2014/main" id="{B858980C-BFFC-4EF8-81C7-2D4340F15873}"/>
              </a:ext>
            </a:extLst>
          </p:cNvPr>
          <p:cNvSpPr txBox="1"/>
          <p:nvPr/>
        </p:nvSpPr>
        <p:spPr>
          <a:xfrm>
            <a:off x="4344603" y="2344954"/>
            <a:ext cx="685800" cy="300082"/>
          </a:xfrm>
          <a:prstGeom prst="rect">
            <a:avLst/>
          </a:prstGeom>
          <a:noFill/>
        </p:spPr>
        <p:txBody>
          <a:bodyPr wrap="square" rtlCol="0">
            <a:spAutoFit/>
          </a:bodyPr>
          <a:lstStyle/>
          <a:p>
            <a:endParaRPr lang="en-US" sz="1350" dirty="0"/>
          </a:p>
        </p:txBody>
      </p:sp>
      <p:sp>
        <p:nvSpPr>
          <p:cNvPr id="8" name="Text Placeholder 7">
            <a:extLst>
              <a:ext uri="{FF2B5EF4-FFF2-40B4-BE49-F238E27FC236}">
                <a16:creationId xmlns:a16="http://schemas.microsoft.com/office/drawing/2014/main" id="{3826B420-E399-447F-9D93-E60953364603}"/>
              </a:ext>
            </a:extLst>
          </p:cNvPr>
          <p:cNvSpPr>
            <a:spLocks noGrp="1"/>
          </p:cNvSpPr>
          <p:nvPr>
            <p:ph type="body" sz="quarter" idx="13"/>
          </p:nvPr>
        </p:nvSpPr>
        <p:spPr>
          <a:xfrm>
            <a:off x="3856435" y="797719"/>
            <a:ext cx="4463653" cy="3187140"/>
          </a:xfrm>
        </p:spPr>
        <p:txBody>
          <a:bodyPr>
            <a:normAutofit fontScale="77500" lnSpcReduction="20000"/>
          </a:bodyPr>
          <a:lstStyle/>
          <a:p>
            <a:endParaRPr lang="en-ZA" dirty="0"/>
          </a:p>
          <a:p>
            <a:pPr marL="0" indent="0">
              <a:buNone/>
            </a:pPr>
            <a:endParaRPr lang="en-ZA" dirty="0"/>
          </a:p>
          <a:p>
            <a:pPr marL="385763" indent="-385763">
              <a:buAutoNum type="arabicPeriod"/>
            </a:pPr>
            <a:r>
              <a:rPr lang="en-ZA" sz="2600" dirty="0">
                <a:latin typeface="Arial" panose="020B0604020202020204" pitchFamily="34" charset="0"/>
                <a:cs typeface="Arial" panose="020B0604020202020204" pitchFamily="34" charset="0"/>
              </a:rPr>
              <a:t>Progress in the implementation of the Audit Action Plan</a:t>
            </a:r>
          </a:p>
          <a:p>
            <a:pPr marL="385763" indent="-385763">
              <a:buAutoNum type="arabicPeriod"/>
            </a:pPr>
            <a:r>
              <a:rPr lang="en-ZA" sz="2600" dirty="0">
                <a:latin typeface="Arial" panose="020B0604020202020204" pitchFamily="34" charset="0"/>
                <a:cs typeface="Arial" panose="020B0604020202020204" pitchFamily="34" charset="0"/>
              </a:rPr>
              <a:t>Status of material irregularities</a:t>
            </a:r>
          </a:p>
          <a:p>
            <a:pPr marL="385763" indent="-385763">
              <a:buAutoNum type="arabicPeriod"/>
            </a:pPr>
            <a:r>
              <a:rPr lang="en-ZA" sz="2600" dirty="0">
                <a:latin typeface="Arial" panose="020B0604020202020204" pitchFamily="34" charset="0"/>
                <a:cs typeface="Arial" panose="020B0604020202020204" pitchFamily="34" charset="0"/>
              </a:rPr>
              <a:t> Turn-around strategy aimed at improving performance</a:t>
            </a:r>
          </a:p>
          <a:p>
            <a:pPr marL="385763" indent="-385763">
              <a:buAutoNum type="arabicPeriod"/>
            </a:pPr>
            <a:r>
              <a:rPr lang="en-ZA" sz="2600" dirty="0">
                <a:latin typeface="Arial" panose="020B0604020202020204" pitchFamily="34" charset="0"/>
                <a:cs typeface="Arial" panose="020B0604020202020204" pitchFamily="34" charset="0"/>
              </a:rPr>
              <a:t>Close-Out project</a:t>
            </a:r>
          </a:p>
          <a:p>
            <a:pPr marL="385763" indent="-385763">
              <a:buAutoNum type="arabicPeriod"/>
            </a:pPr>
            <a:r>
              <a:rPr lang="en-ZA" sz="2600" dirty="0">
                <a:latin typeface="Arial" panose="020B0604020202020204" pitchFamily="34" charset="0"/>
                <a:cs typeface="Arial" panose="020B0604020202020204" pitchFamily="34" charset="0"/>
              </a:rPr>
              <a:t>Procurement of new ICT system</a:t>
            </a:r>
          </a:p>
          <a:p>
            <a:pPr marL="385763" indent="-385763">
              <a:buAutoNum type="arabicPeriod"/>
            </a:pPr>
            <a:r>
              <a:rPr lang="en-ZA" sz="2600" dirty="0">
                <a:latin typeface="Arial" panose="020B0604020202020204" pitchFamily="34" charset="0"/>
                <a:cs typeface="Arial" panose="020B0604020202020204" pitchFamily="34" charset="0"/>
              </a:rPr>
              <a:t>NSFAS Funding for 2022 academic</a:t>
            </a:r>
          </a:p>
          <a:p>
            <a:pPr lvl="1">
              <a:buFont typeface="Courier New" panose="02070309020205020404" pitchFamily="49" charset="0"/>
              <a:buChar char="o"/>
            </a:pPr>
            <a:endParaRPr lang="en-ZA" dirty="0"/>
          </a:p>
          <a:p>
            <a:pPr marL="342900" lvl="1" indent="0">
              <a:buNone/>
            </a:pPr>
            <a:endParaRPr lang="en-ZA" dirty="0"/>
          </a:p>
          <a:p>
            <a:pPr lvl="1">
              <a:buFont typeface="Courier New" panose="02070309020205020404" pitchFamily="49" charset="0"/>
              <a:buChar char="o"/>
            </a:pPr>
            <a:endParaRPr lang="en-ZA" dirty="0"/>
          </a:p>
          <a:p>
            <a:pPr lvl="1">
              <a:buFont typeface="Courier New" panose="02070309020205020404" pitchFamily="49" charset="0"/>
              <a:buChar char="o"/>
            </a:pPr>
            <a:endParaRPr lang="en-ZA" dirty="0"/>
          </a:p>
        </p:txBody>
      </p:sp>
    </p:spTree>
    <p:extLst>
      <p:ext uri="{BB962C8B-B14F-4D97-AF65-F5344CB8AC3E}">
        <p14:creationId xmlns:p14="http://schemas.microsoft.com/office/powerpoint/2010/main" val="1491605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67544" y="2427734"/>
            <a:ext cx="8208912" cy="1080117"/>
          </a:xfrm>
        </p:spPr>
        <p:txBody>
          <a:bodyPr>
            <a:noAutofit/>
          </a:bodyPr>
          <a:lstStyle/>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r>
              <a:rPr lang="en-US" sz="1400" dirty="0">
                <a:solidFill>
                  <a:schemeClr val="accent1"/>
                </a:solidFill>
              </a:rPr>
              <a:t>                                                                                                                                                               </a:t>
            </a: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ZA" sz="1400" b="0" i="1" dirty="0"/>
          </a:p>
          <a:p>
            <a:endParaRPr lang="en-ZA" sz="1400" b="0" i="1" dirty="0"/>
          </a:p>
          <a:p>
            <a:endParaRPr lang="en-ZA" sz="1400" b="0" i="1" dirty="0">
              <a:solidFill>
                <a:srgbClr val="FFC000"/>
              </a:solidFill>
            </a:endParaRPr>
          </a:p>
          <a:p>
            <a:r>
              <a:rPr lang="en-US" sz="2400" dirty="0">
                <a:solidFill>
                  <a:srgbClr val="FFC000"/>
                </a:solidFill>
              </a:rPr>
              <a:t>FUNDING FOR 2022 ACADEMIC YEAR</a:t>
            </a:r>
            <a:endParaRPr lang="en-ZA" sz="2400" dirty="0">
              <a:solidFill>
                <a:srgbClr val="FFC000"/>
              </a:solidFill>
            </a:endParaRPr>
          </a:p>
          <a:p>
            <a:endParaRPr lang="en-US" sz="1400" dirty="0"/>
          </a:p>
          <a:p>
            <a:endParaRPr lang="en-US" sz="1400" dirty="0"/>
          </a:p>
        </p:txBody>
      </p:sp>
    </p:spTree>
    <p:extLst>
      <p:ext uri="{BB962C8B-B14F-4D97-AF65-F5344CB8AC3E}">
        <p14:creationId xmlns:p14="http://schemas.microsoft.com/office/powerpoint/2010/main" val="421570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209" y="0"/>
            <a:ext cx="7269842" cy="504056"/>
          </a:xfrm>
        </p:spPr>
        <p:txBody>
          <a:bodyPr>
            <a:normAutofit fontScale="90000"/>
          </a:bodyPr>
          <a:lstStyle/>
          <a:p>
            <a:br>
              <a:rPr lang="en-US" sz="1800" b="0" i="0" u="none" strike="noStrike" baseline="0" dirty="0">
                <a:solidFill>
                  <a:srgbClr val="000000"/>
                </a:solidFill>
              </a:rPr>
            </a:br>
            <a:br>
              <a:rPr lang="en-US" sz="1800" b="0" i="0" u="none" strike="noStrike" baseline="0" dirty="0">
                <a:solidFill>
                  <a:srgbClr val="000000"/>
                </a:solidFill>
              </a:rPr>
            </a:br>
            <a:r>
              <a:rPr lang="en-ZA" sz="2700" dirty="0">
                <a:solidFill>
                  <a:schemeClr val="accent1"/>
                </a:solidFill>
              </a:rPr>
              <a:t>2022 Funding Status</a:t>
            </a:r>
            <a:br>
              <a:rPr lang="en-ZA" sz="1800" b="0" i="0" u="none" strike="noStrike" baseline="0" dirty="0">
                <a:solidFill>
                  <a:srgbClr val="000000"/>
                </a:solidFill>
              </a:rPr>
            </a:br>
            <a:endParaRPr lang="en-US" sz="2200" dirty="0"/>
          </a:p>
        </p:txBody>
      </p:sp>
      <p:sp>
        <p:nvSpPr>
          <p:cNvPr id="5" name="Content Placeholder 4"/>
          <p:cNvSpPr>
            <a:spLocks noGrp="1"/>
          </p:cNvSpPr>
          <p:nvPr>
            <p:ph sz="half" idx="1"/>
          </p:nvPr>
        </p:nvSpPr>
        <p:spPr>
          <a:xfrm>
            <a:off x="358649" y="691896"/>
            <a:ext cx="7525720" cy="4266938"/>
          </a:xfrm>
        </p:spPr>
        <p:txBody>
          <a:bodyPr>
            <a:normAutofit/>
          </a:bodyPr>
          <a:lstStyle/>
          <a:p>
            <a:pPr marR="0">
              <a:lnSpc>
                <a:spcPct val="120000"/>
              </a:lnSpc>
              <a:spcBef>
                <a:spcPts val="0"/>
              </a:spcBef>
              <a:spcAft>
                <a:spcPts val="800"/>
              </a:spcAft>
              <a:buFont typeface="Wingdings" panose="05000000000000000000" pitchFamily="2" charset="2"/>
              <a:buChar char="Ø"/>
            </a:pPr>
            <a:endParaRPr lang="en-ZA" sz="1000" b="1" dirty="0">
              <a:solidFill>
                <a:srgbClr val="000000"/>
              </a:solidFill>
              <a:ea typeface="Calibri" panose="020F0502020204030204" pitchFamily="34" charset="0"/>
              <a:cs typeface="Times New Roman" panose="02020603050405020304" pitchFamily="18" charset="0"/>
            </a:endParaRPr>
          </a:p>
          <a:p>
            <a:pPr marL="0" marR="0" indent="0">
              <a:lnSpc>
                <a:spcPct val="150000"/>
              </a:lnSpc>
              <a:spcBef>
                <a:spcPts val="600"/>
              </a:spcBef>
              <a:spcAft>
                <a:spcPts val="600"/>
              </a:spcAft>
              <a:buNone/>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nSpc>
                <a:spcPct val="170000"/>
              </a:lnSpc>
              <a:spcBef>
                <a:spcPts val="0"/>
              </a:spcBef>
              <a:spcAft>
                <a:spcPts val="0"/>
              </a:spcAft>
              <a:buNone/>
            </a:pPr>
            <a:endParaRPr lang="en-US" sz="1000" dirty="0">
              <a:latin typeface="Times New Roman" panose="02020603050405020304" pitchFamily="18" charset="0"/>
              <a:ea typeface="Times New Roman" panose="02020603050405020304" pitchFamily="18" charset="0"/>
            </a:endParaRPr>
          </a:p>
          <a:p>
            <a:pPr marR="0">
              <a:lnSpc>
                <a:spcPct val="170000"/>
              </a:lnSpc>
              <a:spcBef>
                <a:spcPts val="0"/>
              </a:spcBef>
              <a:spcAft>
                <a:spcPts val="800"/>
              </a:spcAft>
              <a:buFont typeface="Wingdings" panose="05000000000000000000" pitchFamily="2" charset="2"/>
              <a:buChar char="Ø"/>
            </a:pPr>
            <a:endParaRPr lang="en-ZA" sz="1100" dirty="0">
              <a:solidFill>
                <a:srgbClr val="000000"/>
              </a:solidFill>
              <a:ea typeface="Calibri" panose="020F0502020204030204" pitchFamily="34" charset="0"/>
              <a:cs typeface="Times New Roman" panose="02020603050405020304" pitchFamily="18" charset="0"/>
            </a:endParaRPr>
          </a:p>
          <a:p>
            <a:pPr lvl="0" algn="just" defTabSz="914372">
              <a:lnSpc>
                <a:spcPct val="170000"/>
              </a:lnSpc>
              <a:spcBef>
                <a:spcPts val="0"/>
              </a:spcBef>
              <a:buClrTx/>
              <a:buSzTx/>
              <a:buFont typeface="Wingdings" panose="05000000000000000000" pitchFamily="2" charset="2"/>
              <a:buChar char="Ø"/>
            </a:pPr>
            <a:endParaRPr lang="en-ZA" sz="1100" dirty="0">
              <a:solidFill>
                <a:prstClr val="black"/>
              </a:solidFill>
              <a:cs typeface="Arial" panose="020B0604020202020204" pitchFamily="34" charset="0"/>
            </a:endParaRPr>
          </a:p>
          <a:p>
            <a:pPr marL="0" indent="0" defTabSz="914372">
              <a:lnSpc>
                <a:spcPct val="120000"/>
              </a:lnSpc>
              <a:spcBef>
                <a:spcPts val="0"/>
              </a:spcBef>
              <a:buClrTx/>
              <a:buSzTx/>
              <a:buNone/>
            </a:pPr>
            <a:endParaRPr lang="en-ZA" sz="11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11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a:buNone/>
            </a:pPr>
            <a:endParaRPr lang="en-US" sz="1400" dirty="0"/>
          </a:p>
        </p:txBody>
      </p:sp>
      <p:graphicFrame>
        <p:nvGraphicFramePr>
          <p:cNvPr id="8" name="Chart 7"/>
          <p:cNvGraphicFramePr>
            <a:graphicFrameLocks/>
          </p:cNvGraphicFramePr>
          <p:nvPr/>
        </p:nvGraphicFramePr>
        <p:xfrm>
          <a:off x="6642687" y="1275606"/>
          <a:ext cx="2376264" cy="18002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9BCDB970-CA7A-4310-BB77-8900E58DD759}"/>
              </a:ext>
            </a:extLst>
          </p:cNvPr>
          <p:cNvSpPr>
            <a:spLocks noGrp="1"/>
          </p:cNvSpPr>
          <p:nvPr>
            <p:ph type="sldNum" sz="quarter" idx="12"/>
          </p:nvPr>
        </p:nvSpPr>
        <p:spPr/>
        <p:txBody>
          <a:bodyPr/>
          <a:lstStyle/>
          <a:p>
            <a:fld id="{0CFEC368-1D7A-4F81-ABF6-AE0E36BAF64C}" type="slidenum">
              <a:rPr lang="en-US" smtClean="0"/>
              <a:pPr/>
              <a:t>21</a:t>
            </a:fld>
            <a:endParaRPr lang="en-US" dirty="0"/>
          </a:p>
        </p:txBody>
      </p:sp>
      <p:pic>
        <p:nvPicPr>
          <p:cNvPr id="6" name="Picture 5">
            <a:extLst>
              <a:ext uri="{FF2B5EF4-FFF2-40B4-BE49-F238E27FC236}">
                <a16:creationId xmlns:a16="http://schemas.microsoft.com/office/drawing/2014/main" id="{229BE7E6-33F3-4C11-B8F4-D51F2CF37969}"/>
              </a:ext>
            </a:extLst>
          </p:cNvPr>
          <p:cNvPicPr>
            <a:picLocks noChangeAspect="1"/>
          </p:cNvPicPr>
          <p:nvPr/>
        </p:nvPicPr>
        <p:blipFill>
          <a:blip r:embed="rId3"/>
          <a:stretch>
            <a:fillRect/>
          </a:stretch>
        </p:blipFill>
        <p:spPr>
          <a:xfrm>
            <a:off x="596871" y="1118345"/>
            <a:ext cx="7006337" cy="1468682"/>
          </a:xfrm>
          <a:prstGeom prst="rect">
            <a:avLst/>
          </a:prstGeom>
        </p:spPr>
      </p:pic>
    </p:spTree>
    <p:extLst>
      <p:ext uri="{BB962C8B-B14F-4D97-AF65-F5344CB8AC3E}">
        <p14:creationId xmlns:p14="http://schemas.microsoft.com/office/powerpoint/2010/main" val="3671860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209" y="0"/>
            <a:ext cx="7269842" cy="504056"/>
          </a:xfrm>
        </p:spPr>
        <p:txBody>
          <a:bodyPr>
            <a:normAutofit fontScale="90000"/>
          </a:bodyPr>
          <a:lstStyle/>
          <a:p>
            <a:br>
              <a:rPr lang="en-US" sz="1800" b="0" i="0" u="none" strike="noStrike" baseline="0" dirty="0">
                <a:solidFill>
                  <a:srgbClr val="000000"/>
                </a:solidFill>
              </a:rPr>
            </a:br>
            <a:r>
              <a:rPr lang="en-ZA" sz="2700" dirty="0">
                <a:solidFill>
                  <a:schemeClr val="accent1"/>
                </a:solidFill>
              </a:rPr>
              <a:t>2022 Appeals</a:t>
            </a:r>
            <a:br>
              <a:rPr lang="en-ZA" sz="1800" b="0" i="0" u="none" strike="noStrike" baseline="0" dirty="0">
                <a:solidFill>
                  <a:srgbClr val="000000"/>
                </a:solidFill>
              </a:rPr>
            </a:br>
            <a:endParaRPr lang="en-US" sz="2200" dirty="0"/>
          </a:p>
        </p:txBody>
      </p:sp>
      <p:sp>
        <p:nvSpPr>
          <p:cNvPr id="5" name="Content Placeholder 4"/>
          <p:cNvSpPr>
            <a:spLocks noGrp="1"/>
          </p:cNvSpPr>
          <p:nvPr>
            <p:ph sz="half" idx="1"/>
          </p:nvPr>
        </p:nvSpPr>
        <p:spPr>
          <a:xfrm>
            <a:off x="358649" y="691896"/>
            <a:ext cx="7525720" cy="4266938"/>
          </a:xfrm>
        </p:spPr>
        <p:txBody>
          <a:bodyPr>
            <a:normAutofit/>
          </a:bodyPr>
          <a:lstStyle/>
          <a:p>
            <a:pPr>
              <a:lnSpc>
                <a:spcPct val="120000"/>
              </a:lnSpc>
              <a:spcBef>
                <a:spcPts val="0"/>
              </a:spcBef>
              <a:spcAft>
                <a:spcPts val="800"/>
              </a:spcAft>
              <a:buFont typeface="Wingdings" panose="05000000000000000000" pitchFamily="2" charset="2"/>
              <a:buChar char="Ø"/>
            </a:pPr>
            <a:endParaRPr lang="en-US" sz="1200" dirty="0">
              <a:latin typeface="Arial" panose="020B0604020202020204" pitchFamily="34" charset="0"/>
              <a:ea typeface="Arial MT"/>
              <a:cs typeface="Arial" panose="020B0604020202020204" pitchFamily="34" charset="0"/>
            </a:endParaRPr>
          </a:p>
          <a:p>
            <a:pPr>
              <a:lnSpc>
                <a:spcPct val="120000"/>
              </a:lnSpc>
              <a:spcBef>
                <a:spcPts val="0"/>
              </a:spcBef>
              <a:spcAft>
                <a:spcPts val="800"/>
              </a:spcAft>
              <a:buFont typeface="Wingdings" panose="05000000000000000000" pitchFamily="2" charset="2"/>
              <a:buChar char="Ø"/>
            </a:pPr>
            <a:r>
              <a:rPr lang="en-GB" sz="1200" dirty="0">
                <a:latin typeface="Arial" panose="020B0604020202020204" pitchFamily="34" charset="0"/>
                <a:ea typeface="Calibri" panose="020F0502020204030204" pitchFamily="34" charset="0"/>
                <a:cs typeface="Arial" panose="020B0604020202020204" pitchFamily="34" charset="0"/>
              </a:rPr>
              <a:t>Stakeholders called for NSFAS to manage appeals centrally for both continuing and new students</a:t>
            </a:r>
          </a:p>
          <a:p>
            <a:pPr marL="285750" indent="-285750" algn="just">
              <a:lnSpc>
                <a:spcPts val="1350"/>
              </a:lnSpc>
              <a:buFont typeface="Wingdings" panose="05000000000000000000" pitchFamily="2" charset="2"/>
              <a:buChar char="Ø"/>
            </a:pPr>
            <a:r>
              <a:rPr lang="en-GB" sz="1200" dirty="0">
                <a:latin typeface="Arial" panose="020B0604020202020204" pitchFamily="34" charset="0"/>
                <a:ea typeface="Calibri" panose="020F0502020204030204" pitchFamily="34" charset="0"/>
                <a:cs typeface="Arial" panose="020B0604020202020204" pitchFamily="34" charset="0"/>
              </a:rPr>
              <a:t> A new appeals portal was rolled in 2022 and went live on 3 February 2022</a:t>
            </a:r>
          </a:p>
          <a:p>
            <a:pPr marL="742936" lvl="1" indent="-285750" algn="just">
              <a:lnSpc>
                <a:spcPts val="1350"/>
              </a:lnSpc>
              <a:buFont typeface="Wingdings" panose="05000000000000000000" pitchFamily="2" charset="2"/>
              <a:buChar char="q"/>
            </a:pPr>
            <a:r>
              <a:rPr lang="en-GB" sz="1200" dirty="0">
                <a:latin typeface="Arial" panose="020B0604020202020204" pitchFamily="34" charset="0"/>
                <a:ea typeface="Calibri" panose="020F0502020204030204" pitchFamily="34" charset="0"/>
                <a:cs typeface="Arial" panose="020B0604020202020204" pitchFamily="34" charset="0"/>
              </a:rPr>
              <a:t>Teething system glitches were experienced.  </a:t>
            </a:r>
            <a:endParaRPr lang="en-US" sz="1200" dirty="0">
              <a:latin typeface="Arial" panose="020B0604020202020204" pitchFamily="34" charset="0"/>
              <a:cs typeface="Arial" panose="020B0604020202020204" pitchFamily="34" charset="0"/>
            </a:endParaRPr>
          </a:p>
          <a:p>
            <a:pPr marL="457186" lvl="1" indent="0" algn="just">
              <a:lnSpc>
                <a:spcPts val="1350"/>
              </a:lnSpc>
              <a:buNone/>
            </a:pPr>
            <a:endParaRPr lang="en-GB" sz="1200" dirty="0">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spcAft>
                <a:spcPts val="800"/>
              </a:spcAft>
              <a:buFont typeface="Wingdings" panose="05000000000000000000" pitchFamily="2" charset="2"/>
              <a:buChar char="Ø"/>
            </a:pPr>
            <a:r>
              <a:rPr lang="en-GB" sz="1200" dirty="0">
                <a:latin typeface="Arial" panose="020B0604020202020204" pitchFamily="34" charset="0"/>
                <a:ea typeface="Calibri" panose="020F0502020204030204" pitchFamily="34" charset="0"/>
                <a:cs typeface="Arial" panose="020B0604020202020204" pitchFamily="34" charset="0"/>
              </a:rPr>
              <a:t>To manage the risk of registration closing out before students could obtain funding decisions, NSFAS shared details of students who appealed with institutions so that universities and TVET college could manage the risks at institutional level. The system has since been restarted and is now processing appeals accurately for most of the students.</a:t>
            </a:r>
          </a:p>
          <a:p>
            <a:pPr>
              <a:lnSpc>
                <a:spcPct val="120000"/>
              </a:lnSpc>
              <a:spcBef>
                <a:spcPts val="0"/>
              </a:spcBef>
              <a:spcAft>
                <a:spcPts val="800"/>
              </a:spcAft>
              <a:buFont typeface="Wingdings" panose="05000000000000000000" pitchFamily="2" charset="2"/>
              <a:buChar char="Ø"/>
            </a:pPr>
            <a:r>
              <a:rPr lang="en-GB" sz="1200" dirty="0">
                <a:latin typeface="Arial" panose="020B0604020202020204" pitchFamily="34" charset="0"/>
                <a:cs typeface="Arial" panose="020B0604020202020204" pitchFamily="34" charset="0"/>
              </a:rPr>
              <a:t>The system issues have now been addressed and NSFAS  is busy with evaluation of appeals and issuing funding decisions.</a:t>
            </a:r>
            <a:endParaRPr lang="en-US" sz="1200" dirty="0">
              <a:latin typeface="Arial" panose="020B0604020202020204" pitchFamily="34" charset="0"/>
              <a:cs typeface="Arial" panose="020B0604020202020204" pitchFamily="34" charset="0"/>
            </a:endParaRPr>
          </a:p>
          <a:p>
            <a:pPr>
              <a:lnSpc>
                <a:spcPct val="120000"/>
              </a:lnSpc>
              <a:spcBef>
                <a:spcPts val="0"/>
              </a:spcBef>
              <a:spcAft>
                <a:spcPts val="800"/>
              </a:spcAft>
              <a:buFont typeface="Wingdings" panose="05000000000000000000" pitchFamily="2" charset="2"/>
              <a:buChar char="Ø"/>
            </a:pPr>
            <a:endParaRPr lang="en-GB" sz="1000" dirty="0">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spcAft>
                <a:spcPts val="800"/>
              </a:spcAft>
              <a:buFont typeface="Wingdings" panose="05000000000000000000" pitchFamily="2" charset="2"/>
              <a:buChar char="Ø"/>
            </a:pPr>
            <a:endParaRPr lang="en-GB" sz="1000" dirty="0">
              <a:latin typeface="Arial" panose="020B0604020202020204" pitchFamily="34" charset="0"/>
              <a:ea typeface="Calibri" panose="020F0502020204030204" pitchFamily="34" charset="0"/>
              <a:cs typeface="Arial" panose="020B0604020202020204" pitchFamily="34" charset="0"/>
            </a:endParaRPr>
          </a:p>
          <a:p>
            <a:pPr marR="0">
              <a:lnSpc>
                <a:spcPct val="120000"/>
              </a:lnSpc>
              <a:spcBef>
                <a:spcPts val="0"/>
              </a:spcBef>
              <a:spcAft>
                <a:spcPts val="800"/>
              </a:spcAft>
              <a:buFont typeface="Wingdings" panose="05000000000000000000" pitchFamily="2" charset="2"/>
              <a:buChar char="Ø"/>
            </a:pPr>
            <a:endParaRPr lang="en-ZA" sz="1000" b="1" dirty="0">
              <a:solidFill>
                <a:srgbClr val="000000"/>
              </a:solidFill>
              <a:ea typeface="Calibri" panose="020F0502020204030204" pitchFamily="34" charset="0"/>
              <a:cs typeface="Times New Roman" panose="02020603050405020304" pitchFamily="18" charset="0"/>
            </a:endParaRPr>
          </a:p>
          <a:p>
            <a:pPr marL="0" marR="0" indent="0">
              <a:lnSpc>
                <a:spcPct val="150000"/>
              </a:lnSpc>
              <a:spcBef>
                <a:spcPts val="600"/>
              </a:spcBef>
              <a:spcAft>
                <a:spcPts val="600"/>
              </a:spcAft>
              <a:buNone/>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nSpc>
                <a:spcPct val="170000"/>
              </a:lnSpc>
              <a:spcBef>
                <a:spcPts val="0"/>
              </a:spcBef>
              <a:spcAft>
                <a:spcPts val="0"/>
              </a:spcAft>
              <a:buNone/>
            </a:pPr>
            <a:endParaRPr lang="en-US" sz="1000" dirty="0">
              <a:latin typeface="Times New Roman" panose="02020603050405020304" pitchFamily="18" charset="0"/>
              <a:ea typeface="Times New Roman" panose="02020603050405020304" pitchFamily="18" charset="0"/>
            </a:endParaRPr>
          </a:p>
          <a:p>
            <a:pPr marR="0">
              <a:lnSpc>
                <a:spcPct val="170000"/>
              </a:lnSpc>
              <a:spcBef>
                <a:spcPts val="0"/>
              </a:spcBef>
              <a:spcAft>
                <a:spcPts val="800"/>
              </a:spcAft>
              <a:buFont typeface="Wingdings" panose="05000000000000000000" pitchFamily="2" charset="2"/>
              <a:buChar char="Ø"/>
            </a:pPr>
            <a:endParaRPr lang="en-ZA" sz="1100" dirty="0">
              <a:solidFill>
                <a:srgbClr val="000000"/>
              </a:solidFill>
              <a:ea typeface="Calibri" panose="020F0502020204030204" pitchFamily="34" charset="0"/>
              <a:cs typeface="Times New Roman" panose="02020603050405020304" pitchFamily="18" charset="0"/>
            </a:endParaRPr>
          </a:p>
          <a:p>
            <a:pPr lvl="0" algn="just" defTabSz="914372">
              <a:lnSpc>
                <a:spcPct val="170000"/>
              </a:lnSpc>
              <a:spcBef>
                <a:spcPts val="0"/>
              </a:spcBef>
              <a:buClrTx/>
              <a:buSzTx/>
              <a:buFont typeface="Wingdings" panose="05000000000000000000" pitchFamily="2" charset="2"/>
              <a:buChar char="Ø"/>
            </a:pPr>
            <a:endParaRPr lang="en-ZA" sz="1100" dirty="0">
              <a:solidFill>
                <a:prstClr val="black"/>
              </a:solidFill>
              <a:cs typeface="Arial" panose="020B0604020202020204" pitchFamily="34" charset="0"/>
            </a:endParaRPr>
          </a:p>
          <a:p>
            <a:pPr marL="0" indent="0" defTabSz="914372">
              <a:lnSpc>
                <a:spcPct val="120000"/>
              </a:lnSpc>
              <a:spcBef>
                <a:spcPts val="0"/>
              </a:spcBef>
              <a:buClrTx/>
              <a:buSzTx/>
              <a:buNone/>
            </a:pPr>
            <a:endParaRPr lang="en-ZA" sz="11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11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a:buNone/>
            </a:pPr>
            <a:endParaRPr lang="en-US" sz="1400" dirty="0"/>
          </a:p>
        </p:txBody>
      </p:sp>
      <p:graphicFrame>
        <p:nvGraphicFramePr>
          <p:cNvPr id="8" name="Chart 7"/>
          <p:cNvGraphicFramePr>
            <a:graphicFrameLocks/>
          </p:cNvGraphicFramePr>
          <p:nvPr/>
        </p:nvGraphicFramePr>
        <p:xfrm>
          <a:off x="6642687" y="1275606"/>
          <a:ext cx="2376264" cy="18002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9BCDB970-CA7A-4310-BB77-8900E58DD759}"/>
              </a:ext>
            </a:extLst>
          </p:cNvPr>
          <p:cNvSpPr>
            <a:spLocks noGrp="1"/>
          </p:cNvSpPr>
          <p:nvPr>
            <p:ph type="sldNum" sz="quarter" idx="12"/>
          </p:nvPr>
        </p:nvSpPr>
        <p:spPr/>
        <p:txBody>
          <a:bodyPr/>
          <a:lstStyle/>
          <a:p>
            <a:fld id="{0CFEC368-1D7A-4F81-ABF6-AE0E36BAF64C}" type="slidenum">
              <a:rPr lang="en-US" smtClean="0"/>
              <a:pPr/>
              <a:t>22</a:t>
            </a:fld>
            <a:endParaRPr lang="en-US" dirty="0"/>
          </a:p>
        </p:txBody>
      </p:sp>
    </p:spTree>
    <p:extLst>
      <p:ext uri="{BB962C8B-B14F-4D97-AF65-F5344CB8AC3E}">
        <p14:creationId xmlns:p14="http://schemas.microsoft.com/office/powerpoint/2010/main" val="3946795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1"/>
          <p:cNvSpPr>
            <a:spLocks noGrp="1"/>
          </p:cNvSpPr>
          <p:nvPr>
            <p:ph type="title"/>
          </p:nvPr>
        </p:nvSpPr>
        <p:spPr>
          <a:xfrm>
            <a:off x="561787" y="187293"/>
            <a:ext cx="7772400" cy="445770"/>
          </a:xfrm>
        </p:spPr>
        <p:txBody>
          <a:bodyPr/>
          <a:lstStyle/>
          <a:p>
            <a:pPr defTabSz="685783"/>
            <a:r>
              <a:rPr lang="en-US" sz="2400" b="1" dirty="0"/>
              <a:t> </a:t>
            </a:r>
            <a:r>
              <a:rPr lang="en-US" sz="2400" b="1" dirty="0">
                <a:solidFill>
                  <a:schemeClr val="accent1"/>
                </a:solidFill>
              </a:rPr>
              <a:t>2022 Appeals</a:t>
            </a:r>
            <a:endParaRPr lang="en-US" sz="2100" b="1" spc="-75" dirty="0">
              <a:solidFill>
                <a:schemeClr val="accent1"/>
              </a:solidFill>
            </a:endParaRPr>
          </a:p>
        </p:txBody>
      </p:sp>
      <p:sp>
        <p:nvSpPr>
          <p:cNvPr id="108" name="Rectangle 6"/>
          <p:cNvSpPr>
            <a:spLocks noChangeArrowheads="1"/>
          </p:cNvSpPr>
          <p:nvPr/>
        </p:nvSpPr>
        <p:spPr bwMode="blackWhite">
          <a:xfrm>
            <a:off x="4033219" y="3290814"/>
            <a:ext cx="503096" cy="175433"/>
          </a:xfrm>
          <a:prstGeom prst="rect">
            <a:avLst/>
          </a:prstGeom>
          <a:noFill/>
          <a:ln w="9525">
            <a:noFill/>
            <a:miter lim="800000"/>
            <a:headEnd/>
            <a:tailEnd/>
          </a:ln>
        </p:spPr>
        <p:txBody>
          <a:bodyPr wrap="square" lIns="0" tIns="0" rIns="0" bIns="0">
            <a:spAutoFit/>
          </a:bodyPr>
          <a:lstStyle/>
          <a:p>
            <a:pPr defTabSz="615539">
              <a:lnSpc>
                <a:spcPct val="95000"/>
              </a:lnSpc>
              <a:defRPr/>
            </a:pPr>
            <a:r>
              <a:rPr lang="en-GB" sz="1200" b="1" dirty="0">
                <a:solidFill>
                  <a:prstClr val="white"/>
                </a:solidFill>
                <a:latin typeface="Arial"/>
                <a:ea typeface="Verdana" panose="020B0604030504040204" pitchFamily="34" charset="0"/>
                <a:cs typeface="Verdana" panose="020B0604030504040204" pitchFamily="34" charset="0"/>
              </a:rPr>
              <a:t> radio</a:t>
            </a:r>
            <a:endParaRPr lang="en-GB" sz="900" b="1" dirty="0">
              <a:solidFill>
                <a:prstClr val="white"/>
              </a:solidFill>
              <a:latin typeface="Arial"/>
              <a:ea typeface="Verdana" panose="020B0604030504040204" pitchFamily="34" charset="0"/>
              <a:cs typeface="Verdana" panose="020B0604030504040204" pitchFamily="34" charset="0"/>
            </a:endParaRPr>
          </a:p>
        </p:txBody>
      </p:sp>
      <p:sp>
        <p:nvSpPr>
          <p:cNvPr id="37" name="Text Placeholder 13"/>
          <p:cNvSpPr txBox="1">
            <a:spLocks/>
          </p:cNvSpPr>
          <p:nvPr/>
        </p:nvSpPr>
        <p:spPr>
          <a:xfrm>
            <a:off x="6503758" y="4684953"/>
            <a:ext cx="1869740" cy="223511"/>
          </a:xfrm>
          <a:prstGeom prst="rect">
            <a:avLst/>
          </a:prstGeom>
        </p:spPr>
        <p:txBody>
          <a:bodyPr anchor="ct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783">
              <a:buClr>
                <a:srgbClr val="C8C7C7"/>
              </a:buClr>
              <a:buNone/>
            </a:pPr>
            <a:endParaRPr lang="en-ZA" sz="900" dirty="0">
              <a:solidFill>
                <a:srgbClr val="000000"/>
              </a:solidFill>
              <a:latin typeface="Arial"/>
              <a:ea typeface="Chronicle Display Black" charset="0"/>
              <a:cs typeface="Chronicle Display Black" charset="0"/>
            </a:endParaRPr>
          </a:p>
        </p:txBody>
      </p:sp>
      <p:pic>
        <p:nvPicPr>
          <p:cNvPr id="2" name="Picture 1">
            <a:extLst>
              <a:ext uri="{FF2B5EF4-FFF2-40B4-BE49-F238E27FC236}">
                <a16:creationId xmlns:a16="http://schemas.microsoft.com/office/drawing/2014/main" id="{F9CA4B77-B4AF-48F3-90E6-33E9ED094F45}"/>
              </a:ext>
            </a:extLst>
          </p:cNvPr>
          <p:cNvPicPr>
            <a:picLocks noChangeAspect="1"/>
          </p:cNvPicPr>
          <p:nvPr/>
        </p:nvPicPr>
        <p:blipFill>
          <a:blip r:embed="rId3"/>
          <a:stretch>
            <a:fillRect/>
          </a:stretch>
        </p:blipFill>
        <p:spPr>
          <a:xfrm>
            <a:off x="621343" y="963274"/>
            <a:ext cx="7191017" cy="2718057"/>
          </a:xfrm>
          <a:prstGeom prst="rect">
            <a:avLst/>
          </a:prstGeom>
        </p:spPr>
      </p:pic>
      <p:sp>
        <p:nvSpPr>
          <p:cNvPr id="3" name="TextBox 2">
            <a:extLst>
              <a:ext uri="{FF2B5EF4-FFF2-40B4-BE49-F238E27FC236}">
                <a16:creationId xmlns:a16="http://schemas.microsoft.com/office/drawing/2014/main" id="{17F31582-5B73-42E0-A674-2F4A0C023C97}"/>
              </a:ext>
            </a:extLst>
          </p:cNvPr>
          <p:cNvSpPr txBox="1"/>
          <p:nvPr/>
        </p:nvSpPr>
        <p:spPr>
          <a:xfrm>
            <a:off x="755576" y="3939902"/>
            <a:ext cx="7920880" cy="486480"/>
          </a:xfrm>
          <a:prstGeom prst="rect">
            <a:avLst/>
          </a:prstGeom>
          <a:noFill/>
        </p:spPr>
        <p:txBody>
          <a:bodyPr wrap="square" rtlCol="0">
            <a:spAutoFit/>
          </a:bodyPr>
          <a:lstStyle/>
          <a:p>
            <a:pPr marR="0" algn="just">
              <a:lnSpc>
                <a:spcPts val="1600"/>
              </a:lnSpc>
              <a:spcBef>
                <a:spcPts val="600"/>
              </a:spcBef>
              <a:spcAft>
                <a:spcPts val="600"/>
              </a:spcAft>
            </a:pPr>
            <a:r>
              <a:rPr lang="en-GB" sz="1200" dirty="0">
                <a:latin typeface="Arial" panose="020B0604020202020204" pitchFamily="34" charset="0"/>
                <a:ea typeface="Calibri" panose="020F0502020204030204" pitchFamily="34" charset="0"/>
                <a:cs typeface="Arial" panose="020B0604020202020204" pitchFamily="34" charset="0"/>
              </a:rPr>
              <a:t>27 % of the appeals have been approved, 51% still under evaluation (some of these required resubmission of supporting documents), 20% were either withdrawn or duplicates, 2% were rejected.  </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71600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209" y="0"/>
            <a:ext cx="7269842" cy="504056"/>
          </a:xfrm>
        </p:spPr>
        <p:txBody>
          <a:bodyPr>
            <a:normAutofit fontScale="90000"/>
          </a:bodyPr>
          <a:lstStyle/>
          <a:p>
            <a:br>
              <a:rPr lang="en-US" sz="1800" b="0" i="0" u="none" strike="noStrike" baseline="0" dirty="0">
                <a:solidFill>
                  <a:srgbClr val="000000"/>
                </a:solidFill>
              </a:rPr>
            </a:br>
            <a:r>
              <a:rPr lang="en-ZA" sz="2700" dirty="0">
                <a:solidFill>
                  <a:schemeClr val="accent1"/>
                </a:solidFill>
              </a:rPr>
              <a:t>2022 funding </a:t>
            </a:r>
            <a:br>
              <a:rPr lang="en-ZA" sz="1800" b="0" i="0" u="none" strike="noStrike" baseline="0" dirty="0">
                <a:solidFill>
                  <a:srgbClr val="000000"/>
                </a:solidFill>
              </a:rPr>
            </a:br>
            <a:endParaRPr lang="en-US" sz="2200" dirty="0"/>
          </a:p>
        </p:txBody>
      </p:sp>
      <p:sp>
        <p:nvSpPr>
          <p:cNvPr id="5" name="Content Placeholder 4"/>
          <p:cNvSpPr>
            <a:spLocks noGrp="1"/>
          </p:cNvSpPr>
          <p:nvPr>
            <p:ph sz="half" idx="1"/>
          </p:nvPr>
        </p:nvSpPr>
        <p:spPr>
          <a:xfrm>
            <a:off x="358649" y="691896"/>
            <a:ext cx="7525720" cy="4266938"/>
          </a:xfrm>
        </p:spPr>
        <p:txBody>
          <a:bodyPr>
            <a:normAutofit fontScale="92500" lnSpcReduction="20000"/>
          </a:bodyPr>
          <a:lstStyle/>
          <a:p>
            <a:pPr>
              <a:lnSpc>
                <a:spcPct val="120000"/>
              </a:lnSpc>
              <a:spcBef>
                <a:spcPts val="0"/>
              </a:spcBef>
              <a:spcAft>
                <a:spcPts val="800"/>
              </a:spcAft>
              <a:buFont typeface="Wingdings" panose="05000000000000000000" pitchFamily="2" charset="2"/>
              <a:buChar char="Ø"/>
            </a:pPr>
            <a:r>
              <a:rPr lang="en-US" sz="1300" dirty="0">
                <a:latin typeface="Arial" panose="020B0604020202020204" pitchFamily="34" charset="0"/>
                <a:ea typeface="Arial MT"/>
                <a:cs typeface="Arial" panose="020B0604020202020204" pitchFamily="34" charset="0"/>
              </a:rPr>
              <a:t>There was a budget shortfall of approximately R10 billion. Availability of funding was confirmed towards the end of January leading to:</a:t>
            </a:r>
          </a:p>
          <a:p>
            <a:pPr lvl="1">
              <a:lnSpc>
                <a:spcPct val="120000"/>
              </a:lnSpc>
              <a:spcBef>
                <a:spcPts val="0"/>
              </a:spcBef>
              <a:spcAft>
                <a:spcPts val="800"/>
              </a:spcAft>
              <a:buFont typeface="Wingdings" panose="05000000000000000000" pitchFamily="2" charset="2"/>
              <a:buChar char="q"/>
            </a:pPr>
            <a:r>
              <a:rPr lang="en-US" sz="1300" dirty="0">
                <a:latin typeface="Arial" panose="020B0604020202020204" pitchFamily="34" charset="0"/>
                <a:ea typeface="Arial MT"/>
                <a:cs typeface="Arial" panose="020B0604020202020204" pitchFamily="34" charset="0"/>
              </a:rPr>
              <a:t>Delay in issuing of funding decision – While NSFAS had been ready with the provisional funding list</a:t>
            </a:r>
          </a:p>
          <a:p>
            <a:pPr lvl="1">
              <a:lnSpc>
                <a:spcPct val="120000"/>
              </a:lnSpc>
              <a:spcBef>
                <a:spcPts val="0"/>
              </a:spcBef>
              <a:spcAft>
                <a:spcPts val="800"/>
              </a:spcAft>
              <a:buFont typeface="Wingdings" panose="05000000000000000000" pitchFamily="2" charset="2"/>
              <a:buChar char="q"/>
            </a:pPr>
            <a:r>
              <a:rPr lang="en-US" sz="1300" dirty="0">
                <a:latin typeface="Arial" panose="020B0604020202020204" pitchFamily="34" charset="0"/>
                <a:ea typeface="Arial MT"/>
                <a:cs typeface="Arial" panose="020B0604020202020204" pitchFamily="34" charset="0"/>
              </a:rPr>
              <a:t>Delay in issuing funding guidelines. There is a close link to availability of funding to the funding guidelines. NSFAS had completed the consultative process in December.</a:t>
            </a:r>
          </a:p>
          <a:p>
            <a:pPr>
              <a:lnSpc>
                <a:spcPct val="120000"/>
              </a:lnSpc>
              <a:spcBef>
                <a:spcPts val="0"/>
              </a:spcBef>
              <a:spcAft>
                <a:spcPts val="800"/>
              </a:spcAft>
              <a:buFont typeface="Wingdings" panose="05000000000000000000" pitchFamily="2" charset="2"/>
              <a:buChar char="Ø"/>
            </a:pPr>
            <a:endParaRPr lang="en-US" sz="1300" dirty="0">
              <a:latin typeface="Arial" panose="020B0604020202020204" pitchFamily="34" charset="0"/>
              <a:ea typeface="Arial MT"/>
              <a:cs typeface="Arial" panose="020B0604020202020204" pitchFamily="34" charset="0"/>
            </a:endParaRPr>
          </a:p>
          <a:p>
            <a:pPr>
              <a:lnSpc>
                <a:spcPct val="120000"/>
              </a:lnSpc>
              <a:spcBef>
                <a:spcPts val="0"/>
              </a:spcBef>
              <a:spcAft>
                <a:spcPts val="800"/>
              </a:spcAft>
              <a:buFont typeface="Wingdings" panose="05000000000000000000" pitchFamily="2" charset="2"/>
              <a:buChar char="Ø"/>
            </a:pPr>
            <a:r>
              <a:rPr lang="en-US" sz="1300" dirty="0">
                <a:latin typeface="Arial" panose="020B0604020202020204" pitchFamily="34" charset="0"/>
                <a:ea typeface="Arial MT"/>
                <a:cs typeface="Arial" panose="020B0604020202020204" pitchFamily="34" charset="0"/>
              </a:rPr>
              <a:t>NSFAS no longer has cash reserves, these were depleted with the 2020 extended academic year and is such is no longer in the position to provide advances to institutions, particularly universities. </a:t>
            </a:r>
          </a:p>
          <a:p>
            <a:pPr>
              <a:lnSpc>
                <a:spcPct val="120000"/>
              </a:lnSpc>
              <a:spcBef>
                <a:spcPts val="0"/>
              </a:spcBef>
              <a:spcAft>
                <a:spcPts val="800"/>
              </a:spcAft>
              <a:buFont typeface="Wingdings" panose="05000000000000000000" pitchFamily="2" charset="2"/>
              <a:buChar char="Ø"/>
            </a:pPr>
            <a:r>
              <a:rPr lang="en-US" sz="1300" dirty="0">
                <a:latin typeface="Arial" panose="020B0604020202020204" pitchFamily="34" charset="0"/>
                <a:ea typeface="Arial MT"/>
                <a:cs typeface="Arial" panose="020B0604020202020204" pitchFamily="34" charset="0"/>
              </a:rPr>
              <a:t>In the current academic cycle this was exacerbated by the fact that the allocation  of R3,2 billion of the 2021 budget shortfall has not yet been received from the National Skills Fund. We are currently engaging with the DHET to fast track this</a:t>
            </a:r>
          </a:p>
          <a:p>
            <a:pPr>
              <a:lnSpc>
                <a:spcPct val="120000"/>
              </a:lnSpc>
              <a:spcBef>
                <a:spcPts val="0"/>
              </a:spcBef>
              <a:spcAft>
                <a:spcPts val="800"/>
              </a:spcAft>
              <a:buFont typeface="Wingdings" panose="05000000000000000000" pitchFamily="2" charset="2"/>
              <a:buChar char="Ø"/>
            </a:pPr>
            <a:r>
              <a:rPr lang="en-US" sz="1300" dirty="0">
                <a:effectLst/>
                <a:latin typeface="Arial" panose="020B0604020202020204" pitchFamily="34" charset="0"/>
                <a:ea typeface="Arial MT"/>
                <a:cs typeface="Arial" panose="020B0604020202020204" pitchFamily="34" charset="0"/>
              </a:rPr>
              <a:t>There </a:t>
            </a:r>
            <a:r>
              <a:rPr lang="en-US" sz="1300" dirty="0">
                <a:latin typeface="Arial" panose="020B0604020202020204" pitchFamily="34" charset="0"/>
                <a:ea typeface="Arial MT"/>
                <a:cs typeface="Arial" panose="020B0604020202020204" pitchFamily="34" charset="0"/>
              </a:rPr>
              <a:t>was some available budget in the TVET and such we were able to advance 20% of tuition allocation to colleges. </a:t>
            </a:r>
          </a:p>
          <a:p>
            <a:pPr>
              <a:lnSpc>
                <a:spcPct val="120000"/>
              </a:lnSpc>
              <a:spcBef>
                <a:spcPts val="0"/>
              </a:spcBef>
              <a:spcAft>
                <a:spcPts val="800"/>
              </a:spcAft>
              <a:buFont typeface="Wingdings" panose="05000000000000000000" pitchFamily="2" charset="2"/>
              <a:buChar char="Ø"/>
            </a:pPr>
            <a:r>
              <a:rPr lang="en-US" sz="1300" dirty="0">
                <a:effectLst/>
                <a:latin typeface="Arial" panose="020B0604020202020204" pitchFamily="34" charset="0"/>
                <a:ea typeface="Arial MT"/>
                <a:cs typeface="Arial" panose="020B0604020202020204" pitchFamily="34" charset="0"/>
              </a:rPr>
              <a:t>There is a fundamental timing issue of when NSFAS receives its allocation to when institutions start their academic program, leading students not receiving allowance on time thus creating instability at institutions. </a:t>
            </a:r>
            <a:r>
              <a:rPr lang="en-US" sz="1300" dirty="0">
                <a:latin typeface="Arial" panose="020B0604020202020204" pitchFamily="34" charset="0"/>
                <a:ea typeface="Arial MT"/>
                <a:cs typeface="Arial" panose="020B0604020202020204" pitchFamily="34" charset="0"/>
              </a:rPr>
              <a:t>For future academic years NSFAS is preparing a cashflow projection to discuss with the DHET and NT to assess the possibility of receiving its funding allocation earlier to align to institutional academic programs. </a:t>
            </a:r>
            <a:endParaRPr lang="en-US" sz="1300" dirty="0">
              <a:effectLst/>
              <a:latin typeface="Arial" panose="020B0604020202020204" pitchFamily="34" charset="0"/>
              <a:ea typeface="Arial MT"/>
              <a:cs typeface="Arial" panose="020B0604020202020204" pitchFamily="34" charset="0"/>
            </a:endParaRPr>
          </a:p>
          <a:p>
            <a:pPr marR="0">
              <a:lnSpc>
                <a:spcPct val="120000"/>
              </a:lnSpc>
              <a:spcBef>
                <a:spcPts val="0"/>
              </a:spcBef>
              <a:spcAft>
                <a:spcPts val="800"/>
              </a:spcAft>
              <a:buFont typeface="Wingdings" panose="05000000000000000000" pitchFamily="2" charset="2"/>
              <a:buChar char="Ø"/>
            </a:pPr>
            <a:endParaRPr lang="en-ZA" sz="1000" b="1" dirty="0">
              <a:solidFill>
                <a:srgbClr val="000000"/>
              </a:solidFill>
              <a:ea typeface="Calibri" panose="020F0502020204030204" pitchFamily="34" charset="0"/>
              <a:cs typeface="Times New Roman" panose="02020603050405020304" pitchFamily="18" charset="0"/>
            </a:endParaRPr>
          </a:p>
          <a:p>
            <a:pPr marL="0" marR="0" indent="0">
              <a:lnSpc>
                <a:spcPct val="150000"/>
              </a:lnSpc>
              <a:spcBef>
                <a:spcPts val="600"/>
              </a:spcBef>
              <a:spcAft>
                <a:spcPts val="600"/>
              </a:spcAft>
              <a:buNone/>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nSpc>
                <a:spcPct val="170000"/>
              </a:lnSpc>
              <a:spcBef>
                <a:spcPts val="0"/>
              </a:spcBef>
              <a:spcAft>
                <a:spcPts val="0"/>
              </a:spcAft>
              <a:buNone/>
            </a:pPr>
            <a:endParaRPr lang="en-US" sz="1000" dirty="0">
              <a:latin typeface="Times New Roman" panose="02020603050405020304" pitchFamily="18" charset="0"/>
              <a:ea typeface="Times New Roman" panose="02020603050405020304" pitchFamily="18" charset="0"/>
            </a:endParaRPr>
          </a:p>
          <a:p>
            <a:pPr marR="0">
              <a:lnSpc>
                <a:spcPct val="170000"/>
              </a:lnSpc>
              <a:spcBef>
                <a:spcPts val="0"/>
              </a:spcBef>
              <a:spcAft>
                <a:spcPts val="800"/>
              </a:spcAft>
              <a:buFont typeface="Wingdings" panose="05000000000000000000" pitchFamily="2" charset="2"/>
              <a:buChar char="Ø"/>
            </a:pPr>
            <a:endParaRPr lang="en-ZA" sz="1100" dirty="0">
              <a:solidFill>
                <a:srgbClr val="000000"/>
              </a:solidFill>
              <a:ea typeface="Calibri" panose="020F0502020204030204" pitchFamily="34" charset="0"/>
              <a:cs typeface="Times New Roman" panose="02020603050405020304" pitchFamily="18" charset="0"/>
            </a:endParaRPr>
          </a:p>
          <a:p>
            <a:pPr lvl="0" algn="just" defTabSz="914372">
              <a:lnSpc>
                <a:spcPct val="170000"/>
              </a:lnSpc>
              <a:spcBef>
                <a:spcPts val="0"/>
              </a:spcBef>
              <a:buClrTx/>
              <a:buSzTx/>
              <a:buFont typeface="Wingdings" panose="05000000000000000000" pitchFamily="2" charset="2"/>
              <a:buChar char="Ø"/>
            </a:pPr>
            <a:endParaRPr lang="en-ZA" sz="1100" dirty="0">
              <a:solidFill>
                <a:prstClr val="black"/>
              </a:solidFill>
              <a:cs typeface="Arial" panose="020B0604020202020204" pitchFamily="34" charset="0"/>
            </a:endParaRPr>
          </a:p>
          <a:p>
            <a:pPr marL="0" indent="0" defTabSz="914372">
              <a:lnSpc>
                <a:spcPct val="120000"/>
              </a:lnSpc>
              <a:spcBef>
                <a:spcPts val="0"/>
              </a:spcBef>
              <a:buClrTx/>
              <a:buSzTx/>
              <a:buNone/>
            </a:pPr>
            <a:endParaRPr lang="en-ZA" sz="11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11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a:buNone/>
            </a:pPr>
            <a:endParaRPr lang="en-US" sz="1400" dirty="0"/>
          </a:p>
        </p:txBody>
      </p:sp>
      <p:graphicFrame>
        <p:nvGraphicFramePr>
          <p:cNvPr id="8" name="Chart 7"/>
          <p:cNvGraphicFramePr>
            <a:graphicFrameLocks/>
          </p:cNvGraphicFramePr>
          <p:nvPr/>
        </p:nvGraphicFramePr>
        <p:xfrm>
          <a:off x="6642687" y="1275606"/>
          <a:ext cx="2376264" cy="18002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9BCDB970-CA7A-4310-BB77-8900E58DD759}"/>
              </a:ext>
            </a:extLst>
          </p:cNvPr>
          <p:cNvSpPr>
            <a:spLocks noGrp="1"/>
          </p:cNvSpPr>
          <p:nvPr>
            <p:ph type="sldNum" sz="quarter" idx="12"/>
          </p:nvPr>
        </p:nvSpPr>
        <p:spPr/>
        <p:txBody>
          <a:bodyPr/>
          <a:lstStyle/>
          <a:p>
            <a:fld id="{0CFEC368-1D7A-4F81-ABF6-AE0E36BAF64C}" type="slidenum">
              <a:rPr lang="en-US" smtClean="0"/>
              <a:pPr/>
              <a:t>24</a:t>
            </a:fld>
            <a:endParaRPr lang="en-US" dirty="0"/>
          </a:p>
        </p:txBody>
      </p:sp>
    </p:spTree>
    <p:extLst>
      <p:ext uri="{BB962C8B-B14F-4D97-AF65-F5344CB8AC3E}">
        <p14:creationId xmlns:p14="http://schemas.microsoft.com/office/powerpoint/2010/main" val="1364420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67544" y="2427734"/>
            <a:ext cx="8208912" cy="1080117"/>
          </a:xfrm>
        </p:spPr>
        <p:txBody>
          <a:bodyPr>
            <a:noAutofit/>
          </a:bodyPr>
          <a:lstStyle/>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r>
              <a:rPr lang="en-US" sz="1400" dirty="0">
                <a:solidFill>
                  <a:schemeClr val="accent1"/>
                </a:solidFill>
              </a:rPr>
              <a:t>                                                                                                                                                               </a:t>
            </a: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ZA" sz="1400" b="0" i="1" dirty="0"/>
          </a:p>
          <a:p>
            <a:endParaRPr lang="en-ZA" sz="1400" b="0" i="1" dirty="0"/>
          </a:p>
          <a:p>
            <a:endParaRPr lang="en-ZA" sz="1400" b="0" i="1" dirty="0">
              <a:solidFill>
                <a:srgbClr val="FFC000"/>
              </a:solidFill>
            </a:endParaRPr>
          </a:p>
          <a:p>
            <a:r>
              <a:rPr lang="en-US" sz="4000" dirty="0"/>
              <a:t>THANK YOU</a:t>
            </a:r>
          </a:p>
          <a:p>
            <a:endParaRPr lang="en-US" sz="1400" dirty="0"/>
          </a:p>
        </p:txBody>
      </p:sp>
    </p:spTree>
    <p:extLst>
      <p:ext uri="{BB962C8B-B14F-4D97-AF65-F5344CB8AC3E}">
        <p14:creationId xmlns:p14="http://schemas.microsoft.com/office/powerpoint/2010/main" val="4214951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67544" y="2355726"/>
            <a:ext cx="8208912" cy="1440160"/>
          </a:xfrm>
        </p:spPr>
        <p:txBody>
          <a:bodyPr>
            <a:noAutofit/>
          </a:bodyPr>
          <a:lstStyle/>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r>
              <a:rPr lang="en-US" sz="1400" dirty="0">
                <a:solidFill>
                  <a:schemeClr val="accent1"/>
                </a:solidFill>
              </a:rPr>
              <a:t>                                                                                                                                                               </a:t>
            </a: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ZA" sz="1400" b="0" i="1" dirty="0"/>
          </a:p>
          <a:p>
            <a:endParaRPr lang="en-ZA" sz="1400" b="0" i="1" dirty="0"/>
          </a:p>
          <a:p>
            <a:endParaRPr lang="en-ZA" sz="1400" b="0" i="1" dirty="0"/>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2400" dirty="0">
              <a:solidFill>
                <a:schemeClr val="accent1"/>
              </a:solidFill>
            </a:endParaRPr>
          </a:p>
          <a:p>
            <a:endParaRPr lang="en-ZA" sz="2400" dirty="0">
              <a:solidFill>
                <a:schemeClr val="accent1"/>
              </a:solidFill>
            </a:endParaRPr>
          </a:p>
          <a:p>
            <a:endParaRPr lang="en-ZA" sz="2400" dirty="0">
              <a:solidFill>
                <a:schemeClr val="accent1"/>
              </a:solidFill>
            </a:endParaRPr>
          </a:p>
          <a:p>
            <a:endParaRPr lang="en-ZA" sz="2400" dirty="0">
              <a:solidFill>
                <a:schemeClr val="accent1"/>
              </a:solidFill>
            </a:endParaRPr>
          </a:p>
          <a:p>
            <a:r>
              <a:rPr lang="en-ZA" sz="2400" dirty="0"/>
              <a:t>PROGRESS IN THE IMPLEMENTATION OF THE AUDIT ACTION PLAN </a:t>
            </a:r>
            <a:endParaRPr lang="en-ZA" sz="2400" b="0" i="1" dirty="0"/>
          </a:p>
          <a:p>
            <a:endParaRPr lang="en-US" sz="1400" dirty="0"/>
          </a:p>
          <a:p>
            <a:endParaRPr lang="en-US" sz="1400" dirty="0"/>
          </a:p>
        </p:txBody>
      </p:sp>
    </p:spTree>
    <p:extLst>
      <p:ext uri="{BB962C8B-B14F-4D97-AF65-F5344CB8AC3E}">
        <p14:creationId xmlns:p14="http://schemas.microsoft.com/office/powerpoint/2010/main" val="60907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649" y="96248"/>
            <a:ext cx="8229600" cy="369332"/>
          </a:xfrm>
        </p:spPr>
        <p:txBody>
          <a:bodyPr>
            <a:noAutofit/>
          </a:bodyPr>
          <a:lstStyle/>
          <a:p>
            <a:r>
              <a:rPr lang="en-ZA" sz="2400" dirty="0">
                <a:solidFill>
                  <a:schemeClr val="accent1"/>
                </a:solidFill>
                <a:latin typeface="Arial" panose="020B0604020202020204" pitchFamily="34" charset="0"/>
                <a:cs typeface="Arial" panose="020B0604020202020204" pitchFamily="34" charset="0"/>
              </a:rPr>
              <a:t>Progress in the implementation of the Audit Action Plan</a:t>
            </a:r>
            <a:endParaRPr lang="en-US" sz="2400" dirty="0">
              <a:solidFill>
                <a:schemeClr val="accent1"/>
              </a:solidFill>
              <a:latin typeface="Arial" panose="020B0604020202020204" pitchFamily="34" charset="0"/>
              <a:cs typeface="Arial" panose="020B0604020202020204" pitchFamily="34" charset="0"/>
            </a:endParaRPr>
          </a:p>
        </p:txBody>
      </p:sp>
      <p:sp>
        <p:nvSpPr>
          <p:cNvPr id="5" name="Content Placeholder 4"/>
          <p:cNvSpPr>
            <a:spLocks noGrp="1"/>
          </p:cNvSpPr>
          <p:nvPr>
            <p:ph sz="half" idx="1"/>
          </p:nvPr>
        </p:nvSpPr>
        <p:spPr>
          <a:xfrm>
            <a:off x="352214" y="627534"/>
            <a:ext cx="8036210" cy="3402533"/>
          </a:xfrm>
        </p:spPr>
        <p:txBody>
          <a:bodyPr>
            <a:normAutofit/>
          </a:bodyPr>
          <a:lstStyle/>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 the previous audit cycle, AGSA  issued 35 audit findings. 40% (14) completed, 60%  (21) in progress.</a:t>
            </a:r>
            <a:r>
              <a:rPr lang="en-ZA" sz="1200" dirty="0">
                <a:solidFill>
                  <a:prstClr val="black"/>
                </a:solidFill>
                <a:latin typeface="Arial" panose="020B0604020202020204" pitchFamily="34" charset="0"/>
                <a:ea typeface="Times New Roman" panose="02020603050405020304" pitchFamily="18" charset="0"/>
                <a:cs typeface="Arial" panose="020B0604020202020204" pitchFamily="34" charset="0"/>
              </a:rPr>
              <a:t> Most of the matters that are in process will be </a:t>
            </a: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implemented by the end of the financial year</a:t>
            </a: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lang="en-ZA" sz="1200" dirty="0">
                <a:solidFill>
                  <a:prstClr val="black"/>
                </a:solidFill>
                <a:latin typeface="Arial" panose="020B0604020202020204" pitchFamily="34" charset="0"/>
                <a:ea typeface="Times New Roman" panose="02020603050405020304" pitchFamily="18" charset="0"/>
                <a:cs typeface="Arial" panose="020B0604020202020204" pitchFamily="34" charset="0"/>
              </a:rPr>
              <a:t>The implementation of the audit action plan  is monitored at Board level and its sub-committees</a:t>
            </a: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Management has an established process of monitoring and closing audit findings which is reviewed by Internal Audit</a:t>
            </a: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lang="en-ZA" sz="1200" dirty="0">
                <a:solidFill>
                  <a:prstClr val="black"/>
                </a:solidFill>
                <a:latin typeface="Arial" panose="020B0604020202020204" pitchFamily="34" charset="0"/>
                <a:ea typeface="Times New Roman" panose="02020603050405020304" pitchFamily="18" charset="0"/>
                <a:cs typeface="Arial" panose="020B0604020202020204" pitchFamily="34" charset="0"/>
              </a:rPr>
              <a:t>Established audit steering committee</a:t>
            </a: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Preparation for the current audit </a:t>
            </a:r>
            <a:r>
              <a:rPr lang="en-ZA" sz="1200" dirty="0">
                <a:solidFill>
                  <a:prstClr val="black"/>
                </a:solidFill>
                <a:latin typeface="Arial" panose="020B0604020202020204" pitchFamily="34" charset="0"/>
                <a:ea typeface="Times New Roman" panose="02020603050405020304" pitchFamily="18" charset="0"/>
                <a:cs typeface="Arial" panose="020B0604020202020204" pitchFamily="34" charset="0"/>
              </a:rPr>
              <a:t>cycle is under way</a:t>
            </a: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There is a workshop scheduled in </a:t>
            </a:r>
            <a:r>
              <a:rPr lang="en-ZA" sz="1200" dirty="0">
                <a:solidFill>
                  <a:prstClr val="black"/>
                </a:solidFill>
                <a:latin typeface="Arial" panose="020B0604020202020204" pitchFamily="34" charset="0"/>
                <a:ea typeface="Times New Roman" panose="02020603050405020304" pitchFamily="18" charset="0"/>
                <a:cs typeface="Arial" panose="020B0604020202020204" pitchFamily="34" charset="0"/>
              </a:rPr>
              <a:t>M</a:t>
            </a: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arch with the AGSA to reconfirm the business understanding and NSFAS Process as the AGSA has a fairly new team</a:t>
            </a: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466090" indent="0">
              <a:lnSpc>
                <a:spcPct val="120000"/>
              </a:lnSpc>
              <a:spcBef>
                <a:spcPts val="100"/>
              </a:spcBef>
              <a:spcAft>
                <a:spcPts val="0"/>
              </a:spcAft>
              <a:buNone/>
            </a:pPr>
            <a:endParaRPr lang="en-GB" sz="3600" b="1" dirty="0">
              <a:solidFill>
                <a:srgbClr val="000000"/>
              </a:solidFill>
              <a:ea typeface="Times New Roman" panose="02020603050405020304" pitchFamily="18" charset="0"/>
              <a:cs typeface="Times New Roman" panose="02020603050405020304" pitchFamily="18" charset="0"/>
            </a:endParaRPr>
          </a:p>
          <a:p>
            <a:pPr marL="0" marR="466090" indent="0">
              <a:lnSpc>
                <a:spcPct val="120000"/>
              </a:lnSpc>
              <a:spcBef>
                <a:spcPts val="100"/>
              </a:spcBef>
              <a:spcAft>
                <a:spcPts val="0"/>
              </a:spcAft>
              <a:buNone/>
            </a:pPr>
            <a:endParaRPr lang="en-GB" sz="3600" b="1" dirty="0">
              <a:solidFill>
                <a:srgbClr val="000000"/>
              </a:solidFill>
              <a:ea typeface="Times New Roman" panose="02020603050405020304" pitchFamily="18" charset="0"/>
              <a:cs typeface="Times New Roman" panose="02020603050405020304" pitchFamily="18" charset="0"/>
            </a:endParaRPr>
          </a:p>
          <a:p>
            <a:pPr marR="466090">
              <a:lnSpc>
                <a:spcPct val="170000"/>
              </a:lnSpc>
              <a:spcBef>
                <a:spcPts val="100"/>
              </a:spcBef>
              <a:buFont typeface="Wingdings" panose="05000000000000000000" pitchFamily="2" charset="2"/>
              <a:buChar char="Ø"/>
            </a:pPr>
            <a:endParaRPr lang="en-ZA" sz="3600" dirty="0">
              <a:solidFill>
                <a:srgbClr val="000000"/>
              </a:solidFill>
              <a:ea typeface="Times New Roman" panose="02020603050405020304" pitchFamily="18" charset="0"/>
              <a:cs typeface="Times New Roman" panose="02020603050405020304" pitchFamily="18" charset="0"/>
            </a:endParaRPr>
          </a:p>
          <a:p>
            <a:pPr marR="466090">
              <a:lnSpc>
                <a:spcPct val="107000"/>
              </a:lnSpc>
              <a:spcBef>
                <a:spcPts val="100"/>
              </a:spcBef>
              <a:buFont typeface="Wingdings" panose="05000000000000000000" pitchFamily="2" charset="2"/>
              <a:buChar char="Ø"/>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marL="0" indent="0">
              <a:buNone/>
            </a:pPr>
            <a:endParaRPr lang="en-ZA" sz="3600" dirty="0"/>
          </a:p>
          <a:p>
            <a:pPr marL="0" indent="0">
              <a:buNone/>
            </a:pPr>
            <a:endParaRPr lang="en-US" sz="1400" dirty="0"/>
          </a:p>
        </p:txBody>
      </p:sp>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487535618"/>
              </p:ext>
            </p:extLst>
          </p:nvPr>
        </p:nvGraphicFramePr>
        <p:xfrm>
          <a:off x="6829403" y="1113433"/>
          <a:ext cx="2314597" cy="1800201"/>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7FE4ADCA-F8A6-4A85-9D3E-8D848CC61BE6}"/>
              </a:ext>
            </a:extLst>
          </p:cNvPr>
          <p:cNvSpPr>
            <a:spLocks noGrp="1"/>
          </p:cNvSpPr>
          <p:nvPr>
            <p:ph type="sldNum" sz="quarter" idx="12"/>
          </p:nvPr>
        </p:nvSpPr>
        <p:spPr/>
        <p:txBody>
          <a:bodyPr/>
          <a:lstStyle/>
          <a:p>
            <a:fld id="{0CFEC368-1D7A-4F81-ABF6-AE0E36BAF64C}" type="slidenum">
              <a:rPr lang="en-US" smtClean="0"/>
              <a:pPr/>
              <a:t>4</a:t>
            </a:fld>
            <a:endParaRPr lang="en-US" dirty="0"/>
          </a:p>
        </p:txBody>
      </p:sp>
    </p:spTree>
    <p:extLst>
      <p:ext uri="{BB962C8B-B14F-4D97-AF65-F5344CB8AC3E}">
        <p14:creationId xmlns:p14="http://schemas.microsoft.com/office/powerpoint/2010/main" val="227047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649" y="96248"/>
            <a:ext cx="8229600" cy="369332"/>
          </a:xfrm>
        </p:spPr>
        <p:txBody>
          <a:bodyPr>
            <a:noAutofit/>
          </a:bodyPr>
          <a:lstStyle/>
          <a:p>
            <a:r>
              <a:rPr lang="en-ZA" sz="2400" dirty="0">
                <a:solidFill>
                  <a:schemeClr val="accent1"/>
                </a:solidFill>
                <a:latin typeface="Arial" panose="020B0604020202020204" pitchFamily="34" charset="0"/>
                <a:cs typeface="Arial" panose="020B0604020202020204" pitchFamily="34" charset="0"/>
              </a:rPr>
              <a:t>Status of material irregularities </a:t>
            </a:r>
            <a:endParaRPr lang="en-US" sz="2400" dirty="0">
              <a:solidFill>
                <a:schemeClr val="accent1"/>
              </a:solidFill>
              <a:latin typeface="Arial" panose="020B0604020202020204" pitchFamily="34" charset="0"/>
              <a:cs typeface="Arial" panose="020B0604020202020204" pitchFamily="34" charset="0"/>
            </a:endParaRPr>
          </a:p>
        </p:txBody>
      </p:sp>
      <p:sp>
        <p:nvSpPr>
          <p:cNvPr id="5" name="Content Placeholder 4"/>
          <p:cNvSpPr>
            <a:spLocks noGrp="1"/>
          </p:cNvSpPr>
          <p:nvPr>
            <p:ph sz="half" idx="1"/>
          </p:nvPr>
        </p:nvSpPr>
        <p:spPr>
          <a:xfrm>
            <a:off x="352214" y="627534"/>
            <a:ext cx="8036210" cy="3402533"/>
          </a:xfrm>
        </p:spPr>
        <p:txBody>
          <a:bodyPr>
            <a:normAutofit/>
          </a:bodyPr>
          <a:lstStyle/>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lang="en-ZA" sz="1200" dirty="0">
                <a:solidFill>
                  <a:prstClr val="black"/>
                </a:solidFill>
                <a:latin typeface="Arial" panose="020B0604020202020204" pitchFamily="34" charset="0"/>
                <a:ea typeface="Times New Roman" panose="02020603050405020304" pitchFamily="18" charset="0"/>
                <a:cs typeface="Arial" panose="020B0604020202020204" pitchFamily="34" charset="0"/>
              </a:rPr>
              <a:t>No  material irregularities were issued in the previous audit cycle</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 following matters </a:t>
            </a:r>
            <a:r>
              <a:rPr lang="en-ZA" sz="1200" dirty="0">
                <a:solidFill>
                  <a:prstClr val="black"/>
                </a:solidFill>
                <a:latin typeface="Arial" panose="020B0604020202020204" pitchFamily="34" charset="0"/>
                <a:ea typeface="Times New Roman" panose="02020603050405020304" pitchFamily="18" charset="0"/>
                <a:cs typeface="Arial" panose="020B0604020202020204" pitchFamily="34" charset="0"/>
              </a:rPr>
              <a:t>remain open from the 2019/2020 audit cycle: </a:t>
            </a:r>
          </a:p>
          <a:p>
            <a:pPr marL="0" marR="0" lvl="0" indent="0" algn="l" defTabSz="914377" rtl="0" eaLnBrk="1" fontAlgn="auto" latinLnBrk="0" hangingPunct="1">
              <a:lnSpc>
                <a:spcPct val="150000"/>
              </a:lnSpc>
              <a:spcBef>
                <a:spcPts val="0"/>
              </a:spcBef>
              <a:spcAft>
                <a:spcPts val="0"/>
              </a:spcAft>
              <a:buClr>
                <a:srgbClr val="EAAB21"/>
              </a:buClr>
              <a:buSzPct val="85000"/>
              <a:buNone/>
              <a:tabLst/>
              <a:defRPr/>
            </a:pPr>
            <a:r>
              <a:rPr lang="en-ZA" sz="1200" b="1" dirty="0">
                <a:effectLst/>
                <a:latin typeface="Arial" panose="020B0604020202020204" pitchFamily="34" charset="0"/>
                <a:ea typeface="Calibri" panose="020F0502020204030204" pitchFamily="34" charset="0"/>
                <a:cs typeface="Arial" panose="020B0604020202020204" pitchFamily="34" charset="0"/>
              </a:rPr>
              <a:t>Disbursements in excess of contract value</a:t>
            </a:r>
          </a:p>
          <a:p>
            <a:pPr marL="0" marR="0" indent="0">
              <a:spcBef>
                <a:spcPts val="0"/>
              </a:spcBef>
              <a:spcAft>
                <a:spcPts val="0"/>
              </a:spcAft>
              <a:buNone/>
            </a:pPr>
            <a:r>
              <a:rPr lang="en-ZA" sz="1200" dirty="0">
                <a:latin typeface="Arial" panose="020B0604020202020204" pitchFamily="34" charset="0"/>
                <a:ea typeface="Calibri" panose="020F0502020204030204" pitchFamily="34" charset="0"/>
                <a:cs typeface="Arial" panose="020B0604020202020204" pitchFamily="34" charset="0"/>
              </a:rPr>
              <a:t>After consultation with the NCR and legal opinion, NSFAS is considering the best option for the beneficiaries to sign the agreements</a:t>
            </a:r>
          </a:p>
          <a:p>
            <a:pPr marL="0" marR="0" indent="0">
              <a:spcBef>
                <a:spcPts val="0"/>
              </a:spcBef>
              <a:spcAft>
                <a:spcPts val="0"/>
              </a:spcAft>
              <a:buNone/>
            </a:pPr>
            <a:endParaRPr lang="en-ZA" sz="1200" dirty="0">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ZA" sz="1200" b="1" dirty="0">
                <a:effectLst/>
                <a:latin typeface="Arial" panose="020B0604020202020204" pitchFamily="34" charset="0"/>
                <a:ea typeface="Calibri" panose="020F0502020204030204" pitchFamily="34" charset="0"/>
                <a:cs typeface="Arial" panose="020B0604020202020204" pitchFamily="34" charset="0"/>
              </a:rPr>
              <a:t>Collection of money owed by tertiary institutions</a:t>
            </a:r>
          </a:p>
          <a:p>
            <a:pPr marL="0" marR="0" indent="0">
              <a:spcBef>
                <a:spcPts val="0"/>
              </a:spcBef>
              <a:spcAft>
                <a:spcPts val="0"/>
              </a:spcAft>
              <a:buNone/>
            </a:pPr>
            <a:r>
              <a:rPr lang="en-ZA" sz="1200" dirty="0">
                <a:latin typeface="Arial" panose="020B0604020202020204" pitchFamily="34" charset="0"/>
                <a:ea typeface="Calibri" panose="020F0502020204030204" pitchFamily="34" charset="0"/>
                <a:cs typeface="Arial" panose="020B0604020202020204" pitchFamily="34" charset="0"/>
              </a:rPr>
              <a:t>This matter is closely linked to the close out project, the process to determine amounts owing to or owed by institutions will be completed by 31 March and therefore recovery and settlement will continue</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ZA" sz="1200" b="1"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ZA" sz="1200" b="1" dirty="0">
                <a:effectLst/>
                <a:latin typeface="Arial" panose="020B0604020202020204" pitchFamily="34" charset="0"/>
                <a:ea typeface="Calibri" panose="020F0502020204030204" pitchFamily="34" charset="0"/>
                <a:cs typeface="Arial" panose="020B0604020202020204" pitchFamily="34" charset="0"/>
              </a:rPr>
              <a:t>Interest not charged on loan accounts</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lvl="0" indent="0">
              <a:lnSpc>
                <a:spcPct val="105000"/>
              </a:lnSpc>
              <a:spcBef>
                <a:spcPts val="0"/>
              </a:spcBef>
              <a:spcAft>
                <a:spcPts val="800"/>
              </a:spcAft>
              <a:buNone/>
            </a:pPr>
            <a:r>
              <a:rPr lang="en-US" sz="1200" dirty="0">
                <a:effectLst/>
                <a:latin typeface="Arial" panose="020B0604020202020204" pitchFamily="34" charset="0"/>
                <a:ea typeface="Times New Roman" panose="02020603050405020304" pitchFamily="18" charset="0"/>
                <a:cs typeface="Arial" panose="020B0604020202020204" pitchFamily="34" charset="0"/>
              </a:rPr>
              <a:t>In the previous year the entity managed to compute and record the interest adjustments in the Annual Financial Statements. In preparation for the next audit cycle the entity is planning a similar exercise</a:t>
            </a:r>
            <a:endParaRPr lang="en-US" sz="1200" dirty="0">
              <a:latin typeface="Arial" panose="020B0604020202020204" pitchFamily="34" charset="0"/>
              <a:cs typeface="Arial" panose="020B0604020202020204" pitchFamily="34" charset="0"/>
            </a:endParaRP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466090" indent="0">
              <a:lnSpc>
                <a:spcPct val="120000"/>
              </a:lnSpc>
              <a:spcBef>
                <a:spcPts val="100"/>
              </a:spcBef>
              <a:spcAft>
                <a:spcPts val="0"/>
              </a:spcAft>
              <a:buNone/>
            </a:pPr>
            <a:endParaRPr lang="en-GB" sz="3600" b="1" dirty="0">
              <a:solidFill>
                <a:srgbClr val="000000"/>
              </a:solidFill>
              <a:ea typeface="Times New Roman" panose="02020603050405020304" pitchFamily="18" charset="0"/>
              <a:cs typeface="Times New Roman" panose="02020603050405020304" pitchFamily="18" charset="0"/>
            </a:endParaRPr>
          </a:p>
          <a:p>
            <a:pPr marL="0" marR="466090" indent="0">
              <a:lnSpc>
                <a:spcPct val="120000"/>
              </a:lnSpc>
              <a:spcBef>
                <a:spcPts val="100"/>
              </a:spcBef>
              <a:spcAft>
                <a:spcPts val="0"/>
              </a:spcAft>
              <a:buNone/>
            </a:pPr>
            <a:endParaRPr lang="en-GB" sz="3600" b="1" dirty="0">
              <a:solidFill>
                <a:srgbClr val="000000"/>
              </a:solidFill>
              <a:ea typeface="Times New Roman" panose="02020603050405020304" pitchFamily="18" charset="0"/>
              <a:cs typeface="Times New Roman" panose="02020603050405020304" pitchFamily="18" charset="0"/>
            </a:endParaRPr>
          </a:p>
          <a:p>
            <a:pPr marR="466090">
              <a:lnSpc>
                <a:spcPct val="170000"/>
              </a:lnSpc>
              <a:spcBef>
                <a:spcPts val="100"/>
              </a:spcBef>
              <a:buFont typeface="Wingdings" panose="05000000000000000000" pitchFamily="2" charset="2"/>
              <a:buChar char="Ø"/>
            </a:pPr>
            <a:endParaRPr lang="en-ZA" sz="3600" dirty="0">
              <a:solidFill>
                <a:srgbClr val="000000"/>
              </a:solidFill>
              <a:ea typeface="Times New Roman" panose="02020603050405020304" pitchFamily="18" charset="0"/>
              <a:cs typeface="Times New Roman" panose="02020603050405020304" pitchFamily="18" charset="0"/>
            </a:endParaRPr>
          </a:p>
          <a:p>
            <a:pPr marR="466090">
              <a:lnSpc>
                <a:spcPct val="107000"/>
              </a:lnSpc>
              <a:spcBef>
                <a:spcPts val="100"/>
              </a:spcBef>
              <a:buFont typeface="Wingdings" panose="05000000000000000000" pitchFamily="2" charset="2"/>
              <a:buChar char="Ø"/>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marL="0" indent="0">
              <a:buNone/>
            </a:pPr>
            <a:endParaRPr lang="en-ZA" sz="3600" dirty="0"/>
          </a:p>
          <a:p>
            <a:pPr marL="0" indent="0">
              <a:buNone/>
            </a:pPr>
            <a:endParaRPr lang="en-US" sz="1400" dirty="0"/>
          </a:p>
        </p:txBody>
      </p:sp>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nvGraphicFramePr>
        <p:xfrm>
          <a:off x="6829403" y="1113433"/>
          <a:ext cx="2314597" cy="1800201"/>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7FE4ADCA-F8A6-4A85-9D3E-8D848CC61BE6}"/>
              </a:ext>
            </a:extLst>
          </p:cNvPr>
          <p:cNvSpPr>
            <a:spLocks noGrp="1"/>
          </p:cNvSpPr>
          <p:nvPr>
            <p:ph type="sldNum" sz="quarter" idx="12"/>
          </p:nvPr>
        </p:nvSpPr>
        <p:spPr/>
        <p:txBody>
          <a:bodyPr/>
          <a:lstStyle/>
          <a:p>
            <a:fld id="{0CFEC368-1D7A-4F81-ABF6-AE0E36BAF64C}" type="slidenum">
              <a:rPr lang="en-US" smtClean="0"/>
              <a:pPr/>
              <a:t>5</a:t>
            </a:fld>
            <a:endParaRPr lang="en-US" dirty="0"/>
          </a:p>
        </p:txBody>
      </p:sp>
    </p:spTree>
    <p:extLst>
      <p:ext uri="{BB962C8B-B14F-4D97-AF65-F5344CB8AC3E}">
        <p14:creationId xmlns:p14="http://schemas.microsoft.com/office/powerpoint/2010/main" val="2091996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67544" y="2355726"/>
            <a:ext cx="8208912" cy="1512168"/>
          </a:xfrm>
        </p:spPr>
        <p:txBody>
          <a:bodyPr>
            <a:noAutofit/>
          </a:bodyPr>
          <a:lstStyle/>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r>
              <a:rPr lang="en-US" sz="1400" dirty="0">
                <a:solidFill>
                  <a:schemeClr val="accent1"/>
                </a:solidFill>
              </a:rPr>
              <a:t>                                                                                                                                                               </a:t>
            </a: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US" sz="1400" dirty="0">
              <a:solidFill>
                <a:schemeClr val="accent1"/>
              </a:solidFill>
            </a:endParaRPr>
          </a:p>
          <a:p>
            <a:endParaRPr lang="en-ZA" sz="1400" b="0" i="1" dirty="0"/>
          </a:p>
          <a:p>
            <a:endParaRPr lang="en-ZA" sz="1400" b="0" i="1" dirty="0"/>
          </a:p>
          <a:p>
            <a:endParaRPr lang="en-ZA" sz="1400" b="0" i="1" dirty="0"/>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1600" dirty="0">
              <a:solidFill>
                <a:schemeClr val="accent1"/>
              </a:solidFill>
            </a:endParaRPr>
          </a:p>
          <a:p>
            <a:endParaRPr lang="en-ZA" sz="2400" dirty="0">
              <a:solidFill>
                <a:schemeClr val="accent1"/>
              </a:solidFill>
            </a:endParaRPr>
          </a:p>
          <a:p>
            <a:endParaRPr lang="en-ZA" sz="2400" dirty="0">
              <a:solidFill>
                <a:schemeClr val="accent1"/>
              </a:solidFill>
            </a:endParaRPr>
          </a:p>
          <a:p>
            <a:endParaRPr lang="en-ZA" sz="2400" dirty="0">
              <a:solidFill>
                <a:schemeClr val="accent1"/>
              </a:solidFill>
            </a:endParaRPr>
          </a:p>
          <a:p>
            <a:endParaRPr lang="en-ZA" sz="2400" dirty="0">
              <a:solidFill>
                <a:schemeClr val="accent1"/>
              </a:solidFill>
            </a:endParaRPr>
          </a:p>
          <a:p>
            <a:r>
              <a:rPr lang="en-ZA" sz="2400" dirty="0"/>
              <a:t>TURN-AROUND STRATEGY AIMED AT IMPROVING PERFORMANCE </a:t>
            </a:r>
            <a:endParaRPr lang="en-ZA" sz="2400" b="0" i="1" dirty="0"/>
          </a:p>
          <a:p>
            <a:endParaRPr lang="en-US" sz="1400" dirty="0"/>
          </a:p>
          <a:p>
            <a:endParaRPr lang="en-US" sz="1400" dirty="0"/>
          </a:p>
        </p:txBody>
      </p:sp>
    </p:spTree>
    <p:extLst>
      <p:ext uri="{BB962C8B-B14F-4D97-AF65-F5344CB8AC3E}">
        <p14:creationId xmlns:p14="http://schemas.microsoft.com/office/powerpoint/2010/main" val="91011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649" y="96248"/>
            <a:ext cx="8229600" cy="369332"/>
          </a:xfrm>
        </p:spPr>
        <p:txBody>
          <a:bodyPr>
            <a:normAutofit fontScale="90000"/>
          </a:bodyPr>
          <a:lstStyle/>
          <a:p>
            <a:r>
              <a:rPr lang="en-ZA" sz="2400" dirty="0">
                <a:solidFill>
                  <a:schemeClr val="accent1"/>
                </a:solidFill>
              </a:rPr>
              <a:t>Turn-around strategy aimed at improving performance</a:t>
            </a:r>
            <a:endParaRPr lang="en-US" sz="2400" dirty="0">
              <a:solidFill>
                <a:schemeClr val="accent1"/>
              </a:solidFill>
            </a:endParaRPr>
          </a:p>
        </p:txBody>
      </p:sp>
      <p:sp>
        <p:nvSpPr>
          <p:cNvPr id="5" name="Content Placeholder 4"/>
          <p:cNvSpPr>
            <a:spLocks noGrp="1"/>
          </p:cNvSpPr>
          <p:nvPr>
            <p:ph sz="half" idx="1"/>
          </p:nvPr>
        </p:nvSpPr>
        <p:spPr>
          <a:xfrm>
            <a:off x="352214" y="627534"/>
            <a:ext cx="8036210" cy="3402533"/>
          </a:xfrm>
        </p:spPr>
        <p:txBody>
          <a:bodyPr>
            <a:normAutofit fontScale="92500" lnSpcReduction="20000"/>
          </a:bodyPr>
          <a:lstStyle/>
          <a:p>
            <a:pPr marL="0" marR="0" lvl="0" indent="0" algn="l" defTabSz="914377" rtl="0" eaLnBrk="1" fontAlgn="auto" latinLnBrk="0" hangingPunct="1">
              <a:lnSpc>
                <a:spcPct val="170000"/>
              </a:lnSpc>
              <a:spcBef>
                <a:spcPts val="0"/>
              </a:spcBef>
              <a:spcAft>
                <a:spcPts val="800"/>
              </a:spcAft>
              <a:buClr>
                <a:srgbClr val="EAAB21"/>
              </a:buClr>
              <a:buSzPct val="85000"/>
              <a:buFont typeface="Arial" pitchFamily="34" charset="0"/>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IMPROVEMENTS ON PERFORMANCE REPORTING</a:t>
            </a: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77" rtl="0" eaLnBrk="1" fontAlgn="auto" latinLnBrk="0" hangingPunct="1">
              <a:lnSpc>
                <a:spcPct val="170000"/>
              </a:lnSpc>
              <a:spcBef>
                <a:spcPts val="0"/>
              </a:spcBef>
              <a:spcAft>
                <a:spcPts val="800"/>
              </a:spcAft>
              <a:buClr>
                <a:srgbClr val="EAAB21"/>
              </a:buClr>
              <a:buSzPct val="85000"/>
              <a:buFont typeface="Arial" pitchFamily="34" charset="0"/>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Quarterly performance reports</a:t>
            </a: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182875" marR="0" lvl="0" indent="-182875" algn="just"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 institution reports on a quarterly basis on performance against its targets. This is to ensure that managers are working according to the plan and towards achieving the strategic goals of the organization. </a:t>
            </a:r>
            <a:r>
              <a:rPr kumimoji="0" lang="en-US" sz="13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Quarterly reports provide progress updates on the implementation of the APP for a specific quarter</a:t>
            </a: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182875" marR="0" lvl="0" indent="-182875" algn="just"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 Board sets the targets and monitor performance information on quarterly basis</a:t>
            </a:r>
          </a:p>
          <a:p>
            <a:pPr marL="0" marR="0" lvl="0" indent="0" algn="l" defTabSz="914377" rtl="0" eaLnBrk="1" fontAlgn="auto" latinLnBrk="0" hangingPunct="1">
              <a:lnSpc>
                <a:spcPct val="150000"/>
              </a:lnSpc>
              <a:spcBef>
                <a:spcPts val="0"/>
              </a:spcBef>
              <a:spcAft>
                <a:spcPts val="0"/>
              </a:spcAft>
              <a:buClr>
                <a:srgbClr val="EAAB21"/>
              </a:buClr>
              <a:buSzPct val="85000"/>
              <a:buFont typeface="Arial" pitchFamily="34" charset="0"/>
              <a:buNone/>
              <a:tabLst/>
              <a:defRPr/>
            </a:pPr>
            <a:endParaRPr lang="en-US" sz="13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377" rtl="0" eaLnBrk="1" fontAlgn="auto" latinLnBrk="0" hangingPunct="1">
              <a:lnSpc>
                <a:spcPct val="150000"/>
              </a:lnSpc>
              <a:spcBef>
                <a:spcPts val="0"/>
              </a:spcBef>
              <a:spcAft>
                <a:spcPts val="0"/>
              </a:spcAft>
              <a:buClr>
                <a:srgbClr val="EAAB21"/>
              </a:buClr>
              <a:buSzPct val="85000"/>
              <a:buFont typeface="Arial" pitchFamily="34" charset="0"/>
              <a:buNone/>
              <a:tabLst/>
              <a:defRPr/>
            </a:pPr>
            <a:r>
              <a:rPr kumimoji="0" lang="en-ZA" sz="13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Monthly performance reports</a:t>
            </a: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182875" marR="0" lvl="0" indent="-182875" algn="l" defTabSz="914377" rtl="0" eaLnBrk="1" fontAlgn="auto" latinLnBrk="0" hangingPunct="1">
              <a:lnSpc>
                <a:spcPct val="150000"/>
              </a:lnSpc>
              <a:spcBef>
                <a:spcPts val="0"/>
              </a:spcBef>
              <a:spcAft>
                <a:spcPts val="0"/>
              </a:spcAft>
              <a:buClr>
                <a:srgbClr val="EAAB21"/>
              </a:buClr>
              <a:buSzPct val="85000"/>
              <a:buFont typeface="Wingdings" panose="05000000000000000000" pitchFamily="2" charset="2"/>
              <a:buChar char="Ø"/>
              <a:tabLst/>
              <a:defRPr/>
            </a:pPr>
            <a:r>
              <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Furthermore, the performance of the entity is also monitored and tracked through the monthly reporting system to ensure that the organization meets its targets and to identify areas of under-performance on time in order to mitigate those challenges and come up with corrective measures to improve performance. Monthly reports provide progress updates on the implementation of the APP for Departments and Service units </a:t>
            </a:r>
          </a:p>
          <a:p>
            <a:pPr marL="0" marR="0" lvl="0" indent="0" algn="l" defTabSz="914377" rtl="0" eaLnBrk="1" fontAlgn="auto" latinLnBrk="0" hangingPunct="1">
              <a:lnSpc>
                <a:spcPct val="150000"/>
              </a:lnSpc>
              <a:spcBef>
                <a:spcPts val="0"/>
              </a:spcBef>
              <a:spcAft>
                <a:spcPts val="0"/>
              </a:spcAft>
              <a:buClr>
                <a:srgbClr val="EAAB21"/>
              </a:buClr>
              <a:buSzPct val="85000"/>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466090" indent="0">
              <a:lnSpc>
                <a:spcPct val="120000"/>
              </a:lnSpc>
              <a:spcBef>
                <a:spcPts val="100"/>
              </a:spcBef>
              <a:spcAft>
                <a:spcPts val="0"/>
              </a:spcAft>
              <a:buNone/>
            </a:pPr>
            <a:endParaRPr lang="en-GB" sz="3600" b="1" dirty="0">
              <a:solidFill>
                <a:srgbClr val="000000"/>
              </a:solidFill>
              <a:ea typeface="Times New Roman" panose="02020603050405020304" pitchFamily="18" charset="0"/>
              <a:cs typeface="Times New Roman" panose="02020603050405020304" pitchFamily="18" charset="0"/>
            </a:endParaRPr>
          </a:p>
          <a:p>
            <a:pPr marL="0" marR="466090" indent="0">
              <a:lnSpc>
                <a:spcPct val="120000"/>
              </a:lnSpc>
              <a:spcBef>
                <a:spcPts val="100"/>
              </a:spcBef>
              <a:spcAft>
                <a:spcPts val="0"/>
              </a:spcAft>
              <a:buNone/>
            </a:pPr>
            <a:endParaRPr lang="en-GB" sz="3600" b="1" dirty="0">
              <a:solidFill>
                <a:srgbClr val="000000"/>
              </a:solidFill>
              <a:ea typeface="Times New Roman" panose="02020603050405020304" pitchFamily="18" charset="0"/>
              <a:cs typeface="Times New Roman" panose="02020603050405020304" pitchFamily="18" charset="0"/>
            </a:endParaRPr>
          </a:p>
          <a:p>
            <a:pPr marR="466090">
              <a:lnSpc>
                <a:spcPct val="170000"/>
              </a:lnSpc>
              <a:spcBef>
                <a:spcPts val="100"/>
              </a:spcBef>
              <a:buFont typeface="Wingdings" panose="05000000000000000000" pitchFamily="2" charset="2"/>
              <a:buChar char="Ø"/>
            </a:pPr>
            <a:endParaRPr lang="en-ZA" sz="3600" dirty="0">
              <a:solidFill>
                <a:srgbClr val="000000"/>
              </a:solidFill>
              <a:ea typeface="Times New Roman" panose="02020603050405020304" pitchFamily="18" charset="0"/>
              <a:cs typeface="Times New Roman" panose="02020603050405020304" pitchFamily="18" charset="0"/>
            </a:endParaRPr>
          </a:p>
          <a:p>
            <a:pPr marR="466090">
              <a:lnSpc>
                <a:spcPct val="107000"/>
              </a:lnSpc>
              <a:spcBef>
                <a:spcPts val="100"/>
              </a:spcBef>
              <a:buFont typeface="Wingdings" panose="05000000000000000000" pitchFamily="2" charset="2"/>
              <a:buChar char="Ø"/>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marL="0" indent="0">
              <a:buNone/>
            </a:pPr>
            <a:endParaRPr lang="en-ZA" sz="3600" dirty="0"/>
          </a:p>
          <a:p>
            <a:pPr marL="0" indent="0">
              <a:buNone/>
            </a:pPr>
            <a:endParaRPr lang="en-US" sz="1400" dirty="0"/>
          </a:p>
        </p:txBody>
      </p:sp>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nvGraphicFramePr>
        <p:xfrm>
          <a:off x="6832553" y="1113433"/>
          <a:ext cx="2314597" cy="1800201"/>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7FE4ADCA-F8A6-4A85-9D3E-8D848CC61BE6}"/>
              </a:ext>
            </a:extLst>
          </p:cNvPr>
          <p:cNvSpPr>
            <a:spLocks noGrp="1"/>
          </p:cNvSpPr>
          <p:nvPr>
            <p:ph type="sldNum" sz="quarter" idx="12"/>
          </p:nvPr>
        </p:nvSpPr>
        <p:spPr/>
        <p:txBody>
          <a:bodyPr/>
          <a:lstStyle/>
          <a:p>
            <a:fld id="{0CFEC368-1D7A-4F81-ABF6-AE0E36BAF64C}" type="slidenum">
              <a:rPr lang="en-US" smtClean="0"/>
              <a:pPr/>
              <a:t>7</a:t>
            </a:fld>
            <a:endParaRPr lang="en-US" dirty="0"/>
          </a:p>
        </p:txBody>
      </p:sp>
    </p:spTree>
    <p:extLst>
      <p:ext uri="{BB962C8B-B14F-4D97-AF65-F5344CB8AC3E}">
        <p14:creationId xmlns:p14="http://schemas.microsoft.com/office/powerpoint/2010/main" val="4127112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649" y="58148"/>
            <a:ext cx="8229600" cy="369332"/>
          </a:xfrm>
        </p:spPr>
        <p:txBody>
          <a:bodyPr>
            <a:normAutofit fontScale="90000"/>
          </a:bodyPr>
          <a:lstStyle/>
          <a:p>
            <a:r>
              <a:rPr lang="en-ZA" sz="2400" dirty="0">
                <a:solidFill>
                  <a:schemeClr val="accent1"/>
                </a:solidFill>
              </a:rPr>
              <a:t>Turn-around strategy aimed at improving performance cont.</a:t>
            </a:r>
            <a:endParaRPr lang="en-US" sz="2400" dirty="0">
              <a:solidFill>
                <a:schemeClr val="accent1"/>
              </a:solidFill>
            </a:endParaRPr>
          </a:p>
        </p:txBody>
      </p:sp>
      <p:sp>
        <p:nvSpPr>
          <p:cNvPr id="5" name="Content Placeholder 4"/>
          <p:cNvSpPr>
            <a:spLocks noGrp="1"/>
          </p:cNvSpPr>
          <p:nvPr>
            <p:ph sz="half" idx="1"/>
          </p:nvPr>
        </p:nvSpPr>
        <p:spPr>
          <a:xfrm>
            <a:off x="358649" y="627534"/>
            <a:ext cx="8036210" cy="3402533"/>
          </a:xfrm>
        </p:spPr>
        <p:txBody>
          <a:bodyPr>
            <a:normAutofit fontScale="92500" lnSpcReduction="20000"/>
          </a:bodyPr>
          <a:lstStyle/>
          <a:p>
            <a:pPr marL="0" marR="0" lvl="0" indent="0" algn="l" defTabSz="914377" rtl="0" eaLnBrk="1" fontAlgn="auto" latinLnBrk="0" hangingPunct="1">
              <a:lnSpc>
                <a:spcPct val="120000"/>
              </a:lnSpc>
              <a:spcBef>
                <a:spcPts val="0"/>
              </a:spcBef>
              <a:spcAft>
                <a:spcPts val="800"/>
              </a:spcAft>
              <a:buClr>
                <a:srgbClr val="EAAB21"/>
              </a:buClr>
              <a:buSzPct val="85000"/>
              <a:buFont typeface="Arial" pitchFamily="34" charset="0"/>
              <a:buNone/>
              <a:tabLst/>
              <a:defRPr/>
            </a:pPr>
            <a:r>
              <a:rPr kumimoji="0" lang="en-ZA" sz="13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Operational Plans</a:t>
            </a:r>
          </a:p>
          <a:p>
            <a:pPr marL="182875" marR="0" lvl="0" indent="-182875" algn="l" defTabSz="914377" rtl="0" eaLnBrk="1" fontAlgn="auto" latinLnBrk="0" hangingPunct="1">
              <a:lnSpc>
                <a:spcPct val="170000"/>
              </a:lnSpc>
              <a:spcBef>
                <a:spcPts val="0"/>
              </a:spcBef>
              <a:spcAft>
                <a:spcPts val="800"/>
              </a:spcAft>
              <a:buClr>
                <a:srgbClr val="EAAB21"/>
              </a:buClr>
              <a:buSzPct val="85000"/>
              <a:buFont typeface="Wingdings" panose="05000000000000000000" pitchFamily="2" charset="2"/>
              <a:buChar char="Ø"/>
              <a:tabLst/>
              <a:defRPr/>
            </a:pPr>
            <a:r>
              <a:rPr kumimoji="0" lang="en-ZA" sz="13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NSFAS has an Organisational Annual Operational Plan (AOP) that describes the activities and budgets for each of the output and output indicators in the Annual Performance Plan. </a:t>
            </a:r>
          </a:p>
          <a:p>
            <a:pPr marL="182875" marR="0" lvl="0" indent="-182875" algn="l" defTabSz="914377" rtl="0" eaLnBrk="1" fontAlgn="auto" latinLnBrk="0" hangingPunct="1">
              <a:lnSpc>
                <a:spcPct val="170000"/>
              </a:lnSpc>
              <a:spcBef>
                <a:spcPts val="0"/>
              </a:spcBef>
              <a:spcAft>
                <a:spcPts val="800"/>
              </a:spcAft>
              <a:buClr>
                <a:srgbClr val="EAAB21"/>
              </a:buClr>
              <a:buSzPct val="85000"/>
              <a:buFont typeface="Wingdings" panose="05000000000000000000" pitchFamily="2" charset="2"/>
              <a:buChar char="Ø"/>
              <a:tabLst/>
              <a:defRPr/>
            </a:pPr>
            <a:r>
              <a:rPr kumimoji="0" lang="en-ZA" sz="13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Furthermore, Departments have plans which are aligned to the APP and approved by the Heads of Departments. The Operational plans set out what each Department intends doing on a monthly basis to ensure that quarterly targets/outputs are met.</a:t>
            </a:r>
            <a:r>
              <a:rPr kumimoji="0" lang="en-ZA" sz="13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t>
            </a:r>
            <a:endParaRPr kumimoji="0" lang="en-ZA" sz="13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377" rtl="0" eaLnBrk="1" fontAlgn="auto" latinLnBrk="0" hangingPunct="1">
              <a:lnSpc>
                <a:spcPct val="170000"/>
              </a:lnSpc>
              <a:spcBef>
                <a:spcPts val="0"/>
              </a:spcBef>
              <a:spcAft>
                <a:spcPts val="800"/>
              </a:spcAft>
              <a:buClr>
                <a:srgbClr val="EAAB21"/>
              </a:buClr>
              <a:buSzPct val="85000"/>
              <a:buNone/>
              <a:tabLst/>
              <a:defRPr/>
            </a:pPr>
            <a:endParaRPr kumimoji="0" lang="en-ZA" sz="13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377" rtl="0" eaLnBrk="1" fontAlgn="auto" latinLnBrk="0" hangingPunct="1">
              <a:lnSpc>
                <a:spcPct val="120000"/>
              </a:lnSpc>
              <a:spcBef>
                <a:spcPts val="0"/>
              </a:spcBef>
              <a:spcAft>
                <a:spcPts val="800"/>
              </a:spcAft>
              <a:buClr>
                <a:srgbClr val="EAAB21"/>
              </a:buClr>
              <a:buSzPct val="85000"/>
              <a:buFont typeface="Arial" pitchFamily="34" charset="0"/>
              <a:buNone/>
              <a:tabLst/>
              <a:defRPr/>
            </a:pPr>
            <a:r>
              <a:rPr kumimoji="0" lang="en-ZA" sz="13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ICT SYSTEM</a:t>
            </a:r>
          </a:p>
          <a:p>
            <a:pPr marL="182875" marR="0" lvl="0" indent="-182875" algn="l" defTabSz="914377" rtl="0" eaLnBrk="1" fontAlgn="auto" latinLnBrk="0" hangingPunct="1">
              <a:lnSpc>
                <a:spcPct val="170000"/>
              </a:lnSpc>
              <a:spcBef>
                <a:spcPts val="0"/>
              </a:spcBef>
              <a:spcAft>
                <a:spcPts val="800"/>
              </a:spcAft>
              <a:buClr>
                <a:srgbClr val="EAAB21"/>
              </a:buClr>
              <a:buSzPct val="85000"/>
              <a:buFont typeface="Wingdings" panose="05000000000000000000" pitchFamily="2" charset="2"/>
              <a:buChar char="Ø"/>
              <a:tabLst/>
              <a:defRPr/>
            </a:pPr>
            <a:r>
              <a:rPr kumimoji="0" lang="en-ZA" sz="13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Enhancement of systems is ongoing. This is done in an effort of stabilizing the ICT environment in order to assist in the efficiency of the disbursement process</a:t>
            </a:r>
          </a:p>
          <a:p>
            <a:pPr marL="0" marR="0" lvl="0" indent="0" algn="l" defTabSz="914377" rtl="0" eaLnBrk="1" fontAlgn="auto" latinLnBrk="0" hangingPunct="1">
              <a:lnSpc>
                <a:spcPct val="150000"/>
              </a:lnSpc>
              <a:spcBef>
                <a:spcPts val="0"/>
              </a:spcBef>
              <a:spcAft>
                <a:spcPts val="800"/>
              </a:spcAft>
              <a:buClr>
                <a:srgbClr val="EAAB21"/>
              </a:buClr>
              <a:buSzPct val="85000"/>
              <a:buFont typeface="Arial" pitchFamily="34" charset="0"/>
              <a:buNone/>
              <a:tabLst/>
              <a:defRPr/>
            </a:pPr>
            <a:endParaRPr kumimoji="0" lang="en-ZA" sz="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466090" indent="0">
              <a:lnSpc>
                <a:spcPct val="120000"/>
              </a:lnSpc>
              <a:spcBef>
                <a:spcPts val="100"/>
              </a:spcBef>
              <a:spcAft>
                <a:spcPts val="0"/>
              </a:spcAft>
              <a:buNone/>
            </a:pPr>
            <a:endParaRPr lang="en-GB" sz="3600" b="1" dirty="0">
              <a:solidFill>
                <a:srgbClr val="000000"/>
              </a:solidFill>
              <a:ea typeface="Times New Roman" panose="02020603050405020304" pitchFamily="18" charset="0"/>
              <a:cs typeface="Times New Roman" panose="02020603050405020304" pitchFamily="18" charset="0"/>
            </a:endParaRPr>
          </a:p>
          <a:p>
            <a:pPr marL="0" marR="466090" indent="0">
              <a:lnSpc>
                <a:spcPct val="120000"/>
              </a:lnSpc>
              <a:spcBef>
                <a:spcPts val="100"/>
              </a:spcBef>
              <a:spcAft>
                <a:spcPts val="0"/>
              </a:spcAft>
              <a:buNone/>
            </a:pPr>
            <a:endParaRPr lang="en-GB" sz="3600" b="1" dirty="0">
              <a:solidFill>
                <a:srgbClr val="000000"/>
              </a:solidFill>
              <a:ea typeface="Times New Roman" panose="02020603050405020304" pitchFamily="18" charset="0"/>
              <a:cs typeface="Times New Roman" panose="02020603050405020304" pitchFamily="18" charset="0"/>
            </a:endParaRPr>
          </a:p>
          <a:p>
            <a:pPr marR="466090">
              <a:lnSpc>
                <a:spcPct val="170000"/>
              </a:lnSpc>
              <a:spcBef>
                <a:spcPts val="100"/>
              </a:spcBef>
              <a:buFont typeface="Wingdings" panose="05000000000000000000" pitchFamily="2" charset="2"/>
              <a:buChar char="Ø"/>
            </a:pPr>
            <a:endParaRPr lang="en-ZA" sz="3600" dirty="0">
              <a:solidFill>
                <a:srgbClr val="000000"/>
              </a:solidFill>
              <a:ea typeface="Times New Roman" panose="02020603050405020304" pitchFamily="18" charset="0"/>
              <a:cs typeface="Times New Roman" panose="02020603050405020304" pitchFamily="18" charset="0"/>
            </a:endParaRPr>
          </a:p>
          <a:p>
            <a:pPr marR="466090">
              <a:lnSpc>
                <a:spcPct val="107000"/>
              </a:lnSpc>
              <a:spcBef>
                <a:spcPts val="100"/>
              </a:spcBef>
              <a:buFont typeface="Wingdings" panose="05000000000000000000" pitchFamily="2" charset="2"/>
              <a:buChar char="Ø"/>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defTabSz="914372">
              <a:lnSpc>
                <a:spcPct val="170000"/>
              </a:lnSpc>
              <a:spcBef>
                <a:spcPts val="0"/>
              </a:spcBef>
              <a:buClrTx/>
              <a:buSzTx/>
              <a:buFont typeface="Wingdings" panose="05000000000000000000" pitchFamily="2" charset="2"/>
              <a:buChar char="Ø"/>
            </a:pPr>
            <a:endParaRPr lang="en-ZA" sz="3600" dirty="0">
              <a:solidFill>
                <a:prstClr val="black"/>
              </a:solidFill>
              <a:cs typeface="Arial" panose="020B0604020202020204" pitchFamily="34" charset="0"/>
            </a:endParaRPr>
          </a:p>
          <a:p>
            <a:pPr marL="0" indent="0">
              <a:buNone/>
            </a:pPr>
            <a:endParaRPr lang="en-ZA" sz="3600" dirty="0"/>
          </a:p>
          <a:p>
            <a:pPr marL="0" indent="0">
              <a:buNone/>
            </a:pPr>
            <a:endParaRPr lang="en-US" sz="1400" dirty="0"/>
          </a:p>
        </p:txBody>
      </p:sp>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nvGraphicFramePr>
        <p:xfrm>
          <a:off x="6832553" y="1113433"/>
          <a:ext cx="2314597" cy="1800201"/>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84E0DD64-0506-47A0-A249-436AB7B011AE}"/>
              </a:ext>
            </a:extLst>
          </p:cNvPr>
          <p:cNvSpPr>
            <a:spLocks noGrp="1"/>
          </p:cNvSpPr>
          <p:nvPr>
            <p:ph type="sldNum" sz="quarter" idx="12"/>
          </p:nvPr>
        </p:nvSpPr>
        <p:spPr/>
        <p:txBody>
          <a:bodyPr/>
          <a:lstStyle/>
          <a:p>
            <a:fld id="{0CFEC368-1D7A-4F81-ABF6-AE0E36BAF64C}" type="slidenum">
              <a:rPr lang="en-US" smtClean="0"/>
              <a:pPr/>
              <a:t>8</a:t>
            </a:fld>
            <a:endParaRPr lang="en-US" dirty="0"/>
          </a:p>
        </p:txBody>
      </p:sp>
    </p:spTree>
    <p:extLst>
      <p:ext uri="{BB962C8B-B14F-4D97-AF65-F5344CB8AC3E}">
        <p14:creationId xmlns:p14="http://schemas.microsoft.com/office/powerpoint/2010/main" val="1073201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209" y="0"/>
            <a:ext cx="7269842" cy="504056"/>
          </a:xfrm>
        </p:spPr>
        <p:txBody>
          <a:bodyPr>
            <a:normAutofit/>
          </a:bodyPr>
          <a:lstStyle/>
          <a:p>
            <a:r>
              <a:rPr lang="en-ZA" sz="2000" dirty="0">
                <a:solidFill>
                  <a:schemeClr val="accent1"/>
                </a:solidFill>
              </a:rPr>
              <a:t>Turn-around strategy aimed at improving performance cont.</a:t>
            </a:r>
            <a:endParaRPr lang="en-US" sz="2200" dirty="0">
              <a:solidFill>
                <a:schemeClr val="accent1"/>
              </a:solidFill>
            </a:endParaRPr>
          </a:p>
        </p:txBody>
      </p:sp>
      <p:sp>
        <p:nvSpPr>
          <p:cNvPr id="5" name="Content Placeholder 4"/>
          <p:cNvSpPr>
            <a:spLocks noGrp="1"/>
          </p:cNvSpPr>
          <p:nvPr>
            <p:ph sz="half" idx="1"/>
          </p:nvPr>
        </p:nvSpPr>
        <p:spPr>
          <a:xfrm>
            <a:off x="358649" y="504056"/>
            <a:ext cx="7525720" cy="4731990"/>
          </a:xfrm>
        </p:spPr>
        <p:txBody>
          <a:bodyPr>
            <a:normAutofit/>
          </a:bodyPr>
          <a:lstStyle/>
          <a:p>
            <a:pPr marL="0" marR="0" indent="0">
              <a:lnSpc>
                <a:spcPct val="120000"/>
              </a:lnSpc>
              <a:spcBef>
                <a:spcPts val="0"/>
              </a:spcBef>
              <a:spcAft>
                <a:spcPts val="800"/>
              </a:spcAft>
              <a:buNone/>
            </a:pPr>
            <a:r>
              <a:rPr lang="en-ZA" sz="14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HUMAN RESOURCE INTERVENTIONS</a:t>
            </a:r>
          </a:p>
          <a:p>
            <a:pPr marR="0">
              <a:lnSpc>
                <a:spcPct val="120000"/>
              </a:lnSpc>
              <a:spcBef>
                <a:spcPts val="0"/>
              </a:spcBef>
              <a:spcAft>
                <a:spcPts val="800"/>
              </a:spcAft>
              <a:buFont typeface="Wingdings" panose="05000000000000000000" pitchFamily="2" charset="2"/>
              <a:buChar char="Ø"/>
            </a:pPr>
            <a:r>
              <a:rPr lang="en-ZA"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 Approved operational model</a:t>
            </a:r>
          </a:p>
          <a:p>
            <a:pPr marR="0">
              <a:lnSpc>
                <a:spcPct val="120000"/>
              </a:lnSpc>
              <a:spcBef>
                <a:spcPts val="0"/>
              </a:spcBef>
              <a:spcAft>
                <a:spcPts val="800"/>
              </a:spcAft>
              <a:buFont typeface="Wingdings" panose="05000000000000000000" pitchFamily="2" charset="2"/>
              <a:buChar char="Ø"/>
            </a:pPr>
            <a:r>
              <a:rPr lang="en-ZA"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Approved Organisational structure</a:t>
            </a:r>
          </a:p>
          <a:p>
            <a:pPr marR="0">
              <a:lnSpc>
                <a:spcPct val="120000"/>
              </a:lnSpc>
              <a:spcBef>
                <a:spcPts val="0"/>
              </a:spcBef>
              <a:spcAft>
                <a:spcPts val="800"/>
              </a:spcAft>
              <a:buFont typeface="Wingdings" panose="05000000000000000000" pitchFamily="2" charset="2"/>
              <a:buChar char="Ø"/>
            </a:pPr>
            <a:r>
              <a:rPr lang="en-ZA"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Costing the structure and filling of key vacancies</a:t>
            </a:r>
          </a:p>
          <a:p>
            <a:pPr marR="0">
              <a:lnSpc>
                <a:spcPct val="120000"/>
              </a:lnSpc>
              <a:spcBef>
                <a:spcPts val="0"/>
              </a:spcBef>
              <a:spcAft>
                <a:spcPts val="800"/>
              </a:spcAft>
              <a:buFont typeface="Wingdings" panose="05000000000000000000" pitchFamily="2" charset="2"/>
              <a:buChar char="Ø"/>
            </a:pPr>
            <a:r>
              <a:rPr lang="en-ZA"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Signing individual performance agreements with all staff members</a:t>
            </a:r>
          </a:p>
          <a:p>
            <a:pPr marL="0" marR="0" indent="0">
              <a:lnSpc>
                <a:spcPct val="170000"/>
              </a:lnSpc>
              <a:spcBef>
                <a:spcPts val="0"/>
              </a:spcBef>
              <a:spcAft>
                <a:spcPts val="800"/>
              </a:spcAft>
              <a:buNone/>
            </a:pPr>
            <a:r>
              <a:rPr lang="en-US" sz="14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STAKEHOLDER ENGAGEMENT</a:t>
            </a:r>
          </a:p>
          <a:p>
            <a:pPr marR="0">
              <a:lnSpc>
                <a:spcPct val="150000"/>
              </a:lnSpc>
              <a:spcBef>
                <a:spcPts val="600"/>
              </a:spcBef>
              <a:spcAft>
                <a:spcPts val="600"/>
              </a:spcAft>
              <a:buFont typeface="Wingdings" panose="05000000000000000000" pitchFamily="2" charset="2"/>
              <a:buChar char="Ø"/>
            </a:pPr>
            <a:r>
              <a:rPr lang="en-US" sz="1200" dirty="0">
                <a:solidFill>
                  <a:srgbClr val="000000"/>
                </a:solidFill>
                <a:latin typeface="Arial" panose="020B0604020202020204" pitchFamily="34" charset="0"/>
                <a:ea typeface="Times New Roman" panose="02020603050405020304" pitchFamily="18" charset="0"/>
              </a:rPr>
              <a:t>The Board and CEO embarked on visits to institution of higher learning. </a:t>
            </a:r>
            <a:r>
              <a:rPr lang="en-ZA" sz="1200" dirty="0">
                <a:effectLst/>
                <a:latin typeface="Arial" panose="020B0604020202020204" pitchFamily="34" charset="0"/>
                <a:ea typeface="Calibri" panose="020F0502020204030204" pitchFamily="34" charset="0"/>
                <a:cs typeface="Calibri" panose="020F0502020204030204" pitchFamily="34" charset="0"/>
              </a:rPr>
              <a:t>The Board’s intention of these visits was to get closer to the      matters “on the ground” by hearing directly from the management and the student leadership of institutions and, therefore, improve stakeholder relations with the ultimate view of informing student funding policy and criteria. The Board believes that engagements such as institution visits will stimulate a better understanding amongst stakeholders and improve their drive to serve students.</a:t>
            </a:r>
          </a:p>
          <a:p>
            <a:pPr marR="0">
              <a:lnSpc>
                <a:spcPct val="150000"/>
              </a:lnSpc>
              <a:spcBef>
                <a:spcPts val="600"/>
              </a:spcBef>
              <a:spcAft>
                <a:spcPts val="600"/>
              </a:spcAft>
              <a:buFont typeface="Wingdings" panose="05000000000000000000" pitchFamily="2" charset="2"/>
              <a:buChar char="Ø"/>
            </a:pPr>
            <a:r>
              <a:rPr lang="en-ZA" sz="1200" dirty="0">
                <a:latin typeface="Arial" panose="020B0604020202020204" pitchFamily="34" charset="0"/>
                <a:ea typeface="Calibri" panose="020F0502020204030204" pitchFamily="34" charset="0"/>
                <a:cs typeface="Calibri" panose="020F0502020204030204" pitchFamily="34" charset="0"/>
              </a:rPr>
              <a:t>The CEO has continuous engagements with key stakeholders</a:t>
            </a:r>
            <a:endParaRPr lang="en-ZA" sz="1200" dirty="0">
              <a:effectLst/>
              <a:latin typeface="Arial" panose="020B0604020202020204" pitchFamily="34" charset="0"/>
              <a:ea typeface="Calibri" panose="020F0502020204030204" pitchFamily="34" charset="0"/>
              <a:cs typeface="Calibri" panose="020F0502020204030204" pitchFamily="34" charset="0"/>
            </a:endParaRPr>
          </a:p>
          <a:p>
            <a:pPr marL="0" marR="0" indent="0">
              <a:lnSpc>
                <a:spcPct val="120000"/>
              </a:lnSpc>
              <a:spcBef>
                <a:spcPts val="0"/>
              </a:spcBef>
              <a:spcAft>
                <a:spcPts val="800"/>
              </a:spcAft>
              <a:buNone/>
            </a:pPr>
            <a:endParaRPr lang="en-ZA" sz="1300" b="1"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R="0">
              <a:lnSpc>
                <a:spcPct val="120000"/>
              </a:lnSpc>
              <a:spcBef>
                <a:spcPts val="0"/>
              </a:spcBef>
              <a:spcAft>
                <a:spcPts val="800"/>
              </a:spcAft>
              <a:buFont typeface="Wingdings" panose="05000000000000000000" pitchFamily="2" charset="2"/>
              <a:buChar char="Ø"/>
            </a:pPr>
            <a:endParaRPr lang="en-ZA" sz="36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800"/>
              </a:spcAft>
              <a:buNone/>
            </a:pPr>
            <a:endParaRPr lang="en-ZA" sz="3600" b="1"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0" indent="0" algn="just" defTabSz="914372">
              <a:lnSpc>
                <a:spcPct val="120000"/>
              </a:lnSpc>
              <a:spcBef>
                <a:spcPts val="0"/>
              </a:spcBef>
              <a:buClrTx/>
              <a:buSzTx/>
              <a:buNone/>
            </a:pPr>
            <a:endParaRPr lang="en-ZA" sz="3600" b="1" dirty="0">
              <a:cs typeface="Arial" panose="020B0604020202020204" pitchFamily="34" charset="0"/>
            </a:endParaRPr>
          </a:p>
          <a:p>
            <a:pPr marL="0" lvl="0" indent="0" algn="just"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defTabSz="914372">
              <a:lnSpc>
                <a:spcPct val="120000"/>
              </a:lnSpc>
              <a:spcBef>
                <a:spcPts val="0"/>
              </a:spcBef>
              <a:buClrTx/>
              <a:buSzTx/>
              <a:buNone/>
            </a:pPr>
            <a:endParaRPr lang="en-ZA" sz="36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defTabSz="914372">
              <a:lnSpc>
                <a:spcPct val="170000"/>
              </a:lnSpc>
              <a:spcBef>
                <a:spcPts val="0"/>
              </a:spcBef>
              <a:buClrTx/>
              <a:buSzTx/>
              <a:buNone/>
            </a:pPr>
            <a:endParaRPr lang="en-ZA" sz="3600" dirty="0">
              <a:solidFill>
                <a:prstClr val="black"/>
              </a:solidFill>
              <a:cs typeface="Arial" panose="020B0604020202020204" pitchFamily="34" charset="0"/>
            </a:endParaRPr>
          </a:p>
          <a:p>
            <a:pPr marL="0" indent="0">
              <a:buNone/>
            </a:pPr>
            <a:endParaRPr lang="en-US" sz="1400" dirty="0"/>
          </a:p>
        </p:txBody>
      </p:sp>
      <p:graphicFrame>
        <p:nvGraphicFramePr>
          <p:cNvPr id="8" name="Chart 7"/>
          <p:cNvGraphicFramePr>
            <a:graphicFrameLocks/>
          </p:cNvGraphicFramePr>
          <p:nvPr/>
        </p:nvGraphicFramePr>
        <p:xfrm>
          <a:off x="6642687" y="1275606"/>
          <a:ext cx="2376264" cy="18002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0C2A2132-D232-45CD-8F87-AD58CBF834FB}"/>
              </a:ext>
            </a:extLst>
          </p:cNvPr>
          <p:cNvSpPr>
            <a:spLocks noGrp="1"/>
          </p:cNvSpPr>
          <p:nvPr>
            <p:ph type="sldNum" sz="quarter" idx="12"/>
          </p:nvPr>
        </p:nvSpPr>
        <p:spPr/>
        <p:txBody>
          <a:bodyPr/>
          <a:lstStyle/>
          <a:p>
            <a:fld id="{0CFEC368-1D7A-4F81-ABF6-AE0E36BAF64C}" type="slidenum">
              <a:rPr lang="en-US" smtClean="0"/>
              <a:pPr/>
              <a:t>9</a:t>
            </a:fld>
            <a:endParaRPr lang="en-US" dirty="0"/>
          </a:p>
        </p:txBody>
      </p:sp>
    </p:spTree>
    <p:extLst>
      <p:ext uri="{BB962C8B-B14F-4D97-AF65-F5344CB8AC3E}">
        <p14:creationId xmlns:p14="http://schemas.microsoft.com/office/powerpoint/2010/main" val="2156476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SFAS">
  <a:themeElements>
    <a:clrScheme name="Custom 3">
      <a:dk1>
        <a:sysClr val="windowText" lastClr="000000"/>
      </a:dk1>
      <a:lt1>
        <a:sysClr val="window" lastClr="FFFFFF"/>
      </a:lt1>
      <a:dk2>
        <a:srgbClr val="595959"/>
      </a:dk2>
      <a:lt2>
        <a:srgbClr val="DDDDDD"/>
      </a:lt2>
      <a:accent1>
        <a:srgbClr val="EAAB21"/>
      </a:accent1>
      <a:accent2>
        <a:srgbClr val="D36E28"/>
      </a:accent2>
      <a:accent3>
        <a:srgbClr val="A71F23"/>
      </a:accent3>
      <a:accent4>
        <a:srgbClr val="A51212"/>
      </a:accent4>
      <a:accent5>
        <a:srgbClr val="C8C7C7"/>
      </a:accent5>
      <a:accent6>
        <a:srgbClr val="838486"/>
      </a:accent6>
      <a:hlink>
        <a:srgbClr val="7F7F7F"/>
      </a:hlink>
      <a:folHlink>
        <a:srgbClr val="0C0C0C"/>
      </a:folHlink>
    </a:clrScheme>
    <a:fontScheme name="NSFAS Fonts">
      <a:majorFont>
        <a:latin typeface="Arial"/>
        <a:ea typeface=""/>
        <a:cs typeface=""/>
      </a:majorFont>
      <a:minorFont>
        <a:latin typeface="Arial"/>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NSFAS</Template>
  <TotalTime>35175</TotalTime>
  <Words>2051</Words>
  <Application>Microsoft Office PowerPoint</Application>
  <PresentationFormat>On-screen Show (16:9)</PresentationFormat>
  <Paragraphs>626</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Black</vt:lpstr>
      <vt:lpstr>Calibri</vt:lpstr>
      <vt:lpstr>Courier New</vt:lpstr>
      <vt:lpstr>Times New Roman</vt:lpstr>
      <vt:lpstr>Wingdings</vt:lpstr>
      <vt:lpstr>NSFAS</vt:lpstr>
      <vt:lpstr>PowerPoint Presentation</vt:lpstr>
      <vt:lpstr>PowerPoint Presentation</vt:lpstr>
      <vt:lpstr>PowerPoint Presentation</vt:lpstr>
      <vt:lpstr>Progress in the implementation of the Audit Action Plan</vt:lpstr>
      <vt:lpstr>Status of material irregularities </vt:lpstr>
      <vt:lpstr>PowerPoint Presentation</vt:lpstr>
      <vt:lpstr>Turn-around strategy aimed at improving performance</vt:lpstr>
      <vt:lpstr>Turn-around strategy aimed at improving performance cont.</vt:lpstr>
      <vt:lpstr>Turn-around strategy aimed at improving performance cont.</vt:lpstr>
      <vt:lpstr>PowerPoint Presentation</vt:lpstr>
      <vt:lpstr>Scope of the project</vt:lpstr>
      <vt:lpstr>The close-out process </vt:lpstr>
      <vt:lpstr>Overall Progress to date </vt:lpstr>
      <vt:lpstr>Progress on Universities </vt:lpstr>
      <vt:lpstr>Progress on TVETs</vt:lpstr>
      <vt:lpstr>PowerPoint Presentation</vt:lpstr>
      <vt:lpstr> Procurement of the new ICT system  </vt:lpstr>
      <vt:lpstr> Current systems </vt:lpstr>
      <vt:lpstr>Key tools under development and to be developed</vt:lpstr>
      <vt:lpstr>PowerPoint Presentation</vt:lpstr>
      <vt:lpstr>  2022 Funding Status </vt:lpstr>
      <vt:lpstr> 2022 Appeals </vt:lpstr>
      <vt:lpstr> 2022 Appeals</vt:lpstr>
      <vt:lpstr> 2022 funding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kerryn</dc:creator>
  <cp:lastModifiedBy>Sivuyile Tshiwula</cp:lastModifiedBy>
  <cp:revision>1857</cp:revision>
  <cp:lastPrinted>2018-10-16T09:18:21Z</cp:lastPrinted>
  <dcterms:created xsi:type="dcterms:W3CDTF">2016-07-16T20:39:00Z</dcterms:created>
  <dcterms:modified xsi:type="dcterms:W3CDTF">2022-03-10T09:05:32Z</dcterms:modified>
</cp:coreProperties>
</file>